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sldIdLst>
    <p:sldId id="256" r:id="rId5"/>
    <p:sldId id="257" r:id="rId6"/>
    <p:sldId id="258" r:id="rId7"/>
    <p:sldId id="259" r:id="rId8"/>
    <p:sldId id="260" r:id="rId9"/>
    <p:sldId id="282" r:id="rId10"/>
    <p:sldId id="261" r:id="rId11"/>
    <p:sldId id="262" r:id="rId12"/>
    <p:sldId id="263" r:id="rId13"/>
    <p:sldId id="264" r:id="rId14"/>
    <p:sldId id="283" r:id="rId15"/>
    <p:sldId id="284" r:id="rId16"/>
    <p:sldId id="285" r:id="rId17"/>
    <p:sldId id="286" r:id="rId18"/>
    <p:sldId id="287" r:id="rId19"/>
    <p:sldId id="288" r:id="rId20"/>
    <p:sldId id="265" r:id="rId21"/>
    <p:sldId id="266" r:id="rId22"/>
    <p:sldId id="267" r:id="rId23"/>
    <p:sldId id="268" r:id="rId24"/>
    <p:sldId id="289" r:id="rId25"/>
    <p:sldId id="269" r:id="rId26"/>
    <p:sldId id="270" r:id="rId27"/>
    <p:sldId id="290" r:id="rId28"/>
    <p:sldId id="296" r:id="rId29"/>
    <p:sldId id="291" r:id="rId30"/>
    <p:sldId id="297" r:id="rId31"/>
    <p:sldId id="292" r:id="rId32"/>
    <p:sldId id="293" r:id="rId33"/>
    <p:sldId id="298" r:id="rId34"/>
    <p:sldId id="299" r:id="rId35"/>
    <p:sldId id="294" r:id="rId36"/>
    <p:sldId id="295" r:id="rId37"/>
    <p:sldId id="300" r:id="rId38"/>
    <p:sldId id="301" r:id="rId39"/>
    <p:sldId id="320" r:id="rId40"/>
    <p:sldId id="302" r:id="rId41"/>
    <p:sldId id="321" r:id="rId42"/>
    <p:sldId id="322" r:id="rId43"/>
    <p:sldId id="303" r:id="rId44"/>
    <p:sldId id="304" r:id="rId45"/>
    <p:sldId id="305" r:id="rId46"/>
    <p:sldId id="306" r:id="rId47"/>
    <p:sldId id="323" r:id="rId48"/>
    <p:sldId id="324" r:id="rId49"/>
    <p:sldId id="325" r:id="rId50"/>
    <p:sldId id="328" r:id="rId51"/>
    <p:sldId id="326" r:id="rId52"/>
    <p:sldId id="327" r:id="rId53"/>
    <p:sldId id="307" r:id="rId54"/>
    <p:sldId id="308" r:id="rId55"/>
    <p:sldId id="309" r:id="rId56"/>
    <p:sldId id="329" r:id="rId57"/>
    <p:sldId id="310" r:id="rId58"/>
    <p:sldId id="311" r:id="rId59"/>
    <p:sldId id="330" r:id="rId60"/>
    <p:sldId id="331" r:id="rId61"/>
    <p:sldId id="312" r:id="rId62"/>
    <p:sldId id="313" r:id="rId63"/>
    <p:sldId id="332" r:id="rId64"/>
    <p:sldId id="333" r:id="rId6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0"/>
    <p:restoredTop sz="94762"/>
  </p:normalViewPr>
  <p:slideViewPr>
    <p:cSldViewPr snapToGrid="0" showGuides="1">
      <p:cViewPr varScale="1">
        <p:scale>
          <a:sx n="82" d="100"/>
          <a:sy n="82" d="100"/>
        </p:scale>
        <p:origin x="1100" y="52"/>
      </p:cViewPr>
      <p:guideLst/>
    </p:cSldViewPr>
  </p:slideViewPr>
  <p:notesTextViewPr>
    <p:cViewPr>
      <p:scale>
        <a:sx n="1" d="1"/>
        <a:sy n="1" d="1"/>
      </p:scale>
      <p:origin x="0" y="0"/>
    </p:cViewPr>
  </p:notesTextViewPr>
  <p:sorterViewPr>
    <p:cViewPr>
      <p:scale>
        <a:sx n="100" d="100"/>
        <a:sy n="100" d="100"/>
      </p:scale>
      <p:origin x="0" y="-152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Pasetto" userId="6db2e2b5-5584-4a1e-9096-497165265a22" providerId="ADAL" clId="{42E96942-B2A8-4DAA-9363-2AC0F8F23F4D}"/>
    <pc:docChg chg="addSld modSld">
      <pc:chgData name="Claudia Pasetto" userId="6db2e2b5-5584-4a1e-9096-497165265a22" providerId="ADAL" clId="{42E96942-B2A8-4DAA-9363-2AC0F8F23F4D}" dt="2025-11-20T08:32:54.454" v="4"/>
      <pc:docMkLst>
        <pc:docMk/>
      </pc:docMkLst>
      <pc:sldChg chg="modSp mod">
        <pc:chgData name="Claudia Pasetto" userId="6db2e2b5-5584-4a1e-9096-497165265a22" providerId="ADAL" clId="{42E96942-B2A8-4DAA-9363-2AC0F8F23F4D}" dt="2025-11-20T08:32:16.009" v="0" actId="113"/>
        <pc:sldMkLst>
          <pc:docMk/>
          <pc:sldMk cId="618456220" sldId="256"/>
        </pc:sldMkLst>
        <pc:spChg chg="mod">
          <ac:chgData name="Claudia Pasetto" userId="6db2e2b5-5584-4a1e-9096-497165265a22" providerId="ADAL" clId="{42E96942-B2A8-4DAA-9363-2AC0F8F23F4D}" dt="2025-11-20T08:32:16.009" v="0" actId="113"/>
          <ac:spMkLst>
            <pc:docMk/>
            <pc:sldMk cId="618456220" sldId="256"/>
            <ac:spMk id="3" creationId="{DF3AD215-C0C4-A410-52AF-07EE9E35C554}"/>
          </ac:spMkLst>
        </pc:spChg>
      </pc:sldChg>
      <pc:sldChg chg="addSp modSp new">
        <pc:chgData name="Claudia Pasetto" userId="6db2e2b5-5584-4a1e-9096-497165265a22" providerId="ADAL" clId="{42E96942-B2A8-4DAA-9363-2AC0F8F23F4D}" dt="2025-11-20T08:32:49.473" v="3"/>
        <pc:sldMkLst>
          <pc:docMk/>
          <pc:sldMk cId="3296696853" sldId="332"/>
        </pc:sldMkLst>
        <pc:picChg chg="add mod">
          <ac:chgData name="Claudia Pasetto" userId="6db2e2b5-5584-4a1e-9096-497165265a22" providerId="ADAL" clId="{42E96942-B2A8-4DAA-9363-2AC0F8F23F4D}" dt="2025-11-20T08:32:49.473" v="3"/>
          <ac:picMkLst>
            <pc:docMk/>
            <pc:sldMk cId="3296696853" sldId="332"/>
            <ac:picMk id="3" creationId="{BD34665B-5E0E-203F-DC00-54A7A4E42362}"/>
          </ac:picMkLst>
        </pc:picChg>
      </pc:sldChg>
      <pc:sldChg chg="addSp modSp new">
        <pc:chgData name="Claudia Pasetto" userId="6db2e2b5-5584-4a1e-9096-497165265a22" providerId="ADAL" clId="{42E96942-B2A8-4DAA-9363-2AC0F8F23F4D}" dt="2025-11-20T08:32:54.454" v="4"/>
        <pc:sldMkLst>
          <pc:docMk/>
          <pc:sldMk cId="2082752729" sldId="333"/>
        </pc:sldMkLst>
        <pc:picChg chg="add mod">
          <ac:chgData name="Claudia Pasetto" userId="6db2e2b5-5584-4a1e-9096-497165265a22" providerId="ADAL" clId="{42E96942-B2A8-4DAA-9363-2AC0F8F23F4D}" dt="2025-11-20T08:32:54.454" v="4"/>
          <ac:picMkLst>
            <pc:docMk/>
            <pc:sldMk cId="2082752729" sldId="333"/>
            <ac:picMk id="3" creationId="{61FAD715-638B-E2F8-EB11-4F68C242A744}"/>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0463970-E98D-BDCC-F097-E640CCECAEEF}"/>
              </a:ext>
            </a:extLst>
          </p:cNvPr>
          <p:cNvSpPr txBox="1"/>
          <p:nvPr userDrawn="1"/>
        </p:nvSpPr>
        <p:spPr>
          <a:xfrm>
            <a:off x="522000" y="238125"/>
            <a:ext cx="8100000" cy="360000"/>
          </a:xfrm>
          <a:prstGeom prst="rect">
            <a:avLst/>
          </a:prstGeom>
          <a:noFill/>
        </p:spPr>
        <p:txBody>
          <a:bodyPr wrap="square" lIns="0" tIns="0" rIns="0" bIns="0" rtlCol="0" anchor="ctr" anchorCtr="0">
            <a:noAutofit/>
          </a:bodyPr>
          <a:lstStyle/>
          <a:p>
            <a:r>
              <a:rPr lang="it-IT" sz="3200" b="1" dirty="0">
                <a:solidFill>
                  <a:schemeClr val="bg1"/>
                </a:solidFill>
                <a:effectLst/>
                <a:latin typeface="Century Gothic" panose="020B0502020202020204" pitchFamily="34" charset="0"/>
              </a:rPr>
              <a:t>FORMAZIONE SU MISURA</a:t>
            </a:r>
            <a:endParaRPr lang="it-IT" sz="3200" dirty="0">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779670833"/>
      </p:ext>
    </p:extLst>
  </p:cSld>
  <p:clrMapOvr>
    <a:masterClrMapping/>
  </p:clrMapOvr>
  <p:extLst>
    <p:ext uri="{DCECCB84-F9BA-43D5-87BE-67443E8EF086}">
      <p15:sldGuideLst xmlns:p15="http://schemas.microsoft.com/office/powerpoint/2012/main">
        <p15:guide id="1" orient="horz" pos="1030" userDrawn="1">
          <p15:clr>
            <a:srgbClr val="FBAE40"/>
          </p15:clr>
        </p15:guide>
        <p15:guide id="2" pos="2880">
          <p15:clr>
            <a:srgbClr val="FBAE40"/>
          </p15:clr>
        </p15:guide>
        <p15:guide id="3" pos="340" userDrawn="1">
          <p15:clr>
            <a:srgbClr val="FBAE40"/>
          </p15:clr>
        </p15:guide>
        <p15:guide id="5" pos="5420" userDrawn="1">
          <p15:clr>
            <a:srgbClr val="FBAE40"/>
          </p15:clr>
        </p15:guide>
        <p15:guide id="7" orient="horz" pos="531" userDrawn="1">
          <p15:clr>
            <a:srgbClr val="FBAE40"/>
          </p15:clr>
        </p15:guide>
        <p15:guide id="8" orient="horz" pos="14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olo + Sistem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0463970-E98D-BDCC-F097-E640CCECAEEF}"/>
              </a:ext>
            </a:extLst>
          </p:cNvPr>
          <p:cNvSpPr txBox="1"/>
          <p:nvPr userDrawn="1"/>
        </p:nvSpPr>
        <p:spPr>
          <a:xfrm>
            <a:off x="522000" y="238125"/>
            <a:ext cx="8100000" cy="360000"/>
          </a:xfrm>
          <a:prstGeom prst="rect">
            <a:avLst/>
          </a:prstGeom>
          <a:noFill/>
        </p:spPr>
        <p:txBody>
          <a:bodyPr wrap="square" lIns="0" tIns="0" rIns="0" bIns="0" rtlCol="0" anchor="ctr" anchorCtr="0">
            <a:noAutofit/>
          </a:bodyPr>
          <a:lstStyle/>
          <a:p>
            <a:r>
              <a:rPr lang="it-IT" sz="3200" b="1" dirty="0">
                <a:solidFill>
                  <a:schemeClr val="bg1"/>
                </a:solidFill>
                <a:effectLst/>
                <a:latin typeface="Century Gothic" panose="020B0502020202020204" pitchFamily="34" charset="0"/>
              </a:rPr>
              <a:t>FORMAZIONE SU MISURA</a:t>
            </a:r>
            <a:endParaRPr lang="it-IT" sz="3200" dirty="0">
              <a:solidFill>
                <a:schemeClr val="bg1"/>
              </a:solidFill>
              <a:effectLst/>
              <a:latin typeface="Century Gothic" panose="020B0502020202020204" pitchFamily="34" charset="0"/>
            </a:endParaRPr>
          </a:p>
        </p:txBody>
      </p:sp>
      <p:pic>
        <p:nvPicPr>
          <p:cNvPr id="3" name="Immagine 2">
            <a:extLst>
              <a:ext uri="{FF2B5EF4-FFF2-40B4-BE49-F238E27FC236}">
                <a16:creationId xmlns:a16="http://schemas.microsoft.com/office/drawing/2014/main" id="{0F6BF408-7616-DC8C-A243-AFA88000E89D}"/>
              </a:ext>
            </a:extLst>
          </p:cNvPr>
          <p:cNvPicPr>
            <a:picLocks noChangeAspect="1"/>
          </p:cNvPicPr>
          <p:nvPr userDrawn="1"/>
        </p:nvPicPr>
        <p:blipFill>
          <a:blip r:embed="rId3"/>
          <a:stretch>
            <a:fillRect/>
          </a:stretch>
        </p:blipFill>
        <p:spPr>
          <a:xfrm>
            <a:off x="5264151" y="4335949"/>
            <a:ext cx="1225550" cy="718651"/>
          </a:xfrm>
          <a:prstGeom prst="rect">
            <a:avLst/>
          </a:prstGeom>
        </p:spPr>
      </p:pic>
    </p:spTree>
    <p:extLst>
      <p:ext uri="{BB962C8B-B14F-4D97-AF65-F5344CB8AC3E}">
        <p14:creationId xmlns:p14="http://schemas.microsoft.com/office/powerpoint/2010/main" val="1931426842"/>
      </p:ext>
    </p:extLst>
  </p:cSld>
  <p:clrMapOvr>
    <a:masterClrMapping/>
  </p:clrMapOvr>
  <p:extLst>
    <p:ext uri="{DCECCB84-F9BA-43D5-87BE-67443E8EF086}">
      <p15:sldGuideLst xmlns:p15="http://schemas.microsoft.com/office/powerpoint/2012/main">
        <p15:guide id="1" orient="horz" pos="1030" userDrawn="1">
          <p15:clr>
            <a:srgbClr val="FBAE40"/>
          </p15:clr>
        </p15:guide>
        <p15:guide id="2" pos="2880">
          <p15:clr>
            <a:srgbClr val="FBAE40"/>
          </p15:clr>
        </p15:guide>
        <p15:guide id="3" pos="340" userDrawn="1">
          <p15:clr>
            <a:srgbClr val="FBAE40"/>
          </p15:clr>
        </p15:guide>
        <p15:guide id="5" pos="5420" userDrawn="1">
          <p15:clr>
            <a:srgbClr val="FBAE40"/>
          </p15:clr>
        </p15:guide>
        <p15:guide id="7" orient="horz" pos="531" userDrawn="1">
          <p15:clr>
            <a:srgbClr val="FBAE40"/>
          </p15:clr>
        </p15:guide>
        <p15:guide id="8" orient="horz" pos="1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39388"/>
      </p:ext>
    </p:extLst>
  </p:cSld>
  <p:clrMapOvr>
    <a:masterClrMapping/>
  </p:clrMapOvr>
  <p:extLst>
    <p:ext uri="{DCECCB84-F9BA-43D5-87BE-67443E8EF086}">
      <p15:sldGuideLst xmlns:p15="http://schemas.microsoft.com/office/powerpoint/2012/main">
        <p15:guide id="1" orient="horz" pos="940" userDrawn="1">
          <p15:clr>
            <a:srgbClr val="FBAE40"/>
          </p15:clr>
        </p15:guide>
        <p15:guide id="2" pos="2880">
          <p15:clr>
            <a:srgbClr val="FBAE40"/>
          </p15:clr>
        </p15:guide>
        <p15:guide id="3" pos="340" userDrawn="1">
          <p15:clr>
            <a:srgbClr val="FBAE40"/>
          </p15:clr>
        </p15:guide>
        <p15:guide id="5" pos="5420" userDrawn="1">
          <p15:clr>
            <a:srgbClr val="FBAE40"/>
          </p15:clr>
        </p15:guide>
        <p15:guide id="7" orient="horz" pos="531" userDrawn="1">
          <p15:clr>
            <a:srgbClr val="FBAE40"/>
          </p15:clr>
        </p15:guide>
        <p15:guide id="8" orient="horz" pos="146" userDrawn="1">
          <p15:clr>
            <a:srgbClr val="FBAE40"/>
          </p15:clr>
        </p15:guide>
        <p15:guide id="9" orient="horz" pos="1348" userDrawn="1">
          <p15:clr>
            <a:srgbClr val="FBAE40"/>
          </p15:clr>
        </p15:guide>
        <p15:guide id="10" orient="horz" pos="2799"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534984"/>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F3AD215-C0C4-A410-52AF-07EE9E35C554}"/>
              </a:ext>
            </a:extLst>
          </p:cNvPr>
          <p:cNvSpPr txBox="1"/>
          <p:nvPr/>
        </p:nvSpPr>
        <p:spPr>
          <a:xfrm>
            <a:off x="549000" y="793364"/>
            <a:ext cx="8046000" cy="276999"/>
          </a:xfrm>
          <a:prstGeom prst="rect">
            <a:avLst/>
          </a:prstGeom>
          <a:noFill/>
        </p:spPr>
        <p:txBody>
          <a:bodyPr wrap="square" lIns="0" tIns="0" rIns="0" bIns="0" rtlCol="0" anchor="ctr" anchorCtr="0">
            <a:spAutoFit/>
          </a:bodyPr>
          <a:lstStyle/>
          <a:p>
            <a:r>
              <a:rPr lang="it-IT" dirty="0">
                <a:solidFill>
                  <a:schemeClr val="bg1"/>
                </a:solidFill>
                <a:effectLst/>
                <a:latin typeface="Century Gothic" panose="020B0502020202020204" pitchFamily="34" charset="0"/>
              </a:rPr>
              <a:t>21 NOVEMBRE 2025</a:t>
            </a:r>
          </a:p>
        </p:txBody>
      </p:sp>
      <p:sp>
        <p:nvSpPr>
          <p:cNvPr id="6" name="Segnaposto testo 3">
            <a:extLst>
              <a:ext uri="{FF2B5EF4-FFF2-40B4-BE49-F238E27FC236}">
                <a16:creationId xmlns:a16="http://schemas.microsoft.com/office/drawing/2014/main" id="{A79F1956-B78A-E7B1-264E-A76610330276}"/>
              </a:ext>
            </a:extLst>
          </p:cNvPr>
          <p:cNvSpPr txBox="1">
            <a:spLocks/>
          </p:cNvSpPr>
          <p:nvPr/>
        </p:nvSpPr>
        <p:spPr>
          <a:xfrm>
            <a:off x="549000" y="1577976"/>
            <a:ext cx="8046000" cy="5262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800" b="1" dirty="0">
                <a:solidFill>
                  <a:schemeClr val="accent1"/>
                </a:solidFill>
                <a:latin typeface="Century Gothic" panose="020B0502020202020204" pitchFamily="34" charset="0"/>
              </a:rPr>
              <a:t>IL TERZO SETTORE A REGIME</a:t>
            </a:r>
          </a:p>
        </p:txBody>
      </p:sp>
      <p:sp>
        <p:nvSpPr>
          <p:cNvPr id="7" name="Sottotitolo 1">
            <a:extLst>
              <a:ext uri="{FF2B5EF4-FFF2-40B4-BE49-F238E27FC236}">
                <a16:creationId xmlns:a16="http://schemas.microsoft.com/office/drawing/2014/main" id="{3E006A5A-09F8-4684-0CD6-05848A951C00}"/>
              </a:ext>
            </a:extLst>
          </p:cNvPr>
          <p:cNvSpPr txBox="1">
            <a:spLocks/>
          </p:cNvSpPr>
          <p:nvPr/>
        </p:nvSpPr>
        <p:spPr>
          <a:xfrm>
            <a:off x="549000" y="3405245"/>
            <a:ext cx="8046000" cy="51847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4000"/>
              </a:lnSpc>
              <a:spcBef>
                <a:spcPts val="0"/>
              </a:spcBef>
              <a:buNone/>
            </a:pPr>
            <a:r>
              <a:rPr lang="it-IT" sz="1450" dirty="0">
                <a:latin typeface="Century Gothic" panose="020B0502020202020204" pitchFamily="34" charset="0"/>
              </a:rPr>
              <a:t>A cura di</a:t>
            </a:r>
          </a:p>
          <a:p>
            <a:pPr marL="0" indent="0">
              <a:lnSpc>
                <a:spcPct val="114000"/>
              </a:lnSpc>
              <a:spcBef>
                <a:spcPts val="0"/>
              </a:spcBef>
              <a:buNone/>
            </a:pPr>
            <a:r>
              <a:rPr lang="it-IT" sz="1600" b="1" dirty="0">
                <a:latin typeface="Century Gothic" panose="020B0502020202020204" pitchFamily="34" charset="0"/>
              </a:rPr>
              <a:t>L. DE ANGELIS – E. GATTO</a:t>
            </a:r>
          </a:p>
        </p:txBody>
      </p:sp>
    </p:spTree>
    <p:extLst>
      <p:ext uri="{BB962C8B-B14F-4D97-AF65-F5344CB8AC3E}">
        <p14:creationId xmlns:p14="http://schemas.microsoft.com/office/powerpoint/2010/main" val="618456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AE790-0D4E-0CA0-D61D-2BAF54034981}"/>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BB234E1A-6BB8-8D1E-14B6-120F04AD5B05}"/>
              </a:ext>
            </a:extLst>
          </p:cNvPr>
          <p:cNvSpPr txBox="1">
            <a:spLocks/>
          </p:cNvSpPr>
          <p:nvPr/>
        </p:nvSpPr>
        <p:spPr>
          <a:xfrm>
            <a:off x="549000" y="796926"/>
            <a:ext cx="8046000" cy="4431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IL DECRETO CORRETTIVO SUGLI ETS (1/5)</a:t>
            </a:r>
          </a:p>
        </p:txBody>
      </p:sp>
      <p:sp>
        <p:nvSpPr>
          <p:cNvPr id="5" name="Titolo 2">
            <a:extLst>
              <a:ext uri="{FF2B5EF4-FFF2-40B4-BE49-F238E27FC236}">
                <a16:creationId xmlns:a16="http://schemas.microsoft.com/office/drawing/2014/main" id="{BD163843-DD13-8617-D594-69BEDE518C28}"/>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2AFC2DFE-805A-038B-48F7-F6FD8CAD12DD}"/>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10</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destra con strisce 5">
            <a:extLst>
              <a:ext uri="{FF2B5EF4-FFF2-40B4-BE49-F238E27FC236}">
                <a16:creationId xmlns:a16="http://schemas.microsoft.com/office/drawing/2014/main" id="{A46E34DB-45A3-F7CF-5160-5FF2AA19C350}"/>
              </a:ext>
            </a:extLst>
          </p:cNvPr>
          <p:cNvSpPr/>
          <p:nvPr/>
        </p:nvSpPr>
        <p:spPr>
          <a:xfrm rot="5400000">
            <a:off x="2761123" y="1303329"/>
            <a:ext cx="246059" cy="564465"/>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Freccia destra con strisce 6">
            <a:extLst>
              <a:ext uri="{FF2B5EF4-FFF2-40B4-BE49-F238E27FC236}">
                <a16:creationId xmlns:a16="http://schemas.microsoft.com/office/drawing/2014/main" id="{E7FDF814-F875-1836-8B8B-23B7E1B2CD8C}"/>
              </a:ext>
            </a:extLst>
          </p:cNvPr>
          <p:cNvSpPr/>
          <p:nvPr/>
        </p:nvSpPr>
        <p:spPr>
          <a:xfrm rot="5400000">
            <a:off x="6202358" y="2744224"/>
            <a:ext cx="246065" cy="564465"/>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258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elaio 7">
            <a:extLst>
              <a:ext uri="{FF2B5EF4-FFF2-40B4-BE49-F238E27FC236}">
                <a16:creationId xmlns:a16="http://schemas.microsoft.com/office/drawing/2014/main" id="{4A5DA41A-1F27-8731-5DF9-619C02BA9B77}"/>
              </a:ext>
            </a:extLst>
          </p:cNvPr>
          <p:cNvSpPr/>
          <p:nvPr/>
        </p:nvSpPr>
        <p:spPr>
          <a:xfrm>
            <a:off x="539750" y="1771273"/>
            <a:ext cx="4839443" cy="1378216"/>
          </a:xfrm>
          <a:prstGeom prst="bevel">
            <a:avLst/>
          </a:prstGeom>
          <a:solidFill>
            <a:schemeClr val="tx2">
              <a:lumMod val="10000"/>
              <a:lumOff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Il nuovo art. 79-bis del </a:t>
            </a:r>
            <a:r>
              <a:rPr kumimoji="0" 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Cts</a:t>
            </a: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introduce un regime speciale per il passaggio dei beni strumentali degli Ets dall’attività commerciale a quella non commerciale per effetto del mutamento della qualifica fiscale dell’attività</a:t>
            </a:r>
          </a:p>
        </p:txBody>
      </p:sp>
      <p:sp>
        <p:nvSpPr>
          <p:cNvPr id="9" name="Telaio 8">
            <a:extLst>
              <a:ext uri="{FF2B5EF4-FFF2-40B4-BE49-F238E27FC236}">
                <a16:creationId xmlns:a16="http://schemas.microsoft.com/office/drawing/2014/main" id="{3A1810B4-3838-6C36-A0A5-B7A8F8F17CE0}"/>
              </a:ext>
            </a:extLst>
          </p:cNvPr>
          <p:cNvSpPr/>
          <p:nvPr/>
        </p:nvSpPr>
        <p:spPr>
          <a:xfrm>
            <a:off x="3637591" y="3212056"/>
            <a:ext cx="4977901" cy="1378216"/>
          </a:xfrm>
          <a:prstGeom prst="bevel">
            <a:avLst/>
          </a:prstGeom>
          <a:solidFill>
            <a:schemeClr val="tx2">
              <a:lumMod val="10000"/>
              <a:lumOff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Potrebbe infatti accadere che un Ente commerciale secondo le regole Tuir divenga non commerciale in virtù delle nuove regole dettate dal Dl. 117/2017 (</a:t>
            </a:r>
            <a:r>
              <a:rPr kumimoji="0" 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Cts</a:t>
            </a: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ad esempio perché presenta una marginalità inferiore al 6% </a:t>
            </a:r>
          </a:p>
        </p:txBody>
      </p:sp>
    </p:spTree>
    <p:extLst>
      <p:ext uri="{BB962C8B-B14F-4D97-AF65-F5344CB8AC3E}">
        <p14:creationId xmlns:p14="http://schemas.microsoft.com/office/powerpoint/2010/main" val="1087709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C336C-A436-B345-BEB3-7B6D0C6D9382}"/>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4EA4664A-D64B-23E2-AD60-C1F1FD7E6750}"/>
              </a:ext>
            </a:extLst>
          </p:cNvPr>
          <p:cNvSpPr txBox="1">
            <a:spLocks/>
          </p:cNvSpPr>
          <p:nvPr/>
        </p:nvSpPr>
        <p:spPr>
          <a:xfrm>
            <a:off x="549000" y="796926"/>
            <a:ext cx="8046000" cy="4431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IL DECRETO CORRETTIVO SUGLI ETS (2/5)</a:t>
            </a:r>
          </a:p>
        </p:txBody>
      </p:sp>
      <p:sp>
        <p:nvSpPr>
          <p:cNvPr id="5" name="Titolo 2">
            <a:extLst>
              <a:ext uri="{FF2B5EF4-FFF2-40B4-BE49-F238E27FC236}">
                <a16:creationId xmlns:a16="http://schemas.microsoft.com/office/drawing/2014/main" id="{3855BBA6-81A3-0C62-F1EA-34861B916DFB}"/>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4D4712AF-36C3-9E42-B454-63D7CE782809}"/>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11</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destra con strisce 5">
            <a:extLst>
              <a:ext uri="{FF2B5EF4-FFF2-40B4-BE49-F238E27FC236}">
                <a16:creationId xmlns:a16="http://schemas.microsoft.com/office/drawing/2014/main" id="{73DD3608-FE54-036E-FEC9-CB2DA5FA4297}"/>
              </a:ext>
            </a:extLst>
          </p:cNvPr>
          <p:cNvSpPr/>
          <p:nvPr/>
        </p:nvSpPr>
        <p:spPr>
          <a:xfrm rot="5400000">
            <a:off x="2965150" y="1213849"/>
            <a:ext cx="266929" cy="589790"/>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Freccia destra con strisce 6">
            <a:extLst>
              <a:ext uri="{FF2B5EF4-FFF2-40B4-BE49-F238E27FC236}">
                <a16:creationId xmlns:a16="http://schemas.microsoft.com/office/drawing/2014/main" id="{E4BB05CD-649B-9E79-DDB2-6B4C19034527}"/>
              </a:ext>
            </a:extLst>
          </p:cNvPr>
          <p:cNvSpPr/>
          <p:nvPr/>
        </p:nvSpPr>
        <p:spPr>
          <a:xfrm rot="5400000">
            <a:off x="6030379" y="2859094"/>
            <a:ext cx="266935" cy="589790"/>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258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elaio 7">
            <a:extLst>
              <a:ext uri="{FF2B5EF4-FFF2-40B4-BE49-F238E27FC236}">
                <a16:creationId xmlns:a16="http://schemas.microsoft.com/office/drawing/2014/main" id="{5E012FFD-4223-6835-2A9A-54CB84CFFA83}"/>
              </a:ext>
            </a:extLst>
          </p:cNvPr>
          <p:cNvSpPr/>
          <p:nvPr/>
        </p:nvSpPr>
        <p:spPr>
          <a:xfrm>
            <a:off x="539749" y="1681451"/>
            <a:ext cx="5329203" cy="1287929"/>
          </a:xfrm>
          <a:prstGeom prst="bevel">
            <a:avLst/>
          </a:prstGeom>
          <a:solidFill>
            <a:schemeClr val="tx2">
              <a:lumMod val="10000"/>
              <a:lumOff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Normalmente il passaggio di un bene dalla sfera imprenditoriale a quella istituzionale costituisce destinazione a finalità estranee all’esercizio dell’attività d’impresa con conseguente emersione di plusvalenza tassabile</a:t>
            </a:r>
          </a:p>
        </p:txBody>
      </p:sp>
      <p:sp>
        <p:nvSpPr>
          <p:cNvPr id="9" name="Telaio 8">
            <a:extLst>
              <a:ext uri="{FF2B5EF4-FFF2-40B4-BE49-F238E27FC236}">
                <a16:creationId xmlns:a16="http://schemas.microsoft.com/office/drawing/2014/main" id="{97571BF7-714D-242D-9CB5-3F1468F7143D}"/>
              </a:ext>
            </a:extLst>
          </p:cNvPr>
          <p:cNvSpPr/>
          <p:nvPr/>
        </p:nvSpPr>
        <p:spPr>
          <a:xfrm>
            <a:off x="3265795" y="3346371"/>
            <a:ext cx="5329204" cy="1286740"/>
          </a:xfrm>
          <a:prstGeom prst="bevel">
            <a:avLst/>
          </a:prstGeom>
          <a:solidFill>
            <a:schemeClr val="tx2">
              <a:lumMod val="10000"/>
              <a:lumOff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Dal 2026 si potrà optare in dichiarazione dei redditi per la non concorrenza alla formazione del reddito imponibile della plusvalenza fino a quando tali beni sono utilizzati dall’Ets per lo svolgimento delle attività d’interesse generale</a:t>
            </a:r>
          </a:p>
        </p:txBody>
      </p:sp>
    </p:spTree>
    <p:extLst>
      <p:ext uri="{BB962C8B-B14F-4D97-AF65-F5344CB8AC3E}">
        <p14:creationId xmlns:p14="http://schemas.microsoft.com/office/powerpoint/2010/main" val="2044743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9BC58-00E4-68BC-3EBD-0A92E692FA8C}"/>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47AAB185-E2FF-8E1F-1897-DC07E0D22DB7}"/>
              </a:ext>
            </a:extLst>
          </p:cNvPr>
          <p:cNvSpPr txBox="1">
            <a:spLocks/>
          </p:cNvSpPr>
          <p:nvPr/>
        </p:nvSpPr>
        <p:spPr>
          <a:xfrm>
            <a:off x="549000" y="796926"/>
            <a:ext cx="8046000" cy="4431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IL DECRETO CORRETTIVO SUGLI ETS (3/5)</a:t>
            </a:r>
          </a:p>
        </p:txBody>
      </p:sp>
      <p:sp>
        <p:nvSpPr>
          <p:cNvPr id="5" name="Titolo 2">
            <a:extLst>
              <a:ext uri="{FF2B5EF4-FFF2-40B4-BE49-F238E27FC236}">
                <a16:creationId xmlns:a16="http://schemas.microsoft.com/office/drawing/2014/main" id="{6F61CAEE-D6E9-1B3C-D804-C4F06820F4B5}"/>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56B6607A-FEC0-CA50-49F9-E58F35BD32FF}"/>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12</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destra con strisce 5">
            <a:extLst>
              <a:ext uri="{FF2B5EF4-FFF2-40B4-BE49-F238E27FC236}">
                <a16:creationId xmlns:a16="http://schemas.microsoft.com/office/drawing/2014/main" id="{320D10A5-2093-7B12-1509-878945D5A856}"/>
              </a:ext>
            </a:extLst>
          </p:cNvPr>
          <p:cNvSpPr/>
          <p:nvPr/>
        </p:nvSpPr>
        <p:spPr>
          <a:xfrm rot="5400000">
            <a:off x="2952993" y="1216107"/>
            <a:ext cx="246059" cy="590822"/>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Freccia destra con strisce 6">
            <a:extLst>
              <a:ext uri="{FF2B5EF4-FFF2-40B4-BE49-F238E27FC236}">
                <a16:creationId xmlns:a16="http://schemas.microsoft.com/office/drawing/2014/main" id="{D6B85E75-34ED-8AC7-1327-D0AB90CDC50C}"/>
              </a:ext>
            </a:extLst>
          </p:cNvPr>
          <p:cNvSpPr/>
          <p:nvPr/>
        </p:nvSpPr>
        <p:spPr>
          <a:xfrm rot="5400000">
            <a:off x="5895426" y="2787032"/>
            <a:ext cx="246065" cy="590822"/>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258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elaio 7">
            <a:extLst>
              <a:ext uri="{FF2B5EF4-FFF2-40B4-BE49-F238E27FC236}">
                <a16:creationId xmlns:a16="http://schemas.microsoft.com/office/drawing/2014/main" id="{5D3B0F70-1334-B3A2-DE45-4F53A9E4EEC5}"/>
              </a:ext>
            </a:extLst>
          </p:cNvPr>
          <p:cNvSpPr/>
          <p:nvPr/>
        </p:nvSpPr>
        <p:spPr>
          <a:xfrm>
            <a:off x="539750" y="1681451"/>
            <a:ext cx="5338536" cy="1187241"/>
          </a:xfrm>
          <a:prstGeom prst="bevel">
            <a:avLst/>
          </a:prstGeom>
          <a:solidFill>
            <a:schemeClr val="tx2">
              <a:lumMod val="10000"/>
              <a:lumOff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 stato di sospensione della plusvalenza (pari alla differenza tra valore normale del bene e costo fiscalmente riconosciuto dello stesso) viene meno quando i beni sono ceduti ovvero destinati a finalità diverse da quelle statutarie</a:t>
            </a:r>
          </a:p>
        </p:txBody>
      </p:sp>
      <p:sp>
        <p:nvSpPr>
          <p:cNvPr id="9" name="Telaio 8">
            <a:extLst>
              <a:ext uri="{FF2B5EF4-FFF2-40B4-BE49-F238E27FC236}">
                <a16:creationId xmlns:a16="http://schemas.microsoft.com/office/drawing/2014/main" id="{E2467B10-2D5C-C97C-147B-F839F6C287AA}"/>
              </a:ext>
            </a:extLst>
          </p:cNvPr>
          <p:cNvSpPr/>
          <p:nvPr/>
        </p:nvSpPr>
        <p:spPr>
          <a:xfrm>
            <a:off x="3371434" y="3257268"/>
            <a:ext cx="5210342" cy="1186145"/>
          </a:xfrm>
          <a:prstGeom prst="bevel">
            <a:avLst/>
          </a:prstGeom>
          <a:solidFill>
            <a:schemeClr val="tx2">
              <a:lumMod val="10000"/>
              <a:lumOff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plusvalenza così determinata concorre a formare il reddito a scelta dell’Ets per l’intero ammontare nell’esercizio in cui è realizzata ovvero, se il bene è posseduto da oltre 3 anni, in quote costanti in un massimo di 5 esercizi </a:t>
            </a:r>
          </a:p>
        </p:txBody>
      </p:sp>
    </p:spTree>
    <p:extLst>
      <p:ext uri="{BB962C8B-B14F-4D97-AF65-F5344CB8AC3E}">
        <p14:creationId xmlns:p14="http://schemas.microsoft.com/office/powerpoint/2010/main" val="181718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C2A60-313E-E9B1-4962-D2611D18B334}"/>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85F1884E-9DEA-99A1-7351-7270619FA471}"/>
              </a:ext>
            </a:extLst>
          </p:cNvPr>
          <p:cNvSpPr txBox="1">
            <a:spLocks/>
          </p:cNvSpPr>
          <p:nvPr/>
        </p:nvSpPr>
        <p:spPr>
          <a:xfrm>
            <a:off x="549000" y="796926"/>
            <a:ext cx="8046000" cy="4431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IL DECRETO CORRETTIVO SUGLI ETS (4/5)</a:t>
            </a:r>
          </a:p>
        </p:txBody>
      </p:sp>
      <p:sp>
        <p:nvSpPr>
          <p:cNvPr id="5" name="Titolo 2">
            <a:extLst>
              <a:ext uri="{FF2B5EF4-FFF2-40B4-BE49-F238E27FC236}">
                <a16:creationId xmlns:a16="http://schemas.microsoft.com/office/drawing/2014/main" id="{91F42076-5AE6-AC74-5F4B-6F5C970B7CC6}"/>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57B111DA-197F-D0A0-0487-650A4EC5D791}"/>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13</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destra con strisce 5">
            <a:extLst>
              <a:ext uri="{FF2B5EF4-FFF2-40B4-BE49-F238E27FC236}">
                <a16:creationId xmlns:a16="http://schemas.microsoft.com/office/drawing/2014/main" id="{F81326FC-52B1-CC29-C4D8-540F2B69F02F}"/>
              </a:ext>
            </a:extLst>
          </p:cNvPr>
          <p:cNvSpPr/>
          <p:nvPr/>
        </p:nvSpPr>
        <p:spPr>
          <a:xfrm rot="5400000">
            <a:off x="2898588" y="1233157"/>
            <a:ext cx="246059" cy="543823"/>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Freccia destra con strisce 6">
            <a:extLst>
              <a:ext uri="{FF2B5EF4-FFF2-40B4-BE49-F238E27FC236}">
                <a16:creationId xmlns:a16="http://schemas.microsoft.com/office/drawing/2014/main" id="{03D75C88-0E84-929A-4460-74088B37B768}"/>
              </a:ext>
            </a:extLst>
          </p:cNvPr>
          <p:cNvSpPr/>
          <p:nvPr/>
        </p:nvSpPr>
        <p:spPr>
          <a:xfrm rot="5400000">
            <a:off x="6142833" y="2801198"/>
            <a:ext cx="246065" cy="543823"/>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258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elaio 7">
            <a:extLst>
              <a:ext uri="{FF2B5EF4-FFF2-40B4-BE49-F238E27FC236}">
                <a16:creationId xmlns:a16="http://schemas.microsoft.com/office/drawing/2014/main" id="{2EC650BA-F498-A7B3-01AA-F9C8593E3243}"/>
              </a:ext>
            </a:extLst>
          </p:cNvPr>
          <p:cNvSpPr/>
          <p:nvPr/>
        </p:nvSpPr>
        <p:spPr>
          <a:xfrm>
            <a:off x="539750" y="1681451"/>
            <a:ext cx="4913864" cy="1187241"/>
          </a:xfrm>
          <a:prstGeom prst="bevel">
            <a:avLst/>
          </a:prstGeom>
          <a:solidFill>
            <a:schemeClr val="tx2">
              <a:lumMod val="10000"/>
              <a:lumOff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Nel caso in cui un Ets commerciale divenga NON commerciale (e viceversa) si dovrà operare la rettifica della detrazione Iva ex art. 19/bis.2 del Dpr 633/72 sui beni strumentali mobili ed immobili</a:t>
            </a:r>
          </a:p>
        </p:txBody>
      </p:sp>
      <p:sp>
        <p:nvSpPr>
          <p:cNvPr id="9" name="Telaio 8">
            <a:extLst>
              <a:ext uri="{FF2B5EF4-FFF2-40B4-BE49-F238E27FC236}">
                <a16:creationId xmlns:a16="http://schemas.microsoft.com/office/drawing/2014/main" id="{53571EE2-BDA2-FF5C-AA7C-79B11896844F}"/>
              </a:ext>
            </a:extLst>
          </p:cNvPr>
          <p:cNvSpPr/>
          <p:nvPr/>
        </p:nvSpPr>
        <p:spPr>
          <a:xfrm>
            <a:off x="3819624" y="3257268"/>
            <a:ext cx="4795868" cy="1186145"/>
          </a:xfrm>
          <a:prstGeom prst="bevel">
            <a:avLst/>
          </a:prstGeom>
          <a:solidFill>
            <a:schemeClr val="tx2">
              <a:lumMod val="10000"/>
              <a:lumOff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Nel primo caso si restituirà l’Iva sui beni mobili per tanti quinti dell’imposta detratta per quanti anni mancano al compimento del quinquennio dall’acquisto (10 anni per gli immobili), si agirà al contrario nel secondo caso</a:t>
            </a:r>
          </a:p>
        </p:txBody>
      </p:sp>
    </p:spTree>
    <p:extLst>
      <p:ext uri="{BB962C8B-B14F-4D97-AF65-F5344CB8AC3E}">
        <p14:creationId xmlns:p14="http://schemas.microsoft.com/office/powerpoint/2010/main" val="386202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B5E20-0713-4E86-3706-F5CB71F9817D}"/>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40581894-2E0D-4CAF-F230-B781284F79DB}"/>
              </a:ext>
            </a:extLst>
          </p:cNvPr>
          <p:cNvSpPr txBox="1">
            <a:spLocks/>
          </p:cNvSpPr>
          <p:nvPr/>
        </p:nvSpPr>
        <p:spPr>
          <a:xfrm>
            <a:off x="549000" y="796926"/>
            <a:ext cx="8046000" cy="4431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IL DECRETO CORRETTIVO SUGLI ETS (5/5)</a:t>
            </a:r>
          </a:p>
        </p:txBody>
      </p:sp>
      <p:sp>
        <p:nvSpPr>
          <p:cNvPr id="5" name="Titolo 2">
            <a:extLst>
              <a:ext uri="{FF2B5EF4-FFF2-40B4-BE49-F238E27FC236}">
                <a16:creationId xmlns:a16="http://schemas.microsoft.com/office/drawing/2014/main" id="{93999CE0-194D-996B-0245-D55A6E3386CE}"/>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FBF17891-3D44-761D-E7A6-1D314BB5D237}"/>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14</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destra con strisce 5">
            <a:extLst>
              <a:ext uri="{FF2B5EF4-FFF2-40B4-BE49-F238E27FC236}">
                <a16:creationId xmlns:a16="http://schemas.microsoft.com/office/drawing/2014/main" id="{0887EDE4-29C3-07EA-0AD1-8969A7B7E80D}"/>
              </a:ext>
            </a:extLst>
          </p:cNvPr>
          <p:cNvSpPr/>
          <p:nvPr/>
        </p:nvSpPr>
        <p:spPr>
          <a:xfrm rot="5400000">
            <a:off x="3059467" y="1183134"/>
            <a:ext cx="246059" cy="585659"/>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Freccia destra con strisce 6">
            <a:extLst>
              <a:ext uri="{FF2B5EF4-FFF2-40B4-BE49-F238E27FC236}">
                <a16:creationId xmlns:a16="http://schemas.microsoft.com/office/drawing/2014/main" id="{9C0770F6-67BE-9B81-E445-AFA1A011B6AE}"/>
              </a:ext>
            </a:extLst>
          </p:cNvPr>
          <p:cNvSpPr/>
          <p:nvPr/>
        </p:nvSpPr>
        <p:spPr>
          <a:xfrm rot="5400000">
            <a:off x="5925440" y="2786185"/>
            <a:ext cx="246065" cy="585659"/>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258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elaio 7">
            <a:extLst>
              <a:ext uri="{FF2B5EF4-FFF2-40B4-BE49-F238E27FC236}">
                <a16:creationId xmlns:a16="http://schemas.microsoft.com/office/drawing/2014/main" id="{71A78F4C-5C47-E56B-2853-05B6F4C8336B}"/>
              </a:ext>
            </a:extLst>
          </p:cNvPr>
          <p:cNvSpPr/>
          <p:nvPr/>
        </p:nvSpPr>
        <p:spPr>
          <a:xfrm>
            <a:off x="539750" y="1671007"/>
            <a:ext cx="5291883" cy="1187241"/>
          </a:xfrm>
          <a:prstGeom prst="bevel">
            <a:avLst/>
          </a:prstGeom>
          <a:solidFill>
            <a:schemeClr val="tx2">
              <a:lumMod val="10000"/>
              <a:lumOff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 schema di Dlgs prevede inoltre la riduzione da € 135.000 a € 85.000 del limite massimo di proventi commerciali entro cui le </a:t>
            </a:r>
            <a:r>
              <a:rPr kumimoji="0" 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Odv</a:t>
            </a: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 le </a:t>
            </a:r>
            <a:r>
              <a:rPr kumimoji="0" 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Aps</a:t>
            </a: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potranno optare per il favorevole regime forfettario previsto per loro dall’art. 86 del </a:t>
            </a:r>
            <a:r>
              <a:rPr kumimoji="0" 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Cts</a:t>
            </a: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9" name="Telaio 8">
            <a:extLst>
              <a:ext uri="{FF2B5EF4-FFF2-40B4-BE49-F238E27FC236}">
                <a16:creationId xmlns:a16="http://schemas.microsoft.com/office/drawing/2014/main" id="{7E504EF5-A858-B0D2-5594-6336433DEABE}"/>
              </a:ext>
            </a:extLst>
          </p:cNvPr>
          <p:cNvSpPr/>
          <p:nvPr/>
        </p:nvSpPr>
        <p:spPr>
          <a:xfrm>
            <a:off x="3450683" y="3281834"/>
            <a:ext cx="5164809" cy="1186145"/>
          </a:xfrm>
          <a:prstGeom prst="bevel">
            <a:avLst/>
          </a:prstGeom>
          <a:solidFill>
            <a:schemeClr val="tx2">
              <a:lumMod val="10000"/>
              <a:lumOff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 gli enti sportivi dilettantistici (</a:t>
            </a:r>
            <a:r>
              <a:rPr kumimoji="0" 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Asd</a:t>
            </a: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ed </a:t>
            </a:r>
            <a:r>
              <a:rPr kumimoji="0" 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Ssd</a:t>
            </a: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sono state introdotte modifiche al regime forfettario ex legge 398/91 chiarendo che vi sono comprese le </a:t>
            </a:r>
            <a:r>
              <a:rPr kumimoji="0" 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Ssd</a:t>
            </a: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 confermando il divieto di applicarla per gli enti iscritti al </a:t>
            </a:r>
            <a:r>
              <a:rPr kumimoji="0" 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Runts</a:t>
            </a:r>
            <a:endPar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298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36826-C927-154E-5EFC-81A1FD1ED60B}"/>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C95D7A64-1A29-BC1D-05CF-70DD0CC61CA1}"/>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NUOVO REGIME IVA DELLE ASSOCIAZIONI (1/2)</a:t>
            </a:r>
          </a:p>
        </p:txBody>
      </p:sp>
      <p:sp>
        <p:nvSpPr>
          <p:cNvPr id="5" name="Titolo 2">
            <a:extLst>
              <a:ext uri="{FF2B5EF4-FFF2-40B4-BE49-F238E27FC236}">
                <a16:creationId xmlns:a16="http://schemas.microsoft.com/office/drawing/2014/main" id="{8551517F-B1B2-A1AD-C062-5581391D6C07}"/>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D6D17511-DAD6-44F9-9202-F1694C6B30D4}"/>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15</a:t>
            </a:fld>
            <a:endParaRPr lang="it-IT" sz="900" dirty="0">
              <a:solidFill>
                <a:schemeClr val="bg1"/>
              </a:solidFill>
              <a:latin typeface="Arial" panose="020B0604020202020204" pitchFamily="34" charset="0"/>
              <a:cs typeface="Arial" panose="020B0604020202020204" pitchFamily="34" charset="0"/>
            </a:endParaRPr>
          </a:p>
        </p:txBody>
      </p:sp>
      <p:sp>
        <p:nvSpPr>
          <p:cNvPr id="6" name="Rettangolo 3">
            <a:extLst>
              <a:ext uri="{FF2B5EF4-FFF2-40B4-BE49-F238E27FC236}">
                <a16:creationId xmlns:a16="http://schemas.microsoft.com/office/drawing/2014/main" id="{F9453DCE-C68E-1771-D41A-9947A24432F9}"/>
              </a:ext>
            </a:extLst>
          </p:cNvPr>
          <p:cNvSpPr>
            <a:spLocks noChangeArrowheads="1"/>
          </p:cNvSpPr>
          <p:nvPr/>
        </p:nvSpPr>
        <p:spPr bwMode="auto">
          <a:xfrm>
            <a:off x="530499" y="1965780"/>
            <a:ext cx="3833467" cy="1046990"/>
          </a:xfrm>
          <a:prstGeom prst="rect">
            <a:avLst/>
          </a:prstGeom>
          <a:noFill/>
          <a:ln w="28575">
            <a:solidFill>
              <a:srgbClr val="002060"/>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600" b="0" i="0" u="none" strike="noStrike" kern="1200" cap="none" spc="0" normalizeH="0" baseline="0" noProof="0" dirty="0">
                <a:ln>
                  <a:noFill/>
                </a:ln>
                <a:solidFill>
                  <a:srgbClr val="000000"/>
                </a:solidFill>
                <a:effectLst/>
                <a:uLnTx/>
                <a:uFillTx/>
                <a:latin typeface="Arial"/>
                <a:ea typeface="+mn-ea"/>
                <a:cs typeface="Arial"/>
              </a:rPr>
              <a:t>Oggi sul fronte delle associazioni si sta applicando in Italia una normativa Iva sui corrispettivi specifici versati dai soci non compatibile con il diritto comunitario</a:t>
            </a:r>
          </a:p>
        </p:txBody>
      </p:sp>
      <p:sp>
        <p:nvSpPr>
          <p:cNvPr id="7" name="Rettangolo 11">
            <a:extLst>
              <a:ext uri="{FF2B5EF4-FFF2-40B4-BE49-F238E27FC236}">
                <a16:creationId xmlns:a16="http://schemas.microsoft.com/office/drawing/2014/main" id="{C7763852-591E-A005-D209-346497A6FF39}"/>
              </a:ext>
            </a:extLst>
          </p:cNvPr>
          <p:cNvSpPr>
            <a:spLocks noChangeArrowheads="1"/>
          </p:cNvSpPr>
          <p:nvPr/>
        </p:nvSpPr>
        <p:spPr bwMode="auto">
          <a:xfrm>
            <a:off x="530499" y="3570510"/>
            <a:ext cx="3833467" cy="1046990"/>
          </a:xfrm>
          <a:prstGeom prst="rect">
            <a:avLst/>
          </a:prstGeom>
          <a:noFill/>
          <a:ln w="28575">
            <a:solidFill>
              <a:srgbClr val="002060"/>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600" b="0" i="0" u="none" strike="noStrike" kern="1200" cap="none" spc="0" normalizeH="0" baseline="0" noProof="0" dirty="0">
                <a:ln>
                  <a:noFill/>
                </a:ln>
                <a:solidFill>
                  <a:srgbClr val="000000"/>
                </a:solidFill>
                <a:effectLst/>
                <a:uLnTx/>
                <a:uFillTx/>
                <a:latin typeface="Arial"/>
                <a:ea typeface="+mn-ea"/>
                <a:cs typeface="Arial"/>
              </a:rPr>
              <a:t>Ciò ha determinato la diffusa abitudine, da parte delle associazioni che svolgono esclusivamente operazioni escluse da Iva, di non aprire nemmeno la partita Iva  </a:t>
            </a:r>
          </a:p>
        </p:txBody>
      </p:sp>
      <p:sp>
        <p:nvSpPr>
          <p:cNvPr id="8" name="Rettangolo 15">
            <a:extLst>
              <a:ext uri="{FF2B5EF4-FFF2-40B4-BE49-F238E27FC236}">
                <a16:creationId xmlns:a16="http://schemas.microsoft.com/office/drawing/2014/main" id="{75662408-BF5D-0BE1-BDDD-9B8CD78A30B9}"/>
              </a:ext>
            </a:extLst>
          </p:cNvPr>
          <p:cNvSpPr>
            <a:spLocks noChangeArrowheads="1"/>
          </p:cNvSpPr>
          <p:nvPr/>
        </p:nvSpPr>
        <p:spPr bwMode="auto">
          <a:xfrm>
            <a:off x="4781410" y="1965780"/>
            <a:ext cx="3813589" cy="1046990"/>
          </a:xfrm>
          <a:prstGeom prst="rect">
            <a:avLst/>
          </a:prstGeom>
          <a:noFill/>
          <a:ln w="28575">
            <a:solidFill>
              <a:srgbClr val="002060"/>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600" b="0" i="0" u="none" strike="noStrike" kern="1200" cap="none" spc="0" normalizeH="0" baseline="0" noProof="0" dirty="0">
                <a:ln>
                  <a:noFill/>
                </a:ln>
                <a:solidFill>
                  <a:srgbClr val="000000"/>
                </a:solidFill>
                <a:effectLst/>
                <a:uLnTx/>
                <a:uFillTx/>
                <a:latin typeface="Arial"/>
                <a:ea typeface="+mn-ea"/>
                <a:cs typeface="Arial"/>
              </a:rPr>
              <a:t>L’art. 4 Dpr 633/72 prevede l’esclusione da Iva delle prestazioni effettuate dalle associazioni nei confronti dei soci dietro versamento di un corrispettivo specifico  </a:t>
            </a:r>
          </a:p>
        </p:txBody>
      </p:sp>
      <p:sp>
        <p:nvSpPr>
          <p:cNvPr id="9" name="Rettangolo 28">
            <a:extLst>
              <a:ext uri="{FF2B5EF4-FFF2-40B4-BE49-F238E27FC236}">
                <a16:creationId xmlns:a16="http://schemas.microsoft.com/office/drawing/2014/main" id="{BB8B561E-25E4-8ED6-BF6C-33BE6EB77733}"/>
              </a:ext>
            </a:extLst>
          </p:cNvPr>
          <p:cNvSpPr>
            <a:spLocks noChangeArrowheads="1"/>
          </p:cNvSpPr>
          <p:nvPr/>
        </p:nvSpPr>
        <p:spPr bwMode="auto">
          <a:xfrm>
            <a:off x="4781410" y="3570510"/>
            <a:ext cx="3813589" cy="1046990"/>
          </a:xfrm>
          <a:prstGeom prst="rect">
            <a:avLst/>
          </a:prstGeom>
          <a:noFill/>
          <a:ln w="28575">
            <a:solidFill>
              <a:srgbClr val="002060"/>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600" b="0" i="0" u="none" strike="noStrike" kern="1200" cap="none" spc="0" normalizeH="0" baseline="0" noProof="0" dirty="0">
                <a:ln>
                  <a:noFill/>
                </a:ln>
                <a:solidFill>
                  <a:srgbClr val="000000"/>
                </a:solidFill>
                <a:effectLst/>
                <a:uLnTx/>
                <a:uFillTx/>
                <a:latin typeface="Arial"/>
                <a:ea typeface="+mn-ea"/>
                <a:cs typeface="Arial"/>
              </a:rPr>
              <a:t>Il diritto comunitario prevede invece che gli Stati membri, ad alcune condizioni, possono consentire che tali prestazioni siano </a:t>
            </a:r>
            <a:r>
              <a:rPr kumimoji="0" lang="it-IT" altLang="it-IT" sz="1600" b="1" i="0" u="sng" strike="noStrike" kern="1200" cap="none" spc="0" normalizeH="0" baseline="0" noProof="0" dirty="0">
                <a:ln>
                  <a:noFill/>
                </a:ln>
                <a:solidFill>
                  <a:srgbClr val="000000"/>
                </a:solidFill>
                <a:effectLst/>
                <a:uLnTx/>
                <a:uFillTx/>
                <a:latin typeface="Arial"/>
                <a:ea typeface="+mn-ea"/>
                <a:cs typeface="Arial"/>
              </a:rPr>
              <a:t>esenti</a:t>
            </a:r>
            <a:r>
              <a:rPr kumimoji="0" lang="it-IT" altLang="it-IT" sz="1600" b="0" i="0" u="none" strike="noStrike" kern="1200" cap="none" spc="0" normalizeH="0" baseline="0" noProof="0" dirty="0">
                <a:ln>
                  <a:noFill/>
                </a:ln>
                <a:solidFill>
                  <a:srgbClr val="000000"/>
                </a:solidFill>
                <a:effectLst/>
                <a:uLnTx/>
                <a:uFillTx/>
                <a:latin typeface="Arial"/>
                <a:ea typeface="+mn-ea"/>
                <a:cs typeface="Arial"/>
              </a:rPr>
              <a:t> e non </a:t>
            </a:r>
            <a:r>
              <a:rPr kumimoji="0" lang="it-IT" altLang="it-IT" sz="1600" b="1" i="0" u="sng" strike="noStrike" kern="1200" cap="none" spc="0" normalizeH="0" baseline="0" noProof="0" dirty="0">
                <a:ln>
                  <a:noFill/>
                </a:ln>
                <a:solidFill>
                  <a:srgbClr val="000000"/>
                </a:solidFill>
                <a:effectLst/>
                <a:uLnTx/>
                <a:uFillTx/>
                <a:latin typeface="Arial"/>
                <a:ea typeface="+mn-ea"/>
                <a:cs typeface="Arial"/>
              </a:rPr>
              <a:t>escluse</a:t>
            </a:r>
            <a:r>
              <a:rPr kumimoji="0" lang="it-IT" altLang="it-IT" sz="1600" b="0" i="0" u="none" strike="noStrike" kern="1200" cap="none" spc="0" normalizeH="0" baseline="0" noProof="0" dirty="0">
                <a:ln>
                  <a:noFill/>
                </a:ln>
                <a:solidFill>
                  <a:srgbClr val="000000"/>
                </a:solidFill>
                <a:effectLst/>
                <a:uLnTx/>
                <a:uFillTx/>
                <a:latin typeface="Arial"/>
                <a:ea typeface="+mn-ea"/>
                <a:cs typeface="Arial"/>
              </a:rPr>
              <a:t> da iva  </a:t>
            </a:r>
          </a:p>
        </p:txBody>
      </p:sp>
      <p:sp>
        <p:nvSpPr>
          <p:cNvPr id="10" name="Freccia in giù 12">
            <a:extLst>
              <a:ext uri="{FF2B5EF4-FFF2-40B4-BE49-F238E27FC236}">
                <a16:creationId xmlns:a16="http://schemas.microsoft.com/office/drawing/2014/main" id="{8634CD7B-A383-406D-33D1-149EDBDDE579}"/>
              </a:ext>
            </a:extLst>
          </p:cNvPr>
          <p:cNvSpPr>
            <a:spLocks noChangeArrowheads="1"/>
          </p:cNvSpPr>
          <p:nvPr/>
        </p:nvSpPr>
        <p:spPr bwMode="auto">
          <a:xfrm rot="16200000">
            <a:off x="4311389" y="3895137"/>
            <a:ext cx="502721" cy="269081"/>
          </a:xfrm>
          <a:prstGeom prst="downArrow">
            <a:avLst>
              <a:gd name="adj1" fmla="val 50000"/>
              <a:gd name="adj2" fmla="val 50000"/>
            </a:avLst>
          </a:prstGeom>
          <a:solidFill>
            <a:srgbClr val="89A927"/>
          </a:solidFill>
          <a:ln w="9525">
            <a:solidFill>
              <a:srgbClr val="002060"/>
            </a:solidFill>
            <a:round/>
            <a:headEnd/>
            <a:tailEnd/>
          </a:ln>
        </p:spPr>
        <p:txBody>
          <a:bodyPr vert="eaVe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1600" b="0" i="0" u="none" strike="noStrike" kern="1200" cap="none" spc="0" normalizeH="0" baseline="0" noProof="0">
              <a:ln>
                <a:noFill/>
              </a:ln>
              <a:solidFill>
                <a:srgbClr val="000000"/>
              </a:solidFill>
              <a:effectLst/>
              <a:uLnTx/>
              <a:uFillTx/>
              <a:latin typeface="Arial"/>
              <a:ea typeface="+mn-ea"/>
              <a:cs typeface="Arial"/>
            </a:endParaRPr>
          </a:p>
        </p:txBody>
      </p:sp>
      <p:sp>
        <p:nvSpPr>
          <p:cNvPr id="11" name="Freccia in giù 12">
            <a:extLst>
              <a:ext uri="{FF2B5EF4-FFF2-40B4-BE49-F238E27FC236}">
                <a16:creationId xmlns:a16="http://schemas.microsoft.com/office/drawing/2014/main" id="{22E4AF33-569A-2C19-1D0A-5C1499E561DF}"/>
              </a:ext>
            </a:extLst>
          </p:cNvPr>
          <p:cNvSpPr>
            <a:spLocks noChangeArrowheads="1"/>
          </p:cNvSpPr>
          <p:nvPr/>
        </p:nvSpPr>
        <p:spPr bwMode="auto">
          <a:xfrm>
            <a:off x="2231134" y="3152520"/>
            <a:ext cx="432197" cy="312989"/>
          </a:xfrm>
          <a:prstGeom prst="downArrow">
            <a:avLst>
              <a:gd name="adj1" fmla="val 50000"/>
              <a:gd name="adj2" fmla="val 50000"/>
            </a:avLst>
          </a:prstGeom>
          <a:solidFill>
            <a:srgbClr val="89A927"/>
          </a:solidFill>
          <a:ln w="9525">
            <a:solidFill>
              <a:srgbClr val="002060"/>
            </a:solidFill>
            <a:round/>
            <a:headEnd/>
            <a:tailEnd/>
          </a:ln>
        </p:spPr>
        <p:txBody>
          <a:bodyPr vert="eaVe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1600" b="0" i="0" u="none" strike="noStrike" kern="1200" cap="none" spc="0" normalizeH="0" baseline="0" noProof="0">
              <a:ln>
                <a:noFill/>
              </a:ln>
              <a:solidFill>
                <a:srgbClr val="000000"/>
              </a:solidFill>
              <a:effectLst/>
              <a:uLnTx/>
              <a:uFillTx/>
              <a:latin typeface="Arial"/>
              <a:ea typeface="+mn-ea"/>
              <a:cs typeface="Arial"/>
            </a:endParaRPr>
          </a:p>
        </p:txBody>
      </p:sp>
      <p:sp>
        <p:nvSpPr>
          <p:cNvPr id="12" name="Freccia in giù 12">
            <a:extLst>
              <a:ext uri="{FF2B5EF4-FFF2-40B4-BE49-F238E27FC236}">
                <a16:creationId xmlns:a16="http://schemas.microsoft.com/office/drawing/2014/main" id="{4345987F-36E9-3812-54D4-0B03AA900C38}"/>
              </a:ext>
            </a:extLst>
          </p:cNvPr>
          <p:cNvSpPr>
            <a:spLocks noChangeArrowheads="1"/>
          </p:cNvSpPr>
          <p:nvPr/>
        </p:nvSpPr>
        <p:spPr bwMode="auto">
          <a:xfrm>
            <a:off x="6472106" y="3145893"/>
            <a:ext cx="432197" cy="312989"/>
          </a:xfrm>
          <a:prstGeom prst="downArrow">
            <a:avLst>
              <a:gd name="adj1" fmla="val 50000"/>
              <a:gd name="adj2" fmla="val 50000"/>
            </a:avLst>
          </a:prstGeom>
          <a:solidFill>
            <a:srgbClr val="89A927"/>
          </a:solidFill>
          <a:ln w="9525">
            <a:solidFill>
              <a:srgbClr val="002060"/>
            </a:solidFill>
            <a:round/>
            <a:headEnd/>
            <a:tailEnd/>
          </a:ln>
        </p:spPr>
        <p:txBody>
          <a:bodyPr vert="eaVe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1600" b="0" i="0" u="none" strike="noStrike" kern="1200" cap="none" spc="0" normalizeH="0" baseline="0" noProof="0">
              <a:ln>
                <a:noFill/>
              </a:ln>
              <a:solidFill>
                <a:srgbClr val="000000"/>
              </a:solidFill>
              <a:effectLst/>
              <a:uLnTx/>
              <a:uFillTx/>
              <a:latin typeface="Arial"/>
              <a:ea typeface="+mn-ea"/>
              <a:cs typeface="Arial"/>
            </a:endParaRPr>
          </a:p>
        </p:txBody>
      </p:sp>
      <p:sp>
        <p:nvSpPr>
          <p:cNvPr id="13" name="Freccia in giù 12">
            <a:extLst>
              <a:ext uri="{FF2B5EF4-FFF2-40B4-BE49-F238E27FC236}">
                <a16:creationId xmlns:a16="http://schemas.microsoft.com/office/drawing/2014/main" id="{47A9C6EE-9AC7-7E94-A44C-567571E1A7D7}"/>
              </a:ext>
            </a:extLst>
          </p:cNvPr>
          <p:cNvSpPr>
            <a:spLocks noChangeArrowheads="1"/>
          </p:cNvSpPr>
          <p:nvPr/>
        </p:nvSpPr>
        <p:spPr bwMode="auto">
          <a:xfrm rot="16200000">
            <a:off x="4311389" y="2354736"/>
            <a:ext cx="502721" cy="269081"/>
          </a:xfrm>
          <a:prstGeom prst="downArrow">
            <a:avLst>
              <a:gd name="adj1" fmla="val 50000"/>
              <a:gd name="adj2" fmla="val 50000"/>
            </a:avLst>
          </a:prstGeom>
          <a:solidFill>
            <a:srgbClr val="89A927"/>
          </a:solidFill>
          <a:ln w="9525">
            <a:solidFill>
              <a:srgbClr val="002060"/>
            </a:solidFill>
            <a:round/>
            <a:headEnd/>
            <a:tailEnd/>
          </a:ln>
        </p:spPr>
        <p:txBody>
          <a:bodyPr vert="eaVe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16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142095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2F1D6-AA46-0A64-4450-5468F2DE18CE}"/>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E0F16B95-7F04-78B8-568E-221DBE609722}"/>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NUOVO REGIME IVA DELLE ASSOCIAZIONI (2/2)</a:t>
            </a:r>
          </a:p>
        </p:txBody>
      </p:sp>
      <p:sp>
        <p:nvSpPr>
          <p:cNvPr id="5" name="Titolo 2">
            <a:extLst>
              <a:ext uri="{FF2B5EF4-FFF2-40B4-BE49-F238E27FC236}">
                <a16:creationId xmlns:a16="http://schemas.microsoft.com/office/drawing/2014/main" id="{C3BB804C-36DA-47A0-CEB2-68064883C3F1}"/>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97A64041-129E-B15D-17B0-530578A87BDD}"/>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16</a:t>
            </a:fld>
            <a:endParaRPr lang="it-IT" sz="900" dirty="0">
              <a:solidFill>
                <a:schemeClr val="bg1"/>
              </a:solidFill>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793F394B-ADA6-7154-BBCE-647EC250DBF9}"/>
              </a:ext>
            </a:extLst>
          </p:cNvPr>
          <p:cNvSpPr>
            <a:spLocks noChangeArrowheads="1"/>
          </p:cNvSpPr>
          <p:nvPr/>
        </p:nvSpPr>
        <p:spPr bwMode="auto">
          <a:xfrm>
            <a:off x="539750" y="1886533"/>
            <a:ext cx="3724588" cy="1241874"/>
          </a:xfrm>
          <a:prstGeom prst="rect">
            <a:avLst/>
          </a:prstGeom>
          <a:noFill/>
          <a:ln w="28575">
            <a:solidFill>
              <a:srgbClr val="00206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500" b="0" i="0" u="none" strike="noStrike" kern="1200" cap="none" spc="0" normalizeH="0" baseline="0" noProof="0" dirty="0">
                <a:ln>
                  <a:noFill/>
                </a:ln>
                <a:solidFill>
                  <a:srgbClr val="000000"/>
                </a:solidFill>
                <a:effectLst/>
                <a:uLnTx/>
                <a:uFillTx/>
                <a:latin typeface="Arial"/>
                <a:ea typeface="+mn-ea"/>
                <a:cs typeface="Arial"/>
              </a:rPr>
              <a:t>La notevole differenza sta nel fatto che le operazioni esenti devono comunque essere certificate ai fini Iva con fattura o documento commerciale mentre quelle escluse NO</a:t>
            </a:r>
          </a:p>
        </p:txBody>
      </p:sp>
      <p:sp>
        <p:nvSpPr>
          <p:cNvPr id="14" name="Rettangolo 11">
            <a:extLst>
              <a:ext uri="{FF2B5EF4-FFF2-40B4-BE49-F238E27FC236}">
                <a16:creationId xmlns:a16="http://schemas.microsoft.com/office/drawing/2014/main" id="{A6B768B4-A4D4-8B7E-B05D-5324C89C7F2D}"/>
              </a:ext>
            </a:extLst>
          </p:cNvPr>
          <p:cNvSpPr>
            <a:spLocks noChangeArrowheads="1"/>
          </p:cNvSpPr>
          <p:nvPr/>
        </p:nvSpPr>
        <p:spPr bwMode="auto">
          <a:xfrm>
            <a:off x="539749" y="3385117"/>
            <a:ext cx="3724589" cy="1241874"/>
          </a:xfrm>
          <a:prstGeom prst="rect">
            <a:avLst/>
          </a:prstGeom>
          <a:noFill/>
          <a:ln w="28575">
            <a:solidFill>
              <a:srgbClr val="00206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500" b="0" i="0" u="none" strike="noStrike" kern="1200" cap="none" spc="0" normalizeH="0" baseline="0" noProof="0" dirty="0">
                <a:ln>
                  <a:noFill/>
                </a:ln>
                <a:solidFill>
                  <a:srgbClr val="000000"/>
                </a:solidFill>
                <a:effectLst/>
                <a:uLnTx/>
                <a:uFillTx/>
                <a:latin typeface="Arial"/>
                <a:ea typeface="+mn-ea"/>
                <a:cs typeface="Arial"/>
              </a:rPr>
              <a:t>Il Dl. 215/2023 ha prorogato dal 1^ luglio 2024 al 1^ gennaio 2025 il termine dal quale le prestazioni di servizi verso i propri soci diventeranno esenti e non più escluse da Iva </a:t>
            </a:r>
          </a:p>
        </p:txBody>
      </p:sp>
      <p:sp>
        <p:nvSpPr>
          <p:cNvPr id="15" name="Rettangolo 15">
            <a:extLst>
              <a:ext uri="{FF2B5EF4-FFF2-40B4-BE49-F238E27FC236}">
                <a16:creationId xmlns:a16="http://schemas.microsoft.com/office/drawing/2014/main" id="{F4325189-F05B-EC53-B430-35809486D789}"/>
              </a:ext>
            </a:extLst>
          </p:cNvPr>
          <p:cNvSpPr>
            <a:spLocks noChangeArrowheads="1"/>
          </p:cNvSpPr>
          <p:nvPr/>
        </p:nvSpPr>
        <p:spPr bwMode="auto">
          <a:xfrm>
            <a:off x="4681781" y="1886533"/>
            <a:ext cx="3913219" cy="1241874"/>
          </a:xfrm>
          <a:prstGeom prst="rect">
            <a:avLst/>
          </a:prstGeom>
          <a:noFill/>
          <a:ln w="28575">
            <a:solidFill>
              <a:srgbClr val="00206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500" b="0" i="0" u="none" strike="noStrike" kern="1200" cap="none" spc="0" normalizeH="0" baseline="0" noProof="0" dirty="0">
                <a:ln>
                  <a:noFill/>
                </a:ln>
                <a:solidFill>
                  <a:srgbClr val="000000"/>
                </a:solidFill>
                <a:effectLst/>
                <a:uLnTx/>
                <a:uFillTx/>
                <a:latin typeface="Arial"/>
                <a:ea typeface="+mn-ea"/>
                <a:cs typeface="Arial"/>
              </a:rPr>
              <a:t>Addirittura le somministrazioni di alimenti e bevande da parte di </a:t>
            </a:r>
            <a:r>
              <a:rPr kumimoji="0" lang="it-IT" altLang="it-IT" sz="1500" b="0" i="0" u="none" strike="noStrike" kern="1200" cap="none" spc="0" normalizeH="0" baseline="0" noProof="0" dirty="0" err="1">
                <a:ln>
                  <a:noFill/>
                </a:ln>
                <a:solidFill>
                  <a:srgbClr val="000000"/>
                </a:solidFill>
                <a:effectLst/>
                <a:uLnTx/>
                <a:uFillTx/>
                <a:latin typeface="Arial"/>
                <a:ea typeface="+mn-ea"/>
                <a:cs typeface="Arial"/>
              </a:rPr>
              <a:t>Aps</a:t>
            </a:r>
            <a:r>
              <a:rPr kumimoji="0" lang="it-IT" altLang="it-IT" sz="1500" b="0" i="0" u="none" strike="noStrike" kern="1200" cap="none" spc="0" normalizeH="0" baseline="0" noProof="0" dirty="0">
                <a:ln>
                  <a:noFill/>
                </a:ln>
                <a:solidFill>
                  <a:srgbClr val="000000"/>
                </a:solidFill>
                <a:effectLst/>
                <a:uLnTx/>
                <a:uFillTx/>
                <a:latin typeface="Arial"/>
                <a:ea typeface="+mn-ea"/>
                <a:cs typeface="Arial"/>
              </a:rPr>
              <a:t> sia nei confronti di soci che di non soci passano da un regime Iva di esclusione ad imponibilità con aliquota al 10%</a:t>
            </a:r>
          </a:p>
        </p:txBody>
      </p:sp>
      <p:sp>
        <p:nvSpPr>
          <p:cNvPr id="16" name="Rettangolo 28">
            <a:extLst>
              <a:ext uri="{FF2B5EF4-FFF2-40B4-BE49-F238E27FC236}">
                <a16:creationId xmlns:a16="http://schemas.microsoft.com/office/drawing/2014/main" id="{CB043D06-7308-989B-0E8A-AF14CCA208A3}"/>
              </a:ext>
            </a:extLst>
          </p:cNvPr>
          <p:cNvSpPr>
            <a:spLocks noChangeArrowheads="1"/>
          </p:cNvSpPr>
          <p:nvPr/>
        </p:nvSpPr>
        <p:spPr bwMode="auto">
          <a:xfrm>
            <a:off x="4681780" y="3385116"/>
            <a:ext cx="3913219" cy="1241873"/>
          </a:xfrm>
          <a:prstGeom prst="rect">
            <a:avLst/>
          </a:prstGeom>
          <a:noFill/>
          <a:ln w="28575">
            <a:solidFill>
              <a:srgbClr val="00206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500" b="0" i="0" u="none" strike="noStrike" kern="1200" cap="none" spc="0" normalizeH="0" baseline="0" noProof="0" dirty="0">
                <a:ln>
                  <a:noFill/>
                </a:ln>
                <a:solidFill>
                  <a:srgbClr val="000000"/>
                </a:solidFill>
                <a:effectLst/>
                <a:uLnTx/>
                <a:uFillTx/>
                <a:latin typeface="Arial"/>
                <a:ea typeface="+mn-ea"/>
                <a:cs typeface="Arial"/>
              </a:rPr>
              <a:t>In sostanza il passaggio da esclusione ad esenzione Iva riguarda le </a:t>
            </a:r>
            <a:r>
              <a:rPr kumimoji="0" lang="it-IT" altLang="it-IT" sz="1500" b="0" i="0" u="sng" strike="noStrike" kern="1200" cap="none" spc="0" normalizeH="0" baseline="0" noProof="0" dirty="0">
                <a:ln>
                  <a:noFill/>
                </a:ln>
                <a:solidFill>
                  <a:srgbClr val="000000"/>
                </a:solidFill>
                <a:effectLst/>
                <a:uLnTx/>
                <a:uFillTx/>
                <a:latin typeface="Arial"/>
                <a:ea typeface="+mn-ea"/>
                <a:cs typeface="Arial"/>
              </a:rPr>
              <a:t>prestazioni di carattere istituzionale</a:t>
            </a:r>
            <a:r>
              <a:rPr kumimoji="0" lang="it-IT" altLang="it-IT" sz="1500" b="0" i="0" u="none" strike="noStrike" kern="1200" cap="none" spc="0" normalizeH="0" baseline="0" noProof="0" dirty="0">
                <a:ln>
                  <a:noFill/>
                </a:ln>
                <a:solidFill>
                  <a:srgbClr val="000000"/>
                </a:solidFill>
                <a:effectLst/>
                <a:uLnTx/>
                <a:uFillTx/>
                <a:latin typeface="Arial"/>
                <a:ea typeface="+mn-ea"/>
                <a:cs typeface="Arial"/>
              </a:rPr>
              <a:t> svolte nei confronti dei soci dietro versamento di corrispettivi specifici</a:t>
            </a:r>
          </a:p>
        </p:txBody>
      </p:sp>
      <p:sp>
        <p:nvSpPr>
          <p:cNvPr id="17" name="Freccia in giù 12">
            <a:extLst>
              <a:ext uri="{FF2B5EF4-FFF2-40B4-BE49-F238E27FC236}">
                <a16:creationId xmlns:a16="http://schemas.microsoft.com/office/drawing/2014/main" id="{9FB41959-8343-108B-CA7C-89DF69F6C19A}"/>
              </a:ext>
            </a:extLst>
          </p:cNvPr>
          <p:cNvSpPr>
            <a:spLocks noChangeArrowheads="1"/>
          </p:cNvSpPr>
          <p:nvPr/>
        </p:nvSpPr>
        <p:spPr bwMode="auto">
          <a:xfrm rot="16200000">
            <a:off x="4211761" y="3871225"/>
            <a:ext cx="502721" cy="269081"/>
          </a:xfrm>
          <a:prstGeom prst="downArrow">
            <a:avLst>
              <a:gd name="adj1" fmla="val 50000"/>
              <a:gd name="adj2" fmla="val 50000"/>
            </a:avLst>
          </a:prstGeom>
          <a:solidFill>
            <a:srgbClr val="89A927"/>
          </a:solidFill>
          <a:ln w="9525">
            <a:solidFill>
              <a:srgbClr val="002060"/>
            </a:solidFill>
            <a:round/>
            <a:headEnd/>
            <a:tailEnd/>
          </a:ln>
        </p:spPr>
        <p:txBody>
          <a:bodyPr vert="eaVe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1500" b="0" i="0" u="none" strike="noStrike" kern="1200" cap="none" spc="0" normalizeH="0" baseline="0" noProof="0">
              <a:ln>
                <a:noFill/>
              </a:ln>
              <a:solidFill>
                <a:srgbClr val="000000"/>
              </a:solidFill>
              <a:effectLst/>
              <a:uLnTx/>
              <a:uFillTx/>
              <a:latin typeface="Arial"/>
              <a:ea typeface="+mn-ea"/>
              <a:cs typeface="Arial"/>
            </a:endParaRPr>
          </a:p>
        </p:txBody>
      </p:sp>
      <p:sp>
        <p:nvSpPr>
          <p:cNvPr id="18" name="Freccia in giù 12">
            <a:extLst>
              <a:ext uri="{FF2B5EF4-FFF2-40B4-BE49-F238E27FC236}">
                <a16:creationId xmlns:a16="http://schemas.microsoft.com/office/drawing/2014/main" id="{1ADA9048-75F8-C472-3190-DB87EB691ADB}"/>
              </a:ext>
            </a:extLst>
          </p:cNvPr>
          <p:cNvSpPr>
            <a:spLocks noChangeArrowheads="1"/>
          </p:cNvSpPr>
          <p:nvPr/>
        </p:nvSpPr>
        <p:spPr bwMode="auto">
          <a:xfrm>
            <a:off x="1957224" y="3163742"/>
            <a:ext cx="432197" cy="186135"/>
          </a:xfrm>
          <a:prstGeom prst="downArrow">
            <a:avLst>
              <a:gd name="adj1" fmla="val 50000"/>
              <a:gd name="adj2" fmla="val 50000"/>
            </a:avLst>
          </a:prstGeom>
          <a:solidFill>
            <a:srgbClr val="89A927"/>
          </a:solidFill>
          <a:ln w="9525">
            <a:solidFill>
              <a:srgbClr val="002060"/>
            </a:solidFill>
            <a:round/>
            <a:headEnd/>
            <a:tailEnd/>
          </a:ln>
        </p:spPr>
        <p:txBody>
          <a:bodyPr vert="eaVe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1500" b="0" i="0" u="none" strike="noStrike" kern="1200" cap="none" spc="0" normalizeH="0" baseline="0" noProof="0">
              <a:ln>
                <a:noFill/>
              </a:ln>
              <a:solidFill>
                <a:srgbClr val="000000"/>
              </a:solidFill>
              <a:effectLst/>
              <a:uLnTx/>
              <a:uFillTx/>
              <a:latin typeface="Arial"/>
              <a:ea typeface="+mn-ea"/>
              <a:cs typeface="Arial"/>
            </a:endParaRPr>
          </a:p>
        </p:txBody>
      </p:sp>
      <p:sp>
        <p:nvSpPr>
          <p:cNvPr id="19" name="Freccia in giù 12">
            <a:extLst>
              <a:ext uri="{FF2B5EF4-FFF2-40B4-BE49-F238E27FC236}">
                <a16:creationId xmlns:a16="http://schemas.microsoft.com/office/drawing/2014/main" id="{80C2735B-15E4-285E-7856-B2418CE3DBC9}"/>
              </a:ext>
            </a:extLst>
          </p:cNvPr>
          <p:cNvSpPr>
            <a:spLocks noChangeArrowheads="1"/>
          </p:cNvSpPr>
          <p:nvPr/>
        </p:nvSpPr>
        <p:spPr bwMode="auto">
          <a:xfrm>
            <a:off x="6571422" y="3163694"/>
            <a:ext cx="432197" cy="186135"/>
          </a:xfrm>
          <a:prstGeom prst="downArrow">
            <a:avLst>
              <a:gd name="adj1" fmla="val 50000"/>
              <a:gd name="adj2" fmla="val 50000"/>
            </a:avLst>
          </a:prstGeom>
          <a:solidFill>
            <a:srgbClr val="89A927"/>
          </a:solidFill>
          <a:ln w="9525">
            <a:solidFill>
              <a:srgbClr val="002060"/>
            </a:solidFill>
            <a:round/>
            <a:headEnd/>
            <a:tailEnd/>
          </a:ln>
        </p:spPr>
        <p:txBody>
          <a:bodyPr vert="eaVe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1500" b="0" i="0" u="none" strike="noStrike" kern="1200" cap="none" spc="0" normalizeH="0" baseline="0" noProof="0">
              <a:ln>
                <a:noFill/>
              </a:ln>
              <a:solidFill>
                <a:srgbClr val="000000"/>
              </a:solidFill>
              <a:effectLst/>
              <a:uLnTx/>
              <a:uFillTx/>
              <a:latin typeface="Arial"/>
              <a:ea typeface="+mn-ea"/>
              <a:cs typeface="Arial"/>
            </a:endParaRPr>
          </a:p>
        </p:txBody>
      </p:sp>
      <p:sp>
        <p:nvSpPr>
          <p:cNvPr id="20" name="Freccia in giù 12">
            <a:extLst>
              <a:ext uri="{FF2B5EF4-FFF2-40B4-BE49-F238E27FC236}">
                <a16:creationId xmlns:a16="http://schemas.microsoft.com/office/drawing/2014/main" id="{EC116118-E60B-C1FB-931E-2E250478356C}"/>
              </a:ext>
            </a:extLst>
          </p:cNvPr>
          <p:cNvSpPr>
            <a:spLocks noChangeArrowheads="1"/>
          </p:cNvSpPr>
          <p:nvPr/>
        </p:nvSpPr>
        <p:spPr bwMode="auto">
          <a:xfrm rot="16200000">
            <a:off x="4211761" y="2399692"/>
            <a:ext cx="502721" cy="269081"/>
          </a:xfrm>
          <a:prstGeom prst="downArrow">
            <a:avLst>
              <a:gd name="adj1" fmla="val 50000"/>
              <a:gd name="adj2" fmla="val 50000"/>
            </a:avLst>
          </a:prstGeom>
          <a:solidFill>
            <a:srgbClr val="89A927"/>
          </a:solidFill>
          <a:ln w="9525">
            <a:solidFill>
              <a:srgbClr val="002060"/>
            </a:solidFill>
            <a:round/>
            <a:headEnd/>
            <a:tailEnd/>
          </a:ln>
        </p:spPr>
        <p:txBody>
          <a:bodyPr vert="eaVe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15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854750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5778C-3F28-9BC0-D2AE-A8B90654D810}"/>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EB8A94B0-1AE6-EB29-FDF0-9AA12108045C}"/>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OPZIONE PER LA DISPENSA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EX ART. 36-BIS DPR 633/72 (1/2)</a:t>
            </a:r>
          </a:p>
        </p:txBody>
      </p:sp>
      <p:sp>
        <p:nvSpPr>
          <p:cNvPr id="5" name="Titolo 2">
            <a:extLst>
              <a:ext uri="{FF2B5EF4-FFF2-40B4-BE49-F238E27FC236}">
                <a16:creationId xmlns:a16="http://schemas.microsoft.com/office/drawing/2014/main" id="{760B6330-E94F-1281-2CC2-6CBD743F72DE}"/>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C06BD3F1-78CC-F610-760B-93304070F1E1}"/>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17</a:t>
            </a:fld>
            <a:endParaRPr lang="it-IT" sz="900" dirty="0">
              <a:solidFill>
                <a:schemeClr val="bg1"/>
              </a:solidFill>
              <a:latin typeface="Arial" panose="020B0604020202020204" pitchFamily="34" charset="0"/>
              <a:cs typeface="Arial" panose="020B0604020202020204" pitchFamily="34" charset="0"/>
            </a:endParaRPr>
          </a:p>
        </p:txBody>
      </p:sp>
      <p:sp>
        <p:nvSpPr>
          <p:cNvPr id="6" name="Rettangolo 3">
            <a:extLst>
              <a:ext uri="{FF2B5EF4-FFF2-40B4-BE49-F238E27FC236}">
                <a16:creationId xmlns:a16="http://schemas.microsoft.com/office/drawing/2014/main" id="{6B8E688D-5DF1-3D80-933F-A434BBD81C25}"/>
              </a:ext>
            </a:extLst>
          </p:cNvPr>
          <p:cNvSpPr>
            <a:spLocks noChangeArrowheads="1"/>
          </p:cNvSpPr>
          <p:nvPr/>
        </p:nvSpPr>
        <p:spPr bwMode="auto">
          <a:xfrm>
            <a:off x="549000" y="1923290"/>
            <a:ext cx="3703338" cy="1072993"/>
          </a:xfrm>
          <a:prstGeom prst="rect">
            <a:avLst/>
          </a:prstGeom>
          <a:noFill/>
          <a:ln w="28575">
            <a:solidFill>
              <a:srgbClr val="002060"/>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2060"/>
                </a:solidFill>
                <a:effectLst/>
                <a:uLnTx/>
                <a:uFillTx/>
                <a:latin typeface="Arial"/>
                <a:ea typeface="+mn-ea"/>
                <a:cs typeface="Arial"/>
              </a:rPr>
              <a:t>Le associazioni al fine di limitare l’impatto dei nuovi adempimenti Iva possono optare per la dispensa dagli adempimenti in materia d’Iva prevista per chi effettua operazioni esenti</a:t>
            </a:r>
          </a:p>
        </p:txBody>
      </p:sp>
      <p:sp>
        <p:nvSpPr>
          <p:cNvPr id="7" name="Rettangolo 11">
            <a:extLst>
              <a:ext uri="{FF2B5EF4-FFF2-40B4-BE49-F238E27FC236}">
                <a16:creationId xmlns:a16="http://schemas.microsoft.com/office/drawing/2014/main" id="{190F8A9A-E625-ECC7-F3A1-327108FBF04E}"/>
              </a:ext>
            </a:extLst>
          </p:cNvPr>
          <p:cNvSpPr>
            <a:spLocks noChangeArrowheads="1"/>
          </p:cNvSpPr>
          <p:nvPr/>
        </p:nvSpPr>
        <p:spPr bwMode="auto">
          <a:xfrm>
            <a:off x="549000" y="3325545"/>
            <a:ext cx="3703338" cy="1199802"/>
          </a:xfrm>
          <a:prstGeom prst="rect">
            <a:avLst/>
          </a:prstGeom>
          <a:noFill/>
          <a:ln w="28575">
            <a:solidFill>
              <a:srgbClr val="002060"/>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2060"/>
                </a:solidFill>
                <a:effectLst/>
                <a:uLnTx/>
                <a:uFillTx/>
                <a:latin typeface="Arial"/>
                <a:ea typeface="+mn-ea"/>
                <a:cs typeface="Arial"/>
              </a:rPr>
              <a:t>Resta fermo l’obbligo di emettere la fattura nei riguardi del cessionario o committente che la richiede ed è interdetta la possibilità di detrarre analiticamente l’Iva sugli acquisti </a:t>
            </a:r>
          </a:p>
        </p:txBody>
      </p:sp>
      <p:sp>
        <p:nvSpPr>
          <p:cNvPr id="8" name="Rettangolo 15">
            <a:extLst>
              <a:ext uri="{FF2B5EF4-FFF2-40B4-BE49-F238E27FC236}">
                <a16:creationId xmlns:a16="http://schemas.microsoft.com/office/drawing/2014/main" id="{43F55D9D-7DEA-B136-F287-7B99D6BDFF67}"/>
              </a:ext>
            </a:extLst>
          </p:cNvPr>
          <p:cNvSpPr>
            <a:spLocks noChangeArrowheads="1"/>
          </p:cNvSpPr>
          <p:nvPr/>
        </p:nvSpPr>
        <p:spPr bwMode="auto">
          <a:xfrm>
            <a:off x="4706685" y="1923290"/>
            <a:ext cx="3888314" cy="1072993"/>
          </a:xfrm>
          <a:prstGeom prst="rect">
            <a:avLst/>
          </a:prstGeom>
          <a:noFill/>
          <a:ln w="28575">
            <a:solidFill>
              <a:srgbClr val="002060"/>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2060"/>
                </a:solidFill>
                <a:effectLst/>
                <a:uLnTx/>
                <a:uFillTx/>
                <a:latin typeface="Arial"/>
                <a:ea typeface="+mn-ea"/>
                <a:cs typeface="Arial"/>
              </a:rPr>
              <a:t>La dispensa riguarda gli obblighi di fatturazione, registrazione, dichiarazione Iva e </a:t>
            </a:r>
            <a:r>
              <a:rPr kumimoji="0" lang="it-IT" altLang="it-IT" sz="1400" b="0" i="0" u="none" strike="noStrike" kern="1200" cap="none" spc="0" normalizeH="0" baseline="0" noProof="0" dirty="0" err="1">
                <a:ln>
                  <a:noFill/>
                </a:ln>
                <a:solidFill>
                  <a:srgbClr val="002060"/>
                </a:solidFill>
                <a:effectLst/>
                <a:uLnTx/>
                <a:uFillTx/>
                <a:latin typeface="Arial"/>
                <a:ea typeface="+mn-ea"/>
                <a:cs typeface="Arial"/>
              </a:rPr>
              <a:t>Lipe</a:t>
            </a:r>
            <a:r>
              <a:rPr kumimoji="0" lang="it-IT" altLang="it-IT" sz="1400" b="0" i="0" u="none" strike="noStrike" kern="1200" cap="none" spc="0" normalizeH="0" baseline="0" noProof="0" dirty="0">
                <a:ln>
                  <a:noFill/>
                </a:ln>
                <a:solidFill>
                  <a:srgbClr val="002060"/>
                </a:solidFill>
                <a:effectLst/>
                <a:uLnTx/>
                <a:uFillTx/>
                <a:latin typeface="Arial"/>
                <a:ea typeface="+mn-ea"/>
                <a:cs typeface="Arial"/>
              </a:rPr>
              <a:t>, l’opzione si effettua nel quadro VO della dichiarazione Iva relativa all’anno precedente al passaggio</a:t>
            </a:r>
          </a:p>
        </p:txBody>
      </p:sp>
      <p:sp>
        <p:nvSpPr>
          <p:cNvPr id="9" name="Rettangolo 28">
            <a:extLst>
              <a:ext uri="{FF2B5EF4-FFF2-40B4-BE49-F238E27FC236}">
                <a16:creationId xmlns:a16="http://schemas.microsoft.com/office/drawing/2014/main" id="{8BC25591-8FFA-8063-0950-9E6B5856EECA}"/>
              </a:ext>
            </a:extLst>
          </p:cNvPr>
          <p:cNvSpPr>
            <a:spLocks noChangeArrowheads="1"/>
          </p:cNvSpPr>
          <p:nvPr/>
        </p:nvSpPr>
        <p:spPr bwMode="auto">
          <a:xfrm>
            <a:off x="4706686" y="3325545"/>
            <a:ext cx="3888313" cy="1199801"/>
          </a:xfrm>
          <a:prstGeom prst="rect">
            <a:avLst/>
          </a:prstGeom>
          <a:noFill/>
          <a:ln w="28575">
            <a:solidFill>
              <a:srgbClr val="002060"/>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2060"/>
                </a:solidFill>
                <a:effectLst/>
                <a:uLnTx/>
                <a:uFillTx/>
                <a:latin typeface="Arial"/>
                <a:ea typeface="+mn-ea"/>
                <a:cs typeface="Arial"/>
              </a:rPr>
              <a:t>Difficilmente si potrà operare tale scelta qualora vengano effettuate altre operazioni imponibili in quanto si perderebbe comunque il diritto alla detrazione analitica dell’Iva su tutti gli acquisti </a:t>
            </a:r>
          </a:p>
        </p:txBody>
      </p:sp>
      <p:sp>
        <p:nvSpPr>
          <p:cNvPr id="10" name="Freccia in giù 12">
            <a:extLst>
              <a:ext uri="{FF2B5EF4-FFF2-40B4-BE49-F238E27FC236}">
                <a16:creationId xmlns:a16="http://schemas.microsoft.com/office/drawing/2014/main" id="{36C57F07-AE47-085D-6B6C-0EAD00296698}"/>
              </a:ext>
            </a:extLst>
          </p:cNvPr>
          <p:cNvSpPr>
            <a:spLocks noChangeArrowheads="1"/>
          </p:cNvSpPr>
          <p:nvPr/>
        </p:nvSpPr>
        <p:spPr bwMode="auto">
          <a:xfrm rot="16200000">
            <a:off x="4219384" y="3862543"/>
            <a:ext cx="547357" cy="279155"/>
          </a:xfrm>
          <a:prstGeom prst="downArrow">
            <a:avLst>
              <a:gd name="adj1" fmla="val 50000"/>
              <a:gd name="adj2" fmla="val 50000"/>
            </a:avLst>
          </a:prstGeom>
          <a:solidFill>
            <a:srgbClr val="89A927"/>
          </a:solidFill>
          <a:ln w="9525">
            <a:solidFill>
              <a:srgbClr val="002060"/>
            </a:solidFill>
            <a:round/>
            <a:headEnd/>
            <a:tailEnd/>
          </a:ln>
        </p:spPr>
        <p:txBody>
          <a:bodyPr vert="eaVe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1400" b="0" i="0" u="none" strike="noStrike" kern="1200" cap="none" spc="0" normalizeH="0" baseline="0" noProof="0">
              <a:ln>
                <a:noFill/>
              </a:ln>
              <a:solidFill>
                <a:srgbClr val="002060"/>
              </a:solidFill>
              <a:effectLst/>
              <a:uLnTx/>
              <a:uFillTx/>
              <a:latin typeface="Arial"/>
              <a:ea typeface="+mn-ea"/>
              <a:cs typeface="Arial"/>
            </a:endParaRPr>
          </a:p>
        </p:txBody>
      </p:sp>
      <p:sp>
        <p:nvSpPr>
          <p:cNvPr id="11" name="Freccia in giù 12">
            <a:extLst>
              <a:ext uri="{FF2B5EF4-FFF2-40B4-BE49-F238E27FC236}">
                <a16:creationId xmlns:a16="http://schemas.microsoft.com/office/drawing/2014/main" id="{F20B12EC-D5DC-FC31-8135-907BF671A932}"/>
              </a:ext>
            </a:extLst>
          </p:cNvPr>
          <p:cNvSpPr>
            <a:spLocks noChangeArrowheads="1"/>
          </p:cNvSpPr>
          <p:nvPr/>
        </p:nvSpPr>
        <p:spPr bwMode="auto">
          <a:xfrm>
            <a:off x="2043500" y="3062433"/>
            <a:ext cx="448378" cy="192599"/>
          </a:xfrm>
          <a:prstGeom prst="downArrow">
            <a:avLst>
              <a:gd name="adj1" fmla="val 50000"/>
              <a:gd name="adj2" fmla="val 50000"/>
            </a:avLst>
          </a:prstGeom>
          <a:solidFill>
            <a:srgbClr val="89A927"/>
          </a:solidFill>
          <a:ln w="9525">
            <a:solidFill>
              <a:srgbClr val="002060"/>
            </a:solidFill>
            <a:round/>
            <a:headEnd/>
            <a:tailEnd/>
          </a:ln>
        </p:spPr>
        <p:txBody>
          <a:bodyPr vert="eaVe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1400" b="0" i="0" u="none" strike="noStrike" kern="1200" cap="none" spc="0" normalizeH="0" baseline="0" noProof="0">
              <a:ln>
                <a:noFill/>
              </a:ln>
              <a:solidFill>
                <a:srgbClr val="002060"/>
              </a:solidFill>
              <a:effectLst/>
              <a:uLnTx/>
              <a:uFillTx/>
              <a:latin typeface="Arial"/>
              <a:ea typeface="+mn-ea"/>
              <a:cs typeface="Arial"/>
            </a:endParaRPr>
          </a:p>
        </p:txBody>
      </p:sp>
      <p:sp>
        <p:nvSpPr>
          <p:cNvPr id="12" name="Freccia in giù 12">
            <a:extLst>
              <a:ext uri="{FF2B5EF4-FFF2-40B4-BE49-F238E27FC236}">
                <a16:creationId xmlns:a16="http://schemas.microsoft.com/office/drawing/2014/main" id="{6C3FE3EF-217D-9F98-30B3-FA884CD69979}"/>
              </a:ext>
            </a:extLst>
          </p:cNvPr>
          <p:cNvSpPr>
            <a:spLocks noChangeArrowheads="1"/>
          </p:cNvSpPr>
          <p:nvPr/>
        </p:nvSpPr>
        <p:spPr bwMode="auto">
          <a:xfrm>
            <a:off x="6480417" y="3065137"/>
            <a:ext cx="448378" cy="192599"/>
          </a:xfrm>
          <a:prstGeom prst="downArrow">
            <a:avLst>
              <a:gd name="adj1" fmla="val 50000"/>
              <a:gd name="adj2" fmla="val 50000"/>
            </a:avLst>
          </a:prstGeom>
          <a:solidFill>
            <a:srgbClr val="89A927"/>
          </a:solidFill>
          <a:ln w="9525">
            <a:solidFill>
              <a:srgbClr val="002060"/>
            </a:solidFill>
            <a:round/>
            <a:headEnd/>
            <a:tailEnd/>
          </a:ln>
        </p:spPr>
        <p:txBody>
          <a:bodyPr vert="eaVe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1400" b="0" i="0" u="none" strike="noStrike" kern="1200" cap="none" spc="0" normalizeH="0" baseline="0" noProof="0">
              <a:ln>
                <a:noFill/>
              </a:ln>
              <a:solidFill>
                <a:srgbClr val="002060"/>
              </a:solidFill>
              <a:effectLst/>
              <a:uLnTx/>
              <a:uFillTx/>
              <a:latin typeface="Arial"/>
              <a:ea typeface="+mn-ea"/>
              <a:cs typeface="Arial"/>
            </a:endParaRPr>
          </a:p>
        </p:txBody>
      </p:sp>
      <p:sp>
        <p:nvSpPr>
          <p:cNvPr id="13" name="Freccia in giù 12">
            <a:extLst>
              <a:ext uri="{FF2B5EF4-FFF2-40B4-BE49-F238E27FC236}">
                <a16:creationId xmlns:a16="http://schemas.microsoft.com/office/drawing/2014/main" id="{4EC84A1B-3D36-DBF7-64DC-9813DC110E32}"/>
              </a:ext>
            </a:extLst>
          </p:cNvPr>
          <p:cNvSpPr>
            <a:spLocks noChangeArrowheads="1"/>
          </p:cNvSpPr>
          <p:nvPr/>
        </p:nvSpPr>
        <p:spPr bwMode="auto">
          <a:xfrm rot="16200000">
            <a:off x="4219384" y="2320128"/>
            <a:ext cx="547357" cy="279155"/>
          </a:xfrm>
          <a:prstGeom prst="downArrow">
            <a:avLst>
              <a:gd name="adj1" fmla="val 50000"/>
              <a:gd name="adj2" fmla="val 50000"/>
            </a:avLst>
          </a:prstGeom>
          <a:solidFill>
            <a:srgbClr val="89A927"/>
          </a:solidFill>
          <a:ln w="9525">
            <a:solidFill>
              <a:srgbClr val="002060"/>
            </a:solidFill>
            <a:round/>
            <a:headEnd/>
            <a:tailEnd/>
          </a:ln>
        </p:spPr>
        <p:txBody>
          <a:bodyPr vert="eaVe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1400" b="0" i="0" u="none" strike="noStrike" kern="1200" cap="none" spc="0" normalizeH="0" baseline="0" noProof="0">
              <a:ln>
                <a:noFill/>
              </a:ln>
              <a:solidFill>
                <a:srgbClr val="002060"/>
              </a:solidFill>
              <a:effectLst/>
              <a:uLnTx/>
              <a:uFillTx/>
              <a:latin typeface="Arial"/>
              <a:ea typeface="+mn-ea"/>
              <a:cs typeface="Arial"/>
            </a:endParaRPr>
          </a:p>
        </p:txBody>
      </p:sp>
    </p:spTree>
    <p:extLst>
      <p:ext uri="{BB962C8B-B14F-4D97-AF65-F5344CB8AC3E}">
        <p14:creationId xmlns:p14="http://schemas.microsoft.com/office/powerpoint/2010/main" val="1368361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E1AB5-5F33-37D8-1AD2-0328EB962AF4}"/>
            </a:ext>
          </a:extLst>
        </p:cNvPr>
        <p:cNvGrpSpPr/>
        <p:nvPr/>
      </p:nvGrpSpPr>
      <p:grpSpPr>
        <a:xfrm>
          <a:off x="0" y="0"/>
          <a:ext cx="0" cy="0"/>
          <a:chOff x="0" y="0"/>
          <a:chExt cx="0" cy="0"/>
        </a:xfrm>
      </p:grpSpPr>
      <p:sp>
        <p:nvSpPr>
          <p:cNvPr id="5" name="Titolo 2">
            <a:extLst>
              <a:ext uri="{FF2B5EF4-FFF2-40B4-BE49-F238E27FC236}">
                <a16:creationId xmlns:a16="http://schemas.microsoft.com/office/drawing/2014/main" id="{3C073AA7-77E2-D13E-5966-4C8E1BDEE036}"/>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4C55A3CA-29CC-4BA8-73B3-6CF08221B9DB}"/>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18</a:t>
            </a:fld>
            <a:endParaRPr lang="it-IT" sz="900" dirty="0">
              <a:solidFill>
                <a:schemeClr val="bg1"/>
              </a:solidFill>
              <a:latin typeface="Arial" panose="020B0604020202020204" pitchFamily="34" charset="0"/>
              <a:cs typeface="Arial" panose="020B0604020202020204" pitchFamily="34" charset="0"/>
            </a:endParaRPr>
          </a:p>
        </p:txBody>
      </p:sp>
      <p:sp>
        <p:nvSpPr>
          <p:cNvPr id="6" name="Segnaposto testo 3">
            <a:extLst>
              <a:ext uri="{FF2B5EF4-FFF2-40B4-BE49-F238E27FC236}">
                <a16:creationId xmlns:a16="http://schemas.microsoft.com/office/drawing/2014/main" id="{436F7753-F28D-D5ED-0234-63D15E55BED0}"/>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OPZIONE PER LA DISPENSA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EX ART. 36-BIS DPR 633/72 (2/2)</a:t>
            </a:r>
          </a:p>
        </p:txBody>
      </p:sp>
      <p:sp>
        <p:nvSpPr>
          <p:cNvPr id="7" name="Rettangolo 3">
            <a:extLst>
              <a:ext uri="{FF2B5EF4-FFF2-40B4-BE49-F238E27FC236}">
                <a16:creationId xmlns:a16="http://schemas.microsoft.com/office/drawing/2014/main" id="{2132C746-100F-D165-0A35-B36F6F37AEDF}"/>
              </a:ext>
            </a:extLst>
          </p:cNvPr>
          <p:cNvSpPr>
            <a:spLocks noChangeArrowheads="1"/>
          </p:cNvSpPr>
          <p:nvPr/>
        </p:nvSpPr>
        <p:spPr bwMode="auto">
          <a:xfrm>
            <a:off x="2384469" y="3547443"/>
            <a:ext cx="4370896" cy="1004711"/>
          </a:xfrm>
          <a:prstGeom prst="rect">
            <a:avLst/>
          </a:prstGeom>
          <a:noFill/>
          <a:ln w="28575">
            <a:solidFill>
              <a:srgbClr val="002060"/>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2060"/>
                </a:solidFill>
                <a:effectLst/>
                <a:uLnTx/>
                <a:uFillTx/>
                <a:latin typeface="Arial"/>
                <a:ea typeface="+mn-ea"/>
                <a:cs typeface="Arial"/>
              </a:rPr>
              <a:t>Per cui ad esempio un Ets con attività didattica (esente art. 10) e di somministrazione (soggetta a Iva 10%) avrebbe tutto l’interesse ad effettuare l’opzione per la dispensa soltanto per la prima attività</a:t>
            </a:r>
          </a:p>
        </p:txBody>
      </p:sp>
      <p:sp>
        <p:nvSpPr>
          <p:cNvPr id="8" name="Rettangolo 15">
            <a:extLst>
              <a:ext uri="{FF2B5EF4-FFF2-40B4-BE49-F238E27FC236}">
                <a16:creationId xmlns:a16="http://schemas.microsoft.com/office/drawing/2014/main" id="{BD29EDA8-80BE-0340-F421-2D9FDF919133}"/>
              </a:ext>
            </a:extLst>
          </p:cNvPr>
          <p:cNvSpPr>
            <a:spLocks noChangeArrowheads="1"/>
          </p:cNvSpPr>
          <p:nvPr/>
        </p:nvSpPr>
        <p:spPr bwMode="auto">
          <a:xfrm>
            <a:off x="4706684" y="1923290"/>
            <a:ext cx="3888315" cy="1162076"/>
          </a:xfrm>
          <a:prstGeom prst="rect">
            <a:avLst/>
          </a:prstGeom>
          <a:noFill/>
          <a:ln w="28575">
            <a:solidFill>
              <a:srgbClr val="002060"/>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2060"/>
                </a:solidFill>
                <a:effectLst/>
                <a:uLnTx/>
                <a:uFillTx/>
                <a:latin typeface="Arial"/>
                <a:ea typeface="+mn-ea"/>
                <a:cs typeface="Arial"/>
              </a:rPr>
              <a:t>Ma anche in questo caso, una soluzione si può trovare ed è quella di effettuare l’opzione per l’applicazione separata dell’imposta relativamente ad alcune delle attività esercitate </a:t>
            </a:r>
          </a:p>
        </p:txBody>
      </p:sp>
      <p:sp>
        <p:nvSpPr>
          <p:cNvPr id="9" name="Rettangolo 28">
            <a:extLst>
              <a:ext uri="{FF2B5EF4-FFF2-40B4-BE49-F238E27FC236}">
                <a16:creationId xmlns:a16="http://schemas.microsoft.com/office/drawing/2014/main" id="{88747D11-3D7B-73AF-1A85-45246948A3D8}"/>
              </a:ext>
            </a:extLst>
          </p:cNvPr>
          <p:cNvSpPr>
            <a:spLocks noChangeArrowheads="1"/>
          </p:cNvSpPr>
          <p:nvPr/>
        </p:nvSpPr>
        <p:spPr bwMode="auto">
          <a:xfrm>
            <a:off x="548999" y="1920878"/>
            <a:ext cx="3888317" cy="1162075"/>
          </a:xfrm>
          <a:prstGeom prst="rect">
            <a:avLst/>
          </a:prstGeom>
          <a:noFill/>
          <a:ln w="28575">
            <a:solidFill>
              <a:srgbClr val="002060"/>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2060"/>
                </a:solidFill>
                <a:effectLst/>
                <a:uLnTx/>
                <a:uFillTx/>
                <a:latin typeface="Arial"/>
                <a:ea typeface="+mn-ea"/>
                <a:cs typeface="Arial"/>
              </a:rPr>
              <a:t>Difficilmente si potrà operare tale scelta qualora vengano effettuate altre operazioni imponibili in quanto si perderebbe comunque il diritto alla detrazione analitica dell’Iva su tutti gli acquisti </a:t>
            </a:r>
          </a:p>
        </p:txBody>
      </p:sp>
      <p:sp>
        <p:nvSpPr>
          <p:cNvPr id="10" name="Freccia in giù 12">
            <a:extLst>
              <a:ext uri="{FF2B5EF4-FFF2-40B4-BE49-F238E27FC236}">
                <a16:creationId xmlns:a16="http://schemas.microsoft.com/office/drawing/2014/main" id="{67298756-8149-98A8-019E-472BCDD402B0}"/>
              </a:ext>
            </a:extLst>
          </p:cNvPr>
          <p:cNvSpPr>
            <a:spLocks noChangeArrowheads="1"/>
          </p:cNvSpPr>
          <p:nvPr/>
        </p:nvSpPr>
        <p:spPr bwMode="auto">
          <a:xfrm>
            <a:off x="2951383" y="3199639"/>
            <a:ext cx="448378" cy="340779"/>
          </a:xfrm>
          <a:prstGeom prst="downArrow">
            <a:avLst>
              <a:gd name="adj1" fmla="val 50000"/>
              <a:gd name="adj2" fmla="val 50000"/>
            </a:avLst>
          </a:prstGeom>
          <a:solidFill>
            <a:srgbClr val="89A927"/>
          </a:solidFill>
          <a:ln w="9525">
            <a:solidFill>
              <a:srgbClr val="002060"/>
            </a:solidFill>
            <a:round/>
            <a:headEnd/>
            <a:tailEnd/>
          </a:ln>
        </p:spPr>
        <p:txBody>
          <a:bodyPr vert="eaVe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1400" b="0" i="0" u="none" strike="noStrike" kern="1200" cap="none" spc="0" normalizeH="0" baseline="0" noProof="0">
              <a:ln>
                <a:noFill/>
              </a:ln>
              <a:solidFill>
                <a:srgbClr val="002060"/>
              </a:solidFill>
              <a:effectLst/>
              <a:uLnTx/>
              <a:uFillTx/>
              <a:latin typeface="Arial"/>
              <a:ea typeface="+mn-ea"/>
              <a:cs typeface="Arial"/>
            </a:endParaRPr>
          </a:p>
        </p:txBody>
      </p:sp>
      <p:sp>
        <p:nvSpPr>
          <p:cNvPr id="11" name="Freccia in giù 12">
            <a:extLst>
              <a:ext uri="{FF2B5EF4-FFF2-40B4-BE49-F238E27FC236}">
                <a16:creationId xmlns:a16="http://schemas.microsoft.com/office/drawing/2014/main" id="{64FCB3CF-C605-E5AC-66CA-5BCF005DF66E}"/>
              </a:ext>
            </a:extLst>
          </p:cNvPr>
          <p:cNvSpPr>
            <a:spLocks noChangeArrowheads="1"/>
          </p:cNvSpPr>
          <p:nvPr/>
        </p:nvSpPr>
        <p:spPr bwMode="auto">
          <a:xfrm>
            <a:off x="5744241" y="3194781"/>
            <a:ext cx="448378" cy="340779"/>
          </a:xfrm>
          <a:prstGeom prst="downArrow">
            <a:avLst>
              <a:gd name="adj1" fmla="val 50000"/>
              <a:gd name="adj2" fmla="val 50000"/>
            </a:avLst>
          </a:prstGeom>
          <a:solidFill>
            <a:srgbClr val="89A927"/>
          </a:solidFill>
          <a:ln w="9525">
            <a:solidFill>
              <a:srgbClr val="002060"/>
            </a:solidFill>
            <a:round/>
            <a:headEnd/>
            <a:tailEnd/>
          </a:ln>
        </p:spPr>
        <p:txBody>
          <a:bodyPr vert="eaVe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1400" b="0" i="0" u="none" strike="noStrike" kern="1200" cap="none" spc="0" normalizeH="0" baseline="0" noProof="0">
              <a:ln>
                <a:noFill/>
              </a:ln>
              <a:solidFill>
                <a:srgbClr val="002060"/>
              </a:solidFill>
              <a:effectLst/>
              <a:uLnTx/>
              <a:uFillTx/>
              <a:latin typeface="Arial"/>
              <a:ea typeface="+mn-ea"/>
              <a:cs typeface="Arial"/>
            </a:endParaRPr>
          </a:p>
        </p:txBody>
      </p:sp>
    </p:spTree>
    <p:extLst>
      <p:ext uri="{BB962C8B-B14F-4D97-AF65-F5344CB8AC3E}">
        <p14:creationId xmlns:p14="http://schemas.microsoft.com/office/powerpoint/2010/main" val="200636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7C300-133A-E1B6-3909-4752CED695CE}"/>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75147A1B-59DD-EB48-E774-8FCD807614BC}"/>
              </a:ext>
            </a:extLst>
          </p:cNvPr>
          <p:cNvSpPr txBox="1">
            <a:spLocks/>
          </p:cNvSpPr>
          <p:nvPr/>
        </p:nvSpPr>
        <p:spPr>
          <a:xfrm>
            <a:off x="549000" y="796926"/>
            <a:ext cx="8046000" cy="4431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spc="-150" dirty="0">
                <a:solidFill>
                  <a:schemeClr val="accent1"/>
                </a:solidFill>
                <a:latin typeface="Century Gothic" panose="020B0502020202020204" pitchFamily="34" charset="0"/>
              </a:rPr>
              <a:t>OPERAZIONI SEMPRE RILEVANTI AI FINI IVA</a:t>
            </a:r>
          </a:p>
        </p:txBody>
      </p:sp>
      <p:sp>
        <p:nvSpPr>
          <p:cNvPr id="5" name="Titolo 2">
            <a:extLst>
              <a:ext uri="{FF2B5EF4-FFF2-40B4-BE49-F238E27FC236}">
                <a16:creationId xmlns:a16="http://schemas.microsoft.com/office/drawing/2014/main" id="{749176DD-3E64-9620-9F9E-D2A4D3B0D7B1}"/>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1AEF8109-9E66-2E4F-8ACA-EB2DBAB229FF}"/>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19</a:t>
            </a:fld>
            <a:endParaRPr lang="it-IT" sz="900" dirty="0">
              <a:solidFill>
                <a:schemeClr val="bg1"/>
              </a:solidFill>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D145920A-BB74-2354-2555-233286AB62C3}"/>
              </a:ext>
            </a:extLst>
          </p:cNvPr>
          <p:cNvSpPr/>
          <p:nvPr/>
        </p:nvSpPr>
        <p:spPr>
          <a:xfrm>
            <a:off x="539750" y="1492250"/>
            <a:ext cx="8064500" cy="2939266"/>
          </a:xfrm>
          <a:prstGeom prst="rect">
            <a:avLst/>
          </a:prstGeom>
          <a:solidFill>
            <a:srgbClr val="C00000"/>
          </a:solidFill>
          <a:ln w="28575">
            <a:solidFill>
              <a:srgbClr val="002060"/>
            </a:solidFill>
          </a:ln>
        </p:spPr>
        <p:txBody>
          <a:bodyPr wrap="square" rtlCol="0" anchor="t">
            <a:spAutoFit/>
          </a:bodyPr>
          <a:lstStyle/>
          <a:p>
            <a:pPr marL="285750" marR="0" lvl="0" indent="-28575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it-IT" sz="15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L’art. 4-comma 4, del </a:t>
            </a:r>
            <a:r>
              <a:rPr kumimoji="0" lang="it-IT" sz="15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rPr>
              <a:t>Dpr</a:t>
            </a:r>
            <a:r>
              <a:rPr kumimoji="0" lang="it-IT" sz="15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 n. 633/72 precisa che, per gli enti non commerciali, sono considerate in ogni caso commerciali le seguenti attività:</a:t>
            </a:r>
          </a:p>
          <a:p>
            <a:pPr marL="741588" marR="0" lvl="1" indent="-285750" algn="l" defTabSz="457200" rtl="0" eaLnBrk="1" fontAlgn="auto" latinLnBrk="0" hangingPunct="1">
              <a:lnSpc>
                <a:spcPct val="100000"/>
              </a:lnSpc>
              <a:spcBef>
                <a:spcPts val="1000"/>
              </a:spcBef>
              <a:spcAft>
                <a:spcPts val="0"/>
              </a:spcAft>
              <a:buClrTx/>
              <a:buSzTx/>
              <a:buFont typeface="Font di sistema regolare"/>
              <a:buChar char="–"/>
              <a:tabLst/>
              <a:defRPr/>
            </a:pPr>
            <a:r>
              <a:rPr kumimoji="0" lang="it-IT" sz="15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Cessioni di beni nuovi prodotti per la vendita;</a:t>
            </a:r>
          </a:p>
          <a:p>
            <a:pPr marL="741588" marR="0" lvl="1" indent="-285750" algn="l" defTabSz="457200" rtl="0" eaLnBrk="1" fontAlgn="auto" latinLnBrk="0" hangingPunct="1">
              <a:lnSpc>
                <a:spcPct val="100000"/>
              </a:lnSpc>
              <a:spcBef>
                <a:spcPts val="1000"/>
              </a:spcBef>
              <a:spcAft>
                <a:spcPts val="0"/>
              </a:spcAft>
              <a:buClrTx/>
              <a:buSzTx/>
              <a:buFont typeface="Font di sistema regolare"/>
              <a:buChar char="–"/>
              <a:tabLst/>
              <a:defRPr/>
            </a:pPr>
            <a:r>
              <a:rPr kumimoji="0" lang="it-IT" sz="15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Gestione di spacci aziendali, mense e somministrazione di pasti;</a:t>
            </a:r>
          </a:p>
          <a:p>
            <a:pPr marL="741588" marR="0" lvl="1" indent="-285750" algn="l" defTabSz="457200" rtl="0" eaLnBrk="1" fontAlgn="auto" latinLnBrk="0" hangingPunct="1">
              <a:lnSpc>
                <a:spcPct val="100000"/>
              </a:lnSpc>
              <a:spcBef>
                <a:spcPts val="1000"/>
              </a:spcBef>
              <a:spcAft>
                <a:spcPts val="0"/>
              </a:spcAft>
              <a:buClrTx/>
              <a:buSzTx/>
              <a:buFont typeface="Font di sistema regolare"/>
              <a:buChar char="–"/>
              <a:tabLst/>
              <a:defRPr/>
            </a:pPr>
            <a:r>
              <a:rPr kumimoji="0" lang="it-IT" sz="15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Organizzazione di viaggi e soggiorni turistici;</a:t>
            </a:r>
          </a:p>
          <a:p>
            <a:pPr marL="741588" marR="0" lvl="1" indent="-285750" algn="l" defTabSz="457200" rtl="0" eaLnBrk="1" fontAlgn="auto" latinLnBrk="0" hangingPunct="1">
              <a:lnSpc>
                <a:spcPct val="100000"/>
              </a:lnSpc>
              <a:spcBef>
                <a:spcPts val="1000"/>
              </a:spcBef>
              <a:spcAft>
                <a:spcPts val="0"/>
              </a:spcAft>
              <a:buClrTx/>
              <a:buSzTx/>
              <a:buFont typeface="Font di sistema regolare"/>
              <a:buChar char="–"/>
              <a:tabLst/>
              <a:defRPr/>
            </a:pPr>
            <a:r>
              <a:rPr kumimoji="0" lang="it-IT" sz="15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Prestazioni alberghiere e di alloggio;</a:t>
            </a:r>
          </a:p>
          <a:p>
            <a:pPr marL="741588" marR="0" lvl="1" indent="-285750" algn="l" defTabSz="457200" rtl="0" eaLnBrk="1" fontAlgn="auto" latinLnBrk="0" hangingPunct="1">
              <a:lnSpc>
                <a:spcPct val="100000"/>
              </a:lnSpc>
              <a:spcBef>
                <a:spcPts val="1000"/>
              </a:spcBef>
              <a:spcAft>
                <a:spcPts val="0"/>
              </a:spcAft>
              <a:buClrTx/>
              <a:buSzTx/>
              <a:buFont typeface="Font di sistema regolare"/>
              <a:buChar char="–"/>
              <a:tabLst/>
              <a:defRPr/>
            </a:pPr>
            <a:r>
              <a:rPr kumimoji="0" lang="it-IT" sz="15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Pubblicità commerciale.</a:t>
            </a:r>
          </a:p>
          <a:p>
            <a:pPr marL="285750" marR="0" lvl="0" indent="-28575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it-IT" sz="1500" b="0" i="0" u="none" strike="noStrike" kern="1200" cap="none" spc="0" normalizeH="0" baseline="0" noProof="0" dirty="0">
                <a:ln>
                  <a:noFill/>
                </a:ln>
                <a:solidFill>
                  <a:srgbClr val="FFFFFF"/>
                </a:solidFill>
                <a:effectLst/>
                <a:uLnTx/>
                <a:uFillTx/>
                <a:latin typeface="Arial"/>
                <a:ea typeface="+mn-ea"/>
                <a:cs typeface="Arial"/>
              </a:rPr>
              <a:t>Conseguentemente, sia le operazioni attive che quelle passive correlate alle prime, dovranno trovare accoglienza nei registri IVA e concorreranno alle liquidazioni periodiche.</a:t>
            </a:r>
          </a:p>
        </p:txBody>
      </p:sp>
    </p:spTree>
    <p:extLst>
      <p:ext uri="{BB962C8B-B14F-4D97-AF65-F5344CB8AC3E}">
        <p14:creationId xmlns:p14="http://schemas.microsoft.com/office/powerpoint/2010/main" val="298342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3">
            <a:extLst>
              <a:ext uri="{FF2B5EF4-FFF2-40B4-BE49-F238E27FC236}">
                <a16:creationId xmlns:a16="http://schemas.microsoft.com/office/drawing/2014/main" id="{98BC8585-096C-0751-91AA-312BCA53504E}"/>
              </a:ext>
            </a:extLst>
          </p:cNvPr>
          <p:cNvSpPr txBox="1">
            <a:spLocks/>
          </p:cNvSpPr>
          <p:nvPr/>
        </p:nvSpPr>
        <p:spPr>
          <a:xfrm>
            <a:off x="549000" y="1431926"/>
            <a:ext cx="8046000" cy="157889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800" b="1" dirty="0">
                <a:solidFill>
                  <a:schemeClr val="accent1"/>
                </a:solidFill>
                <a:latin typeface="Century Gothic" panose="020B0502020202020204" pitchFamily="34" charset="0"/>
              </a:rPr>
              <a:t>LE NOVITÀ FISCALI PER GLI ETS ALLA VIGILIA DELLA LORO ENTRATA IN VIGORE</a:t>
            </a:r>
          </a:p>
        </p:txBody>
      </p:sp>
      <p:sp>
        <p:nvSpPr>
          <p:cNvPr id="4" name="Sottotitolo 1">
            <a:extLst>
              <a:ext uri="{FF2B5EF4-FFF2-40B4-BE49-F238E27FC236}">
                <a16:creationId xmlns:a16="http://schemas.microsoft.com/office/drawing/2014/main" id="{BD54603D-938E-6CE5-2997-7164FA7009D7}"/>
              </a:ext>
            </a:extLst>
          </p:cNvPr>
          <p:cNvSpPr txBox="1">
            <a:spLocks/>
          </p:cNvSpPr>
          <p:nvPr/>
        </p:nvSpPr>
        <p:spPr>
          <a:xfrm>
            <a:off x="549000" y="3302414"/>
            <a:ext cx="8046000" cy="51847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4000"/>
              </a:lnSpc>
              <a:spcBef>
                <a:spcPts val="0"/>
              </a:spcBef>
              <a:buNone/>
            </a:pPr>
            <a:r>
              <a:rPr lang="it-IT" sz="1500" dirty="0">
                <a:latin typeface="Century Gothic" panose="020B0502020202020204" pitchFamily="34" charset="0"/>
              </a:rPr>
              <a:t>A cura di</a:t>
            </a:r>
          </a:p>
          <a:p>
            <a:pPr marL="0" indent="0">
              <a:lnSpc>
                <a:spcPct val="114000"/>
              </a:lnSpc>
              <a:spcBef>
                <a:spcPts val="0"/>
              </a:spcBef>
              <a:buNone/>
            </a:pPr>
            <a:r>
              <a:rPr lang="it-IT" sz="1600" b="1" dirty="0">
                <a:latin typeface="Century Gothic" panose="020B0502020202020204" pitchFamily="34" charset="0"/>
              </a:rPr>
              <a:t>E. GATTO</a:t>
            </a:r>
          </a:p>
        </p:txBody>
      </p:sp>
      <p:sp>
        <p:nvSpPr>
          <p:cNvPr id="5" name="Titolo 2">
            <a:extLst>
              <a:ext uri="{FF2B5EF4-FFF2-40B4-BE49-F238E27FC236}">
                <a16:creationId xmlns:a16="http://schemas.microsoft.com/office/drawing/2014/main" id="{FD8C2306-5407-00B6-F745-9B9CE748A5CA}"/>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732F8BA7-E716-E11B-8B95-09588E9ACCD9}"/>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2</a:t>
            </a:fld>
            <a:endParaRPr lang="it-IT"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77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2ECF0-42AF-6EE3-9020-85C965E401EF}"/>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DC03FF07-37D3-5CF4-A736-3E38C7E8A338}"/>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I PRESUPPOSTI PER L’APPLICAZIONE DELL’IVA NEL TERZO SETTORE (1/2)</a:t>
            </a:r>
          </a:p>
        </p:txBody>
      </p:sp>
      <p:sp>
        <p:nvSpPr>
          <p:cNvPr id="5" name="Titolo 2">
            <a:extLst>
              <a:ext uri="{FF2B5EF4-FFF2-40B4-BE49-F238E27FC236}">
                <a16:creationId xmlns:a16="http://schemas.microsoft.com/office/drawing/2014/main" id="{1DBB075E-5FED-2620-F854-89D3F60A2406}"/>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2AB3B39F-7EEA-D021-DFE3-151FE9519B08}"/>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20</a:t>
            </a:fld>
            <a:endParaRPr lang="it-IT" sz="900" dirty="0">
              <a:solidFill>
                <a:schemeClr val="bg1"/>
              </a:solidFill>
              <a:latin typeface="Arial" panose="020B0604020202020204" pitchFamily="34" charset="0"/>
              <a:cs typeface="Arial" panose="020B0604020202020204" pitchFamily="34" charset="0"/>
            </a:endParaRPr>
          </a:p>
        </p:txBody>
      </p:sp>
      <p:sp>
        <p:nvSpPr>
          <p:cNvPr id="6" name="Segnaposto testo 3">
            <a:extLst>
              <a:ext uri="{FF2B5EF4-FFF2-40B4-BE49-F238E27FC236}">
                <a16:creationId xmlns:a16="http://schemas.microsoft.com/office/drawing/2014/main" id="{087619F6-F0F2-7F6B-A30C-C0154CB1E328}"/>
              </a:ext>
            </a:extLst>
          </p:cNvPr>
          <p:cNvSpPr txBox="1">
            <a:spLocks/>
          </p:cNvSpPr>
          <p:nvPr/>
        </p:nvSpPr>
        <p:spPr>
          <a:xfrm>
            <a:off x="530187" y="2039697"/>
            <a:ext cx="6225535" cy="1163106"/>
          </a:xfrm>
          <a:prstGeom prst="rect">
            <a:avLst/>
          </a:prstGeom>
          <a:solidFill>
            <a:schemeClr val="accent1">
              <a:lumMod val="20000"/>
              <a:lumOff val="80000"/>
            </a:schemeClr>
          </a:solidFill>
          <a:ln w="38100">
            <a:solidFill>
              <a:srgbClr val="FF0000"/>
            </a:solidFill>
            <a:prstDash val="dash"/>
            <a:miter lim="800000"/>
            <a:headEnd/>
            <a:tailEnd/>
          </a:ln>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50"/>
              </a:lnSpc>
              <a:spcBef>
                <a:spcPts val="0"/>
              </a:spcBef>
              <a:buNone/>
            </a:pPr>
            <a:r>
              <a:rPr lang="it-IT" sz="1500" dirty="0">
                <a:latin typeface="Arial"/>
                <a:cs typeface="Arial"/>
              </a:rPr>
              <a:t>Presupposti per l’applicazione dell’Iva: </a:t>
            </a:r>
            <a:r>
              <a:rPr lang="it-IT" sz="1500" u="sng" dirty="0">
                <a:latin typeface="Arial"/>
                <a:cs typeface="Arial"/>
              </a:rPr>
              <a:t>Oggettivo</a:t>
            </a:r>
            <a:r>
              <a:rPr lang="it-IT" sz="1500" dirty="0">
                <a:latin typeface="Arial"/>
                <a:cs typeface="Arial"/>
              </a:rPr>
              <a:t>, </a:t>
            </a:r>
            <a:r>
              <a:rPr lang="it-IT" sz="1500" u="sng" dirty="0">
                <a:latin typeface="Arial"/>
                <a:cs typeface="Arial"/>
              </a:rPr>
              <a:t>Soggettivo</a:t>
            </a:r>
            <a:r>
              <a:rPr lang="it-IT" sz="1500" dirty="0">
                <a:latin typeface="Arial"/>
                <a:cs typeface="Arial"/>
              </a:rPr>
              <a:t> e </a:t>
            </a:r>
            <a:r>
              <a:rPr lang="it-IT" sz="1500" u="sng" dirty="0">
                <a:latin typeface="Arial"/>
                <a:cs typeface="Arial"/>
              </a:rPr>
              <a:t>Territoriale</a:t>
            </a:r>
            <a:r>
              <a:rPr lang="it-IT" sz="1500" dirty="0">
                <a:latin typeface="Arial"/>
                <a:cs typeface="Arial"/>
              </a:rPr>
              <a:t>: In sostanza una prestazione di servizi/cessione di beni è soggetta ad Iva se effettuata in Italia, dietro pagamento di un corrispettivo e </a:t>
            </a:r>
            <a:r>
              <a:rPr lang="it-IT" sz="1500" u="sng" dirty="0">
                <a:latin typeface="Arial"/>
                <a:cs typeface="Arial"/>
              </a:rPr>
              <a:t>nell’esercizio abituale di un’impresa, arte o professione</a:t>
            </a:r>
            <a:r>
              <a:rPr lang="it-IT" sz="1500" dirty="0">
                <a:latin typeface="Arial"/>
                <a:cs typeface="Arial"/>
              </a:rPr>
              <a:t>  </a:t>
            </a:r>
          </a:p>
        </p:txBody>
      </p:sp>
      <p:sp>
        <p:nvSpPr>
          <p:cNvPr id="7" name="Segnaposto testo 3">
            <a:extLst>
              <a:ext uri="{FF2B5EF4-FFF2-40B4-BE49-F238E27FC236}">
                <a16:creationId xmlns:a16="http://schemas.microsoft.com/office/drawing/2014/main" id="{700DD130-4F31-87FD-91B7-F5E0D92BA59D}"/>
              </a:ext>
            </a:extLst>
          </p:cNvPr>
          <p:cNvSpPr txBox="1">
            <a:spLocks/>
          </p:cNvSpPr>
          <p:nvPr/>
        </p:nvSpPr>
        <p:spPr>
          <a:xfrm>
            <a:off x="2389957" y="3295609"/>
            <a:ext cx="6225535" cy="1163106"/>
          </a:xfrm>
          <a:prstGeom prst="rect">
            <a:avLst/>
          </a:prstGeom>
          <a:solidFill>
            <a:schemeClr val="accent1">
              <a:lumMod val="20000"/>
              <a:lumOff val="80000"/>
            </a:schemeClr>
          </a:solidFill>
          <a:ln w="38100">
            <a:solidFill>
              <a:srgbClr val="FF0000"/>
            </a:solidFill>
            <a:prstDash val="dash"/>
            <a:miter lim="800000"/>
            <a:headEnd/>
            <a:tailEnd/>
          </a:ln>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50"/>
              </a:lnSpc>
              <a:spcBef>
                <a:spcPts val="0"/>
              </a:spcBef>
              <a:buNone/>
            </a:pPr>
            <a:r>
              <a:rPr lang="it-IT" sz="1500" dirty="0">
                <a:latin typeface="Arial"/>
                <a:cs typeface="Arial"/>
              </a:rPr>
              <a:t>Nelle operazioni che coinvolgono gli enti non commerciali, il requisito Territoriale e quello Oggettivo sono quasi sempre presenti, mentre quello </a:t>
            </a:r>
            <a:r>
              <a:rPr lang="it-IT" sz="1500" b="1" dirty="0">
                <a:latin typeface="Arial"/>
                <a:cs typeface="Arial"/>
              </a:rPr>
              <a:t>Soggettivo</a:t>
            </a:r>
            <a:r>
              <a:rPr lang="it-IT" sz="1500" dirty="0">
                <a:latin typeface="Arial"/>
                <a:cs typeface="Arial"/>
              </a:rPr>
              <a:t> è spesso il tassello mancante, in quanto molte attività sono svolte dagli Ets con carattere di occasionalità </a:t>
            </a:r>
          </a:p>
        </p:txBody>
      </p:sp>
    </p:spTree>
    <p:extLst>
      <p:ext uri="{BB962C8B-B14F-4D97-AF65-F5344CB8AC3E}">
        <p14:creationId xmlns:p14="http://schemas.microsoft.com/office/powerpoint/2010/main" val="2626581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CA3CF-343D-5340-CED2-CF2D6D5BEFB3}"/>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9BE9D785-4AB5-448E-197B-5C91995D78E0}"/>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I PRESUPPOSTI PER L’APPLICAZIONE DELL’IVA NEL TERZO SETTORE (2/2)</a:t>
            </a:r>
          </a:p>
        </p:txBody>
      </p:sp>
      <p:sp>
        <p:nvSpPr>
          <p:cNvPr id="5" name="Titolo 2">
            <a:extLst>
              <a:ext uri="{FF2B5EF4-FFF2-40B4-BE49-F238E27FC236}">
                <a16:creationId xmlns:a16="http://schemas.microsoft.com/office/drawing/2014/main" id="{E427FBC3-2D6D-CA1D-3699-3BDAC2444181}"/>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33217370-A498-6391-F70F-289191C218A1}"/>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21</a:t>
            </a:fld>
            <a:endParaRPr lang="it-IT" sz="900" dirty="0">
              <a:solidFill>
                <a:schemeClr val="bg1"/>
              </a:solidFill>
              <a:latin typeface="Arial" panose="020B0604020202020204" pitchFamily="34" charset="0"/>
              <a:cs typeface="Arial" panose="020B0604020202020204" pitchFamily="34" charset="0"/>
            </a:endParaRPr>
          </a:p>
        </p:txBody>
      </p:sp>
      <p:sp>
        <p:nvSpPr>
          <p:cNvPr id="4" name="Segnaposto testo 3">
            <a:extLst>
              <a:ext uri="{FF2B5EF4-FFF2-40B4-BE49-F238E27FC236}">
                <a16:creationId xmlns:a16="http://schemas.microsoft.com/office/drawing/2014/main" id="{B8FB43C5-758D-CDB5-64E6-1D1C271E066B}"/>
              </a:ext>
            </a:extLst>
          </p:cNvPr>
          <p:cNvSpPr txBox="1">
            <a:spLocks/>
          </p:cNvSpPr>
          <p:nvPr/>
        </p:nvSpPr>
        <p:spPr>
          <a:xfrm>
            <a:off x="549000" y="1973817"/>
            <a:ext cx="5934269" cy="1195866"/>
          </a:xfrm>
          <a:prstGeom prst="rect">
            <a:avLst/>
          </a:prstGeom>
          <a:solidFill>
            <a:schemeClr val="accent1">
              <a:lumMod val="20000"/>
              <a:lumOff val="80000"/>
            </a:schemeClr>
          </a:solidFill>
          <a:ln w="38100">
            <a:solidFill>
              <a:srgbClr val="FF0000"/>
            </a:solidFill>
            <a:prstDash val="dash"/>
            <a:miter lim="800000"/>
            <a:headEnd/>
            <a:tailEnd/>
          </a:ln>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50"/>
              </a:lnSpc>
              <a:spcBef>
                <a:spcPts val="0"/>
              </a:spcBef>
              <a:buNone/>
            </a:pPr>
            <a:r>
              <a:rPr lang="it-IT" sz="1500" dirty="0">
                <a:latin typeface="Arial"/>
                <a:cs typeface="Arial"/>
              </a:rPr>
              <a:t>Questo è il motivo per il quale la sagra paesana occasionalmente organizzata da un Ets non produce corrispettivi soggetti ad Iva e lo stesso dicasi per l’affitto episodico dei propri spazi ad altri Enti o Società, come pure per talune prestazioni di servizi occasionali</a:t>
            </a:r>
          </a:p>
        </p:txBody>
      </p:sp>
      <p:sp>
        <p:nvSpPr>
          <p:cNvPr id="6" name="Segnaposto testo 3">
            <a:extLst>
              <a:ext uri="{FF2B5EF4-FFF2-40B4-BE49-F238E27FC236}">
                <a16:creationId xmlns:a16="http://schemas.microsoft.com/office/drawing/2014/main" id="{9F14335D-22E8-9CF7-20AB-CECE28CF4162}"/>
              </a:ext>
            </a:extLst>
          </p:cNvPr>
          <p:cNvSpPr txBox="1">
            <a:spLocks/>
          </p:cNvSpPr>
          <p:nvPr/>
        </p:nvSpPr>
        <p:spPr>
          <a:xfrm>
            <a:off x="2681223" y="3259682"/>
            <a:ext cx="5934269" cy="1195866"/>
          </a:xfrm>
          <a:prstGeom prst="rect">
            <a:avLst/>
          </a:prstGeom>
          <a:solidFill>
            <a:schemeClr val="accent1">
              <a:lumMod val="20000"/>
              <a:lumOff val="80000"/>
            </a:schemeClr>
          </a:solidFill>
          <a:ln w="38100">
            <a:solidFill>
              <a:srgbClr val="FF0000"/>
            </a:solidFill>
            <a:prstDash val="dash"/>
            <a:miter lim="800000"/>
            <a:headEnd/>
            <a:tailEnd/>
          </a:ln>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50"/>
              </a:lnSpc>
              <a:spcBef>
                <a:spcPts val="0"/>
              </a:spcBef>
              <a:buNone/>
            </a:pPr>
            <a:r>
              <a:rPr lang="it-IT" sz="1500" dirty="0">
                <a:latin typeface="Arial"/>
                <a:cs typeface="Arial"/>
              </a:rPr>
              <a:t>Ciò significa che soltanto norme speciali possono prevalere sui presupposti essenziali che ordinariamente scatenano l’applicazione dell’Iva (ad esempio l’art. 86 del </a:t>
            </a:r>
            <a:r>
              <a:rPr lang="it-IT" sz="1500" dirty="0" err="1">
                <a:latin typeface="Arial"/>
                <a:cs typeface="Arial"/>
              </a:rPr>
              <a:t>Cts</a:t>
            </a:r>
            <a:r>
              <a:rPr lang="it-IT" sz="1500" dirty="0">
                <a:latin typeface="Arial"/>
                <a:cs typeface="Arial"/>
              </a:rPr>
              <a:t> per le </a:t>
            </a:r>
            <a:r>
              <a:rPr lang="it-IT" sz="1500" dirty="0" err="1">
                <a:latin typeface="Arial"/>
                <a:cs typeface="Arial"/>
              </a:rPr>
              <a:t>Odv</a:t>
            </a:r>
            <a:r>
              <a:rPr lang="it-IT" sz="1500" dirty="0">
                <a:latin typeface="Arial"/>
                <a:cs typeface="Arial"/>
              </a:rPr>
              <a:t> e le </a:t>
            </a:r>
            <a:r>
              <a:rPr lang="it-IT" sz="1500" dirty="0" err="1">
                <a:latin typeface="Arial"/>
                <a:cs typeface="Arial"/>
              </a:rPr>
              <a:t>Aps</a:t>
            </a:r>
            <a:r>
              <a:rPr lang="it-IT" sz="1500" dirty="0">
                <a:latin typeface="Arial"/>
                <a:cs typeface="Arial"/>
              </a:rPr>
              <a:t> ovvero l’art. 4, comma 4 del Dpr 633/72 e infine gli artt. 14 e 15 Dl. 460/1997) </a:t>
            </a:r>
          </a:p>
        </p:txBody>
      </p:sp>
    </p:spTree>
    <p:extLst>
      <p:ext uri="{BB962C8B-B14F-4D97-AF65-F5344CB8AC3E}">
        <p14:creationId xmlns:p14="http://schemas.microsoft.com/office/powerpoint/2010/main" val="3836031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3E4DD-E850-D93F-26DF-73323216BB1E}"/>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8F3CEC89-3013-E7D3-5F70-7F0F020BDDD4}"/>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INCIDENZA NON COMMERCIALITÀ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DEGLI ETS NEL MONDO IVA </a:t>
            </a:r>
          </a:p>
        </p:txBody>
      </p:sp>
      <p:sp>
        <p:nvSpPr>
          <p:cNvPr id="5" name="Titolo 2">
            <a:extLst>
              <a:ext uri="{FF2B5EF4-FFF2-40B4-BE49-F238E27FC236}">
                <a16:creationId xmlns:a16="http://schemas.microsoft.com/office/drawing/2014/main" id="{2EE0D38B-06D3-2110-0FFD-1124E19EFB83}"/>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E9349E7E-3571-EF87-7271-D9817FB73E35}"/>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22</a:t>
            </a:fld>
            <a:endParaRPr lang="it-IT" sz="900" dirty="0">
              <a:solidFill>
                <a:schemeClr val="bg1"/>
              </a:solidFill>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167CAC64-7778-8BF8-9845-CC4471FE25C9}"/>
              </a:ext>
            </a:extLst>
          </p:cNvPr>
          <p:cNvSpPr/>
          <p:nvPr/>
        </p:nvSpPr>
        <p:spPr>
          <a:xfrm>
            <a:off x="530499" y="2046561"/>
            <a:ext cx="8064500" cy="746358"/>
          </a:xfrm>
          <a:prstGeom prst="rect">
            <a:avLst/>
          </a:prstGeom>
          <a:noFill/>
          <a:ln w="28575">
            <a:solidFill>
              <a:schemeClr val="accent1"/>
            </a:solidFill>
          </a:ln>
        </p:spPr>
        <p:txBody>
          <a:bodyPr wrap="square" rtlCol="0" anchor="t">
            <a:spAutoFit/>
          </a:bodyPr>
          <a:lstStyle/>
          <a:p>
            <a:pPr marL="0" marR="0" lvl="0" indent="0" algn="ctr" defTabSz="457200" rtl="0" eaLnBrk="1" fontAlgn="auto" latinLnBrk="0" hangingPunct="1">
              <a:lnSpc>
                <a:spcPts val="1695"/>
              </a:lnSpc>
              <a:spcBef>
                <a:spcPts val="563"/>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Arial"/>
                <a:ea typeface="+mn-ea"/>
                <a:cs typeface="Arial"/>
              </a:rPr>
              <a:t>Potrebbe accadere che un Ets svolga un’attività non commerciale ai fini reddituali ma rilevante ai fini Iva, </a:t>
            </a:r>
            <a:r>
              <a:rPr kumimoji="0" lang="it-IT" sz="1600" b="0" i="0" u="sng" strike="noStrike" kern="1200" cap="none" spc="0" normalizeH="0" baseline="0" noProof="0" dirty="0">
                <a:ln>
                  <a:noFill/>
                </a:ln>
                <a:solidFill>
                  <a:srgbClr val="000000"/>
                </a:solidFill>
                <a:effectLst/>
                <a:uLnTx/>
                <a:uFillTx/>
                <a:latin typeface="Arial"/>
                <a:ea typeface="+mn-ea"/>
                <a:cs typeface="Arial"/>
              </a:rPr>
              <a:t>ciò accadrà tutte le volte che le prestazioni di servizi o le cessioni di beni saranno dietro corrispettivo specifico</a:t>
            </a:r>
          </a:p>
        </p:txBody>
      </p:sp>
      <p:sp>
        <p:nvSpPr>
          <p:cNvPr id="7" name="Rectangle 2">
            <a:extLst>
              <a:ext uri="{FF2B5EF4-FFF2-40B4-BE49-F238E27FC236}">
                <a16:creationId xmlns:a16="http://schemas.microsoft.com/office/drawing/2014/main" id="{8AF77B27-8A56-6A6A-870E-0FE792399028}"/>
              </a:ext>
            </a:extLst>
          </p:cNvPr>
          <p:cNvSpPr>
            <a:spLocks noChangeArrowheads="1"/>
          </p:cNvSpPr>
          <p:nvPr/>
        </p:nvSpPr>
        <p:spPr bwMode="auto">
          <a:xfrm>
            <a:off x="530499" y="2887528"/>
            <a:ext cx="8064500" cy="732893"/>
          </a:xfrm>
          <a:prstGeom prst="rect">
            <a:avLst/>
          </a:prstGeom>
          <a:noFill/>
          <a:ln w="28575" cmpd="sng">
            <a:solidFill>
              <a:schemeClr val="accent1"/>
            </a:solidFill>
            <a:miter lim="800000"/>
            <a:headEnd/>
            <a:tailEnd/>
          </a:ln>
          <a:effectLst/>
        </p:spPr>
        <p:txBody>
          <a:bodyPr lIns="51394" tIns="25697" rIns="51394" bIns="25697" anchor="ctr"/>
          <a:lstStyle/>
          <a:p>
            <a:pPr marL="0" marR="0" lvl="0" indent="0" algn="ctr" defTabSz="457200" rtl="0" eaLnBrk="1" fontAlgn="auto" latinLnBrk="0" hangingPunct="1">
              <a:lnSpc>
                <a:spcPts val="1695"/>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Quindi la valutazione circa la rilevanza ai fini Iva delle operazioni effettuate andrà fatta prima dell’avvio dell’attività, mentre la rilevanza ai fini delle II.DD. delle stesse operazioni si dovrà valutare a fine anno</a:t>
            </a:r>
          </a:p>
        </p:txBody>
      </p:sp>
      <p:sp>
        <p:nvSpPr>
          <p:cNvPr id="8" name="Rectangle 2">
            <a:extLst>
              <a:ext uri="{FF2B5EF4-FFF2-40B4-BE49-F238E27FC236}">
                <a16:creationId xmlns:a16="http://schemas.microsoft.com/office/drawing/2014/main" id="{2FC07397-B327-78A0-CB9E-650C6D933DF4}"/>
              </a:ext>
            </a:extLst>
          </p:cNvPr>
          <p:cNvSpPr>
            <a:spLocks noChangeArrowheads="1"/>
          </p:cNvSpPr>
          <p:nvPr/>
        </p:nvSpPr>
        <p:spPr bwMode="auto">
          <a:xfrm>
            <a:off x="539750" y="3710520"/>
            <a:ext cx="8064500" cy="732893"/>
          </a:xfrm>
          <a:prstGeom prst="rect">
            <a:avLst/>
          </a:prstGeom>
          <a:noFill/>
          <a:ln w="28575" cmpd="sng">
            <a:solidFill>
              <a:schemeClr val="accent1"/>
            </a:solidFill>
            <a:miter lim="800000"/>
            <a:headEnd/>
            <a:tailEnd/>
          </a:ln>
          <a:effectLst/>
        </p:spPr>
        <p:txBody>
          <a:bodyPr lIns="51394" tIns="25697" rIns="51394" bIns="25697" anchor="ctr"/>
          <a:lstStyle/>
          <a:p>
            <a:pPr marL="0" marR="0" lvl="0" indent="0" algn="ctr" defTabSz="457200" rtl="0" eaLnBrk="1" fontAlgn="auto" latinLnBrk="0" hangingPunct="1">
              <a:lnSpc>
                <a:spcPts val="1695"/>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Numerosi </a:t>
            </a:r>
            <a:r>
              <a:rPr kumimoji="0" lang="it-IT"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Ets</a:t>
            </a:r>
            <a:r>
              <a:rPr kumimoji="0" lang="it-IT"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potrebbero essere costretti alla presentazione della dichiarazione Iva ma non della dichiarazione dei redditi, mentre ai fini Irap prevarranno le eventuali agevolazioni dei regolamenti regionali</a:t>
            </a:r>
          </a:p>
        </p:txBody>
      </p:sp>
    </p:spTree>
    <p:extLst>
      <p:ext uri="{BB962C8B-B14F-4D97-AF65-F5344CB8AC3E}">
        <p14:creationId xmlns:p14="http://schemas.microsoft.com/office/powerpoint/2010/main" val="312969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470B1-3BF4-2956-4ACF-B95B95E1FF99}"/>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AE2D4A54-646C-1394-C98A-0CBDE52E3031}"/>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LE NOVITÀ IVA DEL CTS NEI CONFRONTI DELLE  IMPRESE SOCIALI</a:t>
            </a:r>
          </a:p>
        </p:txBody>
      </p:sp>
      <p:sp>
        <p:nvSpPr>
          <p:cNvPr id="5" name="Titolo 2">
            <a:extLst>
              <a:ext uri="{FF2B5EF4-FFF2-40B4-BE49-F238E27FC236}">
                <a16:creationId xmlns:a16="http://schemas.microsoft.com/office/drawing/2014/main" id="{5505807F-FF4D-01BC-9844-A627023DBDC1}"/>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FB6D4769-9480-BFFD-D5A8-4CEDF8ED8E41}"/>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23</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in giù 1">
            <a:extLst>
              <a:ext uri="{FF2B5EF4-FFF2-40B4-BE49-F238E27FC236}">
                <a16:creationId xmlns:a16="http://schemas.microsoft.com/office/drawing/2014/main" id="{57AB98C0-C6F6-0160-0082-FD1660FACE5F}"/>
              </a:ext>
            </a:extLst>
          </p:cNvPr>
          <p:cNvSpPr/>
          <p:nvPr/>
        </p:nvSpPr>
        <p:spPr>
          <a:xfrm>
            <a:off x="2150635" y="1795090"/>
            <a:ext cx="437995" cy="250681"/>
          </a:xfrm>
          <a:prstGeom prst="downArrow">
            <a:avLst/>
          </a:prstGeom>
          <a:solidFill>
            <a:srgbClr val="002060"/>
          </a:solidFill>
          <a:ln>
            <a:solidFill>
              <a:srgbClr val="405C58"/>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1444A7BA-A3ED-A2E7-D586-F47F422FC2AE}"/>
              </a:ext>
            </a:extLst>
          </p:cNvPr>
          <p:cNvSpPr>
            <a:spLocks noChangeArrowheads="1"/>
          </p:cNvSpPr>
          <p:nvPr/>
        </p:nvSpPr>
        <p:spPr bwMode="auto">
          <a:xfrm>
            <a:off x="549000" y="2086680"/>
            <a:ext cx="3930634" cy="1149544"/>
          </a:xfrm>
          <a:prstGeom prst="rect">
            <a:avLst/>
          </a:prstGeom>
          <a:solidFill>
            <a:schemeClr val="accent2">
              <a:lumMod val="20000"/>
              <a:lumOff val="80000"/>
            </a:schemeClr>
          </a:solidFill>
          <a:ln w="28575" cmpd="sng">
            <a:solidFill>
              <a:srgbClr val="405C58"/>
            </a:solidFill>
            <a:prstDash val="dash"/>
            <a:headEnd/>
            <a:tailEnd/>
          </a:ln>
        </p:spPr>
        <p:style>
          <a:lnRef idx="2">
            <a:schemeClr val="dk1"/>
          </a:lnRef>
          <a:fillRef idx="1">
            <a:schemeClr val="lt1"/>
          </a:fillRef>
          <a:effectRef idx="0">
            <a:schemeClr val="dk1"/>
          </a:effectRef>
          <a:fontRef idx="minor">
            <a:schemeClr val="dk1"/>
          </a:fontRef>
        </p:style>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Le imprese sociali scontano l’assenza di coordinamento con l’attuale versione delle esenzioni di cui all’art. 10 riservate oggi esclusivamente alle Onlus e dal 2026 ai soli Ets non commerciali </a:t>
            </a:r>
          </a:p>
        </p:txBody>
      </p:sp>
      <p:sp>
        <p:nvSpPr>
          <p:cNvPr id="8" name="Rectangle 3">
            <a:extLst>
              <a:ext uri="{FF2B5EF4-FFF2-40B4-BE49-F238E27FC236}">
                <a16:creationId xmlns:a16="http://schemas.microsoft.com/office/drawing/2014/main" id="{43EE5980-E090-BE2E-6B5B-61EB1BAA2A0A}"/>
              </a:ext>
            </a:extLst>
          </p:cNvPr>
          <p:cNvSpPr>
            <a:spLocks noChangeArrowheads="1"/>
          </p:cNvSpPr>
          <p:nvPr/>
        </p:nvSpPr>
        <p:spPr bwMode="auto">
          <a:xfrm>
            <a:off x="4694238" y="2082769"/>
            <a:ext cx="3910012" cy="1149544"/>
          </a:xfrm>
          <a:prstGeom prst="rect">
            <a:avLst/>
          </a:prstGeom>
          <a:solidFill>
            <a:schemeClr val="accent2">
              <a:lumMod val="20000"/>
              <a:lumOff val="80000"/>
            </a:schemeClr>
          </a:solidFill>
          <a:ln w="28575" cmpd="sng">
            <a:solidFill>
              <a:srgbClr val="405C58"/>
            </a:solidFill>
            <a:prstDash val="dash"/>
            <a:headEnd/>
            <a:tailEnd/>
          </a:ln>
        </p:spPr>
        <p:style>
          <a:lnRef idx="2">
            <a:schemeClr val="dk1"/>
          </a:lnRef>
          <a:fillRef idx="1">
            <a:schemeClr val="lt1"/>
          </a:fillRef>
          <a:effectRef idx="0">
            <a:schemeClr val="dk1"/>
          </a:effectRef>
          <a:fontRef idx="minor">
            <a:schemeClr val="dk1"/>
          </a:fontRef>
        </p:style>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sym typeface="Wingdings" pitchFamily="2" charset="2"/>
              </a:rPr>
              <a:t>In sostanza, le prestazioni di trasporto malati, ricovero e cura, educative, didattiche e socio-sanitarie dal 2026 scontano l’Iva se attività svolte da Imprese Sociali invece che da Ets non commerciali   </a:t>
            </a:r>
          </a:p>
        </p:txBody>
      </p:sp>
      <p:sp>
        <p:nvSpPr>
          <p:cNvPr id="9" name="Freccia in giù 1">
            <a:extLst>
              <a:ext uri="{FF2B5EF4-FFF2-40B4-BE49-F238E27FC236}">
                <a16:creationId xmlns:a16="http://schemas.microsoft.com/office/drawing/2014/main" id="{B0F40C27-64A9-93A0-6826-5305A78D023D}"/>
              </a:ext>
            </a:extLst>
          </p:cNvPr>
          <p:cNvSpPr/>
          <p:nvPr/>
        </p:nvSpPr>
        <p:spPr>
          <a:xfrm>
            <a:off x="6557792" y="1795089"/>
            <a:ext cx="437995" cy="250681"/>
          </a:xfrm>
          <a:prstGeom prst="downArrow">
            <a:avLst/>
          </a:prstGeom>
          <a:solidFill>
            <a:srgbClr val="002060"/>
          </a:solidFill>
          <a:ln>
            <a:solidFill>
              <a:srgbClr val="405C58"/>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Freccia in giù 1">
            <a:extLst>
              <a:ext uri="{FF2B5EF4-FFF2-40B4-BE49-F238E27FC236}">
                <a16:creationId xmlns:a16="http://schemas.microsoft.com/office/drawing/2014/main" id="{71E3FC47-0E34-CD19-FC18-281B2140FF2E}"/>
              </a:ext>
            </a:extLst>
          </p:cNvPr>
          <p:cNvSpPr/>
          <p:nvPr/>
        </p:nvSpPr>
        <p:spPr>
          <a:xfrm>
            <a:off x="2150635" y="3273222"/>
            <a:ext cx="437995" cy="172016"/>
          </a:xfrm>
          <a:prstGeom prst="downArrow">
            <a:avLst/>
          </a:prstGeom>
          <a:solidFill>
            <a:srgbClr val="002060"/>
          </a:solidFill>
          <a:ln>
            <a:solidFill>
              <a:srgbClr val="405C58"/>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1" name="Freccia in giù 1">
            <a:extLst>
              <a:ext uri="{FF2B5EF4-FFF2-40B4-BE49-F238E27FC236}">
                <a16:creationId xmlns:a16="http://schemas.microsoft.com/office/drawing/2014/main" id="{3A2B41DF-EA1E-C129-787C-77216FCFBC6F}"/>
              </a:ext>
            </a:extLst>
          </p:cNvPr>
          <p:cNvSpPr/>
          <p:nvPr/>
        </p:nvSpPr>
        <p:spPr>
          <a:xfrm>
            <a:off x="6557792" y="3266997"/>
            <a:ext cx="437995" cy="172016"/>
          </a:xfrm>
          <a:prstGeom prst="downArrow">
            <a:avLst/>
          </a:prstGeom>
          <a:solidFill>
            <a:srgbClr val="002060"/>
          </a:solidFill>
          <a:ln>
            <a:solidFill>
              <a:srgbClr val="405C58"/>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2" name="Rectangle 2">
            <a:extLst>
              <a:ext uri="{FF2B5EF4-FFF2-40B4-BE49-F238E27FC236}">
                <a16:creationId xmlns:a16="http://schemas.microsoft.com/office/drawing/2014/main" id="{2B403AA1-C9A2-0912-BCF8-4267351E3D1A}"/>
              </a:ext>
            </a:extLst>
          </p:cNvPr>
          <p:cNvSpPr>
            <a:spLocks noChangeArrowheads="1"/>
          </p:cNvSpPr>
          <p:nvPr/>
        </p:nvSpPr>
        <p:spPr bwMode="auto">
          <a:xfrm>
            <a:off x="549000" y="3457069"/>
            <a:ext cx="3930634" cy="1149544"/>
          </a:xfrm>
          <a:prstGeom prst="rect">
            <a:avLst/>
          </a:prstGeom>
          <a:solidFill>
            <a:schemeClr val="accent2">
              <a:lumMod val="20000"/>
              <a:lumOff val="80000"/>
            </a:schemeClr>
          </a:solidFill>
          <a:ln w="28575" cmpd="sng">
            <a:solidFill>
              <a:srgbClr val="405C58"/>
            </a:solidFill>
            <a:prstDash val="dash"/>
            <a:headEnd/>
            <a:tailEnd/>
          </a:ln>
        </p:spPr>
        <p:style>
          <a:lnRef idx="2">
            <a:schemeClr val="dk1"/>
          </a:lnRef>
          <a:fillRef idx="1">
            <a:schemeClr val="lt1"/>
          </a:fillRef>
          <a:effectRef idx="0">
            <a:schemeClr val="dk1"/>
          </a:effectRef>
          <a:fontRef idx="minor">
            <a:schemeClr val="dk1"/>
          </a:fontRef>
        </p:style>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Fra l’altro, l’introduzione dell’aliquota Iva al 5%, voluta per scongiurare l’azzeramento del </a:t>
            </a:r>
            <a:r>
              <a:rPr lang="it-IT" sz="1400" dirty="0">
                <a:solidFill>
                  <a:schemeClr val="tx1"/>
                </a:solidFill>
                <a:latin typeface="Arial" pitchFamily="34" charset="0"/>
                <a:cs typeface="Arial" pitchFamily="34" charset="0"/>
              </a:rPr>
              <a:t>pro-rata di detrazione in presenza di operazioni attive esenti, riguarda soltanto le coop. sociali</a:t>
            </a:r>
            <a:endParaRPr kumimoji="0" lang="it-IT"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3" name="Rectangle 2">
            <a:extLst>
              <a:ext uri="{FF2B5EF4-FFF2-40B4-BE49-F238E27FC236}">
                <a16:creationId xmlns:a16="http://schemas.microsoft.com/office/drawing/2014/main" id="{E44D5D89-F3A6-47B6-A1CA-8C46402343C5}"/>
              </a:ext>
            </a:extLst>
          </p:cNvPr>
          <p:cNvSpPr>
            <a:spLocks noChangeArrowheads="1"/>
          </p:cNvSpPr>
          <p:nvPr/>
        </p:nvSpPr>
        <p:spPr bwMode="auto">
          <a:xfrm>
            <a:off x="4709758" y="3460178"/>
            <a:ext cx="3905734" cy="1149544"/>
          </a:xfrm>
          <a:prstGeom prst="rect">
            <a:avLst/>
          </a:prstGeom>
          <a:solidFill>
            <a:schemeClr val="accent2">
              <a:lumMod val="20000"/>
              <a:lumOff val="80000"/>
            </a:schemeClr>
          </a:solidFill>
          <a:ln w="28575" cmpd="sng">
            <a:solidFill>
              <a:srgbClr val="405C58"/>
            </a:solidFill>
            <a:prstDash val="dash"/>
            <a:headEnd/>
            <a:tailEnd/>
          </a:ln>
        </p:spPr>
        <p:style>
          <a:lnRef idx="2">
            <a:schemeClr val="dk1"/>
          </a:lnRef>
          <a:fillRef idx="1">
            <a:schemeClr val="lt1"/>
          </a:fillRef>
          <a:effectRef idx="0">
            <a:schemeClr val="dk1"/>
          </a:effectRef>
          <a:fontRef idx="minor">
            <a:schemeClr val="dk1"/>
          </a:fontRef>
        </p:style>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400" dirty="0" err="1">
                <a:solidFill>
                  <a:schemeClr val="tx1"/>
                </a:solidFill>
                <a:latin typeface="Arial" pitchFamily="34" charset="0"/>
                <a:cs typeface="Arial" pitchFamily="34" charset="0"/>
              </a:rPr>
              <a:t>S</a:t>
            </a:r>
            <a:r>
              <a:rPr kumimoji="0" lang="it-IT"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i ritiene quindi rischioso il transito da Onlus ad Impresa Sociale, posto che si corre il rischio di applicare l’Iva su talune prestazioni riducendo i </a:t>
            </a:r>
            <a:r>
              <a:rPr lang="it-IT" sz="1400" dirty="0">
                <a:solidFill>
                  <a:schemeClr val="tx1"/>
                </a:solidFill>
                <a:latin typeface="Arial" pitchFamily="34" charset="0"/>
                <a:cs typeface="Arial" pitchFamily="34" charset="0"/>
              </a:rPr>
              <a:t>corrispettivi</a:t>
            </a:r>
            <a:r>
              <a:rPr kumimoji="0" lang="it-IT"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o ribaltando l’aumento sugli utenti</a:t>
            </a:r>
          </a:p>
        </p:txBody>
      </p:sp>
    </p:spTree>
    <p:extLst>
      <p:ext uri="{BB962C8B-B14F-4D97-AF65-F5344CB8AC3E}">
        <p14:creationId xmlns:p14="http://schemas.microsoft.com/office/powerpoint/2010/main" val="574981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E6F40-CE2A-92A3-7B81-C26CED3A9325}"/>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452AC96D-544C-6E5B-66F3-2199EF4AC22A}"/>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QUANDO UN ETS RISCHIA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LA CANCELLAZIONE DAL RUNTS (1/2)</a:t>
            </a:r>
          </a:p>
        </p:txBody>
      </p:sp>
      <p:sp>
        <p:nvSpPr>
          <p:cNvPr id="5" name="Titolo 2">
            <a:extLst>
              <a:ext uri="{FF2B5EF4-FFF2-40B4-BE49-F238E27FC236}">
                <a16:creationId xmlns:a16="http://schemas.microsoft.com/office/drawing/2014/main" id="{F3442BFE-F025-642E-54BD-B5C3400396FC}"/>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69372B8A-CE18-711E-A555-D46C2CDDF0DE}"/>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24</a:t>
            </a:fld>
            <a:endParaRPr lang="it-IT" sz="900" dirty="0">
              <a:solidFill>
                <a:schemeClr val="bg1"/>
              </a:solidFill>
              <a:latin typeface="Arial" panose="020B0604020202020204" pitchFamily="34" charset="0"/>
              <a:cs typeface="Arial" panose="020B0604020202020204" pitchFamily="34" charset="0"/>
            </a:endParaRPr>
          </a:p>
        </p:txBody>
      </p:sp>
      <p:sp>
        <p:nvSpPr>
          <p:cNvPr id="6" name="Rectangle 2">
            <a:extLst>
              <a:ext uri="{FF2B5EF4-FFF2-40B4-BE49-F238E27FC236}">
                <a16:creationId xmlns:a16="http://schemas.microsoft.com/office/drawing/2014/main" id="{D1CBA442-585F-892D-A5B2-E57AF30E1CB3}"/>
              </a:ext>
            </a:extLst>
          </p:cNvPr>
          <p:cNvSpPr>
            <a:spLocks noChangeArrowheads="1"/>
          </p:cNvSpPr>
          <p:nvPr/>
        </p:nvSpPr>
        <p:spPr bwMode="auto">
          <a:xfrm>
            <a:off x="549000" y="3329610"/>
            <a:ext cx="8045999" cy="1158852"/>
          </a:xfrm>
          <a:prstGeom prst="rect">
            <a:avLst/>
          </a:prstGeom>
          <a:noFill/>
          <a:ln w="28575" cmpd="sng">
            <a:solidFill>
              <a:schemeClr val="accent1"/>
            </a:solidFill>
            <a:miter lim="800000"/>
            <a:headEnd/>
            <a:tailEnd/>
          </a:ln>
          <a:effectLst/>
        </p:spPr>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Invece il rischio di cancellazione sarebbe concreto qualora l’Ets dovesse registrare proventi derivanti dalle attività diverse da quelle d’interesse generale (Sez. B del Rendiconto) che eccedono sia il 30% delle entrate complessive che i 2/3 dei costi complessivi ivi compresi i costi figurativi</a:t>
            </a:r>
          </a:p>
        </p:txBody>
      </p:sp>
      <p:sp>
        <p:nvSpPr>
          <p:cNvPr id="7" name="Rectangle 2">
            <a:extLst>
              <a:ext uri="{FF2B5EF4-FFF2-40B4-BE49-F238E27FC236}">
                <a16:creationId xmlns:a16="http://schemas.microsoft.com/office/drawing/2014/main" id="{66A6F6AF-056A-56C5-A5B2-41DCEAF225DC}"/>
              </a:ext>
            </a:extLst>
          </p:cNvPr>
          <p:cNvSpPr>
            <a:spLocks noChangeArrowheads="1"/>
          </p:cNvSpPr>
          <p:nvPr/>
        </p:nvSpPr>
        <p:spPr bwMode="auto">
          <a:xfrm>
            <a:off x="549000" y="2104261"/>
            <a:ext cx="8045999" cy="1157801"/>
          </a:xfrm>
          <a:prstGeom prst="rect">
            <a:avLst/>
          </a:prstGeom>
          <a:noFill/>
          <a:ln w="28575" cmpd="sng">
            <a:solidFill>
              <a:schemeClr val="accent1"/>
            </a:solidFill>
            <a:miter lim="800000"/>
            <a:headEnd/>
            <a:tailEnd/>
          </a:ln>
          <a:effectLst/>
        </p:spPr>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Un Ets non rischia la cancellazione dal </a:t>
            </a:r>
            <a:r>
              <a:rPr kumimoji="0" lang="it-IT"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Runts</a:t>
            </a:r>
            <a:r>
              <a:rPr kumimoji="0" lang="it-IT"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se svolge una o più attività d’interesse generale producendo un utile rilevante perché in questi casi al più rischia lo spostamento nell’alveo degli Ets commerciali con alcune conseguenze in ambito fiscale tra cui il divieto di accesso al regime forfettario ex art. 80  </a:t>
            </a:r>
          </a:p>
        </p:txBody>
      </p:sp>
    </p:spTree>
    <p:extLst>
      <p:ext uri="{BB962C8B-B14F-4D97-AF65-F5344CB8AC3E}">
        <p14:creationId xmlns:p14="http://schemas.microsoft.com/office/powerpoint/2010/main" val="3764713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205F7-8C81-1A53-60DE-736B465BABB7}"/>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BF5D1821-5642-52B7-9BA4-0CCA96445D8D}"/>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QUANDO UN ETS RISCHIA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LA CANCELLAZIONE DAL RUNTS (2/2)</a:t>
            </a:r>
          </a:p>
        </p:txBody>
      </p:sp>
      <p:sp>
        <p:nvSpPr>
          <p:cNvPr id="5" name="Titolo 2">
            <a:extLst>
              <a:ext uri="{FF2B5EF4-FFF2-40B4-BE49-F238E27FC236}">
                <a16:creationId xmlns:a16="http://schemas.microsoft.com/office/drawing/2014/main" id="{73FABB94-3E6E-73F4-1FA5-FF074421CE24}"/>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3F4B0AC2-4273-E47E-72D5-58A31B1EA906}"/>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25</a:t>
            </a:fld>
            <a:endParaRPr lang="it-IT" sz="900" dirty="0">
              <a:solidFill>
                <a:schemeClr val="bg1"/>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02B73C97-1648-1606-73CA-DBEABDE7D0BB}"/>
              </a:ext>
            </a:extLst>
          </p:cNvPr>
          <p:cNvSpPr>
            <a:spLocks noChangeArrowheads="1"/>
          </p:cNvSpPr>
          <p:nvPr/>
        </p:nvSpPr>
        <p:spPr bwMode="auto">
          <a:xfrm>
            <a:off x="539750" y="2066739"/>
            <a:ext cx="5624245" cy="1056640"/>
          </a:xfrm>
          <a:prstGeom prst="rect">
            <a:avLst/>
          </a:prstGeom>
          <a:noFill/>
          <a:ln w="28575" cmpd="sng">
            <a:solidFill>
              <a:schemeClr val="accent1"/>
            </a:solidFill>
            <a:miter lim="800000"/>
            <a:headEnd/>
            <a:tailEnd/>
          </a:ln>
          <a:effectLst/>
        </p:spPr>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 quest’ultimo caso l’Ets eviterebbe la cancellazione dal </a:t>
            </a:r>
            <a:r>
              <a:rPr kumimoji="0" 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Runts</a:t>
            </a:r>
            <a:r>
              <a:rPr kumimoji="0" 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soltanto se nell’anno successivo riuscisse a </a:t>
            </a:r>
            <a:r>
              <a:rPr kumimoji="0" lang="it-IT" sz="16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ripristinare il corretto rapporto</a:t>
            </a:r>
            <a:r>
              <a:rPr kumimoji="0" 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tra le attività «nobili» e le attività diverse recuperando interamente lo scostamento</a:t>
            </a:r>
          </a:p>
        </p:txBody>
      </p:sp>
      <p:sp>
        <p:nvSpPr>
          <p:cNvPr id="6" name="Rectangle 2">
            <a:extLst>
              <a:ext uri="{FF2B5EF4-FFF2-40B4-BE49-F238E27FC236}">
                <a16:creationId xmlns:a16="http://schemas.microsoft.com/office/drawing/2014/main" id="{FC95962A-89C4-1D07-4FC9-AC409D9BDB8C}"/>
              </a:ext>
            </a:extLst>
          </p:cNvPr>
          <p:cNvSpPr>
            <a:spLocks noChangeArrowheads="1"/>
          </p:cNvSpPr>
          <p:nvPr/>
        </p:nvSpPr>
        <p:spPr bwMode="auto">
          <a:xfrm>
            <a:off x="2980005" y="3386773"/>
            <a:ext cx="5624245" cy="1056640"/>
          </a:xfrm>
          <a:prstGeom prst="rect">
            <a:avLst/>
          </a:prstGeom>
          <a:noFill/>
          <a:ln w="28575" cmpd="sng">
            <a:solidFill>
              <a:schemeClr val="accent1"/>
            </a:solidFill>
            <a:miter lim="800000"/>
            <a:headEnd/>
            <a:tailEnd/>
          </a:ln>
          <a:effectLst/>
        </p:spPr>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Nel 2024 i ricavi da attività diverse sono stati pari al 40% delle entrate complessive e al 70% dei costi complessivi, nel 2025 l’Ente dovrà conseguire ricavi da attività diverse &lt; 20% delle entrate complessive ovvero &lt; 62% dei costi complessivi</a:t>
            </a:r>
          </a:p>
        </p:txBody>
      </p:sp>
      <p:sp>
        <p:nvSpPr>
          <p:cNvPr id="7" name="Telaio 4">
            <a:extLst>
              <a:ext uri="{FF2B5EF4-FFF2-40B4-BE49-F238E27FC236}">
                <a16:creationId xmlns:a16="http://schemas.microsoft.com/office/drawing/2014/main" id="{56E761DA-E9DB-53A9-12B4-7296C95539A9}"/>
              </a:ext>
            </a:extLst>
          </p:cNvPr>
          <p:cNvSpPr/>
          <p:nvPr/>
        </p:nvSpPr>
        <p:spPr>
          <a:xfrm>
            <a:off x="539751" y="3394463"/>
            <a:ext cx="2262656" cy="1048950"/>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Esempio</a:t>
            </a:r>
          </a:p>
        </p:txBody>
      </p:sp>
      <p:sp>
        <p:nvSpPr>
          <p:cNvPr id="8" name="Freccia destra 7">
            <a:extLst>
              <a:ext uri="{FF2B5EF4-FFF2-40B4-BE49-F238E27FC236}">
                <a16:creationId xmlns:a16="http://schemas.microsoft.com/office/drawing/2014/main" id="{D9E88537-23DD-3FFA-1B7F-572C80D4B897}"/>
              </a:ext>
            </a:extLst>
          </p:cNvPr>
          <p:cNvSpPr/>
          <p:nvPr/>
        </p:nvSpPr>
        <p:spPr>
          <a:xfrm>
            <a:off x="1901163" y="3793175"/>
            <a:ext cx="521466" cy="29464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0821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DD1BA-0F01-D86C-1F50-C23B6B179257}"/>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89B17D4D-5A5F-A0C5-A13C-32C5288CD89E}"/>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LA DE-COMMERCIALIZZAZIONE </a:t>
            </a:r>
          </a:p>
          <a:p>
            <a:pPr marL="0" indent="0">
              <a:spcBef>
                <a:spcPts val="0"/>
              </a:spcBef>
              <a:buNone/>
            </a:pPr>
            <a:r>
              <a:rPr lang="it-IT" sz="3200" b="1" dirty="0">
                <a:solidFill>
                  <a:schemeClr val="accent1"/>
                </a:solidFill>
                <a:latin typeface="Century Gothic" panose="020B0502020202020204" pitchFamily="34" charset="0"/>
              </a:rPr>
              <a:t>DELLE ATTIVITÀ DEGLI ETS</a:t>
            </a:r>
          </a:p>
        </p:txBody>
      </p:sp>
      <p:sp>
        <p:nvSpPr>
          <p:cNvPr id="5" name="Titolo 2">
            <a:extLst>
              <a:ext uri="{FF2B5EF4-FFF2-40B4-BE49-F238E27FC236}">
                <a16:creationId xmlns:a16="http://schemas.microsoft.com/office/drawing/2014/main" id="{79819F9F-ADC3-DBED-F163-E47D90F180B1}"/>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6BCBDE49-DD9F-BA33-5B5E-7B8D706DDC2E}"/>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26</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destra con strisce 5">
            <a:extLst>
              <a:ext uri="{FF2B5EF4-FFF2-40B4-BE49-F238E27FC236}">
                <a16:creationId xmlns:a16="http://schemas.microsoft.com/office/drawing/2014/main" id="{3D206A46-557A-0ACF-DF27-02EB8D64B83C}"/>
              </a:ext>
            </a:extLst>
          </p:cNvPr>
          <p:cNvSpPr/>
          <p:nvPr/>
        </p:nvSpPr>
        <p:spPr>
          <a:xfrm>
            <a:off x="237410" y="2571750"/>
            <a:ext cx="1921078" cy="1273338"/>
          </a:xfrm>
          <a:prstGeom prst="stripedRightArrow">
            <a:avLst>
              <a:gd name="adj1" fmla="val 50000"/>
              <a:gd name="adj2" fmla="val 5192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500"/>
              </a:spcBef>
              <a:spcAft>
                <a:spcPts val="0"/>
              </a:spcAft>
              <a:buClrTx/>
              <a:buSzTx/>
              <a:buFontTx/>
              <a:buNone/>
              <a:tabLst/>
              <a:defRPr/>
            </a:pPr>
            <a:r>
              <a:rPr kumimoji="0" lang="it-IT" sz="13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SI IVA quando c’è corrispettivo</a:t>
            </a:r>
          </a:p>
        </p:txBody>
      </p:sp>
      <p:sp>
        <p:nvSpPr>
          <p:cNvPr id="7" name="Text Box 3">
            <a:extLst>
              <a:ext uri="{FF2B5EF4-FFF2-40B4-BE49-F238E27FC236}">
                <a16:creationId xmlns:a16="http://schemas.microsoft.com/office/drawing/2014/main" id="{05121950-2C23-C581-6930-19ADA120B836}"/>
              </a:ext>
            </a:extLst>
          </p:cNvPr>
          <p:cNvSpPr txBox="1">
            <a:spLocks noChangeArrowheads="1"/>
          </p:cNvSpPr>
          <p:nvPr/>
        </p:nvSpPr>
        <p:spPr bwMode="auto">
          <a:xfrm>
            <a:off x="2158488" y="1801325"/>
            <a:ext cx="6436511" cy="2159566"/>
          </a:xfrm>
          <a:prstGeom prst="rect">
            <a:avLst/>
          </a:prstGeom>
          <a:solidFill>
            <a:srgbClr val="0070C0"/>
          </a:solidFill>
          <a:ln w="28575" cmpd="sng">
            <a:solidFill>
              <a:srgbClr val="405C58"/>
            </a:solidFill>
            <a:miter lim="800000"/>
            <a:headEnd/>
            <a:tailEnd/>
          </a:ln>
        </p:spPr>
        <p:txBody>
          <a:bodyPr wrap="square">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1" lang="it-IT" sz="1400" b="0" i="0" u="sng" strike="noStrike" kern="1200" cap="none" spc="0" normalizeH="0" baseline="0" noProof="0" dirty="0">
                <a:ln>
                  <a:noFill/>
                </a:ln>
                <a:solidFill>
                  <a:srgbClr val="FFFFFF"/>
                </a:solidFill>
                <a:effectLst/>
                <a:uLnTx/>
                <a:uFillTx/>
                <a:latin typeface="Arial" pitchFamily="34" charset="0"/>
                <a:ea typeface="+mn-ea"/>
                <a:cs typeface="Arial" pitchFamily="34" charset="0"/>
              </a:rPr>
              <a:t>Novità importante</a:t>
            </a:r>
            <a:r>
              <a:rPr kumimoji="1" lang="it-IT" sz="14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 introdotta dal CTS: previsione esplicita - contenuta nell’art. 79, comma 2 - di quando un’attività è considerata </a:t>
            </a:r>
            <a:r>
              <a:rPr kumimoji="1" lang="it-IT"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non commerciale</a:t>
            </a:r>
            <a:r>
              <a:rPr kumimoji="1" lang="it-IT" sz="14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a:t>
            </a:r>
          </a:p>
          <a:p>
            <a:pPr marL="0" marR="0" lvl="0" indent="0" algn="l" defTabSz="457200" rtl="0" eaLnBrk="1" fontAlgn="auto" latinLnBrk="0" hangingPunct="1">
              <a:lnSpc>
                <a:spcPct val="100000"/>
              </a:lnSpc>
              <a:spcBef>
                <a:spcPts val="500"/>
              </a:spcBef>
              <a:spcAft>
                <a:spcPts val="0"/>
              </a:spcAft>
              <a:buClrTx/>
              <a:buSzTx/>
              <a:buFontTx/>
              <a:buNone/>
              <a:tabLst/>
              <a:defRPr/>
            </a:pPr>
            <a:r>
              <a:rPr kumimoji="1" lang="it-IT" sz="14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a:t>
            </a:r>
            <a:r>
              <a:rPr kumimoji="1" lang="it-IT" sz="1400" b="0" i="1" u="none" strike="noStrike" kern="1200" cap="none" spc="0" normalizeH="0" baseline="0" noProof="0" dirty="0">
                <a:ln>
                  <a:noFill/>
                </a:ln>
                <a:solidFill>
                  <a:srgbClr val="FFFFFF"/>
                </a:solidFill>
                <a:effectLst/>
                <a:uLnTx/>
                <a:uFillTx/>
                <a:latin typeface="Arial" pitchFamily="34" charset="0"/>
                <a:ea typeface="+mn-ea"/>
                <a:cs typeface="Arial" pitchFamily="34" charset="0"/>
              </a:rPr>
              <a:t>Le attività di interesse generale di cui all’art. 5 (…) si considerano di natura non commerciale quando sono svolte a </a:t>
            </a:r>
            <a:r>
              <a:rPr kumimoji="1" lang="it-IT" sz="1400" b="1" i="1" u="none" strike="noStrike" kern="1200" cap="none" spc="0" normalizeH="0" baseline="0" noProof="0" dirty="0">
                <a:ln>
                  <a:noFill/>
                </a:ln>
                <a:solidFill>
                  <a:srgbClr val="FFFFFF"/>
                </a:solidFill>
                <a:effectLst/>
                <a:uLnTx/>
                <a:uFillTx/>
                <a:latin typeface="Arial" pitchFamily="34" charset="0"/>
                <a:ea typeface="+mn-ea"/>
                <a:cs typeface="Arial" pitchFamily="34" charset="0"/>
              </a:rPr>
              <a:t>titolo gratuito</a:t>
            </a:r>
            <a:r>
              <a:rPr kumimoji="1" lang="it-IT" sz="1400" b="0" i="1" u="none" strike="noStrike" kern="1200" cap="none" spc="0" normalizeH="0" baseline="0" noProof="0" dirty="0">
                <a:ln>
                  <a:noFill/>
                </a:ln>
                <a:solidFill>
                  <a:srgbClr val="FFFFFF"/>
                </a:solidFill>
                <a:effectLst/>
                <a:uLnTx/>
                <a:uFillTx/>
                <a:latin typeface="Arial" pitchFamily="34" charset="0"/>
                <a:ea typeface="+mn-ea"/>
                <a:cs typeface="Arial" pitchFamily="34" charset="0"/>
              </a:rPr>
              <a:t> o dietro versamento di </a:t>
            </a:r>
            <a:r>
              <a:rPr kumimoji="1" lang="it-IT" sz="1400" b="1" i="1" u="none" strike="noStrike" kern="1200" cap="none" spc="0" normalizeH="0" baseline="0" noProof="0" dirty="0">
                <a:ln>
                  <a:noFill/>
                </a:ln>
                <a:solidFill>
                  <a:srgbClr val="FFFFFF"/>
                </a:solidFill>
                <a:effectLst/>
                <a:uLnTx/>
                <a:uFillTx/>
                <a:latin typeface="Arial" pitchFamily="34" charset="0"/>
                <a:ea typeface="+mn-ea"/>
                <a:cs typeface="Arial" pitchFamily="34" charset="0"/>
              </a:rPr>
              <a:t>corrispettivi che non superano i costi effettivi</a:t>
            </a:r>
            <a:r>
              <a:rPr kumimoji="1" lang="it-IT" sz="1400" b="0" i="1" u="none" strike="noStrike" kern="1200" cap="none" spc="0" normalizeH="0" baseline="0" noProof="0" dirty="0">
                <a:ln>
                  <a:noFill/>
                </a:ln>
                <a:solidFill>
                  <a:srgbClr val="FFFFFF"/>
                </a:solidFill>
                <a:effectLst/>
                <a:uLnTx/>
                <a:uFillTx/>
                <a:latin typeface="Arial" pitchFamily="34" charset="0"/>
                <a:ea typeface="+mn-ea"/>
                <a:cs typeface="Arial" pitchFamily="34" charset="0"/>
              </a:rPr>
              <a:t>, tenuto anche conto degli apporti economici degli enti di cui sopra (…)”</a:t>
            </a:r>
            <a:r>
              <a:rPr kumimoji="1" lang="it-IT" sz="14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a:t>
            </a:r>
          </a:p>
          <a:p>
            <a:pPr marL="0" marR="0" lvl="0" indent="0" algn="l" defTabSz="457200" rtl="0" eaLnBrk="1" fontAlgn="auto" latinLnBrk="0" hangingPunct="1">
              <a:lnSpc>
                <a:spcPct val="100000"/>
              </a:lnSpc>
              <a:spcBef>
                <a:spcPts val="500"/>
              </a:spcBef>
              <a:spcAft>
                <a:spcPts val="0"/>
              </a:spcAft>
              <a:buClrTx/>
              <a:buSzTx/>
              <a:buFontTx/>
              <a:buNone/>
              <a:tabLst/>
              <a:defRPr/>
            </a:pPr>
            <a:r>
              <a:rPr kumimoji="1" lang="it-IT" sz="1400" b="0" i="0" u="sng" strike="noStrike" kern="1200" cap="none" spc="0" normalizeH="0" baseline="0" noProof="0" dirty="0">
                <a:ln>
                  <a:noFill/>
                </a:ln>
                <a:solidFill>
                  <a:srgbClr val="FFFFFF"/>
                </a:solidFill>
                <a:effectLst/>
                <a:uLnTx/>
                <a:uFillTx/>
                <a:latin typeface="Arial" pitchFamily="34" charset="0"/>
                <a:ea typeface="+mn-ea"/>
                <a:cs typeface="Arial" pitchFamily="34" charset="0"/>
              </a:rPr>
              <a:t>Sono le attività che caratterizzano</a:t>
            </a:r>
            <a:r>
              <a:rPr kumimoji="1" lang="it-IT" sz="14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 la natura di ETS - Il CTS fornisce </a:t>
            </a:r>
            <a:r>
              <a:rPr kumimoji="1" lang="it-IT" sz="1400" b="1" i="0" u="sng" strike="noStrike" kern="1200" cap="none" spc="0" normalizeH="0" baseline="0" noProof="0" dirty="0">
                <a:ln>
                  <a:noFill/>
                </a:ln>
                <a:solidFill>
                  <a:srgbClr val="FFFFFF"/>
                </a:solidFill>
                <a:effectLst/>
                <a:uLnTx/>
                <a:uFillTx/>
                <a:latin typeface="Arial" pitchFamily="34" charset="0"/>
                <a:ea typeface="+mn-ea"/>
                <a:cs typeface="Arial" pitchFamily="34" charset="0"/>
              </a:rPr>
              <a:t>due criteri positivi</a:t>
            </a:r>
            <a:r>
              <a:rPr kumimoji="1" lang="it-IT" sz="14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 per stabilire se queste siano non commerciali o meno, ancorandoli a parametri oggettivi, ossia la </a:t>
            </a:r>
            <a:r>
              <a:rPr kumimoji="1" lang="it-IT"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gratuità</a:t>
            </a:r>
            <a:r>
              <a:rPr kumimoji="1" lang="it-IT" sz="14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 o il </a:t>
            </a:r>
            <a:r>
              <a:rPr kumimoji="1" lang="it-IT"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non superamento dei costi effettivi</a:t>
            </a:r>
            <a:r>
              <a:rPr kumimoji="1" lang="it-IT" sz="14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a:t>
            </a:r>
          </a:p>
        </p:txBody>
      </p:sp>
      <p:sp>
        <p:nvSpPr>
          <p:cNvPr id="8" name="Text Box 3">
            <a:extLst>
              <a:ext uri="{FF2B5EF4-FFF2-40B4-BE49-F238E27FC236}">
                <a16:creationId xmlns:a16="http://schemas.microsoft.com/office/drawing/2014/main" id="{960FB249-A124-4132-F8FF-E4E7B8876EB3}"/>
              </a:ext>
            </a:extLst>
          </p:cNvPr>
          <p:cNvSpPr txBox="1">
            <a:spLocks noChangeArrowheads="1"/>
          </p:cNvSpPr>
          <p:nvPr/>
        </p:nvSpPr>
        <p:spPr bwMode="auto">
          <a:xfrm>
            <a:off x="2159888" y="4003191"/>
            <a:ext cx="6435111" cy="738664"/>
          </a:xfrm>
          <a:prstGeom prst="rect">
            <a:avLst/>
          </a:prstGeom>
          <a:solidFill>
            <a:schemeClr val="accent2">
              <a:lumMod val="20000"/>
              <a:lumOff val="80000"/>
            </a:schemeClr>
          </a:solidFill>
          <a:ln w="28575" cmpd="sng">
            <a:solidFill>
              <a:srgbClr val="405C58"/>
            </a:solidFill>
            <a:miter lim="800000"/>
            <a:headEnd/>
            <a:tailEnd/>
          </a:ln>
        </p:spPr>
        <p:txBody>
          <a:bodyPr wrap="square">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1" lang="it-IT" sz="1400" b="1" i="1" u="sng" strike="noStrike" kern="1200" cap="none" spc="0" normalizeH="0" baseline="0" noProof="0" dirty="0">
                <a:ln>
                  <a:noFill/>
                </a:ln>
                <a:solidFill>
                  <a:srgbClr val="000000"/>
                </a:solidFill>
                <a:effectLst/>
                <a:uLnTx/>
                <a:uFillTx/>
                <a:latin typeface="Arial" pitchFamily="34" charset="0"/>
                <a:ea typeface="+mn-ea"/>
                <a:cs typeface="Arial" pitchFamily="34" charset="0"/>
              </a:rPr>
              <a:t>Art. 79, co. 2-bis:</a:t>
            </a:r>
            <a:r>
              <a:rPr kumimoji="1" lang="it-IT"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Le attività d’interesse generale si considerano non commerciali qualora i ricavi non superino di oltre il 6% i relativi costi per ciascun periodo d’imposta e per non oltre tre periodi d’imposta consecutivi</a:t>
            </a:r>
            <a:endParaRPr kumimoji="1" lang="it-IT" sz="14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10982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5B9F1-82D8-3438-D62B-9DADCF528917}"/>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D987CF1A-928A-A9C2-9EAE-C1ADDD60DDC5}"/>
              </a:ext>
            </a:extLst>
          </p:cNvPr>
          <p:cNvSpPr txBox="1">
            <a:spLocks/>
          </p:cNvSpPr>
          <p:nvPr/>
        </p:nvSpPr>
        <p:spPr>
          <a:xfrm>
            <a:off x="549000" y="796926"/>
            <a:ext cx="8046000" cy="4431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DISPOSIZIONI IVA PER GLI ETS (1/2)</a:t>
            </a:r>
          </a:p>
        </p:txBody>
      </p:sp>
      <p:sp>
        <p:nvSpPr>
          <p:cNvPr id="5" name="Titolo 2">
            <a:extLst>
              <a:ext uri="{FF2B5EF4-FFF2-40B4-BE49-F238E27FC236}">
                <a16:creationId xmlns:a16="http://schemas.microsoft.com/office/drawing/2014/main" id="{24900C31-B085-33EA-3DE2-B760A8EBABBD}"/>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31BE64BE-B42E-876E-2FC4-A5F1F86F78D5}"/>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27</a:t>
            </a:fld>
            <a:endParaRPr lang="it-IT" sz="900" dirty="0">
              <a:solidFill>
                <a:schemeClr val="bg1"/>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86312554-6458-01C4-5F4F-19D9E315BE5E}"/>
              </a:ext>
            </a:extLst>
          </p:cNvPr>
          <p:cNvSpPr>
            <a:spLocks noChangeArrowheads="1"/>
          </p:cNvSpPr>
          <p:nvPr/>
        </p:nvSpPr>
        <p:spPr bwMode="auto">
          <a:xfrm>
            <a:off x="539750" y="1492250"/>
            <a:ext cx="8064500" cy="647700"/>
          </a:xfrm>
          <a:prstGeom prst="rect">
            <a:avLst/>
          </a:prstGeom>
          <a:solidFill>
            <a:schemeClr val="accent1">
              <a:lumMod val="20000"/>
              <a:lumOff val="80000"/>
            </a:schemeClr>
          </a:solidFill>
          <a:ln w="19050">
            <a:solidFill>
              <a:schemeClr val="tx1"/>
            </a:solidFill>
            <a:headEnd/>
            <a:tailEnd/>
          </a:ln>
        </p:spPr>
        <p:style>
          <a:lnRef idx="2">
            <a:schemeClr val="dk1"/>
          </a:lnRef>
          <a:fillRef idx="1">
            <a:schemeClr val="lt1"/>
          </a:fillRef>
          <a:effectRef idx="0">
            <a:schemeClr val="dk1"/>
          </a:effectRef>
          <a:fontRef idx="minor">
            <a:schemeClr val="dk1"/>
          </a:fontRef>
        </p:style>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L’art. 10 Dpr 633/72 </a:t>
            </a:r>
            <a:r>
              <a:rPr kumimoji="0" lang="it-IT" sz="13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sostituirà dal 2025</a:t>
            </a:r>
            <a:r>
              <a:rPr kumimoji="0" lang="it-IT"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ai </a:t>
            </a:r>
            <a:r>
              <a:rPr kumimoji="0" lang="it-IT" sz="13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nn</a:t>
            </a:r>
            <a:r>
              <a:rPr kumimoji="0" lang="it-IT"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15, 19, 20 e 27 la parola «</a:t>
            </a:r>
            <a:r>
              <a:rPr kumimoji="0" lang="it-IT" sz="130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Onlus</a:t>
            </a:r>
            <a:r>
              <a:rPr kumimoji="0" lang="it-IT"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con la parola «</a:t>
            </a:r>
            <a:r>
              <a:rPr kumimoji="0" lang="it-IT" sz="130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Ets non commerciale</a:t>
            </a:r>
            <a:r>
              <a:rPr kumimoji="0" lang="it-IT"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creando un rischio di imponibilità Iva delle prestazioni svolte da Ets che svolgono attività di interesse generale    </a:t>
            </a:r>
          </a:p>
        </p:txBody>
      </p:sp>
      <p:sp>
        <p:nvSpPr>
          <p:cNvPr id="6" name="Rectangle 2">
            <a:extLst>
              <a:ext uri="{FF2B5EF4-FFF2-40B4-BE49-F238E27FC236}">
                <a16:creationId xmlns:a16="http://schemas.microsoft.com/office/drawing/2014/main" id="{672F306D-0076-3AA3-05E3-54BE2C343D45}"/>
              </a:ext>
            </a:extLst>
          </p:cNvPr>
          <p:cNvSpPr>
            <a:spLocks noChangeArrowheads="1"/>
          </p:cNvSpPr>
          <p:nvPr/>
        </p:nvSpPr>
        <p:spPr bwMode="auto">
          <a:xfrm>
            <a:off x="539749" y="2908264"/>
            <a:ext cx="3879661" cy="682915"/>
          </a:xfrm>
          <a:prstGeom prst="rect">
            <a:avLst/>
          </a:prstGeom>
          <a:solidFill>
            <a:srgbClr val="C00000"/>
          </a:solidFill>
          <a:ln w="28575" cmpd="sng">
            <a:solidFill>
              <a:srgbClr val="405C58"/>
            </a:solidFill>
            <a:headEnd/>
            <a:tailEnd/>
          </a:ln>
        </p:spPr>
        <p:style>
          <a:lnRef idx="2">
            <a:schemeClr val="dk1"/>
          </a:lnRef>
          <a:fillRef idx="1">
            <a:schemeClr val="lt1"/>
          </a:fillRef>
          <a:effectRef idx="0">
            <a:schemeClr val="dk1"/>
          </a:effectRef>
          <a:fontRef idx="minor">
            <a:schemeClr val="dk1"/>
          </a:fontRef>
        </p:style>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00" b="1" i="0" u="sng" strike="noStrike" kern="1200" cap="none" spc="0" normalizeH="0" baseline="0" noProof="0" dirty="0">
                <a:ln>
                  <a:noFill/>
                </a:ln>
                <a:solidFill>
                  <a:srgbClr val="FFFFFF"/>
                </a:solidFill>
                <a:effectLst/>
                <a:uLnTx/>
                <a:uFillTx/>
                <a:latin typeface="Arial" pitchFamily="34" charset="0"/>
                <a:ea typeface="+mn-ea"/>
                <a:cs typeface="Arial" pitchFamily="34" charset="0"/>
              </a:rPr>
              <a:t>Art. 10, n. 20)</a:t>
            </a:r>
            <a:r>
              <a:rPr kumimoji="0" lang="it-IT" sz="13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 Prestazioni educative dell’infanzia e della gioventù, didattiche di ogni genere anche per la formazione e riconversione professionale</a:t>
            </a:r>
          </a:p>
        </p:txBody>
      </p:sp>
      <p:sp>
        <p:nvSpPr>
          <p:cNvPr id="7" name="Rectangle 3">
            <a:extLst>
              <a:ext uri="{FF2B5EF4-FFF2-40B4-BE49-F238E27FC236}">
                <a16:creationId xmlns:a16="http://schemas.microsoft.com/office/drawing/2014/main" id="{584472CF-4E64-F978-D60C-63C2265CD97A}"/>
              </a:ext>
            </a:extLst>
          </p:cNvPr>
          <p:cNvSpPr>
            <a:spLocks noChangeArrowheads="1"/>
          </p:cNvSpPr>
          <p:nvPr/>
        </p:nvSpPr>
        <p:spPr bwMode="auto">
          <a:xfrm>
            <a:off x="4729882" y="2914239"/>
            <a:ext cx="3874271" cy="676938"/>
          </a:xfrm>
          <a:prstGeom prst="rect">
            <a:avLst/>
          </a:prstGeom>
          <a:solidFill>
            <a:srgbClr val="C00000"/>
          </a:solidFill>
          <a:ln w="28575" cmpd="sng">
            <a:solidFill>
              <a:srgbClr val="405C58"/>
            </a:solidFill>
            <a:headEnd/>
            <a:tailEnd/>
          </a:ln>
        </p:spPr>
        <p:style>
          <a:lnRef idx="2">
            <a:schemeClr val="dk1"/>
          </a:lnRef>
          <a:fillRef idx="1">
            <a:schemeClr val="lt1"/>
          </a:fillRef>
          <a:effectRef idx="0">
            <a:schemeClr val="dk1"/>
          </a:effectRef>
          <a:fontRef idx="minor">
            <a:schemeClr val="dk1"/>
          </a:fontRef>
        </p:style>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00" b="1" i="0" u="sng" strike="noStrike" kern="1200" cap="none" spc="0" normalizeH="0" baseline="0" noProof="0" dirty="0">
                <a:ln>
                  <a:noFill/>
                </a:ln>
                <a:solidFill>
                  <a:srgbClr val="FFFFFF"/>
                </a:solidFill>
                <a:effectLst/>
                <a:uLnTx/>
                <a:uFillTx/>
                <a:latin typeface="Arial" pitchFamily="34" charset="0"/>
                <a:ea typeface="+mn-ea"/>
                <a:cs typeface="Arial" pitchFamily="34" charset="0"/>
                <a:sym typeface="Wingdings" pitchFamily="2" charset="2"/>
              </a:rPr>
              <a:t>Art. 10, n. 27/ter)</a:t>
            </a:r>
            <a:r>
              <a:rPr kumimoji="0" lang="it-IT" sz="1300" b="0" i="0" u="none" strike="noStrike" kern="1200" cap="none" spc="0" normalizeH="0" baseline="0" noProof="0" dirty="0">
                <a:ln>
                  <a:noFill/>
                </a:ln>
                <a:solidFill>
                  <a:srgbClr val="FFFFFF"/>
                </a:solidFill>
                <a:effectLst/>
                <a:uLnTx/>
                <a:uFillTx/>
                <a:latin typeface="Arial" pitchFamily="34" charset="0"/>
                <a:ea typeface="+mn-ea"/>
                <a:cs typeface="Arial" pitchFamily="34" charset="0"/>
                <a:sym typeface="Wingdings" pitchFamily="2" charset="2"/>
              </a:rPr>
              <a:t> Prestazioni socio-sanitarie, di assistenza domiciliare o ambulatoriale, in favore di anziani ed inabili adulti, di tossicodipendenti </a:t>
            </a:r>
            <a:r>
              <a:rPr kumimoji="0" lang="it-IT" sz="13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sym typeface="Wingdings" pitchFamily="2" charset="2"/>
              </a:rPr>
              <a:t>etc</a:t>
            </a:r>
            <a:r>
              <a:rPr kumimoji="0" lang="it-IT" sz="1300" b="0" i="0" u="none" strike="noStrike" kern="1200" cap="none" spc="0" normalizeH="0" baseline="0" noProof="0" dirty="0">
                <a:ln>
                  <a:noFill/>
                </a:ln>
                <a:solidFill>
                  <a:srgbClr val="FFFFFF"/>
                </a:solidFill>
                <a:effectLst/>
                <a:uLnTx/>
                <a:uFillTx/>
                <a:latin typeface="Arial" pitchFamily="34" charset="0"/>
                <a:ea typeface="+mn-ea"/>
                <a:cs typeface="Arial" pitchFamily="34" charset="0"/>
                <a:sym typeface="Wingdings" pitchFamily="2" charset="2"/>
              </a:rPr>
              <a:t>… </a:t>
            </a:r>
          </a:p>
        </p:txBody>
      </p:sp>
      <p:sp>
        <p:nvSpPr>
          <p:cNvPr id="8" name="Rectangle 9">
            <a:extLst>
              <a:ext uri="{FF2B5EF4-FFF2-40B4-BE49-F238E27FC236}">
                <a16:creationId xmlns:a16="http://schemas.microsoft.com/office/drawing/2014/main" id="{50358FCC-1E98-069F-903C-D04B9369DD57}"/>
              </a:ext>
            </a:extLst>
          </p:cNvPr>
          <p:cNvSpPr>
            <a:spLocks noChangeArrowheads="1"/>
          </p:cNvSpPr>
          <p:nvPr/>
        </p:nvSpPr>
        <p:spPr bwMode="auto">
          <a:xfrm>
            <a:off x="539749" y="3723384"/>
            <a:ext cx="8064501" cy="720029"/>
          </a:xfrm>
          <a:prstGeom prst="rect">
            <a:avLst/>
          </a:prstGeom>
          <a:solidFill>
            <a:srgbClr val="C00000"/>
          </a:solidFill>
          <a:ln w="28575" cmpd="sng">
            <a:solidFill>
              <a:srgbClr val="405C58"/>
            </a:solidFill>
            <a:headEnd/>
            <a:tailEnd/>
          </a:ln>
        </p:spPr>
        <p:style>
          <a:lnRef idx="2">
            <a:schemeClr val="dk1"/>
          </a:lnRef>
          <a:fillRef idx="1">
            <a:schemeClr val="lt1"/>
          </a:fillRef>
          <a:effectRef idx="0">
            <a:schemeClr val="dk1"/>
          </a:effectRef>
          <a:fontRef idx="minor">
            <a:schemeClr val="dk1"/>
          </a:fontRef>
        </p:style>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00" b="0" i="0" u="none" strike="noStrike" kern="1200" cap="none" spc="0" normalizeH="0" baseline="0" noProof="0" dirty="0">
                <a:ln>
                  <a:noFill/>
                </a:ln>
                <a:solidFill>
                  <a:srgbClr val="FFFFFF"/>
                </a:solidFill>
                <a:effectLst/>
                <a:uLnTx/>
                <a:uFillTx/>
                <a:latin typeface="Arial" pitchFamily="34" charset="0"/>
                <a:ea typeface="+mn-ea"/>
                <a:cs typeface="Arial" pitchFamily="34" charset="0"/>
                <a:sym typeface="Wingdings" pitchFamily="2" charset="2"/>
              </a:rPr>
              <a:t>Il problema nasce dall’Art. 79 </a:t>
            </a:r>
            <a:r>
              <a:rPr kumimoji="0" lang="it-IT" sz="13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sym typeface="Wingdings" pitchFamily="2" charset="2"/>
              </a:rPr>
              <a:t>Cts</a:t>
            </a:r>
            <a:r>
              <a:rPr kumimoji="0" lang="it-IT" sz="1300" b="0" i="0" u="none" strike="noStrike" kern="1200" cap="none" spc="0" normalizeH="0" baseline="0" noProof="0" dirty="0">
                <a:ln>
                  <a:noFill/>
                </a:ln>
                <a:solidFill>
                  <a:srgbClr val="FFFFFF"/>
                </a:solidFill>
                <a:effectLst/>
                <a:uLnTx/>
                <a:uFillTx/>
                <a:latin typeface="Arial" pitchFamily="34" charset="0"/>
                <a:ea typeface="+mn-ea"/>
                <a:cs typeface="Arial" pitchFamily="34" charset="0"/>
                <a:sym typeface="Wingdings" pitchFamily="2" charset="2"/>
              </a:rPr>
              <a:t> che definisce non commerciali gli </a:t>
            </a:r>
            <a:r>
              <a:rPr kumimoji="0" lang="it-IT" sz="13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sym typeface="Wingdings" pitchFamily="2" charset="2"/>
              </a:rPr>
              <a:t>Ets</a:t>
            </a:r>
            <a:r>
              <a:rPr kumimoji="0" lang="it-IT" sz="1300" b="0" i="0" u="none" strike="noStrike" kern="1200" cap="none" spc="0" normalizeH="0" baseline="0" noProof="0" dirty="0">
                <a:ln>
                  <a:noFill/>
                </a:ln>
                <a:solidFill>
                  <a:srgbClr val="FFFFFF"/>
                </a:solidFill>
                <a:effectLst/>
                <a:uLnTx/>
                <a:uFillTx/>
                <a:latin typeface="Arial" pitchFamily="34" charset="0"/>
                <a:ea typeface="+mn-ea"/>
                <a:cs typeface="Arial" pitchFamily="34" charset="0"/>
                <a:sym typeface="Wingdings" pitchFamily="2" charset="2"/>
              </a:rPr>
              <a:t> che svolgono in modo esclusivo o prevalente attività di interesse generale </a:t>
            </a:r>
            <a:r>
              <a:rPr kumimoji="0" lang="it-IT" sz="1300" b="0" i="0" u="sng" strike="noStrike" kern="1200" cap="none" spc="0" normalizeH="0" baseline="0" noProof="0" dirty="0">
                <a:ln>
                  <a:noFill/>
                </a:ln>
                <a:solidFill>
                  <a:srgbClr val="FFFFFF"/>
                </a:solidFill>
                <a:effectLst/>
                <a:uLnTx/>
                <a:uFillTx/>
                <a:latin typeface="Arial" pitchFamily="34" charset="0"/>
                <a:ea typeface="+mn-ea"/>
                <a:cs typeface="Arial" pitchFamily="34" charset="0"/>
                <a:sym typeface="Wingdings" pitchFamily="2" charset="2"/>
              </a:rPr>
              <a:t>a titolo gratuito o dietro il pagamento di corrispettivi che non superano i costi effettivi</a:t>
            </a:r>
            <a:r>
              <a:rPr kumimoji="0" lang="it-IT" sz="1300" b="0" i="0" u="none" strike="noStrike" kern="1200" cap="none" spc="0" normalizeH="0" baseline="0" noProof="0" dirty="0">
                <a:ln>
                  <a:noFill/>
                </a:ln>
                <a:solidFill>
                  <a:srgbClr val="FFFFFF"/>
                </a:solidFill>
                <a:effectLst/>
                <a:uLnTx/>
                <a:uFillTx/>
                <a:latin typeface="Arial" pitchFamily="34" charset="0"/>
                <a:ea typeface="+mn-ea"/>
                <a:cs typeface="Arial" pitchFamily="34" charset="0"/>
                <a:sym typeface="Wingdings" pitchFamily="2" charset="2"/>
              </a:rPr>
              <a:t> </a:t>
            </a:r>
          </a:p>
        </p:txBody>
      </p:sp>
      <p:sp>
        <p:nvSpPr>
          <p:cNvPr id="9" name="Rectangle 2">
            <a:extLst>
              <a:ext uri="{FF2B5EF4-FFF2-40B4-BE49-F238E27FC236}">
                <a16:creationId xmlns:a16="http://schemas.microsoft.com/office/drawing/2014/main" id="{34ADC6F0-9BB8-B564-157E-1223162BC657}"/>
              </a:ext>
            </a:extLst>
          </p:cNvPr>
          <p:cNvSpPr>
            <a:spLocks noChangeArrowheads="1"/>
          </p:cNvSpPr>
          <p:nvPr/>
        </p:nvSpPr>
        <p:spPr bwMode="auto">
          <a:xfrm>
            <a:off x="539749" y="2274956"/>
            <a:ext cx="3879661" cy="507714"/>
          </a:xfrm>
          <a:prstGeom prst="rect">
            <a:avLst/>
          </a:prstGeom>
          <a:solidFill>
            <a:srgbClr val="C00000"/>
          </a:solidFill>
          <a:ln w="28575" cmpd="sng">
            <a:solidFill>
              <a:srgbClr val="405C58"/>
            </a:solidFill>
            <a:headEnd/>
            <a:tailEnd/>
          </a:ln>
        </p:spPr>
        <p:style>
          <a:lnRef idx="2">
            <a:schemeClr val="dk1"/>
          </a:lnRef>
          <a:fillRef idx="1">
            <a:schemeClr val="lt1"/>
          </a:fillRef>
          <a:effectRef idx="0">
            <a:schemeClr val="dk1"/>
          </a:effectRef>
          <a:fontRef idx="minor">
            <a:schemeClr val="dk1"/>
          </a:fontRef>
        </p:style>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00" b="1" i="0" u="sng" strike="noStrike" kern="1200" cap="none" spc="0" normalizeH="0" baseline="0" noProof="0" dirty="0">
                <a:ln>
                  <a:noFill/>
                </a:ln>
                <a:solidFill>
                  <a:srgbClr val="FFFFFF"/>
                </a:solidFill>
                <a:effectLst/>
                <a:uLnTx/>
                <a:uFillTx/>
                <a:latin typeface="Arial" pitchFamily="34" charset="0"/>
                <a:ea typeface="+mn-ea"/>
                <a:cs typeface="Arial" pitchFamily="34" charset="0"/>
              </a:rPr>
              <a:t>Art.10, n.15)</a:t>
            </a:r>
            <a:r>
              <a:rPr kumimoji="0" lang="it-IT" sz="13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 Prestazioni di trasporto di malati o feriti con veicoli all’uopo equipaggiati</a:t>
            </a:r>
          </a:p>
        </p:txBody>
      </p:sp>
      <p:sp>
        <p:nvSpPr>
          <p:cNvPr id="10" name="Rectangle 3">
            <a:extLst>
              <a:ext uri="{FF2B5EF4-FFF2-40B4-BE49-F238E27FC236}">
                <a16:creationId xmlns:a16="http://schemas.microsoft.com/office/drawing/2014/main" id="{93D0575D-958B-BF9A-58CE-9E549A67EBFD}"/>
              </a:ext>
            </a:extLst>
          </p:cNvPr>
          <p:cNvSpPr>
            <a:spLocks noChangeArrowheads="1"/>
          </p:cNvSpPr>
          <p:nvPr/>
        </p:nvSpPr>
        <p:spPr bwMode="auto">
          <a:xfrm>
            <a:off x="4733894" y="2274956"/>
            <a:ext cx="3870355" cy="507714"/>
          </a:xfrm>
          <a:prstGeom prst="rect">
            <a:avLst/>
          </a:prstGeom>
          <a:solidFill>
            <a:srgbClr val="C00000"/>
          </a:solidFill>
          <a:ln w="28575" cmpd="sng">
            <a:solidFill>
              <a:srgbClr val="405C58"/>
            </a:solidFill>
            <a:headEnd/>
            <a:tailEnd/>
          </a:ln>
        </p:spPr>
        <p:style>
          <a:lnRef idx="2">
            <a:schemeClr val="dk1"/>
          </a:lnRef>
          <a:fillRef idx="1">
            <a:schemeClr val="lt1"/>
          </a:fillRef>
          <a:effectRef idx="0">
            <a:schemeClr val="dk1"/>
          </a:effectRef>
          <a:fontRef idx="minor">
            <a:schemeClr val="dk1"/>
          </a:fontRef>
        </p:style>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00" b="1" i="0" u="sng" strike="noStrike" kern="1200" cap="none" spc="0" normalizeH="0" baseline="0" noProof="0" dirty="0">
                <a:ln>
                  <a:noFill/>
                </a:ln>
                <a:solidFill>
                  <a:srgbClr val="FFFFFF"/>
                </a:solidFill>
                <a:effectLst/>
                <a:uLnTx/>
                <a:uFillTx/>
                <a:latin typeface="Arial" pitchFamily="34" charset="0"/>
                <a:ea typeface="+mn-ea"/>
                <a:cs typeface="Arial" pitchFamily="34" charset="0"/>
                <a:sym typeface="Wingdings" pitchFamily="2" charset="2"/>
              </a:rPr>
              <a:t>Art. 10, n. 19)</a:t>
            </a:r>
            <a:r>
              <a:rPr kumimoji="0" lang="it-IT" sz="1300" b="0" i="0" u="none" strike="noStrike" kern="1200" cap="none" spc="0" normalizeH="0" baseline="0" noProof="0" dirty="0">
                <a:ln>
                  <a:noFill/>
                </a:ln>
                <a:solidFill>
                  <a:srgbClr val="FFFFFF"/>
                </a:solidFill>
                <a:effectLst/>
                <a:uLnTx/>
                <a:uFillTx/>
                <a:latin typeface="Arial" pitchFamily="34" charset="0"/>
                <a:ea typeface="+mn-ea"/>
                <a:cs typeface="Arial" pitchFamily="34" charset="0"/>
                <a:sym typeface="Wingdings" pitchFamily="2" charset="2"/>
              </a:rPr>
              <a:t> Prestazioni di ricovero e cura compresa la somministrazione di medicinali </a:t>
            </a:r>
          </a:p>
        </p:txBody>
      </p:sp>
    </p:spTree>
    <p:extLst>
      <p:ext uri="{BB962C8B-B14F-4D97-AF65-F5344CB8AC3E}">
        <p14:creationId xmlns:p14="http://schemas.microsoft.com/office/powerpoint/2010/main" val="3817452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42DEA-B747-C19A-0C4D-161FDEC8760E}"/>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E7E6A3A8-29B3-0EEA-E466-E8C100988959}"/>
              </a:ext>
            </a:extLst>
          </p:cNvPr>
          <p:cNvSpPr txBox="1">
            <a:spLocks/>
          </p:cNvSpPr>
          <p:nvPr/>
        </p:nvSpPr>
        <p:spPr>
          <a:xfrm>
            <a:off x="549000" y="796926"/>
            <a:ext cx="8046000" cy="4431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DISPOSIZIONI IVA PER GLI ETS (2/2)</a:t>
            </a:r>
          </a:p>
        </p:txBody>
      </p:sp>
      <p:sp>
        <p:nvSpPr>
          <p:cNvPr id="5" name="Titolo 2">
            <a:extLst>
              <a:ext uri="{FF2B5EF4-FFF2-40B4-BE49-F238E27FC236}">
                <a16:creationId xmlns:a16="http://schemas.microsoft.com/office/drawing/2014/main" id="{5B05EFA6-D2B1-36C0-9737-2D8ACDDB8867}"/>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230D1390-EC97-F7DA-3C11-947B788A03DE}"/>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28</a:t>
            </a:fld>
            <a:endParaRPr lang="it-IT" sz="900" dirty="0">
              <a:solidFill>
                <a:schemeClr val="bg1"/>
              </a:solidFill>
              <a:latin typeface="Arial" panose="020B0604020202020204" pitchFamily="34" charset="0"/>
              <a:cs typeface="Arial" panose="020B0604020202020204" pitchFamily="34" charset="0"/>
            </a:endParaRPr>
          </a:p>
        </p:txBody>
      </p:sp>
      <p:sp>
        <p:nvSpPr>
          <p:cNvPr id="6" name="Rectangle 2">
            <a:extLst>
              <a:ext uri="{FF2B5EF4-FFF2-40B4-BE49-F238E27FC236}">
                <a16:creationId xmlns:a16="http://schemas.microsoft.com/office/drawing/2014/main" id="{4B247922-0C8E-DF14-1D9B-DA039CFDBA97}"/>
              </a:ext>
            </a:extLst>
          </p:cNvPr>
          <p:cNvSpPr>
            <a:spLocks noChangeArrowheads="1"/>
          </p:cNvSpPr>
          <p:nvPr/>
        </p:nvSpPr>
        <p:spPr bwMode="auto">
          <a:xfrm>
            <a:off x="536923" y="3583389"/>
            <a:ext cx="3971442" cy="850085"/>
          </a:xfrm>
          <a:prstGeom prst="rect">
            <a:avLst/>
          </a:prstGeom>
          <a:solidFill>
            <a:srgbClr val="C00000"/>
          </a:solidFill>
          <a:ln w="28575" cmpd="sng">
            <a:solidFill>
              <a:srgbClr val="405C58"/>
            </a:solidFill>
            <a:headEnd/>
            <a:tailEnd/>
          </a:ln>
        </p:spPr>
        <p:style>
          <a:lnRef idx="2">
            <a:schemeClr val="dk1"/>
          </a:lnRef>
          <a:fillRef idx="1">
            <a:schemeClr val="lt1"/>
          </a:fillRef>
          <a:effectRef idx="0">
            <a:schemeClr val="dk1"/>
          </a:effectRef>
          <a:fontRef idx="minor">
            <a:schemeClr val="dk1"/>
          </a:fontRef>
        </p:style>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Bisogna al più presto togliere le parole «non commerciali» dalle richiamate disposizioni normative</a:t>
            </a:r>
          </a:p>
        </p:txBody>
      </p:sp>
      <p:sp>
        <p:nvSpPr>
          <p:cNvPr id="7" name="Rectangle 3">
            <a:extLst>
              <a:ext uri="{FF2B5EF4-FFF2-40B4-BE49-F238E27FC236}">
                <a16:creationId xmlns:a16="http://schemas.microsoft.com/office/drawing/2014/main" id="{3CD58AE3-456B-05A9-A0AF-4F619ADFA9CC}"/>
              </a:ext>
            </a:extLst>
          </p:cNvPr>
          <p:cNvSpPr>
            <a:spLocks noChangeArrowheads="1"/>
          </p:cNvSpPr>
          <p:nvPr/>
        </p:nvSpPr>
        <p:spPr bwMode="auto">
          <a:xfrm>
            <a:off x="4632807" y="3593328"/>
            <a:ext cx="3971442" cy="850085"/>
          </a:xfrm>
          <a:prstGeom prst="rect">
            <a:avLst/>
          </a:prstGeom>
          <a:solidFill>
            <a:srgbClr val="C00000"/>
          </a:solidFill>
          <a:ln w="28575" cmpd="sng">
            <a:solidFill>
              <a:srgbClr val="405C58"/>
            </a:solidFill>
            <a:headEnd/>
            <a:tailEnd/>
          </a:ln>
        </p:spPr>
        <p:style>
          <a:lnRef idx="2">
            <a:schemeClr val="dk1"/>
          </a:lnRef>
          <a:fillRef idx="1">
            <a:schemeClr val="lt1"/>
          </a:fillRef>
          <a:effectRef idx="0">
            <a:schemeClr val="dk1"/>
          </a:effectRef>
          <a:fontRef idx="minor">
            <a:schemeClr val="dk1"/>
          </a:fontRef>
        </p:style>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FFFFFF"/>
                </a:solidFill>
                <a:effectLst/>
                <a:uLnTx/>
                <a:uFillTx/>
                <a:latin typeface="Arial" pitchFamily="34" charset="0"/>
                <a:ea typeface="+mn-ea"/>
                <a:cs typeface="Arial" pitchFamily="34" charset="0"/>
                <a:sym typeface="Wingdings" pitchFamily="2" charset="2"/>
              </a:rPr>
              <a:t>Perché il rischio concreto è che a pagare lo scotto dell’applicazione dell’Iva saranno gli utenti </a:t>
            </a:r>
          </a:p>
        </p:txBody>
      </p:sp>
      <p:sp>
        <p:nvSpPr>
          <p:cNvPr id="8" name="Rectangle 2">
            <a:extLst>
              <a:ext uri="{FF2B5EF4-FFF2-40B4-BE49-F238E27FC236}">
                <a16:creationId xmlns:a16="http://schemas.microsoft.com/office/drawing/2014/main" id="{A2BA3568-FE96-3675-1C66-04784C511F2A}"/>
              </a:ext>
            </a:extLst>
          </p:cNvPr>
          <p:cNvSpPr>
            <a:spLocks noChangeArrowheads="1"/>
          </p:cNvSpPr>
          <p:nvPr/>
        </p:nvSpPr>
        <p:spPr bwMode="auto">
          <a:xfrm>
            <a:off x="539750" y="1492250"/>
            <a:ext cx="8064500" cy="621578"/>
          </a:xfrm>
          <a:prstGeom prst="rect">
            <a:avLst/>
          </a:prstGeom>
          <a:solidFill>
            <a:schemeClr val="accent1">
              <a:lumMod val="20000"/>
              <a:lumOff val="80000"/>
            </a:schemeClr>
          </a:solidFill>
          <a:ln w="19050">
            <a:solidFill>
              <a:schemeClr val="tx1"/>
            </a:solidFill>
            <a:headEnd/>
            <a:tailEnd/>
          </a:ln>
        </p:spPr>
        <p:style>
          <a:lnRef idx="2">
            <a:schemeClr val="dk1"/>
          </a:lnRef>
          <a:fillRef idx="1">
            <a:schemeClr val="lt1"/>
          </a:fillRef>
          <a:effectRef idx="0">
            <a:schemeClr val="dk1"/>
          </a:effectRef>
          <a:fontRef idx="minor">
            <a:schemeClr val="dk1"/>
          </a:fontRef>
        </p:style>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Oggi tali prestazioni di servizi sono esenti da Iva se svolte da </a:t>
            </a:r>
            <a:r>
              <a:rPr kumimoji="0" lang="it-IT" sz="15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Onlus</a:t>
            </a:r>
            <a:r>
              <a:rPr kumimoji="0" lang="it-IT"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ma non si chiede alle </a:t>
            </a:r>
            <a:r>
              <a:rPr kumimoji="0" lang="it-IT" sz="15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Onlus</a:t>
            </a:r>
            <a:r>
              <a:rPr kumimoji="0" lang="it-IT"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di lavorare gratuitamente o in perdita</a:t>
            </a:r>
          </a:p>
        </p:txBody>
      </p:sp>
      <p:sp>
        <p:nvSpPr>
          <p:cNvPr id="9" name="Freccia in giù 14">
            <a:extLst>
              <a:ext uri="{FF2B5EF4-FFF2-40B4-BE49-F238E27FC236}">
                <a16:creationId xmlns:a16="http://schemas.microsoft.com/office/drawing/2014/main" id="{F4175CDA-6E7F-7755-D199-171B3E99531E}"/>
              </a:ext>
            </a:extLst>
          </p:cNvPr>
          <p:cNvSpPr/>
          <p:nvPr/>
        </p:nvSpPr>
        <p:spPr>
          <a:xfrm>
            <a:off x="2325585" y="2236903"/>
            <a:ext cx="394119" cy="211103"/>
          </a:xfrm>
          <a:prstGeom prst="downArrow">
            <a:avLst/>
          </a:prstGeom>
          <a:solidFill>
            <a:srgbClr val="89A92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350"/>
              </a:lnSpc>
              <a:spcBef>
                <a:spcPts val="0"/>
              </a:spcBef>
              <a:spcAft>
                <a:spcPts val="0"/>
              </a:spcAft>
              <a:buClrTx/>
              <a:buSzTx/>
              <a:buFontTx/>
              <a:buNone/>
              <a:tabLst/>
              <a:defRPr/>
            </a:pPr>
            <a:endParaRPr kumimoji="0" lang="it-IT" sz="1500" b="1" i="0" u="none" strike="noStrike" kern="1200" cap="none" spc="0" normalizeH="0" baseline="0" noProof="0" dirty="0">
              <a:ln>
                <a:noFill/>
              </a:ln>
              <a:solidFill>
                <a:srgbClr val="000000"/>
              </a:solidFill>
              <a:effectLst/>
              <a:uLnTx/>
              <a:uFillTx/>
              <a:latin typeface="Arial"/>
              <a:ea typeface="+mn-ea"/>
              <a:cs typeface="+mn-cs"/>
            </a:endParaRPr>
          </a:p>
        </p:txBody>
      </p:sp>
      <p:sp>
        <p:nvSpPr>
          <p:cNvPr id="10" name="Freccia in giù 15">
            <a:extLst>
              <a:ext uri="{FF2B5EF4-FFF2-40B4-BE49-F238E27FC236}">
                <a16:creationId xmlns:a16="http://schemas.microsoft.com/office/drawing/2014/main" id="{5CD6260F-E4A6-D55E-86D1-DF4388151BB2}"/>
              </a:ext>
            </a:extLst>
          </p:cNvPr>
          <p:cNvSpPr/>
          <p:nvPr/>
        </p:nvSpPr>
        <p:spPr>
          <a:xfrm>
            <a:off x="6421469" y="2236903"/>
            <a:ext cx="394119" cy="211103"/>
          </a:xfrm>
          <a:prstGeom prst="downArrow">
            <a:avLst/>
          </a:prstGeom>
          <a:solidFill>
            <a:srgbClr val="89A92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350"/>
              </a:lnSpc>
              <a:spcBef>
                <a:spcPts val="0"/>
              </a:spcBef>
              <a:spcAft>
                <a:spcPts val="0"/>
              </a:spcAft>
              <a:buClrTx/>
              <a:buSzTx/>
              <a:buFontTx/>
              <a:buNone/>
              <a:tabLst/>
              <a:defRPr/>
            </a:pPr>
            <a:endParaRPr kumimoji="0" lang="it-IT" sz="150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2">
            <a:extLst>
              <a:ext uri="{FF2B5EF4-FFF2-40B4-BE49-F238E27FC236}">
                <a16:creationId xmlns:a16="http://schemas.microsoft.com/office/drawing/2014/main" id="{53362B4A-FE9A-0812-BBAF-743ABB872ECC}"/>
              </a:ext>
            </a:extLst>
          </p:cNvPr>
          <p:cNvSpPr>
            <a:spLocks noChangeArrowheads="1"/>
          </p:cNvSpPr>
          <p:nvPr/>
        </p:nvSpPr>
        <p:spPr bwMode="auto">
          <a:xfrm>
            <a:off x="539750" y="2579607"/>
            <a:ext cx="8064500" cy="621579"/>
          </a:xfrm>
          <a:prstGeom prst="rect">
            <a:avLst/>
          </a:prstGeom>
          <a:solidFill>
            <a:schemeClr val="accent1">
              <a:lumMod val="20000"/>
              <a:lumOff val="80000"/>
            </a:schemeClr>
          </a:solidFill>
          <a:ln w="19050">
            <a:solidFill>
              <a:schemeClr val="tx1"/>
            </a:solidFill>
            <a:headEnd/>
            <a:tailEnd/>
          </a:ln>
        </p:spPr>
        <p:style>
          <a:lnRef idx="2">
            <a:schemeClr val="dk1"/>
          </a:lnRef>
          <a:fillRef idx="1">
            <a:schemeClr val="lt1"/>
          </a:fillRef>
          <a:effectRef idx="0">
            <a:schemeClr val="dk1"/>
          </a:effectRef>
          <a:fontRef idx="minor">
            <a:schemeClr val="dk1"/>
          </a:fontRef>
        </p:style>
        <p:txBody>
          <a:bodyPr lIns="51394" tIns="25697" rIns="51394" bIns="2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Domani (dal 2026) con la piena entrata in vigore delle norme fiscali del </a:t>
            </a:r>
            <a:r>
              <a:rPr kumimoji="0" lang="it-IT" sz="15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Cts</a:t>
            </a:r>
            <a:r>
              <a:rPr kumimoji="0" lang="it-IT"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taluni Ets, che mostrano corrispettivi superiori ai costi effettivi, dovranno applicare le aliquote Iva </a:t>
            </a:r>
          </a:p>
        </p:txBody>
      </p:sp>
      <p:sp>
        <p:nvSpPr>
          <p:cNvPr id="12" name="Freccia in giù 14">
            <a:extLst>
              <a:ext uri="{FF2B5EF4-FFF2-40B4-BE49-F238E27FC236}">
                <a16:creationId xmlns:a16="http://schemas.microsoft.com/office/drawing/2014/main" id="{5740C6EA-716A-E863-EED0-96097FAA7A0F}"/>
              </a:ext>
            </a:extLst>
          </p:cNvPr>
          <p:cNvSpPr/>
          <p:nvPr/>
        </p:nvSpPr>
        <p:spPr>
          <a:xfrm>
            <a:off x="2325585" y="3295537"/>
            <a:ext cx="394119" cy="211103"/>
          </a:xfrm>
          <a:prstGeom prst="downArrow">
            <a:avLst/>
          </a:prstGeom>
          <a:solidFill>
            <a:srgbClr val="89A92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350"/>
              </a:lnSpc>
              <a:spcBef>
                <a:spcPts val="0"/>
              </a:spcBef>
              <a:spcAft>
                <a:spcPts val="0"/>
              </a:spcAft>
              <a:buClrTx/>
              <a:buSzTx/>
              <a:buFontTx/>
              <a:buNone/>
              <a:tabLst/>
              <a:defRPr/>
            </a:pPr>
            <a:endParaRPr kumimoji="0" lang="it-IT" sz="1500" b="1" i="0" u="none" strike="noStrike" kern="1200" cap="none" spc="0" normalizeH="0" baseline="0" noProof="0" dirty="0">
              <a:ln>
                <a:noFill/>
              </a:ln>
              <a:solidFill>
                <a:srgbClr val="000000"/>
              </a:solidFill>
              <a:effectLst/>
              <a:uLnTx/>
              <a:uFillTx/>
              <a:latin typeface="Arial"/>
              <a:ea typeface="+mn-ea"/>
              <a:cs typeface="+mn-cs"/>
            </a:endParaRPr>
          </a:p>
        </p:txBody>
      </p:sp>
      <p:sp>
        <p:nvSpPr>
          <p:cNvPr id="13" name="Freccia in giù 15">
            <a:extLst>
              <a:ext uri="{FF2B5EF4-FFF2-40B4-BE49-F238E27FC236}">
                <a16:creationId xmlns:a16="http://schemas.microsoft.com/office/drawing/2014/main" id="{FD819210-DF2D-E546-26B1-A948266FC75C}"/>
              </a:ext>
            </a:extLst>
          </p:cNvPr>
          <p:cNvSpPr/>
          <p:nvPr/>
        </p:nvSpPr>
        <p:spPr>
          <a:xfrm>
            <a:off x="6421469" y="3295537"/>
            <a:ext cx="394119" cy="211103"/>
          </a:xfrm>
          <a:prstGeom prst="downArrow">
            <a:avLst/>
          </a:prstGeom>
          <a:solidFill>
            <a:srgbClr val="89A92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350"/>
              </a:lnSpc>
              <a:spcBef>
                <a:spcPts val="0"/>
              </a:spcBef>
              <a:spcAft>
                <a:spcPts val="0"/>
              </a:spcAft>
              <a:buClrTx/>
              <a:buSzTx/>
              <a:buFontTx/>
              <a:buNone/>
              <a:tabLst/>
              <a:defRPr/>
            </a:pPr>
            <a:endParaRPr kumimoji="0" lang="it-IT" sz="15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79436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506B7-3955-DCCD-13B0-E897D70508DA}"/>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01A1AD21-00DF-1C2E-4DA1-06A50E6C1251}"/>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L’OBBLIGO E L’UTILITÀ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DI INVIARE IL MODELLO EAS (1/3)</a:t>
            </a:r>
          </a:p>
        </p:txBody>
      </p:sp>
      <p:sp>
        <p:nvSpPr>
          <p:cNvPr id="5" name="Titolo 2">
            <a:extLst>
              <a:ext uri="{FF2B5EF4-FFF2-40B4-BE49-F238E27FC236}">
                <a16:creationId xmlns:a16="http://schemas.microsoft.com/office/drawing/2014/main" id="{BB7E6BD4-59E3-D4E6-0011-83452FC0983B}"/>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14953485-23B2-A700-9F1D-D837160ABAD4}"/>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29</a:t>
            </a:fld>
            <a:endParaRPr lang="it-IT" sz="900" dirty="0">
              <a:solidFill>
                <a:schemeClr val="bg1"/>
              </a:solidFill>
              <a:latin typeface="Arial" panose="020B0604020202020204" pitchFamily="34" charset="0"/>
              <a:cs typeface="Arial" panose="020B0604020202020204" pitchFamily="34" charset="0"/>
            </a:endParaRPr>
          </a:p>
        </p:txBody>
      </p:sp>
      <p:sp>
        <p:nvSpPr>
          <p:cNvPr id="6" name="Segnaposto testo 3">
            <a:extLst>
              <a:ext uri="{FF2B5EF4-FFF2-40B4-BE49-F238E27FC236}">
                <a16:creationId xmlns:a16="http://schemas.microsoft.com/office/drawing/2014/main" id="{CEA08E9D-EC06-2E32-63D5-02F941758E4E}"/>
              </a:ext>
            </a:extLst>
          </p:cNvPr>
          <p:cNvSpPr txBox="1">
            <a:spLocks/>
          </p:cNvSpPr>
          <p:nvPr/>
        </p:nvSpPr>
        <p:spPr>
          <a:xfrm>
            <a:off x="539750" y="2016382"/>
            <a:ext cx="8064500" cy="1185802"/>
          </a:xfrm>
          <a:prstGeom prst="rect">
            <a:avLst/>
          </a:prstGeom>
          <a:solidFill>
            <a:schemeClr val="accent1">
              <a:lumMod val="20000"/>
              <a:lumOff val="80000"/>
            </a:schemeClr>
          </a:solidFill>
          <a:ln w="28575">
            <a:solidFill>
              <a:srgbClr val="405C58"/>
            </a:solidFill>
            <a:miter lim="800000"/>
            <a:headEnd/>
            <a:tailEnd/>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it-IT" sz="1700" b="0" i="0" u="none" strike="noStrike" kern="1200" cap="none" spc="0" normalizeH="0" baseline="0" noProof="0" dirty="0">
                <a:ln>
                  <a:noFill/>
                </a:ln>
                <a:solidFill>
                  <a:srgbClr val="000000"/>
                </a:solidFill>
                <a:effectLst/>
                <a:uLnTx/>
                <a:uFillTx/>
                <a:latin typeface="Arial"/>
                <a:ea typeface="+mn-ea"/>
                <a:cs typeface="Arial"/>
              </a:rPr>
              <a:t>Il Mod. EAS deve essere trasmesso dalle Associazioni e dalle </a:t>
            </a:r>
            <a:r>
              <a:rPr kumimoji="0" lang="it-IT" sz="1700" b="0" i="0" u="none" strike="noStrike" kern="1200" cap="none" spc="0" normalizeH="0" baseline="0" noProof="0" dirty="0" err="1">
                <a:ln>
                  <a:noFill/>
                </a:ln>
                <a:solidFill>
                  <a:srgbClr val="000000"/>
                </a:solidFill>
                <a:effectLst/>
                <a:uLnTx/>
                <a:uFillTx/>
                <a:latin typeface="Arial"/>
                <a:ea typeface="+mn-ea"/>
                <a:cs typeface="Arial"/>
              </a:rPr>
              <a:t>Ssd</a:t>
            </a:r>
            <a:r>
              <a:rPr kumimoji="0" lang="it-IT" sz="1700" b="0" i="0" u="none" strike="noStrike" kern="1200" cap="none" spc="0" normalizeH="0" baseline="0" noProof="0" dirty="0">
                <a:ln>
                  <a:noFill/>
                </a:ln>
                <a:solidFill>
                  <a:srgbClr val="000000"/>
                </a:solidFill>
                <a:effectLst/>
                <a:uLnTx/>
                <a:uFillTx/>
                <a:latin typeface="Arial"/>
                <a:ea typeface="+mn-ea"/>
                <a:cs typeface="Arial"/>
              </a:rPr>
              <a:t> telematicamente </a:t>
            </a:r>
            <a:r>
              <a:rPr kumimoji="0" lang="it-IT" sz="1700" b="0" i="0" u="sng" strike="noStrike" kern="1200" cap="none" spc="0" normalizeH="0" baseline="0" noProof="0" dirty="0">
                <a:ln>
                  <a:noFill/>
                </a:ln>
                <a:solidFill>
                  <a:srgbClr val="000000"/>
                </a:solidFill>
                <a:effectLst/>
                <a:uLnTx/>
                <a:uFillTx/>
                <a:latin typeface="Arial"/>
                <a:ea typeface="+mn-ea"/>
                <a:cs typeface="Arial"/>
              </a:rPr>
              <a:t>entro 60 giorni dalla costituzione</a:t>
            </a:r>
            <a:r>
              <a:rPr kumimoji="0" lang="it-IT" sz="1700" b="0" i="0" u="none" strike="noStrike" kern="1200" cap="none" spc="0" normalizeH="0" baseline="0" noProof="0" dirty="0">
                <a:ln>
                  <a:noFill/>
                </a:ln>
                <a:solidFill>
                  <a:srgbClr val="000000"/>
                </a:solidFill>
                <a:effectLst/>
                <a:uLnTx/>
                <a:uFillTx/>
                <a:latin typeface="Arial"/>
                <a:ea typeface="+mn-ea"/>
                <a:cs typeface="Arial"/>
              </a:rPr>
              <a:t> ovvero entro il 31 marzo per le variazioni intervenute nell’anno precedente se non precedentemente comunicate all’Agenzia delle entrate   </a:t>
            </a:r>
          </a:p>
        </p:txBody>
      </p:sp>
      <p:sp>
        <p:nvSpPr>
          <p:cNvPr id="7" name="Segnaposto testo 3">
            <a:extLst>
              <a:ext uri="{FF2B5EF4-FFF2-40B4-BE49-F238E27FC236}">
                <a16:creationId xmlns:a16="http://schemas.microsoft.com/office/drawing/2014/main" id="{7D284008-3224-01B4-272C-99CC7100F151}"/>
              </a:ext>
            </a:extLst>
          </p:cNvPr>
          <p:cNvSpPr txBox="1">
            <a:spLocks/>
          </p:cNvSpPr>
          <p:nvPr/>
        </p:nvSpPr>
        <p:spPr>
          <a:xfrm>
            <a:off x="539750" y="3254209"/>
            <a:ext cx="8064500" cy="1200253"/>
          </a:xfrm>
          <a:prstGeom prst="rect">
            <a:avLst/>
          </a:prstGeom>
          <a:solidFill>
            <a:schemeClr val="accent1">
              <a:lumMod val="20000"/>
              <a:lumOff val="80000"/>
            </a:schemeClr>
          </a:solidFill>
          <a:ln w="28575">
            <a:solidFill>
              <a:srgbClr val="405C58"/>
            </a:solidFill>
            <a:miter lim="800000"/>
            <a:headEnd/>
            <a:tailEnd/>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it-IT" sz="1700" b="0" i="0" u="none" strike="noStrike" kern="1200" cap="none" spc="0" normalizeH="0" baseline="0" noProof="0">
                <a:ln>
                  <a:noFill/>
                </a:ln>
                <a:solidFill>
                  <a:srgbClr val="000000"/>
                </a:solidFill>
                <a:effectLst/>
                <a:uLnTx/>
                <a:uFillTx/>
                <a:latin typeface="Arial"/>
                <a:ea typeface="+mn-ea"/>
                <a:cs typeface="Arial"/>
              </a:rPr>
              <a:t>     Il Mod. EAS deve essere trasmesso dalle Associazioni che richiedono ai propri soci </a:t>
            </a:r>
            <a:r>
              <a:rPr kumimoji="0" lang="it-IT" sz="1700" b="0" i="0" u="sng" strike="noStrike" kern="1200" cap="none" spc="0" normalizeH="0" baseline="0" noProof="0">
                <a:ln>
                  <a:noFill/>
                </a:ln>
                <a:solidFill>
                  <a:srgbClr val="000000"/>
                </a:solidFill>
                <a:effectLst/>
                <a:uLnTx/>
                <a:uFillTx/>
                <a:latin typeface="Arial"/>
                <a:ea typeface="+mn-ea"/>
                <a:cs typeface="Arial"/>
              </a:rPr>
              <a:t>corrispettivi specifici</a:t>
            </a:r>
            <a:r>
              <a:rPr kumimoji="0" lang="it-IT" sz="1700" b="0" i="0" u="none" strike="noStrike" kern="1200" cap="none" spc="0" normalizeH="0" baseline="0" noProof="0">
                <a:ln>
                  <a:noFill/>
                </a:ln>
                <a:solidFill>
                  <a:srgbClr val="000000"/>
                </a:solidFill>
                <a:effectLst/>
                <a:uLnTx/>
                <a:uFillTx/>
                <a:latin typeface="Arial"/>
                <a:ea typeface="+mn-ea"/>
                <a:cs typeface="Arial"/>
              </a:rPr>
              <a:t> per cessioni di beni o prestazioni di servizi connesse con gli scopi statutari </a:t>
            </a:r>
            <a:r>
              <a:rPr kumimoji="0" lang="it-IT" sz="1700" b="0" i="0" u="sng" strike="noStrike" kern="1200" cap="none" spc="0" normalizeH="0" baseline="0" noProof="0">
                <a:ln>
                  <a:noFill/>
                </a:ln>
                <a:solidFill>
                  <a:srgbClr val="000000"/>
                </a:solidFill>
                <a:effectLst/>
                <a:uLnTx/>
                <a:uFillTx/>
                <a:latin typeface="Arial"/>
                <a:ea typeface="+mn-ea"/>
                <a:cs typeface="Arial"/>
              </a:rPr>
              <a:t>al fine di rendere non imponibili ai fini delle imposte dirette ed Iva tali proventi</a:t>
            </a:r>
            <a:endParaRPr kumimoji="0" lang="it-IT" sz="1700" b="0" i="0" u="sng"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62063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3">
            <a:extLst>
              <a:ext uri="{FF2B5EF4-FFF2-40B4-BE49-F238E27FC236}">
                <a16:creationId xmlns:a16="http://schemas.microsoft.com/office/drawing/2014/main" id="{008F4ADC-A135-848A-3B6C-CEE4E4F3C875}"/>
              </a:ext>
            </a:extLst>
          </p:cNvPr>
          <p:cNvSpPr txBox="1">
            <a:spLocks/>
          </p:cNvSpPr>
          <p:nvPr/>
        </p:nvSpPr>
        <p:spPr>
          <a:xfrm>
            <a:off x="549000" y="796926"/>
            <a:ext cx="8046000" cy="4431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ELENCO DEGLI ARGOMENTI TRATTATI: </a:t>
            </a:r>
          </a:p>
        </p:txBody>
      </p:sp>
      <p:sp>
        <p:nvSpPr>
          <p:cNvPr id="5" name="Titolo 2">
            <a:extLst>
              <a:ext uri="{FF2B5EF4-FFF2-40B4-BE49-F238E27FC236}">
                <a16:creationId xmlns:a16="http://schemas.microsoft.com/office/drawing/2014/main" id="{20BA8811-E545-0FC8-455D-7D0C68B9B5C1}"/>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2046D405-8ADE-C3B7-204C-D6D6ED61D21F}"/>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3</a:t>
            </a:fld>
            <a:endParaRPr lang="it-IT" sz="900" dirty="0">
              <a:solidFill>
                <a:schemeClr val="bg1"/>
              </a:solidFill>
              <a:latin typeface="Arial" panose="020B0604020202020204" pitchFamily="34" charset="0"/>
              <a:cs typeface="Arial" panose="020B0604020202020204" pitchFamily="34" charset="0"/>
            </a:endParaRPr>
          </a:p>
        </p:txBody>
      </p:sp>
      <p:sp>
        <p:nvSpPr>
          <p:cNvPr id="6" name="Rettangolo 10">
            <a:extLst>
              <a:ext uri="{FF2B5EF4-FFF2-40B4-BE49-F238E27FC236}">
                <a16:creationId xmlns:a16="http://schemas.microsoft.com/office/drawing/2014/main" id="{0082874E-1C1E-FA06-05AC-365A2AE6D9B8}"/>
              </a:ext>
            </a:extLst>
          </p:cNvPr>
          <p:cNvSpPr>
            <a:spLocks noChangeArrowheads="1"/>
          </p:cNvSpPr>
          <p:nvPr/>
        </p:nvSpPr>
        <p:spPr bwMode="auto">
          <a:xfrm>
            <a:off x="5078538" y="1712109"/>
            <a:ext cx="3516070" cy="427841"/>
          </a:xfrm>
          <a:prstGeom prst="rect">
            <a:avLst/>
          </a:prstGeom>
          <a:solidFill>
            <a:srgbClr val="009193"/>
          </a:solidFill>
          <a:ln w="19050" algn="ctr">
            <a:solidFill>
              <a:schemeClr val="accent5">
                <a:lumMod val="50000"/>
              </a:schemeClr>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Gestione fiscale beni strumentali nel passaggio da Ets non commerciale a Ets commerciale</a:t>
            </a:r>
          </a:p>
        </p:txBody>
      </p:sp>
      <p:sp>
        <p:nvSpPr>
          <p:cNvPr id="7" name="Rettangolo 12">
            <a:extLst>
              <a:ext uri="{FF2B5EF4-FFF2-40B4-BE49-F238E27FC236}">
                <a16:creationId xmlns:a16="http://schemas.microsoft.com/office/drawing/2014/main" id="{CFB0B875-FA93-801A-361B-B76A800D2BB3}"/>
              </a:ext>
            </a:extLst>
          </p:cNvPr>
          <p:cNvSpPr>
            <a:spLocks noChangeArrowheads="1"/>
          </p:cNvSpPr>
          <p:nvPr/>
        </p:nvSpPr>
        <p:spPr bwMode="auto">
          <a:xfrm>
            <a:off x="5078538" y="2287288"/>
            <a:ext cx="3516069" cy="430589"/>
          </a:xfrm>
          <a:prstGeom prst="rect">
            <a:avLst/>
          </a:prstGeom>
          <a:solidFill>
            <a:srgbClr val="009193"/>
          </a:solidFill>
          <a:ln w="19050" algn="ctr">
            <a:solidFill>
              <a:schemeClr val="accent5">
                <a:lumMod val="50000"/>
              </a:schemeClr>
            </a:solidFill>
            <a:miter lim="800000"/>
            <a:headEnd/>
            <a:tailEnd/>
          </a:ln>
        </p:spPr>
        <p:txBody>
          <a:bodyPr anchor="ctr"/>
          <a:lstStyle/>
          <a:p>
            <a:pPr marL="0" marR="0" lvl="0" indent="-257175"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Il regime forfettario Iva per </a:t>
            </a:r>
            <a:r>
              <a:rPr kumimoji="0" lang="it-IT"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Odv</a:t>
            </a: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e </a:t>
            </a:r>
            <a:r>
              <a:rPr kumimoji="0" lang="it-IT"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Aps</a:t>
            </a: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con l’estensione della soglia massima di proventi</a:t>
            </a:r>
          </a:p>
        </p:txBody>
      </p:sp>
      <p:sp>
        <p:nvSpPr>
          <p:cNvPr id="8" name="Rettangolo 7">
            <a:extLst>
              <a:ext uri="{FF2B5EF4-FFF2-40B4-BE49-F238E27FC236}">
                <a16:creationId xmlns:a16="http://schemas.microsoft.com/office/drawing/2014/main" id="{0749DBD3-D244-0A04-E4F4-8D2A3EF2042F}"/>
              </a:ext>
            </a:extLst>
          </p:cNvPr>
          <p:cNvSpPr>
            <a:spLocks noChangeArrowheads="1"/>
          </p:cNvSpPr>
          <p:nvPr/>
        </p:nvSpPr>
        <p:spPr bwMode="auto">
          <a:xfrm>
            <a:off x="5078538" y="2865215"/>
            <a:ext cx="3516069" cy="427840"/>
          </a:xfrm>
          <a:prstGeom prst="rect">
            <a:avLst/>
          </a:prstGeom>
          <a:solidFill>
            <a:schemeClr val="accent2"/>
          </a:solidFill>
          <a:ln w="19050" algn="ctr">
            <a:solidFill>
              <a:schemeClr val="accent5">
                <a:lumMod val="50000"/>
              </a:schemeClr>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 modifiche alla Legge n. 398/91 ed il suo nuovo destino</a:t>
            </a:r>
          </a:p>
        </p:txBody>
      </p:sp>
      <p:sp>
        <p:nvSpPr>
          <p:cNvPr id="9" name="Rettangolo 8">
            <a:extLst>
              <a:ext uri="{FF2B5EF4-FFF2-40B4-BE49-F238E27FC236}">
                <a16:creationId xmlns:a16="http://schemas.microsoft.com/office/drawing/2014/main" id="{D717D348-6152-B353-8C9F-4CC53F653140}"/>
              </a:ext>
            </a:extLst>
          </p:cNvPr>
          <p:cNvSpPr>
            <a:spLocks noChangeArrowheads="1"/>
          </p:cNvSpPr>
          <p:nvPr/>
        </p:nvSpPr>
        <p:spPr bwMode="auto">
          <a:xfrm>
            <a:off x="536882" y="1725677"/>
            <a:ext cx="3541737" cy="430588"/>
          </a:xfrm>
          <a:prstGeom prst="rect">
            <a:avLst/>
          </a:prstGeom>
          <a:solidFill>
            <a:srgbClr val="009193"/>
          </a:solidFill>
          <a:ln w="19050" algn="ctr">
            <a:solidFill>
              <a:schemeClr val="accent5">
                <a:lumMod val="50000"/>
              </a:schemeClr>
            </a:solidFill>
            <a:miter lim="800000"/>
            <a:headEnd/>
            <a:tailEnd/>
          </a:ln>
        </p:spPr>
        <p:txBody>
          <a:bodyPr anchor="ctr"/>
          <a:lstStyle/>
          <a:p>
            <a:pPr marL="0" marR="0" lvl="0" indent="-257175"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Conseguenze in ambito Iva del passaggio ad Ets commerciale</a:t>
            </a:r>
          </a:p>
        </p:txBody>
      </p:sp>
      <p:sp>
        <p:nvSpPr>
          <p:cNvPr id="10" name="Rettangolo 9">
            <a:extLst>
              <a:ext uri="{FF2B5EF4-FFF2-40B4-BE49-F238E27FC236}">
                <a16:creationId xmlns:a16="http://schemas.microsoft.com/office/drawing/2014/main" id="{5D67525B-0340-BF44-051D-9CA027A4763F}"/>
              </a:ext>
            </a:extLst>
          </p:cNvPr>
          <p:cNvSpPr>
            <a:spLocks noChangeArrowheads="1"/>
          </p:cNvSpPr>
          <p:nvPr/>
        </p:nvSpPr>
        <p:spPr bwMode="auto">
          <a:xfrm>
            <a:off x="536729" y="2875566"/>
            <a:ext cx="3533188" cy="427841"/>
          </a:xfrm>
          <a:prstGeom prst="rect">
            <a:avLst/>
          </a:prstGeom>
          <a:solidFill>
            <a:srgbClr val="009193"/>
          </a:solidFill>
          <a:ln w="19050" algn="ctr">
            <a:solidFill>
              <a:schemeClr val="accent5">
                <a:lumMod val="50000"/>
              </a:schemeClr>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Il nuovo regime Iva per gli Enti Associativi in vigore dal 2026</a:t>
            </a:r>
          </a:p>
        </p:txBody>
      </p:sp>
      <p:sp>
        <p:nvSpPr>
          <p:cNvPr id="11" name="Rettangolo 12">
            <a:extLst>
              <a:ext uri="{FF2B5EF4-FFF2-40B4-BE49-F238E27FC236}">
                <a16:creationId xmlns:a16="http://schemas.microsoft.com/office/drawing/2014/main" id="{DF60E721-FD69-FBE9-5224-457395495DB9}"/>
              </a:ext>
            </a:extLst>
          </p:cNvPr>
          <p:cNvSpPr>
            <a:spLocks noChangeArrowheads="1"/>
          </p:cNvSpPr>
          <p:nvPr/>
        </p:nvSpPr>
        <p:spPr bwMode="auto">
          <a:xfrm>
            <a:off x="536729" y="2300621"/>
            <a:ext cx="3533188" cy="430589"/>
          </a:xfrm>
          <a:prstGeom prst="rect">
            <a:avLst/>
          </a:prstGeom>
          <a:solidFill>
            <a:srgbClr val="009193"/>
          </a:solidFill>
          <a:ln w="19050" algn="ctr">
            <a:solidFill>
              <a:schemeClr val="accent5">
                <a:lumMod val="50000"/>
              </a:schemeClr>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 operazioni attive esenti ed il nuovo art. 10 del Dpr 633/72</a:t>
            </a:r>
          </a:p>
        </p:txBody>
      </p:sp>
      <p:sp>
        <p:nvSpPr>
          <p:cNvPr id="12" name="Rettangolo 10">
            <a:extLst>
              <a:ext uri="{FF2B5EF4-FFF2-40B4-BE49-F238E27FC236}">
                <a16:creationId xmlns:a16="http://schemas.microsoft.com/office/drawing/2014/main" id="{3CF0A167-151E-7B9C-290F-E05896A83A73}"/>
              </a:ext>
            </a:extLst>
          </p:cNvPr>
          <p:cNvSpPr>
            <a:spLocks noChangeArrowheads="1"/>
          </p:cNvSpPr>
          <p:nvPr/>
        </p:nvSpPr>
        <p:spPr bwMode="auto">
          <a:xfrm>
            <a:off x="5088183" y="3440393"/>
            <a:ext cx="3516068" cy="427840"/>
          </a:xfrm>
          <a:prstGeom prst="rect">
            <a:avLst/>
          </a:prstGeom>
          <a:solidFill>
            <a:schemeClr val="accent2"/>
          </a:solidFill>
          <a:ln w="19050" algn="ctr">
            <a:solidFill>
              <a:schemeClr val="accent5">
                <a:lumMod val="50000"/>
              </a:schemeClr>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 nuovi Regimi Forfettari previsti dagli artt. 80 e 86 del Codice del Terzo Settore</a:t>
            </a:r>
          </a:p>
        </p:txBody>
      </p:sp>
      <p:sp>
        <p:nvSpPr>
          <p:cNvPr id="13" name="Rettangolo 12">
            <a:extLst>
              <a:ext uri="{FF2B5EF4-FFF2-40B4-BE49-F238E27FC236}">
                <a16:creationId xmlns:a16="http://schemas.microsoft.com/office/drawing/2014/main" id="{56D09CF2-3CAA-6086-5042-923E204B5DCF}"/>
              </a:ext>
            </a:extLst>
          </p:cNvPr>
          <p:cNvSpPr>
            <a:spLocks noChangeArrowheads="1"/>
          </p:cNvSpPr>
          <p:nvPr/>
        </p:nvSpPr>
        <p:spPr bwMode="auto">
          <a:xfrm>
            <a:off x="536435" y="3447763"/>
            <a:ext cx="3533188" cy="427841"/>
          </a:xfrm>
          <a:prstGeom prst="rect">
            <a:avLst/>
          </a:prstGeom>
          <a:solidFill>
            <a:schemeClr val="accent2"/>
          </a:solidFill>
          <a:ln w="19050" algn="ctr">
            <a:solidFill>
              <a:schemeClr val="accent5">
                <a:lumMod val="50000"/>
              </a:schemeClr>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 fiscalità di favore prevista dal Dl. 112/2017 per le Imprese Sociali</a:t>
            </a:r>
          </a:p>
        </p:txBody>
      </p:sp>
      <p:sp>
        <p:nvSpPr>
          <p:cNvPr id="14" name="Rettangolo 10">
            <a:extLst>
              <a:ext uri="{FF2B5EF4-FFF2-40B4-BE49-F238E27FC236}">
                <a16:creationId xmlns:a16="http://schemas.microsoft.com/office/drawing/2014/main" id="{CC1B3B44-7A87-1362-F037-918D99794457}"/>
              </a:ext>
            </a:extLst>
          </p:cNvPr>
          <p:cNvSpPr>
            <a:spLocks noChangeArrowheads="1"/>
          </p:cNvSpPr>
          <p:nvPr/>
        </p:nvSpPr>
        <p:spPr bwMode="auto">
          <a:xfrm>
            <a:off x="5091226" y="4015573"/>
            <a:ext cx="3513151" cy="427840"/>
          </a:xfrm>
          <a:prstGeom prst="rect">
            <a:avLst/>
          </a:prstGeom>
          <a:solidFill>
            <a:schemeClr val="accent2"/>
          </a:solidFill>
          <a:ln w="19050" algn="ctr">
            <a:solidFill>
              <a:schemeClr val="accent5">
                <a:lumMod val="50000"/>
              </a:schemeClr>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 scelte strategiche delle </a:t>
            </a:r>
            <a:r>
              <a:rPr kumimoji="0" lang="it-IT"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Asd</a:t>
            </a: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tra ingresso nel </a:t>
            </a:r>
            <a:r>
              <a:rPr kumimoji="0" lang="it-IT"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Runts</a:t>
            </a: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o mantenimento della Legge 398/91</a:t>
            </a:r>
          </a:p>
        </p:txBody>
      </p:sp>
      <p:sp>
        <p:nvSpPr>
          <p:cNvPr id="15" name="Rettangolo 14">
            <a:extLst>
              <a:ext uri="{FF2B5EF4-FFF2-40B4-BE49-F238E27FC236}">
                <a16:creationId xmlns:a16="http://schemas.microsoft.com/office/drawing/2014/main" id="{18A6B69F-7204-BDAB-7954-7B4A62202773}"/>
              </a:ext>
            </a:extLst>
          </p:cNvPr>
          <p:cNvSpPr>
            <a:spLocks noChangeArrowheads="1"/>
          </p:cNvSpPr>
          <p:nvPr/>
        </p:nvSpPr>
        <p:spPr bwMode="auto">
          <a:xfrm>
            <a:off x="539750" y="4019962"/>
            <a:ext cx="3533188" cy="427841"/>
          </a:xfrm>
          <a:prstGeom prst="rect">
            <a:avLst/>
          </a:prstGeom>
          <a:solidFill>
            <a:schemeClr val="accent2"/>
          </a:solidFill>
          <a:ln w="19050" algn="ctr">
            <a:solidFill>
              <a:schemeClr val="accent5">
                <a:lumMod val="50000"/>
              </a:schemeClr>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 variabili fiscali quale ago della bilancia nelle scelte delle Onlus</a:t>
            </a:r>
          </a:p>
        </p:txBody>
      </p:sp>
      <p:sp>
        <p:nvSpPr>
          <p:cNvPr id="16" name="Rettangolo 15">
            <a:extLst>
              <a:ext uri="{FF2B5EF4-FFF2-40B4-BE49-F238E27FC236}">
                <a16:creationId xmlns:a16="http://schemas.microsoft.com/office/drawing/2014/main" id="{EA74711B-7FF3-C59A-ECD7-1D97FD1949E7}"/>
              </a:ext>
            </a:extLst>
          </p:cNvPr>
          <p:cNvSpPr/>
          <p:nvPr/>
        </p:nvSpPr>
        <p:spPr>
          <a:xfrm>
            <a:off x="4709988" y="1368608"/>
            <a:ext cx="1125068" cy="24728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pomeriggio</a:t>
            </a:r>
          </a:p>
        </p:txBody>
      </p:sp>
      <p:sp>
        <p:nvSpPr>
          <p:cNvPr id="17" name="Rettangolo 16">
            <a:extLst>
              <a:ext uri="{FF2B5EF4-FFF2-40B4-BE49-F238E27FC236}">
                <a16:creationId xmlns:a16="http://schemas.microsoft.com/office/drawing/2014/main" id="{D675FFBE-40CF-9FD7-94CA-25E530F55158}"/>
              </a:ext>
            </a:extLst>
          </p:cNvPr>
          <p:cNvSpPr/>
          <p:nvPr/>
        </p:nvSpPr>
        <p:spPr>
          <a:xfrm>
            <a:off x="3311884" y="1371923"/>
            <a:ext cx="1125068" cy="247284"/>
          </a:xfrm>
          <a:prstGeom prst="rect">
            <a:avLst/>
          </a:prstGeom>
          <a:solidFill>
            <a:srgbClr val="00919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mattina</a:t>
            </a:r>
          </a:p>
        </p:txBody>
      </p:sp>
    </p:spTree>
    <p:extLst>
      <p:ext uri="{BB962C8B-B14F-4D97-AF65-F5344CB8AC3E}">
        <p14:creationId xmlns:p14="http://schemas.microsoft.com/office/powerpoint/2010/main" val="2059936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9F7EE-D41B-C4F8-B1AC-FF9D05A77F75}"/>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11D9FB1E-31DC-8340-CA79-EF5184B022FF}"/>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L’OBBLIGO E L’UTILITÀ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DI INVIARE IL MODELLO EAS (2/3)</a:t>
            </a:r>
          </a:p>
        </p:txBody>
      </p:sp>
      <p:sp>
        <p:nvSpPr>
          <p:cNvPr id="5" name="Titolo 2">
            <a:extLst>
              <a:ext uri="{FF2B5EF4-FFF2-40B4-BE49-F238E27FC236}">
                <a16:creationId xmlns:a16="http://schemas.microsoft.com/office/drawing/2014/main" id="{89D30961-C660-C6E5-964B-2F5F61B49046}"/>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439C9850-7B3C-5DEB-0515-A19D3D919D0D}"/>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30</a:t>
            </a:fld>
            <a:endParaRPr lang="it-IT" sz="900" dirty="0">
              <a:solidFill>
                <a:schemeClr val="bg1"/>
              </a:solidFill>
              <a:latin typeface="Arial" panose="020B0604020202020204" pitchFamily="34" charset="0"/>
              <a:cs typeface="Arial" panose="020B0604020202020204" pitchFamily="34" charset="0"/>
            </a:endParaRPr>
          </a:p>
        </p:txBody>
      </p:sp>
      <p:sp>
        <p:nvSpPr>
          <p:cNvPr id="4" name="Segnaposto testo 3">
            <a:extLst>
              <a:ext uri="{FF2B5EF4-FFF2-40B4-BE49-F238E27FC236}">
                <a16:creationId xmlns:a16="http://schemas.microsoft.com/office/drawing/2014/main" id="{1C244EBE-1F07-460D-0C8A-FCB3573F343A}"/>
              </a:ext>
            </a:extLst>
          </p:cNvPr>
          <p:cNvSpPr txBox="1">
            <a:spLocks/>
          </p:cNvSpPr>
          <p:nvPr/>
        </p:nvSpPr>
        <p:spPr>
          <a:xfrm>
            <a:off x="539750" y="1978849"/>
            <a:ext cx="8064500" cy="1185802"/>
          </a:xfrm>
          <a:prstGeom prst="rect">
            <a:avLst/>
          </a:prstGeom>
          <a:solidFill>
            <a:schemeClr val="accent1">
              <a:lumMod val="20000"/>
              <a:lumOff val="80000"/>
            </a:schemeClr>
          </a:solidFill>
          <a:ln w="28575">
            <a:solidFill>
              <a:srgbClr val="405C58"/>
            </a:solidFill>
            <a:miter lim="800000"/>
            <a:headEnd/>
            <a:tailEnd/>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it-IT" sz="1700" b="0" i="0" u="none" strike="noStrike" kern="1200" cap="none" spc="0" normalizeH="0" baseline="0" noProof="0" dirty="0">
                <a:ln>
                  <a:noFill/>
                </a:ln>
                <a:solidFill>
                  <a:srgbClr val="000000"/>
                </a:solidFill>
                <a:effectLst/>
                <a:uLnTx/>
                <a:uFillTx/>
                <a:latin typeface="Arial"/>
                <a:ea typeface="+mn-ea"/>
                <a:cs typeface="Arial"/>
              </a:rPr>
              <a:t>Con l’entrata in vigore della Riforma, </a:t>
            </a:r>
            <a:r>
              <a:rPr kumimoji="0" lang="it-IT" sz="1700" b="0" i="0" u="sng" strike="noStrike" kern="1200" cap="none" spc="0" normalizeH="0" baseline="0" noProof="0" dirty="0">
                <a:ln>
                  <a:noFill/>
                </a:ln>
                <a:solidFill>
                  <a:srgbClr val="000000"/>
                </a:solidFill>
                <a:effectLst/>
                <a:uLnTx/>
                <a:uFillTx/>
                <a:latin typeface="Arial"/>
                <a:ea typeface="+mn-ea"/>
                <a:cs typeface="Arial"/>
              </a:rPr>
              <a:t>gli ETS iscritti al RUNTS</a:t>
            </a:r>
            <a:r>
              <a:rPr kumimoji="0" lang="it-IT" sz="1700" b="0" i="0" u="none" strike="noStrike" kern="1200" cap="none" spc="0" normalizeH="0" baseline="0" noProof="0" dirty="0">
                <a:ln>
                  <a:noFill/>
                </a:ln>
                <a:solidFill>
                  <a:srgbClr val="000000"/>
                </a:solidFill>
                <a:effectLst/>
                <a:uLnTx/>
                <a:uFillTx/>
                <a:latin typeface="Arial"/>
                <a:ea typeface="+mn-ea"/>
                <a:cs typeface="Arial"/>
              </a:rPr>
              <a:t> sono stati esonerati dalla trasmissione di tale modello, in quanto le relative informazioni sono fornite attraverso quest’ultimo mezzo di comunicazione telematica (</a:t>
            </a:r>
            <a:r>
              <a:rPr kumimoji="0" lang="it-IT" sz="1700" b="0" i="0" u="sng" strike="noStrike" kern="1200" cap="none" spc="0" normalizeH="0" baseline="0" noProof="0" dirty="0">
                <a:ln>
                  <a:noFill/>
                </a:ln>
                <a:solidFill>
                  <a:srgbClr val="000000"/>
                </a:solidFill>
                <a:effectLst/>
                <a:uLnTx/>
                <a:uFillTx/>
                <a:latin typeface="Arial"/>
                <a:ea typeface="+mn-ea"/>
                <a:cs typeface="Arial"/>
              </a:rPr>
              <a:t>indipendentemente dall’autorizzazione UE</a:t>
            </a:r>
            <a:r>
              <a:rPr kumimoji="0" lang="it-IT" sz="1700" b="0" i="0" u="none" strike="noStrike" kern="1200" cap="none" spc="0" normalizeH="0" baseline="0" noProof="0" dirty="0">
                <a:ln>
                  <a:noFill/>
                </a:ln>
                <a:solidFill>
                  <a:srgbClr val="000000"/>
                </a:solidFill>
                <a:effectLst/>
                <a:uLnTx/>
                <a:uFillTx/>
                <a:latin typeface="Arial"/>
                <a:ea typeface="+mn-ea"/>
                <a:cs typeface="Arial"/>
              </a:rPr>
              <a:t>)</a:t>
            </a:r>
          </a:p>
        </p:txBody>
      </p:sp>
      <p:sp>
        <p:nvSpPr>
          <p:cNvPr id="6" name="Segnaposto testo 3">
            <a:extLst>
              <a:ext uri="{FF2B5EF4-FFF2-40B4-BE49-F238E27FC236}">
                <a16:creationId xmlns:a16="http://schemas.microsoft.com/office/drawing/2014/main" id="{906FD984-05B6-9D99-8922-7D188AC65EFB}"/>
              </a:ext>
            </a:extLst>
          </p:cNvPr>
          <p:cNvSpPr txBox="1">
            <a:spLocks/>
          </p:cNvSpPr>
          <p:nvPr/>
        </p:nvSpPr>
        <p:spPr>
          <a:xfrm>
            <a:off x="539750" y="3294558"/>
            <a:ext cx="8064500" cy="1185784"/>
          </a:xfrm>
          <a:prstGeom prst="rect">
            <a:avLst/>
          </a:prstGeom>
          <a:solidFill>
            <a:schemeClr val="accent1">
              <a:lumMod val="20000"/>
              <a:lumOff val="80000"/>
            </a:schemeClr>
          </a:solidFill>
          <a:ln w="28575">
            <a:solidFill>
              <a:srgbClr val="405C58"/>
            </a:solidFill>
            <a:miter lim="800000"/>
            <a:headEnd/>
            <a:tailEnd/>
          </a:ln>
        </p:spPr>
        <p:txBody>
          <a:bodyPr anchor="ctr">
            <a:noAutofit/>
          </a:bodyPr>
          <a:lstStyle>
            <a:lvl1pPr marL="228600" indent="-228600" algn="l" rtl="0" eaLnBrk="0" fontAlgn="base" hangingPunct="0">
              <a:lnSpc>
                <a:spcPct val="90000"/>
              </a:lnSpc>
              <a:spcBef>
                <a:spcPts val="1000"/>
              </a:spcBef>
              <a:spcAft>
                <a:spcPct val="0"/>
              </a:spcAft>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ts val="0"/>
              </a:spcBef>
              <a:spcAft>
                <a:spcPct val="0"/>
              </a:spcAft>
              <a:buClrTx/>
              <a:buSzTx/>
              <a:buFont typeface="Wingdings" panose="05000000000000000000" pitchFamily="2" charset="2"/>
              <a:buNone/>
              <a:tabLst/>
              <a:defRPr/>
            </a:pPr>
            <a:r>
              <a:rPr kumimoji="0" 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Il Mod. EAS può essere trasmesso usufruendo della cosiddetta </a:t>
            </a:r>
            <a:r>
              <a:rPr kumimoji="0" lang="it-IT" sz="17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«Remissione in bonis» </a:t>
            </a:r>
            <a:r>
              <a:rPr kumimoji="0" 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entro il termine per l’invio della dichiarazione dei </a:t>
            </a:r>
            <a:r>
              <a:rPr kumimoji="0" lang="it-IT" sz="1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readditi</a:t>
            </a:r>
            <a:r>
              <a:rPr kumimoji="0" 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relativa all’anno di scadenza del termine, versando la sanzione di € 250 (codice 8114) NON </a:t>
            </a:r>
            <a:r>
              <a:rPr kumimoji="0" lang="it-IT" sz="1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ravvedibile</a:t>
            </a:r>
            <a:endParaRPr kumimoji="0" lang="it-IT" sz="17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7652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02618-3E2F-C0DC-699F-9C666C104D9F}"/>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69B5E42C-B5C3-3663-0E2E-01E266E7D8BC}"/>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L’OBBLIGO E L’UTILITÀ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DI INVIARE IL MODELLO EAS (3/3)</a:t>
            </a:r>
          </a:p>
        </p:txBody>
      </p:sp>
      <p:sp>
        <p:nvSpPr>
          <p:cNvPr id="5" name="Titolo 2">
            <a:extLst>
              <a:ext uri="{FF2B5EF4-FFF2-40B4-BE49-F238E27FC236}">
                <a16:creationId xmlns:a16="http://schemas.microsoft.com/office/drawing/2014/main" id="{9F4512D7-5ACB-99A2-1A33-6B5CF0A9457D}"/>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A542CBE7-7204-6ABB-BB4D-065B552BB8FD}"/>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31</a:t>
            </a:fld>
            <a:endParaRPr lang="it-IT" sz="900" dirty="0">
              <a:solidFill>
                <a:schemeClr val="bg1"/>
              </a:solidFill>
              <a:latin typeface="Arial" panose="020B0604020202020204" pitchFamily="34" charset="0"/>
              <a:cs typeface="Arial" panose="020B0604020202020204" pitchFamily="34" charset="0"/>
            </a:endParaRPr>
          </a:p>
        </p:txBody>
      </p:sp>
      <p:sp>
        <p:nvSpPr>
          <p:cNvPr id="4" name="Segnaposto testo 3">
            <a:extLst>
              <a:ext uri="{FF2B5EF4-FFF2-40B4-BE49-F238E27FC236}">
                <a16:creationId xmlns:a16="http://schemas.microsoft.com/office/drawing/2014/main" id="{7C1C6DF5-65AC-1970-41C1-BEE068F9B08C}"/>
              </a:ext>
            </a:extLst>
          </p:cNvPr>
          <p:cNvSpPr txBox="1">
            <a:spLocks/>
          </p:cNvSpPr>
          <p:nvPr/>
        </p:nvSpPr>
        <p:spPr>
          <a:xfrm>
            <a:off x="530500" y="2850741"/>
            <a:ext cx="8064499" cy="711612"/>
          </a:xfrm>
          <a:prstGeom prst="rect">
            <a:avLst/>
          </a:prstGeom>
          <a:solidFill>
            <a:schemeClr val="accent1">
              <a:lumMod val="20000"/>
              <a:lumOff val="80000"/>
            </a:schemeClr>
          </a:solidFill>
          <a:ln w="28575">
            <a:solidFill>
              <a:srgbClr val="405C58"/>
            </a:solidFill>
            <a:miter lim="800000"/>
            <a:headEnd/>
            <a:tailEnd/>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it-IT" sz="1400" b="0" i="0" u="none" strike="noStrike" kern="1200" cap="none" spc="0" normalizeH="0" baseline="0" noProof="0" dirty="0">
                <a:ln>
                  <a:noFill/>
                </a:ln>
                <a:solidFill>
                  <a:srgbClr val="000000"/>
                </a:solidFill>
                <a:effectLst/>
                <a:uLnTx/>
                <a:uFillTx/>
                <a:latin typeface="Arial"/>
                <a:ea typeface="+mn-ea"/>
                <a:cs typeface="Arial"/>
              </a:rPr>
              <a:t>Dal 05/09/2023 sono esonerate dall’obbligo di invio del modello le </a:t>
            </a:r>
            <a:r>
              <a:rPr kumimoji="0" lang="it-IT" sz="1400" b="0" i="0" u="none" strike="noStrike" kern="1200" cap="none" spc="0" normalizeH="0" baseline="0" noProof="0" dirty="0" err="1">
                <a:ln>
                  <a:noFill/>
                </a:ln>
                <a:solidFill>
                  <a:srgbClr val="000000"/>
                </a:solidFill>
                <a:effectLst/>
                <a:uLnTx/>
                <a:uFillTx/>
                <a:latin typeface="Arial"/>
                <a:ea typeface="+mn-ea"/>
                <a:cs typeface="Arial"/>
              </a:rPr>
              <a:t>Asd</a:t>
            </a:r>
            <a:r>
              <a:rPr kumimoji="0" lang="it-IT" sz="1400" b="0" i="0" u="none" strike="noStrike" kern="1200" cap="none" spc="0" normalizeH="0" baseline="0" noProof="0" dirty="0">
                <a:ln>
                  <a:noFill/>
                </a:ln>
                <a:solidFill>
                  <a:srgbClr val="000000"/>
                </a:solidFill>
                <a:effectLst/>
                <a:uLnTx/>
                <a:uFillTx/>
                <a:latin typeface="Arial"/>
                <a:ea typeface="+mn-ea"/>
                <a:cs typeface="Arial"/>
              </a:rPr>
              <a:t>/</a:t>
            </a:r>
            <a:r>
              <a:rPr kumimoji="0" lang="it-IT" sz="1400" b="0" i="0" u="none" strike="noStrike" kern="1200" cap="none" spc="0" normalizeH="0" baseline="0" noProof="0" dirty="0" err="1">
                <a:ln>
                  <a:noFill/>
                </a:ln>
                <a:solidFill>
                  <a:srgbClr val="000000"/>
                </a:solidFill>
                <a:effectLst/>
                <a:uLnTx/>
                <a:uFillTx/>
                <a:latin typeface="Arial"/>
                <a:ea typeface="+mn-ea"/>
                <a:cs typeface="Arial"/>
              </a:rPr>
              <a:t>Ssd</a:t>
            </a:r>
            <a:r>
              <a:rPr kumimoji="0" lang="it-IT" sz="1400" b="0" i="0" u="none" strike="noStrike" kern="1200" cap="none" spc="0" normalizeH="0" baseline="0" noProof="0" dirty="0">
                <a:ln>
                  <a:noFill/>
                </a:ln>
                <a:solidFill>
                  <a:srgbClr val="000000"/>
                </a:solidFill>
                <a:effectLst/>
                <a:uLnTx/>
                <a:uFillTx/>
                <a:latin typeface="Arial"/>
                <a:ea typeface="+mn-ea"/>
                <a:cs typeface="Arial"/>
              </a:rPr>
              <a:t> iscritte al RASD (anche se non iscritte al </a:t>
            </a:r>
            <a:r>
              <a:rPr kumimoji="0" lang="it-IT" sz="1400" b="0" i="0" u="none" strike="noStrike" kern="1200" cap="none" spc="0" normalizeH="0" baseline="0" noProof="0" dirty="0" err="1">
                <a:ln>
                  <a:noFill/>
                </a:ln>
                <a:solidFill>
                  <a:srgbClr val="000000"/>
                </a:solidFill>
                <a:effectLst/>
                <a:uLnTx/>
                <a:uFillTx/>
                <a:latin typeface="Arial"/>
                <a:ea typeface="+mn-ea"/>
                <a:cs typeface="Arial"/>
              </a:rPr>
              <a:t>Runts</a:t>
            </a:r>
            <a:r>
              <a:rPr kumimoji="0" lang="it-IT" sz="1400" b="0" i="0" u="none" strike="noStrike" kern="1200" cap="none" spc="0" normalizeH="0" baseline="0" noProof="0" dirty="0">
                <a:ln>
                  <a:noFill/>
                </a:ln>
                <a:solidFill>
                  <a:srgbClr val="000000"/>
                </a:solidFill>
                <a:effectLst/>
                <a:uLnTx/>
                <a:uFillTx/>
                <a:latin typeface="Arial"/>
                <a:ea typeface="+mn-ea"/>
                <a:cs typeface="Arial"/>
              </a:rPr>
              <a:t>) rendendo quindi un lontano ricordo l’obbligo di trasmissione del modello (art. 6, co. 6/bis Dl. 39/2021)</a:t>
            </a:r>
            <a:endParaRPr kumimoji="0" lang="it-IT" sz="1400" b="0" i="0" u="sng" strike="noStrike" kern="1200" cap="none" spc="0" normalizeH="0" baseline="0" noProof="0" dirty="0">
              <a:ln>
                <a:noFill/>
              </a:ln>
              <a:solidFill>
                <a:srgbClr val="000000"/>
              </a:solidFill>
              <a:effectLst/>
              <a:uLnTx/>
              <a:uFillTx/>
              <a:latin typeface="Arial"/>
              <a:ea typeface="+mn-ea"/>
              <a:cs typeface="Arial"/>
            </a:endParaRPr>
          </a:p>
        </p:txBody>
      </p:sp>
      <p:sp>
        <p:nvSpPr>
          <p:cNvPr id="6" name="Segnaposto testo 3">
            <a:extLst>
              <a:ext uri="{FF2B5EF4-FFF2-40B4-BE49-F238E27FC236}">
                <a16:creationId xmlns:a16="http://schemas.microsoft.com/office/drawing/2014/main" id="{5CF2FC1E-E389-75C4-A12C-2B8459C52C31}"/>
              </a:ext>
            </a:extLst>
          </p:cNvPr>
          <p:cNvSpPr txBox="1">
            <a:spLocks/>
          </p:cNvSpPr>
          <p:nvPr/>
        </p:nvSpPr>
        <p:spPr>
          <a:xfrm>
            <a:off x="521250" y="2046561"/>
            <a:ext cx="8064499" cy="710469"/>
          </a:xfrm>
          <a:prstGeom prst="rect">
            <a:avLst/>
          </a:prstGeom>
          <a:solidFill>
            <a:schemeClr val="accent1">
              <a:lumMod val="20000"/>
              <a:lumOff val="80000"/>
            </a:schemeClr>
          </a:solidFill>
          <a:ln w="28575">
            <a:solidFill>
              <a:srgbClr val="405C58"/>
            </a:solidFill>
            <a:miter lim="800000"/>
            <a:headEnd/>
            <a:tailEnd/>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it-IT" sz="1400" b="0" i="0" u="none" strike="noStrike" kern="1200" cap="none" spc="0" normalizeH="0" baseline="0" noProof="0" dirty="0">
                <a:ln>
                  <a:noFill/>
                </a:ln>
                <a:solidFill>
                  <a:srgbClr val="000000"/>
                </a:solidFill>
                <a:effectLst/>
                <a:uLnTx/>
                <a:uFillTx/>
                <a:latin typeface="Arial"/>
                <a:ea typeface="+mn-ea"/>
                <a:cs typeface="Arial"/>
              </a:rPr>
              <a:t>Fino al 04/09/2023 le </a:t>
            </a:r>
            <a:r>
              <a:rPr kumimoji="0" lang="it-IT" sz="1400" b="0" i="0" u="none" strike="noStrike" kern="1200" cap="none" spc="0" normalizeH="0" baseline="0" noProof="0" dirty="0" err="1">
                <a:ln>
                  <a:noFill/>
                </a:ln>
                <a:solidFill>
                  <a:srgbClr val="000000"/>
                </a:solidFill>
                <a:effectLst/>
                <a:uLnTx/>
                <a:uFillTx/>
                <a:latin typeface="Arial"/>
                <a:ea typeface="+mn-ea"/>
                <a:cs typeface="Arial"/>
              </a:rPr>
              <a:t>Asd</a:t>
            </a:r>
            <a:r>
              <a:rPr kumimoji="0" lang="it-IT" sz="1400" b="0" i="0" u="none" strike="noStrike" kern="1200" cap="none" spc="0" normalizeH="0" baseline="0" noProof="0" dirty="0">
                <a:ln>
                  <a:noFill/>
                </a:ln>
                <a:solidFill>
                  <a:srgbClr val="000000"/>
                </a:solidFill>
                <a:effectLst/>
                <a:uLnTx/>
                <a:uFillTx/>
                <a:latin typeface="Arial"/>
                <a:ea typeface="+mn-ea"/>
                <a:cs typeface="Arial"/>
              </a:rPr>
              <a:t>/</a:t>
            </a:r>
            <a:r>
              <a:rPr kumimoji="0" lang="it-IT" sz="1400" b="0" i="0" u="none" strike="noStrike" kern="1200" cap="none" spc="0" normalizeH="0" baseline="0" noProof="0" dirty="0" err="1">
                <a:ln>
                  <a:noFill/>
                </a:ln>
                <a:solidFill>
                  <a:srgbClr val="000000"/>
                </a:solidFill>
                <a:effectLst/>
                <a:uLnTx/>
                <a:uFillTx/>
                <a:latin typeface="Arial"/>
                <a:ea typeface="+mn-ea"/>
                <a:cs typeface="Arial"/>
              </a:rPr>
              <a:t>Ssd</a:t>
            </a:r>
            <a:r>
              <a:rPr kumimoji="0" lang="it-IT" sz="1400" b="0" i="0" u="none" strike="noStrike" kern="1200" cap="none" spc="0" normalizeH="0" baseline="0" noProof="0" dirty="0">
                <a:ln>
                  <a:noFill/>
                </a:ln>
                <a:solidFill>
                  <a:srgbClr val="000000"/>
                </a:solidFill>
                <a:effectLst/>
                <a:uLnTx/>
                <a:uFillTx/>
                <a:latin typeface="Arial"/>
                <a:ea typeface="+mn-ea"/>
                <a:cs typeface="Arial"/>
              </a:rPr>
              <a:t> riconosciute dal Coni hanno dovuto inviare il Modello EAS in forma semplificata limitandosi a compilare il primo riquadro con i dati anagrafici ed i soli punti 4, 5, 6, 20, 25 e 26 del secondo riquadro</a:t>
            </a:r>
          </a:p>
        </p:txBody>
      </p:sp>
      <p:sp>
        <p:nvSpPr>
          <p:cNvPr id="7" name="Segnaposto testo 3">
            <a:extLst>
              <a:ext uri="{FF2B5EF4-FFF2-40B4-BE49-F238E27FC236}">
                <a16:creationId xmlns:a16="http://schemas.microsoft.com/office/drawing/2014/main" id="{89A6C0F2-A5D9-5457-5B6C-C29148F98EF3}"/>
              </a:ext>
            </a:extLst>
          </p:cNvPr>
          <p:cNvSpPr txBox="1">
            <a:spLocks/>
          </p:cNvSpPr>
          <p:nvPr/>
        </p:nvSpPr>
        <p:spPr>
          <a:xfrm>
            <a:off x="539750" y="3646596"/>
            <a:ext cx="8064499" cy="890124"/>
          </a:xfrm>
          <a:prstGeom prst="rect">
            <a:avLst/>
          </a:prstGeom>
          <a:solidFill>
            <a:srgbClr val="92D050"/>
          </a:solidFill>
          <a:ln w="57150">
            <a:solidFill>
              <a:srgbClr val="FF0000"/>
            </a:solidFill>
            <a:prstDash val="dashDot"/>
            <a:miter lim="800000"/>
            <a:headEnd/>
            <a:tailEnd/>
          </a:ln>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it-IT" sz="1400" b="0" i="0" u="none" strike="noStrike" kern="1200" cap="none" spc="0" normalizeH="0" baseline="0" noProof="0" dirty="0">
                <a:ln>
                  <a:noFill/>
                </a:ln>
                <a:solidFill>
                  <a:srgbClr val="000000"/>
                </a:solidFill>
                <a:effectLst/>
                <a:uLnTx/>
                <a:uFillTx/>
                <a:latin typeface="Arial"/>
                <a:ea typeface="+mn-ea"/>
                <a:cs typeface="Arial"/>
              </a:rPr>
              <a:t>In sostanza a regime il Modello EAS dovrà essere trasmesso soltanto dalle associazioni non iscritte né al </a:t>
            </a:r>
            <a:r>
              <a:rPr kumimoji="0" lang="it-IT" sz="1400" b="0" i="0" u="none" strike="noStrike" kern="1200" cap="none" spc="0" normalizeH="0" baseline="0" noProof="0" dirty="0" err="1">
                <a:ln>
                  <a:noFill/>
                </a:ln>
                <a:solidFill>
                  <a:srgbClr val="000000"/>
                </a:solidFill>
                <a:effectLst/>
                <a:uLnTx/>
                <a:uFillTx/>
                <a:latin typeface="Arial"/>
                <a:ea typeface="+mn-ea"/>
                <a:cs typeface="Arial"/>
              </a:rPr>
              <a:t>Runts</a:t>
            </a:r>
            <a:r>
              <a:rPr kumimoji="0" lang="it-IT" sz="1400" b="0" i="0" u="none" strike="noStrike" kern="1200" cap="none" spc="0" normalizeH="0" baseline="0" noProof="0" dirty="0">
                <a:ln>
                  <a:noFill/>
                </a:ln>
                <a:solidFill>
                  <a:srgbClr val="000000"/>
                </a:solidFill>
                <a:effectLst/>
                <a:uLnTx/>
                <a:uFillTx/>
                <a:latin typeface="Arial"/>
                <a:ea typeface="+mn-ea"/>
                <a:cs typeface="Arial"/>
              </a:rPr>
              <a:t> e né al </a:t>
            </a:r>
            <a:r>
              <a:rPr kumimoji="0" lang="it-IT" sz="1400" b="0" i="0" u="none" strike="noStrike" kern="1200" cap="none" spc="0" normalizeH="0" baseline="0" noProof="0" dirty="0" err="1">
                <a:ln>
                  <a:noFill/>
                </a:ln>
                <a:solidFill>
                  <a:srgbClr val="000000"/>
                </a:solidFill>
                <a:effectLst/>
                <a:uLnTx/>
                <a:uFillTx/>
                <a:latin typeface="Arial"/>
                <a:ea typeface="+mn-ea"/>
                <a:cs typeface="Arial"/>
              </a:rPr>
              <a:t>Rasd</a:t>
            </a:r>
            <a:r>
              <a:rPr kumimoji="0" lang="it-IT" sz="1400" b="0" i="0" u="none" strike="noStrike" kern="1200" cap="none" spc="0" normalizeH="0" baseline="0" noProof="0" dirty="0">
                <a:ln>
                  <a:noFill/>
                </a:ln>
                <a:solidFill>
                  <a:srgbClr val="000000"/>
                </a:solidFill>
                <a:effectLst/>
                <a:uLnTx/>
                <a:uFillTx/>
                <a:latin typeface="Arial"/>
                <a:ea typeface="+mn-ea"/>
                <a:cs typeface="Arial"/>
              </a:rPr>
              <a:t> al fine di </a:t>
            </a:r>
            <a:r>
              <a:rPr kumimoji="0" lang="it-IT" sz="1400" b="0" i="0" u="none" strike="noStrike" kern="1200" cap="none" spc="0" normalizeH="0" baseline="0" noProof="0" dirty="0" err="1">
                <a:ln>
                  <a:noFill/>
                </a:ln>
                <a:solidFill>
                  <a:srgbClr val="000000"/>
                </a:solidFill>
                <a:effectLst/>
                <a:uLnTx/>
                <a:uFillTx/>
                <a:latin typeface="Arial"/>
                <a:ea typeface="+mn-ea"/>
                <a:cs typeface="Arial"/>
              </a:rPr>
              <a:t>decommercializzare</a:t>
            </a:r>
            <a:r>
              <a:rPr kumimoji="0" lang="it-IT" sz="1400" b="0" i="0" u="none" strike="noStrike" kern="1200" cap="none" spc="0" normalizeH="0" baseline="0" noProof="0" dirty="0">
                <a:ln>
                  <a:noFill/>
                </a:ln>
                <a:solidFill>
                  <a:srgbClr val="000000"/>
                </a:solidFill>
                <a:effectLst/>
                <a:uLnTx/>
                <a:uFillTx/>
                <a:latin typeface="Arial"/>
                <a:ea typeface="+mn-ea"/>
                <a:cs typeface="Arial"/>
              </a:rPr>
              <a:t> e rendere così non imponibili ad Iva sia le quote associative periodiche che le tasse d’iscrizione </a:t>
            </a:r>
            <a:r>
              <a:rPr lang="it-IT" sz="1400" dirty="0">
                <a:solidFill>
                  <a:srgbClr val="000000"/>
                </a:solidFill>
                <a:latin typeface="Arial"/>
                <a:cs typeface="Arial"/>
              </a:rPr>
              <a:t>mentre invece</a:t>
            </a:r>
            <a:r>
              <a:rPr kumimoji="0" lang="it-IT" sz="1400" b="0" i="0" u="none" strike="noStrike" kern="1200" cap="none" spc="0" normalizeH="0" baseline="0" noProof="0" dirty="0">
                <a:ln>
                  <a:noFill/>
                </a:ln>
                <a:solidFill>
                  <a:srgbClr val="000000"/>
                </a:solidFill>
                <a:effectLst/>
                <a:uLnTx/>
                <a:uFillTx/>
                <a:latin typeface="Arial"/>
                <a:ea typeface="+mn-ea"/>
                <a:cs typeface="Arial"/>
              </a:rPr>
              <a:t> i corrispettivi specifici versati dai soci dal 2026 saranno imponibili </a:t>
            </a:r>
          </a:p>
        </p:txBody>
      </p:sp>
    </p:spTree>
    <p:extLst>
      <p:ext uri="{BB962C8B-B14F-4D97-AF65-F5344CB8AC3E}">
        <p14:creationId xmlns:p14="http://schemas.microsoft.com/office/powerpoint/2010/main" val="1294017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D4995-A129-762F-FFF5-1EE3EB00393E}"/>
            </a:ext>
          </a:extLst>
        </p:cNvPr>
        <p:cNvGrpSpPr/>
        <p:nvPr/>
      </p:nvGrpSpPr>
      <p:grpSpPr>
        <a:xfrm>
          <a:off x="0" y="0"/>
          <a:ext cx="0" cy="0"/>
          <a:chOff x="0" y="0"/>
          <a:chExt cx="0" cy="0"/>
        </a:xfrm>
      </p:grpSpPr>
      <p:sp>
        <p:nvSpPr>
          <p:cNvPr id="5" name="Titolo 2">
            <a:extLst>
              <a:ext uri="{FF2B5EF4-FFF2-40B4-BE49-F238E27FC236}">
                <a16:creationId xmlns:a16="http://schemas.microsoft.com/office/drawing/2014/main" id="{6CD933B4-DF76-5DF1-E8F7-47731DF3979E}"/>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B372625C-12F9-88DC-6ECC-DD8712F292B2}"/>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32</a:t>
            </a:fld>
            <a:endParaRPr lang="it-IT" sz="900" dirty="0">
              <a:solidFill>
                <a:schemeClr val="bg1"/>
              </a:solidFill>
              <a:latin typeface="Arial" panose="020B0604020202020204" pitchFamily="34" charset="0"/>
              <a:cs typeface="Arial" panose="020B0604020202020204" pitchFamily="34" charset="0"/>
            </a:endParaRPr>
          </a:p>
        </p:txBody>
      </p:sp>
      <p:sp>
        <p:nvSpPr>
          <p:cNvPr id="6" name="Segnaposto testo 3">
            <a:extLst>
              <a:ext uri="{FF2B5EF4-FFF2-40B4-BE49-F238E27FC236}">
                <a16:creationId xmlns:a16="http://schemas.microsoft.com/office/drawing/2014/main" id="{F505951B-3AA1-0A7F-9273-4994FAF4672D}"/>
              </a:ext>
            </a:extLst>
          </p:cNvPr>
          <p:cNvSpPr txBox="1">
            <a:spLocks/>
          </p:cNvSpPr>
          <p:nvPr/>
        </p:nvSpPr>
        <p:spPr>
          <a:xfrm>
            <a:off x="549000" y="1431926"/>
            <a:ext cx="8046000" cy="157889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800" b="1" dirty="0">
                <a:solidFill>
                  <a:schemeClr val="accent1"/>
                </a:solidFill>
                <a:latin typeface="Century Gothic" panose="020B0502020202020204" pitchFamily="34" charset="0"/>
              </a:rPr>
              <a:t>LE SCELTE STRATEGICHE DI ONLUS </a:t>
            </a:r>
          </a:p>
          <a:p>
            <a:pPr marL="0" indent="0">
              <a:spcBef>
                <a:spcPts val="0"/>
              </a:spcBef>
              <a:buNone/>
            </a:pPr>
            <a:r>
              <a:rPr lang="it-IT" sz="3800" b="1" dirty="0">
                <a:solidFill>
                  <a:schemeClr val="accent1"/>
                </a:solidFill>
                <a:latin typeface="Century Gothic" panose="020B0502020202020204" pitchFamily="34" charset="0"/>
              </a:rPr>
              <a:t>E ASD ALLA LUCE DELLE NUOVE</a:t>
            </a:r>
          </a:p>
          <a:p>
            <a:pPr marL="0" indent="0">
              <a:spcBef>
                <a:spcPts val="0"/>
              </a:spcBef>
              <a:buNone/>
            </a:pPr>
            <a:r>
              <a:rPr lang="it-IT" sz="3800" b="1" dirty="0">
                <a:solidFill>
                  <a:schemeClr val="accent1"/>
                </a:solidFill>
                <a:latin typeface="Century Gothic" panose="020B0502020202020204" pitchFamily="34" charset="0"/>
              </a:rPr>
              <a:t>REGOLE FISCALI DAL 2026</a:t>
            </a:r>
          </a:p>
        </p:txBody>
      </p:sp>
      <p:sp>
        <p:nvSpPr>
          <p:cNvPr id="7" name="Sottotitolo 1">
            <a:extLst>
              <a:ext uri="{FF2B5EF4-FFF2-40B4-BE49-F238E27FC236}">
                <a16:creationId xmlns:a16="http://schemas.microsoft.com/office/drawing/2014/main" id="{573BFFD1-AEB7-7CA6-CDBA-65104A1EC9FA}"/>
              </a:ext>
            </a:extLst>
          </p:cNvPr>
          <p:cNvSpPr txBox="1">
            <a:spLocks/>
          </p:cNvSpPr>
          <p:nvPr/>
        </p:nvSpPr>
        <p:spPr>
          <a:xfrm>
            <a:off x="549000" y="3302414"/>
            <a:ext cx="8046000" cy="51847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4000"/>
              </a:lnSpc>
              <a:spcBef>
                <a:spcPts val="0"/>
              </a:spcBef>
              <a:buNone/>
            </a:pPr>
            <a:r>
              <a:rPr lang="it-IT" sz="1500" dirty="0">
                <a:latin typeface="Century Gothic" panose="020B0502020202020204" pitchFamily="34" charset="0"/>
              </a:rPr>
              <a:t>A cura di</a:t>
            </a:r>
          </a:p>
          <a:p>
            <a:pPr marL="0" indent="0">
              <a:lnSpc>
                <a:spcPct val="114000"/>
              </a:lnSpc>
              <a:spcBef>
                <a:spcPts val="0"/>
              </a:spcBef>
              <a:buNone/>
            </a:pPr>
            <a:r>
              <a:rPr lang="it-IT" sz="1600" b="1" dirty="0">
                <a:latin typeface="Century Gothic" panose="020B0502020202020204" pitchFamily="34" charset="0"/>
              </a:rPr>
              <a:t>E. GATTO</a:t>
            </a:r>
          </a:p>
        </p:txBody>
      </p:sp>
    </p:spTree>
    <p:extLst>
      <p:ext uri="{BB962C8B-B14F-4D97-AF65-F5344CB8AC3E}">
        <p14:creationId xmlns:p14="http://schemas.microsoft.com/office/powerpoint/2010/main" val="2886759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E3A57-F2B0-2AA8-0CF8-99948AB7DF0C}"/>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5E1FCD56-A34A-D6B9-604A-65D1E52494AE}"/>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LA VOLONTÀ DI MANTENERE I BENEFICI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DELLA LEGGE 398/91</a:t>
            </a:r>
          </a:p>
        </p:txBody>
      </p:sp>
      <p:sp>
        <p:nvSpPr>
          <p:cNvPr id="5" name="Titolo 2">
            <a:extLst>
              <a:ext uri="{FF2B5EF4-FFF2-40B4-BE49-F238E27FC236}">
                <a16:creationId xmlns:a16="http://schemas.microsoft.com/office/drawing/2014/main" id="{3B1597B8-F71F-2079-456D-A7C71B269993}"/>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7D2BE39F-FE4F-B4B9-38F1-79557E2F4DBE}"/>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33</a:t>
            </a:fld>
            <a:endParaRPr lang="it-IT" sz="900"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C52EBDA-A3F1-D18F-ED85-0E8C3FF57950}"/>
              </a:ext>
            </a:extLst>
          </p:cNvPr>
          <p:cNvSpPr>
            <a:spLocks noChangeArrowheads="1"/>
          </p:cNvSpPr>
          <p:nvPr/>
        </p:nvSpPr>
        <p:spPr bwMode="auto">
          <a:xfrm>
            <a:off x="3848374" y="3351365"/>
            <a:ext cx="4755876" cy="1068685"/>
          </a:xfrm>
          <a:prstGeom prst="rect">
            <a:avLst/>
          </a:prstGeom>
          <a:solidFill>
            <a:schemeClr val="accent1">
              <a:lumMod val="20000"/>
              <a:lumOff val="80000"/>
            </a:schemeClr>
          </a:solidFill>
          <a:ln w="28575" cmpd="sng">
            <a:solidFill>
              <a:srgbClr val="002060"/>
            </a:solidFill>
            <a:miter lim="800000"/>
            <a:headEnd/>
            <a:tailEnd/>
          </a:ln>
        </p:spPr>
        <p:txBody>
          <a:bodyPr lIns="28927" tIns="14463" rIns="28927" bIns="14463"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Dal 2026 la legge 398/91 </a:t>
            </a:r>
            <a:r>
              <a:rPr kumimoji="0" lang="it-IT" altLang="it-IT" sz="1500" b="0" i="0" u="sng" strike="noStrike" kern="1200" cap="none" spc="0" normalizeH="0" baseline="0" noProof="0" dirty="0">
                <a:ln>
                  <a:noFill/>
                </a:ln>
                <a:solidFill>
                  <a:srgbClr val="000000"/>
                </a:solidFill>
                <a:effectLst/>
                <a:uLnTx/>
                <a:uFillTx/>
                <a:latin typeface="Arial"/>
                <a:ea typeface="+mn-ea"/>
                <a:cs typeface="Arial"/>
                <a:sym typeface="Wingdings" pitchFamily="2" charset="2"/>
              </a:rPr>
              <a:t>sarà preclusa</a:t>
            </a: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alle associazioni che si iscriveranno al </a:t>
            </a:r>
            <a:r>
              <a:rPr kumimoji="0" lang="it-IT" altLang="it-IT" sz="15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e a quelle diverse dalle ASD che non vi si iscriveranno (culturali, pro-loco, etc.)   </a:t>
            </a:r>
          </a:p>
        </p:txBody>
      </p:sp>
      <p:sp>
        <p:nvSpPr>
          <p:cNvPr id="7" name="Rectangle 5">
            <a:extLst>
              <a:ext uri="{FF2B5EF4-FFF2-40B4-BE49-F238E27FC236}">
                <a16:creationId xmlns:a16="http://schemas.microsoft.com/office/drawing/2014/main" id="{5148115F-F4C1-3C61-4EE8-AEE7A6CC910A}"/>
              </a:ext>
            </a:extLst>
          </p:cNvPr>
          <p:cNvSpPr>
            <a:spLocks noChangeArrowheads="1"/>
          </p:cNvSpPr>
          <p:nvPr/>
        </p:nvSpPr>
        <p:spPr bwMode="auto">
          <a:xfrm>
            <a:off x="549000" y="1974098"/>
            <a:ext cx="5930624" cy="897360"/>
          </a:xfrm>
          <a:prstGeom prst="rect">
            <a:avLst/>
          </a:prstGeom>
          <a:solidFill>
            <a:schemeClr val="accent1">
              <a:lumMod val="20000"/>
              <a:lumOff val="80000"/>
            </a:schemeClr>
          </a:solidFill>
          <a:ln w="28575" cmpd="sng">
            <a:solidFill>
              <a:srgbClr val="002060"/>
            </a:solidFill>
            <a:miter lim="800000"/>
            <a:headEnd/>
            <a:tailEnd/>
          </a:ln>
        </p:spPr>
        <p:txBody>
          <a:bodyPr lIns="28927" tIns="14463" rIns="28927" bIns="14463"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Oggi possono optare per le disposizioni della legge 398/91 tutte le associazioni (non i Comitati, le Fondazioni o gli Enti religiosi) con proventi commerciali nell’anno precedente non superiori a € 400.000 </a:t>
            </a:r>
          </a:p>
        </p:txBody>
      </p:sp>
      <p:sp>
        <p:nvSpPr>
          <p:cNvPr id="8" name="Freccia a destra con strisce 9">
            <a:extLst>
              <a:ext uri="{FF2B5EF4-FFF2-40B4-BE49-F238E27FC236}">
                <a16:creationId xmlns:a16="http://schemas.microsoft.com/office/drawing/2014/main" id="{01630C25-659F-D0FD-B55F-40A89F29B935}"/>
              </a:ext>
            </a:extLst>
          </p:cNvPr>
          <p:cNvSpPr>
            <a:spLocks/>
          </p:cNvSpPr>
          <p:nvPr/>
        </p:nvSpPr>
        <p:spPr bwMode="auto">
          <a:xfrm rot="5400000">
            <a:off x="6341967" y="2880851"/>
            <a:ext cx="229811" cy="461122"/>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002060"/>
          </a:solidFill>
          <a:ln w="25400" cap="flat" cmpd="sng" algn="ctr">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Freccia destra con strisce 8">
            <a:extLst>
              <a:ext uri="{FF2B5EF4-FFF2-40B4-BE49-F238E27FC236}">
                <a16:creationId xmlns:a16="http://schemas.microsoft.com/office/drawing/2014/main" id="{1910F873-EE0E-FF3C-C9E8-C1045734AE65}"/>
              </a:ext>
            </a:extLst>
          </p:cNvPr>
          <p:cNvSpPr/>
          <p:nvPr/>
        </p:nvSpPr>
        <p:spPr>
          <a:xfrm>
            <a:off x="539750" y="3207284"/>
            <a:ext cx="3226907" cy="1428118"/>
          </a:xfrm>
          <a:prstGeom prst="strip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Dall’anno successivo a quello dell’autorizzazione UE</a:t>
            </a:r>
          </a:p>
        </p:txBody>
      </p:sp>
    </p:spTree>
    <p:extLst>
      <p:ext uri="{BB962C8B-B14F-4D97-AF65-F5344CB8AC3E}">
        <p14:creationId xmlns:p14="http://schemas.microsoft.com/office/powerpoint/2010/main" val="196684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03553-9D51-0C63-8816-76567C2E5F32}"/>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DE877AC4-70C2-2CA8-F8D5-AF3DD9D7CE00}"/>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LE CARATTERISTICHE </a:t>
            </a:r>
          </a:p>
          <a:p>
            <a:pPr marL="0" indent="0">
              <a:spcBef>
                <a:spcPts val="0"/>
              </a:spcBef>
              <a:buNone/>
            </a:pPr>
            <a:r>
              <a:rPr lang="it-IT" sz="3200" b="1" dirty="0">
                <a:solidFill>
                  <a:schemeClr val="accent1"/>
                </a:solidFill>
                <a:latin typeface="Century Gothic" panose="020B0502020202020204" pitchFamily="34" charset="0"/>
              </a:rPr>
              <a:t>DELLA LEGGE 398/91 (1/3)</a:t>
            </a:r>
          </a:p>
        </p:txBody>
      </p:sp>
      <p:sp>
        <p:nvSpPr>
          <p:cNvPr id="5" name="Titolo 2">
            <a:extLst>
              <a:ext uri="{FF2B5EF4-FFF2-40B4-BE49-F238E27FC236}">
                <a16:creationId xmlns:a16="http://schemas.microsoft.com/office/drawing/2014/main" id="{B00B655D-8A22-C79F-6216-0EA78EE5EAFB}"/>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5D9404A3-0BD9-4464-0A78-28B9E2AAA968}"/>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34</a:t>
            </a:fld>
            <a:endParaRPr lang="it-IT" sz="900" dirty="0">
              <a:solidFill>
                <a:schemeClr val="bg1"/>
              </a:solidFill>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61551630-F578-13EA-3BD8-D12F4C56422C}"/>
              </a:ext>
            </a:extLst>
          </p:cNvPr>
          <p:cNvSpPr/>
          <p:nvPr/>
        </p:nvSpPr>
        <p:spPr>
          <a:xfrm>
            <a:off x="530499" y="1981735"/>
            <a:ext cx="8064500" cy="2487861"/>
          </a:xfrm>
          <a:prstGeom prst="rect">
            <a:avLst/>
          </a:prstGeom>
          <a:solidFill>
            <a:schemeClr val="accent1">
              <a:lumMod val="20000"/>
              <a:lumOff val="80000"/>
            </a:schemeClr>
          </a:solidFill>
          <a:ln w="19050">
            <a:solidFill>
              <a:srgbClr val="002060"/>
            </a:solidFill>
          </a:ln>
        </p:spPr>
        <p:txBody>
          <a:bodyPr wrap="square" rtlCol="0" anchor="t">
            <a:spAutoFit/>
          </a:bodyPr>
          <a:lstStyle/>
          <a:p>
            <a:pPr marL="285750" marR="0" lvl="0" indent="-285750" algn="l" defTabSz="457200" rtl="0" eaLnBrk="1" fontAlgn="auto" latinLnBrk="0" hangingPunct="1">
              <a:lnSpc>
                <a:spcPct val="100000"/>
              </a:lnSpc>
              <a:spcBef>
                <a:spcPts val="70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0000"/>
                </a:solidFill>
                <a:effectLst/>
                <a:uLnTx/>
                <a:uFillTx/>
                <a:latin typeface="Arial"/>
                <a:ea typeface="+mn-ea"/>
                <a:cs typeface="Arial"/>
              </a:rPr>
              <a:t>La Legge 398/91 costituisce oggi un vantaggio per gli enti associativi con proventi commerciali nell’anno precedente &lt; € 400.000 che optando per tale legge, </a:t>
            </a:r>
            <a:r>
              <a:rPr kumimoji="0" lang="it-IT" sz="1600" b="1" i="0" u="sng" strike="noStrike" kern="1200" cap="none" spc="0" normalizeH="0" baseline="0" noProof="0" dirty="0">
                <a:ln>
                  <a:noFill/>
                </a:ln>
                <a:solidFill>
                  <a:srgbClr val="000000"/>
                </a:solidFill>
                <a:effectLst/>
                <a:uLnTx/>
                <a:uFillTx/>
                <a:latin typeface="Arial"/>
                <a:ea typeface="+mn-ea"/>
                <a:cs typeface="Arial"/>
              </a:rPr>
              <a:t>versano forfettariamente il 50%</a:t>
            </a:r>
            <a:r>
              <a:rPr kumimoji="0" lang="it-IT" sz="1600" b="0" i="0" u="none" strike="noStrike" kern="1200" cap="none" spc="0" normalizeH="0" baseline="0" noProof="0" dirty="0">
                <a:ln>
                  <a:noFill/>
                </a:ln>
                <a:solidFill>
                  <a:srgbClr val="000000"/>
                </a:solidFill>
                <a:effectLst/>
                <a:uLnTx/>
                <a:uFillTx/>
                <a:latin typeface="Arial"/>
                <a:ea typeface="+mn-ea"/>
                <a:cs typeface="Arial"/>
              </a:rPr>
              <a:t> dell’iva incassata su fatture/ corrispettivi;</a:t>
            </a:r>
          </a:p>
          <a:p>
            <a:pPr marL="285750" marR="0" lvl="0" indent="-285750" algn="l" defTabSz="457200" rtl="0" eaLnBrk="1" fontAlgn="auto" latinLnBrk="0" hangingPunct="1">
              <a:lnSpc>
                <a:spcPct val="100000"/>
              </a:lnSpc>
              <a:spcBef>
                <a:spcPts val="70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0000"/>
                </a:solidFill>
                <a:effectLst/>
                <a:uLnTx/>
                <a:uFillTx/>
                <a:latin typeface="Arial"/>
                <a:ea typeface="+mn-ea"/>
                <a:cs typeface="Arial"/>
              </a:rPr>
              <a:t>Sul fronte delle imposte dirette la Legge 398/91 consente di applicare ai proventi commerciali </a:t>
            </a:r>
            <a:r>
              <a:rPr kumimoji="0" lang="it-IT" sz="1600" b="1" i="0" u="sng" strike="noStrike" kern="1200" cap="none" spc="0" normalizeH="0" baseline="0" noProof="0" dirty="0">
                <a:ln>
                  <a:noFill/>
                </a:ln>
                <a:solidFill>
                  <a:srgbClr val="000000"/>
                </a:solidFill>
                <a:effectLst/>
                <a:uLnTx/>
                <a:uFillTx/>
                <a:latin typeface="Arial"/>
                <a:ea typeface="+mn-ea"/>
                <a:cs typeface="Arial"/>
              </a:rPr>
              <a:t>un coefficiente di redditività del solo 3%</a:t>
            </a:r>
            <a:r>
              <a:rPr kumimoji="0" lang="it-IT" sz="1600" b="0" i="0" u="none" strike="noStrike" kern="1200" cap="none" spc="0" normalizeH="0" baseline="0" noProof="0" dirty="0">
                <a:ln>
                  <a:noFill/>
                </a:ln>
                <a:solidFill>
                  <a:srgbClr val="000000"/>
                </a:solidFill>
                <a:effectLst/>
                <a:uLnTx/>
                <a:uFillTx/>
                <a:latin typeface="Arial"/>
                <a:ea typeface="+mn-ea"/>
                <a:cs typeface="Arial"/>
              </a:rPr>
              <a:t> maggiorato di proventi finanziari e plusvalenze;</a:t>
            </a:r>
          </a:p>
          <a:p>
            <a:pPr marL="285750" marR="0" lvl="0" indent="-285750" algn="l" defTabSz="457200" rtl="0" eaLnBrk="1" fontAlgn="auto" latinLnBrk="0" hangingPunct="1">
              <a:lnSpc>
                <a:spcPct val="100000"/>
              </a:lnSpc>
              <a:spcBef>
                <a:spcPts val="70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0000"/>
                </a:solidFill>
                <a:effectLst/>
                <a:uLnTx/>
                <a:uFillTx/>
                <a:latin typeface="Arial"/>
                <a:ea typeface="+mn-ea"/>
                <a:cs typeface="Arial"/>
              </a:rPr>
              <a:t>Tale regime forfettario consente anche una lunga serie di semplificazioni: esonero dalla tenuta dei registri Iva, dalla dichiarazione annuale Iva, dalle comunicazioni trimestrali LIPE e dalla compilazione degli ISA</a:t>
            </a:r>
          </a:p>
        </p:txBody>
      </p:sp>
    </p:spTree>
    <p:extLst>
      <p:ext uri="{BB962C8B-B14F-4D97-AF65-F5344CB8AC3E}">
        <p14:creationId xmlns:p14="http://schemas.microsoft.com/office/powerpoint/2010/main" val="2463552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0DCE2-E267-F4CC-16FD-0883FC579AEE}"/>
            </a:ext>
          </a:extLst>
        </p:cNvPr>
        <p:cNvGrpSpPr/>
        <p:nvPr/>
      </p:nvGrpSpPr>
      <p:grpSpPr>
        <a:xfrm>
          <a:off x="0" y="0"/>
          <a:ext cx="0" cy="0"/>
          <a:chOff x="0" y="0"/>
          <a:chExt cx="0" cy="0"/>
        </a:xfrm>
      </p:grpSpPr>
      <p:sp>
        <p:nvSpPr>
          <p:cNvPr id="5" name="Titolo 2">
            <a:extLst>
              <a:ext uri="{FF2B5EF4-FFF2-40B4-BE49-F238E27FC236}">
                <a16:creationId xmlns:a16="http://schemas.microsoft.com/office/drawing/2014/main" id="{EB703B2E-8781-4007-8DE9-ABC972E859F3}"/>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6B056999-0061-F663-C3A8-E90888C45A1D}"/>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35</a:t>
            </a:fld>
            <a:endParaRPr lang="it-IT" sz="900" dirty="0">
              <a:solidFill>
                <a:schemeClr val="bg1"/>
              </a:solidFill>
              <a:latin typeface="Arial" panose="020B0604020202020204" pitchFamily="34" charset="0"/>
              <a:cs typeface="Arial" panose="020B0604020202020204" pitchFamily="34" charset="0"/>
            </a:endParaRPr>
          </a:p>
        </p:txBody>
      </p:sp>
      <p:sp>
        <p:nvSpPr>
          <p:cNvPr id="6" name="Segnaposto testo 3">
            <a:extLst>
              <a:ext uri="{FF2B5EF4-FFF2-40B4-BE49-F238E27FC236}">
                <a16:creationId xmlns:a16="http://schemas.microsoft.com/office/drawing/2014/main" id="{6DEF982C-B06D-41A4-CC13-E9E09C5F1EB4}"/>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LE CARATTERISTICHE </a:t>
            </a:r>
          </a:p>
          <a:p>
            <a:pPr marL="0" indent="0">
              <a:spcBef>
                <a:spcPts val="0"/>
              </a:spcBef>
              <a:buNone/>
            </a:pPr>
            <a:r>
              <a:rPr lang="it-IT" sz="3200" b="1" dirty="0">
                <a:solidFill>
                  <a:schemeClr val="accent1"/>
                </a:solidFill>
                <a:latin typeface="Century Gothic" panose="020B0502020202020204" pitchFamily="34" charset="0"/>
              </a:rPr>
              <a:t>DELLA LEGGE 398/91 (2/3)</a:t>
            </a:r>
          </a:p>
        </p:txBody>
      </p:sp>
      <p:sp>
        <p:nvSpPr>
          <p:cNvPr id="7" name="Rettangolo 6">
            <a:extLst>
              <a:ext uri="{FF2B5EF4-FFF2-40B4-BE49-F238E27FC236}">
                <a16:creationId xmlns:a16="http://schemas.microsoft.com/office/drawing/2014/main" id="{4008DE5A-7845-9413-6C0C-6A4CC43BC56D}"/>
              </a:ext>
            </a:extLst>
          </p:cNvPr>
          <p:cNvSpPr/>
          <p:nvPr/>
        </p:nvSpPr>
        <p:spPr>
          <a:xfrm>
            <a:off x="530499" y="1903618"/>
            <a:ext cx="8064500" cy="1336263"/>
          </a:xfrm>
          <a:prstGeom prst="rect">
            <a:avLst/>
          </a:prstGeom>
          <a:solidFill>
            <a:srgbClr val="92D050">
              <a:alpha val="50196"/>
            </a:srgbClr>
          </a:solidFill>
          <a:ln w="19050">
            <a:solidFill>
              <a:srgbClr val="002060"/>
            </a:solidFill>
          </a:ln>
        </p:spPr>
        <p:txBody>
          <a:bodyPr wrap="square" rtlCol="0" anchor="t">
            <a:spAutoFit/>
          </a:bodyPr>
          <a:lstStyle/>
          <a:p>
            <a:pPr marL="285750" marR="0" lvl="0" indent="-285750" algn="l" defTabSz="457200" rtl="0" eaLnBrk="1" fontAlgn="auto" latinLnBrk="0" hangingPunct="1">
              <a:lnSpc>
                <a:spcPct val="100000"/>
              </a:lnSpc>
              <a:spcBef>
                <a:spcPts val="700"/>
              </a:spcBef>
              <a:spcAft>
                <a:spcPts val="0"/>
              </a:spcAft>
              <a:buClrTx/>
              <a:buSzTx/>
              <a:buFont typeface="Arial" panose="020B0604020202020204" pitchFamily="34" charset="0"/>
              <a:buChar char="•"/>
              <a:tabLst/>
              <a:defRPr/>
            </a:pPr>
            <a:r>
              <a:rPr kumimoji="0" lang="it-IT" sz="1500" b="0" i="0" u="none" strike="noStrike" kern="1200" cap="none" spc="0" normalizeH="0" baseline="0" noProof="0" dirty="0">
                <a:ln>
                  <a:noFill/>
                </a:ln>
                <a:solidFill>
                  <a:srgbClr val="000000"/>
                </a:solidFill>
                <a:effectLst/>
                <a:uLnTx/>
                <a:uFillTx/>
                <a:latin typeface="Arial"/>
                <a:ea typeface="+mn-ea"/>
                <a:cs typeface="Arial"/>
              </a:rPr>
              <a:t>I vantaggi di tale norma potranno essere mantenuti ancora per l’intero 2025 ma, con la piena entrata in vigore del </a:t>
            </a:r>
            <a:r>
              <a:rPr kumimoji="0" lang="it-IT" sz="1500" b="0" i="0" u="none" strike="noStrike" kern="1200" cap="none" spc="0" normalizeH="0" baseline="0" noProof="0" dirty="0" err="1">
                <a:ln>
                  <a:noFill/>
                </a:ln>
                <a:solidFill>
                  <a:srgbClr val="000000"/>
                </a:solidFill>
                <a:effectLst/>
                <a:uLnTx/>
                <a:uFillTx/>
                <a:latin typeface="Arial"/>
                <a:ea typeface="+mn-ea"/>
                <a:cs typeface="Arial"/>
              </a:rPr>
              <a:t>Cts</a:t>
            </a:r>
            <a:r>
              <a:rPr kumimoji="0" lang="it-IT" sz="1500" b="0" i="0" u="none" strike="noStrike" kern="1200" cap="none" spc="0" normalizeH="0" baseline="0" noProof="0" dirty="0">
                <a:ln>
                  <a:noFill/>
                </a:ln>
                <a:solidFill>
                  <a:srgbClr val="000000"/>
                </a:solidFill>
                <a:effectLst/>
                <a:uLnTx/>
                <a:uFillTx/>
                <a:latin typeface="Arial"/>
                <a:ea typeface="+mn-ea"/>
                <a:cs typeface="Arial"/>
              </a:rPr>
              <a:t>, dal 2026, gli enti associativi che si iscriveranno al </a:t>
            </a:r>
            <a:r>
              <a:rPr kumimoji="0" lang="it-IT" sz="1500" b="0" i="0" u="none" strike="noStrike" kern="1200" cap="none" spc="0" normalizeH="0" baseline="0" noProof="0" dirty="0" err="1">
                <a:ln>
                  <a:noFill/>
                </a:ln>
                <a:solidFill>
                  <a:srgbClr val="000000"/>
                </a:solidFill>
                <a:effectLst/>
                <a:uLnTx/>
                <a:uFillTx/>
                <a:latin typeface="Arial"/>
                <a:ea typeface="+mn-ea"/>
                <a:cs typeface="Arial"/>
              </a:rPr>
              <a:t>Runts</a:t>
            </a:r>
            <a:r>
              <a:rPr kumimoji="0" lang="it-IT" sz="1500" b="0" i="0" u="none" strike="noStrike" kern="1200" cap="none" spc="0" normalizeH="0" baseline="0" noProof="0" dirty="0">
                <a:ln>
                  <a:noFill/>
                </a:ln>
                <a:solidFill>
                  <a:srgbClr val="000000"/>
                </a:solidFill>
                <a:effectLst/>
                <a:uLnTx/>
                <a:uFillTx/>
                <a:latin typeface="Arial"/>
                <a:ea typeface="+mn-ea"/>
                <a:cs typeface="Arial"/>
              </a:rPr>
              <a:t> perderanno la facoltà di permanenza nel regime agevolato;</a:t>
            </a:r>
          </a:p>
          <a:p>
            <a:pPr marL="285750" marR="0" lvl="0" indent="-285750" algn="l" defTabSz="457200" rtl="0" eaLnBrk="1" fontAlgn="auto" latinLnBrk="0" hangingPunct="1">
              <a:lnSpc>
                <a:spcPct val="100000"/>
              </a:lnSpc>
              <a:spcBef>
                <a:spcPts val="700"/>
              </a:spcBef>
              <a:spcAft>
                <a:spcPts val="0"/>
              </a:spcAft>
              <a:buClrTx/>
              <a:buSzTx/>
              <a:buFont typeface="Arial" panose="020B0604020202020204" pitchFamily="34" charset="0"/>
              <a:buChar char="•"/>
              <a:tabLst/>
              <a:defRPr/>
            </a:pPr>
            <a:r>
              <a:rPr kumimoji="0" lang="it-IT" sz="1500" b="0" i="0" u="none" strike="noStrike" kern="1200" cap="none" spc="0" normalizeH="0" baseline="0" noProof="0" dirty="0">
                <a:ln>
                  <a:noFill/>
                </a:ln>
                <a:solidFill>
                  <a:srgbClr val="000000"/>
                </a:solidFill>
                <a:effectLst/>
                <a:uLnTx/>
                <a:uFillTx/>
                <a:latin typeface="Arial"/>
                <a:ea typeface="+mn-ea"/>
                <a:cs typeface="Arial"/>
              </a:rPr>
              <a:t>Di contro, al di fuori del </a:t>
            </a:r>
            <a:r>
              <a:rPr kumimoji="0" lang="it-IT" sz="1500" b="0" i="0" u="none" strike="noStrike" kern="1200" cap="none" spc="0" normalizeH="0" baseline="0" noProof="0" dirty="0" err="1">
                <a:ln>
                  <a:noFill/>
                </a:ln>
                <a:solidFill>
                  <a:srgbClr val="000000"/>
                </a:solidFill>
                <a:effectLst/>
                <a:uLnTx/>
                <a:uFillTx/>
                <a:latin typeface="Arial"/>
                <a:ea typeface="+mn-ea"/>
                <a:cs typeface="Arial"/>
              </a:rPr>
              <a:t>Runts</a:t>
            </a:r>
            <a:r>
              <a:rPr kumimoji="0" lang="it-IT" sz="1500" b="0" i="0" u="none" strike="noStrike" kern="1200" cap="none" spc="0" normalizeH="0" baseline="0" noProof="0" dirty="0">
                <a:ln>
                  <a:noFill/>
                </a:ln>
                <a:solidFill>
                  <a:srgbClr val="000000"/>
                </a:solidFill>
                <a:effectLst/>
                <a:uLnTx/>
                <a:uFillTx/>
                <a:latin typeface="Arial"/>
                <a:ea typeface="+mn-ea"/>
                <a:cs typeface="Arial"/>
              </a:rPr>
              <a:t>, </a:t>
            </a:r>
            <a:r>
              <a:rPr kumimoji="0" lang="it-IT" sz="1500" b="1" i="0" u="sng" strike="noStrike" kern="1200" cap="none" spc="0" normalizeH="0" baseline="0" noProof="0" dirty="0">
                <a:ln>
                  <a:noFill/>
                </a:ln>
                <a:solidFill>
                  <a:srgbClr val="000000"/>
                </a:solidFill>
                <a:effectLst/>
                <a:uLnTx/>
                <a:uFillTx/>
                <a:latin typeface="Arial"/>
                <a:ea typeface="+mn-ea"/>
                <a:cs typeface="Arial"/>
              </a:rPr>
              <a:t>potranno mantenere i benefici della Legge 398/91 esclusivamente le </a:t>
            </a:r>
            <a:r>
              <a:rPr kumimoji="0" lang="it-IT" sz="1500" b="1" i="0" u="sng" strike="noStrike" kern="1200" cap="none" spc="0" normalizeH="0" baseline="0" noProof="0" dirty="0" err="1">
                <a:ln>
                  <a:noFill/>
                </a:ln>
                <a:solidFill>
                  <a:srgbClr val="000000"/>
                </a:solidFill>
                <a:effectLst/>
                <a:uLnTx/>
                <a:uFillTx/>
                <a:latin typeface="Arial"/>
                <a:ea typeface="+mn-ea"/>
                <a:cs typeface="Arial"/>
              </a:rPr>
              <a:t>Asd</a:t>
            </a:r>
            <a:r>
              <a:rPr kumimoji="0" lang="it-IT" sz="1500" b="1" i="0" u="sng" strike="noStrike" kern="1200" cap="none" spc="0" normalizeH="0" baseline="0" noProof="0" dirty="0">
                <a:ln>
                  <a:noFill/>
                </a:ln>
                <a:solidFill>
                  <a:srgbClr val="000000"/>
                </a:solidFill>
                <a:effectLst/>
                <a:uLnTx/>
                <a:uFillTx/>
                <a:latin typeface="Arial"/>
                <a:ea typeface="+mn-ea"/>
                <a:cs typeface="Arial"/>
              </a:rPr>
              <a:t>/</a:t>
            </a:r>
            <a:r>
              <a:rPr kumimoji="0" lang="it-IT" sz="1500" b="1" i="0" u="sng" strike="noStrike" kern="1200" cap="none" spc="0" normalizeH="0" baseline="0" noProof="0" dirty="0" err="1">
                <a:ln>
                  <a:noFill/>
                </a:ln>
                <a:solidFill>
                  <a:srgbClr val="000000"/>
                </a:solidFill>
                <a:effectLst/>
                <a:uLnTx/>
                <a:uFillTx/>
                <a:latin typeface="Arial"/>
                <a:ea typeface="+mn-ea"/>
                <a:cs typeface="Arial"/>
              </a:rPr>
              <a:t>Ssd</a:t>
            </a:r>
            <a:r>
              <a:rPr kumimoji="0" lang="it-IT" sz="1500" b="1" i="0" u="sng" strike="noStrike" kern="1200" cap="none" spc="0" normalizeH="0" baseline="0" noProof="0" dirty="0">
                <a:ln>
                  <a:noFill/>
                </a:ln>
                <a:solidFill>
                  <a:srgbClr val="000000"/>
                </a:solidFill>
                <a:effectLst/>
                <a:uLnTx/>
                <a:uFillTx/>
                <a:latin typeface="Arial"/>
                <a:ea typeface="+mn-ea"/>
                <a:cs typeface="Arial"/>
              </a:rPr>
              <a:t> iscritte al RASD</a:t>
            </a:r>
            <a:r>
              <a:rPr kumimoji="0" lang="it-IT" sz="1500" b="0" i="0" u="none" strike="noStrike" kern="1200" cap="none" spc="0" normalizeH="0" baseline="0" noProof="0" dirty="0">
                <a:ln>
                  <a:noFill/>
                </a:ln>
                <a:solidFill>
                  <a:srgbClr val="000000"/>
                </a:solidFill>
                <a:effectLst/>
                <a:uLnTx/>
                <a:uFillTx/>
                <a:latin typeface="Arial"/>
                <a:ea typeface="+mn-ea"/>
                <a:cs typeface="Arial"/>
              </a:rPr>
              <a:t>   </a:t>
            </a:r>
          </a:p>
        </p:txBody>
      </p:sp>
      <p:sp>
        <p:nvSpPr>
          <p:cNvPr id="8" name="Rettangolo 7">
            <a:extLst>
              <a:ext uri="{FF2B5EF4-FFF2-40B4-BE49-F238E27FC236}">
                <a16:creationId xmlns:a16="http://schemas.microsoft.com/office/drawing/2014/main" id="{D79B99D0-4EE3-6B24-D879-97BB8C070E4D}"/>
              </a:ext>
            </a:extLst>
          </p:cNvPr>
          <p:cNvSpPr/>
          <p:nvPr/>
        </p:nvSpPr>
        <p:spPr>
          <a:xfrm>
            <a:off x="530499" y="3420207"/>
            <a:ext cx="8064499" cy="1105431"/>
          </a:xfrm>
          <a:prstGeom prst="rect">
            <a:avLst/>
          </a:prstGeom>
          <a:solidFill>
            <a:srgbClr val="92D050">
              <a:alpha val="50196"/>
            </a:srgbClr>
          </a:solidFill>
          <a:ln w="19050">
            <a:solidFill>
              <a:srgbClr val="002060"/>
            </a:solidFill>
          </a:ln>
        </p:spPr>
        <p:txBody>
          <a:bodyPr wrap="square" rtlCol="0" anchor="t">
            <a:spAutoFit/>
          </a:bodyPr>
          <a:lstStyle/>
          <a:p>
            <a:pPr marL="285750" marR="0" lvl="0" indent="-285750" algn="l" defTabSz="457200" rtl="0" eaLnBrk="1" fontAlgn="auto" latinLnBrk="0" hangingPunct="1">
              <a:lnSpc>
                <a:spcPct val="100000"/>
              </a:lnSpc>
              <a:spcBef>
                <a:spcPts val="700"/>
              </a:spcBef>
              <a:spcAft>
                <a:spcPts val="0"/>
              </a:spcAft>
              <a:buClrTx/>
              <a:buSzTx/>
              <a:buFont typeface="Arial" panose="020B0604020202020204" pitchFamily="34" charset="0"/>
              <a:buChar char="•"/>
              <a:tabLst/>
              <a:defRPr/>
            </a:pPr>
            <a:r>
              <a:rPr kumimoji="0" lang="it-IT" sz="1500" b="0" i="0" u="none" strike="noStrike" kern="1200" cap="none" spc="0" normalizeH="0" baseline="0" noProof="0" dirty="0">
                <a:ln>
                  <a:noFill/>
                </a:ln>
                <a:solidFill>
                  <a:srgbClr val="000000"/>
                </a:solidFill>
                <a:effectLst/>
                <a:uLnTx/>
                <a:uFillTx/>
                <a:latin typeface="Arial"/>
                <a:ea typeface="+mn-ea"/>
                <a:cs typeface="Arial"/>
              </a:rPr>
              <a:t>Con l’ingresso nel </a:t>
            </a:r>
            <a:r>
              <a:rPr kumimoji="0" lang="it-IT" sz="1500" b="0" i="0" u="none" strike="noStrike" kern="1200" cap="none" spc="0" normalizeH="0" baseline="0" noProof="0" dirty="0" err="1">
                <a:ln>
                  <a:noFill/>
                </a:ln>
                <a:solidFill>
                  <a:srgbClr val="000000"/>
                </a:solidFill>
                <a:effectLst/>
                <a:uLnTx/>
                <a:uFillTx/>
                <a:latin typeface="Arial"/>
                <a:ea typeface="+mn-ea"/>
                <a:cs typeface="Arial"/>
              </a:rPr>
              <a:t>Runts</a:t>
            </a:r>
            <a:r>
              <a:rPr kumimoji="0" lang="it-IT" sz="1500" b="0" i="0" u="none" strike="noStrike" kern="1200" cap="none" spc="0" normalizeH="0" baseline="0" noProof="0" dirty="0">
                <a:ln>
                  <a:noFill/>
                </a:ln>
                <a:solidFill>
                  <a:srgbClr val="000000"/>
                </a:solidFill>
                <a:effectLst/>
                <a:uLnTx/>
                <a:uFillTx/>
                <a:latin typeface="Arial"/>
                <a:ea typeface="+mn-ea"/>
                <a:cs typeface="Arial"/>
              </a:rPr>
              <a:t> le associazioni ex legge 398/91 perderanno l’esonero dalla certificazione dei corrispettivi e dovranno dotarsi di Registratore Telematico;</a:t>
            </a:r>
          </a:p>
          <a:p>
            <a:pPr marL="285750" marR="0" lvl="0" indent="-285750" algn="l" defTabSz="457200" rtl="0" eaLnBrk="1" fontAlgn="auto" latinLnBrk="0" hangingPunct="1">
              <a:lnSpc>
                <a:spcPct val="100000"/>
              </a:lnSpc>
              <a:spcBef>
                <a:spcPts val="700"/>
              </a:spcBef>
              <a:spcAft>
                <a:spcPts val="0"/>
              </a:spcAft>
              <a:buClrTx/>
              <a:buSzTx/>
              <a:buFont typeface="Arial" panose="020B0604020202020204" pitchFamily="34" charset="0"/>
              <a:buChar char="•"/>
              <a:tabLst/>
              <a:defRPr/>
            </a:pPr>
            <a:r>
              <a:rPr kumimoji="0" lang="it-IT" sz="1500" b="0" i="0" u="none" strike="noStrike" kern="1200" cap="none" spc="0" normalizeH="0" baseline="0" noProof="0" dirty="0">
                <a:ln>
                  <a:noFill/>
                </a:ln>
                <a:solidFill>
                  <a:srgbClr val="000000"/>
                </a:solidFill>
                <a:effectLst/>
                <a:uLnTx/>
                <a:uFillTx/>
                <a:latin typeface="Arial"/>
                <a:ea typeface="+mn-ea"/>
                <a:cs typeface="Arial"/>
              </a:rPr>
              <a:t>La circolare 18/E/2018 ha chiarito che la mancata opzione alla Siae è superata dal comportamento concludente ferma restando la sanzione formale di € 250 </a:t>
            </a:r>
          </a:p>
        </p:txBody>
      </p:sp>
    </p:spTree>
    <p:extLst>
      <p:ext uri="{BB962C8B-B14F-4D97-AF65-F5344CB8AC3E}">
        <p14:creationId xmlns:p14="http://schemas.microsoft.com/office/powerpoint/2010/main" val="1353307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54D3A-702D-2E7B-8471-7286F5D9D1CE}"/>
            </a:ext>
          </a:extLst>
        </p:cNvPr>
        <p:cNvGrpSpPr/>
        <p:nvPr/>
      </p:nvGrpSpPr>
      <p:grpSpPr>
        <a:xfrm>
          <a:off x="0" y="0"/>
          <a:ext cx="0" cy="0"/>
          <a:chOff x="0" y="0"/>
          <a:chExt cx="0" cy="0"/>
        </a:xfrm>
      </p:grpSpPr>
      <p:sp>
        <p:nvSpPr>
          <p:cNvPr id="5" name="Titolo 2">
            <a:extLst>
              <a:ext uri="{FF2B5EF4-FFF2-40B4-BE49-F238E27FC236}">
                <a16:creationId xmlns:a16="http://schemas.microsoft.com/office/drawing/2014/main" id="{65D652CD-2631-4FD1-685F-BB0B2C645F67}"/>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B51FF2D7-31A7-8B8F-CD52-673AC26BDD8F}"/>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36</a:t>
            </a:fld>
            <a:endParaRPr lang="it-IT" sz="900" dirty="0">
              <a:solidFill>
                <a:schemeClr val="bg1"/>
              </a:solidFill>
              <a:latin typeface="Arial" panose="020B0604020202020204" pitchFamily="34" charset="0"/>
              <a:cs typeface="Arial" panose="020B0604020202020204" pitchFamily="34" charset="0"/>
            </a:endParaRPr>
          </a:p>
        </p:txBody>
      </p:sp>
      <p:sp>
        <p:nvSpPr>
          <p:cNvPr id="6" name="Segnaposto testo 3">
            <a:extLst>
              <a:ext uri="{FF2B5EF4-FFF2-40B4-BE49-F238E27FC236}">
                <a16:creationId xmlns:a16="http://schemas.microsoft.com/office/drawing/2014/main" id="{F654ED48-9122-8FC8-7633-541F123F8007}"/>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LE CARATTERISTICHE </a:t>
            </a:r>
          </a:p>
          <a:p>
            <a:pPr marL="0" indent="0">
              <a:spcBef>
                <a:spcPts val="0"/>
              </a:spcBef>
              <a:buNone/>
            </a:pPr>
            <a:r>
              <a:rPr lang="it-IT" sz="3200" b="1" dirty="0">
                <a:solidFill>
                  <a:schemeClr val="accent1"/>
                </a:solidFill>
                <a:latin typeface="Century Gothic" panose="020B0502020202020204" pitchFamily="34" charset="0"/>
              </a:rPr>
              <a:t>DELLA LEGGE 398/91 (3/3)</a:t>
            </a:r>
          </a:p>
        </p:txBody>
      </p:sp>
      <p:sp>
        <p:nvSpPr>
          <p:cNvPr id="3" name="Rettangolo 2">
            <a:extLst>
              <a:ext uri="{FF2B5EF4-FFF2-40B4-BE49-F238E27FC236}">
                <a16:creationId xmlns:a16="http://schemas.microsoft.com/office/drawing/2014/main" id="{37CDD4AB-B9AF-966D-2B71-7FC7A16C52CD}"/>
              </a:ext>
            </a:extLst>
          </p:cNvPr>
          <p:cNvSpPr/>
          <p:nvPr/>
        </p:nvSpPr>
        <p:spPr>
          <a:xfrm>
            <a:off x="530499" y="1950247"/>
            <a:ext cx="8064500" cy="2682786"/>
          </a:xfrm>
          <a:prstGeom prst="rect">
            <a:avLst/>
          </a:prstGeom>
          <a:solidFill>
            <a:schemeClr val="accent1">
              <a:lumMod val="20000"/>
              <a:lumOff val="80000"/>
            </a:schemeClr>
          </a:solidFill>
          <a:ln w="19050">
            <a:solidFill>
              <a:srgbClr val="002060"/>
            </a:solidFill>
          </a:ln>
        </p:spPr>
        <p:txBody>
          <a:bodyPr wrap="square" rtlCol="0" anchor="t">
            <a:spAutoFit/>
          </a:bodyPr>
          <a:lstStyle/>
          <a:p>
            <a:pPr marL="285750" marR="0" lvl="0" indent="-285750" algn="l" defTabSz="4572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0000"/>
                </a:solidFill>
                <a:effectLst/>
                <a:uLnTx/>
                <a:uFillTx/>
                <a:latin typeface="Arial"/>
                <a:ea typeface="+mn-ea"/>
                <a:cs typeface="Arial"/>
              </a:rPr>
              <a:t>L’opzione per la Legge 398/91 si perfeziona con raccomandata </a:t>
            </a:r>
            <a:r>
              <a:rPr kumimoji="0" lang="it-IT" sz="1600" b="0" i="0" u="none" strike="noStrike" kern="1200" cap="none" spc="0" normalizeH="0" baseline="0" noProof="0" dirty="0" err="1">
                <a:ln>
                  <a:noFill/>
                </a:ln>
                <a:solidFill>
                  <a:srgbClr val="000000"/>
                </a:solidFill>
                <a:effectLst/>
                <a:uLnTx/>
                <a:uFillTx/>
                <a:latin typeface="Arial"/>
                <a:ea typeface="+mn-ea"/>
                <a:cs typeface="Arial"/>
              </a:rPr>
              <a:t>a/r</a:t>
            </a:r>
            <a:r>
              <a:rPr kumimoji="0" lang="it-IT" sz="1600" b="0" i="0" u="none" strike="noStrike" kern="1200" cap="none" spc="0" normalizeH="0" baseline="0" noProof="0" dirty="0">
                <a:ln>
                  <a:noFill/>
                </a:ln>
                <a:solidFill>
                  <a:srgbClr val="000000"/>
                </a:solidFill>
                <a:effectLst/>
                <a:uLnTx/>
                <a:uFillTx/>
                <a:latin typeface="Arial"/>
                <a:ea typeface="+mn-ea"/>
                <a:cs typeface="Arial"/>
              </a:rPr>
              <a:t> alla Siae competente per territorio e successiva conferma nel quadro VO della Dichiarazione dei redditi (perché la dichiarazione annuale Iva non deve essere trasmessa);</a:t>
            </a:r>
          </a:p>
          <a:p>
            <a:pPr marL="285750" marR="0" lvl="0" indent="-285750" algn="l" defTabSz="4572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0000"/>
                </a:solidFill>
                <a:effectLst/>
                <a:uLnTx/>
                <a:uFillTx/>
                <a:latin typeface="Arial"/>
                <a:ea typeface="+mn-ea"/>
                <a:cs typeface="Arial"/>
              </a:rPr>
              <a:t>In caso di superamento del limite di incassi di € 400.000 l’associazione entra nel regime ordinario ai fini Ires, Irap e Iva dal mese solare successivo e quindi avrà una dichiarazione Iva che conterrà soltanto le movimentazioni dei mesi successivi al superamento ed una dichiarazione dei redditi e Irap con due moduli (forfait e ordinario) relativi ai due diversi periodi;</a:t>
            </a:r>
          </a:p>
          <a:p>
            <a:pPr marL="285750" marR="0" lvl="0" indent="-285750" algn="l" defTabSz="4572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0000"/>
                </a:solidFill>
                <a:effectLst/>
                <a:uLnTx/>
                <a:uFillTx/>
                <a:latin typeface="Arial"/>
                <a:ea typeface="+mn-ea"/>
                <a:cs typeface="Arial"/>
              </a:rPr>
              <a:t>L’associazione in questione ritroverà l’obbligo di compilazione degli ISA soltanto dall’esercizio successivo al superamento della soglia di ricavi  </a:t>
            </a:r>
          </a:p>
        </p:txBody>
      </p:sp>
    </p:spTree>
    <p:extLst>
      <p:ext uri="{BB962C8B-B14F-4D97-AF65-F5344CB8AC3E}">
        <p14:creationId xmlns:p14="http://schemas.microsoft.com/office/powerpoint/2010/main" val="1782019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237AC-5A74-7B89-5462-B1F499C9C184}"/>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12604C5C-0177-8F48-014F-2C07758A2126}"/>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I NUOVI REGIMI FORFETTARI INTRODOTTI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DAL CTS (1/3)</a:t>
            </a:r>
          </a:p>
        </p:txBody>
      </p:sp>
      <p:sp>
        <p:nvSpPr>
          <p:cNvPr id="5" name="Titolo 2">
            <a:extLst>
              <a:ext uri="{FF2B5EF4-FFF2-40B4-BE49-F238E27FC236}">
                <a16:creationId xmlns:a16="http://schemas.microsoft.com/office/drawing/2014/main" id="{38EE682D-69D7-6271-580D-FEB68BDB2237}"/>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0B342431-6A82-C4C3-DD65-A01064A1E7D4}"/>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37</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a destra con strisce 9">
            <a:extLst>
              <a:ext uri="{FF2B5EF4-FFF2-40B4-BE49-F238E27FC236}">
                <a16:creationId xmlns:a16="http://schemas.microsoft.com/office/drawing/2014/main" id="{EF156C85-3D3F-5230-4B30-658EEBB015A2}"/>
              </a:ext>
            </a:extLst>
          </p:cNvPr>
          <p:cNvSpPr>
            <a:spLocks/>
          </p:cNvSpPr>
          <p:nvPr/>
        </p:nvSpPr>
        <p:spPr bwMode="auto">
          <a:xfrm rot="5400000">
            <a:off x="2354858" y="1750055"/>
            <a:ext cx="236382" cy="357884"/>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5">
            <a:extLst>
              <a:ext uri="{FF2B5EF4-FFF2-40B4-BE49-F238E27FC236}">
                <a16:creationId xmlns:a16="http://schemas.microsoft.com/office/drawing/2014/main" id="{BE06AEBA-F69B-4557-F294-22563A44F361}"/>
              </a:ext>
            </a:extLst>
          </p:cNvPr>
          <p:cNvSpPr>
            <a:spLocks noChangeArrowheads="1"/>
          </p:cNvSpPr>
          <p:nvPr/>
        </p:nvSpPr>
        <p:spPr bwMode="auto">
          <a:xfrm>
            <a:off x="4750905" y="2139950"/>
            <a:ext cx="3853346" cy="948045"/>
          </a:xfrm>
          <a:prstGeom prst="rect">
            <a:avLst/>
          </a:prstGeom>
          <a:noFill/>
          <a:ln w="28575" cmpd="sng">
            <a:solidFill>
              <a:srgbClr val="405C58"/>
            </a:solidFill>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Ad esempio le Pro-loco stanno valutando l’ingresso come </a:t>
            </a:r>
            <a:r>
              <a:rPr kumimoji="0" lang="it-IT" altLang="it-IT" sz="15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Aps</a:t>
            </a: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per accedere al regime forfettario ex art. 86 e </a:t>
            </a:r>
            <a:r>
              <a:rPr kumimoji="0" lang="it-IT" altLang="it-IT" sz="15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decommercializzare</a:t>
            </a: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i corrispettivi versati dai soci </a:t>
            </a:r>
          </a:p>
        </p:txBody>
      </p:sp>
      <p:sp>
        <p:nvSpPr>
          <p:cNvPr id="8" name="Rectangle 5">
            <a:extLst>
              <a:ext uri="{FF2B5EF4-FFF2-40B4-BE49-F238E27FC236}">
                <a16:creationId xmlns:a16="http://schemas.microsoft.com/office/drawing/2014/main" id="{250839A4-BD6F-6F89-2587-40E069CD9802}"/>
              </a:ext>
            </a:extLst>
          </p:cNvPr>
          <p:cNvSpPr>
            <a:spLocks noChangeArrowheads="1"/>
          </p:cNvSpPr>
          <p:nvPr/>
        </p:nvSpPr>
        <p:spPr bwMode="auto">
          <a:xfrm>
            <a:off x="549689" y="2134195"/>
            <a:ext cx="3846720" cy="948045"/>
          </a:xfrm>
          <a:prstGeom prst="rect">
            <a:avLst/>
          </a:prstGeom>
          <a:noFill/>
          <a:ln w="28575" cmpd="sng">
            <a:solidFill>
              <a:srgbClr val="405C58"/>
            </a:solidFill>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L’ingresso nel </a:t>
            </a:r>
            <a:r>
              <a:rPr kumimoji="0" lang="it-IT" altLang="it-IT" sz="15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consentirà, a talune condizioni, l’accesso degli Ets ai favorevoli regimi forfettari previsti dagli artt. 80 e 86 del </a:t>
            </a:r>
            <a:r>
              <a:rPr kumimoji="0" lang="it-IT" altLang="it-IT" sz="15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Cts</a:t>
            </a: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basati sui coefficienti di redditività   </a:t>
            </a:r>
          </a:p>
        </p:txBody>
      </p:sp>
      <p:sp>
        <p:nvSpPr>
          <p:cNvPr id="9" name="Freccia a destra con strisce 9">
            <a:extLst>
              <a:ext uri="{FF2B5EF4-FFF2-40B4-BE49-F238E27FC236}">
                <a16:creationId xmlns:a16="http://schemas.microsoft.com/office/drawing/2014/main" id="{8AFD04DC-F01F-4C4D-C6F3-3F448C87AF1F}"/>
              </a:ext>
            </a:extLst>
          </p:cNvPr>
          <p:cNvSpPr>
            <a:spLocks/>
          </p:cNvSpPr>
          <p:nvPr/>
        </p:nvSpPr>
        <p:spPr bwMode="auto">
          <a:xfrm rot="5400000">
            <a:off x="2361796" y="3069234"/>
            <a:ext cx="222506" cy="358906"/>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Freccia a destra con strisce 9">
            <a:extLst>
              <a:ext uri="{FF2B5EF4-FFF2-40B4-BE49-F238E27FC236}">
                <a16:creationId xmlns:a16="http://schemas.microsoft.com/office/drawing/2014/main" id="{2C72D8CF-22E6-A171-DF05-CE62770EC4B2}"/>
              </a:ext>
            </a:extLst>
          </p:cNvPr>
          <p:cNvSpPr>
            <a:spLocks/>
          </p:cNvSpPr>
          <p:nvPr/>
        </p:nvSpPr>
        <p:spPr bwMode="auto">
          <a:xfrm rot="5400000">
            <a:off x="6571469" y="3097186"/>
            <a:ext cx="212219" cy="332609"/>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5">
            <a:extLst>
              <a:ext uri="{FF2B5EF4-FFF2-40B4-BE49-F238E27FC236}">
                <a16:creationId xmlns:a16="http://schemas.microsoft.com/office/drawing/2014/main" id="{6C948794-3326-56E1-0204-F024D2CF89B7}"/>
              </a:ext>
            </a:extLst>
          </p:cNvPr>
          <p:cNvSpPr>
            <a:spLocks noChangeArrowheads="1"/>
          </p:cNvSpPr>
          <p:nvPr/>
        </p:nvSpPr>
        <p:spPr bwMode="auto">
          <a:xfrm>
            <a:off x="539750" y="3420391"/>
            <a:ext cx="3866598" cy="1023022"/>
          </a:xfrm>
          <a:prstGeom prst="rect">
            <a:avLst/>
          </a:prstGeom>
          <a:noFill/>
          <a:ln w="28575" cmpd="sng">
            <a:solidFill>
              <a:srgbClr val="405C58"/>
            </a:solidFill>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Il regime forfettario di cui all’art. 80 è applicabile a tutti gli </a:t>
            </a:r>
            <a:r>
              <a:rPr kumimoji="0" lang="it-IT" altLang="it-IT" sz="1500" b="1" i="0" u="sng" strike="noStrike" kern="1200" cap="none" spc="0" normalizeH="0" baseline="0" noProof="0" dirty="0">
                <a:ln>
                  <a:noFill/>
                </a:ln>
                <a:solidFill>
                  <a:srgbClr val="000000"/>
                </a:solidFill>
                <a:effectLst/>
                <a:uLnTx/>
                <a:uFillTx/>
                <a:latin typeface="Arial"/>
                <a:ea typeface="+mn-ea"/>
                <a:cs typeface="Arial"/>
                <a:sym typeface="Wingdings" pitchFamily="2" charset="2"/>
              </a:rPr>
              <a:t>Ets non commerciali</a:t>
            </a: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e si fonda sui coefficienti di redditività per la determinazione del reddito d’impresa</a:t>
            </a:r>
          </a:p>
        </p:txBody>
      </p:sp>
      <p:sp>
        <p:nvSpPr>
          <p:cNvPr id="12" name="Rectangle 5">
            <a:extLst>
              <a:ext uri="{FF2B5EF4-FFF2-40B4-BE49-F238E27FC236}">
                <a16:creationId xmlns:a16="http://schemas.microsoft.com/office/drawing/2014/main" id="{E917FE3E-037A-39A7-7CF0-1C23744EB84D}"/>
              </a:ext>
            </a:extLst>
          </p:cNvPr>
          <p:cNvSpPr>
            <a:spLocks noChangeArrowheads="1"/>
          </p:cNvSpPr>
          <p:nvPr/>
        </p:nvSpPr>
        <p:spPr bwMode="auto">
          <a:xfrm>
            <a:off x="4752627" y="3423302"/>
            <a:ext cx="3849902" cy="1020111"/>
          </a:xfrm>
          <a:prstGeom prst="rect">
            <a:avLst/>
          </a:prstGeom>
          <a:noFill/>
          <a:ln w="28575" cmpd="sng">
            <a:solidFill>
              <a:srgbClr val="405C58"/>
            </a:solidFill>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Il regime forfettario di cui all’art. 86 è applicabile soltanto a </a:t>
            </a:r>
            <a:r>
              <a:rPr kumimoji="0" lang="it-IT" altLang="it-IT" sz="1500" b="1" i="0" u="sng" strike="noStrike" kern="1200" cap="none" spc="0" normalizeH="0" baseline="0" noProof="0" dirty="0" err="1">
                <a:ln>
                  <a:noFill/>
                </a:ln>
                <a:solidFill>
                  <a:srgbClr val="000000"/>
                </a:solidFill>
                <a:effectLst/>
                <a:uLnTx/>
                <a:uFillTx/>
                <a:latin typeface="Arial"/>
                <a:ea typeface="+mn-ea"/>
                <a:cs typeface="Arial"/>
                <a:sym typeface="Wingdings" pitchFamily="2" charset="2"/>
              </a:rPr>
              <a:t>Odv</a:t>
            </a:r>
            <a:r>
              <a:rPr kumimoji="0" lang="it-IT" altLang="it-IT" sz="1500" b="1" i="0" u="sng" strike="noStrike" kern="1200" cap="none" spc="0" normalizeH="0" baseline="0" noProof="0" dirty="0">
                <a:ln>
                  <a:noFill/>
                </a:ln>
                <a:solidFill>
                  <a:srgbClr val="000000"/>
                </a:solidFill>
                <a:effectLst/>
                <a:uLnTx/>
                <a:uFillTx/>
                <a:latin typeface="Arial"/>
                <a:ea typeface="+mn-ea"/>
                <a:cs typeface="Arial"/>
                <a:sym typeface="Wingdings" pitchFamily="2" charset="2"/>
              </a:rPr>
              <a:t> e </a:t>
            </a:r>
            <a:r>
              <a:rPr kumimoji="0" lang="it-IT" altLang="it-IT" sz="1500" b="1" i="0" u="sng" strike="noStrike" kern="1200" cap="none" spc="0" normalizeH="0" baseline="0" noProof="0" dirty="0" err="1">
                <a:ln>
                  <a:noFill/>
                </a:ln>
                <a:solidFill>
                  <a:srgbClr val="000000"/>
                </a:solidFill>
                <a:effectLst/>
                <a:uLnTx/>
                <a:uFillTx/>
                <a:latin typeface="Arial"/>
                <a:ea typeface="+mn-ea"/>
                <a:cs typeface="Arial"/>
                <a:sym typeface="Wingdings" pitchFamily="2" charset="2"/>
              </a:rPr>
              <a:t>Aps</a:t>
            </a: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(anche commerciali) con un limite massimo di proventi commerciali di € 130.000</a:t>
            </a:r>
          </a:p>
        </p:txBody>
      </p:sp>
      <p:sp>
        <p:nvSpPr>
          <p:cNvPr id="13" name="Freccia a destra con strisce 9">
            <a:extLst>
              <a:ext uri="{FF2B5EF4-FFF2-40B4-BE49-F238E27FC236}">
                <a16:creationId xmlns:a16="http://schemas.microsoft.com/office/drawing/2014/main" id="{3AA83CA1-ED47-50B4-AA5B-8150502E1731}"/>
              </a:ext>
            </a:extLst>
          </p:cNvPr>
          <p:cNvSpPr>
            <a:spLocks/>
          </p:cNvSpPr>
          <p:nvPr/>
        </p:nvSpPr>
        <p:spPr bwMode="auto">
          <a:xfrm rot="5400000">
            <a:off x="6559387" y="1750055"/>
            <a:ext cx="236382" cy="357884"/>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31423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FC308-9457-9AF0-FCF7-BBED2CC79D1E}"/>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4BACEFEC-C6E7-BCD8-656F-7B53CDF14F2A}"/>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I NUOVI REGIMI FORFETTARI INTRODOTTI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DAL CTS (2/3)</a:t>
            </a:r>
          </a:p>
        </p:txBody>
      </p:sp>
      <p:sp>
        <p:nvSpPr>
          <p:cNvPr id="5" name="Titolo 2">
            <a:extLst>
              <a:ext uri="{FF2B5EF4-FFF2-40B4-BE49-F238E27FC236}">
                <a16:creationId xmlns:a16="http://schemas.microsoft.com/office/drawing/2014/main" id="{7BB8CB26-CA7F-938A-0F8F-DF5CF42D0ED5}"/>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AAFB4C5F-E95A-6745-A19B-1E058AB51BC5}"/>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38</a:t>
            </a:fld>
            <a:endParaRPr lang="it-IT" sz="900" dirty="0">
              <a:solidFill>
                <a:schemeClr val="bg1"/>
              </a:solidFill>
              <a:latin typeface="Arial" panose="020B0604020202020204" pitchFamily="34" charset="0"/>
              <a:cs typeface="Arial" panose="020B0604020202020204" pitchFamily="34" charset="0"/>
            </a:endParaRPr>
          </a:p>
        </p:txBody>
      </p:sp>
      <p:graphicFrame>
        <p:nvGraphicFramePr>
          <p:cNvPr id="4" name="Tabella 3">
            <a:extLst>
              <a:ext uri="{FF2B5EF4-FFF2-40B4-BE49-F238E27FC236}">
                <a16:creationId xmlns:a16="http://schemas.microsoft.com/office/drawing/2014/main" id="{E9DA962F-66CE-9044-1FD2-64EA835799C9}"/>
              </a:ext>
            </a:extLst>
          </p:cNvPr>
          <p:cNvGraphicFramePr>
            <a:graphicFrameLocks noGrp="1"/>
          </p:cNvGraphicFramePr>
          <p:nvPr>
            <p:extLst>
              <p:ext uri="{D42A27DB-BD31-4B8C-83A1-F6EECF244321}">
                <p14:modId xmlns:p14="http://schemas.microsoft.com/office/powerpoint/2010/main" val="1677355864"/>
              </p:ext>
            </p:extLst>
          </p:nvPr>
        </p:nvGraphicFramePr>
        <p:xfrm>
          <a:off x="539750" y="1900881"/>
          <a:ext cx="6365163" cy="2129410"/>
        </p:xfrm>
        <a:graphic>
          <a:graphicData uri="http://schemas.openxmlformats.org/drawingml/2006/table">
            <a:tbl>
              <a:tblPr/>
              <a:tblGrid>
                <a:gridCol w="4536074">
                  <a:extLst>
                    <a:ext uri="{9D8B030D-6E8A-4147-A177-3AD203B41FA5}">
                      <a16:colId xmlns:a16="http://schemas.microsoft.com/office/drawing/2014/main" val="20000"/>
                    </a:ext>
                  </a:extLst>
                </a:gridCol>
                <a:gridCol w="1829089">
                  <a:extLst>
                    <a:ext uri="{9D8B030D-6E8A-4147-A177-3AD203B41FA5}">
                      <a16:colId xmlns:a16="http://schemas.microsoft.com/office/drawing/2014/main" val="20001"/>
                    </a:ext>
                  </a:extLst>
                </a:gridCol>
              </a:tblGrid>
              <a:tr h="236374">
                <a:tc>
                  <a:txBody>
                    <a:bodyPr/>
                    <a:lstStyle/>
                    <a:p>
                      <a:pPr algn="ctr">
                        <a:lnSpc>
                          <a:spcPts val="2400"/>
                        </a:lnSpc>
                        <a:spcAft>
                          <a:spcPts val="0"/>
                        </a:spcAft>
                      </a:pPr>
                      <a:r>
                        <a:rPr lang="it-IT" sz="1300" b="1" i="1" dirty="0">
                          <a:latin typeface="Arial"/>
                          <a:ea typeface="Arial"/>
                          <a:cs typeface="Arial"/>
                        </a:rPr>
                        <a:t>Prestazioni di servizi</a:t>
                      </a:r>
                      <a:endParaRPr lang="it-IT" sz="1300" dirty="0">
                        <a:latin typeface="Arial"/>
                        <a:ea typeface="Arial"/>
                        <a:cs typeface="Arial"/>
                      </a:endParaRPr>
                    </a:p>
                  </a:txBody>
                  <a:tcPr marL="21699" marR="21699" marT="0" marB="0" anchor="ctr">
                    <a:lnL w="19050" cap="flat" cmpd="sng" algn="ctr">
                      <a:solidFill>
                        <a:srgbClr val="405C58"/>
                      </a:solidFill>
                      <a:prstDash val="solid"/>
                      <a:round/>
                      <a:headEnd type="none" w="med" len="med"/>
                      <a:tailEnd type="none" w="med" len="med"/>
                    </a:lnL>
                    <a:lnR w="19050" cap="flat" cmpd="sng" algn="ctr">
                      <a:solidFill>
                        <a:srgbClr val="405C58"/>
                      </a:solidFill>
                      <a:prstDash val="solid"/>
                      <a:round/>
                      <a:headEnd type="none" w="med" len="med"/>
                      <a:tailEnd type="none" w="med" len="med"/>
                    </a:lnR>
                    <a:lnT w="19050" cap="flat" cmpd="sng" algn="ctr">
                      <a:solidFill>
                        <a:srgbClr val="405C58"/>
                      </a:solidFill>
                      <a:prstDash val="solid"/>
                      <a:round/>
                      <a:headEnd type="none" w="med" len="med"/>
                      <a:tailEnd type="none" w="med" len="med"/>
                    </a:lnT>
                    <a:lnB w="19050" cap="flat" cmpd="sng" algn="ctr">
                      <a:solidFill>
                        <a:srgbClr val="405C58"/>
                      </a:solidFill>
                      <a:prstDash val="solid"/>
                      <a:round/>
                      <a:headEnd type="none" w="med" len="med"/>
                      <a:tailEnd type="none" w="med" len="med"/>
                    </a:lnB>
                    <a:solidFill>
                      <a:srgbClr val="89A927">
                        <a:alpha val="50196"/>
                      </a:srgbClr>
                    </a:solidFill>
                  </a:tcPr>
                </a:tc>
                <a:tc>
                  <a:txBody>
                    <a:bodyPr/>
                    <a:lstStyle/>
                    <a:p>
                      <a:pPr algn="ctr">
                        <a:lnSpc>
                          <a:spcPts val="2400"/>
                        </a:lnSpc>
                        <a:spcAft>
                          <a:spcPts val="0"/>
                        </a:spcAft>
                      </a:pPr>
                      <a:r>
                        <a:rPr lang="it-IT" sz="1300" b="1" dirty="0">
                          <a:latin typeface="Arial"/>
                          <a:ea typeface="Arial"/>
                          <a:cs typeface="Arial"/>
                        </a:rPr>
                        <a:t>ART. 80 CTS</a:t>
                      </a:r>
                    </a:p>
                  </a:txBody>
                  <a:tcPr marL="21699" marR="21699" marT="0" marB="0" anchor="ctr">
                    <a:lnL w="19050" cap="flat" cmpd="sng" algn="ctr">
                      <a:solidFill>
                        <a:srgbClr val="405C58"/>
                      </a:solidFill>
                      <a:prstDash val="solid"/>
                      <a:round/>
                      <a:headEnd type="none" w="med" len="med"/>
                      <a:tailEnd type="none" w="med" len="med"/>
                    </a:lnL>
                    <a:lnR w="19050" cap="flat" cmpd="sng" algn="ctr">
                      <a:solidFill>
                        <a:srgbClr val="405C58"/>
                      </a:solidFill>
                      <a:prstDash val="solid"/>
                      <a:round/>
                      <a:headEnd type="none" w="med" len="med"/>
                      <a:tailEnd type="none" w="med" len="med"/>
                    </a:lnR>
                    <a:lnT w="19050" cap="flat" cmpd="sng" algn="ctr">
                      <a:solidFill>
                        <a:srgbClr val="405C58"/>
                      </a:solidFill>
                      <a:prstDash val="solid"/>
                      <a:round/>
                      <a:headEnd type="none" w="med" len="med"/>
                      <a:tailEnd type="none" w="med" len="med"/>
                    </a:lnT>
                    <a:lnB w="19050" cap="flat" cmpd="sng" algn="ctr">
                      <a:solidFill>
                        <a:srgbClr val="405C58"/>
                      </a:solidFill>
                      <a:prstDash val="solid"/>
                      <a:round/>
                      <a:headEnd type="none" w="med" len="med"/>
                      <a:tailEnd type="none" w="med" len="med"/>
                    </a:lnB>
                    <a:solidFill>
                      <a:srgbClr val="89A927">
                        <a:alpha val="50196"/>
                      </a:srgbClr>
                    </a:solidFill>
                  </a:tcPr>
                </a:tc>
                <a:extLst>
                  <a:ext uri="{0D108BD9-81ED-4DB2-BD59-A6C34878D82A}">
                    <a16:rowId xmlns:a16="http://schemas.microsoft.com/office/drawing/2014/main" val="10000"/>
                  </a:ext>
                </a:extLst>
              </a:tr>
              <a:tr h="236430">
                <a:tc>
                  <a:txBody>
                    <a:bodyPr/>
                    <a:lstStyle/>
                    <a:p>
                      <a:pPr algn="l">
                        <a:lnSpc>
                          <a:spcPts val="2400"/>
                        </a:lnSpc>
                        <a:spcAft>
                          <a:spcPts val="0"/>
                        </a:spcAft>
                      </a:pPr>
                      <a:r>
                        <a:rPr lang="it-IT" sz="1300" i="1" dirty="0">
                          <a:latin typeface="Arial"/>
                          <a:ea typeface="Arial"/>
                          <a:cs typeface="Arial"/>
                        </a:rPr>
                        <a:t>Proventi commerciali fino ad € 130.000</a:t>
                      </a:r>
                      <a:endParaRPr lang="it-IT" sz="1300" dirty="0">
                        <a:latin typeface="Arial"/>
                        <a:ea typeface="Arial"/>
                        <a:cs typeface="Arial"/>
                      </a:endParaRPr>
                    </a:p>
                  </a:txBody>
                  <a:tcPr marL="21699" marR="21699" marT="0" marB="0" anchor="ctr">
                    <a:lnL w="19050" cap="flat" cmpd="sng" algn="ctr">
                      <a:solidFill>
                        <a:srgbClr val="405C58"/>
                      </a:solidFill>
                      <a:prstDash val="solid"/>
                      <a:round/>
                      <a:headEnd type="none" w="med" len="med"/>
                      <a:tailEnd type="none" w="med" len="med"/>
                    </a:lnL>
                    <a:lnR w="19050" cap="flat" cmpd="sng" algn="ctr">
                      <a:solidFill>
                        <a:srgbClr val="405C58"/>
                      </a:solidFill>
                      <a:prstDash val="solid"/>
                      <a:round/>
                      <a:headEnd type="none" w="med" len="med"/>
                      <a:tailEnd type="none" w="med" len="med"/>
                    </a:lnR>
                    <a:lnT w="19050" cap="flat" cmpd="sng" algn="ctr">
                      <a:solidFill>
                        <a:srgbClr val="405C58"/>
                      </a:solidFill>
                      <a:prstDash val="solid"/>
                      <a:round/>
                      <a:headEnd type="none" w="med" len="med"/>
                      <a:tailEnd type="none" w="med" len="med"/>
                    </a:lnT>
                    <a:lnB w="19050" cap="flat" cmpd="sng" algn="ctr">
                      <a:solidFill>
                        <a:srgbClr val="405C58"/>
                      </a:solidFill>
                      <a:prstDash val="solid"/>
                      <a:round/>
                      <a:headEnd type="none" w="med" len="med"/>
                      <a:tailEnd type="none" w="med" len="med"/>
                    </a:lnB>
                    <a:solidFill>
                      <a:srgbClr val="89A927">
                        <a:alpha val="50196"/>
                      </a:srgbClr>
                    </a:solidFill>
                  </a:tcPr>
                </a:tc>
                <a:tc>
                  <a:txBody>
                    <a:bodyPr/>
                    <a:lstStyle/>
                    <a:p>
                      <a:pPr algn="ctr">
                        <a:lnSpc>
                          <a:spcPts val="2400"/>
                        </a:lnSpc>
                        <a:spcAft>
                          <a:spcPts val="0"/>
                        </a:spcAft>
                      </a:pPr>
                      <a:r>
                        <a:rPr lang="it-IT" sz="1300" dirty="0">
                          <a:latin typeface="Arial"/>
                          <a:ea typeface="Arial"/>
                          <a:cs typeface="Arial"/>
                        </a:rPr>
                        <a:t>7%</a:t>
                      </a:r>
                    </a:p>
                  </a:txBody>
                  <a:tcPr marL="21699" marR="21699" marT="0" marB="0" anchor="ctr">
                    <a:lnL w="19050" cap="flat" cmpd="sng" algn="ctr">
                      <a:solidFill>
                        <a:srgbClr val="405C58"/>
                      </a:solidFill>
                      <a:prstDash val="solid"/>
                      <a:round/>
                      <a:headEnd type="none" w="med" len="med"/>
                      <a:tailEnd type="none" w="med" len="med"/>
                    </a:lnL>
                    <a:lnR w="19050" cap="flat" cmpd="sng" algn="ctr">
                      <a:solidFill>
                        <a:srgbClr val="405C58"/>
                      </a:solidFill>
                      <a:prstDash val="solid"/>
                      <a:round/>
                      <a:headEnd type="none" w="med" len="med"/>
                      <a:tailEnd type="none" w="med" len="med"/>
                    </a:lnR>
                    <a:lnT w="19050" cap="flat" cmpd="sng" algn="ctr">
                      <a:solidFill>
                        <a:srgbClr val="405C58"/>
                      </a:solidFill>
                      <a:prstDash val="solid"/>
                      <a:round/>
                      <a:headEnd type="none" w="med" len="med"/>
                      <a:tailEnd type="none" w="med" len="med"/>
                    </a:lnT>
                    <a:lnB w="19050" cap="flat" cmpd="sng" algn="ctr">
                      <a:solidFill>
                        <a:srgbClr val="405C58"/>
                      </a:solidFill>
                      <a:prstDash val="solid"/>
                      <a:round/>
                      <a:headEnd type="none" w="med" len="med"/>
                      <a:tailEnd type="none" w="med" len="med"/>
                    </a:lnB>
                    <a:solidFill>
                      <a:srgbClr val="89A927">
                        <a:alpha val="50196"/>
                      </a:srgbClr>
                    </a:solidFill>
                  </a:tcPr>
                </a:tc>
                <a:extLst>
                  <a:ext uri="{0D108BD9-81ED-4DB2-BD59-A6C34878D82A}">
                    <a16:rowId xmlns:a16="http://schemas.microsoft.com/office/drawing/2014/main" val="10001"/>
                  </a:ext>
                </a:extLst>
              </a:tr>
              <a:tr h="236430">
                <a:tc>
                  <a:txBody>
                    <a:bodyPr/>
                    <a:lstStyle/>
                    <a:p>
                      <a:pPr algn="just">
                        <a:lnSpc>
                          <a:spcPts val="2400"/>
                        </a:lnSpc>
                        <a:spcAft>
                          <a:spcPts val="0"/>
                        </a:spcAft>
                      </a:pPr>
                      <a:r>
                        <a:rPr lang="it-IT" sz="1300" i="1" dirty="0">
                          <a:latin typeface="Arial"/>
                          <a:ea typeface="Arial"/>
                          <a:cs typeface="Arial"/>
                        </a:rPr>
                        <a:t>Proventi commerciali da € 130.001 ad € 300.000</a:t>
                      </a:r>
                      <a:endParaRPr lang="it-IT" sz="1300" dirty="0">
                        <a:latin typeface="Arial"/>
                        <a:ea typeface="Arial"/>
                        <a:cs typeface="Arial"/>
                      </a:endParaRPr>
                    </a:p>
                  </a:txBody>
                  <a:tcPr marL="21699" marR="21699" marT="0" marB="0" anchor="ctr">
                    <a:lnL w="19050" cap="flat" cmpd="sng" algn="ctr">
                      <a:solidFill>
                        <a:srgbClr val="405C58"/>
                      </a:solidFill>
                      <a:prstDash val="solid"/>
                      <a:round/>
                      <a:headEnd type="none" w="med" len="med"/>
                      <a:tailEnd type="none" w="med" len="med"/>
                    </a:lnL>
                    <a:lnR w="19050" cap="flat" cmpd="sng" algn="ctr">
                      <a:solidFill>
                        <a:srgbClr val="405C58"/>
                      </a:solidFill>
                      <a:prstDash val="solid"/>
                      <a:round/>
                      <a:headEnd type="none" w="med" len="med"/>
                      <a:tailEnd type="none" w="med" len="med"/>
                    </a:lnR>
                    <a:lnT w="19050" cap="flat" cmpd="sng" algn="ctr">
                      <a:solidFill>
                        <a:srgbClr val="405C58"/>
                      </a:solidFill>
                      <a:prstDash val="solid"/>
                      <a:round/>
                      <a:headEnd type="none" w="med" len="med"/>
                      <a:tailEnd type="none" w="med" len="med"/>
                    </a:lnT>
                    <a:lnB w="19050" cap="flat" cmpd="sng" algn="ctr">
                      <a:solidFill>
                        <a:srgbClr val="405C58"/>
                      </a:solidFill>
                      <a:prstDash val="solid"/>
                      <a:round/>
                      <a:headEnd type="none" w="med" len="med"/>
                      <a:tailEnd type="none" w="med" len="med"/>
                    </a:lnB>
                    <a:solidFill>
                      <a:srgbClr val="89A927">
                        <a:alpha val="50196"/>
                      </a:srgbClr>
                    </a:solidFill>
                  </a:tcPr>
                </a:tc>
                <a:tc>
                  <a:txBody>
                    <a:bodyPr/>
                    <a:lstStyle/>
                    <a:p>
                      <a:pPr algn="ctr">
                        <a:lnSpc>
                          <a:spcPts val="2400"/>
                        </a:lnSpc>
                        <a:spcAft>
                          <a:spcPts val="0"/>
                        </a:spcAft>
                      </a:pPr>
                      <a:r>
                        <a:rPr lang="it-IT" sz="1300" dirty="0">
                          <a:latin typeface="Arial"/>
                          <a:ea typeface="Arial"/>
                          <a:cs typeface="Arial"/>
                        </a:rPr>
                        <a:t>10%</a:t>
                      </a:r>
                    </a:p>
                  </a:txBody>
                  <a:tcPr marL="21699" marR="21699" marT="0" marB="0" anchor="ctr">
                    <a:lnL w="19050" cap="flat" cmpd="sng" algn="ctr">
                      <a:solidFill>
                        <a:srgbClr val="405C58"/>
                      </a:solidFill>
                      <a:prstDash val="solid"/>
                      <a:round/>
                      <a:headEnd type="none" w="med" len="med"/>
                      <a:tailEnd type="none" w="med" len="med"/>
                    </a:lnL>
                    <a:lnR w="19050" cap="flat" cmpd="sng" algn="ctr">
                      <a:solidFill>
                        <a:srgbClr val="405C58"/>
                      </a:solidFill>
                      <a:prstDash val="solid"/>
                      <a:round/>
                      <a:headEnd type="none" w="med" len="med"/>
                      <a:tailEnd type="none" w="med" len="med"/>
                    </a:lnR>
                    <a:lnT w="19050" cap="flat" cmpd="sng" algn="ctr">
                      <a:solidFill>
                        <a:srgbClr val="405C58"/>
                      </a:solidFill>
                      <a:prstDash val="solid"/>
                      <a:round/>
                      <a:headEnd type="none" w="med" len="med"/>
                      <a:tailEnd type="none" w="med" len="med"/>
                    </a:lnT>
                    <a:lnB w="19050" cap="flat" cmpd="sng" algn="ctr">
                      <a:solidFill>
                        <a:srgbClr val="405C58"/>
                      </a:solidFill>
                      <a:prstDash val="solid"/>
                      <a:round/>
                      <a:headEnd type="none" w="med" len="med"/>
                      <a:tailEnd type="none" w="med" len="med"/>
                    </a:lnB>
                    <a:solidFill>
                      <a:srgbClr val="89A927">
                        <a:alpha val="50196"/>
                      </a:srgbClr>
                    </a:solidFill>
                  </a:tcPr>
                </a:tc>
                <a:extLst>
                  <a:ext uri="{0D108BD9-81ED-4DB2-BD59-A6C34878D82A}">
                    <a16:rowId xmlns:a16="http://schemas.microsoft.com/office/drawing/2014/main" val="10002"/>
                  </a:ext>
                </a:extLst>
              </a:tr>
              <a:tr h="236430">
                <a:tc>
                  <a:txBody>
                    <a:bodyPr/>
                    <a:lstStyle/>
                    <a:p>
                      <a:pPr algn="just">
                        <a:lnSpc>
                          <a:spcPts val="2400"/>
                        </a:lnSpc>
                        <a:spcAft>
                          <a:spcPts val="0"/>
                        </a:spcAft>
                      </a:pPr>
                      <a:r>
                        <a:rPr lang="it-IT" sz="1300" i="1" dirty="0">
                          <a:latin typeface="Arial"/>
                          <a:ea typeface="Arial"/>
                          <a:cs typeface="Arial"/>
                        </a:rPr>
                        <a:t>Proventi commerciali oltre € 300.000</a:t>
                      </a:r>
                      <a:endParaRPr lang="it-IT" sz="1300" dirty="0">
                        <a:latin typeface="Arial"/>
                        <a:ea typeface="Arial"/>
                        <a:cs typeface="Arial"/>
                      </a:endParaRPr>
                    </a:p>
                  </a:txBody>
                  <a:tcPr marL="21699" marR="21699" marT="0" marB="0" anchor="ctr">
                    <a:lnL w="19050" cap="flat" cmpd="sng" algn="ctr">
                      <a:solidFill>
                        <a:srgbClr val="405C58"/>
                      </a:solidFill>
                      <a:prstDash val="solid"/>
                      <a:round/>
                      <a:headEnd type="none" w="med" len="med"/>
                      <a:tailEnd type="none" w="med" len="med"/>
                    </a:lnL>
                    <a:lnR w="19050" cap="flat" cmpd="sng" algn="ctr">
                      <a:solidFill>
                        <a:srgbClr val="405C58"/>
                      </a:solidFill>
                      <a:prstDash val="solid"/>
                      <a:round/>
                      <a:headEnd type="none" w="med" len="med"/>
                      <a:tailEnd type="none" w="med" len="med"/>
                    </a:lnR>
                    <a:lnT w="19050" cap="flat" cmpd="sng" algn="ctr">
                      <a:solidFill>
                        <a:srgbClr val="405C58"/>
                      </a:solidFill>
                      <a:prstDash val="solid"/>
                      <a:round/>
                      <a:headEnd type="none" w="med" len="med"/>
                      <a:tailEnd type="none" w="med" len="med"/>
                    </a:lnT>
                    <a:lnB w="19050" cap="flat" cmpd="sng" algn="ctr">
                      <a:solidFill>
                        <a:srgbClr val="405C58"/>
                      </a:solidFill>
                      <a:prstDash val="solid"/>
                      <a:round/>
                      <a:headEnd type="none" w="med" len="med"/>
                      <a:tailEnd type="none" w="med" len="med"/>
                    </a:lnB>
                    <a:solidFill>
                      <a:srgbClr val="89A927">
                        <a:alpha val="50196"/>
                      </a:srgbClr>
                    </a:solidFill>
                  </a:tcPr>
                </a:tc>
                <a:tc>
                  <a:txBody>
                    <a:bodyPr/>
                    <a:lstStyle/>
                    <a:p>
                      <a:pPr algn="ctr">
                        <a:lnSpc>
                          <a:spcPts val="2400"/>
                        </a:lnSpc>
                        <a:spcAft>
                          <a:spcPts val="0"/>
                        </a:spcAft>
                      </a:pPr>
                      <a:r>
                        <a:rPr lang="it-IT" sz="1300" dirty="0">
                          <a:latin typeface="Arial"/>
                          <a:ea typeface="Arial"/>
                          <a:cs typeface="Arial"/>
                        </a:rPr>
                        <a:t>17%</a:t>
                      </a:r>
                    </a:p>
                  </a:txBody>
                  <a:tcPr marL="21699" marR="21699" marT="0" marB="0" anchor="ctr">
                    <a:lnL w="19050" cap="flat" cmpd="sng" algn="ctr">
                      <a:solidFill>
                        <a:srgbClr val="405C58"/>
                      </a:solidFill>
                      <a:prstDash val="solid"/>
                      <a:round/>
                      <a:headEnd type="none" w="med" len="med"/>
                      <a:tailEnd type="none" w="med" len="med"/>
                    </a:lnL>
                    <a:lnR w="19050" cap="flat" cmpd="sng" algn="ctr">
                      <a:solidFill>
                        <a:srgbClr val="405C58"/>
                      </a:solidFill>
                      <a:prstDash val="solid"/>
                      <a:round/>
                      <a:headEnd type="none" w="med" len="med"/>
                      <a:tailEnd type="none" w="med" len="med"/>
                    </a:lnR>
                    <a:lnT w="19050" cap="flat" cmpd="sng" algn="ctr">
                      <a:solidFill>
                        <a:srgbClr val="405C58"/>
                      </a:solidFill>
                      <a:prstDash val="solid"/>
                      <a:round/>
                      <a:headEnd type="none" w="med" len="med"/>
                      <a:tailEnd type="none" w="med" len="med"/>
                    </a:lnT>
                    <a:lnB w="19050" cap="flat" cmpd="sng" algn="ctr">
                      <a:solidFill>
                        <a:srgbClr val="405C58"/>
                      </a:solidFill>
                      <a:prstDash val="solid"/>
                      <a:round/>
                      <a:headEnd type="none" w="med" len="med"/>
                      <a:tailEnd type="none" w="med" len="med"/>
                    </a:lnB>
                    <a:solidFill>
                      <a:srgbClr val="89A927">
                        <a:alpha val="50196"/>
                      </a:srgbClr>
                    </a:solidFill>
                  </a:tcPr>
                </a:tc>
                <a:extLst>
                  <a:ext uri="{0D108BD9-81ED-4DB2-BD59-A6C34878D82A}">
                    <a16:rowId xmlns:a16="http://schemas.microsoft.com/office/drawing/2014/main" val="10003"/>
                  </a:ext>
                </a:extLst>
              </a:tr>
              <a:tr h="236374">
                <a:tc>
                  <a:txBody>
                    <a:bodyPr/>
                    <a:lstStyle/>
                    <a:p>
                      <a:pPr algn="ctr">
                        <a:lnSpc>
                          <a:spcPts val="2400"/>
                        </a:lnSpc>
                        <a:spcAft>
                          <a:spcPts val="0"/>
                        </a:spcAft>
                      </a:pPr>
                      <a:r>
                        <a:rPr lang="it-IT" sz="1300" b="1" i="1" dirty="0">
                          <a:latin typeface="Arial"/>
                          <a:ea typeface="Arial"/>
                          <a:cs typeface="Arial"/>
                        </a:rPr>
                        <a:t>Altre attività</a:t>
                      </a:r>
                      <a:endParaRPr lang="it-IT" sz="1300" dirty="0">
                        <a:latin typeface="Arial"/>
                        <a:ea typeface="Arial"/>
                        <a:cs typeface="Arial"/>
                      </a:endParaRPr>
                    </a:p>
                  </a:txBody>
                  <a:tcPr marL="21699" marR="21699" marT="0" marB="0" anchor="ctr">
                    <a:lnL w="19050" cap="flat" cmpd="sng" algn="ctr">
                      <a:solidFill>
                        <a:srgbClr val="405C58"/>
                      </a:solidFill>
                      <a:prstDash val="solid"/>
                      <a:round/>
                      <a:headEnd type="none" w="med" len="med"/>
                      <a:tailEnd type="none" w="med" len="med"/>
                    </a:lnL>
                    <a:lnR w="19050" cap="flat" cmpd="sng" algn="ctr">
                      <a:solidFill>
                        <a:srgbClr val="405C58"/>
                      </a:solidFill>
                      <a:prstDash val="solid"/>
                      <a:round/>
                      <a:headEnd type="none" w="med" len="med"/>
                      <a:tailEnd type="none" w="med" len="med"/>
                    </a:lnR>
                    <a:lnT w="19050" cap="flat" cmpd="sng" algn="ctr">
                      <a:solidFill>
                        <a:srgbClr val="405C58"/>
                      </a:solidFill>
                      <a:prstDash val="solid"/>
                      <a:round/>
                      <a:headEnd type="none" w="med" len="med"/>
                      <a:tailEnd type="none" w="med" len="med"/>
                    </a:lnT>
                    <a:lnB w="19050" cap="flat" cmpd="sng" algn="ctr">
                      <a:solidFill>
                        <a:srgbClr val="405C58"/>
                      </a:solidFill>
                      <a:prstDash val="solid"/>
                      <a:round/>
                      <a:headEnd type="none" w="med" len="med"/>
                      <a:tailEnd type="none" w="med" len="med"/>
                    </a:lnB>
                    <a:solidFill>
                      <a:srgbClr val="89A927">
                        <a:alpha val="50196"/>
                      </a:srgbClr>
                    </a:solidFill>
                  </a:tcPr>
                </a:tc>
                <a:tc>
                  <a:txBody>
                    <a:bodyPr/>
                    <a:lstStyle/>
                    <a:p>
                      <a:pPr algn="ctr">
                        <a:lnSpc>
                          <a:spcPts val="2400"/>
                        </a:lnSpc>
                        <a:spcAft>
                          <a:spcPts val="0"/>
                        </a:spcAft>
                      </a:pPr>
                      <a:endParaRPr lang="it-IT" sz="1300" dirty="0">
                        <a:latin typeface="Arial"/>
                        <a:ea typeface="Arial"/>
                        <a:cs typeface="Arial"/>
                      </a:endParaRPr>
                    </a:p>
                  </a:txBody>
                  <a:tcPr marL="21699" marR="21699" marT="0" marB="0" anchor="ctr">
                    <a:lnL w="19050" cap="flat" cmpd="sng" algn="ctr">
                      <a:solidFill>
                        <a:srgbClr val="405C58"/>
                      </a:solidFill>
                      <a:prstDash val="solid"/>
                      <a:round/>
                      <a:headEnd type="none" w="med" len="med"/>
                      <a:tailEnd type="none" w="med" len="med"/>
                    </a:lnL>
                    <a:lnR w="19050" cap="flat" cmpd="sng" algn="ctr">
                      <a:solidFill>
                        <a:srgbClr val="405C58"/>
                      </a:solidFill>
                      <a:prstDash val="solid"/>
                      <a:round/>
                      <a:headEnd type="none" w="med" len="med"/>
                      <a:tailEnd type="none" w="med" len="med"/>
                    </a:lnR>
                    <a:lnT w="19050" cap="flat" cmpd="sng" algn="ctr">
                      <a:solidFill>
                        <a:srgbClr val="405C58"/>
                      </a:solidFill>
                      <a:prstDash val="solid"/>
                      <a:round/>
                      <a:headEnd type="none" w="med" len="med"/>
                      <a:tailEnd type="none" w="med" len="med"/>
                    </a:lnT>
                    <a:lnB w="19050" cap="flat" cmpd="sng" algn="ctr">
                      <a:solidFill>
                        <a:srgbClr val="405C58"/>
                      </a:solidFill>
                      <a:prstDash val="solid"/>
                      <a:round/>
                      <a:headEnd type="none" w="med" len="med"/>
                      <a:tailEnd type="none" w="med" len="med"/>
                    </a:lnB>
                    <a:solidFill>
                      <a:srgbClr val="89A927">
                        <a:alpha val="50196"/>
                      </a:srgbClr>
                    </a:solidFill>
                  </a:tcPr>
                </a:tc>
                <a:extLst>
                  <a:ext uri="{0D108BD9-81ED-4DB2-BD59-A6C34878D82A}">
                    <a16:rowId xmlns:a16="http://schemas.microsoft.com/office/drawing/2014/main" val="10005"/>
                  </a:ext>
                </a:extLst>
              </a:tr>
              <a:tr h="236430">
                <a:tc>
                  <a:txBody>
                    <a:bodyPr/>
                    <a:lstStyle/>
                    <a:p>
                      <a:pPr algn="l">
                        <a:lnSpc>
                          <a:spcPts val="2400"/>
                        </a:lnSpc>
                        <a:spcAft>
                          <a:spcPts val="0"/>
                        </a:spcAft>
                      </a:pPr>
                      <a:r>
                        <a:rPr lang="it-IT" sz="1300" i="1" dirty="0">
                          <a:latin typeface="Arial"/>
                          <a:ea typeface="Arial"/>
                          <a:cs typeface="Arial"/>
                        </a:rPr>
                        <a:t>Proventi commerciali fino ad € 130.000</a:t>
                      </a:r>
                      <a:endParaRPr lang="it-IT" sz="1300" dirty="0">
                        <a:latin typeface="Arial"/>
                        <a:ea typeface="Arial"/>
                        <a:cs typeface="Arial"/>
                      </a:endParaRPr>
                    </a:p>
                  </a:txBody>
                  <a:tcPr marL="21699" marR="21699" marT="0" marB="0" anchor="ctr">
                    <a:lnL w="19050" cap="flat" cmpd="sng" algn="ctr">
                      <a:solidFill>
                        <a:srgbClr val="405C58"/>
                      </a:solidFill>
                      <a:prstDash val="solid"/>
                      <a:round/>
                      <a:headEnd type="none" w="med" len="med"/>
                      <a:tailEnd type="none" w="med" len="med"/>
                    </a:lnL>
                    <a:lnR w="19050" cap="flat" cmpd="sng" algn="ctr">
                      <a:solidFill>
                        <a:srgbClr val="405C58"/>
                      </a:solidFill>
                      <a:prstDash val="solid"/>
                      <a:round/>
                      <a:headEnd type="none" w="med" len="med"/>
                      <a:tailEnd type="none" w="med" len="med"/>
                    </a:lnR>
                    <a:lnT w="19050" cap="flat" cmpd="sng" algn="ctr">
                      <a:solidFill>
                        <a:srgbClr val="405C58"/>
                      </a:solidFill>
                      <a:prstDash val="solid"/>
                      <a:round/>
                      <a:headEnd type="none" w="med" len="med"/>
                      <a:tailEnd type="none" w="med" len="med"/>
                    </a:lnT>
                    <a:lnB w="19050" cap="flat" cmpd="sng" algn="ctr">
                      <a:solidFill>
                        <a:srgbClr val="405C58"/>
                      </a:solidFill>
                      <a:prstDash val="solid"/>
                      <a:round/>
                      <a:headEnd type="none" w="med" len="med"/>
                      <a:tailEnd type="none" w="med" len="med"/>
                    </a:lnB>
                    <a:solidFill>
                      <a:srgbClr val="89A927">
                        <a:alpha val="50196"/>
                      </a:srgbClr>
                    </a:solidFill>
                  </a:tcPr>
                </a:tc>
                <a:tc>
                  <a:txBody>
                    <a:bodyPr/>
                    <a:lstStyle/>
                    <a:p>
                      <a:pPr algn="ctr">
                        <a:lnSpc>
                          <a:spcPts val="2400"/>
                        </a:lnSpc>
                        <a:spcAft>
                          <a:spcPts val="0"/>
                        </a:spcAft>
                      </a:pPr>
                      <a:r>
                        <a:rPr lang="it-IT" sz="1300" dirty="0">
                          <a:latin typeface="Arial"/>
                          <a:ea typeface="Arial"/>
                          <a:cs typeface="Arial"/>
                        </a:rPr>
                        <a:t>5%</a:t>
                      </a:r>
                    </a:p>
                  </a:txBody>
                  <a:tcPr marL="21699" marR="21699" marT="0" marB="0" anchor="ctr">
                    <a:lnL w="19050" cap="flat" cmpd="sng" algn="ctr">
                      <a:solidFill>
                        <a:srgbClr val="405C58"/>
                      </a:solidFill>
                      <a:prstDash val="solid"/>
                      <a:round/>
                      <a:headEnd type="none" w="med" len="med"/>
                      <a:tailEnd type="none" w="med" len="med"/>
                    </a:lnL>
                    <a:lnR w="19050" cap="flat" cmpd="sng" algn="ctr">
                      <a:solidFill>
                        <a:srgbClr val="405C58"/>
                      </a:solidFill>
                      <a:prstDash val="solid"/>
                      <a:round/>
                      <a:headEnd type="none" w="med" len="med"/>
                      <a:tailEnd type="none" w="med" len="med"/>
                    </a:lnR>
                    <a:lnT w="19050" cap="flat" cmpd="sng" algn="ctr">
                      <a:solidFill>
                        <a:srgbClr val="405C58"/>
                      </a:solidFill>
                      <a:prstDash val="solid"/>
                      <a:round/>
                      <a:headEnd type="none" w="med" len="med"/>
                      <a:tailEnd type="none" w="med" len="med"/>
                    </a:lnT>
                    <a:lnB w="19050" cap="flat" cmpd="sng" algn="ctr">
                      <a:solidFill>
                        <a:srgbClr val="405C58"/>
                      </a:solidFill>
                      <a:prstDash val="solid"/>
                      <a:round/>
                      <a:headEnd type="none" w="med" len="med"/>
                      <a:tailEnd type="none" w="med" len="med"/>
                    </a:lnB>
                    <a:solidFill>
                      <a:srgbClr val="89A927">
                        <a:alpha val="50196"/>
                      </a:srgbClr>
                    </a:solidFill>
                  </a:tcPr>
                </a:tc>
                <a:extLst>
                  <a:ext uri="{0D108BD9-81ED-4DB2-BD59-A6C34878D82A}">
                    <a16:rowId xmlns:a16="http://schemas.microsoft.com/office/drawing/2014/main" val="10006"/>
                  </a:ext>
                </a:extLst>
              </a:tr>
              <a:tr h="236430">
                <a:tc>
                  <a:txBody>
                    <a:bodyPr/>
                    <a:lstStyle/>
                    <a:p>
                      <a:pPr algn="just">
                        <a:lnSpc>
                          <a:spcPts val="2400"/>
                        </a:lnSpc>
                        <a:spcAft>
                          <a:spcPts val="0"/>
                        </a:spcAft>
                      </a:pPr>
                      <a:r>
                        <a:rPr lang="it-IT" sz="1300" i="1" dirty="0">
                          <a:latin typeface="Arial"/>
                          <a:ea typeface="Arial"/>
                          <a:cs typeface="Arial"/>
                        </a:rPr>
                        <a:t>Proventi commerciali da € 130.001 ad € 300.000</a:t>
                      </a:r>
                      <a:endParaRPr lang="it-IT" sz="1300" dirty="0">
                        <a:latin typeface="Arial"/>
                        <a:ea typeface="Arial"/>
                        <a:cs typeface="Arial"/>
                      </a:endParaRPr>
                    </a:p>
                  </a:txBody>
                  <a:tcPr marL="21699" marR="21699" marT="0" marB="0" anchor="ctr">
                    <a:lnL w="19050" cap="flat" cmpd="sng" algn="ctr">
                      <a:solidFill>
                        <a:srgbClr val="405C58"/>
                      </a:solidFill>
                      <a:prstDash val="solid"/>
                      <a:round/>
                      <a:headEnd type="none" w="med" len="med"/>
                      <a:tailEnd type="none" w="med" len="med"/>
                    </a:lnL>
                    <a:lnR w="19050" cap="flat" cmpd="sng" algn="ctr">
                      <a:solidFill>
                        <a:srgbClr val="405C58"/>
                      </a:solidFill>
                      <a:prstDash val="solid"/>
                      <a:round/>
                      <a:headEnd type="none" w="med" len="med"/>
                      <a:tailEnd type="none" w="med" len="med"/>
                    </a:lnR>
                    <a:lnT w="19050" cap="flat" cmpd="sng" algn="ctr">
                      <a:solidFill>
                        <a:srgbClr val="405C58"/>
                      </a:solidFill>
                      <a:prstDash val="solid"/>
                      <a:round/>
                      <a:headEnd type="none" w="med" len="med"/>
                      <a:tailEnd type="none" w="med" len="med"/>
                    </a:lnT>
                    <a:lnB w="19050" cap="flat" cmpd="sng" algn="ctr">
                      <a:solidFill>
                        <a:srgbClr val="405C58"/>
                      </a:solidFill>
                      <a:prstDash val="solid"/>
                      <a:round/>
                      <a:headEnd type="none" w="med" len="med"/>
                      <a:tailEnd type="none" w="med" len="med"/>
                    </a:lnB>
                    <a:solidFill>
                      <a:srgbClr val="89A927">
                        <a:alpha val="50196"/>
                      </a:srgbClr>
                    </a:solidFill>
                  </a:tcPr>
                </a:tc>
                <a:tc>
                  <a:txBody>
                    <a:bodyPr/>
                    <a:lstStyle/>
                    <a:p>
                      <a:pPr algn="ctr">
                        <a:lnSpc>
                          <a:spcPts val="2400"/>
                        </a:lnSpc>
                        <a:spcAft>
                          <a:spcPts val="0"/>
                        </a:spcAft>
                      </a:pPr>
                      <a:r>
                        <a:rPr lang="it-IT" sz="1300" dirty="0">
                          <a:latin typeface="Arial"/>
                          <a:ea typeface="Arial"/>
                          <a:cs typeface="Arial"/>
                        </a:rPr>
                        <a:t>7%</a:t>
                      </a:r>
                    </a:p>
                  </a:txBody>
                  <a:tcPr marL="21699" marR="21699" marT="0" marB="0" anchor="ctr">
                    <a:lnL w="19050" cap="flat" cmpd="sng" algn="ctr">
                      <a:solidFill>
                        <a:srgbClr val="405C58"/>
                      </a:solidFill>
                      <a:prstDash val="solid"/>
                      <a:round/>
                      <a:headEnd type="none" w="med" len="med"/>
                      <a:tailEnd type="none" w="med" len="med"/>
                    </a:lnL>
                    <a:lnR w="19050" cap="flat" cmpd="sng" algn="ctr">
                      <a:solidFill>
                        <a:srgbClr val="405C58"/>
                      </a:solidFill>
                      <a:prstDash val="solid"/>
                      <a:round/>
                      <a:headEnd type="none" w="med" len="med"/>
                      <a:tailEnd type="none" w="med" len="med"/>
                    </a:lnR>
                    <a:lnT w="19050" cap="flat" cmpd="sng" algn="ctr">
                      <a:solidFill>
                        <a:srgbClr val="405C58"/>
                      </a:solidFill>
                      <a:prstDash val="solid"/>
                      <a:round/>
                      <a:headEnd type="none" w="med" len="med"/>
                      <a:tailEnd type="none" w="med" len="med"/>
                    </a:lnT>
                    <a:lnB w="19050" cap="flat" cmpd="sng" algn="ctr">
                      <a:solidFill>
                        <a:srgbClr val="405C58"/>
                      </a:solidFill>
                      <a:prstDash val="solid"/>
                      <a:round/>
                      <a:headEnd type="none" w="med" len="med"/>
                      <a:tailEnd type="none" w="med" len="med"/>
                    </a:lnB>
                    <a:solidFill>
                      <a:srgbClr val="89A927">
                        <a:alpha val="50196"/>
                      </a:srgbClr>
                    </a:solidFill>
                  </a:tcPr>
                </a:tc>
                <a:extLst>
                  <a:ext uri="{0D108BD9-81ED-4DB2-BD59-A6C34878D82A}">
                    <a16:rowId xmlns:a16="http://schemas.microsoft.com/office/drawing/2014/main" val="10007"/>
                  </a:ext>
                </a:extLst>
              </a:tr>
              <a:tr h="236430">
                <a:tc>
                  <a:txBody>
                    <a:bodyPr/>
                    <a:lstStyle/>
                    <a:p>
                      <a:pPr algn="just">
                        <a:lnSpc>
                          <a:spcPts val="2400"/>
                        </a:lnSpc>
                        <a:spcAft>
                          <a:spcPts val="0"/>
                        </a:spcAft>
                      </a:pPr>
                      <a:r>
                        <a:rPr lang="it-IT" sz="1300" i="1" dirty="0">
                          <a:latin typeface="Arial"/>
                          <a:ea typeface="Arial"/>
                          <a:cs typeface="Arial"/>
                        </a:rPr>
                        <a:t>Proventi commerciali oltre € 300.000</a:t>
                      </a:r>
                      <a:endParaRPr lang="it-IT" sz="1300" dirty="0">
                        <a:latin typeface="Arial"/>
                        <a:ea typeface="Arial"/>
                        <a:cs typeface="Arial"/>
                      </a:endParaRPr>
                    </a:p>
                  </a:txBody>
                  <a:tcPr marL="21699" marR="21699" marT="0" marB="0" anchor="ctr">
                    <a:lnL w="19050" cap="flat" cmpd="sng" algn="ctr">
                      <a:solidFill>
                        <a:srgbClr val="405C58"/>
                      </a:solidFill>
                      <a:prstDash val="solid"/>
                      <a:round/>
                      <a:headEnd type="none" w="med" len="med"/>
                      <a:tailEnd type="none" w="med" len="med"/>
                    </a:lnL>
                    <a:lnR w="19050" cap="flat" cmpd="sng" algn="ctr">
                      <a:solidFill>
                        <a:srgbClr val="405C58"/>
                      </a:solidFill>
                      <a:prstDash val="solid"/>
                      <a:round/>
                      <a:headEnd type="none" w="med" len="med"/>
                      <a:tailEnd type="none" w="med" len="med"/>
                    </a:lnR>
                    <a:lnT w="19050" cap="flat" cmpd="sng" algn="ctr">
                      <a:solidFill>
                        <a:srgbClr val="405C58"/>
                      </a:solidFill>
                      <a:prstDash val="solid"/>
                      <a:round/>
                      <a:headEnd type="none" w="med" len="med"/>
                      <a:tailEnd type="none" w="med" len="med"/>
                    </a:lnT>
                    <a:lnB w="19050" cap="flat" cmpd="sng" algn="ctr">
                      <a:solidFill>
                        <a:srgbClr val="405C58"/>
                      </a:solidFill>
                      <a:prstDash val="solid"/>
                      <a:round/>
                      <a:headEnd type="none" w="med" len="med"/>
                      <a:tailEnd type="none" w="med" len="med"/>
                    </a:lnB>
                    <a:solidFill>
                      <a:srgbClr val="89A927">
                        <a:alpha val="50196"/>
                      </a:srgbClr>
                    </a:solidFill>
                  </a:tcPr>
                </a:tc>
                <a:tc>
                  <a:txBody>
                    <a:bodyPr/>
                    <a:lstStyle/>
                    <a:p>
                      <a:pPr algn="ctr">
                        <a:lnSpc>
                          <a:spcPts val="2400"/>
                        </a:lnSpc>
                        <a:spcAft>
                          <a:spcPts val="0"/>
                        </a:spcAft>
                      </a:pPr>
                      <a:r>
                        <a:rPr lang="it-IT" sz="1300" dirty="0">
                          <a:latin typeface="Arial"/>
                          <a:ea typeface="Arial"/>
                          <a:cs typeface="Arial"/>
                        </a:rPr>
                        <a:t>14%</a:t>
                      </a:r>
                    </a:p>
                  </a:txBody>
                  <a:tcPr marL="21699" marR="21699" marT="0" marB="0" anchor="ctr">
                    <a:lnL w="19050" cap="flat" cmpd="sng" algn="ctr">
                      <a:solidFill>
                        <a:srgbClr val="405C58"/>
                      </a:solidFill>
                      <a:prstDash val="solid"/>
                      <a:round/>
                      <a:headEnd type="none" w="med" len="med"/>
                      <a:tailEnd type="none" w="med" len="med"/>
                    </a:lnL>
                    <a:lnR w="19050" cap="flat" cmpd="sng" algn="ctr">
                      <a:solidFill>
                        <a:srgbClr val="405C58"/>
                      </a:solidFill>
                      <a:prstDash val="solid"/>
                      <a:round/>
                      <a:headEnd type="none" w="med" len="med"/>
                      <a:tailEnd type="none" w="med" len="med"/>
                    </a:lnR>
                    <a:lnT w="19050" cap="flat" cmpd="sng" algn="ctr">
                      <a:solidFill>
                        <a:srgbClr val="405C58"/>
                      </a:solidFill>
                      <a:prstDash val="solid"/>
                      <a:round/>
                      <a:headEnd type="none" w="med" len="med"/>
                      <a:tailEnd type="none" w="med" len="med"/>
                    </a:lnT>
                    <a:lnB w="19050" cap="flat" cmpd="sng" algn="ctr">
                      <a:solidFill>
                        <a:srgbClr val="405C58"/>
                      </a:solidFill>
                      <a:prstDash val="solid"/>
                      <a:round/>
                      <a:headEnd type="none" w="med" len="med"/>
                      <a:tailEnd type="none" w="med" len="med"/>
                    </a:lnB>
                    <a:solidFill>
                      <a:srgbClr val="89A927">
                        <a:alpha val="50196"/>
                      </a:srgbClr>
                    </a:solidFill>
                  </a:tcPr>
                </a:tc>
                <a:extLst>
                  <a:ext uri="{0D108BD9-81ED-4DB2-BD59-A6C34878D82A}">
                    <a16:rowId xmlns:a16="http://schemas.microsoft.com/office/drawing/2014/main" val="10008"/>
                  </a:ext>
                </a:extLst>
              </a:tr>
            </a:tbl>
          </a:graphicData>
        </a:graphic>
      </p:graphicFrame>
      <p:sp>
        <p:nvSpPr>
          <p:cNvPr id="6" name="Rettangolo con angoli arrotondati 5">
            <a:extLst>
              <a:ext uri="{FF2B5EF4-FFF2-40B4-BE49-F238E27FC236}">
                <a16:creationId xmlns:a16="http://schemas.microsoft.com/office/drawing/2014/main" id="{10F594F6-3653-C053-0AAF-1E99CF9864C9}"/>
              </a:ext>
            </a:extLst>
          </p:cNvPr>
          <p:cNvSpPr/>
          <p:nvPr/>
        </p:nvSpPr>
        <p:spPr>
          <a:xfrm>
            <a:off x="7156834" y="2512552"/>
            <a:ext cx="1447415" cy="64807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Coefficienti di redditività ai fini II.DD.</a:t>
            </a:r>
          </a:p>
        </p:txBody>
      </p:sp>
      <p:sp>
        <p:nvSpPr>
          <p:cNvPr id="7" name="Freccia a sinistra 2">
            <a:extLst>
              <a:ext uri="{FF2B5EF4-FFF2-40B4-BE49-F238E27FC236}">
                <a16:creationId xmlns:a16="http://schemas.microsoft.com/office/drawing/2014/main" id="{0FF17000-F7F9-F07D-6097-A1C522DCB9E9}"/>
              </a:ext>
            </a:extLst>
          </p:cNvPr>
          <p:cNvSpPr/>
          <p:nvPr/>
        </p:nvSpPr>
        <p:spPr>
          <a:xfrm>
            <a:off x="6959506" y="2751601"/>
            <a:ext cx="191637" cy="1533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Callout con freccia in su 7">
            <a:extLst>
              <a:ext uri="{FF2B5EF4-FFF2-40B4-BE49-F238E27FC236}">
                <a16:creationId xmlns:a16="http://schemas.microsoft.com/office/drawing/2014/main" id="{598DE622-8C67-2A75-8512-C72A2F089E5E}"/>
              </a:ext>
            </a:extLst>
          </p:cNvPr>
          <p:cNvSpPr/>
          <p:nvPr/>
        </p:nvSpPr>
        <p:spPr>
          <a:xfrm>
            <a:off x="539749" y="4043493"/>
            <a:ext cx="6374167" cy="518567"/>
          </a:xfrm>
          <a:prstGeom prst="upArrowCallout">
            <a:avLst>
              <a:gd name="adj1" fmla="val 27457"/>
              <a:gd name="adj2" fmla="val 25000"/>
              <a:gd name="adj3" fmla="val 32372"/>
              <a:gd name="adj4" fmla="val 4900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Regime applicabile a tutti gli Ets non commerciali </a:t>
            </a:r>
          </a:p>
        </p:txBody>
      </p:sp>
    </p:spTree>
    <p:extLst>
      <p:ext uri="{BB962C8B-B14F-4D97-AF65-F5344CB8AC3E}">
        <p14:creationId xmlns:p14="http://schemas.microsoft.com/office/powerpoint/2010/main" val="3266515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7FC7F-5715-3EDB-2D0D-76E771557B2E}"/>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9D695B65-9BBD-621A-C4BB-23F51041982E}"/>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I NUOVI REGIMI FORFETTARI INTRODOTTI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DAL CTS (3/3)</a:t>
            </a:r>
          </a:p>
        </p:txBody>
      </p:sp>
      <p:sp>
        <p:nvSpPr>
          <p:cNvPr id="5" name="Titolo 2">
            <a:extLst>
              <a:ext uri="{FF2B5EF4-FFF2-40B4-BE49-F238E27FC236}">
                <a16:creationId xmlns:a16="http://schemas.microsoft.com/office/drawing/2014/main" id="{91459955-3990-B615-200B-E94800617599}"/>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89EBFB04-1358-F321-A24D-09AD2AC78FE1}"/>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39</a:t>
            </a:fld>
            <a:endParaRPr lang="it-IT" sz="900" dirty="0">
              <a:solidFill>
                <a:schemeClr val="bg1"/>
              </a:solidFill>
              <a:latin typeface="Arial" panose="020B0604020202020204" pitchFamily="34" charset="0"/>
              <a:cs typeface="Arial" panose="020B0604020202020204" pitchFamily="34" charset="0"/>
            </a:endParaRPr>
          </a:p>
        </p:txBody>
      </p:sp>
      <p:graphicFrame>
        <p:nvGraphicFramePr>
          <p:cNvPr id="4" name="Tabella 3">
            <a:extLst>
              <a:ext uri="{FF2B5EF4-FFF2-40B4-BE49-F238E27FC236}">
                <a16:creationId xmlns:a16="http://schemas.microsoft.com/office/drawing/2014/main" id="{2994D608-A45C-28AF-1928-98A65099A170}"/>
              </a:ext>
            </a:extLst>
          </p:cNvPr>
          <p:cNvGraphicFramePr>
            <a:graphicFrameLocks noGrp="1"/>
          </p:cNvGraphicFramePr>
          <p:nvPr>
            <p:extLst>
              <p:ext uri="{D42A27DB-BD31-4B8C-83A1-F6EECF244321}">
                <p14:modId xmlns:p14="http://schemas.microsoft.com/office/powerpoint/2010/main" val="2184236993"/>
              </p:ext>
            </p:extLst>
          </p:nvPr>
        </p:nvGraphicFramePr>
        <p:xfrm>
          <a:off x="539485" y="2001611"/>
          <a:ext cx="6170501" cy="1749858"/>
        </p:xfrm>
        <a:graphic>
          <a:graphicData uri="http://schemas.openxmlformats.org/drawingml/2006/table">
            <a:tbl>
              <a:tblPr/>
              <a:tblGrid>
                <a:gridCol w="4387018">
                  <a:extLst>
                    <a:ext uri="{9D8B030D-6E8A-4147-A177-3AD203B41FA5}">
                      <a16:colId xmlns:a16="http://schemas.microsoft.com/office/drawing/2014/main" val="20000"/>
                    </a:ext>
                  </a:extLst>
                </a:gridCol>
                <a:gridCol w="1783483">
                  <a:extLst>
                    <a:ext uri="{9D8B030D-6E8A-4147-A177-3AD203B41FA5}">
                      <a16:colId xmlns:a16="http://schemas.microsoft.com/office/drawing/2014/main" val="20001"/>
                    </a:ext>
                  </a:extLst>
                </a:gridCol>
              </a:tblGrid>
              <a:tr h="258831">
                <a:tc>
                  <a:txBody>
                    <a:bodyPr/>
                    <a:lstStyle/>
                    <a:p>
                      <a:pPr algn="ctr">
                        <a:lnSpc>
                          <a:spcPct val="100000"/>
                        </a:lnSpc>
                        <a:spcAft>
                          <a:spcPts val="0"/>
                        </a:spcAft>
                      </a:pPr>
                      <a:r>
                        <a:rPr lang="it-IT" sz="1300" b="1" i="1" dirty="0">
                          <a:latin typeface="Arial"/>
                          <a:ea typeface="Arial"/>
                          <a:cs typeface="Arial"/>
                        </a:rPr>
                        <a:t>Organizzazioni del volontariato</a:t>
                      </a:r>
                      <a:endParaRPr lang="it-IT" sz="1300" dirty="0">
                        <a:latin typeface="Arial"/>
                        <a:ea typeface="Arial"/>
                        <a:cs typeface="Arial"/>
                      </a:endParaRP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6AB1E2">
                        <a:alpha val="50196"/>
                      </a:srgbClr>
                    </a:solidFill>
                  </a:tcPr>
                </a:tc>
                <a:tc>
                  <a:txBody>
                    <a:bodyPr/>
                    <a:lstStyle/>
                    <a:p>
                      <a:pPr algn="ctr">
                        <a:lnSpc>
                          <a:spcPct val="100000"/>
                        </a:lnSpc>
                        <a:spcAft>
                          <a:spcPts val="0"/>
                        </a:spcAft>
                      </a:pPr>
                      <a:r>
                        <a:rPr lang="it-IT" sz="1300" b="1" dirty="0">
                          <a:latin typeface="Arial"/>
                          <a:ea typeface="Arial"/>
                          <a:cs typeface="Arial"/>
                        </a:rPr>
                        <a:t>ART. 86 CTS</a:t>
                      </a: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6AB1E2">
                        <a:alpha val="50196"/>
                      </a:srgbClr>
                    </a:solidFill>
                  </a:tcPr>
                </a:tc>
                <a:extLst>
                  <a:ext uri="{0D108BD9-81ED-4DB2-BD59-A6C34878D82A}">
                    <a16:rowId xmlns:a16="http://schemas.microsoft.com/office/drawing/2014/main" val="10000"/>
                  </a:ext>
                </a:extLst>
              </a:tr>
              <a:tr h="258831">
                <a:tc>
                  <a:txBody>
                    <a:bodyPr/>
                    <a:lstStyle/>
                    <a:p>
                      <a:pPr algn="l">
                        <a:lnSpc>
                          <a:spcPct val="100000"/>
                        </a:lnSpc>
                        <a:spcAft>
                          <a:spcPts val="0"/>
                        </a:spcAft>
                      </a:pPr>
                      <a:r>
                        <a:rPr lang="it-IT" sz="1300" i="1" dirty="0">
                          <a:latin typeface="Arial"/>
                          <a:ea typeface="Arial"/>
                          <a:cs typeface="Arial"/>
                        </a:rPr>
                        <a:t>Proventi commerciali fino ad € 130.000</a:t>
                      </a:r>
                      <a:endParaRPr lang="it-IT" sz="1300" dirty="0">
                        <a:latin typeface="Arial"/>
                        <a:ea typeface="Arial"/>
                        <a:cs typeface="Arial"/>
                      </a:endParaRP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6AB1E2">
                        <a:alpha val="50196"/>
                      </a:srgbClr>
                    </a:solidFill>
                  </a:tcPr>
                </a:tc>
                <a:tc>
                  <a:txBody>
                    <a:bodyPr/>
                    <a:lstStyle/>
                    <a:p>
                      <a:pPr algn="ctr">
                        <a:lnSpc>
                          <a:spcPct val="100000"/>
                        </a:lnSpc>
                        <a:spcAft>
                          <a:spcPts val="0"/>
                        </a:spcAft>
                      </a:pPr>
                      <a:r>
                        <a:rPr lang="it-IT" sz="1300" dirty="0">
                          <a:latin typeface="Arial"/>
                          <a:ea typeface="Arial"/>
                          <a:cs typeface="Arial"/>
                        </a:rPr>
                        <a:t>1%</a:t>
                      </a: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6AB1E2">
                        <a:alpha val="50196"/>
                      </a:srgbClr>
                    </a:solidFill>
                  </a:tcPr>
                </a:tc>
                <a:extLst>
                  <a:ext uri="{0D108BD9-81ED-4DB2-BD59-A6C34878D82A}">
                    <a16:rowId xmlns:a16="http://schemas.microsoft.com/office/drawing/2014/main" val="10001"/>
                  </a:ext>
                </a:extLst>
              </a:tr>
              <a:tr h="357267">
                <a:tc>
                  <a:txBody>
                    <a:bodyPr/>
                    <a:lstStyle/>
                    <a:p>
                      <a:pPr algn="just">
                        <a:lnSpc>
                          <a:spcPct val="100000"/>
                        </a:lnSpc>
                        <a:spcAft>
                          <a:spcPts val="0"/>
                        </a:spcAft>
                      </a:pPr>
                      <a:r>
                        <a:rPr lang="it-IT" sz="1300" i="1" dirty="0">
                          <a:latin typeface="Arial"/>
                          <a:ea typeface="Arial"/>
                          <a:cs typeface="Arial"/>
                        </a:rPr>
                        <a:t>Proventi commerciali oltre €</a:t>
                      </a:r>
                      <a:r>
                        <a:rPr lang="it-IT" sz="1300" i="1" baseline="0" dirty="0">
                          <a:latin typeface="Arial"/>
                          <a:ea typeface="Arial"/>
                          <a:cs typeface="Arial"/>
                        </a:rPr>
                        <a:t> 130.000</a:t>
                      </a:r>
                      <a:endParaRPr lang="it-IT" sz="1300" dirty="0">
                        <a:latin typeface="Arial"/>
                        <a:ea typeface="Arial"/>
                        <a:cs typeface="Arial"/>
                      </a:endParaRP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6AB1E2">
                        <a:alpha val="50196"/>
                      </a:srgbClr>
                    </a:solidFill>
                  </a:tcPr>
                </a:tc>
                <a:tc>
                  <a:txBody>
                    <a:bodyPr/>
                    <a:lstStyle/>
                    <a:p>
                      <a:pPr algn="ctr">
                        <a:lnSpc>
                          <a:spcPct val="100000"/>
                        </a:lnSpc>
                        <a:spcAft>
                          <a:spcPts val="0"/>
                        </a:spcAft>
                      </a:pPr>
                      <a:r>
                        <a:rPr lang="it-IT" sz="1300" dirty="0">
                          <a:latin typeface="Arial"/>
                          <a:ea typeface="Arial"/>
                          <a:cs typeface="Arial"/>
                        </a:rPr>
                        <a:t>Passa a regime Art. 80</a:t>
                      </a: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6AB1E2">
                        <a:alpha val="50196"/>
                      </a:srgbClr>
                    </a:solidFill>
                  </a:tcPr>
                </a:tc>
                <a:extLst>
                  <a:ext uri="{0D108BD9-81ED-4DB2-BD59-A6C34878D82A}">
                    <a16:rowId xmlns:a16="http://schemas.microsoft.com/office/drawing/2014/main" val="10002"/>
                  </a:ext>
                </a:extLst>
              </a:tr>
              <a:tr h="258831">
                <a:tc>
                  <a:txBody>
                    <a:bodyPr/>
                    <a:lstStyle/>
                    <a:p>
                      <a:pPr algn="ctr">
                        <a:lnSpc>
                          <a:spcPct val="100000"/>
                        </a:lnSpc>
                        <a:spcAft>
                          <a:spcPts val="0"/>
                        </a:spcAft>
                      </a:pPr>
                      <a:r>
                        <a:rPr lang="it-IT" sz="1300" b="1" i="1" dirty="0">
                          <a:latin typeface="Arial"/>
                          <a:ea typeface="Arial"/>
                          <a:cs typeface="Arial"/>
                        </a:rPr>
                        <a:t>Associazioni di promozione sociale</a:t>
                      </a:r>
                      <a:endParaRPr lang="it-IT" sz="1300" dirty="0">
                        <a:latin typeface="Arial"/>
                        <a:ea typeface="Arial"/>
                        <a:cs typeface="Arial"/>
                      </a:endParaRP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6AB1E2">
                        <a:alpha val="50196"/>
                      </a:srgbClr>
                    </a:solidFill>
                  </a:tcPr>
                </a:tc>
                <a:tc>
                  <a:txBody>
                    <a:bodyPr/>
                    <a:lstStyle/>
                    <a:p>
                      <a:pPr algn="ctr">
                        <a:lnSpc>
                          <a:spcPct val="100000"/>
                        </a:lnSpc>
                        <a:spcAft>
                          <a:spcPts val="0"/>
                        </a:spcAft>
                      </a:pPr>
                      <a:endParaRPr lang="it-IT" sz="1300" dirty="0">
                        <a:latin typeface="Arial"/>
                        <a:ea typeface="Arial"/>
                        <a:cs typeface="Arial"/>
                      </a:endParaRP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6AB1E2">
                        <a:alpha val="50196"/>
                      </a:srgbClr>
                    </a:solidFill>
                  </a:tcPr>
                </a:tc>
                <a:extLst>
                  <a:ext uri="{0D108BD9-81ED-4DB2-BD59-A6C34878D82A}">
                    <a16:rowId xmlns:a16="http://schemas.microsoft.com/office/drawing/2014/main" val="10005"/>
                  </a:ext>
                </a:extLst>
              </a:tr>
              <a:tr h="258831">
                <a:tc>
                  <a:txBody>
                    <a:bodyPr/>
                    <a:lstStyle/>
                    <a:p>
                      <a:pPr algn="l">
                        <a:lnSpc>
                          <a:spcPct val="100000"/>
                        </a:lnSpc>
                        <a:spcAft>
                          <a:spcPts val="0"/>
                        </a:spcAft>
                      </a:pPr>
                      <a:r>
                        <a:rPr lang="it-IT" sz="1300" i="1" dirty="0">
                          <a:latin typeface="Arial"/>
                          <a:ea typeface="Arial"/>
                          <a:cs typeface="Arial"/>
                        </a:rPr>
                        <a:t>Proventi commerciali fino ad € 130.000</a:t>
                      </a:r>
                      <a:endParaRPr lang="it-IT" sz="1300" dirty="0">
                        <a:latin typeface="Arial"/>
                        <a:ea typeface="Arial"/>
                        <a:cs typeface="Arial"/>
                      </a:endParaRP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6AB1E2">
                        <a:alpha val="50196"/>
                      </a:srgbClr>
                    </a:solidFill>
                  </a:tcPr>
                </a:tc>
                <a:tc>
                  <a:txBody>
                    <a:bodyPr/>
                    <a:lstStyle/>
                    <a:p>
                      <a:pPr algn="ctr">
                        <a:lnSpc>
                          <a:spcPct val="100000"/>
                        </a:lnSpc>
                        <a:spcAft>
                          <a:spcPts val="0"/>
                        </a:spcAft>
                      </a:pPr>
                      <a:r>
                        <a:rPr lang="it-IT" sz="1300" dirty="0">
                          <a:latin typeface="Arial"/>
                          <a:ea typeface="Arial"/>
                          <a:cs typeface="Arial"/>
                        </a:rPr>
                        <a:t>3%</a:t>
                      </a: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6AB1E2">
                        <a:alpha val="50196"/>
                      </a:srgbClr>
                    </a:solidFill>
                  </a:tcPr>
                </a:tc>
                <a:extLst>
                  <a:ext uri="{0D108BD9-81ED-4DB2-BD59-A6C34878D82A}">
                    <a16:rowId xmlns:a16="http://schemas.microsoft.com/office/drawing/2014/main" val="10006"/>
                  </a:ext>
                </a:extLst>
              </a:tr>
              <a:tr h="357267">
                <a:tc>
                  <a:txBody>
                    <a:bodyPr/>
                    <a:lstStyle/>
                    <a:p>
                      <a:pPr algn="just">
                        <a:lnSpc>
                          <a:spcPct val="100000"/>
                        </a:lnSpc>
                        <a:spcAft>
                          <a:spcPts val="0"/>
                        </a:spcAft>
                      </a:pPr>
                      <a:r>
                        <a:rPr lang="it-IT" sz="1300" i="1" dirty="0">
                          <a:latin typeface="Arial"/>
                          <a:ea typeface="Arial"/>
                          <a:cs typeface="Arial"/>
                        </a:rPr>
                        <a:t>Proventi commerciali oltre € 130.000</a:t>
                      </a:r>
                      <a:endParaRPr lang="it-IT" sz="1300" dirty="0">
                        <a:latin typeface="Arial"/>
                        <a:ea typeface="Arial"/>
                        <a:cs typeface="Arial"/>
                      </a:endParaRP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6AB1E2">
                        <a:alpha val="50196"/>
                      </a:srgbClr>
                    </a:solidFill>
                  </a:tcPr>
                </a:tc>
                <a:tc>
                  <a:txBody>
                    <a:bodyPr/>
                    <a:lstStyle/>
                    <a:p>
                      <a:pPr algn="ctr">
                        <a:lnSpc>
                          <a:spcPct val="100000"/>
                        </a:lnSpc>
                        <a:spcAft>
                          <a:spcPts val="0"/>
                        </a:spcAft>
                      </a:pPr>
                      <a:r>
                        <a:rPr lang="it-IT" sz="1300" dirty="0">
                          <a:latin typeface="Arial"/>
                          <a:ea typeface="Arial"/>
                          <a:cs typeface="Arial"/>
                        </a:rPr>
                        <a:t>Passa a regime Art.80</a:t>
                      </a: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6AB1E2">
                        <a:alpha val="50196"/>
                      </a:srgbClr>
                    </a:solidFill>
                  </a:tcPr>
                </a:tc>
                <a:extLst>
                  <a:ext uri="{0D108BD9-81ED-4DB2-BD59-A6C34878D82A}">
                    <a16:rowId xmlns:a16="http://schemas.microsoft.com/office/drawing/2014/main" val="10007"/>
                  </a:ext>
                </a:extLst>
              </a:tr>
            </a:tbl>
          </a:graphicData>
        </a:graphic>
      </p:graphicFrame>
      <p:sp>
        <p:nvSpPr>
          <p:cNvPr id="6" name="Rettangolo con angoli arrotondati 5">
            <a:extLst>
              <a:ext uri="{FF2B5EF4-FFF2-40B4-BE49-F238E27FC236}">
                <a16:creationId xmlns:a16="http://schemas.microsoft.com/office/drawing/2014/main" id="{9A5DBCE5-B230-C6FD-EEDB-551B8DB128BB}"/>
              </a:ext>
            </a:extLst>
          </p:cNvPr>
          <p:cNvSpPr/>
          <p:nvPr/>
        </p:nvSpPr>
        <p:spPr>
          <a:xfrm>
            <a:off x="7004150" y="2620024"/>
            <a:ext cx="1600100" cy="64807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Coefficienti di redditività ai fini II.DD.</a:t>
            </a:r>
          </a:p>
        </p:txBody>
      </p:sp>
      <p:sp>
        <p:nvSpPr>
          <p:cNvPr id="7" name="Freccia a sinistra 10">
            <a:extLst>
              <a:ext uri="{FF2B5EF4-FFF2-40B4-BE49-F238E27FC236}">
                <a16:creationId xmlns:a16="http://schemas.microsoft.com/office/drawing/2014/main" id="{F6CAA5AA-5AC1-7A68-C501-BFD003E5DBD4}"/>
              </a:ext>
            </a:extLst>
          </p:cNvPr>
          <p:cNvSpPr/>
          <p:nvPr/>
        </p:nvSpPr>
        <p:spPr>
          <a:xfrm>
            <a:off x="6806822" y="2876540"/>
            <a:ext cx="191637" cy="1533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Callout con freccia in su 7">
            <a:extLst>
              <a:ext uri="{FF2B5EF4-FFF2-40B4-BE49-F238E27FC236}">
                <a16:creationId xmlns:a16="http://schemas.microsoft.com/office/drawing/2014/main" id="{1249322F-D62A-2CA2-B141-81F96A5154F7}"/>
              </a:ext>
            </a:extLst>
          </p:cNvPr>
          <p:cNvSpPr/>
          <p:nvPr/>
        </p:nvSpPr>
        <p:spPr>
          <a:xfrm>
            <a:off x="539750" y="3795368"/>
            <a:ext cx="6170236" cy="648045"/>
          </a:xfrm>
          <a:prstGeom prst="upArrowCallout">
            <a:avLst>
              <a:gd name="adj1" fmla="val 27457"/>
              <a:gd name="adj2" fmla="val 26229"/>
              <a:gd name="adj3" fmla="val 32372"/>
              <a:gd name="adj4" fmla="val 50234"/>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Regime applicabile a </a:t>
            </a:r>
            <a:r>
              <a:rPr kumimoji="0" lang="it-IT" sz="14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Odv</a:t>
            </a: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e </a:t>
            </a:r>
            <a:r>
              <a:rPr kumimoji="0" lang="it-IT" sz="14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Aps</a:t>
            </a: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con proventi commerciali &lt; € 130.000 </a:t>
            </a:r>
          </a:p>
        </p:txBody>
      </p:sp>
    </p:spTree>
    <p:extLst>
      <p:ext uri="{BB962C8B-B14F-4D97-AF65-F5344CB8AC3E}">
        <p14:creationId xmlns:p14="http://schemas.microsoft.com/office/powerpoint/2010/main" val="334254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31A37-BAE9-3DED-DA6B-FA4B4D1685B3}"/>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A5E6B791-3B07-823E-E70B-B8CD74FB5DD0}"/>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LE CONSEGUENZE PER GLI ETS DELL’AUTORIZZAZIONE UE</a:t>
            </a:r>
          </a:p>
        </p:txBody>
      </p:sp>
      <p:sp>
        <p:nvSpPr>
          <p:cNvPr id="5" name="Titolo 2">
            <a:extLst>
              <a:ext uri="{FF2B5EF4-FFF2-40B4-BE49-F238E27FC236}">
                <a16:creationId xmlns:a16="http://schemas.microsoft.com/office/drawing/2014/main" id="{31586646-BD0B-517D-E55D-3C737D9A3FF1}"/>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6D4B06F1-312B-DD51-2B6B-33676317E2B6}"/>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4</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a destra con strisce 9">
            <a:extLst>
              <a:ext uri="{FF2B5EF4-FFF2-40B4-BE49-F238E27FC236}">
                <a16:creationId xmlns:a16="http://schemas.microsoft.com/office/drawing/2014/main" id="{EB669958-E519-4D19-B334-07DA81064623}"/>
              </a:ext>
            </a:extLst>
          </p:cNvPr>
          <p:cNvSpPr>
            <a:spLocks/>
          </p:cNvSpPr>
          <p:nvPr/>
        </p:nvSpPr>
        <p:spPr bwMode="auto">
          <a:xfrm rot="5400000">
            <a:off x="2414528" y="1722695"/>
            <a:ext cx="236382" cy="357884"/>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ts val="1613"/>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Freccia a destra con strisce 9">
            <a:extLst>
              <a:ext uri="{FF2B5EF4-FFF2-40B4-BE49-F238E27FC236}">
                <a16:creationId xmlns:a16="http://schemas.microsoft.com/office/drawing/2014/main" id="{62C71D0C-570A-9CA2-9B59-7BE9840830D8}"/>
              </a:ext>
            </a:extLst>
          </p:cNvPr>
          <p:cNvSpPr>
            <a:spLocks/>
          </p:cNvSpPr>
          <p:nvPr/>
        </p:nvSpPr>
        <p:spPr bwMode="auto">
          <a:xfrm rot="5400000">
            <a:off x="6397850" y="3042654"/>
            <a:ext cx="236381" cy="357883"/>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ts val="1613"/>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5">
            <a:extLst>
              <a:ext uri="{FF2B5EF4-FFF2-40B4-BE49-F238E27FC236}">
                <a16:creationId xmlns:a16="http://schemas.microsoft.com/office/drawing/2014/main" id="{E185439E-8642-D1BE-B9D3-15CAEDDCCCD1}"/>
              </a:ext>
            </a:extLst>
          </p:cNvPr>
          <p:cNvSpPr>
            <a:spLocks noChangeArrowheads="1"/>
          </p:cNvSpPr>
          <p:nvPr/>
        </p:nvSpPr>
        <p:spPr bwMode="auto">
          <a:xfrm>
            <a:off x="4460976" y="3469110"/>
            <a:ext cx="4143274" cy="974303"/>
          </a:xfrm>
          <a:prstGeom prst="rect">
            <a:avLst/>
          </a:prstGeom>
          <a:solidFill>
            <a:schemeClr val="accent1">
              <a:lumMod val="20000"/>
              <a:lumOff val="80000"/>
            </a:schemeClr>
          </a:solidFill>
          <a:ln w="38100" cmpd="sng">
            <a:solidFill>
              <a:srgbClr val="FF0000"/>
            </a:solidFill>
            <a:prstDash val="dash"/>
            <a:miter lim="800000"/>
            <a:headEnd/>
            <a:tailEnd/>
          </a:ln>
        </p:spPr>
        <p:txBody>
          <a:bodyPr lIns="38569" tIns="19284" rIns="38569" bIns="19284" anchor="ctr"/>
          <a:lstStyle/>
          <a:p>
            <a:pPr marL="0" marR="0" lvl="0" indent="0" algn="ctr" defTabSz="457200" rtl="0" eaLnBrk="1" fontAlgn="auto" latinLnBrk="0" hangingPunct="1">
              <a:lnSpc>
                <a:spcPts val="1613"/>
              </a:lnSpc>
              <a:spcBef>
                <a:spcPts val="0"/>
              </a:spcBef>
              <a:spcAft>
                <a:spcPts val="0"/>
              </a:spcAft>
              <a:buClrTx/>
              <a:buSzTx/>
              <a:buFontTx/>
              <a:buNone/>
              <a:tabLst/>
              <a:defRPr/>
            </a:pP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Invece le norme di natura fiscale entreranno in vigore dal 2026, inizio del periodo d’imposta successivo al pervenimento dell’autorizzazione UE (che è arrivata il 7 marzo scorso)</a:t>
            </a:r>
          </a:p>
        </p:txBody>
      </p:sp>
      <p:sp>
        <p:nvSpPr>
          <p:cNvPr id="9" name="Rectangle 5">
            <a:extLst>
              <a:ext uri="{FF2B5EF4-FFF2-40B4-BE49-F238E27FC236}">
                <a16:creationId xmlns:a16="http://schemas.microsoft.com/office/drawing/2014/main" id="{9766BCF3-04F5-0129-2850-EC3EC04CA446}"/>
              </a:ext>
            </a:extLst>
          </p:cNvPr>
          <p:cNvSpPr>
            <a:spLocks noChangeArrowheads="1"/>
          </p:cNvSpPr>
          <p:nvPr/>
        </p:nvSpPr>
        <p:spPr bwMode="auto">
          <a:xfrm>
            <a:off x="539750" y="2139950"/>
            <a:ext cx="4022121" cy="1008165"/>
          </a:xfrm>
          <a:prstGeom prst="rect">
            <a:avLst/>
          </a:prstGeom>
          <a:solidFill>
            <a:schemeClr val="accent1">
              <a:lumMod val="20000"/>
              <a:lumOff val="80000"/>
            </a:schemeClr>
          </a:solidFill>
          <a:ln w="38100" cmpd="sng">
            <a:solidFill>
              <a:srgbClr val="FF0000"/>
            </a:solidFill>
            <a:prstDash val="dash"/>
            <a:miter lim="800000"/>
            <a:headEnd/>
            <a:tailEnd/>
          </a:ln>
        </p:spPr>
        <p:txBody>
          <a:bodyPr lIns="38569" tIns="19284" rIns="38569" bIns="19284" anchor="ctr"/>
          <a:lstStyle/>
          <a:p>
            <a:pPr marL="0" marR="0" lvl="0" indent="0" algn="ctr" defTabSz="457200" rtl="0" eaLnBrk="1" fontAlgn="auto" latinLnBrk="0" hangingPunct="1">
              <a:lnSpc>
                <a:spcPts val="1613"/>
              </a:lnSpc>
              <a:spcBef>
                <a:spcPts val="0"/>
              </a:spcBef>
              <a:spcAft>
                <a:spcPts val="0"/>
              </a:spcAft>
              <a:buClrTx/>
              <a:buSzTx/>
              <a:buFontTx/>
              <a:buNone/>
              <a:tabLst/>
              <a:defRPr/>
            </a:pP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Mentre le norme di natura civilistica e contabile del </a:t>
            </a:r>
            <a:r>
              <a:rPr kumimoji="0" lang="it-IT" altLang="it-IT" sz="15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Cts</a:t>
            </a: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sono già da tempo entrate in vigore in quanto connesse all’ effettivo avvio del portale </a:t>
            </a:r>
            <a:r>
              <a:rPr kumimoji="0" lang="it-IT" altLang="it-IT" sz="15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(operativo dal 22/11/2021)</a:t>
            </a:r>
          </a:p>
        </p:txBody>
      </p:sp>
    </p:spTree>
    <p:extLst>
      <p:ext uri="{BB962C8B-B14F-4D97-AF65-F5344CB8AC3E}">
        <p14:creationId xmlns:p14="http://schemas.microsoft.com/office/powerpoint/2010/main" val="3201885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C4FB0-E1CE-0363-43BD-147460C626C1}"/>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A7331D0B-C923-B677-DAAB-58C0BA0758E0}"/>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IMPLICAZIONI IVA DEI DUE REGIMI FORFETTARI EX ARTT. 80 E 86 CTS</a:t>
            </a:r>
          </a:p>
        </p:txBody>
      </p:sp>
      <p:sp>
        <p:nvSpPr>
          <p:cNvPr id="5" name="Titolo 2">
            <a:extLst>
              <a:ext uri="{FF2B5EF4-FFF2-40B4-BE49-F238E27FC236}">
                <a16:creationId xmlns:a16="http://schemas.microsoft.com/office/drawing/2014/main" id="{BE9A30FB-B4E6-6597-1D7E-98596F5846F5}"/>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E55B78E4-5DC0-F280-0C4D-B0585FB9B48A}"/>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40</a:t>
            </a:fld>
            <a:endParaRPr lang="it-IT" sz="900" dirty="0">
              <a:solidFill>
                <a:schemeClr val="bg1"/>
              </a:solidFill>
              <a:latin typeface="Arial" panose="020B0604020202020204" pitchFamily="34" charset="0"/>
              <a:cs typeface="Arial" panose="020B0604020202020204" pitchFamily="34" charset="0"/>
            </a:endParaRPr>
          </a:p>
        </p:txBody>
      </p:sp>
      <p:sp>
        <p:nvSpPr>
          <p:cNvPr id="6" name="Text Box 1028">
            <a:extLst>
              <a:ext uri="{FF2B5EF4-FFF2-40B4-BE49-F238E27FC236}">
                <a16:creationId xmlns:a16="http://schemas.microsoft.com/office/drawing/2014/main" id="{E50C32C4-AEE1-2852-1B64-007F092ED7D2}"/>
              </a:ext>
            </a:extLst>
          </p:cNvPr>
          <p:cNvSpPr txBox="1">
            <a:spLocks noChangeArrowheads="1"/>
          </p:cNvSpPr>
          <p:nvPr/>
        </p:nvSpPr>
        <p:spPr bwMode="auto">
          <a:xfrm>
            <a:off x="539750" y="1925603"/>
            <a:ext cx="7092906" cy="784830"/>
          </a:xfrm>
          <a:prstGeom prst="rect">
            <a:avLst/>
          </a:prstGeom>
          <a:solidFill>
            <a:srgbClr val="B4D0F0"/>
          </a:solidFill>
          <a:ln w="19050">
            <a:solidFill>
              <a:srgbClr val="000066"/>
            </a:solidFill>
            <a:miter lim="800000"/>
            <a:headEnd/>
            <a:tailEnd/>
          </a:ln>
        </p:spPr>
        <p:txBody>
          <a:bodyPr wrap="square">
            <a:spAutoFit/>
          </a:bodyPr>
          <a:lstStyle/>
          <a:p>
            <a:pPr marL="0" marR="0" lvl="0" indent="0" algn="ctr" defTabSz="457200" rtl="0" eaLnBrk="1" fontAlgn="auto" latinLnBrk="0" hangingPunct="1">
              <a:lnSpc>
                <a:spcPct val="100000"/>
              </a:lnSpc>
              <a:spcBef>
                <a:spcPts val="675"/>
              </a:spcBef>
              <a:spcAft>
                <a:spcPts val="0"/>
              </a:spcAft>
              <a:buClrTx/>
              <a:buSzTx/>
              <a:buFontTx/>
              <a:buNone/>
              <a:tabLst/>
              <a:defRPr/>
            </a:pPr>
            <a:r>
              <a:rPr kumimoji="0" 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Il regime forfettario di cui all’art. 80, che è accessibile a tutti gli </a:t>
            </a:r>
            <a:r>
              <a:rPr kumimoji="0" lang="it-IT"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Ets</a:t>
            </a:r>
            <a:r>
              <a:rPr kumimoji="0" 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NON commerciali indipendentemente dal loro volume di proventi, NON presenta alcuna implicazione IVA </a:t>
            </a:r>
          </a:p>
        </p:txBody>
      </p:sp>
      <p:sp>
        <p:nvSpPr>
          <p:cNvPr id="7" name="Text Box 1028">
            <a:extLst>
              <a:ext uri="{FF2B5EF4-FFF2-40B4-BE49-F238E27FC236}">
                <a16:creationId xmlns:a16="http://schemas.microsoft.com/office/drawing/2014/main" id="{7227BFA4-6702-23F0-304B-6C68820A84F4}"/>
              </a:ext>
            </a:extLst>
          </p:cNvPr>
          <p:cNvSpPr txBox="1">
            <a:spLocks noChangeArrowheads="1"/>
          </p:cNvSpPr>
          <p:nvPr/>
        </p:nvSpPr>
        <p:spPr bwMode="auto">
          <a:xfrm>
            <a:off x="1711353" y="2945254"/>
            <a:ext cx="6892897" cy="784830"/>
          </a:xfrm>
          <a:prstGeom prst="rect">
            <a:avLst/>
          </a:prstGeom>
          <a:solidFill>
            <a:srgbClr val="B4D0F0"/>
          </a:solidFill>
          <a:ln w="19050">
            <a:solidFill>
              <a:srgbClr val="000066"/>
            </a:solidFill>
            <a:miter lim="800000"/>
            <a:headEnd/>
            <a:tailEnd/>
          </a:ln>
        </p:spPr>
        <p:txBody>
          <a:bodyPr wrap="square">
            <a:spAutoFit/>
          </a:bodyPr>
          <a:lstStyle/>
          <a:p>
            <a:pPr marL="0" marR="0" lvl="0" indent="0" algn="ctr" defTabSz="457200" rtl="0" eaLnBrk="1" fontAlgn="auto" latinLnBrk="0" hangingPunct="1">
              <a:lnSpc>
                <a:spcPct val="100000"/>
              </a:lnSpc>
              <a:spcBef>
                <a:spcPts val="675"/>
              </a:spcBef>
              <a:spcAft>
                <a:spcPts val="0"/>
              </a:spcAft>
              <a:buClrTx/>
              <a:buSzTx/>
              <a:buFontTx/>
              <a:buNone/>
              <a:tabLst/>
              <a:defRPr/>
            </a:pPr>
            <a:r>
              <a:rPr kumimoji="0" 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Il regime ex art. 86 (accessibile solo ad </a:t>
            </a:r>
            <a:r>
              <a:rPr kumimoji="0" lang="it-IT"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Odv</a:t>
            </a:r>
            <a:r>
              <a:rPr kumimoji="0" 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 </a:t>
            </a:r>
            <a:r>
              <a:rPr kumimoji="0" lang="it-IT"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Aps</a:t>
            </a:r>
            <a:r>
              <a:rPr kumimoji="0" 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 proventi commerciali &lt; € 130.000) prevede di operare </a:t>
            </a:r>
            <a:r>
              <a:rPr kumimoji="0" lang="it-IT"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fuori campo Iva</a:t>
            </a:r>
            <a:r>
              <a:rPr kumimoji="0" 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esattamente come un forfettario Ditta o Professionista individuale</a:t>
            </a:r>
          </a:p>
        </p:txBody>
      </p:sp>
      <p:sp>
        <p:nvSpPr>
          <p:cNvPr id="8" name="Freccia in giù 1">
            <a:extLst>
              <a:ext uri="{FF2B5EF4-FFF2-40B4-BE49-F238E27FC236}">
                <a16:creationId xmlns:a16="http://schemas.microsoft.com/office/drawing/2014/main" id="{205B1E1F-4B74-9BA3-7AF8-0D1AE524245F}"/>
              </a:ext>
            </a:extLst>
          </p:cNvPr>
          <p:cNvSpPr/>
          <p:nvPr/>
        </p:nvSpPr>
        <p:spPr>
          <a:xfrm>
            <a:off x="2243978" y="1736348"/>
            <a:ext cx="285588" cy="149591"/>
          </a:xfrm>
          <a:prstGeom prst="downArrow">
            <a:avLst/>
          </a:prstGeom>
          <a:solidFill>
            <a:srgbClr val="002060"/>
          </a:solidFill>
          <a:ln>
            <a:solidFill>
              <a:srgbClr val="405C58"/>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9" name="Freccia in giù 1">
            <a:extLst>
              <a:ext uri="{FF2B5EF4-FFF2-40B4-BE49-F238E27FC236}">
                <a16:creationId xmlns:a16="http://schemas.microsoft.com/office/drawing/2014/main" id="{43A604E1-7DDC-638C-C314-70114C917399}"/>
              </a:ext>
            </a:extLst>
          </p:cNvPr>
          <p:cNvSpPr/>
          <p:nvPr/>
        </p:nvSpPr>
        <p:spPr>
          <a:xfrm>
            <a:off x="5015007" y="2763783"/>
            <a:ext cx="285588" cy="149591"/>
          </a:xfrm>
          <a:prstGeom prst="downArrow">
            <a:avLst/>
          </a:prstGeom>
          <a:solidFill>
            <a:srgbClr val="002060"/>
          </a:solidFill>
          <a:ln>
            <a:solidFill>
              <a:srgbClr val="405C58"/>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Callout con freccia in su 9">
            <a:extLst>
              <a:ext uri="{FF2B5EF4-FFF2-40B4-BE49-F238E27FC236}">
                <a16:creationId xmlns:a16="http://schemas.microsoft.com/office/drawing/2014/main" id="{153EDDA9-7F19-789A-C2CD-81CCE1D2BFD8}"/>
              </a:ext>
            </a:extLst>
          </p:cNvPr>
          <p:cNvSpPr/>
          <p:nvPr/>
        </p:nvSpPr>
        <p:spPr>
          <a:xfrm>
            <a:off x="1711353" y="3783434"/>
            <a:ext cx="6892897" cy="784829"/>
          </a:xfrm>
          <a:prstGeom prst="upArrowCallout">
            <a:avLst/>
          </a:prstGeom>
          <a:solidFill>
            <a:srgbClr val="92D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Esonero da dichiarazione Iva, </a:t>
            </a:r>
            <a:r>
              <a:rPr kumimoji="0" lang="it-IT"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Lipe</a:t>
            </a:r>
            <a:r>
              <a:rPr kumimoji="0" 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Registri Iva ma non da fatturazione e certificazione corrispettivi </a:t>
            </a:r>
          </a:p>
        </p:txBody>
      </p:sp>
    </p:spTree>
    <p:extLst>
      <p:ext uri="{BB962C8B-B14F-4D97-AF65-F5344CB8AC3E}">
        <p14:creationId xmlns:p14="http://schemas.microsoft.com/office/powerpoint/2010/main" val="1306017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C7E2E-B7BE-61BC-802F-CE64E9C57252}"/>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E65DC865-3C65-4953-0CF7-6858F2C99368}"/>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IL CONFRONTO CON IL REGIME FORFETTARIO DELL’ART. 145 DEL TUIR</a:t>
            </a:r>
          </a:p>
        </p:txBody>
      </p:sp>
      <p:sp>
        <p:nvSpPr>
          <p:cNvPr id="5" name="Titolo 2">
            <a:extLst>
              <a:ext uri="{FF2B5EF4-FFF2-40B4-BE49-F238E27FC236}">
                <a16:creationId xmlns:a16="http://schemas.microsoft.com/office/drawing/2014/main" id="{73F96B7D-61B9-210A-52DB-73105A1C4468}"/>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7DA40ADD-26B7-7782-1441-83C7070E4798}"/>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41</a:t>
            </a:fld>
            <a:endParaRPr lang="it-IT" sz="900" dirty="0">
              <a:solidFill>
                <a:schemeClr val="bg1"/>
              </a:solidFill>
              <a:latin typeface="Arial" panose="020B0604020202020204" pitchFamily="34" charset="0"/>
              <a:cs typeface="Arial" panose="020B0604020202020204" pitchFamily="34" charset="0"/>
            </a:endParaRPr>
          </a:p>
        </p:txBody>
      </p:sp>
      <p:graphicFrame>
        <p:nvGraphicFramePr>
          <p:cNvPr id="6" name="Tabella 5">
            <a:extLst>
              <a:ext uri="{FF2B5EF4-FFF2-40B4-BE49-F238E27FC236}">
                <a16:creationId xmlns:a16="http://schemas.microsoft.com/office/drawing/2014/main" id="{69547C65-DBB2-BE9C-1356-BC162CAE9573}"/>
              </a:ext>
            </a:extLst>
          </p:cNvPr>
          <p:cNvGraphicFramePr>
            <a:graphicFrameLocks noGrp="1"/>
          </p:cNvGraphicFramePr>
          <p:nvPr>
            <p:extLst>
              <p:ext uri="{D42A27DB-BD31-4B8C-83A1-F6EECF244321}">
                <p14:modId xmlns:p14="http://schemas.microsoft.com/office/powerpoint/2010/main" val="1515349936"/>
              </p:ext>
            </p:extLst>
          </p:nvPr>
        </p:nvGraphicFramePr>
        <p:xfrm>
          <a:off x="530498" y="1992722"/>
          <a:ext cx="8064500" cy="1579512"/>
        </p:xfrm>
        <a:graphic>
          <a:graphicData uri="http://schemas.openxmlformats.org/drawingml/2006/table">
            <a:tbl>
              <a:tblPr/>
              <a:tblGrid>
                <a:gridCol w="5896625">
                  <a:extLst>
                    <a:ext uri="{9D8B030D-6E8A-4147-A177-3AD203B41FA5}">
                      <a16:colId xmlns:a16="http://schemas.microsoft.com/office/drawing/2014/main" val="20000"/>
                    </a:ext>
                  </a:extLst>
                </a:gridCol>
                <a:gridCol w="2167875">
                  <a:extLst>
                    <a:ext uri="{9D8B030D-6E8A-4147-A177-3AD203B41FA5}">
                      <a16:colId xmlns:a16="http://schemas.microsoft.com/office/drawing/2014/main" val="20001"/>
                    </a:ext>
                  </a:extLst>
                </a:gridCol>
              </a:tblGrid>
              <a:tr h="263252">
                <a:tc>
                  <a:txBody>
                    <a:bodyPr/>
                    <a:lstStyle/>
                    <a:p>
                      <a:pPr algn="ctr">
                        <a:lnSpc>
                          <a:spcPct val="100000"/>
                        </a:lnSpc>
                        <a:spcAft>
                          <a:spcPts val="0"/>
                        </a:spcAft>
                      </a:pPr>
                      <a:r>
                        <a:rPr lang="it-IT" sz="1500" b="1" i="1" dirty="0">
                          <a:solidFill>
                            <a:schemeClr val="tx1"/>
                          </a:solidFill>
                          <a:latin typeface="Arial"/>
                          <a:ea typeface="Arial"/>
                          <a:cs typeface="Arial"/>
                        </a:rPr>
                        <a:t>Prestazioni di servizi</a:t>
                      </a:r>
                      <a:endParaRPr lang="it-IT" sz="1500" dirty="0">
                        <a:solidFill>
                          <a:schemeClr val="tx1"/>
                        </a:solidFill>
                        <a:latin typeface="Arial"/>
                        <a:ea typeface="Arial"/>
                        <a:cs typeface="Arial"/>
                      </a:endParaRP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spcAft>
                          <a:spcPts val="0"/>
                        </a:spcAft>
                      </a:pPr>
                      <a:r>
                        <a:rPr lang="it-IT" sz="1500" b="1" dirty="0">
                          <a:solidFill>
                            <a:schemeClr val="tx1"/>
                          </a:solidFill>
                          <a:latin typeface="Arial"/>
                          <a:ea typeface="Arial"/>
                          <a:cs typeface="Arial"/>
                        </a:rPr>
                        <a:t>ART. 145 TUIR</a:t>
                      </a: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263252">
                <a:tc>
                  <a:txBody>
                    <a:bodyPr/>
                    <a:lstStyle/>
                    <a:p>
                      <a:pPr algn="l">
                        <a:lnSpc>
                          <a:spcPct val="100000"/>
                        </a:lnSpc>
                        <a:spcAft>
                          <a:spcPts val="0"/>
                        </a:spcAft>
                      </a:pPr>
                      <a:r>
                        <a:rPr lang="it-IT" sz="1500" i="1" dirty="0">
                          <a:solidFill>
                            <a:schemeClr val="tx1"/>
                          </a:solidFill>
                          <a:latin typeface="Arial"/>
                          <a:ea typeface="Arial"/>
                          <a:cs typeface="Arial"/>
                        </a:rPr>
                        <a:t>Proventi commerciali fino ad € 15.494</a:t>
                      </a:r>
                      <a:endParaRPr lang="it-IT" sz="1500" dirty="0">
                        <a:solidFill>
                          <a:schemeClr val="tx1"/>
                        </a:solidFill>
                        <a:latin typeface="Arial"/>
                        <a:ea typeface="Arial"/>
                        <a:cs typeface="Arial"/>
                      </a:endParaRP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spcAft>
                          <a:spcPts val="0"/>
                        </a:spcAft>
                      </a:pPr>
                      <a:r>
                        <a:rPr lang="it-IT" sz="1500" dirty="0">
                          <a:solidFill>
                            <a:schemeClr val="tx1"/>
                          </a:solidFill>
                          <a:latin typeface="Arial"/>
                          <a:ea typeface="Arial"/>
                          <a:cs typeface="Arial"/>
                        </a:rPr>
                        <a:t>15%</a:t>
                      </a: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63252">
                <a:tc>
                  <a:txBody>
                    <a:bodyPr/>
                    <a:lstStyle/>
                    <a:p>
                      <a:pPr algn="just">
                        <a:lnSpc>
                          <a:spcPct val="100000"/>
                        </a:lnSpc>
                        <a:spcAft>
                          <a:spcPts val="0"/>
                        </a:spcAft>
                      </a:pPr>
                      <a:r>
                        <a:rPr lang="it-IT" sz="1500" i="1" dirty="0">
                          <a:solidFill>
                            <a:schemeClr val="tx1"/>
                          </a:solidFill>
                          <a:latin typeface="Arial"/>
                          <a:ea typeface="Arial"/>
                          <a:cs typeface="Arial"/>
                        </a:rPr>
                        <a:t>Proventi commerciali da € 15.494 ad €</a:t>
                      </a:r>
                      <a:r>
                        <a:rPr lang="it-IT" sz="1500" i="1" baseline="0" dirty="0">
                          <a:solidFill>
                            <a:schemeClr val="tx1"/>
                          </a:solidFill>
                          <a:latin typeface="Arial"/>
                          <a:ea typeface="Arial"/>
                          <a:cs typeface="Arial"/>
                        </a:rPr>
                        <a:t> 500.000</a:t>
                      </a:r>
                      <a:endParaRPr lang="it-IT" sz="1500" dirty="0">
                        <a:solidFill>
                          <a:schemeClr val="tx1"/>
                        </a:solidFill>
                        <a:latin typeface="Arial"/>
                        <a:ea typeface="Arial"/>
                        <a:cs typeface="Arial"/>
                      </a:endParaRP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spcAft>
                          <a:spcPts val="0"/>
                        </a:spcAft>
                      </a:pPr>
                      <a:r>
                        <a:rPr lang="it-IT" sz="1500" dirty="0">
                          <a:solidFill>
                            <a:schemeClr val="tx1"/>
                          </a:solidFill>
                          <a:latin typeface="Arial"/>
                          <a:ea typeface="Arial"/>
                          <a:cs typeface="Arial"/>
                        </a:rPr>
                        <a:t>25%</a:t>
                      </a: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263252">
                <a:tc>
                  <a:txBody>
                    <a:bodyPr/>
                    <a:lstStyle/>
                    <a:p>
                      <a:pPr algn="ctr">
                        <a:lnSpc>
                          <a:spcPct val="100000"/>
                        </a:lnSpc>
                        <a:spcAft>
                          <a:spcPts val="0"/>
                        </a:spcAft>
                      </a:pPr>
                      <a:r>
                        <a:rPr lang="it-IT" sz="1500" b="1" i="1" dirty="0">
                          <a:solidFill>
                            <a:schemeClr val="tx1"/>
                          </a:solidFill>
                          <a:latin typeface="Arial"/>
                          <a:ea typeface="Arial"/>
                          <a:cs typeface="Arial"/>
                        </a:rPr>
                        <a:t>Altre attività</a:t>
                      </a:r>
                      <a:endParaRPr lang="it-IT" sz="1500" dirty="0">
                        <a:solidFill>
                          <a:schemeClr val="tx1"/>
                        </a:solidFill>
                        <a:latin typeface="Arial"/>
                        <a:ea typeface="Arial"/>
                        <a:cs typeface="Arial"/>
                      </a:endParaRP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spcAft>
                          <a:spcPts val="0"/>
                        </a:spcAft>
                      </a:pPr>
                      <a:endParaRPr lang="it-IT" sz="1500" dirty="0">
                        <a:solidFill>
                          <a:schemeClr val="tx1"/>
                        </a:solidFill>
                        <a:latin typeface="Arial"/>
                        <a:ea typeface="Arial"/>
                        <a:cs typeface="Arial"/>
                      </a:endParaRP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5"/>
                  </a:ext>
                </a:extLst>
              </a:tr>
              <a:tr h="263252">
                <a:tc>
                  <a:txBody>
                    <a:bodyPr/>
                    <a:lstStyle/>
                    <a:p>
                      <a:pPr algn="l">
                        <a:lnSpc>
                          <a:spcPct val="100000"/>
                        </a:lnSpc>
                        <a:spcAft>
                          <a:spcPts val="0"/>
                        </a:spcAft>
                      </a:pPr>
                      <a:r>
                        <a:rPr lang="it-IT" sz="1500" i="1" dirty="0">
                          <a:solidFill>
                            <a:schemeClr val="tx1"/>
                          </a:solidFill>
                          <a:latin typeface="Arial"/>
                          <a:ea typeface="Arial"/>
                          <a:cs typeface="Arial"/>
                        </a:rPr>
                        <a:t>Proventi commerciali fino ad € 25.823</a:t>
                      </a:r>
                      <a:endParaRPr lang="it-IT" sz="1500" dirty="0">
                        <a:solidFill>
                          <a:schemeClr val="tx1"/>
                        </a:solidFill>
                        <a:latin typeface="Arial"/>
                        <a:ea typeface="Arial"/>
                        <a:cs typeface="Arial"/>
                      </a:endParaRP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spcAft>
                          <a:spcPts val="0"/>
                        </a:spcAft>
                      </a:pPr>
                      <a:r>
                        <a:rPr lang="it-IT" sz="1500" dirty="0">
                          <a:solidFill>
                            <a:schemeClr val="tx1"/>
                          </a:solidFill>
                          <a:latin typeface="Arial"/>
                          <a:ea typeface="Arial"/>
                          <a:cs typeface="Arial"/>
                        </a:rPr>
                        <a:t>10%</a:t>
                      </a: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6"/>
                  </a:ext>
                </a:extLst>
              </a:tr>
              <a:tr h="263252">
                <a:tc>
                  <a:txBody>
                    <a:bodyPr/>
                    <a:lstStyle/>
                    <a:p>
                      <a:pPr algn="just">
                        <a:lnSpc>
                          <a:spcPct val="100000"/>
                        </a:lnSpc>
                        <a:spcAft>
                          <a:spcPts val="0"/>
                        </a:spcAft>
                      </a:pPr>
                      <a:r>
                        <a:rPr lang="it-IT" sz="1500" i="1" dirty="0">
                          <a:solidFill>
                            <a:schemeClr val="tx1"/>
                          </a:solidFill>
                          <a:latin typeface="Arial"/>
                          <a:ea typeface="Arial"/>
                          <a:cs typeface="Arial"/>
                        </a:rPr>
                        <a:t>Proventi commerciali da € 25.823</a:t>
                      </a:r>
                      <a:r>
                        <a:rPr lang="it-IT" sz="1500" i="1" baseline="0" dirty="0">
                          <a:solidFill>
                            <a:schemeClr val="tx1"/>
                          </a:solidFill>
                          <a:latin typeface="Arial"/>
                          <a:ea typeface="Arial"/>
                          <a:cs typeface="Arial"/>
                        </a:rPr>
                        <a:t> </a:t>
                      </a:r>
                      <a:r>
                        <a:rPr lang="it-IT" sz="1500" i="1" dirty="0">
                          <a:solidFill>
                            <a:schemeClr val="tx1"/>
                          </a:solidFill>
                          <a:latin typeface="Arial"/>
                          <a:ea typeface="Arial"/>
                          <a:cs typeface="Arial"/>
                        </a:rPr>
                        <a:t>ad € 800.000</a:t>
                      </a:r>
                      <a:endParaRPr lang="it-IT" sz="1500" dirty="0">
                        <a:solidFill>
                          <a:schemeClr val="tx1"/>
                        </a:solidFill>
                        <a:latin typeface="Arial"/>
                        <a:ea typeface="Arial"/>
                        <a:cs typeface="Arial"/>
                      </a:endParaRP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spcAft>
                          <a:spcPts val="0"/>
                        </a:spcAft>
                      </a:pPr>
                      <a:r>
                        <a:rPr lang="it-IT" sz="1500" dirty="0">
                          <a:solidFill>
                            <a:schemeClr val="tx1"/>
                          </a:solidFill>
                          <a:latin typeface="Arial"/>
                          <a:ea typeface="Arial"/>
                          <a:cs typeface="Arial"/>
                        </a:rPr>
                        <a:t>15%</a:t>
                      </a:r>
                    </a:p>
                  </a:txBody>
                  <a:tcPr marL="21699" marR="21699"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7"/>
                  </a:ext>
                </a:extLst>
              </a:tr>
            </a:tbl>
          </a:graphicData>
        </a:graphic>
      </p:graphicFrame>
      <p:sp>
        <p:nvSpPr>
          <p:cNvPr id="7" name="Rectangle 5">
            <a:extLst>
              <a:ext uri="{FF2B5EF4-FFF2-40B4-BE49-F238E27FC236}">
                <a16:creationId xmlns:a16="http://schemas.microsoft.com/office/drawing/2014/main" id="{99550356-9849-3BD2-1A65-122D1E7A9FDE}"/>
              </a:ext>
            </a:extLst>
          </p:cNvPr>
          <p:cNvSpPr>
            <a:spLocks noChangeArrowheads="1"/>
          </p:cNvSpPr>
          <p:nvPr/>
        </p:nvSpPr>
        <p:spPr bwMode="auto">
          <a:xfrm>
            <a:off x="530499" y="3705006"/>
            <a:ext cx="8064500" cy="564508"/>
          </a:xfrm>
          <a:prstGeom prst="rect">
            <a:avLst/>
          </a:prstGeom>
          <a:solidFill>
            <a:schemeClr val="accent1"/>
          </a:solidFill>
          <a:ln w="12700" cmpd="sng">
            <a:solidFill>
              <a:srgbClr val="002060"/>
            </a:solidFill>
            <a:miter lim="800000"/>
            <a:headEnd/>
            <a:tailEnd/>
          </a:ln>
        </p:spPr>
        <p:txBody>
          <a:bodyPr lIns="28927" tIns="14463" rIns="28927" bIns="14463" anchor="ctr"/>
          <a:lstStyle/>
          <a:p>
            <a:pPr marL="0" marR="0" lvl="0" indent="0" algn="ctr" defTabSz="457200" rtl="0" eaLnBrk="1" fontAlgn="auto" latinLnBrk="0" hangingPunct="1">
              <a:lnSpc>
                <a:spcPts val="165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FFFFFF"/>
                </a:solidFill>
                <a:effectLst/>
                <a:uLnTx/>
                <a:uFillTx/>
                <a:latin typeface="Arial"/>
                <a:ea typeface="+mn-ea"/>
                <a:cs typeface="Arial"/>
                <a:sym typeface="Wingdings" pitchFamily="2" charset="2"/>
              </a:rPr>
              <a:t>E’ chiaro che questo regime forfettario è meno favorevole dei nuovi regimi del </a:t>
            </a:r>
            <a:r>
              <a:rPr kumimoji="0" lang="it-IT" altLang="it-IT" sz="1400" b="0" i="0" u="none" strike="noStrike" kern="1200" cap="none" spc="0" normalizeH="0" baseline="0" noProof="0" dirty="0" err="1">
                <a:ln>
                  <a:noFill/>
                </a:ln>
                <a:solidFill>
                  <a:srgbClr val="FFFFFF"/>
                </a:solidFill>
                <a:effectLst/>
                <a:uLnTx/>
                <a:uFillTx/>
                <a:latin typeface="Arial"/>
                <a:ea typeface="+mn-ea"/>
                <a:cs typeface="Arial"/>
                <a:sym typeface="Wingdings" pitchFamily="2" charset="2"/>
              </a:rPr>
              <a:t>Cts</a:t>
            </a:r>
            <a:r>
              <a:rPr kumimoji="0" lang="it-IT" altLang="it-IT" sz="1400" b="0" i="0" u="none" strike="noStrike" kern="1200" cap="none" spc="0" normalizeH="0" baseline="0" noProof="0" dirty="0">
                <a:ln>
                  <a:noFill/>
                </a:ln>
                <a:solidFill>
                  <a:srgbClr val="FFFFFF"/>
                </a:solidFill>
                <a:effectLst/>
                <a:uLnTx/>
                <a:uFillTx/>
                <a:latin typeface="Arial"/>
                <a:ea typeface="+mn-ea"/>
                <a:cs typeface="Arial"/>
                <a:sym typeface="Wingdings" pitchFamily="2" charset="2"/>
              </a:rPr>
              <a:t> sia perché prevede coefficienti di redditività più elevati ma anche perché il 1^ scaglione di proventi è estremamente ridotto   </a:t>
            </a:r>
          </a:p>
        </p:txBody>
      </p:sp>
    </p:spTree>
    <p:extLst>
      <p:ext uri="{BB962C8B-B14F-4D97-AF65-F5344CB8AC3E}">
        <p14:creationId xmlns:p14="http://schemas.microsoft.com/office/powerpoint/2010/main" val="979464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0844E-2FF5-2506-006D-2B03F738FD1F}"/>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7F89AFB0-40CC-C88B-6E8B-C14A1A006C03}"/>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LA DE-COMMERCIALIZZAZIONE </a:t>
            </a:r>
          </a:p>
          <a:p>
            <a:pPr marL="0" indent="0">
              <a:spcBef>
                <a:spcPts val="0"/>
              </a:spcBef>
              <a:buNone/>
            </a:pPr>
            <a:r>
              <a:rPr lang="it-IT" sz="3200" b="1" dirty="0">
                <a:solidFill>
                  <a:schemeClr val="accent1"/>
                </a:solidFill>
                <a:latin typeface="Century Gothic" panose="020B0502020202020204" pitchFamily="34" charset="0"/>
              </a:rPr>
              <a:t>DELLE ATTIVITÀ DEGLI ETS</a:t>
            </a:r>
          </a:p>
        </p:txBody>
      </p:sp>
      <p:sp>
        <p:nvSpPr>
          <p:cNvPr id="5" name="Titolo 2">
            <a:extLst>
              <a:ext uri="{FF2B5EF4-FFF2-40B4-BE49-F238E27FC236}">
                <a16:creationId xmlns:a16="http://schemas.microsoft.com/office/drawing/2014/main" id="{E235168B-02C0-250A-2783-E5D2F08229B5}"/>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A31CFA3D-A306-F17B-12D5-912B510FDEEF}"/>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42</a:t>
            </a:fld>
            <a:endParaRPr lang="it-IT" sz="900" dirty="0">
              <a:solidFill>
                <a:schemeClr val="bg1"/>
              </a:solidFill>
              <a:latin typeface="Arial" panose="020B0604020202020204" pitchFamily="34" charset="0"/>
              <a:cs typeface="Arial" panose="020B0604020202020204" pitchFamily="34" charset="0"/>
            </a:endParaRPr>
          </a:p>
        </p:txBody>
      </p:sp>
      <p:sp>
        <p:nvSpPr>
          <p:cNvPr id="6" name="Text Box 3">
            <a:extLst>
              <a:ext uri="{FF2B5EF4-FFF2-40B4-BE49-F238E27FC236}">
                <a16:creationId xmlns:a16="http://schemas.microsoft.com/office/drawing/2014/main" id="{8337FB5E-E8E6-3F18-C97A-F8B9116AF5D8}"/>
              </a:ext>
            </a:extLst>
          </p:cNvPr>
          <p:cNvSpPr txBox="1">
            <a:spLocks noChangeArrowheads="1"/>
          </p:cNvSpPr>
          <p:nvPr/>
        </p:nvSpPr>
        <p:spPr bwMode="auto">
          <a:xfrm>
            <a:off x="1559085" y="1909305"/>
            <a:ext cx="7045165" cy="1646605"/>
          </a:xfrm>
          <a:prstGeom prst="rect">
            <a:avLst/>
          </a:prstGeom>
          <a:solidFill>
            <a:schemeClr val="accent2">
              <a:lumMod val="40000"/>
              <a:lumOff val="60000"/>
            </a:schemeClr>
          </a:solidFill>
          <a:ln w="28575" cmpd="sng">
            <a:solidFill>
              <a:schemeClr val="accent1"/>
            </a:solidFill>
            <a:miter lim="800000"/>
            <a:headEnd/>
            <a:tailEnd/>
          </a:ln>
        </p:spPr>
        <p:txBody>
          <a:bodyPr wrap="square">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1" lang="it-IT"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Ai sensi dell’art.79, comma 4 del </a:t>
            </a:r>
            <a:r>
              <a:rPr kumimoji="1" lang="it-IT" sz="13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Cts</a:t>
            </a:r>
            <a:r>
              <a:rPr kumimoji="1" lang="it-IT"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non concorrono in ogni caso alla determinazione del reddito:</a:t>
            </a:r>
          </a:p>
          <a:p>
            <a:pPr marL="285750" marR="0" lvl="0" indent="-285750" algn="l" defTabSz="4572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1" lang="it-IT"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Le somme derivanti da </a:t>
            </a:r>
            <a:r>
              <a:rPr kumimoji="1" lang="it-IT" sz="13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raccolte pubbliche </a:t>
            </a:r>
            <a:r>
              <a:rPr kumimoji="1" lang="it-IT" sz="13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OCCASIONALI</a:t>
            </a:r>
            <a:r>
              <a:rPr kumimoji="1" lang="it-IT" sz="13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 di fondi</a:t>
            </a:r>
            <a:r>
              <a:rPr kumimoji="1" lang="it-IT"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in concomitanza di celebrazioni, ricorrenze e campagne di sensibilizzazione, anche attraverso la cessione di </a:t>
            </a:r>
            <a:r>
              <a:rPr kumimoji="1" lang="it-IT" sz="130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beni di modico valore o di servizi ai sovventori;</a:t>
            </a:r>
            <a:endParaRPr kumimoji="1" lang="it-IT" sz="1300" b="1" i="1"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285750" marR="0" lvl="0" indent="-285750" algn="l" defTabSz="4572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1" lang="it-IT" sz="13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I contributi e gli apporti della Pubblica Amministrazione</a:t>
            </a:r>
            <a:r>
              <a:rPr kumimoji="1" lang="it-IT"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finalizzati allo svolgimento delle attività istituzionali di interesse generale dell’ente </a:t>
            </a:r>
          </a:p>
        </p:txBody>
      </p:sp>
      <p:sp>
        <p:nvSpPr>
          <p:cNvPr id="7" name="Text Box 3">
            <a:extLst>
              <a:ext uri="{FF2B5EF4-FFF2-40B4-BE49-F238E27FC236}">
                <a16:creationId xmlns:a16="http://schemas.microsoft.com/office/drawing/2014/main" id="{A4DFEC9C-7CBA-2925-FD57-5AD780ACCC24}"/>
              </a:ext>
            </a:extLst>
          </p:cNvPr>
          <p:cNvSpPr txBox="1">
            <a:spLocks noChangeArrowheads="1"/>
          </p:cNvSpPr>
          <p:nvPr/>
        </p:nvSpPr>
        <p:spPr bwMode="auto">
          <a:xfrm>
            <a:off x="1559085" y="3800611"/>
            <a:ext cx="7045165" cy="692497"/>
          </a:xfrm>
          <a:prstGeom prst="rect">
            <a:avLst/>
          </a:prstGeom>
          <a:solidFill>
            <a:schemeClr val="accent1">
              <a:lumMod val="20000"/>
              <a:lumOff val="80000"/>
            </a:schemeClr>
          </a:solidFill>
          <a:ln w="19050">
            <a:solidFill>
              <a:schemeClr val="tx1"/>
            </a:solidFill>
            <a:miter lim="800000"/>
            <a:headEnd/>
            <a:tailEnd/>
          </a:ln>
        </p:spPr>
        <p:txBody>
          <a:bodyPr wrap="square">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kumimoji="1" lang="it-IT"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Infine non concorrono in ogni caso alla determinazione del reddito le quote periodiche versate dai soci a condizione che non assumano la caratteristica del corrispettivo (assenza del sinallagma)  </a:t>
            </a:r>
          </a:p>
        </p:txBody>
      </p:sp>
      <p:sp>
        <p:nvSpPr>
          <p:cNvPr id="8" name="Freccia a destra rientrata 6">
            <a:extLst>
              <a:ext uri="{FF2B5EF4-FFF2-40B4-BE49-F238E27FC236}">
                <a16:creationId xmlns:a16="http://schemas.microsoft.com/office/drawing/2014/main" id="{3EA88981-4292-75F3-8934-7EE7A9939050}"/>
              </a:ext>
            </a:extLst>
          </p:cNvPr>
          <p:cNvSpPr/>
          <p:nvPr/>
        </p:nvSpPr>
        <p:spPr>
          <a:xfrm rot="5400000">
            <a:off x="4973749" y="3430948"/>
            <a:ext cx="215835" cy="486054"/>
          </a:xfrm>
          <a:prstGeom prst="notched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9" name="Freccia destra con strisce 8">
            <a:extLst>
              <a:ext uri="{FF2B5EF4-FFF2-40B4-BE49-F238E27FC236}">
                <a16:creationId xmlns:a16="http://schemas.microsoft.com/office/drawing/2014/main" id="{A5E4663C-ED5C-354B-8153-E7E420396413}"/>
              </a:ext>
            </a:extLst>
          </p:cNvPr>
          <p:cNvSpPr/>
          <p:nvPr/>
        </p:nvSpPr>
        <p:spPr>
          <a:xfrm>
            <a:off x="539750" y="2283103"/>
            <a:ext cx="946972" cy="594066"/>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 IVA</a:t>
            </a:r>
          </a:p>
        </p:txBody>
      </p:sp>
      <p:sp>
        <p:nvSpPr>
          <p:cNvPr id="10" name="Freccia destra con strisce 9">
            <a:extLst>
              <a:ext uri="{FF2B5EF4-FFF2-40B4-BE49-F238E27FC236}">
                <a16:creationId xmlns:a16="http://schemas.microsoft.com/office/drawing/2014/main" id="{6885135A-B6C7-B864-16F8-C25F6BD70A33}"/>
              </a:ext>
            </a:extLst>
          </p:cNvPr>
          <p:cNvSpPr/>
          <p:nvPr/>
        </p:nvSpPr>
        <p:spPr>
          <a:xfrm>
            <a:off x="539750" y="2980562"/>
            <a:ext cx="946972" cy="594066"/>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 IVA</a:t>
            </a:r>
          </a:p>
        </p:txBody>
      </p:sp>
      <p:sp>
        <p:nvSpPr>
          <p:cNvPr id="11" name="Freccia destra con strisce 10">
            <a:extLst>
              <a:ext uri="{FF2B5EF4-FFF2-40B4-BE49-F238E27FC236}">
                <a16:creationId xmlns:a16="http://schemas.microsoft.com/office/drawing/2014/main" id="{FD3AF480-5E2D-B605-B75C-16EC71631647}"/>
              </a:ext>
            </a:extLst>
          </p:cNvPr>
          <p:cNvSpPr/>
          <p:nvPr/>
        </p:nvSpPr>
        <p:spPr>
          <a:xfrm>
            <a:off x="539750" y="3864374"/>
            <a:ext cx="946972" cy="594066"/>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 IVA</a:t>
            </a:r>
          </a:p>
        </p:txBody>
      </p:sp>
    </p:spTree>
    <p:extLst>
      <p:ext uri="{BB962C8B-B14F-4D97-AF65-F5344CB8AC3E}">
        <p14:creationId xmlns:p14="http://schemas.microsoft.com/office/powerpoint/2010/main" val="3260440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0DFDE-2F56-8601-D90B-F993F4A74FBE}"/>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111A9406-D18C-0C89-8F25-8C9A9A040F91}"/>
              </a:ext>
            </a:extLst>
          </p:cNvPr>
          <p:cNvSpPr txBox="1">
            <a:spLocks/>
          </p:cNvSpPr>
          <p:nvPr/>
        </p:nvSpPr>
        <p:spPr>
          <a:xfrm>
            <a:off x="549000" y="796926"/>
            <a:ext cx="8046000" cy="4431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LE CATEGORIE DI REDDITI PER GLI ETS</a:t>
            </a:r>
          </a:p>
        </p:txBody>
      </p:sp>
      <p:sp>
        <p:nvSpPr>
          <p:cNvPr id="5" name="Titolo 2">
            <a:extLst>
              <a:ext uri="{FF2B5EF4-FFF2-40B4-BE49-F238E27FC236}">
                <a16:creationId xmlns:a16="http://schemas.microsoft.com/office/drawing/2014/main" id="{B4470D5B-566C-AC1D-A01E-B6B0A9DA4681}"/>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8CEA177B-6F5E-7CC5-1E81-528562CBA5EE}"/>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43</a:t>
            </a:fld>
            <a:endParaRPr lang="it-IT" sz="900" dirty="0">
              <a:solidFill>
                <a:schemeClr val="bg1"/>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33667D2B-79FB-FD78-A587-BB4A6F711E1D}"/>
              </a:ext>
            </a:extLst>
          </p:cNvPr>
          <p:cNvSpPr txBox="1"/>
          <p:nvPr/>
        </p:nvSpPr>
        <p:spPr>
          <a:xfrm>
            <a:off x="549000" y="1450935"/>
            <a:ext cx="8046000" cy="492443"/>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Una delle caratteristiche più rilevanti degli enti non commerciali è certamente la differenziazione dei redditi imponibili per categorie:</a:t>
            </a:r>
          </a:p>
        </p:txBody>
      </p:sp>
      <p:sp>
        <p:nvSpPr>
          <p:cNvPr id="7" name="Rettangolo 6">
            <a:extLst>
              <a:ext uri="{FF2B5EF4-FFF2-40B4-BE49-F238E27FC236}">
                <a16:creationId xmlns:a16="http://schemas.microsoft.com/office/drawing/2014/main" id="{2A28C253-DC7C-9574-3F70-BBF144BBBC55}"/>
              </a:ext>
            </a:extLst>
          </p:cNvPr>
          <p:cNvSpPr/>
          <p:nvPr/>
        </p:nvSpPr>
        <p:spPr>
          <a:xfrm>
            <a:off x="539750" y="2061661"/>
            <a:ext cx="2166381" cy="406104"/>
          </a:xfrm>
          <a:prstGeom prst="rect">
            <a:avLst/>
          </a:prstGeom>
          <a:solidFill>
            <a:schemeClr val="accent6">
              <a:lumMod val="60000"/>
              <a:lumOff val="40000"/>
            </a:schemeClr>
          </a:solidFill>
          <a:ln w="12700" cmpd="sng">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Arial"/>
                <a:ea typeface="+mn-ea"/>
                <a:cs typeface="Arial"/>
              </a:rPr>
              <a:t>Redditi fondiari</a:t>
            </a:r>
          </a:p>
        </p:txBody>
      </p:sp>
      <p:sp>
        <p:nvSpPr>
          <p:cNvPr id="8" name="Rettangolo 7">
            <a:extLst>
              <a:ext uri="{FF2B5EF4-FFF2-40B4-BE49-F238E27FC236}">
                <a16:creationId xmlns:a16="http://schemas.microsoft.com/office/drawing/2014/main" id="{FCD0BED4-E64D-2EC3-428D-888A333FD5CC}"/>
              </a:ext>
            </a:extLst>
          </p:cNvPr>
          <p:cNvSpPr/>
          <p:nvPr/>
        </p:nvSpPr>
        <p:spPr>
          <a:xfrm>
            <a:off x="2954918" y="2061661"/>
            <a:ext cx="5649332" cy="406104"/>
          </a:xfrm>
          <a:prstGeom prst="rect">
            <a:avLst/>
          </a:prstGeom>
          <a:solidFill>
            <a:schemeClr val="accent6">
              <a:lumMod val="60000"/>
              <a:lumOff val="40000"/>
            </a:schemeClr>
          </a:solidFill>
          <a:ln w="12700" cmpd="sng">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Arial"/>
                <a:ea typeface="+mn-ea"/>
                <a:cs typeface="Arial"/>
              </a:rPr>
              <a:t>L’ETS concede in locazione dei fabbricati</a:t>
            </a:r>
          </a:p>
        </p:txBody>
      </p:sp>
      <p:sp>
        <p:nvSpPr>
          <p:cNvPr id="9" name="Rettangolo 8">
            <a:extLst>
              <a:ext uri="{FF2B5EF4-FFF2-40B4-BE49-F238E27FC236}">
                <a16:creationId xmlns:a16="http://schemas.microsoft.com/office/drawing/2014/main" id="{B55E1B0B-2EEA-F3FA-2532-98ECB8F590A3}"/>
              </a:ext>
            </a:extLst>
          </p:cNvPr>
          <p:cNvSpPr/>
          <p:nvPr/>
        </p:nvSpPr>
        <p:spPr>
          <a:xfrm>
            <a:off x="553470" y="2642226"/>
            <a:ext cx="2150045" cy="406104"/>
          </a:xfrm>
          <a:prstGeom prst="rect">
            <a:avLst/>
          </a:prstGeom>
          <a:solidFill>
            <a:schemeClr val="accent1">
              <a:lumMod val="40000"/>
              <a:lumOff val="60000"/>
            </a:schemeClr>
          </a:solid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Arial"/>
                <a:ea typeface="+mn-ea"/>
                <a:cs typeface="Arial"/>
              </a:rPr>
              <a:t>Redditi diversi</a:t>
            </a:r>
          </a:p>
        </p:txBody>
      </p:sp>
      <p:sp>
        <p:nvSpPr>
          <p:cNvPr id="10" name="Rettangolo 9">
            <a:extLst>
              <a:ext uri="{FF2B5EF4-FFF2-40B4-BE49-F238E27FC236}">
                <a16:creationId xmlns:a16="http://schemas.microsoft.com/office/drawing/2014/main" id="{DC338647-F121-92E0-2117-F281B59E74DF}"/>
              </a:ext>
            </a:extLst>
          </p:cNvPr>
          <p:cNvSpPr/>
          <p:nvPr/>
        </p:nvSpPr>
        <p:spPr>
          <a:xfrm>
            <a:off x="2954918" y="2642226"/>
            <a:ext cx="5649332" cy="406104"/>
          </a:xfrm>
          <a:prstGeom prst="rect">
            <a:avLst/>
          </a:prstGeom>
          <a:solidFill>
            <a:schemeClr val="accent1">
              <a:lumMod val="40000"/>
              <a:lumOff val="60000"/>
            </a:schemeClr>
          </a:solid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Arial"/>
                <a:ea typeface="+mn-ea"/>
                <a:cs typeface="Arial"/>
              </a:rPr>
              <a:t>L’ETS noleggia occasionalmente un macchinario</a:t>
            </a:r>
          </a:p>
        </p:txBody>
      </p:sp>
      <p:sp>
        <p:nvSpPr>
          <p:cNvPr id="11" name="Rettangolo 10">
            <a:extLst>
              <a:ext uri="{FF2B5EF4-FFF2-40B4-BE49-F238E27FC236}">
                <a16:creationId xmlns:a16="http://schemas.microsoft.com/office/drawing/2014/main" id="{9BA8B2E2-2DBC-3F71-4ECD-7AABCE31DFD5}"/>
              </a:ext>
            </a:extLst>
          </p:cNvPr>
          <p:cNvSpPr/>
          <p:nvPr/>
        </p:nvSpPr>
        <p:spPr>
          <a:xfrm>
            <a:off x="553470" y="3222790"/>
            <a:ext cx="2150045" cy="406104"/>
          </a:xfrm>
          <a:prstGeom prst="rect">
            <a:avLst/>
          </a:prstGeom>
          <a:solidFill>
            <a:schemeClr val="accent2"/>
          </a:solid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FFFFFF"/>
                </a:solidFill>
                <a:effectLst/>
                <a:uLnTx/>
                <a:uFillTx/>
                <a:latin typeface="Arial"/>
                <a:ea typeface="+mn-ea"/>
                <a:cs typeface="Arial"/>
              </a:rPr>
              <a:t>Redditi di capitale</a:t>
            </a:r>
          </a:p>
        </p:txBody>
      </p:sp>
      <p:sp>
        <p:nvSpPr>
          <p:cNvPr id="12" name="Rettangolo 11">
            <a:extLst>
              <a:ext uri="{FF2B5EF4-FFF2-40B4-BE49-F238E27FC236}">
                <a16:creationId xmlns:a16="http://schemas.microsoft.com/office/drawing/2014/main" id="{E6711D28-CF7E-663F-1430-47B8BE71005E}"/>
              </a:ext>
            </a:extLst>
          </p:cNvPr>
          <p:cNvSpPr/>
          <p:nvPr/>
        </p:nvSpPr>
        <p:spPr>
          <a:xfrm>
            <a:off x="2954918" y="3222790"/>
            <a:ext cx="5649332" cy="406104"/>
          </a:xfrm>
          <a:prstGeom prst="rect">
            <a:avLst/>
          </a:prstGeom>
          <a:solidFill>
            <a:schemeClr val="accent2"/>
          </a:solid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FFFFFF"/>
                </a:solidFill>
                <a:effectLst/>
                <a:uLnTx/>
                <a:uFillTx/>
                <a:latin typeface="Arial"/>
                <a:ea typeface="+mn-ea"/>
                <a:cs typeface="Arial"/>
              </a:rPr>
              <a:t>L’ETS riceve dividendi da azioni quotate</a:t>
            </a:r>
          </a:p>
        </p:txBody>
      </p:sp>
      <p:sp>
        <p:nvSpPr>
          <p:cNvPr id="13" name="Rettangolo 12">
            <a:extLst>
              <a:ext uri="{FF2B5EF4-FFF2-40B4-BE49-F238E27FC236}">
                <a16:creationId xmlns:a16="http://schemas.microsoft.com/office/drawing/2014/main" id="{99646669-0937-CBCA-4FDD-47C53E395429}"/>
              </a:ext>
            </a:extLst>
          </p:cNvPr>
          <p:cNvSpPr/>
          <p:nvPr/>
        </p:nvSpPr>
        <p:spPr>
          <a:xfrm>
            <a:off x="553470" y="3803355"/>
            <a:ext cx="2150045" cy="406104"/>
          </a:xfrm>
          <a:prstGeom prst="rect">
            <a:avLst/>
          </a:prstGeom>
          <a:solidFill>
            <a:srgbClr val="FFFF00"/>
          </a:solid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Arial"/>
                <a:ea typeface="+mn-ea"/>
                <a:cs typeface="Arial"/>
              </a:rPr>
              <a:t>Redditi d’impresa</a:t>
            </a:r>
          </a:p>
        </p:txBody>
      </p:sp>
      <p:sp>
        <p:nvSpPr>
          <p:cNvPr id="14" name="Rettangolo 13">
            <a:extLst>
              <a:ext uri="{FF2B5EF4-FFF2-40B4-BE49-F238E27FC236}">
                <a16:creationId xmlns:a16="http://schemas.microsoft.com/office/drawing/2014/main" id="{AE674C50-49D4-53BD-2CA0-33B2D3659631}"/>
              </a:ext>
            </a:extLst>
          </p:cNvPr>
          <p:cNvSpPr/>
          <p:nvPr/>
        </p:nvSpPr>
        <p:spPr>
          <a:xfrm>
            <a:off x="2954918" y="3803355"/>
            <a:ext cx="5649332" cy="406104"/>
          </a:xfrm>
          <a:prstGeom prst="rect">
            <a:avLst/>
          </a:prstGeom>
          <a:solidFill>
            <a:srgbClr val="FFFF00"/>
          </a:solid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Arial"/>
                <a:ea typeface="+mn-ea"/>
                <a:cs typeface="Arial"/>
              </a:rPr>
              <a:t>L’ETS gestisce un negozio di strumenti musicali</a:t>
            </a:r>
          </a:p>
        </p:txBody>
      </p:sp>
    </p:spTree>
    <p:extLst>
      <p:ext uri="{BB962C8B-B14F-4D97-AF65-F5344CB8AC3E}">
        <p14:creationId xmlns:p14="http://schemas.microsoft.com/office/powerpoint/2010/main" val="341265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8DF58-5DC0-6FBE-A99C-01C13C2CEDD4}"/>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187BB318-8DF0-5526-FB90-6D8A98322CE5}"/>
              </a:ext>
            </a:extLst>
          </p:cNvPr>
          <p:cNvSpPr txBox="1">
            <a:spLocks/>
          </p:cNvSpPr>
          <p:nvPr/>
        </p:nvSpPr>
        <p:spPr>
          <a:xfrm>
            <a:off x="549000" y="796926"/>
            <a:ext cx="8046000" cy="4431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ESEMPIO DI ETS COMMERCIALE</a:t>
            </a:r>
          </a:p>
        </p:txBody>
      </p:sp>
      <p:sp>
        <p:nvSpPr>
          <p:cNvPr id="5" name="Titolo 2">
            <a:extLst>
              <a:ext uri="{FF2B5EF4-FFF2-40B4-BE49-F238E27FC236}">
                <a16:creationId xmlns:a16="http://schemas.microsoft.com/office/drawing/2014/main" id="{E92418DE-8434-513B-F3E4-C93109C913AC}"/>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90A2DCBC-AE49-F06E-970C-DBA26C7E9D48}"/>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44</a:t>
            </a:fld>
            <a:endParaRPr lang="it-IT" sz="900" dirty="0">
              <a:solidFill>
                <a:schemeClr val="bg1"/>
              </a:solidFill>
              <a:latin typeface="Arial" panose="020B0604020202020204" pitchFamily="34" charset="0"/>
              <a:cs typeface="Arial" panose="020B0604020202020204" pitchFamily="34" charset="0"/>
            </a:endParaRPr>
          </a:p>
        </p:txBody>
      </p:sp>
      <p:grpSp>
        <p:nvGrpSpPr>
          <p:cNvPr id="6" name="Gruppo 5">
            <a:extLst>
              <a:ext uri="{FF2B5EF4-FFF2-40B4-BE49-F238E27FC236}">
                <a16:creationId xmlns:a16="http://schemas.microsoft.com/office/drawing/2014/main" id="{503762D8-E5E5-9D00-0CBD-851ADCB24CC1}"/>
              </a:ext>
            </a:extLst>
          </p:cNvPr>
          <p:cNvGrpSpPr/>
          <p:nvPr/>
        </p:nvGrpSpPr>
        <p:grpSpPr>
          <a:xfrm>
            <a:off x="550362" y="1959418"/>
            <a:ext cx="8053888" cy="324092"/>
            <a:chOff x="539753" y="2021051"/>
            <a:chExt cx="8064497" cy="324092"/>
          </a:xfrm>
        </p:grpSpPr>
        <p:sp>
          <p:nvSpPr>
            <p:cNvPr id="7" name="Rettangolo 6">
              <a:extLst>
                <a:ext uri="{FF2B5EF4-FFF2-40B4-BE49-F238E27FC236}">
                  <a16:creationId xmlns:a16="http://schemas.microsoft.com/office/drawing/2014/main" id="{EFF06A6F-23D5-C793-2919-799F0D563568}"/>
                </a:ext>
              </a:extLst>
            </p:cNvPr>
            <p:cNvSpPr/>
            <p:nvPr/>
          </p:nvSpPr>
          <p:spPr>
            <a:xfrm>
              <a:off x="539753" y="2021051"/>
              <a:ext cx="1130062" cy="324092"/>
            </a:xfrm>
            <a:prstGeom prst="rect">
              <a:avLst/>
            </a:prstGeom>
            <a:solidFill>
              <a:schemeClr val="accent2">
                <a:lumMod val="20000"/>
                <a:lumOff val="80000"/>
              </a:schemeClr>
            </a:solid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€ 160.000</a:t>
              </a:r>
            </a:p>
          </p:txBody>
        </p:sp>
        <p:sp>
          <p:nvSpPr>
            <p:cNvPr id="8" name="Rettangolo 7">
              <a:extLst>
                <a:ext uri="{FF2B5EF4-FFF2-40B4-BE49-F238E27FC236}">
                  <a16:creationId xmlns:a16="http://schemas.microsoft.com/office/drawing/2014/main" id="{BF3B5FD2-E1E9-5F0F-137A-97A3F72F0B28}"/>
                </a:ext>
              </a:extLst>
            </p:cNvPr>
            <p:cNvSpPr/>
            <p:nvPr/>
          </p:nvSpPr>
          <p:spPr>
            <a:xfrm>
              <a:off x="1631447" y="2021051"/>
              <a:ext cx="4696990" cy="324092"/>
            </a:xfrm>
            <a:prstGeom prst="rect">
              <a:avLst/>
            </a:prstGeom>
            <a:solidFill>
              <a:schemeClr val="accent2">
                <a:lumMod val="20000"/>
                <a:lumOff val="80000"/>
              </a:schemeClr>
            </a:solid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Proventi attività socio-sanitaria</a:t>
              </a:r>
            </a:p>
          </p:txBody>
        </p:sp>
        <p:sp>
          <p:nvSpPr>
            <p:cNvPr id="9" name="Rettangolo 8">
              <a:extLst>
                <a:ext uri="{FF2B5EF4-FFF2-40B4-BE49-F238E27FC236}">
                  <a16:creationId xmlns:a16="http://schemas.microsoft.com/office/drawing/2014/main" id="{155FCB98-8087-822D-A35A-FFD855DE4E7F}"/>
                </a:ext>
              </a:extLst>
            </p:cNvPr>
            <p:cNvSpPr/>
            <p:nvPr/>
          </p:nvSpPr>
          <p:spPr>
            <a:xfrm>
              <a:off x="6324452" y="2021051"/>
              <a:ext cx="1013660" cy="324092"/>
            </a:xfrm>
            <a:prstGeom prst="rect">
              <a:avLst/>
            </a:prstGeom>
            <a:solidFill>
              <a:schemeClr val="accent2">
                <a:lumMod val="20000"/>
                <a:lumOff val="80000"/>
              </a:schemeClr>
            </a:solid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Art. 5 </a:t>
              </a:r>
              <a:r>
                <a:rPr kumimoji="0" lang="it-IT" sz="1350" b="0" i="0" u="none" strike="noStrike" kern="1200" cap="none" spc="0" normalizeH="0" baseline="0" noProof="0" dirty="0" err="1">
                  <a:ln>
                    <a:noFill/>
                  </a:ln>
                  <a:solidFill>
                    <a:srgbClr val="000000"/>
                  </a:solidFill>
                  <a:effectLst/>
                  <a:uLnTx/>
                  <a:uFillTx/>
                  <a:latin typeface="Arial"/>
                  <a:ea typeface="+mn-ea"/>
                  <a:cs typeface="Arial"/>
                </a:rPr>
                <a:t>Cts</a:t>
              </a:r>
              <a:endParaRPr kumimoji="0" lang="it-IT" sz="1350" b="0" i="0" u="none" strike="noStrike" kern="1200" cap="none" spc="0" normalizeH="0" baseline="0" noProof="0" dirty="0">
                <a:ln>
                  <a:noFill/>
                </a:ln>
                <a:solidFill>
                  <a:srgbClr val="000000"/>
                </a:solidFill>
                <a:effectLst/>
                <a:uLnTx/>
                <a:uFillTx/>
                <a:latin typeface="Arial"/>
                <a:ea typeface="+mn-ea"/>
                <a:cs typeface="Arial"/>
              </a:endParaRPr>
            </a:p>
          </p:txBody>
        </p:sp>
        <p:sp>
          <p:nvSpPr>
            <p:cNvPr id="10" name="Rettangolo 9">
              <a:extLst>
                <a:ext uri="{FF2B5EF4-FFF2-40B4-BE49-F238E27FC236}">
                  <a16:creationId xmlns:a16="http://schemas.microsoft.com/office/drawing/2014/main" id="{C354540A-9449-4856-FC3E-7A9E97B95CD7}"/>
                </a:ext>
              </a:extLst>
            </p:cNvPr>
            <p:cNvSpPr/>
            <p:nvPr/>
          </p:nvSpPr>
          <p:spPr>
            <a:xfrm>
              <a:off x="7420130" y="2021051"/>
              <a:ext cx="1184120" cy="324092"/>
            </a:xfrm>
            <a:prstGeom prst="rect">
              <a:avLst/>
            </a:prstGeom>
            <a:solidFill>
              <a:schemeClr val="accent2">
                <a:lumMod val="20000"/>
                <a:lumOff val="80000"/>
              </a:schemeClr>
            </a:solid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300" dirty="0">
                  <a:solidFill>
                    <a:srgbClr val="000000"/>
                  </a:solidFill>
                  <a:latin typeface="Arial"/>
                  <a:cs typeface="Arial"/>
                </a:rPr>
                <a:t>U</a:t>
              </a:r>
              <a:r>
                <a:rPr kumimoji="0" lang="it-IT" sz="1300" b="0" i="0" u="none" strike="noStrike" kern="1200" cap="none" spc="0" normalizeH="0" baseline="0" noProof="0" dirty="0" err="1">
                  <a:ln>
                    <a:noFill/>
                  </a:ln>
                  <a:solidFill>
                    <a:srgbClr val="000000"/>
                  </a:solidFill>
                  <a:effectLst/>
                  <a:uLnTx/>
                  <a:uFillTx/>
                  <a:latin typeface="Arial"/>
                  <a:ea typeface="+mn-ea"/>
                  <a:cs typeface="Arial"/>
                </a:rPr>
                <a:t>tile</a:t>
              </a:r>
              <a:r>
                <a:rPr kumimoji="0" lang="it-IT" sz="1300" b="0" i="0" u="none" strike="noStrike" kern="1200" cap="none" spc="0" normalizeH="0" baseline="0" noProof="0" dirty="0">
                  <a:ln>
                    <a:noFill/>
                  </a:ln>
                  <a:solidFill>
                    <a:srgbClr val="000000"/>
                  </a:solidFill>
                  <a:effectLst/>
                  <a:uLnTx/>
                  <a:uFillTx/>
                  <a:latin typeface="Arial"/>
                  <a:ea typeface="+mn-ea"/>
                  <a:cs typeface="Arial"/>
                </a:rPr>
                <a:t> oltre 6</a:t>
              </a:r>
              <a:r>
                <a:rPr lang="it-IT" sz="1300" dirty="0">
                  <a:solidFill>
                    <a:srgbClr val="000000"/>
                  </a:solidFill>
                  <a:latin typeface="Arial"/>
                  <a:cs typeface="Arial"/>
                </a:rPr>
                <a:t>%</a:t>
              </a:r>
              <a:r>
                <a:rPr kumimoji="0" lang="it-IT" sz="1300" b="0" i="0" u="none" strike="noStrike" kern="1200" cap="none" spc="0" normalizeH="0" baseline="0" noProof="0" dirty="0">
                  <a:ln>
                    <a:noFill/>
                  </a:ln>
                  <a:solidFill>
                    <a:srgbClr val="000000"/>
                  </a:solidFill>
                  <a:effectLst/>
                  <a:uLnTx/>
                  <a:uFillTx/>
                  <a:latin typeface="Arial"/>
                  <a:ea typeface="+mn-ea"/>
                  <a:cs typeface="Arial"/>
                </a:rPr>
                <a:t> </a:t>
              </a:r>
            </a:p>
          </p:txBody>
        </p:sp>
      </p:grpSp>
      <p:grpSp>
        <p:nvGrpSpPr>
          <p:cNvPr id="11" name="Gruppo 10">
            <a:extLst>
              <a:ext uri="{FF2B5EF4-FFF2-40B4-BE49-F238E27FC236}">
                <a16:creationId xmlns:a16="http://schemas.microsoft.com/office/drawing/2014/main" id="{291498CE-84C5-7823-C74C-44DAAF6C707F}"/>
              </a:ext>
            </a:extLst>
          </p:cNvPr>
          <p:cNvGrpSpPr/>
          <p:nvPr/>
        </p:nvGrpSpPr>
        <p:grpSpPr>
          <a:xfrm>
            <a:off x="558496" y="2363164"/>
            <a:ext cx="8053888" cy="324148"/>
            <a:chOff x="539753" y="2547610"/>
            <a:chExt cx="8064497" cy="324148"/>
          </a:xfrm>
          <a:solidFill>
            <a:schemeClr val="accent1">
              <a:lumMod val="20000"/>
              <a:lumOff val="80000"/>
            </a:schemeClr>
          </a:solidFill>
        </p:grpSpPr>
        <p:sp>
          <p:nvSpPr>
            <p:cNvPr id="12" name="Rettangolo 11">
              <a:extLst>
                <a:ext uri="{FF2B5EF4-FFF2-40B4-BE49-F238E27FC236}">
                  <a16:creationId xmlns:a16="http://schemas.microsoft.com/office/drawing/2014/main" id="{FD51C224-38A0-A7BA-7749-ED438DE8AF6D}"/>
                </a:ext>
              </a:extLst>
            </p:cNvPr>
            <p:cNvSpPr/>
            <p:nvPr/>
          </p:nvSpPr>
          <p:spPr>
            <a:xfrm>
              <a:off x="539753" y="2547610"/>
              <a:ext cx="1130062" cy="324092"/>
            </a:xfrm>
            <a:prstGeom prst="rect">
              <a:avLst/>
            </a:prstGeom>
            <a:grp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 </a:t>
              </a:r>
              <a:r>
                <a:rPr lang="it-IT" sz="1350" dirty="0">
                  <a:solidFill>
                    <a:srgbClr val="000000"/>
                  </a:solidFill>
                  <a:latin typeface="Arial"/>
                  <a:cs typeface="Arial"/>
                </a:rPr>
                <a:t>2</a:t>
              </a:r>
              <a:r>
                <a:rPr kumimoji="0" lang="it-IT" sz="1350" b="0" i="0" u="none" strike="noStrike" kern="1200" cap="none" spc="0" normalizeH="0" baseline="0" noProof="0" dirty="0">
                  <a:ln>
                    <a:noFill/>
                  </a:ln>
                  <a:solidFill>
                    <a:srgbClr val="000000"/>
                  </a:solidFill>
                  <a:effectLst/>
                  <a:uLnTx/>
                  <a:uFillTx/>
                  <a:latin typeface="Arial"/>
                  <a:ea typeface="+mn-ea"/>
                  <a:cs typeface="Arial"/>
                </a:rPr>
                <a:t>10.000</a:t>
              </a:r>
            </a:p>
          </p:txBody>
        </p:sp>
        <p:sp>
          <p:nvSpPr>
            <p:cNvPr id="13" name="Rettangolo 12">
              <a:extLst>
                <a:ext uri="{FF2B5EF4-FFF2-40B4-BE49-F238E27FC236}">
                  <a16:creationId xmlns:a16="http://schemas.microsoft.com/office/drawing/2014/main" id="{9E9D7371-B6AD-9CE9-EF0A-0CCAA3C26CF2}"/>
                </a:ext>
              </a:extLst>
            </p:cNvPr>
            <p:cNvSpPr/>
            <p:nvPr/>
          </p:nvSpPr>
          <p:spPr>
            <a:xfrm>
              <a:off x="1631447" y="2547610"/>
              <a:ext cx="4696990" cy="324092"/>
            </a:xfrm>
            <a:prstGeom prst="rect">
              <a:avLst/>
            </a:prstGeom>
            <a:grp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Proventi attività ristorante</a:t>
              </a:r>
            </a:p>
          </p:txBody>
        </p:sp>
        <p:sp>
          <p:nvSpPr>
            <p:cNvPr id="14" name="Rettangolo 13">
              <a:extLst>
                <a:ext uri="{FF2B5EF4-FFF2-40B4-BE49-F238E27FC236}">
                  <a16:creationId xmlns:a16="http://schemas.microsoft.com/office/drawing/2014/main" id="{31EE6DF4-4BFC-7172-72CF-EC65A43D109D}"/>
                </a:ext>
              </a:extLst>
            </p:cNvPr>
            <p:cNvSpPr/>
            <p:nvPr/>
          </p:nvSpPr>
          <p:spPr>
            <a:xfrm>
              <a:off x="6324452" y="2547610"/>
              <a:ext cx="1013660" cy="324092"/>
            </a:xfrm>
            <a:prstGeom prst="rect">
              <a:avLst/>
            </a:prstGeom>
            <a:grp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Art. 6 </a:t>
              </a:r>
              <a:r>
                <a:rPr kumimoji="0" lang="it-IT" sz="1350" b="0" i="0" u="none" strike="noStrike" kern="1200" cap="none" spc="0" normalizeH="0" baseline="0" noProof="0" dirty="0" err="1">
                  <a:ln>
                    <a:noFill/>
                  </a:ln>
                  <a:solidFill>
                    <a:srgbClr val="000000"/>
                  </a:solidFill>
                  <a:effectLst/>
                  <a:uLnTx/>
                  <a:uFillTx/>
                  <a:latin typeface="Arial"/>
                  <a:ea typeface="+mn-ea"/>
                  <a:cs typeface="Arial"/>
                </a:rPr>
                <a:t>Cts</a:t>
              </a:r>
              <a:endParaRPr kumimoji="0" lang="it-IT" sz="1350" b="0" i="0" u="none" strike="noStrike" kern="1200" cap="none" spc="0" normalizeH="0" baseline="0" noProof="0" dirty="0">
                <a:ln>
                  <a:noFill/>
                </a:ln>
                <a:solidFill>
                  <a:srgbClr val="000000"/>
                </a:solidFill>
                <a:effectLst/>
                <a:uLnTx/>
                <a:uFillTx/>
                <a:latin typeface="Arial"/>
                <a:ea typeface="+mn-ea"/>
                <a:cs typeface="Arial"/>
              </a:endParaRPr>
            </a:p>
          </p:txBody>
        </p:sp>
        <p:sp>
          <p:nvSpPr>
            <p:cNvPr id="15" name="Rettangolo 14">
              <a:extLst>
                <a:ext uri="{FF2B5EF4-FFF2-40B4-BE49-F238E27FC236}">
                  <a16:creationId xmlns:a16="http://schemas.microsoft.com/office/drawing/2014/main" id="{9724EA33-9D22-4CCB-F9C8-5FCDAE840E18}"/>
                </a:ext>
              </a:extLst>
            </p:cNvPr>
            <p:cNvSpPr/>
            <p:nvPr/>
          </p:nvSpPr>
          <p:spPr>
            <a:xfrm>
              <a:off x="7420130" y="2547666"/>
              <a:ext cx="1184120" cy="324092"/>
            </a:xfrm>
            <a:prstGeom prst="rect">
              <a:avLst/>
            </a:prstGeom>
            <a:grp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Non rileva</a:t>
              </a:r>
            </a:p>
          </p:txBody>
        </p:sp>
      </p:grpSp>
      <p:sp>
        <p:nvSpPr>
          <p:cNvPr id="16" name="Rettangolo 15">
            <a:extLst>
              <a:ext uri="{FF2B5EF4-FFF2-40B4-BE49-F238E27FC236}">
                <a16:creationId xmlns:a16="http://schemas.microsoft.com/office/drawing/2014/main" id="{4E65C78A-C62C-7727-DDD6-70CD4740C9F5}"/>
              </a:ext>
            </a:extLst>
          </p:cNvPr>
          <p:cNvSpPr/>
          <p:nvPr/>
        </p:nvSpPr>
        <p:spPr>
          <a:xfrm>
            <a:off x="539750" y="3919687"/>
            <a:ext cx="8072634" cy="707886"/>
          </a:xfrm>
          <a:prstGeom prst="rect">
            <a:avLst/>
          </a:prstGeom>
          <a:solidFill>
            <a:schemeClr val="accent1"/>
          </a:solid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ts val="16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Arial"/>
                <a:ea typeface="+mn-ea"/>
                <a:cs typeface="Arial"/>
              </a:rPr>
              <a:t>Si noti come non abbia importanza che l’attività di ristorazione sia in utile o perdita, è irrilevante perché trattasi comunque di attività commerciale diversa da quelle d’interesse generale ed in ogni caso dalla comparazione dei proventi si estromettono sempre quelli da sponsorizzazione </a:t>
            </a:r>
          </a:p>
        </p:txBody>
      </p:sp>
      <p:grpSp>
        <p:nvGrpSpPr>
          <p:cNvPr id="17" name="Gruppo 16">
            <a:extLst>
              <a:ext uri="{FF2B5EF4-FFF2-40B4-BE49-F238E27FC236}">
                <a16:creationId xmlns:a16="http://schemas.microsoft.com/office/drawing/2014/main" id="{71CBF64A-65FA-3259-31D7-41A851B167D1}"/>
              </a:ext>
            </a:extLst>
          </p:cNvPr>
          <p:cNvGrpSpPr/>
          <p:nvPr/>
        </p:nvGrpSpPr>
        <p:grpSpPr>
          <a:xfrm>
            <a:off x="550359" y="1551397"/>
            <a:ext cx="8053891" cy="324092"/>
            <a:chOff x="539750" y="1492250"/>
            <a:chExt cx="8074126" cy="324092"/>
          </a:xfrm>
        </p:grpSpPr>
        <p:sp>
          <p:nvSpPr>
            <p:cNvPr id="18" name="Rettangolo 17">
              <a:extLst>
                <a:ext uri="{FF2B5EF4-FFF2-40B4-BE49-F238E27FC236}">
                  <a16:creationId xmlns:a16="http://schemas.microsoft.com/office/drawing/2014/main" id="{088C0016-4045-300F-AEB7-33865E2A72DC}"/>
                </a:ext>
              </a:extLst>
            </p:cNvPr>
            <p:cNvSpPr/>
            <p:nvPr/>
          </p:nvSpPr>
          <p:spPr>
            <a:xfrm>
              <a:off x="539750" y="1492250"/>
              <a:ext cx="1186567" cy="324092"/>
            </a:xfrm>
            <a:prstGeom prst="rect">
              <a:avLst/>
            </a:prstGeom>
            <a:solidFill>
              <a:srgbClr val="92D050"/>
            </a:solidFill>
            <a:ln w="12700" cmpd="sng">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€ 350.000</a:t>
              </a:r>
            </a:p>
          </p:txBody>
        </p:sp>
        <p:sp>
          <p:nvSpPr>
            <p:cNvPr id="19" name="Rettangolo 18">
              <a:extLst>
                <a:ext uri="{FF2B5EF4-FFF2-40B4-BE49-F238E27FC236}">
                  <a16:creationId xmlns:a16="http://schemas.microsoft.com/office/drawing/2014/main" id="{DB8FA097-647F-D57B-3167-991A615F5AB0}"/>
                </a:ext>
              </a:extLst>
            </p:cNvPr>
            <p:cNvSpPr/>
            <p:nvPr/>
          </p:nvSpPr>
          <p:spPr>
            <a:xfrm>
              <a:off x="1632750" y="1492250"/>
              <a:ext cx="5084543" cy="324092"/>
            </a:xfrm>
            <a:prstGeom prst="rect">
              <a:avLst/>
            </a:prstGeom>
            <a:solidFill>
              <a:srgbClr val="92D050"/>
            </a:solidFill>
            <a:ln w="12700" cmpd="sng">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Proventi attività di formazione</a:t>
              </a:r>
            </a:p>
          </p:txBody>
        </p:sp>
        <p:sp>
          <p:nvSpPr>
            <p:cNvPr id="20" name="Rettangolo 19">
              <a:extLst>
                <a:ext uri="{FF2B5EF4-FFF2-40B4-BE49-F238E27FC236}">
                  <a16:creationId xmlns:a16="http://schemas.microsoft.com/office/drawing/2014/main" id="{54CD0D0C-BE43-6362-39AF-969E9A84D388}"/>
                </a:ext>
              </a:extLst>
            </p:cNvPr>
            <p:cNvSpPr/>
            <p:nvPr/>
          </p:nvSpPr>
          <p:spPr>
            <a:xfrm>
              <a:off x="6324452" y="1492250"/>
              <a:ext cx="1013660" cy="324092"/>
            </a:xfrm>
            <a:prstGeom prst="rect">
              <a:avLst/>
            </a:prstGeom>
            <a:solidFill>
              <a:srgbClr val="92D050"/>
            </a:solidFill>
            <a:ln w="12700" cmpd="sng">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Art. 5 </a:t>
              </a:r>
              <a:r>
                <a:rPr kumimoji="0" lang="it-IT" sz="1350" b="0" i="0" u="none" strike="noStrike" kern="1200" cap="none" spc="0" normalizeH="0" baseline="0" noProof="0" dirty="0" err="1">
                  <a:ln>
                    <a:noFill/>
                  </a:ln>
                  <a:solidFill>
                    <a:srgbClr val="000000"/>
                  </a:solidFill>
                  <a:effectLst/>
                  <a:uLnTx/>
                  <a:uFillTx/>
                  <a:latin typeface="Arial"/>
                  <a:ea typeface="+mn-ea"/>
                  <a:cs typeface="Arial"/>
                </a:rPr>
                <a:t>Cts</a:t>
              </a:r>
              <a:endParaRPr kumimoji="0" lang="it-IT" sz="1350" b="0" i="0" u="none" strike="noStrike" kern="1200" cap="none" spc="0" normalizeH="0" baseline="0" noProof="0" dirty="0">
                <a:ln>
                  <a:noFill/>
                </a:ln>
                <a:solidFill>
                  <a:srgbClr val="000000"/>
                </a:solidFill>
                <a:effectLst/>
                <a:uLnTx/>
                <a:uFillTx/>
                <a:latin typeface="Arial"/>
                <a:ea typeface="+mn-ea"/>
                <a:cs typeface="Arial"/>
              </a:endParaRPr>
            </a:p>
          </p:txBody>
        </p:sp>
        <p:sp>
          <p:nvSpPr>
            <p:cNvPr id="21" name="Rettangolo 20">
              <a:extLst>
                <a:ext uri="{FF2B5EF4-FFF2-40B4-BE49-F238E27FC236}">
                  <a16:creationId xmlns:a16="http://schemas.microsoft.com/office/drawing/2014/main" id="{733E45BE-81A6-FA6A-FBEF-AA804BD8F53A}"/>
                </a:ext>
              </a:extLst>
            </p:cNvPr>
            <p:cNvSpPr/>
            <p:nvPr/>
          </p:nvSpPr>
          <p:spPr>
            <a:xfrm>
              <a:off x="7428344" y="1492250"/>
              <a:ext cx="1185532" cy="324092"/>
            </a:xfrm>
            <a:prstGeom prst="rect">
              <a:avLst/>
            </a:prstGeom>
            <a:solidFill>
              <a:srgbClr val="92D050"/>
            </a:solidFill>
            <a:ln w="12700" cmpd="sng">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In perdita</a:t>
              </a:r>
            </a:p>
          </p:txBody>
        </p:sp>
      </p:grpSp>
      <p:sp>
        <p:nvSpPr>
          <p:cNvPr id="22" name="CasellaDiTesto 21">
            <a:extLst>
              <a:ext uri="{FF2B5EF4-FFF2-40B4-BE49-F238E27FC236}">
                <a16:creationId xmlns:a16="http://schemas.microsoft.com/office/drawing/2014/main" id="{09D0F9C4-22F9-6152-C8FD-E4FBD5E9605D}"/>
              </a:ext>
            </a:extLst>
          </p:cNvPr>
          <p:cNvSpPr txBox="1"/>
          <p:nvPr/>
        </p:nvSpPr>
        <p:spPr>
          <a:xfrm>
            <a:off x="558412" y="3142137"/>
            <a:ext cx="8036588" cy="707886"/>
          </a:xfrm>
          <a:prstGeom prst="rect">
            <a:avLst/>
          </a:prstGeom>
          <a:noFill/>
          <a:ln w="19050">
            <a:solidFill>
              <a:srgbClr val="002060"/>
            </a:solidFill>
          </a:ln>
        </p:spPr>
        <p:txBody>
          <a:bodyPr wrap="square">
            <a:spAutoFit/>
          </a:bodyPr>
          <a:lstStyle/>
          <a:p>
            <a:pPr algn="ctr">
              <a:lnSpc>
                <a:spcPts val="1600"/>
              </a:lnSpc>
            </a:pPr>
            <a:r>
              <a:rPr lang="it-IT" sz="1400" b="0" i="0" dirty="0">
                <a:effectLst/>
                <a:latin typeface="Arial" panose="020B0604020202020204" pitchFamily="34" charset="0"/>
              </a:rPr>
              <a:t>Si considerano commerciali gli </a:t>
            </a:r>
            <a:r>
              <a:rPr lang="it-IT" sz="1400" dirty="0">
                <a:latin typeface="Arial" panose="020B0604020202020204" pitchFamily="34" charset="0"/>
              </a:rPr>
              <a:t>Ets</a:t>
            </a:r>
            <a:r>
              <a:rPr lang="it-IT" sz="1400" b="0" i="0" dirty="0">
                <a:effectLst/>
                <a:latin typeface="Arial" panose="020B0604020202020204" pitchFamily="34" charset="0"/>
              </a:rPr>
              <a:t> i cui proventi delle attività «nobili» con marginalità oltre il 6% e quelli delle attività «diverse» (fatta eccezione per le attività di sponsorizzazione), superano</a:t>
            </a:r>
            <a:r>
              <a:rPr lang="it-IT" sz="1400" dirty="0">
                <a:latin typeface="Arial" panose="020B0604020202020204" pitchFamily="34" charset="0"/>
              </a:rPr>
              <a:t> </a:t>
            </a:r>
            <a:r>
              <a:rPr lang="it-IT" sz="1400" b="0" i="0" dirty="0">
                <a:effectLst/>
                <a:latin typeface="Arial" panose="020B0604020202020204" pitchFamily="34" charset="0"/>
              </a:rPr>
              <a:t>le entrate derivanti da attività non commerciali (art. 79, comma 5 del </a:t>
            </a:r>
            <a:r>
              <a:rPr lang="it-IT" sz="1400" b="0" i="0" dirty="0" err="1">
                <a:effectLst/>
                <a:latin typeface="Arial" panose="020B0604020202020204" pitchFamily="34" charset="0"/>
              </a:rPr>
              <a:t>Cts</a:t>
            </a:r>
            <a:r>
              <a:rPr lang="it-IT" sz="1400" b="0" i="0" dirty="0">
                <a:effectLst/>
                <a:latin typeface="Arial" panose="020B0604020202020204" pitchFamily="34" charset="0"/>
              </a:rPr>
              <a:t>) </a:t>
            </a:r>
            <a:endParaRPr lang="it-IT" sz="1400" dirty="0"/>
          </a:p>
        </p:txBody>
      </p:sp>
      <p:grpSp>
        <p:nvGrpSpPr>
          <p:cNvPr id="23" name="Gruppo 22">
            <a:extLst>
              <a:ext uri="{FF2B5EF4-FFF2-40B4-BE49-F238E27FC236}">
                <a16:creationId xmlns:a16="http://schemas.microsoft.com/office/drawing/2014/main" id="{B55DDC32-C438-FE96-13A5-BF2D259219A5}"/>
              </a:ext>
            </a:extLst>
          </p:cNvPr>
          <p:cNvGrpSpPr/>
          <p:nvPr/>
        </p:nvGrpSpPr>
        <p:grpSpPr>
          <a:xfrm>
            <a:off x="561604" y="2763678"/>
            <a:ext cx="8053888" cy="324148"/>
            <a:chOff x="539753" y="2547610"/>
            <a:chExt cx="8064497" cy="324148"/>
          </a:xfrm>
          <a:solidFill>
            <a:srgbClr val="FFFF00"/>
          </a:solidFill>
        </p:grpSpPr>
        <p:sp>
          <p:nvSpPr>
            <p:cNvPr id="24" name="Rettangolo 23">
              <a:extLst>
                <a:ext uri="{FF2B5EF4-FFF2-40B4-BE49-F238E27FC236}">
                  <a16:creationId xmlns:a16="http://schemas.microsoft.com/office/drawing/2014/main" id="{9A6F386E-F249-C90B-E171-F82CBCF98B79}"/>
                </a:ext>
              </a:extLst>
            </p:cNvPr>
            <p:cNvSpPr/>
            <p:nvPr/>
          </p:nvSpPr>
          <p:spPr>
            <a:xfrm>
              <a:off x="539753" y="2547610"/>
              <a:ext cx="1130062" cy="324092"/>
            </a:xfrm>
            <a:prstGeom prst="rect">
              <a:avLst/>
            </a:prstGeom>
            <a:grp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 </a:t>
              </a:r>
              <a:r>
                <a:rPr lang="it-IT" sz="1350" dirty="0">
                  <a:solidFill>
                    <a:srgbClr val="000000"/>
                  </a:solidFill>
                  <a:latin typeface="Arial"/>
                  <a:cs typeface="Arial"/>
                </a:rPr>
                <a:t>5</a:t>
              </a:r>
              <a:r>
                <a:rPr kumimoji="0" lang="it-IT" sz="1350" b="0" i="0" u="none" strike="noStrike" kern="1200" cap="none" spc="0" normalizeH="0" baseline="0" noProof="0" dirty="0">
                  <a:ln>
                    <a:noFill/>
                  </a:ln>
                  <a:solidFill>
                    <a:srgbClr val="000000"/>
                  </a:solidFill>
                  <a:effectLst/>
                  <a:uLnTx/>
                  <a:uFillTx/>
                  <a:latin typeface="Arial"/>
                  <a:ea typeface="+mn-ea"/>
                  <a:cs typeface="Arial"/>
                </a:rPr>
                <a:t>0.000</a:t>
              </a:r>
            </a:p>
          </p:txBody>
        </p:sp>
        <p:sp>
          <p:nvSpPr>
            <p:cNvPr id="25" name="Rettangolo 24">
              <a:extLst>
                <a:ext uri="{FF2B5EF4-FFF2-40B4-BE49-F238E27FC236}">
                  <a16:creationId xmlns:a16="http://schemas.microsoft.com/office/drawing/2014/main" id="{F50C8A83-B7FF-2EDF-5188-8714DF991149}"/>
                </a:ext>
              </a:extLst>
            </p:cNvPr>
            <p:cNvSpPr/>
            <p:nvPr/>
          </p:nvSpPr>
          <p:spPr>
            <a:xfrm>
              <a:off x="1631447" y="2547610"/>
              <a:ext cx="4696990" cy="324092"/>
            </a:xfrm>
            <a:prstGeom prst="rect">
              <a:avLst/>
            </a:prstGeom>
            <a:grp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Proventi attività </a:t>
              </a:r>
              <a:r>
                <a:rPr lang="it-IT" sz="1350" dirty="0">
                  <a:solidFill>
                    <a:srgbClr val="000000"/>
                  </a:solidFill>
                  <a:latin typeface="Arial"/>
                  <a:cs typeface="Arial"/>
                </a:rPr>
                <a:t>sponsorizzazione</a:t>
              </a:r>
              <a:endParaRPr kumimoji="0" lang="it-IT" sz="1350" b="0" i="0" u="none" strike="noStrike" kern="1200" cap="none" spc="0" normalizeH="0" baseline="0" noProof="0" dirty="0">
                <a:ln>
                  <a:noFill/>
                </a:ln>
                <a:solidFill>
                  <a:srgbClr val="000000"/>
                </a:solidFill>
                <a:effectLst/>
                <a:uLnTx/>
                <a:uFillTx/>
                <a:latin typeface="Arial"/>
                <a:ea typeface="+mn-ea"/>
                <a:cs typeface="Arial"/>
              </a:endParaRPr>
            </a:p>
          </p:txBody>
        </p:sp>
        <p:sp>
          <p:nvSpPr>
            <p:cNvPr id="26" name="Rettangolo 25">
              <a:extLst>
                <a:ext uri="{FF2B5EF4-FFF2-40B4-BE49-F238E27FC236}">
                  <a16:creationId xmlns:a16="http://schemas.microsoft.com/office/drawing/2014/main" id="{750C7A7C-A9C7-437F-1C61-745FCB10F261}"/>
                </a:ext>
              </a:extLst>
            </p:cNvPr>
            <p:cNvSpPr/>
            <p:nvPr/>
          </p:nvSpPr>
          <p:spPr>
            <a:xfrm>
              <a:off x="6324452" y="2547610"/>
              <a:ext cx="1013660" cy="324092"/>
            </a:xfrm>
            <a:prstGeom prst="rect">
              <a:avLst/>
            </a:prstGeom>
            <a:grp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Art. 6 </a:t>
              </a:r>
              <a:r>
                <a:rPr kumimoji="0" lang="it-IT" sz="1350" b="0" i="0" u="none" strike="noStrike" kern="1200" cap="none" spc="0" normalizeH="0" baseline="0" noProof="0" dirty="0" err="1">
                  <a:ln>
                    <a:noFill/>
                  </a:ln>
                  <a:solidFill>
                    <a:srgbClr val="000000"/>
                  </a:solidFill>
                  <a:effectLst/>
                  <a:uLnTx/>
                  <a:uFillTx/>
                  <a:latin typeface="Arial"/>
                  <a:ea typeface="+mn-ea"/>
                  <a:cs typeface="Arial"/>
                </a:rPr>
                <a:t>Cts</a:t>
              </a:r>
              <a:endParaRPr kumimoji="0" lang="it-IT" sz="1350" b="0" i="0" u="none" strike="noStrike" kern="1200" cap="none" spc="0" normalizeH="0" baseline="0" noProof="0" dirty="0">
                <a:ln>
                  <a:noFill/>
                </a:ln>
                <a:solidFill>
                  <a:srgbClr val="000000"/>
                </a:solidFill>
                <a:effectLst/>
                <a:uLnTx/>
                <a:uFillTx/>
                <a:latin typeface="Arial"/>
                <a:ea typeface="+mn-ea"/>
                <a:cs typeface="Arial"/>
              </a:endParaRPr>
            </a:p>
          </p:txBody>
        </p:sp>
        <p:sp>
          <p:nvSpPr>
            <p:cNvPr id="27" name="Rettangolo 26">
              <a:extLst>
                <a:ext uri="{FF2B5EF4-FFF2-40B4-BE49-F238E27FC236}">
                  <a16:creationId xmlns:a16="http://schemas.microsoft.com/office/drawing/2014/main" id="{5E0B401A-4A41-9F20-9C79-9087B3FEC2B2}"/>
                </a:ext>
              </a:extLst>
            </p:cNvPr>
            <p:cNvSpPr/>
            <p:nvPr/>
          </p:nvSpPr>
          <p:spPr>
            <a:xfrm>
              <a:off x="7420130" y="2547666"/>
              <a:ext cx="1184120" cy="324092"/>
            </a:xfrm>
            <a:prstGeom prst="rect">
              <a:avLst/>
            </a:prstGeom>
            <a:grp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Non rileva</a:t>
              </a:r>
            </a:p>
          </p:txBody>
        </p:sp>
      </p:grpSp>
    </p:spTree>
    <p:extLst>
      <p:ext uri="{BB962C8B-B14F-4D97-AF65-F5344CB8AC3E}">
        <p14:creationId xmlns:p14="http://schemas.microsoft.com/office/powerpoint/2010/main" val="65798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8C56C-3EFF-CBED-AB27-D2E35C962688}"/>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8C5BD8B2-06A6-2407-1A10-0E1227C1D7FB}"/>
              </a:ext>
            </a:extLst>
          </p:cNvPr>
          <p:cNvSpPr txBox="1">
            <a:spLocks/>
          </p:cNvSpPr>
          <p:nvPr/>
        </p:nvSpPr>
        <p:spPr>
          <a:xfrm>
            <a:off x="549000" y="796926"/>
            <a:ext cx="8046000" cy="4431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ESEMPIO DI ETS NON COMMERCIALE</a:t>
            </a:r>
          </a:p>
        </p:txBody>
      </p:sp>
      <p:sp>
        <p:nvSpPr>
          <p:cNvPr id="5" name="Titolo 2">
            <a:extLst>
              <a:ext uri="{FF2B5EF4-FFF2-40B4-BE49-F238E27FC236}">
                <a16:creationId xmlns:a16="http://schemas.microsoft.com/office/drawing/2014/main" id="{E85A060D-8400-A34E-58A4-DE3705782217}"/>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1DCC9D8A-BAE1-03E8-50C3-7444FE9BC88B}"/>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45</a:t>
            </a:fld>
            <a:endParaRPr lang="it-IT" sz="900" dirty="0">
              <a:solidFill>
                <a:schemeClr val="bg1"/>
              </a:solidFill>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B98EF0C3-A016-BC9D-DADD-8E0385885C83}"/>
              </a:ext>
            </a:extLst>
          </p:cNvPr>
          <p:cNvSpPr/>
          <p:nvPr/>
        </p:nvSpPr>
        <p:spPr>
          <a:xfrm>
            <a:off x="539751" y="3908632"/>
            <a:ext cx="8075742" cy="549025"/>
          </a:xfrm>
          <a:prstGeom prst="rect">
            <a:avLst/>
          </a:prstGeom>
          <a:solidFill>
            <a:schemeClr val="accent1"/>
          </a:solidFill>
          <a:ln w="12700">
            <a:solidFill>
              <a:schemeClr val="tx1"/>
            </a:solidFill>
            <a:prstDash val="solid"/>
          </a:ln>
        </p:spPr>
        <p:txBody>
          <a:bodyPr wrap="square" anchor="ctr" anchorCtr="0">
            <a:noAutofit/>
          </a:bodyPr>
          <a:lstStyle/>
          <a:p>
            <a:pPr lvl="0" algn="ctr">
              <a:lnSpc>
                <a:spcPts val="1600"/>
              </a:lnSpc>
              <a:defRPr/>
            </a:pPr>
            <a:r>
              <a:rPr lang="it-IT" sz="1400" dirty="0">
                <a:solidFill>
                  <a:schemeClr val="bg1"/>
                </a:solidFill>
                <a:latin typeface="Arial" panose="020B0604020202020204" pitchFamily="34" charset="0"/>
                <a:cs typeface="Arial" panose="020B0604020202020204" pitchFamily="34" charset="0"/>
              </a:rPr>
              <a:t>Le attività di interesse generale si considerano non commerciali qualora i ricavi non superino di oltre il 6% i relativi costi per ciascun periodo d'imposta e per non oltre tre periodi d'imposta consecutivi</a:t>
            </a:r>
            <a:endParaRPr kumimoji="0" lang="it-IT"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nvGrpSpPr>
          <p:cNvPr id="7" name="Gruppo 6">
            <a:extLst>
              <a:ext uri="{FF2B5EF4-FFF2-40B4-BE49-F238E27FC236}">
                <a16:creationId xmlns:a16="http://schemas.microsoft.com/office/drawing/2014/main" id="{84B1DB5D-9A82-0143-B7F2-05F8BAC5FE5C}"/>
              </a:ext>
            </a:extLst>
          </p:cNvPr>
          <p:cNvGrpSpPr/>
          <p:nvPr/>
        </p:nvGrpSpPr>
        <p:grpSpPr>
          <a:xfrm>
            <a:off x="558251" y="1907358"/>
            <a:ext cx="8037072" cy="324092"/>
            <a:chOff x="539753" y="2021051"/>
            <a:chExt cx="8064497" cy="324092"/>
          </a:xfrm>
        </p:grpSpPr>
        <p:sp>
          <p:nvSpPr>
            <p:cNvPr id="8" name="Rettangolo 7">
              <a:extLst>
                <a:ext uri="{FF2B5EF4-FFF2-40B4-BE49-F238E27FC236}">
                  <a16:creationId xmlns:a16="http://schemas.microsoft.com/office/drawing/2014/main" id="{88765012-A72C-119C-825A-C1B132127DFE}"/>
                </a:ext>
              </a:extLst>
            </p:cNvPr>
            <p:cNvSpPr/>
            <p:nvPr/>
          </p:nvSpPr>
          <p:spPr>
            <a:xfrm>
              <a:off x="539753" y="2021051"/>
              <a:ext cx="1130062" cy="324092"/>
            </a:xfrm>
            <a:prstGeom prst="rect">
              <a:avLst/>
            </a:prstGeom>
            <a:solidFill>
              <a:schemeClr val="accent2">
                <a:lumMod val="20000"/>
                <a:lumOff val="80000"/>
              </a:schemeClr>
            </a:solid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€ 160.000</a:t>
              </a:r>
            </a:p>
          </p:txBody>
        </p:sp>
        <p:sp>
          <p:nvSpPr>
            <p:cNvPr id="9" name="Rettangolo 8">
              <a:extLst>
                <a:ext uri="{FF2B5EF4-FFF2-40B4-BE49-F238E27FC236}">
                  <a16:creationId xmlns:a16="http://schemas.microsoft.com/office/drawing/2014/main" id="{287A406F-9BAF-16B4-3847-A821F55284BC}"/>
                </a:ext>
              </a:extLst>
            </p:cNvPr>
            <p:cNvSpPr/>
            <p:nvPr/>
          </p:nvSpPr>
          <p:spPr>
            <a:xfrm>
              <a:off x="1631447" y="2021051"/>
              <a:ext cx="4696990" cy="324092"/>
            </a:xfrm>
            <a:prstGeom prst="rect">
              <a:avLst/>
            </a:prstGeom>
            <a:solidFill>
              <a:schemeClr val="accent2">
                <a:lumMod val="20000"/>
                <a:lumOff val="80000"/>
              </a:schemeClr>
            </a:solid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Proventi attività socio-sanitaria</a:t>
              </a:r>
            </a:p>
          </p:txBody>
        </p:sp>
        <p:sp>
          <p:nvSpPr>
            <p:cNvPr id="10" name="Rettangolo 9">
              <a:extLst>
                <a:ext uri="{FF2B5EF4-FFF2-40B4-BE49-F238E27FC236}">
                  <a16:creationId xmlns:a16="http://schemas.microsoft.com/office/drawing/2014/main" id="{ED9E6260-D984-4681-5ACA-C99867C7CF5D}"/>
                </a:ext>
              </a:extLst>
            </p:cNvPr>
            <p:cNvSpPr/>
            <p:nvPr/>
          </p:nvSpPr>
          <p:spPr>
            <a:xfrm>
              <a:off x="6324452" y="2021051"/>
              <a:ext cx="1013660" cy="324092"/>
            </a:xfrm>
            <a:prstGeom prst="rect">
              <a:avLst/>
            </a:prstGeom>
            <a:solidFill>
              <a:schemeClr val="accent2">
                <a:lumMod val="20000"/>
                <a:lumOff val="80000"/>
              </a:schemeClr>
            </a:solid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Art. 5 </a:t>
              </a:r>
              <a:r>
                <a:rPr kumimoji="0" lang="it-IT" sz="1350" b="0" i="0" u="none" strike="noStrike" kern="1200" cap="none" spc="0" normalizeH="0" baseline="0" noProof="0" dirty="0" err="1">
                  <a:ln>
                    <a:noFill/>
                  </a:ln>
                  <a:solidFill>
                    <a:srgbClr val="000000"/>
                  </a:solidFill>
                  <a:effectLst/>
                  <a:uLnTx/>
                  <a:uFillTx/>
                  <a:latin typeface="Arial"/>
                  <a:ea typeface="+mn-ea"/>
                  <a:cs typeface="Arial"/>
                </a:rPr>
                <a:t>Cts</a:t>
              </a:r>
              <a:endParaRPr kumimoji="0" lang="it-IT" sz="1350" b="0" i="0" u="none" strike="noStrike" kern="1200" cap="none" spc="0" normalizeH="0" baseline="0" noProof="0" dirty="0">
                <a:ln>
                  <a:noFill/>
                </a:ln>
                <a:solidFill>
                  <a:srgbClr val="000000"/>
                </a:solidFill>
                <a:effectLst/>
                <a:uLnTx/>
                <a:uFillTx/>
                <a:latin typeface="Arial"/>
                <a:ea typeface="+mn-ea"/>
                <a:cs typeface="Arial"/>
              </a:endParaRPr>
            </a:p>
          </p:txBody>
        </p:sp>
        <p:sp>
          <p:nvSpPr>
            <p:cNvPr id="11" name="Rettangolo 10">
              <a:extLst>
                <a:ext uri="{FF2B5EF4-FFF2-40B4-BE49-F238E27FC236}">
                  <a16:creationId xmlns:a16="http://schemas.microsoft.com/office/drawing/2014/main" id="{2EED95AA-9ED9-6F00-4E3B-963DAE953581}"/>
                </a:ext>
              </a:extLst>
            </p:cNvPr>
            <p:cNvSpPr/>
            <p:nvPr/>
          </p:nvSpPr>
          <p:spPr>
            <a:xfrm>
              <a:off x="7420130" y="2021051"/>
              <a:ext cx="1184120" cy="324092"/>
            </a:xfrm>
            <a:prstGeom prst="rect">
              <a:avLst/>
            </a:prstGeom>
            <a:solidFill>
              <a:schemeClr val="accent2">
                <a:lumMod val="20000"/>
                <a:lumOff val="80000"/>
              </a:schemeClr>
            </a:solid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300" dirty="0">
                  <a:solidFill>
                    <a:srgbClr val="000000"/>
                  </a:solidFill>
                  <a:latin typeface="Arial"/>
                  <a:cs typeface="Arial"/>
                </a:rPr>
                <a:t>U</a:t>
              </a:r>
              <a:r>
                <a:rPr kumimoji="0" lang="it-IT" sz="1300" b="0" i="0" u="none" strike="noStrike" kern="1200" cap="none" spc="0" normalizeH="0" baseline="0" noProof="0" dirty="0" err="1">
                  <a:ln>
                    <a:noFill/>
                  </a:ln>
                  <a:solidFill>
                    <a:srgbClr val="000000"/>
                  </a:solidFill>
                  <a:effectLst/>
                  <a:uLnTx/>
                  <a:uFillTx/>
                  <a:latin typeface="Arial"/>
                  <a:ea typeface="+mn-ea"/>
                  <a:cs typeface="Arial"/>
                </a:rPr>
                <a:t>tile</a:t>
              </a:r>
              <a:r>
                <a:rPr kumimoji="0" lang="it-IT" sz="1300" b="0" i="0" u="none" strike="noStrike" kern="1200" cap="none" spc="0" normalizeH="0" baseline="0" noProof="0" dirty="0">
                  <a:ln>
                    <a:noFill/>
                  </a:ln>
                  <a:solidFill>
                    <a:srgbClr val="000000"/>
                  </a:solidFill>
                  <a:effectLst/>
                  <a:uLnTx/>
                  <a:uFillTx/>
                  <a:latin typeface="Arial"/>
                  <a:ea typeface="+mn-ea"/>
                  <a:cs typeface="Arial"/>
                </a:rPr>
                <a:t> oltre 6</a:t>
              </a:r>
              <a:r>
                <a:rPr lang="it-IT" sz="1300" dirty="0">
                  <a:solidFill>
                    <a:srgbClr val="000000"/>
                  </a:solidFill>
                  <a:latin typeface="Arial"/>
                  <a:cs typeface="Arial"/>
                </a:rPr>
                <a:t>%</a:t>
              </a:r>
              <a:r>
                <a:rPr kumimoji="0" lang="it-IT" sz="1300" b="0" i="0" u="none" strike="noStrike" kern="1200" cap="none" spc="0" normalizeH="0" baseline="0" noProof="0" dirty="0">
                  <a:ln>
                    <a:noFill/>
                  </a:ln>
                  <a:solidFill>
                    <a:srgbClr val="000000"/>
                  </a:solidFill>
                  <a:effectLst/>
                  <a:uLnTx/>
                  <a:uFillTx/>
                  <a:latin typeface="Arial"/>
                  <a:ea typeface="+mn-ea"/>
                  <a:cs typeface="Arial"/>
                </a:rPr>
                <a:t> </a:t>
              </a:r>
            </a:p>
          </p:txBody>
        </p:sp>
      </p:grpSp>
      <p:grpSp>
        <p:nvGrpSpPr>
          <p:cNvPr id="12" name="Gruppo 11">
            <a:extLst>
              <a:ext uri="{FF2B5EF4-FFF2-40B4-BE49-F238E27FC236}">
                <a16:creationId xmlns:a16="http://schemas.microsoft.com/office/drawing/2014/main" id="{8BE305AF-3FB6-48AA-810A-00A4C3AED31E}"/>
              </a:ext>
            </a:extLst>
          </p:cNvPr>
          <p:cNvGrpSpPr/>
          <p:nvPr/>
        </p:nvGrpSpPr>
        <p:grpSpPr>
          <a:xfrm>
            <a:off x="549001" y="2312914"/>
            <a:ext cx="8037072" cy="324148"/>
            <a:chOff x="539753" y="2547610"/>
            <a:chExt cx="8064497" cy="324148"/>
          </a:xfrm>
          <a:solidFill>
            <a:schemeClr val="accent1">
              <a:lumMod val="20000"/>
              <a:lumOff val="80000"/>
            </a:schemeClr>
          </a:solidFill>
        </p:grpSpPr>
        <p:sp>
          <p:nvSpPr>
            <p:cNvPr id="13" name="Rettangolo 12">
              <a:extLst>
                <a:ext uri="{FF2B5EF4-FFF2-40B4-BE49-F238E27FC236}">
                  <a16:creationId xmlns:a16="http://schemas.microsoft.com/office/drawing/2014/main" id="{6E0E525E-0A7F-8D52-D592-89E4DFADA7BC}"/>
                </a:ext>
              </a:extLst>
            </p:cNvPr>
            <p:cNvSpPr/>
            <p:nvPr/>
          </p:nvSpPr>
          <p:spPr>
            <a:xfrm>
              <a:off x="539753" y="2547610"/>
              <a:ext cx="1130062" cy="324092"/>
            </a:xfrm>
            <a:prstGeom prst="rect">
              <a:avLst/>
            </a:prstGeom>
            <a:grp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€ 180.000</a:t>
              </a:r>
            </a:p>
          </p:txBody>
        </p:sp>
        <p:sp>
          <p:nvSpPr>
            <p:cNvPr id="14" name="Rettangolo 13">
              <a:extLst>
                <a:ext uri="{FF2B5EF4-FFF2-40B4-BE49-F238E27FC236}">
                  <a16:creationId xmlns:a16="http://schemas.microsoft.com/office/drawing/2014/main" id="{B39911E7-3500-0463-CBA4-1BB5D962D449}"/>
                </a:ext>
              </a:extLst>
            </p:cNvPr>
            <p:cNvSpPr/>
            <p:nvPr/>
          </p:nvSpPr>
          <p:spPr>
            <a:xfrm>
              <a:off x="1631447" y="2547610"/>
              <a:ext cx="4696990" cy="324092"/>
            </a:xfrm>
            <a:prstGeom prst="rect">
              <a:avLst/>
            </a:prstGeom>
            <a:grp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Proventi attività ristorante</a:t>
              </a:r>
            </a:p>
          </p:txBody>
        </p:sp>
        <p:sp>
          <p:nvSpPr>
            <p:cNvPr id="15" name="Rettangolo 14">
              <a:extLst>
                <a:ext uri="{FF2B5EF4-FFF2-40B4-BE49-F238E27FC236}">
                  <a16:creationId xmlns:a16="http://schemas.microsoft.com/office/drawing/2014/main" id="{CC5536F9-38FD-0953-8EB8-8776EB2E7858}"/>
                </a:ext>
              </a:extLst>
            </p:cNvPr>
            <p:cNvSpPr/>
            <p:nvPr/>
          </p:nvSpPr>
          <p:spPr>
            <a:xfrm>
              <a:off x="6324452" y="2547610"/>
              <a:ext cx="1013660" cy="324092"/>
            </a:xfrm>
            <a:prstGeom prst="rect">
              <a:avLst/>
            </a:prstGeom>
            <a:grp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Art. 6 </a:t>
              </a:r>
              <a:r>
                <a:rPr kumimoji="0" lang="it-IT" sz="1350" b="0" i="0" u="none" strike="noStrike" kern="1200" cap="none" spc="0" normalizeH="0" baseline="0" noProof="0" dirty="0" err="1">
                  <a:ln>
                    <a:noFill/>
                  </a:ln>
                  <a:solidFill>
                    <a:srgbClr val="000000"/>
                  </a:solidFill>
                  <a:effectLst/>
                  <a:uLnTx/>
                  <a:uFillTx/>
                  <a:latin typeface="Arial"/>
                  <a:ea typeface="+mn-ea"/>
                  <a:cs typeface="Arial"/>
                </a:rPr>
                <a:t>Cts</a:t>
              </a:r>
              <a:endParaRPr kumimoji="0" lang="it-IT" sz="1350" b="0" i="0" u="none" strike="noStrike" kern="1200" cap="none" spc="0" normalizeH="0" baseline="0" noProof="0" dirty="0">
                <a:ln>
                  <a:noFill/>
                </a:ln>
                <a:solidFill>
                  <a:srgbClr val="000000"/>
                </a:solidFill>
                <a:effectLst/>
                <a:uLnTx/>
                <a:uFillTx/>
                <a:latin typeface="Arial"/>
                <a:ea typeface="+mn-ea"/>
                <a:cs typeface="Arial"/>
              </a:endParaRPr>
            </a:p>
          </p:txBody>
        </p:sp>
        <p:sp>
          <p:nvSpPr>
            <p:cNvPr id="16" name="Rettangolo 15">
              <a:extLst>
                <a:ext uri="{FF2B5EF4-FFF2-40B4-BE49-F238E27FC236}">
                  <a16:creationId xmlns:a16="http://schemas.microsoft.com/office/drawing/2014/main" id="{4F06B229-E2C8-E185-1F93-0B87E022173B}"/>
                </a:ext>
              </a:extLst>
            </p:cNvPr>
            <p:cNvSpPr/>
            <p:nvPr/>
          </p:nvSpPr>
          <p:spPr>
            <a:xfrm>
              <a:off x="7420130" y="2547666"/>
              <a:ext cx="1184120" cy="324092"/>
            </a:xfrm>
            <a:prstGeom prst="rect">
              <a:avLst/>
            </a:prstGeom>
            <a:grp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Non rileva</a:t>
              </a:r>
            </a:p>
          </p:txBody>
        </p:sp>
      </p:grpSp>
      <p:grpSp>
        <p:nvGrpSpPr>
          <p:cNvPr id="17" name="Gruppo 16">
            <a:extLst>
              <a:ext uri="{FF2B5EF4-FFF2-40B4-BE49-F238E27FC236}">
                <a16:creationId xmlns:a16="http://schemas.microsoft.com/office/drawing/2014/main" id="{3D1E5DE0-0413-F686-AF60-2E174CA75B2B}"/>
              </a:ext>
            </a:extLst>
          </p:cNvPr>
          <p:cNvGrpSpPr/>
          <p:nvPr/>
        </p:nvGrpSpPr>
        <p:grpSpPr>
          <a:xfrm>
            <a:off x="558247" y="1492250"/>
            <a:ext cx="8037075" cy="324092"/>
            <a:chOff x="539750" y="1492250"/>
            <a:chExt cx="8074126" cy="324092"/>
          </a:xfrm>
        </p:grpSpPr>
        <p:sp>
          <p:nvSpPr>
            <p:cNvPr id="18" name="Rettangolo 17">
              <a:extLst>
                <a:ext uri="{FF2B5EF4-FFF2-40B4-BE49-F238E27FC236}">
                  <a16:creationId xmlns:a16="http://schemas.microsoft.com/office/drawing/2014/main" id="{54C979DA-D2C7-D6BA-3263-9389281259E1}"/>
                </a:ext>
              </a:extLst>
            </p:cNvPr>
            <p:cNvSpPr/>
            <p:nvPr/>
          </p:nvSpPr>
          <p:spPr>
            <a:xfrm>
              <a:off x="539750" y="1492250"/>
              <a:ext cx="1186567" cy="324092"/>
            </a:xfrm>
            <a:prstGeom prst="rect">
              <a:avLst/>
            </a:prstGeom>
            <a:solidFill>
              <a:srgbClr val="92D050"/>
            </a:solidFill>
            <a:ln w="12700" cmpd="sng">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€ 350.000</a:t>
              </a:r>
            </a:p>
          </p:txBody>
        </p:sp>
        <p:sp>
          <p:nvSpPr>
            <p:cNvPr id="19" name="Rettangolo 18">
              <a:extLst>
                <a:ext uri="{FF2B5EF4-FFF2-40B4-BE49-F238E27FC236}">
                  <a16:creationId xmlns:a16="http://schemas.microsoft.com/office/drawing/2014/main" id="{63F2C6E9-BD32-3F9E-9972-40AAEDEC9409}"/>
                </a:ext>
              </a:extLst>
            </p:cNvPr>
            <p:cNvSpPr/>
            <p:nvPr/>
          </p:nvSpPr>
          <p:spPr>
            <a:xfrm>
              <a:off x="1632750" y="1492250"/>
              <a:ext cx="5084543" cy="324092"/>
            </a:xfrm>
            <a:prstGeom prst="rect">
              <a:avLst/>
            </a:prstGeom>
            <a:solidFill>
              <a:srgbClr val="92D050"/>
            </a:solidFill>
            <a:ln w="12700" cmpd="sng">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Proventi attività di formazione</a:t>
              </a:r>
            </a:p>
          </p:txBody>
        </p:sp>
        <p:sp>
          <p:nvSpPr>
            <p:cNvPr id="20" name="Rettangolo 19">
              <a:extLst>
                <a:ext uri="{FF2B5EF4-FFF2-40B4-BE49-F238E27FC236}">
                  <a16:creationId xmlns:a16="http://schemas.microsoft.com/office/drawing/2014/main" id="{201F5B5C-948C-7108-1636-91E647D1AECF}"/>
                </a:ext>
              </a:extLst>
            </p:cNvPr>
            <p:cNvSpPr/>
            <p:nvPr/>
          </p:nvSpPr>
          <p:spPr>
            <a:xfrm>
              <a:off x="6324452" y="1492250"/>
              <a:ext cx="1013660" cy="324092"/>
            </a:xfrm>
            <a:prstGeom prst="rect">
              <a:avLst/>
            </a:prstGeom>
            <a:solidFill>
              <a:srgbClr val="92D050"/>
            </a:solidFill>
            <a:ln w="12700" cmpd="sng">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Art. 5 </a:t>
              </a:r>
              <a:r>
                <a:rPr kumimoji="0" lang="it-IT" sz="1350" b="0" i="0" u="none" strike="noStrike" kern="1200" cap="none" spc="0" normalizeH="0" baseline="0" noProof="0" dirty="0" err="1">
                  <a:ln>
                    <a:noFill/>
                  </a:ln>
                  <a:solidFill>
                    <a:srgbClr val="000000"/>
                  </a:solidFill>
                  <a:effectLst/>
                  <a:uLnTx/>
                  <a:uFillTx/>
                  <a:latin typeface="Arial"/>
                  <a:ea typeface="+mn-ea"/>
                  <a:cs typeface="Arial"/>
                </a:rPr>
                <a:t>Cts</a:t>
              </a:r>
              <a:endParaRPr kumimoji="0" lang="it-IT" sz="1350" b="0" i="0" u="none" strike="noStrike" kern="1200" cap="none" spc="0" normalizeH="0" baseline="0" noProof="0" dirty="0">
                <a:ln>
                  <a:noFill/>
                </a:ln>
                <a:solidFill>
                  <a:srgbClr val="000000"/>
                </a:solidFill>
                <a:effectLst/>
                <a:uLnTx/>
                <a:uFillTx/>
                <a:latin typeface="Arial"/>
                <a:ea typeface="+mn-ea"/>
                <a:cs typeface="Arial"/>
              </a:endParaRPr>
            </a:p>
          </p:txBody>
        </p:sp>
        <p:sp>
          <p:nvSpPr>
            <p:cNvPr id="21" name="Rettangolo 20">
              <a:extLst>
                <a:ext uri="{FF2B5EF4-FFF2-40B4-BE49-F238E27FC236}">
                  <a16:creationId xmlns:a16="http://schemas.microsoft.com/office/drawing/2014/main" id="{2CC4CB7C-0D85-85D6-6D27-BC72946B514D}"/>
                </a:ext>
              </a:extLst>
            </p:cNvPr>
            <p:cNvSpPr/>
            <p:nvPr/>
          </p:nvSpPr>
          <p:spPr>
            <a:xfrm>
              <a:off x="7428344" y="1492250"/>
              <a:ext cx="1185532" cy="324092"/>
            </a:xfrm>
            <a:prstGeom prst="rect">
              <a:avLst/>
            </a:prstGeom>
            <a:solidFill>
              <a:srgbClr val="92D050"/>
            </a:solidFill>
            <a:ln w="12700" cmpd="sng">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In perdita</a:t>
              </a:r>
            </a:p>
          </p:txBody>
        </p:sp>
      </p:grpSp>
      <p:grpSp>
        <p:nvGrpSpPr>
          <p:cNvPr id="22" name="Gruppo 21">
            <a:extLst>
              <a:ext uri="{FF2B5EF4-FFF2-40B4-BE49-F238E27FC236}">
                <a16:creationId xmlns:a16="http://schemas.microsoft.com/office/drawing/2014/main" id="{79BE6CB5-FA41-4B15-8B2D-87B05F65F445}"/>
              </a:ext>
            </a:extLst>
          </p:cNvPr>
          <p:cNvGrpSpPr/>
          <p:nvPr/>
        </p:nvGrpSpPr>
        <p:grpSpPr>
          <a:xfrm>
            <a:off x="552109" y="2708628"/>
            <a:ext cx="8037072" cy="324148"/>
            <a:chOff x="539753" y="2547610"/>
            <a:chExt cx="8064497" cy="324148"/>
          </a:xfrm>
          <a:solidFill>
            <a:srgbClr val="FFFF00"/>
          </a:solidFill>
        </p:grpSpPr>
        <p:sp>
          <p:nvSpPr>
            <p:cNvPr id="23" name="Rettangolo 22">
              <a:extLst>
                <a:ext uri="{FF2B5EF4-FFF2-40B4-BE49-F238E27FC236}">
                  <a16:creationId xmlns:a16="http://schemas.microsoft.com/office/drawing/2014/main" id="{1FA654B3-2DC0-4C2F-5F04-2102A01F3F91}"/>
                </a:ext>
              </a:extLst>
            </p:cNvPr>
            <p:cNvSpPr/>
            <p:nvPr/>
          </p:nvSpPr>
          <p:spPr>
            <a:xfrm>
              <a:off x="539753" y="2547610"/>
              <a:ext cx="1130062" cy="324092"/>
            </a:xfrm>
            <a:prstGeom prst="rect">
              <a:avLst/>
            </a:prstGeom>
            <a:grp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 </a:t>
              </a:r>
              <a:r>
                <a:rPr lang="it-IT" sz="1350" dirty="0">
                  <a:solidFill>
                    <a:srgbClr val="000000"/>
                  </a:solidFill>
                  <a:latin typeface="Arial"/>
                  <a:cs typeface="Arial"/>
                </a:rPr>
                <a:t>5</a:t>
              </a:r>
              <a:r>
                <a:rPr kumimoji="0" lang="it-IT" sz="1350" b="0" i="0" u="none" strike="noStrike" kern="1200" cap="none" spc="0" normalizeH="0" baseline="0" noProof="0" dirty="0">
                  <a:ln>
                    <a:noFill/>
                  </a:ln>
                  <a:solidFill>
                    <a:srgbClr val="000000"/>
                  </a:solidFill>
                  <a:effectLst/>
                  <a:uLnTx/>
                  <a:uFillTx/>
                  <a:latin typeface="Arial"/>
                  <a:ea typeface="+mn-ea"/>
                  <a:cs typeface="Arial"/>
                </a:rPr>
                <a:t>0.000</a:t>
              </a:r>
            </a:p>
          </p:txBody>
        </p:sp>
        <p:sp>
          <p:nvSpPr>
            <p:cNvPr id="24" name="Rettangolo 23">
              <a:extLst>
                <a:ext uri="{FF2B5EF4-FFF2-40B4-BE49-F238E27FC236}">
                  <a16:creationId xmlns:a16="http://schemas.microsoft.com/office/drawing/2014/main" id="{C45DA7F2-BC48-6A13-C7DF-8A6B498A42FD}"/>
                </a:ext>
              </a:extLst>
            </p:cNvPr>
            <p:cNvSpPr/>
            <p:nvPr/>
          </p:nvSpPr>
          <p:spPr>
            <a:xfrm>
              <a:off x="1631447" y="2547610"/>
              <a:ext cx="4696990" cy="324092"/>
            </a:xfrm>
            <a:prstGeom prst="rect">
              <a:avLst/>
            </a:prstGeom>
            <a:grp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Proventi attività </a:t>
              </a:r>
              <a:r>
                <a:rPr lang="it-IT" sz="1350" dirty="0">
                  <a:solidFill>
                    <a:srgbClr val="000000"/>
                  </a:solidFill>
                  <a:latin typeface="Arial"/>
                  <a:cs typeface="Arial"/>
                </a:rPr>
                <a:t>sponsorizzazione</a:t>
              </a:r>
              <a:endParaRPr kumimoji="0" lang="it-IT" sz="1350" b="0" i="0" u="none" strike="noStrike" kern="1200" cap="none" spc="0" normalizeH="0" baseline="0" noProof="0" dirty="0">
                <a:ln>
                  <a:noFill/>
                </a:ln>
                <a:solidFill>
                  <a:srgbClr val="000000"/>
                </a:solidFill>
                <a:effectLst/>
                <a:uLnTx/>
                <a:uFillTx/>
                <a:latin typeface="Arial"/>
                <a:ea typeface="+mn-ea"/>
                <a:cs typeface="Arial"/>
              </a:endParaRPr>
            </a:p>
          </p:txBody>
        </p:sp>
        <p:sp>
          <p:nvSpPr>
            <p:cNvPr id="25" name="Rettangolo 24">
              <a:extLst>
                <a:ext uri="{FF2B5EF4-FFF2-40B4-BE49-F238E27FC236}">
                  <a16:creationId xmlns:a16="http://schemas.microsoft.com/office/drawing/2014/main" id="{8F1EAF13-531C-3F15-E1E9-DDE0FC4AD06A}"/>
                </a:ext>
              </a:extLst>
            </p:cNvPr>
            <p:cNvSpPr/>
            <p:nvPr/>
          </p:nvSpPr>
          <p:spPr>
            <a:xfrm>
              <a:off x="6324452" y="2547610"/>
              <a:ext cx="1013660" cy="324092"/>
            </a:xfrm>
            <a:prstGeom prst="rect">
              <a:avLst/>
            </a:prstGeom>
            <a:grp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Art. 6 </a:t>
              </a:r>
              <a:r>
                <a:rPr kumimoji="0" lang="it-IT" sz="1350" b="0" i="0" u="none" strike="noStrike" kern="1200" cap="none" spc="0" normalizeH="0" baseline="0" noProof="0" dirty="0" err="1">
                  <a:ln>
                    <a:noFill/>
                  </a:ln>
                  <a:solidFill>
                    <a:srgbClr val="000000"/>
                  </a:solidFill>
                  <a:effectLst/>
                  <a:uLnTx/>
                  <a:uFillTx/>
                  <a:latin typeface="Arial"/>
                  <a:ea typeface="+mn-ea"/>
                  <a:cs typeface="Arial"/>
                </a:rPr>
                <a:t>Cts</a:t>
              </a:r>
              <a:endParaRPr kumimoji="0" lang="it-IT" sz="1350" b="0" i="0" u="none" strike="noStrike" kern="1200" cap="none" spc="0" normalizeH="0" baseline="0" noProof="0" dirty="0">
                <a:ln>
                  <a:noFill/>
                </a:ln>
                <a:solidFill>
                  <a:srgbClr val="000000"/>
                </a:solidFill>
                <a:effectLst/>
                <a:uLnTx/>
                <a:uFillTx/>
                <a:latin typeface="Arial"/>
                <a:ea typeface="+mn-ea"/>
                <a:cs typeface="Arial"/>
              </a:endParaRPr>
            </a:p>
          </p:txBody>
        </p:sp>
        <p:sp>
          <p:nvSpPr>
            <p:cNvPr id="26" name="Rettangolo 25">
              <a:extLst>
                <a:ext uri="{FF2B5EF4-FFF2-40B4-BE49-F238E27FC236}">
                  <a16:creationId xmlns:a16="http://schemas.microsoft.com/office/drawing/2014/main" id="{BB7425B5-C6CA-7969-B7B1-16967A8F442F}"/>
                </a:ext>
              </a:extLst>
            </p:cNvPr>
            <p:cNvSpPr/>
            <p:nvPr/>
          </p:nvSpPr>
          <p:spPr>
            <a:xfrm>
              <a:off x="7420130" y="2547666"/>
              <a:ext cx="1184120" cy="324092"/>
            </a:xfrm>
            <a:prstGeom prst="rect">
              <a:avLst/>
            </a:prstGeom>
            <a:grpFill/>
            <a:ln w="12700">
              <a:solidFill>
                <a:schemeClr val="tx1"/>
              </a:solidFill>
              <a:prstDash val="solid"/>
            </a:ln>
          </p:spPr>
          <p:txBody>
            <a:bodyPr wrap="square"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srgbClr val="000000"/>
                  </a:solidFill>
                  <a:effectLst/>
                  <a:uLnTx/>
                  <a:uFillTx/>
                  <a:latin typeface="Arial"/>
                  <a:ea typeface="+mn-ea"/>
                  <a:cs typeface="Arial"/>
                </a:rPr>
                <a:t>Non rileva</a:t>
              </a:r>
            </a:p>
          </p:txBody>
        </p:sp>
      </p:grpSp>
      <p:sp>
        <p:nvSpPr>
          <p:cNvPr id="27" name="CasellaDiTesto 26">
            <a:extLst>
              <a:ext uri="{FF2B5EF4-FFF2-40B4-BE49-F238E27FC236}">
                <a16:creationId xmlns:a16="http://schemas.microsoft.com/office/drawing/2014/main" id="{F8D2834C-1D1B-5E89-CFA5-66B7D16AA7F8}"/>
              </a:ext>
            </a:extLst>
          </p:cNvPr>
          <p:cNvSpPr txBox="1"/>
          <p:nvPr/>
        </p:nvSpPr>
        <p:spPr>
          <a:xfrm>
            <a:off x="557928" y="3140972"/>
            <a:ext cx="8037072" cy="707886"/>
          </a:xfrm>
          <a:prstGeom prst="rect">
            <a:avLst/>
          </a:prstGeom>
          <a:noFill/>
          <a:ln w="19050">
            <a:solidFill>
              <a:srgbClr val="002060"/>
            </a:solidFill>
          </a:ln>
        </p:spPr>
        <p:txBody>
          <a:bodyPr wrap="square">
            <a:spAutoFit/>
          </a:bodyPr>
          <a:lstStyle/>
          <a:p>
            <a:pPr marL="0" marR="0" lvl="0" indent="0" algn="ctr" defTabSz="457200" rtl="0" eaLnBrk="1" fontAlgn="auto" latinLnBrk="0" hangingPunct="1">
              <a:lnSpc>
                <a:spcPts val="16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L’Ets non è commerciale perché i proventi dell’attività «nobile» remunerativa (€ 160.000) sommati ai proventi delle attività diverse (€ 180.000) sono inferiori ai proventi dell’attività «nobile» non remunerativa (€ 350.000) ed anche in questo caso non rilevano i proventi da sponsorizzazione </a:t>
            </a:r>
          </a:p>
        </p:txBody>
      </p:sp>
    </p:spTree>
    <p:extLst>
      <p:ext uri="{BB962C8B-B14F-4D97-AF65-F5344CB8AC3E}">
        <p14:creationId xmlns:p14="http://schemas.microsoft.com/office/powerpoint/2010/main" val="47955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9A70E-1161-7AD4-3EDD-7D33C248478E}"/>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4C830F23-2CD1-7BB4-810A-B3BBC7A3D08F}"/>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CONSIDERAZIONI SULLA COMMERCIALITÀ DEGLI ETS (1/2)</a:t>
            </a:r>
          </a:p>
        </p:txBody>
      </p:sp>
      <p:sp>
        <p:nvSpPr>
          <p:cNvPr id="5" name="Titolo 2">
            <a:extLst>
              <a:ext uri="{FF2B5EF4-FFF2-40B4-BE49-F238E27FC236}">
                <a16:creationId xmlns:a16="http://schemas.microsoft.com/office/drawing/2014/main" id="{7DCEEFAE-4A2D-D7BA-6F32-4E7BB641F7E0}"/>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FD1CB8FC-503F-81E0-23AD-A22EF7CCDFD9}"/>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46</a:t>
            </a:fld>
            <a:endParaRPr lang="it-IT" sz="900" dirty="0">
              <a:solidFill>
                <a:schemeClr val="bg1"/>
              </a:solidFill>
              <a:latin typeface="Arial" panose="020B0604020202020204" pitchFamily="34" charset="0"/>
              <a:cs typeface="Arial" panose="020B0604020202020204" pitchFamily="34" charset="0"/>
            </a:endParaRPr>
          </a:p>
        </p:txBody>
      </p:sp>
      <p:sp>
        <p:nvSpPr>
          <p:cNvPr id="6" name="Segnaposto testo 3">
            <a:extLst>
              <a:ext uri="{FF2B5EF4-FFF2-40B4-BE49-F238E27FC236}">
                <a16:creationId xmlns:a16="http://schemas.microsoft.com/office/drawing/2014/main" id="{6D25B9A6-0212-9D5B-9FC5-BF52EF2BAD81}"/>
              </a:ext>
            </a:extLst>
          </p:cNvPr>
          <p:cNvSpPr txBox="1">
            <a:spLocks/>
          </p:cNvSpPr>
          <p:nvPr/>
        </p:nvSpPr>
        <p:spPr>
          <a:xfrm>
            <a:off x="592090" y="2007156"/>
            <a:ext cx="6001656" cy="105929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38100">
            <a:solidFill>
              <a:srgbClr val="002060"/>
            </a:solidFill>
            <a:prstDash val="dash"/>
            <a:miter lim="800000"/>
            <a:headEnd/>
            <a:tailEnd/>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ts val="1600"/>
              </a:lnSpc>
              <a:spcBef>
                <a:spcPts val="0"/>
              </a:spcBef>
              <a:buFont typeface="Arial" panose="020B0604020202020204" pitchFamily="34" charset="0"/>
              <a:buNone/>
            </a:pPr>
            <a:r>
              <a:rPr lang="it-IT" sz="1500" dirty="0">
                <a:solidFill>
                  <a:srgbClr val="002060"/>
                </a:solidFill>
                <a:latin typeface="Arial"/>
                <a:cs typeface="Arial"/>
              </a:rPr>
              <a:t>Anche se manca una conferma ufficiale, la lettura dell’art. 79 induce a ritenere che la marginalità deve essere valutata sulla base di ogni singola attività «nobile» svolta (tra le 26 previste dall’art. 5 del </a:t>
            </a:r>
            <a:r>
              <a:rPr lang="it-IT" sz="1500" dirty="0" err="1">
                <a:solidFill>
                  <a:srgbClr val="002060"/>
                </a:solidFill>
                <a:latin typeface="Arial"/>
                <a:cs typeface="Arial"/>
              </a:rPr>
              <a:t>Cts</a:t>
            </a:r>
            <a:r>
              <a:rPr lang="it-IT" sz="1500" dirty="0">
                <a:solidFill>
                  <a:srgbClr val="002060"/>
                </a:solidFill>
                <a:latin typeface="Arial"/>
                <a:cs typeface="Arial"/>
              </a:rPr>
              <a:t>) e non quale somma algebrica di tutte le attività «nobili» svolte dall’Ets</a:t>
            </a:r>
          </a:p>
        </p:txBody>
      </p:sp>
      <p:sp>
        <p:nvSpPr>
          <p:cNvPr id="7" name="Segnaposto testo 3">
            <a:extLst>
              <a:ext uri="{FF2B5EF4-FFF2-40B4-BE49-F238E27FC236}">
                <a16:creationId xmlns:a16="http://schemas.microsoft.com/office/drawing/2014/main" id="{EDF34FE3-4E4F-218B-D80A-3FF578134F3E}"/>
              </a:ext>
            </a:extLst>
          </p:cNvPr>
          <p:cNvSpPr txBox="1">
            <a:spLocks/>
          </p:cNvSpPr>
          <p:nvPr/>
        </p:nvSpPr>
        <p:spPr>
          <a:xfrm>
            <a:off x="2602593" y="3379241"/>
            <a:ext cx="6001657" cy="106417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38100">
            <a:solidFill>
              <a:srgbClr val="002060"/>
            </a:solidFill>
            <a:prstDash val="dash"/>
            <a:miter lim="800000"/>
            <a:headEnd/>
            <a:tailEnd/>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ts val="1600"/>
              </a:lnSpc>
              <a:spcBef>
                <a:spcPts val="0"/>
              </a:spcBef>
              <a:buFont typeface="Arial" panose="020B0604020202020204" pitchFamily="34" charset="0"/>
              <a:buNone/>
            </a:pPr>
            <a:r>
              <a:rPr lang="it-IT" sz="1500" dirty="0">
                <a:solidFill>
                  <a:srgbClr val="002060"/>
                </a:solidFill>
                <a:latin typeface="Arial"/>
                <a:cs typeface="Arial"/>
              </a:rPr>
              <a:t>Inoltre, ai fini del superamento o meno dei parametri previsti dal Dm 107/2021 (Ricavi attività «diverse» non superiori al 30% delle entrate complessive ed al 66% dei costi complessivi ivi compresi i costi figurativi), si considerano soltanto i ricavi di cui alla sez. B del Rendiconto gestionale </a:t>
            </a:r>
          </a:p>
        </p:txBody>
      </p:sp>
    </p:spTree>
    <p:extLst>
      <p:ext uri="{BB962C8B-B14F-4D97-AF65-F5344CB8AC3E}">
        <p14:creationId xmlns:p14="http://schemas.microsoft.com/office/powerpoint/2010/main" val="2560873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B90B2-2895-DDFC-763F-CA9AFDA1261E}"/>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C37F895A-E3B5-B67E-84B7-FDD7C24376F3}"/>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CONSIDERAZIONI SULLA COMMERCIALITÀ DEGLI ETS (2/2)</a:t>
            </a:r>
          </a:p>
        </p:txBody>
      </p:sp>
      <p:sp>
        <p:nvSpPr>
          <p:cNvPr id="5" name="Titolo 2">
            <a:extLst>
              <a:ext uri="{FF2B5EF4-FFF2-40B4-BE49-F238E27FC236}">
                <a16:creationId xmlns:a16="http://schemas.microsoft.com/office/drawing/2014/main" id="{FC23E965-93CD-4240-17C8-4D930271528A}"/>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D0678E79-F7D0-6421-DE16-24BA689B317F}"/>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47</a:t>
            </a:fld>
            <a:endParaRPr lang="it-IT" sz="900" dirty="0">
              <a:solidFill>
                <a:schemeClr val="bg1"/>
              </a:solidFill>
              <a:latin typeface="Arial" panose="020B0604020202020204" pitchFamily="34" charset="0"/>
              <a:cs typeface="Arial" panose="020B0604020202020204" pitchFamily="34" charset="0"/>
            </a:endParaRPr>
          </a:p>
        </p:txBody>
      </p:sp>
      <p:sp>
        <p:nvSpPr>
          <p:cNvPr id="4" name="Segnaposto testo 3">
            <a:extLst>
              <a:ext uri="{FF2B5EF4-FFF2-40B4-BE49-F238E27FC236}">
                <a16:creationId xmlns:a16="http://schemas.microsoft.com/office/drawing/2014/main" id="{BDD429E6-DA8F-AE7A-4515-B13FBF60E295}"/>
              </a:ext>
            </a:extLst>
          </p:cNvPr>
          <p:cNvSpPr txBox="1">
            <a:spLocks/>
          </p:cNvSpPr>
          <p:nvPr/>
        </p:nvSpPr>
        <p:spPr>
          <a:xfrm>
            <a:off x="556528" y="2042104"/>
            <a:ext cx="6088628" cy="105929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38100">
            <a:solidFill>
              <a:srgbClr val="002060"/>
            </a:solidFill>
            <a:prstDash val="dash"/>
            <a:miter lim="800000"/>
            <a:headEnd/>
            <a:tailEnd/>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ts val="1600"/>
              </a:lnSpc>
              <a:spcBef>
                <a:spcPts val="0"/>
              </a:spcBef>
              <a:buFont typeface="Arial" panose="020B0604020202020204" pitchFamily="34" charset="0"/>
              <a:buNone/>
            </a:pPr>
            <a:r>
              <a:rPr lang="it-IT" sz="1500" dirty="0">
                <a:solidFill>
                  <a:srgbClr val="002060"/>
                </a:solidFill>
                <a:latin typeface="Arial"/>
                <a:cs typeface="Arial"/>
              </a:rPr>
              <a:t>Allo stesso modo, nel considerare la sussistenza o meno della marginalità oltre il 6%, si considerano, all’interno della sezione A) del Rendiconto gestionale, soltanto i «Ricavi» da cessioni di beni o da prestazioni di servizi e non i «Proventi» da 5 x mille, erogazioni liberali e quote associative</a:t>
            </a:r>
          </a:p>
        </p:txBody>
      </p:sp>
      <p:sp>
        <p:nvSpPr>
          <p:cNvPr id="6" name="Segnaposto testo 3">
            <a:extLst>
              <a:ext uri="{FF2B5EF4-FFF2-40B4-BE49-F238E27FC236}">
                <a16:creationId xmlns:a16="http://schemas.microsoft.com/office/drawing/2014/main" id="{7A6C0760-E365-0945-B5EA-E79864AB15AE}"/>
              </a:ext>
            </a:extLst>
          </p:cNvPr>
          <p:cNvSpPr txBox="1">
            <a:spLocks/>
          </p:cNvSpPr>
          <p:nvPr/>
        </p:nvSpPr>
        <p:spPr>
          <a:xfrm>
            <a:off x="2526864" y="3295790"/>
            <a:ext cx="6088628" cy="106417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38100">
            <a:solidFill>
              <a:srgbClr val="002060"/>
            </a:solidFill>
            <a:prstDash val="dash"/>
            <a:miter lim="800000"/>
            <a:headEnd/>
            <a:tailEnd/>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ts val="1600"/>
              </a:lnSpc>
              <a:spcBef>
                <a:spcPts val="0"/>
              </a:spcBef>
              <a:buFont typeface="Arial" panose="020B0604020202020204" pitchFamily="34" charset="0"/>
              <a:buNone/>
            </a:pPr>
            <a:r>
              <a:rPr lang="it-IT" sz="1500" dirty="0">
                <a:solidFill>
                  <a:srgbClr val="002060"/>
                </a:solidFill>
                <a:latin typeface="Arial"/>
                <a:cs typeface="Arial"/>
              </a:rPr>
              <a:t>Quindi non determina alcuna conseguenza la presenza nel Rendiconto gestionale di «Entrate» rilevanti da Raccolta Fondi (Sez. C), Fitti attivi o Cedole da Btp (Sez. D) in quanto non sono «Ricavi» derivanti da una attività di cessione d beni o di prestazione di servizi, bensì delle «Rendite» </a:t>
            </a:r>
          </a:p>
        </p:txBody>
      </p:sp>
    </p:spTree>
    <p:extLst>
      <p:ext uri="{BB962C8B-B14F-4D97-AF65-F5344CB8AC3E}">
        <p14:creationId xmlns:p14="http://schemas.microsoft.com/office/powerpoint/2010/main" val="2671789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5E482-618E-1810-4590-B3A51EFDE5C0}"/>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7DFD5BDD-1155-FDAA-0D3D-895ED06BC31C}"/>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IL TRATTAMENTO DELLE </a:t>
            </a:r>
          </a:p>
          <a:p>
            <a:pPr marL="0" indent="0">
              <a:spcBef>
                <a:spcPts val="0"/>
              </a:spcBef>
              <a:buNone/>
            </a:pPr>
            <a:r>
              <a:rPr lang="it-IT" sz="3200" b="1" dirty="0">
                <a:solidFill>
                  <a:schemeClr val="accent1"/>
                </a:solidFill>
                <a:latin typeface="Century Gothic" panose="020B0502020202020204" pitchFamily="34" charset="0"/>
              </a:rPr>
              <a:t>SPONSORIZZAZIONI PER GLI ETS</a:t>
            </a:r>
          </a:p>
        </p:txBody>
      </p:sp>
      <p:sp>
        <p:nvSpPr>
          <p:cNvPr id="5" name="Titolo 2">
            <a:extLst>
              <a:ext uri="{FF2B5EF4-FFF2-40B4-BE49-F238E27FC236}">
                <a16:creationId xmlns:a16="http://schemas.microsoft.com/office/drawing/2014/main" id="{400FDF7B-7CF8-056E-C5DD-40F643120F63}"/>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E155E6A7-3E24-8C76-268C-4712CCE3A06C}"/>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48</a:t>
            </a:fld>
            <a:endParaRPr lang="it-IT" sz="900" dirty="0">
              <a:solidFill>
                <a:schemeClr val="bg1"/>
              </a:solidFill>
              <a:latin typeface="Arial" panose="020B0604020202020204" pitchFamily="34" charset="0"/>
              <a:cs typeface="Arial" panose="020B0604020202020204" pitchFamily="34" charset="0"/>
            </a:endParaRPr>
          </a:p>
        </p:txBody>
      </p:sp>
      <p:sp>
        <p:nvSpPr>
          <p:cNvPr id="6" name="Text Box 5">
            <a:extLst>
              <a:ext uri="{FF2B5EF4-FFF2-40B4-BE49-F238E27FC236}">
                <a16:creationId xmlns:a16="http://schemas.microsoft.com/office/drawing/2014/main" id="{75E70096-59AF-B0E7-76D9-20A86F43E82F}"/>
              </a:ext>
            </a:extLst>
          </p:cNvPr>
          <p:cNvSpPr txBox="1">
            <a:spLocks noChangeArrowheads="1"/>
          </p:cNvSpPr>
          <p:nvPr/>
        </p:nvSpPr>
        <p:spPr bwMode="auto">
          <a:xfrm>
            <a:off x="539750" y="2028272"/>
            <a:ext cx="3854633" cy="2477601"/>
          </a:xfrm>
          <a:prstGeom prst="rect">
            <a:avLst/>
          </a:prstGeom>
          <a:solidFill>
            <a:schemeClr val="accent1">
              <a:lumMod val="20000"/>
              <a:lumOff val="80000"/>
            </a:schemeClr>
          </a:solidFill>
          <a:ln w="19050">
            <a:solidFill>
              <a:schemeClr val="tx1"/>
            </a:solidFill>
            <a:miter lim="800000"/>
            <a:headEnd/>
            <a:tailEnd/>
          </a:ln>
        </p:spPr>
        <p:txBody>
          <a:bodyPr wrap="square">
            <a:spAutoFit/>
          </a:bodyPr>
          <a:lstStyle/>
          <a:p>
            <a:pPr marL="0" marR="0" lvl="0" indent="0" algn="l" defTabSz="457200" rtl="0" eaLnBrk="1" fontAlgn="auto" latinLnBrk="0" hangingPunct="1">
              <a:lnSpc>
                <a:spcPct val="100000"/>
              </a:lnSpc>
              <a:spcBef>
                <a:spcPts val="563"/>
              </a:spcBef>
              <a:spcAft>
                <a:spcPts val="0"/>
              </a:spcAft>
              <a:buClrTx/>
              <a:buSzTx/>
              <a:buFontTx/>
              <a:buNone/>
              <a:tabLst/>
              <a:defRPr/>
            </a:pPr>
            <a:r>
              <a:rPr kumimoji="1" lang="it-IT" sz="14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Ricavi da sponsorizzazione</a:t>
            </a:r>
            <a:r>
              <a:rPr kumimoji="1" lang="it-IT" sz="14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457200" rtl="0" eaLnBrk="1" fontAlgn="auto" latinLnBrk="0" hangingPunct="1">
              <a:lnSpc>
                <a:spcPct val="100000"/>
              </a:lnSpc>
              <a:spcBef>
                <a:spcPts val="563"/>
              </a:spcBef>
              <a:spcAft>
                <a:spcPts val="0"/>
              </a:spcAft>
              <a:buClrTx/>
              <a:buSzTx/>
              <a:buFontTx/>
              <a:buNone/>
              <a:tabLst/>
              <a:defRPr/>
            </a:pPr>
            <a:r>
              <a:rPr kumimoji="1" lang="it-IT"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Entrate di natura commerciale (Trattasi di contratto a prestazioni sinallagmatiche).</a:t>
            </a:r>
          </a:p>
          <a:p>
            <a:pPr marL="0" marR="0" lvl="0" indent="0" algn="l" defTabSz="457200" rtl="0" eaLnBrk="1" fontAlgn="auto" latinLnBrk="0" hangingPunct="1">
              <a:lnSpc>
                <a:spcPct val="100000"/>
              </a:lnSpc>
              <a:spcBef>
                <a:spcPts val="563"/>
              </a:spcBef>
              <a:spcAft>
                <a:spcPts val="0"/>
              </a:spcAft>
              <a:buClrTx/>
              <a:buSzTx/>
              <a:buFontTx/>
              <a:buNone/>
              <a:tabLst/>
              <a:defRPr/>
            </a:pPr>
            <a:r>
              <a:rPr kumimoji="1" lang="it-IT" sz="14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Non rilevano</a:t>
            </a:r>
            <a:r>
              <a:rPr kumimoji="1" lang="it-IT"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1" lang="it-IT"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nel calcolo della prevalenza ai fini del mantenimento della qualifica di ETS non commerciale (art. 79, c. 5, CTS).</a:t>
            </a:r>
          </a:p>
          <a:p>
            <a:pPr marL="0" marR="0" lvl="0" indent="0" algn="l" defTabSz="457200" rtl="0" eaLnBrk="1" fontAlgn="auto" latinLnBrk="0" hangingPunct="1">
              <a:lnSpc>
                <a:spcPct val="100000"/>
              </a:lnSpc>
              <a:spcBef>
                <a:spcPts val="563"/>
              </a:spcBef>
              <a:spcAft>
                <a:spcPts val="0"/>
              </a:spcAft>
              <a:buClrTx/>
              <a:buSzTx/>
              <a:buFontTx/>
              <a:buNone/>
              <a:tabLst/>
              <a:defRPr/>
            </a:pPr>
            <a:r>
              <a:rPr kumimoji="1" lang="it-IT"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Irrilevanza</a:t>
            </a:r>
            <a:r>
              <a:rPr kumimoji="1" lang="it-IT"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di carattere generale, </a:t>
            </a:r>
            <a:r>
              <a:rPr kumimoji="1" lang="it-IT"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estesa a tutti gli ETS</a:t>
            </a:r>
            <a:r>
              <a:rPr kumimoji="1" lang="it-IT"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senza alcun tipo di distinzione (</a:t>
            </a:r>
            <a:r>
              <a:rPr kumimoji="1" lang="it-IT" sz="1400" b="1" i="1" u="none" strike="noStrike" kern="1200" cap="none" spc="0" normalizeH="0" baseline="0" noProof="0" dirty="0">
                <a:ln>
                  <a:noFill/>
                </a:ln>
                <a:solidFill>
                  <a:srgbClr val="C00000"/>
                </a:solidFill>
                <a:effectLst/>
                <a:uLnTx/>
                <a:uFillTx/>
                <a:latin typeface="Arial" pitchFamily="34" charset="0"/>
                <a:ea typeface="+mn-ea"/>
                <a:cs typeface="Arial" pitchFamily="34" charset="0"/>
              </a:rPr>
              <a:t>tranne le imprese sociali ex comma 1 art. 79</a:t>
            </a:r>
            <a:r>
              <a:rPr kumimoji="1" lang="it-IT"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p>
        </p:txBody>
      </p:sp>
      <p:sp>
        <p:nvSpPr>
          <p:cNvPr id="7" name="Text Box 1028">
            <a:extLst>
              <a:ext uri="{FF2B5EF4-FFF2-40B4-BE49-F238E27FC236}">
                <a16:creationId xmlns:a16="http://schemas.microsoft.com/office/drawing/2014/main" id="{32837B58-CF44-5044-AFD3-AC890C1ABB32}"/>
              </a:ext>
            </a:extLst>
          </p:cNvPr>
          <p:cNvSpPr txBox="1">
            <a:spLocks noChangeArrowheads="1"/>
          </p:cNvSpPr>
          <p:nvPr/>
        </p:nvSpPr>
        <p:spPr bwMode="auto">
          <a:xfrm>
            <a:off x="4743006" y="1979137"/>
            <a:ext cx="3861243" cy="1461939"/>
          </a:xfrm>
          <a:prstGeom prst="rect">
            <a:avLst/>
          </a:prstGeom>
          <a:noFill/>
          <a:ln w="19050" cmpd="sng">
            <a:solidFill>
              <a:srgbClr val="405C58"/>
            </a:solidFill>
            <a:miter lim="800000"/>
            <a:headEnd/>
            <a:tailEnd/>
          </a:ln>
        </p:spPr>
        <p:txBody>
          <a:bodyPr wrap="square" anchor="ctr" anchorCtr="0">
            <a:spAutoFit/>
          </a:bodyPr>
          <a:lstStyle/>
          <a:p>
            <a:pPr marL="0" marR="0" lvl="0" indent="0" algn="l" defTabSz="457200" rtl="0" eaLnBrk="1" fontAlgn="auto" latinLnBrk="0" hangingPunct="1">
              <a:lnSpc>
                <a:spcPct val="100000"/>
              </a:lnSpc>
              <a:spcBef>
                <a:spcPts val="563"/>
              </a:spcBef>
              <a:spcAft>
                <a:spcPts val="0"/>
              </a:spcAft>
              <a:buClrTx/>
              <a:buSzTx/>
              <a:buFontTx/>
              <a:buNone/>
              <a:tabLst/>
              <a:defRPr/>
            </a:pPr>
            <a:r>
              <a:rPr kumimoji="1" lang="it-IT"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Rilevante differenza con lo stesso genere di proventi percepiti dalle ASD/SSD.</a:t>
            </a:r>
          </a:p>
          <a:p>
            <a:pPr marL="0" marR="0" lvl="0" indent="0" algn="l" defTabSz="457200" rtl="0" eaLnBrk="1" fontAlgn="auto" latinLnBrk="0" hangingPunct="1">
              <a:lnSpc>
                <a:spcPct val="100000"/>
              </a:lnSpc>
              <a:spcBef>
                <a:spcPts val="563"/>
              </a:spcBef>
              <a:spcAft>
                <a:spcPts val="0"/>
              </a:spcAft>
              <a:buClrTx/>
              <a:buSzTx/>
              <a:buFontTx/>
              <a:buNone/>
              <a:tabLst/>
              <a:defRPr/>
            </a:pPr>
            <a:r>
              <a:rPr kumimoji="1" lang="it-IT"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Ai sensi dell’art. 90, comma 8 della Legge 289/2002 tali corrispettivi, </a:t>
            </a:r>
            <a:r>
              <a:rPr kumimoji="1" lang="it-IT"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per il soggetto erogante</a:t>
            </a:r>
            <a:r>
              <a:rPr kumimoji="1" lang="it-IT"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sono spese di pubblicità (</a:t>
            </a:r>
            <a:r>
              <a:rPr kumimoji="1" lang="it-IT" sz="14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presunzione legale assoluta</a:t>
            </a:r>
            <a:r>
              <a:rPr kumimoji="1" lang="it-IT"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endParaRPr kumimoji="1" lang="it-IT"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 name="Freccia a destra 6">
            <a:extLst>
              <a:ext uri="{FF2B5EF4-FFF2-40B4-BE49-F238E27FC236}">
                <a16:creationId xmlns:a16="http://schemas.microsoft.com/office/drawing/2014/main" id="{06D92268-96CE-6300-93B4-D827A80B828E}"/>
              </a:ext>
            </a:extLst>
          </p:cNvPr>
          <p:cNvSpPr/>
          <p:nvPr/>
        </p:nvSpPr>
        <p:spPr>
          <a:xfrm>
            <a:off x="4450486" y="2534080"/>
            <a:ext cx="243027" cy="324036"/>
          </a:xfrm>
          <a:prstGeom prst="rightArrow">
            <a:avLst/>
          </a:prstGeom>
          <a:solidFill>
            <a:srgbClr val="6AB1E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9" name="Text Box 1028">
            <a:extLst>
              <a:ext uri="{FF2B5EF4-FFF2-40B4-BE49-F238E27FC236}">
                <a16:creationId xmlns:a16="http://schemas.microsoft.com/office/drawing/2014/main" id="{EF0FA219-BF0B-8758-CCA0-292C7FC6E96C}"/>
              </a:ext>
            </a:extLst>
          </p:cNvPr>
          <p:cNvSpPr txBox="1">
            <a:spLocks noChangeArrowheads="1"/>
          </p:cNvSpPr>
          <p:nvPr/>
        </p:nvSpPr>
        <p:spPr bwMode="auto">
          <a:xfrm>
            <a:off x="4745375" y="3705330"/>
            <a:ext cx="3856505" cy="523220"/>
          </a:xfrm>
          <a:prstGeom prst="rect">
            <a:avLst/>
          </a:prstGeom>
          <a:noFill/>
          <a:ln w="19050" cmpd="sng">
            <a:solidFill>
              <a:srgbClr val="405C58"/>
            </a:solidFill>
            <a:miter lim="800000"/>
            <a:headEnd/>
            <a:tailEnd/>
          </a:ln>
        </p:spPr>
        <p:txBody>
          <a:bodyPr wrap="square" anchor="ctr" anchorCtr="0">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1" lang="it-IT"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Nel caso del CTS resterebbe il problema della qualificazione (pubblicità/rappresentanza).</a:t>
            </a:r>
          </a:p>
        </p:txBody>
      </p:sp>
      <p:sp>
        <p:nvSpPr>
          <p:cNvPr id="10" name="Freccia a destra 9">
            <a:extLst>
              <a:ext uri="{FF2B5EF4-FFF2-40B4-BE49-F238E27FC236}">
                <a16:creationId xmlns:a16="http://schemas.microsoft.com/office/drawing/2014/main" id="{D371E61E-29B1-8516-A9AD-419111DA2A68}"/>
              </a:ext>
            </a:extLst>
          </p:cNvPr>
          <p:cNvSpPr/>
          <p:nvPr/>
        </p:nvSpPr>
        <p:spPr>
          <a:xfrm rot="5400000">
            <a:off x="6583445" y="3397241"/>
            <a:ext cx="180365" cy="346283"/>
          </a:xfrm>
          <a:prstGeom prst="rightArrow">
            <a:avLst/>
          </a:prstGeom>
          <a:solidFill>
            <a:srgbClr val="405C58"/>
          </a:solidFill>
          <a:ln w="19050">
            <a:solidFill>
              <a:srgbClr val="405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88102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3BFBD-46CC-6013-2F10-27231B31286A}"/>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F986BAC6-EA2D-D0AB-0AEC-D97D71BA6E8C}"/>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LA DEDUCIBILITÀ DEI COSTI DIRETTI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E DI QUELLI PROMISCUI</a:t>
            </a:r>
          </a:p>
        </p:txBody>
      </p:sp>
      <p:sp>
        <p:nvSpPr>
          <p:cNvPr id="5" name="Titolo 2">
            <a:extLst>
              <a:ext uri="{FF2B5EF4-FFF2-40B4-BE49-F238E27FC236}">
                <a16:creationId xmlns:a16="http://schemas.microsoft.com/office/drawing/2014/main" id="{F0401913-96F1-143D-8CE7-C51724AB0697}"/>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4DC63BD4-5222-6DC5-2BD1-A82035BA76A6}"/>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49</a:t>
            </a:fld>
            <a:endParaRPr lang="it-IT" sz="900" dirty="0">
              <a:solidFill>
                <a:schemeClr val="bg1"/>
              </a:solidFill>
              <a:latin typeface="Arial" panose="020B0604020202020204" pitchFamily="34" charset="0"/>
              <a:cs typeface="Arial" panose="020B0604020202020204" pitchFamily="34" charset="0"/>
            </a:endParaRPr>
          </a:p>
        </p:txBody>
      </p:sp>
      <p:sp>
        <p:nvSpPr>
          <p:cNvPr id="6" name="Segnaposto testo 3">
            <a:extLst>
              <a:ext uri="{FF2B5EF4-FFF2-40B4-BE49-F238E27FC236}">
                <a16:creationId xmlns:a16="http://schemas.microsoft.com/office/drawing/2014/main" id="{B7BC2460-6B69-7E70-3AD0-82E4AE89D5C6}"/>
              </a:ext>
            </a:extLst>
          </p:cNvPr>
          <p:cNvSpPr txBox="1">
            <a:spLocks/>
          </p:cNvSpPr>
          <p:nvPr/>
        </p:nvSpPr>
        <p:spPr>
          <a:xfrm>
            <a:off x="539750" y="1900355"/>
            <a:ext cx="8064500" cy="778896"/>
          </a:xfrm>
          <a:prstGeom prst="rect">
            <a:avLst/>
          </a:prstGeom>
          <a:solidFill>
            <a:schemeClr val="accent1">
              <a:lumMod val="20000"/>
              <a:lumOff val="80000"/>
            </a:schemeClr>
          </a:solidFill>
          <a:ln w="28575">
            <a:solidFill>
              <a:srgbClr val="002060"/>
            </a:solidFill>
            <a:miter lim="800000"/>
            <a:headEnd/>
            <a:tailEnd/>
          </a:ln>
        </p:spPr>
        <p:txBody>
          <a:bodyPr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4400" marR="0" lvl="0" indent="-2844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Non si dovranno istituire due separati piani dei conti per le attività istituzionali e commerciali eventualmente svolte dall’ETS, ma si potrà istituire un unico piano dei conti su almeno tre livelli (mastri, conti e sottoconti) che distingua adeguatamente le diverse attività svolte </a:t>
            </a:r>
          </a:p>
        </p:txBody>
      </p:sp>
      <p:sp>
        <p:nvSpPr>
          <p:cNvPr id="7" name="Segnaposto testo 3">
            <a:extLst>
              <a:ext uri="{FF2B5EF4-FFF2-40B4-BE49-F238E27FC236}">
                <a16:creationId xmlns:a16="http://schemas.microsoft.com/office/drawing/2014/main" id="{04CCC5F5-CEB9-F453-246E-2C7C7DA84A3F}"/>
              </a:ext>
            </a:extLst>
          </p:cNvPr>
          <p:cNvSpPr txBox="1">
            <a:spLocks/>
          </p:cNvSpPr>
          <p:nvPr/>
        </p:nvSpPr>
        <p:spPr>
          <a:xfrm>
            <a:off x="539750" y="2773242"/>
            <a:ext cx="8064500" cy="969685"/>
          </a:xfrm>
          <a:prstGeom prst="rect">
            <a:avLst/>
          </a:prstGeom>
          <a:solidFill>
            <a:schemeClr val="accent1">
              <a:lumMod val="20000"/>
              <a:lumOff val="80000"/>
            </a:schemeClr>
          </a:solidFill>
          <a:ln w="28575">
            <a:solidFill>
              <a:srgbClr val="002060"/>
            </a:solidFill>
            <a:miter lim="800000"/>
            <a:headEnd/>
            <a:tailEnd/>
          </a:ln>
        </p:spPr>
        <p:txBody>
          <a:bodyPr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4400" marR="0" lvl="0" indent="-2844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Particolare attenzione dovrà essere dedicata alla sezione dei costi promiscui, che concorreranno alla determinazione del reddito d’impresa in proporzione all’incidenza proporzionale dei proventi commerciali su tutti i proventi (commerciali ed istituzionali) dell’ETS</a:t>
            </a:r>
          </a:p>
        </p:txBody>
      </p:sp>
      <p:sp>
        <p:nvSpPr>
          <p:cNvPr id="8" name="Segnaposto testo 3">
            <a:extLst>
              <a:ext uri="{FF2B5EF4-FFF2-40B4-BE49-F238E27FC236}">
                <a16:creationId xmlns:a16="http://schemas.microsoft.com/office/drawing/2014/main" id="{DE7B0A68-8013-9CA2-F90E-C1BC146FBE12}"/>
              </a:ext>
            </a:extLst>
          </p:cNvPr>
          <p:cNvSpPr txBox="1">
            <a:spLocks/>
          </p:cNvSpPr>
          <p:nvPr/>
        </p:nvSpPr>
        <p:spPr>
          <a:xfrm>
            <a:off x="539725" y="3825748"/>
            <a:ext cx="8064757" cy="746872"/>
          </a:xfrm>
          <a:prstGeom prst="rect">
            <a:avLst/>
          </a:prstGeom>
          <a:solidFill>
            <a:srgbClr val="FFFF00"/>
          </a:solidFill>
          <a:ln w="28575">
            <a:solidFill>
              <a:srgbClr val="002060"/>
            </a:solidFill>
            <a:miter lim="800000"/>
            <a:headEnd/>
            <a:tailEnd/>
          </a:ln>
        </p:spPr>
        <p:txBody>
          <a:bodyPr vert="horz" lIns="68580" tIns="34290" rIns="68580" bIns="34290" rtlCol="0" anchor="t">
            <a:noAutofit/>
          </a:bodyPr>
          <a:lstStyle>
            <a:lvl1pPr marL="171450" indent="-171450" algn="l" defTabSz="914400" rtl="0" eaLnBrk="1" latinLnBrk="0" hangingPunct="1">
              <a:lnSpc>
                <a:spcPct val="90000"/>
              </a:lnSpc>
              <a:spcBef>
                <a:spcPts val="1000"/>
              </a:spcBef>
              <a:buFont typeface="Wingdings" panose="05000000000000000000" pitchFamily="2" charset="2"/>
              <a:buChar char="ü"/>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914400" rtl="0" eaLnBrk="1" latinLnBrk="0" hangingPunct="1">
              <a:lnSpc>
                <a:spcPct val="90000"/>
              </a:lnSpc>
              <a:spcBef>
                <a:spcPts val="500"/>
              </a:spcBef>
              <a:buFont typeface="Wingdings" panose="05000000000000000000" pitchFamily="2" charset="2"/>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400" marR="0" lvl="0" indent="-284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Esempio: Compenso Sindaco (costo promiscuo) € 6.000. Se i proventi complessivi sono pari a € 120.000 e quelli commerciali sono pari a € 48.000 (il 40%), ciò comporta la deducibilità parziale per € 2.400 del compenso al Sindaco (€ 6.000 x 40%)   </a:t>
            </a:r>
          </a:p>
        </p:txBody>
      </p:sp>
    </p:spTree>
    <p:extLst>
      <p:ext uri="{BB962C8B-B14F-4D97-AF65-F5344CB8AC3E}">
        <p14:creationId xmlns:p14="http://schemas.microsoft.com/office/powerpoint/2010/main" val="359156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E7B9D-AFF9-2F77-9D18-B15B63A6DA70}"/>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99D6EBA3-E672-FF0F-63E3-A71C9A95B8E0}"/>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LO STATO DELL’ARTE SUL FRONTE CIVILISTICO (1/2)</a:t>
            </a:r>
          </a:p>
        </p:txBody>
      </p:sp>
      <p:sp>
        <p:nvSpPr>
          <p:cNvPr id="5" name="Titolo 2">
            <a:extLst>
              <a:ext uri="{FF2B5EF4-FFF2-40B4-BE49-F238E27FC236}">
                <a16:creationId xmlns:a16="http://schemas.microsoft.com/office/drawing/2014/main" id="{92EB26EE-5D42-79A9-EF42-819F7E65B338}"/>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E5DEB39F-C395-C650-18A8-385F4810B851}"/>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5</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a destra con strisce 9">
            <a:extLst>
              <a:ext uri="{FF2B5EF4-FFF2-40B4-BE49-F238E27FC236}">
                <a16:creationId xmlns:a16="http://schemas.microsoft.com/office/drawing/2014/main" id="{276679D0-5F10-1F65-75E2-AFA910D78992}"/>
              </a:ext>
            </a:extLst>
          </p:cNvPr>
          <p:cNvSpPr>
            <a:spLocks/>
          </p:cNvSpPr>
          <p:nvPr/>
        </p:nvSpPr>
        <p:spPr bwMode="auto">
          <a:xfrm rot="5400000">
            <a:off x="2385512" y="3105486"/>
            <a:ext cx="257133" cy="374674"/>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Freccia a destra con strisce 9">
            <a:extLst>
              <a:ext uri="{FF2B5EF4-FFF2-40B4-BE49-F238E27FC236}">
                <a16:creationId xmlns:a16="http://schemas.microsoft.com/office/drawing/2014/main" id="{FF24F866-D1D7-3512-BA6E-EFE33E802B60}"/>
              </a:ext>
            </a:extLst>
          </p:cNvPr>
          <p:cNvSpPr>
            <a:spLocks/>
          </p:cNvSpPr>
          <p:nvPr/>
        </p:nvSpPr>
        <p:spPr bwMode="auto">
          <a:xfrm rot="5400000">
            <a:off x="6519152" y="3074910"/>
            <a:ext cx="257129" cy="435827"/>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5">
            <a:extLst>
              <a:ext uri="{FF2B5EF4-FFF2-40B4-BE49-F238E27FC236}">
                <a16:creationId xmlns:a16="http://schemas.microsoft.com/office/drawing/2014/main" id="{020B8425-AC41-65B0-FBE6-3A27A383CA98}"/>
              </a:ext>
            </a:extLst>
          </p:cNvPr>
          <p:cNvSpPr>
            <a:spLocks noChangeArrowheads="1"/>
          </p:cNvSpPr>
          <p:nvPr/>
        </p:nvSpPr>
        <p:spPr bwMode="auto">
          <a:xfrm>
            <a:off x="4703369" y="3460178"/>
            <a:ext cx="3900881" cy="1150613"/>
          </a:xfrm>
          <a:prstGeom prst="rect">
            <a:avLst/>
          </a:prstGeom>
          <a:solidFill>
            <a:schemeClr val="accent1">
              <a:lumMod val="20000"/>
              <a:lumOff val="80000"/>
            </a:schemeClr>
          </a:solidFill>
          <a:ln w="38100" cmpd="sng">
            <a:solidFill>
              <a:srgbClr val="C0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In particolare gli ultimi due bilanci devono essere approvati (obbligo di allegare le relative delibere di approvazione) ed essere eventualmente riclassificati secondo i nuovi schemi rigidi</a:t>
            </a:r>
          </a:p>
        </p:txBody>
      </p:sp>
      <p:sp>
        <p:nvSpPr>
          <p:cNvPr id="9" name="Rectangle 5">
            <a:extLst>
              <a:ext uri="{FF2B5EF4-FFF2-40B4-BE49-F238E27FC236}">
                <a16:creationId xmlns:a16="http://schemas.microsoft.com/office/drawing/2014/main" id="{F470FFDF-F7A1-66C6-3FBD-F45535E33CC9}"/>
              </a:ext>
            </a:extLst>
          </p:cNvPr>
          <p:cNvSpPr>
            <a:spLocks noChangeArrowheads="1"/>
          </p:cNvSpPr>
          <p:nvPr/>
        </p:nvSpPr>
        <p:spPr bwMode="auto">
          <a:xfrm>
            <a:off x="561274" y="3471192"/>
            <a:ext cx="3943910" cy="1150613"/>
          </a:xfrm>
          <a:prstGeom prst="rect">
            <a:avLst/>
          </a:prstGeom>
          <a:solidFill>
            <a:schemeClr val="accent1">
              <a:lumMod val="20000"/>
              <a:lumOff val="80000"/>
            </a:schemeClr>
          </a:solidFill>
          <a:ln w="38100" cmpd="sng">
            <a:solidFill>
              <a:srgbClr val="C0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Per questi enti l’obbligo di rispettare i nuovi schemi di bilancio decorre dal 2021 e il Dm 106 del 2020 obbliga gli uffici del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a richiedere in sede d’iscrizione gli ultimi due bilanci</a:t>
            </a:r>
          </a:p>
        </p:txBody>
      </p:sp>
      <p:sp>
        <p:nvSpPr>
          <p:cNvPr id="10" name="Rectangle 5">
            <a:extLst>
              <a:ext uri="{FF2B5EF4-FFF2-40B4-BE49-F238E27FC236}">
                <a16:creationId xmlns:a16="http://schemas.microsoft.com/office/drawing/2014/main" id="{F887AB8B-5B7D-9426-0041-79E429DC58FF}"/>
              </a:ext>
            </a:extLst>
          </p:cNvPr>
          <p:cNvSpPr>
            <a:spLocks noChangeArrowheads="1"/>
          </p:cNvSpPr>
          <p:nvPr/>
        </p:nvSpPr>
        <p:spPr bwMode="auto">
          <a:xfrm>
            <a:off x="4687287" y="1940302"/>
            <a:ext cx="3906020" cy="1185166"/>
          </a:xfrm>
          <a:prstGeom prst="rect">
            <a:avLst/>
          </a:prstGeom>
          <a:solidFill>
            <a:schemeClr val="accent1">
              <a:lumMod val="20000"/>
              <a:lumOff val="80000"/>
            </a:schemeClr>
          </a:solidFill>
          <a:ln w="38100" cmpd="sng">
            <a:solidFill>
              <a:srgbClr val="C0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Odv</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e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Aps</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a differenza di altri Enti (Associazioni e Fondazioni), non potrebbero scegliere di stare fuori dal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e per questo possono fare a meno di inserire l’acronimo Ets nella denominazione </a:t>
            </a:r>
          </a:p>
        </p:txBody>
      </p:sp>
      <p:sp>
        <p:nvSpPr>
          <p:cNvPr id="11" name="Rectangle 5">
            <a:extLst>
              <a:ext uri="{FF2B5EF4-FFF2-40B4-BE49-F238E27FC236}">
                <a16:creationId xmlns:a16="http://schemas.microsoft.com/office/drawing/2014/main" id="{7E0E6230-520E-C5C2-4DFC-FE6DB3F34C21}"/>
              </a:ext>
            </a:extLst>
          </p:cNvPr>
          <p:cNvSpPr>
            <a:spLocks noChangeArrowheads="1"/>
          </p:cNvSpPr>
          <p:nvPr/>
        </p:nvSpPr>
        <p:spPr bwMode="auto">
          <a:xfrm>
            <a:off x="539750" y="1940302"/>
            <a:ext cx="3965435" cy="1185166"/>
          </a:xfrm>
          <a:prstGeom prst="rect">
            <a:avLst/>
          </a:prstGeom>
          <a:solidFill>
            <a:schemeClr val="accent1">
              <a:lumMod val="20000"/>
              <a:lumOff val="80000"/>
            </a:schemeClr>
          </a:solidFill>
          <a:ln w="38100" cmpd="sng">
            <a:solidFill>
              <a:srgbClr val="C0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Per quanto riguarda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Odv</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e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Aps</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il processo di trasmigrazione automatica disciplinato dall’art. 54 del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Cts</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si è concluso e quindi tutti gli enti sono già da tempo iscritti al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a:t>
            </a:r>
          </a:p>
        </p:txBody>
      </p:sp>
    </p:spTree>
    <p:extLst>
      <p:ext uri="{BB962C8B-B14F-4D97-AF65-F5344CB8AC3E}">
        <p14:creationId xmlns:p14="http://schemas.microsoft.com/office/powerpoint/2010/main" val="3974127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9DF5E-05E0-CBAA-80CD-18FE88212B55}"/>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562C0009-78B0-0D65-41DA-F2D7C258F3ED}"/>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CLAUSOLE DI TRASPARENZA E DEMOCRATICITÀ</a:t>
            </a:r>
          </a:p>
        </p:txBody>
      </p:sp>
      <p:sp>
        <p:nvSpPr>
          <p:cNvPr id="5" name="Titolo 2">
            <a:extLst>
              <a:ext uri="{FF2B5EF4-FFF2-40B4-BE49-F238E27FC236}">
                <a16:creationId xmlns:a16="http://schemas.microsoft.com/office/drawing/2014/main" id="{DD1474EC-0DE1-B0E8-E0F8-52C8D3F0FB0C}"/>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A6472167-AFE6-5DDD-BDF8-2CFABE3A8D66}"/>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50</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a destra con strisce 9">
            <a:extLst>
              <a:ext uri="{FF2B5EF4-FFF2-40B4-BE49-F238E27FC236}">
                <a16:creationId xmlns:a16="http://schemas.microsoft.com/office/drawing/2014/main" id="{49E6470D-7549-7664-BA58-4400F11EBAF8}"/>
              </a:ext>
            </a:extLst>
          </p:cNvPr>
          <p:cNvSpPr>
            <a:spLocks/>
          </p:cNvSpPr>
          <p:nvPr/>
        </p:nvSpPr>
        <p:spPr bwMode="auto">
          <a:xfrm rot="5400000">
            <a:off x="3253765" y="1794059"/>
            <a:ext cx="266483" cy="357574"/>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002060"/>
          </a:solidFill>
          <a:ln w="38100" cap="flat" cmpd="sng" algn="ctr">
            <a:noFill/>
            <a:prstDash val="dash"/>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reccia a destra con strisce 9">
            <a:extLst>
              <a:ext uri="{FF2B5EF4-FFF2-40B4-BE49-F238E27FC236}">
                <a16:creationId xmlns:a16="http://schemas.microsoft.com/office/drawing/2014/main" id="{89F6E581-463E-F73C-5402-55B4A2C43BC7}"/>
              </a:ext>
            </a:extLst>
          </p:cNvPr>
          <p:cNvSpPr>
            <a:spLocks/>
          </p:cNvSpPr>
          <p:nvPr/>
        </p:nvSpPr>
        <p:spPr bwMode="auto">
          <a:xfrm rot="5400000">
            <a:off x="5694161" y="1794060"/>
            <a:ext cx="266483" cy="357574"/>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002060"/>
          </a:solidFill>
          <a:ln w="38100" cap="flat" cmpd="sng" algn="ctr">
            <a:noFill/>
            <a:prstDash val="dash"/>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ttangolo 7">
            <a:extLst>
              <a:ext uri="{FF2B5EF4-FFF2-40B4-BE49-F238E27FC236}">
                <a16:creationId xmlns:a16="http://schemas.microsoft.com/office/drawing/2014/main" id="{D38BBAA1-2E91-769E-0E3D-FEF60E951182}"/>
              </a:ext>
            </a:extLst>
          </p:cNvPr>
          <p:cNvSpPr/>
          <p:nvPr/>
        </p:nvSpPr>
        <p:spPr>
          <a:xfrm>
            <a:off x="539750" y="2237193"/>
            <a:ext cx="8064500" cy="2426305"/>
          </a:xfrm>
          <a:prstGeom prst="rect">
            <a:avLst/>
          </a:prstGeom>
          <a:ln w="38100">
            <a:solidFill>
              <a:srgbClr val="C00000"/>
            </a:solidFill>
            <a:prstDash val="dash"/>
          </a:ln>
        </p:spPr>
        <p:txBody>
          <a:bodyPr wrap="square">
            <a:spAutoFit/>
          </a:bodyPr>
          <a:lstStyle/>
          <a:p>
            <a:pPr marL="342900" marR="0" lvl="0" indent="-342900" algn="l" defTabSz="457200" rtl="0" eaLnBrk="1" fontAlgn="base" latinLnBrk="0" hangingPunct="1">
              <a:lnSpc>
                <a:spcPct val="100000"/>
              </a:lnSpc>
              <a:spcBef>
                <a:spcPts val="500"/>
              </a:spcBef>
              <a:spcAft>
                <a:spcPts val="0"/>
              </a:spcAft>
              <a:buClrTx/>
              <a:buSzTx/>
              <a:buFont typeface="+mj-lt"/>
              <a:buAutoNum type="alphaLcParenR"/>
              <a:tabLst/>
              <a:defRPr/>
            </a:pPr>
            <a:r>
              <a:rPr kumimoji="0" lang="it-IT" sz="1400" b="0" i="0" u="none" strike="noStrike" kern="1200" cap="none" spc="0" normalizeH="0" baseline="0" noProof="0" dirty="0">
                <a:ln>
                  <a:noFill/>
                </a:ln>
                <a:solidFill>
                  <a:srgbClr val="0C0C0F"/>
                </a:solidFill>
                <a:effectLst/>
                <a:uLnTx/>
                <a:uFillTx/>
                <a:latin typeface="Arial" panose="020B0604020202020204" pitchFamily="34" charset="0"/>
                <a:ea typeface="+mn-ea"/>
                <a:cs typeface="Arial" panose="020B0604020202020204" pitchFamily="34" charset="0"/>
              </a:rPr>
              <a:t>divieto di distribuire anche in modo indiretto, utili o avanzi di gestione nonché fondi o riserve durante la vita dell'associazione, salvo che la destinazione o la distribuzione non siano imposte dalla legge;</a:t>
            </a:r>
          </a:p>
          <a:p>
            <a:pPr marL="342900" marR="0" lvl="0" indent="-342900" algn="l" defTabSz="457200" rtl="0" eaLnBrk="1" fontAlgn="base" latinLnBrk="0" hangingPunct="1">
              <a:lnSpc>
                <a:spcPct val="100000"/>
              </a:lnSpc>
              <a:spcBef>
                <a:spcPts val="500"/>
              </a:spcBef>
              <a:spcAft>
                <a:spcPts val="0"/>
              </a:spcAft>
              <a:buClrTx/>
              <a:buSzTx/>
              <a:buFont typeface="+mj-lt"/>
              <a:buAutoNum type="alphaLcParenR"/>
              <a:tabLst/>
              <a:defRPr/>
            </a:pPr>
            <a:r>
              <a:rPr kumimoji="0" lang="it-IT" sz="1400" b="0" i="0" u="none" strike="noStrike" kern="1200" cap="none" spc="0" normalizeH="0" baseline="0" noProof="0" dirty="0">
                <a:ln>
                  <a:noFill/>
                </a:ln>
                <a:solidFill>
                  <a:srgbClr val="0C0C0F"/>
                </a:solidFill>
                <a:effectLst/>
                <a:uLnTx/>
                <a:uFillTx/>
                <a:latin typeface="Arial" panose="020B0604020202020204" pitchFamily="34" charset="0"/>
                <a:ea typeface="+mn-ea"/>
                <a:cs typeface="Arial" panose="020B0604020202020204" pitchFamily="34" charset="0"/>
              </a:rPr>
              <a:t>obbligo di devolvere il patrimonio dell'ente, in caso di suo scioglimento per qualunque causa, ad altra associazione con finalità analoghe o ai fini di pubblica utilità;</a:t>
            </a:r>
          </a:p>
          <a:p>
            <a:pPr marL="342900" marR="0" lvl="0" indent="-342900" algn="l" defTabSz="457200" rtl="0" eaLnBrk="1" fontAlgn="base" latinLnBrk="0" hangingPunct="1">
              <a:lnSpc>
                <a:spcPct val="100000"/>
              </a:lnSpc>
              <a:spcBef>
                <a:spcPts val="500"/>
              </a:spcBef>
              <a:spcAft>
                <a:spcPts val="0"/>
              </a:spcAft>
              <a:buClrTx/>
              <a:buSzTx/>
              <a:buFont typeface="+mj-lt"/>
              <a:buAutoNum type="alphaLcParenR"/>
              <a:tabLst/>
              <a:defRPr/>
            </a:pPr>
            <a:r>
              <a:rPr kumimoji="0" lang="it-IT" sz="1400" b="0" i="0" u="none" strike="noStrike" kern="1200" cap="none" spc="0" normalizeH="0" baseline="0" noProof="0" dirty="0">
                <a:ln>
                  <a:noFill/>
                </a:ln>
                <a:solidFill>
                  <a:srgbClr val="0C0C0F"/>
                </a:solidFill>
                <a:effectLst/>
                <a:uLnTx/>
                <a:uFillTx/>
                <a:latin typeface="Arial" panose="020B0604020202020204" pitchFamily="34" charset="0"/>
                <a:ea typeface="+mn-ea"/>
                <a:cs typeface="Arial" panose="020B0604020202020204" pitchFamily="34" charset="0"/>
              </a:rPr>
              <a:t>disciplina uniforme del rapporto associativo e delle modalità associative volte a garantire l'effettività del rapporto medesimo, escludendo espressamente la temporaneità  della partecipazione alla vita associativa e prevedendo per gli associati o partecipanti maggiori d’età il diritto di voto per l'approvazione e le modificazioni dello statuto e dei regolamenti e per la nomina degli organi direttivi dell'associazione</a:t>
            </a:r>
          </a:p>
        </p:txBody>
      </p:sp>
      <p:sp>
        <p:nvSpPr>
          <p:cNvPr id="9" name="Ovale 8">
            <a:extLst>
              <a:ext uri="{FF2B5EF4-FFF2-40B4-BE49-F238E27FC236}">
                <a16:creationId xmlns:a16="http://schemas.microsoft.com/office/drawing/2014/main" id="{B4826F4D-9FB5-44FC-85B6-F90F9BF79024}"/>
              </a:ext>
            </a:extLst>
          </p:cNvPr>
          <p:cNvSpPr/>
          <p:nvPr/>
        </p:nvSpPr>
        <p:spPr>
          <a:xfrm>
            <a:off x="4373177" y="1653430"/>
            <a:ext cx="408420" cy="37234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a:t>
            </a:r>
          </a:p>
        </p:txBody>
      </p:sp>
      <p:sp>
        <p:nvSpPr>
          <p:cNvPr id="10" name="Rettangolo con angoli arrotondati 9">
            <a:extLst>
              <a:ext uri="{FF2B5EF4-FFF2-40B4-BE49-F238E27FC236}">
                <a16:creationId xmlns:a16="http://schemas.microsoft.com/office/drawing/2014/main" id="{AC6F496C-B865-548C-3154-CA81A947C32E}"/>
              </a:ext>
            </a:extLst>
          </p:cNvPr>
          <p:cNvSpPr/>
          <p:nvPr/>
        </p:nvSpPr>
        <p:spPr>
          <a:xfrm>
            <a:off x="539750" y="1799293"/>
            <a:ext cx="1458162" cy="37234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8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Art. 148 </a:t>
            </a:r>
            <a:r>
              <a:rPr kumimoji="0" lang="it-IT" sz="14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Tuir</a:t>
            </a:r>
            <a:endPar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5559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DCA80-51AD-CABC-D29B-3D0EAB2F01E7}"/>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105FA54C-DF3A-AEC0-23F0-B3DBE62BFB53}"/>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CLAUSOLE DI TRASPARENZA E DEMOCRATICITÀ</a:t>
            </a:r>
          </a:p>
        </p:txBody>
      </p:sp>
      <p:sp>
        <p:nvSpPr>
          <p:cNvPr id="5" name="Titolo 2">
            <a:extLst>
              <a:ext uri="{FF2B5EF4-FFF2-40B4-BE49-F238E27FC236}">
                <a16:creationId xmlns:a16="http://schemas.microsoft.com/office/drawing/2014/main" id="{EF489E79-EFB9-C4A2-661F-06627495D2D0}"/>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51A7EDD3-DA24-E13E-5B1B-FF5D846172B0}"/>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51</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a destra con strisce 9">
            <a:extLst>
              <a:ext uri="{FF2B5EF4-FFF2-40B4-BE49-F238E27FC236}">
                <a16:creationId xmlns:a16="http://schemas.microsoft.com/office/drawing/2014/main" id="{294B30A8-24DA-B189-0A9F-5604B21755DF}"/>
              </a:ext>
            </a:extLst>
          </p:cNvPr>
          <p:cNvSpPr>
            <a:spLocks/>
          </p:cNvSpPr>
          <p:nvPr/>
        </p:nvSpPr>
        <p:spPr bwMode="auto">
          <a:xfrm rot="5400000">
            <a:off x="3244514" y="1948862"/>
            <a:ext cx="266483" cy="357574"/>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002060"/>
          </a:solidFill>
          <a:ln w="38100" cap="flat" cmpd="sng" algn="ctr">
            <a:noFill/>
            <a:prstDash val="dash"/>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reccia a destra con strisce 9">
            <a:extLst>
              <a:ext uri="{FF2B5EF4-FFF2-40B4-BE49-F238E27FC236}">
                <a16:creationId xmlns:a16="http://schemas.microsoft.com/office/drawing/2014/main" id="{F2E4AA13-D1E7-704E-D82C-7BC753AC67EF}"/>
              </a:ext>
            </a:extLst>
          </p:cNvPr>
          <p:cNvSpPr>
            <a:spLocks/>
          </p:cNvSpPr>
          <p:nvPr/>
        </p:nvSpPr>
        <p:spPr bwMode="auto">
          <a:xfrm rot="5400000">
            <a:off x="5684910" y="1948863"/>
            <a:ext cx="266483" cy="357574"/>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002060"/>
          </a:solidFill>
          <a:ln w="38100" cap="flat" cmpd="sng" algn="ctr">
            <a:noFill/>
            <a:prstDash val="dash"/>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ttangolo 7">
            <a:extLst>
              <a:ext uri="{FF2B5EF4-FFF2-40B4-BE49-F238E27FC236}">
                <a16:creationId xmlns:a16="http://schemas.microsoft.com/office/drawing/2014/main" id="{E37A21AA-E22B-0BD4-9B38-324B4197A9FE}"/>
              </a:ext>
            </a:extLst>
          </p:cNvPr>
          <p:cNvSpPr/>
          <p:nvPr/>
        </p:nvSpPr>
        <p:spPr>
          <a:xfrm>
            <a:off x="530499" y="2324884"/>
            <a:ext cx="8064500" cy="2118529"/>
          </a:xfrm>
          <a:prstGeom prst="rect">
            <a:avLst/>
          </a:prstGeom>
          <a:ln w="38100">
            <a:solidFill>
              <a:srgbClr val="C00000"/>
            </a:solidFill>
            <a:prstDash val="dash"/>
          </a:ln>
        </p:spPr>
        <p:txBody>
          <a:bodyPr wrap="square">
            <a:spAutoFit/>
          </a:bodyPr>
          <a:lstStyle/>
          <a:p>
            <a:pPr marL="342900" marR="0" lvl="0" indent="-342900" algn="l" defTabSz="457200" rtl="0" eaLnBrk="1" fontAlgn="base" latinLnBrk="0" hangingPunct="1">
              <a:lnSpc>
                <a:spcPct val="100000"/>
              </a:lnSpc>
              <a:spcBef>
                <a:spcPts val="700"/>
              </a:spcBef>
              <a:spcAft>
                <a:spcPts val="0"/>
              </a:spcAft>
              <a:buClrTx/>
              <a:buSzTx/>
              <a:buFont typeface="+mj-lt"/>
              <a:buAutoNum type="alphaLcParenR" startAt="4"/>
              <a:tabLst/>
              <a:defRPr/>
            </a:pPr>
            <a:r>
              <a:rPr kumimoji="0" lang="it-IT" sz="1500" b="0" i="0" u="none" strike="noStrike" kern="1200" cap="none" spc="0" normalizeH="0" baseline="0" noProof="0" dirty="0">
                <a:ln>
                  <a:noFill/>
                </a:ln>
                <a:solidFill>
                  <a:srgbClr val="0C0C0F"/>
                </a:solidFill>
                <a:effectLst/>
                <a:uLnTx/>
                <a:uFillTx/>
                <a:latin typeface="Arial" panose="020B0604020202020204" pitchFamily="34" charset="0"/>
                <a:ea typeface="+mn-ea"/>
                <a:cs typeface="Arial" panose="020B0604020202020204" pitchFamily="34" charset="0"/>
              </a:rPr>
              <a:t>obbligo di redigere e di approvare annualmente un rendiconto economico e finanziario secondo le disposizioni statutarie;</a:t>
            </a:r>
          </a:p>
          <a:p>
            <a:pPr marL="342900" marR="0" lvl="0" indent="-342900" algn="l" defTabSz="457200" rtl="0" eaLnBrk="1" fontAlgn="base" latinLnBrk="0" hangingPunct="1">
              <a:lnSpc>
                <a:spcPct val="100000"/>
              </a:lnSpc>
              <a:spcBef>
                <a:spcPts val="700"/>
              </a:spcBef>
              <a:spcAft>
                <a:spcPts val="0"/>
              </a:spcAft>
              <a:buClrTx/>
              <a:buSzTx/>
              <a:buFont typeface="+mj-lt"/>
              <a:buAutoNum type="alphaLcParenR" startAt="4"/>
              <a:tabLst/>
              <a:defRPr/>
            </a:pPr>
            <a:r>
              <a:rPr kumimoji="0" lang="it-IT" sz="1500" b="0" i="0" u="none" strike="noStrike" kern="1200" cap="none" spc="0" normalizeH="0" baseline="0" noProof="0" dirty="0">
                <a:ln>
                  <a:noFill/>
                </a:ln>
                <a:solidFill>
                  <a:srgbClr val="0C0C0F"/>
                </a:solidFill>
                <a:effectLst/>
                <a:uLnTx/>
                <a:uFillTx/>
                <a:latin typeface="Arial" panose="020B0604020202020204" pitchFamily="34" charset="0"/>
                <a:ea typeface="+mn-ea"/>
                <a:cs typeface="Arial" panose="020B0604020202020204" pitchFamily="34" charset="0"/>
              </a:rPr>
              <a:t>eleggibilità libera degli organi amministrativi, principio del voto singolo, sovranità dell'assemblea dei soci e i criteri di loro ammissione ed esclusione, criteri e idonee forme di pubblicità delle convocazioni assembleari, delle relative deliberazioni, dei bilanci o rendiconti; </a:t>
            </a:r>
          </a:p>
          <a:p>
            <a:pPr marL="342900" marR="0" lvl="0" indent="-342900" algn="l" defTabSz="457200" rtl="0" eaLnBrk="1" fontAlgn="base" latinLnBrk="0" hangingPunct="1">
              <a:lnSpc>
                <a:spcPct val="100000"/>
              </a:lnSpc>
              <a:spcBef>
                <a:spcPts val="700"/>
              </a:spcBef>
              <a:spcAft>
                <a:spcPts val="0"/>
              </a:spcAft>
              <a:buClrTx/>
              <a:buSzTx/>
              <a:buFont typeface="+mj-lt"/>
              <a:buAutoNum type="alphaLcParenR" startAt="4"/>
              <a:tabLst/>
              <a:defRPr/>
            </a:pPr>
            <a:r>
              <a:rPr kumimoji="0" lang="it-IT" sz="1500" b="0" i="0" u="none" strike="noStrike" kern="1200" cap="none" spc="0" normalizeH="0" baseline="0" noProof="0" dirty="0">
                <a:ln>
                  <a:noFill/>
                </a:ln>
                <a:solidFill>
                  <a:srgbClr val="0C0C0F"/>
                </a:solidFill>
                <a:effectLst/>
                <a:uLnTx/>
                <a:uFillTx/>
                <a:latin typeface="Arial" panose="020B0604020202020204" pitchFamily="34" charset="0"/>
                <a:ea typeface="+mn-ea"/>
                <a:cs typeface="Arial" panose="020B0604020202020204" pitchFamily="34" charset="0"/>
              </a:rPr>
              <a:t>intrasmissibilità  della quota o contributo associativo ad eccezione dei trasferimenti a causa di morte e non </a:t>
            </a:r>
            <a:r>
              <a:rPr kumimoji="0" lang="it-IT" sz="1500" b="0" i="0" u="none" strike="noStrike" kern="1200" cap="none" spc="0" normalizeH="0" baseline="0" noProof="0" dirty="0" err="1">
                <a:ln>
                  <a:noFill/>
                </a:ln>
                <a:solidFill>
                  <a:srgbClr val="0C0C0F"/>
                </a:solidFill>
                <a:effectLst/>
                <a:uLnTx/>
                <a:uFillTx/>
                <a:latin typeface="Arial" panose="020B0604020202020204" pitchFamily="34" charset="0"/>
                <a:ea typeface="+mn-ea"/>
                <a:cs typeface="Arial" panose="020B0604020202020204" pitchFamily="34" charset="0"/>
              </a:rPr>
              <a:t>rivalutabilità</a:t>
            </a:r>
            <a:r>
              <a:rPr kumimoji="0" lang="it-IT" sz="1500" b="0" i="0" u="none" strike="noStrike" kern="1200" cap="none" spc="0" normalizeH="0" baseline="0" noProof="0" dirty="0">
                <a:ln>
                  <a:noFill/>
                </a:ln>
                <a:solidFill>
                  <a:srgbClr val="0C0C0F"/>
                </a:solidFill>
                <a:effectLst/>
                <a:uLnTx/>
                <a:uFillTx/>
                <a:latin typeface="Arial" panose="020B0604020202020204" pitchFamily="34" charset="0"/>
                <a:ea typeface="+mn-ea"/>
                <a:cs typeface="Arial" panose="020B0604020202020204" pitchFamily="34" charset="0"/>
              </a:rPr>
              <a:t> della stessa</a:t>
            </a:r>
            <a:endParaRPr kumimoji="0" 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Ovale 8">
            <a:extLst>
              <a:ext uri="{FF2B5EF4-FFF2-40B4-BE49-F238E27FC236}">
                <a16:creationId xmlns:a16="http://schemas.microsoft.com/office/drawing/2014/main" id="{F3D088D4-8291-7D2C-EA2A-F7124AF5C298}"/>
              </a:ext>
            </a:extLst>
          </p:cNvPr>
          <p:cNvSpPr/>
          <p:nvPr/>
        </p:nvSpPr>
        <p:spPr>
          <a:xfrm>
            <a:off x="4363926" y="1808233"/>
            <a:ext cx="408420" cy="37234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a:t>
            </a:r>
          </a:p>
        </p:txBody>
      </p:sp>
      <p:sp>
        <p:nvSpPr>
          <p:cNvPr id="10" name="Rettangolo con angoli arrotondati 9">
            <a:extLst>
              <a:ext uri="{FF2B5EF4-FFF2-40B4-BE49-F238E27FC236}">
                <a16:creationId xmlns:a16="http://schemas.microsoft.com/office/drawing/2014/main" id="{28EF1E32-248E-AF0C-F65A-0851B63AF412}"/>
              </a:ext>
            </a:extLst>
          </p:cNvPr>
          <p:cNvSpPr/>
          <p:nvPr/>
        </p:nvSpPr>
        <p:spPr>
          <a:xfrm>
            <a:off x="531282" y="1814576"/>
            <a:ext cx="1458162" cy="37234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8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Art. 148 </a:t>
            </a:r>
            <a:r>
              <a:rPr kumimoji="0" lang="it-IT" sz="15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Tuir</a:t>
            </a:r>
            <a:endParaRPr kumimoji="0" lang="it-IT"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0798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E91F1-2F34-2603-59D7-4A3C6E2F4748}"/>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14875578-E4EB-3632-623C-74F4620504A4}"/>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CONSIDERAZIONI SUL RAPPORTO DELLE ASSOCIAZIONI CON I PROPRI SOCI (1/2)</a:t>
            </a:r>
          </a:p>
        </p:txBody>
      </p:sp>
      <p:sp>
        <p:nvSpPr>
          <p:cNvPr id="5" name="Titolo 2">
            <a:extLst>
              <a:ext uri="{FF2B5EF4-FFF2-40B4-BE49-F238E27FC236}">
                <a16:creationId xmlns:a16="http://schemas.microsoft.com/office/drawing/2014/main" id="{C06112AF-45FA-25EB-741C-748F9A835BC3}"/>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267D5BD8-E2D0-5015-FEC3-C768A51ADDC0}"/>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52</a:t>
            </a:fld>
            <a:endParaRPr lang="it-IT" sz="900"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41A1E5C-8633-4E8D-416B-74C4AAC9DDC8}"/>
              </a:ext>
            </a:extLst>
          </p:cNvPr>
          <p:cNvSpPr>
            <a:spLocks noChangeArrowheads="1"/>
          </p:cNvSpPr>
          <p:nvPr/>
        </p:nvSpPr>
        <p:spPr bwMode="auto">
          <a:xfrm>
            <a:off x="4035105" y="3368259"/>
            <a:ext cx="4559894" cy="1075154"/>
          </a:xfrm>
          <a:prstGeom prst="rect">
            <a:avLst/>
          </a:prstGeom>
          <a:solidFill>
            <a:schemeClr val="bg2"/>
          </a:solidFill>
          <a:ln w="28575" cmpd="sng">
            <a:solidFill>
              <a:srgbClr val="405C58"/>
            </a:solidFill>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6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Per le associazioni non iscritte al </a:t>
            </a:r>
            <a:r>
              <a:rPr kumimoji="0" lang="it-IT" altLang="it-IT" sz="16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Rasd</a:t>
            </a:r>
            <a:r>
              <a:rPr kumimoji="0" lang="it-IT" altLang="it-IT" sz="16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né al </a:t>
            </a:r>
            <a:r>
              <a:rPr kumimoji="0" lang="it-IT" altLang="it-IT" sz="16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6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l’invio del Mod. Eas consente di detassare ai fini II.DD. e Iva anche i corrispettivi specifici versati dai soci per le attività statutarie</a:t>
            </a:r>
          </a:p>
        </p:txBody>
      </p:sp>
      <p:sp>
        <p:nvSpPr>
          <p:cNvPr id="7" name="Freccia a destra con strisce 9">
            <a:extLst>
              <a:ext uri="{FF2B5EF4-FFF2-40B4-BE49-F238E27FC236}">
                <a16:creationId xmlns:a16="http://schemas.microsoft.com/office/drawing/2014/main" id="{8460F7D3-AE3E-4D4E-586C-3F8D61AB29B2}"/>
              </a:ext>
            </a:extLst>
          </p:cNvPr>
          <p:cNvSpPr>
            <a:spLocks/>
          </p:cNvSpPr>
          <p:nvPr/>
        </p:nvSpPr>
        <p:spPr bwMode="auto">
          <a:xfrm rot="5400000">
            <a:off x="2326594" y="1804112"/>
            <a:ext cx="152028" cy="243111"/>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Freccia a destra con strisce 9">
            <a:extLst>
              <a:ext uri="{FF2B5EF4-FFF2-40B4-BE49-F238E27FC236}">
                <a16:creationId xmlns:a16="http://schemas.microsoft.com/office/drawing/2014/main" id="{6636AD4E-D340-D991-194D-590D2B10A0FA}"/>
              </a:ext>
            </a:extLst>
          </p:cNvPr>
          <p:cNvSpPr>
            <a:spLocks/>
          </p:cNvSpPr>
          <p:nvPr/>
        </p:nvSpPr>
        <p:spPr bwMode="auto">
          <a:xfrm rot="5400000">
            <a:off x="6299925" y="3047721"/>
            <a:ext cx="152028" cy="243111"/>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Rectangle 5">
            <a:extLst>
              <a:ext uri="{FF2B5EF4-FFF2-40B4-BE49-F238E27FC236}">
                <a16:creationId xmlns:a16="http://schemas.microsoft.com/office/drawing/2014/main" id="{96B84E92-D9DA-27D7-1807-2D8B5D011273}"/>
              </a:ext>
            </a:extLst>
          </p:cNvPr>
          <p:cNvSpPr>
            <a:spLocks noChangeArrowheads="1"/>
          </p:cNvSpPr>
          <p:nvPr/>
        </p:nvSpPr>
        <p:spPr bwMode="auto">
          <a:xfrm>
            <a:off x="549000" y="2124650"/>
            <a:ext cx="4106890" cy="1075154"/>
          </a:xfrm>
          <a:prstGeom prst="rect">
            <a:avLst/>
          </a:prstGeom>
          <a:solidFill>
            <a:schemeClr val="bg2"/>
          </a:solidFill>
          <a:ln w="28575" cmpd="sng">
            <a:solidFill>
              <a:srgbClr val="405C58"/>
            </a:solidFill>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6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Sia dentro che fuori dal </a:t>
            </a:r>
            <a:r>
              <a:rPr kumimoji="0" lang="it-IT" altLang="it-IT" sz="16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6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le quote associative non concorrono a formare il reddito se lo statuto contiene le clausole di democraticità richieste dall’art. 148 del Tuir</a:t>
            </a:r>
          </a:p>
        </p:txBody>
      </p:sp>
    </p:spTree>
    <p:extLst>
      <p:ext uri="{BB962C8B-B14F-4D97-AF65-F5344CB8AC3E}">
        <p14:creationId xmlns:p14="http://schemas.microsoft.com/office/powerpoint/2010/main" val="3200664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B7E87-B688-04CF-023F-C2219D60DDFB}"/>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2600107F-4E91-47C9-73BB-0270C525F7E4}"/>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CONSIDERAZIONI SUL RAPPORTO DELLE ASSOCIAZIONI CON I PROPRI SOCI (2/2)</a:t>
            </a:r>
          </a:p>
        </p:txBody>
      </p:sp>
      <p:sp>
        <p:nvSpPr>
          <p:cNvPr id="5" name="Titolo 2">
            <a:extLst>
              <a:ext uri="{FF2B5EF4-FFF2-40B4-BE49-F238E27FC236}">
                <a16:creationId xmlns:a16="http://schemas.microsoft.com/office/drawing/2014/main" id="{E5DE5D16-4F9F-1885-9904-159E324D7E14}"/>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20263E23-20E8-5FD1-EEBF-198ED968E747}"/>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53</a:t>
            </a:fld>
            <a:endParaRPr lang="it-IT" sz="900" dirty="0">
              <a:solidFill>
                <a:schemeClr val="bg1"/>
              </a:solidFill>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06933AA6-8B6F-EF23-15CC-80A50033F003}"/>
              </a:ext>
            </a:extLst>
          </p:cNvPr>
          <p:cNvSpPr>
            <a:spLocks noChangeArrowheads="1"/>
          </p:cNvSpPr>
          <p:nvPr/>
        </p:nvSpPr>
        <p:spPr bwMode="auto">
          <a:xfrm>
            <a:off x="4063125" y="3329124"/>
            <a:ext cx="4552367" cy="1114289"/>
          </a:xfrm>
          <a:prstGeom prst="rect">
            <a:avLst/>
          </a:prstGeom>
          <a:solidFill>
            <a:schemeClr val="bg2"/>
          </a:solidFill>
          <a:ln w="28575" cmpd="sng">
            <a:solidFill>
              <a:srgbClr val="405C58"/>
            </a:solidFill>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6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Sempre dal 2026, fuori dal </a:t>
            </a:r>
            <a:r>
              <a:rPr kumimoji="0" lang="it-IT" altLang="it-IT" sz="16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6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tale privilegio sarà mantenuto solo dalle </a:t>
            </a:r>
            <a:r>
              <a:rPr kumimoji="0" lang="it-IT" altLang="it-IT" sz="16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Asd</a:t>
            </a:r>
            <a:r>
              <a:rPr kumimoji="0" lang="it-IT" altLang="it-IT" sz="16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iscritte al </a:t>
            </a:r>
            <a:r>
              <a:rPr kumimoji="0" lang="it-IT" altLang="it-IT" sz="16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Rasd</a:t>
            </a:r>
            <a:r>
              <a:rPr kumimoji="0" lang="it-IT" altLang="it-IT" sz="16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che abbiano uno Statuto rispettoso delle regole di democraticità di cui all’art. 148 del Tuir</a:t>
            </a:r>
          </a:p>
        </p:txBody>
      </p:sp>
      <p:sp>
        <p:nvSpPr>
          <p:cNvPr id="6" name="Freccia a destra con strisce 9">
            <a:extLst>
              <a:ext uri="{FF2B5EF4-FFF2-40B4-BE49-F238E27FC236}">
                <a16:creationId xmlns:a16="http://schemas.microsoft.com/office/drawing/2014/main" id="{FA4672CD-C3A5-CEAE-283D-159F9B830C59}"/>
              </a:ext>
            </a:extLst>
          </p:cNvPr>
          <p:cNvSpPr>
            <a:spLocks/>
          </p:cNvSpPr>
          <p:nvPr/>
        </p:nvSpPr>
        <p:spPr bwMode="auto">
          <a:xfrm rot="5400000">
            <a:off x="2592737" y="1774196"/>
            <a:ext cx="203278" cy="243111"/>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Freccia a destra con strisce 9">
            <a:extLst>
              <a:ext uri="{FF2B5EF4-FFF2-40B4-BE49-F238E27FC236}">
                <a16:creationId xmlns:a16="http://schemas.microsoft.com/office/drawing/2014/main" id="{451BE578-6154-F13E-D512-E29A99064ADA}"/>
              </a:ext>
            </a:extLst>
          </p:cNvPr>
          <p:cNvSpPr>
            <a:spLocks/>
          </p:cNvSpPr>
          <p:nvPr/>
        </p:nvSpPr>
        <p:spPr bwMode="auto">
          <a:xfrm rot="5400000">
            <a:off x="6263293" y="2997172"/>
            <a:ext cx="152028" cy="243111"/>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5">
            <a:extLst>
              <a:ext uri="{FF2B5EF4-FFF2-40B4-BE49-F238E27FC236}">
                <a16:creationId xmlns:a16="http://schemas.microsoft.com/office/drawing/2014/main" id="{17D93381-FC8D-C34D-0FA6-93B42E16D4B9}"/>
              </a:ext>
            </a:extLst>
          </p:cNvPr>
          <p:cNvSpPr>
            <a:spLocks noChangeArrowheads="1"/>
          </p:cNvSpPr>
          <p:nvPr/>
        </p:nvSpPr>
        <p:spPr bwMode="auto">
          <a:xfrm>
            <a:off x="539749" y="2108179"/>
            <a:ext cx="4552367" cy="1114290"/>
          </a:xfrm>
          <a:prstGeom prst="rect">
            <a:avLst/>
          </a:prstGeom>
          <a:solidFill>
            <a:schemeClr val="bg2"/>
          </a:solidFill>
          <a:ln w="28575" cmpd="sng">
            <a:solidFill>
              <a:srgbClr val="405C58"/>
            </a:solidFill>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6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Dal 2026, con l’iscrizione al </a:t>
            </a:r>
            <a:r>
              <a:rPr kumimoji="0" lang="it-IT" altLang="it-IT" sz="16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6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solo le </a:t>
            </a:r>
            <a:r>
              <a:rPr kumimoji="0" lang="it-IT" altLang="it-IT" sz="16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Aps</a:t>
            </a:r>
            <a:r>
              <a:rPr kumimoji="0" lang="it-IT" altLang="it-IT" sz="16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si garantiranno la </a:t>
            </a:r>
            <a:r>
              <a:rPr kumimoji="0" lang="it-IT" altLang="it-IT" sz="16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decommercializzazione</a:t>
            </a:r>
            <a:r>
              <a:rPr kumimoji="0" lang="it-IT" altLang="it-IT" sz="16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dei corrispettivi specifici versati dai soci, dagli associati, dai familiari e dai conviventi degli stessi</a:t>
            </a:r>
          </a:p>
        </p:txBody>
      </p:sp>
    </p:spTree>
    <p:extLst>
      <p:ext uri="{BB962C8B-B14F-4D97-AF65-F5344CB8AC3E}">
        <p14:creationId xmlns:p14="http://schemas.microsoft.com/office/powerpoint/2010/main" val="2144828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E9481-7A71-DCD4-20BF-1C48F79CA4A5}"/>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D348E4FA-7CA6-DE7F-CB22-378FB99C2B61}"/>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LE SCELTE STRATEGICHE DELLE ASD TRA LEGGE 398/91 ED ISCRIZIONE AL RUNTS</a:t>
            </a:r>
          </a:p>
        </p:txBody>
      </p:sp>
      <p:sp>
        <p:nvSpPr>
          <p:cNvPr id="5" name="Titolo 2">
            <a:extLst>
              <a:ext uri="{FF2B5EF4-FFF2-40B4-BE49-F238E27FC236}">
                <a16:creationId xmlns:a16="http://schemas.microsoft.com/office/drawing/2014/main" id="{10E37AA7-EEAE-B1AC-DB57-F051F9EEE172}"/>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5BFFB955-D3BF-BFDE-D908-B0F58E5C4C96}"/>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54</a:t>
            </a:fld>
            <a:endParaRPr lang="it-IT" sz="900"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8A4890C-C5CA-E14E-AEFB-88EDF212E53B}"/>
              </a:ext>
            </a:extLst>
          </p:cNvPr>
          <p:cNvSpPr>
            <a:spLocks noChangeArrowheads="1"/>
          </p:cNvSpPr>
          <p:nvPr/>
        </p:nvSpPr>
        <p:spPr bwMode="auto">
          <a:xfrm>
            <a:off x="4697549" y="2013192"/>
            <a:ext cx="3883855" cy="1272926"/>
          </a:xfrm>
          <a:prstGeom prst="rect">
            <a:avLst/>
          </a:prstGeom>
          <a:solidFill>
            <a:schemeClr val="accent1">
              <a:lumMod val="20000"/>
              <a:lumOff val="80000"/>
            </a:schemeClr>
          </a:solidFill>
          <a:ln w="28575" cmpd="sng">
            <a:solidFill>
              <a:srgbClr val="405C58"/>
            </a:solidFill>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3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Certo, restare fuori dal </a:t>
            </a:r>
            <a:r>
              <a:rPr kumimoji="0" lang="it-IT" altLang="it-IT" sz="13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3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potrebbe di contro compromettere i rapporti con la P.A. (comodato di palestre, convenzioni, accreditamenti, bandi pubblici, </a:t>
            </a:r>
            <a:r>
              <a:rPr kumimoji="0" lang="it-IT" altLang="it-IT" sz="13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etc</a:t>
            </a:r>
            <a:r>
              <a:rPr kumimoji="0" lang="it-IT" altLang="it-IT" sz="13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fermo restando che la variabile iscrizione al </a:t>
            </a:r>
            <a:r>
              <a:rPr kumimoji="0" lang="it-IT" altLang="it-IT" sz="13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3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non incide sulla fruizione del 5 x mille che spetta loro a prescindere</a:t>
            </a:r>
          </a:p>
        </p:txBody>
      </p:sp>
      <p:sp>
        <p:nvSpPr>
          <p:cNvPr id="7" name="Freccia a destra con strisce 9">
            <a:extLst>
              <a:ext uri="{FF2B5EF4-FFF2-40B4-BE49-F238E27FC236}">
                <a16:creationId xmlns:a16="http://schemas.microsoft.com/office/drawing/2014/main" id="{87EA3D97-16D5-7FDB-C68F-DDFBD12FF276}"/>
              </a:ext>
            </a:extLst>
          </p:cNvPr>
          <p:cNvSpPr>
            <a:spLocks/>
          </p:cNvSpPr>
          <p:nvPr/>
        </p:nvSpPr>
        <p:spPr bwMode="auto">
          <a:xfrm rot="5400000">
            <a:off x="2294899" y="3243390"/>
            <a:ext cx="204194" cy="344997"/>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5">
            <a:extLst>
              <a:ext uri="{FF2B5EF4-FFF2-40B4-BE49-F238E27FC236}">
                <a16:creationId xmlns:a16="http://schemas.microsoft.com/office/drawing/2014/main" id="{82CCEA2C-A65E-4D35-F72D-B98877EE44C6}"/>
              </a:ext>
            </a:extLst>
          </p:cNvPr>
          <p:cNvSpPr>
            <a:spLocks noChangeArrowheads="1"/>
          </p:cNvSpPr>
          <p:nvPr/>
        </p:nvSpPr>
        <p:spPr bwMode="auto">
          <a:xfrm>
            <a:off x="539750" y="2013192"/>
            <a:ext cx="3883856" cy="1272926"/>
          </a:xfrm>
          <a:prstGeom prst="rect">
            <a:avLst/>
          </a:prstGeom>
          <a:solidFill>
            <a:schemeClr val="accent1">
              <a:lumMod val="20000"/>
              <a:lumOff val="80000"/>
            </a:schemeClr>
          </a:solidFill>
          <a:ln w="28575" cmpd="sng">
            <a:solidFill>
              <a:srgbClr val="405C58"/>
            </a:solidFill>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3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Se le </a:t>
            </a:r>
            <a:r>
              <a:rPr kumimoji="0" lang="it-IT" altLang="it-IT" sz="13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Asd</a:t>
            </a:r>
            <a:r>
              <a:rPr kumimoji="0" lang="it-IT" altLang="it-IT" sz="13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decideranno di iscriversi al </a:t>
            </a:r>
            <a:r>
              <a:rPr kumimoji="0" lang="it-IT" altLang="it-IT" sz="13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3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esse perderanno dal 2026 la possibilità di avvalersi del regime di cui alla legge 398/91 ma naturalmente quelle con proventi commerciali &gt; € 400.000 non avranno questo dilemma in quanto sarebbero comunque fuori dal regime in questione </a:t>
            </a:r>
          </a:p>
        </p:txBody>
      </p:sp>
      <p:sp>
        <p:nvSpPr>
          <p:cNvPr id="9" name="Freccia a destra con strisce 9">
            <a:extLst>
              <a:ext uri="{FF2B5EF4-FFF2-40B4-BE49-F238E27FC236}">
                <a16:creationId xmlns:a16="http://schemas.microsoft.com/office/drawing/2014/main" id="{18FF7417-6683-4DA7-2A10-11FA0850EE41}"/>
              </a:ext>
            </a:extLst>
          </p:cNvPr>
          <p:cNvSpPr>
            <a:spLocks/>
          </p:cNvSpPr>
          <p:nvPr/>
        </p:nvSpPr>
        <p:spPr bwMode="auto">
          <a:xfrm rot="5400000">
            <a:off x="6644907" y="3270515"/>
            <a:ext cx="204194" cy="344997"/>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5">
            <a:extLst>
              <a:ext uri="{FF2B5EF4-FFF2-40B4-BE49-F238E27FC236}">
                <a16:creationId xmlns:a16="http://schemas.microsoft.com/office/drawing/2014/main" id="{16BEEA74-36F6-0B47-B4E5-ABB6558614E6}"/>
              </a:ext>
            </a:extLst>
          </p:cNvPr>
          <p:cNvSpPr>
            <a:spLocks noChangeArrowheads="1"/>
          </p:cNvSpPr>
          <p:nvPr/>
        </p:nvSpPr>
        <p:spPr bwMode="auto">
          <a:xfrm>
            <a:off x="539750" y="3572233"/>
            <a:ext cx="8055249" cy="1046213"/>
          </a:xfrm>
          <a:prstGeom prst="rect">
            <a:avLst/>
          </a:prstGeom>
          <a:solidFill>
            <a:schemeClr val="accent1">
              <a:lumMod val="20000"/>
              <a:lumOff val="80000"/>
            </a:schemeClr>
          </a:solidFill>
          <a:ln w="28575" cmpd="sng">
            <a:solidFill>
              <a:srgbClr val="405C58"/>
            </a:solidFill>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3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In definitiva sembra di poter affermare che, laddove non abbiano solidi rapporti con la P.A. ed abbiano conseguito proventi commerciali inferiori a € 400.000, le </a:t>
            </a:r>
            <a:r>
              <a:rPr kumimoji="0" lang="it-IT" altLang="it-IT" sz="13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Asd</a:t>
            </a:r>
            <a:r>
              <a:rPr kumimoji="0" lang="it-IT" altLang="it-IT" sz="13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dovrebbero prediligere la NON iscrizione al </a:t>
            </a:r>
            <a:r>
              <a:rPr kumimoji="0" lang="it-IT" altLang="it-IT" sz="13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3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in modo da garantirsi il permanere della legge 398/91 e viceversa. Fermo restando che, come in tutti i regimi forfettari, qualora il conto economico analitico si mostri in pareggio e vi sia una cospicua Iva detraibile analiticamente, potrebbe risultare più conveniente iscriversi al </a:t>
            </a:r>
            <a:r>
              <a:rPr kumimoji="0" lang="it-IT" altLang="it-IT" sz="13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3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a:t>
            </a:r>
          </a:p>
        </p:txBody>
      </p:sp>
    </p:spTree>
    <p:extLst>
      <p:ext uri="{BB962C8B-B14F-4D97-AF65-F5344CB8AC3E}">
        <p14:creationId xmlns:p14="http://schemas.microsoft.com/office/powerpoint/2010/main" val="15929487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2515-3A6F-2784-FA75-3D97C3FBA249}"/>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D936DAE9-B12C-157E-0FA1-AD7061403BBE}"/>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LE VALUTAZIONI D’IMPATTO SPECIFICHE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PER LE ONLUS (1/3)</a:t>
            </a:r>
          </a:p>
        </p:txBody>
      </p:sp>
      <p:sp>
        <p:nvSpPr>
          <p:cNvPr id="5" name="Titolo 2">
            <a:extLst>
              <a:ext uri="{FF2B5EF4-FFF2-40B4-BE49-F238E27FC236}">
                <a16:creationId xmlns:a16="http://schemas.microsoft.com/office/drawing/2014/main" id="{9FED3E32-4288-34EF-CFAA-E1E74A2A85AA}"/>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8A9F2335-9EDC-3F43-2B4A-8711CE9000B1}"/>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55</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a destra con strisce 9">
            <a:extLst>
              <a:ext uri="{FF2B5EF4-FFF2-40B4-BE49-F238E27FC236}">
                <a16:creationId xmlns:a16="http://schemas.microsoft.com/office/drawing/2014/main" id="{AC8AD66F-C42E-96AE-8BB4-9536C34F77E1}"/>
              </a:ext>
            </a:extLst>
          </p:cNvPr>
          <p:cNvSpPr>
            <a:spLocks/>
          </p:cNvSpPr>
          <p:nvPr/>
        </p:nvSpPr>
        <p:spPr bwMode="auto">
          <a:xfrm rot="5400000">
            <a:off x="2356159" y="3054777"/>
            <a:ext cx="173922" cy="324148"/>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Freccia a destra con strisce 9">
            <a:extLst>
              <a:ext uri="{FF2B5EF4-FFF2-40B4-BE49-F238E27FC236}">
                <a16:creationId xmlns:a16="http://schemas.microsoft.com/office/drawing/2014/main" id="{ADA4D031-8C17-412C-E0BF-9EBEA74C91C4}"/>
              </a:ext>
            </a:extLst>
          </p:cNvPr>
          <p:cNvSpPr>
            <a:spLocks/>
          </p:cNvSpPr>
          <p:nvPr/>
        </p:nvSpPr>
        <p:spPr bwMode="auto">
          <a:xfrm rot="5400000">
            <a:off x="6608719" y="3063962"/>
            <a:ext cx="173922" cy="324148"/>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5">
            <a:extLst>
              <a:ext uri="{FF2B5EF4-FFF2-40B4-BE49-F238E27FC236}">
                <a16:creationId xmlns:a16="http://schemas.microsoft.com/office/drawing/2014/main" id="{1197399B-560F-744C-2457-F0D940C95A6F}"/>
              </a:ext>
            </a:extLst>
          </p:cNvPr>
          <p:cNvSpPr>
            <a:spLocks noChangeArrowheads="1"/>
          </p:cNvSpPr>
          <p:nvPr/>
        </p:nvSpPr>
        <p:spPr bwMode="auto">
          <a:xfrm>
            <a:off x="4550023" y="2004425"/>
            <a:ext cx="4043492" cy="1030256"/>
          </a:xfrm>
          <a:prstGeom prst="rect">
            <a:avLst/>
          </a:prstGeom>
          <a:noFill/>
          <a:ln w="28575" cmpd="sng">
            <a:solidFill>
              <a:srgbClr val="405C58"/>
            </a:solidFill>
            <a:miter lim="800000"/>
            <a:headEnd/>
            <a:tailEnd/>
          </a:ln>
        </p:spPr>
        <p:txBody>
          <a:bodyPr lIns="51425" tIns="25712" rIns="51425" bIns="25712"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D’altronde è bene ricordare che «Onlus» è una qualificazione fiscale e non giuridica, esse infatti a monte sono giuridicamente di sicuro qualcos’altro (associazioni, fondazioni, cooperative,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etc</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a:t>
            </a:r>
          </a:p>
        </p:txBody>
      </p:sp>
      <p:sp>
        <p:nvSpPr>
          <p:cNvPr id="9" name="Rectangle 5">
            <a:extLst>
              <a:ext uri="{FF2B5EF4-FFF2-40B4-BE49-F238E27FC236}">
                <a16:creationId xmlns:a16="http://schemas.microsoft.com/office/drawing/2014/main" id="{AA9E1EDD-D412-221F-54DB-FA5DF11A038B}"/>
              </a:ext>
            </a:extLst>
          </p:cNvPr>
          <p:cNvSpPr>
            <a:spLocks noChangeArrowheads="1"/>
          </p:cNvSpPr>
          <p:nvPr/>
        </p:nvSpPr>
        <p:spPr bwMode="auto">
          <a:xfrm>
            <a:off x="539750" y="2002795"/>
            <a:ext cx="3808584" cy="1040133"/>
          </a:xfrm>
          <a:prstGeom prst="rect">
            <a:avLst/>
          </a:prstGeom>
          <a:noFill/>
          <a:ln w="28575" cmpd="sng">
            <a:solidFill>
              <a:srgbClr val="405C58"/>
            </a:solidFill>
            <a:miter lim="800000"/>
            <a:headEnd/>
            <a:tailEnd/>
          </a:ln>
        </p:spPr>
        <p:txBody>
          <a:bodyPr lIns="51425" tIns="25712" rIns="51425" bIns="25712"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Le Onlus avranno diversi motivi per iscriversi al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ma probabilmente lo faranno all’ultimo momento per lucrare fino in fondo le attuali disposizioni fiscali di estremo favore</a:t>
            </a:r>
          </a:p>
        </p:txBody>
      </p:sp>
      <p:sp>
        <p:nvSpPr>
          <p:cNvPr id="10" name="Rectangle 5">
            <a:extLst>
              <a:ext uri="{FF2B5EF4-FFF2-40B4-BE49-F238E27FC236}">
                <a16:creationId xmlns:a16="http://schemas.microsoft.com/office/drawing/2014/main" id="{6B0379F9-E301-8DB7-EF1A-E37BBF630BC8}"/>
              </a:ext>
            </a:extLst>
          </p:cNvPr>
          <p:cNvSpPr>
            <a:spLocks noChangeArrowheads="1"/>
          </p:cNvSpPr>
          <p:nvPr/>
        </p:nvSpPr>
        <p:spPr bwMode="auto">
          <a:xfrm>
            <a:off x="539750" y="3376389"/>
            <a:ext cx="3806741" cy="1104785"/>
          </a:xfrm>
          <a:prstGeom prst="rect">
            <a:avLst/>
          </a:prstGeom>
          <a:noFill/>
          <a:ln w="28575" cmpd="sng">
            <a:solidFill>
              <a:srgbClr val="405C58"/>
            </a:solidFill>
            <a:miter lim="800000"/>
            <a:headEnd/>
            <a:tailEnd/>
          </a:ln>
        </p:spPr>
        <p:txBody>
          <a:bodyPr lIns="51425" tIns="25712" rIns="51425" bIns="25712"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Oggi le Onlus devono le loro fortune fiscali (ai fini Iva e II.DD.) al fatto che sono esenti Iva e non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imponibil</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Ires i proventi da attività svolte nei confronti di soggetti svantaggiati (in termini fisici, psichici, sociali</a:t>
            </a:r>
            <a:r>
              <a:rPr kumimoji="0" lang="it-IT" altLang="it-IT" sz="1400" b="0" i="0" u="none" strike="noStrike" kern="1200" cap="none" spc="0" normalizeH="0" baseline="0" noProof="0">
                <a:ln>
                  <a:noFill/>
                </a:ln>
                <a:solidFill>
                  <a:srgbClr val="000000"/>
                </a:solidFill>
                <a:effectLst/>
                <a:uLnTx/>
                <a:uFillTx/>
                <a:latin typeface="Arial"/>
                <a:ea typeface="+mn-ea"/>
                <a:cs typeface="Arial"/>
                <a:sym typeface="Wingdings" pitchFamily="2" charset="2"/>
              </a:rPr>
              <a:t>, familiari </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o finanziari)</a:t>
            </a:r>
          </a:p>
        </p:txBody>
      </p:sp>
      <p:sp>
        <p:nvSpPr>
          <p:cNvPr id="11" name="Rectangle 5">
            <a:extLst>
              <a:ext uri="{FF2B5EF4-FFF2-40B4-BE49-F238E27FC236}">
                <a16:creationId xmlns:a16="http://schemas.microsoft.com/office/drawing/2014/main" id="{3F0C274B-4EED-25F7-B413-C6BB4BF9C460}"/>
              </a:ext>
            </a:extLst>
          </p:cNvPr>
          <p:cNvSpPr>
            <a:spLocks noChangeArrowheads="1"/>
          </p:cNvSpPr>
          <p:nvPr/>
        </p:nvSpPr>
        <p:spPr bwMode="auto">
          <a:xfrm>
            <a:off x="4550023" y="3376389"/>
            <a:ext cx="4043492" cy="1104784"/>
          </a:xfrm>
          <a:prstGeom prst="rect">
            <a:avLst/>
          </a:prstGeom>
          <a:noFill/>
          <a:ln w="28575" cmpd="sng">
            <a:solidFill>
              <a:srgbClr val="405C58"/>
            </a:solidFill>
            <a:miter lim="800000"/>
            <a:headEnd/>
            <a:tailEnd/>
          </a:ln>
        </p:spPr>
        <p:txBody>
          <a:bodyPr lIns="51425" tIns="25712" rIns="51425" bIns="25712"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Le Onlus manterranno gli attuali vantaggi fiscali sino alla fine dell’esercizio in cui interverrà l’autorizzazione UE (presumibilmente </a:t>
            </a:r>
            <a:r>
              <a:rPr kumimoji="0" lang="it-IT" altLang="it-IT" sz="1400" b="1" i="0" u="sng" strike="noStrike" kern="1200" cap="none" spc="0" normalizeH="0" baseline="0" noProof="0" dirty="0">
                <a:ln>
                  <a:noFill/>
                </a:ln>
                <a:solidFill>
                  <a:srgbClr val="000000"/>
                </a:solidFill>
                <a:effectLst/>
                <a:uLnTx/>
                <a:uFillTx/>
                <a:latin typeface="Arial"/>
                <a:ea typeface="+mn-ea"/>
                <a:cs typeface="Arial"/>
                <a:sym typeface="Wingdings" pitchFamily="2" charset="2"/>
              </a:rPr>
              <a:t>fino al 31/12/2025</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ma nei tre mesi successivi dovranno iscriversi al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o diventare qualcos’altro</a:t>
            </a:r>
          </a:p>
        </p:txBody>
      </p:sp>
    </p:spTree>
    <p:extLst>
      <p:ext uri="{BB962C8B-B14F-4D97-AF65-F5344CB8AC3E}">
        <p14:creationId xmlns:p14="http://schemas.microsoft.com/office/powerpoint/2010/main" val="93079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AD2ED-DB09-62FA-E1CC-905EAA5B2FE6}"/>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11881E70-DC8F-5670-C175-7071570CF65D}"/>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LE VALUTAZIONI D’IMPATTO SPECIFICHE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PER LE ONLUS (2/3)</a:t>
            </a:r>
          </a:p>
        </p:txBody>
      </p:sp>
      <p:sp>
        <p:nvSpPr>
          <p:cNvPr id="5" name="Titolo 2">
            <a:extLst>
              <a:ext uri="{FF2B5EF4-FFF2-40B4-BE49-F238E27FC236}">
                <a16:creationId xmlns:a16="http://schemas.microsoft.com/office/drawing/2014/main" id="{CF5B105B-0511-0C18-C3E1-529430BC16D2}"/>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E58AC36C-1504-D2B6-9BC6-032A1537BCC0}"/>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56</a:t>
            </a:fld>
            <a:endParaRPr lang="it-IT" sz="900" dirty="0">
              <a:solidFill>
                <a:schemeClr val="bg1"/>
              </a:solidFill>
              <a:latin typeface="Arial" panose="020B0604020202020204" pitchFamily="34" charset="0"/>
              <a:cs typeface="Arial" panose="020B0604020202020204" pitchFamily="34" charset="0"/>
            </a:endParaRPr>
          </a:p>
        </p:txBody>
      </p:sp>
      <p:sp>
        <p:nvSpPr>
          <p:cNvPr id="4" name="Freccia a destra con strisce 9">
            <a:extLst>
              <a:ext uri="{FF2B5EF4-FFF2-40B4-BE49-F238E27FC236}">
                <a16:creationId xmlns:a16="http://schemas.microsoft.com/office/drawing/2014/main" id="{369EF96B-37DB-A8E2-4E91-9ACA06337656}"/>
              </a:ext>
            </a:extLst>
          </p:cNvPr>
          <p:cNvSpPr>
            <a:spLocks/>
          </p:cNvSpPr>
          <p:nvPr/>
        </p:nvSpPr>
        <p:spPr bwMode="auto">
          <a:xfrm rot="5400000">
            <a:off x="2436187" y="3129566"/>
            <a:ext cx="173922" cy="324148"/>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Freccia a destra con strisce 9">
            <a:extLst>
              <a:ext uri="{FF2B5EF4-FFF2-40B4-BE49-F238E27FC236}">
                <a16:creationId xmlns:a16="http://schemas.microsoft.com/office/drawing/2014/main" id="{C0DD8FCD-CE90-EE71-1F3A-935276B5D7B4}"/>
              </a:ext>
            </a:extLst>
          </p:cNvPr>
          <p:cNvSpPr>
            <a:spLocks/>
          </p:cNvSpPr>
          <p:nvPr/>
        </p:nvSpPr>
        <p:spPr bwMode="auto">
          <a:xfrm rot="5400000">
            <a:off x="6553147" y="3116838"/>
            <a:ext cx="173922" cy="324148"/>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5">
            <a:extLst>
              <a:ext uri="{FF2B5EF4-FFF2-40B4-BE49-F238E27FC236}">
                <a16:creationId xmlns:a16="http://schemas.microsoft.com/office/drawing/2014/main" id="{796BCBD2-18F2-33ED-C95B-237421A728BD}"/>
              </a:ext>
            </a:extLst>
          </p:cNvPr>
          <p:cNvSpPr>
            <a:spLocks noChangeArrowheads="1"/>
          </p:cNvSpPr>
          <p:nvPr/>
        </p:nvSpPr>
        <p:spPr bwMode="auto">
          <a:xfrm>
            <a:off x="4664724" y="2016407"/>
            <a:ext cx="3950768" cy="1104784"/>
          </a:xfrm>
          <a:prstGeom prst="rect">
            <a:avLst/>
          </a:prstGeom>
          <a:noFill/>
          <a:ln w="28575" cmpd="sng">
            <a:solidFill>
              <a:srgbClr val="405C58"/>
            </a:solidFill>
            <a:miter lim="800000"/>
            <a:headEnd/>
            <a:tailEnd/>
          </a:ln>
        </p:spPr>
        <p:txBody>
          <a:bodyPr lIns="51425" tIns="25712" rIns="51425" bIns="25712"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Il secondo motivo è legato al mantenimento del regime di esenzione Iva ex art. 10 Dpr 633/72 (come Ets non commerciali) per talune attività che le Onlus normalmente svolgono </a:t>
            </a:r>
          </a:p>
        </p:txBody>
      </p:sp>
      <p:sp>
        <p:nvSpPr>
          <p:cNvPr id="8" name="Rectangle 5">
            <a:extLst>
              <a:ext uri="{FF2B5EF4-FFF2-40B4-BE49-F238E27FC236}">
                <a16:creationId xmlns:a16="http://schemas.microsoft.com/office/drawing/2014/main" id="{9CD85535-32D4-CF3A-5E1D-BF3F44686194}"/>
              </a:ext>
            </a:extLst>
          </p:cNvPr>
          <p:cNvSpPr>
            <a:spLocks noChangeArrowheads="1"/>
          </p:cNvSpPr>
          <p:nvPr/>
        </p:nvSpPr>
        <p:spPr bwMode="auto">
          <a:xfrm>
            <a:off x="550843" y="2014062"/>
            <a:ext cx="3950769" cy="1115376"/>
          </a:xfrm>
          <a:prstGeom prst="rect">
            <a:avLst/>
          </a:prstGeom>
          <a:noFill/>
          <a:ln w="28575" cmpd="sng">
            <a:solidFill>
              <a:srgbClr val="405C58"/>
            </a:solidFill>
            <a:miter lim="800000"/>
            <a:headEnd/>
            <a:tailEnd/>
          </a:ln>
        </p:spPr>
        <p:txBody>
          <a:bodyPr lIns="51425" tIns="25712" rIns="51425" bIns="25712"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Le Onlus transiteranno al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per scongiurare la devoluzione a fini di pubblica utilità del patrimonio netto incrementale formatosi durante l’iscrizione all’anagrafe regionale</a:t>
            </a:r>
          </a:p>
        </p:txBody>
      </p:sp>
      <p:sp>
        <p:nvSpPr>
          <p:cNvPr id="9" name="Rectangle 5">
            <a:extLst>
              <a:ext uri="{FF2B5EF4-FFF2-40B4-BE49-F238E27FC236}">
                <a16:creationId xmlns:a16="http://schemas.microsoft.com/office/drawing/2014/main" id="{A69B80F6-33F6-305E-BEC0-FFE1C2E28FEA}"/>
              </a:ext>
            </a:extLst>
          </p:cNvPr>
          <p:cNvSpPr>
            <a:spLocks noChangeArrowheads="1"/>
          </p:cNvSpPr>
          <p:nvPr/>
        </p:nvSpPr>
        <p:spPr bwMode="auto">
          <a:xfrm>
            <a:off x="549000" y="3436632"/>
            <a:ext cx="3950769" cy="1104785"/>
          </a:xfrm>
          <a:prstGeom prst="rect">
            <a:avLst/>
          </a:prstGeom>
          <a:noFill/>
          <a:ln w="28575" cmpd="sng">
            <a:solidFill>
              <a:srgbClr val="405C58"/>
            </a:solidFill>
            <a:miter lim="800000"/>
            <a:headEnd/>
            <a:tailEnd/>
          </a:ln>
        </p:spPr>
        <p:txBody>
          <a:bodyPr lIns="51425" tIns="25712" rIns="51425" bIns="25712"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Ma l’obiettivo forse più importante delle attuali Onlus è quello di trovare un modo per mantenere la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decommercializzazione</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delle cessioni e/o prestazioni oggi svolte nei confronti dei soggetti svantaggiati</a:t>
            </a:r>
          </a:p>
        </p:txBody>
      </p:sp>
      <p:sp>
        <p:nvSpPr>
          <p:cNvPr id="10" name="Rectangle 5">
            <a:extLst>
              <a:ext uri="{FF2B5EF4-FFF2-40B4-BE49-F238E27FC236}">
                <a16:creationId xmlns:a16="http://schemas.microsoft.com/office/drawing/2014/main" id="{96841C93-2C6B-766A-37D6-7B5F96BAE208}"/>
              </a:ext>
            </a:extLst>
          </p:cNvPr>
          <p:cNvSpPr>
            <a:spLocks noChangeArrowheads="1"/>
          </p:cNvSpPr>
          <p:nvPr/>
        </p:nvSpPr>
        <p:spPr bwMode="auto">
          <a:xfrm>
            <a:off x="4664724" y="3436633"/>
            <a:ext cx="3950768" cy="1104784"/>
          </a:xfrm>
          <a:prstGeom prst="rect">
            <a:avLst/>
          </a:prstGeom>
          <a:noFill/>
          <a:ln w="28575" cmpd="sng">
            <a:solidFill>
              <a:srgbClr val="405C58"/>
            </a:solidFill>
            <a:miter lim="800000"/>
            <a:headEnd/>
            <a:tailEnd/>
          </a:ln>
        </p:spPr>
        <p:txBody>
          <a:bodyPr lIns="51425" tIns="25712" rIns="51425" bIns="25712"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All’uopo soccorre l’art. 18-comma 1 del Dl 112/2017 che prevede per le imprese sociali la non imponibilità ad Ires degli utili destinati ad apposite riserve da utilizzare per lo svolgimento dell’attività statutaria  </a:t>
            </a:r>
          </a:p>
        </p:txBody>
      </p:sp>
    </p:spTree>
    <p:extLst>
      <p:ext uri="{BB962C8B-B14F-4D97-AF65-F5344CB8AC3E}">
        <p14:creationId xmlns:p14="http://schemas.microsoft.com/office/powerpoint/2010/main" val="2999589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87006-42BE-1CDE-9FD2-741C1BCAC483}"/>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30D804C4-CC24-F1F5-0E03-28716AEFFA4D}"/>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LE VALUTAZIONI D’IMPATTO SPECIFICHE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PER LE ONLUS (3/3)</a:t>
            </a:r>
          </a:p>
        </p:txBody>
      </p:sp>
      <p:sp>
        <p:nvSpPr>
          <p:cNvPr id="5" name="Titolo 2">
            <a:extLst>
              <a:ext uri="{FF2B5EF4-FFF2-40B4-BE49-F238E27FC236}">
                <a16:creationId xmlns:a16="http://schemas.microsoft.com/office/drawing/2014/main" id="{C94E6F5D-7C1C-1871-DD82-1DF2B3ECEE48}"/>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F2C5111A-390B-D956-6ED7-4B269A8C2E0C}"/>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57</a:t>
            </a:fld>
            <a:endParaRPr lang="it-IT" sz="900" dirty="0">
              <a:solidFill>
                <a:schemeClr val="bg1"/>
              </a:solidFill>
              <a:latin typeface="Arial" panose="020B0604020202020204" pitchFamily="34" charset="0"/>
              <a:cs typeface="Arial" panose="020B0604020202020204" pitchFamily="34" charset="0"/>
            </a:endParaRPr>
          </a:p>
        </p:txBody>
      </p:sp>
      <p:sp>
        <p:nvSpPr>
          <p:cNvPr id="4" name="Freccia a destra con strisce 9">
            <a:extLst>
              <a:ext uri="{FF2B5EF4-FFF2-40B4-BE49-F238E27FC236}">
                <a16:creationId xmlns:a16="http://schemas.microsoft.com/office/drawing/2014/main" id="{92D8643A-FA5C-F6E3-23C5-0F63849E8437}"/>
              </a:ext>
            </a:extLst>
          </p:cNvPr>
          <p:cNvSpPr>
            <a:spLocks/>
          </p:cNvSpPr>
          <p:nvPr/>
        </p:nvSpPr>
        <p:spPr bwMode="auto">
          <a:xfrm rot="5400000">
            <a:off x="2823114" y="1783174"/>
            <a:ext cx="170398" cy="447451"/>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reccia a destra con strisce 9">
            <a:extLst>
              <a:ext uri="{FF2B5EF4-FFF2-40B4-BE49-F238E27FC236}">
                <a16:creationId xmlns:a16="http://schemas.microsoft.com/office/drawing/2014/main" id="{F1C945AA-2F89-6F72-1B33-D2076C170A1C}"/>
              </a:ext>
            </a:extLst>
          </p:cNvPr>
          <p:cNvSpPr>
            <a:spLocks/>
          </p:cNvSpPr>
          <p:nvPr/>
        </p:nvSpPr>
        <p:spPr bwMode="auto">
          <a:xfrm rot="5400000">
            <a:off x="6365415" y="3000979"/>
            <a:ext cx="170398" cy="447451"/>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5">
            <a:extLst>
              <a:ext uri="{FF2B5EF4-FFF2-40B4-BE49-F238E27FC236}">
                <a16:creationId xmlns:a16="http://schemas.microsoft.com/office/drawing/2014/main" id="{45F1C75B-C360-D145-6BB7-40126E7AC06B}"/>
              </a:ext>
            </a:extLst>
          </p:cNvPr>
          <p:cNvSpPr>
            <a:spLocks noChangeArrowheads="1"/>
          </p:cNvSpPr>
          <p:nvPr/>
        </p:nvSpPr>
        <p:spPr bwMode="auto">
          <a:xfrm>
            <a:off x="539750" y="2191730"/>
            <a:ext cx="4752528" cy="992579"/>
          </a:xfrm>
          <a:prstGeom prst="rect">
            <a:avLst/>
          </a:prstGeom>
          <a:noFill/>
          <a:ln w="28575" cmpd="sng">
            <a:solidFill>
              <a:srgbClr val="002060"/>
            </a:solidFill>
            <a:miter lim="800000"/>
            <a:headEnd/>
            <a:tailEnd/>
          </a:ln>
        </p:spPr>
        <p:txBody>
          <a:bodyPr lIns="51425" tIns="25712" rIns="51425" bIns="25712"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Tutto ciò considerato, si ritiene che le </a:t>
            </a:r>
            <a:r>
              <a:rPr kumimoji="0" lang="it-IT" altLang="it-IT"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Onlus</a:t>
            </a:r>
            <a:r>
              <a:rPr kumimoji="0" lang="it-IT" alt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farebbero bene a mantenere gli attuali benefici previsti dagli artt. 10 e seguenti del Dl. 460/97 fino alla fine del 2025 iscrivendosi al </a:t>
            </a:r>
            <a:r>
              <a:rPr kumimoji="0" lang="it-IT" altLang="it-IT"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Runts</a:t>
            </a:r>
            <a:r>
              <a:rPr kumimoji="0" lang="it-IT" alt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nei primi tre mesi del 2026 </a:t>
            </a:r>
          </a:p>
        </p:txBody>
      </p:sp>
      <p:sp>
        <p:nvSpPr>
          <p:cNvPr id="8" name="CasellaDiTesto 7">
            <a:extLst>
              <a:ext uri="{FF2B5EF4-FFF2-40B4-BE49-F238E27FC236}">
                <a16:creationId xmlns:a16="http://schemas.microsoft.com/office/drawing/2014/main" id="{221CA8EB-C4E9-EEA1-1FCB-865C019A3C2E}"/>
              </a:ext>
            </a:extLst>
          </p:cNvPr>
          <p:cNvSpPr txBox="1"/>
          <p:nvPr/>
        </p:nvSpPr>
        <p:spPr>
          <a:xfrm>
            <a:off x="4296979" y="3427750"/>
            <a:ext cx="4307271" cy="1015663"/>
          </a:xfrm>
          <a:prstGeom prst="rect">
            <a:avLst/>
          </a:prstGeom>
          <a:noFill/>
          <a:ln w="19050">
            <a:solidFill>
              <a:srgbClr val="002060"/>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Infatti l’art. 34 del Dm. 106/2020 ha fissato per le Onlus al 31/03 dell’anno successivo a quello di pervenimento dell’autorizzazione UE il termine per iscriversi al </a:t>
            </a:r>
            <a:r>
              <a:rPr kumimoji="0" lang="it-IT" sz="1500" b="0" i="0" u="none" strike="noStrike" kern="1200" cap="none" spc="0" normalizeH="0" baseline="0" noProof="0" dirty="0" err="1">
                <a:ln>
                  <a:noFill/>
                </a:ln>
                <a:solidFill>
                  <a:srgbClr val="202124"/>
                </a:solidFill>
                <a:effectLst/>
                <a:uLnTx/>
                <a:uFillTx/>
                <a:latin typeface="Arial" panose="020B0604020202020204" pitchFamily="34" charset="0"/>
                <a:ea typeface="+mn-ea"/>
                <a:cs typeface="Arial" panose="020B0604020202020204" pitchFamily="34" charset="0"/>
              </a:rPr>
              <a:t>Runts</a:t>
            </a:r>
            <a:endParaRPr kumimoji="0" 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Callout con freccia destra 8">
            <a:extLst>
              <a:ext uri="{FF2B5EF4-FFF2-40B4-BE49-F238E27FC236}">
                <a16:creationId xmlns:a16="http://schemas.microsoft.com/office/drawing/2014/main" id="{6B4F557B-C9B8-1AF1-6E40-B92DAA571583}"/>
              </a:ext>
            </a:extLst>
          </p:cNvPr>
          <p:cNvSpPr/>
          <p:nvPr/>
        </p:nvSpPr>
        <p:spPr>
          <a:xfrm>
            <a:off x="539750" y="3519454"/>
            <a:ext cx="3440192" cy="854208"/>
          </a:xfrm>
          <a:prstGeom prst="rightArrowCallout">
            <a:avLst>
              <a:gd name="adj1" fmla="val 26272"/>
              <a:gd name="adj2" fmla="val 25000"/>
              <a:gd name="adj3" fmla="val 33677"/>
              <a:gd name="adj4" fmla="val 78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 ogni caso la nuova normativa fiscale sarà retroattiva all’inizio del 2026 </a:t>
            </a:r>
          </a:p>
        </p:txBody>
      </p:sp>
    </p:spTree>
    <p:extLst>
      <p:ext uri="{BB962C8B-B14F-4D97-AF65-F5344CB8AC3E}">
        <p14:creationId xmlns:p14="http://schemas.microsoft.com/office/powerpoint/2010/main" val="3967635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6B5F6-119C-7903-6244-4F784A30C450}"/>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ABEA7CCD-71F3-27A9-4578-A1C59A38034C}"/>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LA TASSAZIONE DI FAVORE PREVISTA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PER LE IMPRESE SOCIALI DAL DL. 112/2017</a:t>
            </a:r>
          </a:p>
        </p:txBody>
      </p:sp>
      <p:sp>
        <p:nvSpPr>
          <p:cNvPr id="5" name="Titolo 2">
            <a:extLst>
              <a:ext uri="{FF2B5EF4-FFF2-40B4-BE49-F238E27FC236}">
                <a16:creationId xmlns:a16="http://schemas.microsoft.com/office/drawing/2014/main" id="{29EE94DA-A86B-1918-B87C-5452D0746F08}"/>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69DEA7A1-7DDA-B78E-CFAB-BD933B6E324D}"/>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58</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a destra con strisce 9">
            <a:extLst>
              <a:ext uri="{FF2B5EF4-FFF2-40B4-BE49-F238E27FC236}">
                <a16:creationId xmlns:a16="http://schemas.microsoft.com/office/drawing/2014/main" id="{EE7C59FF-0178-4690-58B5-ACEB01C282C1}"/>
              </a:ext>
            </a:extLst>
          </p:cNvPr>
          <p:cNvSpPr>
            <a:spLocks/>
          </p:cNvSpPr>
          <p:nvPr/>
        </p:nvSpPr>
        <p:spPr bwMode="auto">
          <a:xfrm rot="5400000">
            <a:off x="2223858" y="1748226"/>
            <a:ext cx="193109" cy="473961"/>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Freccia a destra con strisce 9">
            <a:extLst>
              <a:ext uri="{FF2B5EF4-FFF2-40B4-BE49-F238E27FC236}">
                <a16:creationId xmlns:a16="http://schemas.microsoft.com/office/drawing/2014/main" id="{05DD2239-F178-BD93-184E-14D155001593}"/>
              </a:ext>
            </a:extLst>
          </p:cNvPr>
          <p:cNvSpPr>
            <a:spLocks/>
          </p:cNvSpPr>
          <p:nvPr/>
        </p:nvSpPr>
        <p:spPr bwMode="auto">
          <a:xfrm rot="5400000">
            <a:off x="6571533" y="1730010"/>
            <a:ext cx="193106" cy="473961"/>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5">
            <a:extLst>
              <a:ext uri="{FF2B5EF4-FFF2-40B4-BE49-F238E27FC236}">
                <a16:creationId xmlns:a16="http://schemas.microsoft.com/office/drawing/2014/main" id="{92B9C05B-FF3D-A569-98C7-A0C812C7699C}"/>
              </a:ext>
            </a:extLst>
          </p:cNvPr>
          <p:cNvSpPr>
            <a:spLocks noChangeArrowheads="1"/>
          </p:cNvSpPr>
          <p:nvPr/>
        </p:nvSpPr>
        <p:spPr bwMode="auto">
          <a:xfrm>
            <a:off x="549000" y="2124649"/>
            <a:ext cx="3934292" cy="1083555"/>
          </a:xfrm>
          <a:prstGeom prst="rect">
            <a:avLst/>
          </a:prstGeom>
          <a:noFill/>
          <a:ln w="28575" cmpd="sng">
            <a:solidFill>
              <a:srgbClr val="002060"/>
            </a:solidFill>
            <a:miter lim="800000"/>
            <a:headEnd/>
            <a:tailEnd/>
          </a:ln>
        </p:spPr>
        <p:txBody>
          <a:bodyPr lIns="51425" tIns="25712" rIns="51425" bIns="25712"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434343"/>
                </a:solidFill>
                <a:effectLst/>
                <a:uLnTx/>
                <a:uFillTx/>
                <a:latin typeface="Arial" panose="020B0604020202020204" pitchFamily="34" charset="0"/>
                <a:ea typeface="+mn-ea"/>
                <a:cs typeface="+mn-cs"/>
              </a:rPr>
              <a:t>Non concorrono alla formazione del reddito imponibile delle imprese sociali gli utili derivanti dallo svolgimento delle attività statutarie destinate ad apposite riserve indivisibili ex art. 3 commi 1 e 2</a:t>
            </a:r>
            <a:endPar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endParaRPr>
          </a:p>
        </p:txBody>
      </p:sp>
      <p:sp>
        <p:nvSpPr>
          <p:cNvPr id="9" name="Rectangle 5">
            <a:extLst>
              <a:ext uri="{FF2B5EF4-FFF2-40B4-BE49-F238E27FC236}">
                <a16:creationId xmlns:a16="http://schemas.microsoft.com/office/drawing/2014/main" id="{30A7F305-5EF0-E68E-6171-C475BFEFAC87}"/>
              </a:ext>
            </a:extLst>
          </p:cNvPr>
          <p:cNvSpPr>
            <a:spLocks noChangeArrowheads="1"/>
          </p:cNvSpPr>
          <p:nvPr/>
        </p:nvSpPr>
        <p:spPr bwMode="auto">
          <a:xfrm>
            <a:off x="4704841" y="2091718"/>
            <a:ext cx="3934292" cy="1116485"/>
          </a:xfrm>
          <a:prstGeom prst="rect">
            <a:avLst/>
          </a:prstGeom>
          <a:noFill/>
          <a:ln w="28575" cmpd="sng">
            <a:solidFill>
              <a:srgbClr val="002060"/>
            </a:solidFill>
            <a:miter lim="800000"/>
            <a:headEnd/>
            <a:tailEnd/>
          </a:ln>
        </p:spPr>
        <p:txBody>
          <a:bodyPr lIns="51425" tIns="25712" rIns="51425" bIns="25712"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L’utilizzo delle riserve a copertura delle perdite è consentito e non comporta la decadenza dal beneficio sempre che non si dia luogo a distribuzione di utili finché le riserve non siano state ricostituite</a:t>
            </a:r>
          </a:p>
        </p:txBody>
      </p:sp>
      <p:sp>
        <p:nvSpPr>
          <p:cNvPr id="10" name="Freccia a destra con strisce 9">
            <a:extLst>
              <a:ext uri="{FF2B5EF4-FFF2-40B4-BE49-F238E27FC236}">
                <a16:creationId xmlns:a16="http://schemas.microsoft.com/office/drawing/2014/main" id="{752C5126-2E9B-D4D1-3AF5-30C31EE4C63C}"/>
              </a:ext>
            </a:extLst>
          </p:cNvPr>
          <p:cNvSpPr>
            <a:spLocks/>
          </p:cNvSpPr>
          <p:nvPr/>
        </p:nvSpPr>
        <p:spPr bwMode="auto">
          <a:xfrm rot="5400000">
            <a:off x="2235215" y="3141624"/>
            <a:ext cx="170398" cy="473961"/>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Freccia a destra con strisce 9">
            <a:extLst>
              <a:ext uri="{FF2B5EF4-FFF2-40B4-BE49-F238E27FC236}">
                <a16:creationId xmlns:a16="http://schemas.microsoft.com/office/drawing/2014/main" id="{73C7FA34-4C41-C5DE-4A76-9B6D99393645}"/>
              </a:ext>
            </a:extLst>
          </p:cNvPr>
          <p:cNvSpPr>
            <a:spLocks/>
          </p:cNvSpPr>
          <p:nvPr/>
        </p:nvSpPr>
        <p:spPr bwMode="auto">
          <a:xfrm rot="5400000">
            <a:off x="6582888" y="3138098"/>
            <a:ext cx="170398" cy="473961"/>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ectangle 5">
            <a:extLst>
              <a:ext uri="{FF2B5EF4-FFF2-40B4-BE49-F238E27FC236}">
                <a16:creationId xmlns:a16="http://schemas.microsoft.com/office/drawing/2014/main" id="{DC6A32B6-5086-7D32-3EA9-97681B350DC3}"/>
              </a:ext>
            </a:extLst>
          </p:cNvPr>
          <p:cNvSpPr>
            <a:spLocks noChangeArrowheads="1"/>
          </p:cNvSpPr>
          <p:nvPr/>
        </p:nvSpPr>
        <p:spPr bwMode="auto">
          <a:xfrm>
            <a:off x="549000" y="3513939"/>
            <a:ext cx="3946727" cy="1083609"/>
          </a:xfrm>
          <a:prstGeom prst="rect">
            <a:avLst/>
          </a:prstGeom>
          <a:noFill/>
          <a:ln w="28575" cmpd="sng">
            <a:solidFill>
              <a:srgbClr val="002060"/>
            </a:solidFill>
            <a:miter lim="800000"/>
            <a:headEnd/>
            <a:tailEnd/>
          </a:ln>
        </p:spPr>
        <p:txBody>
          <a:bodyPr lIns="51425" tIns="25712" rIns="51425" bIns="25712"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434343"/>
                </a:solidFill>
                <a:effectLst/>
                <a:uLnTx/>
                <a:uFillTx/>
                <a:latin typeface="Arial" panose="020B0604020202020204" pitchFamily="34" charset="0"/>
                <a:ea typeface="+mn-ea"/>
                <a:cs typeface="+mn-cs"/>
              </a:rPr>
              <a:t>Non concorre alla formazione del reddito dei soggetti Ires il 30% della somma investita nel capitale sociale di una o più società che abbiano acquisito la qualifica di impresa sociale da &lt; 5 anni</a:t>
            </a:r>
            <a:endPar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endParaRPr>
          </a:p>
        </p:txBody>
      </p:sp>
      <p:sp>
        <p:nvSpPr>
          <p:cNvPr id="13" name="Rectangle 5">
            <a:extLst>
              <a:ext uri="{FF2B5EF4-FFF2-40B4-BE49-F238E27FC236}">
                <a16:creationId xmlns:a16="http://schemas.microsoft.com/office/drawing/2014/main" id="{119BF3E3-E542-13B4-2A75-763C49ADEA22}"/>
              </a:ext>
            </a:extLst>
          </p:cNvPr>
          <p:cNvSpPr>
            <a:spLocks noChangeArrowheads="1"/>
          </p:cNvSpPr>
          <p:nvPr/>
        </p:nvSpPr>
        <p:spPr bwMode="auto">
          <a:xfrm>
            <a:off x="4710893" y="3513939"/>
            <a:ext cx="3904599" cy="1083609"/>
          </a:xfrm>
          <a:prstGeom prst="rect">
            <a:avLst/>
          </a:prstGeom>
          <a:noFill/>
          <a:ln w="28575" cmpd="sng">
            <a:solidFill>
              <a:srgbClr val="002060"/>
            </a:solidFill>
            <a:miter lim="800000"/>
            <a:headEnd/>
            <a:tailEnd/>
          </a:ln>
        </p:spPr>
        <p:txBody>
          <a:bodyPr lIns="51425" tIns="25712" rIns="51425" bIns="25712"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Si detrae dall’Irpef un importo pari al 30% della somma investita dal contribuente nel capitale sociale di una o più imprese sociali che abbiano acquisito la qualifica di Impresa Sociale da non oltre 5 anni  </a:t>
            </a:r>
          </a:p>
        </p:txBody>
      </p:sp>
    </p:spTree>
    <p:extLst>
      <p:ext uri="{BB962C8B-B14F-4D97-AF65-F5344CB8AC3E}">
        <p14:creationId xmlns:p14="http://schemas.microsoft.com/office/powerpoint/2010/main" val="2222849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50367-DB53-5868-1CAB-03A12D3EE183}"/>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E32BD34B-86FE-A162-845A-8E5AC25FE993}"/>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LE PROSSIME PROBABILI MODIFICHE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SUL FRONTE FISCALE </a:t>
            </a:r>
          </a:p>
        </p:txBody>
      </p:sp>
      <p:sp>
        <p:nvSpPr>
          <p:cNvPr id="5" name="Titolo 2">
            <a:extLst>
              <a:ext uri="{FF2B5EF4-FFF2-40B4-BE49-F238E27FC236}">
                <a16:creationId xmlns:a16="http://schemas.microsoft.com/office/drawing/2014/main" id="{12979589-986D-C506-537C-966F7E3CB213}"/>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SCELTE STRATEGICHE DI ONLUS E ASD ALLA LUCE DELLE NUOVE REGOLE FISCALI DAL 2026</a:t>
            </a:r>
          </a:p>
        </p:txBody>
      </p:sp>
      <p:sp>
        <p:nvSpPr>
          <p:cNvPr id="2" name="CasellaDiTesto 1">
            <a:extLst>
              <a:ext uri="{FF2B5EF4-FFF2-40B4-BE49-F238E27FC236}">
                <a16:creationId xmlns:a16="http://schemas.microsoft.com/office/drawing/2014/main" id="{07D81EBD-FBB2-C809-35E9-8F4D09E69504}"/>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59</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a destra con strisce 9">
            <a:extLst>
              <a:ext uri="{FF2B5EF4-FFF2-40B4-BE49-F238E27FC236}">
                <a16:creationId xmlns:a16="http://schemas.microsoft.com/office/drawing/2014/main" id="{F7652F2F-1908-2CCB-804F-000D065792E3}"/>
              </a:ext>
            </a:extLst>
          </p:cNvPr>
          <p:cNvSpPr>
            <a:spLocks/>
          </p:cNvSpPr>
          <p:nvPr/>
        </p:nvSpPr>
        <p:spPr bwMode="auto">
          <a:xfrm rot="5400000">
            <a:off x="3365857" y="1714919"/>
            <a:ext cx="170398" cy="447451"/>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Freccia a destra con strisce 9">
            <a:extLst>
              <a:ext uri="{FF2B5EF4-FFF2-40B4-BE49-F238E27FC236}">
                <a16:creationId xmlns:a16="http://schemas.microsoft.com/office/drawing/2014/main" id="{EDB04E26-578F-22D3-9346-AF572118B2AA}"/>
              </a:ext>
            </a:extLst>
          </p:cNvPr>
          <p:cNvSpPr>
            <a:spLocks/>
          </p:cNvSpPr>
          <p:nvPr/>
        </p:nvSpPr>
        <p:spPr bwMode="auto">
          <a:xfrm rot="5400000">
            <a:off x="5571632" y="3059047"/>
            <a:ext cx="170398" cy="447451"/>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5">
            <a:extLst>
              <a:ext uri="{FF2B5EF4-FFF2-40B4-BE49-F238E27FC236}">
                <a16:creationId xmlns:a16="http://schemas.microsoft.com/office/drawing/2014/main" id="{7F2A2E8A-42B1-F93A-09EB-E3DCFD7BBFDB}"/>
              </a:ext>
            </a:extLst>
          </p:cNvPr>
          <p:cNvSpPr>
            <a:spLocks noChangeArrowheads="1"/>
          </p:cNvSpPr>
          <p:nvPr/>
        </p:nvSpPr>
        <p:spPr bwMode="auto">
          <a:xfrm>
            <a:off x="539750" y="2102801"/>
            <a:ext cx="6305667" cy="967027"/>
          </a:xfrm>
          <a:prstGeom prst="rect">
            <a:avLst/>
          </a:prstGeom>
          <a:noFill/>
          <a:ln w="28575" cmpd="sng">
            <a:solidFill>
              <a:srgbClr val="002060"/>
            </a:solidFill>
            <a:miter lim="800000"/>
            <a:headEnd/>
            <a:tailEnd/>
          </a:ln>
        </p:spPr>
        <p:txBody>
          <a:bodyPr lIns="51425" tIns="25712" rIns="51425" bIns="25712"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5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Eliminare il sistema retributivo di determinazione del valore della produzione netta ai fini Irap per le attività non commerciali svolte dagli Ets, costrette oggi a versare l’imposta sulla sommatoria di retribuzioni (anche a tempo indeterminato), co.co.co. e prestazioni occasionali </a:t>
            </a:r>
          </a:p>
        </p:txBody>
      </p:sp>
      <p:sp>
        <p:nvSpPr>
          <p:cNvPr id="9" name="CasellaDiTesto 8">
            <a:extLst>
              <a:ext uri="{FF2B5EF4-FFF2-40B4-BE49-F238E27FC236}">
                <a16:creationId xmlns:a16="http://schemas.microsoft.com/office/drawing/2014/main" id="{886DAC10-B159-2303-4042-50C6AF3E5E27}"/>
              </a:ext>
            </a:extLst>
          </p:cNvPr>
          <p:cNvSpPr txBox="1"/>
          <p:nvPr/>
        </p:nvSpPr>
        <p:spPr>
          <a:xfrm>
            <a:off x="2139193" y="3489306"/>
            <a:ext cx="6465057" cy="1015663"/>
          </a:xfrm>
          <a:prstGeom prst="rect">
            <a:avLst/>
          </a:prstGeom>
          <a:noFill/>
          <a:ln w="19050">
            <a:solidFill>
              <a:srgbClr val="002060"/>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Estendere l’esenzione Iva ex art. 10 del Dpr 633/72 anche agli Ets commerciali per talune prestazioni in ambito sociale, didattico e sanitario in quanto a pagare le conseguenze dell’assoggettamento ad Iva sarebbero i fruitori e non certo gli Ets prestatori dei servizi</a:t>
            </a:r>
          </a:p>
        </p:txBody>
      </p:sp>
    </p:spTree>
    <p:extLst>
      <p:ext uri="{BB962C8B-B14F-4D97-AF65-F5344CB8AC3E}">
        <p14:creationId xmlns:p14="http://schemas.microsoft.com/office/powerpoint/2010/main" val="302995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E86A7-EEA0-0A2A-7D55-AD468FE6EDF7}"/>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F7A3C0D3-ED21-5A89-52CC-3D1F1CAC6501}"/>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LO STATO DELL’ARTE SUL FRONTE CIVILISTICO (2/2)</a:t>
            </a:r>
          </a:p>
        </p:txBody>
      </p:sp>
      <p:sp>
        <p:nvSpPr>
          <p:cNvPr id="5" name="Titolo 2">
            <a:extLst>
              <a:ext uri="{FF2B5EF4-FFF2-40B4-BE49-F238E27FC236}">
                <a16:creationId xmlns:a16="http://schemas.microsoft.com/office/drawing/2014/main" id="{820C35A9-EECA-CA98-7022-56C69C9B4F38}"/>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76829820-E385-0D59-160A-AD0AC1D6232E}"/>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6</a:t>
            </a:fld>
            <a:endParaRPr lang="it-IT" sz="900" dirty="0">
              <a:solidFill>
                <a:schemeClr val="bg1"/>
              </a:solidFill>
              <a:latin typeface="Arial" panose="020B0604020202020204" pitchFamily="34" charset="0"/>
              <a:cs typeface="Arial" panose="020B0604020202020204" pitchFamily="34" charset="0"/>
            </a:endParaRPr>
          </a:p>
        </p:txBody>
      </p:sp>
      <p:sp>
        <p:nvSpPr>
          <p:cNvPr id="4" name="Freccia a destra con strisce 9">
            <a:extLst>
              <a:ext uri="{FF2B5EF4-FFF2-40B4-BE49-F238E27FC236}">
                <a16:creationId xmlns:a16="http://schemas.microsoft.com/office/drawing/2014/main" id="{5D0F1C7E-42D5-BEA7-68EA-2E3F12E38CD0}"/>
              </a:ext>
            </a:extLst>
          </p:cNvPr>
          <p:cNvSpPr>
            <a:spLocks/>
          </p:cNvSpPr>
          <p:nvPr/>
        </p:nvSpPr>
        <p:spPr bwMode="auto">
          <a:xfrm rot="5400000">
            <a:off x="2402290" y="3060604"/>
            <a:ext cx="257133" cy="374674"/>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Freccia a destra con strisce 9">
            <a:extLst>
              <a:ext uri="{FF2B5EF4-FFF2-40B4-BE49-F238E27FC236}">
                <a16:creationId xmlns:a16="http://schemas.microsoft.com/office/drawing/2014/main" id="{06FC4E8F-D706-4248-0974-D0E2D929A7F3}"/>
              </a:ext>
            </a:extLst>
          </p:cNvPr>
          <p:cNvSpPr>
            <a:spLocks/>
          </p:cNvSpPr>
          <p:nvPr/>
        </p:nvSpPr>
        <p:spPr bwMode="auto">
          <a:xfrm rot="5400000">
            <a:off x="6535930" y="3030028"/>
            <a:ext cx="257129" cy="435827"/>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tangle 5">
            <a:extLst>
              <a:ext uri="{FF2B5EF4-FFF2-40B4-BE49-F238E27FC236}">
                <a16:creationId xmlns:a16="http://schemas.microsoft.com/office/drawing/2014/main" id="{2E8B74D0-425B-D8F8-04EC-E8CA0E05B79D}"/>
              </a:ext>
            </a:extLst>
          </p:cNvPr>
          <p:cNvSpPr>
            <a:spLocks noChangeArrowheads="1"/>
          </p:cNvSpPr>
          <p:nvPr/>
        </p:nvSpPr>
        <p:spPr bwMode="auto">
          <a:xfrm>
            <a:off x="4681845" y="3400820"/>
            <a:ext cx="3926996" cy="1150613"/>
          </a:xfrm>
          <a:prstGeom prst="rect">
            <a:avLst/>
          </a:prstGeom>
          <a:solidFill>
            <a:schemeClr val="accent1">
              <a:lumMod val="20000"/>
              <a:lumOff val="80000"/>
            </a:schemeClr>
          </a:solidFill>
          <a:ln w="38100" cmpd="sng">
            <a:solidFill>
              <a:srgbClr val="C0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La legge 104/2024 ha eliminato l’obbligo di devoluzione del patrimonio per le ex Onlus impossibilitate ad iscriversi al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ad esempio in quanto soggette al controllo delle PP.AA.</a:t>
            </a:r>
          </a:p>
        </p:txBody>
      </p:sp>
      <p:sp>
        <p:nvSpPr>
          <p:cNvPr id="14" name="Rectangle 5">
            <a:extLst>
              <a:ext uri="{FF2B5EF4-FFF2-40B4-BE49-F238E27FC236}">
                <a16:creationId xmlns:a16="http://schemas.microsoft.com/office/drawing/2014/main" id="{1EA6F7F5-0780-A624-E704-E938A75963CB}"/>
              </a:ext>
            </a:extLst>
          </p:cNvPr>
          <p:cNvSpPr>
            <a:spLocks noChangeArrowheads="1"/>
          </p:cNvSpPr>
          <p:nvPr/>
        </p:nvSpPr>
        <p:spPr bwMode="auto">
          <a:xfrm>
            <a:off x="539750" y="3411834"/>
            <a:ext cx="3943910" cy="1150613"/>
          </a:xfrm>
          <a:prstGeom prst="rect">
            <a:avLst/>
          </a:prstGeom>
          <a:solidFill>
            <a:schemeClr val="accent1">
              <a:lumMod val="20000"/>
              <a:lumOff val="80000"/>
            </a:schemeClr>
          </a:solidFill>
          <a:ln w="38100" cmpd="sng">
            <a:solidFill>
              <a:srgbClr val="C0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Se la Onlus non si iscrive al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entro la predetta data, la stessa dovrà devolvere a fini di pubblica utilità tutto il patrimonio netto che si è creato negli anni in cui è stata tale </a:t>
            </a:r>
          </a:p>
        </p:txBody>
      </p:sp>
      <p:sp>
        <p:nvSpPr>
          <p:cNvPr id="15" name="Rectangle 5">
            <a:extLst>
              <a:ext uri="{FF2B5EF4-FFF2-40B4-BE49-F238E27FC236}">
                <a16:creationId xmlns:a16="http://schemas.microsoft.com/office/drawing/2014/main" id="{39C118C1-AB05-DE30-3C11-9D7CA3C59DD3}"/>
              </a:ext>
            </a:extLst>
          </p:cNvPr>
          <p:cNvSpPr>
            <a:spLocks noChangeArrowheads="1"/>
          </p:cNvSpPr>
          <p:nvPr/>
        </p:nvSpPr>
        <p:spPr bwMode="auto">
          <a:xfrm>
            <a:off x="4687287" y="1878144"/>
            <a:ext cx="3965435" cy="1185166"/>
          </a:xfrm>
          <a:prstGeom prst="rect">
            <a:avLst/>
          </a:prstGeom>
          <a:solidFill>
            <a:schemeClr val="accent1">
              <a:lumMod val="20000"/>
              <a:lumOff val="80000"/>
            </a:schemeClr>
          </a:solidFill>
          <a:ln w="38100" cmpd="sng">
            <a:solidFill>
              <a:srgbClr val="C0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Nelle more si continueranno ad applicare le norme (più favorevoli) del Dl 460/97 sia sul fronte delle imposte dirette che dell’Iva e se la Onlus è un ente associativo anche la Legge 398/91  </a:t>
            </a:r>
          </a:p>
        </p:txBody>
      </p:sp>
      <p:sp>
        <p:nvSpPr>
          <p:cNvPr id="16" name="Rectangle 5">
            <a:extLst>
              <a:ext uri="{FF2B5EF4-FFF2-40B4-BE49-F238E27FC236}">
                <a16:creationId xmlns:a16="http://schemas.microsoft.com/office/drawing/2014/main" id="{A5B79074-B190-97ED-5E33-6D983D5A5FED}"/>
              </a:ext>
            </a:extLst>
          </p:cNvPr>
          <p:cNvSpPr>
            <a:spLocks noChangeArrowheads="1"/>
          </p:cNvSpPr>
          <p:nvPr/>
        </p:nvSpPr>
        <p:spPr bwMode="auto">
          <a:xfrm>
            <a:off x="539750" y="1878144"/>
            <a:ext cx="3965435" cy="1185166"/>
          </a:xfrm>
          <a:prstGeom prst="rect">
            <a:avLst/>
          </a:prstGeom>
          <a:solidFill>
            <a:schemeClr val="accent1">
              <a:lumMod val="20000"/>
              <a:lumOff val="80000"/>
            </a:schemeClr>
          </a:solidFill>
          <a:ln w="38100" cmpd="sng">
            <a:solidFill>
              <a:srgbClr val="C0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Le Onlus avranno invece tempo per decidere se iscriversi o meno al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fino al 31/03 dell’anno successivo a quello di pervenimento dell’autorizzazione UE (quindi &gt; 31/03/2026)</a:t>
            </a:r>
          </a:p>
        </p:txBody>
      </p:sp>
    </p:spTree>
    <p:extLst>
      <p:ext uri="{BB962C8B-B14F-4D97-AF65-F5344CB8AC3E}">
        <p14:creationId xmlns:p14="http://schemas.microsoft.com/office/powerpoint/2010/main" val="3355560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D34665B-5E0E-203F-DC00-54A7A4E42362}"/>
              </a:ext>
            </a:extLst>
          </p:cNvPr>
          <p:cNvPicPr>
            <a:picLocks noChangeAspect="1"/>
          </p:cNvPicPr>
          <p:nvPr/>
        </p:nvPicPr>
        <p:blipFill>
          <a:blip r:embed="rId2"/>
          <a:stretch>
            <a:fillRect/>
          </a:stretch>
        </p:blipFill>
        <p:spPr>
          <a:xfrm>
            <a:off x="1354" y="0"/>
            <a:ext cx="9141291" cy="5143500"/>
          </a:xfrm>
          <a:prstGeom prst="rect">
            <a:avLst/>
          </a:prstGeom>
        </p:spPr>
      </p:pic>
    </p:spTree>
    <p:extLst>
      <p:ext uri="{BB962C8B-B14F-4D97-AF65-F5344CB8AC3E}">
        <p14:creationId xmlns:p14="http://schemas.microsoft.com/office/powerpoint/2010/main" val="3296696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1FAD715-638B-E2F8-EB11-4F68C242A744}"/>
              </a:ext>
            </a:extLst>
          </p:cNvPr>
          <p:cNvPicPr>
            <a:picLocks noChangeAspect="1"/>
          </p:cNvPicPr>
          <p:nvPr/>
        </p:nvPicPr>
        <p:blipFill>
          <a:blip r:embed="rId2"/>
          <a:stretch>
            <a:fillRect/>
          </a:stretch>
        </p:blipFill>
        <p:spPr>
          <a:xfrm>
            <a:off x="1354" y="0"/>
            <a:ext cx="9141291" cy="5143500"/>
          </a:xfrm>
          <a:prstGeom prst="rect">
            <a:avLst/>
          </a:prstGeom>
        </p:spPr>
      </p:pic>
    </p:spTree>
    <p:extLst>
      <p:ext uri="{BB962C8B-B14F-4D97-AF65-F5344CB8AC3E}">
        <p14:creationId xmlns:p14="http://schemas.microsoft.com/office/powerpoint/2010/main" val="2082752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3BB8B-1782-30BB-5787-A8089F9BD487}"/>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C42202FA-EC59-9E15-B946-91B2D9765376}"/>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LO STATO DELL’ARTE SUL FRONTE FISCALE </a:t>
            </a:r>
            <a:br>
              <a:rPr lang="it-IT" sz="3200" b="1" dirty="0">
                <a:solidFill>
                  <a:schemeClr val="accent1"/>
                </a:solidFill>
                <a:latin typeface="Century Gothic" panose="020B0502020202020204" pitchFamily="34" charset="0"/>
              </a:rPr>
            </a:br>
            <a:r>
              <a:rPr lang="it-IT" sz="3200" b="1" dirty="0">
                <a:solidFill>
                  <a:schemeClr val="accent1"/>
                </a:solidFill>
                <a:latin typeface="Century Gothic" panose="020B0502020202020204" pitchFamily="34" charset="0"/>
              </a:rPr>
              <a:t>PER GLI ENTI NON COMMERCIALI</a:t>
            </a:r>
          </a:p>
        </p:txBody>
      </p:sp>
      <p:sp>
        <p:nvSpPr>
          <p:cNvPr id="5" name="Titolo 2">
            <a:extLst>
              <a:ext uri="{FF2B5EF4-FFF2-40B4-BE49-F238E27FC236}">
                <a16:creationId xmlns:a16="http://schemas.microsoft.com/office/drawing/2014/main" id="{2C4B003A-75BD-8300-2E06-77437C22B382}"/>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E546A3E5-422E-1CF5-A32C-BCF318175BB1}"/>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7</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a destra con strisce 9">
            <a:extLst>
              <a:ext uri="{FF2B5EF4-FFF2-40B4-BE49-F238E27FC236}">
                <a16:creationId xmlns:a16="http://schemas.microsoft.com/office/drawing/2014/main" id="{3384242E-0323-81E1-ABDB-C349F6699490}"/>
              </a:ext>
            </a:extLst>
          </p:cNvPr>
          <p:cNvSpPr>
            <a:spLocks/>
          </p:cNvSpPr>
          <p:nvPr/>
        </p:nvSpPr>
        <p:spPr bwMode="auto">
          <a:xfrm rot="5400000">
            <a:off x="2197690" y="1630291"/>
            <a:ext cx="236382" cy="357884"/>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ts val="18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Freccia a destra con strisce 9">
            <a:extLst>
              <a:ext uri="{FF2B5EF4-FFF2-40B4-BE49-F238E27FC236}">
                <a16:creationId xmlns:a16="http://schemas.microsoft.com/office/drawing/2014/main" id="{9511A80F-6BDF-1F77-88DE-2C45CF8979C9}"/>
              </a:ext>
            </a:extLst>
          </p:cNvPr>
          <p:cNvSpPr>
            <a:spLocks/>
          </p:cNvSpPr>
          <p:nvPr/>
        </p:nvSpPr>
        <p:spPr bwMode="auto">
          <a:xfrm rot="5400000">
            <a:off x="6697720" y="1639627"/>
            <a:ext cx="236381" cy="357883"/>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ts val="18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5">
            <a:extLst>
              <a:ext uri="{FF2B5EF4-FFF2-40B4-BE49-F238E27FC236}">
                <a16:creationId xmlns:a16="http://schemas.microsoft.com/office/drawing/2014/main" id="{CE0C352A-B033-46CA-B7C3-3B35A80F3DCD}"/>
              </a:ext>
            </a:extLst>
          </p:cNvPr>
          <p:cNvSpPr>
            <a:spLocks noChangeArrowheads="1"/>
          </p:cNvSpPr>
          <p:nvPr/>
        </p:nvSpPr>
        <p:spPr bwMode="auto">
          <a:xfrm>
            <a:off x="4758029" y="2111985"/>
            <a:ext cx="3846221" cy="998965"/>
          </a:xfrm>
          <a:prstGeom prst="rect">
            <a:avLst/>
          </a:prstGeom>
          <a:solidFill>
            <a:schemeClr val="accent1">
              <a:lumMod val="20000"/>
              <a:lumOff val="80000"/>
            </a:schemeClr>
          </a:solidFill>
          <a:ln w="38100" cmpd="sng">
            <a:solidFill>
              <a:srgbClr val="FF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Ad esempio dall’inizio del periodo d’imposta successivo all’Autorizzazione UE gli enti associativi (ad eccezione delle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Asd</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perderanno comunque l’aggancio alla Legge 398/91 </a:t>
            </a:r>
          </a:p>
        </p:txBody>
      </p:sp>
      <p:sp>
        <p:nvSpPr>
          <p:cNvPr id="9" name="Rectangle 5">
            <a:extLst>
              <a:ext uri="{FF2B5EF4-FFF2-40B4-BE49-F238E27FC236}">
                <a16:creationId xmlns:a16="http://schemas.microsoft.com/office/drawing/2014/main" id="{099180E6-F727-B0AF-AF50-65D3C292EE85}"/>
              </a:ext>
            </a:extLst>
          </p:cNvPr>
          <p:cNvSpPr>
            <a:spLocks noChangeArrowheads="1"/>
          </p:cNvSpPr>
          <p:nvPr/>
        </p:nvSpPr>
        <p:spPr bwMode="auto">
          <a:xfrm>
            <a:off x="539749" y="2111985"/>
            <a:ext cx="4012377" cy="998965"/>
          </a:xfrm>
          <a:prstGeom prst="rect">
            <a:avLst/>
          </a:prstGeom>
          <a:solidFill>
            <a:schemeClr val="accent1">
              <a:lumMod val="20000"/>
              <a:lumOff val="80000"/>
            </a:schemeClr>
          </a:solidFill>
          <a:ln w="38100" cmpd="sng">
            <a:solidFill>
              <a:srgbClr val="FF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Si potrebbe pensare che l’Autorizzazione UE abbia un impatto soltanto sugli ETS iscritti al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ma in realtà non è assolutamente così, sia sul fronte delle imposte dirette che delle indirette</a:t>
            </a:r>
          </a:p>
        </p:txBody>
      </p:sp>
      <p:sp>
        <p:nvSpPr>
          <p:cNvPr id="10" name="Freccia a destra con strisce 9">
            <a:extLst>
              <a:ext uri="{FF2B5EF4-FFF2-40B4-BE49-F238E27FC236}">
                <a16:creationId xmlns:a16="http://schemas.microsoft.com/office/drawing/2014/main" id="{993B10E0-EEAF-9CE4-17CB-2AEB2E7DBDAD}"/>
              </a:ext>
            </a:extLst>
          </p:cNvPr>
          <p:cNvSpPr>
            <a:spLocks/>
          </p:cNvSpPr>
          <p:nvPr/>
        </p:nvSpPr>
        <p:spPr bwMode="auto">
          <a:xfrm rot="5400000">
            <a:off x="4453809" y="3198999"/>
            <a:ext cx="236382" cy="357884"/>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ts val="18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5">
            <a:extLst>
              <a:ext uri="{FF2B5EF4-FFF2-40B4-BE49-F238E27FC236}">
                <a16:creationId xmlns:a16="http://schemas.microsoft.com/office/drawing/2014/main" id="{54051335-082A-D787-5B58-B7C9160471B0}"/>
              </a:ext>
            </a:extLst>
          </p:cNvPr>
          <p:cNvSpPr>
            <a:spLocks noChangeArrowheads="1"/>
          </p:cNvSpPr>
          <p:nvPr/>
        </p:nvSpPr>
        <p:spPr bwMode="auto">
          <a:xfrm>
            <a:off x="2085972" y="3631286"/>
            <a:ext cx="4985211" cy="812128"/>
          </a:xfrm>
          <a:prstGeom prst="rect">
            <a:avLst/>
          </a:prstGeom>
          <a:solidFill>
            <a:schemeClr val="accent1">
              <a:lumMod val="20000"/>
              <a:lumOff val="80000"/>
            </a:schemeClr>
          </a:solidFill>
          <a:ln w="38100" cmpd="sng">
            <a:solidFill>
              <a:srgbClr val="FF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Sul fronte dell’IVA le disposizioni dell’art. 10 (esenzione) oggi applicabili alle Onlus, diverrebbero applicabili agli ETS non commerciali con la necessità, per le prime, di adeguarsi </a:t>
            </a:r>
          </a:p>
        </p:txBody>
      </p:sp>
    </p:spTree>
    <p:extLst>
      <p:ext uri="{BB962C8B-B14F-4D97-AF65-F5344CB8AC3E}">
        <p14:creationId xmlns:p14="http://schemas.microsoft.com/office/powerpoint/2010/main" val="168738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5B33F-E101-60E8-A824-58F44E151BB6}"/>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69689E67-D709-DFFF-7426-E81CCD54C5B3}"/>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LO STATO DELL’ARTE SUL FRONTE FISCALE </a:t>
            </a:r>
          </a:p>
          <a:p>
            <a:pPr marL="0" indent="0">
              <a:spcBef>
                <a:spcPts val="0"/>
              </a:spcBef>
              <a:buNone/>
            </a:pPr>
            <a:r>
              <a:rPr lang="it-IT" sz="3200" b="1" dirty="0">
                <a:solidFill>
                  <a:schemeClr val="accent1"/>
                </a:solidFill>
                <a:latin typeface="Century Gothic" panose="020B0502020202020204" pitchFamily="34" charset="0"/>
              </a:rPr>
              <a:t>PER GLI ETS (1/2)</a:t>
            </a:r>
          </a:p>
        </p:txBody>
      </p:sp>
      <p:sp>
        <p:nvSpPr>
          <p:cNvPr id="5" name="Titolo 2">
            <a:extLst>
              <a:ext uri="{FF2B5EF4-FFF2-40B4-BE49-F238E27FC236}">
                <a16:creationId xmlns:a16="http://schemas.microsoft.com/office/drawing/2014/main" id="{CA577508-B9CE-ABA6-E006-D957D494B0A8}"/>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2A0D91F0-D711-EBB1-EDE2-14A37711F654}"/>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8</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a destra con strisce 9">
            <a:extLst>
              <a:ext uri="{FF2B5EF4-FFF2-40B4-BE49-F238E27FC236}">
                <a16:creationId xmlns:a16="http://schemas.microsoft.com/office/drawing/2014/main" id="{F9D26595-CF4F-8588-186C-F76360112F82}"/>
              </a:ext>
            </a:extLst>
          </p:cNvPr>
          <p:cNvSpPr>
            <a:spLocks/>
          </p:cNvSpPr>
          <p:nvPr/>
        </p:nvSpPr>
        <p:spPr bwMode="auto">
          <a:xfrm rot="5400000">
            <a:off x="2358743" y="1658241"/>
            <a:ext cx="236382" cy="357884"/>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Freccia a destra con strisce 9">
            <a:extLst>
              <a:ext uri="{FF2B5EF4-FFF2-40B4-BE49-F238E27FC236}">
                <a16:creationId xmlns:a16="http://schemas.microsoft.com/office/drawing/2014/main" id="{1089F3FC-7247-2ED7-217B-E1EBF885C875}"/>
              </a:ext>
            </a:extLst>
          </p:cNvPr>
          <p:cNvSpPr>
            <a:spLocks/>
          </p:cNvSpPr>
          <p:nvPr/>
        </p:nvSpPr>
        <p:spPr bwMode="auto">
          <a:xfrm rot="5400000">
            <a:off x="6562949" y="1667577"/>
            <a:ext cx="236381" cy="357883"/>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5">
            <a:extLst>
              <a:ext uri="{FF2B5EF4-FFF2-40B4-BE49-F238E27FC236}">
                <a16:creationId xmlns:a16="http://schemas.microsoft.com/office/drawing/2014/main" id="{662C0EC7-33F1-CC77-BAFA-CB29FB25DEA1}"/>
              </a:ext>
            </a:extLst>
          </p:cNvPr>
          <p:cNvSpPr>
            <a:spLocks noChangeArrowheads="1"/>
          </p:cNvSpPr>
          <p:nvPr/>
        </p:nvSpPr>
        <p:spPr bwMode="auto">
          <a:xfrm>
            <a:off x="4758029" y="2177595"/>
            <a:ext cx="3846221" cy="804693"/>
          </a:xfrm>
          <a:prstGeom prst="rect">
            <a:avLst/>
          </a:prstGeom>
          <a:solidFill>
            <a:schemeClr val="accent1">
              <a:lumMod val="20000"/>
              <a:lumOff val="80000"/>
            </a:schemeClr>
          </a:solidFill>
          <a:ln w="38100" cmpd="sng">
            <a:solidFill>
              <a:srgbClr val="FF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La facoltà, prevista solo per gli Ets, di avvalersi dei due regimi forfettari previsti dagli artt. 80 e 86 del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Cts</a:t>
            </a:r>
            <a:endPar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endParaRPr>
          </a:p>
        </p:txBody>
      </p:sp>
      <p:sp>
        <p:nvSpPr>
          <p:cNvPr id="9" name="Rectangle 5">
            <a:extLst>
              <a:ext uri="{FF2B5EF4-FFF2-40B4-BE49-F238E27FC236}">
                <a16:creationId xmlns:a16="http://schemas.microsoft.com/office/drawing/2014/main" id="{71C3122D-A06A-10C8-857C-FFFEBDD9FE47}"/>
              </a:ext>
            </a:extLst>
          </p:cNvPr>
          <p:cNvSpPr>
            <a:spLocks noChangeArrowheads="1"/>
          </p:cNvSpPr>
          <p:nvPr/>
        </p:nvSpPr>
        <p:spPr bwMode="auto">
          <a:xfrm>
            <a:off x="539750" y="2171372"/>
            <a:ext cx="3874368" cy="804693"/>
          </a:xfrm>
          <a:prstGeom prst="rect">
            <a:avLst/>
          </a:prstGeom>
          <a:solidFill>
            <a:schemeClr val="accent1">
              <a:lumMod val="20000"/>
              <a:lumOff val="80000"/>
            </a:schemeClr>
          </a:solidFill>
          <a:ln w="38100" cmpd="sng">
            <a:solidFill>
              <a:srgbClr val="FF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Tra le novità che impatteranno sulle scelte degli Ets segnaliamo l’incompatibilità della legge 398/91 con l’iscrizione al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endPar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endParaRPr>
          </a:p>
        </p:txBody>
      </p:sp>
      <p:sp>
        <p:nvSpPr>
          <p:cNvPr id="10" name="Freccia a destra con strisce 9">
            <a:extLst>
              <a:ext uri="{FF2B5EF4-FFF2-40B4-BE49-F238E27FC236}">
                <a16:creationId xmlns:a16="http://schemas.microsoft.com/office/drawing/2014/main" id="{31F0A398-BF0F-9E1E-D6FC-259804B7063B}"/>
              </a:ext>
            </a:extLst>
          </p:cNvPr>
          <p:cNvSpPr>
            <a:spLocks/>
          </p:cNvSpPr>
          <p:nvPr/>
        </p:nvSpPr>
        <p:spPr bwMode="auto">
          <a:xfrm rot="5400000">
            <a:off x="2358743" y="3131312"/>
            <a:ext cx="236382" cy="357884"/>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5">
            <a:extLst>
              <a:ext uri="{FF2B5EF4-FFF2-40B4-BE49-F238E27FC236}">
                <a16:creationId xmlns:a16="http://schemas.microsoft.com/office/drawing/2014/main" id="{7A4C24BE-C4AA-B003-A4B3-84A41F71F813}"/>
              </a:ext>
            </a:extLst>
          </p:cNvPr>
          <p:cNvSpPr>
            <a:spLocks noChangeArrowheads="1"/>
          </p:cNvSpPr>
          <p:nvPr/>
        </p:nvSpPr>
        <p:spPr bwMode="auto">
          <a:xfrm>
            <a:off x="539750" y="3644442"/>
            <a:ext cx="3874368" cy="804693"/>
          </a:xfrm>
          <a:prstGeom prst="rect">
            <a:avLst/>
          </a:prstGeom>
          <a:solidFill>
            <a:schemeClr val="accent1">
              <a:lumMod val="20000"/>
              <a:lumOff val="80000"/>
            </a:schemeClr>
          </a:solidFill>
          <a:ln w="38100" cmpd="sng">
            <a:solidFill>
              <a:srgbClr val="FF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La soglia del 6% nella marginalità delle attività d’interesse generale oltre cui si presume la commercialità dell’Ets </a:t>
            </a:r>
          </a:p>
        </p:txBody>
      </p:sp>
      <p:sp>
        <p:nvSpPr>
          <p:cNvPr id="12" name="Freccia a destra con strisce 9">
            <a:extLst>
              <a:ext uri="{FF2B5EF4-FFF2-40B4-BE49-F238E27FC236}">
                <a16:creationId xmlns:a16="http://schemas.microsoft.com/office/drawing/2014/main" id="{8B6FC33E-5B27-03D2-F4C7-9BAEBC171A57}"/>
              </a:ext>
            </a:extLst>
          </p:cNvPr>
          <p:cNvSpPr>
            <a:spLocks/>
          </p:cNvSpPr>
          <p:nvPr/>
        </p:nvSpPr>
        <p:spPr bwMode="auto">
          <a:xfrm rot="5400000">
            <a:off x="6562948" y="3141661"/>
            <a:ext cx="236382" cy="343407"/>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tangle 5">
            <a:extLst>
              <a:ext uri="{FF2B5EF4-FFF2-40B4-BE49-F238E27FC236}">
                <a16:creationId xmlns:a16="http://schemas.microsoft.com/office/drawing/2014/main" id="{E0459646-1E37-BCFB-3FB5-E5066BD5ED96}"/>
              </a:ext>
            </a:extLst>
          </p:cNvPr>
          <p:cNvSpPr>
            <a:spLocks noChangeArrowheads="1"/>
          </p:cNvSpPr>
          <p:nvPr/>
        </p:nvSpPr>
        <p:spPr bwMode="auto">
          <a:xfrm>
            <a:off x="4758029" y="3644442"/>
            <a:ext cx="3846221" cy="804693"/>
          </a:xfrm>
          <a:prstGeom prst="rect">
            <a:avLst/>
          </a:prstGeom>
          <a:solidFill>
            <a:schemeClr val="accent1">
              <a:lumMod val="20000"/>
              <a:lumOff val="80000"/>
            </a:schemeClr>
          </a:solidFill>
          <a:ln w="38100" cmpd="sng">
            <a:solidFill>
              <a:srgbClr val="FF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Ai fini Iva i nuovi criteri di esenzione ex art. 10 premiano esclusivamente gli Ets di natura non commerciale</a:t>
            </a:r>
          </a:p>
        </p:txBody>
      </p:sp>
    </p:spTree>
    <p:extLst>
      <p:ext uri="{BB962C8B-B14F-4D97-AF65-F5344CB8AC3E}">
        <p14:creationId xmlns:p14="http://schemas.microsoft.com/office/powerpoint/2010/main" val="333074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DA397-D640-24FD-BA85-69F3B972C6B8}"/>
            </a:ext>
          </a:extLst>
        </p:cNvPr>
        <p:cNvGrpSpPr/>
        <p:nvPr/>
      </p:nvGrpSpPr>
      <p:grpSpPr>
        <a:xfrm>
          <a:off x="0" y="0"/>
          <a:ext cx="0" cy="0"/>
          <a:chOff x="0" y="0"/>
          <a:chExt cx="0" cy="0"/>
        </a:xfrm>
      </p:grpSpPr>
      <p:sp>
        <p:nvSpPr>
          <p:cNvPr id="3" name="Segnaposto testo 3">
            <a:extLst>
              <a:ext uri="{FF2B5EF4-FFF2-40B4-BE49-F238E27FC236}">
                <a16:creationId xmlns:a16="http://schemas.microsoft.com/office/drawing/2014/main" id="{F414DB48-4AA7-8424-9D76-1B6967991B4E}"/>
              </a:ext>
            </a:extLst>
          </p:cNvPr>
          <p:cNvSpPr txBox="1">
            <a:spLocks/>
          </p:cNvSpPr>
          <p:nvPr/>
        </p:nvSpPr>
        <p:spPr>
          <a:xfrm>
            <a:off x="549000" y="796926"/>
            <a:ext cx="8046000" cy="88639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it-IT" sz="3200" b="1" dirty="0">
                <a:solidFill>
                  <a:schemeClr val="accent1"/>
                </a:solidFill>
                <a:latin typeface="Century Gothic" panose="020B0502020202020204" pitchFamily="34" charset="0"/>
              </a:rPr>
              <a:t>LO STATO DELL’ARTE SUL FRONTE FISCALE </a:t>
            </a:r>
          </a:p>
          <a:p>
            <a:pPr marL="0" indent="0">
              <a:spcBef>
                <a:spcPts val="0"/>
              </a:spcBef>
              <a:buNone/>
            </a:pPr>
            <a:r>
              <a:rPr lang="it-IT" sz="3200" b="1" dirty="0">
                <a:solidFill>
                  <a:schemeClr val="accent1"/>
                </a:solidFill>
                <a:latin typeface="Century Gothic" panose="020B0502020202020204" pitchFamily="34" charset="0"/>
              </a:rPr>
              <a:t>PER GLI ETS (2/2)</a:t>
            </a:r>
          </a:p>
        </p:txBody>
      </p:sp>
      <p:sp>
        <p:nvSpPr>
          <p:cNvPr id="5" name="Titolo 2">
            <a:extLst>
              <a:ext uri="{FF2B5EF4-FFF2-40B4-BE49-F238E27FC236}">
                <a16:creationId xmlns:a16="http://schemas.microsoft.com/office/drawing/2014/main" id="{5F7ABE07-CD94-4374-884F-B195BCA065FF}"/>
              </a:ext>
            </a:extLst>
          </p:cNvPr>
          <p:cNvSpPr txBox="1">
            <a:spLocks/>
          </p:cNvSpPr>
          <p:nvPr/>
        </p:nvSpPr>
        <p:spPr>
          <a:xfrm>
            <a:off x="800100" y="229214"/>
            <a:ext cx="7794899" cy="126385"/>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it-IT" sz="1000" dirty="0">
                <a:latin typeface="Century Gothic" panose="020B0502020202020204" pitchFamily="34" charset="0"/>
              </a:rPr>
              <a:t>LE NOVITÀ FISCALI PER GLI ETS ALLA VIGILIA DELLA LORO ENTRATA IN VIGORE</a:t>
            </a:r>
          </a:p>
        </p:txBody>
      </p:sp>
      <p:sp>
        <p:nvSpPr>
          <p:cNvPr id="2" name="CasellaDiTesto 1">
            <a:extLst>
              <a:ext uri="{FF2B5EF4-FFF2-40B4-BE49-F238E27FC236}">
                <a16:creationId xmlns:a16="http://schemas.microsoft.com/office/drawing/2014/main" id="{F39ABDEA-C70D-B7DD-010A-78FBEB4980C2}"/>
              </a:ext>
            </a:extLst>
          </p:cNvPr>
          <p:cNvSpPr txBox="1"/>
          <p:nvPr/>
        </p:nvSpPr>
        <p:spPr>
          <a:xfrm>
            <a:off x="4572000" y="4899958"/>
            <a:ext cx="4043492" cy="138499"/>
          </a:xfrm>
          <a:prstGeom prst="rect">
            <a:avLst/>
          </a:prstGeom>
          <a:noFill/>
        </p:spPr>
        <p:txBody>
          <a:bodyPr wrap="square" lIns="0" tIns="0" rIns="0" bIns="0" rtlCol="0" anchor="ctr" anchorCtr="0">
            <a:spAutoFit/>
          </a:bodyPr>
          <a:lstStyle/>
          <a:p>
            <a:pPr algn="r"/>
            <a:fld id="{7C1E5B3C-04A0-874F-A5D0-9936DB441B64}" type="slidenum">
              <a:rPr lang="it-IT" sz="900" smtClean="0">
                <a:solidFill>
                  <a:schemeClr val="bg1"/>
                </a:solidFill>
                <a:latin typeface="Arial" panose="020B0604020202020204" pitchFamily="34" charset="0"/>
                <a:cs typeface="Arial" panose="020B0604020202020204" pitchFamily="34" charset="0"/>
              </a:rPr>
              <a:pPr algn="r"/>
              <a:t>9</a:t>
            </a:fld>
            <a:endParaRPr lang="it-IT" sz="900" dirty="0">
              <a:solidFill>
                <a:schemeClr val="bg1"/>
              </a:solidFill>
              <a:latin typeface="Arial" panose="020B0604020202020204" pitchFamily="34" charset="0"/>
              <a:cs typeface="Arial" panose="020B0604020202020204" pitchFamily="34" charset="0"/>
            </a:endParaRPr>
          </a:p>
        </p:txBody>
      </p:sp>
      <p:sp>
        <p:nvSpPr>
          <p:cNvPr id="6" name="Freccia a destra con strisce 9">
            <a:extLst>
              <a:ext uri="{FF2B5EF4-FFF2-40B4-BE49-F238E27FC236}">
                <a16:creationId xmlns:a16="http://schemas.microsoft.com/office/drawing/2014/main" id="{7B9FDC4C-8516-8EA6-4E58-8B13FF83DA1D}"/>
              </a:ext>
            </a:extLst>
          </p:cNvPr>
          <p:cNvSpPr>
            <a:spLocks/>
          </p:cNvSpPr>
          <p:nvPr/>
        </p:nvSpPr>
        <p:spPr bwMode="auto">
          <a:xfrm rot="5400000">
            <a:off x="2358743" y="1658241"/>
            <a:ext cx="236382" cy="357884"/>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Freccia a destra con strisce 9">
            <a:extLst>
              <a:ext uri="{FF2B5EF4-FFF2-40B4-BE49-F238E27FC236}">
                <a16:creationId xmlns:a16="http://schemas.microsoft.com/office/drawing/2014/main" id="{C63B78B8-A934-6D94-A87C-B312A071C4EE}"/>
              </a:ext>
            </a:extLst>
          </p:cNvPr>
          <p:cNvSpPr>
            <a:spLocks/>
          </p:cNvSpPr>
          <p:nvPr/>
        </p:nvSpPr>
        <p:spPr bwMode="auto">
          <a:xfrm rot="5400000">
            <a:off x="6562949" y="1667577"/>
            <a:ext cx="236381" cy="357883"/>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5">
            <a:extLst>
              <a:ext uri="{FF2B5EF4-FFF2-40B4-BE49-F238E27FC236}">
                <a16:creationId xmlns:a16="http://schemas.microsoft.com/office/drawing/2014/main" id="{F0224637-69C6-9859-2365-866D0E01A93A}"/>
              </a:ext>
            </a:extLst>
          </p:cNvPr>
          <p:cNvSpPr>
            <a:spLocks noChangeArrowheads="1"/>
          </p:cNvSpPr>
          <p:nvPr/>
        </p:nvSpPr>
        <p:spPr bwMode="auto">
          <a:xfrm>
            <a:off x="4758029" y="2128402"/>
            <a:ext cx="3846221" cy="933996"/>
          </a:xfrm>
          <a:prstGeom prst="rect">
            <a:avLst/>
          </a:prstGeom>
          <a:solidFill>
            <a:schemeClr val="accent1">
              <a:lumMod val="20000"/>
              <a:lumOff val="80000"/>
            </a:schemeClr>
          </a:solidFill>
          <a:ln w="38100" cmpd="sng">
            <a:solidFill>
              <a:srgbClr val="FF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Le associazioni iscritte al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Runts</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non saranno più tenute alla trasmissione del Modello Eas per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decommercializzare</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 i corrispettivi specifici versati dai soci</a:t>
            </a:r>
          </a:p>
        </p:txBody>
      </p:sp>
      <p:sp>
        <p:nvSpPr>
          <p:cNvPr id="9" name="Rectangle 5">
            <a:extLst>
              <a:ext uri="{FF2B5EF4-FFF2-40B4-BE49-F238E27FC236}">
                <a16:creationId xmlns:a16="http://schemas.microsoft.com/office/drawing/2014/main" id="{505F233F-7D46-6C4B-011E-18BA3D373B81}"/>
              </a:ext>
            </a:extLst>
          </p:cNvPr>
          <p:cNvSpPr>
            <a:spLocks noChangeArrowheads="1"/>
          </p:cNvSpPr>
          <p:nvPr/>
        </p:nvSpPr>
        <p:spPr bwMode="auto">
          <a:xfrm>
            <a:off x="539750" y="2122179"/>
            <a:ext cx="3874368" cy="933996"/>
          </a:xfrm>
          <a:prstGeom prst="rect">
            <a:avLst/>
          </a:prstGeom>
          <a:solidFill>
            <a:schemeClr val="accent1">
              <a:lumMod val="20000"/>
              <a:lumOff val="80000"/>
            </a:schemeClr>
          </a:solidFill>
          <a:ln w="38100" cmpd="sng">
            <a:solidFill>
              <a:srgbClr val="FF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Scatta dal 2026 la presunzione di non commercialità per le attività svolte dalle Fondazioni Ets ex IPAB </a:t>
            </a:r>
          </a:p>
        </p:txBody>
      </p:sp>
      <p:sp>
        <p:nvSpPr>
          <p:cNvPr id="10" name="Freccia a destra con strisce 9">
            <a:extLst>
              <a:ext uri="{FF2B5EF4-FFF2-40B4-BE49-F238E27FC236}">
                <a16:creationId xmlns:a16="http://schemas.microsoft.com/office/drawing/2014/main" id="{9BD27D82-C7E7-DF2B-1EF2-3B116B56D725}"/>
              </a:ext>
            </a:extLst>
          </p:cNvPr>
          <p:cNvSpPr>
            <a:spLocks/>
          </p:cNvSpPr>
          <p:nvPr/>
        </p:nvSpPr>
        <p:spPr bwMode="auto">
          <a:xfrm rot="5400000">
            <a:off x="2358743" y="3183940"/>
            <a:ext cx="236382" cy="357884"/>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5">
            <a:extLst>
              <a:ext uri="{FF2B5EF4-FFF2-40B4-BE49-F238E27FC236}">
                <a16:creationId xmlns:a16="http://schemas.microsoft.com/office/drawing/2014/main" id="{90630063-84C4-1D4E-187D-CC67DC0A8966}"/>
              </a:ext>
            </a:extLst>
          </p:cNvPr>
          <p:cNvSpPr>
            <a:spLocks noChangeArrowheads="1"/>
          </p:cNvSpPr>
          <p:nvPr/>
        </p:nvSpPr>
        <p:spPr bwMode="auto">
          <a:xfrm>
            <a:off x="539750" y="3644442"/>
            <a:ext cx="3874368" cy="804693"/>
          </a:xfrm>
          <a:prstGeom prst="rect">
            <a:avLst/>
          </a:prstGeom>
          <a:solidFill>
            <a:schemeClr val="accent1">
              <a:lumMod val="20000"/>
              <a:lumOff val="80000"/>
            </a:schemeClr>
          </a:solidFill>
          <a:ln w="38100" cmpd="sng">
            <a:solidFill>
              <a:srgbClr val="FF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Le Imprese Sociali potranno mandare in esenzione da tassazione Ires tutto l’utile accantonato alla specifica Riserva indivisibile </a:t>
            </a:r>
          </a:p>
        </p:txBody>
      </p:sp>
      <p:sp>
        <p:nvSpPr>
          <p:cNvPr id="12" name="Freccia a destra con strisce 9">
            <a:extLst>
              <a:ext uri="{FF2B5EF4-FFF2-40B4-BE49-F238E27FC236}">
                <a16:creationId xmlns:a16="http://schemas.microsoft.com/office/drawing/2014/main" id="{076CE197-D6CE-4496-7331-45230144E9B1}"/>
              </a:ext>
            </a:extLst>
          </p:cNvPr>
          <p:cNvSpPr>
            <a:spLocks/>
          </p:cNvSpPr>
          <p:nvPr/>
        </p:nvSpPr>
        <p:spPr bwMode="auto">
          <a:xfrm rot="5400000">
            <a:off x="6562948" y="3194289"/>
            <a:ext cx="236382" cy="343407"/>
          </a:xfrm>
          <a:custGeom>
            <a:avLst/>
            <a:gdLst>
              <a:gd name="T0" fmla="*/ 180667 w 360040"/>
              <a:gd name="T1" fmla="*/ 0 h 576064"/>
              <a:gd name="T2" fmla="*/ 0 w 360040"/>
              <a:gd name="T3" fmla="*/ 288432 h 576064"/>
              <a:gd name="T4" fmla="*/ 180667 w 360040"/>
              <a:gd name="T5" fmla="*/ 576860 h 576064"/>
              <a:gd name="T6" fmla="*/ 361334 w 360040"/>
              <a:gd name="T7" fmla="*/ 288432 h 576064"/>
              <a:gd name="T8" fmla="*/ 17694720 60000 65536"/>
              <a:gd name="T9" fmla="*/ 11796480 60000 65536"/>
              <a:gd name="T10" fmla="*/ 5898240 60000 65536"/>
              <a:gd name="T11" fmla="*/ 0 60000 65536"/>
              <a:gd name="T12" fmla="*/ 56256 w 360040"/>
              <a:gd name="T13" fmla="*/ 144016 h 576064"/>
              <a:gd name="T14" fmla="*/ 270030 w 360040"/>
              <a:gd name="T15" fmla="*/ 432048 h 576064"/>
            </a:gdLst>
            <a:ahLst/>
            <a:cxnLst>
              <a:cxn ang="T8">
                <a:pos x="T0" y="T1"/>
              </a:cxn>
              <a:cxn ang="T9">
                <a:pos x="T2" y="T3"/>
              </a:cxn>
              <a:cxn ang="T10">
                <a:pos x="T4" y="T5"/>
              </a:cxn>
              <a:cxn ang="T11">
                <a:pos x="T6" y="T7"/>
              </a:cxn>
            </a:cxnLst>
            <a:rect l="T12" t="T13" r="T14" b="T15"/>
            <a:pathLst>
              <a:path w="360040" h="576064">
                <a:moveTo>
                  <a:pt x="0" y="144016"/>
                </a:moveTo>
                <a:lnTo>
                  <a:pt x="11251" y="144016"/>
                </a:lnTo>
                <a:lnTo>
                  <a:pt x="11251" y="432048"/>
                </a:lnTo>
                <a:lnTo>
                  <a:pt x="0" y="432048"/>
                </a:lnTo>
                <a:lnTo>
                  <a:pt x="0" y="144016"/>
                </a:lnTo>
                <a:close/>
                <a:moveTo>
                  <a:pt x="22503" y="144016"/>
                </a:moveTo>
                <a:lnTo>
                  <a:pt x="45005" y="144016"/>
                </a:lnTo>
                <a:lnTo>
                  <a:pt x="45005" y="432048"/>
                </a:lnTo>
                <a:lnTo>
                  <a:pt x="22503" y="432048"/>
                </a:lnTo>
                <a:lnTo>
                  <a:pt x="22503" y="144016"/>
                </a:lnTo>
                <a:close/>
                <a:moveTo>
                  <a:pt x="56256" y="144016"/>
                </a:moveTo>
                <a:lnTo>
                  <a:pt x="180020" y="144016"/>
                </a:lnTo>
                <a:lnTo>
                  <a:pt x="180020" y="0"/>
                </a:lnTo>
                <a:lnTo>
                  <a:pt x="360040" y="288032"/>
                </a:lnTo>
                <a:lnTo>
                  <a:pt x="180020" y="576064"/>
                </a:lnTo>
                <a:lnTo>
                  <a:pt x="180020" y="432048"/>
                </a:lnTo>
                <a:lnTo>
                  <a:pt x="56256" y="432048"/>
                </a:lnTo>
                <a:lnTo>
                  <a:pt x="56256" y="144016"/>
                </a:lnTo>
                <a:close/>
              </a:path>
            </a:pathLst>
          </a:custGeom>
          <a:solidFill>
            <a:srgbClr val="89A927"/>
          </a:solidFill>
          <a:ln w="25400" cap="flat" cmpd="sng" algn="ctr">
            <a:solidFill>
              <a:srgbClr val="89A927"/>
            </a:solid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tangle 5">
            <a:extLst>
              <a:ext uri="{FF2B5EF4-FFF2-40B4-BE49-F238E27FC236}">
                <a16:creationId xmlns:a16="http://schemas.microsoft.com/office/drawing/2014/main" id="{09F45480-F72F-B946-A6D9-221F5BBE71D2}"/>
              </a:ext>
            </a:extLst>
          </p:cNvPr>
          <p:cNvSpPr>
            <a:spLocks noChangeArrowheads="1"/>
          </p:cNvSpPr>
          <p:nvPr/>
        </p:nvSpPr>
        <p:spPr bwMode="auto">
          <a:xfrm>
            <a:off x="4758029" y="3644442"/>
            <a:ext cx="3846221" cy="804693"/>
          </a:xfrm>
          <a:prstGeom prst="rect">
            <a:avLst/>
          </a:prstGeom>
          <a:solidFill>
            <a:schemeClr val="accent1">
              <a:lumMod val="20000"/>
              <a:lumOff val="80000"/>
            </a:schemeClr>
          </a:solidFill>
          <a:ln w="38100" cmpd="sng">
            <a:solidFill>
              <a:srgbClr val="FF0000"/>
            </a:solidFill>
            <a:prstDash val="dash"/>
            <a:miter lim="800000"/>
            <a:headEnd/>
            <a:tailEnd/>
          </a:ln>
        </p:spPr>
        <p:txBody>
          <a:bodyPr lIns="38569" tIns="19284" rIns="38569" bIns="19284"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Non sono soggette all’imposta sulle successioni e donazioni e alle imposte </a:t>
            </a:r>
            <a:r>
              <a:rPr kumimoji="0" lang="it-IT" altLang="it-IT" sz="1400" b="0" i="0" u="none" strike="noStrike" kern="1200" cap="none" spc="0" normalizeH="0" baseline="0" noProof="0" dirty="0" err="1">
                <a:ln>
                  <a:noFill/>
                </a:ln>
                <a:solidFill>
                  <a:srgbClr val="000000"/>
                </a:solidFill>
                <a:effectLst/>
                <a:uLnTx/>
                <a:uFillTx/>
                <a:latin typeface="Arial"/>
                <a:ea typeface="+mn-ea"/>
                <a:cs typeface="Arial"/>
                <a:sym typeface="Wingdings" pitchFamily="2" charset="2"/>
              </a:rPr>
              <a:t>ipo</a:t>
            </a:r>
            <a:r>
              <a:rPr kumimoji="0" lang="it-IT" altLang="it-IT" sz="1400" b="0" i="0" u="none" strike="noStrike" kern="1200" cap="none" spc="0" normalizeH="0" baseline="0" noProof="0" dirty="0">
                <a:ln>
                  <a:noFill/>
                </a:ln>
                <a:solidFill>
                  <a:srgbClr val="000000"/>
                </a:solidFill>
                <a:effectLst/>
                <a:uLnTx/>
                <a:uFillTx/>
                <a:latin typeface="Arial"/>
                <a:ea typeface="+mn-ea"/>
                <a:cs typeface="Arial"/>
                <a:sym typeface="Wingdings" pitchFamily="2" charset="2"/>
              </a:rPr>
              <a:t>-catastali i trasferimenti a titolo gratuito in favore degli Ets</a:t>
            </a:r>
          </a:p>
        </p:txBody>
      </p:sp>
    </p:spTree>
    <p:extLst>
      <p:ext uri="{BB962C8B-B14F-4D97-AF65-F5344CB8AC3E}">
        <p14:creationId xmlns:p14="http://schemas.microsoft.com/office/powerpoint/2010/main" val="768352401"/>
      </p:ext>
    </p:extLst>
  </p:cSld>
  <p:clrMapOvr>
    <a:masterClrMapping/>
  </p:clrMapOvr>
</p:sld>
</file>

<file path=ppt/theme/theme1.xml><?xml version="1.0" encoding="utf-8"?>
<a:theme xmlns:a="http://schemas.openxmlformats.org/drawingml/2006/main" name="Tema di Office">
  <a:themeElements>
    <a:clrScheme name="Personalizzati 1">
      <a:dk1>
        <a:srgbClr val="000000"/>
      </a:dk1>
      <a:lt1>
        <a:srgbClr val="FFFFFF"/>
      </a:lt1>
      <a:dk2>
        <a:srgbClr val="000000"/>
      </a:dk2>
      <a:lt2>
        <a:srgbClr val="E8E8E8"/>
      </a:lt2>
      <a:accent1>
        <a:srgbClr val="008F80"/>
      </a:accent1>
      <a:accent2>
        <a:srgbClr val="AE192E"/>
      </a:accent2>
      <a:accent3>
        <a:srgbClr val="FEFFFF"/>
      </a:accent3>
      <a:accent4>
        <a:srgbClr val="FEFFFF"/>
      </a:accent4>
      <a:accent5>
        <a:srgbClr val="FEFFFF"/>
      </a:accent5>
      <a:accent6>
        <a:srgbClr val="FEFFFF"/>
      </a:accent6>
      <a:hlink>
        <a:srgbClr val="FDFFFF"/>
      </a:hlink>
      <a:folHlink>
        <a:srgbClr val="FDFFFF"/>
      </a:folHlink>
    </a:clrScheme>
    <a:fontScheme name="Tema di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oaccreditamento xmlns="c4220004-9134-4703-81a5-490e112a6796">false</Statoaccreditamento>
    <Accreditamentopresentato xmlns="c4220004-9134-4703-81a5-490e112a6796">false</Accreditamentopresentato>
    <lcf76f155ced4ddcb4097134ff3c332f xmlns="c4220004-9134-4703-81a5-490e112a6796">
      <Terms xmlns="http://schemas.microsoft.com/office/infopath/2007/PartnerControls"/>
    </lcf76f155ced4ddcb4097134ff3c332f>
    <TaxCatchAll xmlns="ff1376fa-19f3-4555-8618-f9039c0fee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BB6B0CE5641E44F8332066D4716997F" ma:contentTypeVersion="18" ma:contentTypeDescription="Creare un nuovo documento." ma:contentTypeScope="" ma:versionID="82064936032662122e3af4c24d279487">
  <xsd:schema xmlns:xsd="http://www.w3.org/2001/XMLSchema" xmlns:xs="http://www.w3.org/2001/XMLSchema" xmlns:p="http://schemas.microsoft.com/office/2006/metadata/properties" xmlns:ns2="c4220004-9134-4703-81a5-490e112a6796" xmlns:ns3="ff1376fa-19f3-4555-8618-f9039c0fee16" targetNamespace="http://schemas.microsoft.com/office/2006/metadata/properties" ma:root="true" ma:fieldsID="c907db462a616b3de57246add118a99d" ns2:_="" ns3:_="">
    <xsd:import namespace="c4220004-9134-4703-81a5-490e112a6796"/>
    <xsd:import namespace="ff1376fa-19f3-4555-8618-f9039c0fee1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Accreditamentopresentato" minOccurs="0"/>
                <xsd:element ref="ns2:Statoaccreditamento"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220004-9134-4703-81a5-490e112a67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f8454082-725b-47c1-8de9-7dd242047d1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Accreditamentopresentato" ma:index="22" nillable="true" ma:displayName="Accreditamento presentato" ma:default="0" ma:description="Sì = presentato&#10;No = non presentato" ma:format="Dropdown" ma:internalName="Accreditamentopresentato">
      <xsd:simpleType>
        <xsd:restriction base="dms:Boolean"/>
      </xsd:simpleType>
    </xsd:element>
    <xsd:element name="Statoaccreditamento" ma:index="23" nillable="true" ma:displayName="Stato accreditamento" ma:default="0" ma:format="Dropdown" ma:internalName="Statoaccreditamento">
      <xsd:simpleType>
        <xsd:restriction base="dms:Boolea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1376fa-19f3-4555-8618-f9039c0fee1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8112bbb-d7e4-46f3-ba2f-cc1e3f7ccc7b}" ma:internalName="TaxCatchAll" ma:showField="CatchAllData" ma:web="ff1376fa-19f3-4555-8618-f9039c0fee1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20EDAD-6DC5-41C2-B681-17C954BDF75B}">
  <ds:schemaRefs>
    <ds:schemaRef ds:uri="http://schemas.microsoft.com/sharepoint/v3/contenttype/forms"/>
  </ds:schemaRefs>
</ds:datastoreItem>
</file>

<file path=customXml/itemProps2.xml><?xml version="1.0" encoding="utf-8"?>
<ds:datastoreItem xmlns:ds="http://schemas.openxmlformats.org/officeDocument/2006/customXml" ds:itemID="{F1138624-A4CF-42BC-8E17-7ED53DF93701}">
  <ds:schemaRefs>
    <ds:schemaRef ds:uri="http://schemas.microsoft.com/office/2006/metadata/properties"/>
    <ds:schemaRef ds:uri="http://schemas.microsoft.com/office/infopath/2007/PartnerControls"/>
    <ds:schemaRef ds:uri="c4220004-9134-4703-81a5-490e112a6796"/>
    <ds:schemaRef ds:uri="ff1376fa-19f3-4555-8618-f9039c0fee16"/>
  </ds:schemaRefs>
</ds:datastoreItem>
</file>

<file path=customXml/itemProps3.xml><?xml version="1.0" encoding="utf-8"?>
<ds:datastoreItem xmlns:ds="http://schemas.openxmlformats.org/officeDocument/2006/customXml" ds:itemID="{7F97D27D-8F93-494E-84D0-B9516606BE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220004-9134-4703-81a5-490e112a6796"/>
    <ds:schemaRef ds:uri="ff1376fa-19f3-4555-8618-f9039c0fe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84</TotalTime>
  <Words>7212</Words>
  <Application>Microsoft Office PowerPoint</Application>
  <PresentationFormat>Presentazione su schermo (16:9)</PresentationFormat>
  <Paragraphs>457</Paragraphs>
  <Slides>61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61</vt:i4>
      </vt:variant>
    </vt:vector>
  </HeadingPairs>
  <TitlesOfParts>
    <vt:vector size="67" baseType="lpstr">
      <vt:lpstr>Aptos</vt:lpstr>
      <vt:lpstr>Arial</vt:lpstr>
      <vt:lpstr>Century Gothic</vt:lpstr>
      <vt:lpstr>Font di sistema regolare</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ACOM – Your Personal Agency</dc:creator>
  <cp:lastModifiedBy>Claudia Pasetto</cp:lastModifiedBy>
  <cp:revision>47</cp:revision>
  <dcterms:created xsi:type="dcterms:W3CDTF">2024-08-27T10:08:33Z</dcterms:created>
  <dcterms:modified xsi:type="dcterms:W3CDTF">2025-11-20T08:32:56Z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0x0101000BB6B0CE5641E44F8332066D4716997F</vt:lpwstr>
  </property>
  <property fmtid="{D5CDD505-2E9C-101B-9397-08002B2CF9AE}" pid="3" name="MediaServiceImageTags">
    <vt:lpwstr/>
  </property>
</Properties>
</file>