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handoutMasterIdLst>
    <p:handoutMasterId r:id="rId24"/>
  </p:handoutMasterIdLst>
  <p:sldIdLst>
    <p:sldId id="256" r:id="rId2"/>
    <p:sldId id="274" r:id="rId3"/>
    <p:sldId id="271" r:id="rId4"/>
    <p:sldId id="275" r:id="rId5"/>
    <p:sldId id="277" r:id="rId6"/>
    <p:sldId id="278" r:id="rId7"/>
    <p:sldId id="276" r:id="rId8"/>
    <p:sldId id="279" r:id="rId9"/>
    <p:sldId id="272" r:id="rId10"/>
    <p:sldId id="283" r:id="rId11"/>
    <p:sldId id="280" r:id="rId12"/>
    <p:sldId id="281" r:id="rId13"/>
    <p:sldId id="284" r:id="rId14"/>
    <p:sldId id="285" r:id="rId15"/>
    <p:sldId id="286" r:id="rId16"/>
    <p:sldId id="287" r:id="rId17"/>
    <p:sldId id="288" r:id="rId18"/>
    <p:sldId id="289" r:id="rId19"/>
    <p:sldId id="282" r:id="rId20"/>
    <p:sldId id="292" r:id="rId21"/>
    <p:sldId id="293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ccount Microsoft" initials="AM" lastIdx="1" clrIdx="0">
    <p:extLst>
      <p:ext uri="{19B8F6BF-5375-455C-9EA6-DF929625EA0E}">
        <p15:presenceInfo xmlns:p15="http://schemas.microsoft.com/office/powerpoint/2012/main" userId="0ef2698d2b36bc9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8" autoAdjust="0"/>
    <p:restoredTop sz="94659" autoAdjust="0"/>
  </p:normalViewPr>
  <p:slideViewPr>
    <p:cSldViewPr snapToGrid="0">
      <p:cViewPr varScale="1">
        <p:scale>
          <a:sx n="56" d="100"/>
          <a:sy n="56" d="100"/>
        </p:scale>
        <p:origin x="489" y="3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2853" y="5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0A8B2-AFA9-4979-81BD-465AAFFF73D6}" type="datetimeFigureOut">
              <a:rPr lang="it-IT" smtClean="0"/>
              <a:t>30/11/2025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796A5-8D6C-48AA-AC91-46CCB7A649A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42262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B6313-252F-4EB4-83E5-F554C6C3F61C}" type="datetimeFigureOut">
              <a:rPr lang="it-IT" smtClean="0"/>
              <a:t>30/11/2025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1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65D3DE-E05C-44F1-88C6-9A0A2BF60B42}" type="slidenum">
              <a:rPr lang="it-IT" smtClean="0"/>
              <a:t>‹N›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06134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A3126CC-C651-4F2A-B89B-6BDD6398B87B}" type="datetimeFigureOut">
              <a:rPr lang="it-IT" smtClean="0"/>
              <a:t>30/11/2025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3C15ABE-5944-484A-857B-7100DD836634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5120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fld id="{DA3126CC-C651-4F2A-B89B-6BDD6398B87B}" type="datetimeFigureOut">
              <a:rPr lang="it-IT" smtClean="0"/>
              <a:t>30/11/2025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/>
          <a:lstStyle/>
          <a:p>
            <a:fld id="{C3C15ABE-5944-484A-857B-7100DD8366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8423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fld id="{DA3126CC-C651-4F2A-B89B-6BDD6398B87B}" type="datetimeFigureOut">
              <a:rPr lang="it-IT" smtClean="0"/>
              <a:t>30/11/2025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/>
          <a:lstStyle/>
          <a:p>
            <a:fld id="{C3C15ABE-5944-484A-857B-7100DD8366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288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fld id="{DA3126CC-C651-4F2A-B89B-6BDD6398B87B}" type="datetimeFigureOut">
              <a:rPr lang="it-IT" smtClean="0"/>
              <a:t>30/11/2025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/>
          <a:lstStyle/>
          <a:p>
            <a:fld id="{C3C15ABE-5944-484A-857B-7100DD8366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20864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fld id="{DA3126CC-C651-4F2A-B89B-6BDD6398B87B}" type="datetimeFigureOut">
              <a:rPr lang="it-IT" smtClean="0"/>
              <a:t>30/11/2025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/>
          <a:lstStyle/>
          <a:p>
            <a:fld id="{C3C15ABE-5944-484A-857B-7100DD836634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4914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fld id="{DA3126CC-C651-4F2A-B89B-6BDD6398B87B}" type="datetimeFigureOut">
              <a:rPr lang="it-IT" smtClean="0"/>
              <a:t>30/11/2025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/>
          <a:lstStyle/>
          <a:p>
            <a:fld id="{C3C15ABE-5944-484A-857B-7100DD8366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4249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fld id="{DA3126CC-C651-4F2A-B89B-6BDD6398B87B}" type="datetimeFigureOut">
              <a:rPr lang="it-IT" smtClean="0"/>
              <a:t>30/11/2025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/>
          <a:lstStyle/>
          <a:p>
            <a:fld id="{C3C15ABE-5944-484A-857B-7100DD8366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3071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fld id="{DA3126CC-C651-4F2A-B89B-6BDD6398B87B}" type="datetimeFigureOut">
              <a:rPr lang="it-IT" smtClean="0"/>
              <a:t>30/11/2025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/>
          <a:lstStyle/>
          <a:p>
            <a:fld id="{C3C15ABE-5944-484A-857B-7100DD8366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3259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fld id="{DA3126CC-C651-4F2A-B89B-6BDD6398B87B}" type="datetimeFigureOut">
              <a:rPr lang="it-IT" smtClean="0"/>
              <a:t>30/11/2025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/>
          <a:lstStyle/>
          <a:p>
            <a:fld id="{C3C15ABE-5944-484A-857B-7100DD8366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67489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fld id="{DA3126CC-C651-4F2A-B89B-6BDD6398B87B}" type="datetimeFigureOut">
              <a:rPr lang="it-IT" smtClean="0"/>
              <a:t>30/11/2025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/>
          <a:lstStyle/>
          <a:p>
            <a:fld id="{C3C15ABE-5944-484A-857B-7100DD8366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1634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/>
          <a:lstStyle/>
          <a:p>
            <a:fld id="{DA3126CC-C651-4F2A-B89B-6BDD6398B87B}" type="datetimeFigureOut">
              <a:rPr lang="it-IT" smtClean="0"/>
              <a:t>30/11/2025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/>
          <a:lstStyle/>
          <a:p>
            <a:fld id="{C3C15ABE-5944-484A-857B-7100DD83663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1074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3680" y="24003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98" y="573212"/>
            <a:ext cx="11047228" cy="13563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dirty="0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6198" y="2258944"/>
            <a:ext cx="11047227" cy="38370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dirty="0"/>
              <a:t>Fare clic per modificare gli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965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>
              <a:lumMod val="50000"/>
            </a:schemeClr>
          </a:solidFill>
          <a:latin typeface="Aptos" panose="020B0004020202020204" pitchFamily="34" charset="0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800" kern="1200">
          <a:solidFill>
            <a:schemeClr val="accent1">
              <a:lumMod val="50000"/>
            </a:schemeClr>
          </a:solidFill>
          <a:latin typeface="Aptos" panose="020B0004020202020204" pitchFamily="34" charset="0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800" kern="1200">
          <a:solidFill>
            <a:schemeClr val="accent1">
              <a:lumMod val="50000"/>
            </a:schemeClr>
          </a:solidFill>
          <a:latin typeface="Aptos" panose="020B0004020202020204" pitchFamily="34" charset="0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400" kern="1200">
          <a:solidFill>
            <a:schemeClr val="accent1">
              <a:lumMod val="50000"/>
            </a:schemeClr>
          </a:solidFill>
          <a:latin typeface="Aptos" panose="020B0004020202020204" pitchFamily="34" charset="0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>
              <a:lumMod val="50000"/>
            </a:schemeClr>
          </a:solidFill>
          <a:latin typeface="Aptos" panose="020B0004020202020204" pitchFamily="34" charset="0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>
              <a:lumMod val="50000"/>
            </a:schemeClr>
          </a:solidFill>
          <a:latin typeface="Aptos" panose="020B0004020202020204" pitchFamily="34" charset="0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466061" y="925686"/>
            <a:ext cx="11259878" cy="2926080"/>
          </a:xfrm>
          <a:custGeom>
            <a:avLst/>
            <a:gdLst>
              <a:gd name="connsiteX0" fmla="*/ 0 w 11259878"/>
              <a:gd name="connsiteY0" fmla="*/ 0 h 2926080"/>
              <a:gd name="connsiteX1" fmla="*/ 817823 w 11259878"/>
              <a:gd name="connsiteY1" fmla="*/ 0 h 2926080"/>
              <a:gd name="connsiteX2" fmla="*/ 1297849 w 11259878"/>
              <a:gd name="connsiteY2" fmla="*/ 0 h 2926080"/>
              <a:gd name="connsiteX3" fmla="*/ 1777875 w 11259878"/>
              <a:gd name="connsiteY3" fmla="*/ 0 h 2926080"/>
              <a:gd name="connsiteX4" fmla="*/ 2145303 w 11259878"/>
              <a:gd name="connsiteY4" fmla="*/ 0 h 2926080"/>
              <a:gd name="connsiteX5" fmla="*/ 2737928 w 11259878"/>
              <a:gd name="connsiteY5" fmla="*/ 0 h 2926080"/>
              <a:gd name="connsiteX6" fmla="*/ 3555751 w 11259878"/>
              <a:gd name="connsiteY6" fmla="*/ 0 h 2926080"/>
              <a:gd name="connsiteX7" fmla="*/ 4148376 w 11259878"/>
              <a:gd name="connsiteY7" fmla="*/ 0 h 2926080"/>
              <a:gd name="connsiteX8" fmla="*/ 4628402 w 11259878"/>
              <a:gd name="connsiteY8" fmla="*/ 0 h 2926080"/>
              <a:gd name="connsiteX9" fmla="*/ 4883231 w 11259878"/>
              <a:gd name="connsiteY9" fmla="*/ 0 h 2926080"/>
              <a:gd name="connsiteX10" fmla="*/ 5250659 w 11259878"/>
              <a:gd name="connsiteY10" fmla="*/ 0 h 2926080"/>
              <a:gd name="connsiteX11" fmla="*/ 5618086 w 11259878"/>
              <a:gd name="connsiteY11" fmla="*/ 0 h 2926080"/>
              <a:gd name="connsiteX12" fmla="*/ 6323310 w 11259878"/>
              <a:gd name="connsiteY12" fmla="*/ 0 h 2926080"/>
              <a:gd name="connsiteX13" fmla="*/ 6803337 w 11259878"/>
              <a:gd name="connsiteY13" fmla="*/ 0 h 2926080"/>
              <a:gd name="connsiteX14" fmla="*/ 7058166 w 11259878"/>
              <a:gd name="connsiteY14" fmla="*/ 0 h 2926080"/>
              <a:gd name="connsiteX15" fmla="*/ 7538192 w 11259878"/>
              <a:gd name="connsiteY15" fmla="*/ 0 h 2926080"/>
              <a:gd name="connsiteX16" fmla="*/ 8018218 w 11259878"/>
              <a:gd name="connsiteY16" fmla="*/ 0 h 2926080"/>
              <a:gd name="connsiteX17" fmla="*/ 8498245 w 11259878"/>
              <a:gd name="connsiteY17" fmla="*/ 0 h 2926080"/>
              <a:gd name="connsiteX18" fmla="*/ 8753074 w 11259878"/>
              <a:gd name="connsiteY18" fmla="*/ 0 h 2926080"/>
              <a:gd name="connsiteX19" fmla="*/ 9120501 w 11259878"/>
              <a:gd name="connsiteY19" fmla="*/ 0 h 2926080"/>
              <a:gd name="connsiteX20" fmla="*/ 9938324 w 11259878"/>
              <a:gd name="connsiteY20" fmla="*/ 0 h 2926080"/>
              <a:gd name="connsiteX21" fmla="*/ 11259878 w 11259878"/>
              <a:gd name="connsiteY21" fmla="*/ 0 h 2926080"/>
              <a:gd name="connsiteX22" fmla="*/ 11259878 w 11259878"/>
              <a:gd name="connsiteY22" fmla="*/ 497434 h 2926080"/>
              <a:gd name="connsiteX23" fmla="*/ 11259878 w 11259878"/>
              <a:gd name="connsiteY23" fmla="*/ 1053389 h 2926080"/>
              <a:gd name="connsiteX24" fmla="*/ 11259878 w 11259878"/>
              <a:gd name="connsiteY24" fmla="*/ 1550822 h 2926080"/>
              <a:gd name="connsiteX25" fmla="*/ 11259878 w 11259878"/>
              <a:gd name="connsiteY25" fmla="*/ 2106778 h 2926080"/>
              <a:gd name="connsiteX26" fmla="*/ 11259878 w 11259878"/>
              <a:gd name="connsiteY26" fmla="*/ 2926080 h 2926080"/>
              <a:gd name="connsiteX27" fmla="*/ 10779852 w 11259878"/>
              <a:gd name="connsiteY27" fmla="*/ 2926080 h 2926080"/>
              <a:gd name="connsiteX28" fmla="*/ 10299825 w 11259878"/>
              <a:gd name="connsiteY28" fmla="*/ 2926080 h 2926080"/>
              <a:gd name="connsiteX29" fmla="*/ 9932398 w 11259878"/>
              <a:gd name="connsiteY29" fmla="*/ 2926080 h 2926080"/>
              <a:gd name="connsiteX30" fmla="*/ 9114575 w 11259878"/>
              <a:gd name="connsiteY30" fmla="*/ 2926080 h 2926080"/>
              <a:gd name="connsiteX31" fmla="*/ 8409351 w 11259878"/>
              <a:gd name="connsiteY31" fmla="*/ 2926080 h 2926080"/>
              <a:gd name="connsiteX32" fmla="*/ 8041923 w 11259878"/>
              <a:gd name="connsiteY32" fmla="*/ 2926080 h 2926080"/>
              <a:gd name="connsiteX33" fmla="*/ 7336699 w 11259878"/>
              <a:gd name="connsiteY33" fmla="*/ 2926080 h 2926080"/>
              <a:gd name="connsiteX34" fmla="*/ 6631476 w 11259878"/>
              <a:gd name="connsiteY34" fmla="*/ 2926080 h 2926080"/>
              <a:gd name="connsiteX35" fmla="*/ 5926252 w 11259878"/>
              <a:gd name="connsiteY35" fmla="*/ 2926080 h 2926080"/>
              <a:gd name="connsiteX36" fmla="*/ 5221028 w 11259878"/>
              <a:gd name="connsiteY36" fmla="*/ 2926080 h 2926080"/>
              <a:gd name="connsiteX37" fmla="*/ 4515804 w 11259878"/>
              <a:gd name="connsiteY37" fmla="*/ 2926080 h 2926080"/>
              <a:gd name="connsiteX38" fmla="*/ 4260975 w 11259878"/>
              <a:gd name="connsiteY38" fmla="*/ 2926080 h 2926080"/>
              <a:gd name="connsiteX39" fmla="*/ 3555751 w 11259878"/>
              <a:gd name="connsiteY39" fmla="*/ 2926080 h 2926080"/>
              <a:gd name="connsiteX40" fmla="*/ 2737928 w 11259878"/>
              <a:gd name="connsiteY40" fmla="*/ 2926080 h 2926080"/>
              <a:gd name="connsiteX41" fmla="*/ 2370501 w 11259878"/>
              <a:gd name="connsiteY41" fmla="*/ 2926080 h 2926080"/>
              <a:gd name="connsiteX42" fmla="*/ 1890474 w 11259878"/>
              <a:gd name="connsiteY42" fmla="*/ 2926080 h 2926080"/>
              <a:gd name="connsiteX43" fmla="*/ 1410448 w 11259878"/>
              <a:gd name="connsiteY43" fmla="*/ 2926080 h 2926080"/>
              <a:gd name="connsiteX44" fmla="*/ 817823 w 11259878"/>
              <a:gd name="connsiteY44" fmla="*/ 2926080 h 2926080"/>
              <a:gd name="connsiteX45" fmla="*/ 0 w 11259878"/>
              <a:gd name="connsiteY45" fmla="*/ 2926080 h 2926080"/>
              <a:gd name="connsiteX46" fmla="*/ 0 w 11259878"/>
              <a:gd name="connsiteY46" fmla="*/ 2399386 h 2926080"/>
              <a:gd name="connsiteX47" fmla="*/ 0 w 11259878"/>
              <a:gd name="connsiteY47" fmla="*/ 1755648 h 2926080"/>
              <a:gd name="connsiteX48" fmla="*/ 0 w 11259878"/>
              <a:gd name="connsiteY48" fmla="*/ 1228954 h 2926080"/>
              <a:gd name="connsiteX49" fmla="*/ 0 w 11259878"/>
              <a:gd name="connsiteY49" fmla="*/ 643738 h 2926080"/>
              <a:gd name="connsiteX50" fmla="*/ 0 w 11259878"/>
              <a:gd name="connsiteY50" fmla="*/ 0 h 2926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1259878" h="2926080" fill="none" extrusionOk="0">
                <a:moveTo>
                  <a:pt x="0" y="0"/>
                </a:moveTo>
                <a:cubicBezTo>
                  <a:pt x="164949" y="-68167"/>
                  <a:pt x="558383" y="87914"/>
                  <a:pt x="817823" y="0"/>
                </a:cubicBezTo>
                <a:cubicBezTo>
                  <a:pt x="1077263" y="-87914"/>
                  <a:pt x="1130262" y="46439"/>
                  <a:pt x="1297849" y="0"/>
                </a:cubicBezTo>
                <a:cubicBezTo>
                  <a:pt x="1465436" y="-46439"/>
                  <a:pt x="1595121" y="44611"/>
                  <a:pt x="1777875" y="0"/>
                </a:cubicBezTo>
                <a:cubicBezTo>
                  <a:pt x="1960629" y="-44611"/>
                  <a:pt x="1989272" y="28941"/>
                  <a:pt x="2145303" y="0"/>
                </a:cubicBezTo>
                <a:cubicBezTo>
                  <a:pt x="2301334" y="-28941"/>
                  <a:pt x="2533223" y="18338"/>
                  <a:pt x="2737928" y="0"/>
                </a:cubicBezTo>
                <a:cubicBezTo>
                  <a:pt x="2942634" y="-18338"/>
                  <a:pt x="3206088" y="11574"/>
                  <a:pt x="3555751" y="0"/>
                </a:cubicBezTo>
                <a:cubicBezTo>
                  <a:pt x="3905414" y="-11574"/>
                  <a:pt x="3864550" y="57852"/>
                  <a:pt x="4148376" y="0"/>
                </a:cubicBezTo>
                <a:cubicBezTo>
                  <a:pt x="4432202" y="-57852"/>
                  <a:pt x="4435740" y="17276"/>
                  <a:pt x="4628402" y="0"/>
                </a:cubicBezTo>
                <a:cubicBezTo>
                  <a:pt x="4821064" y="-17276"/>
                  <a:pt x="4765156" y="24830"/>
                  <a:pt x="4883231" y="0"/>
                </a:cubicBezTo>
                <a:cubicBezTo>
                  <a:pt x="5001306" y="-24830"/>
                  <a:pt x="5100052" y="33490"/>
                  <a:pt x="5250659" y="0"/>
                </a:cubicBezTo>
                <a:cubicBezTo>
                  <a:pt x="5401266" y="-33490"/>
                  <a:pt x="5505410" y="29665"/>
                  <a:pt x="5618086" y="0"/>
                </a:cubicBezTo>
                <a:cubicBezTo>
                  <a:pt x="5730762" y="-29665"/>
                  <a:pt x="6056990" y="62008"/>
                  <a:pt x="6323310" y="0"/>
                </a:cubicBezTo>
                <a:cubicBezTo>
                  <a:pt x="6589630" y="-62008"/>
                  <a:pt x="6672869" y="21936"/>
                  <a:pt x="6803337" y="0"/>
                </a:cubicBezTo>
                <a:cubicBezTo>
                  <a:pt x="6933805" y="-21936"/>
                  <a:pt x="6942097" y="810"/>
                  <a:pt x="7058166" y="0"/>
                </a:cubicBezTo>
                <a:cubicBezTo>
                  <a:pt x="7174235" y="-810"/>
                  <a:pt x="7405439" y="25330"/>
                  <a:pt x="7538192" y="0"/>
                </a:cubicBezTo>
                <a:cubicBezTo>
                  <a:pt x="7670945" y="-25330"/>
                  <a:pt x="7872347" y="38817"/>
                  <a:pt x="8018218" y="0"/>
                </a:cubicBezTo>
                <a:cubicBezTo>
                  <a:pt x="8164089" y="-38817"/>
                  <a:pt x="8259363" y="19778"/>
                  <a:pt x="8498245" y="0"/>
                </a:cubicBezTo>
                <a:cubicBezTo>
                  <a:pt x="8737127" y="-19778"/>
                  <a:pt x="8643936" y="27947"/>
                  <a:pt x="8753074" y="0"/>
                </a:cubicBezTo>
                <a:cubicBezTo>
                  <a:pt x="8862212" y="-27947"/>
                  <a:pt x="8940202" y="32319"/>
                  <a:pt x="9120501" y="0"/>
                </a:cubicBezTo>
                <a:cubicBezTo>
                  <a:pt x="9300800" y="-32319"/>
                  <a:pt x="9636729" y="69074"/>
                  <a:pt x="9938324" y="0"/>
                </a:cubicBezTo>
                <a:cubicBezTo>
                  <a:pt x="10239919" y="-69074"/>
                  <a:pt x="10834003" y="120089"/>
                  <a:pt x="11259878" y="0"/>
                </a:cubicBezTo>
                <a:cubicBezTo>
                  <a:pt x="11282029" y="106282"/>
                  <a:pt x="11248138" y="282988"/>
                  <a:pt x="11259878" y="497434"/>
                </a:cubicBezTo>
                <a:cubicBezTo>
                  <a:pt x="11271618" y="711880"/>
                  <a:pt x="11206439" y="928399"/>
                  <a:pt x="11259878" y="1053389"/>
                </a:cubicBezTo>
                <a:cubicBezTo>
                  <a:pt x="11313317" y="1178380"/>
                  <a:pt x="11245471" y="1332343"/>
                  <a:pt x="11259878" y="1550822"/>
                </a:cubicBezTo>
                <a:cubicBezTo>
                  <a:pt x="11274285" y="1769301"/>
                  <a:pt x="11206083" y="1870778"/>
                  <a:pt x="11259878" y="2106778"/>
                </a:cubicBezTo>
                <a:cubicBezTo>
                  <a:pt x="11313673" y="2342778"/>
                  <a:pt x="11177681" y="2527096"/>
                  <a:pt x="11259878" y="2926080"/>
                </a:cubicBezTo>
                <a:cubicBezTo>
                  <a:pt x="11157823" y="2980834"/>
                  <a:pt x="10968729" y="2892253"/>
                  <a:pt x="10779852" y="2926080"/>
                </a:cubicBezTo>
                <a:cubicBezTo>
                  <a:pt x="10590975" y="2959907"/>
                  <a:pt x="10535770" y="2918539"/>
                  <a:pt x="10299825" y="2926080"/>
                </a:cubicBezTo>
                <a:cubicBezTo>
                  <a:pt x="10063880" y="2933621"/>
                  <a:pt x="10013720" y="2886999"/>
                  <a:pt x="9932398" y="2926080"/>
                </a:cubicBezTo>
                <a:cubicBezTo>
                  <a:pt x="9851076" y="2965161"/>
                  <a:pt x="9322179" y="2896667"/>
                  <a:pt x="9114575" y="2926080"/>
                </a:cubicBezTo>
                <a:cubicBezTo>
                  <a:pt x="8906971" y="2955493"/>
                  <a:pt x="8610402" y="2920276"/>
                  <a:pt x="8409351" y="2926080"/>
                </a:cubicBezTo>
                <a:cubicBezTo>
                  <a:pt x="8208300" y="2931884"/>
                  <a:pt x="8197862" y="2908782"/>
                  <a:pt x="8041923" y="2926080"/>
                </a:cubicBezTo>
                <a:cubicBezTo>
                  <a:pt x="7885984" y="2943378"/>
                  <a:pt x="7613321" y="2906891"/>
                  <a:pt x="7336699" y="2926080"/>
                </a:cubicBezTo>
                <a:cubicBezTo>
                  <a:pt x="7060077" y="2945269"/>
                  <a:pt x="6952074" y="2902078"/>
                  <a:pt x="6631476" y="2926080"/>
                </a:cubicBezTo>
                <a:cubicBezTo>
                  <a:pt x="6310878" y="2950082"/>
                  <a:pt x="6176743" y="2854274"/>
                  <a:pt x="5926252" y="2926080"/>
                </a:cubicBezTo>
                <a:cubicBezTo>
                  <a:pt x="5675761" y="2997886"/>
                  <a:pt x="5507305" y="2908504"/>
                  <a:pt x="5221028" y="2926080"/>
                </a:cubicBezTo>
                <a:cubicBezTo>
                  <a:pt x="4934751" y="2943656"/>
                  <a:pt x="4799409" y="2879391"/>
                  <a:pt x="4515804" y="2926080"/>
                </a:cubicBezTo>
                <a:cubicBezTo>
                  <a:pt x="4232199" y="2972769"/>
                  <a:pt x="4322965" y="2896741"/>
                  <a:pt x="4260975" y="2926080"/>
                </a:cubicBezTo>
                <a:cubicBezTo>
                  <a:pt x="4198985" y="2955419"/>
                  <a:pt x="3872463" y="2847941"/>
                  <a:pt x="3555751" y="2926080"/>
                </a:cubicBezTo>
                <a:cubicBezTo>
                  <a:pt x="3239039" y="3004219"/>
                  <a:pt x="3117429" y="2899587"/>
                  <a:pt x="2737928" y="2926080"/>
                </a:cubicBezTo>
                <a:cubicBezTo>
                  <a:pt x="2358427" y="2952573"/>
                  <a:pt x="2536483" y="2903068"/>
                  <a:pt x="2370501" y="2926080"/>
                </a:cubicBezTo>
                <a:cubicBezTo>
                  <a:pt x="2204519" y="2949092"/>
                  <a:pt x="2049345" y="2874441"/>
                  <a:pt x="1890474" y="2926080"/>
                </a:cubicBezTo>
                <a:cubicBezTo>
                  <a:pt x="1731603" y="2977719"/>
                  <a:pt x="1509446" y="2911177"/>
                  <a:pt x="1410448" y="2926080"/>
                </a:cubicBezTo>
                <a:cubicBezTo>
                  <a:pt x="1311450" y="2940983"/>
                  <a:pt x="1096681" y="2867632"/>
                  <a:pt x="817823" y="2926080"/>
                </a:cubicBezTo>
                <a:cubicBezTo>
                  <a:pt x="538965" y="2984528"/>
                  <a:pt x="334773" y="2892924"/>
                  <a:pt x="0" y="2926080"/>
                </a:cubicBezTo>
                <a:cubicBezTo>
                  <a:pt x="-25466" y="2685746"/>
                  <a:pt x="45291" y="2642276"/>
                  <a:pt x="0" y="2399386"/>
                </a:cubicBezTo>
                <a:cubicBezTo>
                  <a:pt x="-45291" y="2156496"/>
                  <a:pt x="12844" y="2064110"/>
                  <a:pt x="0" y="1755648"/>
                </a:cubicBezTo>
                <a:cubicBezTo>
                  <a:pt x="-12844" y="1447186"/>
                  <a:pt x="54211" y="1465075"/>
                  <a:pt x="0" y="1228954"/>
                </a:cubicBezTo>
                <a:cubicBezTo>
                  <a:pt x="-54211" y="992833"/>
                  <a:pt x="6339" y="823094"/>
                  <a:pt x="0" y="643738"/>
                </a:cubicBezTo>
                <a:cubicBezTo>
                  <a:pt x="-6339" y="464382"/>
                  <a:pt x="26190" y="143168"/>
                  <a:pt x="0" y="0"/>
                </a:cubicBezTo>
                <a:close/>
              </a:path>
              <a:path w="11259878" h="2926080" stroke="0" extrusionOk="0">
                <a:moveTo>
                  <a:pt x="0" y="0"/>
                </a:moveTo>
                <a:cubicBezTo>
                  <a:pt x="285311" y="-43770"/>
                  <a:pt x="368927" y="7976"/>
                  <a:pt x="592625" y="0"/>
                </a:cubicBezTo>
                <a:cubicBezTo>
                  <a:pt x="816323" y="-7976"/>
                  <a:pt x="1082557" y="71318"/>
                  <a:pt x="1297849" y="0"/>
                </a:cubicBezTo>
                <a:cubicBezTo>
                  <a:pt x="1513141" y="-71318"/>
                  <a:pt x="1434337" y="26179"/>
                  <a:pt x="1552678" y="0"/>
                </a:cubicBezTo>
                <a:cubicBezTo>
                  <a:pt x="1671019" y="-26179"/>
                  <a:pt x="2020370" y="31212"/>
                  <a:pt x="2257902" y="0"/>
                </a:cubicBezTo>
                <a:cubicBezTo>
                  <a:pt x="2495434" y="-31212"/>
                  <a:pt x="2736829" y="48969"/>
                  <a:pt x="3075725" y="0"/>
                </a:cubicBezTo>
                <a:cubicBezTo>
                  <a:pt x="3414621" y="-48969"/>
                  <a:pt x="3359461" y="56473"/>
                  <a:pt x="3555751" y="0"/>
                </a:cubicBezTo>
                <a:cubicBezTo>
                  <a:pt x="3752041" y="-56473"/>
                  <a:pt x="3699930" y="4745"/>
                  <a:pt x="3810580" y="0"/>
                </a:cubicBezTo>
                <a:cubicBezTo>
                  <a:pt x="3921230" y="-4745"/>
                  <a:pt x="3968105" y="1549"/>
                  <a:pt x="4065409" y="0"/>
                </a:cubicBezTo>
                <a:cubicBezTo>
                  <a:pt x="4162713" y="-1549"/>
                  <a:pt x="4413549" y="32670"/>
                  <a:pt x="4658034" y="0"/>
                </a:cubicBezTo>
                <a:cubicBezTo>
                  <a:pt x="4902519" y="-32670"/>
                  <a:pt x="5024117" y="10756"/>
                  <a:pt x="5250659" y="0"/>
                </a:cubicBezTo>
                <a:cubicBezTo>
                  <a:pt x="5477202" y="-10756"/>
                  <a:pt x="5419778" y="27673"/>
                  <a:pt x="5505488" y="0"/>
                </a:cubicBezTo>
                <a:cubicBezTo>
                  <a:pt x="5591198" y="-27673"/>
                  <a:pt x="5852240" y="43253"/>
                  <a:pt x="5985514" y="0"/>
                </a:cubicBezTo>
                <a:cubicBezTo>
                  <a:pt x="6118788" y="-43253"/>
                  <a:pt x="6504259" y="49595"/>
                  <a:pt x="6803337" y="0"/>
                </a:cubicBezTo>
                <a:cubicBezTo>
                  <a:pt x="7102415" y="-49595"/>
                  <a:pt x="7386073" y="39882"/>
                  <a:pt x="7621160" y="0"/>
                </a:cubicBezTo>
                <a:cubicBezTo>
                  <a:pt x="7856247" y="-39882"/>
                  <a:pt x="7990529" y="6529"/>
                  <a:pt x="8101186" y="0"/>
                </a:cubicBezTo>
                <a:cubicBezTo>
                  <a:pt x="8211843" y="-6529"/>
                  <a:pt x="8693077" y="93095"/>
                  <a:pt x="8919009" y="0"/>
                </a:cubicBezTo>
                <a:cubicBezTo>
                  <a:pt x="9144941" y="-93095"/>
                  <a:pt x="9263887" y="32424"/>
                  <a:pt x="9399035" y="0"/>
                </a:cubicBezTo>
                <a:cubicBezTo>
                  <a:pt x="9534183" y="-32424"/>
                  <a:pt x="9584458" y="42994"/>
                  <a:pt x="9766463" y="0"/>
                </a:cubicBezTo>
                <a:cubicBezTo>
                  <a:pt x="9948468" y="-42994"/>
                  <a:pt x="10082710" y="23651"/>
                  <a:pt x="10359088" y="0"/>
                </a:cubicBezTo>
                <a:cubicBezTo>
                  <a:pt x="10635467" y="-23651"/>
                  <a:pt x="10903556" y="95468"/>
                  <a:pt x="11259878" y="0"/>
                </a:cubicBezTo>
                <a:cubicBezTo>
                  <a:pt x="11266952" y="198064"/>
                  <a:pt x="11240560" y="252032"/>
                  <a:pt x="11259878" y="497434"/>
                </a:cubicBezTo>
                <a:cubicBezTo>
                  <a:pt x="11279196" y="742836"/>
                  <a:pt x="11241492" y="956354"/>
                  <a:pt x="11259878" y="1082650"/>
                </a:cubicBezTo>
                <a:cubicBezTo>
                  <a:pt x="11278264" y="1208946"/>
                  <a:pt x="11200331" y="1528446"/>
                  <a:pt x="11259878" y="1697126"/>
                </a:cubicBezTo>
                <a:cubicBezTo>
                  <a:pt x="11319425" y="1865806"/>
                  <a:pt x="11207312" y="2109603"/>
                  <a:pt x="11259878" y="2253082"/>
                </a:cubicBezTo>
                <a:cubicBezTo>
                  <a:pt x="11312444" y="2396561"/>
                  <a:pt x="11228812" y="2626576"/>
                  <a:pt x="11259878" y="2926080"/>
                </a:cubicBezTo>
                <a:cubicBezTo>
                  <a:pt x="11018405" y="3014944"/>
                  <a:pt x="10840562" y="2884452"/>
                  <a:pt x="10442055" y="2926080"/>
                </a:cubicBezTo>
                <a:cubicBezTo>
                  <a:pt x="10043548" y="2967708"/>
                  <a:pt x="10163455" y="2898999"/>
                  <a:pt x="9962029" y="2926080"/>
                </a:cubicBezTo>
                <a:cubicBezTo>
                  <a:pt x="9760603" y="2953161"/>
                  <a:pt x="9540561" y="2879913"/>
                  <a:pt x="9369404" y="2926080"/>
                </a:cubicBezTo>
                <a:cubicBezTo>
                  <a:pt x="9198247" y="2972247"/>
                  <a:pt x="9078471" y="2883128"/>
                  <a:pt x="8889377" y="2926080"/>
                </a:cubicBezTo>
                <a:cubicBezTo>
                  <a:pt x="8700283" y="2969032"/>
                  <a:pt x="8576040" y="2922396"/>
                  <a:pt x="8409351" y="2926080"/>
                </a:cubicBezTo>
                <a:cubicBezTo>
                  <a:pt x="8242662" y="2929764"/>
                  <a:pt x="8061925" y="2909077"/>
                  <a:pt x="7929325" y="2926080"/>
                </a:cubicBezTo>
                <a:cubicBezTo>
                  <a:pt x="7796725" y="2943083"/>
                  <a:pt x="7631982" y="2877933"/>
                  <a:pt x="7449298" y="2926080"/>
                </a:cubicBezTo>
                <a:cubicBezTo>
                  <a:pt x="7266614" y="2974227"/>
                  <a:pt x="6962925" y="2870124"/>
                  <a:pt x="6744074" y="2926080"/>
                </a:cubicBezTo>
                <a:cubicBezTo>
                  <a:pt x="6525223" y="2982036"/>
                  <a:pt x="6567352" y="2910182"/>
                  <a:pt x="6489245" y="2926080"/>
                </a:cubicBezTo>
                <a:cubicBezTo>
                  <a:pt x="6411138" y="2941978"/>
                  <a:pt x="6046842" y="2905546"/>
                  <a:pt x="5896620" y="2926080"/>
                </a:cubicBezTo>
                <a:cubicBezTo>
                  <a:pt x="5746399" y="2946614"/>
                  <a:pt x="5756513" y="2910566"/>
                  <a:pt x="5641792" y="2926080"/>
                </a:cubicBezTo>
                <a:cubicBezTo>
                  <a:pt x="5527071" y="2941594"/>
                  <a:pt x="5300960" y="2885086"/>
                  <a:pt x="5049166" y="2926080"/>
                </a:cubicBezTo>
                <a:cubicBezTo>
                  <a:pt x="4797372" y="2967074"/>
                  <a:pt x="4774723" y="2919309"/>
                  <a:pt x="4681739" y="2926080"/>
                </a:cubicBezTo>
                <a:cubicBezTo>
                  <a:pt x="4588755" y="2932851"/>
                  <a:pt x="4304318" y="2860994"/>
                  <a:pt x="4089114" y="2926080"/>
                </a:cubicBezTo>
                <a:cubicBezTo>
                  <a:pt x="3873911" y="2991166"/>
                  <a:pt x="3544749" y="2916644"/>
                  <a:pt x="3383890" y="2926080"/>
                </a:cubicBezTo>
                <a:cubicBezTo>
                  <a:pt x="3223031" y="2935516"/>
                  <a:pt x="2783524" y="2836031"/>
                  <a:pt x="2566067" y="2926080"/>
                </a:cubicBezTo>
                <a:cubicBezTo>
                  <a:pt x="2348610" y="3016129"/>
                  <a:pt x="2357625" y="2892349"/>
                  <a:pt x="2198639" y="2926080"/>
                </a:cubicBezTo>
                <a:cubicBezTo>
                  <a:pt x="2039653" y="2959811"/>
                  <a:pt x="1703361" y="2859982"/>
                  <a:pt x="1493415" y="2926080"/>
                </a:cubicBezTo>
                <a:cubicBezTo>
                  <a:pt x="1283469" y="2992178"/>
                  <a:pt x="1114211" y="2912767"/>
                  <a:pt x="1013389" y="2926080"/>
                </a:cubicBezTo>
                <a:cubicBezTo>
                  <a:pt x="912567" y="2939393"/>
                  <a:pt x="636224" y="2920190"/>
                  <a:pt x="533363" y="2926080"/>
                </a:cubicBezTo>
                <a:cubicBezTo>
                  <a:pt x="430502" y="2931970"/>
                  <a:pt x="206117" y="2862916"/>
                  <a:pt x="0" y="2926080"/>
                </a:cubicBezTo>
                <a:cubicBezTo>
                  <a:pt x="-71315" y="2693843"/>
                  <a:pt x="27765" y="2481194"/>
                  <a:pt x="0" y="2311603"/>
                </a:cubicBezTo>
                <a:cubicBezTo>
                  <a:pt x="-27765" y="2142012"/>
                  <a:pt x="20761" y="1873666"/>
                  <a:pt x="0" y="1755648"/>
                </a:cubicBezTo>
                <a:cubicBezTo>
                  <a:pt x="-20761" y="1637631"/>
                  <a:pt x="55745" y="1369777"/>
                  <a:pt x="0" y="1228954"/>
                </a:cubicBezTo>
                <a:cubicBezTo>
                  <a:pt x="-55745" y="1088131"/>
                  <a:pt x="25252" y="882911"/>
                  <a:pt x="0" y="731520"/>
                </a:cubicBezTo>
                <a:cubicBezTo>
                  <a:pt x="-25252" y="580129"/>
                  <a:pt x="36074" y="280202"/>
                  <a:pt x="0" y="0"/>
                </a:cubicBez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xmlns="" sd="173064436">
                  <ask:type>
                    <ask:lineSketchScribble/>
                  </ask:type>
                </ask:lineSketchStyleProps>
              </a:ext>
            </a:extLst>
          </a:ln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</a:pPr>
            <a:r>
              <a:rPr lang="it-IT" sz="6600" i="1" cap="none" dirty="0" err="1">
                <a:solidFill>
                  <a:schemeClr val="bg1"/>
                </a:solidFill>
              </a:rPr>
              <a:t>Accrual</a:t>
            </a:r>
            <a:r>
              <a:rPr lang="it-IT" sz="6600" i="1" cap="none" dirty="0">
                <a:solidFill>
                  <a:schemeClr val="bg1"/>
                </a:solidFill>
              </a:rPr>
              <a:t> accounting</a:t>
            </a:r>
            <a:r>
              <a:rPr lang="it-IT" sz="6600" cap="none" dirty="0">
                <a:solidFill>
                  <a:schemeClr val="bg1"/>
                </a:solidFill>
              </a:rPr>
              <a:t/>
            </a:r>
            <a:br>
              <a:rPr lang="it-IT" sz="6600" cap="none" dirty="0">
                <a:solidFill>
                  <a:schemeClr val="bg1"/>
                </a:solidFill>
              </a:rPr>
            </a:br>
            <a:r>
              <a:rPr lang="it-IT" sz="6600" cap="none" dirty="0">
                <a:solidFill>
                  <a:schemeClr val="bg1"/>
                </a:solidFill>
              </a:rPr>
              <a:t>Il ciclo di bilancio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12520" y="4287185"/>
            <a:ext cx="9966960" cy="1655762"/>
          </a:xfrm>
          <a:custGeom>
            <a:avLst/>
            <a:gdLst>
              <a:gd name="connsiteX0" fmla="*/ 0 w 9966960"/>
              <a:gd name="connsiteY0" fmla="*/ 0 h 1655762"/>
              <a:gd name="connsiteX1" fmla="*/ 365455 w 9966960"/>
              <a:gd name="connsiteY1" fmla="*/ 0 h 1655762"/>
              <a:gd name="connsiteX2" fmla="*/ 1229258 w 9966960"/>
              <a:gd name="connsiteY2" fmla="*/ 0 h 1655762"/>
              <a:gd name="connsiteX3" fmla="*/ 1694383 w 9966960"/>
              <a:gd name="connsiteY3" fmla="*/ 0 h 1655762"/>
              <a:gd name="connsiteX4" fmla="*/ 2558186 w 9966960"/>
              <a:gd name="connsiteY4" fmla="*/ 0 h 1655762"/>
              <a:gd name="connsiteX5" fmla="*/ 2923642 w 9966960"/>
              <a:gd name="connsiteY5" fmla="*/ 0 h 1655762"/>
              <a:gd name="connsiteX6" fmla="*/ 3488436 w 9966960"/>
              <a:gd name="connsiteY6" fmla="*/ 0 h 1655762"/>
              <a:gd name="connsiteX7" fmla="*/ 4352239 w 9966960"/>
              <a:gd name="connsiteY7" fmla="*/ 0 h 1655762"/>
              <a:gd name="connsiteX8" fmla="*/ 5116373 w 9966960"/>
              <a:gd name="connsiteY8" fmla="*/ 0 h 1655762"/>
              <a:gd name="connsiteX9" fmla="*/ 5780837 w 9966960"/>
              <a:gd name="connsiteY9" fmla="*/ 0 h 1655762"/>
              <a:gd name="connsiteX10" fmla="*/ 6345631 w 9966960"/>
              <a:gd name="connsiteY10" fmla="*/ 0 h 1655762"/>
              <a:gd name="connsiteX11" fmla="*/ 6810756 w 9966960"/>
              <a:gd name="connsiteY11" fmla="*/ 0 h 1655762"/>
              <a:gd name="connsiteX12" fmla="*/ 7674559 w 9966960"/>
              <a:gd name="connsiteY12" fmla="*/ 0 h 1655762"/>
              <a:gd name="connsiteX13" fmla="*/ 8239354 w 9966960"/>
              <a:gd name="connsiteY13" fmla="*/ 0 h 1655762"/>
              <a:gd name="connsiteX14" fmla="*/ 8804148 w 9966960"/>
              <a:gd name="connsiteY14" fmla="*/ 0 h 1655762"/>
              <a:gd name="connsiteX15" fmla="*/ 9966960 w 9966960"/>
              <a:gd name="connsiteY15" fmla="*/ 0 h 1655762"/>
              <a:gd name="connsiteX16" fmla="*/ 9966960 w 9966960"/>
              <a:gd name="connsiteY16" fmla="*/ 502248 h 1655762"/>
              <a:gd name="connsiteX17" fmla="*/ 9966960 w 9966960"/>
              <a:gd name="connsiteY17" fmla="*/ 1004496 h 1655762"/>
              <a:gd name="connsiteX18" fmla="*/ 9966960 w 9966960"/>
              <a:gd name="connsiteY18" fmla="*/ 1655762 h 1655762"/>
              <a:gd name="connsiteX19" fmla="*/ 9402166 w 9966960"/>
              <a:gd name="connsiteY19" fmla="*/ 1655762 h 1655762"/>
              <a:gd name="connsiteX20" fmla="*/ 8837371 w 9966960"/>
              <a:gd name="connsiteY20" fmla="*/ 1655762 h 1655762"/>
              <a:gd name="connsiteX21" fmla="*/ 8372246 w 9966960"/>
              <a:gd name="connsiteY21" fmla="*/ 1655762 h 1655762"/>
              <a:gd name="connsiteX22" fmla="*/ 7807452 w 9966960"/>
              <a:gd name="connsiteY22" fmla="*/ 1655762 h 1655762"/>
              <a:gd name="connsiteX23" fmla="*/ 7242658 w 9966960"/>
              <a:gd name="connsiteY23" fmla="*/ 1655762 h 1655762"/>
              <a:gd name="connsiteX24" fmla="*/ 6578194 w 9966960"/>
              <a:gd name="connsiteY24" fmla="*/ 1655762 h 1655762"/>
              <a:gd name="connsiteX25" fmla="*/ 5714390 w 9966960"/>
              <a:gd name="connsiteY25" fmla="*/ 1655762 h 1655762"/>
              <a:gd name="connsiteX26" fmla="*/ 4850587 w 9966960"/>
              <a:gd name="connsiteY26" fmla="*/ 1655762 h 1655762"/>
              <a:gd name="connsiteX27" fmla="*/ 4186123 w 9966960"/>
              <a:gd name="connsiteY27" fmla="*/ 1655762 h 1655762"/>
              <a:gd name="connsiteX28" fmla="*/ 3521659 w 9966960"/>
              <a:gd name="connsiteY28" fmla="*/ 1655762 h 1655762"/>
              <a:gd name="connsiteX29" fmla="*/ 3156204 w 9966960"/>
              <a:gd name="connsiteY29" fmla="*/ 1655762 h 1655762"/>
              <a:gd name="connsiteX30" fmla="*/ 2790749 w 9966960"/>
              <a:gd name="connsiteY30" fmla="*/ 1655762 h 1655762"/>
              <a:gd name="connsiteX31" fmla="*/ 2026615 w 9966960"/>
              <a:gd name="connsiteY31" fmla="*/ 1655762 h 1655762"/>
              <a:gd name="connsiteX32" fmla="*/ 1262482 w 9966960"/>
              <a:gd name="connsiteY32" fmla="*/ 1655762 h 1655762"/>
              <a:gd name="connsiteX33" fmla="*/ 0 w 9966960"/>
              <a:gd name="connsiteY33" fmla="*/ 1655762 h 1655762"/>
              <a:gd name="connsiteX34" fmla="*/ 0 w 9966960"/>
              <a:gd name="connsiteY34" fmla="*/ 1120399 h 1655762"/>
              <a:gd name="connsiteX35" fmla="*/ 0 w 9966960"/>
              <a:gd name="connsiteY35" fmla="*/ 568478 h 1655762"/>
              <a:gd name="connsiteX36" fmla="*/ 0 w 9966960"/>
              <a:gd name="connsiteY36" fmla="*/ 0 h 1655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9966960" h="1655762" fill="none" extrusionOk="0">
                <a:moveTo>
                  <a:pt x="0" y="0"/>
                </a:moveTo>
                <a:cubicBezTo>
                  <a:pt x="146336" y="-458"/>
                  <a:pt x="267656" y="15038"/>
                  <a:pt x="365455" y="0"/>
                </a:cubicBezTo>
                <a:cubicBezTo>
                  <a:pt x="463255" y="-15038"/>
                  <a:pt x="881648" y="13840"/>
                  <a:pt x="1229258" y="0"/>
                </a:cubicBezTo>
                <a:cubicBezTo>
                  <a:pt x="1576868" y="-13840"/>
                  <a:pt x="1477241" y="2961"/>
                  <a:pt x="1694383" y="0"/>
                </a:cubicBezTo>
                <a:cubicBezTo>
                  <a:pt x="1911526" y="-2961"/>
                  <a:pt x="2330434" y="-29866"/>
                  <a:pt x="2558186" y="0"/>
                </a:cubicBezTo>
                <a:cubicBezTo>
                  <a:pt x="2785938" y="29866"/>
                  <a:pt x="2824147" y="10662"/>
                  <a:pt x="2923642" y="0"/>
                </a:cubicBezTo>
                <a:cubicBezTo>
                  <a:pt x="3023137" y="-10662"/>
                  <a:pt x="3237882" y="-1051"/>
                  <a:pt x="3488436" y="0"/>
                </a:cubicBezTo>
                <a:cubicBezTo>
                  <a:pt x="3738990" y="1051"/>
                  <a:pt x="4113869" y="-6244"/>
                  <a:pt x="4352239" y="0"/>
                </a:cubicBezTo>
                <a:cubicBezTo>
                  <a:pt x="4590609" y="6244"/>
                  <a:pt x="4949771" y="22254"/>
                  <a:pt x="5116373" y="0"/>
                </a:cubicBezTo>
                <a:cubicBezTo>
                  <a:pt x="5282975" y="-22254"/>
                  <a:pt x="5577636" y="-1537"/>
                  <a:pt x="5780837" y="0"/>
                </a:cubicBezTo>
                <a:cubicBezTo>
                  <a:pt x="5984038" y="1537"/>
                  <a:pt x="6074901" y="-25031"/>
                  <a:pt x="6345631" y="0"/>
                </a:cubicBezTo>
                <a:cubicBezTo>
                  <a:pt x="6616361" y="25031"/>
                  <a:pt x="6687035" y="-17123"/>
                  <a:pt x="6810756" y="0"/>
                </a:cubicBezTo>
                <a:cubicBezTo>
                  <a:pt x="6934477" y="17123"/>
                  <a:pt x="7297903" y="-43025"/>
                  <a:pt x="7674559" y="0"/>
                </a:cubicBezTo>
                <a:cubicBezTo>
                  <a:pt x="8051215" y="43025"/>
                  <a:pt x="8125056" y="20398"/>
                  <a:pt x="8239354" y="0"/>
                </a:cubicBezTo>
                <a:cubicBezTo>
                  <a:pt x="8353652" y="-20398"/>
                  <a:pt x="8647162" y="-20946"/>
                  <a:pt x="8804148" y="0"/>
                </a:cubicBezTo>
                <a:cubicBezTo>
                  <a:pt x="8961134" y="20946"/>
                  <a:pt x="9666364" y="45113"/>
                  <a:pt x="9966960" y="0"/>
                </a:cubicBezTo>
                <a:cubicBezTo>
                  <a:pt x="9944492" y="148373"/>
                  <a:pt x="9955620" y="344586"/>
                  <a:pt x="9966960" y="502248"/>
                </a:cubicBezTo>
                <a:cubicBezTo>
                  <a:pt x="9978300" y="659910"/>
                  <a:pt x="9951180" y="818386"/>
                  <a:pt x="9966960" y="1004496"/>
                </a:cubicBezTo>
                <a:cubicBezTo>
                  <a:pt x="9982740" y="1190606"/>
                  <a:pt x="9950858" y="1445352"/>
                  <a:pt x="9966960" y="1655762"/>
                </a:cubicBezTo>
                <a:cubicBezTo>
                  <a:pt x="9779587" y="1682955"/>
                  <a:pt x="9583315" y="1670363"/>
                  <a:pt x="9402166" y="1655762"/>
                </a:cubicBezTo>
                <a:cubicBezTo>
                  <a:pt x="9221017" y="1641161"/>
                  <a:pt x="8973454" y="1655143"/>
                  <a:pt x="8837371" y="1655762"/>
                </a:cubicBezTo>
                <a:cubicBezTo>
                  <a:pt x="8701288" y="1656381"/>
                  <a:pt x="8503002" y="1666645"/>
                  <a:pt x="8372246" y="1655762"/>
                </a:cubicBezTo>
                <a:cubicBezTo>
                  <a:pt x="8241490" y="1644879"/>
                  <a:pt x="8023469" y="1651348"/>
                  <a:pt x="7807452" y="1655762"/>
                </a:cubicBezTo>
                <a:cubicBezTo>
                  <a:pt x="7591435" y="1660176"/>
                  <a:pt x="7514007" y="1674991"/>
                  <a:pt x="7242658" y="1655762"/>
                </a:cubicBezTo>
                <a:cubicBezTo>
                  <a:pt x="6971309" y="1636533"/>
                  <a:pt x="6806134" y="1660635"/>
                  <a:pt x="6578194" y="1655762"/>
                </a:cubicBezTo>
                <a:cubicBezTo>
                  <a:pt x="6350254" y="1650889"/>
                  <a:pt x="6117583" y="1669301"/>
                  <a:pt x="5714390" y="1655762"/>
                </a:cubicBezTo>
                <a:cubicBezTo>
                  <a:pt x="5311197" y="1642223"/>
                  <a:pt x="5138463" y="1626920"/>
                  <a:pt x="4850587" y="1655762"/>
                </a:cubicBezTo>
                <a:cubicBezTo>
                  <a:pt x="4562711" y="1684604"/>
                  <a:pt x="4415083" y="1661069"/>
                  <a:pt x="4186123" y="1655762"/>
                </a:cubicBezTo>
                <a:cubicBezTo>
                  <a:pt x="3957163" y="1650455"/>
                  <a:pt x="3844939" y="1633688"/>
                  <a:pt x="3521659" y="1655762"/>
                </a:cubicBezTo>
                <a:cubicBezTo>
                  <a:pt x="3198379" y="1677836"/>
                  <a:pt x="3274029" y="1638026"/>
                  <a:pt x="3156204" y="1655762"/>
                </a:cubicBezTo>
                <a:cubicBezTo>
                  <a:pt x="3038379" y="1673498"/>
                  <a:pt x="2902223" y="1655149"/>
                  <a:pt x="2790749" y="1655762"/>
                </a:cubicBezTo>
                <a:cubicBezTo>
                  <a:pt x="2679276" y="1656375"/>
                  <a:pt x="2353417" y="1618807"/>
                  <a:pt x="2026615" y="1655762"/>
                </a:cubicBezTo>
                <a:cubicBezTo>
                  <a:pt x="1699813" y="1692717"/>
                  <a:pt x="1477123" y="1687054"/>
                  <a:pt x="1262482" y="1655762"/>
                </a:cubicBezTo>
                <a:cubicBezTo>
                  <a:pt x="1047841" y="1624470"/>
                  <a:pt x="522517" y="1713137"/>
                  <a:pt x="0" y="1655762"/>
                </a:cubicBezTo>
                <a:cubicBezTo>
                  <a:pt x="-6340" y="1445761"/>
                  <a:pt x="-20318" y="1229782"/>
                  <a:pt x="0" y="1120399"/>
                </a:cubicBezTo>
                <a:cubicBezTo>
                  <a:pt x="20318" y="1011016"/>
                  <a:pt x="-189" y="813163"/>
                  <a:pt x="0" y="568478"/>
                </a:cubicBezTo>
                <a:cubicBezTo>
                  <a:pt x="189" y="323793"/>
                  <a:pt x="-9532" y="271751"/>
                  <a:pt x="0" y="0"/>
                </a:cubicBezTo>
                <a:close/>
              </a:path>
              <a:path w="9966960" h="1655762" stroke="0" extrusionOk="0">
                <a:moveTo>
                  <a:pt x="0" y="0"/>
                </a:moveTo>
                <a:cubicBezTo>
                  <a:pt x="187683" y="-9226"/>
                  <a:pt x="449145" y="16962"/>
                  <a:pt x="764134" y="0"/>
                </a:cubicBezTo>
                <a:cubicBezTo>
                  <a:pt x="1079123" y="-16962"/>
                  <a:pt x="1232913" y="-30182"/>
                  <a:pt x="1627937" y="0"/>
                </a:cubicBezTo>
                <a:cubicBezTo>
                  <a:pt x="2022961" y="30182"/>
                  <a:pt x="2126695" y="-19931"/>
                  <a:pt x="2491740" y="0"/>
                </a:cubicBezTo>
                <a:cubicBezTo>
                  <a:pt x="2856785" y="19931"/>
                  <a:pt x="3010715" y="291"/>
                  <a:pt x="3255874" y="0"/>
                </a:cubicBezTo>
                <a:cubicBezTo>
                  <a:pt x="3501033" y="-291"/>
                  <a:pt x="3731965" y="-29913"/>
                  <a:pt x="3920338" y="0"/>
                </a:cubicBezTo>
                <a:cubicBezTo>
                  <a:pt x="4108711" y="29913"/>
                  <a:pt x="4224381" y="15672"/>
                  <a:pt x="4385462" y="0"/>
                </a:cubicBezTo>
                <a:cubicBezTo>
                  <a:pt x="4546543" y="-15672"/>
                  <a:pt x="4836350" y="-1221"/>
                  <a:pt x="4950257" y="0"/>
                </a:cubicBezTo>
                <a:cubicBezTo>
                  <a:pt x="5064165" y="1221"/>
                  <a:pt x="5522589" y="-18109"/>
                  <a:pt x="5714390" y="0"/>
                </a:cubicBezTo>
                <a:cubicBezTo>
                  <a:pt x="5906191" y="18109"/>
                  <a:pt x="6122397" y="36884"/>
                  <a:pt x="6478524" y="0"/>
                </a:cubicBezTo>
                <a:cubicBezTo>
                  <a:pt x="6834651" y="-36884"/>
                  <a:pt x="6918625" y="-17635"/>
                  <a:pt x="7342327" y="0"/>
                </a:cubicBezTo>
                <a:cubicBezTo>
                  <a:pt x="7766029" y="17635"/>
                  <a:pt x="7774564" y="15415"/>
                  <a:pt x="8106461" y="0"/>
                </a:cubicBezTo>
                <a:cubicBezTo>
                  <a:pt x="8438358" y="-15415"/>
                  <a:pt x="8745309" y="33178"/>
                  <a:pt x="8970264" y="0"/>
                </a:cubicBezTo>
                <a:cubicBezTo>
                  <a:pt x="9195219" y="-33178"/>
                  <a:pt x="9617744" y="-36483"/>
                  <a:pt x="9966960" y="0"/>
                </a:cubicBezTo>
                <a:cubicBezTo>
                  <a:pt x="9966264" y="165031"/>
                  <a:pt x="9963767" y="379482"/>
                  <a:pt x="9966960" y="502248"/>
                </a:cubicBezTo>
                <a:cubicBezTo>
                  <a:pt x="9970153" y="625014"/>
                  <a:pt x="9989047" y="837615"/>
                  <a:pt x="9966960" y="1004496"/>
                </a:cubicBezTo>
                <a:cubicBezTo>
                  <a:pt x="9944873" y="1171377"/>
                  <a:pt x="9983453" y="1493294"/>
                  <a:pt x="9966960" y="1655762"/>
                </a:cubicBezTo>
                <a:cubicBezTo>
                  <a:pt x="9845262" y="1670690"/>
                  <a:pt x="9654702" y="1651972"/>
                  <a:pt x="9501835" y="1655762"/>
                </a:cubicBezTo>
                <a:cubicBezTo>
                  <a:pt x="9348968" y="1659552"/>
                  <a:pt x="9318681" y="1643288"/>
                  <a:pt x="9136380" y="1655762"/>
                </a:cubicBezTo>
                <a:cubicBezTo>
                  <a:pt x="8954080" y="1668236"/>
                  <a:pt x="8697697" y="1632056"/>
                  <a:pt x="8272577" y="1655762"/>
                </a:cubicBezTo>
                <a:cubicBezTo>
                  <a:pt x="7847457" y="1679468"/>
                  <a:pt x="8044280" y="1653408"/>
                  <a:pt x="7907122" y="1655762"/>
                </a:cubicBezTo>
                <a:cubicBezTo>
                  <a:pt x="7769964" y="1658116"/>
                  <a:pt x="7315313" y="1656120"/>
                  <a:pt x="7043318" y="1655762"/>
                </a:cubicBezTo>
                <a:cubicBezTo>
                  <a:pt x="6771323" y="1655404"/>
                  <a:pt x="6700347" y="1643149"/>
                  <a:pt x="6378854" y="1655762"/>
                </a:cubicBezTo>
                <a:cubicBezTo>
                  <a:pt x="6057361" y="1668375"/>
                  <a:pt x="5862435" y="1636792"/>
                  <a:pt x="5714390" y="1655762"/>
                </a:cubicBezTo>
                <a:cubicBezTo>
                  <a:pt x="5566345" y="1674732"/>
                  <a:pt x="5132289" y="1680866"/>
                  <a:pt x="4950257" y="1655762"/>
                </a:cubicBezTo>
                <a:cubicBezTo>
                  <a:pt x="4768225" y="1630658"/>
                  <a:pt x="4625003" y="1670847"/>
                  <a:pt x="4385462" y="1655762"/>
                </a:cubicBezTo>
                <a:cubicBezTo>
                  <a:pt x="4145922" y="1640677"/>
                  <a:pt x="4142366" y="1637027"/>
                  <a:pt x="3920338" y="1655762"/>
                </a:cubicBezTo>
                <a:cubicBezTo>
                  <a:pt x="3698310" y="1674497"/>
                  <a:pt x="3549518" y="1664585"/>
                  <a:pt x="3455213" y="1655762"/>
                </a:cubicBezTo>
                <a:cubicBezTo>
                  <a:pt x="3360908" y="1646939"/>
                  <a:pt x="3100714" y="1632958"/>
                  <a:pt x="2990088" y="1655762"/>
                </a:cubicBezTo>
                <a:cubicBezTo>
                  <a:pt x="2879463" y="1678566"/>
                  <a:pt x="2652014" y="1667021"/>
                  <a:pt x="2425294" y="1655762"/>
                </a:cubicBezTo>
                <a:cubicBezTo>
                  <a:pt x="2198574" y="1644503"/>
                  <a:pt x="2181635" y="1640568"/>
                  <a:pt x="1960169" y="1655762"/>
                </a:cubicBezTo>
                <a:cubicBezTo>
                  <a:pt x="1738704" y="1670956"/>
                  <a:pt x="1415427" y="1660023"/>
                  <a:pt x="1196035" y="1655762"/>
                </a:cubicBezTo>
                <a:cubicBezTo>
                  <a:pt x="976643" y="1651501"/>
                  <a:pt x="313649" y="1626431"/>
                  <a:pt x="0" y="1655762"/>
                </a:cubicBezTo>
                <a:cubicBezTo>
                  <a:pt x="24642" y="1432370"/>
                  <a:pt x="-3976" y="1318032"/>
                  <a:pt x="0" y="1120399"/>
                </a:cubicBezTo>
                <a:cubicBezTo>
                  <a:pt x="3976" y="922766"/>
                  <a:pt x="3142" y="826510"/>
                  <a:pt x="0" y="618151"/>
                </a:cubicBezTo>
                <a:cubicBezTo>
                  <a:pt x="-3142" y="409792"/>
                  <a:pt x="-27564" y="229689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  <a:extLst>
              <a:ext uri="{C807C97D-BFC1-408E-A445-0C87EB9F89A2}">
                <ask:lineSketchStyleProps xmlns:ask="http://schemas.microsoft.com/office/drawing/2018/sketchyshapes" xmlns="" sd="292621915">
                  <ask:type>
                    <ask:lineSketchFreehand/>
                  </ask:type>
                </ask:lineSketchStyleProps>
              </a:ext>
            </a:extLst>
          </a:ln>
        </p:spPr>
        <p:txBody>
          <a:bodyPr anchor="ctr">
            <a:normAutofit/>
          </a:bodyPr>
          <a:lstStyle/>
          <a:p>
            <a:pPr algn="r">
              <a:spcBef>
                <a:spcPts val="600"/>
              </a:spcBef>
            </a:pP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Scuola di Amministrazione del Comune di Genova</a:t>
            </a:r>
          </a:p>
          <a:p>
            <a:pPr algn="r">
              <a:spcBef>
                <a:spcPts val="600"/>
              </a:spcBef>
            </a:pPr>
            <a:r>
              <a:rPr lang="it-IT" dirty="0">
                <a:solidFill>
                  <a:schemeClr val="accent1">
                    <a:lumMod val="50000"/>
                  </a:schemeClr>
                </a:solidFill>
              </a:rPr>
              <a:t>C/O Regione Liguria, sede di Via Fieschi, sala XI piano - Genova</a:t>
            </a:r>
          </a:p>
          <a:p>
            <a:pPr algn="r"/>
            <a:r>
              <a:rPr lang="it-IT" b="1" dirty="0">
                <a:solidFill>
                  <a:schemeClr val="accent1">
                    <a:lumMod val="50000"/>
                  </a:schemeClr>
                </a:solidFill>
              </a:rPr>
              <a:t>Francesco Delfino</a:t>
            </a:r>
          </a:p>
        </p:txBody>
      </p:sp>
      <p:pic>
        <p:nvPicPr>
          <p:cNvPr id="1026" name="Picture 2" descr="Porto">
            <a:extLst>
              <a:ext uri="{FF2B5EF4-FFF2-40B4-BE49-F238E27FC236}">
                <a16:creationId xmlns:a16="http://schemas.microsoft.com/office/drawing/2014/main" xmlns="" id="{48EBE6B1-45B2-E0DF-07F3-8E766FD28B3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635"/>
          <a:stretch/>
        </p:blipFill>
        <p:spPr bwMode="auto">
          <a:xfrm>
            <a:off x="1189550" y="4534041"/>
            <a:ext cx="1506868" cy="116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xmlns="" id="{DD3D4CA0-C35A-EC21-2B4A-CBF7248BECC9}"/>
              </a:ext>
            </a:extLst>
          </p:cNvPr>
          <p:cNvSpPr txBox="1"/>
          <p:nvPr/>
        </p:nvSpPr>
        <p:spPr>
          <a:xfrm>
            <a:off x="3047114" y="6239603"/>
            <a:ext cx="60977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b="1" spc="300" dirty="0">
                <a:solidFill>
                  <a:schemeClr val="bg1"/>
                </a:solidFill>
                <a:latin typeface="Aptos" panose="020B0004020202020204" pitchFamily="34" charset="0"/>
              </a:rPr>
              <a:t>Martedì, 15 aprile 2025</a:t>
            </a:r>
          </a:p>
        </p:txBody>
      </p:sp>
    </p:spTree>
    <p:extLst>
      <p:ext uri="{BB962C8B-B14F-4D97-AF65-F5344CB8AC3E}">
        <p14:creationId xmlns:p14="http://schemas.microsoft.com/office/powerpoint/2010/main" val="40043240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EFF3A47-6D3E-9959-4A42-675329A24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1D4F3EDA-893D-8C77-2336-576B04D410D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361950"/>
            <a:r>
              <a:rPr lang="it-IT" dirty="0"/>
              <a:t>Impostazione cognitiva - 2/2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01AF4E93-DF34-CF3D-1684-1B9A64371C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97" y="2110089"/>
            <a:ext cx="11047227" cy="429071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it-IT" dirty="0"/>
              <a:t>ponendo </a:t>
            </a:r>
            <a:r>
              <a:rPr lang="it-IT" b="1" dirty="0"/>
              <a:t>al centro il cittadino </a:t>
            </a:r>
            <a:r>
              <a:rPr lang="it-IT" dirty="0"/>
              <a:t>come singolo e come comunità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it-IT" dirty="0"/>
              <a:t>guardando fuori dalla finestra del palazzo, </a:t>
            </a:r>
            <a:r>
              <a:rPr lang="it-IT" b="1" dirty="0"/>
              <a:t>alla città e al territorio reali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it-IT" dirty="0"/>
              <a:t>rendendo </a:t>
            </a:r>
            <a:r>
              <a:rPr lang="it-IT" b="1" dirty="0"/>
              <a:t>il rendiconto </a:t>
            </a:r>
            <a:r>
              <a:rPr lang="it-IT" dirty="0"/>
              <a:t>oltre che «</a:t>
            </a:r>
            <a:r>
              <a:rPr lang="it-IT" dirty="0" err="1"/>
              <a:t>fidefacente</a:t>
            </a:r>
            <a:r>
              <a:rPr lang="it-IT" dirty="0"/>
              <a:t>» anche «</a:t>
            </a:r>
            <a:r>
              <a:rPr lang="it-IT" b="1" dirty="0"/>
              <a:t>morale</a:t>
            </a:r>
            <a:r>
              <a:rPr lang="it-IT" dirty="0"/>
              <a:t>», come veniva chiamato in altri tempi;</a:t>
            </a:r>
          </a:p>
          <a:p>
            <a:pPr algn="just"/>
            <a:r>
              <a:rPr lang="it-IT" dirty="0"/>
              <a:t>governando con tempestività gli </a:t>
            </a:r>
            <a:r>
              <a:rPr lang="it-IT" b="1" dirty="0"/>
              <a:t>equilibri attuali e gli andamenti futuri </a:t>
            </a:r>
            <a:r>
              <a:rPr lang="it-IT" dirty="0"/>
              <a:t>(forecast di breve, medio e lungo termine);</a:t>
            </a:r>
          </a:p>
          <a:p>
            <a:pPr algn="just"/>
            <a:r>
              <a:rPr lang="it-IT" dirty="0"/>
              <a:t>valutando la capacità di </a:t>
            </a:r>
            <a:r>
              <a:rPr lang="it-IT" b="1" dirty="0"/>
              <a:t>reintegrare le risorse consumate </a:t>
            </a:r>
            <a:r>
              <a:rPr lang="it-IT" dirty="0"/>
              <a:t>nella produzione/ erogazione dei servizi attraverso i ricavi/proventi (equilibrio economico);</a:t>
            </a:r>
          </a:p>
          <a:p>
            <a:pPr algn="just"/>
            <a:r>
              <a:rPr lang="it-IT" dirty="0"/>
              <a:t>operando la </a:t>
            </a:r>
            <a:r>
              <a:rPr lang="it-IT" b="1" dirty="0"/>
              <a:t>«correlazione» </a:t>
            </a:r>
            <a:r>
              <a:rPr lang="it-IT" dirty="0"/>
              <a:t>costi/ricavi – oneri/proventi come paradigma per </a:t>
            </a:r>
            <a:r>
              <a:rPr lang="it-IT" b="1" dirty="0"/>
              <a:t>la gestione dei «flussi» </a:t>
            </a:r>
            <a:r>
              <a:rPr lang="it-IT" dirty="0"/>
              <a:t>annuali e del loro controllo (controllo di e della gestione);</a:t>
            </a:r>
          </a:p>
        </p:txBody>
      </p:sp>
    </p:spTree>
    <p:extLst>
      <p:ext uri="{BB962C8B-B14F-4D97-AF65-F5344CB8AC3E}">
        <p14:creationId xmlns:p14="http://schemas.microsoft.com/office/powerpoint/2010/main" val="2258381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B8B652F-6F50-6CF1-1A35-E01ABD00EC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EF32B644-09C5-263E-FD1A-5D69A02307B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361950"/>
            <a:r>
              <a:rPr lang="it-IT" dirty="0"/>
              <a:t>La rendicontazione: narrare e capire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0B214B70-B0C4-5274-2A3F-67E63A030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97" y="2110089"/>
            <a:ext cx="11047227" cy="42907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dirty="0"/>
              <a:t>[…] Per rendicontazione economica, patrimoniale e finanziaria si intendono il processo e i documenti mediante i quali si forniscono, in via principale, informazioni consuntive sulla provenienza delle risorse finanziarie, sull’uso delle stesse e sui risultati conseguiti, </a:t>
            </a:r>
            <a:r>
              <a:rPr lang="it-IT" b="1" dirty="0"/>
              <a:t>in termini economici, patrimoniali, finanziari e di qualità-quantità</a:t>
            </a:r>
            <a:r>
              <a:rPr lang="it-IT" dirty="0"/>
              <a:t> dei servizi erogati, nonché informazioni sulla capacità di un’amministrazione pubblica di </a:t>
            </a:r>
            <a:r>
              <a:rPr lang="it-IT" b="1" dirty="0"/>
              <a:t>erogare servizi in futuro</a:t>
            </a:r>
            <a:r>
              <a:rPr lang="it-IT" dirty="0"/>
              <a:t>. 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Il quadro concettuale: Contabilità </a:t>
            </a:r>
            <a:r>
              <a:rPr lang="it-IT" dirty="0" err="1"/>
              <a:t>Accrual</a:t>
            </a:r>
            <a:r>
              <a:rPr lang="it-IT" dirty="0"/>
              <a:t> – PNRR misura 1.15</a:t>
            </a:r>
          </a:p>
        </p:txBody>
      </p:sp>
    </p:spTree>
    <p:extLst>
      <p:ext uri="{BB962C8B-B14F-4D97-AF65-F5344CB8AC3E}">
        <p14:creationId xmlns:p14="http://schemas.microsoft.com/office/powerpoint/2010/main" val="1936175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D01D378-238D-0F69-BD55-1ABE297E0A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130A3B0-6C30-E1A8-18E1-4EB9AB1433DC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361950"/>
            <a:r>
              <a:rPr lang="it-IT" dirty="0"/>
              <a:t>Il sistema contabile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839BBC6A-3149-5173-5E60-FE8413695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97" y="2418430"/>
            <a:ext cx="11047227" cy="4046162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à"/>
            </a:pPr>
            <a:endParaRPr lang="it-IT" dirty="0"/>
          </a:p>
          <a:p>
            <a:pPr algn="just"/>
            <a:r>
              <a:rPr lang="it-IT" dirty="0"/>
              <a:t>Il sistema contabile economico-patrimoniale fornisce la principale base informativa per la rendicontazione finanziaria per finalità informative generali. </a:t>
            </a:r>
            <a:r>
              <a:rPr lang="it-IT" b="1" dirty="0"/>
              <a:t>Tale sistema ha per scopo caratterizzante la determinazione del patrimonio di funzionamento </a:t>
            </a:r>
            <a:r>
              <a:rPr lang="it-IT" dirty="0"/>
              <a:t>al termine di ciascun periodo amministrativo e delle sue variazioni nel periodo.</a:t>
            </a:r>
          </a:p>
          <a:p>
            <a:pPr marL="0" indent="0">
              <a:buNone/>
            </a:pPr>
            <a:endParaRPr lang="it-IT" dirty="0"/>
          </a:p>
          <a:p>
            <a:pPr marL="45720" indent="0">
              <a:buNone/>
            </a:pPr>
            <a:r>
              <a:rPr lang="it-IT" dirty="0"/>
              <a:t>Quadro concettuale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xmlns="" id="{A66AD81C-29B1-45E5-4635-BA32DFBA1749}"/>
              </a:ext>
            </a:extLst>
          </p:cNvPr>
          <p:cNvSpPr txBox="1">
            <a:spLocks/>
          </p:cNvSpPr>
          <p:nvPr/>
        </p:nvSpPr>
        <p:spPr>
          <a:xfrm>
            <a:off x="1063256" y="1598101"/>
            <a:ext cx="10630168" cy="10239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ea typeface="+mj-ea"/>
                <a:cs typeface="+mj-cs"/>
              </a:defRPr>
            </a:lvl1pPr>
          </a:lstStyle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it-IT" dirty="0"/>
              <a:t>finalizzare e dare lo scopo alla contabilità pubblica, nozione di ricchezza e di povertà economica, l’equazione della crescita</a:t>
            </a:r>
          </a:p>
        </p:txBody>
      </p:sp>
    </p:spTree>
    <p:extLst>
      <p:ext uri="{BB962C8B-B14F-4D97-AF65-F5344CB8AC3E}">
        <p14:creationId xmlns:p14="http://schemas.microsoft.com/office/powerpoint/2010/main" val="28296755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9791222-3A47-2766-38FC-D9CB5F37E7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3A480DC-9B62-F91C-EAA8-FA690187452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361950"/>
            <a:r>
              <a:rPr lang="it-IT" dirty="0"/>
              <a:t>Il target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913B78B3-1FEF-7098-C761-66E2E30188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97" y="2796363"/>
            <a:ext cx="11047227" cy="3657596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à"/>
            </a:pPr>
            <a:endParaRPr lang="it-IT" dirty="0"/>
          </a:p>
          <a:p>
            <a:pPr algn="just"/>
            <a:r>
              <a:rPr lang="it-IT" b="1" dirty="0"/>
              <a:t>I risultati conseguiti sono espressi non solo in forma contabile, ma anche con riferimento alla quantità e alla qualità dei servizi erogati nel periodo amministrativo nonché alla capacità dell’amministrazione di continuare a erogare servizi in futuro.</a:t>
            </a:r>
          </a:p>
          <a:p>
            <a:pPr algn="just"/>
            <a:endParaRPr lang="it-IT" b="1" dirty="0"/>
          </a:p>
          <a:p>
            <a:pPr marL="45720" indent="0" algn="just">
              <a:buNone/>
            </a:pPr>
            <a:r>
              <a:rPr lang="it-IT" dirty="0"/>
              <a:t>Quadro concettuale</a:t>
            </a:r>
            <a:endParaRPr lang="it-IT" b="1" dirty="0"/>
          </a:p>
          <a:p>
            <a:pPr marL="45720" indent="0" algn="just">
              <a:buNone/>
            </a:pPr>
            <a:endParaRPr lang="it-IT" dirty="0"/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xmlns="" id="{D3DEDB7B-3757-C64F-3731-6B1E09FFA29C}"/>
              </a:ext>
            </a:extLst>
          </p:cNvPr>
          <p:cNvSpPr txBox="1">
            <a:spLocks/>
          </p:cNvSpPr>
          <p:nvPr/>
        </p:nvSpPr>
        <p:spPr>
          <a:xfrm>
            <a:off x="1063256" y="1598101"/>
            <a:ext cx="10630168" cy="102397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ea typeface="+mj-ea"/>
                <a:cs typeface="+mj-cs"/>
              </a:defRPr>
            </a:lvl1pPr>
          </a:lstStyle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it-IT" sz="2800" dirty="0"/>
              <a:t>il servizio in continuità, i «diritti di domani», </a:t>
            </a:r>
            <a:br>
              <a:rPr lang="it-IT" sz="2800" dirty="0"/>
            </a:br>
            <a:r>
              <a:rPr lang="it-IT" sz="2800" dirty="0"/>
              <a:t>accountability pro futuro</a:t>
            </a:r>
          </a:p>
        </p:txBody>
      </p:sp>
    </p:spTree>
    <p:extLst>
      <p:ext uri="{BB962C8B-B14F-4D97-AF65-F5344CB8AC3E}">
        <p14:creationId xmlns:p14="http://schemas.microsoft.com/office/powerpoint/2010/main" val="2695641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6B2A4E4-C81B-DB6D-FBAC-76B0AEAD2F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18CF50F-9F6A-899E-F7FA-DEF943DC39E0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361950"/>
            <a:r>
              <a:rPr lang="it-IT" dirty="0"/>
              <a:t>Il bilancio di esercizio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9D2EBBBA-5786-5A55-1699-BE61F39130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97" y="2361386"/>
            <a:ext cx="11047227" cy="4092573"/>
          </a:xfrm>
        </p:spPr>
        <p:txBody>
          <a:bodyPr>
            <a:normAutofit fontScale="85000" lnSpcReduction="20000"/>
          </a:bodyPr>
          <a:lstStyle/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à"/>
            </a:pPr>
            <a:endParaRPr lang="it-IT" dirty="0"/>
          </a:p>
          <a:p>
            <a:pPr marL="45720" indent="0">
              <a:buNone/>
            </a:pPr>
            <a:r>
              <a:rPr lang="it-IT" dirty="0"/>
              <a:t>3.2  Gli elementi del bilancio di esercizio sono: </a:t>
            </a:r>
          </a:p>
          <a:p>
            <a:pPr marL="627063" indent="0">
              <a:buNone/>
            </a:pPr>
            <a:r>
              <a:rPr lang="it-IT" dirty="0"/>
              <a:t>a) le attività; </a:t>
            </a:r>
          </a:p>
          <a:p>
            <a:pPr marL="627063" indent="0">
              <a:buNone/>
            </a:pPr>
            <a:r>
              <a:rPr lang="it-IT" dirty="0"/>
              <a:t>b) le passività; </a:t>
            </a:r>
          </a:p>
          <a:p>
            <a:pPr marL="627063" indent="0">
              <a:buNone/>
            </a:pPr>
            <a:r>
              <a:rPr lang="it-IT" dirty="0"/>
              <a:t>c) il patrimonio netto; </a:t>
            </a:r>
          </a:p>
          <a:p>
            <a:pPr marL="627063" indent="0">
              <a:buNone/>
            </a:pPr>
            <a:r>
              <a:rPr lang="it-IT" dirty="0"/>
              <a:t>d) i proventi e i ricavi; </a:t>
            </a:r>
          </a:p>
          <a:p>
            <a:pPr marL="627063" indent="0">
              <a:buNone/>
            </a:pPr>
            <a:r>
              <a:rPr lang="it-IT" dirty="0"/>
              <a:t>e) i costi e gli oneri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dirty="0"/>
              <a:t>Quadro concettuale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xmlns="" id="{32076A2F-3252-FC9C-A3D3-4E35EEA533F0}"/>
              </a:ext>
            </a:extLst>
          </p:cNvPr>
          <p:cNvSpPr txBox="1">
            <a:spLocks/>
          </p:cNvSpPr>
          <p:nvPr/>
        </p:nvSpPr>
        <p:spPr>
          <a:xfrm>
            <a:off x="1063256" y="1555571"/>
            <a:ext cx="10630168" cy="6560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ea typeface="+mj-ea"/>
                <a:cs typeface="+mj-cs"/>
              </a:defRPr>
            </a:lvl1pPr>
          </a:lstStyle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it-IT" sz="2800" dirty="0"/>
              <a:t>mutamento di visione</a:t>
            </a:r>
          </a:p>
        </p:txBody>
      </p:sp>
      <p:pic>
        <p:nvPicPr>
          <p:cNvPr id="5" name="Picture 2" descr="Toolbox - Free Tools and utensils icons">
            <a:extLst>
              <a:ext uri="{FF2B5EF4-FFF2-40B4-BE49-F238E27FC236}">
                <a16:creationId xmlns:a16="http://schemas.microsoft.com/office/drawing/2014/main" xmlns="" id="{AA79F81F-DF61-7A8D-4246-DE5FBF2BCA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34172" y="749756"/>
            <a:ext cx="1611630" cy="161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3874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66D2AF8-50A1-901C-8B5F-EE3F3C4445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C51AD386-2FE6-3EF7-2B3F-9EE2DDF82C9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361950"/>
            <a:r>
              <a:rPr lang="it-IT" sz="4200" dirty="0"/>
              <a:t>Il patrimonio netto: valore derivato astratto?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E1F0E1EA-423A-98C2-0B1A-AA4114CCF3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97" y="2361386"/>
            <a:ext cx="11047227" cy="409257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it-IT" dirty="0"/>
          </a:p>
          <a:p>
            <a:r>
              <a:rPr lang="it-IT" dirty="0"/>
              <a:t>3.14  Il patrimonio netto è determinato dalla differenza tra il totale delle attività e il totale delle passività. </a:t>
            </a:r>
          </a:p>
          <a:p>
            <a:r>
              <a:rPr lang="it-IT" dirty="0"/>
              <a:t>3.15  Il patrimonio netto è costituito dai mezzi propri distinti in: fondo di dotazione, riserve disponibili e indisponibili, risultato economico di esercizio</a:t>
            </a:r>
          </a:p>
          <a:p>
            <a:pPr marL="4572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Quadro concettuale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xmlns="" id="{A2382975-0E70-C6AD-AD73-BD33B53C6398}"/>
              </a:ext>
            </a:extLst>
          </p:cNvPr>
          <p:cNvSpPr txBox="1">
            <a:spLocks/>
          </p:cNvSpPr>
          <p:nvPr/>
        </p:nvSpPr>
        <p:spPr>
          <a:xfrm>
            <a:off x="1063256" y="1555571"/>
            <a:ext cx="10630168" cy="6560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ea typeface="+mj-ea"/>
                <a:cs typeface="+mj-cs"/>
              </a:defRPr>
            </a:lvl1pPr>
          </a:lstStyle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it-IT" sz="2800" dirty="0"/>
              <a:t> dare un significato al dato per il cittadino di oggi e di domani</a:t>
            </a:r>
          </a:p>
        </p:txBody>
      </p:sp>
    </p:spTree>
    <p:extLst>
      <p:ext uri="{BB962C8B-B14F-4D97-AF65-F5344CB8AC3E}">
        <p14:creationId xmlns:p14="http://schemas.microsoft.com/office/powerpoint/2010/main" val="18437173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C3B337C-EA78-4A35-4C95-AFCACBF5BF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449039C-2447-F1C5-2B40-739876EB3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98" y="573212"/>
            <a:ext cx="11047228" cy="178817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it-IT" sz="3500" dirty="0"/>
              <a:t>Salvatore Buscema </a:t>
            </a:r>
            <a:br>
              <a:rPr lang="it-IT" sz="3500" dirty="0"/>
            </a:br>
            <a:r>
              <a:rPr lang="it-IT" sz="3500" dirty="0"/>
              <a:t>Trattato di contabilità pubblica. Il sistema delle garanzie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0E8E0FF9-3025-5618-0E0F-4DC795F60F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96" y="2450328"/>
            <a:ext cx="11047228" cy="4092573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it-IT" dirty="0"/>
              <a:t>«[…] la scarsissima attenzione dedicata al patrimonio della aziende pubbliche </a:t>
            </a:r>
            <a:r>
              <a:rPr lang="it-IT" b="1" dirty="0"/>
              <a:t>trova un alibi </a:t>
            </a:r>
            <a:r>
              <a:rPr lang="it-IT" dirty="0"/>
              <a:t>nel fatto che la gestione è vincolata da bilanci finanziari, ma in effetti </a:t>
            </a:r>
            <a:r>
              <a:rPr lang="it-IT" b="1" dirty="0"/>
              <a:t>nasconde una preoccupante involuzione </a:t>
            </a:r>
            <a:r>
              <a:rPr lang="it-IT" dirty="0"/>
              <a:t>dovuta ad una stratificazione di cause di vario genere. Non ultima di queste cause è da ricercare nel fatto che la dottrina aziendalistica ha approfondito i problemi collegati ai sistemi del reddito, mentre </a:t>
            </a:r>
            <a:r>
              <a:rPr lang="it-IT" b="1" dirty="0"/>
              <a:t>ha trascurato il fenomeno della gestione dei patrimoni pubblici. </a:t>
            </a:r>
            <a:br>
              <a:rPr lang="it-IT" b="1" dirty="0"/>
            </a:br>
            <a:r>
              <a:rPr lang="it-IT" b="1" dirty="0"/>
              <a:t>Né questa lacuna è stata colmata finora dagli studiosi di contabilità pubblica»</a:t>
            </a:r>
          </a:p>
          <a:p>
            <a:pPr marL="0" indent="0" algn="just">
              <a:buNone/>
            </a:pPr>
            <a:r>
              <a:rPr lang="it-IT" sz="2400" dirty="0"/>
              <a:t>  Anno 1979 – Ed. Giuffrè, Milano, pag. 283</a:t>
            </a:r>
          </a:p>
        </p:txBody>
      </p:sp>
      <p:pic>
        <p:nvPicPr>
          <p:cNvPr id="4098" name="Picture 2" descr="Icone di Libro per download gratuito">
            <a:extLst>
              <a:ext uri="{FF2B5EF4-FFF2-40B4-BE49-F238E27FC236}">
                <a16:creationId xmlns:a16="http://schemas.microsoft.com/office/drawing/2014/main" xmlns="" id="{BEC4EF35-8E8F-8436-5B50-9C3F1AD8DB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4274" y="404041"/>
            <a:ext cx="910590" cy="9105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8555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0021812-EAC7-A163-BA54-D97ACA689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80A8CD9-369E-B093-EF3D-ECCAE1628FF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361950"/>
            <a:r>
              <a:rPr lang="it-IT" sz="4000" dirty="0"/>
              <a:t>Ricavi/proventi – Costi/oneri</a:t>
            </a:r>
            <a:endParaRPr lang="it-IT" sz="42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22CFAD4B-6D83-6CB9-8A31-14EFC1E64F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97" y="2361386"/>
            <a:ext cx="11047227" cy="4220167"/>
          </a:xfrm>
        </p:spPr>
        <p:txBody>
          <a:bodyPr>
            <a:normAutofit fontScale="47500" lnSpcReduction="20000"/>
          </a:bodyPr>
          <a:lstStyle/>
          <a:p>
            <a:pPr lvl="0" algn="just">
              <a:lnSpc>
                <a:spcPct val="120000"/>
              </a:lnSpc>
              <a:spcBef>
                <a:spcPts val="600"/>
              </a:spcBef>
            </a:pPr>
            <a:r>
              <a:rPr lang="it-IT" sz="3600" dirty="0"/>
              <a:t>3.19 </a:t>
            </a:r>
            <a:r>
              <a:rPr lang="it-IT" sz="3600" b="1" dirty="0"/>
              <a:t>I ricavi </a:t>
            </a:r>
            <a:r>
              <a:rPr lang="it-IT" sz="3600" dirty="0"/>
              <a:t>sono incrementi nel patrimonio netto di un’amministrazione pubblica diversi da quelli derivanti da conferimenti di mezzi propri e dai proventi di cui al par. 3.20. </a:t>
            </a:r>
          </a:p>
          <a:p>
            <a:pPr lvl="0" algn="just">
              <a:lnSpc>
                <a:spcPct val="120000"/>
              </a:lnSpc>
              <a:spcBef>
                <a:spcPts val="600"/>
              </a:spcBef>
            </a:pPr>
            <a:r>
              <a:rPr lang="it-IT" sz="3600" dirty="0"/>
              <a:t>3.20 </a:t>
            </a:r>
            <a:r>
              <a:rPr lang="it-IT" sz="3600" b="1" dirty="0"/>
              <a:t>I proventi </a:t>
            </a:r>
            <a:r>
              <a:rPr lang="it-IT" sz="3600" dirty="0"/>
              <a:t>sono incrementi nel patrimonio netto di un’amministrazione pubblica, diversi da quelli derivanti da conferimenti di mezzi propri, che hanno origine da operazioni non di scambio. I proventi si generano quando la controprestazione economica è diffusa e non immediata, non richiedendo necessariamente una diretta correlazione con il servizio o i servizi erogati dall’amministrazione. </a:t>
            </a:r>
          </a:p>
          <a:p>
            <a:pPr lvl="0" algn="just">
              <a:lnSpc>
                <a:spcPct val="120000"/>
              </a:lnSpc>
              <a:spcBef>
                <a:spcPts val="600"/>
              </a:spcBef>
            </a:pPr>
            <a:r>
              <a:rPr lang="it-IT" sz="3600" dirty="0"/>
              <a:t>3.21 </a:t>
            </a:r>
            <a:r>
              <a:rPr lang="it-IT" sz="3600" b="1" dirty="0"/>
              <a:t>I costi </a:t>
            </a:r>
            <a:r>
              <a:rPr lang="it-IT" sz="3600" dirty="0"/>
              <a:t>sono decrementi nel patrimonio netto di un’amministrazione pubblica diversi da quelli derivanti da devoluzioni di mezzi propri e dagli oneri di cui al par. 3.22. </a:t>
            </a:r>
          </a:p>
          <a:p>
            <a:pPr lvl="0" algn="just">
              <a:lnSpc>
                <a:spcPct val="120000"/>
              </a:lnSpc>
              <a:spcBef>
                <a:spcPts val="600"/>
              </a:spcBef>
            </a:pPr>
            <a:r>
              <a:rPr lang="it-IT" sz="3600" dirty="0"/>
              <a:t>3.22 </a:t>
            </a:r>
            <a:r>
              <a:rPr lang="it-IT" sz="3600" b="1" dirty="0"/>
              <a:t>Gli oneri </a:t>
            </a:r>
            <a:r>
              <a:rPr lang="it-IT" sz="3600" dirty="0"/>
              <a:t>sono decrementi nel patrimonio netto di un’amministrazione pubblica, diversi da quelli derivanti da devoluzioni di mezzi propri, che hanno origine da operazioni non di scambio.</a:t>
            </a:r>
          </a:p>
          <a:p>
            <a:pPr marL="0" indent="0">
              <a:buNone/>
            </a:pPr>
            <a:r>
              <a:rPr lang="it-IT" dirty="0"/>
              <a:t>Quadro concettuale</a:t>
            </a:r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xmlns="" id="{E9CE0352-1D2B-C9B4-D201-BEFB84A2D3B9}"/>
              </a:ext>
            </a:extLst>
          </p:cNvPr>
          <p:cNvSpPr txBox="1">
            <a:spLocks/>
          </p:cNvSpPr>
          <p:nvPr/>
        </p:nvSpPr>
        <p:spPr>
          <a:xfrm>
            <a:off x="1063256" y="1555571"/>
            <a:ext cx="10630168" cy="65600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>
                    <a:lumMod val="50000"/>
                  </a:schemeClr>
                </a:solidFill>
                <a:latin typeface="Aptos" panose="020B0004020202020204" pitchFamily="34" charset="0"/>
                <a:ea typeface="+mj-ea"/>
                <a:cs typeface="+mj-cs"/>
              </a:defRPr>
            </a:lvl1pPr>
          </a:lstStyle>
          <a:p>
            <a:pPr marL="457200" indent="-457200">
              <a:lnSpc>
                <a:spcPct val="120000"/>
              </a:lnSpc>
              <a:buFont typeface="Wingdings" panose="05000000000000000000" pitchFamily="2" charset="2"/>
              <a:buChar char="à"/>
            </a:pPr>
            <a:r>
              <a:rPr lang="it-IT" sz="2800" dirty="0"/>
              <a:t> la prospettiva patrimoniale</a:t>
            </a:r>
          </a:p>
        </p:txBody>
      </p:sp>
    </p:spTree>
    <p:extLst>
      <p:ext uri="{BB962C8B-B14F-4D97-AF65-F5344CB8AC3E}">
        <p14:creationId xmlns:p14="http://schemas.microsoft.com/office/powerpoint/2010/main" val="3806195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298681B-639A-C4CA-0A5C-8AD60ED075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E64D2F8-AD52-66E6-CF7E-01BDAF2ACF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2520" y="1965960"/>
            <a:ext cx="9966960" cy="2926080"/>
          </a:xfrm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r>
              <a:rPr lang="it-IT" sz="6000" cap="none" dirty="0"/>
              <a:t>Per concludere</a:t>
            </a:r>
          </a:p>
        </p:txBody>
      </p:sp>
    </p:spTree>
    <p:extLst>
      <p:ext uri="{BB962C8B-B14F-4D97-AF65-F5344CB8AC3E}">
        <p14:creationId xmlns:p14="http://schemas.microsoft.com/office/powerpoint/2010/main" val="19403048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CF24A1B-1D48-AEF5-2EEE-CF3A0650D6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61BE01BD-DE11-67A9-587D-6EAF987E723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txBody>
          <a:bodyPr/>
          <a:lstStyle/>
          <a:p>
            <a:pPr marL="361950"/>
            <a:r>
              <a:rPr lang="it-IT" dirty="0"/>
              <a:t>Riscoprire la felicità pubblica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0EAE6688-4431-6AB6-0021-64B54D700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97" y="2594343"/>
            <a:ext cx="11047227" cy="3806457"/>
          </a:xfrm>
        </p:spPr>
        <p:txBody>
          <a:bodyPr>
            <a:normAutofit lnSpcReduction="10000"/>
          </a:bodyPr>
          <a:lstStyle/>
          <a:p>
            <a:pPr marL="45720" indent="0" algn="just">
              <a:buNone/>
            </a:pPr>
            <a:r>
              <a:rPr lang="it-IT" sz="3000" dirty="0"/>
              <a:t>“Uno sconsiderato passaggio da una cultura del «noi» ad una cultura dell’«io»,  degenerando in una «convivenza senza rapporto»*, determina conseguenze gravi nella vita di una democrazia” </a:t>
            </a:r>
          </a:p>
          <a:p>
            <a:pPr marL="45720" indent="0" algn="just">
              <a:buNone/>
            </a:pPr>
            <a:r>
              <a:rPr lang="it-IT" dirty="0"/>
              <a:t>	Luca Antonini (2022). </a:t>
            </a:r>
            <a:r>
              <a:rPr lang="it-IT" i="1" dirty="0"/>
              <a:t>La Felicità pubblica tra diritti inviolabili e 	doveri inderogabili</a:t>
            </a:r>
            <a:r>
              <a:rPr lang="it-IT" dirty="0"/>
              <a:t>. Modena,  Ed. Mucchi</a:t>
            </a:r>
          </a:p>
          <a:p>
            <a:pPr marL="45720" indent="0" algn="just">
              <a:buNone/>
            </a:pPr>
            <a:endParaRPr lang="it-IT" sz="2400" dirty="0"/>
          </a:p>
          <a:p>
            <a:pPr marL="45720" indent="0" algn="just">
              <a:buNone/>
            </a:pPr>
            <a:r>
              <a:rPr lang="it-IT" sz="2400" dirty="0"/>
              <a:t>* M. Cartabia (2010). «Diritti umani e pluralità della cultura: un percorso possibile» in J. Prades (a cura di), </a:t>
            </a:r>
            <a:r>
              <a:rPr lang="it-IT" sz="2400" i="1" dirty="0"/>
              <a:t>All’origine della diversità</a:t>
            </a:r>
            <a:r>
              <a:rPr lang="it-IT" sz="2400" dirty="0"/>
              <a:t>, Milano, Ed. Guerini</a:t>
            </a:r>
          </a:p>
        </p:txBody>
      </p:sp>
    </p:spTree>
    <p:extLst>
      <p:ext uri="{BB962C8B-B14F-4D97-AF65-F5344CB8AC3E}">
        <p14:creationId xmlns:p14="http://schemas.microsoft.com/office/powerpoint/2010/main" val="8311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BCF83A31-9B21-542B-7AC2-1A3126097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2520" y="1965960"/>
            <a:ext cx="9966960" cy="2926080"/>
          </a:xfrm>
        </p:spPr>
        <p:txBody>
          <a:bodyPr/>
          <a:lstStyle/>
          <a:p>
            <a:r>
              <a:rPr lang="it-IT" sz="6000" cap="none" dirty="0"/>
              <a:t>La cassetta </a:t>
            </a:r>
            <a:br>
              <a:rPr lang="it-IT" sz="6000" cap="none" dirty="0"/>
            </a:br>
            <a:r>
              <a:rPr lang="it-IT" sz="6000" cap="none" dirty="0"/>
              <a:t>degli attrezzi</a:t>
            </a:r>
          </a:p>
        </p:txBody>
      </p:sp>
      <p:pic>
        <p:nvPicPr>
          <p:cNvPr id="4" name="Picture 2" descr="Toolbox - Free Tools and utensils icons">
            <a:extLst>
              <a:ext uri="{FF2B5EF4-FFF2-40B4-BE49-F238E27FC236}">
                <a16:creationId xmlns:a16="http://schemas.microsoft.com/office/drawing/2014/main" xmlns="" id="{0EAE1060-077E-2BFF-92C2-19EC2BF677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2298" y="3394710"/>
            <a:ext cx="2196272" cy="2196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5630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AFD55D8-A0BD-1B0F-7CE2-5ECD0431D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2520" y="1173575"/>
            <a:ext cx="9966960" cy="292608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en-US" sz="7200" b="1" cap="none" dirty="0" err="1">
                <a:latin typeface="+mj-lt"/>
              </a:rPr>
              <a:t>Bibliografia</a:t>
            </a:r>
            <a:endParaRPr lang="it-IT" cap="none" dirty="0"/>
          </a:p>
        </p:txBody>
      </p:sp>
    </p:spTree>
    <p:extLst>
      <p:ext uri="{BB962C8B-B14F-4D97-AF65-F5344CB8AC3E}">
        <p14:creationId xmlns:p14="http://schemas.microsoft.com/office/powerpoint/2010/main" val="30096005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contenuto 4">
            <a:extLst>
              <a:ext uri="{FF2B5EF4-FFF2-40B4-BE49-F238E27FC236}">
                <a16:creationId xmlns:a16="http://schemas.microsoft.com/office/drawing/2014/main" xmlns="" id="{DC541E1B-3BA4-6703-304C-A2F547288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386" y="659219"/>
            <a:ext cx="11047227" cy="5545065"/>
          </a:xfrm>
        </p:spPr>
        <p:txBody>
          <a:bodyPr anchor="ctr">
            <a:normAutofit fontScale="70000" lnSpcReduction="20000"/>
          </a:bodyPr>
          <a:lstStyle/>
          <a:p>
            <a:pPr marL="822960" lvl="3" indent="0" algn="just">
              <a:buNone/>
            </a:pPr>
            <a:r>
              <a:rPr lang="it-IT" b="1" dirty="0"/>
              <a:t>Antonini, Luca, </a:t>
            </a:r>
            <a:r>
              <a:rPr lang="it-IT" dirty="0"/>
              <a:t>Dovere tributario, interesse fiscale e diritti costituzionali, Milano, 1996, p. 164 ss. dove l’A. ricorda come Meuccio Ruini in Assemblea costituente dichiarò che «il segreto dell’articolo è tutto qui» ovvero considerare diritti e doveri come «lati inscindibili</a:t>
            </a:r>
            <a:r>
              <a:rPr lang="it-IT" dirty="0" smtClean="0"/>
              <a:t>»;</a:t>
            </a:r>
          </a:p>
          <a:p>
            <a:pPr marL="822960" lvl="3" indent="0" algn="just">
              <a:buNone/>
            </a:pPr>
            <a:r>
              <a:rPr lang="it-IT" b="1" dirty="0" smtClean="0"/>
              <a:t>Cit. </a:t>
            </a:r>
            <a:r>
              <a:rPr lang="it-IT" dirty="0" smtClean="0"/>
              <a:t>La felicità pubblica tra diritti inviolabili e doveri inderogabili – Mucchi Editore – Modena 2022</a:t>
            </a:r>
            <a:endParaRPr lang="it-IT" dirty="0"/>
          </a:p>
          <a:p>
            <a:pPr marL="822960" lvl="3" indent="0" algn="just">
              <a:buNone/>
            </a:pPr>
            <a:r>
              <a:rPr lang="it-IT" b="1" dirty="0" err="1" smtClean="0"/>
              <a:t>Arendt</a:t>
            </a:r>
            <a:r>
              <a:rPr lang="it-IT" b="1" dirty="0" smtClean="0"/>
              <a:t> , </a:t>
            </a:r>
            <a:r>
              <a:rPr lang="it-IT" b="1" dirty="0" err="1" smtClean="0"/>
              <a:t>Hannah</a:t>
            </a:r>
            <a:r>
              <a:rPr lang="it-IT" dirty="0" smtClean="0"/>
              <a:t>, The </a:t>
            </a:r>
            <a:r>
              <a:rPr lang="it-IT" dirty="0" err="1" smtClean="0"/>
              <a:t>origin</a:t>
            </a:r>
            <a:r>
              <a:rPr lang="it-IT" dirty="0" smtClean="0"/>
              <a:t> of </a:t>
            </a:r>
            <a:r>
              <a:rPr lang="it-IT" dirty="0" err="1" smtClean="0"/>
              <a:t>totalitarism</a:t>
            </a:r>
            <a:r>
              <a:rPr lang="it-IT" dirty="0" smtClean="0"/>
              <a:t> – Einaudi Torino – 2009;</a:t>
            </a:r>
          </a:p>
          <a:p>
            <a:pPr marL="822960" lvl="3" indent="0" algn="just">
              <a:buNone/>
            </a:pPr>
            <a:r>
              <a:rPr lang="it-IT" b="1" dirty="0"/>
              <a:t>Bergo, Monica,</a:t>
            </a:r>
            <a:r>
              <a:rPr lang="it-IT" dirty="0"/>
              <a:t> Coordinamento della finanza pubblica e autonomia territoriale. Tra armonizzazione e </a:t>
            </a:r>
            <a:r>
              <a:rPr lang="it-IT" dirty="0" err="1"/>
              <a:t>accountability</a:t>
            </a:r>
            <a:r>
              <a:rPr lang="it-IT" dirty="0"/>
              <a:t>, Napoli, 2018 e bibliografia ivi richiamata</a:t>
            </a:r>
            <a:r>
              <a:rPr lang="it-IT" dirty="0" smtClean="0"/>
              <a:t>;</a:t>
            </a:r>
          </a:p>
          <a:p>
            <a:pPr marL="822960" lvl="3" indent="0" algn="just">
              <a:buNone/>
            </a:pPr>
            <a:r>
              <a:rPr lang="it-IT" b="1" dirty="0" smtClean="0"/>
              <a:t>Bilardo, Salvatore</a:t>
            </a:r>
            <a:r>
              <a:rPr lang="it-IT" dirty="0" smtClean="0"/>
              <a:t>, Perché una riforma della contabilità delle regioni e degli enti locali, in Manuale di contabilità – Autori vari – Bilardo , Anzalone a cura di, Nel Diritto Editore – 2021;</a:t>
            </a:r>
          </a:p>
          <a:p>
            <a:pPr marL="822960" lvl="3" indent="0" algn="just">
              <a:buNone/>
            </a:pPr>
            <a:r>
              <a:rPr lang="it-IT" b="1" dirty="0" smtClean="0"/>
              <a:t>Borgonovi, Elio – </a:t>
            </a:r>
            <a:r>
              <a:rPr lang="it-IT" dirty="0" smtClean="0"/>
              <a:t>Principi e sistemi aziendali per le Amministrazioni Pubbliche - Egea Editore Milano – 2002;</a:t>
            </a:r>
          </a:p>
          <a:p>
            <a:pPr marL="822960" lvl="3" indent="0" algn="just">
              <a:buNone/>
            </a:pPr>
            <a:r>
              <a:rPr lang="it-IT" b="1" dirty="0" err="1" smtClean="0"/>
              <a:t>Buscema</a:t>
            </a:r>
            <a:r>
              <a:rPr lang="it-IT" b="1" dirty="0" smtClean="0"/>
              <a:t>, Salvatore</a:t>
            </a:r>
            <a:r>
              <a:rPr lang="it-IT" dirty="0" smtClean="0"/>
              <a:t>, Trattato di contabilità pubblica – </a:t>
            </a:r>
            <a:r>
              <a:rPr lang="it-IT" dirty="0" err="1" smtClean="0"/>
              <a:t>Giuffrè</a:t>
            </a:r>
            <a:r>
              <a:rPr lang="it-IT" dirty="0" smtClean="0"/>
              <a:t> Editore – Milano - 1979</a:t>
            </a:r>
          </a:p>
          <a:p>
            <a:pPr marL="822960" lvl="3" indent="0" algn="just">
              <a:buNone/>
            </a:pPr>
            <a:r>
              <a:rPr lang="it-IT" b="1" dirty="0" err="1" smtClean="0"/>
              <a:t>Carosi</a:t>
            </a:r>
            <a:r>
              <a:rPr lang="it-IT" b="1" dirty="0"/>
              <a:t>, Aldo</a:t>
            </a:r>
            <a:r>
              <a:rPr lang="it-IT" dirty="0"/>
              <a:t> Il controllo di legittimità-regolarità della Corte dei conti sui bilanci degli enti territoriali anche alla luce della giurisprudenza della Corte costituzionale, in A. </a:t>
            </a:r>
            <a:r>
              <a:rPr lang="it-IT" dirty="0" err="1"/>
              <a:t>Capalbo</a:t>
            </a:r>
            <a:r>
              <a:rPr lang="it-IT" dirty="0"/>
              <a:t> (a cura di), Il controllo di legittimità – Regolarità della Corte dei Conti, Atti del Convegno svoltosi presso l’Università degli Studi di Napoli </a:t>
            </a:r>
            <a:r>
              <a:rPr lang="it-IT" dirty="0" err="1"/>
              <a:t>Parthenope</a:t>
            </a:r>
            <a:r>
              <a:rPr lang="it-IT" dirty="0"/>
              <a:t>, Ed. sc., 2018</a:t>
            </a:r>
            <a:r>
              <a:rPr lang="it-IT" dirty="0" smtClean="0"/>
              <a:t>;</a:t>
            </a:r>
          </a:p>
          <a:p>
            <a:pPr marL="822960" lvl="3" indent="0" algn="just">
              <a:buNone/>
            </a:pPr>
            <a:r>
              <a:rPr lang="it-IT" b="1" dirty="0" err="1" smtClean="0"/>
              <a:t>Cartabia</a:t>
            </a:r>
            <a:r>
              <a:rPr lang="it-IT" b="1" dirty="0" smtClean="0"/>
              <a:t>, Marta</a:t>
            </a:r>
            <a:r>
              <a:rPr lang="it-IT" dirty="0" smtClean="0"/>
              <a:t>, Diritti umani e pluralità della cultura, un percorso possibile, in J </a:t>
            </a:r>
            <a:r>
              <a:rPr lang="it-IT" dirty="0" err="1" smtClean="0"/>
              <a:t>Prades</a:t>
            </a:r>
            <a:r>
              <a:rPr lang="it-IT" dirty="0" smtClean="0"/>
              <a:t> (a cura di) All’origine della diversità </a:t>
            </a:r>
            <a:r>
              <a:rPr lang="it-IT" dirty="0" err="1" smtClean="0"/>
              <a:t>Guerini</a:t>
            </a:r>
            <a:r>
              <a:rPr lang="it-IT" dirty="0" smtClean="0"/>
              <a:t> – Milano </a:t>
            </a:r>
          </a:p>
          <a:p>
            <a:pPr marL="822960" lvl="3" indent="0" algn="just">
              <a:buNone/>
            </a:pPr>
            <a:r>
              <a:rPr lang="it-IT" b="1" dirty="0" err="1" smtClean="0"/>
              <a:t>Mussari</a:t>
            </a:r>
            <a:r>
              <a:rPr lang="it-IT" b="1" dirty="0" smtClean="0"/>
              <a:t>, Riccardo</a:t>
            </a:r>
            <a:r>
              <a:rPr lang="it-IT" dirty="0" smtClean="0"/>
              <a:t>, Economia delle Amministrazioni Pubbliche, </a:t>
            </a:r>
            <a:r>
              <a:rPr lang="it-IT" b="1" dirty="0"/>
              <a:t>McGraw-Hill </a:t>
            </a:r>
            <a:r>
              <a:rPr lang="it-IT" b="1" dirty="0" err="1" smtClean="0"/>
              <a:t>Education</a:t>
            </a:r>
            <a:r>
              <a:rPr lang="it-IT" b="1" dirty="0" smtClean="0"/>
              <a:t>, 2017;</a:t>
            </a:r>
            <a:endParaRPr lang="it-IT" dirty="0" smtClean="0"/>
          </a:p>
          <a:p>
            <a:pPr marL="822960" lvl="3" indent="0" algn="just">
              <a:buNone/>
            </a:pPr>
            <a:r>
              <a:rPr lang="it-IT" b="1" dirty="0" smtClean="0"/>
              <a:t>Palombino Giacomo</a:t>
            </a:r>
            <a:r>
              <a:rPr lang="it-IT" dirty="0" smtClean="0"/>
              <a:t>, Il principio di equità generazionale, la tutela costituzionale del futuro, Le </a:t>
            </a:r>
            <a:r>
              <a:rPr lang="it-IT" dirty="0" err="1" smtClean="0"/>
              <a:t>Monnier</a:t>
            </a:r>
            <a:r>
              <a:rPr lang="it-IT" dirty="0" smtClean="0"/>
              <a:t> Università – 2022;</a:t>
            </a:r>
          </a:p>
          <a:p>
            <a:pPr marL="822960" lvl="3" indent="0" algn="just">
              <a:buNone/>
            </a:pPr>
            <a:r>
              <a:rPr lang="it-IT" b="1" dirty="0" smtClean="0"/>
              <a:t>Pinelli, Cesare</a:t>
            </a:r>
            <a:r>
              <a:rPr lang="it-IT" dirty="0" smtClean="0"/>
              <a:t>, Diritti costituzionali condizionati, argomento delle risorse disponibili, principio di equilibrio finanziario, in «La motivazione delle decisioni della Corte  Costituzionale, a cura di A. Ruggeri. </a:t>
            </a:r>
            <a:r>
              <a:rPr lang="it-IT" dirty="0" err="1" smtClean="0"/>
              <a:t>Giappichelli</a:t>
            </a:r>
            <a:r>
              <a:rPr lang="it-IT" dirty="0" smtClean="0"/>
              <a:t> Torino, 1994, p.551</a:t>
            </a:r>
          </a:p>
          <a:p>
            <a:pPr marL="822960" lvl="3" indent="0" algn="just">
              <a:buNone/>
            </a:pPr>
            <a:r>
              <a:rPr lang="it-IT" b="1" dirty="0" err="1" smtClean="0"/>
              <a:t>Sucameli</a:t>
            </a:r>
            <a:r>
              <a:rPr lang="it-IT" b="1" dirty="0" smtClean="0"/>
              <a:t>, Francesco</a:t>
            </a:r>
            <a:r>
              <a:rPr lang="it-IT" dirty="0" smtClean="0"/>
              <a:t>, Il giudice del bilancio nella Costituzione Italiana, Editoriale scientifica, Napoli 2022;</a:t>
            </a:r>
          </a:p>
          <a:p>
            <a:pPr marL="822960" lvl="3" indent="0" algn="just">
              <a:buNone/>
            </a:pPr>
            <a:r>
              <a:rPr lang="it-IT" b="1" dirty="0" err="1" smtClean="0"/>
              <a:t>Zagrebelsky</a:t>
            </a:r>
            <a:r>
              <a:rPr lang="it-IT" b="1" dirty="0" smtClean="0"/>
              <a:t>, Gustavo</a:t>
            </a:r>
            <a:r>
              <a:rPr lang="it-IT" dirty="0" smtClean="0"/>
              <a:t>, «Nel nome dei figli. Se il diritto ha il dovere di pensare al futuro» In «La Repubblica», 2 dicembre 2011;</a:t>
            </a:r>
          </a:p>
          <a:p>
            <a:pPr marL="822960" lvl="3" indent="0" algn="just">
              <a:buNone/>
            </a:pPr>
            <a:r>
              <a:rPr lang="it-IT" dirty="0" smtClean="0"/>
              <a:t>Cit. «Il diritto mite» Einaudi Torino, 1992;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72421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1E46928-40D4-BC08-9CC9-38D3A7896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54013"/>
            <a:r>
              <a:rPr lang="it-IT" dirty="0"/>
              <a:t>I diritti di domani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475980A3-9912-6F6F-06E3-34898FCF8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98" y="2258944"/>
            <a:ext cx="11047227" cy="4163004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20000"/>
              </a:lnSpc>
            </a:pPr>
            <a:r>
              <a:rPr lang="it-IT" dirty="0"/>
              <a:t>In molti casi la norma giuridica interviene con ritardo o troppo lentamente rispetto a esigenze che la società ha manifestato da tempo con segnali che </a:t>
            </a:r>
            <a:r>
              <a:rPr lang="it-IT" b="1" dirty="0"/>
              <a:t>non sono adeguatamente valutati e misurati e possono rimanere inascoltati </a:t>
            </a:r>
            <a:r>
              <a:rPr lang="it-IT" dirty="0"/>
              <a:t>(ambiente, beni culturali e beni pubblici, disagio sociale, impatti negativi sull’economia privata di diseconomie esterne e così di seguito);</a:t>
            </a:r>
          </a:p>
          <a:p>
            <a:pPr algn="just">
              <a:lnSpc>
                <a:spcPct val="120000"/>
              </a:lnSpc>
            </a:pPr>
            <a:r>
              <a:rPr lang="it-IT" dirty="0"/>
              <a:t>«[…] dinanzi ad una possibile parzialità del processo democratico a favore del presente, i «diritti di domani» appartenendo a generazioni silenziose […]» devono essere custoditi (</a:t>
            </a:r>
            <a:r>
              <a:rPr lang="it-IT" dirty="0" err="1"/>
              <a:t>ndr</a:t>
            </a:r>
            <a:r>
              <a:rPr lang="it-IT" dirty="0"/>
              <a:t>) e ciò consiste nella </a:t>
            </a:r>
            <a:r>
              <a:rPr lang="it-IT" b="1" dirty="0"/>
              <a:t>«conservazione di un patrimonio comune a beneficio di una comunità che non è cronologicamente definita</a:t>
            </a:r>
            <a:r>
              <a:rPr lang="it-IT" dirty="0"/>
              <a:t>».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it-IT" dirty="0"/>
              <a:t>  </a:t>
            </a:r>
            <a:r>
              <a:rPr lang="it-IT" dirty="0" err="1"/>
              <a:t>C.Pinelli</a:t>
            </a:r>
            <a:r>
              <a:rPr lang="it-IT" dirty="0"/>
              <a:t> – G. Zagrebelsky – H. Arendt</a:t>
            </a:r>
          </a:p>
        </p:txBody>
      </p:sp>
      <p:pic>
        <p:nvPicPr>
          <p:cNvPr id="1026" name="Picture 2" descr="Toolbox - Free Tools and utensils icons">
            <a:extLst>
              <a:ext uri="{FF2B5EF4-FFF2-40B4-BE49-F238E27FC236}">
                <a16:creationId xmlns:a16="http://schemas.microsoft.com/office/drawing/2014/main" xmlns="" id="{78957A41-22D1-6C8F-D523-FDA40C18AB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280" y="436052"/>
            <a:ext cx="1611630" cy="161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5003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6F942C3B-E0AA-2784-EA1B-C2DF717FE3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5EC88E1-DF38-0863-0198-F938125C1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54013"/>
            <a:r>
              <a:rPr lang="it-IT" dirty="0"/>
              <a:t>La Costituzione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B71AD83F-56EC-B9E5-A218-5D0AF2DB6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98" y="2258944"/>
            <a:ext cx="11047227" cy="4163004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it-IT" dirty="0"/>
              <a:t>I Comuni, le Province, le Città metropolitane e le Regioni hanno un proprio patrimonio, attribuito secondo i principi generali determinati dalla legge dello Stato. Possono ricorrere all'indebitamento solo per finanziare spese di investimento […] (Costituzione, art. 119, ultimo comma)</a:t>
            </a:r>
          </a:p>
          <a:p>
            <a:pPr>
              <a:lnSpc>
                <a:spcPct val="120000"/>
              </a:lnSpc>
            </a:pPr>
            <a:r>
              <a:rPr lang="it-IT" dirty="0"/>
              <a:t>La Repubblica promuove lo sviluppo della cultura e la ricerca scientifica e tecnica.</a:t>
            </a:r>
            <a:br>
              <a:rPr lang="it-IT" dirty="0"/>
            </a:br>
            <a:r>
              <a:rPr lang="it-IT" dirty="0"/>
              <a:t>Tutela il paesaggio e il patrimonio storico e artistico della Nazione.</a:t>
            </a:r>
            <a:br>
              <a:rPr lang="it-IT" dirty="0"/>
            </a:br>
            <a:r>
              <a:rPr lang="it-IT" dirty="0"/>
              <a:t>Tutela l'ambiente, la biodiversità e gli ecosistemi, anche nell'interesse delle future generazioni […] (Costituzione, art. 9)</a:t>
            </a:r>
            <a:br>
              <a:rPr lang="it-IT" dirty="0"/>
            </a:br>
            <a:endParaRPr lang="it-IT" dirty="0"/>
          </a:p>
          <a:p>
            <a:pPr marL="45720" indent="0">
              <a:lnSpc>
                <a:spcPct val="120000"/>
              </a:lnSpc>
              <a:buNone/>
            </a:pPr>
            <a:r>
              <a:rPr lang="it-IT" dirty="0"/>
              <a:t>Sentenze Corte Costituzionale </a:t>
            </a:r>
            <a:r>
              <a:rPr lang="it-IT" i="1" dirty="0"/>
              <a:t>ex </a:t>
            </a:r>
            <a:r>
              <a:rPr lang="it-IT" i="1" dirty="0" err="1"/>
              <a:t>plurimis</a:t>
            </a:r>
            <a:r>
              <a:rPr lang="it-IT" i="1" dirty="0"/>
              <a:t> </a:t>
            </a:r>
            <a:r>
              <a:rPr lang="it-IT" dirty="0"/>
              <a:t>n. 94/1985, 641/1987, 419/1996, 88/2014, 210/2014, 93/2017, 4/2020, 115/2020, 224/2023</a:t>
            </a:r>
          </a:p>
        </p:txBody>
      </p:sp>
      <p:pic>
        <p:nvPicPr>
          <p:cNvPr id="1026" name="Picture 2" descr="Toolbox - Free Tools and utensils icons">
            <a:extLst>
              <a:ext uri="{FF2B5EF4-FFF2-40B4-BE49-F238E27FC236}">
                <a16:creationId xmlns:a16="http://schemas.microsoft.com/office/drawing/2014/main" xmlns="" id="{8076B16E-0E22-C7E0-AC37-0FFF284E14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280" y="436052"/>
            <a:ext cx="1611630" cy="161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9847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D8FF04F9-3C20-2386-7EFD-711F8247D7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32392C49-6867-A2D6-E006-8BC8B8732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85725"/>
            <a:r>
              <a:rPr lang="it-IT" sz="4200" dirty="0"/>
              <a:t>Il coordinamento della finanza pubblica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4CA39E2D-23AD-A642-1701-3197A2F6E0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98" y="2247493"/>
            <a:ext cx="11047227" cy="435521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it-IT" sz="2000" dirty="0"/>
              <a:t>Il coordinamento della Finanza Pubblica operato dallo Stato nei confronti degli Enti territoriali può essere di «</a:t>
            </a:r>
            <a:r>
              <a:rPr lang="it-IT" sz="2000" b="1" dirty="0"/>
              <a:t>contenimento degli interventi di spesa</a:t>
            </a:r>
            <a:r>
              <a:rPr lang="it-IT" sz="2000" dirty="0"/>
              <a:t>» o  «</a:t>
            </a:r>
            <a:r>
              <a:rPr lang="it-IT" sz="2000" b="1" dirty="0"/>
              <a:t>per obiettivi e risultati da realizzare</a:t>
            </a:r>
            <a:r>
              <a:rPr lang="it-IT" sz="2000" dirty="0"/>
              <a:t>» in riferimento al diritto/programma </a:t>
            </a:r>
            <a:r>
              <a:rPr lang="it-IT" sz="2000" dirty="0" err="1"/>
              <a:t>eurounitario</a:t>
            </a:r>
            <a:r>
              <a:rPr lang="it-IT" sz="2000" dirty="0"/>
              <a:t> (traiettoria settennale del </a:t>
            </a:r>
            <a:r>
              <a:rPr lang="it-IT" sz="2000" b="1" dirty="0"/>
              <a:t>PSBMT</a:t>
            </a:r>
            <a:r>
              <a:rPr lang="it-IT" sz="2000" dirty="0"/>
              <a:t>);</a:t>
            </a:r>
          </a:p>
          <a:p>
            <a:pPr algn="just">
              <a:lnSpc>
                <a:spcPct val="100000"/>
              </a:lnSpc>
            </a:pPr>
            <a:r>
              <a:rPr lang="it-IT" sz="2000" dirty="0"/>
              <a:t>Il secondo coordinamento può contribuire a favorire lo </a:t>
            </a:r>
            <a:r>
              <a:rPr lang="it-IT" sz="2000" b="1" dirty="0"/>
              <a:t>sviluppo degli investimenti bilanciato dall’efficienza dei servizi,</a:t>
            </a:r>
            <a:r>
              <a:rPr lang="it-IT" sz="2000" dirty="0"/>
              <a:t> in un quadro di equilibrio economico, patrimoniale e finanziario </a:t>
            </a:r>
            <a:br>
              <a:rPr lang="it-IT" sz="2000" dirty="0"/>
            </a:br>
            <a:r>
              <a:rPr lang="it-IT" sz="2000" dirty="0"/>
              <a:t>(es. attuali, il vincolo di finanza pubblica che ricade sugli enti </a:t>
            </a:r>
            <a:r>
              <a:rPr lang="it-IT" sz="2000" dirty="0" err="1"/>
              <a:t>territ</a:t>
            </a:r>
            <a:r>
              <a:rPr lang="it-IT" sz="2000" dirty="0"/>
              <a:t>. in base al PSBMT; il PNRR); </a:t>
            </a:r>
          </a:p>
          <a:p>
            <a:pPr algn="just">
              <a:lnSpc>
                <a:spcPct val="100000"/>
              </a:lnSpc>
            </a:pPr>
            <a:r>
              <a:rPr lang="it-IT" sz="2000" dirty="0"/>
              <a:t>Ma soprattutto: «Non è importante il contenimento della spesa di per sé, </a:t>
            </a:r>
            <a:r>
              <a:rPr lang="it-IT" sz="2000" b="1" dirty="0"/>
              <a:t>ma piuttosto l’incremento della sua efficienza,</a:t>
            </a:r>
            <a:r>
              <a:rPr lang="it-IT" sz="2000" dirty="0"/>
              <a:t> definita e valutata secondo parametri uniformi, con riguardo alle singole strutture. Infatti, la materia del “coordinamento della finanza pubblica” non è limitata alle norme aventi lo scopo di limitare la spesa pubblica, ma comprende anche quelle </a:t>
            </a:r>
            <a:r>
              <a:rPr lang="it-IT" sz="2000" b="1" dirty="0"/>
              <a:t>aventi la funzione di orientarla verso una complessiva maggiore efficienza</a:t>
            </a:r>
            <a:r>
              <a:rPr lang="it-IT" sz="2000" dirty="0"/>
              <a:t>» (Corte Costituzionale sentenza n. 192/2017);</a:t>
            </a:r>
          </a:p>
        </p:txBody>
      </p:sp>
      <p:pic>
        <p:nvPicPr>
          <p:cNvPr id="1026" name="Picture 2" descr="Toolbox - Free Tools and utensils icons">
            <a:extLst>
              <a:ext uri="{FF2B5EF4-FFF2-40B4-BE49-F238E27FC236}">
                <a16:creationId xmlns:a16="http://schemas.microsoft.com/office/drawing/2014/main" xmlns="" id="{56A47E85-FE9D-B71F-FE20-D8ABD1CB1D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280" y="436052"/>
            <a:ext cx="1611630" cy="16116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83530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15E438B-4AEF-6EC7-3700-60DA35FF58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C241BA9-B0AB-6E63-82D6-6B5E3ADB7F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2520" y="1965960"/>
            <a:ext cx="9966960" cy="2926080"/>
          </a:xfrm>
        </p:spPr>
        <p:txBody>
          <a:bodyPr/>
          <a:lstStyle/>
          <a:p>
            <a:r>
              <a:rPr lang="it-IT" sz="6000" cap="none" dirty="0"/>
              <a:t>Usare </a:t>
            </a:r>
            <a:br>
              <a:rPr lang="it-IT" sz="6000" cap="none" dirty="0"/>
            </a:br>
            <a:r>
              <a:rPr lang="it-IT" sz="6000" cap="none" dirty="0"/>
              <a:t>gli attrezzi</a:t>
            </a:r>
          </a:p>
        </p:txBody>
      </p:sp>
      <p:pic>
        <p:nvPicPr>
          <p:cNvPr id="2050" name="Picture 2" descr="Engineering tool icon set concept. A set of modern engineering tool icons long title A collection of colorful minimalist icons representing essential engineering and construction">
            <a:extLst>
              <a:ext uri="{FF2B5EF4-FFF2-40B4-BE49-F238E27FC236}">
                <a16:creationId xmlns:a16="http://schemas.microsoft.com/office/drawing/2014/main" xmlns="" id="{A4D85D98-46B4-513D-42D6-A6763D6AD6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4888" y="3611880"/>
            <a:ext cx="2921651" cy="163449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46001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30B77D2-F0DA-BC74-B130-EE5B3FB79E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4DA19ED9-F4C5-9684-6EBD-94FF20DFF7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54013"/>
            <a:r>
              <a:rPr lang="it-IT" dirty="0"/>
              <a:t>I flussi, i fondi, il bilanciamento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812AE01E-0054-96FE-AA03-6AB979E3D5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95" y="2121784"/>
            <a:ext cx="11047229" cy="4163004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it-IT" sz="2000" dirty="0"/>
              <a:t>Ogni dato di contabilità pubblica esprime e descrive una realtà che ha sempre come </a:t>
            </a:r>
            <a:r>
              <a:rPr lang="it-IT" sz="2000" b="1" dirty="0"/>
              <a:t>soggetto centrale il cittadino</a:t>
            </a:r>
            <a:r>
              <a:rPr lang="it-IT" sz="2000" dirty="0"/>
              <a:t>. Ciò si invera soprattutto negli enti locali secondo i canoni della sussidiarietà; 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it-IT" sz="2000" dirty="0"/>
              <a:t>I conti pubblici quindi non possono dare una rappresentazione della realtà secondo le tecniche di un </a:t>
            </a:r>
            <a:r>
              <a:rPr lang="it-IT" sz="2000" b="1" dirty="0"/>
              <a:t>controllo meramente retrospettivo </a:t>
            </a:r>
            <a:r>
              <a:rPr lang="it-IT" sz="2000" dirty="0"/>
              <a:t>cioè che guardi, soltanto, ai saldi conseguiti;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it-IT" sz="2000" b="1" dirty="0"/>
              <a:t>Si richiede una nuova visione in termini prospettici che affianchi all’andamento dei «flussi» annuali di risorse il «fondo» da garantire, costituire e incrementare in termini patrimoniali pubblici</a:t>
            </a:r>
            <a:r>
              <a:rPr lang="it-IT" sz="2000" dirty="0"/>
              <a:t> (dotazione patrimoniale);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it-IT" sz="2000" dirty="0"/>
              <a:t>In simmetria, a livello di gestione si richiede efficienza e consumi di ricchezza controllati e governati </a:t>
            </a:r>
            <a:r>
              <a:rPr lang="it-IT" sz="2000" b="1" dirty="0"/>
              <a:t>nell’erogazione dei servizi;</a:t>
            </a:r>
          </a:p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it-IT" sz="2000" b="1" dirty="0"/>
              <a:t>Il bilanciamento tra le esigenze di finanza pubblica e le finalità della contabilità a base «</a:t>
            </a:r>
            <a:r>
              <a:rPr lang="it-IT" sz="2000" b="1" dirty="0" err="1"/>
              <a:t>accrual</a:t>
            </a:r>
            <a:r>
              <a:rPr lang="it-IT" sz="2000" b="1" dirty="0"/>
              <a:t> necessitano dell’intervento del legislatore;  </a:t>
            </a:r>
            <a:endParaRPr lang="it-IT" sz="2000" dirty="0"/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it-IT" sz="2000" dirty="0"/>
              <a:t>(Luca Antonini; Monica Bergo; Riccardo Mussari; Giacomo Palombino)</a:t>
            </a:r>
          </a:p>
        </p:txBody>
      </p:sp>
      <p:pic>
        <p:nvPicPr>
          <p:cNvPr id="6" name="Picture 2" descr="Engineering tool icon set concept. A set of modern engineering tool icons long title A collection of colorful minimalist icons representing essential engineering and construction">
            <a:extLst>
              <a:ext uri="{FF2B5EF4-FFF2-40B4-BE49-F238E27FC236}">
                <a16:creationId xmlns:a16="http://schemas.microsoft.com/office/drawing/2014/main" xmlns="" id="{909583DF-4FBA-583D-6260-81AB932775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0688" y="381000"/>
            <a:ext cx="2081436" cy="116444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33569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D4D2755-4AD8-EF50-8C14-876212AE5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26D596AC-6CCF-6A47-D6F6-367868C422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2520" y="1965960"/>
            <a:ext cx="9966960" cy="2926080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r>
              <a:rPr lang="it-IT" sz="6000" cap="none" dirty="0" err="1"/>
              <a:t>Accrual</a:t>
            </a:r>
            <a:r>
              <a:rPr lang="it-IT" sz="6000" cap="none" dirty="0"/>
              <a:t> accounting</a:t>
            </a:r>
          </a:p>
        </p:txBody>
      </p:sp>
    </p:spTree>
    <p:extLst>
      <p:ext uri="{BB962C8B-B14F-4D97-AF65-F5344CB8AC3E}">
        <p14:creationId xmlns:p14="http://schemas.microsoft.com/office/powerpoint/2010/main" val="16524729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9578DFFA-7254-F27A-D968-2FF0CAA69F69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marL="361950"/>
            <a:r>
              <a:rPr lang="it-IT" dirty="0"/>
              <a:t>Impostazione cognitiva - 1/2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50F1B758-6F30-AF34-BD11-DFAF0CB1C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97" y="2110089"/>
            <a:ext cx="11047227" cy="4290712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it-IT" dirty="0"/>
              <a:t>Ecco l’approccio </a:t>
            </a:r>
            <a:r>
              <a:rPr lang="it-IT" b="1" dirty="0"/>
              <a:t>«</a:t>
            </a:r>
            <a:r>
              <a:rPr lang="it-IT" b="1" dirty="0" err="1"/>
              <a:t>accrual</a:t>
            </a:r>
            <a:r>
              <a:rPr lang="it-IT" b="1" dirty="0"/>
              <a:t> accounting</a:t>
            </a:r>
            <a:r>
              <a:rPr lang="it-IT" dirty="0"/>
              <a:t>», l’unico a poter descrivere e valutare:</a:t>
            </a:r>
          </a:p>
          <a:p>
            <a:pPr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it-IT" dirty="0"/>
              <a:t>la </a:t>
            </a:r>
            <a:r>
              <a:rPr lang="it-IT" b="1" dirty="0"/>
              <a:t>ricchezza</a:t>
            </a:r>
            <a:r>
              <a:rPr lang="it-IT" dirty="0"/>
              <a:t> insediata nei territori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it-IT" dirty="0"/>
              <a:t>nelle relative componenti, 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it-IT" dirty="0"/>
              <a:t>nelle </a:t>
            </a:r>
            <a:r>
              <a:rPr lang="it-IT" b="1" dirty="0"/>
              <a:t>variazioni</a:t>
            </a:r>
            <a:r>
              <a:rPr lang="it-IT" dirty="0"/>
              <a:t>, 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it-IT" dirty="0"/>
              <a:t>nella </a:t>
            </a:r>
            <a:r>
              <a:rPr lang="it-IT" b="1" dirty="0"/>
              <a:t>consistenza finale </a:t>
            </a:r>
            <a:r>
              <a:rPr lang="it-IT" dirty="0"/>
              <a:t>a livello annuale, 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it-IT" dirty="0"/>
              <a:t>nella </a:t>
            </a:r>
            <a:r>
              <a:rPr lang="it-IT" b="1" dirty="0"/>
              <a:t>prospettiva intra e intergenerazionale</a:t>
            </a:r>
            <a:r>
              <a:rPr lang="it-IT" dirty="0"/>
              <a:t>, </a:t>
            </a:r>
          </a:p>
          <a:p>
            <a:pPr lvl="1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it-IT" dirty="0"/>
              <a:t>negli </a:t>
            </a:r>
            <a:r>
              <a:rPr lang="it-IT" b="1" dirty="0"/>
              <a:t>impatti </a:t>
            </a:r>
            <a:r>
              <a:rPr lang="it-IT" dirty="0"/>
              <a:t>che subisce per effetto delle politiche pubbliche e dei processi decisionali (sostenibilità del debito ad esempio), </a:t>
            </a:r>
          </a:p>
        </p:txBody>
      </p:sp>
    </p:spTree>
    <p:extLst>
      <p:ext uri="{BB962C8B-B14F-4D97-AF65-F5344CB8AC3E}">
        <p14:creationId xmlns:p14="http://schemas.microsoft.com/office/powerpoint/2010/main" val="1266685171"/>
      </p:ext>
    </p:extLst>
  </p:cSld>
  <p:clrMapOvr>
    <a:masterClrMapping/>
  </p:clrMapOvr>
</p:sld>
</file>

<file path=ppt/theme/theme1.xml><?xml version="1.0" encoding="utf-8"?>
<a:theme xmlns:a="http://schemas.openxmlformats.org/drawingml/2006/main" name="Base">
  <a:themeElements>
    <a:clrScheme name="Luna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ase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e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Base</Template>
  <TotalTime>1154</TotalTime>
  <Words>1646</Words>
  <Application>Microsoft Office PowerPoint</Application>
  <PresentationFormat>Widescreen</PresentationFormat>
  <Paragraphs>108</Paragraphs>
  <Slides>21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7" baseType="lpstr">
      <vt:lpstr>Aptos</vt:lpstr>
      <vt:lpstr>Arial</vt:lpstr>
      <vt:lpstr>Calibri</vt:lpstr>
      <vt:lpstr>Corbel</vt:lpstr>
      <vt:lpstr>Wingdings</vt:lpstr>
      <vt:lpstr>Base</vt:lpstr>
      <vt:lpstr>Accrual accounting Il ciclo di bilancio</vt:lpstr>
      <vt:lpstr>La cassetta  degli attrezzi</vt:lpstr>
      <vt:lpstr>I diritti di domani</vt:lpstr>
      <vt:lpstr>La Costituzione</vt:lpstr>
      <vt:lpstr>Il coordinamento della finanza pubblica</vt:lpstr>
      <vt:lpstr>Usare  gli attrezzi</vt:lpstr>
      <vt:lpstr>I flussi, i fondi, il bilanciamento</vt:lpstr>
      <vt:lpstr>Accrual accounting</vt:lpstr>
      <vt:lpstr>Impostazione cognitiva - 1/2</vt:lpstr>
      <vt:lpstr>Impostazione cognitiva - 2/2</vt:lpstr>
      <vt:lpstr>La rendicontazione: narrare e capire</vt:lpstr>
      <vt:lpstr>Il sistema contabile</vt:lpstr>
      <vt:lpstr>Il target</vt:lpstr>
      <vt:lpstr>Il bilancio di esercizio</vt:lpstr>
      <vt:lpstr>Il patrimonio netto: valore derivato astratto?</vt:lpstr>
      <vt:lpstr>Salvatore Buscema  Trattato di contabilità pubblica. Il sistema delle garanzie</vt:lpstr>
      <vt:lpstr>Ricavi/proventi – Costi/oneri</vt:lpstr>
      <vt:lpstr>Per concludere</vt:lpstr>
      <vt:lpstr>Riscoprire la felicità pubblica</vt:lpstr>
      <vt:lpstr>Bibliografia</vt:lpstr>
      <vt:lpstr>Presentazione standard di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Account Microsoft</dc:creator>
  <cp:lastModifiedBy>Account Microsoft</cp:lastModifiedBy>
  <cp:revision>65</cp:revision>
  <dcterms:created xsi:type="dcterms:W3CDTF">2025-04-12T08:36:16Z</dcterms:created>
  <dcterms:modified xsi:type="dcterms:W3CDTF">2025-11-30T09:28:57Z</dcterms:modified>
</cp:coreProperties>
</file>