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5"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9" autoAdjust="0"/>
    <p:restoredTop sz="94660"/>
  </p:normalViewPr>
  <p:slideViewPr>
    <p:cSldViewPr snapToGrid="0">
      <p:cViewPr varScale="1">
        <p:scale>
          <a:sx n="88" d="100"/>
          <a:sy n="88" d="100"/>
        </p:scale>
        <p:origin x="255"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11/30/2025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10525652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584003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1855810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11/30/2025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058297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7" name="Date Placeholder 6"/>
          <p:cNvSpPr>
            <a:spLocks noGrp="1"/>
          </p:cNvSpPr>
          <p:nvPr>
            <p:ph type="dt" sz="half" idx="10"/>
          </p:nvPr>
        </p:nvSpPr>
        <p:spPr/>
        <p:txBody>
          <a:bodyPr/>
          <a:lstStyle/>
          <a:p>
            <a:fld id="{B61BEF0D-F0BB-DE4B-95CE-6DB70DBA9567}" type="datetimeFigureOut">
              <a:rPr lang="en-US" smtClean="0"/>
              <a:pPr/>
              <a:t>11/30/2025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86518715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8" name="Date Placeholder 7"/>
          <p:cNvSpPr>
            <a:spLocks noGrp="1"/>
          </p:cNvSpPr>
          <p:nvPr>
            <p:ph type="dt" sz="half" idx="10"/>
          </p:nvPr>
        </p:nvSpPr>
        <p:spPr/>
        <p:txBody>
          <a:bodyPr/>
          <a:lstStyle/>
          <a:p>
            <a:fld id="{B61BEF0D-F0BB-DE4B-95CE-6DB70DBA9567}" type="datetimeFigureOut">
              <a:rPr lang="en-US" smtClean="0"/>
              <a:pPr/>
              <a:t>11/30/2025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909290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583436" y="3143250"/>
            <a:ext cx="4270248" cy="2596776"/>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7" name="Date Placeholder 6"/>
          <p:cNvSpPr>
            <a:spLocks noGrp="1"/>
          </p:cNvSpPr>
          <p:nvPr>
            <p:ph type="dt" sz="half" idx="10"/>
          </p:nvPr>
        </p:nvSpPr>
        <p:spPr/>
        <p:txBody>
          <a:bodyPr/>
          <a:lstStyle/>
          <a:p>
            <a:fld id="{B61BEF0D-F0BB-DE4B-95CE-6DB70DBA9567}" type="datetimeFigureOut">
              <a:rPr lang="en-US" smtClean="0"/>
              <a:pPr/>
              <a:t>11/30/2025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a:t>
            </a:fld>
            <a:endParaRPr lang="en-US" dirty="0"/>
          </a:p>
        </p:txBody>
      </p:sp>
      <p:sp>
        <p:nvSpPr>
          <p:cNvPr id="10" name="Title 9"/>
          <p:cNvSpPr>
            <a:spLocks noGrp="1"/>
          </p:cNvSpPr>
          <p:nvPr>
            <p:ph type="title"/>
          </p:nvPr>
        </p:nvSpPr>
        <p:spPr/>
        <p:txBody>
          <a:bodyPr/>
          <a:lstStyle/>
          <a:p>
            <a:r>
              <a:rPr lang="it-IT"/>
              <a:t>Fare clic per modificare lo stile del titolo dello schema</a:t>
            </a:r>
            <a:endParaRPr lang="en-US" dirty="0"/>
          </a:p>
        </p:txBody>
      </p:sp>
    </p:spTree>
    <p:extLst>
      <p:ext uri="{BB962C8B-B14F-4D97-AF65-F5344CB8AC3E}">
        <p14:creationId xmlns:p14="http://schemas.microsoft.com/office/powerpoint/2010/main" val="627212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11/30/2025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552583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11/30/2025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91430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it-IT"/>
              <a:t>Fare clic per modificare lo stile del titolo dello schema</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9" name="Date Placeholder 8"/>
          <p:cNvSpPr>
            <a:spLocks noGrp="1"/>
          </p:cNvSpPr>
          <p:nvPr>
            <p:ph type="dt" sz="half" idx="10"/>
          </p:nvPr>
        </p:nvSpPr>
        <p:spPr/>
        <p:txBody>
          <a:bodyPr/>
          <a:lstStyle/>
          <a:p>
            <a:fld id="{B61BEF0D-F0BB-DE4B-95CE-6DB70DBA9567}" type="datetimeFigureOut">
              <a:rPr lang="en-US" smtClean="0"/>
              <a:pPr/>
              <a:t>11/30/2025</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091251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61BEF0D-F0BB-DE4B-95CE-6DB70DBA9567}" type="datetimeFigureOut">
              <a:rPr lang="en-US" smtClean="0"/>
              <a:pPr/>
              <a:t>11/30/2025</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34146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61BEF0D-F0BB-DE4B-95CE-6DB70DBA9567}" type="datetimeFigureOut">
              <a:rPr lang="en-US" smtClean="0"/>
              <a:pPr/>
              <a:t>11/30/2025</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64565436"/>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626782" y="1626781"/>
            <a:ext cx="9703660" cy="2862129"/>
          </a:xfrm>
        </p:spPr>
        <p:txBody>
          <a:bodyPr>
            <a:normAutofit/>
          </a:bodyPr>
          <a:lstStyle/>
          <a:p>
            <a:r>
              <a:rPr lang="it-IT" dirty="0"/>
              <a:t>Dallo sviluppo locale </a:t>
            </a:r>
            <a:br>
              <a:rPr lang="it-IT" dirty="0"/>
            </a:br>
            <a:r>
              <a:rPr lang="it-IT" dirty="0"/>
              <a:t>ai servizi a supporto dei Comuni:</a:t>
            </a:r>
            <a:br>
              <a:rPr lang="it-IT" dirty="0"/>
            </a:br>
            <a:r>
              <a:rPr lang="it-IT" dirty="0"/>
              <a:t>il Capitale Sociale Locale</a:t>
            </a:r>
          </a:p>
        </p:txBody>
      </p:sp>
      <p:sp>
        <p:nvSpPr>
          <p:cNvPr id="3" name="Sottotitolo 2"/>
          <p:cNvSpPr>
            <a:spLocks noGrp="1"/>
          </p:cNvSpPr>
          <p:nvPr>
            <p:ph type="subTitle" idx="1"/>
          </p:nvPr>
        </p:nvSpPr>
        <p:spPr>
          <a:xfrm>
            <a:off x="3072169" y="4756581"/>
            <a:ext cx="6801612" cy="1239894"/>
          </a:xfrm>
        </p:spPr>
        <p:txBody>
          <a:bodyPr>
            <a:normAutofit fontScale="85000" lnSpcReduction="20000"/>
          </a:bodyPr>
          <a:lstStyle/>
          <a:p>
            <a:r>
              <a:rPr lang="it-IT" sz="2800" b="1" dirty="0"/>
              <a:t>Frascati, 31 ottobre 2025</a:t>
            </a:r>
          </a:p>
          <a:p>
            <a:endParaRPr lang="it-IT" sz="2800" b="1" dirty="0"/>
          </a:p>
          <a:p>
            <a:r>
              <a:rPr lang="it-IT" sz="2800" b="1" dirty="0">
                <a:solidFill>
                  <a:schemeClr val="bg2"/>
                </a:solidFill>
              </a:rPr>
              <a:t>Francesco Delfino</a:t>
            </a:r>
          </a:p>
        </p:txBody>
      </p:sp>
    </p:spTree>
    <p:extLst>
      <p:ext uri="{BB962C8B-B14F-4D97-AF65-F5344CB8AC3E}">
        <p14:creationId xmlns:p14="http://schemas.microsoft.com/office/powerpoint/2010/main" val="9733523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231135" y="411799"/>
            <a:ext cx="8677869" cy="1188720"/>
          </a:xfrm>
        </p:spPr>
        <p:txBody>
          <a:bodyPr/>
          <a:lstStyle/>
          <a:p>
            <a:r>
              <a:rPr lang="it-IT" b="1" dirty="0"/>
              <a:t>L’ente locale di area vasta:</a:t>
            </a:r>
            <a:br>
              <a:rPr lang="it-IT" b="1" dirty="0"/>
            </a:br>
            <a:r>
              <a:rPr lang="it-IT" b="1" dirty="0"/>
              <a:t>prospettive</a:t>
            </a:r>
          </a:p>
        </p:txBody>
      </p:sp>
      <p:sp>
        <p:nvSpPr>
          <p:cNvPr id="3" name="Segnaposto contenuto 2"/>
          <p:cNvSpPr>
            <a:spLocks noGrp="1"/>
          </p:cNvSpPr>
          <p:nvPr>
            <p:ph idx="1"/>
          </p:nvPr>
        </p:nvSpPr>
        <p:spPr>
          <a:xfrm>
            <a:off x="2231135" y="1878008"/>
            <a:ext cx="8677869" cy="3101983"/>
          </a:xfrm>
        </p:spPr>
        <p:txBody>
          <a:bodyPr>
            <a:noAutofit/>
          </a:bodyPr>
          <a:lstStyle/>
          <a:p>
            <a:pPr marL="0" indent="0" algn="just">
              <a:buNone/>
            </a:pPr>
            <a:r>
              <a:rPr lang="it-IT" sz="2400" b="1" dirty="0"/>
              <a:t>Nelle relazioni con i Comuni del territorio provinciale si possono individuare più filoni di attività possibili per le province:</a:t>
            </a:r>
          </a:p>
          <a:p>
            <a:pPr algn="just"/>
            <a:r>
              <a:rPr lang="it-IT" sz="2400" dirty="0"/>
              <a:t>quella orientata alla </a:t>
            </a:r>
            <a:r>
              <a:rPr lang="it-IT" sz="2400" b="1" dirty="0"/>
              <a:t>pianificazione territoriale </a:t>
            </a:r>
            <a:r>
              <a:rPr lang="it-IT" sz="2400" dirty="0"/>
              <a:t>provinciale di coordinamento e alla cura dello sviluppo strategico del territorio; </a:t>
            </a:r>
          </a:p>
          <a:p>
            <a:pPr algn="just"/>
            <a:r>
              <a:rPr lang="it-IT" sz="2400" dirty="0"/>
              <a:t>l’azione coordinata di definizione della </a:t>
            </a:r>
            <a:r>
              <a:rPr lang="it-IT" sz="2400" b="1" dirty="0"/>
              <a:t>programmazione economico – finanziaria di carattere strategico e anche operativa riferita al territorio di competenza</a:t>
            </a:r>
            <a:r>
              <a:rPr lang="it-IT" sz="2400" dirty="0"/>
              <a:t> (Documento Unico di Programmazione – DUP); </a:t>
            </a:r>
          </a:p>
          <a:p>
            <a:pPr algn="just"/>
            <a:r>
              <a:rPr lang="it-IT" sz="2400" dirty="0"/>
              <a:t>l’azione di confronto e programmazione integrata delle </a:t>
            </a:r>
            <a:r>
              <a:rPr lang="it-IT" sz="2400" b="1" dirty="0"/>
              <a:t>politiche di investimento sul territorio</a:t>
            </a:r>
            <a:r>
              <a:rPr lang="it-IT" sz="2400" dirty="0"/>
              <a:t>; </a:t>
            </a:r>
          </a:p>
        </p:txBody>
      </p:sp>
    </p:spTree>
    <p:extLst>
      <p:ext uri="{BB962C8B-B14F-4D97-AF65-F5344CB8AC3E}">
        <p14:creationId xmlns:p14="http://schemas.microsoft.com/office/powerpoint/2010/main" val="32845584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231136" y="2130815"/>
            <a:ext cx="8677868" cy="3777622"/>
          </a:xfrm>
        </p:spPr>
        <p:txBody>
          <a:bodyPr>
            <a:normAutofit/>
          </a:bodyPr>
          <a:lstStyle/>
          <a:p>
            <a:pPr algn="just"/>
            <a:r>
              <a:rPr lang="it-IT" sz="2400" dirty="0"/>
              <a:t>l’azione di gestione coordinata del ricorso </a:t>
            </a:r>
            <a:r>
              <a:rPr lang="it-IT" sz="2400" b="1" dirty="0"/>
              <a:t>all’indebitamento</a:t>
            </a:r>
            <a:r>
              <a:rPr lang="it-IT" sz="2400" dirty="0"/>
              <a:t> da parte dei Comuni e della Provincia per il finanziamento degli investimenti e altresì di ottimizzazione dell’utilizzo </a:t>
            </a:r>
            <a:r>
              <a:rPr lang="it-IT" sz="2400" b="1" dirty="0"/>
              <a:t>delle risorse in conto capitale </a:t>
            </a:r>
            <a:r>
              <a:rPr lang="it-IT" sz="2400" dirty="0"/>
              <a:t>proveniente dall’Unione Europea, dallo Stato, dalla Regione e da altre autonomie funzionali;</a:t>
            </a:r>
          </a:p>
          <a:p>
            <a:pPr algn="just"/>
            <a:r>
              <a:rPr lang="it-IT" sz="2400" dirty="0"/>
              <a:t>la progettazione, realizzazione e funzionamento, insieme ai Comuni dell’area, della </a:t>
            </a:r>
            <a:r>
              <a:rPr lang="it-IT" sz="2400" b="1" dirty="0"/>
              <a:t>Stazione unica appaltante come ufficio delle “politiche contrattuali del territorio”</a:t>
            </a:r>
          </a:p>
        </p:txBody>
      </p:sp>
      <p:sp>
        <p:nvSpPr>
          <p:cNvPr id="6" name="Titolo 1">
            <a:extLst>
              <a:ext uri="{FF2B5EF4-FFF2-40B4-BE49-F238E27FC236}">
                <a16:creationId xmlns:a16="http://schemas.microsoft.com/office/drawing/2014/main" xmlns="" id="{D8B35099-190E-BBA1-F5C2-1E8F89648B6F}"/>
              </a:ext>
            </a:extLst>
          </p:cNvPr>
          <p:cNvSpPr txBox="1">
            <a:spLocks/>
          </p:cNvSpPr>
          <p:nvPr/>
        </p:nvSpPr>
        <p:spPr bwMode="black">
          <a:xfrm>
            <a:off x="2231135" y="411799"/>
            <a:ext cx="8677869"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it-IT" b="1" dirty="0"/>
              <a:t>Prospettive…</a:t>
            </a:r>
          </a:p>
        </p:txBody>
      </p:sp>
    </p:spTree>
    <p:extLst>
      <p:ext uri="{BB962C8B-B14F-4D97-AF65-F5344CB8AC3E}">
        <p14:creationId xmlns:p14="http://schemas.microsoft.com/office/powerpoint/2010/main" val="3245140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231134" y="1858263"/>
            <a:ext cx="8677869" cy="4587938"/>
          </a:xfrm>
        </p:spPr>
        <p:txBody>
          <a:bodyPr>
            <a:noAutofit/>
          </a:bodyPr>
          <a:lstStyle/>
          <a:p>
            <a:pPr algn="just"/>
            <a:r>
              <a:rPr lang="it-IT" sz="2400" dirty="0"/>
              <a:t>la cura della formazione e dell’assistenza tecnica ai Comuni per l’impianto, </a:t>
            </a:r>
            <a:r>
              <a:rPr lang="it-IT" sz="2400" b="1" dirty="0"/>
              <a:t>la sperimentazione e la tenuta della nuova contabilità “</a:t>
            </a:r>
            <a:r>
              <a:rPr lang="it-IT" sz="2400" b="1" dirty="0" err="1"/>
              <a:t>accrual</a:t>
            </a:r>
            <a:r>
              <a:rPr lang="it-IT" sz="2400" b="1" dirty="0"/>
              <a:t>” </a:t>
            </a:r>
            <a:r>
              <a:rPr lang="it-IT" sz="2400" dirty="0"/>
              <a:t>di cui alla Riforma 1.15 “Dotare le pubbliche amministrazioni di un sistema unico di contabilità economico patrimoniale </a:t>
            </a:r>
            <a:r>
              <a:rPr lang="it-IT" sz="2400" dirty="0" err="1"/>
              <a:t>accrual</a:t>
            </a:r>
            <a:r>
              <a:rPr lang="it-IT" sz="2400" dirty="0"/>
              <a:t>” – PNRR;</a:t>
            </a:r>
          </a:p>
          <a:p>
            <a:pPr algn="just"/>
            <a:r>
              <a:rPr lang="it-IT" sz="2400" b="1" dirty="0"/>
              <a:t>la cura della formazione e dell’assistenza tecnica ai Comuni per la regolare tenuta della contabilità finanziaria armonizzata </a:t>
            </a:r>
            <a:r>
              <a:rPr lang="it-IT" sz="2400" dirty="0"/>
              <a:t>di cui al D. </a:t>
            </a:r>
            <a:r>
              <a:rPr lang="it-IT" sz="2400" dirty="0" err="1"/>
              <a:t>Lgs</a:t>
            </a:r>
            <a:r>
              <a:rPr lang="it-IT" sz="2400" dirty="0"/>
              <a:t>. 118/2011 e </a:t>
            </a:r>
            <a:r>
              <a:rPr lang="it-IT" sz="2400" dirty="0" err="1"/>
              <a:t>s.m.i.</a:t>
            </a:r>
            <a:r>
              <a:rPr lang="it-IT" sz="2400" dirty="0"/>
              <a:t>; </a:t>
            </a:r>
          </a:p>
          <a:p>
            <a:pPr algn="just"/>
            <a:r>
              <a:rPr lang="it-IT" sz="2400" b="1" dirty="0"/>
              <a:t>la formazione generale del personale dei Comuni </a:t>
            </a:r>
            <a:r>
              <a:rPr lang="it-IT" sz="2400" dirty="0"/>
              <a:t>in riferimento all’evoluzione del quadro normativo che riguarda gli enti locali</a:t>
            </a:r>
          </a:p>
        </p:txBody>
      </p:sp>
      <p:sp>
        <p:nvSpPr>
          <p:cNvPr id="6" name="Titolo 1">
            <a:extLst>
              <a:ext uri="{FF2B5EF4-FFF2-40B4-BE49-F238E27FC236}">
                <a16:creationId xmlns:a16="http://schemas.microsoft.com/office/drawing/2014/main" xmlns="" id="{B1A9F98B-453D-1587-5F27-EC1D510BF839}"/>
              </a:ext>
            </a:extLst>
          </p:cNvPr>
          <p:cNvSpPr txBox="1">
            <a:spLocks/>
          </p:cNvSpPr>
          <p:nvPr/>
        </p:nvSpPr>
        <p:spPr bwMode="black">
          <a:xfrm>
            <a:off x="2231135" y="411799"/>
            <a:ext cx="8677869"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it-IT" b="1" dirty="0"/>
              <a:t>Prospettive…</a:t>
            </a:r>
          </a:p>
        </p:txBody>
      </p:sp>
    </p:spTree>
    <p:extLst>
      <p:ext uri="{BB962C8B-B14F-4D97-AF65-F5344CB8AC3E}">
        <p14:creationId xmlns:p14="http://schemas.microsoft.com/office/powerpoint/2010/main" val="476929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231136" y="2638044"/>
            <a:ext cx="8677868" cy="3101983"/>
          </a:xfrm>
        </p:spPr>
        <p:txBody>
          <a:bodyPr>
            <a:normAutofit lnSpcReduction="10000"/>
          </a:bodyPr>
          <a:lstStyle/>
          <a:p>
            <a:pPr algn="just"/>
            <a:r>
              <a:rPr lang="it-IT" sz="2400" b="1" dirty="0"/>
              <a:t>La cura del processo di digitalizzazione del sistema degli enti locali non solo all’interno degli enti ma come capacità di lettura della digitalizzazione quale risultato ottenuto dalla componente privata del territorio di riferimento </a:t>
            </a:r>
            <a:r>
              <a:rPr lang="it-IT" sz="2400" dirty="0"/>
              <a:t>(il cittadino singolo, i servizi, l’artigianato, il terzo settore e cosi di seguito) e dalle imprese e quindi da porre a sistema e da integrare, là ove possibile,</a:t>
            </a:r>
          </a:p>
          <a:p>
            <a:r>
              <a:rPr lang="it-IT" sz="2400" dirty="0"/>
              <a:t>E così di seguito…</a:t>
            </a:r>
          </a:p>
        </p:txBody>
      </p:sp>
      <p:sp>
        <p:nvSpPr>
          <p:cNvPr id="6" name="Titolo 1">
            <a:extLst>
              <a:ext uri="{FF2B5EF4-FFF2-40B4-BE49-F238E27FC236}">
                <a16:creationId xmlns:a16="http://schemas.microsoft.com/office/drawing/2014/main" xmlns="" id="{AD1B3D20-F20C-A8D3-68BC-04E2B9E2C543}"/>
              </a:ext>
            </a:extLst>
          </p:cNvPr>
          <p:cNvSpPr txBox="1">
            <a:spLocks/>
          </p:cNvSpPr>
          <p:nvPr/>
        </p:nvSpPr>
        <p:spPr bwMode="black">
          <a:xfrm>
            <a:off x="2231135" y="411799"/>
            <a:ext cx="8677869"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it-IT" b="1" dirty="0"/>
              <a:t>Prospettive…</a:t>
            </a:r>
          </a:p>
        </p:txBody>
      </p:sp>
    </p:spTree>
    <p:extLst>
      <p:ext uri="{BB962C8B-B14F-4D97-AF65-F5344CB8AC3E}">
        <p14:creationId xmlns:p14="http://schemas.microsoft.com/office/powerpoint/2010/main" val="61460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Il mondo «</a:t>
            </a:r>
            <a:r>
              <a:rPr lang="it-IT" b="1" dirty="0" err="1"/>
              <a:t>accrual</a:t>
            </a:r>
            <a:r>
              <a:rPr lang="it-IT" b="1" dirty="0"/>
              <a:t>»: </a:t>
            </a:r>
            <a:br>
              <a:rPr lang="it-IT" b="1" dirty="0"/>
            </a:br>
            <a:r>
              <a:rPr lang="it-IT" b="1" dirty="0"/>
              <a:t>narrare lo sviluppo locale</a:t>
            </a:r>
          </a:p>
        </p:txBody>
      </p:sp>
      <p:sp>
        <p:nvSpPr>
          <p:cNvPr id="3" name="Segnaposto contenuto 2"/>
          <p:cNvSpPr>
            <a:spLocks noGrp="1"/>
          </p:cNvSpPr>
          <p:nvPr>
            <p:ph idx="1"/>
          </p:nvPr>
        </p:nvSpPr>
        <p:spPr>
          <a:xfrm>
            <a:off x="2231136" y="2349795"/>
            <a:ext cx="7729728" cy="4306185"/>
          </a:xfrm>
        </p:spPr>
        <p:txBody>
          <a:bodyPr>
            <a:normAutofit fontScale="55000" lnSpcReduction="20000"/>
          </a:bodyPr>
          <a:lstStyle/>
          <a:p>
            <a:pPr marL="0" lvl="0" indent="0" defTabSz="914400">
              <a:lnSpc>
                <a:spcPct val="120000"/>
              </a:lnSpc>
              <a:spcBef>
                <a:spcPts val="1400"/>
              </a:spcBef>
              <a:buClr>
                <a:srgbClr val="94B6D2"/>
              </a:buClr>
              <a:buSzPct val="80000"/>
              <a:buNone/>
            </a:pPr>
            <a:r>
              <a:rPr lang="it-IT" sz="4400" dirty="0"/>
              <a:t>Ecco l’approccio «</a:t>
            </a:r>
            <a:r>
              <a:rPr lang="it-IT" sz="4400" dirty="0" err="1"/>
              <a:t>accrual</a:t>
            </a:r>
            <a:r>
              <a:rPr lang="it-IT" sz="4400" dirty="0"/>
              <a:t> </a:t>
            </a:r>
            <a:r>
              <a:rPr lang="it-IT" sz="4400" dirty="0" err="1"/>
              <a:t>accounting</a:t>
            </a:r>
            <a:r>
              <a:rPr lang="it-IT" sz="4400" dirty="0"/>
              <a:t>», l’unico a poter descrivere e valutare:</a:t>
            </a:r>
          </a:p>
          <a:p>
            <a:pPr marL="617220" lvl="0" indent="-571500" defTabSz="914400">
              <a:lnSpc>
                <a:spcPct val="120000"/>
              </a:lnSpc>
              <a:spcBef>
                <a:spcPts val="1400"/>
              </a:spcBef>
              <a:buClr>
                <a:srgbClr val="94B6D2"/>
              </a:buClr>
              <a:buSzPct val="80000"/>
            </a:pPr>
            <a:r>
              <a:rPr lang="it-IT" sz="4400" dirty="0"/>
              <a:t>la ricchezza insediata nei territori</a:t>
            </a:r>
          </a:p>
          <a:p>
            <a:pPr marL="845820" lvl="1" indent="-571500" defTabSz="914400">
              <a:lnSpc>
                <a:spcPct val="120000"/>
              </a:lnSpc>
              <a:spcBef>
                <a:spcPts val="200"/>
              </a:spcBef>
              <a:spcAft>
                <a:spcPts val="400"/>
              </a:spcAft>
              <a:buClr>
                <a:srgbClr val="94B6D2"/>
              </a:buClr>
              <a:buSzPct val="80000"/>
            </a:pPr>
            <a:r>
              <a:rPr lang="it-IT" sz="4400" dirty="0"/>
              <a:t>nelle relative componenti, </a:t>
            </a:r>
          </a:p>
          <a:p>
            <a:pPr marL="845820" lvl="1" indent="-571500" defTabSz="914400">
              <a:lnSpc>
                <a:spcPct val="120000"/>
              </a:lnSpc>
              <a:spcBef>
                <a:spcPts val="200"/>
              </a:spcBef>
              <a:spcAft>
                <a:spcPts val="400"/>
              </a:spcAft>
              <a:buClr>
                <a:srgbClr val="94B6D2"/>
              </a:buClr>
              <a:buSzPct val="80000"/>
            </a:pPr>
            <a:r>
              <a:rPr lang="it-IT" sz="4400" dirty="0"/>
              <a:t>nelle variazioni, </a:t>
            </a:r>
          </a:p>
          <a:p>
            <a:pPr marL="845820" lvl="1" indent="-571500" defTabSz="914400">
              <a:lnSpc>
                <a:spcPct val="120000"/>
              </a:lnSpc>
              <a:spcBef>
                <a:spcPts val="200"/>
              </a:spcBef>
              <a:spcAft>
                <a:spcPts val="400"/>
              </a:spcAft>
              <a:buClr>
                <a:srgbClr val="94B6D2"/>
              </a:buClr>
              <a:buSzPct val="80000"/>
            </a:pPr>
            <a:r>
              <a:rPr lang="it-IT" sz="4400" dirty="0"/>
              <a:t>nella consistenza finale a livello annuale, </a:t>
            </a:r>
          </a:p>
          <a:p>
            <a:pPr marL="845820" lvl="1" indent="-571500" defTabSz="914400">
              <a:lnSpc>
                <a:spcPct val="120000"/>
              </a:lnSpc>
              <a:spcBef>
                <a:spcPts val="200"/>
              </a:spcBef>
              <a:spcAft>
                <a:spcPts val="400"/>
              </a:spcAft>
              <a:buClr>
                <a:srgbClr val="94B6D2"/>
              </a:buClr>
              <a:buSzPct val="80000"/>
            </a:pPr>
            <a:r>
              <a:rPr lang="it-IT" sz="4400" dirty="0"/>
              <a:t>nella prospettiva intra e intergenerazionale, </a:t>
            </a:r>
          </a:p>
          <a:p>
            <a:pPr marL="845820" lvl="1" indent="-571500" defTabSz="914400">
              <a:lnSpc>
                <a:spcPct val="120000"/>
              </a:lnSpc>
              <a:spcBef>
                <a:spcPts val="200"/>
              </a:spcBef>
              <a:spcAft>
                <a:spcPts val="400"/>
              </a:spcAft>
              <a:buClr>
                <a:srgbClr val="94B6D2"/>
              </a:buClr>
              <a:buSzPct val="80000"/>
            </a:pPr>
            <a:r>
              <a:rPr lang="it-IT" sz="4400" dirty="0"/>
              <a:t>negli impatti che subisce per effetto delle politiche pubbliche e dei processi decisionali (sostenibilità del debito ad esempio)</a:t>
            </a:r>
            <a:endParaRPr lang="it-IT" dirty="0"/>
          </a:p>
        </p:txBody>
      </p:sp>
    </p:spTree>
    <p:extLst>
      <p:ext uri="{BB962C8B-B14F-4D97-AF65-F5344CB8AC3E}">
        <p14:creationId xmlns:p14="http://schemas.microsoft.com/office/powerpoint/2010/main" val="1556707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639094" y="614979"/>
            <a:ext cx="8913812" cy="5628042"/>
          </a:xfrm>
        </p:spPr>
        <p:txBody>
          <a:bodyPr>
            <a:noAutofit/>
          </a:bodyPr>
          <a:lstStyle/>
          <a:p>
            <a:pPr marL="845820" lvl="1" indent="-571500">
              <a:spcBef>
                <a:spcPts val="200"/>
              </a:spcBef>
              <a:spcAft>
                <a:spcPts val="400"/>
              </a:spcAft>
              <a:buClr>
                <a:srgbClr val="94B6D2"/>
              </a:buClr>
              <a:buSzPct val="80000"/>
            </a:pPr>
            <a:r>
              <a:rPr lang="it-IT" sz="2400" dirty="0"/>
              <a:t>guardando fuori dalla finestra del palazzo, alla città e al territorio reali</a:t>
            </a:r>
          </a:p>
          <a:p>
            <a:pPr marL="845820" lvl="1" indent="-571500">
              <a:spcBef>
                <a:spcPts val="200"/>
              </a:spcBef>
              <a:spcAft>
                <a:spcPts val="400"/>
              </a:spcAft>
              <a:buClr>
                <a:srgbClr val="94B6D2"/>
              </a:buClr>
              <a:buSzPct val="80000"/>
            </a:pPr>
            <a:r>
              <a:rPr lang="it-IT" sz="2400" dirty="0"/>
              <a:t>ponendo al centro il cittadino come singolo e come comunità</a:t>
            </a:r>
          </a:p>
          <a:p>
            <a:pPr marL="845820" lvl="1" indent="-571500">
              <a:spcBef>
                <a:spcPts val="200"/>
              </a:spcBef>
              <a:spcAft>
                <a:spcPts val="400"/>
              </a:spcAft>
              <a:buClr>
                <a:srgbClr val="94B6D2"/>
              </a:buClr>
              <a:buSzPct val="80000"/>
            </a:pPr>
            <a:r>
              <a:rPr lang="it-IT" sz="2400" dirty="0"/>
              <a:t>rendendo il rendiconto oltre che «fidefacente» anche «morale», come veniva chiamato in altri tempi</a:t>
            </a:r>
          </a:p>
          <a:p>
            <a:pPr marL="845820" lvl="1" indent="-571500">
              <a:spcBef>
                <a:spcPts val="200"/>
              </a:spcBef>
              <a:spcAft>
                <a:spcPts val="400"/>
              </a:spcAft>
              <a:buClr>
                <a:srgbClr val="94B6D2"/>
              </a:buClr>
              <a:buSzPct val="80000"/>
            </a:pPr>
            <a:r>
              <a:rPr lang="it-IT" sz="2400" dirty="0"/>
              <a:t>governando con tempestività gli equilibri attuali e gli andamenti futuri (forecast di breve, medio e lungo termine)</a:t>
            </a:r>
          </a:p>
          <a:p>
            <a:pPr marL="845820" lvl="1" indent="-571500">
              <a:spcBef>
                <a:spcPts val="200"/>
              </a:spcBef>
              <a:spcAft>
                <a:spcPts val="400"/>
              </a:spcAft>
              <a:buClr>
                <a:srgbClr val="94B6D2"/>
              </a:buClr>
              <a:buSzPct val="80000"/>
            </a:pPr>
            <a:r>
              <a:rPr lang="it-IT" sz="2400" dirty="0"/>
              <a:t>valutando la capacità di reintegrare le risorse consumate nella produzione/ erogazione dei servizi attraverso i ricavi/proventi (equilibrio economico)</a:t>
            </a:r>
          </a:p>
          <a:p>
            <a:pPr marL="845820" lvl="1" indent="-571500">
              <a:spcBef>
                <a:spcPts val="200"/>
              </a:spcBef>
              <a:spcAft>
                <a:spcPts val="400"/>
              </a:spcAft>
              <a:buClr>
                <a:srgbClr val="94B6D2"/>
              </a:buClr>
              <a:buSzPct val="80000"/>
            </a:pPr>
            <a:r>
              <a:rPr lang="it-IT" sz="2400" dirty="0"/>
              <a:t>operando la «correlazione» costi/ricavi – oneri/proventi come paradigma per la gestione dei «flussi» annuali e del loro controllo (controllo di e della gestione)</a:t>
            </a:r>
          </a:p>
        </p:txBody>
      </p:sp>
    </p:spTree>
    <p:extLst>
      <p:ext uri="{BB962C8B-B14F-4D97-AF65-F5344CB8AC3E}">
        <p14:creationId xmlns:p14="http://schemas.microsoft.com/office/powerpoint/2010/main" val="18711982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231136" y="2510454"/>
            <a:ext cx="7729728" cy="3101983"/>
          </a:xfrm>
        </p:spPr>
        <p:txBody>
          <a:bodyPr>
            <a:noAutofit/>
          </a:bodyPr>
          <a:lstStyle/>
          <a:p>
            <a:pPr marL="0" lvl="1" indent="0">
              <a:spcAft>
                <a:spcPts val="400"/>
              </a:spcAft>
              <a:buSzPct val="80000"/>
              <a:buNone/>
            </a:pPr>
            <a:r>
              <a:rPr lang="it-IT" sz="2400" dirty="0"/>
              <a:t>“Uno sconsiderato passaggio da una cultura del «noi» ad una cultura dell’«io»,  degenerando in una «convivenza senza rapporto»*, determina conseguenze gravi nella vita di una democrazia” </a:t>
            </a:r>
          </a:p>
          <a:p>
            <a:pPr marL="0" lvl="1" indent="0">
              <a:spcAft>
                <a:spcPts val="400"/>
              </a:spcAft>
              <a:buSzPct val="80000"/>
              <a:buNone/>
            </a:pPr>
            <a:r>
              <a:rPr lang="it-IT" sz="2400" dirty="0"/>
              <a:t>	Luca Antonini (2022). </a:t>
            </a:r>
            <a:r>
              <a:rPr lang="it-IT" sz="2400" i="1" dirty="0"/>
              <a:t>La Felicità pubblica tra diritti 	inviolabili e doveri inderogabili</a:t>
            </a:r>
            <a:r>
              <a:rPr lang="it-IT" sz="2400" dirty="0"/>
              <a:t>. Modena, Mucchi</a:t>
            </a:r>
          </a:p>
          <a:p>
            <a:pPr marL="228600" lvl="1">
              <a:spcAft>
                <a:spcPts val="400"/>
              </a:spcAft>
              <a:buSzPct val="80000"/>
            </a:pPr>
            <a:endParaRPr lang="it-IT" sz="2400" dirty="0"/>
          </a:p>
          <a:p>
            <a:pPr marL="0" lvl="1" indent="0">
              <a:spcAft>
                <a:spcPts val="400"/>
              </a:spcAft>
              <a:buSzPct val="80000"/>
              <a:buNone/>
            </a:pPr>
            <a:r>
              <a:rPr lang="it-IT" sz="2000" dirty="0"/>
              <a:t>* M. Cartabia (2010). «Diritti umani e pluralità della cultura: un percorso possibile», in J. Prades (a cura di),  </a:t>
            </a:r>
            <a:r>
              <a:rPr lang="it-IT" sz="2000" i="1" dirty="0"/>
              <a:t>All’origine della diversità</a:t>
            </a:r>
            <a:r>
              <a:rPr lang="it-IT" sz="2000" dirty="0"/>
              <a:t>, Milano, Guerini</a:t>
            </a:r>
          </a:p>
        </p:txBody>
      </p:sp>
      <p:sp>
        <p:nvSpPr>
          <p:cNvPr id="5" name="Titolo 4">
            <a:extLst>
              <a:ext uri="{FF2B5EF4-FFF2-40B4-BE49-F238E27FC236}">
                <a16:creationId xmlns:a16="http://schemas.microsoft.com/office/drawing/2014/main" xmlns="" id="{82126CAA-69FF-2AC9-7C45-834FC2272F9C}"/>
              </a:ext>
            </a:extLst>
          </p:cNvPr>
          <p:cNvSpPr>
            <a:spLocks noGrp="1"/>
          </p:cNvSpPr>
          <p:nvPr>
            <p:ph type="title"/>
          </p:nvPr>
        </p:nvSpPr>
        <p:spPr/>
        <p:txBody>
          <a:bodyPr/>
          <a:lstStyle/>
          <a:p>
            <a:r>
              <a:rPr lang="it-IT" dirty="0"/>
              <a:t>Riscoprire la felicità pubblica</a:t>
            </a:r>
          </a:p>
        </p:txBody>
      </p:sp>
    </p:spTree>
    <p:extLst>
      <p:ext uri="{BB962C8B-B14F-4D97-AF65-F5344CB8AC3E}">
        <p14:creationId xmlns:p14="http://schemas.microsoft.com/office/powerpoint/2010/main" val="36880290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3" name="Segnaposto contenuto 2"/>
          <p:cNvSpPr>
            <a:spLocks noGrp="1"/>
          </p:cNvSpPr>
          <p:nvPr>
            <p:ph idx="1"/>
          </p:nvPr>
        </p:nvSpPr>
        <p:spPr>
          <a:xfrm>
            <a:off x="2231135" y="2638044"/>
            <a:ext cx="9326455" cy="3101983"/>
          </a:xfrm>
          <a:solidFill>
            <a:schemeClr val="accent2">
              <a:lumMod val="20000"/>
              <a:lumOff val="80000"/>
            </a:schemeClr>
          </a:solidFill>
        </p:spPr>
        <p:txBody>
          <a:bodyPr anchor="ctr"/>
          <a:lstStyle/>
          <a:p>
            <a:pPr marL="0" indent="0">
              <a:buNone/>
            </a:pPr>
            <a:r>
              <a:rPr lang="it-IT" dirty="0"/>
              <a:t>I contenuti delle slide sono tratti dal paper di ricerca: </a:t>
            </a:r>
          </a:p>
          <a:p>
            <a:pPr marL="0" indent="0">
              <a:buNone/>
            </a:pPr>
            <a:r>
              <a:rPr lang="it-IT" dirty="0"/>
              <a:t>«Il modello organizzativo della nuova Provincia: </a:t>
            </a:r>
            <a:br>
              <a:rPr lang="it-IT" dirty="0"/>
            </a:br>
            <a:r>
              <a:rPr lang="it-IT" dirty="0"/>
              <a:t>dalle fondamenta ad un’ipotesi di progettazione realizzativa»   dicembre 2023 </a:t>
            </a:r>
          </a:p>
          <a:p>
            <a:pPr marL="0" indent="0">
              <a:buNone/>
            </a:pPr>
            <a:r>
              <a:rPr lang="it-IT" dirty="0"/>
              <a:t>Delfino Francesco </a:t>
            </a:r>
          </a:p>
          <a:p>
            <a:pPr marL="0" indent="0">
              <a:buNone/>
            </a:pPr>
            <a:r>
              <a:rPr lang="it-IT" dirty="0"/>
              <a:t>Dipartimento della Funzione Pubblica – Agenzia per la Coesione - UPI – PON - POC - UE Fondo Sociale Europeo</a:t>
            </a:r>
          </a:p>
        </p:txBody>
      </p:sp>
    </p:spTree>
    <p:extLst>
      <p:ext uri="{BB962C8B-B14F-4D97-AF65-F5344CB8AC3E}">
        <p14:creationId xmlns:p14="http://schemas.microsoft.com/office/powerpoint/2010/main" val="173837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251858" y="174426"/>
            <a:ext cx="9904412" cy="1404257"/>
          </a:xfrm>
        </p:spPr>
        <p:txBody>
          <a:bodyPr>
            <a:normAutofit/>
          </a:bodyPr>
          <a:lstStyle/>
          <a:p>
            <a:r>
              <a:rPr lang="it-IT" sz="2400" b="1" dirty="0"/>
              <a:t>Lo sradicamento</a:t>
            </a:r>
            <a:br>
              <a:rPr lang="it-IT" sz="2400" b="1" dirty="0"/>
            </a:br>
            <a:r>
              <a:rPr lang="it-IT" sz="2400" b="1" dirty="0"/>
              <a:t>Carlo </a:t>
            </a:r>
            <a:r>
              <a:rPr lang="it-IT" sz="2400" b="1" dirty="0" err="1"/>
              <a:t>Trigiglia</a:t>
            </a:r>
            <a:r>
              <a:rPr lang="it-IT" sz="2400" b="1" dirty="0"/>
              <a:t> (2005)</a:t>
            </a:r>
            <a:r>
              <a:rPr lang="it-IT" sz="2400" b="1" i="1" dirty="0"/>
              <a:t> Sviluppo Locale - Un progetto per l’Italia – Laterza</a:t>
            </a:r>
          </a:p>
        </p:txBody>
      </p:sp>
      <p:sp>
        <p:nvSpPr>
          <p:cNvPr id="3" name="Segnaposto contenuto 2"/>
          <p:cNvSpPr>
            <a:spLocks noGrp="1"/>
          </p:cNvSpPr>
          <p:nvPr>
            <p:ph idx="1"/>
          </p:nvPr>
        </p:nvSpPr>
        <p:spPr>
          <a:xfrm>
            <a:off x="1251858" y="2254102"/>
            <a:ext cx="9904412" cy="4125206"/>
          </a:xfrm>
        </p:spPr>
        <p:txBody>
          <a:bodyPr>
            <a:noAutofit/>
          </a:bodyPr>
          <a:lstStyle/>
          <a:p>
            <a:pPr marL="0" indent="0" algn="just">
              <a:buNone/>
            </a:pPr>
            <a:r>
              <a:rPr lang="it-IT" sz="2400" dirty="0"/>
              <a:t>Negli studi sullo sviluppo locale si rinviene l’immagine di un’economia fortemente alimentata dalla globalizzazione che avrebbe allontanato o in certi casi anche </a:t>
            </a:r>
            <a:r>
              <a:rPr lang="it-IT" sz="2400" b="1" dirty="0"/>
              <a:t>“sradicato l’economia dai luoghi”</a:t>
            </a:r>
            <a:r>
              <a:rPr lang="it-IT" sz="2400" dirty="0"/>
              <a:t>. In effetti, accanto a questo fenomeno si manifesta una rinnovata attenzione per lo sviluppo locale. </a:t>
            </a:r>
            <a:r>
              <a:rPr lang="it-IT" sz="2400" b="1" dirty="0"/>
              <a:t>Si concentrano le analisi sui territori, città, province, regioni, cioè sulla rete istituzionale che programma, governa e realizza </a:t>
            </a:r>
            <a:r>
              <a:rPr lang="it-IT" sz="2400" dirty="0"/>
              <a:t>gli interventi per la dotazione di servizi e investimenti delle comunità locali. L’esercizio delle funzioni fondamentali da parte dei soggetti pubblici è fondamentale per attrarre risorse sul territorio di riferimento e per favorire investimenti pubblici. </a:t>
            </a:r>
          </a:p>
        </p:txBody>
      </p:sp>
    </p:spTree>
    <p:extLst>
      <p:ext uri="{BB962C8B-B14F-4D97-AF65-F5344CB8AC3E}">
        <p14:creationId xmlns:p14="http://schemas.microsoft.com/office/powerpoint/2010/main" val="651565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403499" y="117924"/>
            <a:ext cx="9371770" cy="1280890"/>
          </a:xfrm>
        </p:spPr>
        <p:txBody>
          <a:bodyPr>
            <a:normAutofit fontScale="90000"/>
          </a:bodyPr>
          <a:lstStyle/>
          <a:p>
            <a:pPr algn="just"/>
            <a:r>
              <a:rPr lang="it-IT" sz="2400" b="1" dirty="0"/>
              <a:t>Giuseppe De Rita, Aldo Bonomi (1998). </a:t>
            </a:r>
            <a:r>
              <a:rPr lang="it-IT" sz="2400" b="1" i="1" dirty="0"/>
              <a:t>Manifesto per lo sviluppo locale.</a:t>
            </a:r>
            <a:r>
              <a:rPr lang="it-IT" sz="2400" b="1" dirty="0"/>
              <a:t> Bollati Boringhieri</a:t>
            </a:r>
          </a:p>
        </p:txBody>
      </p:sp>
      <p:sp>
        <p:nvSpPr>
          <p:cNvPr id="3" name="Segnaposto contenuto 2"/>
          <p:cNvSpPr>
            <a:spLocks noGrp="1"/>
          </p:cNvSpPr>
          <p:nvPr>
            <p:ph idx="1"/>
          </p:nvPr>
        </p:nvSpPr>
        <p:spPr>
          <a:xfrm>
            <a:off x="1403499" y="1605643"/>
            <a:ext cx="9219371" cy="4539976"/>
          </a:xfrm>
        </p:spPr>
        <p:txBody>
          <a:bodyPr>
            <a:noAutofit/>
          </a:bodyPr>
          <a:lstStyle/>
          <a:p>
            <a:pPr algn="just"/>
            <a:r>
              <a:rPr lang="it-IT" sz="2400" dirty="0"/>
              <a:t>“è ben vero che c’è bisogno (per fare globalizzazione, Europa, mercato e legalità) di una </a:t>
            </a:r>
            <a:r>
              <a:rPr lang="it-IT" sz="2400" b="1" dirty="0"/>
              <a:t>concentrazione decisionale</a:t>
            </a:r>
            <a:r>
              <a:rPr lang="it-IT" sz="2400" dirty="0"/>
              <a:t>, ma è altrettanto vero che </a:t>
            </a:r>
            <a:r>
              <a:rPr lang="it-IT" sz="2400" b="1" dirty="0"/>
              <a:t>non c’è possibilità di raggiungere quegli obiettivi </a:t>
            </a:r>
            <a:r>
              <a:rPr lang="it-IT" sz="2400" dirty="0"/>
              <a:t>senza coinvolgere a fondo la rappresentanza dei diritti, interessi, bisogni collettivi; </a:t>
            </a:r>
          </a:p>
          <a:p>
            <a:pPr algn="just"/>
            <a:r>
              <a:rPr lang="it-IT" sz="2400" dirty="0"/>
              <a:t>è ben vero che c’è il bisogno di una tendenziale verticalizzazione delle sedi decisionali (visto che dovremo star dentro a processi molto di vertice, nella globalizzazione come nell’integrazione europea), ma è altrettanto vero che la lunga deriva della nostra società resta pur sempre orientata a un </a:t>
            </a:r>
            <a:r>
              <a:rPr lang="it-IT" sz="2400" b="1" dirty="0"/>
              <a:t>crescente policentrismo dei meccanismi evolutivi e decisionali</a:t>
            </a:r>
            <a:r>
              <a:rPr lang="it-IT" sz="2400" dirty="0"/>
              <a:t>.”</a:t>
            </a:r>
          </a:p>
        </p:txBody>
      </p:sp>
    </p:spTree>
    <p:extLst>
      <p:ext uri="{BB962C8B-B14F-4D97-AF65-F5344CB8AC3E}">
        <p14:creationId xmlns:p14="http://schemas.microsoft.com/office/powerpoint/2010/main" val="4234206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488558" y="457200"/>
            <a:ext cx="8325294" cy="1696212"/>
          </a:xfrm>
        </p:spPr>
        <p:txBody>
          <a:bodyPr>
            <a:normAutofit/>
          </a:bodyPr>
          <a:lstStyle/>
          <a:p>
            <a:pPr algn="just"/>
            <a:r>
              <a:rPr lang="it-IT" sz="1800" b="1" dirty="0"/>
              <a:t>Milton Friedman (1970). The Social </a:t>
            </a:r>
            <a:r>
              <a:rPr lang="it-IT" sz="1800" b="1" dirty="0" err="1"/>
              <a:t>Responsability</a:t>
            </a:r>
            <a:r>
              <a:rPr lang="it-IT" sz="1800" b="1" dirty="0"/>
              <a:t> of Business in to </a:t>
            </a:r>
            <a:r>
              <a:rPr lang="it-IT" sz="1800" b="1" dirty="0" err="1"/>
              <a:t>increase</a:t>
            </a:r>
            <a:r>
              <a:rPr lang="it-IT" sz="1800" b="1" dirty="0"/>
              <a:t> </a:t>
            </a:r>
            <a:r>
              <a:rPr lang="it-IT" sz="1800" b="1" dirty="0" err="1"/>
              <a:t>its</a:t>
            </a:r>
            <a:r>
              <a:rPr lang="it-IT" sz="1800" b="1" dirty="0"/>
              <a:t> profits”, New York Times Magazine, in “Etica economica e sociale – Letture e documenti“, a cura di Michele La Rosa e Lorenzo Morri (2012) </a:t>
            </a:r>
          </a:p>
        </p:txBody>
      </p:sp>
      <p:sp>
        <p:nvSpPr>
          <p:cNvPr id="3" name="Segnaposto contenuto 2"/>
          <p:cNvSpPr>
            <a:spLocks noGrp="1"/>
          </p:cNvSpPr>
          <p:nvPr>
            <p:ph idx="1"/>
          </p:nvPr>
        </p:nvSpPr>
        <p:spPr>
          <a:xfrm>
            <a:off x="1488558" y="2638044"/>
            <a:ext cx="8472306" cy="3101983"/>
          </a:xfrm>
        </p:spPr>
        <p:txBody>
          <a:bodyPr>
            <a:normAutofit lnSpcReduction="10000"/>
          </a:bodyPr>
          <a:lstStyle/>
          <a:p>
            <a:pPr algn="just"/>
            <a:r>
              <a:rPr lang="it-IT" sz="2400" dirty="0"/>
              <a:t>…i problemi sono troppo urgenti per attendere </a:t>
            </a:r>
            <a:r>
              <a:rPr lang="it-IT" sz="2400" b="1" dirty="0"/>
              <a:t>il lento cammino dei processi politici</a:t>
            </a:r>
            <a:r>
              <a:rPr lang="it-IT" sz="2400" dirty="0"/>
              <a:t> (il cambiamento del paradigma, al riguardo, imposto dal PNRR è lampante, </a:t>
            </a:r>
            <a:r>
              <a:rPr lang="it-IT" sz="2400" dirty="0" err="1"/>
              <a:t>ndr</a:t>
            </a:r>
            <a:r>
              <a:rPr lang="it-IT" sz="2400" dirty="0"/>
              <a:t>), che l’esercizio della responsabilità sociale da parte degli uomini d’affari è una via più rapida e sicura per risolvere i pressanti problemi del momento. (….) questo argomento deve essere respinto sul terreno dei principi. </a:t>
            </a:r>
            <a:r>
              <a:rPr lang="it-IT" sz="2400" b="1" dirty="0"/>
              <a:t>Ciò a cui equivale è l’affermazione che coloro che favoriscono le tasse e le spese in questione hanno fallito… </a:t>
            </a:r>
          </a:p>
        </p:txBody>
      </p:sp>
    </p:spTree>
    <p:extLst>
      <p:ext uri="{BB962C8B-B14F-4D97-AF65-F5344CB8AC3E}">
        <p14:creationId xmlns:p14="http://schemas.microsoft.com/office/powerpoint/2010/main" val="849800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670957" y="571500"/>
            <a:ext cx="9833655" cy="1333500"/>
          </a:xfrm>
        </p:spPr>
        <p:txBody>
          <a:bodyPr>
            <a:normAutofit fontScale="90000"/>
          </a:bodyPr>
          <a:lstStyle/>
          <a:p>
            <a:r>
              <a:rPr lang="it-IT" sz="2200" b="1" i="1" dirty="0"/>
              <a:t>Intervento del Presidente della Repubblica, </a:t>
            </a:r>
            <a:br>
              <a:rPr lang="it-IT" sz="2200" b="1" i="1" dirty="0"/>
            </a:br>
            <a:r>
              <a:rPr lang="it-IT" sz="2200" b="1" i="1" dirty="0"/>
              <a:t>Sergio Mattarella alla XXXVI Assemblea annuale </a:t>
            </a:r>
            <a:br>
              <a:rPr lang="it-IT" sz="2200" b="1" i="1" dirty="0"/>
            </a:br>
            <a:r>
              <a:rPr lang="it-IT" sz="2200" b="1" i="1" dirty="0"/>
              <a:t>delle Province d’Italia - L'Aquila, 10/10/2023</a:t>
            </a:r>
            <a:r>
              <a:rPr lang="it-IT" b="1" i="1" dirty="0"/>
              <a:t> </a:t>
            </a:r>
          </a:p>
        </p:txBody>
      </p:sp>
      <p:sp>
        <p:nvSpPr>
          <p:cNvPr id="3" name="Segnaposto contenuto 2"/>
          <p:cNvSpPr>
            <a:spLocks noGrp="1"/>
          </p:cNvSpPr>
          <p:nvPr>
            <p:ph idx="1"/>
          </p:nvPr>
        </p:nvSpPr>
        <p:spPr>
          <a:xfrm>
            <a:off x="1670957" y="2253342"/>
            <a:ext cx="9044441" cy="2993851"/>
          </a:xfrm>
        </p:spPr>
        <p:txBody>
          <a:bodyPr>
            <a:noAutofit/>
          </a:bodyPr>
          <a:lstStyle/>
          <a:p>
            <a:pPr algn="just"/>
            <a:r>
              <a:rPr lang="it-IT" sz="2800" dirty="0"/>
              <a:t>La Provincia, le Province nel loro insieme, possono e devono partecipare a questo essenziale compito di coesione sociale. Sarebbe un grave errore affidarsi soltanto alla forza inerziale della crescita quantitativa delle aree metropolitane e degli insediamenti produttivi nei nodi delle principali reti logistiche e di comunicazione.</a:t>
            </a:r>
          </a:p>
        </p:txBody>
      </p:sp>
    </p:spTree>
    <p:extLst>
      <p:ext uri="{BB962C8B-B14F-4D97-AF65-F5344CB8AC3E}">
        <p14:creationId xmlns:p14="http://schemas.microsoft.com/office/powerpoint/2010/main" val="4214319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795187" y="1122053"/>
            <a:ext cx="8915400" cy="4619527"/>
          </a:xfrm>
        </p:spPr>
        <p:txBody>
          <a:bodyPr>
            <a:noAutofit/>
          </a:bodyPr>
          <a:lstStyle/>
          <a:p>
            <a:pPr algn="just"/>
            <a:r>
              <a:rPr lang="it-IT" sz="2800" dirty="0"/>
              <a:t>La coesione del Paese, la sua stessa unità civile, richiede una crescita delle potenzialità di tutti i territori, anche di quelli delle aree interne, delle zone montane, dei piccoli centri. Interpreto anche in questo senso la vostra richiesta di assegnare alla Provincia, tra i suoi compiti fondamentali, la pianificazione dello sviluppo, con il chiaro obiettivo della sostenibilità ambientale e sociale, e con l’impegno di far convergere attori privati e pubblici in una rivitalizzazione dei territori oggi più svantaggiati.» (Intervento cit.)</a:t>
            </a:r>
          </a:p>
        </p:txBody>
      </p:sp>
    </p:spTree>
    <p:extLst>
      <p:ext uri="{BB962C8B-B14F-4D97-AF65-F5344CB8AC3E}">
        <p14:creationId xmlns:p14="http://schemas.microsoft.com/office/powerpoint/2010/main" val="19237433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Lo sviluppo </a:t>
            </a:r>
            <a:br>
              <a:rPr lang="it-IT" b="1" dirty="0"/>
            </a:br>
            <a:r>
              <a:rPr lang="it-IT" b="1" dirty="0"/>
              <a:t>nei distretti industriali</a:t>
            </a:r>
          </a:p>
        </p:txBody>
      </p:sp>
      <p:sp>
        <p:nvSpPr>
          <p:cNvPr id="3" name="Segnaposto contenuto 2"/>
          <p:cNvSpPr>
            <a:spLocks noGrp="1"/>
          </p:cNvSpPr>
          <p:nvPr>
            <p:ph idx="1"/>
          </p:nvPr>
        </p:nvSpPr>
        <p:spPr/>
        <p:txBody>
          <a:bodyPr>
            <a:normAutofit/>
          </a:bodyPr>
          <a:lstStyle/>
          <a:p>
            <a:pPr marL="0" indent="0" algn="just">
              <a:buNone/>
            </a:pPr>
            <a:r>
              <a:rPr lang="it-IT" sz="2400" dirty="0"/>
              <a:t>Il rapporto tra mercato, società e Stato (nelle sue varie espressioni n.d.r.) è stato oggetto di approfondimenti e studi in letteratura economica. </a:t>
            </a:r>
          </a:p>
          <a:p>
            <a:pPr marL="0" indent="0" algn="just">
              <a:buNone/>
            </a:pPr>
            <a:r>
              <a:rPr lang="it-IT" sz="2400" dirty="0"/>
              <a:t>Giacomo Becattini (Firenze, 4/3/1927 – Scandicci, 21/1/2017) economista e studioso appassionato dei distretti industriali (in particolare del distretto tessile di Prato) così si esprime in ordine al trinomio sopra evocato: </a:t>
            </a:r>
          </a:p>
        </p:txBody>
      </p:sp>
    </p:spTree>
    <p:extLst>
      <p:ext uri="{BB962C8B-B14F-4D97-AF65-F5344CB8AC3E}">
        <p14:creationId xmlns:p14="http://schemas.microsoft.com/office/powerpoint/2010/main" val="40641384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24839" y="362852"/>
            <a:ext cx="8911687" cy="1280890"/>
          </a:xfrm>
        </p:spPr>
        <p:txBody>
          <a:bodyPr>
            <a:normAutofit/>
          </a:bodyPr>
          <a:lstStyle/>
          <a:p>
            <a:r>
              <a:rPr lang="it-IT" sz="2000" b="1" dirty="0"/>
              <a:t>Giacomo Becattini (2000). </a:t>
            </a:r>
            <a:r>
              <a:rPr lang="it-IT" sz="2000" b="1" i="1" dirty="0"/>
              <a:t>Il Bruco e la farfalla</a:t>
            </a:r>
            <a:r>
              <a:rPr lang="it-IT" sz="2000" b="1" dirty="0"/>
              <a:t>. Le Monnier (da M. Dardi (1999). </a:t>
            </a:r>
            <a:r>
              <a:rPr lang="it-IT" sz="2000" b="1" i="1" dirty="0"/>
              <a:t>Il mercato tra meccanica e storia</a:t>
            </a:r>
            <a:r>
              <a:rPr lang="it-IT" sz="2000" b="1" dirty="0"/>
              <a:t>, in “Il Ponte”, n. 4, pag. 66)</a:t>
            </a:r>
          </a:p>
        </p:txBody>
      </p:sp>
      <p:sp>
        <p:nvSpPr>
          <p:cNvPr id="3" name="Segnaposto contenuto 2"/>
          <p:cNvSpPr>
            <a:spLocks noGrp="1"/>
          </p:cNvSpPr>
          <p:nvPr>
            <p:ph idx="1"/>
          </p:nvPr>
        </p:nvSpPr>
        <p:spPr>
          <a:xfrm>
            <a:off x="1870754" y="1763485"/>
            <a:ext cx="8915400" cy="3777622"/>
          </a:xfrm>
        </p:spPr>
        <p:txBody>
          <a:bodyPr>
            <a:noAutofit/>
          </a:bodyPr>
          <a:lstStyle/>
          <a:p>
            <a:pPr algn="just"/>
            <a:r>
              <a:rPr lang="it-IT" sz="2400" dirty="0"/>
              <a:t>Per buona parte del secolo la teoria economica ha cercato di </a:t>
            </a:r>
            <a:r>
              <a:rPr lang="it-IT" sz="2400" b="1" dirty="0"/>
              <a:t>isolare il mercato dai suoi contesti storico – geografici </a:t>
            </a:r>
            <a:r>
              <a:rPr lang="it-IT" sz="2400" dirty="0"/>
              <a:t>per studiarne le proprietà di “meccanismo allocativo” puro, </a:t>
            </a:r>
            <a:r>
              <a:rPr lang="it-IT" sz="2400" b="1" dirty="0"/>
              <a:t>prescindendo dalle caratteristiche delle comunità che se ne servono.</a:t>
            </a:r>
            <a:r>
              <a:rPr lang="it-IT" sz="2400" dirty="0"/>
              <a:t> Poi però il vento ha girato e ha cominciato a imporsi (inizio anni ’90 n.d.r.) una visione del mercato come parte di un contesto che lo caratterizza in modo essenziale. […] Il mercato è innegabilmente in un rapporto di servizio con la società in cui è inserito, rapporto che configura una dipendenza a doppio senso: </a:t>
            </a:r>
            <a:r>
              <a:rPr lang="it-IT" sz="2400" b="1" dirty="0"/>
              <a:t>la società trova nel mercato uno strumento per perpetuarsi nel tempo, il mercato trova nella società “risorse” senza le quali non può funzionare.</a:t>
            </a:r>
          </a:p>
        </p:txBody>
      </p:sp>
    </p:spTree>
    <p:extLst>
      <p:ext uri="{BB962C8B-B14F-4D97-AF65-F5344CB8AC3E}">
        <p14:creationId xmlns:p14="http://schemas.microsoft.com/office/powerpoint/2010/main" val="924072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442357" y="237668"/>
            <a:ext cx="9839098" cy="1280890"/>
          </a:xfrm>
        </p:spPr>
        <p:txBody>
          <a:bodyPr/>
          <a:lstStyle/>
          <a:p>
            <a:r>
              <a:rPr lang="it-IT" b="1" dirty="0"/>
              <a:t>Il capitale sociale: nozione</a:t>
            </a:r>
          </a:p>
        </p:txBody>
      </p:sp>
      <p:sp>
        <p:nvSpPr>
          <p:cNvPr id="3" name="Segnaposto contenuto 2"/>
          <p:cNvSpPr>
            <a:spLocks noGrp="1"/>
          </p:cNvSpPr>
          <p:nvPr>
            <p:ph idx="1"/>
          </p:nvPr>
        </p:nvSpPr>
        <p:spPr>
          <a:xfrm>
            <a:off x="1442357" y="1648047"/>
            <a:ext cx="9839098" cy="4074488"/>
          </a:xfrm>
        </p:spPr>
        <p:txBody>
          <a:bodyPr>
            <a:noAutofit/>
          </a:bodyPr>
          <a:lstStyle/>
          <a:p>
            <a:pPr algn="just"/>
            <a:r>
              <a:rPr lang="it-IT" sz="2400" dirty="0"/>
              <a:t>“...l’insieme delle relazioni sociali di cui un soggetto individuale (per es.,  un imprenditore o un lavoratore) o un soggetto collettivo (privato o pubblico) dispone in un determinato momento.</a:t>
            </a:r>
          </a:p>
          <a:p>
            <a:pPr algn="just"/>
            <a:r>
              <a:rPr lang="it-IT" sz="2400" dirty="0"/>
              <a:t> Attraverso il capitale di relazioni si alimenta la formazione di risorse cognitive, come le informazioni, o normative, come la fiducia, che permettono agli attori di realizzare obiettivi che non sarebbero altrimenti raggiungibili, o lo sarebbero a costi molto più alti. </a:t>
            </a:r>
          </a:p>
          <a:p>
            <a:pPr algn="just"/>
            <a:r>
              <a:rPr lang="it-IT" sz="2400" dirty="0"/>
              <a:t>Spostandosi dal livello individuale a quello aggregato, si potrà dire che un determinato contesto territoriale risulta più o meno ricco di capitale sociale a seconda che i soggetti individuali o collettivi che vi risiedono siano coinvolti in reti di relazioni cooperative più o meno diffuse. </a:t>
            </a:r>
          </a:p>
          <a:p>
            <a:pPr algn="just"/>
            <a:endParaRPr lang="it-IT" sz="1000" dirty="0"/>
          </a:p>
          <a:p>
            <a:pPr marL="0" indent="0" algn="just">
              <a:buNone/>
            </a:pPr>
            <a:r>
              <a:rPr lang="it-IT" dirty="0"/>
              <a:t>Giuseppe De Rita – Aldo Bonomi – op. cit. </a:t>
            </a:r>
            <a:r>
              <a:rPr lang="it-IT" dirty="0" err="1"/>
              <a:t>pagg</a:t>
            </a:r>
            <a:r>
              <a:rPr lang="it-IT" dirty="0"/>
              <a:t>. 36 e seguenti</a:t>
            </a:r>
          </a:p>
        </p:txBody>
      </p:sp>
    </p:spTree>
    <p:extLst>
      <p:ext uri="{BB962C8B-B14F-4D97-AF65-F5344CB8AC3E}">
        <p14:creationId xmlns:p14="http://schemas.microsoft.com/office/powerpoint/2010/main" val="2207414140"/>
      </p:ext>
    </p:extLst>
  </p:cSld>
  <p:clrMapOvr>
    <a:masterClrMapping/>
  </p:clrMapOvr>
</p:sld>
</file>

<file path=ppt/theme/theme1.xml><?xml version="1.0" encoding="utf-8"?>
<a:theme xmlns:a="http://schemas.openxmlformats.org/drawingml/2006/main" name="Pacco">
  <a:themeElements>
    <a:clrScheme name="Blu verde">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Pacco">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cco">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Pacco</Template>
  <TotalTime>298</TotalTime>
  <Words>1460</Words>
  <Application>Microsoft Office PowerPoint</Application>
  <PresentationFormat>Widescreen</PresentationFormat>
  <Paragraphs>63</Paragraphs>
  <Slides>17</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17</vt:i4>
      </vt:variant>
    </vt:vector>
  </HeadingPairs>
  <TitlesOfParts>
    <vt:vector size="20" baseType="lpstr">
      <vt:lpstr>Arial</vt:lpstr>
      <vt:lpstr>Gill Sans MT</vt:lpstr>
      <vt:lpstr>Pacco</vt:lpstr>
      <vt:lpstr>Dallo sviluppo locale  ai servizi a supporto dei Comuni: il Capitale Sociale Locale</vt:lpstr>
      <vt:lpstr>Lo sradicamento Carlo Trigiglia (2005) Sviluppo Locale - Un progetto per l’Italia – Laterza</vt:lpstr>
      <vt:lpstr>Giuseppe De Rita, Aldo Bonomi (1998). Manifesto per lo sviluppo locale. Bollati Boringhieri</vt:lpstr>
      <vt:lpstr>Milton Friedman (1970). The Social Responsability of Business in to increase its profits”, New York Times Magazine, in “Etica economica e sociale – Letture e documenti“, a cura di Michele La Rosa e Lorenzo Morri (2012) </vt:lpstr>
      <vt:lpstr>Intervento del Presidente della Repubblica,  Sergio Mattarella alla XXXVI Assemblea annuale  delle Province d’Italia - L'Aquila, 10/10/2023 </vt:lpstr>
      <vt:lpstr>Presentazione standard di PowerPoint</vt:lpstr>
      <vt:lpstr>Lo sviluppo  nei distretti industriali</vt:lpstr>
      <vt:lpstr>Giacomo Becattini (2000). Il Bruco e la farfalla. Le Monnier (da M. Dardi (1999). Il mercato tra meccanica e storia, in “Il Ponte”, n. 4, pag. 66)</vt:lpstr>
      <vt:lpstr>Il capitale sociale: nozione</vt:lpstr>
      <vt:lpstr>L’ente locale di area vasta: prospettive</vt:lpstr>
      <vt:lpstr>Presentazione standard di PowerPoint</vt:lpstr>
      <vt:lpstr>Presentazione standard di PowerPoint</vt:lpstr>
      <vt:lpstr>Presentazione standard di PowerPoint</vt:lpstr>
      <vt:lpstr>Il mondo «accrual»:  narrare lo sviluppo locale</vt:lpstr>
      <vt:lpstr>Presentazione standard di PowerPoint</vt:lpstr>
      <vt:lpstr>Riscoprire la felicità pubblica</vt:lpstr>
      <vt:lpstr>Presentazione standard di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Dallo sviluppo locale ai servizi a supporto dei Comuni: il Capitale Sociale Locale.</dc:title>
  <dc:creator>Account Microsoft</dc:creator>
  <cp:lastModifiedBy>Account Microsoft</cp:lastModifiedBy>
  <cp:revision>21</cp:revision>
  <dcterms:created xsi:type="dcterms:W3CDTF">2025-10-30T09:17:52Z</dcterms:created>
  <dcterms:modified xsi:type="dcterms:W3CDTF">2025-11-30T09:30:31Z</dcterms:modified>
</cp:coreProperties>
</file>