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56" d="100"/>
          <a:sy n="56" d="100"/>
        </p:scale>
        <p:origin x="552" y="33"/>
      </p:cViewPr>
      <p:guideLst>
        <p:guide orient="horz" pos="2160"/>
        <p:guide pos="3840"/>
      </p:guideLst>
    </p:cSldViewPr>
  </p:slideViewPr>
  <p:notesTextViewPr>
    <p:cViewPr>
      <p:scale>
        <a:sx n="1" d="1"/>
        <a:sy n="1" d="1"/>
      </p:scale>
      <p:origin x="0" y="0"/>
    </p:cViewPr>
  </p:notesTextViewPr>
  <p:notesViewPr>
    <p:cSldViewPr snapToGrid="0" showGuides="1">
      <p:cViewPr varScale="1">
        <p:scale>
          <a:sx n="61" d="100"/>
          <a:sy n="61" d="100"/>
        </p:scale>
        <p:origin x="3245"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53623-224A-4E5F-B3A2-5F617FB1A29C}" type="datetimeFigureOut">
              <a:rPr lang="it-IT" smtClean="0"/>
              <a:t>30/11/2025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EBC56E-C596-4FE6-9524-A8EB852DEEC6}" type="slidenum">
              <a:rPr lang="it-IT" smtClean="0"/>
              <a:t>‹N›</a:t>
            </a:fld>
            <a:endParaRPr lang="it-IT"/>
          </a:p>
        </p:txBody>
      </p:sp>
    </p:spTree>
    <p:extLst>
      <p:ext uri="{BB962C8B-B14F-4D97-AF65-F5344CB8AC3E}">
        <p14:creationId xmlns:p14="http://schemas.microsoft.com/office/powerpoint/2010/main" val="1263304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11/30/2025</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‹N›</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96DFF08F-DC6B-4601-B491-B0F83F6DD2DA}" type="datetimeFigureOut">
              <a:rPr lang="en-US" dirty="0"/>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11/30/2025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11/30/2025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11/30/2025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11/30/2025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11/30/2025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11/30/2025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11/30/2025</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09980" y="-58311"/>
            <a:ext cx="9966960" cy="2926080"/>
          </a:xfrm>
        </p:spPr>
        <p:txBody>
          <a:bodyPr>
            <a:normAutofit/>
          </a:bodyPr>
          <a:lstStyle/>
          <a:p>
            <a:r>
              <a:rPr lang="it-IT" sz="4400" dirty="0">
                <a:latin typeface="Berlin Sans FB" panose="020E0602020502020306" pitchFamily="34" charset="0"/>
              </a:rPr>
              <a:t>Evoluzione della </a:t>
            </a:r>
            <a:r>
              <a:rPr lang="it-IT" sz="4400" dirty="0" err="1">
                <a:latin typeface="Berlin Sans FB" panose="020E0602020502020306" pitchFamily="34" charset="0"/>
              </a:rPr>
              <a:t>contabilita’</a:t>
            </a:r>
            <a:r>
              <a:rPr lang="it-IT" sz="4400" dirty="0">
                <a:latin typeface="Berlin Sans FB" panose="020E0602020502020306" pitchFamily="34" charset="0"/>
              </a:rPr>
              <a:t> pubblica : un tema aperto</a:t>
            </a:r>
          </a:p>
        </p:txBody>
      </p:sp>
      <p:sp>
        <p:nvSpPr>
          <p:cNvPr id="4" name="Sottotitolo 3"/>
          <p:cNvSpPr>
            <a:spLocks noGrp="1"/>
          </p:cNvSpPr>
          <p:nvPr>
            <p:ph type="subTitle" idx="1"/>
          </p:nvPr>
        </p:nvSpPr>
        <p:spPr>
          <a:xfrm>
            <a:off x="1712070" y="3352799"/>
            <a:ext cx="8767860" cy="1388165"/>
          </a:xfrm>
        </p:spPr>
        <p:txBody>
          <a:bodyPr>
            <a:noAutofit/>
          </a:bodyPr>
          <a:lstStyle/>
          <a:p>
            <a:r>
              <a:rPr lang="it-IT" sz="2800" dirty="0"/>
              <a:t>Francesco Delfino </a:t>
            </a:r>
          </a:p>
          <a:p>
            <a:r>
              <a:rPr lang="it-IT" sz="2800" dirty="0"/>
              <a:t>In occasione del 35° Anniversario della fondazione</a:t>
            </a:r>
          </a:p>
          <a:p>
            <a:r>
              <a:rPr lang="it-IT" sz="2800" dirty="0"/>
              <a:t>dell’Associazione Contare 1989-2024</a:t>
            </a:r>
          </a:p>
          <a:p>
            <a:r>
              <a:rPr lang="it-IT" sz="2800" dirty="0"/>
              <a:t>Bologna, 4 novembre 2024 </a:t>
            </a:r>
          </a:p>
        </p:txBody>
      </p:sp>
    </p:spTree>
    <p:extLst>
      <p:ext uri="{BB962C8B-B14F-4D97-AF65-F5344CB8AC3E}">
        <p14:creationId xmlns:p14="http://schemas.microsoft.com/office/powerpoint/2010/main" val="3119277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solidFill>
                  <a:schemeClr val="tx1"/>
                </a:solidFill>
              </a:rPr>
              <a:t>Rendere conto: tutela della legittimazione democratica (continua)</a:t>
            </a:r>
            <a:endParaRPr lang="it-IT" sz="2800" dirty="0"/>
          </a:p>
        </p:txBody>
      </p:sp>
      <p:sp>
        <p:nvSpPr>
          <p:cNvPr id="3" name="Segnaposto contenuto 2"/>
          <p:cNvSpPr>
            <a:spLocks noGrp="1"/>
          </p:cNvSpPr>
          <p:nvPr>
            <p:ph idx="1"/>
          </p:nvPr>
        </p:nvSpPr>
        <p:spPr/>
        <p:txBody>
          <a:bodyPr>
            <a:normAutofit fontScale="85000" lnSpcReduction="20000"/>
          </a:bodyPr>
          <a:lstStyle/>
          <a:p>
            <a:pPr algn="just"/>
            <a:r>
              <a:rPr lang="it-IT" sz="2800" dirty="0">
                <a:solidFill>
                  <a:schemeClr val="tx1"/>
                </a:solidFill>
              </a:rPr>
              <a:t>Il primo elemento (a) che «chiarisce la situazione economico-finanziaria al termine dell’esercizio in modo comparabile a quella dell’anno precedente e a quella che sarà determinata per l’esercizio successivo» si pone come condizione per l’estrinsecazione degli altri due fondamentali contenuti della contabilità di mandato: b) il risultato della gestione annuale infatti è quello «integralmente imputabile agli amministratori in carica», e consente l’</a:t>
            </a:r>
            <a:r>
              <a:rPr lang="it-IT" sz="2800" dirty="0" err="1">
                <a:solidFill>
                  <a:schemeClr val="tx1"/>
                </a:solidFill>
              </a:rPr>
              <a:t>accountability</a:t>
            </a:r>
            <a:r>
              <a:rPr lang="it-IT" sz="2800" dirty="0">
                <a:solidFill>
                  <a:schemeClr val="tx1"/>
                </a:solidFill>
              </a:rPr>
              <a:t> “in corso di mandato”; c) il quadro pluriennale dell’indebitamento, poi, consente non solo la </a:t>
            </a:r>
            <a:r>
              <a:rPr lang="it-IT" sz="2800" dirty="0" err="1">
                <a:solidFill>
                  <a:schemeClr val="tx1"/>
                </a:solidFill>
              </a:rPr>
              <a:t>giustiziabilità</a:t>
            </a:r>
            <a:r>
              <a:rPr lang="it-IT" sz="2800" dirty="0">
                <a:solidFill>
                  <a:schemeClr val="tx1"/>
                </a:solidFill>
              </a:rPr>
              <a:t> delle norme rispetto ai vincoli europei, ma anche rispetto al principio dell’equità intergenerazionale, valorizzando così una forma di </a:t>
            </a:r>
            <a:r>
              <a:rPr lang="it-IT" sz="2800" u="sng" dirty="0" err="1">
                <a:solidFill>
                  <a:schemeClr val="tx1"/>
                </a:solidFill>
                <a:effectLst>
                  <a:outerShdw blurRad="38100" dist="38100" dir="2700000" algn="tl">
                    <a:srgbClr val="000000">
                      <a:alpha val="43137"/>
                    </a:srgbClr>
                  </a:outerShdw>
                </a:effectLst>
              </a:rPr>
              <a:t>accountability</a:t>
            </a:r>
            <a:r>
              <a:rPr lang="it-IT" sz="2800" u="sng" dirty="0">
                <a:solidFill>
                  <a:schemeClr val="tx1"/>
                </a:solidFill>
                <a:effectLst>
                  <a:outerShdw blurRad="38100" dist="38100" dir="2700000" algn="tl">
                    <a:srgbClr val="000000">
                      <a:alpha val="43137"/>
                    </a:srgbClr>
                  </a:outerShdw>
                </a:effectLst>
              </a:rPr>
              <a:t> “pro futuro”, intesa come «strumento servente alla determinazione dei costi-benefici afferenti alle generazioni future con riguardo alle politiche di investimento in concreto adottate» (Sentenza Corte Costituzionale cit.)</a:t>
            </a:r>
          </a:p>
          <a:p>
            <a:r>
              <a:rPr lang="it-IT" dirty="0">
                <a:solidFill>
                  <a:schemeClr val="tx1"/>
                </a:solidFill>
              </a:rPr>
              <a:t>(Monica Bergo cit. e Sentenza Corte Costituzionale cit.)</a:t>
            </a:r>
          </a:p>
        </p:txBody>
      </p:sp>
    </p:spTree>
    <p:extLst>
      <p:ext uri="{BB962C8B-B14F-4D97-AF65-F5344CB8AC3E}">
        <p14:creationId xmlns:p14="http://schemas.microsoft.com/office/powerpoint/2010/main" val="916636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solidFill>
                  <a:schemeClr val="tx1"/>
                </a:solidFill>
              </a:rPr>
              <a:t>Il rendiconto morale</a:t>
            </a:r>
          </a:p>
        </p:txBody>
      </p:sp>
      <p:sp>
        <p:nvSpPr>
          <p:cNvPr id="3" name="Segnaposto contenuto 2"/>
          <p:cNvSpPr>
            <a:spLocks noGrp="1"/>
          </p:cNvSpPr>
          <p:nvPr>
            <p:ph idx="1"/>
          </p:nvPr>
        </p:nvSpPr>
        <p:spPr/>
        <p:txBody>
          <a:bodyPr/>
          <a:lstStyle/>
          <a:p>
            <a:pPr algn="just"/>
            <a:r>
              <a:rPr lang="it-IT" sz="2400" dirty="0">
                <a:solidFill>
                  <a:schemeClr val="tx1"/>
                </a:solidFill>
              </a:rPr>
              <a:t>«[n]</a:t>
            </a:r>
            <a:r>
              <a:rPr lang="it-IT" sz="2400" dirty="0" err="1">
                <a:solidFill>
                  <a:schemeClr val="tx1"/>
                </a:solidFill>
              </a:rPr>
              <a:t>ell’approvazione</a:t>
            </a:r>
            <a:r>
              <a:rPr lang="it-IT" sz="2400" dirty="0">
                <a:solidFill>
                  <a:schemeClr val="tx1"/>
                </a:solidFill>
              </a:rPr>
              <a:t> del rendiconto, cui già nel XIX secolo era stato abbinato l’aggettivo “morale” per collegarlo ai profili sociali dell’amministrazione locale, si manifesta uno degli aspetti più pregnanti della legalità finanziaria, cioè la funzionalizzazione delle procedure finanziarie al vincolo di mandato degli amministratori verso la collettività che rappresentano». </a:t>
            </a:r>
          </a:p>
          <a:p>
            <a:pPr algn="just"/>
            <a:endParaRPr lang="it-IT" dirty="0">
              <a:solidFill>
                <a:schemeClr val="tx1"/>
              </a:solidFill>
            </a:endParaRPr>
          </a:p>
          <a:p>
            <a:pPr lvl="1" algn="just"/>
            <a:r>
              <a:rPr lang="it-IT" sz="1800" dirty="0">
                <a:solidFill>
                  <a:schemeClr val="tx1"/>
                </a:solidFill>
              </a:rPr>
              <a:t>A. </a:t>
            </a:r>
            <a:r>
              <a:rPr lang="it-IT" sz="1800" dirty="0" err="1">
                <a:solidFill>
                  <a:schemeClr val="tx1"/>
                </a:solidFill>
              </a:rPr>
              <a:t>Carosi</a:t>
            </a:r>
            <a:r>
              <a:rPr lang="it-IT" sz="1800" dirty="0">
                <a:solidFill>
                  <a:schemeClr val="tx1"/>
                </a:solidFill>
              </a:rPr>
              <a:t>, Il controllo di legittimità-regolarità della Corte dei conti sui bilanci degli enti territoriali anche alla luce della giurisprudenza della Corte costituzionale, in A. </a:t>
            </a:r>
            <a:r>
              <a:rPr lang="it-IT" sz="1800" dirty="0" err="1">
                <a:solidFill>
                  <a:schemeClr val="tx1"/>
                </a:solidFill>
              </a:rPr>
              <a:t>Capalbo</a:t>
            </a:r>
            <a:r>
              <a:rPr lang="it-IT" sz="1800" dirty="0">
                <a:solidFill>
                  <a:schemeClr val="tx1"/>
                </a:solidFill>
              </a:rPr>
              <a:t> (a cura di), Il controllo di legittimità – Regolarità della Corte dei Conti, Atti del Convegno svoltosi presso l’Università degli Studi di Napoli </a:t>
            </a:r>
            <a:r>
              <a:rPr lang="it-IT" sz="1800" dirty="0" err="1">
                <a:solidFill>
                  <a:schemeClr val="tx1"/>
                </a:solidFill>
              </a:rPr>
              <a:t>Parthenope</a:t>
            </a:r>
            <a:r>
              <a:rPr lang="it-IT" sz="1800" dirty="0">
                <a:solidFill>
                  <a:schemeClr val="tx1"/>
                </a:solidFill>
              </a:rPr>
              <a:t>, Ed. sc., 2018, </a:t>
            </a:r>
          </a:p>
        </p:txBody>
      </p:sp>
    </p:spTree>
    <p:extLst>
      <p:ext uri="{BB962C8B-B14F-4D97-AF65-F5344CB8AC3E}">
        <p14:creationId xmlns:p14="http://schemas.microsoft.com/office/powerpoint/2010/main" val="3715206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solidFill>
                  <a:schemeClr val="tx1"/>
                </a:solidFill>
              </a:rPr>
              <a:t>Cambio di paradigma</a:t>
            </a:r>
            <a:br>
              <a:rPr lang="it-IT" sz="2800" b="1" dirty="0">
                <a:solidFill>
                  <a:schemeClr val="tx1"/>
                </a:solidFill>
              </a:rPr>
            </a:br>
            <a:endParaRPr lang="it-IT" sz="2800" b="1" dirty="0">
              <a:solidFill>
                <a:schemeClr val="tx1"/>
              </a:solidFill>
            </a:endParaRPr>
          </a:p>
        </p:txBody>
      </p:sp>
      <p:sp>
        <p:nvSpPr>
          <p:cNvPr id="3" name="Segnaposto contenuto 2"/>
          <p:cNvSpPr>
            <a:spLocks noGrp="1"/>
          </p:cNvSpPr>
          <p:nvPr>
            <p:ph idx="1"/>
          </p:nvPr>
        </p:nvSpPr>
        <p:spPr/>
        <p:txBody>
          <a:bodyPr>
            <a:normAutofit fontScale="92500" lnSpcReduction="10000"/>
          </a:bodyPr>
          <a:lstStyle/>
          <a:p>
            <a:pPr algn="just"/>
            <a:r>
              <a:rPr lang="it-IT" sz="3200" dirty="0">
                <a:solidFill>
                  <a:schemeClr val="tx1"/>
                </a:solidFill>
              </a:rPr>
              <a:t>La giurisprudenza costituzionale ha ripetutamente confermata l’esigenza di un cambio di paradigma nella lettura, nella interpretazione e nella finalizzazione dei dati di  contabilità pubblica al fine di interpretare la realtà economico – sociale in cui si inverano le scelte di politica pubblica, sempre in osservanza dei principi Costituzionali.</a:t>
            </a:r>
          </a:p>
          <a:p>
            <a:pPr algn="just"/>
            <a:r>
              <a:rPr lang="it-IT" sz="3200" dirty="0">
                <a:solidFill>
                  <a:schemeClr val="tx1"/>
                </a:solidFill>
              </a:rPr>
              <a:t>«La giuridicità del bilancio si pone pertanto come la premessa per la </a:t>
            </a:r>
            <a:r>
              <a:rPr lang="it-IT" sz="3200" dirty="0" err="1">
                <a:solidFill>
                  <a:schemeClr val="tx1"/>
                </a:solidFill>
              </a:rPr>
              <a:t>giustiziabilità</a:t>
            </a:r>
            <a:r>
              <a:rPr lang="it-IT" sz="3200" dirty="0">
                <a:solidFill>
                  <a:schemeClr val="tx1"/>
                </a:solidFill>
              </a:rPr>
              <a:t> dei precetti costituzionali di finanza pubblica»</a:t>
            </a:r>
          </a:p>
          <a:p>
            <a:r>
              <a:rPr lang="it-IT" sz="2000" dirty="0">
                <a:solidFill>
                  <a:schemeClr val="tx1"/>
                </a:solidFill>
              </a:rPr>
              <a:t>Aldo </a:t>
            </a:r>
            <a:r>
              <a:rPr lang="it-IT" sz="2000" dirty="0" err="1">
                <a:solidFill>
                  <a:schemeClr val="tx1"/>
                </a:solidFill>
              </a:rPr>
              <a:t>Carosi</a:t>
            </a:r>
            <a:r>
              <a:rPr lang="it-IT" sz="2000" dirty="0">
                <a:solidFill>
                  <a:schemeClr val="tx1"/>
                </a:solidFill>
              </a:rPr>
              <a:t> – </a:t>
            </a:r>
            <a:r>
              <a:rPr lang="it-IT" sz="2000" dirty="0" err="1">
                <a:solidFill>
                  <a:schemeClr val="tx1"/>
                </a:solidFill>
              </a:rPr>
              <a:t>cit</a:t>
            </a:r>
            <a:r>
              <a:rPr lang="it-IT" sz="2000" dirty="0">
                <a:solidFill>
                  <a:schemeClr val="tx1"/>
                </a:solidFill>
              </a:rPr>
              <a:t>: </a:t>
            </a:r>
          </a:p>
        </p:txBody>
      </p:sp>
    </p:spTree>
    <p:extLst>
      <p:ext uri="{BB962C8B-B14F-4D97-AF65-F5344CB8AC3E}">
        <p14:creationId xmlns:p14="http://schemas.microsoft.com/office/powerpoint/2010/main" val="275500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solidFill>
                  <a:schemeClr val="tx1"/>
                </a:solidFill>
              </a:rPr>
              <a:t>Il bilanciamento </a:t>
            </a:r>
          </a:p>
        </p:txBody>
      </p:sp>
      <p:sp>
        <p:nvSpPr>
          <p:cNvPr id="3" name="Segnaposto contenuto 2"/>
          <p:cNvSpPr>
            <a:spLocks noGrp="1"/>
          </p:cNvSpPr>
          <p:nvPr>
            <p:ph idx="1"/>
          </p:nvPr>
        </p:nvSpPr>
        <p:spPr>
          <a:xfrm>
            <a:off x="978010" y="1709530"/>
            <a:ext cx="10037861" cy="4386470"/>
          </a:xfrm>
        </p:spPr>
        <p:txBody>
          <a:bodyPr>
            <a:normAutofit/>
          </a:bodyPr>
          <a:lstStyle/>
          <a:p>
            <a:pPr algn="just"/>
            <a:r>
              <a:rPr lang="it-IT" sz="2800" dirty="0">
                <a:solidFill>
                  <a:schemeClr val="tx1"/>
                </a:solidFill>
              </a:rPr>
              <a:t>Si impone quindi un </a:t>
            </a:r>
            <a:r>
              <a:rPr lang="it-IT" sz="2800" u="sng" dirty="0">
                <a:solidFill>
                  <a:schemeClr val="tx1"/>
                </a:solidFill>
                <a:effectLst>
                  <a:outerShdw blurRad="38100" dist="38100" dir="2700000" algn="tl">
                    <a:srgbClr val="000000">
                      <a:alpha val="43137"/>
                    </a:srgbClr>
                  </a:outerShdw>
                </a:effectLst>
              </a:rPr>
              <a:t>bilanciamento</a:t>
            </a:r>
            <a:r>
              <a:rPr lang="it-IT" sz="2800" dirty="0">
                <a:solidFill>
                  <a:schemeClr val="tx1"/>
                </a:solidFill>
              </a:rPr>
              <a:t> tra le esigenze di finanza pubblica anche in ottica di diritto </a:t>
            </a:r>
            <a:r>
              <a:rPr lang="it-IT" sz="2800" dirty="0" err="1">
                <a:solidFill>
                  <a:schemeClr val="tx1"/>
                </a:solidFill>
              </a:rPr>
              <a:t>eurounitario</a:t>
            </a:r>
            <a:r>
              <a:rPr lang="it-IT" sz="2800" dirty="0">
                <a:solidFill>
                  <a:schemeClr val="tx1"/>
                </a:solidFill>
              </a:rPr>
              <a:t> (si pensi al PSBMT – Piano strutturale di bilancio di medio termine e alle nuove regole di </a:t>
            </a:r>
            <a:r>
              <a:rPr lang="it-IT" sz="2800" dirty="0" err="1">
                <a:solidFill>
                  <a:schemeClr val="tx1"/>
                </a:solidFill>
              </a:rPr>
              <a:t>governance</a:t>
            </a:r>
            <a:r>
              <a:rPr lang="it-IT" sz="2800" dirty="0">
                <a:solidFill>
                  <a:schemeClr val="tx1"/>
                </a:solidFill>
              </a:rPr>
              <a:t> europea) </a:t>
            </a:r>
            <a:r>
              <a:rPr lang="it-IT" sz="2800" u="sng" dirty="0">
                <a:solidFill>
                  <a:schemeClr val="tx1"/>
                </a:solidFill>
                <a:effectLst>
                  <a:outerShdw blurRad="38100" dist="38100" dir="2700000" algn="tl">
                    <a:srgbClr val="000000">
                      <a:alpha val="43137"/>
                    </a:srgbClr>
                  </a:outerShdw>
                </a:effectLst>
              </a:rPr>
              <a:t>con il perimetro della contabilità a base «</a:t>
            </a:r>
            <a:r>
              <a:rPr lang="it-IT" sz="2800" u="sng" dirty="0" err="1">
                <a:solidFill>
                  <a:schemeClr val="tx1"/>
                </a:solidFill>
                <a:effectLst>
                  <a:outerShdw blurRad="38100" dist="38100" dir="2700000" algn="tl">
                    <a:srgbClr val="000000">
                      <a:alpha val="43137"/>
                    </a:srgbClr>
                  </a:outerShdw>
                </a:effectLst>
              </a:rPr>
              <a:t>accrual</a:t>
            </a:r>
            <a:r>
              <a:rPr lang="it-IT" sz="2800" u="sng" dirty="0">
                <a:solidFill>
                  <a:schemeClr val="tx1"/>
                </a:solidFill>
                <a:effectLst>
                  <a:outerShdw blurRad="38100" dist="38100" dir="2700000" algn="tl">
                    <a:srgbClr val="000000">
                      <a:alpha val="43137"/>
                    </a:srgbClr>
                  </a:outerShdw>
                </a:effectLst>
              </a:rPr>
              <a:t>» </a:t>
            </a:r>
            <a:r>
              <a:rPr lang="it-IT" sz="2800" u="sng" dirty="0">
                <a:solidFill>
                  <a:schemeClr val="tx1"/>
                </a:solidFill>
              </a:rPr>
              <a:t>che meglio sa leggere il patrimonio pubblico, il debito, i costi analitici e il loro reintegro mediante i ricavi, la sostenibilità del debito e l’equità intergenerazionale, gli investimenti, le attività non correnti, il monitoraggio fisico ed economico patrimoniale come voluto dal PNRR, le azioni economiche pro – cicliche e anti – cicliche poste in essere dagli enti e non solo dallo Stato e così di seguito;</a:t>
            </a:r>
          </a:p>
        </p:txBody>
      </p:sp>
    </p:spTree>
    <p:extLst>
      <p:ext uri="{BB962C8B-B14F-4D97-AF65-F5344CB8AC3E}">
        <p14:creationId xmlns:p14="http://schemas.microsoft.com/office/powerpoint/2010/main" val="805810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58240" y="390940"/>
            <a:ext cx="9875520" cy="1356360"/>
          </a:xfrm>
        </p:spPr>
        <p:txBody>
          <a:bodyPr/>
          <a:lstStyle/>
          <a:p>
            <a:r>
              <a:rPr lang="it-IT" b="1" dirty="0">
                <a:solidFill>
                  <a:schemeClr val="tx1"/>
                </a:solidFill>
              </a:rPr>
              <a:t>La domanda: perché </a:t>
            </a:r>
            <a:r>
              <a:rPr lang="it-IT" b="1" dirty="0" err="1">
                <a:solidFill>
                  <a:schemeClr val="tx1"/>
                </a:solidFill>
              </a:rPr>
              <a:t>Accrual</a:t>
            </a:r>
            <a:r>
              <a:rPr lang="it-IT" b="1" dirty="0">
                <a:solidFill>
                  <a:schemeClr val="tx1"/>
                </a:solidFill>
              </a:rPr>
              <a:t>?</a:t>
            </a:r>
          </a:p>
        </p:txBody>
      </p:sp>
      <p:sp>
        <p:nvSpPr>
          <p:cNvPr id="3" name="Segnaposto contenuto 2"/>
          <p:cNvSpPr>
            <a:spLocks noGrp="1"/>
          </p:cNvSpPr>
          <p:nvPr>
            <p:ph idx="1"/>
          </p:nvPr>
        </p:nvSpPr>
        <p:spPr>
          <a:xfrm>
            <a:off x="1055536" y="1675738"/>
            <a:ext cx="9872871" cy="4038600"/>
          </a:xfrm>
        </p:spPr>
        <p:txBody>
          <a:bodyPr>
            <a:noAutofit/>
          </a:bodyPr>
          <a:lstStyle/>
          <a:p>
            <a:pPr algn="just"/>
            <a:r>
              <a:rPr lang="it-IT" sz="3200" dirty="0">
                <a:solidFill>
                  <a:schemeClr val="tx1"/>
                </a:solidFill>
              </a:rPr>
              <a:t>E’ fondamentale che non prevalgano visioni distorte (come quelle legate al mercato inteso in senso lato) che possano ridurre, e nel caso peggiore annullare, l’applicazione del principio di </a:t>
            </a:r>
            <a:r>
              <a:rPr lang="it-IT" sz="3200" dirty="0" err="1">
                <a:solidFill>
                  <a:schemeClr val="tx1"/>
                </a:solidFill>
              </a:rPr>
              <a:t>accountability</a:t>
            </a:r>
            <a:r>
              <a:rPr lang="it-IT" sz="3200" dirty="0">
                <a:solidFill>
                  <a:schemeClr val="tx1"/>
                </a:solidFill>
              </a:rPr>
              <a:t> e quindi di forte responsabilizzazione gestionale da parte degli enti pubblici e in particolare degli enti territoriali più vicini al cittadino </a:t>
            </a:r>
          </a:p>
        </p:txBody>
      </p:sp>
    </p:spTree>
    <p:extLst>
      <p:ext uri="{BB962C8B-B14F-4D97-AF65-F5344CB8AC3E}">
        <p14:creationId xmlns:p14="http://schemas.microsoft.com/office/powerpoint/2010/main" val="274234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chemeClr val="tx1"/>
                </a:solidFill>
              </a:rPr>
              <a:t>La domanda </a:t>
            </a:r>
          </a:p>
        </p:txBody>
      </p:sp>
      <p:sp>
        <p:nvSpPr>
          <p:cNvPr id="3" name="Segnaposto contenuto 2"/>
          <p:cNvSpPr>
            <a:spLocks noGrp="1"/>
          </p:cNvSpPr>
          <p:nvPr>
            <p:ph idx="1"/>
          </p:nvPr>
        </p:nvSpPr>
        <p:spPr/>
        <p:txBody>
          <a:bodyPr>
            <a:normAutofit fontScale="77500" lnSpcReduction="20000"/>
          </a:bodyPr>
          <a:lstStyle/>
          <a:p>
            <a:pPr algn="just"/>
            <a:r>
              <a:rPr lang="it-IT" sz="3200" dirty="0">
                <a:solidFill>
                  <a:schemeClr val="tx1"/>
                </a:solidFill>
              </a:rPr>
              <a:t>La contabilità a base </a:t>
            </a:r>
            <a:r>
              <a:rPr lang="it-IT" sz="3200" dirty="0" err="1">
                <a:solidFill>
                  <a:schemeClr val="tx1"/>
                </a:solidFill>
              </a:rPr>
              <a:t>accrual</a:t>
            </a:r>
            <a:r>
              <a:rPr lang="it-IT" sz="3200" dirty="0">
                <a:solidFill>
                  <a:schemeClr val="tx1"/>
                </a:solidFill>
              </a:rPr>
              <a:t> fondata sui principi contabili ITAS si pone in questa traiettoria di evoluzione e non di involuzione dei profili di responsabilità del settore pubblico: la domanda principale, anche se non la sola, è:</a:t>
            </a:r>
          </a:p>
          <a:p>
            <a:pPr algn="just"/>
            <a:r>
              <a:rPr lang="it-IT" sz="3200" u="sng" dirty="0">
                <a:solidFill>
                  <a:schemeClr val="tx1"/>
                </a:solidFill>
                <a:effectLst>
                  <a:outerShdw blurRad="38100" dist="38100" dir="2700000" algn="tl">
                    <a:srgbClr val="000000">
                      <a:alpha val="43137"/>
                    </a:srgbClr>
                  </a:outerShdw>
                </a:effectLst>
              </a:rPr>
              <a:t>quale patrimonio pubblico si trasferisce sia alle attuali comunità insediate sia a quelle del futuro</a:t>
            </a:r>
            <a:r>
              <a:rPr lang="it-IT" sz="3200" dirty="0">
                <a:solidFill>
                  <a:schemeClr val="tx1"/>
                </a:solidFill>
              </a:rPr>
              <a:t>? </a:t>
            </a:r>
          </a:p>
          <a:p>
            <a:pPr algn="just"/>
            <a:r>
              <a:rPr lang="it-IT" sz="3200" dirty="0">
                <a:solidFill>
                  <a:schemeClr val="tx1"/>
                </a:solidFill>
              </a:rPr>
              <a:t>Occorre che la contabilità pubblica dia risposte adeguate e tempestive: non è solo una questione di regole contabili, paradossalmente, in base a ciò che è stato detto in precedenza, è necessario che il dato contabile assuma chiara </a:t>
            </a:r>
            <a:r>
              <a:rPr lang="it-IT" sz="3200" u="sng" dirty="0">
                <a:solidFill>
                  <a:schemeClr val="tx1"/>
                </a:solidFill>
                <a:effectLst>
                  <a:outerShdw blurRad="38100" dist="38100" dir="2700000" algn="tl">
                    <a:srgbClr val="000000">
                      <a:alpha val="43137"/>
                    </a:srgbClr>
                  </a:outerShdw>
                </a:effectLst>
              </a:rPr>
              <a:t>valenza giuridica anche dal punto di vista economico patrimoniale in ottica pubblicistica locale e nazionale e non per soddisfare i mercati locali, nazionali e internazionali</a:t>
            </a:r>
            <a:r>
              <a:rPr lang="it-IT" sz="3200" dirty="0">
                <a:solidFill>
                  <a:schemeClr val="tx1"/>
                </a:solidFill>
              </a:rPr>
              <a:t>;</a:t>
            </a:r>
          </a:p>
          <a:p>
            <a:endParaRPr lang="it-IT" dirty="0"/>
          </a:p>
        </p:txBody>
      </p:sp>
    </p:spTree>
    <p:extLst>
      <p:ext uri="{BB962C8B-B14F-4D97-AF65-F5344CB8AC3E}">
        <p14:creationId xmlns:p14="http://schemas.microsoft.com/office/powerpoint/2010/main" val="470059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96062" y="1192696"/>
            <a:ext cx="9722457" cy="773264"/>
          </a:xfrm>
        </p:spPr>
        <p:txBody>
          <a:bodyPr>
            <a:noAutofit/>
          </a:bodyPr>
          <a:lstStyle/>
          <a:p>
            <a:r>
              <a:rPr lang="it-IT" sz="3600" dirty="0">
                <a:solidFill>
                  <a:schemeClr val="tx1"/>
                </a:solidFill>
              </a:rPr>
              <a:t>Dalla contabilità di Stato alla Contabilità Pubblica (Salvatore Buscema – Trattato di contabilità pubblica – 1979)</a:t>
            </a:r>
          </a:p>
        </p:txBody>
      </p:sp>
      <p:sp>
        <p:nvSpPr>
          <p:cNvPr id="6" name="Segnaposto contenuto 5">
            <a:extLst>
              <a:ext uri="{FF2B5EF4-FFF2-40B4-BE49-F238E27FC236}">
                <a16:creationId xmlns:a16="http://schemas.microsoft.com/office/drawing/2014/main" xmlns="" id="{0CA52CD0-1CB7-B5DB-8E6A-A00BD007062B}"/>
              </a:ext>
            </a:extLst>
          </p:cNvPr>
          <p:cNvSpPr>
            <a:spLocks noGrp="1"/>
          </p:cNvSpPr>
          <p:nvPr>
            <p:ph idx="1"/>
          </p:nvPr>
        </p:nvSpPr>
        <p:spPr>
          <a:xfrm>
            <a:off x="1143000" y="2499360"/>
            <a:ext cx="9872871" cy="3596640"/>
          </a:xfrm>
        </p:spPr>
        <p:txBody>
          <a:bodyPr/>
          <a:lstStyle/>
          <a:p>
            <a:pPr algn="just"/>
            <a:r>
              <a:rPr lang="it-IT" b="1" dirty="0"/>
              <a:t>L’evoluzione degli interventi dello Stato nell’economia (…) ha determinato la trasformazione della contabilità di Stato in contabilità </a:t>
            </a:r>
            <a:r>
              <a:rPr lang="it-IT" b="1" dirty="0" err="1"/>
              <a:t>pubblica.in</a:t>
            </a:r>
            <a:r>
              <a:rPr lang="it-IT" b="1" dirty="0"/>
              <a:t> parallelismo con l’evoluzione della finanza statale in finanza pubblica.  </a:t>
            </a:r>
          </a:p>
          <a:p>
            <a:pPr algn="just"/>
            <a:r>
              <a:rPr lang="it-IT" b="1" dirty="0"/>
              <a:t>(…) </a:t>
            </a:r>
            <a:r>
              <a:rPr lang="it-IT" b="1" dirty="0" err="1"/>
              <a:t>e’</a:t>
            </a:r>
            <a:r>
              <a:rPr lang="it-IT" b="1" dirty="0"/>
              <a:t> soltanto da uno sguardo al livello costituzionale che si può avere la visione globale degli strumenti di garanzia obiettiva; scendendo a valle, occorre, poi, verificare se e come gli strumenti stessi siano conformi alla armonia generale nelle singole fattispecie normative. </a:t>
            </a:r>
          </a:p>
          <a:p>
            <a:pPr algn="just"/>
            <a:endParaRPr lang="it-IT" b="1" dirty="0"/>
          </a:p>
          <a:p>
            <a:endParaRPr lang="it-IT" dirty="0"/>
          </a:p>
        </p:txBody>
      </p:sp>
    </p:spTree>
    <p:extLst>
      <p:ext uri="{BB962C8B-B14F-4D97-AF65-F5344CB8AC3E}">
        <p14:creationId xmlns:p14="http://schemas.microsoft.com/office/powerpoint/2010/main" val="4119222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76955" y="872324"/>
            <a:ext cx="9875520" cy="1356360"/>
          </a:xfrm>
        </p:spPr>
        <p:txBody>
          <a:bodyPr>
            <a:normAutofit/>
          </a:bodyPr>
          <a:lstStyle/>
          <a:p>
            <a:r>
              <a:rPr lang="it-IT" sz="2800" b="1" dirty="0">
                <a:solidFill>
                  <a:schemeClr val="tx1"/>
                </a:solidFill>
              </a:rPr>
              <a:t>Le risposte della contabilità pubblica</a:t>
            </a:r>
          </a:p>
        </p:txBody>
      </p:sp>
      <p:sp>
        <p:nvSpPr>
          <p:cNvPr id="3" name="Segnaposto contenuto 2"/>
          <p:cNvSpPr>
            <a:spLocks noGrp="1"/>
          </p:cNvSpPr>
          <p:nvPr>
            <p:ph idx="1"/>
          </p:nvPr>
        </p:nvSpPr>
        <p:spPr>
          <a:xfrm>
            <a:off x="1192363" y="1630017"/>
            <a:ext cx="9807273" cy="4545496"/>
          </a:xfrm>
        </p:spPr>
        <p:txBody>
          <a:bodyPr>
            <a:normAutofit/>
          </a:bodyPr>
          <a:lstStyle/>
          <a:p>
            <a:pPr algn="just"/>
            <a:endParaRPr lang="it-IT" sz="3600" dirty="0"/>
          </a:p>
          <a:p>
            <a:pPr algn="just"/>
            <a:r>
              <a:rPr lang="it-IT" sz="3600" dirty="0">
                <a:solidFill>
                  <a:schemeClr val="tx1"/>
                </a:solidFill>
              </a:rPr>
              <a:t>La contabilità pubblica non può essere «sorda»: perché non riesce a rispondere in modo adeguato alle domande di significato e di scopo che la narrazione contabile deve garantire come contenuti essenziali</a:t>
            </a:r>
          </a:p>
        </p:txBody>
      </p:sp>
    </p:spTree>
    <p:extLst>
      <p:ext uri="{BB962C8B-B14F-4D97-AF65-F5344CB8AC3E}">
        <p14:creationId xmlns:p14="http://schemas.microsoft.com/office/powerpoint/2010/main" val="4212758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33832" y="832236"/>
            <a:ext cx="9875520" cy="1356360"/>
          </a:xfrm>
        </p:spPr>
        <p:txBody>
          <a:bodyPr>
            <a:normAutofit/>
          </a:bodyPr>
          <a:lstStyle/>
          <a:p>
            <a:r>
              <a:rPr lang="it-IT" sz="2800" b="1" dirty="0">
                <a:solidFill>
                  <a:schemeClr val="tx1"/>
                </a:solidFill>
              </a:rPr>
              <a:t>La patologia </a:t>
            </a:r>
          </a:p>
        </p:txBody>
      </p:sp>
      <p:sp>
        <p:nvSpPr>
          <p:cNvPr id="3" name="Segnaposto contenuto 2"/>
          <p:cNvSpPr>
            <a:spLocks noGrp="1"/>
          </p:cNvSpPr>
          <p:nvPr>
            <p:ph idx="1"/>
          </p:nvPr>
        </p:nvSpPr>
        <p:spPr/>
        <p:txBody>
          <a:bodyPr/>
          <a:lstStyle/>
          <a:p>
            <a:pPr algn="just"/>
            <a:r>
              <a:rPr lang="it-IT" sz="3600" dirty="0">
                <a:solidFill>
                  <a:schemeClr val="tx1"/>
                </a:solidFill>
              </a:rPr>
              <a:t>La patologia riguarda i limiti di “significatività” dell’informazione contabile esaminata secondo due diverse ottiche: la prima oggettiva, la seconda in riferimento ai portatori di interesse che leggono la narrazione contabile. </a:t>
            </a:r>
          </a:p>
          <a:p>
            <a:endParaRPr lang="it-IT" dirty="0"/>
          </a:p>
        </p:txBody>
      </p:sp>
    </p:spTree>
    <p:extLst>
      <p:ext uri="{BB962C8B-B14F-4D97-AF65-F5344CB8AC3E}">
        <p14:creationId xmlns:p14="http://schemas.microsoft.com/office/powerpoint/2010/main" val="3910713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
            </a:r>
            <a:br>
              <a:rPr lang="it-IT" dirty="0"/>
            </a:br>
            <a:r>
              <a:rPr lang="it-IT" dirty="0"/>
              <a:t/>
            </a:r>
            <a:br>
              <a:rPr lang="it-IT" dirty="0"/>
            </a:br>
            <a:r>
              <a:rPr lang="it-IT" dirty="0"/>
              <a:t/>
            </a:r>
            <a:br>
              <a:rPr lang="it-IT" dirty="0"/>
            </a:br>
            <a:r>
              <a:rPr lang="it-IT" sz="3100" b="1" dirty="0">
                <a:solidFill>
                  <a:schemeClr val="tx1"/>
                </a:solidFill>
              </a:rPr>
              <a:t>Il programmato e il realizzato</a:t>
            </a:r>
            <a:br>
              <a:rPr lang="it-IT" sz="3100" b="1" dirty="0">
                <a:solidFill>
                  <a:schemeClr val="tx1"/>
                </a:solidFill>
              </a:rPr>
            </a:br>
            <a:r>
              <a:rPr lang="it-IT" sz="3100" b="1" dirty="0">
                <a:solidFill>
                  <a:schemeClr val="tx1"/>
                </a:solidFill>
              </a:rPr>
              <a:t/>
            </a:r>
            <a:br>
              <a:rPr lang="it-IT" sz="3100" b="1" dirty="0">
                <a:solidFill>
                  <a:schemeClr val="tx1"/>
                </a:solidFill>
              </a:rPr>
            </a:br>
            <a:endParaRPr lang="it-IT" sz="3100" b="1" dirty="0">
              <a:solidFill>
                <a:schemeClr val="tx1"/>
              </a:solidFill>
            </a:endParaRPr>
          </a:p>
        </p:txBody>
      </p:sp>
      <p:sp>
        <p:nvSpPr>
          <p:cNvPr id="3" name="Segnaposto contenuto 2"/>
          <p:cNvSpPr>
            <a:spLocks noGrp="1"/>
          </p:cNvSpPr>
          <p:nvPr>
            <p:ph idx="1"/>
          </p:nvPr>
        </p:nvSpPr>
        <p:spPr>
          <a:xfrm>
            <a:off x="1143000" y="2130950"/>
            <a:ext cx="9791370" cy="4958963"/>
          </a:xfrm>
        </p:spPr>
        <p:txBody>
          <a:bodyPr>
            <a:noAutofit/>
          </a:bodyPr>
          <a:lstStyle/>
          <a:p>
            <a:pPr algn="just"/>
            <a:r>
              <a:rPr lang="it-IT" sz="3600" dirty="0">
                <a:solidFill>
                  <a:schemeClr val="tx1"/>
                </a:solidFill>
              </a:rPr>
              <a:t>Dal punto di vista oggettivo è incontrovertibile, che un sistema contabile finalizzato alla narrazione degli andamenti di cassa, dei crediti e dei debiti non possa fornire una rappresentazione esaustiva del «realizzato» rispetto al «programmato» (Sentenza Corte Costituzionale 184/2016)</a:t>
            </a:r>
          </a:p>
        </p:txBody>
      </p:sp>
    </p:spTree>
    <p:extLst>
      <p:ext uri="{BB962C8B-B14F-4D97-AF65-F5344CB8AC3E}">
        <p14:creationId xmlns:p14="http://schemas.microsoft.com/office/powerpoint/2010/main" val="3145858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solidFill>
                  <a:schemeClr val="tx1"/>
                </a:solidFill>
              </a:rPr>
              <a:t>Il limite nella lettura del portatore di interesse</a:t>
            </a:r>
          </a:p>
        </p:txBody>
      </p:sp>
      <p:sp>
        <p:nvSpPr>
          <p:cNvPr id="3" name="Segnaposto contenuto 2"/>
          <p:cNvSpPr>
            <a:spLocks noGrp="1"/>
          </p:cNvSpPr>
          <p:nvPr>
            <p:ph idx="1"/>
          </p:nvPr>
        </p:nvSpPr>
        <p:spPr/>
        <p:txBody>
          <a:bodyPr>
            <a:normAutofit fontScale="62500" lnSpcReduction="20000"/>
          </a:bodyPr>
          <a:lstStyle/>
          <a:p>
            <a:pPr algn="just"/>
            <a:r>
              <a:rPr lang="it-IT" sz="5100" dirty="0">
                <a:solidFill>
                  <a:schemeClr val="tx1"/>
                </a:solidFill>
              </a:rPr>
              <a:t>Il limite sorge  quando le domande sul contenuto sostanziale (ontologico), dei fatti narrati dalla contabilità pubblica non sono formulate in modo corretto ed esaustivo, o sono proprio assenti: </a:t>
            </a:r>
          </a:p>
          <a:p>
            <a:pPr algn="just"/>
            <a:r>
              <a:rPr lang="it-IT" sz="5100" dirty="0">
                <a:solidFill>
                  <a:schemeClr val="tx1"/>
                </a:solidFill>
              </a:rPr>
              <a:t>invece di ricercare il significato “sostanziale” del dato di contabilità, il lettore si ferma ad una visione meramente computistica e ragionieristica e non formula nessuna richiesta di conoscenza ulteriore, o la formula in termini autoreferenziali, pertanto limitata all’ambito del sistema chiuso dell’Amministrazione Pubblica che applica una determinata metodologia contabile. </a:t>
            </a:r>
            <a:r>
              <a:rPr lang="it-IT" sz="3600" b="1" dirty="0">
                <a:solidFill>
                  <a:schemeClr val="tx1"/>
                </a:solidFill>
              </a:rPr>
              <a:t> </a:t>
            </a:r>
            <a:r>
              <a:rPr lang="it-IT" sz="3600" dirty="0"/>
              <a:t> </a:t>
            </a:r>
            <a:r>
              <a:rPr lang="it-IT" dirty="0"/>
              <a:t> </a:t>
            </a:r>
          </a:p>
        </p:txBody>
      </p:sp>
    </p:spTree>
    <p:extLst>
      <p:ext uri="{BB962C8B-B14F-4D97-AF65-F5344CB8AC3E}">
        <p14:creationId xmlns:p14="http://schemas.microsoft.com/office/powerpoint/2010/main" val="4117185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58240" y="816334"/>
            <a:ext cx="9875520" cy="567193"/>
          </a:xfrm>
        </p:spPr>
        <p:txBody>
          <a:bodyPr>
            <a:normAutofit/>
          </a:bodyPr>
          <a:lstStyle/>
          <a:p>
            <a:r>
              <a:rPr lang="it-IT" sz="2800" b="1" dirty="0">
                <a:solidFill>
                  <a:schemeClr val="tx1"/>
                </a:solidFill>
              </a:rPr>
              <a:t>Sempre il portatore di interesse</a:t>
            </a:r>
          </a:p>
        </p:txBody>
      </p:sp>
      <p:sp>
        <p:nvSpPr>
          <p:cNvPr id="3" name="Segnaposto contenuto 2"/>
          <p:cNvSpPr>
            <a:spLocks noGrp="1"/>
          </p:cNvSpPr>
          <p:nvPr>
            <p:ph idx="1"/>
          </p:nvPr>
        </p:nvSpPr>
        <p:spPr>
          <a:xfrm>
            <a:off x="890546" y="1630017"/>
            <a:ext cx="9982201" cy="5133893"/>
          </a:xfrm>
        </p:spPr>
        <p:txBody>
          <a:bodyPr>
            <a:normAutofit/>
          </a:bodyPr>
          <a:lstStyle/>
          <a:p>
            <a:pPr algn="just"/>
            <a:r>
              <a:rPr lang="it-IT" sz="3200" dirty="0">
                <a:solidFill>
                  <a:schemeClr val="tx1"/>
                </a:solidFill>
              </a:rPr>
              <a:t>Pertanto la mancanza di una prospettiva «sostanziale» nella richiesta di informazioni da parte del portatore di interesse “limita” all’origine la lettura del dato e quindi ciò può rinvenirsi sia nella contabilità finanziaria sia in una contabilità evoluta come la contabilità “</a:t>
            </a:r>
            <a:r>
              <a:rPr lang="it-IT" sz="3200" dirty="0" err="1">
                <a:solidFill>
                  <a:schemeClr val="tx1"/>
                </a:solidFill>
              </a:rPr>
              <a:t>accrual</a:t>
            </a:r>
            <a:r>
              <a:rPr lang="it-IT" sz="3200" dirty="0">
                <a:solidFill>
                  <a:schemeClr val="tx1"/>
                </a:solidFill>
              </a:rPr>
              <a:t>” </a:t>
            </a:r>
          </a:p>
          <a:p>
            <a:pPr algn="just"/>
            <a:r>
              <a:rPr lang="it-IT" sz="3200" dirty="0">
                <a:solidFill>
                  <a:schemeClr val="tx1"/>
                </a:solidFill>
              </a:rPr>
              <a:t>I limiti non sono quelli del sistema contabile adottato ma sono quelli indotti dalla lettura del portatore di interesse.</a:t>
            </a:r>
          </a:p>
        </p:txBody>
      </p:sp>
    </p:spTree>
    <p:extLst>
      <p:ext uri="{BB962C8B-B14F-4D97-AF65-F5344CB8AC3E}">
        <p14:creationId xmlns:p14="http://schemas.microsoft.com/office/powerpoint/2010/main" val="1056747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solidFill>
                  <a:schemeClr val="tx1"/>
                </a:solidFill>
              </a:rPr>
              <a:t/>
            </a:r>
            <a:br>
              <a:rPr lang="it-IT" sz="2800" b="1" dirty="0">
                <a:solidFill>
                  <a:schemeClr val="tx1"/>
                </a:solidFill>
              </a:rPr>
            </a:br>
            <a:r>
              <a:rPr lang="it-IT" sz="2800" b="1" dirty="0">
                <a:solidFill>
                  <a:schemeClr val="tx1"/>
                </a:solidFill>
              </a:rPr>
              <a:t/>
            </a:r>
            <a:br>
              <a:rPr lang="it-IT" sz="2800" b="1" dirty="0">
                <a:solidFill>
                  <a:schemeClr val="tx1"/>
                </a:solidFill>
              </a:rPr>
            </a:br>
            <a:r>
              <a:rPr lang="it-IT" sz="2800" b="1" dirty="0">
                <a:solidFill>
                  <a:schemeClr val="tx1"/>
                </a:solidFill>
              </a:rPr>
              <a:t>Un aspetto dell’umanizzazione della contabilità pubblica</a:t>
            </a:r>
          </a:p>
        </p:txBody>
      </p:sp>
      <p:sp>
        <p:nvSpPr>
          <p:cNvPr id="3" name="Segnaposto contenuto 2"/>
          <p:cNvSpPr>
            <a:spLocks noGrp="1"/>
          </p:cNvSpPr>
          <p:nvPr>
            <p:ph idx="1"/>
          </p:nvPr>
        </p:nvSpPr>
        <p:spPr/>
        <p:txBody>
          <a:bodyPr>
            <a:normAutofit/>
          </a:bodyPr>
          <a:lstStyle/>
          <a:p>
            <a:pPr algn="just"/>
            <a:endParaRPr lang="it-IT" sz="3200" dirty="0"/>
          </a:p>
          <a:p>
            <a:pPr marL="45720" indent="0" algn="just">
              <a:buNone/>
            </a:pPr>
            <a:r>
              <a:rPr lang="it-IT" sz="3200" dirty="0">
                <a:solidFill>
                  <a:schemeClr val="tx1"/>
                </a:solidFill>
              </a:rPr>
              <a:t>L’umanizzazione della contabilità pubblica richiede quindi sia un’evoluzione nel sistema, sia nel metodo contabile, sia una profondo cambiamento nell’educazione del lettore dei dati di contabilità pubblica: in primo luogo l’amministratore pubblico e il dirigente pubblico. </a:t>
            </a:r>
          </a:p>
        </p:txBody>
      </p:sp>
    </p:spTree>
    <p:extLst>
      <p:ext uri="{BB962C8B-B14F-4D97-AF65-F5344CB8AC3E}">
        <p14:creationId xmlns:p14="http://schemas.microsoft.com/office/powerpoint/2010/main" val="2745498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solidFill>
                  <a:schemeClr val="tx1"/>
                </a:solidFill>
              </a:rPr>
              <a:t>Patrimonio pubblico e debito: l’equazione della crescita (art. 119 Costituzione)</a:t>
            </a:r>
          </a:p>
        </p:txBody>
      </p:sp>
      <p:sp>
        <p:nvSpPr>
          <p:cNvPr id="3" name="Segnaposto contenuto 2"/>
          <p:cNvSpPr>
            <a:spLocks noGrp="1"/>
          </p:cNvSpPr>
          <p:nvPr>
            <p:ph idx="1"/>
          </p:nvPr>
        </p:nvSpPr>
        <p:spPr/>
        <p:txBody>
          <a:bodyPr>
            <a:normAutofit fontScale="85000" lnSpcReduction="20000"/>
          </a:bodyPr>
          <a:lstStyle/>
          <a:p>
            <a:r>
              <a:rPr lang="it-IT" dirty="0"/>
              <a:t>“</a:t>
            </a:r>
            <a:r>
              <a:rPr lang="it-IT" sz="3200" i="1" dirty="0">
                <a:solidFill>
                  <a:schemeClr val="tx1"/>
                </a:solidFill>
              </a:rPr>
              <a:t>Il sistema contabile economico-patrimoniale fornisce la principale base informativa per la </a:t>
            </a:r>
            <a:r>
              <a:rPr lang="it-IT" sz="3200" i="1" u="sng" dirty="0">
                <a:solidFill>
                  <a:schemeClr val="tx1"/>
                </a:solidFill>
                <a:effectLst>
                  <a:outerShdw blurRad="38100" dist="38100" dir="2700000" algn="tl">
                    <a:srgbClr val="000000">
                      <a:alpha val="43137"/>
                    </a:srgbClr>
                  </a:outerShdw>
                </a:effectLst>
              </a:rPr>
              <a:t>rendicontazione finanziaria per finalità informative generali</a:t>
            </a:r>
            <a:r>
              <a:rPr lang="it-IT" sz="3200" i="1" dirty="0">
                <a:solidFill>
                  <a:schemeClr val="tx1"/>
                </a:solidFill>
              </a:rPr>
              <a:t>. Tale sistema ha per </a:t>
            </a:r>
            <a:r>
              <a:rPr lang="it-IT" sz="3200" i="1" u="sng" dirty="0">
                <a:solidFill>
                  <a:schemeClr val="tx1"/>
                </a:solidFill>
                <a:effectLst>
                  <a:outerShdw blurRad="38100" dist="38100" dir="2700000" algn="tl">
                    <a:srgbClr val="000000">
                      <a:alpha val="43137"/>
                    </a:srgbClr>
                  </a:outerShdw>
                </a:effectLst>
              </a:rPr>
              <a:t>scopo caratterizzante la determinazione del patrimonio di funzionamento </a:t>
            </a:r>
            <a:r>
              <a:rPr lang="it-IT" sz="3200" i="1" dirty="0">
                <a:solidFill>
                  <a:schemeClr val="tx1"/>
                </a:solidFill>
              </a:rPr>
              <a:t>al termine di ciascun periodo amministrativo e delle sue variazioni nel periodo. Conseguentemente, gli effetti delle operazioni e degli altri eventi sono rilevati indipendentemente dal momento dell’incasso o del pagamento e imputati all’esercizio in base al principio della competenza economica. Le rilevazioni contabili nell’ambito del sistema economico-patrimoniale si svolgono tipicamente secondo il metodo di registrazione della partita doppia”.</a:t>
            </a:r>
            <a:endParaRPr lang="it-IT" sz="3200" dirty="0">
              <a:solidFill>
                <a:schemeClr val="tx1"/>
              </a:solidFill>
            </a:endParaRPr>
          </a:p>
          <a:p>
            <a:pPr marL="45720" indent="0">
              <a:buNone/>
            </a:pPr>
            <a:r>
              <a:rPr lang="it-IT" sz="2000" dirty="0">
                <a:solidFill>
                  <a:schemeClr val="tx1"/>
                </a:solidFill>
              </a:rPr>
              <a:t>Quadro Concettuale Contabilità </a:t>
            </a:r>
            <a:r>
              <a:rPr lang="it-IT" sz="2000" dirty="0" err="1">
                <a:solidFill>
                  <a:schemeClr val="tx1"/>
                </a:solidFill>
              </a:rPr>
              <a:t>Accrual</a:t>
            </a:r>
            <a:r>
              <a:rPr lang="it-IT" sz="2000" dirty="0">
                <a:solidFill>
                  <a:schemeClr val="tx1"/>
                </a:solidFill>
              </a:rPr>
              <a:t> – Riforma 1.15 PNRR  - Premessa: Oggetto e funzioni del quadro concettuale - Paragrafo P.4 </a:t>
            </a:r>
          </a:p>
        </p:txBody>
      </p:sp>
    </p:spTree>
    <p:extLst>
      <p:ext uri="{BB962C8B-B14F-4D97-AF65-F5344CB8AC3E}">
        <p14:creationId xmlns:p14="http://schemas.microsoft.com/office/powerpoint/2010/main" val="2745832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solidFill>
                  <a:schemeClr val="tx1"/>
                </a:solidFill>
              </a:rPr>
              <a:t>Rendere conto: tutela della legittimazione democratica</a:t>
            </a:r>
          </a:p>
        </p:txBody>
      </p:sp>
      <p:sp>
        <p:nvSpPr>
          <p:cNvPr id="3" name="Segnaposto contenuto 2"/>
          <p:cNvSpPr>
            <a:spLocks noGrp="1"/>
          </p:cNvSpPr>
          <p:nvPr>
            <p:ph idx="1"/>
          </p:nvPr>
        </p:nvSpPr>
        <p:spPr/>
        <p:txBody>
          <a:bodyPr>
            <a:normAutofit fontScale="70000" lnSpcReduction="20000"/>
          </a:bodyPr>
          <a:lstStyle/>
          <a:p>
            <a:pPr algn="just"/>
            <a:r>
              <a:rPr lang="it-IT" dirty="0">
                <a:solidFill>
                  <a:schemeClr val="tx1"/>
                </a:solidFill>
              </a:rPr>
              <a:t>«</a:t>
            </a:r>
            <a:r>
              <a:rPr lang="it-IT" sz="3500" dirty="0">
                <a:solidFill>
                  <a:schemeClr val="tx1"/>
                </a:solidFill>
              </a:rPr>
              <a:t>Così la Corte ha chiarito che, a tutela della legittimazione democratica, le leggi di approvazione del rendiconto devono necessariamente contenere «a) il risultato di amministrazione espresso secondo l’art. 42 del decreto [legislativo 118 del 2011]; b) il risultato della gestione annuale inerente al rendiconto; c) lo stato dell’indebitamento e delle eventuali passività dell’ente applicate agli esercizi futuri». È l’interconnessione fra questi tre elementi che consente l’</a:t>
            </a:r>
            <a:r>
              <a:rPr lang="it-IT" sz="3500" dirty="0" err="1">
                <a:solidFill>
                  <a:schemeClr val="tx1"/>
                </a:solidFill>
              </a:rPr>
              <a:t>accountability</a:t>
            </a:r>
            <a:r>
              <a:rPr lang="it-IT" sz="3500" dirty="0">
                <a:solidFill>
                  <a:schemeClr val="tx1"/>
                </a:solidFill>
              </a:rPr>
              <a:t>, come ha abilmente precisato il Giudice delle leggi. (c0ntinua)</a:t>
            </a:r>
          </a:p>
          <a:p>
            <a:endParaRPr lang="it-IT" dirty="0"/>
          </a:p>
          <a:p>
            <a:pPr marL="45720" indent="0">
              <a:buNone/>
            </a:pPr>
            <a:endParaRPr lang="it-IT" dirty="0"/>
          </a:p>
          <a:p>
            <a:pPr marL="45720" indent="0" algn="just">
              <a:buNone/>
            </a:pPr>
            <a:r>
              <a:rPr lang="it-IT" sz="2600" dirty="0">
                <a:solidFill>
                  <a:schemeClr val="tx1"/>
                </a:solidFill>
              </a:rPr>
              <a:t>Da «Il coordinamento della finanza pubblica nella giurisprudenza costituzionale: verso l’umanizzazione dei precetti contabili» di Monica Bergo Università di Padova dottore di ricerca in Diritto Costituzionale.(Bilancio, comunità e persona – Rivista  Associazione «Diritto e Conti»  n. 2 – 2019)</a:t>
            </a:r>
          </a:p>
          <a:p>
            <a:pPr marL="45720" indent="0" algn="just">
              <a:buNone/>
            </a:pPr>
            <a:r>
              <a:rPr lang="it-IT" sz="2600" dirty="0">
                <a:solidFill>
                  <a:schemeClr val="tx1"/>
                </a:solidFill>
              </a:rPr>
              <a:t>Sentenza Corte Costituzionale n. 49/2918 – Considerato in diritto – 3; </a:t>
            </a:r>
          </a:p>
        </p:txBody>
      </p:sp>
    </p:spTree>
    <p:extLst>
      <p:ext uri="{BB962C8B-B14F-4D97-AF65-F5344CB8AC3E}">
        <p14:creationId xmlns:p14="http://schemas.microsoft.com/office/powerpoint/2010/main" val="3542839591"/>
      </p:ext>
    </p:extLst>
  </p:cSld>
  <p:clrMapOvr>
    <a:masterClrMapping/>
  </p:clrMapOvr>
</p:sld>
</file>

<file path=ppt/theme/theme1.xml><?xml version="1.0" encoding="utf-8"?>
<a:theme xmlns:a="http://schemas.openxmlformats.org/drawingml/2006/main" name="Base">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TM03457444[[fn=Base]]</Template>
  <TotalTime>299</TotalTime>
  <Words>1412</Words>
  <Application>Microsoft Office PowerPoint</Application>
  <PresentationFormat>Widescreen</PresentationFormat>
  <Paragraphs>52</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Berlin Sans FB</vt:lpstr>
      <vt:lpstr>Calibri</vt:lpstr>
      <vt:lpstr>Corbel</vt:lpstr>
      <vt:lpstr>Base</vt:lpstr>
      <vt:lpstr>Evoluzione della contabilita’ pubblica : un tema aperto</vt:lpstr>
      <vt:lpstr>Le risposte della contabilità pubblica</vt:lpstr>
      <vt:lpstr>La patologia </vt:lpstr>
      <vt:lpstr>   Il programmato e il realizzato  </vt:lpstr>
      <vt:lpstr>Il limite nella lettura del portatore di interesse</vt:lpstr>
      <vt:lpstr>Sempre il portatore di interesse</vt:lpstr>
      <vt:lpstr>  Un aspetto dell’umanizzazione della contabilità pubblica</vt:lpstr>
      <vt:lpstr>Patrimonio pubblico e debito: l’equazione della crescita (art. 119 Costituzione)</vt:lpstr>
      <vt:lpstr>Rendere conto: tutela della legittimazione democratica</vt:lpstr>
      <vt:lpstr>Rendere conto: tutela della legittimazione democratica (continua)</vt:lpstr>
      <vt:lpstr>Il rendiconto morale</vt:lpstr>
      <vt:lpstr>Cambio di paradigma </vt:lpstr>
      <vt:lpstr>Il bilanciamento </vt:lpstr>
      <vt:lpstr>La domanda: perché Accrual?</vt:lpstr>
      <vt:lpstr>La domanda </vt:lpstr>
      <vt:lpstr>Dalla contabilità di Stato alla Contabilità Pubblica (Salvatore Buscema – Trattato di contabilità pubblica – 1979)</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Evoluzione della contabilita’ pubblica : un tema aperto</dc:title>
  <dc:creator>FRANCESCO</dc:creator>
  <cp:lastModifiedBy>Account Microsoft</cp:lastModifiedBy>
  <cp:revision>23</cp:revision>
  <dcterms:created xsi:type="dcterms:W3CDTF">2024-11-02T11:55:59Z</dcterms:created>
  <dcterms:modified xsi:type="dcterms:W3CDTF">2025-11-30T09:29:22Z</dcterms:modified>
</cp:coreProperties>
</file>