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0" d="100"/>
          <a:sy n="150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425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0"/>
            <a:ext cx="8869680" cy="6400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" y="5074920"/>
            <a:ext cx="8869680" cy="6400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777240"/>
            <a:ext cx="84124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RIFORMA FISCALE</a:t>
            </a:r>
            <a:endParaRPr lang="en-US" sz="3800" dirty="0"/>
          </a:p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 REDDITI DI LAVORO AUTONOMO</a:t>
            </a:r>
          </a:p>
          <a:p>
            <a:pPr marL="0" indent="0" algn="ctr">
              <a:buNone/>
            </a:pPr>
            <a:endParaRPr lang="en-US" sz="38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bg1">
                    <a:lumMod val="95000"/>
                  </a:schemeClr>
                </a:solidFill>
              </a:rPr>
              <a:t>DOTT.SSA MANUELA PICCIARIELLO</a:t>
            </a:r>
          </a:p>
        </p:txBody>
      </p:sp>
      <p:sp>
        <p:nvSpPr>
          <p:cNvPr id="7" name="Text 5"/>
          <p:cNvSpPr/>
          <p:nvPr/>
        </p:nvSpPr>
        <p:spPr>
          <a:xfrm>
            <a:off x="502920" y="306324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D.Lgs. 13 dicembre 2024, n. 192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Effetti sulla Dichiarazione dei Redditi 2025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02920" y="4023360"/>
            <a:ext cx="3657600" cy="36576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Riduzione delle Ritenute — La Ratio e i Requisiti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RIDUZIONE RITENUTE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04672"/>
            <a:ext cx="8778240" cy="658368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" y="804672"/>
            <a:ext cx="64008" cy="658368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896112"/>
            <a:ext cx="8522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OBIETTIVO: evitare situazioni creditorie strutturali per i professionisti che si avvalgono in modo continuativo e rilevante di lavoratori dipendenti o collaboratori — consentire liquidità per sostenere i costi della struttura senza attendere i tempi del recupero del credito d'imposta.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82880" y="1572768"/>
            <a:ext cx="8778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Requisiti per accedere alla riduzione: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82880" y="1965960"/>
            <a:ext cx="283464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82880" y="1965960"/>
            <a:ext cx="283464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1993392"/>
            <a:ext cx="26883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UTILIZZO CONTINUATIVO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74320" y="2313432"/>
            <a:ext cx="265176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Impiego in modo continuativo di lavoratori dipendenti o collaboratori.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172968" y="1965960"/>
            <a:ext cx="283464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172968" y="1965960"/>
            <a:ext cx="283464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46120" y="1993392"/>
            <a:ext cx="26883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UTILIZZO RILEVANTE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264408" y="2313432"/>
            <a:ext cx="265176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L'apporto dei collaboratori deve essere rilevante rispetto all'attività complessiva dello studio.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163056" y="1965960"/>
            <a:ext cx="283464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63056" y="1965960"/>
            <a:ext cx="283464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36208" y="1993392"/>
            <a:ext cx="26883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DICHIARAZIONE AL COMMITTENTE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254496" y="2313432"/>
            <a:ext cx="265176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professionista deve comunicare al committente di trovarsi nelle condizioni previste dalla norma.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182880" y="3520440"/>
            <a:ext cx="8778240" cy="640080"/>
          </a:xfrm>
          <a:prstGeom prst="rect">
            <a:avLst/>
          </a:prstGeom>
          <a:solidFill>
            <a:srgbClr val="D6E4F0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82880" y="3520440"/>
            <a:ext cx="64008" cy="64008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7472" y="3611880"/>
            <a:ext cx="85222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 FINANZIARIA: il sistema consente al professionista di disporre della necessaria liquidità senza dover attendere i tempi fisiologici del recupero del credito d'imposta, evitando posizioni creditorie strutturali.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6400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822960"/>
            <a:ext cx="8412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LE NOVITÀ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SULLE SPESE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32004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Immobili strumentali, ammortamenti, beni immateriali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Eliminazione Disparità Acquisto vs Leasing — Immobili Strumentali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NOVITÀ SPESE · RIGO RE4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82880" y="804672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riforma elimina le asimmetrie fiscali tra acquisto diretto e leasing degli immobili strumentali professionali: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82880" y="1234440"/>
            <a:ext cx="420624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82880" y="1234440"/>
            <a:ext cx="420624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6032" y="1261872"/>
            <a:ext cx="4059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PREVIGENTE — DISOMOGENEO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74320" y="1581912"/>
            <a:ext cx="4023360" cy="1956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Immobili in PROPRIETÀ: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Deducibilità ammortamenti 2007-2009: sì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2010-2013: sostanziale indeducibilità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Dal 2014: 3% annuo del costo del fabbricato (al netto area)</a:t>
            </a:r>
            <a:endParaRPr lang="en-US" sz="1150" dirty="0"/>
          </a:p>
          <a:p>
            <a:pPr marL="0" indent="0" algn="l">
              <a:buNone/>
            </a:pPr>
            <a:r>
              <a:rPr lang="en-US" sz="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Immobili in LEASING: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 deducibili solo rispettando durata minima fiscale di almeno 12 anni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Forte vincolo che rendeva il leasing meno flessibile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663440" y="1234440"/>
            <a:ext cx="429768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1234440"/>
            <a:ext cx="4297680" cy="29260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36592" y="1261872"/>
            <a:ext cx="4151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DOPO LA RIFORMA — ART. 54-SEXIES TUIR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0" y="1581912"/>
            <a:ext cx="4114800" cy="1956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Eliminato il vincolo della durata minima fiscale del leasing immobiliare professionale.</a:t>
            </a:r>
            <a:endParaRPr lang="en-US" sz="1150" dirty="0"/>
          </a:p>
          <a:p>
            <a:pPr marL="0" indent="0" algn="l">
              <a:buNone/>
            </a:pPr>
            <a:r>
              <a:rPr lang="en-US" sz="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Canoni deducibili secondo imputazione economica, ferme restando: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Inerenza della spesa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Indeducibilità della quota riferibile al terreno</a:t>
            </a:r>
            <a:endParaRPr lang="en-US" sz="1150" dirty="0"/>
          </a:p>
          <a:p>
            <a:pPr marL="0" indent="0" algn="l">
              <a:buNone/>
            </a:pPr>
            <a:r>
              <a:rPr lang="en-US" sz="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Cessione contratto leasing → plusvalenza ora imponibile → Rigo RE4 Modello Redditi PF 2025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182880" y="3749040"/>
            <a:ext cx="8778240" cy="594360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82880" y="3749040"/>
            <a:ext cx="64008" cy="59436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3840480"/>
            <a:ext cx="8522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 RIGO RE4 (Redditi PF 2025): in caso di cessione del contratto di locazione finanziaria va indicato il valore normale del bene, al netto del prezzo di riscatto e dei canoni residui attualizzati, dedotta la quota capitale indeducibile.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Quote di Ammortamento — Riduzione alla Metà al Primo Anno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NOVITÀ SPESE · RIGO RE7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04672"/>
            <a:ext cx="8778240" cy="566928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" y="804672"/>
            <a:ext cx="64008" cy="566928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896112"/>
            <a:ext cx="8522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D.Lgs. 192/2024 introduce il nuovo art. 54-quinquies, c.1: riduzione alla metà dei coefficienti di ammortamento per il primo periodo d'imposta — in perfetta analogia con le regole già vigenti per le imprese.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82880" y="1481328"/>
            <a:ext cx="8778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Impatto pratico per il Rigo RE7: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82880" y="1892808"/>
            <a:ext cx="42519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82880" y="1892808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192024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ATTREZZATURE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74320" y="2240280"/>
            <a:ext cx="4069080" cy="630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Coefficiente standard es. 20% → primo anno deducibile solo 10%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663440" y="1892808"/>
            <a:ext cx="42519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892808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192024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ARREDI DA STUDIO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54880" y="2240280"/>
            <a:ext cx="4069080" cy="630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Stesso principio — quota dimezzata </a:t>
            </a:r>
            <a:r>
              <a:rPr lang="en-US" sz="1250" dirty="0" err="1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</a:t>
            </a: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2025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182880" y="3081528"/>
            <a:ext cx="42519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82880" y="3081528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6032" y="310896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/ COMPUTER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74320" y="3429000"/>
            <a:ext cx="4069080" cy="630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Coefficiente standard es. 20% → primo anno 10%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663440" y="3081528"/>
            <a:ext cx="42519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63440" y="3081528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36592" y="310896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STRUMENTI PROFESSIONALI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754880" y="3429000"/>
            <a:ext cx="4069080" cy="630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Ogni bene strumentale acquisito </a:t>
            </a:r>
            <a:r>
              <a:rPr lang="en-US" sz="1250" dirty="0" err="1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</a:t>
            </a: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2025 → quota dimezzata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182880" y="4270248"/>
            <a:ext cx="8778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Nota operativa: molti professionisti tendono a trascurare questa novità. Chi ha acquisito beni </a:t>
            </a:r>
            <a:r>
              <a:rPr lang="en-US" sz="1200" dirty="0" err="1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</a:t>
            </a:r>
            <a:r>
              <a:rPr lang="en-US" sz="12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2025 trova la quota di ammortamento dimezzata rispetto a quella che avrebbe calcolato con le vecchie regole.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Manutenzione Straordinaria (RE10) e Beni Immateriali (RE10A)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NOVITÀ SPESE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04672"/>
            <a:ext cx="4206240" cy="21488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82880" y="804672"/>
            <a:ext cx="420624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" y="832104"/>
            <a:ext cx="4059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MANUTENZIONE STRAORDINARIA — ART. 54-QUINQUIES — RIGO RE10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52144"/>
            <a:ext cx="4023360" cy="1728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PRIMA: tutte le spese di ammodernamento/ristrutturazione deducibili nell'anno di sostenimento nel limite del 5% del valore dei beni ammortizzabili; eccedenza spalmata in 5 anni.</a:t>
            </a:r>
            <a:endParaRPr lang="en-US" sz="1150" dirty="0"/>
          </a:p>
          <a:p>
            <a:pPr marL="0" indent="0" algn="l">
              <a:buNone/>
            </a:pPr>
            <a:r>
              <a:rPr lang="en-US" sz="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DOPO — distinzione ordinaria/straordinaria: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Ordinaria: interamente deducibile nell'esercizio (50% se promiscua)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Straordinaria: quote costanti nell'anno di sostenimento + 5 successivi, senza limite 5%, 50% se promiscua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804672"/>
            <a:ext cx="4297680" cy="21488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804672"/>
            <a:ext cx="429768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36592" y="832104"/>
            <a:ext cx="4151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BENI IMMATERIALI — NUOVO RIGO RE10A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54880" y="1152144"/>
            <a:ext cx="4114800" cy="1728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11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Clientela/denominazione/marchi: periodo max di ammortamento da 18 anni → 5 anni (drastica riduzione = deduzione molto più rapida)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Opere dell'ingegno, brevetti, processi, know-how: deducibili fino al 50% del costo sostenuto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Diritti di natura pluriennale: deduzione in misura corrispondente alla durata contrattuale o di legge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182880" y="3063240"/>
            <a:ext cx="877824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82880" y="3063240"/>
            <a:ext cx="8778240" cy="29260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6032" y="3090672"/>
            <a:ext cx="8631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 DEDUZIONE PER NUOVE ASSUNZIONI — RIGO RE11 (D.Lgs. 216/2023, proroga LB 2025 fino al 2027)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74320" y="3410712"/>
            <a:ext cx="859536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chi ha assunto a tempo indeterminato nel 2024 con incremento occupazionale rispetto al 2023: il costo del personale nuovo è maggiorato del 20% (o 30% per categorie protette) ai fini della determinazione del reddito.</a:t>
            </a:r>
            <a:endParaRPr lang="en-US" sz="115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L'agevolazione NON spetta ai contribuenti forfetari.</a:t>
            </a:r>
            <a:endParaRPr lang="en-US" sz="1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6400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822960"/>
            <a:ext cx="8412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RIMBORSI SPESE,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TRACCIABILITÀ E SPESE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 RAPPRESENTANZA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32004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nuovo regime e la simmetria fiscale — art. 54-ter TUIR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Nuovo Regime dei Rimborsi Spese — Principio di Simmetria Fiscale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RIMBORSI · ART. 54-TER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04672"/>
            <a:ext cx="8778240" cy="658368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" y="804672"/>
            <a:ext cx="64008" cy="658368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896112"/>
            <a:ext cx="8522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 PRINCIPIO DI SIMMETRIA: le spese sostenute dal professionista per l'esecuzione di un incarico e addebitate analiticamente al committente NON concorrono al reddito del professionista e, per la stessa ragione, non sono deducibili da parte sua.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82880" y="1572768"/>
            <a:ext cx="42519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82880" y="1572768"/>
            <a:ext cx="4251960" cy="29260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6032" y="160020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SPESE ADDEBITATE ANALITICAMENTE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74320" y="1920240"/>
            <a:ext cx="4069080" cy="630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Escluse dalla base imponibile del professionista (art. 54, c.2 TUIR).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663440" y="1572768"/>
            <a:ext cx="42519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1572768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36592" y="160020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STESSA RAGIONE — INDEDUCIBILI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54880" y="1920240"/>
            <a:ext cx="4069080" cy="630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sono deducibili (art. 54-ter, c.1); c'è simmetria: se non sono reddito non possono essere costo.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182880" y="2761488"/>
            <a:ext cx="42519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82880" y="2761488"/>
            <a:ext cx="4251960" cy="292608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6032" y="278892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COMMITTENTE INSOLVENTE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74320" y="3108960"/>
            <a:ext cx="4069080" cy="630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professionista può dedurle dalla data in cui si verificano: apertura procedure concorsuali, esito infruttuoso procedure esecutive, prescrizione del credito.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663440" y="2761488"/>
            <a:ext cx="42519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2761488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36592" y="278892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 FAVORE PICCOLO IMPORTO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54880" y="3108960"/>
            <a:ext cx="4069080" cy="630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Spese non rimborsate di importo ≤ €2.500 (comprensivo del compenso correlato): deducibili trascorso un anno dalla fatturazione.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82880" y="4160520"/>
            <a:ext cx="8778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Regime transitorio (fino al 31/12/2024): per la dichiarazione 2024 si applica il VECCHIO regime. Il nuovo entra in vigore dall'1/1/2025.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Estensione ai Forfetari e Requisito di Tracciabilità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RIMBORSI · TRACCIABILITÀ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04672"/>
            <a:ext cx="420624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82880" y="804672"/>
            <a:ext cx="420624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" y="832104"/>
            <a:ext cx="4059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ESTENSIONE AI CONTRIBUENTI FORFETARI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52144"/>
            <a:ext cx="4023360" cy="18653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FINO AL 2024 — problema:</a:t>
            </a:r>
            <a:endParaRPr lang="en-US" sz="115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forfetario includeva i rimborsi analitici tra i compensi imponibili ma non poteva dedurre i costi → penalizzazione fiscale evidente.</a:t>
            </a:r>
            <a:endParaRPr lang="en-US" sz="1150" dirty="0"/>
          </a:p>
          <a:p>
            <a:pPr marL="0" indent="0" algn="l">
              <a:buNone/>
            </a:pPr>
            <a:r>
              <a:rPr lang="en-US" sz="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 1° GENNAIO 2025: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rimborsi analiticamente addebitati al committente NON concorrono più alla formazione del reddito forfetario.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forfetario non è più costretto a dichiarare somme che rappresentano meri riaddebiti di costi anticipati per conto del cliente.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804672"/>
            <a:ext cx="429768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804672"/>
            <a:ext cx="429768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36592" y="832104"/>
            <a:ext cx="4151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TRACCIABILITÀ — LEGGE DI BILANCIO 2025 (art. 1, c.81, lett. b, L. 207/2024)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54880" y="1152144"/>
            <a:ext cx="4114800" cy="18653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le spese di vitto, alloggio, viaggio e trasporto mediante autoservizi pubblici non di linea (taxi, NCC), addebitate analiticamente al committente:</a:t>
            </a:r>
            <a:endParaRPr lang="en-US" sz="1150" dirty="0"/>
          </a:p>
          <a:p>
            <a:pPr marL="0" indent="0" algn="l">
              <a:buNone/>
            </a:pPr>
            <a:r>
              <a:rPr lang="en-US" sz="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2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L'irrilevanza fiscale è subordinata al pagamento con MEZZI TRACCIABILI</a:t>
            </a:r>
            <a:endParaRPr lang="en-US" sz="1150" dirty="0"/>
          </a:p>
          <a:p>
            <a:pPr marL="0" indent="0" algn="l">
              <a:buNone/>
            </a:pPr>
            <a:r>
              <a:rPr lang="en-US" sz="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Nota tecnica: la norma è intervenuta modificando il testo dell'art. 54 TUIR previgente. Il D.L. 17 giugno 2025, n. 84 ha operato le necessarie correzioni di coordinamento.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182880" y="3200400"/>
            <a:ext cx="8778240" cy="1508760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2880" y="3200400"/>
            <a:ext cx="64008" cy="150876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" y="3291840"/>
            <a:ext cx="8522208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DEROGHE al requisito di tracciabilità (annotate nel documento):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Spese sostenute all'ESTERO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Rimborsi analitici calcolati forfetariamente (es. indennità chilometrica ACI)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Servizi di trasporto DI LINEA (treni, aerei, autobus)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caso di pagamento in contanti per spese soggette a tracciabilità: COSTO INDEDUCIBILE, ma il RIMBORSO resta REDDITO.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Spese di Rappresentanza — Nuovo Art. 54-Septies TUIR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RIMBORSI · RIGO RE16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04672"/>
            <a:ext cx="8778240" cy="566928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" y="804672"/>
            <a:ext cx="64008" cy="566928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896112"/>
            <a:ext cx="8522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spese di rappresentanza trovano ora una definizione più precisa nel nuovo art. 54-septies, c.2 TUIR. Deducibili per importo ≤ 1% dei compensi percepiti nel periodo d'imposta.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82880" y="1481328"/>
            <a:ext cx="425196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82880" y="1481328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6032" y="150876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RIENTRA NELLE SPESE DI RAPPRESENTANZA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74320" y="1828800"/>
            <a:ext cx="4069080" cy="2871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Spese per l'acquisto o l'importazione di oggetti d'arte, antiquariato o da collezione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Anche se usati come beni strumentali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Spese per beni destinati a essere ceduti gratuitamente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663440" y="1481328"/>
            <a:ext cx="425196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1481328"/>
            <a:ext cx="4251960" cy="292608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36592" y="150876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STRUTTURA DEL RIGO RE16 — REDDITI PF 2025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54880" y="1828800"/>
            <a:ext cx="4069080" cy="2871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Colonna 1: Spese per alberghi e ristorazione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Colonna 2: Altre spese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Colonna 3: Ammontare deducibile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Il tetto dell'1% va calcolato sui COMPENSI PERCEPITI nel periodo, non sul fatturato emesso</a:t>
            </a:r>
            <a:endParaRPr lang="en-US" sz="11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6400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822960"/>
            <a:ext cx="8412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NEUTRALITÀ FISCALE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DELLE OPERAZIONI DI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AGGREGAZIONE E RIORGANIZZAZIONE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32004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nuovo art. 177-bis TUIR — D.Lgs. 192/2024, art. 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6400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822960"/>
            <a:ext cx="8412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APERTURA: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SENSO DI UNA RIFORMA</a:t>
            </a:r>
          </a:p>
          <a:p>
            <a:pPr marL="0" indent="0" algn="l">
              <a:buNone/>
            </a:pPr>
            <a:endParaRPr lang="en-US" sz="36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r>
              <a:rPr lang="en-US" sz="2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Riscrittura</a:t>
            </a: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art. 54 TUIR</a:t>
            </a:r>
          </a:p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54 – 54 </a:t>
            </a:r>
            <a:r>
              <a:rPr lang="en-US" sz="2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septies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32004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D.Lgs. 13 dicembre 2024, n. 192 — Il contesto e gli obiettivi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Nuovo Art. 177-bis TUIR — Operazioni Straordinarie degli Studi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NEUTRALITÀ FISCALE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04672"/>
            <a:ext cx="8778240" cy="658368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" y="804672"/>
            <a:ext cx="64008" cy="658368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896112"/>
            <a:ext cx="8522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OBIETTIVO: favorire i processi di aggregazione e riorganizzazione degli studi professionali, riducendo gli ostacoli fiscali che in passato rendevano onerosi o poco convenienti i passaggi da strutture individuali a forme organizzate.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82880" y="1572768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di neutralità fiscale (mancata realizzazione di plusvalenze o minusvalenze) per: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74320" y="1993392"/>
            <a:ext cx="85953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Conferimenti di attività materiali e immateriali (inclusa la clientela) e passività in una STP</a:t>
            </a:r>
            <a:endParaRPr lang="en-US" sz="1250" dirty="0"/>
          </a:p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Apporti in associazioni professionali o società semplici ex art. 5 TUIR</a:t>
            </a:r>
            <a:endParaRPr lang="en-US" sz="1250" dirty="0"/>
          </a:p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Apporti di posizioni partecipative tra associazioni o società</a:t>
            </a:r>
            <a:endParaRPr lang="en-US" sz="1250" dirty="0"/>
          </a:p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Trasformazioni, fusioni e scissioni di STP e associazioni professionali</a:t>
            </a:r>
            <a:endParaRPr lang="en-US" sz="1250" dirty="0"/>
          </a:p>
          <a:p>
            <a:pPr marL="342900" indent="-342900" algn="l">
              <a:buSzPct val="100000"/>
              <a:buChar char="•"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Trasferimento per causa di morte o atto gratuito dell'attività professionale individuale (inclusa clientela)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182880" y="3913632"/>
            <a:ext cx="8778240" cy="594360"/>
          </a:xfrm>
          <a:prstGeom prst="rect">
            <a:avLst/>
          </a:prstGeom>
          <a:solidFill>
            <a:srgbClr val="D6E4F0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82880" y="3913632"/>
            <a:ext cx="64008" cy="59436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" y="4005072"/>
            <a:ext cx="8522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RILEVANZA IVA della cessione della clientela: l'art. 5, D.Lgs. 192/2024 modifica art. 2, c.3, DPR 633/1972 → non soggette IVA anche le operazioni aventi per oggetto un complesso unitario di attività artistica o professionale inclusa clientela. Applicabilità dal 1° gennaio 2025.</a:t>
            </a:r>
            <a:endParaRPr lang="en-US" sz="13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Anti-duplicazione nei Passaggi di Regime: Lav. Autonomo ↔ Impresa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NEUTRALITÀ FISCALE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04672"/>
            <a:ext cx="8778240" cy="658368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" y="804672"/>
            <a:ext cx="64008" cy="658368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896112"/>
            <a:ext cx="8522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evitare salti o duplicazioni di imposizione nel caso di passaggio da un periodo d'imposta soggetto alla determinazione del reddito di lavoro autonomo (art. 54 TUIR) a uno soggetto alla determinazione del reddito d'impresa (artt. 56 e 83):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82880" y="1572768"/>
            <a:ext cx="8778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componenti positivi e negativi che hanno già concorso alla formazione del reddito di lavoro autonomo non assumono rilevanza nella determinazione del reddito d'impresa dei periodi successivi.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82880" y="2148840"/>
            <a:ext cx="8778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stessa disposizione si applica per l'ipotesi inversa (passaggio da reddito d'impresa a reddito di lavoro autonomo).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82880" y="2606040"/>
            <a:ext cx="8778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Perimetro dell'art. 177-bis TUIR (volutamente ampio):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82880" y="2999232"/>
            <a:ext cx="425196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2999232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6032" y="3026664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CONFERIMENTI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74320" y="3346704"/>
            <a:ext cx="406908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Attività mat./immat. (inclusa clientela) e passività riferibili all'attività professionale, in favore di STP.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663440" y="2999232"/>
            <a:ext cx="425196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63440" y="2999232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36592" y="3026664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APPORTI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54880" y="3346704"/>
            <a:ext cx="406908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associazioni professionali, STP o società semplici ex art. 5 TUIR; apporti di posizioni partecipative tra associazioni o società.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182880" y="3959352"/>
            <a:ext cx="425196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82880" y="3959352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6032" y="3986784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TRASFORMAZIONI/FUSIONI/SCISSIONI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74320" y="4306824"/>
            <a:ext cx="406908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 STP, nonché le medesime operazioni tra associazioni o società semplici.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63440" y="3959352"/>
            <a:ext cx="425196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63440" y="3959352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36592" y="3986784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TRASFERIMENTO PER MORTE O ATTO GRATUITO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754880" y="4306824"/>
            <a:ext cx="406908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Dell'attività professionale individuale, inclusa clientela. Si applica anche entro 5 anni dall'apertura della successione.</a:t>
            </a:r>
            <a:endParaRPr lang="en-US" sz="11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6400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743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6  |  minuti 34:00 – 40:00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412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REGIME FORFETARIO: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NOVITÀ NEL QUADRO LM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32004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Quadro LM precompilato, ATECO 2025, nuova colonna 7, CU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Quadro LM Precompilato e Nuova Classificazione ATECO 2025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REGIME FORFETARIO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04672"/>
            <a:ext cx="420624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82880" y="804672"/>
            <a:ext cx="420624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" y="832104"/>
            <a:ext cx="4059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QUADRO LM PRECOMPILATO — DA VERIFICARE CON ATTENZIONE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52144"/>
            <a:ext cx="4023360" cy="1773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partire dal 2025, il Quadro LM del Modello Redditi PF 2025 è già precompilato dall'Agenzia delle Entrate sulla base dei dati delle fatture elettroniche emesse nel 2024.</a:t>
            </a:r>
            <a:endParaRPr lang="en-US" sz="1150" dirty="0"/>
          </a:p>
          <a:p>
            <a:pPr marL="0" indent="0" algn="l">
              <a:buNone/>
            </a:pPr>
            <a:r>
              <a:rPr lang="en-US" sz="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I dati delle fatture trasmesse NON coincidono necessariamente con i compensi effettivamente incassati nel 2024!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regime forfetario segue il principio di cassa: conta quando il denaro è entrato, non quando è stata emessa la fattura. Indispensabile monitoraggio dei flussi di cassa + estratti conto bancari.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182880" y="3520440"/>
            <a:ext cx="8778240" cy="13258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82880" y="3520440"/>
            <a:ext cx="877824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56032" y="3547872"/>
            <a:ext cx="8631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NUOVA COLONNA 7 — INDENNITÀ DI MATERNITÀ E COMPONENTI EXTRA-LIMITE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74320" y="3867912"/>
            <a:ext cx="8595360" cy="9052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 righi LM22-LM27 è stata introdotta la nuova colonna 7: serve a indicare i componenti positivi che concorrono alla base imponibile ma che NON rilevano ai fini del calcolo del limite di €85.000 o €100.000 per la permanenza nel regime forfetario.</a:t>
            </a:r>
            <a:endParaRPr lang="en-US" sz="115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 tipico: indennità di maternità → rientra nel reddito imponibile ma non va computata ai fini del tetto di accesso al regime. In colonna 7 va indicato il codice 1.</a:t>
            </a:r>
            <a:endParaRPr lang="en-US" sz="11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Certificazione Unica Non C'è Più per i Forfetari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REGIME FORFETARIO · NOVITÀ OPERATIVE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04672"/>
            <a:ext cx="8778240" cy="658368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" y="804672"/>
            <a:ext cx="64008" cy="658368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896112"/>
            <a:ext cx="8522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NOVITÀ DI RILIEVO OPERATIVO: dal periodo d'imposta 2024, i compensi percepiti dai contribuenti in regime forfetario non vengono più certificati tramite la Certificazione Unica. L'esonero è previsto dalla modifica dell'art. 4, c.6-septies del DPR n. 322/1998.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82880" y="1572768"/>
            <a:ext cx="8778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Conseguenze pratiche per la dichiarazione: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82880" y="1984248"/>
            <a:ext cx="42519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82880" y="1984248"/>
            <a:ext cx="425196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201168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COMPILAZIONE COLONNA 3 (LM22-LM27)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74320" y="2331720"/>
            <a:ext cx="40690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può più basarsi sulla CU predisposta dal sostituto d'imposta.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663440" y="1984248"/>
            <a:ext cx="42519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984248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201168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RICOSTRUZIONE MANUALE OBBLIGATORIA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54880" y="2331720"/>
            <a:ext cx="40690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professionista o il consulente deve ricostruire manualmente l'ammontare incassato nell'anno, con tutti i controlli del caso.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182880" y="3264408"/>
            <a:ext cx="42519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82880" y="3264408"/>
            <a:ext cx="425196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6032" y="329184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CONFRONTO CON ESTRATTI CONTO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74320" y="3611880"/>
            <a:ext cx="40690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Indispensabile confronto con i movimenti bancari e i registri di cassa per verificare le date di incasso effettivo.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663440" y="3264408"/>
            <a:ext cx="42519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63440" y="3264408"/>
            <a:ext cx="425196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36592" y="3291840"/>
            <a:ext cx="4105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RISCHIO DI ERRORI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754880" y="3611880"/>
            <a:ext cx="40690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precompilazione del Quadro LM basata sulle fatture emesse può divergere dal dato corretto per cassa → necessaria verifica puntuale.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182880" y="4709160"/>
            <a:ext cx="8778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sintesi: il consulente deve ricostruire manualmente l'ammontare incassato nell'anno, con tutti i controlli del caso.</a:t>
            </a:r>
            <a:endParaRPr 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Riepilogo delle Principali Novità Operative — D.Lgs. 192/2024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RIEPILOGO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37160" y="841248"/>
            <a:ext cx="886968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841248"/>
            <a:ext cx="411480" cy="594360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" y="932688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58368" y="950976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ONNICOMPRENSIVITÀ: 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697480" y="950976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Tutto ciò che entra nella sfera professionale → reddito. Nuovo rigo RE3. Allineamento temporale con sostituto d'imposta.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137160" y="1508760"/>
            <a:ext cx="8869680" cy="594360"/>
          </a:xfrm>
          <a:prstGeom prst="rect">
            <a:avLst/>
          </a:prstGeom>
          <a:solidFill>
            <a:srgbClr val="D6E4F0"/>
          </a:solidFill>
          <a:ln w="5080">
            <a:solidFill>
              <a:srgbClr val="CBD5E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1508760"/>
            <a:ext cx="411480" cy="594360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7160" y="1600200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58368" y="1618488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RITENUTE: 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697480" y="1618488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Riduzione per professionisti con collaboratori stabili. Necessaria dichiarazione al committente.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137160" y="2176272"/>
            <a:ext cx="886968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176272"/>
            <a:ext cx="411480" cy="594360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7160" y="2267712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58368" y="228600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SPESE / AMMORTAMENTI: 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697480" y="2286000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Leasing: eliminato vincolo durata 12 anni. Primo anno: quota dimezzata. RE10A per beni immateriali.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37160" y="2843784"/>
            <a:ext cx="8869680" cy="594360"/>
          </a:xfrm>
          <a:prstGeom prst="rect">
            <a:avLst/>
          </a:prstGeom>
          <a:solidFill>
            <a:srgbClr val="D6E4F0"/>
          </a:solidFill>
          <a:ln w="5080">
            <a:solidFill>
              <a:srgbClr val="CBD5E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37160" y="2843784"/>
            <a:ext cx="411480" cy="59436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37160" y="2935224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8368" y="2953512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RIMBORSI / TRACCIABILITÀ: 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697480" y="2953512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Simmetria fiscale rimborsi analitici. Pagamento tracciabile obbligatorio per taxi/NCC. Forfetari: rimborsi analitici fuori dal reddito dal 1/1/2025.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137160" y="3511296"/>
            <a:ext cx="886968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37160" y="3511296"/>
            <a:ext cx="411480" cy="59436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37160" y="3602736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58368" y="3621024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NEUTRALITÀ FISCALE: 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697480" y="3621024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Nuovo art. 177-bis TUIR: aggregazioni/riorganizzazioni studi senza plusvalenze. Non rilevanza IVA cessione clientela.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137160" y="4178808"/>
            <a:ext cx="8869680" cy="594360"/>
          </a:xfrm>
          <a:prstGeom prst="rect">
            <a:avLst/>
          </a:prstGeom>
          <a:solidFill>
            <a:srgbClr val="D6E4F0"/>
          </a:solidFill>
          <a:ln w="5080">
            <a:solidFill>
              <a:srgbClr val="CBD5E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37160" y="4178808"/>
            <a:ext cx="411480" cy="594360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37160" y="4270248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58368" y="4288536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REGIME FORFETARIO: 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2697480" y="4288536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Quadro LM precompilato ma da verificare. ATECO 2025 descrittivo. Colonna 7 per extra-limite. CU non più emessa.</a:t>
            </a:r>
            <a:endParaRPr lang="en-US" sz="1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0"/>
            <a:ext cx="8869680" cy="6400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73152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GRAZIE PER L'ATTENZIONE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502920" y="1874520"/>
            <a:ext cx="4572000" cy="4572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205740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riforma del lavoro autonomo è strutturale.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 accompagnerà per molti anni.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02920" y="299923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Riferimenti normativi principali: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364992"/>
            <a:ext cx="8412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D.Lgs. 13 dicembre 2024, n. 192  •  Legge 9 agosto 2023, n. 111  •  Legge di Bilancio 2025 (L. 207/2024)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D.L. 17 giugno 2025, n. 84  •  Artt. 54, 54-bis, 54-ter, 54-quater, 54-quinquies, 54-sexies, 54-septies TUIR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Nuovo art. 177-bis TUIR  •  Modello Redditi PF 2025/2026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475488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Convegno — Fiscalità del Lavoro Autonomo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Perché questa riforma, perché ora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APERTURA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2425446"/>
            <a:ext cx="4206240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82880" y="2425446"/>
            <a:ext cx="420624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" y="2452878"/>
            <a:ext cx="4059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VECCHIO ART. 54 TUIR – I PROBLEMI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2772918"/>
            <a:ext cx="4023360" cy="16824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costruito su un concetto semplice ma limitante: reddito = compensi − spese.</a:t>
            </a:r>
            <a:endParaRPr lang="en-US" sz="1150" dirty="0"/>
          </a:p>
          <a:p>
            <a:pPr marL="0" indent="0" algn="l">
              <a:buNone/>
            </a:pPr>
            <a:r>
              <a:rPr lang="en-US" sz="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di cassa dominante con poche eccezioni → generava: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Trattamenti diversi tra lavoratori autonomi vs imprese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Distorsioni sulle scelte organizzative degli studi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Penalizzazioni per chi investiva in strutture complesse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2425446"/>
            <a:ext cx="4297680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2425446"/>
            <a:ext cx="4297680" cy="29260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36592" y="2452878"/>
            <a:ext cx="4151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RIFORMA – GLI OBIETTIVI (L. 111/2023)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54880" y="2772918"/>
            <a:ext cx="4114800" cy="16824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di onnicomprensività</a:t>
            </a:r>
            <a:endParaRPr lang="en-US" sz="1150" dirty="0"/>
          </a:p>
          <a:p>
            <a:pPr marL="685800" lvl="1" indent="-342900" algn="l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tutto ciò che entra nella sfera professionale → reddito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Eliminazione disparità acquisto/leasing immobili strumentali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Riduzione ritenute per studi con collaboratori stabili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Neutralità fiscale delle aggregazioni/riorganizzazioni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182880" y="959301"/>
            <a:ext cx="8778240" cy="822960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" y="1024128"/>
            <a:ext cx="852220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 Non è una riforma di dettaglio: l'art. 54 TUIR viene scomposto in 8 articoli (art. 54 → art. 54-septies), ciascuno con novità operative rilevanti. Effetti già dal periodo d'imposta 2024 → Dichiarazione dei Redditi 2025.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6400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822960"/>
            <a:ext cx="8412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IL PRINCIPIO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 ONNICOMPRENSIVITÀ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32004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nuova definizione di reddito professionale — art. 54 TUIR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Prima e il Dopo — Definizione di Reddito Professionale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ONNICOMPRENSIVITÀ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22960"/>
            <a:ext cx="420624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82880" y="822960"/>
            <a:ext cx="420624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" y="850392"/>
            <a:ext cx="4059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 — ART. 54 c.1 TUIR (fino al 2023)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70432"/>
            <a:ext cx="4023360" cy="9966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Reddito professionale = compensi in denaro o in natura percepiti per lo svolgimento dell'attività.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434840" y="1371600"/>
            <a:ext cx="274320" cy="45720"/>
          </a:xfrm>
          <a:prstGeom prst="rect">
            <a:avLst/>
          </a:prstGeom>
          <a:solidFill>
            <a:srgbClr val="4A5568"/>
          </a:solidFill>
          <a:ln w="12700">
            <a:solidFill>
              <a:srgbClr val="4A556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34840" y="1188720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754880" y="822960"/>
            <a:ext cx="420624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822960"/>
            <a:ext cx="4206240" cy="29260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28032" y="850392"/>
            <a:ext cx="4059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DOPO — NUOVA FORMULAZIONE (dal 2024)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1170432"/>
            <a:ext cx="4023360" cy="9966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Reddito = differenza tra tutte le somme e i valori a qualunque titolo percepiti nel periodo d'imposta in relazione all'attività e le spese sostenute.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182880" y="2359152"/>
            <a:ext cx="8778240" cy="566928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82880" y="2359152"/>
            <a:ext cx="64008" cy="566928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7472" y="2450592"/>
            <a:ext cx="8522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 La locuzione "a qualunque titolo" è la chiave: rientrano nell'imponibile compensi, proventi accessori, indennità, rimborsi non qualificabili come meri ristori, ogni altra utilità professionale.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82880" y="3017520"/>
            <a:ext cx="8778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concorre ora al reddito professionale: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274320" y="3337560"/>
            <a:ext cx="85953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Corrispettivi per cessione clientela / elementi immateriali professionali (avviamento, denominazione, marchi, know-how)</a:t>
            </a:r>
            <a:endParaRPr lang="en-US" sz="1300" dirty="0"/>
          </a:p>
          <a:p>
            <a:pPr marL="342900" indent="-342900" algn="l">
              <a:buSzPct val="100000"/>
              <a:buChar char="•"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Plusvalenze da cessione partecipazioni in associazioni, STP ed enti riferibili all'attività professionale</a:t>
            </a:r>
            <a:endParaRPr lang="en-US" sz="1300" dirty="0"/>
          </a:p>
          <a:p>
            <a:pPr marL="342900" indent="-342900" algn="l">
              <a:buSzPct val="100000"/>
              <a:buChar char="•"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ATTENZIONE: plusvalenze su partecipazioni NON riferibili all'attività → restano redditi diversi (art. 67 TUIR)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Confronto Normativo Prima/Dopo per Fattispecie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ONNICOMPRENSIVITÀ</a:t>
            </a:r>
            <a:endParaRPr lang="en-US" sz="10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7160" y="804672"/>
          <a:ext cx="8869680" cy="307848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Fattispecie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Prima (fino al 2023)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Dopo — dal 2024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Cosa cambia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B2A4A"/>
                          </a:solidFill>
                        </a:rPr>
                        <a:t>Cessione clientela / elementi immateriali (avviamento, marchi, know-how)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</a:rPr>
                        <a:t>Lav. autonomo con tassazione separata OBBLIGATORIA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Reddito lav. autonomo ordinario – IRPEF progressiva. Tassazione separata OPZIONALE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7A4A"/>
                          </a:solidFill>
                        </a:rPr>
                        <a:t>Tassazione separata → opzionale. Reddito nel complessivo IRPEF salvo scelta.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B2A4A"/>
                          </a:solidFill>
                        </a:rPr>
                        <a:t>Plusvalenze beni strumentali (immobili 2007-2009, attrezzature)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</a:rPr>
                        <a:t>Lav. autonomo ordinario – IRPEF progressiva. Artt. 54 cc. 1-bis e 1-bis.1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Logica invariata. Novità: cessione contratto leasing ora imponibile (art. 54-bis, cc. 1 e 3 → Rigo RE4)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4D8C"/>
                          </a:solidFill>
                        </a:rPr>
                        <a:t>Sostanzialmente invariato. Colmata la lacuna sul leasing.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B2A4A"/>
                          </a:solidFill>
                        </a:rPr>
                        <a:t>Plusvalenze da partecipazioni in associazioni/STP riferibili all'attività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</a:rPr>
                        <a:t>Redditi diversi – art. 67, c.1, lett. c) e c-bis). Vuoto normativo: nessun collegamento con la categoria professionale.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B2A4A"/>
                          </a:solidFill>
                        </a:rPr>
                        <a:t>Reddito lav. autonomo – art. 54-quater. "Beni di secondo grado". Tassazione separata opzionale nello stesso p.i.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C8902A"/>
                          </a:solidFill>
                        </a:rPr>
                        <a:t>← VERA NOVITÀ. Da redditi diversi a reddito professionale. Colmato il vuoto normativo più rilevante.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B2A4A"/>
                          </a:solidFill>
                        </a:rPr>
                        <a:t>Plusvalenze da partecipazioni NON riferibili all'attività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</a:rPr>
                        <a:t>Redditi diversi — art. 67 TUIR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</a:rPr>
                        <a:t>Redditi diversi — art. 67 TUIR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4A5568"/>
                          </a:solidFill>
                        </a:rPr>
                        <a:t>INVARIATO. La connessione con l'attività è il discrimine.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Risvolti Dichiarativi: il Nuovo Rigo RE3 e il Principio di Cassa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ONNICOMPRENSIVITÀ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82880" y="822960"/>
            <a:ext cx="420624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82880" y="822960"/>
            <a:ext cx="420624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" y="850392"/>
            <a:ext cx="4059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NUOVO RIGO RE3 — MODELLO REDDITI PF 2026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70432"/>
            <a:ext cx="4023360" cy="14996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Nuova denominazione:</a:t>
            </a:r>
            <a:endParaRPr lang="en-US" sz="1150" dirty="0"/>
          </a:p>
          <a:p>
            <a:pPr marL="0" indent="0" algn="l">
              <a:buNone/>
            </a:pPr>
            <a:r>
              <a:rPr lang="en-US" sz="1200" i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«Altre somme e valori a qualunque titolo percepiti»</a:t>
            </a:r>
            <a:endParaRPr lang="en-US" sz="1150" dirty="0"/>
          </a:p>
          <a:p>
            <a:pPr marL="0" indent="0" algn="l">
              <a:buNone/>
            </a:pPr>
            <a:r>
              <a:rPr lang="en-US" sz="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è una modifica lessicale neutrale: è la traduzione dichiarativa del principio di onnicomprensività.</a:t>
            </a:r>
            <a:endParaRPr lang="en-US" sz="115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Diventa il contenitore residuale di tutte le componenti positive collegate all'attività professionale.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822960"/>
            <a:ext cx="429768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822960"/>
            <a:ext cx="4297680" cy="292608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36592" y="850392"/>
            <a:ext cx="4151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DI CASSA — CONFERMATO CON NOVITÀ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54880" y="1170432"/>
            <a:ext cx="4114800" cy="14996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Regola generale invariata: rileva il momento dell'incasso/pagamento.</a:t>
            </a:r>
            <a:endParaRPr lang="en-US" sz="1150" dirty="0"/>
          </a:p>
          <a:p>
            <a:pPr marL="0" indent="0" algn="l">
              <a:buNone/>
            </a:pPr>
            <a:r>
              <a:rPr lang="en-US" sz="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Eccezioni invariate:</a:t>
            </a:r>
            <a:endParaRPr lang="en-US" sz="1150" dirty="0"/>
          </a:p>
          <a:p>
            <a:pPr marL="342900" indent="-342900" algn="l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Ammortamenti, canoni di leasing, quote TFR → principio di competenza</a:t>
            </a:r>
            <a:endParaRPr lang="en-US" sz="115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NOVITÀ: allineamento temporale con il sostituto d'imposta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182880" y="2834640"/>
            <a:ext cx="8778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ESEMPIO PRATICO — Impatto dichiarativo immediato: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82880" y="3200400"/>
            <a:ext cx="8778240" cy="1508760"/>
          </a:xfrm>
          <a:prstGeom prst="rect">
            <a:avLst/>
          </a:prstGeom>
          <a:solidFill>
            <a:srgbClr val="F5E6C8"/>
          </a:solidFill>
          <a:ln w="19050">
            <a:solidFill>
              <a:srgbClr val="C8902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82880" y="3200400"/>
            <a:ext cx="64008" cy="150876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3291840"/>
            <a:ext cx="8522208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Società dispone bonifico il 31/12/2025 → professionista lo incassa il 3/1/2026.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Vecchie regole: compenso dichiarato nel Modello </a:t>
            </a:r>
            <a:r>
              <a:rPr lang="en-US" sz="1300" dirty="0" err="1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Redditi</a:t>
            </a: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2027 (</a:t>
            </a:r>
            <a:r>
              <a:rPr lang="en-US" sz="1300" dirty="0" err="1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incasso</a:t>
            </a: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2026).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Nuove regole: compenso imponibile </a:t>
            </a:r>
            <a:r>
              <a:rPr lang="en-US" sz="1300" dirty="0" err="1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</a:t>
            </a: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2025 perché il sostituto ha effettuato la ritenuta </a:t>
            </a:r>
            <a:r>
              <a:rPr lang="en-US" sz="1300" dirty="0" err="1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</a:t>
            </a: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2025 → da dichiarare nel Modello Redditi 2025.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Questo elimina lo sfasamento temporale tra committente e professionista.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Esclusioni: Cosa NON Concorre al Reddito Professionale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0" y="182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89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ONNICOMPRENSIVITÀ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82880" y="804672"/>
            <a:ext cx="8778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legislatore ha identificato con precisione le somme escluse dalla formazione del reddito professionale: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82880" y="1371600"/>
            <a:ext cx="877824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82880" y="1371600"/>
            <a:ext cx="502920" cy="10058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82880" y="1572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822960" y="1463040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 previdenziali e assistenziali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1792224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Stabiliti dalla legge a carico del soggetto che li corrisponde.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182880" y="2514600"/>
            <a:ext cx="877824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2514600"/>
            <a:ext cx="502920" cy="10058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82880" y="2715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22960" y="2606040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Rimborsi spese analitici al committente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22960" y="2935224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Spese sostenute per l'esecuzione di un incarico e addebitate analiticamente al committente.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182880" y="3657600"/>
            <a:ext cx="877824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82880" y="3657600"/>
            <a:ext cx="502920" cy="10058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82880" y="3858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822960" y="3749040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Riaddebito spese uso comune immobili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22960" y="4078224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Riaddebito ad altri soggetti delle spese per l'uso comune degli immobili utilizzati, anche promiscuamente, per l'esercizio dell'attività.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8902A"/>
          </a:solidFill>
          <a:ln w="12700">
            <a:solidFill>
              <a:srgbClr val="C890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64008"/>
          </a:xfrm>
          <a:prstGeom prst="rect">
            <a:avLst/>
          </a:prstGeom>
          <a:solidFill>
            <a:srgbClr val="2E6DB4"/>
          </a:solidFill>
          <a:ln w="12700">
            <a:solidFill>
              <a:srgbClr val="2E6DB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822960"/>
            <a:ext cx="8412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LA RIDUZIONE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DELLE RITENUTE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32004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Misure per i professionisti con collaboratori stabili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3227</Words>
  <Application>Microsoft Office PowerPoint</Application>
  <PresentationFormat>Presentazione su schermo (16:9)</PresentationFormat>
  <Paragraphs>319</Paragraphs>
  <Slides>26</Slides>
  <Notes>26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Riforma Fiscale dei Redditi di Lavoro Autonomo</dc:title>
  <dc:subject>PptxGenJS Presentation</dc:subject>
  <dc:creator>Convegno – Fiscalità del Lavoro Autonomo</dc:creator>
  <cp:lastModifiedBy>manuela picciariello</cp:lastModifiedBy>
  <cp:revision>5</cp:revision>
  <dcterms:created xsi:type="dcterms:W3CDTF">2026-05-23T14:59:22Z</dcterms:created>
  <dcterms:modified xsi:type="dcterms:W3CDTF">2026-05-25T08:57:26Z</dcterms:modified>
</cp:coreProperties>
</file>