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78" r:id="rId4"/>
    <p:sldId id="277" r:id="rId5"/>
    <p:sldId id="279" r:id="rId6"/>
    <p:sldId id="280" r:id="rId7"/>
    <p:sldId id="281" r:id="rId8"/>
    <p:sldId id="282" r:id="rId9"/>
    <p:sldId id="283" r:id="rId10"/>
    <p:sldId id="284" r:id="rId11"/>
    <p:sldId id="285" r:id="rId12"/>
    <p:sldId id="286" r:id="rId13"/>
    <p:sldId id="287" r:id="rId14"/>
    <p:sldId id="288" r:id="rId15"/>
    <p:sldId id="289" r:id="rId16"/>
    <p:sldId id="290" r:id="rId17"/>
    <p:sldId id="291" r:id="rId18"/>
    <p:sldId id="292" r:id="rId19"/>
    <p:sldId id="293" r:id="rId2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884"/>
    <a:srgbClr val="87CBC9"/>
    <a:srgbClr val="FCC50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D8EB41-8BF7-461C-9F8F-DF49D21C5747}" v="3" dt="2026-05-23T16:44:21.0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09"/>
    <p:restoredTop sz="96327"/>
  </p:normalViewPr>
  <p:slideViewPr>
    <p:cSldViewPr snapToGrid="0">
      <p:cViewPr varScale="1">
        <p:scale>
          <a:sx n="74" d="100"/>
          <a:sy n="74" d="100"/>
        </p:scale>
        <p:origin x="452"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551BBD-EC1B-3AD2-06DD-30311B71C4F9}"/>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DDEB0EFF-DCCD-C701-0AE0-D6142A5D80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7511914F-DB5B-3685-034E-865EA4277B64}"/>
              </a:ext>
            </a:extLst>
          </p:cNvPr>
          <p:cNvSpPr>
            <a:spLocks noGrp="1"/>
          </p:cNvSpPr>
          <p:nvPr>
            <p:ph type="dt" sz="half" idx="10"/>
          </p:nvPr>
        </p:nvSpPr>
        <p:spPr/>
        <p:txBody>
          <a:bodyPr/>
          <a:lstStyle/>
          <a:p>
            <a:fld id="{204EC8CB-26BF-D04C-94F5-C34CBE0152C4}" type="datetimeFigureOut">
              <a:rPr lang="it-IT" smtClean="0"/>
              <a:t>26/05/2026</a:t>
            </a:fld>
            <a:endParaRPr lang="it-IT"/>
          </a:p>
        </p:txBody>
      </p:sp>
      <p:sp>
        <p:nvSpPr>
          <p:cNvPr id="5" name="Segnaposto piè di pagina 4">
            <a:extLst>
              <a:ext uri="{FF2B5EF4-FFF2-40B4-BE49-F238E27FC236}">
                <a16:creationId xmlns:a16="http://schemas.microsoft.com/office/drawing/2014/main" id="{477EC8A6-B2F9-F79B-372D-318C9559BFD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55BDBCD-BA1C-631C-947B-C91EA6013868}"/>
              </a:ext>
            </a:extLst>
          </p:cNvPr>
          <p:cNvSpPr>
            <a:spLocks noGrp="1"/>
          </p:cNvSpPr>
          <p:nvPr>
            <p:ph type="sldNum" sz="quarter" idx="12"/>
          </p:nvPr>
        </p:nvSpPr>
        <p:spPr/>
        <p:txBody>
          <a:bodyPr/>
          <a:lstStyle/>
          <a:p>
            <a:fld id="{02BDD412-37E6-B24D-84BD-E257C548144B}" type="slidenum">
              <a:rPr lang="it-IT" smtClean="0"/>
              <a:t>‹#›</a:t>
            </a:fld>
            <a:endParaRPr lang="it-IT"/>
          </a:p>
        </p:txBody>
      </p:sp>
    </p:spTree>
    <p:extLst>
      <p:ext uri="{BB962C8B-B14F-4D97-AF65-F5344CB8AC3E}">
        <p14:creationId xmlns:p14="http://schemas.microsoft.com/office/powerpoint/2010/main" val="1830588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005E99-FF0A-342F-6391-C3B286B3CB78}"/>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29D7AC9-715F-1DBD-BB43-CB5B1D1258D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1E43F61-3660-40D6-58C5-8B217B7AFEC2}"/>
              </a:ext>
            </a:extLst>
          </p:cNvPr>
          <p:cNvSpPr>
            <a:spLocks noGrp="1"/>
          </p:cNvSpPr>
          <p:nvPr>
            <p:ph type="dt" sz="half" idx="10"/>
          </p:nvPr>
        </p:nvSpPr>
        <p:spPr/>
        <p:txBody>
          <a:bodyPr/>
          <a:lstStyle/>
          <a:p>
            <a:fld id="{204EC8CB-26BF-D04C-94F5-C34CBE0152C4}" type="datetimeFigureOut">
              <a:rPr lang="it-IT" smtClean="0"/>
              <a:t>26/05/2026</a:t>
            </a:fld>
            <a:endParaRPr lang="it-IT"/>
          </a:p>
        </p:txBody>
      </p:sp>
      <p:sp>
        <p:nvSpPr>
          <p:cNvPr id="5" name="Segnaposto piè di pagina 4">
            <a:extLst>
              <a:ext uri="{FF2B5EF4-FFF2-40B4-BE49-F238E27FC236}">
                <a16:creationId xmlns:a16="http://schemas.microsoft.com/office/drawing/2014/main" id="{8C8C6318-5174-7C45-7172-665F620F33E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D205A36-6D58-7C32-F21D-6AA41919F6A9}"/>
              </a:ext>
            </a:extLst>
          </p:cNvPr>
          <p:cNvSpPr>
            <a:spLocks noGrp="1"/>
          </p:cNvSpPr>
          <p:nvPr>
            <p:ph type="sldNum" sz="quarter" idx="12"/>
          </p:nvPr>
        </p:nvSpPr>
        <p:spPr/>
        <p:txBody>
          <a:bodyPr/>
          <a:lstStyle/>
          <a:p>
            <a:fld id="{02BDD412-37E6-B24D-84BD-E257C548144B}" type="slidenum">
              <a:rPr lang="it-IT" smtClean="0"/>
              <a:t>‹#›</a:t>
            </a:fld>
            <a:endParaRPr lang="it-IT"/>
          </a:p>
        </p:txBody>
      </p:sp>
    </p:spTree>
    <p:extLst>
      <p:ext uri="{BB962C8B-B14F-4D97-AF65-F5344CB8AC3E}">
        <p14:creationId xmlns:p14="http://schemas.microsoft.com/office/powerpoint/2010/main" val="4153972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6120DD13-3CA7-445B-1884-CA28828CA594}"/>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173080A-BCFD-B3E5-6685-54881E0EF4C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13B1930-6727-51F5-75CE-B01F2C6C965A}"/>
              </a:ext>
            </a:extLst>
          </p:cNvPr>
          <p:cNvSpPr>
            <a:spLocks noGrp="1"/>
          </p:cNvSpPr>
          <p:nvPr>
            <p:ph type="dt" sz="half" idx="10"/>
          </p:nvPr>
        </p:nvSpPr>
        <p:spPr/>
        <p:txBody>
          <a:bodyPr/>
          <a:lstStyle/>
          <a:p>
            <a:fld id="{204EC8CB-26BF-D04C-94F5-C34CBE0152C4}" type="datetimeFigureOut">
              <a:rPr lang="it-IT" smtClean="0"/>
              <a:t>26/05/2026</a:t>
            </a:fld>
            <a:endParaRPr lang="it-IT"/>
          </a:p>
        </p:txBody>
      </p:sp>
      <p:sp>
        <p:nvSpPr>
          <p:cNvPr id="5" name="Segnaposto piè di pagina 4">
            <a:extLst>
              <a:ext uri="{FF2B5EF4-FFF2-40B4-BE49-F238E27FC236}">
                <a16:creationId xmlns:a16="http://schemas.microsoft.com/office/drawing/2014/main" id="{845B19F7-9869-BF8B-7CF8-8A451CAE5A0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2B0E3D1-7415-518A-2257-DFCF0B33AFE3}"/>
              </a:ext>
            </a:extLst>
          </p:cNvPr>
          <p:cNvSpPr>
            <a:spLocks noGrp="1"/>
          </p:cNvSpPr>
          <p:nvPr>
            <p:ph type="sldNum" sz="quarter" idx="12"/>
          </p:nvPr>
        </p:nvSpPr>
        <p:spPr/>
        <p:txBody>
          <a:bodyPr/>
          <a:lstStyle/>
          <a:p>
            <a:fld id="{02BDD412-37E6-B24D-84BD-E257C548144B}" type="slidenum">
              <a:rPr lang="it-IT" smtClean="0"/>
              <a:t>‹#›</a:t>
            </a:fld>
            <a:endParaRPr lang="it-IT"/>
          </a:p>
        </p:txBody>
      </p:sp>
    </p:spTree>
    <p:extLst>
      <p:ext uri="{BB962C8B-B14F-4D97-AF65-F5344CB8AC3E}">
        <p14:creationId xmlns:p14="http://schemas.microsoft.com/office/powerpoint/2010/main" val="2486960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365184-9851-BEF7-ADA0-84985657EF73}"/>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7DDF8E4-82DD-736F-334E-80EBFF4BB036}"/>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6D98661-57B8-4D59-09A2-7950EA4117B5}"/>
              </a:ext>
            </a:extLst>
          </p:cNvPr>
          <p:cNvSpPr>
            <a:spLocks noGrp="1"/>
          </p:cNvSpPr>
          <p:nvPr>
            <p:ph type="dt" sz="half" idx="10"/>
          </p:nvPr>
        </p:nvSpPr>
        <p:spPr/>
        <p:txBody>
          <a:bodyPr/>
          <a:lstStyle/>
          <a:p>
            <a:fld id="{204EC8CB-26BF-D04C-94F5-C34CBE0152C4}" type="datetimeFigureOut">
              <a:rPr lang="it-IT" smtClean="0"/>
              <a:t>26/05/2026</a:t>
            </a:fld>
            <a:endParaRPr lang="it-IT"/>
          </a:p>
        </p:txBody>
      </p:sp>
      <p:sp>
        <p:nvSpPr>
          <p:cNvPr id="5" name="Segnaposto piè di pagina 4">
            <a:extLst>
              <a:ext uri="{FF2B5EF4-FFF2-40B4-BE49-F238E27FC236}">
                <a16:creationId xmlns:a16="http://schemas.microsoft.com/office/drawing/2014/main" id="{C77511A3-F0AC-85E0-DE80-EFAEEF293AF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C77269C-F56A-F712-AB6F-303F6C792FB0}"/>
              </a:ext>
            </a:extLst>
          </p:cNvPr>
          <p:cNvSpPr>
            <a:spLocks noGrp="1"/>
          </p:cNvSpPr>
          <p:nvPr>
            <p:ph type="sldNum" sz="quarter" idx="12"/>
          </p:nvPr>
        </p:nvSpPr>
        <p:spPr/>
        <p:txBody>
          <a:bodyPr/>
          <a:lstStyle/>
          <a:p>
            <a:fld id="{02BDD412-37E6-B24D-84BD-E257C548144B}" type="slidenum">
              <a:rPr lang="it-IT" smtClean="0"/>
              <a:t>‹#›</a:t>
            </a:fld>
            <a:endParaRPr lang="it-IT"/>
          </a:p>
        </p:txBody>
      </p:sp>
    </p:spTree>
    <p:extLst>
      <p:ext uri="{BB962C8B-B14F-4D97-AF65-F5344CB8AC3E}">
        <p14:creationId xmlns:p14="http://schemas.microsoft.com/office/powerpoint/2010/main" val="2862652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E22636-CD65-0886-38F8-BF711F90C028}"/>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CF0F0CBE-8222-B6BC-0BA6-C66D1A2956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16DBB73-E065-70A1-4207-E9AE0CACFEF7}"/>
              </a:ext>
            </a:extLst>
          </p:cNvPr>
          <p:cNvSpPr>
            <a:spLocks noGrp="1"/>
          </p:cNvSpPr>
          <p:nvPr>
            <p:ph type="dt" sz="half" idx="10"/>
          </p:nvPr>
        </p:nvSpPr>
        <p:spPr/>
        <p:txBody>
          <a:bodyPr/>
          <a:lstStyle/>
          <a:p>
            <a:fld id="{204EC8CB-26BF-D04C-94F5-C34CBE0152C4}" type="datetimeFigureOut">
              <a:rPr lang="it-IT" smtClean="0"/>
              <a:t>26/05/2026</a:t>
            </a:fld>
            <a:endParaRPr lang="it-IT"/>
          </a:p>
        </p:txBody>
      </p:sp>
      <p:sp>
        <p:nvSpPr>
          <p:cNvPr id="5" name="Segnaposto piè di pagina 4">
            <a:extLst>
              <a:ext uri="{FF2B5EF4-FFF2-40B4-BE49-F238E27FC236}">
                <a16:creationId xmlns:a16="http://schemas.microsoft.com/office/drawing/2014/main" id="{84C9427F-2CC9-9C71-DF10-2CCC350FCEE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C9A739E-82BA-E4F0-9A7B-EB74C4778F1C}"/>
              </a:ext>
            </a:extLst>
          </p:cNvPr>
          <p:cNvSpPr>
            <a:spLocks noGrp="1"/>
          </p:cNvSpPr>
          <p:nvPr>
            <p:ph type="sldNum" sz="quarter" idx="12"/>
          </p:nvPr>
        </p:nvSpPr>
        <p:spPr/>
        <p:txBody>
          <a:bodyPr/>
          <a:lstStyle/>
          <a:p>
            <a:fld id="{02BDD412-37E6-B24D-84BD-E257C548144B}" type="slidenum">
              <a:rPr lang="it-IT" smtClean="0"/>
              <a:t>‹#›</a:t>
            </a:fld>
            <a:endParaRPr lang="it-IT"/>
          </a:p>
        </p:txBody>
      </p:sp>
    </p:spTree>
    <p:extLst>
      <p:ext uri="{BB962C8B-B14F-4D97-AF65-F5344CB8AC3E}">
        <p14:creationId xmlns:p14="http://schemas.microsoft.com/office/powerpoint/2010/main" val="1049391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C8B73A-CAB2-1F96-78F1-DE9398F4A93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AFFEA86-8AC6-C79F-0294-9FC6FEA0DE2A}"/>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13375E5D-F32E-3602-BA45-43059B0DB27A}"/>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AF698E85-696F-1122-4215-DD090C1B75BF}"/>
              </a:ext>
            </a:extLst>
          </p:cNvPr>
          <p:cNvSpPr>
            <a:spLocks noGrp="1"/>
          </p:cNvSpPr>
          <p:nvPr>
            <p:ph type="dt" sz="half" idx="10"/>
          </p:nvPr>
        </p:nvSpPr>
        <p:spPr/>
        <p:txBody>
          <a:bodyPr/>
          <a:lstStyle/>
          <a:p>
            <a:fld id="{204EC8CB-26BF-D04C-94F5-C34CBE0152C4}" type="datetimeFigureOut">
              <a:rPr lang="it-IT" smtClean="0"/>
              <a:t>26/05/2026</a:t>
            </a:fld>
            <a:endParaRPr lang="it-IT"/>
          </a:p>
        </p:txBody>
      </p:sp>
      <p:sp>
        <p:nvSpPr>
          <p:cNvPr id="6" name="Segnaposto piè di pagina 5">
            <a:extLst>
              <a:ext uri="{FF2B5EF4-FFF2-40B4-BE49-F238E27FC236}">
                <a16:creationId xmlns:a16="http://schemas.microsoft.com/office/drawing/2014/main" id="{B9017C7D-4882-9E0A-5332-E40DFE2F25C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C07A74D-B67A-8811-AB17-2991F471B28F}"/>
              </a:ext>
            </a:extLst>
          </p:cNvPr>
          <p:cNvSpPr>
            <a:spLocks noGrp="1"/>
          </p:cNvSpPr>
          <p:nvPr>
            <p:ph type="sldNum" sz="quarter" idx="12"/>
          </p:nvPr>
        </p:nvSpPr>
        <p:spPr/>
        <p:txBody>
          <a:bodyPr/>
          <a:lstStyle/>
          <a:p>
            <a:fld id="{02BDD412-37E6-B24D-84BD-E257C548144B}" type="slidenum">
              <a:rPr lang="it-IT" smtClean="0"/>
              <a:t>‹#›</a:t>
            </a:fld>
            <a:endParaRPr lang="it-IT"/>
          </a:p>
        </p:txBody>
      </p:sp>
    </p:spTree>
    <p:extLst>
      <p:ext uri="{BB962C8B-B14F-4D97-AF65-F5344CB8AC3E}">
        <p14:creationId xmlns:p14="http://schemas.microsoft.com/office/powerpoint/2010/main" val="563767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53CAF2-8F10-0418-529E-D176C774BA6E}"/>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A37BA41-4F17-448D-8EFC-2F72E1D4A8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B5895BC1-D5D6-A2D8-C97D-2C4729961D79}"/>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9DDAA81E-C023-2B5C-F29F-CB7BEFC09C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731DAAEC-2F44-A782-8965-35CC026FBB65}"/>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C7F26C59-17D3-D46C-4D07-17795939F591}"/>
              </a:ext>
            </a:extLst>
          </p:cNvPr>
          <p:cNvSpPr>
            <a:spLocks noGrp="1"/>
          </p:cNvSpPr>
          <p:nvPr>
            <p:ph type="dt" sz="half" idx="10"/>
          </p:nvPr>
        </p:nvSpPr>
        <p:spPr/>
        <p:txBody>
          <a:bodyPr/>
          <a:lstStyle/>
          <a:p>
            <a:fld id="{204EC8CB-26BF-D04C-94F5-C34CBE0152C4}" type="datetimeFigureOut">
              <a:rPr lang="it-IT" smtClean="0"/>
              <a:t>26/05/2026</a:t>
            </a:fld>
            <a:endParaRPr lang="it-IT"/>
          </a:p>
        </p:txBody>
      </p:sp>
      <p:sp>
        <p:nvSpPr>
          <p:cNvPr id="8" name="Segnaposto piè di pagina 7">
            <a:extLst>
              <a:ext uri="{FF2B5EF4-FFF2-40B4-BE49-F238E27FC236}">
                <a16:creationId xmlns:a16="http://schemas.microsoft.com/office/drawing/2014/main" id="{F9576FD7-40A5-5698-1082-0B667C0F534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9D58C049-81FF-7DC1-A6D1-34BF2F41E49A}"/>
              </a:ext>
            </a:extLst>
          </p:cNvPr>
          <p:cNvSpPr>
            <a:spLocks noGrp="1"/>
          </p:cNvSpPr>
          <p:nvPr>
            <p:ph type="sldNum" sz="quarter" idx="12"/>
          </p:nvPr>
        </p:nvSpPr>
        <p:spPr/>
        <p:txBody>
          <a:bodyPr/>
          <a:lstStyle/>
          <a:p>
            <a:fld id="{02BDD412-37E6-B24D-84BD-E257C548144B}" type="slidenum">
              <a:rPr lang="it-IT" smtClean="0"/>
              <a:t>‹#›</a:t>
            </a:fld>
            <a:endParaRPr lang="it-IT"/>
          </a:p>
        </p:txBody>
      </p:sp>
    </p:spTree>
    <p:extLst>
      <p:ext uri="{BB962C8B-B14F-4D97-AF65-F5344CB8AC3E}">
        <p14:creationId xmlns:p14="http://schemas.microsoft.com/office/powerpoint/2010/main" val="1855255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BD5258-380E-E4AD-706B-F74F707F151A}"/>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F2F5B05-818C-6243-6F82-C33B66A91976}"/>
              </a:ext>
            </a:extLst>
          </p:cNvPr>
          <p:cNvSpPr>
            <a:spLocks noGrp="1"/>
          </p:cNvSpPr>
          <p:nvPr>
            <p:ph type="dt" sz="half" idx="10"/>
          </p:nvPr>
        </p:nvSpPr>
        <p:spPr/>
        <p:txBody>
          <a:bodyPr/>
          <a:lstStyle/>
          <a:p>
            <a:fld id="{204EC8CB-26BF-D04C-94F5-C34CBE0152C4}" type="datetimeFigureOut">
              <a:rPr lang="it-IT" smtClean="0"/>
              <a:t>26/05/2026</a:t>
            </a:fld>
            <a:endParaRPr lang="it-IT"/>
          </a:p>
        </p:txBody>
      </p:sp>
      <p:sp>
        <p:nvSpPr>
          <p:cNvPr id="4" name="Segnaposto piè di pagina 3">
            <a:extLst>
              <a:ext uri="{FF2B5EF4-FFF2-40B4-BE49-F238E27FC236}">
                <a16:creationId xmlns:a16="http://schemas.microsoft.com/office/drawing/2014/main" id="{901EB942-D86E-407F-C5F6-346D882ABA5D}"/>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5ED2383-CE57-635C-4CDF-1D6DA5C9D3C7}"/>
              </a:ext>
            </a:extLst>
          </p:cNvPr>
          <p:cNvSpPr>
            <a:spLocks noGrp="1"/>
          </p:cNvSpPr>
          <p:nvPr>
            <p:ph type="sldNum" sz="quarter" idx="12"/>
          </p:nvPr>
        </p:nvSpPr>
        <p:spPr/>
        <p:txBody>
          <a:bodyPr/>
          <a:lstStyle/>
          <a:p>
            <a:fld id="{02BDD412-37E6-B24D-84BD-E257C548144B}" type="slidenum">
              <a:rPr lang="it-IT" smtClean="0"/>
              <a:t>‹#›</a:t>
            </a:fld>
            <a:endParaRPr lang="it-IT"/>
          </a:p>
        </p:txBody>
      </p:sp>
    </p:spTree>
    <p:extLst>
      <p:ext uri="{BB962C8B-B14F-4D97-AF65-F5344CB8AC3E}">
        <p14:creationId xmlns:p14="http://schemas.microsoft.com/office/powerpoint/2010/main" val="1790421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5BAAA10F-0041-D920-8A6E-C75F081E01AE}"/>
              </a:ext>
            </a:extLst>
          </p:cNvPr>
          <p:cNvSpPr>
            <a:spLocks noGrp="1"/>
          </p:cNvSpPr>
          <p:nvPr>
            <p:ph type="dt" sz="half" idx="10"/>
          </p:nvPr>
        </p:nvSpPr>
        <p:spPr/>
        <p:txBody>
          <a:bodyPr/>
          <a:lstStyle/>
          <a:p>
            <a:fld id="{204EC8CB-26BF-D04C-94F5-C34CBE0152C4}" type="datetimeFigureOut">
              <a:rPr lang="it-IT" smtClean="0"/>
              <a:t>26/05/2026</a:t>
            </a:fld>
            <a:endParaRPr lang="it-IT"/>
          </a:p>
        </p:txBody>
      </p:sp>
      <p:sp>
        <p:nvSpPr>
          <p:cNvPr id="3" name="Segnaposto piè di pagina 2">
            <a:extLst>
              <a:ext uri="{FF2B5EF4-FFF2-40B4-BE49-F238E27FC236}">
                <a16:creationId xmlns:a16="http://schemas.microsoft.com/office/drawing/2014/main" id="{F767C451-5914-A385-8840-21FB27FC9C49}"/>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B062EDD2-0424-E94C-77CB-0050A08BD539}"/>
              </a:ext>
            </a:extLst>
          </p:cNvPr>
          <p:cNvSpPr>
            <a:spLocks noGrp="1"/>
          </p:cNvSpPr>
          <p:nvPr>
            <p:ph type="sldNum" sz="quarter" idx="12"/>
          </p:nvPr>
        </p:nvSpPr>
        <p:spPr/>
        <p:txBody>
          <a:bodyPr/>
          <a:lstStyle/>
          <a:p>
            <a:fld id="{02BDD412-37E6-B24D-84BD-E257C548144B}" type="slidenum">
              <a:rPr lang="it-IT" smtClean="0"/>
              <a:t>‹#›</a:t>
            </a:fld>
            <a:endParaRPr lang="it-IT"/>
          </a:p>
        </p:txBody>
      </p:sp>
    </p:spTree>
    <p:extLst>
      <p:ext uri="{BB962C8B-B14F-4D97-AF65-F5344CB8AC3E}">
        <p14:creationId xmlns:p14="http://schemas.microsoft.com/office/powerpoint/2010/main" val="838045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39DDC9-4A4F-AA13-150B-999B23F920D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D43C6FB-1D78-2825-F524-3C9B7939D6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18D09949-E229-C9A9-EB52-B39E52D4D4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0BB3BBD7-ABEF-FB2F-27FF-B894C1BBFBB8}"/>
              </a:ext>
            </a:extLst>
          </p:cNvPr>
          <p:cNvSpPr>
            <a:spLocks noGrp="1"/>
          </p:cNvSpPr>
          <p:nvPr>
            <p:ph type="dt" sz="half" idx="10"/>
          </p:nvPr>
        </p:nvSpPr>
        <p:spPr/>
        <p:txBody>
          <a:bodyPr/>
          <a:lstStyle/>
          <a:p>
            <a:fld id="{204EC8CB-26BF-D04C-94F5-C34CBE0152C4}" type="datetimeFigureOut">
              <a:rPr lang="it-IT" smtClean="0"/>
              <a:t>26/05/2026</a:t>
            </a:fld>
            <a:endParaRPr lang="it-IT"/>
          </a:p>
        </p:txBody>
      </p:sp>
      <p:sp>
        <p:nvSpPr>
          <p:cNvPr id="6" name="Segnaposto piè di pagina 5">
            <a:extLst>
              <a:ext uri="{FF2B5EF4-FFF2-40B4-BE49-F238E27FC236}">
                <a16:creationId xmlns:a16="http://schemas.microsoft.com/office/drawing/2014/main" id="{52ED0F7C-FB60-E569-FFD4-D643C748A5F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1581A87-6E73-4447-7526-19DBF76E2B29}"/>
              </a:ext>
            </a:extLst>
          </p:cNvPr>
          <p:cNvSpPr>
            <a:spLocks noGrp="1"/>
          </p:cNvSpPr>
          <p:nvPr>
            <p:ph type="sldNum" sz="quarter" idx="12"/>
          </p:nvPr>
        </p:nvSpPr>
        <p:spPr/>
        <p:txBody>
          <a:bodyPr/>
          <a:lstStyle/>
          <a:p>
            <a:fld id="{02BDD412-37E6-B24D-84BD-E257C548144B}" type="slidenum">
              <a:rPr lang="it-IT" smtClean="0"/>
              <a:t>‹#›</a:t>
            </a:fld>
            <a:endParaRPr lang="it-IT"/>
          </a:p>
        </p:txBody>
      </p:sp>
    </p:spTree>
    <p:extLst>
      <p:ext uri="{BB962C8B-B14F-4D97-AF65-F5344CB8AC3E}">
        <p14:creationId xmlns:p14="http://schemas.microsoft.com/office/powerpoint/2010/main" val="1545837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6F798F-13C6-4191-924E-DC03C98B687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216E9DF3-C4D2-4185-35EC-19F981FEA1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957A7E59-C422-1165-6FC5-625062A025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17054540-C180-0419-7D4B-E41DD3071759}"/>
              </a:ext>
            </a:extLst>
          </p:cNvPr>
          <p:cNvSpPr>
            <a:spLocks noGrp="1"/>
          </p:cNvSpPr>
          <p:nvPr>
            <p:ph type="dt" sz="half" idx="10"/>
          </p:nvPr>
        </p:nvSpPr>
        <p:spPr/>
        <p:txBody>
          <a:bodyPr/>
          <a:lstStyle/>
          <a:p>
            <a:fld id="{204EC8CB-26BF-D04C-94F5-C34CBE0152C4}" type="datetimeFigureOut">
              <a:rPr lang="it-IT" smtClean="0"/>
              <a:t>26/05/2026</a:t>
            </a:fld>
            <a:endParaRPr lang="it-IT"/>
          </a:p>
        </p:txBody>
      </p:sp>
      <p:sp>
        <p:nvSpPr>
          <p:cNvPr id="6" name="Segnaposto piè di pagina 5">
            <a:extLst>
              <a:ext uri="{FF2B5EF4-FFF2-40B4-BE49-F238E27FC236}">
                <a16:creationId xmlns:a16="http://schemas.microsoft.com/office/drawing/2014/main" id="{EC73569C-05FC-3EB8-BEE4-CE8BDE682B8A}"/>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0C39405-6D6A-9FE9-250A-1853767697BB}"/>
              </a:ext>
            </a:extLst>
          </p:cNvPr>
          <p:cNvSpPr>
            <a:spLocks noGrp="1"/>
          </p:cNvSpPr>
          <p:nvPr>
            <p:ph type="sldNum" sz="quarter" idx="12"/>
          </p:nvPr>
        </p:nvSpPr>
        <p:spPr/>
        <p:txBody>
          <a:bodyPr/>
          <a:lstStyle/>
          <a:p>
            <a:fld id="{02BDD412-37E6-B24D-84BD-E257C548144B}" type="slidenum">
              <a:rPr lang="it-IT" smtClean="0"/>
              <a:t>‹#›</a:t>
            </a:fld>
            <a:endParaRPr lang="it-IT"/>
          </a:p>
        </p:txBody>
      </p:sp>
    </p:spTree>
    <p:extLst>
      <p:ext uri="{BB962C8B-B14F-4D97-AF65-F5344CB8AC3E}">
        <p14:creationId xmlns:p14="http://schemas.microsoft.com/office/powerpoint/2010/main" val="947182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B2BA4A9E-4692-6780-BDCD-0F550C86A3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C381F3C2-0D95-A436-4728-260D5345286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447B730-5A46-B11E-C885-F6E51B9076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4EC8CB-26BF-D04C-94F5-C34CBE0152C4}" type="datetimeFigureOut">
              <a:rPr lang="it-IT" smtClean="0"/>
              <a:t>26/05/2026</a:t>
            </a:fld>
            <a:endParaRPr lang="it-IT"/>
          </a:p>
        </p:txBody>
      </p:sp>
      <p:sp>
        <p:nvSpPr>
          <p:cNvPr id="5" name="Segnaposto piè di pagina 4">
            <a:extLst>
              <a:ext uri="{FF2B5EF4-FFF2-40B4-BE49-F238E27FC236}">
                <a16:creationId xmlns:a16="http://schemas.microsoft.com/office/drawing/2014/main" id="{6BB1BA19-9A69-4569-1147-54DF3866BF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C37EAE7A-F25B-0E7F-D3FF-B55155C9B9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BDD412-37E6-B24D-84BD-E257C548144B}" type="slidenum">
              <a:rPr lang="it-IT" smtClean="0"/>
              <a:t>‹#›</a:t>
            </a:fld>
            <a:endParaRPr lang="it-IT"/>
          </a:p>
        </p:txBody>
      </p:sp>
    </p:spTree>
    <p:extLst>
      <p:ext uri="{BB962C8B-B14F-4D97-AF65-F5344CB8AC3E}">
        <p14:creationId xmlns:p14="http://schemas.microsoft.com/office/powerpoint/2010/main" val="519141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magine 11" descr="Immagine che contiene schermata, linea, quadrato, Blu elettrico  Descrizione generata automaticamente">
            <a:extLst>
              <a:ext uri="{FF2B5EF4-FFF2-40B4-BE49-F238E27FC236}">
                <a16:creationId xmlns:a16="http://schemas.microsoft.com/office/drawing/2014/main" id="{50070B42-9C42-01CF-86F9-8799444E9B0A}"/>
              </a:ext>
            </a:extLst>
          </p:cNvPr>
          <p:cNvPicPr>
            <a:picLocks noChangeAspect="1"/>
          </p:cNvPicPr>
          <p:nvPr/>
        </p:nvPicPr>
        <p:blipFill>
          <a:blip r:embed="rId2"/>
          <a:stretch>
            <a:fillRect/>
          </a:stretch>
        </p:blipFill>
        <p:spPr>
          <a:xfrm>
            <a:off x="0" y="0"/>
            <a:ext cx="12330113" cy="6935689"/>
          </a:xfrm>
          <a:prstGeom prst="rect">
            <a:avLst/>
          </a:prstGeom>
        </p:spPr>
      </p:pic>
      <p:sp>
        <p:nvSpPr>
          <p:cNvPr id="2" name="Titolo 1">
            <a:extLst>
              <a:ext uri="{FF2B5EF4-FFF2-40B4-BE49-F238E27FC236}">
                <a16:creationId xmlns:a16="http://schemas.microsoft.com/office/drawing/2014/main" id="{E9BD1597-11B5-D9E1-BFF8-D44F8A3A25CA}"/>
              </a:ext>
            </a:extLst>
          </p:cNvPr>
          <p:cNvSpPr>
            <a:spLocks noGrp="1"/>
          </p:cNvSpPr>
          <p:nvPr>
            <p:ph type="ctrTitle"/>
          </p:nvPr>
        </p:nvSpPr>
        <p:spPr>
          <a:xfrm>
            <a:off x="3720353" y="2815591"/>
            <a:ext cx="7614095" cy="876670"/>
          </a:xfrm>
        </p:spPr>
        <p:txBody>
          <a:bodyPr anchor="t">
            <a:normAutofit fontScale="90000"/>
          </a:bodyPr>
          <a:lstStyle/>
          <a:p>
            <a:pPr algn="r"/>
            <a:r>
              <a:rPr lang="it-IT" sz="3800" b="1" dirty="0">
                <a:solidFill>
                  <a:schemeClr val="bg1"/>
                </a:solidFill>
                <a:latin typeface="+mn-lt"/>
                <a:cs typeface="Kohinoor Bangla" panose="02000000000000000000" pitchFamily="2" charset="77"/>
              </a:rPr>
              <a:t>Redditi di capitale e ritenute</a:t>
            </a:r>
            <a:br>
              <a:rPr lang="it-IT" sz="3800" b="1" dirty="0">
                <a:solidFill>
                  <a:schemeClr val="bg1"/>
                </a:solidFill>
                <a:latin typeface="+mn-lt"/>
                <a:cs typeface="Kohinoor Bangla" panose="02000000000000000000" pitchFamily="2" charset="77"/>
              </a:rPr>
            </a:br>
            <a:br>
              <a:rPr lang="it-IT" sz="3800" b="1" dirty="0">
                <a:solidFill>
                  <a:schemeClr val="bg1"/>
                </a:solidFill>
                <a:latin typeface="+mn-lt"/>
                <a:cs typeface="Kohinoor Bangla" panose="02000000000000000000" pitchFamily="2" charset="77"/>
              </a:rPr>
            </a:br>
            <a:br>
              <a:rPr lang="it-IT" sz="3800" b="1" dirty="0">
                <a:solidFill>
                  <a:schemeClr val="bg1"/>
                </a:solidFill>
                <a:latin typeface="+mn-lt"/>
                <a:cs typeface="Kohinoor Bangla" panose="02000000000000000000" pitchFamily="2" charset="77"/>
              </a:rPr>
            </a:br>
            <a:r>
              <a:rPr lang="it-IT" sz="3800" b="1" dirty="0">
                <a:solidFill>
                  <a:schemeClr val="bg1"/>
                </a:solidFill>
                <a:latin typeface="+mn-lt"/>
                <a:cs typeface="Kohinoor Bangla" panose="02000000000000000000" pitchFamily="2" charset="77"/>
              </a:rPr>
              <a:t>Federico Susini</a:t>
            </a:r>
          </a:p>
        </p:txBody>
      </p:sp>
      <p:sp>
        <p:nvSpPr>
          <p:cNvPr id="3" name="Sottotitolo 2">
            <a:extLst>
              <a:ext uri="{FF2B5EF4-FFF2-40B4-BE49-F238E27FC236}">
                <a16:creationId xmlns:a16="http://schemas.microsoft.com/office/drawing/2014/main" id="{BF0D109F-FC4D-8D61-6A72-5F67B13F9293}"/>
              </a:ext>
            </a:extLst>
          </p:cNvPr>
          <p:cNvSpPr>
            <a:spLocks noGrp="1"/>
          </p:cNvSpPr>
          <p:nvPr>
            <p:ph type="subTitle" idx="1"/>
          </p:nvPr>
        </p:nvSpPr>
        <p:spPr>
          <a:xfrm>
            <a:off x="6736080" y="6166601"/>
            <a:ext cx="5288651" cy="673964"/>
          </a:xfrm>
        </p:spPr>
        <p:txBody>
          <a:bodyPr>
            <a:normAutofit fontScale="85000" lnSpcReduction="20000"/>
          </a:bodyPr>
          <a:lstStyle/>
          <a:p>
            <a:pPr algn="r"/>
            <a:r>
              <a:rPr lang="it-IT" sz="2800" dirty="0">
                <a:solidFill>
                  <a:schemeClr val="bg1"/>
                </a:solidFill>
                <a:cs typeface="Kohinoor Bangla Medium" panose="02000000000000000000" pitchFamily="2" charset="77"/>
              </a:rPr>
              <a:t>ODCEC Firenze –  Convegno Fiscalità internazionale 27 maggio 2026</a:t>
            </a:r>
          </a:p>
        </p:txBody>
      </p:sp>
      <p:cxnSp>
        <p:nvCxnSpPr>
          <p:cNvPr id="9" name="Connettore 1 8">
            <a:extLst>
              <a:ext uri="{FF2B5EF4-FFF2-40B4-BE49-F238E27FC236}">
                <a16:creationId xmlns:a16="http://schemas.microsoft.com/office/drawing/2014/main" id="{1C8E084B-D4DE-D073-B990-F5E41DFB431B}"/>
              </a:ext>
            </a:extLst>
          </p:cNvPr>
          <p:cNvCxnSpPr>
            <a:cxnSpLocks/>
          </p:cNvCxnSpPr>
          <p:nvPr/>
        </p:nvCxnSpPr>
        <p:spPr>
          <a:xfrm>
            <a:off x="4714875" y="2171697"/>
            <a:ext cx="6272025"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Sottotitolo 2">
            <a:extLst>
              <a:ext uri="{FF2B5EF4-FFF2-40B4-BE49-F238E27FC236}">
                <a16:creationId xmlns:a16="http://schemas.microsoft.com/office/drawing/2014/main" id="{E8CBE412-1E04-839E-E598-A3522E4B1289}"/>
              </a:ext>
            </a:extLst>
          </p:cNvPr>
          <p:cNvSpPr txBox="1">
            <a:spLocks/>
          </p:cNvSpPr>
          <p:nvPr/>
        </p:nvSpPr>
        <p:spPr>
          <a:xfrm>
            <a:off x="6181081" y="2332850"/>
            <a:ext cx="4805819" cy="36748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it-IT" sz="1400" dirty="0">
                <a:solidFill>
                  <a:schemeClr val="bg1"/>
                </a:solidFill>
                <a:cs typeface="Kohinoor Bangla Medium" panose="02000000000000000000" pitchFamily="2" charset="77"/>
              </a:rPr>
              <a:t>Fiscalità internazionale – ODCEC Firenze 2026</a:t>
            </a:r>
          </a:p>
        </p:txBody>
      </p:sp>
      <p:pic>
        <p:nvPicPr>
          <p:cNvPr id="5" name="Immagine 4" descr="Immagine che contiene testo, Carattere, Elementi grafici, grafica  Descrizione generata automaticamente">
            <a:extLst>
              <a:ext uri="{FF2B5EF4-FFF2-40B4-BE49-F238E27FC236}">
                <a16:creationId xmlns:a16="http://schemas.microsoft.com/office/drawing/2014/main" id="{DFC48887-7EF6-B1B0-7BB0-ABE025362F80}"/>
              </a:ext>
            </a:extLst>
          </p:cNvPr>
          <p:cNvPicPr>
            <a:picLocks noChangeAspect="1"/>
          </p:cNvPicPr>
          <p:nvPr/>
        </p:nvPicPr>
        <p:blipFill>
          <a:blip r:embed="rId3"/>
          <a:stretch>
            <a:fillRect/>
          </a:stretch>
        </p:blipFill>
        <p:spPr>
          <a:xfrm>
            <a:off x="3895770" y="659092"/>
            <a:ext cx="5007144" cy="1672784"/>
          </a:xfrm>
          <a:prstGeom prst="rect">
            <a:avLst/>
          </a:prstGeom>
        </p:spPr>
      </p:pic>
    </p:spTree>
    <p:extLst>
      <p:ext uri="{BB962C8B-B14F-4D97-AF65-F5344CB8AC3E}">
        <p14:creationId xmlns:p14="http://schemas.microsoft.com/office/powerpoint/2010/main" val="2263211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831B2B-BC76-A3A9-7F8D-8D2DBCE455F9}"/>
            </a:ext>
          </a:extLst>
        </p:cNvPr>
        <p:cNvGrpSpPr/>
        <p:nvPr/>
      </p:nvGrpSpPr>
      <p:grpSpPr>
        <a:xfrm>
          <a:off x="0" y="0"/>
          <a:ext cx="0" cy="0"/>
          <a:chOff x="0" y="0"/>
          <a:chExt cx="0" cy="0"/>
        </a:xfrm>
      </p:grpSpPr>
      <p:pic>
        <p:nvPicPr>
          <p:cNvPr id="5" name="Immagine 4" descr="Immagine che contiene schermata, Elementi grafici, grafica, simbolo  Descrizione generata automaticamente">
            <a:extLst>
              <a:ext uri="{FF2B5EF4-FFF2-40B4-BE49-F238E27FC236}">
                <a16:creationId xmlns:a16="http://schemas.microsoft.com/office/drawing/2014/main" id="{4684C181-3C2C-6FDB-DF59-EC5A1298D0CB}"/>
              </a:ext>
            </a:extLst>
          </p:cNvPr>
          <p:cNvPicPr>
            <a:picLocks noChangeAspect="1"/>
          </p:cNvPicPr>
          <p:nvPr/>
        </p:nvPicPr>
        <p:blipFill>
          <a:blip r:embed="rId2"/>
          <a:stretch>
            <a:fillRect/>
          </a:stretch>
        </p:blipFill>
        <p:spPr>
          <a:xfrm>
            <a:off x="-21264" y="-21264"/>
            <a:ext cx="1977656" cy="3275872"/>
          </a:xfrm>
          <a:prstGeom prst="rect">
            <a:avLst/>
          </a:prstGeom>
        </p:spPr>
      </p:pic>
      <p:pic>
        <p:nvPicPr>
          <p:cNvPr id="9" name="Immagine 8" descr="Immagine che contiene triangolo, bianco  Descrizione generata automaticamente">
            <a:extLst>
              <a:ext uri="{FF2B5EF4-FFF2-40B4-BE49-F238E27FC236}">
                <a16:creationId xmlns:a16="http://schemas.microsoft.com/office/drawing/2014/main" id="{257F34C7-4593-6765-9601-1E75FB6E673A}"/>
              </a:ext>
            </a:extLst>
          </p:cNvPr>
          <p:cNvPicPr>
            <a:picLocks noChangeAspect="1"/>
          </p:cNvPicPr>
          <p:nvPr/>
        </p:nvPicPr>
        <p:blipFill>
          <a:blip r:embed="rId3"/>
          <a:stretch>
            <a:fillRect/>
          </a:stretch>
        </p:blipFill>
        <p:spPr>
          <a:xfrm>
            <a:off x="11385550" y="5016500"/>
            <a:ext cx="806450" cy="1841500"/>
          </a:xfrm>
          <a:prstGeom prst="rect">
            <a:avLst/>
          </a:prstGeom>
        </p:spPr>
      </p:pic>
      <p:cxnSp>
        <p:nvCxnSpPr>
          <p:cNvPr id="10" name="Connettore 1 9">
            <a:extLst>
              <a:ext uri="{FF2B5EF4-FFF2-40B4-BE49-F238E27FC236}">
                <a16:creationId xmlns:a16="http://schemas.microsoft.com/office/drawing/2014/main" id="{04F8EF47-7F1C-1E7C-415D-1B03EEB39613}"/>
              </a:ext>
            </a:extLst>
          </p:cNvPr>
          <p:cNvCxnSpPr>
            <a:cxnSpLocks/>
          </p:cNvCxnSpPr>
          <p:nvPr/>
        </p:nvCxnSpPr>
        <p:spPr>
          <a:xfrm>
            <a:off x="1919816" y="6149547"/>
            <a:ext cx="9037673"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11" name="Sottotitolo 2">
            <a:extLst>
              <a:ext uri="{FF2B5EF4-FFF2-40B4-BE49-F238E27FC236}">
                <a16:creationId xmlns:a16="http://schemas.microsoft.com/office/drawing/2014/main" id="{3215F76D-E25B-D712-77F0-EC53FA1199C4}"/>
              </a:ext>
            </a:extLst>
          </p:cNvPr>
          <p:cNvSpPr txBox="1">
            <a:spLocks/>
          </p:cNvSpPr>
          <p:nvPr/>
        </p:nvSpPr>
        <p:spPr>
          <a:xfrm>
            <a:off x="6250831" y="6224366"/>
            <a:ext cx="4805819" cy="36748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it-IT" sz="1100" dirty="0">
                <a:solidFill>
                  <a:schemeClr val="accent1">
                    <a:lumMod val="75000"/>
                  </a:schemeClr>
                </a:solidFill>
                <a:cs typeface="Kohinoor Bangla Medium" panose="02000000000000000000" pitchFamily="2" charset="77"/>
              </a:rPr>
              <a:t>Fiscalità internazionale – ODCEC Firenze 2026</a:t>
            </a:r>
          </a:p>
        </p:txBody>
      </p:sp>
      <p:pic>
        <p:nvPicPr>
          <p:cNvPr id="4" name="Immagine 3" descr="Immagine che contiene testo, Carattere, Elementi grafici, grafica  Descrizione generata automaticamente">
            <a:extLst>
              <a:ext uri="{FF2B5EF4-FFF2-40B4-BE49-F238E27FC236}">
                <a16:creationId xmlns:a16="http://schemas.microsoft.com/office/drawing/2014/main" id="{2F39B540-A161-89DC-915F-B463F0559076}"/>
              </a:ext>
            </a:extLst>
          </p:cNvPr>
          <p:cNvPicPr>
            <a:picLocks noChangeAspect="1"/>
          </p:cNvPicPr>
          <p:nvPr/>
        </p:nvPicPr>
        <p:blipFill>
          <a:blip r:embed="rId4"/>
          <a:stretch>
            <a:fillRect/>
          </a:stretch>
        </p:blipFill>
        <p:spPr>
          <a:xfrm>
            <a:off x="685516" y="572012"/>
            <a:ext cx="4142912" cy="1381744"/>
          </a:xfrm>
          <a:prstGeom prst="rect">
            <a:avLst/>
          </a:prstGeom>
        </p:spPr>
      </p:pic>
      <p:sp>
        <p:nvSpPr>
          <p:cNvPr id="17" name="TextBox_custom">
            <a:extLst>
              <a:ext uri="{FF2B5EF4-FFF2-40B4-BE49-F238E27FC236}">
                <a16:creationId xmlns:a16="http://schemas.microsoft.com/office/drawing/2014/main" id="{3315DC89-05B4-7ABE-3921-BD90BB07C9BF}"/>
              </a:ext>
            </a:extLst>
          </p:cNvPr>
          <p:cNvSpPr txBox="1">
            <a:spLocks/>
          </p:cNvSpPr>
          <p:nvPr/>
        </p:nvSpPr>
        <p:spPr>
          <a:xfrm>
            <a:off x="1794683" y="1786993"/>
            <a:ext cx="9590867" cy="2923877"/>
          </a:xfrm>
          <a:prstGeom prst="rect">
            <a:avLst/>
          </a:prstGeom>
          <a:noFill/>
        </p:spPr>
        <p:txBody>
          <a:bodyPr wrap="square" rtlCol="0" anchor="t">
            <a:spAutoFit/>
          </a:bodyPr>
          <a:lstStyle/>
          <a:p>
            <a:r>
              <a:rPr lang="it-IT" dirty="0"/>
              <a:t>B - Soggetto debitore: residente</a:t>
            </a:r>
          </a:p>
          <a:p>
            <a:endParaRPr lang="it-IT" sz="2000" b="0" i="0" dirty="0">
              <a:solidFill>
                <a:srgbClr val="202122"/>
              </a:solidFill>
              <a:effectLst/>
              <a:cs typeface="Kohinoor Bangla" panose="02000000000000000000" pitchFamily="2" charset="77"/>
            </a:endParaRPr>
          </a:p>
          <a:p>
            <a:pPr marL="285750" indent="-285750" algn="just">
              <a:buFont typeface="Arial" panose="020B0604020202020204" pitchFamily="34" charset="0"/>
              <a:buChar char="•"/>
            </a:pPr>
            <a:r>
              <a:rPr lang="it-IT" dirty="0"/>
              <a:t>Nel caso in cui il soggetto debitore sia residente ai fini fiscali nel territorio dello Stato italiano, in base alla normativa domestica gli interessi corrisposti a società non residenti sarebbero soggetti a ritenuta alla fonte a titolo di imposta nella misura del 26%.</a:t>
            </a:r>
          </a:p>
          <a:p>
            <a:pPr marL="285750" indent="-285750" algn="just">
              <a:buFont typeface="Arial" panose="020B0604020202020204" pitchFamily="34" charset="0"/>
              <a:buChar char="•"/>
            </a:pPr>
            <a:endParaRPr lang="it-IT" dirty="0"/>
          </a:p>
          <a:p>
            <a:pPr marL="285750" indent="-285750" algn="just">
              <a:buFont typeface="Arial" panose="020B0604020202020204" pitchFamily="34" charset="0"/>
              <a:buChar char="•"/>
            </a:pPr>
            <a:r>
              <a:rPr lang="it-IT" dirty="0"/>
              <a:t>In presenza delle condizioni necessarie ai fini dell’applicazione della Direttiva UE o di una Convenzione contro le doppie imposizioni, la procedura e la documentazione che deve essere presentata è di seguito riportata.</a:t>
            </a:r>
          </a:p>
          <a:p>
            <a:pPr algn="just"/>
            <a:endParaRPr lang="it-IT" sz="2000" b="0" i="0" dirty="0">
              <a:solidFill>
                <a:srgbClr val="202122"/>
              </a:solidFill>
              <a:effectLst/>
              <a:cs typeface="Kohinoor Bangla" panose="02000000000000000000" pitchFamily="2" charset="77"/>
            </a:endParaRPr>
          </a:p>
        </p:txBody>
      </p:sp>
    </p:spTree>
    <p:extLst>
      <p:ext uri="{BB962C8B-B14F-4D97-AF65-F5344CB8AC3E}">
        <p14:creationId xmlns:p14="http://schemas.microsoft.com/office/powerpoint/2010/main" val="4585042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4BC045-A0C4-EFD2-2EBD-66B34CBEF982}"/>
            </a:ext>
          </a:extLst>
        </p:cNvPr>
        <p:cNvGrpSpPr/>
        <p:nvPr/>
      </p:nvGrpSpPr>
      <p:grpSpPr>
        <a:xfrm>
          <a:off x="0" y="0"/>
          <a:ext cx="0" cy="0"/>
          <a:chOff x="0" y="0"/>
          <a:chExt cx="0" cy="0"/>
        </a:xfrm>
      </p:grpSpPr>
      <p:pic>
        <p:nvPicPr>
          <p:cNvPr id="5" name="Immagine 4" descr="Immagine che contiene schermata, Elementi grafici, grafica, simbolo  Descrizione generata automaticamente">
            <a:extLst>
              <a:ext uri="{FF2B5EF4-FFF2-40B4-BE49-F238E27FC236}">
                <a16:creationId xmlns:a16="http://schemas.microsoft.com/office/drawing/2014/main" id="{0E754377-2D22-7A6C-E469-76D65B364FD8}"/>
              </a:ext>
            </a:extLst>
          </p:cNvPr>
          <p:cNvPicPr>
            <a:picLocks noChangeAspect="1"/>
          </p:cNvPicPr>
          <p:nvPr/>
        </p:nvPicPr>
        <p:blipFill>
          <a:blip r:embed="rId2"/>
          <a:stretch>
            <a:fillRect/>
          </a:stretch>
        </p:blipFill>
        <p:spPr>
          <a:xfrm>
            <a:off x="-21264" y="-21264"/>
            <a:ext cx="1977656" cy="3275872"/>
          </a:xfrm>
          <a:prstGeom prst="rect">
            <a:avLst/>
          </a:prstGeom>
        </p:spPr>
      </p:pic>
      <p:pic>
        <p:nvPicPr>
          <p:cNvPr id="9" name="Immagine 8" descr="Immagine che contiene triangolo, bianco  Descrizione generata automaticamente">
            <a:extLst>
              <a:ext uri="{FF2B5EF4-FFF2-40B4-BE49-F238E27FC236}">
                <a16:creationId xmlns:a16="http://schemas.microsoft.com/office/drawing/2014/main" id="{FD011F55-087B-2920-D31C-F6BFF7E8F483}"/>
              </a:ext>
            </a:extLst>
          </p:cNvPr>
          <p:cNvPicPr>
            <a:picLocks noChangeAspect="1"/>
          </p:cNvPicPr>
          <p:nvPr/>
        </p:nvPicPr>
        <p:blipFill>
          <a:blip r:embed="rId3"/>
          <a:stretch>
            <a:fillRect/>
          </a:stretch>
        </p:blipFill>
        <p:spPr>
          <a:xfrm>
            <a:off x="11385550" y="5016500"/>
            <a:ext cx="806450" cy="1841500"/>
          </a:xfrm>
          <a:prstGeom prst="rect">
            <a:avLst/>
          </a:prstGeom>
        </p:spPr>
      </p:pic>
      <p:cxnSp>
        <p:nvCxnSpPr>
          <p:cNvPr id="10" name="Connettore 1 9">
            <a:extLst>
              <a:ext uri="{FF2B5EF4-FFF2-40B4-BE49-F238E27FC236}">
                <a16:creationId xmlns:a16="http://schemas.microsoft.com/office/drawing/2014/main" id="{86CF4F8C-5513-A47C-693C-4876F14A2100}"/>
              </a:ext>
            </a:extLst>
          </p:cNvPr>
          <p:cNvCxnSpPr>
            <a:cxnSpLocks/>
          </p:cNvCxnSpPr>
          <p:nvPr/>
        </p:nvCxnSpPr>
        <p:spPr>
          <a:xfrm>
            <a:off x="1919816" y="6149547"/>
            <a:ext cx="9037673"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11" name="Sottotitolo 2">
            <a:extLst>
              <a:ext uri="{FF2B5EF4-FFF2-40B4-BE49-F238E27FC236}">
                <a16:creationId xmlns:a16="http://schemas.microsoft.com/office/drawing/2014/main" id="{F71D7612-7DA4-0D4E-8F1C-B38395582BB5}"/>
              </a:ext>
            </a:extLst>
          </p:cNvPr>
          <p:cNvSpPr txBox="1">
            <a:spLocks/>
          </p:cNvSpPr>
          <p:nvPr/>
        </p:nvSpPr>
        <p:spPr>
          <a:xfrm>
            <a:off x="6250831" y="6224366"/>
            <a:ext cx="4805819" cy="36748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it-IT" sz="1100" dirty="0">
                <a:solidFill>
                  <a:schemeClr val="accent1">
                    <a:lumMod val="75000"/>
                  </a:schemeClr>
                </a:solidFill>
                <a:cs typeface="Kohinoor Bangla Medium" panose="02000000000000000000" pitchFamily="2" charset="77"/>
              </a:rPr>
              <a:t>Fiscalità internazionale – ODCEC Firenze 2026</a:t>
            </a:r>
          </a:p>
        </p:txBody>
      </p:sp>
      <p:pic>
        <p:nvPicPr>
          <p:cNvPr id="4" name="Immagine 3" descr="Immagine che contiene testo, Carattere, Elementi grafici, grafica  Descrizione generata automaticamente">
            <a:extLst>
              <a:ext uri="{FF2B5EF4-FFF2-40B4-BE49-F238E27FC236}">
                <a16:creationId xmlns:a16="http://schemas.microsoft.com/office/drawing/2014/main" id="{FDAAFA8F-BDA5-47CD-E465-3235F5E1036D}"/>
              </a:ext>
            </a:extLst>
          </p:cNvPr>
          <p:cNvPicPr>
            <a:picLocks noChangeAspect="1"/>
          </p:cNvPicPr>
          <p:nvPr/>
        </p:nvPicPr>
        <p:blipFill>
          <a:blip r:embed="rId4"/>
          <a:stretch>
            <a:fillRect/>
          </a:stretch>
        </p:blipFill>
        <p:spPr>
          <a:xfrm>
            <a:off x="685516" y="572012"/>
            <a:ext cx="4142912" cy="1381744"/>
          </a:xfrm>
          <a:prstGeom prst="rect">
            <a:avLst/>
          </a:prstGeom>
        </p:spPr>
      </p:pic>
      <p:sp>
        <p:nvSpPr>
          <p:cNvPr id="17" name="TextBox_custom">
            <a:extLst>
              <a:ext uri="{FF2B5EF4-FFF2-40B4-BE49-F238E27FC236}">
                <a16:creationId xmlns:a16="http://schemas.microsoft.com/office/drawing/2014/main" id="{58AC9E76-36D4-A5DD-F48B-E463515B5E84}"/>
              </a:ext>
            </a:extLst>
          </p:cNvPr>
          <p:cNvSpPr txBox="1">
            <a:spLocks/>
          </p:cNvSpPr>
          <p:nvPr/>
        </p:nvSpPr>
        <p:spPr>
          <a:xfrm>
            <a:off x="1794683" y="1786993"/>
            <a:ext cx="9590867" cy="4862870"/>
          </a:xfrm>
          <a:prstGeom prst="rect">
            <a:avLst/>
          </a:prstGeom>
          <a:noFill/>
        </p:spPr>
        <p:txBody>
          <a:bodyPr wrap="square" rtlCol="0" anchor="t">
            <a:spAutoFit/>
          </a:bodyPr>
          <a:lstStyle/>
          <a:p>
            <a:r>
              <a:rPr lang="it-IT" dirty="0"/>
              <a:t>Applicazione Direttiva UE</a:t>
            </a:r>
          </a:p>
          <a:p>
            <a:endParaRPr lang="it-IT" sz="2000" b="0" i="0" dirty="0">
              <a:solidFill>
                <a:srgbClr val="202122"/>
              </a:solidFill>
              <a:effectLst/>
              <a:cs typeface="Kohinoor Bangla" panose="02000000000000000000" pitchFamily="2" charset="77"/>
            </a:endParaRPr>
          </a:p>
          <a:p>
            <a:pPr marL="285750" indent="-285750" algn="just">
              <a:buFont typeface="Arial" panose="020B0604020202020204" pitchFamily="34" charset="0"/>
              <a:buChar char="•"/>
            </a:pPr>
            <a:r>
              <a:rPr lang="it-IT" dirty="0"/>
              <a:t>Ai fini dell'applicazione dell'esenzione, deve essere prodotta un'attestazione rilasciata dalle competenti autorità fiscali dello Stato in cui la società beneficiaria è residente ai fini fiscali o dello Stato in cui è situata la stabile organizzazione, dalla quale risulti:</a:t>
            </a:r>
          </a:p>
          <a:p>
            <a:pPr marL="800100" lvl="1" indent="-342900" algn="just">
              <a:buFont typeface="+mj-lt"/>
              <a:buAutoNum type="arabicPeriod"/>
            </a:pPr>
            <a:r>
              <a:rPr lang="it-IT" dirty="0"/>
              <a:t>La residenza del beneficiario effettivo;</a:t>
            </a:r>
          </a:p>
          <a:p>
            <a:pPr marL="800100" lvl="1" indent="-342900" algn="just">
              <a:buFont typeface="+mj-lt"/>
              <a:buAutoNum type="arabicPeriod"/>
            </a:pPr>
            <a:r>
              <a:rPr lang="it-IT" dirty="0"/>
              <a:t>Nel caso di stabile organizzazione, l'esistenza della stessa.</a:t>
            </a:r>
          </a:p>
          <a:p>
            <a:pPr algn="just"/>
            <a:endParaRPr lang="it-IT" dirty="0"/>
          </a:p>
          <a:p>
            <a:pPr algn="just"/>
            <a:r>
              <a:rPr lang="it-IT" dirty="0"/>
              <a:t>Inoltre, dovrà essere prodotta una dichiarazione dello stesso beneficiario effettivo che attesti la sussistenza degli ulteriori requisiti indicati dalla Direttiva.</a:t>
            </a:r>
          </a:p>
          <a:p>
            <a:pPr algn="just"/>
            <a:r>
              <a:rPr lang="it-IT" dirty="0"/>
              <a:t>La suddetta documentazione deve essere presentata all’Amministrazione fiscale dello Stato estero nel quale il contribuente ha prodotto il reddito in un dato anno, entro la data del pagamento degli interessi o dei canoni e produce effetti per un anno a decorrere dalla data di rilascio della documentazione medesima. Deve essere conservata fino a quando non siano decorsi i termini per gli accertamenti relativi al periodo di imposta in corso alla data di pagamento degli interessi o dei canoni.</a:t>
            </a:r>
          </a:p>
          <a:p>
            <a:pPr algn="just"/>
            <a:endParaRPr lang="it-IT" sz="2000" b="0" i="0" dirty="0">
              <a:solidFill>
                <a:srgbClr val="202122"/>
              </a:solidFill>
              <a:effectLst/>
              <a:cs typeface="Kohinoor Bangla" panose="02000000000000000000" pitchFamily="2" charset="77"/>
            </a:endParaRPr>
          </a:p>
        </p:txBody>
      </p:sp>
    </p:spTree>
    <p:extLst>
      <p:ext uri="{BB962C8B-B14F-4D97-AF65-F5344CB8AC3E}">
        <p14:creationId xmlns:p14="http://schemas.microsoft.com/office/powerpoint/2010/main" val="1078840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11C2D6-EC88-8EC6-9C2D-273B496824A7}"/>
            </a:ext>
          </a:extLst>
        </p:cNvPr>
        <p:cNvGrpSpPr/>
        <p:nvPr/>
      </p:nvGrpSpPr>
      <p:grpSpPr>
        <a:xfrm>
          <a:off x="0" y="0"/>
          <a:ext cx="0" cy="0"/>
          <a:chOff x="0" y="0"/>
          <a:chExt cx="0" cy="0"/>
        </a:xfrm>
      </p:grpSpPr>
      <p:pic>
        <p:nvPicPr>
          <p:cNvPr id="5" name="Immagine 4" descr="Immagine che contiene schermata, Elementi grafici, grafica, simbolo  Descrizione generata automaticamente">
            <a:extLst>
              <a:ext uri="{FF2B5EF4-FFF2-40B4-BE49-F238E27FC236}">
                <a16:creationId xmlns:a16="http://schemas.microsoft.com/office/drawing/2014/main" id="{44C1E5A4-A44F-DFE0-DF0F-6E9BED524251}"/>
              </a:ext>
            </a:extLst>
          </p:cNvPr>
          <p:cNvPicPr>
            <a:picLocks noChangeAspect="1"/>
          </p:cNvPicPr>
          <p:nvPr/>
        </p:nvPicPr>
        <p:blipFill>
          <a:blip r:embed="rId2"/>
          <a:stretch>
            <a:fillRect/>
          </a:stretch>
        </p:blipFill>
        <p:spPr>
          <a:xfrm>
            <a:off x="-21264" y="-21264"/>
            <a:ext cx="1977656" cy="3275872"/>
          </a:xfrm>
          <a:prstGeom prst="rect">
            <a:avLst/>
          </a:prstGeom>
        </p:spPr>
      </p:pic>
      <p:pic>
        <p:nvPicPr>
          <p:cNvPr id="9" name="Immagine 8" descr="Immagine che contiene triangolo, bianco  Descrizione generata automaticamente">
            <a:extLst>
              <a:ext uri="{FF2B5EF4-FFF2-40B4-BE49-F238E27FC236}">
                <a16:creationId xmlns:a16="http://schemas.microsoft.com/office/drawing/2014/main" id="{A6545ECB-9E38-71C8-D519-82438496A046}"/>
              </a:ext>
            </a:extLst>
          </p:cNvPr>
          <p:cNvPicPr>
            <a:picLocks noChangeAspect="1"/>
          </p:cNvPicPr>
          <p:nvPr/>
        </p:nvPicPr>
        <p:blipFill>
          <a:blip r:embed="rId3"/>
          <a:stretch>
            <a:fillRect/>
          </a:stretch>
        </p:blipFill>
        <p:spPr>
          <a:xfrm>
            <a:off x="11385550" y="5016500"/>
            <a:ext cx="806450" cy="1841500"/>
          </a:xfrm>
          <a:prstGeom prst="rect">
            <a:avLst/>
          </a:prstGeom>
        </p:spPr>
      </p:pic>
      <p:cxnSp>
        <p:nvCxnSpPr>
          <p:cNvPr id="10" name="Connettore 1 9">
            <a:extLst>
              <a:ext uri="{FF2B5EF4-FFF2-40B4-BE49-F238E27FC236}">
                <a16:creationId xmlns:a16="http://schemas.microsoft.com/office/drawing/2014/main" id="{D5B85A25-2970-BFB3-5D7B-CBBE7E12C490}"/>
              </a:ext>
            </a:extLst>
          </p:cNvPr>
          <p:cNvCxnSpPr>
            <a:cxnSpLocks/>
          </p:cNvCxnSpPr>
          <p:nvPr/>
        </p:nvCxnSpPr>
        <p:spPr>
          <a:xfrm>
            <a:off x="1919816" y="6149547"/>
            <a:ext cx="9037673"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11" name="Sottotitolo 2">
            <a:extLst>
              <a:ext uri="{FF2B5EF4-FFF2-40B4-BE49-F238E27FC236}">
                <a16:creationId xmlns:a16="http://schemas.microsoft.com/office/drawing/2014/main" id="{5407A374-D1CF-30C0-6A0D-B5CBE8A3F515}"/>
              </a:ext>
            </a:extLst>
          </p:cNvPr>
          <p:cNvSpPr txBox="1">
            <a:spLocks/>
          </p:cNvSpPr>
          <p:nvPr/>
        </p:nvSpPr>
        <p:spPr>
          <a:xfrm>
            <a:off x="6250831" y="6224366"/>
            <a:ext cx="4805819" cy="36748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it-IT" sz="1100" dirty="0">
                <a:solidFill>
                  <a:schemeClr val="accent1">
                    <a:lumMod val="75000"/>
                  </a:schemeClr>
                </a:solidFill>
                <a:cs typeface="Kohinoor Bangla Medium" panose="02000000000000000000" pitchFamily="2" charset="77"/>
              </a:rPr>
              <a:t>Fiscalità internazionale – ODCEC Firenze 2026</a:t>
            </a:r>
          </a:p>
        </p:txBody>
      </p:sp>
      <p:pic>
        <p:nvPicPr>
          <p:cNvPr id="4" name="Immagine 3" descr="Immagine che contiene testo, Carattere, Elementi grafici, grafica  Descrizione generata automaticamente">
            <a:extLst>
              <a:ext uri="{FF2B5EF4-FFF2-40B4-BE49-F238E27FC236}">
                <a16:creationId xmlns:a16="http://schemas.microsoft.com/office/drawing/2014/main" id="{DFB05AC5-FB18-8FAF-0F97-F2731BDACC1A}"/>
              </a:ext>
            </a:extLst>
          </p:cNvPr>
          <p:cNvPicPr>
            <a:picLocks noChangeAspect="1"/>
          </p:cNvPicPr>
          <p:nvPr/>
        </p:nvPicPr>
        <p:blipFill>
          <a:blip r:embed="rId4"/>
          <a:stretch>
            <a:fillRect/>
          </a:stretch>
        </p:blipFill>
        <p:spPr>
          <a:xfrm>
            <a:off x="685516" y="572012"/>
            <a:ext cx="4142912" cy="1381744"/>
          </a:xfrm>
          <a:prstGeom prst="rect">
            <a:avLst/>
          </a:prstGeom>
        </p:spPr>
      </p:pic>
      <p:sp>
        <p:nvSpPr>
          <p:cNvPr id="17" name="TextBox_custom">
            <a:extLst>
              <a:ext uri="{FF2B5EF4-FFF2-40B4-BE49-F238E27FC236}">
                <a16:creationId xmlns:a16="http://schemas.microsoft.com/office/drawing/2014/main" id="{FAF9949A-AE1B-F0B1-EEF0-53B6508208EE}"/>
              </a:ext>
            </a:extLst>
          </p:cNvPr>
          <p:cNvSpPr txBox="1">
            <a:spLocks/>
          </p:cNvSpPr>
          <p:nvPr/>
        </p:nvSpPr>
        <p:spPr>
          <a:xfrm>
            <a:off x="1794683" y="1786993"/>
            <a:ext cx="9590867" cy="4862870"/>
          </a:xfrm>
          <a:prstGeom prst="rect">
            <a:avLst/>
          </a:prstGeom>
          <a:noFill/>
        </p:spPr>
        <p:txBody>
          <a:bodyPr wrap="square" rtlCol="0" anchor="t">
            <a:spAutoFit/>
          </a:bodyPr>
          <a:lstStyle/>
          <a:p>
            <a:r>
              <a:rPr lang="it-IT" dirty="0"/>
              <a:t>Regime convenzionale – Applicazione diretta</a:t>
            </a:r>
          </a:p>
          <a:p>
            <a:endParaRPr lang="it-IT" sz="2000" b="0" i="0" dirty="0">
              <a:solidFill>
                <a:srgbClr val="202122"/>
              </a:solidFill>
              <a:effectLst/>
              <a:cs typeface="Kohinoor Bangla" panose="02000000000000000000" pitchFamily="2" charset="77"/>
            </a:endParaRPr>
          </a:p>
          <a:p>
            <a:pPr marL="285750" indent="-285750" algn="just">
              <a:buFont typeface="Arial" panose="020B0604020202020204" pitchFamily="34" charset="0"/>
              <a:buChar char="•"/>
            </a:pPr>
            <a:r>
              <a:rPr lang="it-IT" dirty="0"/>
              <a:t>I sostituti d’imposta hanno la facoltà, sotto la propria responsabilità, di applicare direttamente l’esenzione prevista dalla Direttiva UE o le minori aliquote d’imposta previste nelle Convenzioni vigenti fra l’Italia e lo Stato di residenza del beneficiario del reddito.</a:t>
            </a:r>
          </a:p>
          <a:p>
            <a:pPr marL="285750" indent="-285750" algn="just">
              <a:buFont typeface="Arial" panose="020B0604020202020204" pitchFamily="34" charset="0"/>
              <a:buChar char="•"/>
            </a:pPr>
            <a:r>
              <a:rPr lang="it-IT" dirty="0"/>
              <a:t>A tal fine, il soggetto non residente deve presentare un’apposita richiesta alla società italiana che deve contenere:</a:t>
            </a:r>
          </a:p>
          <a:p>
            <a:pPr marL="800100" lvl="1" indent="-342900" algn="just">
              <a:buFont typeface="+mj-lt"/>
              <a:buAutoNum type="arabicPeriod"/>
            </a:pPr>
            <a:r>
              <a:rPr lang="it-IT" dirty="0"/>
              <a:t>Attestazione di residenza ai fini tributari nel Paese estero, rilasciata dalla competente Autorità fiscale;</a:t>
            </a:r>
          </a:p>
          <a:p>
            <a:pPr marL="800100" lvl="1" indent="-342900" algn="just">
              <a:buFont typeface="+mj-lt"/>
              <a:buAutoNum type="arabicPeriod"/>
            </a:pPr>
            <a:r>
              <a:rPr lang="it-IT" dirty="0"/>
              <a:t>Dichiarazione di esistenza o meno di una stabile organizzazione (se si tratta di impresa) o di base fissa (se si tratta di professionista) in Italia, cui siano riconducibili i redditi in relazione ai quali si chiede il rimborso dell’imposta;</a:t>
            </a:r>
          </a:p>
          <a:p>
            <a:pPr marL="800100" lvl="1" indent="-342900" algn="just">
              <a:buFont typeface="+mj-lt"/>
              <a:buAutoNum type="arabicPeriod"/>
            </a:pPr>
            <a:r>
              <a:rPr lang="it-IT" dirty="0"/>
              <a:t>Dichiarazione di esistenza di eventuali altre specifiche condizioni previste dalla Convenzione.</a:t>
            </a:r>
          </a:p>
          <a:p>
            <a:pPr marL="800100" lvl="1" indent="-342900" algn="just">
              <a:buFont typeface="+mj-lt"/>
              <a:buAutoNum type="arabicPeriod"/>
            </a:pPr>
            <a:endParaRPr lang="it-IT" dirty="0"/>
          </a:p>
          <a:p>
            <a:pPr lvl="1" algn="just"/>
            <a:r>
              <a:rPr lang="it-IT" dirty="0"/>
              <a:t>Il modello deve essere corredato della documentazione atta a comprovare il prelievo effettivo dell’imposta.</a:t>
            </a:r>
          </a:p>
          <a:p>
            <a:pPr algn="just"/>
            <a:endParaRPr lang="it-IT" sz="2000" b="0" i="0" dirty="0">
              <a:solidFill>
                <a:srgbClr val="202122"/>
              </a:solidFill>
              <a:effectLst/>
              <a:cs typeface="Kohinoor Bangla" panose="02000000000000000000" pitchFamily="2" charset="77"/>
            </a:endParaRPr>
          </a:p>
        </p:txBody>
      </p:sp>
    </p:spTree>
    <p:extLst>
      <p:ext uri="{BB962C8B-B14F-4D97-AF65-F5344CB8AC3E}">
        <p14:creationId xmlns:p14="http://schemas.microsoft.com/office/powerpoint/2010/main" val="36560024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271C4F-70C9-22F9-D16B-DB1B44B02326}"/>
            </a:ext>
          </a:extLst>
        </p:cNvPr>
        <p:cNvGrpSpPr/>
        <p:nvPr/>
      </p:nvGrpSpPr>
      <p:grpSpPr>
        <a:xfrm>
          <a:off x="0" y="0"/>
          <a:ext cx="0" cy="0"/>
          <a:chOff x="0" y="0"/>
          <a:chExt cx="0" cy="0"/>
        </a:xfrm>
      </p:grpSpPr>
      <p:pic>
        <p:nvPicPr>
          <p:cNvPr id="5" name="Immagine 4" descr="Immagine che contiene schermata, Elementi grafici, grafica, simbolo  Descrizione generata automaticamente">
            <a:extLst>
              <a:ext uri="{FF2B5EF4-FFF2-40B4-BE49-F238E27FC236}">
                <a16:creationId xmlns:a16="http://schemas.microsoft.com/office/drawing/2014/main" id="{EA6D8F87-EB28-614E-3660-0E5DEE61A5EC}"/>
              </a:ext>
            </a:extLst>
          </p:cNvPr>
          <p:cNvPicPr>
            <a:picLocks noChangeAspect="1"/>
          </p:cNvPicPr>
          <p:nvPr/>
        </p:nvPicPr>
        <p:blipFill>
          <a:blip r:embed="rId2"/>
          <a:stretch>
            <a:fillRect/>
          </a:stretch>
        </p:blipFill>
        <p:spPr>
          <a:xfrm>
            <a:off x="-21264" y="-21264"/>
            <a:ext cx="1977656" cy="3275872"/>
          </a:xfrm>
          <a:prstGeom prst="rect">
            <a:avLst/>
          </a:prstGeom>
        </p:spPr>
      </p:pic>
      <p:pic>
        <p:nvPicPr>
          <p:cNvPr id="9" name="Immagine 8" descr="Immagine che contiene triangolo, bianco  Descrizione generata automaticamente">
            <a:extLst>
              <a:ext uri="{FF2B5EF4-FFF2-40B4-BE49-F238E27FC236}">
                <a16:creationId xmlns:a16="http://schemas.microsoft.com/office/drawing/2014/main" id="{87EDF48F-7BB4-8D8E-AE0C-6409C169180A}"/>
              </a:ext>
            </a:extLst>
          </p:cNvPr>
          <p:cNvPicPr>
            <a:picLocks noChangeAspect="1"/>
          </p:cNvPicPr>
          <p:nvPr/>
        </p:nvPicPr>
        <p:blipFill>
          <a:blip r:embed="rId3"/>
          <a:stretch>
            <a:fillRect/>
          </a:stretch>
        </p:blipFill>
        <p:spPr>
          <a:xfrm>
            <a:off x="11385550" y="5016500"/>
            <a:ext cx="806450" cy="1841500"/>
          </a:xfrm>
          <a:prstGeom prst="rect">
            <a:avLst/>
          </a:prstGeom>
        </p:spPr>
      </p:pic>
      <p:cxnSp>
        <p:nvCxnSpPr>
          <p:cNvPr id="10" name="Connettore 1 9">
            <a:extLst>
              <a:ext uri="{FF2B5EF4-FFF2-40B4-BE49-F238E27FC236}">
                <a16:creationId xmlns:a16="http://schemas.microsoft.com/office/drawing/2014/main" id="{19D86B15-B731-7809-FBE4-68F3033C36B0}"/>
              </a:ext>
            </a:extLst>
          </p:cNvPr>
          <p:cNvCxnSpPr>
            <a:cxnSpLocks/>
          </p:cNvCxnSpPr>
          <p:nvPr/>
        </p:nvCxnSpPr>
        <p:spPr>
          <a:xfrm>
            <a:off x="1919816" y="6149547"/>
            <a:ext cx="9037673"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11" name="Sottotitolo 2">
            <a:extLst>
              <a:ext uri="{FF2B5EF4-FFF2-40B4-BE49-F238E27FC236}">
                <a16:creationId xmlns:a16="http://schemas.microsoft.com/office/drawing/2014/main" id="{E843E384-72A4-AE23-4FFB-D17D7542FF81}"/>
              </a:ext>
            </a:extLst>
          </p:cNvPr>
          <p:cNvSpPr txBox="1">
            <a:spLocks/>
          </p:cNvSpPr>
          <p:nvPr/>
        </p:nvSpPr>
        <p:spPr>
          <a:xfrm>
            <a:off x="6250831" y="6224366"/>
            <a:ext cx="4805819" cy="36748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it-IT" sz="1100" dirty="0">
                <a:solidFill>
                  <a:schemeClr val="accent1">
                    <a:lumMod val="75000"/>
                  </a:schemeClr>
                </a:solidFill>
                <a:cs typeface="Kohinoor Bangla Medium" panose="02000000000000000000" pitchFamily="2" charset="77"/>
              </a:rPr>
              <a:t>Fiscalità internazionale – ODCEC Firenze 2026</a:t>
            </a:r>
          </a:p>
        </p:txBody>
      </p:sp>
      <p:pic>
        <p:nvPicPr>
          <p:cNvPr id="4" name="Immagine 3" descr="Immagine che contiene testo, Carattere, Elementi grafici, grafica  Descrizione generata automaticamente">
            <a:extLst>
              <a:ext uri="{FF2B5EF4-FFF2-40B4-BE49-F238E27FC236}">
                <a16:creationId xmlns:a16="http://schemas.microsoft.com/office/drawing/2014/main" id="{E6E1C9FB-9DE1-51EA-F032-E04613A91A2A}"/>
              </a:ext>
            </a:extLst>
          </p:cNvPr>
          <p:cNvPicPr>
            <a:picLocks noChangeAspect="1"/>
          </p:cNvPicPr>
          <p:nvPr/>
        </p:nvPicPr>
        <p:blipFill>
          <a:blip r:embed="rId4"/>
          <a:stretch>
            <a:fillRect/>
          </a:stretch>
        </p:blipFill>
        <p:spPr>
          <a:xfrm>
            <a:off x="685516" y="572012"/>
            <a:ext cx="4142912" cy="1381744"/>
          </a:xfrm>
          <a:prstGeom prst="rect">
            <a:avLst/>
          </a:prstGeom>
        </p:spPr>
      </p:pic>
      <p:sp>
        <p:nvSpPr>
          <p:cNvPr id="17" name="TextBox_custom">
            <a:extLst>
              <a:ext uri="{FF2B5EF4-FFF2-40B4-BE49-F238E27FC236}">
                <a16:creationId xmlns:a16="http://schemas.microsoft.com/office/drawing/2014/main" id="{11CE65AB-AF28-BBBD-9070-2FD218844061}"/>
              </a:ext>
            </a:extLst>
          </p:cNvPr>
          <p:cNvSpPr txBox="1">
            <a:spLocks/>
          </p:cNvSpPr>
          <p:nvPr/>
        </p:nvSpPr>
        <p:spPr>
          <a:xfrm>
            <a:off x="1794683" y="1786993"/>
            <a:ext cx="9590867" cy="3477875"/>
          </a:xfrm>
          <a:prstGeom prst="rect">
            <a:avLst/>
          </a:prstGeom>
          <a:noFill/>
        </p:spPr>
        <p:txBody>
          <a:bodyPr wrap="square" rtlCol="0" anchor="t">
            <a:spAutoFit/>
          </a:bodyPr>
          <a:lstStyle/>
          <a:p>
            <a:r>
              <a:rPr lang="it-IT" dirty="0"/>
              <a:t>Documentazione</a:t>
            </a:r>
          </a:p>
          <a:p>
            <a:endParaRPr lang="it-IT" sz="2000" b="0" i="0" dirty="0">
              <a:solidFill>
                <a:srgbClr val="202122"/>
              </a:solidFill>
              <a:effectLst/>
              <a:cs typeface="Kohinoor Bangla" panose="02000000000000000000" pitchFamily="2" charset="77"/>
            </a:endParaRPr>
          </a:p>
          <a:p>
            <a:pPr marL="285750" indent="-285750" algn="just">
              <a:buFont typeface="Arial" panose="020B0604020202020204" pitchFamily="34" charset="0"/>
              <a:buChar char="•"/>
            </a:pPr>
            <a:r>
              <a:rPr lang="it-IT" dirty="0"/>
              <a:t>Nel caso in cui il sostituto d’imposta decida di non applicare direttamente l’esenzione prevista dalla Direttiva UE o le minori aliquote previste dalle Convenzioni Internazionali, può fare riferimento ai Modelli rilasciati dalle autorità fiscali per agevolare la procedura di richiesta. </a:t>
            </a:r>
          </a:p>
          <a:p>
            <a:pPr marL="285750" indent="-285750" algn="just">
              <a:buFont typeface="Arial" panose="020B0604020202020204" pitchFamily="34" charset="0"/>
              <a:buChar char="•"/>
            </a:pPr>
            <a:r>
              <a:rPr lang="it-IT" dirty="0"/>
              <a:t>In particolare, nel caso in cui il soggetto debitore sia residente, dovrà essere presentata la seguente documentazione:</a:t>
            </a:r>
          </a:p>
          <a:p>
            <a:pPr marL="285750" indent="-285750" algn="just">
              <a:buFont typeface="Arial" panose="020B0604020202020204" pitchFamily="34" charset="0"/>
              <a:buChar char="•"/>
            </a:pPr>
            <a:endParaRPr lang="it-IT" dirty="0"/>
          </a:p>
          <a:p>
            <a:pPr lvl="1" algn="just"/>
            <a:r>
              <a:rPr lang="it-IT" dirty="0"/>
              <a:t>Modello B – Interessi applicazione diretta delle Convenzioni </a:t>
            </a:r>
          </a:p>
          <a:p>
            <a:pPr lvl="1" algn="just"/>
            <a:endParaRPr lang="it-IT" dirty="0"/>
          </a:p>
          <a:p>
            <a:pPr lvl="1" algn="just"/>
            <a:r>
              <a:rPr lang="it-IT" dirty="0"/>
              <a:t>Modello F – Regime interessi e canoni: esenzione dall’imposta italiana sugli interessi</a:t>
            </a:r>
          </a:p>
          <a:p>
            <a:pPr algn="just"/>
            <a:endParaRPr lang="it-IT" sz="2000" b="0" i="0" dirty="0">
              <a:solidFill>
                <a:srgbClr val="202122"/>
              </a:solidFill>
              <a:effectLst/>
              <a:cs typeface="Kohinoor Bangla" panose="02000000000000000000" pitchFamily="2" charset="77"/>
            </a:endParaRPr>
          </a:p>
        </p:txBody>
      </p:sp>
    </p:spTree>
    <p:extLst>
      <p:ext uri="{BB962C8B-B14F-4D97-AF65-F5344CB8AC3E}">
        <p14:creationId xmlns:p14="http://schemas.microsoft.com/office/powerpoint/2010/main" val="20944547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E5E21-2B13-DFF3-B083-015B0D1C94BE}"/>
            </a:ext>
          </a:extLst>
        </p:cNvPr>
        <p:cNvGrpSpPr/>
        <p:nvPr/>
      </p:nvGrpSpPr>
      <p:grpSpPr>
        <a:xfrm>
          <a:off x="0" y="0"/>
          <a:ext cx="0" cy="0"/>
          <a:chOff x="0" y="0"/>
          <a:chExt cx="0" cy="0"/>
        </a:xfrm>
      </p:grpSpPr>
      <p:pic>
        <p:nvPicPr>
          <p:cNvPr id="5" name="Immagine 4" descr="Immagine che contiene schermata, Elementi grafici, grafica, simbolo  Descrizione generata automaticamente">
            <a:extLst>
              <a:ext uri="{FF2B5EF4-FFF2-40B4-BE49-F238E27FC236}">
                <a16:creationId xmlns:a16="http://schemas.microsoft.com/office/drawing/2014/main" id="{9C30D59E-3178-10FB-2D65-57234CAFD174}"/>
              </a:ext>
            </a:extLst>
          </p:cNvPr>
          <p:cNvPicPr>
            <a:picLocks noChangeAspect="1"/>
          </p:cNvPicPr>
          <p:nvPr/>
        </p:nvPicPr>
        <p:blipFill>
          <a:blip r:embed="rId2"/>
          <a:stretch>
            <a:fillRect/>
          </a:stretch>
        </p:blipFill>
        <p:spPr>
          <a:xfrm>
            <a:off x="-21264" y="-21264"/>
            <a:ext cx="1977656" cy="3275872"/>
          </a:xfrm>
          <a:prstGeom prst="rect">
            <a:avLst/>
          </a:prstGeom>
        </p:spPr>
      </p:pic>
      <p:pic>
        <p:nvPicPr>
          <p:cNvPr id="9" name="Immagine 8" descr="Immagine che contiene triangolo, bianco  Descrizione generata automaticamente">
            <a:extLst>
              <a:ext uri="{FF2B5EF4-FFF2-40B4-BE49-F238E27FC236}">
                <a16:creationId xmlns:a16="http://schemas.microsoft.com/office/drawing/2014/main" id="{E07A3DDD-5826-F724-DBEC-3C3B7E816F3B}"/>
              </a:ext>
            </a:extLst>
          </p:cNvPr>
          <p:cNvPicPr>
            <a:picLocks noChangeAspect="1"/>
          </p:cNvPicPr>
          <p:nvPr/>
        </p:nvPicPr>
        <p:blipFill>
          <a:blip r:embed="rId3"/>
          <a:stretch>
            <a:fillRect/>
          </a:stretch>
        </p:blipFill>
        <p:spPr>
          <a:xfrm>
            <a:off x="11385550" y="5016500"/>
            <a:ext cx="806450" cy="1841500"/>
          </a:xfrm>
          <a:prstGeom prst="rect">
            <a:avLst/>
          </a:prstGeom>
        </p:spPr>
      </p:pic>
      <p:cxnSp>
        <p:nvCxnSpPr>
          <p:cNvPr id="10" name="Connettore 1 9">
            <a:extLst>
              <a:ext uri="{FF2B5EF4-FFF2-40B4-BE49-F238E27FC236}">
                <a16:creationId xmlns:a16="http://schemas.microsoft.com/office/drawing/2014/main" id="{10F6261A-0E3D-0279-EA71-73E6097D8CBA}"/>
              </a:ext>
            </a:extLst>
          </p:cNvPr>
          <p:cNvCxnSpPr>
            <a:cxnSpLocks/>
          </p:cNvCxnSpPr>
          <p:nvPr/>
        </p:nvCxnSpPr>
        <p:spPr>
          <a:xfrm>
            <a:off x="1919816" y="6149547"/>
            <a:ext cx="9037673"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11" name="Sottotitolo 2">
            <a:extLst>
              <a:ext uri="{FF2B5EF4-FFF2-40B4-BE49-F238E27FC236}">
                <a16:creationId xmlns:a16="http://schemas.microsoft.com/office/drawing/2014/main" id="{E36EF5C9-E339-E693-1DFC-78F772409912}"/>
              </a:ext>
            </a:extLst>
          </p:cNvPr>
          <p:cNvSpPr txBox="1">
            <a:spLocks/>
          </p:cNvSpPr>
          <p:nvPr/>
        </p:nvSpPr>
        <p:spPr>
          <a:xfrm>
            <a:off x="6250831" y="6224366"/>
            <a:ext cx="4805819" cy="36748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it-IT" sz="1100" dirty="0">
                <a:solidFill>
                  <a:schemeClr val="accent1">
                    <a:lumMod val="75000"/>
                  </a:schemeClr>
                </a:solidFill>
                <a:cs typeface="Kohinoor Bangla Medium" panose="02000000000000000000" pitchFamily="2" charset="77"/>
              </a:rPr>
              <a:t>Fiscalità internazionale – ODCEC Firenze 2026</a:t>
            </a:r>
          </a:p>
        </p:txBody>
      </p:sp>
      <p:pic>
        <p:nvPicPr>
          <p:cNvPr id="4" name="Immagine 3" descr="Immagine che contiene testo, Carattere, Elementi grafici, grafica  Descrizione generata automaticamente">
            <a:extLst>
              <a:ext uri="{FF2B5EF4-FFF2-40B4-BE49-F238E27FC236}">
                <a16:creationId xmlns:a16="http://schemas.microsoft.com/office/drawing/2014/main" id="{09421169-FDA5-E4DC-019E-2EA0BE24AF2F}"/>
              </a:ext>
            </a:extLst>
          </p:cNvPr>
          <p:cNvPicPr>
            <a:picLocks noChangeAspect="1"/>
          </p:cNvPicPr>
          <p:nvPr/>
        </p:nvPicPr>
        <p:blipFill>
          <a:blip r:embed="rId4"/>
          <a:stretch>
            <a:fillRect/>
          </a:stretch>
        </p:blipFill>
        <p:spPr>
          <a:xfrm>
            <a:off x="685516" y="572012"/>
            <a:ext cx="4142912" cy="1381744"/>
          </a:xfrm>
          <a:prstGeom prst="rect">
            <a:avLst/>
          </a:prstGeom>
        </p:spPr>
      </p:pic>
      <p:sp>
        <p:nvSpPr>
          <p:cNvPr id="17" name="TextBox_custom">
            <a:extLst>
              <a:ext uri="{FF2B5EF4-FFF2-40B4-BE49-F238E27FC236}">
                <a16:creationId xmlns:a16="http://schemas.microsoft.com/office/drawing/2014/main" id="{0CD5D7D0-C7FB-2128-E438-A50B70E7F553}"/>
              </a:ext>
            </a:extLst>
          </p:cNvPr>
          <p:cNvSpPr txBox="1">
            <a:spLocks/>
          </p:cNvSpPr>
          <p:nvPr/>
        </p:nvSpPr>
        <p:spPr>
          <a:xfrm>
            <a:off x="1794683" y="1786993"/>
            <a:ext cx="9590867" cy="3754874"/>
          </a:xfrm>
          <a:prstGeom prst="rect">
            <a:avLst/>
          </a:prstGeom>
          <a:noFill/>
        </p:spPr>
        <p:txBody>
          <a:bodyPr wrap="square" rtlCol="0" anchor="t">
            <a:spAutoFit/>
          </a:bodyPr>
          <a:lstStyle/>
          <a:p>
            <a:r>
              <a:rPr lang="it-IT" dirty="0"/>
              <a:t>Esenzione: condizione d’accesso</a:t>
            </a:r>
          </a:p>
          <a:p>
            <a:pPr algn="just"/>
            <a:endParaRPr lang="it-IT" sz="2000" dirty="0">
              <a:solidFill>
                <a:srgbClr val="202122"/>
              </a:solidFill>
            </a:endParaRPr>
          </a:p>
          <a:p>
            <a:pPr algn="just"/>
            <a:r>
              <a:rPr lang="it-IT" u="sng" dirty="0"/>
              <a:t>Direttiva 2003/49/CE:</a:t>
            </a:r>
          </a:p>
          <a:p>
            <a:pPr marL="285750" indent="-285750" algn="just">
              <a:buFont typeface="Arial" panose="020B0604020202020204" pitchFamily="34" charset="0"/>
              <a:buChar char="•"/>
            </a:pPr>
            <a:endParaRPr lang="it-IT" dirty="0"/>
          </a:p>
          <a:p>
            <a:pPr marL="285750" indent="-285750" algn="just">
              <a:buFont typeface="Arial" panose="020B0604020202020204" pitchFamily="34" charset="0"/>
              <a:buChar char="•"/>
            </a:pPr>
            <a:r>
              <a:rPr lang="it-IT" dirty="0"/>
              <a:t>Detenzione diretta ed ininterrotta per almeno un anno, tra la società che effettua il pagamento e quella che lo riceve, di una quota minima del 25% dei diritti di voto;</a:t>
            </a:r>
          </a:p>
          <a:p>
            <a:pPr marL="285750" indent="-285750" algn="just">
              <a:buFont typeface="Arial" panose="020B0604020202020204" pitchFamily="34" charset="0"/>
              <a:buChar char="•"/>
            </a:pPr>
            <a:r>
              <a:rPr lang="it-IT" dirty="0"/>
              <a:t>Il soggetto che riceve gli interessi o i canoni sia il beneficiario effettivo degli stessi;</a:t>
            </a:r>
          </a:p>
          <a:p>
            <a:pPr marL="285750" indent="-285750" algn="just">
              <a:buFont typeface="Arial" panose="020B0604020202020204" pitchFamily="34" charset="0"/>
              <a:buChar char="•"/>
            </a:pPr>
            <a:r>
              <a:rPr lang="it-IT" dirty="0"/>
              <a:t>I soggetti interessati rivestano una delle forme legali indicate nell’allegato A al DPR 600/1973; </a:t>
            </a:r>
          </a:p>
          <a:p>
            <a:pPr marL="285750" indent="-285750" algn="just">
              <a:buFont typeface="Arial" panose="020B0604020202020204" pitchFamily="34" charset="0"/>
              <a:buChar char="•"/>
            </a:pPr>
            <a:r>
              <a:rPr lang="it-IT" dirty="0"/>
              <a:t>I soggetti interessati siano assoggettati, senza fruire di regimi di esonero, ad una delle imposte indicate nell’allegato B al DPR 600/1973;</a:t>
            </a:r>
          </a:p>
          <a:p>
            <a:pPr marL="285750" indent="-285750" algn="just">
              <a:buFont typeface="Arial" panose="020B0604020202020204" pitchFamily="34" charset="0"/>
              <a:buChar char="•"/>
            </a:pPr>
            <a:r>
              <a:rPr lang="it-IT" dirty="0"/>
              <a:t>Gli interessi siano effettivamente assoggettati ad imposta nello Stato del beneficiario.</a:t>
            </a:r>
          </a:p>
          <a:p>
            <a:pPr marL="285750" indent="-285750" algn="just">
              <a:buFont typeface="Arial" panose="020B0604020202020204" pitchFamily="34" charset="0"/>
              <a:buChar char="•"/>
            </a:pPr>
            <a:endParaRPr lang="it-IT" dirty="0"/>
          </a:p>
          <a:p>
            <a:pPr algn="just"/>
            <a:endParaRPr lang="it-IT" sz="2000" b="0" i="0" dirty="0">
              <a:solidFill>
                <a:srgbClr val="202122"/>
              </a:solidFill>
              <a:effectLst/>
              <a:cs typeface="Kohinoor Bangla" panose="02000000000000000000" pitchFamily="2" charset="77"/>
            </a:endParaRPr>
          </a:p>
        </p:txBody>
      </p:sp>
    </p:spTree>
    <p:extLst>
      <p:ext uri="{BB962C8B-B14F-4D97-AF65-F5344CB8AC3E}">
        <p14:creationId xmlns:p14="http://schemas.microsoft.com/office/powerpoint/2010/main" val="26812987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67BBB-1272-599F-5FB9-BF733E40E036}"/>
            </a:ext>
          </a:extLst>
        </p:cNvPr>
        <p:cNvGrpSpPr/>
        <p:nvPr/>
      </p:nvGrpSpPr>
      <p:grpSpPr>
        <a:xfrm>
          <a:off x="0" y="0"/>
          <a:ext cx="0" cy="0"/>
          <a:chOff x="0" y="0"/>
          <a:chExt cx="0" cy="0"/>
        </a:xfrm>
      </p:grpSpPr>
      <p:pic>
        <p:nvPicPr>
          <p:cNvPr id="5" name="Immagine 4" descr="Immagine che contiene schermata, Elementi grafici, grafica, simbolo  Descrizione generata automaticamente">
            <a:extLst>
              <a:ext uri="{FF2B5EF4-FFF2-40B4-BE49-F238E27FC236}">
                <a16:creationId xmlns:a16="http://schemas.microsoft.com/office/drawing/2014/main" id="{A2BBE7E1-3BC4-3405-D567-64BC6C21B1D9}"/>
              </a:ext>
            </a:extLst>
          </p:cNvPr>
          <p:cNvPicPr>
            <a:picLocks noChangeAspect="1"/>
          </p:cNvPicPr>
          <p:nvPr/>
        </p:nvPicPr>
        <p:blipFill>
          <a:blip r:embed="rId2"/>
          <a:stretch>
            <a:fillRect/>
          </a:stretch>
        </p:blipFill>
        <p:spPr>
          <a:xfrm>
            <a:off x="-21264" y="-21264"/>
            <a:ext cx="1977656" cy="3275872"/>
          </a:xfrm>
          <a:prstGeom prst="rect">
            <a:avLst/>
          </a:prstGeom>
        </p:spPr>
      </p:pic>
      <p:pic>
        <p:nvPicPr>
          <p:cNvPr id="9" name="Immagine 8" descr="Immagine che contiene triangolo, bianco  Descrizione generata automaticamente">
            <a:extLst>
              <a:ext uri="{FF2B5EF4-FFF2-40B4-BE49-F238E27FC236}">
                <a16:creationId xmlns:a16="http://schemas.microsoft.com/office/drawing/2014/main" id="{113D73CF-3ECB-4397-AAD9-E144AF57D961}"/>
              </a:ext>
            </a:extLst>
          </p:cNvPr>
          <p:cNvPicPr>
            <a:picLocks noChangeAspect="1"/>
          </p:cNvPicPr>
          <p:nvPr/>
        </p:nvPicPr>
        <p:blipFill>
          <a:blip r:embed="rId3"/>
          <a:stretch>
            <a:fillRect/>
          </a:stretch>
        </p:blipFill>
        <p:spPr>
          <a:xfrm>
            <a:off x="11385550" y="5016500"/>
            <a:ext cx="806450" cy="1841500"/>
          </a:xfrm>
          <a:prstGeom prst="rect">
            <a:avLst/>
          </a:prstGeom>
        </p:spPr>
      </p:pic>
      <p:cxnSp>
        <p:nvCxnSpPr>
          <p:cNvPr id="10" name="Connettore 1 9">
            <a:extLst>
              <a:ext uri="{FF2B5EF4-FFF2-40B4-BE49-F238E27FC236}">
                <a16:creationId xmlns:a16="http://schemas.microsoft.com/office/drawing/2014/main" id="{3812BB8B-F8E2-7A68-E04D-273B4D2668ED}"/>
              </a:ext>
            </a:extLst>
          </p:cNvPr>
          <p:cNvCxnSpPr>
            <a:cxnSpLocks/>
          </p:cNvCxnSpPr>
          <p:nvPr/>
        </p:nvCxnSpPr>
        <p:spPr>
          <a:xfrm>
            <a:off x="1919816" y="6149547"/>
            <a:ext cx="9037673"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11" name="Sottotitolo 2">
            <a:extLst>
              <a:ext uri="{FF2B5EF4-FFF2-40B4-BE49-F238E27FC236}">
                <a16:creationId xmlns:a16="http://schemas.microsoft.com/office/drawing/2014/main" id="{EB90AD17-0AD5-DC57-18EE-6E6FC3C97207}"/>
              </a:ext>
            </a:extLst>
          </p:cNvPr>
          <p:cNvSpPr txBox="1">
            <a:spLocks/>
          </p:cNvSpPr>
          <p:nvPr/>
        </p:nvSpPr>
        <p:spPr>
          <a:xfrm>
            <a:off x="6250831" y="6224366"/>
            <a:ext cx="4805819" cy="36748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it-IT" sz="1100" dirty="0">
                <a:solidFill>
                  <a:schemeClr val="accent1">
                    <a:lumMod val="75000"/>
                  </a:schemeClr>
                </a:solidFill>
                <a:cs typeface="Kohinoor Bangla Medium" panose="02000000000000000000" pitchFamily="2" charset="77"/>
              </a:rPr>
              <a:t>Fiscalità internazionale – ODCEC Firenze 2026</a:t>
            </a:r>
          </a:p>
        </p:txBody>
      </p:sp>
      <p:pic>
        <p:nvPicPr>
          <p:cNvPr id="4" name="Immagine 3" descr="Immagine che contiene testo, Carattere, Elementi grafici, grafica  Descrizione generata automaticamente">
            <a:extLst>
              <a:ext uri="{FF2B5EF4-FFF2-40B4-BE49-F238E27FC236}">
                <a16:creationId xmlns:a16="http://schemas.microsoft.com/office/drawing/2014/main" id="{CCC40AA8-B93B-61D9-53B8-231B1E038D22}"/>
              </a:ext>
            </a:extLst>
          </p:cNvPr>
          <p:cNvPicPr>
            <a:picLocks noChangeAspect="1"/>
          </p:cNvPicPr>
          <p:nvPr/>
        </p:nvPicPr>
        <p:blipFill>
          <a:blip r:embed="rId4"/>
          <a:stretch>
            <a:fillRect/>
          </a:stretch>
        </p:blipFill>
        <p:spPr>
          <a:xfrm>
            <a:off x="685516" y="572012"/>
            <a:ext cx="4142912" cy="1381744"/>
          </a:xfrm>
          <a:prstGeom prst="rect">
            <a:avLst/>
          </a:prstGeom>
        </p:spPr>
      </p:pic>
      <p:sp>
        <p:nvSpPr>
          <p:cNvPr id="17" name="TextBox_custom">
            <a:extLst>
              <a:ext uri="{FF2B5EF4-FFF2-40B4-BE49-F238E27FC236}">
                <a16:creationId xmlns:a16="http://schemas.microsoft.com/office/drawing/2014/main" id="{88B11E69-470C-2648-7F6B-A5DE10026756}"/>
              </a:ext>
            </a:extLst>
          </p:cNvPr>
          <p:cNvSpPr txBox="1">
            <a:spLocks/>
          </p:cNvSpPr>
          <p:nvPr/>
        </p:nvSpPr>
        <p:spPr>
          <a:xfrm>
            <a:off x="1794683" y="1786993"/>
            <a:ext cx="9590867" cy="3477875"/>
          </a:xfrm>
          <a:prstGeom prst="rect">
            <a:avLst/>
          </a:prstGeom>
          <a:noFill/>
        </p:spPr>
        <p:txBody>
          <a:bodyPr wrap="square" rtlCol="0" anchor="t">
            <a:spAutoFit/>
          </a:bodyPr>
          <a:lstStyle/>
          <a:p>
            <a:r>
              <a:rPr lang="it-IT" dirty="0"/>
              <a:t>Esenzione: condizione d’accesso</a:t>
            </a:r>
          </a:p>
          <a:p>
            <a:pPr algn="just"/>
            <a:endParaRPr lang="it-IT" sz="2000" dirty="0">
              <a:solidFill>
                <a:srgbClr val="202122"/>
              </a:solidFill>
            </a:endParaRPr>
          </a:p>
          <a:p>
            <a:pPr algn="just"/>
            <a:r>
              <a:rPr lang="it-IT" u="sng" dirty="0"/>
              <a:t>Fonti normative</a:t>
            </a:r>
          </a:p>
          <a:p>
            <a:pPr marL="285750" indent="-285750" algn="just">
              <a:buFont typeface="Arial" panose="020B0604020202020204" pitchFamily="34" charset="0"/>
              <a:buChar char="•"/>
            </a:pPr>
            <a:endParaRPr lang="it-IT" dirty="0"/>
          </a:p>
          <a:p>
            <a:pPr marL="285750" indent="-285750" algn="just">
              <a:buFont typeface="Arial" panose="020B0604020202020204" pitchFamily="34" charset="0"/>
              <a:buChar char="•"/>
            </a:pPr>
            <a:r>
              <a:rPr lang="it-IT" dirty="0"/>
              <a:t>D.P.R. 600/1973</a:t>
            </a:r>
          </a:p>
          <a:p>
            <a:pPr marL="285750" indent="-285750" algn="just">
              <a:buFont typeface="Arial" panose="020B0604020202020204" pitchFamily="34" charset="0"/>
              <a:buChar char="•"/>
            </a:pPr>
            <a:r>
              <a:rPr lang="it-IT" dirty="0"/>
              <a:t>Allegato A al D.P.R. 600/1973</a:t>
            </a:r>
          </a:p>
          <a:p>
            <a:pPr marL="285750" indent="-285750" algn="just">
              <a:buFont typeface="Arial" panose="020B0604020202020204" pitchFamily="34" charset="0"/>
              <a:buChar char="•"/>
            </a:pPr>
            <a:r>
              <a:rPr lang="it-IT" dirty="0"/>
              <a:t>Allegato B al D.P.R. 600/1973</a:t>
            </a:r>
          </a:p>
          <a:p>
            <a:pPr marL="285750" indent="-285750" algn="just">
              <a:buFont typeface="Arial" panose="020B0604020202020204" pitchFamily="34" charset="0"/>
              <a:buChar char="•"/>
            </a:pPr>
            <a:r>
              <a:rPr lang="it-IT" dirty="0"/>
              <a:t>Direttiva 2003/49/CE (cd. Direttiva «Interessi e canoni»)</a:t>
            </a:r>
          </a:p>
          <a:p>
            <a:pPr marL="285750" indent="-285750" algn="just">
              <a:buFont typeface="Arial" panose="020B0604020202020204" pitchFamily="34" charset="0"/>
              <a:buChar char="•"/>
            </a:pPr>
            <a:r>
              <a:rPr lang="it-IT" dirty="0"/>
              <a:t>Provvedimento Agenzia delle Entrate n. 2013/84404</a:t>
            </a:r>
          </a:p>
          <a:p>
            <a:pPr marL="285750" indent="-285750" algn="just">
              <a:buFont typeface="Arial" panose="020B0604020202020204" pitchFamily="34" charset="0"/>
              <a:buChar char="•"/>
            </a:pPr>
            <a:r>
              <a:rPr lang="it-IT" dirty="0"/>
              <a:t>Legge 7 maggio 2015, n.32</a:t>
            </a:r>
          </a:p>
          <a:p>
            <a:pPr marL="285750" indent="-285750" algn="just">
              <a:buFont typeface="Arial" panose="020B0604020202020204" pitchFamily="34" charset="0"/>
              <a:buChar char="•"/>
            </a:pPr>
            <a:endParaRPr lang="it-IT" dirty="0"/>
          </a:p>
          <a:p>
            <a:pPr algn="just"/>
            <a:endParaRPr lang="it-IT" sz="2000" b="0" i="0" dirty="0">
              <a:solidFill>
                <a:srgbClr val="202122"/>
              </a:solidFill>
              <a:effectLst/>
              <a:cs typeface="Kohinoor Bangla" panose="02000000000000000000" pitchFamily="2" charset="77"/>
            </a:endParaRPr>
          </a:p>
        </p:txBody>
      </p:sp>
    </p:spTree>
    <p:extLst>
      <p:ext uri="{BB962C8B-B14F-4D97-AF65-F5344CB8AC3E}">
        <p14:creationId xmlns:p14="http://schemas.microsoft.com/office/powerpoint/2010/main" val="6036095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CAFA5-D550-5FD0-074D-BB745834E13C}"/>
            </a:ext>
          </a:extLst>
        </p:cNvPr>
        <p:cNvGrpSpPr/>
        <p:nvPr/>
      </p:nvGrpSpPr>
      <p:grpSpPr>
        <a:xfrm>
          <a:off x="0" y="0"/>
          <a:ext cx="0" cy="0"/>
          <a:chOff x="0" y="0"/>
          <a:chExt cx="0" cy="0"/>
        </a:xfrm>
      </p:grpSpPr>
      <p:pic>
        <p:nvPicPr>
          <p:cNvPr id="5" name="Immagine 4" descr="Immagine che contiene schermata, Elementi grafici, grafica, simbolo  Descrizione generata automaticamente">
            <a:extLst>
              <a:ext uri="{FF2B5EF4-FFF2-40B4-BE49-F238E27FC236}">
                <a16:creationId xmlns:a16="http://schemas.microsoft.com/office/drawing/2014/main" id="{54B8EB69-FB43-CC07-AC42-BB3918E277EF}"/>
              </a:ext>
            </a:extLst>
          </p:cNvPr>
          <p:cNvPicPr>
            <a:picLocks noChangeAspect="1"/>
          </p:cNvPicPr>
          <p:nvPr/>
        </p:nvPicPr>
        <p:blipFill>
          <a:blip r:embed="rId2"/>
          <a:stretch>
            <a:fillRect/>
          </a:stretch>
        </p:blipFill>
        <p:spPr>
          <a:xfrm>
            <a:off x="-21264" y="-21264"/>
            <a:ext cx="1977656" cy="3275872"/>
          </a:xfrm>
          <a:prstGeom prst="rect">
            <a:avLst/>
          </a:prstGeom>
        </p:spPr>
      </p:pic>
      <p:pic>
        <p:nvPicPr>
          <p:cNvPr id="9" name="Immagine 8" descr="Immagine che contiene triangolo, bianco  Descrizione generata automaticamente">
            <a:extLst>
              <a:ext uri="{FF2B5EF4-FFF2-40B4-BE49-F238E27FC236}">
                <a16:creationId xmlns:a16="http://schemas.microsoft.com/office/drawing/2014/main" id="{3CE900E7-6E47-39CD-91BE-E89D5AA38DED}"/>
              </a:ext>
            </a:extLst>
          </p:cNvPr>
          <p:cNvPicPr>
            <a:picLocks noChangeAspect="1"/>
          </p:cNvPicPr>
          <p:nvPr/>
        </p:nvPicPr>
        <p:blipFill>
          <a:blip r:embed="rId3"/>
          <a:stretch>
            <a:fillRect/>
          </a:stretch>
        </p:blipFill>
        <p:spPr>
          <a:xfrm>
            <a:off x="11385550" y="5016500"/>
            <a:ext cx="806450" cy="1841500"/>
          </a:xfrm>
          <a:prstGeom prst="rect">
            <a:avLst/>
          </a:prstGeom>
        </p:spPr>
      </p:pic>
      <p:cxnSp>
        <p:nvCxnSpPr>
          <p:cNvPr id="10" name="Connettore 1 9">
            <a:extLst>
              <a:ext uri="{FF2B5EF4-FFF2-40B4-BE49-F238E27FC236}">
                <a16:creationId xmlns:a16="http://schemas.microsoft.com/office/drawing/2014/main" id="{01111ED8-9E90-C8B1-77F3-8A67C20A7152}"/>
              </a:ext>
            </a:extLst>
          </p:cNvPr>
          <p:cNvCxnSpPr>
            <a:cxnSpLocks/>
          </p:cNvCxnSpPr>
          <p:nvPr/>
        </p:nvCxnSpPr>
        <p:spPr>
          <a:xfrm>
            <a:off x="1919816" y="6149547"/>
            <a:ext cx="9037673"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11" name="Sottotitolo 2">
            <a:extLst>
              <a:ext uri="{FF2B5EF4-FFF2-40B4-BE49-F238E27FC236}">
                <a16:creationId xmlns:a16="http://schemas.microsoft.com/office/drawing/2014/main" id="{527F9844-CBAA-0D46-B4B1-0FB909935E82}"/>
              </a:ext>
            </a:extLst>
          </p:cNvPr>
          <p:cNvSpPr txBox="1">
            <a:spLocks/>
          </p:cNvSpPr>
          <p:nvPr/>
        </p:nvSpPr>
        <p:spPr>
          <a:xfrm>
            <a:off x="6250831" y="6224366"/>
            <a:ext cx="4805819" cy="36748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it-IT" sz="1100" dirty="0">
                <a:solidFill>
                  <a:schemeClr val="accent1">
                    <a:lumMod val="75000"/>
                  </a:schemeClr>
                </a:solidFill>
                <a:cs typeface="Kohinoor Bangla Medium" panose="02000000000000000000" pitchFamily="2" charset="77"/>
              </a:rPr>
              <a:t>Fiscalità internazionale – ODCEC Firenze 2026</a:t>
            </a:r>
          </a:p>
        </p:txBody>
      </p:sp>
      <p:pic>
        <p:nvPicPr>
          <p:cNvPr id="4" name="Immagine 3" descr="Immagine che contiene testo, Carattere, Elementi grafici, grafica  Descrizione generata automaticamente">
            <a:extLst>
              <a:ext uri="{FF2B5EF4-FFF2-40B4-BE49-F238E27FC236}">
                <a16:creationId xmlns:a16="http://schemas.microsoft.com/office/drawing/2014/main" id="{9C6AE0C7-49F5-590A-25BA-D72F22DDA338}"/>
              </a:ext>
            </a:extLst>
          </p:cNvPr>
          <p:cNvPicPr>
            <a:picLocks noChangeAspect="1"/>
          </p:cNvPicPr>
          <p:nvPr/>
        </p:nvPicPr>
        <p:blipFill>
          <a:blip r:embed="rId4"/>
          <a:stretch>
            <a:fillRect/>
          </a:stretch>
        </p:blipFill>
        <p:spPr>
          <a:xfrm>
            <a:off x="685516" y="572012"/>
            <a:ext cx="4142912" cy="1381744"/>
          </a:xfrm>
          <a:prstGeom prst="rect">
            <a:avLst/>
          </a:prstGeom>
        </p:spPr>
      </p:pic>
      <p:sp>
        <p:nvSpPr>
          <p:cNvPr id="17" name="TextBox_custom">
            <a:extLst>
              <a:ext uri="{FF2B5EF4-FFF2-40B4-BE49-F238E27FC236}">
                <a16:creationId xmlns:a16="http://schemas.microsoft.com/office/drawing/2014/main" id="{9C615F07-4A7D-6F43-EE65-6449F0117EFE}"/>
              </a:ext>
            </a:extLst>
          </p:cNvPr>
          <p:cNvSpPr txBox="1">
            <a:spLocks/>
          </p:cNvSpPr>
          <p:nvPr/>
        </p:nvSpPr>
        <p:spPr>
          <a:xfrm>
            <a:off x="4148826" y="1657202"/>
            <a:ext cx="7249424" cy="4001095"/>
          </a:xfrm>
          <a:prstGeom prst="rect">
            <a:avLst/>
          </a:prstGeom>
          <a:noFill/>
        </p:spPr>
        <p:txBody>
          <a:bodyPr wrap="square" rtlCol="0" anchor="t">
            <a:spAutoFit/>
          </a:bodyPr>
          <a:lstStyle/>
          <a:p>
            <a:r>
              <a:rPr lang="it-IT" u="sng" dirty="0"/>
              <a:t>Finanziamenti attivi erogati da soggetto residente a soggetto Extra-UE</a:t>
            </a:r>
          </a:p>
          <a:p>
            <a:pPr algn="just"/>
            <a:endParaRPr lang="it-IT" dirty="0"/>
          </a:p>
          <a:p>
            <a:pPr marL="285750" indent="-285750" algn="just">
              <a:buFont typeface="Arial" panose="020B0604020202020204" pitchFamily="34" charset="0"/>
              <a:buChar char="•"/>
            </a:pPr>
            <a:r>
              <a:rPr lang="it-IT" b="0" i="0" dirty="0">
                <a:solidFill>
                  <a:srgbClr val="202122"/>
                </a:solidFill>
                <a:effectLst/>
                <a:cs typeface="Kohinoor Bangla" panose="02000000000000000000" pitchFamily="2" charset="77"/>
              </a:rPr>
              <a:t>Il finanziamento in esame è stato erogato da Alfa S.p.A. a Beta Corporation, società residente in USA;</a:t>
            </a:r>
          </a:p>
          <a:p>
            <a:pPr marL="285750" indent="-285750" algn="just">
              <a:buFont typeface="Arial" panose="020B0604020202020204" pitchFamily="34" charset="0"/>
              <a:buChar char="•"/>
            </a:pPr>
            <a:r>
              <a:rPr lang="it-IT" b="0" i="0" dirty="0">
                <a:solidFill>
                  <a:srgbClr val="202122"/>
                </a:solidFill>
                <a:effectLst/>
                <a:cs typeface="Kohinoor Bangla" panose="02000000000000000000" pitchFamily="2" charset="77"/>
              </a:rPr>
              <a:t>Agli interessi percepiti da Alfa S.p.A. S.B. non è applicabile l’esenzione prevista dalla Direttiva 2003/49/CE in quanto la società debitrice non è residente in un Paese membro dell’UE;</a:t>
            </a:r>
          </a:p>
          <a:p>
            <a:pPr marL="285750" indent="-285750" algn="just">
              <a:buFont typeface="Arial" panose="020B0604020202020204" pitchFamily="34" charset="0"/>
              <a:buChar char="•"/>
            </a:pPr>
            <a:r>
              <a:rPr lang="it-IT" b="0" i="0" dirty="0">
                <a:solidFill>
                  <a:srgbClr val="202122"/>
                </a:solidFill>
                <a:effectLst/>
                <a:cs typeface="Kohinoor Bangla" panose="02000000000000000000" pitchFamily="2" charset="77"/>
              </a:rPr>
              <a:t>Tuttavia, ove Alfa S.p.A. fosse la beneficiaria effettiva degli interessi, la stessa potrebbe richiedere all’autorità fiscale USA l’applicazione agli interessi della ritenuta convenzionale del 10% in applicazione dell’art. 11 della Convenzione contro le doppie imposizioni in vigore tra Italia e USA. Sarebbe inoltre necessario valutare l’integrazione dei requisiti previsti nel protocollo dalle </a:t>
            </a:r>
            <a:r>
              <a:rPr lang="it-IT" b="0" i="0" dirty="0" err="1">
                <a:solidFill>
                  <a:srgbClr val="202122"/>
                </a:solidFill>
                <a:effectLst/>
                <a:cs typeface="Kohinoor Bangla" panose="02000000000000000000" pitchFamily="2" charset="77"/>
              </a:rPr>
              <a:t>Limitation</a:t>
            </a:r>
            <a:r>
              <a:rPr lang="it-IT" b="0" i="0" dirty="0">
                <a:solidFill>
                  <a:srgbClr val="202122"/>
                </a:solidFill>
                <a:effectLst/>
                <a:cs typeface="Kohinoor Bangla" panose="02000000000000000000" pitchFamily="2" charset="77"/>
              </a:rPr>
              <a:t> on benefits </a:t>
            </a:r>
            <a:r>
              <a:rPr lang="it-IT" b="0" i="0" dirty="0" err="1">
                <a:solidFill>
                  <a:srgbClr val="202122"/>
                </a:solidFill>
                <a:effectLst/>
                <a:cs typeface="Kohinoor Bangla" panose="02000000000000000000" pitchFamily="2" charset="77"/>
              </a:rPr>
              <a:t>clauses</a:t>
            </a:r>
            <a:r>
              <a:rPr lang="it-IT" dirty="0">
                <a:solidFill>
                  <a:srgbClr val="202122"/>
                </a:solidFill>
                <a:cs typeface="Kohinoor Bangla" panose="02000000000000000000" pitchFamily="2" charset="77"/>
              </a:rPr>
              <a:t>.</a:t>
            </a:r>
            <a:endParaRPr lang="it-IT" b="0" i="0" dirty="0">
              <a:solidFill>
                <a:srgbClr val="202122"/>
              </a:solidFill>
              <a:effectLst/>
              <a:cs typeface="Kohinoor Bangla" panose="02000000000000000000" pitchFamily="2" charset="77"/>
            </a:endParaRPr>
          </a:p>
          <a:p>
            <a:pPr algn="just"/>
            <a:endParaRPr lang="it-IT" sz="2000" b="0" i="0" dirty="0">
              <a:solidFill>
                <a:srgbClr val="202122"/>
              </a:solidFill>
              <a:effectLst/>
              <a:cs typeface="Kohinoor Bangla" panose="02000000000000000000" pitchFamily="2" charset="77"/>
            </a:endParaRPr>
          </a:p>
        </p:txBody>
      </p:sp>
      <p:sp>
        <p:nvSpPr>
          <p:cNvPr id="2" name="Rettangolo 7">
            <a:extLst>
              <a:ext uri="{FF2B5EF4-FFF2-40B4-BE49-F238E27FC236}">
                <a16:creationId xmlns:a16="http://schemas.microsoft.com/office/drawing/2014/main" id="{D7FCA499-A04A-4178-0D1C-FD2216F05968}"/>
              </a:ext>
            </a:extLst>
          </p:cNvPr>
          <p:cNvSpPr/>
          <p:nvPr/>
        </p:nvSpPr>
        <p:spPr>
          <a:xfrm>
            <a:off x="2350485" y="2657008"/>
            <a:ext cx="1310640" cy="467359"/>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it-IT" sz="1400" b="1" kern="0" dirty="0">
                <a:solidFill>
                  <a:srgbClr val="000000"/>
                </a:solidFill>
                <a:latin typeface="EYInterstate Light"/>
              </a:rPr>
              <a:t>Alfa SPA</a:t>
            </a:r>
          </a:p>
        </p:txBody>
      </p:sp>
      <p:sp>
        <p:nvSpPr>
          <p:cNvPr id="3" name="Rettangolo 17">
            <a:extLst>
              <a:ext uri="{FF2B5EF4-FFF2-40B4-BE49-F238E27FC236}">
                <a16:creationId xmlns:a16="http://schemas.microsoft.com/office/drawing/2014/main" id="{A8B4B387-57A2-FBE0-8E4A-D3CE0EDD0145}"/>
              </a:ext>
            </a:extLst>
          </p:cNvPr>
          <p:cNvSpPr/>
          <p:nvPr/>
        </p:nvSpPr>
        <p:spPr>
          <a:xfrm>
            <a:off x="2350485" y="5613568"/>
            <a:ext cx="1310640" cy="467359"/>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it-IT" sz="1400" b="1" kern="0" dirty="0">
                <a:solidFill>
                  <a:srgbClr val="000000"/>
                </a:solidFill>
                <a:latin typeface="EYInterstate Light"/>
              </a:rPr>
              <a:t>Beta Corp.</a:t>
            </a:r>
          </a:p>
        </p:txBody>
      </p:sp>
      <p:cxnSp>
        <p:nvCxnSpPr>
          <p:cNvPr id="7" name="Connettore a gomito 8">
            <a:extLst>
              <a:ext uri="{FF2B5EF4-FFF2-40B4-BE49-F238E27FC236}">
                <a16:creationId xmlns:a16="http://schemas.microsoft.com/office/drawing/2014/main" id="{732FF24D-1548-5F70-AF3F-5861C1C76F46}"/>
              </a:ext>
            </a:extLst>
          </p:cNvPr>
          <p:cNvCxnSpPr>
            <a:stCxn id="2" idx="3"/>
            <a:endCxn id="3" idx="3"/>
          </p:cNvCxnSpPr>
          <p:nvPr/>
        </p:nvCxnSpPr>
        <p:spPr>
          <a:xfrm>
            <a:off x="3661125" y="2890688"/>
            <a:ext cx="12700" cy="2956560"/>
          </a:xfrm>
          <a:prstGeom prst="bentConnector3">
            <a:avLst>
              <a:gd name="adj1" fmla="val 1800000"/>
            </a:avLst>
          </a:prstGeom>
          <a:noFill/>
          <a:ln w="12700" cap="sq" cmpd="sng" algn="ctr">
            <a:solidFill>
              <a:schemeClr val="tx2"/>
            </a:solidFill>
            <a:prstDash val="solid"/>
            <a:miter lim="800000"/>
            <a:tailEnd type="triangle"/>
          </a:ln>
          <a:effectLst/>
        </p:spPr>
      </p:cxnSp>
      <p:cxnSp>
        <p:nvCxnSpPr>
          <p:cNvPr id="8" name="Connettore a gomito 10">
            <a:extLst>
              <a:ext uri="{FF2B5EF4-FFF2-40B4-BE49-F238E27FC236}">
                <a16:creationId xmlns:a16="http://schemas.microsoft.com/office/drawing/2014/main" id="{D4C25A78-F97C-3855-5868-34BCA15F454F}"/>
              </a:ext>
            </a:extLst>
          </p:cNvPr>
          <p:cNvCxnSpPr>
            <a:stCxn id="3" idx="1"/>
            <a:endCxn id="2" idx="1"/>
          </p:cNvCxnSpPr>
          <p:nvPr/>
        </p:nvCxnSpPr>
        <p:spPr>
          <a:xfrm rot="10800000">
            <a:off x="2350485" y="2890688"/>
            <a:ext cx="12700" cy="2956560"/>
          </a:xfrm>
          <a:prstGeom prst="bentConnector3">
            <a:avLst>
              <a:gd name="adj1" fmla="val 1800000"/>
            </a:avLst>
          </a:prstGeom>
          <a:noFill/>
          <a:ln w="12700" cap="sq" cmpd="sng" algn="ctr">
            <a:solidFill>
              <a:srgbClr val="00B050"/>
            </a:solidFill>
            <a:prstDash val="solid"/>
            <a:miter lim="800000"/>
            <a:tailEnd type="triangle"/>
          </a:ln>
          <a:effectLst/>
        </p:spPr>
      </p:cxnSp>
      <p:sp>
        <p:nvSpPr>
          <p:cNvPr id="12" name="CasellaDiTesto 12">
            <a:extLst>
              <a:ext uri="{FF2B5EF4-FFF2-40B4-BE49-F238E27FC236}">
                <a16:creationId xmlns:a16="http://schemas.microsoft.com/office/drawing/2014/main" id="{6B2B5739-967E-42C1-A07F-D7F917286B29}"/>
              </a:ext>
            </a:extLst>
          </p:cNvPr>
          <p:cNvSpPr txBox="1"/>
          <p:nvPr/>
        </p:nvSpPr>
        <p:spPr>
          <a:xfrm>
            <a:off x="1135350" y="4239596"/>
            <a:ext cx="914400" cy="258740"/>
          </a:xfrm>
          <a:prstGeom prst="rect">
            <a:avLst/>
          </a:prstGeom>
          <a:noFill/>
          <a:ln w="12700" cap="sq">
            <a:noFill/>
            <a:miter lim="800000"/>
          </a:ln>
        </p:spPr>
        <p:txBody>
          <a:bodyPr wrap="none" lIns="0" tIns="0" rIns="0" bIns="0" rtlCol="0">
            <a:noAutofit/>
          </a:bodyPr>
          <a:lstStyle/>
          <a:p>
            <a:pPr algn="ctr" defTabSz="685434">
              <a:spcAft>
                <a:spcPts val="600"/>
              </a:spcAft>
              <a:buClr>
                <a:srgbClr val="FFE600"/>
              </a:buClr>
              <a:buSzPct val="80000"/>
            </a:pPr>
            <a:r>
              <a:rPr lang="it-IT" sz="1400" dirty="0">
                <a:solidFill>
                  <a:srgbClr val="00B050"/>
                </a:solidFill>
                <a:latin typeface="EYInterstate Light" panose="02000506000000020004" pitchFamily="2" charset="0"/>
              </a:rPr>
              <a:t>Interessi</a:t>
            </a:r>
            <a:endParaRPr lang="it-IT" dirty="0">
              <a:solidFill>
                <a:srgbClr val="00B050"/>
              </a:solidFill>
              <a:latin typeface="EYInterstate Light"/>
            </a:endParaRPr>
          </a:p>
        </p:txBody>
      </p:sp>
      <p:grpSp>
        <p:nvGrpSpPr>
          <p:cNvPr id="13" name="Group 4178">
            <a:extLst>
              <a:ext uri="{FF2B5EF4-FFF2-40B4-BE49-F238E27FC236}">
                <a16:creationId xmlns:a16="http://schemas.microsoft.com/office/drawing/2014/main" id="{3732E6D3-0CA5-D04F-1786-D6FA1B17D1EB}"/>
              </a:ext>
            </a:extLst>
          </p:cNvPr>
          <p:cNvGrpSpPr/>
          <p:nvPr/>
        </p:nvGrpSpPr>
        <p:grpSpPr>
          <a:xfrm>
            <a:off x="2778558" y="2187422"/>
            <a:ext cx="454494" cy="326184"/>
            <a:chOff x="486188" y="3217863"/>
            <a:chExt cx="885825" cy="550862"/>
          </a:xfrm>
        </p:grpSpPr>
        <p:grpSp>
          <p:nvGrpSpPr>
            <p:cNvPr id="14" name="Group 4177">
              <a:extLst>
                <a:ext uri="{FF2B5EF4-FFF2-40B4-BE49-F238E27FC236}">
                  <a16:creationId xmlns:a16="http://schemas.microsoft.com/office/drawing/2014/main" id="{4D1273A5-6F08-ACED-9BD7-91A2791CF87A}"/>
                </a:ext>
              </a:extLst>
            </p:cNvPr>
            <p:cNvGrpSpPr/>
            <p:nvPr/>
          </p:nvGrpSpPr>
          <p:grpSpPr>
            <a:xfrm>
              <a:off x="486188" y="3217863"/>
              <a:ext cx="885825" cy="550862"/>
              <a:chOff x="614363" y="3217863"/>
              <a:chExt cx="885825" cy="550862"/>
            </a:xfrm>
          </p:grpSpPr>
          <p:sp>
            <p:nvSpPr>
              <p:cNvPr id="16" name="Rectangle 103">
                <a:extLst>
                  <a:ext uri="{FF2B5EF4-FFF2-40B4-BE49-F238E27FC236}">
                    <a16:creationId xmlns:a16="http://schemas.microsoft.com/office/drawing/2014/main" id="{ECC01611-8746-3E3D-B34A-79317E423E1B}"/>
                  </a:ext>
                </a:extLst>
              </p:cNvPr>
              <p:cNvSpPr>
                <a:spLocks noChangeArrowheads="1"/>
              </p:cNvSpPr>
              <p:nvPr/>
            </p:nvSpPr>
            <p:spPr bwMode="auto">
              <a:xfrm>
                <a:off x="1208088" y="3217863"/>
                <a:ext cx="292100" cy="550862"/>
              </a:xfrm>
              <a:prstGeom prst="rect">
                <a:avLst/>
              </a:prstGeom>
              <a:solidFill>
                <a:srgbClr val="E3001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Rectangle 104">
                <a:extLst>
                  <a:ext uri="{FF2B5EF4-FFF2-40B4-BE49-F238E27FC236}">
                    <a16:creationId xmlns:a16="http://schemas.microsoft.com/office/drawing/2014/main" id="{A0ADB454-DAC0-8C9A-8034-8180D316A3E4}"/>
                  </a:ext>
                </a:extLst>
              </p:cNvPr>
              <p:cNvSpPr>
                <a:spLocks noChangeArrowheads="1"/>
              </p:cNvSpPr>
              <p:nvPr/>
            </p:nvSpPr>
            <p:spPr bwMode="auto">
              <a:xfrm>
                <a:off x="614363" y="3217863"/>
                <a:ext cx="292100" cy="550862"/>
              </a:xfrm>
              <a:prstGeom prst="rect">
                <a:avLst/>
              </a:prstGeom>
              <a:solidFill>
                <a:srgbClr val="2A8D2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Rectangle 105">
                <a:extLst>
                  <a:ext uri="{FF2B5EF4-FFF2-40B4-BE49-F238E27FC236}">
                    <a16:creationId xmlns:a16="http://schemas.microsoft.com/office/drawing/2014/main" id="{3E9A127C-4D5F-89B3-724E-5103C0736175}"/>
                  </a:ext>
                </a:extLst>
              </p:cNvPr>
              <p:cNvSpPr>
                <a:spLocks noChangeArrowheads="1"/>
              </p:cNvSpPr>
              <p:nvPr/>
            </p:nvSpPr>
            <p:spPr bwMode="auto">
              <a:xfrm>
                <a:off x="904875" y="3217863"/>
                <a:ext cx="303213" cy="55086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5" name="Rectangle 167">
              <a:extLst>
                <a:ext uri="{FF2B5EF4-FFF2-40B4-BE49-F238E27FC236}">
                  <a16:creationId xmlns:a16="http://schemas.microsoft.com/office/drawing/2014/main" id="{D0226257-EF93-582E-706F-7F9FF1BEC52B}"/>
                </a:ext>
              </a:extLst>
            </p:cNvPr>
            <p:cNvSpPr/>
            <p:nvPr/>
          </p:nvSpPr>
          <p:spPr>
            <a:xfrm>
              <a:off x="486188" y="3217863"/>
              <a:ext cx="885600" cy="550800"/>
            </a:xfrm>
            <a:prstGeom prst="rect">
              <a:avLst/>
            </a:prstGeom>
            <a:noFill/>
            <a:ln w="63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grpSp>
      <p:grpSp>
        <p:nvGrpSpPr>
          <p:cNvPr id="20" name="Group 1229">
            <a:extLst>
              <a:ext uri="{FF2B5EF4-FFF2-40B4-BE49-F238E27FC236}">
                <a16:creationId xmlns:a16="http://schemas.microsoft.com/office/drawing/2014/main" id="{5C99E7AF-B685-5CC0-2594-0A8BD37CF8FE}"/>
              </a:ext>
            </a:extLst>
          </p:cNvPr>
          <p:cNvGrpSpPr/>
          <p:nvPr/>
        </p:nvGrpSpPr>
        <p:grpSpPr>
          <a:xfrm>
            <a:off x="2778597" y="6177820"/>
            <a:ext cx="453600" cy="327600"/>
            <a:chOff x="7068797" y="3226052"/>
            <a:chExt cx="885825" cy="550800"/>
          </a:xfrm>
        </p:grpSpPr>
        <p:grpSp>
          <p:nvGrpSpPr>
            <p:cNvPr id="21" name="Group 1228">
              <a:extLst>
                <a:ext uri="{FF2B5EF4-FFF2-40B4-BE49-F238E27FC236}">
                  <a16:creationId xmlns:a16="http://schemas.microsoft.com/office/drawing/2014/main" id="{09AE45DE-A6FF-2E6E-D585-4D3B4F3E3A52}"/>
                </a:ext>
              </a:extLst>
            </p:cNvPr>
            <p:cNvGrpSpPr/>
            <p:nvPr/>
          </p:nvGrpSpPr>
          <p:grpSpPr>
            <a:xfrm>
              <a:off x="7068797" y="3226052"/>
              <a:ext cx="885825" cy="549275"/>
              <a:chOff x="7192963" y="3227388"/>
              <a:chExt cx="885825" cy="549275"/>
            </a:xfrm>
          </p:grpSpPr>
          <p:sp>
            <p:nvSpPr>
              <p:cNvPr id="23" name="Rectangle 163">
                <a:extLst>
                  <a:ext uri="{FF2B5EF4-FFF2-40B4-BE49-F238E27FC236}">
                    <a16:creationId xmlns:a16="http://schemas.microsoft.com/office/drawing/2014/main" id="{23BB42B6-04A4-7F45-6192-2FF33D90799E}"/>
                  </a:ext>
                </a:extLst>
              </p:cNvPr>
              <p:cNvSpPr>
                <a:spLocks noChangeArrowheads="1"/>
              </p:cNvSpPr>
              <p:nvPr/>
            </p:nvSpPr>
            <p:spPr bwMode="auto">
              <a:xfrm>
                <a:off x="7192963" y="3608388"/>
                <a:ext cx="885825" cy="428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Rectangle 164">
                <a:extLst>
                  <a:ext uri="{FF2B5EF4-FFF2-40B4-BE49-F238E27FC236}">
                    <a16:creationId xmlns:a16="http://schemas.microsoft.com/office/drawing/2014/main" id="{F6841DE1-B98F-10C8-878F-F95A2ADD1436}"/>
                  </a:ext>
                </a:extLst>
              </p:cNvPr>
              <p:cNvSpPr>
                <a:spLocks noChangeArrowheads="1"/>
              </p:cNvSpPr>
              <p:nvPr/>
            </p:nvSpPr>
            <p:spPr bwMode="auto">
              <a:xfrm>
                <a:off x="7192963" y="3567113"/>
                <a:ext cx="885825" cy="41275"/>
              </a:xfrm>
              <a:prstGeom prst="rect">
                <a:avLst/>
              </a:prstGeom>
              <a:solidFill>
                <a:srgbClr val="CD003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Rectangle 165">
                <a:extLst>
                  <a:ext uri="{FF2B5EF4-FFF2-40B4-BE49-F238E27FC236}">
                    <a16:creationId xmlns:a16="http://schemas.microsoft.com/office/drawing/2014/main" id="{E297CA1D-F2B3-E910-4892-C4DB31E556D7}"/>
                  </a:ext>
                </a:extLst>
              </p:cNvPr>
              <p:cNvSpPr>
                <a:spLocks noChangeArrowheads="1"/>
              </p:cNvSpPr>
              <p:nvPr/>
            </p:nvSpPr>
            <p:spPr bwMode="auto">
              <a:xfrm>
                <a:off x="7192963" y="3735388"/>
                <a:ext cx="885825" cy="41275"/>
              </a:xfrm>
              <a:prstGeom prst="rect">
                <a:avLst/>
              </a:prstGeom>
              <a:solidFill>
                <a:srgbClr val="CD003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Rectangle 166">
                <a:extLst>
                  <a:ext uri="{FF2B5EF4-FFF2-40B4-BE49-F238E27FC236}">
                    <a16:creationId xmlns:a16="http://schemas.microsoft.com/office/drawing/2014/main" id="{00F95719-4E2B-747B-8F41-F4BFAF7FCE00}"/>
                  </a:ext>
                </a:extLst>
              </p:cNvPr>
              <p:cNvSpPr>
                <a:spLocks noChangeArrowheads="1"/>
              </p:cNvSpPr>
              <p:nvPr/>
            </p:nvSpPr>
            <p:spPr bwMode="auto">
              <a:xfrm>
                <a:off x="7192963" y="3651250"/>
                <a:ext cx="885825" cy="42863"/>
              </a:xfrm>
              <a:prstGeom prst="rect">
                <a:avLst/>
              </a:prstGeom>
              <a:solidFill>
                <a:srgbClr val="CD003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Rectangle 167">
                <a:extLst>
                  <a:ext uri="{FF2B5EF4-FFF2-40B4-BE49-F238E27FC236}">
                    <a16:creationId xmlns:a16="http://schemas.microsoft.com/office/drawing/2014/main" id="{34521E6A-3F4A-1D08-7A15-928A625F49FC}"/>
                  </a:ext>
                </a:extLst>
              </p:cNvPr>
              <p:cNvSpPr>
                <a:spLocks noChangeArrowheads="1"/>
              </p:cNvSpPr>
              <p:nvPr/>
            </p:nvSpPr>
            <p:spPr bwMode="auto">
              <a:xfrm>
                <a:off x="7192963" y="3524250"/>
                <a:ext cx="885825" cy="428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Rectangle 168">
                <a:extLst>
                  <a:ext uri="{FF2B5EF4-FFF2-40B4-BE49-F238E27FC236}">
                    <a16:creationId xmlns:a16="http://schemas.microsoft.com/office/drawing/2014/main" id="{66D6C17E-0A7E-B5DF-290A-4D878E6CBCE2}"/>
                  </a:ext>
                </a:extLst>
              </p:cNvPr>
              <p:cNvSpPr>
                <a:spLocks noChangeArrowheads="1"/>
              </p:cNvSpPr>
              <p:nvPr/>
            </p:nvSpPr>
            <p:spPr bwMode="auto">
              <a:xfrm>
                <a:off x="7192963" y="3694113"/>
                <a:ext cx="885825" cy="412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Rectangle 169">
                <a:extLst>
                  <a:ext uri="{FF2B5EF4-FFF2-40B4-BE49-F238E27FC236}">
                    <a16:creationId xmlns:a16="http://schemas.microsoft.com/office/drawing/2014/main" id="{42A80646-D776-C864-586C-681032F3D42A}"/>
                  </a:ext>
                </a:extLst>
              </p:cNvPr>
              <p:cNvSpPr>
                <a:spLocks noChangeArrowheads="1"/>
              </p:cNvSpPr>
              <p:nvPr/>
            </p:nvSpPr>
            <p:spPr bwMode="auto">
              <a:xfrm>
                <a:off x="7192963" y="3438525"/>
                <a:ext cx="885825" cy="428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Rectangle 170">
                <a:extLst>
                  <a:ext uri="{FF2B5EF4-FFF2-40B4-BE49-F238E27FC236}">
                    <a16:creationId xmlns:a16="http://schemas.microsoft.com/office/drawing/2014/main" id="{C1DCA4A3-05D4-9135-C790-4D28791A8760}"/>
                  </a:ext>
                </a:extLst>
              </p:cNvPr>
              <p:cNvSpPr>
                <a:spLocks noChangeArrowheads="1"/>
              </p:cNvSpPr>
              <p:nvPr/>
            </p:nvSpPr>
            <p:spPr bwMode="auto">
              <a:xfrm>
                <a:off x="7192963" y="3481388"/>
                <a:ext cx="885825" cy="42863"/>
              </a:xfrm>
              <a:prstGeom prst="rect">
                <a:avLst/>
              </a:prstGeom>
              <a:solidFill>
                <a:srgbClr val="CD003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Rectangle 171">
                <a:extLst>
                  <a:ext uri="{FF2B5EF4-FFF2-40B4-BE49-F238E27FC236}">
                    <a16:creationId xmlns:a16="http://schemas.microsoft.com/office/drawing/2014/main" id="{5AA96229-51BF-BADA-6BF6-9396931C08B6}"/>
                  </a:ext>
                </a:extLst>
              </p:cNvPr>
              <p:cNvSpPr>
                <a:spLocks noChangeArrowheads="1"/>
              </p:cNvSpPr>
              <p:nvPr/>
            </p:nvSpPr>
            <p:spPr bwMode="auto">
              <a:xfrm>
                <a:off x="7192963" y="3270250"/>
                <a:ext cx="885825" cy="412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Rectangle 172">
                <a:extLst>
                  <a:ext uri="{FF2B5EF4-FFF2-40B4-BE49-F238E27FC236}">
                    <a16:creationId xmlns:a16="http://schemas.microsoft.com/office/drawing/2014/main" id="{7A227721-7F04-9A98-8572-63EDC00EAC1E}"/>
                  </a:ext>
                </a:extLst>
              </p:cNvPr>
              <p:cNvSpPr>
                <a:spLocks noChangeArrowheads="1"/>
              </p:cNvSpPr>
              <p:nvPr/>
            </p:nvSpPr>
            <p:spPr bwMode="auto">
              <a:xfrm>
                <a:off x="7192963" y="3311525"/>
                <a:ext cx="885825" cy="42863"/>
              </a:xfrm>
              <a:prstGeom prst="rect">
                <a:avLst/>
              </a:prstGeom>
              <a:solidFill>
                <a:srgbClr val="CD003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Rectangle 173">
                <a:extLst>
                  <a:ext uri="{FF2B5EF4-FFF2-40B4-BE49-F238E27FC236}">
                    <a16:creationId xmlns:a16="http://schemas.microsoft.com/office/drawing/2014/main" id="{D9FCB5C6-9E4A-8857-5D81-124691624D46}"/>
                  </a:ext>
                </a:extLst>
              </p:cNvPr>
              <p:cNvSpPr>
                <a:spLocks noChangeArrowheads="1"/>
              </p:cNvSpPr>
              <p:nvPr/>
            </p:nvSpPr>
            <p:spPr bwMode="auto">
              <a:xfrm>
                <a:off x="7192963" y="3227388"/>
                <a:ext cx="885825" cy="42863"/>
              </a:xfrm>
              <a:prstGeom prst="rect">
                <a:avLst/>
              </a:prstGeom>
              <a:solidFill>
                <a:srgbClr val="CD003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Rectangle 174">
                <a:extLst>
                  <a:ext uri="{FF2B5EF4-FFF2-40B4-BE49-F238E27FC236}">
                    <a16:creationId xmlns:a16="http://schemas.microsoft.com/office/drawing/2014/main" id="{48508F8A-84A7-F752-7A72-B288F09A4828}"/>
                  </a:ext>
                </a:extLst>
              </p:cNvPr>
              <p:cNvSpPr>
                <a:spLocks noChangeArrowheads="1"/>
              </p:cNvSpPr>
              <p:nvPr/>
            </p:nvSpPr>
            <p:spPr bwMode="auto">
              <a:xfrm>
                <a:off x="7192963" y="3354388"/>
                <a:ext cx="885825" cy="428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Rectangle 175">
                <a:extLst>
                  <a:ext uri="{FF2B5EF4-FFF2-40B4-BE49-F238E27FC236}">
                    <a16:creationId xmlns:a16="http://schemas.microsoft.com/office/drawing/2014/main" id="{4A341266-3B4F-B462-E745-5F2417517561}"/>
                  </a:ext>
                </a:extLst>
              </p:cNvPr>
              <p:cNvSpPr>
                <a:spLocks noChangeArrowheads="1"/>
              </p:cNvSpPr>
              <p:nvPr/>
            </p:nvSpPr>
            <p:spPr bwMode="auto">
              <a:xfrm>
                <a:off x="7192963" y="3397250"/>
                <a:ext cx="885825" cy="41275"/>
              </a:xfrm>
              <a:prstGeom prst="rect">
                <a:avLst/>
              </a:prstGeom>
              <a:solidFill>
                <a:srgbClr val="CD003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Rectangle 176">
                <a:extLst>
                  <a:ext uri="{FF2B5EF4-FFF2-40B4-BE49-F238E27FC236}">
                    <a16:creationId xmlns:a16="http://schemas.microsoft.com/office/drawing/2014/main" id="{9B8EAE2F-4626-7F49-3024-D07350349BD5}"/>
                  </a:ext>
                </a:extLst>
              </p:cNvPr>
              <p:cNvSpPr>
                <a:spLocks noChangeArrowheads="1"/>
              </p:cNvSpPr>
              <p:nvPr/>
            </p:nvSpPr>
            <p:spPr bwMode="auto">
              <a:xfrm>
                <a:off x="7192963" y="3227388"/>
                <a:ext cx="417513" cy="296863"/>
              </a:xfrm>
              <a:prstGeom prst="rect">
                <a:avLst/>
              </a:prstGeom>
              <a:solidFill>
                <a:srgbClr val="003B7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177">
                <a:extLst>
                  <a:ext uri="{FF2B5EF4-FFF2-40B4-BE49-F238E27FC236}">
                    <a16:creationId xmlns:a16="http://schemas.microsoft.com/office/drawing/2014/main" id="{61E61959-FCC8-5BD9-8EBE-EF80CBC58482}"/>
                  </a:ext>
                </a:extLst>
              </p:cNvPr>
              <p:cNvSpPr>
                <a:spLocks/>
              </p:cNvSpPr>
              <p:nvPr/>
            </p:nvSpPr>
            <p:spPr bwMode="auto">
              <a:xfrm>
                <a:off x="7242175" y="3265488"/>
                <a:ext cx="34925" cy="33338"/>
              </a:xfrm>
              <a:custGeom>
                <a:avLst/>
                <a:gdLst>
                  <a:gd name="T0" fmla="*/ 79 w 159"/>
                  <a:gd name="T1" fmla="*/ 0 h 150"/>
                  <a:gd name="T2" fmla="*/ 98 w 159"/>
                  <a:gd name="T3" fmla="*/ 57 h 150"/>
                  <a:gd name="T4" fmla="*/ 159 w 159"/>
                  <a:gd name="T5" fmla="*/ 57 h 150"/>
                  <a:gd name="T6" fmla="*/ 109 w 159"/>
                  <a:gd name="T7" fmla="*/ 93 h 150"/>
                  <a:gd name="T8" fmla="*/ 128 w 159"/>
                  <a:gd name="T9" fmla="*/ 150 h 150"/>
                  <a:gd name="T10" fmla="*/ 79 w 159"/>
                  <a:gd name="T11" fmla="*/ 115 h 150"/>
                  <a:gd name="T12" fmla="*/ 30 w 159"/>
                  <a:gd name="T13" fmla="*/ 150 h 150"/>
                  <a:gd name="T14" fmla="*/ 49 w 159"/>
                  <a:gd name="T15" fmla="*/ 93 h 150"/>
                  <a:gd name="T16" fmla="*/ 0 w 159"/>
                  <a:gd name="T17" fmla="*/ 57 h 150"/>
                  <a:gd name="T18" fmla="*/ 60 w 159"/>
                  <a:gd name="T19" fmla="*/ 57 h 150"/>
                  <a:gd name="T20" fmla="*/ 79 w 159"/>
                  <a:gd name="T21"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0">
                    <a:moveTo>
                      <a:pt x="79" y="0"/>
                    </a:moveTo>
                    <a:lnTo>
                      <a:pt x="98" y="57"/>
                    </a:lnTo>
                    <a:lnTo>
                      <a:pt x="159" y="57"/>
                    </a:lnTo>
                    <a:lnTo>
                      <a:pt x="109" y="93"/>
                    </a:lnTo>
                    <a:lnTo>
                      <a:pt x="128" y="150"/>
                    </a:lnTo>
                    <a:lnTo>
                      <a:pt x="79" y="115"/>
                    </a:lnTo>
                    <a:lnTo>
                      <a:pt x="30" y="150"/>
                    </a:lnTo>
                    <a:lnTo>
                      <a:pt x="49" y="93"/>
                    </a:lnTo>
                    <a:lnTo>
                      <a:pt x="0" y="57"/>
                    </a:lnTo>
                    <a:lnTo>
                      <a:pt x="60" y="57"/>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178">
                <a:extLst>
                  <a:ext uri="{FF2B5EF4-FFF2-40B4-BE49-F238E27FC236}">
                    <a16:creationId xmlns:a16="http://schemas.microsoft.com/office/drawing/2014/main" id="{443C13C1-63F9-5E4C-F8BA-DA09E49067DA}"/>
                  </a:ext>
                </a:extLst>
              </p:cNvPr>
              <p:cNvSpPr>
                <a:spLocks/>
              </p:cNvSpPr>
              <p:nvPr/>
            </p:nvSpPr>
            <p:spPr bwMode="auto">
              <a:xfrm>
                <a:off x="7312025" y="3265488"/>
                <a:ext cx="34925" cy="33338"/>
              </a:xfrm>
              <a:custGeom>
                <a:avLst/>
                <a:gdLst>
                  <a:gd name="T0" fmla="*/ 79 w 158"/>
                  <a:gd name="T1" fmla="*/ 0 h 150"/>
                  <a:gd name="T2" fmla="*/ 97 w 158"/>
                  <a:gd name="T3" fmla="*/ 57 h 150"/>
                  <a:gd name="T4" fmla="*/ 158 w 158"/>
                  <a:gd name="T5" fmla="*/ 57 h 150"/>
                  <a:gd name="T6" fmla="*/ 109 w 158"/>
                  <a:gd name="T7" fmla="*/ 93 h 150"/>
                  <a:gd name="T8" fmla="*/ 128 w 158"/>
                  <a:gd name="T9" fmla="*/ 150 h 150"/>
                  <a:gd name="T10" fmla="*/ 79 w 158"/>
                  <a:gd name="T11" fmla="*/ 115 h 150"/>
                  <a:gd name="T12" fmla="*/ 30 w 158"/>
                  <a:gd name="T13" fmla="*/ 150 h 150"/>
                  <a:gd name="T14" fmla="*/ 48 w 158"/>
                  <a:gd name="T15" fmla="*/ 93 h 150"/>
                  <a:gd name="T16" fmla="*/ 0 w 158"/>
                  <a:gd name="T17" fmla="*/ 57 h 150"/>
                  <a:gd name="T18" fmla="*/ 60 w 158"/>
                  <a:gd name="T19" fmla="*/ 57 h 150"/>
                  <a:gd name="T20" fmla="*/ 79 w 158"/>
                  <a:gd name="T21"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8" h="150">
                    <a:moveTo>
                      <a:pt x="79" y="0"/>
                    </a:moveTo>
                    <a:lnTo>
                      <a:pt x="97" y="57"/>
                    </a:lnTo>
                    <a:lnTo>
                      <a:pt x="158" y="57"/>
                    </a:lnTo>
                    <a:lnTo>
                      <a:pt x="109" y="93"/>
                    </a:lnTo>
                    <a:lnTo>
                      <a:pt x="128" y="150"/>
                    </a:lnTo>
                    <a:lnTo>
                      <a:pt x="79" y="115"/>
                    </a:lnTo>
                    <a:lnTo>
                      <a:pt x="30" y="150"/>
                    </a:lnTo>
                    <a:lnTo>
                      <a:pt x="48" y="93"/>
                    </a:lnTo>
                    <a:lnTo>
                      <a:pt x="0" y="57"/>
                    </a:lnTo>
                    <a:lnTo>
                      <a:pt x="60" y="57"/>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179">
                <a:extLst>
                  <a:ext uri="{FF2B5EF4-FFF2-40B4-BE49-F238E27FC236}">
                    <a16:creationId xmlns:a16="http://schemas.microsoft.com/office/drawing/2014/main" id="{F4EB71E9-D7B7-D7C5-CDC5-6AF3D1816C2B}"/>
                  </a:ext>
                </a:extLst>
              </p:cNvPr>
              <p:cNvSpPr>
                <a:spLocks/>
              </p:cNvSpPr>
              <p:nvPr/>
            </p:nvSpPr>
            <p:spPr bwMode="auto">
              <a:xfrm>
                <a:off x="7380288" y="3265488"/>
                <a:ext cx="36513" cy="33338"/>
              </a:xfrm>
              <a:custGeom>
                <a:avLst/>
                <a:gdLst>
                  <a:gd name="T0" fmla="*/ 79 w 159"/>
                  <a:gd name="T1" fmla="*/ 0 h 150"/>
                  <a:gd name="T2" fmla="*/ 98 w 159"/>
                  <a:gd name="T3" fmla="*/ 57 h 150"/>
                  <a:gd name="T4" fmla="*/ 159 w 159"/>
                  <a:gd name="T5" fmla="*/ 57 h 150"/>
                  <a:gd name="T6" fmla="*/ 110 w 159"/>
                  <a:gd name="T7" fmla="*/ 93 h 150"/>
                  <a:gd name="T8" fmla="*/ 128 w 159"/>
                  <a:gd name="T9" fmla="*/ 150 h 150"/>
                  <a:gd name="T10" fmla="*/ 79 w 159"/>
                  <a:gd name="T11" fmla="*/ 115 h 150"/>
                  <a:gd name="T12" fmla="*/ 31 w 159"/>
                  <a:gd name="T13" fmla="*/ 150 h 150"/>
                  <a:gd name="T14" fmla="*/ 49 w 159"/>
                  <a:gd name="T15" fmla="*/ 93 h 150"/>
                  <a:gd name="T16" fmla="*/ 0 w 159"/>
                  <a:gd name="T17" fmla="*/ 57 h 150"/>
                  <a:gd name="T18" fmla="*/ 60 w 159"/>
                  <a:gd name="T19" fmla="*/ 57 h 150"/>
                  <a:gd name="T20" fmla="*/ 79 w 159"/>
                  <a:gd name="T21"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0">
                    <a:moveTo>
                      <a:pt x="79" y="0"/>
                    </a:moveTo>
                    <a:lnTo>
                      <a:pt x="98" y="57"/>
                    </a:lnTo>
                    <a:lnTo>
                      <a:pt x="159" y="57"/>
                    </a:lnTo>
                    <a:lnTo>
                      <a:pt x="110" y="93"/>
                    </a:lnTo>
                    <a:lnTo>
                      <a:pt x="128" y="150"/>
                    </a:lnTo>
                    <a:lnTo>
                      <a:pt x="79" y="115"/>
                    </a:lnTo>
                    <a:lnTo>
                      <a:pt x="31" y="150"/>
                    </a:lnTo>
                    <a:lnTo>
                      <a:pt x="49" y="93"/>
                    </a:lnTo>
                    <a:lnTo>
                      <a:pt x="0" y="57"/>
                    </a:lnTo>
                    <a:lnTo>
                      <a:pt x="60" y="57"/>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180">
                <a:extLst>
                  <a:ext uri="{FF2B5EF4-FFF2-40B4-BE49-F238E27FC236}">
                    <a16:creationId xmlns:a16="http://schemas.microsoft.com/office/drawing/2014/main" id="{384E6AB7-45DF-5C76-1FDE-900DE4C7E1D9}"/>
                  </a:ext>
                </a:extLst>
              </p:cNvPr>
              <p:cNvSpPr>
                <a:spLocks/>
              </p:cNvSpPr>
              <p:nvPr/>
            </p:nvSpPr>
            <p:spPr bwMode="auto">
              <a:xfrm>
                <a:off x="7451725" y="3265488"/>
                <a:ext cx="34925" cy="33338"/>
              </a:xfrm>
              <a:custGeom>
                <a:avLst/>
                <a:gdLst>
                  <a:gd name="T0" fmla="*/ 79 w 159"/>
                  <a:gd name="T1" fmla="*/ 0 h 150"/>
                  <a:gd name="T2" fmla="*/ 99 w 159"/>
                  <a:gd name="T3" fmla="*/ 57 h 150"/>
                  <a:gd name="T4" fmla="*/ 159 w 159"/>
                  <a:gd name="T5" fmla="*/ 57 h 150"/>
                  <a:gd name="T6" fmla="*/ 110 w 159"/>
                  <a:gd name="T7" fmla="*/ 93 h 150"/>
                  <a:gd name="T8" fmla="*/ 128 w 159"/>
                  <a:gd name="T9" fmla="*/ 150 h 150"/>
                  <a:gd name="T10" fmla="*/ 79 w 159"/>
                  <a:gd name="T11" fmla="*/ 115 h 150"/>
                  <a:gd name="T12" fmla="*/ 31 w 159"/>
                  <a:gd name="T13" fmla="*/ 150 h 150"/>
                  <a:gd name="T14" fmla="*/ 49 w 159"/>
                  <a:gd name="T15" fmla="*/ 93 h 150"/>
                  <a:gd name="T16" fmla="*/ 0 w 159"/>
                  <a:gd name="T17" fmla="*/ 57 h 150"/>
                  <a:gd name="T18" fmla="*/ 61 w 159"/>
                  <a:gd name="T19" fmla="*/ 57 h 150"/>
                  <a:gd name="T20" fmla="*/ 79 w 159"/>
                  <a:gd name="T21"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0">
                    <a:moveTo>
                      <a:pt x="79" y="0"/>
                    </a:moveTo>
                    <a:lnTo>
                      <a:pt x="99" y="57"/>
                    </a:lnTo>
                    <a:lnTo>
                      <a:pt x="159" y="57"/>
                    </a:lnTo>
                    <a:lnTo>
                      <a:pt x="110" y="93"/>
                    </a:lnTo>
                    <a:lnTo>
                      <a:pt x="128" y="150"/>
                    </a:lnTo>
                    <a:lnTo>
                      <a:pt x="79" y="115"/>
                    </a:lnTo>
                    <a:lnTo>
                      <a:pt x="31" y="150"/>
                    </a:lnTo>
                    <a:lnTo>
                      <a:pt x="49" y="93"/>
                    </a:lnTo>
                    <a:lnTo>
                      <a:pt x="0" y="57"/>
                    </a:lnTo>
                    <a:lnTo>
                      <a:pt x="61" y="57"/>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181">
                <a:extLst>
                  <a:ext uri="{FF2B5EF4-FFF2-40B4-BE49-F238E27FC236}">
                    <a16:creationId xmlns:a16="http://schemas.microsoft.com/office/drawing/2014/main" id="{CD6FE6A6-C9C9-3000-0D70-D21B34FCAEF1}"/>
                  </a:ext>
                </a:extLst>
              </p:cNvPr>
              <p:cNvSpPr>
                <a:spLocks/>
              </p:cNvSpPr>
              <p:nvPr/>
            </p:nvSpPr>
            <p:spPr bwMode="auto">
              <a:xfrm>
                <a:off x="7519988" y="3265488"/>
                <a:ext cx="36513" cy="33338"/>
              </a:xfrm>
              <a:custGeom>
                <a:avLst/>
                <a:gdLst>
                  <a:gd name="T0" fmla="*/ 80 w 159"/>
                  <a:gd name="T1" fmla="*/ 0 h 150"/>
                  <a:gd name="T2" fmla="*/ 99 w 159"/>
                  <a:gd name="T3" fmla="*/ 57 h 150"/>
                  <a:gd name="T4" fmla="*/ 159 w 159"/>
                  <a:gd name="T5" fmla="*/ 57 h 150"/>
                  <a:gd name="T6" fmla="*/ 110 w 159"/>
                  <a:gd name="T7" fmla="*/ 93 h 150"/>
                  <a:gd name="T8" fmla="*/ 128 w 159"/>
                  <a:gd name="T9" fmla="*/ 150 h 150"/>
                  <a:gd name="T10" fmla="*/ 80 w 159"/>
                  <a:gd name="T11" fmla="*/ 115 h 150"/>
                  <a:gd name="T12" fmla="*/ 31 w 159"/>
                  <a:gd name="T13" fmla="*/ 150 h 150"/>
                  <a:gd name="T14" fmla="*/ 49 w 159"/>
                  <a:gd name="T15" fmla="*/ 93 h 150"/>
                  <a:gd name="T16" fmla="*/ 0 w 159"/>
                  <a:gd name="T17" fmla="*/ 57 h 150"/>
                  <a:gd name="T18" fmla="*/ 61 w 159"/>
                  <a:gd name="T19" fmla="*/ 57 h 150"/>
                  <a:gd name="T20" fmla="*/ 80 w 159"/>
                  <a:gd name="T21"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0">
                    <a:moveTo>
                      <a:pt x="80" y="0"/>
                    </a:moveTo>
                    <a:lnTo>
                      <a:pt x="99" y="57"/>
                    </a:lnTo>
                    <a:lnTo>
                      <a:pt x="159" y="57"/>
                    </a:lnTo>
                    <a:lnTo>
                      <a:pt x="110" y="93"/>
                    </a:lnTo>
                    <a:lnTo>
                      <a:pt x="128" y="150"/>
                    </a:lnTo>
                    <a:lnTo>
                      <a:pt x="80" y="115"/>
                    </a:lnTo>
                    <a:lnTo>
                      <a:pt x="31" y="150"/>
                    </a:lnTo>
                    <a:lnTo>
                      <a:pt x="49" y="93"/>
                    </a:lnTo>
                    <a:lnTo>
                      <a:pt x="0" y="57"/>
                    </a:lnTo>
                    <a:lnTo>
                      <a:pt x="61" y="57"/>
                    </a:lnTo>
                    <a:lnTo>
                      <a:pt x="8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182">
                <a:extLst>
                  <a:ext uri="{FF2B5EF4-FFF2-40B4-BE49-F238E27FC236}">
                    <a16:creationId xmlns:a16="http://schemas.microsoft.com/office/drawing/2014/main" id="{4D7B9895-4A27-317F-428B-A86AB3741D47}"/>
                  </a:ext>
                </a:extLst>
              </p:cNvPr>
              <p:cNvSpPr>
                <a:spLocks/>
              </p:cNvSpPr>
              <p:nvPr/>
            </p:nvSpPr>
            <p:spPr bwMode="auto">
              <a:xfrm>
                <a:off x="7242175" y="3324225"/>
                <a:ext cx="34925" cy="34925"/>
              </a:xfrm>
              <a:custGeom>
                <a:avLst/>
                <a:gdLst>
                  <a:gd name="T0" fmla="*/ 79 w 159"/>
                  <a:gd name="T1" fmla="*/ 0 h 151"/>
                  <a:gd name="T2" fmla="*/ 98 w 159"/>
                  <a:gd name="T3" fmla="*/ 58 h 151"/>
                  <a:gd name="T4" fmla="*/ 159 w 159"/>
                  <a:gd name="T5" fmla="*/ 58 h 151"/>
                  <a:gd name="T6" fmla="*/ 109 w 159"/>
                  <a:gd name="T7" fmla="*/ 94 h 151"/>
                  <a:gd name="T8" fmla="*/ 128 w 159"/>
                  <a:gd name="T9" fmla="*/ 151 h 151"/>
                  <a:gd name="T10" fmla="*/ 79 w 159"/>
                  <a:gd name="T11" fmla="*/ 116 h 151"/>
                  <a:gd name="T12" fmla="*/ 30 w 159"/>
                  <a:gd name="T13" fmla="*/ 151 h 151"/>
                  <a:gd name="T14" fmla="*/ 49 w 159"/>
                  <a:gd name="T15" fmla="*/ 94 h 151"/>
                  <a:gd name="T16" fmla="*/ 0 w 159"/>
                  <a:gd name="T17" fmla="*/ 58 h 151"/>
                  <a:gd name="T18" fmla="*/ 60 w 159"/>
                  <a:gd name="T19" fmla="*/ 58 h 151"/>
                  <a:gd name="T20" fmla="*/ 79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79" y="0"/>
                    </a:moveTo>
                    <a:lnTo>
                      <a:pt x="98" y="58"/>
                    </a:lnTo>
                    <a:lnTo>
                      <a:pt x="159" y="58"/>
                    </a:lnTo>
                    <a:lnTo>
                      <a:pt x="109" y="94"/>
                    </a:lnTo>
                    <a:lnTo>
                      <a:pt x="128" y="151"/>
                    </a:lnTo>
                    <a:lnTo>
                      <a:pt x="79" y="116"/>
                    </a:lnTo>
                    <a:lnTo>
                      <a:pt x="30" y="151"/>
                    </a:lnTo>
                    <a:lnTo>
                      <a:pt x="49" y="94"/>
                    </a:lnTo>
                    <a:lnTo>
                      <a:pt x="0" y="58"/>
                    </a:lnTo>
                    <a:lnTo>
                      <a:pt x="60" y="58"/>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183">
                <a:extLst>
                  <a:ext uri="{FF2B5EF4-FFF2-40B4-BE49-F238E27FC236}">
                    <a16:creationId xmlns:a16="http://schemas.microsoft.com/office/drawing/2014/main" id="{53379391-E71C-937D-486C-959AFD7CC4A8}"/>
                  </a:ext>
                </a:extLst>
              </p:cNvPr>
              <p:cNvSpPr>
                <a:spLocks/>
              </p:cNvSpPr>
              <p:nvPr/>
            </p:nvSpPr>
            <p:spPr bwMode="auto">
              <a:xfrm>
                <a:off x="7312025" y="3324225"/>
                <a:ext cx="34925" cy="34925"/>
              </a:xfrm>
              <a:custGeom>
                <a:avLst/>
                <a:gdLst>
                  <a:gd name="T0" fmla="*/ 79 w 158"/>
                  <a:gd name="T1" fmla="*/ 0 h 151"/>
                  <a:gd name="T2" fmla="*/ 97 w 158"/>
                  <a:gd name="T3" fmla="*/ 58 h 151"/>
                  <a:gd name="T4" fmla="*/ 158 w 158"/>
                  <a:gd name="T5" fmla="*/ 58 h 151"/>
                  <a:gd name="T6" fmla="*/ 109 w 158"/>
                  <a:gd name="T7" fmla="*/ 94 h 151"/>
                  <a:gd name="T8" fmla="*/ 128 w 158"/>
                  <a:gd name="T9" fmla="*/ 151 h 151"/>
                  <a:gd name="T10" fmla="*/ 79 w 158"/>
                  <a:gd name="T11" fmla="*/ 116 h 151"/>
                  <a:gd name="T12" fmla="*/ 30 w 158"/>
                  <a:gd name="T13" fmla="*/ 151 h 151"/>
                  <a:gd name="T14" fmla="*/ 48 w 158"/>
                  <a:gd name="T15" fmla="*/ 94 h 151"/>
                  <a:gd name="T16" fmla="*/ 0 w 158"/>
                  <a:gd name="T17" fmla="*/ 58 h 151"/>
                  <a:gd name="T18" fmla="*/ 60 w 158"/>
                  <a:gd name="T19" fmla="*/ 58 h 151"/>
                  <a:gd name="T20" fmla="*/ 79 w 158"/>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8" h="151">
                    <a:moveTo>
                      <a:pt x="79" y="0"/>
                    </a:moveTo>
                    <a:lnTo>
                      <a:pt x="97" y="58"/>
                    </a:lnTo>
                    <a:lnTo>
                      <a:pt x="158" y="58"/>
                    </a:lnTo>
                    <a:lnTo>
                      <a:pt x="109" y="94"/>
                    </a:lnTo>
                    <a:lnTo>
                      <a:pt x="128" y="151"/>
                    </a:lnTo>
                    <a:lnTo>
                      <a:pt x="79" y="116"/>
                    </a:lnTo>
                    <a:lnTo>
                      <a:pt x="30" y="151"/>
                    </a:lnTo>
                    <a:lnTo>
                      <a:pt x="48" y="94"/>
                    </a:lnTo>
                    <a:lnTo>
                      <a:pt x="0" y="58"/>
                    </a:lnTo>
                    <a:lnTo>
                      <a:pt x="60" y="58"/>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184">
                <a:extLst>
                  <a:ext uri="{FF2B5EF4-FFF2-40B4-BE49-F238E27FC236}">
                    <a16:creationId xmlns:a16="http://schemas.microsoft.com/office/drawing/2014/main" id="{09B36819-1263-997D-3BDE-C8DB9E38FB22}"/>
                  </a:ext>
                </a:extLst>
              </p:cNvPr>
              <p:cNvSpPr>
                <a:spLocks/>
              </p:cNvSpPr>
              <p:nvPr/>
            </p:nvSpPr>
            <p:spPr bwMode="auto">
              <a:xfrm>
                <a:off x="7380288" y="3324225"/>
                <a:ext cx="36513" cy="34925"/>
              </a:xfrm>
              <a:custGeom>
                <a:avLst/>
                <a:gdLst>
                  <a:gd name="T0" fmla="*/ 79 w 159"/>
                  <a:gd name="T1" fmla="*/ 0 h 151"/>
                  <a:gd name="T2" fmla="*/ 98 w 159"/>
                  <a:gd name="T3" fmla="*/ 58 h 151"/>
                  <a:gd name="T4" fmla="*/ 159 w 159"/>
                  <a:gd name="T5" fmla="*/ 58 h 151"/>
                  <a:gd name="T6" fmla="*/ 110 w 159"/>
                  <a:gd name="T7" fmla="*/ 94 h 151"/>
                  <a:gd name="T8" fmla="*/ 128 w 159"/>
                  <a:gd name="T9" fmla="*/ 151 h 151"/>
                  <a:gd name="T10" fmla="*/ 79 w 159"/>
                  <a:gd name="T11" fmla="*/ 116 h 151"/>
                  <a:gd name="T12" fmla="*/ 31 w 159"/>
                  <a:gd name="T13" fmla="*/ 151 h 151"/>
                  <a:gd name="T14" fmla="*/ 49 w 159"/>
                  <a:gd name="T15" fmla="*/ 94 h 151"/>
                  <a:gd name="T16" fmla="*/ 0 w 159"/>
                  <a:gd name="T17" fmla="*/ 58 h 151"/>
                  <a:gd name="T18" fmla="*/ 60 w 159"/>
                  <a:gd name="T19" fmla="*/ 58 h 151"/>
                  <a:gd name="T20" fmla="*/ 79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79" y="0"/>
                    </a:moveTo>
                    <a:lnTo>
                      <a:pt x="98" y="58"/>
                    </a:lnTo>
                    <a:lnTo>
                      <a:pt x="159" y="58"/>
                    </a:lnTo>
                    <a:lnTo>
                      <a:pt x="110" y="94"/>
                    </a:lnTo>
                    <a:lnTo>
                      <a:pt x="128" y="151"/>
                    </a:lnTo>
                    <a:lnTo>
                      <a:pt x="79" y="116"/>
                    </a:lnTo>
                    <a:lnTo>
                      <a:pt x="31" y="151"/>
                    </a:lnTo>
                    <a:lnTo>
                      <a:pt x="49" y="94"/>
                    </a:lnTo>
                    <a:lnTo>
                      <a:pt x="0" y="58"/>
                    </a:lnTo>
                    <a:lnTo>
                      <a:pt x="60" y="58"/>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185">
                <a:extLst>
                  <a:ext uri="{FF2B5EF4-FFF2-40B4-BE49-F238E27FC236}">
                    <a16:creationId xmlns:a16="http://schemas.microsoft.com/office/drawing/2014/main" id="{2A3458F5-69CB-8FC6-29B6-BBD0D1963439}"/>
                  </a:ext>
                </a:extLst>
              </p:cNvPr>
              <p:cNvSpPr>
                <a:spLocks/>
              </p:cNvSpPr>
              <p:nvPr/>
            </p:nvSpPr>
            <p:spPr bwMode="auto">
              <a:xfrm>
                <a:off x="7451725" y="3324225"/>
                <a:ext cx="34925" cy="34925"/>
              </a:xfrm>
              <a:custGeom>
                <a:avLst/>
                <a:gdLst>
                  <a:gd name="T0" fmla="*/ 79 w 159"/>
                  <a:gd name="T1" fmla="*/ 0 h 151"/>
                  <a:gd name="T2" fmla="*/ 99 w 159"/>
                  <a:gd name="T3" fmla="*/ 58 h 151"/>
                  <a:gd name="T4" fmla="*/ 159 w 159"/>
                  <a:gd name="T5" fmla="*/ 58 h 151"/>
                  <a:gd name="T6" fmla="*/ 110 w 159"/>
                  <a:gd name="T7" fmla="*/ 94 h 151"/>
                  <a:gd name="T8" fmla="*/ 128 w 159"/>
                  <a:gd name="T9" fmla="*/ 151 h 151"/>
                  <a:gd name="T10" fmla="*/ 79 w 159"/>
                  <a:gd name="T11" fmla="*/ 116 h 151"/>
                  <a:gd name="T12" fmla="*/ 31 w 159"/>
                  <a:gd name="T13" fmla="*/ 151 h 151"/>
                  <a:gd name="T14" fmla="*/ 49 w 159"/>
                  <a:gd name="T15" fmla="*/ 94 h 151"/>
                  <a:gd name="T16" fmla="*/ 0 w 159"/>
                  <a:gd name="T17" fmla="*/ 58 h 151"/>
                  <a:gd name="T18" fmla="*/ 61 w 159"/>
                  <a:gd name="T19" fmla="*/ 58 h 151"/>
                  <a:gd name="T20" fmla="*/ 79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79" y="0"/>
                    </a:moveTo>
                    <a:lnTo>
                      <a:pt x="99" y="58"/>
                    </a:lnTo>
                    <a:lnTo>
                      <a:pt x="159" y="58"/>
                    </a:lnTo>
                    <a:lnTo>
                      <a:pt x="110" y="94"/>
                    </a:lnTo>
                    <a:lnTo>
                      <a:pt x="128" y="151"/>
                    </a:lnTo>
                    <a:lnTo>
                      <a:pt x="79" y="116"/>
                    </a:lnTo>
                    <a:lnTo>
                      <a:pt x="31" y="151"/>
                    </a:lnTo>
                    <a:lnTo>
                      <a:pt x="49" y="94"/>
                    </a:lnTo>
                    <a:lnTo>
                      <a:pt x="0" y="58"/>
                    </a:lnTo>
                    <a:lnTo>
                      <a:pt x="61" y="58"/>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186">
                <a:extLst>
                  <a:ext uri="{FF2B5EF4-FFF2-40B4-BE49-F238E27FC236}">
                    <a16:creationId xmlns:a16="http://schemas.microsoft.com/office/drawing/2014/main" id="{BA16F401-7217-A97F-F3AB-1C8AF110BF2A}"/>
                  </a:ext>
                </a:extLst>
              </p:cNvPr>
              <p:cNvSpPr>
                <a:spLocks/>
              </p:cNvSpPr>
              <p:nvPr/>
            </p:nvSpPr>
            <p:spPr bwMode="auto">
              <a:xfrm>
                <a:off x="7519988" y="3324225"/>
                <a:ext cx="36513" cy="34925"/>
              </a:xfrm>
              <a:custGeom>
                <a:avLst/>
                <a:gdLst>
                  <a:gd name="T0" fmla="*/ 80 w 159"/>
                  <a:gd name="T1" fmla="*/ 0 h 151"/>
                  <a:gd name="T2" fmla="*/ 99 w 159"/>
                  <a:gd name="T3" fmla="*/ 58 h 151"/>
                  <a:gd name="T4" fmla="*/ 159 w 159"/>
                  <a:gd name="T5" fmla="*/ 58 h 151"/>
                  <a:gd name="T6" fmla="*/ 110 w 159"/>
                  <a:gd name="T7" fmla="*/ 94 h 151"/>
                  <a:gd name="T8" fmla="*/ 128 w 159"/>
                  <a:gd name="T9" fmla="*/ 151 h 151"/>
                  <a:gd name="T10" fmla="*/ 80 w 159"/>
                  <a:gd name="T11" fmla="*/ 116 h 151"/>
                  <a:gd name="T12" fmla="*/ 31 w 159"/>
                  <a:gd name="T13" fmla="*/ 151 h 151"/>
                  <a:gd name="T14" fmla="*/ 49 w 159"/>
                  <a:gd name="T15" fmla="*/ 94 h 151"/>
                  <a:gd name="T16" fmla="*/ 0 w 159"/>
                  <a:gd name="T17" fmla="*/ 58 h 151"/>
                  <a:gd name="T18" fmla="*/ 61 w 159"/>
                  <a:gd name="T19" fmla="*/ 58 h 151"/>
                  <a:gd name="T20" fmla="*/ 80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80" y="0"/>
                    </a:moveTo>
                    <a:lnTo>
                      <a:pt x="99" y="58"/>
                    </a:lnTo>
                    <a:lnTo>
                      <a:pt x="159" y="58"/>
                    </a:lnTo>
                    <a:lnTo>
                      <a:pt x="110" y="94"/>
                    </a:lnTo>
                    <a:lnTo>
                      <a:pt x="128" y="151"/>
                    </a:lnTo>
                    <a:lnTo>
                      <a:pt x="80" y="116"/>
                    </a:lnTo>
                    <a:lnTo>
                      <a:pt x="31" y="151"/>
                    </a:lnTo>
                    <a:lnTo>
                      <a:pt x="49" y="94"/>
                    </a:lnTo>
                    <a:lnTo>
                      <a:pt x="0" y="58"/>
                    </a:lnTo>
                    <a:lnTo>
                      <a:pt x="61" y="58"/>
                    </a:lnTo>
                    <a:lnTo>
                      <a:pt x="8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187">
                <a:extLst>
                  <a:ext uri="{FF2B5EF4-FFF2-40B4-BE49-F238E27FC236}">
                    <a16:creationId xmlns:a16="http://schemas.microsoft.com/office/drawing/2014/main" id="{D3FAA339-1C5D-831B-E4B8-D94A71B8E552}"/>
                  </a:ext>
                </a:extLst>
              </p:cNvPr>
              <p:cNvSpPr>
                <a:spLocks/>
              </p:cNvSpPr>
              <p:nvPr/>
            </p:nvSpPr>
            <p:spPr bwMode="auto">
              <a:xfrm>
                <a:off x="7242175" y="3384550"/>
                <a:ext cx="34925" cy="33338"/>
              </a:xfrm>
              <a:custGeom>
                <a:avLst/>
                <a:gdLst>
                  <a:gd name="T0" fmla="*/ 79 w 159"/>
                  <a:gd name="T1" fmla="*/ 0 h 151"/>
                  <a:gd name="T2" fmla="*/ 98 w 159"/>
                  <a:gd name="T3" fmla="*/ 59 h 151"/>
                  <a:gd name="T4" fmla="*/ 159 w 159"/>
                  <a:gd name="T5" fmla="*/ 59 h 151"/>
                  <a:gd name="T6" fmla="*/ 109 w 159"/>
                  <a:gd name="T7" fmla="*/ 94 h 151"/>
                  <a:gd name="T8" fmla="*/ 128 w 159"/>
                  <a:gd name="T9" fmla="*/ 151 h 151"/>
                  <a:gd name="T10" fmla="*/ 79 w 159"/>
                  <a:gd name="T11" fmla="*/ 116 h 151"/>
                  <a:gd name="T12" fmla="*/ 30 w 159"/>
                  <a:gd name="T13" fmla="*/ 151 h 151"/>
                  <a:gd name="T14" fmla="*/ 49 w 159"/>
                  <a:gd name="T15" fmla="*/ 94 h 151"/>
                  <a:gd name="T16" fmla="*/ 0 w 159"/>
                  <a:gd name="T17" fmla="*/ 59 h 151"/>
                  <a:gd name="T18" fmla="*/ 60 w 159"/>
                  <a:gd name="T19" fmla="*/ 59 h 151"/>
                  <a:gd name="T20" fmla="*/ 79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79" y="0"/>
                    </a:moveTo>
                    <a:lnTo>
                      <a:pt x="98" y="59"/>
                    </a:lnTo>
                    <a:lnTo>
                      <a:pt x="159" y="59"/>
                    </a:lnTo>
                    <a:lnTo>
                      <a:pt x="109" y="94"/>
                    </a:lnTo>
                    <a:lnTo>
                      <a:pt x="128" y="151"/>
                    </a:lnTo>
                    <a:lnTo>
                      <a:pt x="79" y="116"/>
                    </a:lnTo>
                    <a:lnTo>
                      <a:pt x="30" y="151"/>
                    </a:lnTo>
                    <a:lnTo>
                      <a:pt x="49" y="94"/>
                    </a:lnTo>
                    <a:lnTo>
                      <a:pt x="0" y="59"/>
                    </a:lnTo>
                    <a:lnTo>
                      <a:pt x="60" y="59"/>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188">
                <a:extLst>
                  <a:ext uri="{FF2B5EF4-FFF2-40B4-BE49-F238E27FC236}">
                    <a16:creationId xmlns:a16="http://schemas.microsoft.com/office/drawing/2014/main" id="{4EEB7B6A-C8F7-F72D-346D-D7341FD01F56}"/>
                  </a:ext>
                </a:extLst>
              </p:cNvPr>
              <p:cNvSpPr>
                <a:spLocks/>
              </p:cNvSpPr>
              <p:nvPr/>
            </p:nvSpPr>
            <p:spPr bwMode="auto">
              <a:xfrm>
                <a:off x="7312025" y="3384550"/>
                <a:ext cx="34925" cy="33338"/>
              </a:xfrm>
              <a:custGeom>
                <a:avLst/>
                <a:gdLst>
                  <a:gd name="T0" fmla="*/ 79 w 158"/>
                  <a:gd name="T1" fmla="*/ 0 h 151"/>
                  <a:gd name="T2" fmla="*/ 97 w 158"/>
                  <a:gd name="T3" fmla="*/ 59 h 151"/>
                  <a:gd name="T4" fmla="*/ 158 w 158"/>
                  <a:gd name="T5" fmla="*/ 59 h 151"/>
                  <a:gd name="T6" fmla="*/ 109 w 158"/>
                  <a:gd name="T7" fmla="*/ 94 h 151"/>
                  <a:gd name="T8" fmla="*/ 128 w 158"/>
                  <a:gd name="T9" fmla="*/ 151 h 151"/>
                  <a:gd name="T10" fmla="*/ 79 w 158"/>
                  <a:gd name="T11" fmla="*/ 116 h 151"/>
                  <a:gd name="T12" fmla="*/ 30 w 158"/>
                  <a:gd name="T13" fmla="*/ 151 h 151"/>
                  <a:gd name="T14" fmla="*/ 48 w 158"/>
                  <a:gd name="T15" fmla="*/ 94 h 151"/>
                  <a:gd name="T16" fmla="*/ 0 w 158"/>
                  <a:gd name="T17" fmla="*/ 59 h 151"/>
                  <a:gd name="T18" fmla="*/ 60 w 158"/>
                  <a:gd name="T19" fmla="*/ 59 h 151"/>
                  <a:gd name="T20" fmla="*/ 79 w 158"/>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8" h="151">
                    <a:moveTo>
                      <a:pt x="79" y="0"/>
                    </a:moveTo>
                    <a:lnTo>
                      <a:pt x="97" y="59"/>
                    </a:lnTo>
                    <a:lnTo>
                      <a:pt x="158" y="59"/>
                    </a:lnTo>
                    <a:lnTo>
                      <a:pt x="109" y="94"/>
                    </a:lnTo>
                    <a:lnTo>
                      <a:pt x="128" y="151"/>
                    </a:lnTo>
                    <a:lnTo>
                      <a:pt x="79" y="116"/>
                    </a:lnTo>
                    <a:lnTo>
                      <a:pt x="30" y="151"/>
                    </a:lnTo>
                    <a:lnTo>
                      <a:pt x="48" y="94"/>
                    </a:lnTo>
                    <a:lnTo>
                      <a:pt x="0" y="59"/>
                    </a:lnTo>
                    <a:lnTo>
                      <a:pt x="60" y="59"/>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189">
                <a:extLst>
                  <a:ext uri="{FF2B5EF4-FFF2-40B4-BE49-F238E27FC236}">
                    <a16:creationId xmlns:a16="http://schemas.microsoft.com/office/drawing/2014/main" id="{808C09AC-C6F7-29D7-7FB5-407E1C290DA0}"/>
                  </a:ext>
                </a:extLst>
              </p:cNvPr>
              <p:cNvSpPr>
                <a:spLocks/>
              </p:cNvSpPr>
              <p:nvPr/>
            </p:nvSpPr>
            <p:spPr bwMode="auto">
              <a:xfrm>
                <a:off x="7380288" y="3384550"/>
                <a:ext cx="36513" cy="33338"/>
              </a:xfrm>
              <a:custGeom>
                <a:avLst/>
                <a:gdLst>
                  <a:gd name="T0" fmla="*/ 79 w 159"/>
                  <a:gd name="T1" fmla="*/ 0 h 151"/>
                  <a:gd name="T2" fmla="*/ 98 w 159"/>
                  <a:gd name="T3" fmla="*/ 59 h 151"/>
                  <a:gd name="T4" fmla="*/ 159 w 159"/>
                  <a:gd name="T5" fmla="*/ 59 h 151"/>
                  <a:gd name="T6" fmla="*/ 110 w 159"/>
                  <a:gd name="T7" fmla="*/ 94 h 151"/>
                  <a:gd name="T8" fmla="*/ 128 w 159"/>
                  <a:gd name="T9" fmla="*/ 151 h 151"/>
                  <a:gd name="T10" fmla="*/ 79 w 159"/>
                  <a:gd name="T11" fmla="*/ 116 h 151"/>
                  <a:gd name="T12" fmla="*/ 31 w 159"/>
                  <a:gd name="T13" fmla="*/ 151 h 151"/>
                  <a:gd name="T14" fmla="*/ 49 w 159"/>
                  <a:gd name="T15" fmla="*/ 94 h 151"/>
                  <a:gd name="T16" fmla="*/ 0 w 159"/>
                  <a:gd name="T17" fmla="*/ 59 h 151"/>
                  <a:gd name="T18" fmla="*/ 60 w 159"/>
                  <a:gd name="T19" fmla="*/ 59 h 151"/>
                  <a:gd name="T20" fmla="*/ 79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79" y="0"/>
                    </a:moveTo>
                    <a:lnTo>
                      <a:pt x="98" y="59"/>
                    </a:lnTo>
                    <a:lnTo>
                      <a:pt x="159" y="59"/>
                    </a:lnTo>
                    <a:lnTo>
                      <a:pt x="110" y="94"/>
                    </a:lnTo>
                    <a:lnTo>
                      <a:pt x="128" y="151"/>
                    </a:lnTo>
                    <a:lnTo>
                      <a:pt x="79" y="116"/>
                    </a:lnTo>
                    <a:lnTo>
                      <a:pt x="31" y="151"/>
                    </a:lnTo>
                    <a:lnTo>
                      <a:pt x="49" y="94"/>
                    </a:lnTo>
                    <a:lnTo>
                      <a:pt x="0" y="59"/>
                    </a:lnTo>
                    <a:lnTo>
                      <a:pt x="60" y="59"/>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190">
                <a:extLst>
                  <a:ext uri="{FF2B5EF4-FFF2-40B4-BE49-F238E27FC236}">
                    <a16:creationId xmlns:a16="http://schemas.microsoft.com/office/drawing/2014/main" id="{5777B288-A37B-33E4-CDC6-9099679B314C}"/>
                  </a:ext>
                </a:extLst>
              </p:cNvPr>
              <p:cNvSpPr>
                <a:spLocks/>
              </p:cNvSpPr>
              <p:nvPr/>
            </p:nvSpPr>
            <p:spPr bwMode="auto">
              <a:xfrm>
                <a:off x="7451725" y="3384550"/>
                <a:ext cx="34925" cy="33338"/>
              </a:xfrm>
              <a:custGeom>
                <a:avLst/>
                <a:gdLst>
                  <a:gd name="T0" fmla="*/ 79 w 159"/>
                  <a:gd name="T1" fmla="*/ 0 h 151"/>
                  <a:gd name="T2" fmla="*/ 99 w 159"/>
                  <a:gd name="T3" fmla="*/ 59 h 151"/>
                  <a:gd name="T4" fmla="*/ 159 w 159"/>
                  <a:gd name="T5" fmla="*/ 59 h 151"/>
                  <a:gd name="T6" fmla="*/ 110 w 159"/>
                  <a:gd name="T7" fmla="*/ 94 h 151"/>
                  <a:gd name="T8" fmla="*/ 128 w 159"/>
                  <a:gd name="T9" fmla="*/ 151 h 151"/>
                  <a:gd name="T10" fmla="*/ 79 w 159"/>
                  <a:gd name="T11" fmla="*/ 116 h 151"/>
                  <a:gd name="T12" fmla="*/ 31 w 159"/>
                  <a:gd name="T13" fmla="*/ 151 h 151"/>
                  <a:gd name="T14" fmla="*/ 49 w 159"/>
                  <a:gd name="T15" fmla="*/ 94 h 151"/>
                  <a:gd name="T16" fmla="*/ 0 w 159"/>
                  <a:gd name="T17" fmla="*/ 59 h 151"/>
                  <a:gd name="T18" fmla="*/ 61 w 159"/>
                  <a:gd name="T19" fmla="*/ 59 h 151"/>
                  <a:gd name="T20" fmla="*/ 79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79" y="0"/>
                    </a:moveTo>
                    <a:lnTo>
                      <a:pt x="99" y="59"/>
                    </a:lnTo>
                    <a:lnTo>
                      <a:pt x="159" y="59"/>
                    </a:lnTo>
                    <a:lnTo>
                      <a:pt x="110" y="94"/>
                    </a:lnTo>
                    <a:lnTo>
                      <a:pt x="128" y="151"/>
                    </a:lnTo>
                    <a:lnTo>
                      <a:pt x="79" y="116"/>
                    </a:lnTo>
                    <a:lnTo>
                      <a:pt x="31" y="151"/>
                    </a:lnTo>
                    <a:lnTo>
                      <a:pt x="49" y="94"/>
                    </a:lnTo>
                    <a:lnTo>
                      <a:pt x="0" y="59"/>
                    </a:lnTo>
                    <a:lnTo>
                      <a:pt x="61" y="59"/>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191">
                <a:extLst>
                  <a:ext uri="{FF2B5EF4-FFF2-40B4-BE49-F238E27FC236}">
                    <a16:creationId xmlns:a16="http://schemas.microsoft.com/office/drawing/2014/main" id="{A5631554-6440-6D7A-03A6-F63B8E5891FC}"/>
                  </a:ext>
                </a:extLst>
              </p:cNvPr>
              <p:cNvSpPr>
                <a:spLocks/>
              </p:cNvSpPr>
              <p:nvPr/>
            </p:nvSpPr>
            <p:spPr bwMode="auto">
              <a:xfrm>
                <a:off x="7519988" y="3384550"/>
                <a:ext cx="36513" cy="33338"/>
              </a:xfrm>
              <a:custGeom>
                <a:avLst/>
                <a:gdLst>
                  <a:gd name="T0" fmla="*/ 80 w 159"/>
                  <a:gd name="T1" fmla="*/ 0 h 151"/>
                  <a:gd name="T2" fmla="*/ 99 w 159"/>
                  <a:gd name="T3" fmla="*/ 59 h 151"/>
                  <a:gd name="T4" fmla="*/ 159 w 159"/>
                  <a:gd name="T5" fmla="*/ 59 h 151"/>
                  <a:gd name="T6" fmla="*/ 110 w 159"/>
                  <a:gd name="T7" fmla="*/ 94 h 151"/>
                  <a:gd name="T8" fmla="*/ 128 w 159"/>
                  <a:gd name="T9" fmla="*/ 151 h 151"/>
                  <a:gd name="T10" fmla="*/ 80 w 159"/>
                  <a:gd name="T11" fmla="*/ 116 h 151"/>
                  <a:gd name="T12" fmla="*/ 31 w 159"/>
                  <a:gd name="T13" fmla="*/ 151 h 151"/>
                  <a:gd name="T14" fmla="*/ 49 w 159"/>
                  <a:gd name="T15" fmla="*/ 94 h 151"/>
                  <a:gd name="T16" fmla="*/ 0 w 159"/>
                  <a:gd name="T17" fmla="*/ 59 h 151"/>
                  <a:gd name="T18" fmla="*/ 61 w 159"/>
                  <a:gd name="T19" fmla="*/ 59 h 151"/>
                  <a:gd name="T20" fmla="*/ 80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80" y="0"/>
                    </a:moveTo>
                    <a:lnTo>
                      <a:pt x="99" y="59"/>
                    </a:lnTo>
                    <a:lnTo>
                      <a:pt x="159" y="59"/>
                    </a:lnTo>
                    <a:lnTo>
                      <a:pt x="110" y="94"/>
                    </a:lnTo>
                    <a:lnTo>
                      <a:pt x="128" y="151"/>
                    </a:lnTo>
                    <a:lnTo>
                      <a:pt x="80" y="116"/>
                    </a:lnTo>
                    <a:lnTo>
                      <a:pt x="31" y="151"/>
                    </a:lnTo>
                    <a:lnTo>
                      <a:pt x="49" y="94"/>
                    </a:lnTo>
                    <a:lnTo>
                      <a:pt x="0" y="59"/>
                    </a:lnTo>
                    <a:lnTo>
                      <a:pt x="61" y="59"/>
                    </a:lnTo>
                    <a:lnTo>
                      <a:pt x="8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192">
                <a:extLst>
                  <a:ext uri="{FF2B5EF4-FFF2-40B4-BE49-F238E27FC236}">
                    <a16:creationId xmlns:a16="http://schemas.microsoft.com/office/drawing/2014/main" id="{BC5CAE0B-E745-0186-412A-372F8B4E74C9}"/>
                  </a:ext>
                </a:extLst>
              </p:cNvPr>
              <p:cNvSpPr>
                <a:spLocks/>
              </p:cNvSpPr>
              <p:nvPr/>
            </p:nvSpPr>
            <p:spPr bwMode="auto">
              <a:xfrm>
                <a:off x="7242175" y="3444875"/>
                <a:ext cx="34925" cy="33338"/>
              </a:xfrm>
              <a:custGeom>
                <a:avLst/>
                <a:gdLst>
                  <a:gd name="T0" fmla="*/ 79 w 159"/>
                  <a:gd name="T1" fmla="*/ 0 h 151"/>
                  <a:gd name="T2" fmla="*/ 98 w 159"/>
                  <a:gd name="T3" fmla="*/ 58 h 151"/>
                  <a:gd name="T4" fmla="*/ 159 w 159"/>
                  <a:gd name="T5" fmla="*/ 58 h 151"/>
                  <a:gd name="T6" fmla="*/ 109 w 159"/>
                  <a:gd name="T7" fmla="*/ 93 h 151"/>
                  <a:gd name="T8" fmla="*/ 128 w 159"/>
                  <a:gd name="T9" fmla="*/ 151 h 151"/>
                  <a:gd name="T10" fmla="*/ 79 w 159"/>
                  <a:gd name="T11" fmla="*/ 115 h 151"/>
                  <a:gd name="T12" fmla="*/ 30 w 159"/>
                  <a:gd name="T13" fmla="*/ 151 h 151"/>
                  <a:gd name="T14" fmla="*/ 49 w 159"/>
                  <a:gd name="T15" fmla="*/ 93 h 151"/>
                  <a:gd name="T16" fmla="*/ 0 w 159"/>
                  <a:gd name="T17" fmla="*/ 58 h 151"/>
                  <a:gd name="T18" fmla="*/ 60 w 159"/>
                  <a:gd name="T19" fmla="*/ 58 h 151"/>
                  <a:gd name="T20" fmla="*/ 79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79" y="0"/>
                    </a:moveTo>
                    <a:lnTo>
                      <a:pt x="98" y="58"/>
                    </a:lnTo>
                    <a:lnTo>
                      <a:pt x="159" y="58"/>
                    </a:lnTo>
                    <a:lnTo>
                      <a:pt x="109" y="93"/>
                    </a:lnTo>
                    <a:lnTo>
                      <a:pt x="128" y="151"/>
                    </a:lnTo>
                    <a:lnTo>
                      <a:pt x="79" y="115"/>
                    </a:lnTo>
                    <a:lnTo>
                      <a:pt x="30" y="151"/>
                    </a:lnTo>
                    <a:lnTo>
                      <a:pt x="49" y="93"/>
                    </a:lnTo>
                    <a:lnTo>
                      <a:pt x="0" y="58"/>
                    </a:lnTo>
                    <a:lnTo>
                      <a:pt x="60" y="58"/>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193">
                <a:extLst>
                  <a:ext uri="{FF2B5EF4-FFF2-40B4-BE49-F238E27FC236}">
                    <a16:creationId xmlns:a16="http://schemas.microsoft.com/office/drawing/2014/main" id="{7562971A-4B1A-2734-BEF8-6E0D7C56A24B}"/>
                  </a:ext>
                </a:extLst>
              </p:cNvPr>
              <p:cNvSpPr>
                <a:spLocks/>
              </p:cNvSpPr>
              <p:nvPr/>
            </p:nvSpPr>
            <p:spPr bwMode="auto">
              <a:xfrm>
                <a:off x="7312025" y="3444875"/>
                <a:ext cx="34925" cy="33338"/>
              </a:xfrm>
              <a:custGeom>
                <a:avLst/>
                <a:gdLst>
                  <a:gd name="T0" fmla="*/ 79 w 158"/>
                  <a:gd name="T1" fmla="*/ 0 h 151"/>
                  <a:gd name="T2" fmla="*/ 97 w 158"/>
                  <a:gd name="T3" fmla="*/ 58 h 151"/>
                  <a:gd name="T4" fmla="*/ 158 w 158"/>
                  <a:gd name="T5" fmla="*/ 58 h 151"/>
                  <a:gd name="T6" fmla="*/ 109 w 158"/>
                  <a:gd name="T7" fmla="*/ 93 h 151"/>
                  <a:gd name="T8" fmla="*/ 128 w 158"/>
                  <a:gd name="T9" fmla="*/ 151 h 151"/>
                  <a:gd name="T10" fmla="*/ 79 w 158"/>
                  <a:gd name="T11" fmla="*/ 115 h 151"/>
                  <a:gd name="T12" fmla="*/ 30 w 158"/>
                  <a:gd name="T13" fmla="*/ 151 h 151"/>
                  <a:gd name="T14" fmla="*/ 48 w 158"/>
                  <a:gd name="T15" fmla="*/ 93 h 151"/>
                  <a:gd name="T16" fmla="*/ 0 w 158"/>
                  <a:gd name="T17" fmla="*/ 58 h 151"/>
                  <a:gd name="T18" fmla="*/ 60 w 158"/>
                  <a:gd name="T19" fmla="*/ 58 h 151"/>
                  <a:gd name="T20" fmla="*/ 79 w 158"/>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8" h="151">
                    <a:moveTo>
                      <a:pt x="79" y="0"/>
                    </a:moveTo>
                    <a:lnTo>
                      <a:pt x="97" y="58"/>
                    </a:lnTo>
                    <a:lnTo>
                      <a:pt x="158" y="58"/>
                    </a:lnTo>
                    <a:lnTo>
                      <a:pt x="109" y="93"/>
                    </a:lnTo>
                    <a:lnTo>
                      <a:pt x="128" y="151"/>
                    </a:lnTo>
                    <a:lnTo>
                      <a:pt x="79" y="115"/>
                    </a:lnTo>
                    <a:lnTo>
                      <a:pt x="30" y="151"/>
                    </a:lnTo>
                    <a:lnTo>
                      <a:pt x="48" y="93"/>
                    </a:lnTo>
                    <a:lnTo>
                      <a:pt x="0" y="58"/>
                    </a:lnTo>
                    <a:lnTo>
                      <a:pt x="60" y="58"/>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194">
                <a:extLst>
                  <a:ext uri="{FF2B5EF4-FFF2-40B4-BE49-F238E27FC236}">
                    <a16:creationId xmlns:a16="http://schemas.microsoft.com/office/drawing/2014/main" id="{089A429D-EFFE-3AD9-3A25-7CD2E788A9F4}"/>
                  </a:ext>
                </a:extLst>
              </p:cNvPr>
              <p:cNvSpPr>
                <a:spLocks/>
              </p:cNvSpPr>
              <p:nvPr/>
            </p:nvSpPr>
            <p:spPr bwMode="auto">
              <a:xfrm>
                <a:off x="7380288" y="3444875"/>
                <a:ext cx="36513" cy="33338"/>
              </a:xfrm>
              <a:custGeom>
                <a:avLst/>
                <a:gdLst>
                  <a:gd name="T0" fmla="*/ 79 w 159"/>
                  <a:gd name="T1" fmla="*/ 0 h 151"/>
                  <a:gd name="T2" fmla="*/ 98 w 159"/>
                  <a:gd name="T3" fmla="*/ 58 h 151"/>
                  <a:gd name="T4" fmla="*/ 159 w 159"/>
                  <a:gd name="T5" fmla="*/ 58 h 151"/>
                  <a:gd name="T6" fmla="*/ 110 w 159"/>
                  <a:gd name="T7" fmla="*/ 93 h 151"/>
                  <a:gd name="T8" fmla="*/ 128 w 159"/>
                  <a:gd name="T9" fmla="*/ 151 h 151"/>
                  <a:gd name="T10" fmla="*/ 79 w 159"/>
                  <a:gd name="T11" fmla="*/ 115 h 151"/>
                  <a:gd name="T12" fmla="*/ 31 w 159"/>
                  <a:gd name="T13" fmla="*/ 151 h 151"/>
                  <a:gd name="T14" fmla="*/ 49 w 159"/>
                  <a:gd name="T15" fmla="*/ 93 h 151"/>
                  <a:gd name="T16" fmla="*/ 0 w 159"/>
                  <a:gd name="T17" fmla="*/ 58 h 151"/>
                  <a:gd name="T18" fmla="*/ 60 w 159"/>
                  <a:gd name="T19" fmla="*/ 58 h 151"/>
                  <a:gd name="T20" fmla="*/ 79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79" y="0"/>
                    </a:moveTo>
                    <a:lnTo>
                      <a:pt x="98" y="58"/>
                    </a:lnTo>
                    <a:lnTo>
                      <a:pt x="159" y="58"/>
                    </a:lnTo>
                    <a:lnTo>
                      <a:pt x="110" y="93"/>
                    </a:lnTo>
                    <a:lnTo>
                      <a:pt x="128" y="151"/>
                    </a:lnTo>
                    <a:lnTo>
                      <a:pt x="79" y="115"/>
                    </a:lnTo>
                    <a:lnTo>
                      <a:pt x="31" y="151"/>
                    </a:lnTo>
                    <a:lnTo>
                      <a:pt x="49" y="93"/>
                    </a:lnTo>
                    <a:lnTo>
                      <a:pt x="0" y="58"/>
                    </a:lnTo>
                    <a:lnTo>
                      <a:pt x="60" y="58"/>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195">
                <a:extLst>
                  <a:ext uri="{FF2B5EF4-FFF2-40B4-BE49-F238E27FC236}">
                    <a16:creationId xmlns:a16="http://schemas.microsoft.com/office/drawing/2014/main" id="{AC216F26-545E-23CF-B137-CA5F5807E262}"/>
                  </a:ext>
                </a:extLst>
              </p:cNvPr>
              <p:cNvSpPr>
                <a:spLocks/>
              </p:cNvSpPr>
              <p:nvPr/>
            </p:nvSpPr>
            <p:spPr bwMode="auto">
              <a:xfrm>
                <a:off x="7451725" y="3444875"/>
                <a:ext cx="34925" cy="33338"/>
              </a:xfrm>
              <a:custGeom>
                <a:avLst/>
                <a:gdLst>
                  <a:gd name="T0" fmla="*/ 79 w 159"/>
                  <a:gd name="T1" fmla="*/ 0 h 151"/>
                  <a:gd name="T2" fmla="*/ 99 w 159"/>
                  <a:gd name="T3" fmla="*/ 58 h 151"/>
                  <a:gd name="T4" fmla="*/ 159 w 159"/>
                  <a:gd name="T5" fmla="*/ 58 h 151"/>
                  <a:gd name="T6" fmla="*/ 110 w 159"/>
                  <a:gd name="T7" fmla="*/ 93 h 151"/>
                  <a:gd name="T8" fmla="*/ 128 w 159"/>
                  <a:gd name="T9" fmla="*/ 151 h 151"/>
                  <a:gd name="T10" fmla="*/ 79 w 159"/>
                  <a:gd name="T11" fmla="*/ 115 h 151"/>
                  <a:gd name="T12" fmla="*/ 31 w 159"/>
                  <a:gd name="T13" fmla="*/ 151 h 151"/>
                  <a:gd name="T14" fmla="*/ 49 w 159"/>
                  <a:gd name="T15" fmla="*/ 93 h 151"/>
                  <a:gd name="T16" fmla="*/ 0 w 159"/>
                  <a:gd name="T17" fmla="*/ 58 h 151"/>
                  <a:gd name="T18" fmla="*/ 61 w 159"/>
                  <a:gd name="T19" fmla="*/ 58 h 151"/>
                  <a:gd name="T20" fmla="*/ 79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79" y="0"/>
                    </a:moveTo>
                    <a:lnTo>
                      <a:pt x="99" y="58"/>
                    </a:lnTo>
                    <a:lnTo>
                      <a:pt x="159" y="58"/>
                    </a:lnTo>
                    <a:lnTo>
                      <a:pt x="110" y="93"/>
                    </a:lnTo>
                    <a:lnTo>
                      <a:pt x="128" y="151"/>
                    </a:lnTo>
                    <a:lnTo>
                      <a:pt x="79" y="115"/>
                    </a:lnTo>
                    <a:lnTo>
                      <a:pt x="31" y="151"/>
                    </a:lnTo>
                    <a:lnTo>
                      <a:pt x="49" y="93"/>
                    </a:lnTo>
                    <a:lnTo>
                      <a:pt x="0" y="58"/>
                    </a:lnTo>
                    <a:lnTo>
                      <a:pt x="61" y="58"/>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196">
                <a:extLst>
                  <a:ext uri="{FF2B5EF4-FFF2-40B4-BE49-F238E27FC236}">
                    <a16:creationId xmlns:a16="http://schemas.microsoft.com/office/drawing/2014/main" id="{F18E8974-0C8A-300F-53C4-9512D40282B2}"/>
                  </a:ext>
                </a:extLst>
              </p:cNvPr>
              <p:cNvSpPr>
                <a:spLocks/>
              </p:cNvSpPr>
              <p:nvPr/>
            </p:nvSpPr>
            <p:spPr bwMode="auto">
              <a:xfrm>
                <a:off x="7519988" y="3444875"/>
                <a:ext cx="36513" cy="33338"/>
              </a:xfrm>
              <a:custGeom>
                <a:avLst/>
                <a:gdLst>
                  <a:gd name="T0" fmla="*/ 80 w 159"/>
                  <a:gd name="T1" fmla="*/ 0 h 151"/>
                  <a:gd name="T2" fmla="*/ 99 w 159"/>
                  <a:gd name="T3" fmla="*/ 58 h 151"/>
                  <a:gd name="T4" fmla="*/ 159 w 159"/>
                  <a:gd name="T5" fmla="*/ 58 h 151"/>
                  <a:gd name="T6" fmla="*/ 110 w 159"/>
                  <a:gd name="T7" fmla="*/ 93 h 151"/>
                  <a:gd name="T8" fmla="*/ 128 w 159"/>
                  <a:gd name="T9" fmla="*/ 151 h 151"/>
                  <a:gd name="T10" fmla="*/ 80 w 159"/>
                  <a:gd name="T11" fmla="*/ 115 h 151"/>
                  <a:gd name="T12" fmla="*/ 31 w 159"/>
                  <a:gd name="T13" fmla="*/ 151 h 151"/>
                  <a:gd name="T14" fmla="*/ 49 w 159"/>
                  <a:gd name="T15" fmla="*/ 93 h 151"/>
                  <a:gd name="T16" fmla="*/ 0 w 159"/>
                  <a:gd name="T17" fmla="*/ 58 h 151"/>
                  <a:gd name="T18" fmla="*/ 61 w 159"/>
                  <a:gd name="T19" fmla="*/ 58 h 151"/>
                  <a:gd name="T20" fmla="*/ 80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80" y="0"/>
                    </a:moveTo>
                    <a:lnTo>
                      <a:pt x="99" y="58"/>
                    </a:lnTo>
                    <a:lnTo>
                      <a:pt x="159" y="58"/>
                    </a:lnTo>
                    <a:lnTo>
                      <a:pt x="110" y="93"/>
                    </a:lnTo>
                    <a:lnTo>
                      <a:pt x="128" y="151"/>
                    </a:lnTo>
                    <a:lnTo>
                      <a:pt x="80" y="115"/>
                    </a:lnTo>
                    <a:lnTo>
                      <a:pt x="31" y="151"/>
                    </a:lnTo>
                    <a:lnTo>
                      <a:pt x="49" y="93"/>
                    </a:lnTo>
                    <a:lnTo>
                      <a:pt x="0" y="58"/>
                    </a:lnTo>
                    <a:lnTo>
                      <a:pt x="61" y="58"/>
                    </a:lnTo>
                    <a:lnTo>
                      <a:pt x="8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197">
                <a:extLst>
                  <a:ext uri="{FF2B5EF4-FFF2-40B4-BE49-F238E27FC236}">
                    <a16:creationId xmlns:a16="http://schemas.microsoft.com/office/drawing/2014/main" id="{ED58A961-23A9-3E7C-2F41-9820D6FEC070}"/>
                  </a:ext>
                </a:extLst>
              </p:cNvPr>
              <p:cNvSpPr>
                <a:spLocks/>
              </p:cNvSpPr>
              <p:nvPr/>
            </p:nvSpPr>
            <p:spPr bwMode="auto">
              <a:xfrm>
                <a:off x="7207250" y="3294063"/>
                <a:ext cx="34925" cy="34925"/>
              </a:xfrm>
              <a:custGeom>
                <a:avLst/>
                <a:gdLst>
                  <a:gd name="T0" fmla="*/ 79 w 158"/>
                  <a:gd name="T1" fmla="*/ 0 h 151"/>
                  <a:gd name="T2" fmla="*/ 97 w 158"/>
                  <a:gd name="T3" fmla="*/ 57 h 151"/>
                  <a:gd name="T4" fmla="*/ 158 w 158"/>
                  <a:gd name="T5" fmla="*/ 57 h 151"/>
                  <a:gd name="T6" fmla="*/ 109 w 158"/>
                  <a:gd name="T7" fmla="*/ 93 h 151"/>
                  <a:gd name="T8" fmla="*/ 128 w 158"/>
                  <a:gd name="T9" fmla="*/ 151 h 151"/>
                  <a:gd name="T10" fmla="*/ 79 w 158"/>
                  <a:gd name="T11" fmla="*/ 115 h 151"/>
                  <a:gd name="T12" fmla="*/ 29 w 158"/>
                  <a:gd name="T13" fmla="*/ 151 h 151"/>
                  <a:gd name="T14" fmla="*/ 49 w 158"/>
                  <a:gd name="T15" fmla="*/ 93 h 151"/>
                  <a:gd name="T16" fmla="*/ 0 w 158"/>
                  <a:gd name="T17" fmla="*/ 57 h 151"/>
                  <a:gd name="T18" fmla="*/ 60 w 158"/>
                  <a:gd name="T19" fmla="*/ 57 h 151"/>
                  <a:gd name="T20" fmla="*/ 79 w 158"/>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8" h="151">
                    <a:moveTo>
                      <a:pt x="79" y="0"/>
                    </a:moveTo>
                    <a:lnTo>
                      <a:pt x="97" y="57"/>
                    </a:lnTo>
                    <a:lnTo>
                      <a:pt x="158" y="57"/>
                    </a:lnTo>
                    <a:lnTo>
                      <a:pt x="109" y="93"/>
                    </a:lnTo>
                    <a:lnTo>
                      <a:pt x="128" y="151"/>
                    </a:lnTo>
                    <a:lnTo>
                      <a:pt x="79" y="115"/>
                    </a:lnTo>
                    <a:lnTo>
                      <a:pt x="29" y="151"/>
                    </a:lnTo>
                    <a:lnTo>
                      <a:pt x="49" y="93"/>
                    </a:lnTo>
                    <a:lnTo>
                      <a:pt x="0" y="57"/>
                    </a:lnTo>
                    <a:lnTo>
                      <a:pt x="60" y="57"/>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198">
                <a:extLst>
                  <a:ext uri="{FF2B5EF4-FFF2-40B4-BE49-F238E27FC236}">
                    <a16:creationId xmlns:a16="http://schemas.microsoft.com/office/drawing/2014/main" id="{09725B23-577B-38E8-DEFD-0E8E7D38E6BE}"/>
                  </a:ext>
                </a:extLst>
              </p:cNvPr>
              <p:cNvSpPr>
                <a:spLocks/>
              </p:cNvSpPr>
              <p:nvPr/>
            </p:nvSpPr>
            <p:spPr bwMode="auto">
              <a:xfrm>
                <a:off x="7275513" y="3294063"/>
                <a:ext cx="36513" cy="34925"/>
              </a:xfrm>
              <a:custGeom>
                <a:avLst/>
                <a:gdLst>
                  <a:gd name="T0" fmla="*/ 80 w 159"/>
                  <a:gd name="T1" fmla="*/ 0 h 151"/>
                  <a:gd name="T2" fmla="*/ 98 w 159"/>
                  <a:gd name="T3" fmla="*/ 57 h 151"/>
                  <a:gd name="T4" fmla="*/ 159 w 159"/>
                  <a:gd name="T5" fmla="*/ 57 h 151"/>
                  <a:gd name="T6" fmla="*/ 110 w 159"/>
                  <a:gd name="T7" fmla="*/ 93 h 151"/>
                  <a:gd name="T8" fmla="*/ 128 w 159"/>
                  <a:gd name="T9" fmla="*/ 151 h 151"/>
                  <a:gd name="T10" fmla="*/ 80 w 159"/>
                  <a:gd name="T11" fmla="*/ 115 h 151"/>
                  <a:gd name="T12" fmla="*/ 30 w 159"/>
                  <a:gd name="T13" fmla="*/ 151 h 151"/>
                  <a:gd name="T14" fmla="*/ 49 w 159"/>
                  <a:gd name="T15" fmla="*/ 93 h 151"/>
                  <a:gd name="T16" fmla="*/ 0 w 159"/>
                  <a:gd name="T17" fmla="*/ 57 h 151"/>
                  <a:gd name="T18" fmla="*/ 60 w 159"/>
                  <a:gd name="T19" fmla="*/ 57 h 151"/>
                  <a:gd name="T20" fmla="*/ 80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80" y="0"/>
                    </a:moveTo>
                    <a:lnTo>
                      <a:pt x="98" y="57"/>
                    </a:lnTo>
                    <a:lnTo>
                      <a:pt x="159" y="57"/>
                    </a:lnTo>
                    <a:lnTo>
                      <a:pt x="110" y="93"/>
                    </a:lnTo>
                    <a:lnTo>
                      <a:pt x="128" y="151"/>
                    </a:lnTo>
                    <a:lnTo>
                      <a:pt x="80" y="115"/>
                    </a:lnTo>
                    <a:lnTo>
                      <a:pt x="30" y="151"/>
                    </a:lnTo>
                    <a:lnTo>
                      <a:pt x="49" y="93"/>
                    </a:lnTo>
                    <a:lnTo>
                      <a:pt x="0" y="57"/>
                    </a:lnTo>
                    <a:lnTo>
                      <a:pt x="60" y="57"/>
                    </a:lnTo>
                    <a:lnTo>
                      <a:pt x="8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199">
                <a:extLst>
                  <a:ext uri="{FF2B5EF4-FFF2-40B4-BE49-F238E27FC236}">
                    <a16:creationId xmlns:a16="http://schemas.microsoft.com/office/drawing/2014/main" id="{A3AB9EE8-75DF-76DD-8421-851C4B2F3CB4}"/>
                  </a:ext>
                </a:extLst>
              </p:cNvPr>
              <p:cNvSpPr>
                <a:spLocks/>
              </p:cNvSpPr>
              <p:nvPr/>
            </p:nvSpPr>
            <p:spPr bwMode="auto">
              <a:xfrm>
                <a:off x="7345363" y="3294063"/>
                <a:ext cx="36513" cy="34925"/>
              </a:xfrm>
              <a:custGeom>
                <a:avLst/>
                <a:gdLst>
                  <a:gd name="T0" fmla="*/ 79 w 158"/>
                  <a:gd name="T1" fmla="*/ 0 h 151"/>
                  <a:gd name="T2" fmla="*/ 97 w 158"/>
                  <a:gd name="T3" fmla="*/ 57 h 151"/>
                  <a:gd name="T4" fmla="*/ 158 w 158"/>
                  <a:gd name="T5" fmla="*/ 57 h 151"/>
                  <a:gd name="T6" fmla="*/ 110 w 158"/>
                  <a:gd name="T7" fmla="*/ 93 h 151"/>
                  <a:gd name="T8" fmla="*/ 128 w 158"/>
                  <a:gd name="T9" fmla="*/ 151 h 151"/>
                  <a:gd name="T10" fmla="*/ 79 w 158"/>
                  <a:gd name="T11" fmla="*/ 115 h 151"/>
                  <a:gd name="T12" fmla="*/ 30 w 158"/>
                  <a:gd name="T13" fmla="*/ 151 h 151"/>
                  <a:gd name="T14" fmla="*/ 49 w 158"/>
                  <a:gd name="T15" fmla="*/ 93 h 151"/>
                  <a:gd name="T16" fmla="*/ 0 w 158"/>
                  <a:gd name="T17" fmla="*/ 57 h 151"/>
                  <a:gd name="T18" fmla="*/ 60 w 158"/>
                  <a:gd name="T19" fmla="*/ 57 h 151"/>
                  <a:gd name="T20" fmla="*/ 79 w 158"/>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8" h="151">
                    <a:moveTo>
                      <a:pt x="79" y="0"/>
                    </a:moveTo>
                    <a:lnTo>
                      <a:pt x="97" y="57"/>
                    </a:lnTo>
                    <a:lnTo>
                      <a:pt x="158" y="57"/>
                    </a:lnTo>
                    <a:lnTo>
                      <a:pt x="110" y="93"/>
                    </a:lnTo>
                    <a:lnTo>
                      <a:pt x="128" y="151"/>
                    </a:lnTo>
                    <a:lnTo>
                      <a:pt x="79" y="115"/>
                    </a:lnTo>
                    <a:lnTo>
                      <a:pt x="30" y="151"/>
                    </a:lnTo>
                    <a:lnTo>
                      <a:pt x="49" y="93"/>
                    </a:lnTo>
                    <a:lnTo>
                      <a:pt x="0" y="57"/>
                    </a:lnTo>
                    <a:lnTo>
                      <a:pt x="60" y="57"/>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200">
                <a:extLst>
                  <a:ext uri="{FF2B5EF4-FFF2-40B4-BE49-F238E27FC236}">
                    <a16:creationId xmlns:a16="http://schemas.microsoft.com/office/drawing/2014/main" id="{EBEC06B0-8AE1-9248-EE67-F5BB0704BA33}"/>
                  </a:ext>
                </a:extLst>
              </p:cNvPr>
              <p:cNvSpPr>
                <a:spLocks/>
              </p:cNvSpPr>
              <p:nvPr/>
            </p:nvSpPr>
            <p:spPr bwMode="auto">
              <a:xfrm>
                <a:off x="7416800" y="3294063"/>
                <a:ext cx="34925" cy="34925"/>
              </a:xfrm>
              <a:custGeom>
                <a:avLst/>
                <a:gdLst>
                  <a:gd name="T0" fmla="*/ 79 w 159"/>
                  <a:gd name="T1" fmla="*/ 0 h 151"/>
                  <a:gd name="T2" fmla="*/ 99 w 159"/>
                  <a:gd name="T3" fmla="*/ 57 h 151"/>
                  <a:gd name="T4" fmla="*/ 159 w 159"/>
                  <a:gd name="T5" fmla="*/ 57 h 151"/>
                  <a:gd name="T6" fmla="*/ 110 w 159"/>
                  <a:gd name="T7" fmla="*/ 93 h 151"/>
                  <a:gd name="T8" fmla="*/ 128 w 159"/>
                  <a:gd name="T9" fmla="*/ 151 h 151"/>
                  <a:gd name="T10" fmla="*/ 79 w 159"/>
                  <a:gd name="T11" fmla="*/ 115 h 151"/>
                  <a:gd name="T12" fmla="*/ 31 w 159"/>
                  <a:gd name="T13" fmla="*/ 151 h 151"/>
                  <a:gd name="T14" fmla="*/ 49 w 159"/>
                  <a:gd name="T15" fmla="*/ 93 h 151"/>
                  <a:gd name="T16" fmla="*/ 0 w 159"/>
                  <a:gd name="T17" fmla="*/ 57 h 151"/>
                  <a:gd name="T18" fmla="*/ 61 w 159"/>
                  <a:gd name="T19" fmla="*/ 57 h 151"/>
                  <a:gd name="T20" fmla="*/ 79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79" y="0"/>
                    </a:moveTo>
                    <a:lnTo>
                      <a:pt x="99" y="57"/>
                    </a:lnTo>
                    <a:lnTo>
                      <a:pt x="159" y="57"/>
                    </a:lnTo>
                    <a:lnTo>
                      <a:pt x="110" y="93"/>
                    </a:lnTo>
                    <a:lnTo>
                      <a:pt x="128" y="151"/>
                    </a:lnTo>
                    <a:lnTo>
                      <a:pt x="79" y="115"/>
                    </a:lnTo>
                    <a:lnTo>
                      <a:pt x="31" y="151"/>
                    </a:lnTo>
                    <a:lnTo>
                      <a:pt x="49" y="93"/>
                    </a:lnTo>
                    <a:lnTo>
                      <a:pt x="0" y="57"/>
                    </a:lnTo>
                    <a:lnTo>
                      <a:pt x="61" y="57"/>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201">
                <a:extLst>
                  <a:ext uri="{FF2B5EF4-FFF2-40B4-BE49-F238E27FC236}">
                    <a16:creationId xmlns:a16="http://schemas.microsoft.com/office/drawing/2014/main" id="{6E7E4A1F-ED08-984B-9DB9-581AD4FCDBEC}"/>
                  </a:ext>
                </a:extLst>
              </p:cNvPr>
              <p:cNvSpPr>
                <a:spLocks/>
              </p:cNvSpPr>
              <p:nvPr/>
            </p:nvSpPr>
            <p:spPr bwMode="auto">
              <a:xfrm>
                <a:off x="7485063" y="3294063"/>
                <a:ext cx="36513" cy="34925"/>
              </a:xfrm>
              <a:custGeom>
                <a:avLst/>
                <a:gdLst>
                  <a:gd name="T0" fmla="*/ 79 w 159"/>
                  <a:gd name="T1" fmla="*/ 0 h 151"/>
                  <a:gd name="T2" fmla="*/ 99 w 159"/>
                  <a:gd name="T3" fmla="*/ 57 h 151"/>
                  <a:gd name="T4" fmla="*/ 159 w 159"/>
                  <a:gd name="T5" fmla="*/ 57 h 151"/>
                  <a:gd name="T6" fmla="*/ 110 w 159"/>
                  <a:gd name="T7" fmla="*/ 93 h 151"/>
                  <a:gd name="T8" fmla="*/ 128 w 159"/>
                  <a:gd name="T9" fmla="*/ 151 h 151"/>
                  <a:gd name="T10" fmla="*/ 79 w 159"/>
                  <a:gd name="T11" fmla="*/ 115 h 151"/>
                  <a:gd name="T12" fmla="*/ 31 w 159"/>
                  <a:gd name="T13" fmla="*/ 151 h 151"/>
                  <a:gd name="T14" fmla="*/ 49 w 159"/>
                  <a:gd name="T15" fmla="*/ 93 h 151"/>
                  <a:gd name="T16" fmla="*/ 0 w 159"/>
                  <a:gd name="T17" fmla="*/ 57 h 151"/>
                  <a:gd name="T18" fmla="*/ 61 w 159"/>
                  <a:gd name="T19" fmla="*/ 57 h 151"/>
                  <a:gd name="T20" fmla="*/ 79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79" y="0"/>
                    </a:moveTo>
                    <a:lnTo>
                      <a:pt x="99" y="57"/>
                    </a:lnTo>
                    <a:lnTo>
                      <a:pt x="159" y="57"/>
                    </a:lnTo>
                    <a:lnTo>
                      <a:pt x="110" y="93"/>
                    </a:lnTo>
                    <a:lnTo>
                      <a:pt x="128" y="151"/>
                    </a:lnTo>
                    <a:lnTo>
                      <a:pt x="79" y="115"/>
                    </a:lnTo>
                    <a:lnTo>
                      <a:pt x="31" y="151"/>
                    </a:lnTo>
                    <a:lnTo>
                      <a:pt x="49" y="93"/>
                    </a:lnTo>
                    <a:lnTo>
                      <a:pt x="0" y="57"/>
                    </a:lnTo>
                    <a:lnTo>
                      <a:pt x="61" y="57"/>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202">
                <a:extLst>
                  <a:ext uri="{FF2B5EF4-FFF2-40B4-BE49-F238E27FC236}">
                    <a16:creationId xmlns:a16="http://schemas.microsoft.com/office/drawing/2014/main" id="{F244CCBD-40A1-3387-EBB1-9B2CB35E0223}"/>
                  </a:ext>
                </a:extLst>
              </p:cNvPr>
              <p:cNvSpPr>
                <a:spLocks/>
              </p:cNvSpPr>
              <p:nvPr/>
            </p:nvSpPr>
            <p:spPr bwMode="auto">
              <a:xfrm>
                <a:off x="7554913" y="3294063"/>
                <a:ext cx="36513" cy="34925"/>
              </a:xfrm>
              <a:custGeom>
                <a:avLst/>
                <a:gdLst>
                  <a:gd name="T0" fmla="*/ 80 w 159"/>
                  <a:gd name="T1" fmla="*/ 0 h 151"/>
                  <a:gd name="T2" fmla="*/ 99 w 159"/>
                  <a:gd name="T3" fmla="*/ 57 h 151"/>
                  <a:gd name="T4" fmla="*/ 159 w 159"/>
                  <a:gd name="T5" fmla="*/ 57 h 151"/>
                  <a:gd name="T6" fmla="*/ 110 w 159"/>
                  <a:gd name="T7" fmla="*/ 93 h 151"/>
                  <a:gd name="T8" fmla="*/ 129 w 159"/>
                  <a:gd name="T9" fmla="*/ 151 h 151"/>
                  <a:gd name="T10" fmla="*/ 80 w 159"/>
                  <a:gd name="T11" fmla="*/ 115 h 151"/>
                  <a:gd name="T12" fmla="*/ 31 w 159"/>
                  <a:gd name="T13" fmla="*/ 151 h 151"/>
                  <a:gd name="T14" fmla="*/ 49 w 159"/>
                  <a:gd name="T15" fmla="*/ 93 h 151"/>
                  <a:gd name="T16" fmla="*/ 0 w 159"/>
                  <a:gd name="T17" fmla="*/ 57 h 151"/>
                  <a:gd name="T18" fmla="*/ 61 w 159"/>
                  <a:gd name="T19" fmla="*/ 57 h 151"/>
                  <a:gd name="T20" fmla="*/ 80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80" y="0"/>
                    </a:moveTo>
                    <a:lnTo>
                      <a:pt x="99" y="57"/>
                    </a:lnTo>
                    <a:lnTo>
                      <a:pt x="159" y="57"/>
                    </a:lnTo>
                    <a:lnTo>
                      <a:pt x="110" y="93"/>
                    </a:lnTo>
                    <a:lnTo>
                      <a:pt x="129" y="151"/>
                    </a:lnTo>
                    <a:lnTo>
                      <a:pt x="80" y="115"/>
                    </a:lnTo>
                    <a:lnTo>
                      <a:pt x="31" y="151"/>
                    </a:lnTo>
                    <a:lnTo>
                      <a:pt x="49" y="93"/>
                    </a:lnTo>
                    <a:lnTo>
                      <a:pt x="0" y="57"/>
                    </a:lnTo>
                    <a:lnTo>
                      <a:pt x="61" y="57"/>
                    </a:lnTo>
                    <a:lnTo>
                      <a:pt x="8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203">
                <a:extLst>
                  <a:ext uri="{FF2B5EF4-FFF2-40B4-BE49-F238E27FC236}">
                    <a16:creationId xmlns:a16="http://schemas.microsoft.com/office/drawing/2014/main" id="{0C10C795-81A3-B440-54D9-B32B4913D417}"/>
                  </a:ext>
                </a:extLst>
              </p:cNvPr>
              <p:cNvSpPr>
                <a:spLocks/>
              </p:cNvSpPr>
              <p:nvPr/>
            </p:nvSpPr>
            <p:spPr bwMode="auto">
              <a:xfrm>
                <a:off x="7207250" y="3235325"/>
                <a:ext cx="34925" cy="33338"/>
              </a:xfrm>
              <a:custGeom>
                <a:avLst/>
                <a:gdLst>
                  <a:gd name="T0" fmla="*/ 79 w 158"/>
                  <a:gd name="T1" fmla="*/ 0 h 151"/>
                  <a:gd name="T2" fmla="*/ 97 w 158"/>
                  <a:gd name="T3" fmla="*/ 58 h 151"/>
                  <a:gd name="T4" fmla="*/ 158 w 158"/>
                  <a:gd name="T5" fmla="*/ 58 h 151"/>
                  <a:gd name="T6" fmla="*/ 109 w 158"/>
                  <a:gd name="T7" fmla="*/ 94 h 151"/>
                  <a:gd name="T8" fmla="*/ 128 w 158"/>
                  <a:gd name="T9" fmla="*/ 151 h 151"/>
                  <a:gd name="T10" fmla="*/ 79 w 158"/>
                  <a:gd name="T11" fmla="*/ 115 h 151"/>
                  <a:gd name="T12" fmla="*/ 29 w 158"/>
                  <a:gd name="T13" fmla="*/ 151 h 151"/>
                  <a:gd name="T14" fmla="*/ 49 w 158"/>
                  <a:gd name="T15" fmla="*/ 94 h 151"/>
                  <a:gd name="T16" fmla="*/ 0 w 158"/>
                  <a:gd name="T17" fmla="*/ 58 h 151"/>
                  <a:gd name="T18" fmla="*/ 60 w 158"/>
                  <a:gd name="T19" fmla="*/ 58 h 151"/>
                  <a:gd name="T20" fmla="*/ 79 w 158"/>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8" h="151">
                    <a:moveTo>
                      <a:pt x="79" y="0"/>
                    </a:moveTo>
                    <a:lnTo>
                      <a:pt x="97" y="58"/>
                    </a:lnTo>
                    <a:lnTo>
                      <a:pt x="158" y="58"/>
                    </a:lnTo>
                    <a:lnTo>
                      <a:pt x="109" y="94"/>
                    </a:lnTo>
                    <a:lnTo>
                      <a:pt x="128" y="151"/>
                    </a:lnTo>
                    <a:lnTo>
                      <a:pt x="79" y="115"/>
                    </a:lnTo>
                    <a:lnTo>
                      <a:pt x="29" y="151"/>
                    </a:lnTo>
                    <a:lnTo>
                      <a:pt x="49" y="94"/>
                    </a:lnTo>
                    <a:lnTo>
                      <a:pt x="0" y="58"/>
                    </a:lnTo>
                    <a:lnTo>
                      <a:pt x="60" y="58"/>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204">
                <a:extLst>
                  <a:ext uri="{FF2B5EF4-FFF2-40B4-BE49-F238E27FC236}">
                    <a16:creationId xmlns:a16="http://schemas.microsoft.com/office/drawing/2014/main" id="{E790619F-758C-BBAE-A057-680F77380BCB}"/>
                  </a:ext>
                </a:extLst>
              </p:cNvPr>
              <p:cNvSpPr>
                <a:spLocks/>
              </p:cNvSpPr>
              <p:nvPr/>
            </p:nvSpPr>
            <p:spPr bwMode="auto">
              <a:xfrm>
                <a:off x="7275513" y="3235325"/>
                <a:ext cx="36513" cy="33338"/>
              </a:xfrm>
              <a:custGeom>
                <a:avLst/>
                <a:gdLst>
                  <a:gd name="T0" fmla="*/ 80 w 159"/>
                  <a:gd name="T1" fmla="*/ 0 h 151"/>
                  <a:gd name="T2" fmla="*/ 98 w 159"/>
                  <a:gd name="T3" fmla="*/ 58 h 151"/>
                  <a:gd name="T4" fmla="*/ 159 w 159"/>
                  <a:gd name="T5" fmla="*/ 58 h 151"/>
                  <a:gd name="T6" fmla="*/ 110 w 159"/>
                  <a:gd name="T7" fmla="*/ 94 h 151"/>
                  <a:gd name="T8" fmla="*/ 128 w 159"/>
                  <a:gd name="T9" fmla="*/ 151 h 151"/>
                  <a:gd name="T10" fmla="*/ 80 w 159"/>
                  <a:gd name="T11" fmla="*/ 115 h 151"/>
                  <a:gd name="T12" fmla="*/ 30 w 159"/>
                  <a:gd name="T13" fmla="*/ 151 h 151"/>
                  <a:gd name="T14" fmla="*/ 49 w 159"/>
                  <a:gd name="T15" fmla="*/ 94 h 151"/>
                  <a:gd name="T16" fmla="*/ 0 w 159"/>
                  <a:gd name="T17" fmla="*/ 58 h 151"/>
                  <a:gd name="T18" fmla="*/ 60 w 159"/>
                  <a:gd name="T19" fmla="*/ 58 h 151"/>
                  <a:gd name="T20" fmla="*/ 80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80" y="0"/>
                    </a:moveTo>
                    <a:lnTo>
                      <a:pt x="98" y="58"/>
                    </a:lnTo>
                    <a:lnTo>
                      <a:pt x="159" y="58"/>
                    </a:lnTo>
                    <a:lnTo>
                      <a:pt x="110" y="94"/>
                    </a:lnTo>
                    <a:lnTo>
                      <a:pt x="128" y="151"/>
                    </a:lnTo>
                    <a:lnTo>
                      <a:pt x="80" y="115"/>
                    </a:lnTo>
                    <a:lnTo>
                      <a:pt x="30" y="151"/>
                    </a:lnTo>
                    <a:lnTo>
                      <a:pt x="49" y="94"/>
                    </a:lnTo>
                    <a:lnTo>
                      <a:pt x="0" y="58"/>
                    </a:lnTo>
                    <a:lnTo>
                      <a:pt x="60" y="58"/>
                    </a:lnTo>
                    <a:lnTo>
                      <a:pt x="8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205">
                <a:extLst>
                  <a:ext uri="{FF2B5EF4-FFF2-40B4-BE49-F238E27FC236}">
                    <a16:creationId xmlns:a16="http://schemas.microsoft.com/office/drawing/2014/main" id="{4D9A340F-C158-8C65-7D76-DC43732228C2}"/>
                  </a:ext>
                </a:extLst>
              </p:cNvPr>
              <p:cNvSpPr>
                <a:spLocks/>
              </p:cNvSpPr>
              <p:nvPr/>
            </p:nvSpPr>
            <p:spPr bwMode="auto">
              <a:xfrm>
                <a:off x="7345363" y="3235325"/>
                <a:ext cx="36513" cy="33338"/>
              </a:xfrm>
              <a:custGeom>
                <a:avLst/>
                <a:gdLst>
                  <a:gd name="T0" fmla="*/ 79 w 158"/>
                  <a:gd name="T1" fmla="*/ 0 h 151"/>
                  <a:gd name="T2" fmla="*/ 97 w 158"/>
                  <a:gd name="T3" fmla="*/ 58 h 151"/>
                  <a:gd name="T4" fmla="*/ 158 w 158"/>
                  <a:gd name="T5" fmla="*/ 58 h 151"/>
                  <a:gd name="T6" fmla="*/ 110 w 158"/>
                  <a:gd name="T7" fmla="*/ 94 h 151"/>
                  <a:gd name="T8" fmla="*/ 128 w 158"/>
                  <a:gd name="T9" fmla="*/ 151 h 151"/>
                  <a:gd name="T10" fmla="*/ 79 w 158"/>
                  <a:gd name="T11" fmla="*/ 115 h 151"/>
                  <a:gd name="T12" fmla="*/ 30 w 158"/>
                  <a:gd name="T13" fmla="*/ 151 h 151"/>
                  <a:gd name="T14" fmla="*/ 49 w 158"/>
                  <a:gd name="T15" fmla="*/ 94 h 151"/>
                  <a:gd name="T16" fmla="*/ 0 w 158"/>
                  <a:gd name="T17" fmla="*/ 58 h 151"/>
                  <a:gd name="T18" fmla="*/ 60 w 158"/>
                  <a:gd name="T19" fmla="*/ 58 h 151"/>
                  <a:gd name="T20" fmla="*/ 79 w 158"/>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8" h="151">
                    <a:moveTo>
                      <a:pt x="79" y="0"/>
                    </a:moveTo>
                    <a:lnTo>
                      <a:pt x="97" y="58"/>
                    </a:lnTo>
                    <a:lnTo>
                      <a:pt x="158" y="58"/>
                    </a:lnTo>
                    <a:lnTo>
                      <a:pt x="110" y="94"/>
                    </a:lnTo>
                    <a:lnTo>
                      <a:pt x="128" y="151"/>
                    </a:lnTo>
                    <a:lnTo>
                      <a:pt x="79" y="115"/>
                    </a:lnTo>
                    <a:lnTo>
                      <a:pt x="30" y="151"/>
                    </a:lnTo>
                    <a:lnTo>
                      <a:pt x="49" y="94"/>
                    </a:lnTo>
                    <a:lnTo>
                      <a:pt x="0" y="58"/>
                    </a:lnTo>
                    <a:lnTo>
                      <a:pt x="60" y="58"/>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206">
                <a:extLst>
                  <a:ext uri="{FF2B5EF4-FFF2-40B4-BE49-F238E27FC236}">
                    <a16:creationId xmlns:a16="http://schemas.microsoft.com/office/drawing/2014/main" id="{31904E7A-BC83-3D9B-C264-06BD8F23D81B}"/>
                  </a:ext>
                </a:extLst>
              </p:cNvPr>
              <p:cNvSpPr>
                <a:spLocks/>
              </p:cNvSpPr>
              <p:nvPr/>
            </p:nvSpPr>
            <p:spPr bwMode="auto">
              <a:xfrm>
                <a:off x="7416800" y="3235325"/>
                <a:ext cx="34925" cy="33338"/>
              </a:xfrm>
              <a:custGeom>
                <a:avLst/>
                <a:gdLst>
                  <a:gd name="T0" fmla="*/ 79 w 159"/>
                  <a:gd name="T1" fmla="*/ 0 h 151"/>
                  <a:gd name="T2" fmla="*/ 99 w 159"/>
                  <a:gd name="T3" fmla="*/ 58 h 151"/>
                  <a:gd name="T4" fmla="*/ 159 w 159"/>
                  <a:gd name="T5" fmla="*/ 58 h 151"/>
                  <a:gd name="T6" fmla="*/ 110 w 159"/>
                  <a:gd name="T7" fmla="*/ 94 h 151"/>
                  <a:gd name="T8" fmla="*/ 128 w 159"/>
                  <a:gd name="T9" fmla="*/ 151 h 151"/>
                  <a:gd name="T10" fmla="*/ 79 w 159"/>
                  <a:gd name="T11" fmla="*/ 115 h 151"/>
                  <a:gd name="T12" fmla="*/ 31 w 159"/>
                  <a:gd name="T13" fmla="*/ 151 h 151"/>
                  <a:gd name="T14" fmla="*/ 49 w 159"/>
                  <a:gd name="T15" fmla="*/ 94 h 151"/>
                  <a:gd name="T16" fmla="*/ 0 w 159"/>
                  <a:gd name="T17" fmla="*/ 58 h 151"/>
                  <a:gd name="T18" fmla="*/ 61 w 159"/>
                  <a:gd name="T19" fmla="*/ 58 h 151"/>
                  <a:gd name="T20" fmla="*/ 79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79" y="0"/>
                    </a:moveTo>
                    <a:lnTo>
                      <a:pt x="99" y="58"/>
                    </a:lnTo>
                    <a:lnTo>
                      <a:pt x="159" y="58"/>
                    </a:lnTo>
                    <a:lnTo>
                      <a:pt x="110" y="94"/>
                    </a:lnTo>
                    <a:lnTo>
                      <a:pt x="128" y="151"/>
                    </a:lnTo>
                    <a:lnTo>
                      <a:pt x="79" y="115"/>
                    </a:lnTo>
                    <a:lnTo>
                      <a:pt x="31" y="151"/>
                    </a:lnTo>
                    <a:lnTo>
                      <a:pt x="49" y="94"/>
                    </a:lnTo>
                    <a:lnTo>
                      <a:pt x="0" y="58"/>
                    </a:lnTo>
                    <a:lnTo>
                      <a:pt x="61" y="58"/>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207">
                <a:extLst>
                  <a:ext uri="{FF2B5EF4-FFF2-40B4-BE49-F238E27FC236}">
                    <a16:creationId xmlns:a16="http://schemas.microsoft.com/office/drawing/2014/main" id="{F8DE2249-0D81-9B00-A4D0-20157D4841F0}"/>
                  </a:ext>
                </a:extLst>
              </p:cNvPr>
              <p:cNvSpPr>
                <a:spLocks/>
              </p:cNvSpPr>
              <p:nvPr/>
            </p:nvSpPr>
            <p:spPr bwMode="auto">
              <a:xfrm>
                <a:off x="7485063" y="3235325"/>
                <a:ext cx="36513" cy="33338"/>
              </a:xfrm>
              <a:custGeom>
                <a:avLst/>
                <a:gdLst>
                  <a:gd name="T0" fmla="*/ 79 w 159"/>
                  <a:gd name="T1" fmla="*/ 0 h 151"/>
                  <a:gd name="T2" fmla="*/ 99 w 159"/>
                  <a:gd name="T3" fmla="*/ 58 h 151"/>
                  <a:gd name="T4" fmla="*/ 159 w 159"/>
                  <a:gd name="T5" fmla="*/ 58 h 151"/>
                  <a:gd name="T6" fmla="*/ 110 w 159"/>
                  <a:gd name="T7" fmla="*/ 94 h 151"/>
                  <a:gd name="T8" fmla="*/ 128 w 159"/>
                  <a:gd name="T9" fmla="*/ 151 h 151"/>
                  <a:gd name="T10" fmla="*/ 79 w 159"/>
                  <a:gd name="T11" fmla="*/ 115 h 151"/>
                  <a:gd name="T12" fmla="*/ 31 w 159"/>
                  <a:gd name="T13" fmla="*/ 151 h 151"/>
                  <a:gd name="T14" fmla="*/ 49 w 159"/>
                  <a:gd name="T15" fmla="*/ 94 h 151"/>
                  <a:gd name="T16" fmla="*/ 0 w 159"/>
                  <a:gd name="T17" fmla="*/ 58 h 151"/>
                  <a:gd name="T18" fmla="*/ 61 w 159"/>
                  <a:gd name="T19" fmla="*/ 58 h 151"/>
                  <a:gd name="T20" fmla="*/ 79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79" y="0"/>
                    </a:moveTo>
                    <a:lnTo>
                      <a:pt x="99" y="58"/>
                    </a:lnTo>
                    <a:lnTo>
                      <a:pt x="159" y="58"/>
                    </a:lnTo>
                    <a:lnTo>
                      <a:pt x="110" y="94"/>
                    </a:lnTo>
                    <a:lnTo>
                      <a:pt x="128" y="151"/>
                    </a:lnTo>
                    <a:lnTo>
                      <a:pt x="79" y="115"/>
                    </a:lnTo>
                    <a:lnTo>
                      <a:pt x="31" y="151"/>
                    </a:lnTo>
                    <a:lnTo>
                      <a:pt x="49" y="94"/>
                    </a:lnTo>
                    <a:lnTo>
                      <a:pt x="0" y="58"/>
                    </a:lnTo>
                    <a:lnTo>
                      <a:pt x="61" y="58"/>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208">
                <a:extLst>
                  <a:ext uri="{FF2B5EF4-FFF2-40B4-BE49-F238E27FC236}">
                    <a16:creationId xmlns:a16="http://schemas.microsoft.com/office/drawing/2014/main" id="{AA61889E-A02C-334D-4FD6-C3373D8D8C8A}"/>
                  </a:ext>
                </a:extLst>
              </p:cNvPr>
              <p:cNvSpPr>
                <a:spLocks/>
              </p:cNvSpPr>
              <p:nvPr/>
            </p:nvSpPr>
            <p:spPr bwMode="auto">
              <a:xfrm>
                <a:off x="7554913" y="3235325"/>
                <a:ext cx="36513" cy="33338"/>
              </a:xfrm>
              <a:custGeom>
                <a:avLst/>
                <a:gdLst>
                  <a:gd name="T0" fmla="*/ 80 w 159"/>
                  <a:gd name="T1" fmla="*/ 0 h 151"/>
                  <a:gd name="T2" fmla="*/ 99 w 159"/>
                  <a:gd name="T3" fmla="*/ 58 h 151"/>
                  <a:gd name="T4" fmla="*/ 159 w 159"/>
                  <a:gd name="T5" fmla="*/ 58 h 151"/>
                  <a:gd name="T6" fmla="*/ 110 w 159"/>
                  <a:gd name="T7" fmla="*/ 94 h 151"/>
                  <a:gd name="T8" fmla="*/ 129 w 159"/>
                  <a:gd name="T9" fmla="*/ 151 h 151"/>
                  <a:gd name="T10" fmla="*/ 80 w 159"/>
                  <a:gd name="T11" fmla="*/ 115 h 151"/>
                  <a:gd name="T12" fmla="*/ 31 w 159"/>
                  <a:gd name="T13" fmla="*/ 151 h 151"/>
                  <a:gd name="T14" fmla="*/ 49 w 159"/>
                  <a:gd name="T15" fmla="*/ 94 h 151"/>
                  <a:gd name="T16" fmla="*/ 0 w 159"/>
                  <a:gd name="T17" fmla="*/ 58 h 151"/>
                  <a:gd name="T18" fmla="*/ 61 w 159"/>
                  <a:gd name="T19" fmla="*/ 58 h 151"/>
                  <a:gd name="T20" fmla="*/ 80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80" y="0"/>
                    </a:moveTo>
                    <a:lnTo>
                      <a:pt x="99" y="58"/>
                    </a:lnTo>
                    <a:lnTo>
                      <a:pt x="159" y="58"/>
                    </a:lnTo>
                    <a:lnTo>
                      <a:pt x="110" y="94"/>
                    </a:lnTo>
                    <a:lnTo>
                      <a:pt x="129" y="151"/>
                    </a:lnTo>
                    <a:lnTo>
                      <a:pt x="80" y="115"/>
                    </a:lnTo>
                    <a:lnTo>
                      <a:pt x="31" y="151"/>
                    </a:lnTo>
                    <a:lnTo>
                      <a:pt x="49" y="94"/>
                    </a:lnTo>
                    <a:lnTo>
                      <a:pt x="0" y="58"/>
                    </a:lnTo>
                    <a:lnTo>
                      <a:pt x="61" y="58"/>
                    </a:lnTo>
                    <a:lnTo>
                      <a:pt x="8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209">
                <a:extLst>
                  <a:ext uri="{FF2B5EF4-FFF2-40B4-BE49-F238E27FC236}">
                    <a16:creationId xmlns:a16="http://schemas.microsoft.com/office/drawing/2014/main" id="{E71A8E3F-6233-9A22-BD55-AE5EC4BE07B7}"/>
                  </a:ext>
                </a:extLst>
              </p:cNvPr>
              <p:cNvSpPr>
                <a:spLocks/>
              </p:cNvSpPr>
              <p:nvPr/>
            </p:nvSpPr>
            <p:spPr bwMode="auto">
              <a:xfrm>
                <a:off x="7207250" y="3354388"/>
                <a:ext cx="34925" cy="34925"/>
              </a:xfrm>
              <a:custGeom>
                <a:avLst/>
                <a:gdLst>
                  <a:gd name="T0" fmla="*/ 79 w 158"/>
                  <a:gd name="T1" fmla="*/ 0 h 151"/>
                  <a:gd name="T2" fmla="*/ 97 w 158"/>
                  <a:gd name="T3" fmla="*/ 58 h 151"/>
                  <a:gd name="T4" fmla="*/ 158 w 158"/>
                  <a:gd name="T5" fmla="*/ 58 h 151"/>
                  <a:gd name="T6" fmla="*/ 109 w 158"/>
                  <a:gd name="T7" fmla="*/ 93 h 151"/>
                  <a:gd name="T8" fmla="*/ 128 w 158"/>
                  <a:gd name="T9" fmla="*/ 151 h 151"/>
                  <a:gd name="T10" fmla="*/ 79 w 158"/>
                  <a:gd name="T11" fmla="*/ 116 h 151"/>
                  <a:gd name="T12" fmla="*/ 29 w 158"/>
                  <a:gd name="T13" fmla="*/ 151 h 151"/>
                  <a:gd name="T14" fmla="*/ 49 w 158"/>
                  <a:gd name="T15" fmla="*/ 93 h 151"/>
                  <a:gd name="T16" fmla="*/ 0 w 158"/>
                  <a:gd name="T17" fmla="*/ 58 h 151"/>
                  <a:gd name="T18" fmla="*/ 60 w 158"/>
                  <a:gd name="T19" fmla="*/ 58 h 151"/>
                  <a:gd name="T20" fmla="*/ 79 w 158"/>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8" h="151">
                    <a:moveTo>
                      <a:pt x="79" y="0"/>
                    </a:moveTo>
                    <a:lnTo>
                      <a:pt x="97" y="58"/>
                    </a:lnTo>
                    <a:lnTo>
                      <a:pt x="158" y="58"/>
                    </a:lnTo>
                    <a:lnTo>
                      <a:pt x="109" y="93"/>
                    </a:lnTo>
                    <a:lnTo>
                      <a:pt x="128" y="151"/>
                    </a:lnTo>
                    <a:lnTo>
                      <a:pt x="79" y="116"/>
                    </a:lnTo>
                    <a:lnTo>
                      <a:pt x="29" y="151"/>
                    </a:lnTo>
                    <a:lnTo>
                      <a:pt x="49" y="93"/>
                    </a:lnTo>
                    <a:lnTo>
                      <a:pt x="0" y="58"/>
                    </a:lnTo>
                    <a:lnTo>
                      <a:pt x="60" y="58"/>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210">
                <a:extLst>
                  <a:ext uri="{FF2B5EF4-FFF2-40B4-BE49-F238E27FC236}">
                    <a16:creationId xmlns:a16="http://schemas.microsoft.com/office/drawing/2014/main" id="{F69809CF-F4A1-1AA0-B182-A67F69E7E690}"/>
                  </a:ext>
                </a:extLst>
              </p:cNvPr>
              <p:cNvSpPr>
                <a:spLocks/>
              </p:cNvSpPr>
              <p:nvPr/>
            </p:nvSpPr>
            <p:spPr bwMode="auto">
              <a:xfrm>
                <a:off x="7275513" y="3354388"/>
                <a:ext cx="36513" cy="34925"/>
              </a:xfrm>
              <a:custGeom>
                <a:avLst/>
                <a:gdLst>
                  <a:gd name="T0" fmla="*/ 80 w 159"/>
                  <a:gd name="T1" fmla="*/ 0 h 151"/>
                  <a:gd name="T2" fmla="*/ 98 w 159"/>
                  <a:gd name="T3" fmla="*/ 58 h 151"/>
                  <a:gd name="T4" fmla="*/ 159 w 159"/>
                  <a:gd name="T5" fmla="*/ 58 h 151"/>
                  <a:gd name="T6" fmla="*/ 110 w 159"/>
                  <a:gd name="T7" fmla="*/ 93 h 151"/>
                  <a:gd name="T8" fmla="*/ 128 w 159"/>
                  <a:gd name="T9" fmla="*/ 151 h 151"/>
                  <a:gd name="T10" fmla="*/ 80 w 159"/>
                  <a:gd name="T11" fmla="*/ 116 h 151"/>
                  <a:gd name="T12" fmla="*/ 30 w 159"/>
                  <a:gd name="T13" fmla="*/ 151 h 151"/>
                  <a:gd name="T14" fmla="*/ 49 w 159"/>
                  <a:gd name="T15" fmla="*/ 93 h 151"/>
                  <a:gd name="T16" fmla="*/ 0 w 159"/>
                  <a:gd name="T17" fmla="*/ 58 h 151"/>
                  <a:gd name="T18" fmla="*/ 60 w 159"/>
                  <a:gd name="T19" fmla="*/ 58 h 151"/>
                  <a:gd name="T20" fmla="*/ 80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80" y="0"/>
                    </a:moveTo>
                    <a:lnTo>
                      <a:pt x="98" y="58"/>
                    </a:lnTo>
                    <a:lnTo>
                      <a:pt x="159" y="58"/>
                    </a:lnTo>
                    <a:lnTo>
                      <a:pt x="110" y="93"/>
                    </a:lnTo>
                    <a:lnTo>
                      <a:pt x="128" y="151"/>
                    </a:lnTo>
                    <a:lnTo>
                      <a:pt x="80" y="116"/>
                    </a:lnTo>
                    <a:lnTo>
                      <a:pt x="30" y="151"/>
                    </a:lnTo>
                    <a:lnTo>
                      <a:pt x="49" y="93"/>
                    </a:lnTo>
                    <a:lnTo>
                      <a:pt x="0" y="58"/>
                    </a:lnTo>
                    <a:lnTo>
                      <a:pt x="60" y="58"/>
                    </a:lnTo>
                    <a:lnTo>
                      <a:pt x="8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211">
                <a:extLst>
                  <a:ext uri="{FF2B5EF4-FFF2-40B4-BE49-F238E27FC236}">
                    <a16:creationId xmlns:a16="http://schemas.microsoft.com/office/drawing/2014/main" id="{48C65993-F801-FD10-48F9-07FD80BB3BD3}"/>
                  </a:ext>
                </a:extLst>
              </p:cNvPr>
              <p:cNvSpPr>
                <a:spLocks/>
              </p:cNvSpPr>
              <p:nvPr/>
            </p:nvSpPr>
            <p:spPr bwMode="auto">
              <a:xfrm>
                <a:off x="7345363" y="3354388"/>
                <a:ext cx="36513" cy="34925"/>
              </a:xfrm>
              <a:custGeom>
                <a:avLst/>
                <a:gdLst>
                  <a:gd name="T0" fmla="*/ 79 w 158"/>
                  <a:gd name="T1" fmla="*/ 0 h 151"/>
                  <a:gd name="T2" fmla="*/ 97 w 158"/>
                  <a:gd name="T3" fmla="*/ 58 h 151"/>
                  <a:gd name="T4" fmla="*/ 158 w 158"/>
                  <a:gd name="T5" fmla="*/ 58 h 151"/>
                  <a:gd name="T6" fmla="*/ 110 w 158"/>
                  <a:gd name="T7" fmla="*/ 93 h 151"/>
                  <a:gd name="T8" fmla="*/ 128 w 158"/>
                  <a:gd name="T9" fmla="*/ 151 h 151"/>
                  <a:gd name="T10" fmla="*/ 79 w 158"/>
                  <a:gd name="T11" fmla="*/ 116 h 151"/>
                  <a:gd name="T12" fmla="*/ 30 w 158"/>
                  <a:gd name="T13" fmla="*/ 151 h 151"/>
                  <a:gd name="T14" fmla="*/ 49 w 158"/>
                  <a:gd name="T15" fmla="*/ 93 h 151"/>
                  <a:gd name="T16" fmla="*/ 0 w 158"/>
                  <a:gd name="T17" fmla="*/ 58 h 151"/>
                  <a:gd name="T18" fmla="*/ 60 w 158"/>
                  <a:gd name="T19" fmla="*/ 58 h 151"/>
                  <a:gd name="T20" fmla="*/ 79 w 158"/>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8" h="151">
                    <a:moveTo>
                      <a:pt x="79" y="0"/>
                    </a:moveTo>
                    <a:lnTo>
                      <a:pt x="97" y="58"/>
                    </a:lnTo>
                    <a:lnTo>
                      <a:pt x="158" y="58"/>
                    </a:lnTo>
                    <a:lnTo>
                      <a:pt x="110" y="93"/>
                    </a:lnTo>
                    <a:lnTo>
                      <a:pt x="128" y="151"/>
                    </a:lnTo>
                    <a:lnTo>
                      <a:pt x="79" y="116"/>
                    </a:lnTo>
                    <a:lnTo>
                      <a:pt x="30" y="151"/>
                    </a:lnTo>
                    <a:lnTo>
                      <a:pt x="49" y="93"/>
                    </a:lnTo>
                    <a:lnTo>
                      <a:pt x="0" y="58"/>
                    </a:lnTo>
                    <a:lnTo>
                      <a:pt x="60" y="58"/>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212">
                <a:extLst>
                  <a:ext uri="{FF2B5EF4-FFF2-40B4-BE49-F238E27FC236}">
                    <a16:creationId xmlns:a16="http://schemas.microsoft.com/office/drawing/2014/main" id="{AF76E7AD-E656-070D-19F3-F48FB193B622}"/>
                  </a:ext>
                </a:extLst>
              </p:cNvPr>
              <p:cNvSpPr>
                <a:spLocks/>
              </p:cNvSpPr>
              <p:nvPr/>
            </p:nvSpPr>
            <p:spPr bwMode="auto">
              <a:xfrm>
                <a:off x="7416800" y="3354388"/>
                <a:ext cx="34925" cy="34925"/>
              </a:xfrm>
              <a:custGeom>
                <a:avLst/>
                <a:gdLst>
                  <a:gd name="T0" fmla="*/ 79 w 159"/>
                  <a:gd name="T1" fmla="*/ 0 h 151"/>
                  <a:gd name="T2" fmla="*/ 99 w 159"/>
                  <a:gd name="T3" fmla="*/ 58 h 151"/>
                  <a:gd name="T4" fmla="*/ 159 w 159"/>
                  <a:gd name="T5" fmla="*/ 58 h 151"/>
                  <a:gd name="T6" fmla="*/ 110 w 159"/>
                  <a:gd name="T7" fmla="*/ 93 h 151"/>
                  <a:gd name="T8" fmla="*/ 128 w 159"/>
                  <a:gd name="T9" fmla="*/ 151 h 151"/>
                  <a:gd name="T10" fmla="*/ 79 w 159"/>
                  <a:gd name="T11" fmla="*/ 116 h 151"/>
                  <a:gd name="T12" fmla="*/ 31 w 159"/>
                  <a:gd name="T13" fmla="*/ 151 h 151"/>
                  <a:gd name="T14" fmla="*/ 49 w 159"/>
                  <a:gd name="T15" fmla="*/ 93 h 151"/>
                  <a:gd name="T16" fmla="*/ 0 w 159"/>
                  <a:gd name="T17" fmla="*/ 58 h 151"/>
                  <a:gd name="T18" fmla="*/ 61 w 159"/>
                  <a:gd name="T19" fmla="*/ 58 h 151"/>
                  <a:gd name="T20" fmla="*/ 79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79" y="0"/>
                    </a:moveTo>
                    <a:lnTo>
                      <a:pt x="99" y="58"/>
                    </a:lnTo>
                    <a:lnTo>
                      <a:pt x="159" y="58"/>
                    </a:lnTo>
                    <a:lnTo>
                      <a:pt x="110" y="93"/>
                    </a:lnTo>
                    <a:lnTo>
                      <a:pt x="128" y="151"/>
                    </a:lnTo>
                    <a:lnTo>
                      <a:pt x="79" y="116"/>
                    </a:lnTo>
                    <a:lnTo>
                      <a:pt x="31" y="151"/>
                    </a:lnTo>
                    <a:lnTo>
                      <a:pt x="49" y="93"/>
                    </a:lnTo>
                    <a:lnTo>
                      <a:pt x="0" y="58"/>
                    </a:lnTo>
                    <a:lnTo>
                      <a:pt x="61" y="58"/>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213">
                <a:extLst>
                  <a:ext uri="{FF2B5EF4-FFF2-40B4-BE49-F238E27FC236}">
                    <a16:creationId xmlns:a16="http://schemas.microsoft.com/office/drawing/2014/main" id="{338DDAA8-F628-2718-7CF9-814C5CFC78EA}"/>
                  </a:ext>
                </a:extLst>
              </p:cNvPr>
              <p:cNvSpPr>
                <a:spLocks/>
              </p:cNvSpPr>
              <p:nvPr/>
            </p:nvSpPr>
            <p:spPr bwMode="auto">
              <a:xfrm>
                <a:off x="7485063" y="3354388"/>
                <a:ext cx="36513" cy="34925"/>
              </a:xfrm>
              <a:custGeom>
                <a:avLst/>
                <a:gdLst>
                  <a:gd name="T0" fmla="*/ 79 w 159"/>
                  <a:gd name="T1" fmla="*/ 0 h 151"/>
                  <a:gd name="T2" fmla="*/ 99 w 159"/>
                  <a:gd name="T3" fmla="*/ 58 h 151"/>
                  <a:gd name="T4" fmla="*/ 159 w 159"/>
                  <a:gd name="T5" fmla="*/ 58 h 151"/>
                  <a:gd name="T6" fmla="*/ 110 w 159"/>
                  <a:gd name="T7" fmla="*/ 93 h 151"/>
                  <a:gd name="T8" fmla="*/ 128 w 159"/>
                  <a:gd name="T9" fmla="*/ 151 h 151"/>
                  <a:gd name="T10" fmla="*/ 79 w 159"/>
                  <a:gd name="T11" fmla="*/ 116 h 151"/>
                  <a:gd name="T12" fmla="*/ 31 w 159"/>
                  <a:gd name="T13" fmla="*/ 151 h 151"/>
                  <a:gd name="T14" fmla="*/ 49 w 159"/>
                  <a:gd name="T15" fmla="*/ 93 h 151"/>
                  <a:gd name="T16" fmla="*/ 0 w 159"/>
                  <a:gd name="T17" fmla="*/ 58 h 151"/>
                  <a:gd name="T18" fmla="*/ 61 w 159"/>
                  <a:gd name="T19" fmla="*/ 58 h 151"/>
                  <a:gd name="T20" fmla="*/ 79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79" y="0"/>
                    </a:moveTo>
                    <a:lnTo>
                      <a:pt x="99" y="58"/>
                    </a:lnTo>
                    <a:lnTo>
                      <a:pt x="159" y="58"/>
                    </a:lnTo>
                    <a:lnTo>
                      <a:pt x="110" y="93"/>
                    </a:lnTo>
                    <a:lnTo>
                      <a:pt x="128" y="151"/>
                    </a:lnTo>
                    <a:lnTo>
                      <a:pt x="79" y="116"/>
                    </a:lnTo>
                    <a:lnTo>
                      <a:pt x="31" y="151"/>
                    </a:lnTo>
                    <a:lnTo>
                      <a:pt x="49" y="93"/>
                    </a:lnTo>
                    <a:lnTo>
                      <a:pt x="0" y="58"/>
                    </a:lnTo>
                    <a:lnTo>
                      <a:pt x="61" y="58"/>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214">
                <a:extLst>
                  <a:ext uri="{FF2B5EF4-FFF2-40B4-BE49-F238E27FC236}">
                    <a16:creationId xmlns:a16="http://schemas.microsoft.com/office/drawing/2014/main" id="{57F946CD-5772-B4E2-55C0-8667DABE3A25}"/>
                  </a:ext>
                </a:extLst>
              </p:cNvPr>
              <p:cNvSpPr>
                <a:spLocks/>
              </p:cNvSpPr>
              <p:nvPr/>
            </p:nvSpPr>
            <p:spPr bwMode="auto">
              <a:xfrm>
                <a:off x="7554913" y="3354388"/>
                <a:ext cx="36513" cy="34925"/>
              </a:xfrm>
              <a:custGeom>
                <a:avLst/>
                <a:gdLst>
                  <a:gd name="T0" fmla="*/ 80 w 159"/>
                  <a:gd name="T1" fmla="*/ 0 h 151"/>
                  <a:gd name="T2" fmla="*/ 99 w 159"/>
                  <a:gd name="T3" fmla="*/ 58 h 151"/>
                  <a:gd name="T4" fmla="*/ 159 w 159"/>
                  <a:gd name="T5" fmla="*/ 58 h 151"/>
                  <a:gd name="T6" fmla="*/ 110 w 159"/>
                  <a:gd name="T7" fmla="*/ 93 h 151"/>
                  <a:gd name="T8" fmla="*/ 129 w 159"/>
                  <a:gd name="T9" fmla="*/ 151 h 151"/>
                  <a:gd name="T10" fmla="*/ 80 w 159"/>
                  <a:gd name="T11" fmla="*/ 116 h 151"/>
                  <a:gd name="T12" fmla="*/ 31 w 159"/>
                  <a:gd name="T13" fmla="*/ 151 h 151"/>
                  <a:gd name="T14" fmla="*/ 49 w 159"/>
                  <a:gd name="T15" fmla="*/ 93 h 151"/>
                  <a:gd name="T16" fmla="*/ 0 w 159"/>
                  <a:gd name="T17" fmla="*/ 58 h 151"/>
                  <a:gd name="T18" fmla="*/ 61 w 159"/>
                  <a:gd name="T19" fmla="*/ 58 h 151"/>
                  <a:gd name="T20" fmla="*/ 80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80" y="0"/>
                    </a:moveTo>
                    <a:lnTo>
                      <a:pt x="99" y="58"/>
                    </a:lnTo>
                    <a:lnTo>
                      <a:pt x="159" y="58"/>
                    </a:lnTo>
                    <a:lnTo>
                      <a:pt x="110" y="93"/>
                    </a:lnTo>
                    <a:lnTo>
                      <a:pt x="129" y="151"/>
                    </a:lnTo>
                    <a:lnTo>
                      <a:pt x="80" y="116"/>
                    </a:lnTo>
                    <a:lnTo>
                      <a:pt x="31" y="151"/>
                    </a:lnTo>
                    <a:lnTo>
                      <a:pt x="49" y="93"/>
                    </a:lnTo>
                    <a:lnTo>
                      <a:pt x="0" y="58"/>
                    </a:lnTo>
                    <a:lnTo>
                      <a:pt x="61" y="58"/>
                    </a:lnTo>
                    <a:lnTo>
                      <a:pt x="8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215">
                <a:extLst>
                  <a:ext uri="{FF2B5EF4-FFF2-40B4-BE49-F238E27FC236}">
                    <a16:creationId xmlns:a16="http://schemas.microsoft.com/office/drawing/2014/main" id="{52AA0047-D183-7430-02C9-6844AFDB39D6}"/>
                  </a:ext>
                </a:extLst>
              </p:cNvPr>
              <p:cNvSpPr>
                <a:spLocks/>
              </p:cNvSpPr>
              <p:nvPr/>
            </p:nvSpPr>
            <p:spPr bwMode="auto">
              <a:xfrm>
                <a:off x="7207250" y="3414713"/>
                <a:ext cx="34925" cy="34925"/>
              </a:xfrm>
              <a:custGeom>
                <a:avLst/>
                <a:gdLst>
                  <a:gd name="T0" fmla="*/ 79 w 158"/>
                  <a:gd name="T1" fmla="*/ 0 h 151"/>
                  <a:gd name="T2" fmla="*/ 97 w 158"/>
                  <a:gd name="T3" fmla="*/ 57 h 151"/>
                  <a:gd name="T4" fmla="*/ 158 w 158"/>
                  <a:gd name="T5" fmla="*/ 57 h 151"/>
                  <a:gd name="T6" fmla="*/ 109 w 158"/>
                  <a:gd name="T7" fmla="*/ 93 h 151"/>
                  <a:gd name="T8" fmla="*/ 128 w 158"/>
                  <a:gd name="T9" fmla="*/ 151 h 151"/>
                  <a:gd name="T10" fmla="*/ 79 w 158"/>
                  <a:gd name="T11" fmla="*/ 115 h 151"/>
                  <a:gd name="T12" fmla="*/ 29 w 158"/>
                  <a:gd name="T13" fmla="*/ 151 h 151"/>
                  <a:gd name="T14" fmla="*/ 49 w 158"/>
                  <a:gd name="T15" fmla="*/ 93 h 151"/>
                  <a:gd name="T16" fmla="*/ 0 w 158"/>
                  <a:gd name="T17" fmla="*/ 57 h 151"/>
                  <a:gd name="T18" fmla="*/ 60 w 158"/>
                  <a:gd name="T19" fmla="*/ 57 h 151"/>
                  <a:gd name="T20" fmla="*/ 79 w 158"/>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8" h="151">
                    <a:moveTo>
                      <a:pt x="79" y="0"/>
                    </a:moveTo>
                    <a:lnTo>
                      <a:pt x="97" y="57"/>
                    </a:lnTo>
                    <a:lnTo>
                      <a:pt x="158" y="57"/>
                    </a:lnTo>
                    <a:lnTo>
                      <a:pt x="109" y="93"/>
                    </a:lnTo>
                    <a:lnTo>
                      <a:pt x="128" y="151"/>
                    </a:lnTo>
                    <a:lnTo>
                      <a:pt x="79" y="115"/>
                    </a:lnTo>
                    <a:lnTo>
                      <a:pt x="29" y="151"/>
                    </a:lnTo>
                    <a:lnTo>
                      <a:pt x="49" y="93"/>
                    </a:lnTo>
                    <a:lnTo>
                      <a:pt x="0" y="57"/>
                    </a:lnTo>
                    <a:lnTo>
                      <a:pt x="60" y="57"/>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216">
                <a:extLst>
                  <a:ext uri="{FF2B5EF4-FFF2-40B4-BE49-F238E27FC236}">
                    <a16:creationId xmlns:a16="http://schemas.microsoft.com/office/drawing/2014/main" id="{DB7399D0-1F86-B765-D441-8AC853A84002}"/>
                  </a:ext>
                </a:extLst>
              </p:cNvPr>
              <p:cNvSpPr>
                <a:spLocks/>
              </p:cNvSpPr>
              <p:nvPr/>
            </p:nvSpPr>
            <p:spPr bwMode="auto">
              <a:xfrm>
                <a:off x="7275513" y="3414713"/>
                <a:ext cx="36513" cy="34925"/>
              </a:xfrm>
              <a:custGeom>
                <a:avLst/>
                <a:gdLst>
                  <a:gd name="T0" fmla="*/ 80 w 159"/>
                  <a:gd name="T1" fmla="*/ 0 h 151"/>
                  <a:gd name="T2" fmla="*/ 98 w 159"/>
                  <a:gd name="T3" fmla="*/ 57 h 151"/>
                  <a:gd name="T4" fmla="*/ 159 w 159"/>
                  <a:gd name="T5" fmla="*/ 57 h 151"/>
                  <a:gd name="T6" fmla="*/ 110 w 159"/>
                  <a:gd name="T7" fmla="*/ 93 h 151"/>
                  <a:gd name="T8" fmla="*/ 128 w 159"/>
                  <a:gd name="T9" fmla="*/ 151 h 151"/>
                  <a:gd name="T10" fmla="*/ 80 w 159"/>
                  <a:gd name="T11" fmla="*/ 115 h 151"/>
                  <a:gd name="T12" fmla="*/ 30 w 159"/>
                  <a:gd name="T13" fmla="*/ 151 h 151"/>
                  <a:gd name="T14" fmla="*/ 49 w 159"/>
                  <a:gd name="T15" fmla="*/ 93 h 151"/>
                  <a:gd name="T16" fmla="*/ 0 w 159"/>
                  <a:gd name="T17" fmla="*/ 57 h 151"/>
                  <a:gd name="T18" fmla="*/ 60 w 159"/>
                  <a:gd name="T19" fmla="*/ 57 h 151"/>
                  <a:gd name="T20" fmla="*/ 80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80" y="0"/>
                    </a:moveTo>
                    <a:lnTo>
                      <a:pt x="98" y="57"/>
                    </a:lnTo>
                    <a:lnTo>
                      <a:pt x="159" y="57"/>
                    </a:lnTo>
                    <a:lnTo>
                      <a:pt x="110" y="93"/>
                    </a:lnTo>
                    <a:lnTo>
                      <a:pt x="128" y="151"/>
                    </a:lnTo>
                    <a:lnTo>
                      <a:pt x="80" y="115"/>
                    </a:lnTo>
                    <a:lnTo>
                      <a:pt x="30" y="151"/>
                    </a:lnTo>
                    <a:lnTo>
                      <a:pt x="49" y="93"/>
                    </a:lnTo>
                    <a:lnTo>
                      <a:pt x="0" y="57"/>
                    </a:lnTo>
                    <a:lnTo>
                      <a:pt x="60" y="57"/>
                    </a:lnTo>
                    <a:lnTo>
                      <a:pt x="8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217">
                <a:extLst>
                  <a:ext uri="{FF2B5EF4-FFF2-40B4-BE49-F238E27FC236}">
                    <a16:creationId xmlns:a16="http://schemas.microsoft.com/office/drawing/2014/main" id="{CD366FC7-B426-D4D6-6178-CA6E579F42FB}"/>
                  </a:ext>
                </a:extLst>
              </p:cNvPr>
              <p:cNvSpPr>
                <a:spLocks/>
              </p:cNvSpPr>
              <p:nvPr/>
            </p:nvSpPr>
            <p:spPr bwMode="auto">
              <a:xfrm>
                <a:off x="7345363" y="3414713"/>
                <a:ext cx="36513" cy="34925"/>
              </a:xfrm>
              <a:custGeom>
                <a:avLst/>
                <a:gdLst>
                  <a:gd name="T0" fmla="*/ 79 w 158"/>
                  <a:gd name="T1" fmla="*/ 0 h 151"/>
                  <a:gd name="T2" fmla="*/ 97 w 158"/>
                  <a:gd name="T3" fmla="*/ 57 h 151"/>
                  <a:gd name="T4" fmla="*/ 158 w 158"/>
                  <a:gd name="T5" fmla="*/ 57 h 151"/>
                  <a:gd name="T6" fmla="*/ 110 w 158"/>
                  <a:gd name="T7" fmla="*/ 93 h 151"/>
                  <a:gd name="T8" fmla="*/ 128 w 158"/>
                  <a:gd name="T9" fmla="*/ 151 h 151"/>
                  <a:gd name="T10" fmla="*/ 79 w 158"/>
                  <a:gd name="T11" fmla="*/ 115 h 151"/>
                  <a:gd name="T12" fmla="*/ 30 w 158"/>
                  <a:gd name="T13" fmla="*/ 151 h 151"/>
                  <a:gd name="T14" fmla="*/ 49 w 158"/>
                  <a:gd name="T15" fmla="*/ 93 h 151"/>
                  <a:gd name="T16" fmla="*/ 0 w 158"/>
                  <a:gd name="T17" fmla="*/ 57 h 151"/>
                  <a:gd name="T18" fmla="*/ 60 w 158"/>
                  <a:gd name="T19" fmla="*/ 57 h 151"/>
                  <a:gd name="T20" fmla="*/ 79 w 158"/>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8" h="151">
                    <a:moveTo>
                      <a:pt x="79" y="0"/>
                    </a:moveTo>
                    <a:lnTo>
                      <a:pt x="97" y="57"/>
                    </a:lnTo>
                    <a:lnTo>
                      <a:pt x="158" y="57"/>
                    </a:lnTo>
                    <a:lnTo>
                      <a:pt x="110" y="93"/>
                    </a:lnTo>
                    <a:lnTo>
                      <a:pt x="128" y="151"/>
                    </a:lnTo>
                    <a:lnTo>
                      <a:pt x="79" y="115"/>
                    </a:lnTo>
                    <a:lnTo>
                      <a:pt x="30" y="151"/>
                    </a:lnTo>
                    <a:lnTo>
                      <a:pt x="49" y="93"/>
                    </a:lnTo>
                    <a:lnTo>
                      <a:pt x="0" y="57"/>
                    </a:lnTo>
                    <a:lnTo>
                      <a:pt x="60" y="57"/>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218">
                <a:extLst>
                  <a:ext uri="{FF2B5EF4-FFF2-40B4-BE49-F238E27FC236}">
                    <a16:creationId xmlns:a16="http://schemas.microsoft.com/office/drawing/2014/main" id="{9ADE8E2D-3C06-239A-8067-F3F6D2575238}"/>
                  </a:ext>
                </a:extLst>
              </p:cNvPr>
              <p:cNvSpPr>
                <a:spLocks/>
              </p:cNvSpPr>
              <p:nvPr/>
            </p:nvSpPr>
            <p:spPr bwMode="auto">
              <a:xfrm>
                <a:off x="7416800" y="3414713"/>
                <a:ext cx="34925" cy="34925"/>
              </a:xfrm>
              <a:custGeom>
                <a:avLst/>
                <a:gdLst>
                  <a:gd name="T0" fmla="*/ 79 w 159"/>
                  <a:gd name="T1" fmla="*/ 0 h 151"/>
                  <a:gd name="T2" fmla="*/ 99 w 159"/>
                  <a:gd name="T3" fmla="*/ 57 h 151"/>
                  <a:gd name="T4" fmla="*/ 159 w 159"/>
                  <a:gd name="T5" fmla="*/ 57 h 151"/>
                  <a:gd name="T6" fmla="*/ 110 w 159"/>
                  <a:gd name="T7" fmla="*/ 93 h 151"/>
                  <a:gd name="T8" fmla="*/ 128 w 159"/>
                  <a:gd name="T9" fmla="*/ 151 h 151"/>
                  <a:gd name="T10" fmla="*/ 79 w 159"/>
                  <a:gd name="T11" fmla="*/ 115 h 151"/>
                  <a:gd name="T12" fmla="*/ 31 w 159"/>
                  <a:gd name="T13" fmla="*/ 151 h 151"/>
                  <a:gd name="T14" fmla="*/ 49 w 159"/>
                  <a:gd name="T15" fmla="*/ 93 h 151"/>
                  <a:gd name="T16" fmla="*/ 0 w 159"/>
                  <a:gd name="T17" fmla="*/ 57 h 151"/>
                  <a:gd name="T18" fmla="*/ 61 w 159"/>
                  <a:gd name="T19" fmla="*/ 57 h 151"/>
                  <a:gd name="T20" fmla="*/ 79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79" y="0"/>
                    </a:moveTo>
                    <a:lnTo>
                      <a:pt x="99" y="57"/>
                    </a:lnTo>
                    <a:lnTo>
                      <a:pt x="159" y="57"/>
                    </a:lnTo>
                    <a:lnTo>
                      <a:pt x="110" y="93"/>
                    </a:lnTo>
                    <a:lnTo>
                      <a:pt x="128" y="151"/>
                    </a:lnTo>
                    <a:lnTo>
                      <a:pt x="79" y="115"/>
                    </a:lnTo>
                    <a:lnTo>
                      <a:pt x="31" y="151"/>
                    </a:lnTo>
                    <a:lnTo>
                      <a:pt x="49" y="93"/>
                    </a:lnTo>
                    <a:lnTo>
                      <a:pt x="0" y="57"/>
                    </a:lnTo>
                    <a:lnTo>
                      <a:pt x="61" y="57"/>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219">
                <a:extLst>
                  <a:ext uri="{FF2B5EF4-FFF2-40B4-BE49-F238E27FC236}">
                    <a16:creationId xmlns:a16="http://schemas.microsoft.com/office/drawing/2014/main" id="{1E615EA9-A550-2C7C-C686-A7BF90BE9E67}"/>
                  </a:ext>
                </a:extLst>
              </p:cNvPr>
              <p:cNvSpPr>
                <a:spLocks/>
              </p:cNvSpPr>
              <p:nvPr/>
            </p:nvSpPr>
            <p:spPr bwMode="auto">
              <a:xfrm>
                <a:off x="7485063" y="3414713"/>
                <a:ext cx="36513" cy="34925"/>
              </a:xfrm>
              <a:custGeom>
                <a:avLst/>
                <a:gdLst>
                  <a:gd name="T0" fmla="*/ 79 w 159"/>
                  <a:gd name="T1" fmla="*/ 0 h 151"/>
                  <a:gd name="T2" fmla="*/ 99 w 159"/>
                  <a:gd name="T3" fmla="*/ 57 h 151"/>
                  <a:gd name="T4" fmla="*/ 159 w 159"/>
                  <a:gd name="T5" fmla="*/ 57 h 151"/>
                  <a:gd name="T6" fmla="*/ 110 w 159"/>
                  <a:gd name="T7" fmla="*/ 93 h 151"/>
                  <a:gd name="T8" fmla="*/ 128 w 159"/>
                  <a:gd name="T9" fmla="*/ 151 h 151"/>
                  <a:gd name="T10" fmla="*/ 79 w 159"/>
                  <a:gd name="T11" fmla="*/ 115 h 151"/>
                  <a:gd name="T12" fmla="*/ 31 w 159"/>
                  <a:gd name="T13" fmla="*/ 151 h 151"/>
                  <a:gd name="T14" fmla="*/ 49 w 159"/>
                  <a:gd name="T15" fmla="*/ 93 h 151"/>
                  <a:gd name="T16" fmla="*/ 0 w 159"/>
                  <a:gd name="T17" fmla="*/ 57 h 151"/>
                  <a:gd name="T18" fmla="*/ 61 w 159"/>
                  <a:gd name="T19" fmla="*/ 57 h 151"/>
                  <a:gd name="T20" fmla="*/ 79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79" y="0"/>
                    </a:moveTo>
                    <a:lnTo>
                      <a:pt x="99" y="57"/>
                    </a:lnTo>
                    <a:lnTo>
                      <a:pt x="159" y="57"/>
                    </a:lnTo>
                    <a:lnTo>
                      <a:pt x="110" y="93"/>
                    </a:lnTo>
                    <a:lnTo>
                      <a:pt x="128" y="151"/>
                    </a:lnTo>
                    <a:lnTo>
                      <a:pt x="79" y="115"/>
                    </a:lnTo>
                    <a:lnTo>
                      <a:pt x="31" y="151"/>
                    </a:lnTo>
                    <a:lnTo>
                      <a:pt x="49" y="93"/>
                    </a:lnTo>
                    <a:lnTo>
                      <a:pt x="0" y="57"/>
                    </a:lnTo>
                    <a:lnTo>
                      <a:pt x="61" y="57"/>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220">
                <a:extLst>
                  <a:ext uri="{FF2B5EF4-FFF2-40B4-BE49-F238E27FC236}">
                    <a16:creationId xmlns:a16="http://schemas.microsoft.com/office/drawing/2014/main" id="{F015B487-C343-C47C-A4FF-5B0D396ED4F5}"/>
                  </a:ext>
                </a:extLst>
              </p:cNvPr>
              <p:cNvSpPr>
                <a:spLocks/>
              </p:cNvSpPr>
              <p:nvPr/>
            </p:nvSpPr>
            <p:spPr bwMode="auto">
              <a:xfrm>
                <a:off x="7554913" y="3414713"/>
                <a:ext cx="36513" cy="34925"/>
              </a:xfrm>
              <a:custGeom>
                <a:avLst/>
                <a:gdLst>
                  <a:gd name="T0" fmla="*/ 80 w 159"/>
                  <a:gd name="T1" fmla="*/ 0 h 151"/>
                  <a:gd name="T2" fmla="*/ 99 w 159"/>
                  <a:gd name="T3" fmla="*/ 57 h 151"/>
                  <a:gd name="T4" fmla="*/ 159 w 159"/>
                  <a:gd name="T5" fmla="*/ 57 h 151"/>
                  <a:gd name="T6" fmla="*/ 110 w 159"/>
                  <a:gd name="T7" fmla="*/ 93 h 151"/>
                  <a:gd name="T8" fmla="*/ 129 w 159"/>
                  <a:gd name="T9" fmla="*/ 151 h 151"/>
                  <a:gd name="T10" fmla="*/ 80 w 159"/>
                  <a:gd name="T11" fmla="*/ 115 h 151"/>
                  <a:gd name="T12" fmla="*/ 31 w 159"/>
                  <a:gd name="T13" fmla="*/ 151 h 151"/>
                  <a:gd name="T14" fmla="*/ 49 w 159"/>
                  <a:gd name="T15" fmla="*/ 93 h 151"/>
                  <a:gd name="T16" fmla="*/ 0 w 159"/>
                  <a:gd name="T17" fmla="*/ 57 h 151"/>
                  <a:gd name="T18" fmla="*/ 61 w 159"/>
                  <a:gd name="T19" fmla="*/ 57 h 151"/>
                  <a:gd name="T20" fmla="*/ 80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80" y="0"/>
                    </a:moveTo>
                    <a:lnTo>
                      <a:pt x="99" y="57"/>
                    </a:lnTo>
                    <a:lnTo>
                      <a:pt x="159" y="57"/>
                    </a:lnTo>
                    <a:lnTo>
                      <a:pt x="110" y="93"/>
                    </a:lnTo>
                    <a:lnTo>
                      <a:pt x="129" y="151"/>
                    </a:lnTo>
                    <a:lnTo>
                      <a:pt x="80" y="115"/>
                    </a:lnTo>
                    <a:lnTo>
                      <a:pt x="31" y="151"/>
                    </a:lnTo>
                    <a:lnTo>
                      <a:pt x="49" y="93"/>
                    </a:lnTo>
                    <a:lnTo>
                      <a:pt x="0" y="57"/>
                    </a:lnTo>
                    <a:lnTo>
                      <a:pt x="61" y="57"/>
                    </a:lnTo>
                    <a:lnTo>
                      <a:pt x="8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221">
                <a:extLst>
                  <a:ext uri="{FF2B5EF4-FFF2-40B4-BE49-F238E27FC236}">
                    <a16:creationId xmlns:a16="http://schemas.microsoft.com/office/drawing/2014/main" id="{345621D8-9615-6D03-791B-598A603DED86}"/>
                  </a:ext>
                </a:extLst>
              </p:cNvPr>
              <p:cNvSpPr>
                <a:spLocks/>
              </p:cNvSpPr>
              <p:nvPr/>
            </p:nvSpPr>
            <p:spPr bwMode="auto">
              <a:xfrm>
                <a:off x="7207250" y="3473450"/>
                <a:ext cx="34925" cy="34925"/>
              </a:xfrm>
              <a:custGeom>
                <a:avLst/>
                <a:gdLst>
                  <a:gd name="T0" fmla="*/ 79 w 158"/>
                  <a:gd name="T1" fmla="*/ 0 h 151"/>
                  <a:gd name="T2" fmla="*/ 97 w 158"/>
                  <a:gd name="T3" fmla="*/ 58 h 151"/>
                  <a:gd name="T4" fmla="*/ 158 w 158"/>
                  <a:gd name="T5" fmla="*/ 58 h 151"/>
                  <a:gd name="T6" fmla="*/ 109 w 158"/>
                  <a:gd name="T7" fmla="*/ 94 h 151"/>
                  <a:gd name="T8" fmla="*/ 128 w 158"/>
                  <a:gd name="T9" fmla="*/ 151 h 151"/>
                  <a:gd name="T10" fmla="*/ 79 w 158"/>
                  <a:gd name="T11" fmla="*/ 116 h 151"/>
                  <a:gd name="T12" fmla="*/ 29 w 158"/>
                  <a:gd name="T13" fmla="*/ 151 h 151"/>
                  <a:gd name="T14" fmla="*/ 49 w 158"/>
                  <a:gd name="T15" fmla="*/ 94 h 151"/>
                  <a:gd name="T16" fmla="*/ 0 w 158"/>
                  <a:gd name="T17" fmla="*/ 58 h 151"/>
                  <a:gd name="T18" fmla="*/ 60 w 158"/>
                  <a:gd name="T19" fmla="*/ 58 h 151"/>
                  <a:gd name="T20" fmla="*/ 79 w 158"/>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8" h="151">
                    <a:moveTo>
                      <a:pt x="79" y="0"/>
                    </a:moveTo>
                    <a:lnTo>
                      <a:pt x="97" y="58"/>
                    </a:lnTo>
                    <a:lnTo>
                      <a:pt x="158" y="58"/>
                    </a:lnTo>
                    <a:lnTo>
                      <a:pt x="109" y="94"/>
                    </a:lnTo>
                    <a:lnTo>
                      <a:pt x="128" y="151"/>
                    </a:lnTo>
                    <a:lnTo>
                      <a:pt x="79" y="116"/>
                    </a:lnTo>
                    <a:lnTo>
                      <a:pt x="29" y="151"/>
                    </a:lnTo>
                    <a:lnTo>
                      <a:pt x="49" y="94"/>
                    </a:lnTo>
                    <a:lnTo>
                      <a:pt x="0" y="58"/>
                    </a:lnTo>
                    <a:lnTo>
                      <a:pt x="60" y="58"/>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222">
                <a:extLst>
                  <a:ext uri="{FF2B5EF4-FFF2-40B4-BE49-F238E27FC236}">
                    <a16:creationId xmlns:a16="http://schemas.microsoft.com/office/drawing/2014/main" id="{66B2FF06-5E3F-2ACE-F601-AC34C02695BA}"/>
                  </a:ext>
                </a:extLst>
              </p:cNvPr>
              <p:cNvSpPr>
                <a:spLocks/>
              </p:cNvSpPr>
              <p:nvPr/>
            </p:nvSpPr>
            <p:spPr bwMode="auto">
              <a:xfrm>
                <a:off x="7275513" y="3473450"/>
                <a:ext cx="36513" cy="34925"/>
              </a:xfrm>
              <a:custGeom>
                <a:avLst/>
                <a:gdLst>
                  <a:gd name="T0" fmla="*/ 80 w 159"/>
                  <a:gd name="T1" fmla="*/ 0 h 151"/>
                  <a:gd name="T2" fmla="*/ 98 w 159"/>
                  <a:gd name="T3" fmla="*/ 58 h 151"/>
                  <a:gd name="T4" fmla="*/ 159 w 159"/>
                  <a:gd name="T5" fmla="*/ 58 h 151"/>
                  <a:gd name="T6" fmla="*/ 110 w 159"/>
                  <a:gd name="T7" fmla="*/ 94 h 151"/>
                  <a:gd name="T8" fmla="*/ 128 w 159"/>
                  <a:gd name="T9" fmla="*/ 151 h 151"/>
                  <a:gd name="T10" fmla="*/ 80 w 159"/>
                  <a:gd name="T11" fmla="*/ 116 h 151"/>
                  <a:gd name="T12" fmla="*/ 30 w 159"/>
                  <a:gd name="T13" fmla="*/ 151 h 151"/>
                  <a:gd name="T14" fmla="*/ 49 w 159"/>
                  <a:gd name="T15" fmla="*/ 94 h 151"/>
                  <a:gd name="T16" fmla="*/ 0 w 159"/>
                  <a:gd name="T17" fmla="*/ 58 h 151"/>
                  <a:gd name="T18" fmla="*/ 60 w 159"/>
                  <a:gd name="T19" fmla="*/ 58 h 151"/>
                  <a:gd name="T20" fmla="*/ 80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80" y="0"/>
                    </a:moveTo>
                    <a:lnTo>
                      <a:pt x="98" y="58"/>
                    </a:lnTo>
                    <a:lnTo>
                      <a:pt x="159" y="58"/>
                    </a:lnTo>
                    <a:lnTo>
                      <a:pt x="110" y="94"/>
                    </a:lnTo>
                    <a:lnTo>
                      <a:pt x="128" y="151"/>
                    </a:lnTo>
                    <a:lnTo>
                      <a:pt x="80" y="116"/>
                    </a:lnTo>
                    <a:lnTo>
                      <a:pt x="30" y="151"/>
                    </a:lnTo>
                    <a:lnTo>
                      <a:pt x="49" y="94"/>
                    </a:lnTo>
                    <a:lnTo>
                      <a:pt x="0" y="58"/>
                    </a:lnTo>
                    <a:lnTo>
                      <a:pt x="60" y="58"/>
                    </a:lnTo>
                    <a:lnTo>
                      <a:pt x="8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223">
                <a:extLst>
                  <a:ext uri="{FF2B5EF4-FFF2-40B4-BE49-F238E27FC236}">
                    <a16:creationId xmlns:a16="http://schemas.microsoft.com/office/drawing/2014/main" id="{03864185-5F0B-94A0-354F-94406D9AB673}"/>
                  </a:ext>
                </a:extLst>
              </p:cNvPr>
              <p:cNvSpPr>
                <a:spLocks/>
              </p:cNvSpPr>
              <p:nvPr/>
            </p:nvSpPr>
            <p:spPr bwMode="auto">
              <a:xfrm>
                <a:off x="7345363" y="3473450"/>
                <a:ext cx="36513" cy="34925"/>
              </a:xfrm>
              <a:custGeom>
                <a:avLst/>
                <a:gdLst>
                  <a:gd name="T0" fmla="*/ 79 w 158"/>
                  <a:gd name="T1" fmla="*/ 0 h 151"/>
                  <a:gd name="T2" fmla="*/ 97 w 158"/>
                  <a:gd name="T3" fmla="*/ 58 h 151"/>
                  <a:gd name="T4" fmla="*/ 158 w 158"/>
                  <a:gd name="T5" fmla="*/ 58 h 151"/>
                  <a:gd name="T6" fmla="*/ 110 w 158"/>
                  <a:gd name="T7" fmla="*/ 94 h 151"/>
                  <a:gd name="T8" fmla="*/ 128 w 158"/>
                  <a:gd name="T9" fmla="*/ 151 h 151"/>
                  <a:gd name="T10" fmla="*/ 79 w 158"/>
                  <a:gd name="T11" fmla="*/ 116 h 151"/>
                  <a:gd name="T12" fmla="*/ 30 w 158"/>
                  <a:gd name="T13" fmla="*/ 151 h 151"/>
                  <a:gd name="T14" fmla="*/ 49 w 158"/>
                  <a:gd name="T15" fmla="*/ 94 h 151"/>
                  <a:gd name="T16" fmla="*/ 0 w 158"/>
                  <a:gd name="T17" fmla="*/ 58 h 151"/>
                  <a:gd name="T18" fmla="*/ 60 w 158"/>
                  <a:gd name="T19" fmla="*/ 58 h 151"/>
                  <a:gd name="T20" fmla="*/ 79 w 158"/>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8" h="151">
                    <a:moveTo>
                      <a:pt x="79" y="0"/>
                    </a:moveTo>
                    <a:lnTo>
                      <a:pt x="97" y="58"/>
                    </a:lnTo>
                    <a:lnTo>
                      <a:pt x="158" y="58"/>
                    </a:lnTo>
                    <a:lnTo>
                      <a:pt x="110" y="94"/>
                    </a:lnTo>
                    <a:lnTo>
                      <a:pt x="128" y="151"/>
                    </a:lnTo>
                    <a:lnTo>
                      <a:pt x="79" y="116"/>
                    </a:lnTo>
                    <a:lnTo>
                      <a:pt x="30" y="151"/>
                    </a:lnTo>
                    <a:lnTo>
                      <a:pt x="49" y="94"/>
                    </a:lnTo>
                    <a:lnTo>
                      <a:pt x="0" y="58"/>
                    </a:lnTo>
                    <a:lnTo>
                      <a:pt x="60" y="58"/>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224">
                <a:extLst>
                  <a:ext uri="{FF2B5EF4-FFF2-40B4-BE49-F238E27FC236}">
                    <a16:creationId xmlns:a16="http://schemas.microsoft.com/office/drawing/2014/main" id="{BA3E32F7-4705-D4DE-CBC4-2783A4682EEF}"/>
                  </a:ext>
                </a:extLst>
              </p:cNvPr>
              <p:cNvSpPr>
                <a:spLocks/>
              </p:cNvSpPr>
              <p:nvPr/>
            </p:nvSpPr>
            <p:spPr bwMode="auto">
              <a:xfrm>
                <a:off x="7416800" y="3473450"/>
                <a:ext cx="34925" cy="34925"/>
              </a:xfrm>
              <a:custGeom>
                <a:avLst/>
                <a:gdLst>
                  <a:gd name="T0" fmla="*/ 79 w 159"/>
                  <a:gd name="T1" fmla="*/ 0 h 151"/>
                  <a:gd name="T2" fmla="*/ 99 w 159"/>
                  <a:gd name="T3" fmla="*/ 58 h 151"/>
                  <a:gd name="T4" fmla="*/ 159 w 159"/>
                  <a:gd name="T5" fmla="*/ 58 h 151"/>
                  <a:gd name="T6" fmla="*/ 110 w 159"/>
                  <a:gd name="T7" fmla="*/ 94 h 151"/>
                  <a:gd name="T8" fmla="*/ 128 w 159"/>
                  <a:gd name="T9" fmla="*/ 151 h 151"/>
                  <a:gd name="T10" fmla="*/ 79 w 159"/>
                  <a:gd name="T11" fmla="*/ 116 h 151"/>
                  <a:gd name="T12" fmla="*/ 31 w 159"/>
                  <a:gd name="T13" fmla="*/ 151 h 151"/>
                  <a:gd name="T14" fmla="*/ 49 w 159"/>
                  <a:gd name="T15" fmla="*/ 94 h 151"/>
                  <a:gd name="T16" fmla="*/ 0 w 159"/>
                  <a:gd name="T17" fmla="*/ 58 h 151"/>
                  <a:gd name="T18" fmla="*/ 61 w 159"/>
                  <a:gd name="T19" fmla="*/ 58 h 151"/>
                  <a:gd name="T20" fmla="*/ 79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79" y="0"/>
                    </a:moveTo>
                    <a:lnTo>
                      <a:pt x="99" y="58"/>
                    </a:lnTo>
                    <a:lnTo>
                      <a:pt x="159" y="58"/>
                    </a:lnTo>
                    <a:lnTo>
                      <a:pt x="110" y="94"/>
                    </a:lnTo>
                    <a:lnTo>
                      <a:pt x="128" y="151"/>
                    </a:lnTo>
                    <a:lnTo>
                      <a:pt x="79" y="116"/>
                    </a:lnTo>
                    <a:lnTo>
                      <a:pt x="31" y="151"/>
                    </a:lnTo>
                    <a:lnTo>
                      <a:pt x="49" y="94"/>
                    </a:lnTo>
                    <a:lnTo>
                      <a:pt x="0" y="58"/>
                    </a:lnTo>
                    <a:lnTo>
                      <a:pt x="61" y="58"/>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225">
                <a:extLst>
                  <a:ext uri="{FF2B5EF4-FFF2-40B4-BE49-F238E27FC236}">
                    <a16:creationId xmlns:a16="http://schemas.microsoft.com/office/drawing/2014/main" id="{9CBFB9C4-228C-12CF-CFE1-B3C1A38E6A6B}"/>
                  </a:ext>
                </a:extLst>
              </p:cNvPr>
              <p:cNvSpPr>
                <a:spLocks/>
              </p:cNvSpPr>
              <p:nvPr/>
            </p:nvSpPr>
            <p:spPr bwMode="auto">
              <a:xfrm>
                <a:off x="7485063" y="3473450"/>
                <a:ext cx="36513" cy="34925"/>
              </a:xfrm>
              <a:custGeom>
                <a:avLst/>
                <a:gdLst>
                  <a:gd name="T0" fmla="*/ 79 w 159"/>
                  <a:gd name="T1" fmla="*/ 0 h 151"/>
                  <a:gd name="T2" fmla="*/ 99 w 159"/>
                  <a:gd name="T3" fmla="*/ 58 h 151"/>
                  <a:gd name="T4" fmla="*/ 159 w 159"/>
                  <a:gd name="T5" fmla="*/ 58 h 151"/>
                  <a:gd name="T6" fmla="*/ 110 w 159"/>
                  <a:gd name="T7" fmla="*/ 94 h 151"/>
                  <a:gd name="T8" fmla="*/ 128 w 159"/>
                  <a:gd name="T9" fmla="*/ 151 h 151"/>
                  <a:gd name="T10" fmla="*/ 79 w 159"/>
                  <a:gd name="T11" fmla="*/ 116 h 151"/>
                  <a:gd name="T12" fmla="*/ 31 w 159"/>
                  <a:gd name="T13" fmla="*/ 151 h 151"/>
                  <a:gd name="T14" fmla="*/ 49 w 159"/>
                  <a:gd name="T15" fmla="*/ 94 h 151"/>
                  <a:gd name="T16" fmla="*/ 0 w 159"/>
                  <a:gd name="T17" fmla="*/ 58 h 151"/>
                  <a:gd name="T18" fmla="*/ 61 w 159"/>
                  <a:gd name="T19" fmla="*/ 58 h 151"/>
                  <a:gd name="T20" fmla="*/ 79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79" y="0"/>
                    </a:moveTo>
                    <a:lnTo>
                      <a:pt x="99" y="58"/>
                    </a:lnTo>
                    <a:lnTo>
                      <a:pt x="159" y="58"/>
                    </a:lnTo>
                    <a:lnTo>
                      <a:pt x="110" y="94"/>
                    </a:lnTo>
                    <a:lnTo>
                      <a:pt x="128" y="151"/>
                    </a:lnTo>
                    <a:lnTo>
                      <a:pt x="79" y="116"/>
                    </a:lnTo>
                    <a:lnTo>
                      <a:pt x="31" y="151"/>
                    </a:lnTo>
                    <a:lnTo>
                      <a:pt x="49" y="94"/>
                    </a:lnTo>
                    <a:lnTo>
                      <a:pt x="0" y="58"/>
                    </a:lnTo>
                    <a:lnTo>
                      <a:pt x="61" y="58"/>
                    </a:lnTo>
                    <a:lnTo>
                      <a:pt x="7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226">
                <a:extLst>
                  <a:ext uri="{FF2B5EF4-FFF2-40B4-BE49-F238E27FC236}">
                    <a16:creationId xmlns:a16="http://schemas.microsoft.com/office/drawing/2014/main" id="{95D4AEC2-418A-8E25-9C38-D9287DA52542}"/>
                  </a:ext>
                </a:extLst>
              </p:cNvPr>
              <p:cNvSpPr>
                <a:spLocks/>
              </p:cNvSpPr>
              <p:nvPr/>
            </p:nvSpPr>
            <p:spPr bwMode="auto">
              <a:xfrm>
                <a:off x="7554913" y="3473450"/>
                <a:ext cx="36513" cy="34925"/>
              </a:xfrm>
              <a:custGeom>
                <a:avLst/>
                <a:gdLst>
                  <a:gd name="T0" fmla="*/ 80 w 159"/>
                  <a:gd name="T1" fmla="*/ 0 h 151"/>
                  <a:gd name="T2" fmla="*/ 99 w 159"/>
                  <a:gd name="T3" fmla="*/ 58 h 151"/>
                  <a:gd name="T4" fmla="*/ 159 w 159"/>
                  <a:gd name="T5" fmla="*/ 58 h 151"/>
                  <a:gd name="T6" fmla="*/ 110 w 159"/>
                  <a:gd name="T7" fmla="*/ 94 h 151"/>
                  <a:gd name="T8" fmla="*/ 129 w 159"/>
                  <a:gd name="T9" fmla="*/ 151 h 151"/>
                  <a:gd name="T10" fmla="*/ 80 w 159"/>
                  <a:gd name="T11" fmla="*/ 116 h 151"/>
                  <a:gd name="T12" fmla="*/ 31 w 159"/>
                  <a:gd name="T13" fmla="*/ 151 h 151"/>
                  <a:gd name="T14" fmla="*/ 49 w 159"/>
                  <a:gd name="T15" fmla="*/ 94 h 151"/>
                  <a:gd name="T16" fmla="*/ 0 w 159"/>
                  <a:gd name="T17" fmla="*/ 58 h 151"/>
                  <a:gd name="T18" fmla="*/ 61 w 159"/>
                  <a:gd name="T19" fmla="*/ 58 h 151"/>
                  <a:gd name="T20" fmla="*/ 80 w 159"/>
                  <a:gd name="T2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9" h="151">
                    <a:moveTo>
                      <a:pt x="80" y="0"/>
                    </a:moveTo>
                    <a:lnTo>
                      <a:pt x="99" y="58"/>
                    </a:lnTo>
                    <a:lnTo>
                      <a:pt x="159" y="58"/>
                    </a:lnTo>
                    <a:lnTo>
                      <a:pt x="110" y="94"/>
                    </a:lnTo>
                    <a:lnTo>
                      <a:pt x="129" y="151"/>
                    </a:lnTo>
                    <a:lnTo>
                      <a:pt x="80" y="116"/>
                    </a:lnTo>
                    <a:lnTo>
                      <a:pt x="31" y="151"/>
                    </a:lnTo>
                    <a:lnTo>
                      <a:pt x="49" y="94"/>
                    </a:lnTo>
                    <a:lnTo>
                      <a:pt x="0" y="58"/>
                    </a:lnTo>
                    <a:lnTo>
                      <a:pt x="61" y="58"/>
                    </a:lnTo>
                    <a:lnTo>
                      <a:pt x="8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2" name="Rectangle 76">
              <a:extLst>
                <a:ext uri="{FF2B5EF4-FFF2-40B4-BE49-F238E27FC236}">
                  <a16:creationId xmlns:a16="http://schemas.microsoft.com/office/drawing/2014/main" id="{37C68D70-F732-B4B0-D53B-88E3FB69A06A}"/>
                </a:ext>
              </a:extLst>
            </p:cNvPr>
            <p:cNvSpPr/>
            <p:nvPr/>
          </p:nvSpPr>
          <p:spPr>
            <a:xfrm>
              <a:off x="7068797" y="3226052"/>
              <a:ext cx="885600" cy="550800"/>
            </a:xfrm>
            <a:prstGeom prst="rect">
              <a:avLst/>
            </a:prstGeom>
            <a:noFill/>
            <a:ln w="63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grpSp>
    </p:spTree>
    <p:extLst>
      <p:ext uri="{BB962C8B-B14F-4D97-AF65-F5344CB8AC3E}">
        <p14:creationId xmlns:p14="http://schemas.microsoft.com/office/powerpoint/2010/main" val="22417496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599DFD-1778-CDFF-63B5-9389A290AF67}"/>
            </a:ext>
          </a:extLst>
        </p:cNvPr>
        <p:cNvGrpSpPr/>
        <p:nvPr/>
      </p:nvGrpSpPr>
      <p:grpSpPr>
        <a:xfrm>
          <a:off x="0" y="0"/>
          <a:ext cx="0" cy="0"/>
          <a:chOff x="0" y="0"/>
          <a:chExt cx="0" cy="0"/>
        </a:xfrm>
      </p:grpSpPr>
      <p:pic>
        <p:nvPicPr>
          <p:cNvPr id="5" name="Immagine 4" descr="Immagine che contiene schermata, Elementi grafici, grafica, simbolo  Descrizione generata automaticamente">
            <a:extLst>
              <a:ext uri="{FF2B5EF4-FFF2-40B4-BE49-F238E27FC236}">
                <a16:creationId xmlns:a16="http://schemas.microsoft.com/office/drawing/2014/main" id="{72C25FFD-8761-1A25-E2B9-35C0EBA31BCD}"/>
              </a:ext>
            </a:extLst>
          </p:cNvPr>
          <p:cNvPicPr>
            <a:picLocks noChangeAspect="1"/>
          </p:cNvPicPr>
          <p:nvPr/>
        </p:nvPicPr>
        <p:blipFill>
          <a:blip r:embed="rId2"/>
          <a:stretch>
            <a:fillRect/>
          </a:stretch>
        </p:blipFill>
        <p:spPr>
          <a:xfrm>
            <a:off x="-21264" y="-21264"/>
            <a:ext cx="1977656" cy="3275872"/>
          </a:xfrm>
          <a:prstGeom prst="rect">
            <a:avLst/>
          </a:prstGeom>
        </p:spPr>
      </p:pic>
      <p:pic>
        <p:nvPicPr>
          <p:cNvPr id="9" name="Immagine 8" descr="Immagine che contiene triangolo, bianco  Descrizione generata automaticamente">
            <a:extLst>
              <a:ext uri="{FF2B5EF4-FFF2-40B4-BE49-F238E27FC236}">
                <a16:creationId xmlns:a16="http://schemas.microsoft.com/office/drawing/2014/main" id="{AC07DDD1-4D92-5A4E-F244-77B0D05B5080}"/>
              </a:ext>
            </a:extLst>
          </p:cNvPr>
          <p:cNvPicPr>
            <a:picLocks noChangeAspect="1"/>
          </p:cNvPicPr>
          <p:nvPr/>
        </p:nvPicPr>
        <p:blipFill>
          <a:blip r:embed="rId3"/>
          <a:stretch>
            <a:fillRect/>
          </a:stretch>
        </p:blipFill>
        <p:spPr>
          <a:xfrm>
            <a:off x="11385550" y="5016500"/>
            <a:ext cx="806450" cy="1841500"/>
          </a:xfrm>
          <a:prstGeom prst="rect">
            <a:avLst/>
          </a:prstGeom>
        </p:spPr>
      </p:pic>
      <p:cxnSp>
        <p:nvCxnSpPr>
          <p:cNvPr id="10" name="Connettore 1 9">
            <a:extLst>
              <a:ext uri="{FF2B5EF4-FFF2-40B4-BE49-F238E27FC236}">
                <a16:creationId xmlns:a16="http://schemas.microsoft.com/office/drawing/2014/main" id="{62378221-2714-FBC5-C3EA-589EF74F878C}"/>
              </a:ext>
            </a:extLst>
          </p:cNvPr>
          <p:cNvCxnSpPr>
            <a:cxnSpLocks/>
          </p:cNvCxnSpPr>
          <p:nvPr/>
        </p:nvCxnSpPr>
        <p:spPr>
          <a:xfrm>
            <a:off x="1919816" y="6149547"/>
            <a:ext cx="9037673"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11" name="Sottotitolo 2">
            <a:extLst>
              <a:ext uri="{FF2B5EF4-FFF2-40B4-BE49-F238E27FC236}">
                <a16:creationId xmlns:a16="http://schemas.microsoft.com/office/drawing/2014/main" id="{0FAF357D-09AE-BFD7-8502-91DFEB601181}"/>
              </a:ext>
            </a:extLst>
          </p:cNvPr>
          <p:cNvSpPr txBox="1">
            <a:spLocks/>
          </p:cNvSpPr>
          <p:nvPr/>
        </p:nvSpPr>
        <p:spPr>
          <a:xfrm>
            <a:off x="6250831" y="6224366"/>
            <a:ext cx="4805819" cy="36748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it-IT" sz="1100" dirty="0">
                <a:solidFill>
                  <a:schemeClr val="accent1">
                    <a:lumMod val="75000"/>
                  </a:schemeClr>
                </a:solidFill>
                <a:cs typeface="Kohinoor Bangla Medium" panose="02000000000000000000" pitchFamily="2" charset="77"/>
              </a:rPr>
              <a:t>Fiscalità internazionale – ODCEC Firenze 2026</a:t>
            </a:r>
          </a:p>
        </p:txBody>
      </p:sp>
      <p:pic>
        <p:nvPicPr>
          <p:cNvPr id="4" name="Immagine 3" descr="Immagine che contiene testo, Carattere, Elementi grafici, grafica  Descrizione generata automaticamente">
            <a:extLst>
              <a:ext uri="{FF2B5EF4-FFF2-40B4-BE49-F238E27FC236}">
                <a16:creationId xmlns:a16="http://schemas.microsoft.com/office/drawing/2014/main" id="{C066AA67-D754-C135-E135-C557CC1483F3}"/>
              </a:ext>
            </a:extLst>
          </p:cNvPr>
          <p:cNvPicPr>
            <a:picLocks noChangeAspect="1"/>
          </p:cNvPicPr>
          <p:nvPr/>
        </p:nvPicPr>
        <p:blipFill>
          <a:blip r:embed="rId4"/>
          <a:stretch>
            <a:fillRect/>
          </a:stretch>
        </p:blipFill>
        <p:spPr>
          <a:xfrm>
            <a:off x="685516" y="572012"/>
            <a:ext cx="4142912" cy="1381744"/>
          </a:xfrm>
          <a:prstGeom prst="rect">
            <a:avLst/>
          </a:prstGeom>
        </p:spPr>
      </p:pic>
      <p:sp>
        <p:nvSpPr>
          <p:cNvPr id="17" name="TextBox_custom">
            <a:extLst>
              <a:ext uri="{FF2B5EF4-FFF2-40B4-BE49-F238E27FC236}">
                <a16:creationId xmlns:a16="http://schemas.microsoft.com/office/drawing/2014/main" id="{750D445F-DDD2-55F8-CA7E-C05865EE1237}"/>
              </a:ext>
            </a:extLst>
          </p:cNvPr>
          <p:cNvSpPr txBox="1">
            <a:spLocks/>
          </p:cNvSpPr>
          <p:nvPr/>
        </p:nvSpPr>
        <p:spPr>
          <a:xfrm>
            <a:off x="4148826" y="1657202"/>
            <a:ext cx="7249424" cy="3724096"/>
          </a:xfrm>
          <a:prstGeom prst="rect">
            <a:avLst/>
          </a:prstGeom>
          <a:noFill/>
        </p:spPr>
        <p:txBody>
          <a:bodyPr wrap="square" rtlCol="0" anchor="t">
            <a:spAutoFit/>
          </a:bodyPr>
          <a:lstStyle/>
          <a:p>
            <a:r>
              <a:rPr lang="it-IT" u="sng" dirty="0"/>
              <a:t>Finanziamenti attivi erogati da soggetto residente a soggetto UE</a:t>
            </a:r>
          </a:p>
          <a:p>
            <a:pPr algn="just"/>
            <a:endParaRPr lang="it-IT" dirty="0"/>
          </a:p>
          <a:p>
            <a:pPr marL="285750" indent="-285750" algn="just">
              <a:buFont typeface="Arial" panose="020B0604020202020204" pitchFamily="34" charset="0"/>
              <a:buChar char="•"/>
            </a:pPr>
            <a:r>
              <a:rPr lang="it-IT" b="0" i="0" dirty="0">
                <a:solidFill>
                  <a:srgbClr val="202122"/>
                </a:solidFill>
                <a:effectLst/>
                <a:cs typeface="Kohinoor Bangla" panose="02000000000000000000" pitchFamily="2" charset="77"/>
              </a:rPr>
              <a:t>Il finanziamento in esame è stato erogato da Alfa S.p.A. a Beta SLU, società residente in Spagna;</a:t>
            </a:r>
          </a:p>
          <a:p>
            <a:pPr marL="285750" indent="-285750" algn="just">
              <a:buFont typeface="Arial" panose="020B0604020202020204" pitchFamily="34" charset="0"/>
              <a:buChar char="•"/>
            </a:pPr>
            <a:r>
              <a:rPr lang="it-IT" b="0" i="0" dirty="0">
                <a:solidFill>
                  <a:srgbClr val="202122"/>
                </a:solidFill>
                <a:effectLst/>
                <a:cs typeface="Kohinoor Bangla" panose="02000000000000000000" pitchFamily="2" charset="77"/>
              </a:rPr>
              <a:t>Agli interessi percepiti da Alfa S.p.A. non è applicabile l’esenzione prevista dalla Direttiva 2003/49/CE in quanto Alfa S.p.A. non detiene direttamente alcuna partecipazione nello società debitrice;</a:t>
            </a:r>
          </a:p>
          <a:p>
            <a:pPr marL="285750" indent="-285750" algn="just">
              <a:buFont typeface="Arial" panose="020B0604020202020204" pitchFamily="34" charset="0"/>
              <a:buChar char="•"/>
            </a:pPr>
            <a:r>
              <a:rPr lang="it-IT" b="0" i="0" dirty="0">
                <a:solidFill>
                  <a:srgbClr val="202122"/>
                </a:solidFill>
                <a:effectLst/>
                <a:cs typeface="Kohinoor Bangla" panose="02000000000000000000" pitchFamily="2" charset="77"/>
              </a:rPr>
              <a:t>Tuttavia, ove Alfa S.p.A. fosse la beneficiaria effettiva degli interessi, la stessa potrebbe richiedere all’autorità fiscale spagnola l’applicazione agli interessi della ritenuta convenzionale del 12% in applicazione dell’art. 11 della Convenzione contro le doppie imposizioni in vigore tra Italia e Spagna.</a:t>
            </a:r>
          </a:p>
          <a:p>
            <a:pPr algn="just"/>
            <a:endParaRPr lang="it-IT" sz="2000" b="0" i="0" dirty="0">
              <a:solidFill>
                <a:srgbClr val="202122"/>
              </a:solidFill>
              <a:effectLst/>
              <a:cs typeface="Kohinoor Bangla" panose="02000000000000000000" pitchFamily="2" charset="77"/>
            </a:endParaRPr>
          </a:p>
        </p:txBody>
      </p:sp>
      <p:sp>
        <p:nvSpPr>
          <p:cNvPr id="2" name="Rettangolo 7">
            <a:extLst>
              <a:ext uri="{FF2B5EF4-FFF2-40B4-BE49-F238E27FC236}">
                <a16:creationId xmlns:a16="http://schemas.microsoft.com/office/drawing/2014/main" id="{87318BEF-6B75-A125-839C-C81F656E6CAA}"/>
              </a:ext>
            </a:extLst>
          </p:cNvPr>
          <p:cNvSpPr/>
          <p:nvPr/>
        </p:nvSpPr>
        <p:spPr>
          <a:xfrm>
            <a:off x="2350485" y="2657008"/>
            <a:ext cx="1310640" cy="467359"/>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it-IT" sz="1400" b="1" kern="0" dirty="0">
                <a:solidFill>
                  <a:srgbClr val="000000"/>
                </a:solidFill>
                <a:latin typeface="EYInterstate Light"/>
              </a:rPr>
              <a:t>Alfa SPA</a:t>
            </a:r>
          </a:p>
        </p:txBody>
      </p:sp>
      <p:sp>
        <p:nvSpPr>
          <p:cNvPr id="3" name="Rettangolo 17">
            <a:extLst>
              <a:ext uri="{FF2B5EF4-FFF2-40B4-BE49-F238E27FC236}">
                <a16:creationId xmlns:a16="http://schemas.microsoft.com/office/drawing/2014/main" id="{EC4C6140-7DD1-3BF6-77CF-E9BAC313FF27}"/>
              </a:ext>
            </a:extLst>
          </p:cNvPr>
          <p:cNvSpPr/>
          <p:nvPr/>
        </p:nvSpPr>
        <p:spPr>
          <a:xfrm>
            <a:off x="2350485" y="5613568"/>
            <a:ext cx="1310640" cy="467359"/>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it-IT" sz="1400" b="1" kern="0" dirty="0">
                <a:solidFill>
                  <a:srgbClr val="000000"/>
                </a:solidFill>
                <a:latin typeface="EYInterstate Light"/>
              </a:rPr>
              <a:t>Beta Iberia SLU</a:t>
            </a:r>
          </a:p>
        </p:txBody>
      </p:sp>
      <p:cxnSp>
        <p:nvCxnSpPr>
          <p:cNvPr id="7" name="Connettore a gomito 8">
            <a:extLst>
              <a:ext uri="{FF2B5EF4-FFF2-40B4-BE49-F238E27FC236}">
                <a16:creationId xmlns:a16="http://schemas.microsoft.com/office/drawing/2014/main" id="{BB6850E0-4DC0-1234-68D2-E74438CCFFD1}"/>
              </a:ext>
            </a:extLst>
          </p:cNvPr>
          <p:cNvCxnSpPr>
            <a:stCxn id="2" idx="3"/>
            <a:endCxn id="3" idx="3"/>
          </p:cNvCxnSpPr>
          <p:nvPr/>
        </p:nvCxnSpPr>
        <p:spPr>
          <a:xfrm>
            <a:off x="3661125" y="2890688"/>
            <a:ext cx="12700" cy="2956560"/>
          </a:xfrm>
          <a:prstGeom prst="bentConnector3">
            <a:avLst>
              <a:gd name="adj1" fmla="val 1800000"/>
            </a:avLst>
          </a:prstGeom>
          <a:noFill/>
          <a:ln w="12700" cap="sq" cmpd="sng" algn="ctr">
            <a:solidFill>
              <a:schemeClr val="tx2"/>
            </a:solidFill>
            <a:prstDash val="solid"/>
            <a:miter lim="800000"/>
            <a:tailEnd type="triangle"/>
          </a:ln>
          <a:effectLst/>
        </p:spPr>
      </p:cxnSp>
      <p:cxnSp>
        <p:nvCxnSpPr>
          <p:cNvPr id="8" name="Connettore a gomito 10">
            <a:extLst>
              <a:ext uri="{FF2B5EF4-FFF2-40B4-BE49-F238E27FC236}">
                <a16:creationId xmlns:a16="http://schemas.microsoft.com/office/drawing/2014/main" id="{E54F54EF-918B-530B-DC22-87B840B996D2}"/>
              </a:ext>
            </a:extLst>
          </p:cNvPr>
          <p:cNvCxnSpPr>
            <a:stCxn id="3" idx="1"/>
            <a:endCxn id="2" idx="1"/>
          </p:cNvCxnSpPr>
          <p:nvPr/>
        </p:nvCxnSpPr>
        <p:spPr>
          <a:xfrm rot="10800000">
            <a:off x="2350485" y="2890688"/>
            <a:ext cx="12700" cy="2956560"/>
          </a:xfrm>
          <a:prstGeom prst="bentConnector3">
            <a:avLst>
              <a:gd name="adj1" fmla="val 1800000"/>
            </a:avLst>
          </a:prstGeom>
          <a:noFill/>
          <a:ln w="12700" cap="sq" cmpd="sng" algn="ctr">
            <a:solidFill>
              <a:srgbClr val="00B050"/>
            </a:solidFill>
            <a:prstDash val="solid"/>
            <a:miter lim="800000"/>
            <a:tailEnd type="triangle"/>
          </a:ln>
          <a:effectLst/>
        </p:spPr>
      </p:cxnSp>
      <p:sp>
        <p:nvSpPr>
          <p:cNvPr id="12" name="CasellaDiTesto 12">
            <a:extLst>
              <a:ext uri="{FF2B5EF4-FFF2-40B4-BE49-F238E27FC236}">
                <a16:creationId xmlns:a16="http://schemas.microsoft.com/office/drawing/2014/main" id="{4C4B46EB-732F-9B78-8318-C023B3F73FDB}"/>
              </a:ext>
            </a:extLst>
          </p:cNvPr>
          <p:cNvSpPr txBox="1"/>
          <p:nvPr/>
        </p:nvSpPr>
        <p:spPr>
          <a:xfrm>
            <a:off x="1135350" y="4239596"/>
            <a:ext cx="914400" cy="258740"/>
          </a:xfrm>
          <a:prstGeom prst="rect">
            <a:avLst/>
          </a:prstGeom>
          <a:noFill/>
          <a:ln w="12700" cap="sq">
            <a:noFill/>
            <a:miter lim="800000"/>
          </a:ln>
        </p:spPr>
        <p:txBody>
          <a:bodyPr wrap="none" lIns="0" tIns="0" rIns="0" bIns="0" rtlCol="0">
            <a:noAutofit/>
          </a:bodyPr>
          <a:lstStyle/>
          <a:p>
            <a:pPr algn="ctr" defTabSz="685434">
              <a:spcAft>
                <a:spcPts val="600"/>
              </a:spcAft>
              <a:buClr>
                <a:srgbClr val="FFE600"/>
              </a:buClr>
              <a:buSzPct val="80000"/>
            </a:pPr>
            <a:r>
              <a:rPr lang="it-IT" sz="1400" dirty="0">
                <a:solidFill>
                  <a:srgbClr val="00B050"/>
                </a:solidFill>
                <a:latin typeface="EYInterstate Light" panose="02000506000000020004" pitchFamily="2" charset="0"/>
              </a:rPr>
              <a:t>Interessi</a:t>
            </a:r>
            <a:endParaRPr lang="it-IT" dirty="0">
              <a:solidFill>
                <a:srgbClr val="00B050"/>
              </a:solidFill>
              <a:latin typeface="EYInterstate Light"/>
            </a:endParaRPr>
          </a:p>
        </p:txBody>
      </p:sp>
      <p:grpSp>
        <p:nvGrpSpPr>
          <p:cNvPr id="13" name="Group 4178">
            <a:extLst>
              <a:ext uri="{FF2B5EF4-FFF2-40B4-BE49-F238E27FC236}">
                <a16:creationId xmlns:a16="http://schemas.microsoft.com/office/drawing/2014/main" id="{AA1F82C6-90E7-B778-6442-37D231419292}"/>
              </a:ext>
            </a:extLst>
          </p:cNvPr>
          <p:cNvGrpSpPr/>
          <p:nvPr/>
        </p:nvGrpSpPr>
        <p:grpSpPr>
          <a:xfrm>
            <a:off x="2778558" y="2187422"/>
            <a:ext cx="454494" cy="326184"/>
            <a:chOff x="486188" y="3217863"/>
            <a:chExt cx="885825" cy="550862"/>
          </a:xfrm>
        </p:grpSpPr>
        <p:grpSp>
          <p:nvGrpSpPr>
            <p:cNvPr id="14" name="Group 4177">
              <a:extLst>
                <a:ext uri="{FF2B5EF4-FFF2-40B4-BE49-F238E27FC236}">
                  <a16:creationId xmlns:a16="http://schemas.microsoft.com/office/drawing/2014/main" id="{4BFDA452-A1F3-EF76-32DC-397518F50AF7}"/>
                </a:ext>
              </a:extLst>
            </p:cNvPr>
            <p:cNvGrpSpPr/>
            <p:nvPr/>
          </p:nvGrpSpPr>
          <p:grpSpPr>
            <a:xfrm>
              <a:off x="486188" y="3217863"/>
              <a:ext cx="885825" cy="550862"/>
              <a:chOff x="614363" y="3217863"/>
              <a:chExt cx="885825" cy="550862"/>
            </a:xfrm>
          </p:grpSpPr>
          <p:sp>
            <p:nvSpPr>
              <p:cNvPr id="16" name="Rectangle 103">
                <a:extLst>
                  <a:ext uri="{FF2B5EF4-FFF2-40B4-BE49-F238E27FC236}">
                    <a16:creationId xmlns:a16="http://schemas.microsoft.com/office/drawing/2014/main" id="{543F6CBF-CDFC-9186-EB0D-050CDD9845FA}"/>
                  </a:ext>
                </a:extLst>
              </p:cNvPr>
              <p:cNvSpPr>
                <a:spLocks noChangeArrowheads="1"/>
              </p:cNvSpPr>
              <p:nvPr/>
            </p:nvSpPr>
            <p:spPr bwMode="auto">
              <a:xfrm>
                <a:off x="1208088" y="3217863"/>
                <a:ext cx="292100" cy="550862"/>
              </a:xfrm>
              <a:prstGeom prst="rect">
                <a:avLst/>
              </a:prstGeom>
              <a:solidFill>
                <a:srgbClr val="E3001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Rectangle 104">
                <a:extLst>
                  <a:ext uri="{FF2B5EF4-FFF2-40B4-BE49-F238E27FC236}">
                    <a16:creationId xmlns:a16="http://schemas.microsoft.com/office/drawing/2014/main" id="{E6DA7A22-70DC-6C4D-A771-230FE2ECFD40}"/>
                  </a:ext>
                </a:extLst>
              </p:cNvPr>
              <p:cNvSpPr>
                <a:spLocks noChangeArrowheads="1"/>
              </p:cNvSpPr>
              <p:nvPr/>
            </p:nvSpPr>
            <p:spPr bwMode="auto">
              <a:xfrm>
                <a:off x="614363" y="3217863"/>
                <a:ext cx="292100" cy="550862"/>
              </a:xfrm>
              <a:prstGeom prst="rect">
                <a:avLst/>
              </a:prstGeom>
              <a:solidFill>
                <a:srgbClr val="2A8D2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Rectangle 105">
                <a:extLst>
                  <a:ext uri="{FF2B5EF4-FFF2-40B4-BE49-F238E27FC236}">
                    <a16:creationId xmlns:a16="http://schemas.microsoft.com/office/drawing/2014/main" id="{BF337D86-66D0-13E2-4596-D84AB4670152}"/>
                  </a:ext>
                </a:extLst>
              </p:cNvPr>
              <p:cNvSpPr>
                <a:spLocks noChangeArrowheads="1"/>
              </p:cNvSpPr>
              <p:nvPr/>
            </p:nvSpPr>
            <p:spPr bwMode="auto">
              <a:xfrm>
                <a:off x="904875" y="3217863"/>
                <a:ext cx="303213" cy="55086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5" name="Rectangle 167">
              <a:extLst>
                <a:ext uri="{FF2B5EF4-FFF2-40B4-BE49-F238E27FC236}">
                  <a16:creationId xmlns:a16="http://schemas.microsoft.com/office/drawing/2014/main" id="{0D0BE684-DD1A-5637-DCEB-C8CB5043653E}"/>
                </a:ext>
              </a:extLst>
            </p:cNvPr>
            <p:cNvSpPr/>
            <p:nvPr/>
          </p:nvSpPr>
          <p:spPr>
            <a:xfrm>
              <a:off x="486188" y="3217863"/>
              <a:ext cx="885600" cy="550800"/>
            </a:xfrm>
            <a:prstGeom prst="rect">
              <a:avLst/>
            </a:prstGeom>
            <a:noFill/>
            <a:ln w="63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grpSp>
      <p:grpSp>
        <p:nvGrpSpPr>
          <p:cNvPr id="87" name="Group 2108">
            <a:extLst>
              <a:ext uri="{FF2B5EF4-FFF2-40B4-BE49-F238E27FC236}">
                <a16:creationId xmlns:a16="http://schemas.microsoft.com/office/drawing/2014/main" id="{A7D7557C-7739-5A6E-71C8-3A411B71674E}"/>
              </a:ext>
            </a:extLst>
          </p:cNvPr>
          <p:cNvGrpSpPr/>
          <p:nvPr/>
        </p:nvGrpSpPr>
        <p:grpSpPr>
          <a:xfrm>
            <a:off x="2700812" y="6244307"/>
            <a:ext cx="453600" cy="327600"/>
            <a:chOff x="5748010" y="4923026"/>
            <a:chExt cx="885825" cy="550800"/>
          </a:xfrm>
        </p:grpSpPr>
        <p:grpSp>
          <p:nvGrpSpPr>
            <p:cNvPr id="88" name="Group 2107">
              <a:extLst>
                <a:ext uri="{FF2B5EF4-FFF2-40B4-BE49-F238E27FC236}">
                  <a16:creationId xmlns:a16="http://schemas.microsoft.com/office/drawing/2014/main" id="{5A1AF6F8-CF58-1614-398B-067C8AF3356D}"/>
                </a:ext>
              </a:extLst>
            </p:cNvPr>
            <p:cNvGrpSpPr/>
            <p:nvPr/>
          </p:nvGrpSpPr>
          <p:grpSpPr>
            <a:xfrm>
              <a:off x="5748010" y="4923026"/>
              <a:ext cx="885825" cy="549276"/>
              <a:chOff x="5876925" y="4905375"/>
              <a:chExt cx="885825" cy="549276"/>
            </a:xfrm>
          </p:grpSpPr>
          <p:sp>
            <p:nvSpPr>
              <p:cNvPr id="90" name="Rectangle 719">
                <a:extLst>
                  <a:ext uri="{FF2B5EF4-FFF2-40B4-BE49-F238E27FC236}">
                    <a16:creationId xmlns:a16="http://schemas.microsoft.com/office/drawing/2014/main" id="{DE9FAA59-AF96-1BBD-284F-BD80DF4D9A4E}"/>
                  </a:ext>
                </a:extLst>
              </p:cNvPr>
              <p:cNvSpPr>
                <a:spLocks noChangeArrowheads="1"/>
              </p:cNvSpPr>
              <p:nvPr/>
            </p:nvSpPr>
            <p:spPr bwMode="auto">
              <a:xfrm>
                <a:off x="5876925" y="4905375"/>
                <a:ext cx="885825" cy="133350"/>
              </a:xfrm>
              <a:prstGeom prst="rect">
                <a:avLst/>
              </a:prstGeom>
              <a:solidFill>
                <a:srgbClr val="D32B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Rectangle 720">
                <a:extLst>
                  <a:ext uri="{FF2B5EF4-FFF2-40B4-BE49-F238E27FC236}">
                    <a16:creationId xmlns:a16="http://schemas.microsoft.com/office/drawing/2014/main" id="{637AEF53-CFE1-3CCA-5470-3915A96ED466}"/>
                  </a:ext>
                </a:extLst>
              </p:cNvPr>
              <p:cNvSpPr>
                <a:spLocks noChangeArrowheads="1"/>
              </p:cNvSpPr>
              <p:nvPr/>
            </p:nvSpPr>
            <p:spPr bwMode="auto">
              <a:xfrm>
                <a:off x="5876925" y="5322888"/>
                <a:ext cx="885825" cy="131763"/>
              </a:xfrm>
              <a:prstGeom prst="rect">
                <a:avLst/>
              </a:prstGeom>
              <a:solidFill>
                <a:srgbClr val="D32B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Rectangle 721">
                <a:extLst>
                  <a:ext uri="{FF2B5EF4-FFF2-40B4-BE49-F238E27FC236}">
                    <a16:creationId xmlns:a16="http://schemas.microsoft.com/office/drawing/2014/main" id="{1FCA0E2B-F773-1BD6-D374-365E5102FB3B}"/>
                  </a:ext>
                </a:extLst>
              </p:cNvPr>
              <p:cNvSpPr>
                <a:spLocks noChangeArrowheads="1"/>
              </p:cNvSpPr>
              <p:nvPr/>
            </p:nvSpPr>
            <p:spPr bwMode="auto">
              <a:xfrm>
                <a:off x="5876925" y="5038725"/>
                <a:ext cx="885825" cy="284163"/>
              </a:xfrm>
              <a:prstGeom prst="rect">
                <a:avLst/>
              </a:prstGeom>
              <a:solidFill>
                <a:srgbClr val="FBDD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93" name="Group 2106">
                <a:extLst>
                  <a:ext uri="{FF2B5EF4-FFF2-40B4-BE49-F238E27FC236}">
                    <a16:creationId xmlns:a16="http://schemas.microsoft.com/office/drawing/2014/main" id="{9FE39FAC-95C5-D0D0-97C9-156CFBBA8C51}"/>
                  </a:ext>
                </a:extLst>
              </p:cNvPr>
              <p:cNvGrpSpPr/>
              <p:nvPr/>
            </p:nvGrpSpPr>
            <p:grpSpPr>
              <a:xfrm>
                <a:off x="6013450" y="5045075"/>
                <a:ext cx="301625" cy="261938"/>
                <a:chOff x="6013450" y="5045075"/>
                <a:chExt cx="301625" cy="261938"/>
              </a:xfrm>
            </p:grpSpPr>
            <p:sp>
              <p:nvSpPr>
                <p:cNvPr id="94" name="Line 723">
                  <a:extLst>
                    <a:ext uri="{FF2B5EF4-FFF2-40B4-BE49-F238E27FC236}">
                      <a16:creationId xmlns:a16="http://schemas.microsoft.com/office/drawing/2014/main" id="{2863832B-C2C8-7336-EB12-D4C1B7D85DA8}"/>
                    </a:ext>
                  </a:extLst>
                </p:cNvPr>
                <p:cNvSpPr>
                  <a:spLocks noChangeShapeType="1"/>
                </p:cNvSpPr>
                <p:nvPr/>
              </p:nvSpPr>
              <p:spPr bwMode="auto">
                <a:xfrm>
                  <a:off x="6315075" y="5178425"/>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Line 724">
                  <a:extLst>
                    <a:ext uri="{FF2B5EF4-FFF2-40B4-BE49-F238E27FC236}">
                      <a16:creationId xmlns:a16="http://schemas.microsoft.com/office/drawing/2014/main" id="{4E4D39D6-DCD8-2084-B0D8-592D2E87061A}"/>
                    </a:ext>
                  </a:extLst>
                </p:cNvPr>
                <p:cNvSpPr>
                  <a:spLocks noChangeShapeType="1"/>
                </p:cNvSpPr>
                <p:nvPr/>
              </p:nvSpPr>
              <p:spPr bwMode="auto">
                <a:xfrm>
                  <a:off x="6315075" y="5178425"/>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725">
                  <a:extLst>
                    <a:ext uri="{FF2B5EF4-FFF2-40B4-BE49-F238E27FC236}">
                      <a16:creationId xmlns:a16="http://schemas.microsoft.com/office/drawing/2014/main" id="{BEF50A96-1F9A-93E7-1CDA-493CA6D95454}"/>
                    </a:ext>
                  </a:extLst>
                </p:cNvPr>
                <p:cNvSpPr>
                  <a:spLocks/>
                </p:cNvSpPr>
                <p:nvPr/>
              </p:nvSpPr>
              <p:spPr bwMode="auto">
                <a:xfrm>
                  <a:off x="6024563" y="5124450"/>
                  <a:ext cx="26988" cy="15875"/>
                </a:xfrm>
                <a:custGeom>
                  <a:avLst/>
                  <a:gdLst>
                    <a:gd name="T0" fmla="*/ 54 w 116"/>
                    <a:gd name="T1" fmla="*/ 71 h 71"/>
                    <a:gd name="T2" fmla="*/ 54 w 116"/>
                    <a:gd name="T3" fmla="*/ 71 h 71"/>
                    <a:gd name="T4" fmla="*/ 67 w 116"/>
                    <a:gd name="T5" fmla="*/ 70 h 71"/>
                    <a:gd name="T6" fmla="*/ 78 w 116"/>
                    <a:gd name="T7" fmla="*/ 67 h 71"/>
                    <a:gd name="T8" fmla="*/ 90 w 116"/>
                    <a:gd name="T9" fmla="*/ 63 h 71"/>
                    <a:gd name="T10" fmla="*/ 99 w 116"/>
                    <a:gd name="T11" fmla="*/ 58 h 71"/>
                    <a:gd name="T12" fmla="*/ 106 w 116"/>
                    <a:gd name="T13" fmla="*/ 53 h 71"/>
                    <a:gd name="T14" fmla="*/ 111 w 116"/>
                    <a:gd name="T15" fmla="*/ 45 h 71"/>
                    <a:gd name="T16" fmla="*/ 115 w 116"/>
                    <a:gd name="T17" fmla="*/ 39 h 71"/>
                    <a:gd name="T18" fmla="*/ 116 w 116"/>
                    <a:gd name="T19" fmla="*/ 33 h 71"/>
                    <a:gd name="T20" fmla="*/ 116 w 116"/>
                    <a:gd name="T21" fmla="*/ 33 h 71"/>
                    <a:gd name="T22" fmla="*/ 116 w 116"/>
                    <a:gd name="T23" fmla="*/ 30 h 71"/>
                    <a:gd name="T24" fmla="*/ 115 w 116"/>
                    <a:gd name="T25" fmla="*/ 27 h 71"/>
                    <a:gd name="T26" fmla="*/ 111 w 116"/>
                    <a:gd name="T27" fmla="*/ 21 h 71"/>
                    <a:gd name="T28" fmla="*/ 106 w 116"/>
                    <a:gd name="T29" fmla="*/ 15 h 71"/>
                    <a:gd name="T30" fmla="*/ 99 w 116"/>
                    <a:gd name="T31" fmla="*/ 11 h 71"/>
                    <a:gd name="T32" fmla="*/ 90 w 116"/>
                    <a:gd name="T33" fmla="*/ 6 h 71"/>
                    <a:gd name="T34" fmla="*/ 78 w 116"/>
                    <a:gd name="T35" fmla="*/ 3 h 71"/>
                    <a:gd name="T36" fmla="*/ 67 w 116"/>
                    <a:gd name="T37" fmla="*/ 1 h 71"/>
                    <a:gd name="T38" fmla="*/ 54 w 116"/>
                    <a:gd name="T39" fmla="*/ 0 h 71"/>
                    <a:gd name="T40" fmla="*/ 54 w 116"/>
                    <a:gd name="T41" fmla="*/ 0 h 71"/>
                    <a:gd name="T42" fmla="*/ 43 w 116"/>
                    <a:gd name="T43" fmla="*/ 1 h 71"/>
                    <a:gd name="T44" fmla="*/ 34 w 116"/>
                    <a:gd name="T45" fmla="*/ 3 h 71"/>
                    <a:gd name="T46" fmla="*/ 25 w 116"/>
                    <a:gd name="T47" fmla="*/ 6 h 71"/>
                    <a:gd name="T48" fmla="*/ 17 w 116"/>
                    <a:gd name="T49" fmla="*/ 11 h 71"/>
                    <a:gd name="T50" fmla="*/ 9 w 116"/>
                    <a:gd name="T51" fmla="*/ 15 h 71"/>
                    <a:gd name="T52" fmla="*/ 4 w 116"/>
                    <a:gd name="T53" fmla="*/ 21 h 71"/>
                    <a:gd name="T54" fmla="*/ 1 w 116"/>
                    <a:gd name="T55" fmla="*/ 27 h 71"/>
                    <a:gd name="T56" fmla="*/ 0 w 116"/>
                    <a:gd name="T57" fmla="*/ 33 h 71"/>
                    <a:gd name="T58" fmla="*/ 0 w 116"/>
                    <a:gd name="T59" fmla="*/ 33 h 71"/>
                    <a:gd name="T60" fmla="*/ 1 w 116"/>
                    <a:gd name="T61" fmla="*/ 39 h 71"/>
                    <a:gd name="T62" fmla="*/ 4 w 116"/>
                    <a:gd name="T63" fmla="*/ 45 h 71"/>
                    <a:gd name="T64" fmla="*/ 9 w 116"/>
                    <a:gd name="T65" fmla="*/ 53 h 71"/>
                    <a:gd name="T66" fmla="*/ 17 w 116"/>
                    <a:gd name="T67" fmla="*/ 58 h 71"/>
                    <a:gd name="T68" fmla="*/ 25 w 116"/>
                    <a:gd name="T69" fmla="*/ 63 h 71"/>
                    <a:gd name="T70" fmla="*/ 34 w 116"/>
                    <a:gd name="T71" fmla="*/ 67 h 71"/>
                    <a:gd name="T72" fmla="*/ 43 w 116"/>
                    <a:gd name="T73" fmla="*/ 70 h 71"/>
                    <a:gd name="T74" fmla="*/ 54 w 116"/>
                    <a:gd name="T75" fmla="*/ 71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6" h="71">
                      <a:moveTo>
                        <a:pt x="54" y="71"/>
                      </a:moveTo>
                      <a:lnTo>
                        <a:pt x="54" y="71"/>
                      </a:lnTo>
                      <a:lnTo>
                        <a:pt x="67" y="70"/>
                      </a:lnTo>
                      <a:lnTo>
                        <a:pt x="78" y="67"/>
                      </a:lnTo>
                      <a:lnTo>
                        <a:pt x="90" y="63"/>
                      </a:lnTo>
                      <a:lnTo>
                        <a:pt x="99" y="58"/>
                      </a:lnTo>
                      <a:lnTo>
                        <a:pt x="106" y="53"/>
                      </a:lnTo>
                      <a:lnTo>
                        <a:pt x="111" y="45"/>
                      </a:lnTo>
                      <a:lnTo>
                        <a:pt x="115" y="39"/>
                      </a:lnTo>
                      <a:lnTo>
                        <a:pt x="116" y="33"/>
                      </a:lnTo>
                      <a:lnTo>
                        <a:pt x="116" y="33"/>
                      </a:lnTo>
                      <a:lnTo>
                        <a:pt x="116" y="30"/>
                      </a:lnTo>
                      <a:lnTo>
                        <a:pt x="115" y="27"/>
                      </a:lnTo>
                      <a:lnTo>
                        <a:pt x="111" y="21"/>
                      </a:lnTo>
                      <a:lnTo>
                        <a:pt x="106" y="15"/>
                      </a:lnTo>
                      <a:lnTo>
                        <a:pt x="99" y="11"/>
                      </a:lnTo>
                      <a:lnTo>
                        <a:pt x="90" y="6"/>
                      </a:lnTo>
                      <a:lnTo>
                        <a:pt x="78" y="3"/>
                      </a:lnTo>
                      <a:lnTo>
                        <a:pt x="67" y="1"/>
                      </a:lnTo>
                      <a:lnTo>
                        <a:pt x="54" y="0"/>
                      </a:lnTo>
                      <a:lnTo>
                        <a:pt x="54" y="0"/>
                      </a:lnTo>
                      <a:lnTo>
                        <a:pt x="43" y="1"/>
                      </a:lnTo>
                      <a:lnTo>
                        <a:pt x="34" y="3"/>
                      </a:lnTo>
                      <a:lnTo>
                        <a:pt x="25" y="6"/>
                      </a:lnTo>
                      <a:lnTo>
                        <a:pt x="17" y="11"/>
                      </a:lnTo>
                      <a:lnTo>
                        <a:pt x="9" y="15"/>
                      </a:lnTo>
                      <a:lnTo>
                        <a:pt x="4" y="21"/>
                      </a:lnTo>
                      <a:lnTo>
                        <a:pt x="1" y="27"/>
                      </a:lnTo>
                      <a:lnTo>
                        <a:pt x="0" y="33"/>
                      </a:lnTo>
                      <a:lnTo>
                        <a:pt x="0" y="33"/>
                      </a:lnTo>
                      <a:lnTo>
                        <a:pt x="1" y="39"/>
                      </a:lnTo>
                      <a:lnTo>
                        <a:pt x="4" y="45"/>
                      </a:lnTo>
                      <a:lnTo>
                        <a:pt x="9" y="53"/>
                      </a:lnTo>
                      <a:lnTo>
                        <a:pt x="17" y="58"/>
                      </a:lnTo>
                      <a:lnTo>
                        <a:pt x="25" y="63"/>
                      </a:lnTo>
                      <a:lnTo>
                        <a:pt x="34" y="67"/>
                      </a:lnTo>
                      <a:lnTo>
                        <a:pt x="43" y="70"/>
                      </a:lnTo>
                      <a:lnTo>
                        <a:pt x="54" y="71"/>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726">
                  <a:extLst>
                    <a:ext uri="{FF2B5EF4-FFF2-40B4-BE49-F238E27FC236}">
                      <a16:creationId xmlns:a16="http://schemas.microsoft.com/office/drawing/2014/main" id="{49EA8F03-5BE1-A4FB-90A9-865A7FC75BC2}"/>
                    </a:ext>
                  </a:extLst>
                </p:cNvPr>
                <p:cNvSpPr>
                  <a:spLocks/>
                </p:cNvSpPr>
                <p:nvPr/>
              </p:nvSpPr>
              <p:spPr bwMode="auto">
                <a:xfrm>
                  <a:off x="6024563" y="5124450"/>
                  <a:ext cx="26988" cy="15875"/>
                </a:xfrm>
                <a:custGeom>
                  <a:avLst/>
                  <a:gdLst>
                    <a:gd name="T0" fmla="*/ 54 w 116"/>
                    <a:gd name="T1" fmla="*/ 71 h 71"/>
                    <a:gd name="T2" fmla="*/ 54 w 116"/>
                    <a:gd name="T3" fmla="*/ 71 h 71"/>
                    <a:gd name="T4" fmla="*/ 67 w 116"/>
                    <a:gd name="T5" fmla="*/ 70 h 71"/>
                    <a:gd name="T6" fmla="*/ 78 w 116"/>
                    <a:gd name="T7" fmla="*/ 67 h 71"/>
                    <a:gd name="T8" fmla="*/ 90 w 116"/>
                    <a:gd name="T9" fmla="*/ 63 h 71"/>
                    <a:gd name="T10" fmla="*/ 99 w 116"/>
                    <a:gd name="T11" fmla="*/ 58 h 71"/>
                    <a:gd name="T12" fmla="*/ 106 w 116"/>
                    <a:gd name="T13" fmla="*/ 53 h 71"/>
                    <a:gd name="T14" fmla="*/ 111 w 116"/>
                    <a:gd name="T15" fmla="*/ 45 h 71"/>
                    <a:gd name="T16" fmla="*/ 115 w 116"/>
                    <a:gd name="T17" fmla="*/ 39 h 71"/>
                    <a:gd name="T18" fmla="*/ 116 w 116"/>
                    <a:gd name="T19" fmla="*/ 33 h 71"/>
                    <a:gd name="T20" fmla="*/ 116 w 116"/>
                    <a:gd name="T21" fmla="*/ 33 h 71"/>
                    <a:gd name="T22" fmla="*/ 116 w 116"/>
                    <a:gd name="T23" fmla="*/ 30 h 71"/>
                    <a:gd name="T24" fmla="*/ 115 w 116"/>
                    <a:gd name="T25" fmla="*/ 27 h 71"/>
                    <a:gd name="T26" fmla="*/ 111 w 116"/>
                    <a:gd name="T27" fmla="*/ 21 h 71"/>
                    <a:gd name="T28" fmla="*/ 106 w 116"/>
                    <a:gd name="T29" fmla="*/ 15 h 71"/>
                    <a:gd name="T30" fmla="*/ 99 w 116"/>
                    <a:gd name="T31" fmla="*/ 11 h 71"/>
                    <a:gd name="T32" fmla="*/ 90 w 116"/>
                    <a:gd name="T33" fmla="*/ 6 h 71"/>
                    <a:gd name="T34" fmla="*/ 78 w 116"/>
                    <a:gd name="T35" fmla="*/ 3 h 71"/>
                    <a:gd name="T36" fmla="*/ 67 w 116"/>
                    <a:gd name="T37" fmla="*/ 1 h 71"/>
                    <a:gd name="T38" fmla="*/ 54 w 116"/>
                    <a:gd name="T39" fmla="*/ 0 h 71"/>
                    <a:gd name="T40" fmla="*/ 54 w 116"/>
                    <a:gd name="T41" fmla="*/ 0 h 71"/>
                    <a:gd name="T42" fmla="*/ 43 w 116"/>
                    <a:gd name="T43" fmla="*/ 1 h 71"/>
                    <a:gd name="T44" fmla="*/ 34 w 116"/>
                    <a:gd name="T45" fmla="*/ 3 h 71"/>
                    <a:gd name="T46" fmla="*/ 25 w 116"/>
                    <a:gd name="T47" fmla="*/ 6 h 71"/>
                    <a:gd name="T48" fmla="*/ 17 w 116"/>
                    <a:gd name="T49" fmla="*/ 11 h 71"/>
                    <a:gd name="T50" fmla="*/ 9 w 116"/>
                    <a:gd name="T51" fmla="*/ 15 h 71"/>
                    <a:gd name="T52" fmla="*/ 4 w 116"/>
                    <a:gd name="T53" fmla="*/ 21 h 71"/>
                    <a:gd name="T54" fmla="*/ 1 w 116"/>
                    <a:gd name="T55" fmla="*/ 27 h 71"/>
                    <a:gd name="T56" fmla="*/ 0 w 116"/>
                    <a:gd name="T57" fmla="*/ 33 h 71"/>
                    <a:gd name="T58" fmla="*/ 0 w 116"/>
                    <a:gd name="T59" fmla="*/ 33 h 71"/>
                    <a:gd name="T60" fmla="*/ 1 w 116"/>
                    <a:gd name="T61" fmla="*/ 39 h 71"/>
                    <a:gd name="T62" fmla="*/ 4 w 116"/>
                    <a:gd name="T63" fmla="*/ 45 h 71"/>
                    <a:gd name="T64" fmla="*/ 9 w 116"/>
                    <a:gd name="T65" fmla="*/ 53 h 71"/>
                    <a:gd name="T66" fmla="*/ 17 w 116"/>
                    <a:gd name="T67" fmla="*/ 58 h 71"/>
                    <a:gd name="T68" fmla="*/ 25 w 116"/>
                    <a:gd name="T69" fmla="*/ 63 h 71"/>
                    <a:gd name="T70" fmla="*/ 34 w 116"/>
                    <a:gd name="T71" fmla="*/ 67 h 71"/>
                    <a:gd name="T72" fmla="*/ 43 w 116"/>
                    <a:gd name="T73" fmla="*/ 70 h 71"/>
                    <a:gd name="T74" fmla="*/ 54 w 116"/>
                    <a:gd name="T75" fmla="*/ 71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6" h="71">
                      <a:moveTo>
                        <a:pt x="54" y="71"/>
                      </a:moveTo>
                      <a:lnTo>
                        <a:pt x="54" y="71"/>
                      </a:lnTo>
                      <a:lnTo>
                        <a:pt x="67" y="70"/>
                      </a:lnTo>
                      <a:lnTo>
                        <a:pt x="78" y="67"/>
                      </a:lnTo>
                      <a:lnTo>
                        <a:pt x="90" y="63"/>
                      </a:lnTo>
                      <a:lnTo>
                        <a:pt x="99" y="58"/>
                      </a:lnTo>
                      <a:lnTo>
                        <a:pt x="106" y="53"/>
                      </a:lnTo>
                      <a:lnTo>
                        <a:pt x="111" y="45"/>
                      </a:lnTo>
                      <a:lnTo>
                        <a:pt x="115" y="39"/>
                      </a:lnTo>
                      <a:lnTo>
                        <a:pt x="116" y="33"/>
                      </a:lnTo>
                      <a:lnTo>
                        <a:pt x="116" y="33"/>
                      </a:lnTo>
                      <a:lnTo>
                        <a:pt x="116" y="30"/>
                      </a:lnTo>
                      <a:lnTo>
                        <a:pt x="115" y="27"/>
                      </a:lnTo>
                      <a:lnTo>
                        <a:pt x="111" y="21"/>
                      </a:lnTo>
                      <a:lnTo>
                        <a:pt x="106" y="15"/>
                      </a:lnTo>
                      <a:lnTo>
                        <a:pt x="99" y="11"/>
                      </a:lnTo>
                      <a:lnTo>
                        <a:pt x="90" y="6"/>
                      </a:lnTo>
                      <a:lnTo>
                        <a:pt x="78" y="3"/>
                      </a:lnTo>
                      <a:lnTo>
                        <a:pt x="67" y="1"/>
                      </a:lnTo>
                      <a:lnTo>
                        <a:pt x="54" y="0"/>
                      </a:lnTo>
                      <a:lnTo>
                        <a:pt x="54" y="0"/>
                      </a:lnTo>
                      <a:lnTo>
                        <a:pt x="43" y="1"/>
                      </a:lnTo>
                      <a:lnTo>
                        <a:pt x="34" y="3"/>
                      </a:lnTo>
                      <a:lnTo>
                        <a:pt x="25" y="6"/>
                      </a:lnTo>
                      <a:lnTo>
                        <a:pt x="17" y="11"/>
                      </a:lnTo>
                      <a:lnTo>
                        <a:pt x="9" y="15"/>
                      </a:lnTo>
                      <a:lnTo>
                        <a:pt x="4" y="21"/>
                      </a:lnTo>
                      <a:lnTo>
                        <a:pt x="1" y="27"/>
                      </a:lnTo>
                      <a:lnTo>
                        <a:pt x="0" y="33"/>
                      </a:lnTo>
                      <a:lnTo>
                        <a:pt x="0" y="33"/>
                      </a:lnTo>
                      <a:lnTo>
                        <a:pt x="1" y="39"/>
                      </a:lnTo>
                      <a:lnTo>
                        <a:pt x="4" y="45"/>
                      </a:lnTo>
                      <a:lnTo>
                        <a:pt x="9" y="53"/>
                      </a:lnTo>
                      <a:lnTo>
                        <a:pt x="17" y="58"/>
                      </a:lnTo>
                      <a:lnTo>
                        <a:pt x="25" y="63"/>
                      </a:lnTo>
                      <a:lnTo>
                        <a:pt x="34" y="67"/>
                      </a:lnTo>
                      <a:lnTo>
                        <a:pt x="43" y="70"/>
                      </a:lnTo>
                      <a:lnTo>
                        <a:pt x="54" y="7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727">
                  <a:extLst>
                    <a:ext uri="{FF2B5EF4-FFF2-40B4-BE49-F238E27FC236}">
                      <a16:creationId xmlns:a16="http://schemas.microsoft.com/office/drawing/2014/main" id="{C9EE73F7-DFA6-5CAF-4636-71C26051347C}"/>
                    </a:ext>
                  </a:extLst>
                </p:cNvPr>
                <p:cNvSpPr>
                  <a:spLocks/>
                </p:cNvSpPr>
                <p:nvPr/>
              </p:nvSpPr>
              <p:spPr bwMode="auto">
                <a:xfrm>
                  <a:off x="6024563" y="5124450"/>
                  <a:ext cx="26988" cy="15875"/>
                </a:xfrm>
                <a:custGeom>
                  <a:avLst/>
                  <a:gdLst>
                    <a:gd name="T0" fmla="*/ 54 w 116"/>
                    <a:gd name="T1" fmla="*/ 71 h 71"/>
                    <a:gd name="T2" fmla="*/ 54 w 116"/>
                    <a:gd name="T3" fmla="*/ 71 h 71"/>
                    <a:gd name="T4" fmla="*/ 67 w 116"/>
                    <a:gd name="T5" fmla="*/ 70 h 71"/>
                    <a:gd name="T6" fmla="*/ 78 w 116"/>
                    <a:gd name="T7" fmla="*/ 67 h 71"/>
                    <a:gd name="T8" fmla="*/ 89 w 116"/>
                    <a:gd name="T9" fmla="*/ 63 h 71"/>
                    <a:gd name="T10" fmla="*/ 98 w 116"/>
                    <a:gd name="T11" fmla="*/ 58 h 71"/>
                    <a:gd name="T12" fmla="*/ 106 w 116"/>
                    <a:gd name="T13" fmla="*/ 53 h 71"/>
                    <a:gd name="T14" fmla="*/ 111 w 116"/>
                    <a:gd name="T15" fmla="*/ 45 h 71"/>
                    <a:gd name="T16" fmla="*/ 114 w 116"/>
                    <a:gd name="T17" fmla="*/ 39 h 71"/>
                    <a:gd name="T18" fmla="*/ 116 w 116"/>
                    <a:gd name="T19" fmla="*/ 33 h 71"/>
                    <a:gd name="T20" fmla="*/ 116 w 116"/>
                    <a:gd name="T21" fmla="*/ 33 h 71"/>
                    <a:gd name="T22" fmla="*/ 114 w 116"/>
                    <a:gd name="T23" fmla="*/ 27 h 71"/>
                    <a:gd name="T24" fmla="*/ 111 w 116"/>
                    <a:gd name="T25" fmla="*/ 21 h 71"/>
                    <a:gd name="T26" fmla="*/ 106 w 116"/>
                    <a:gd name="T27" fmla="*/ 15 h 71"/>
                    <a:gd name="T28" fmla="*/ 98 w 116"/>
                    <a:gd name="T29" fmla="*/ 11 h 71"/>
                    <a:gd name="T30" fmla="*/ 89 w 116"/>
                    <a:gd name="T31" fmla="*/ 6 h 71"/>
                    <a:gd name="T32" fmla="*/ 78 w 116"/>
                    <a:gd name="T33" fmla="*/ 3 h 71"/>
                    <a:gd name="T34" fmla="*/ 67 w 116"/>
                    <a:gd name="T35" fmla="*/ 1 h 71"/>
                    <a:gd name="T36" fmla="*/ 54 w 116"/>
                    <a:gd name="T37" fmla="*/ 0 h 71"/>
                    <a:gd name="T38" fmla="*/ 54 w 116"/>
                    <a:gd name="T39" fmla="*/ 0 h 71"/>
                    <a:gd name="T40" fmla="*/ 43 w 116"/>
                    <a:gd name="T41" fmla="*/ 1 h 71"/>
                    <a:gd name="T42" fmla="*/ 34 w 116"/>
                    <a:gd name="T43" fmla="*/ 3 h 71"/>
                    <a:gd name="T44" fmla="*/ 25 w 116"/>
                    <a:gd name="T45" fmla="*/ 6 h 71"/>
                    <a:gd name="T46" fmla="*/ 17 w 116"/>
                    <a:gd name="T47" fmla="*/ 11 h 71"/>
                    <a:gd name="T48" fmla="*/ 9 w 116"/>
                    <a:gd name="T49" fmla="*/ 15 h 71"/>
                    <a:gd name="T50" fmla="*/ 4 w 116"/>
                    <a:gd name="T51" fmla="*/ 21 h 71"/>
                    <a:gd name="T52" fmla="*/ 1 w 116"/>
                    <a:gd name="T53" fmla="*/ 27 h 71"/>
                    <a:gd name="T54" fmla="*/ 0 w 116"/>
                    <a:gd name="T55" fmla="*/ 33 h 71"/>
                    <a:gd name="T56" fmla="*/ 0 w 116"/>
                    <a:gd name="T57" fmla="*/ 33 h 71"/>
                    <a:gd name="T58" fmla="*/ 1 w 116"/>
                    <a:gd name="T59" fmla="*/ 39 h 71"/>
                    <a:gd name="T60" fmla="*/ 4 w 116"/>
                    <a:gd name="T61" fmla="*/ 45 h 71"/>
                    <a:gd name="T62" fmla="*/ 9 w 116"/>
                    <a:gd name="T63" fmla="*/ 53 h 71"/>
                    <a:gd name="T64" fmla="*/ 17 w 116"/>
                    <a:gd name="T65" fmla="*/ 58 h 71"/>
                    <a:gd name="T66" fmla="*/ 25 w 116"/>
                    <a:gd name="T67" fmla="*/ 63 h 71"/>
                    <a:gd name="T68" fmla="*/ 34 w 116"/>
                    <a:gd name="T69" fmla="*/ 67 h 71"/>
                    <a:gd name="T70" fmla="*/ 43 w 116"/>
                    <a:gd name="T71" fmla="*/ 70 h 71"/>
                    <a:gd name="T72" fmla="*/ 54 w 116"/>
                    <a:gd name="T73" fmla="*/ 71 h 71"/>
                    <a:gd name="T74" fmla="*/ 54 w 116"/>
                    <a:gd name="T75" fmla="*/ 71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6" h="71">
                      <a:moveTo>
                        <a:pt x="54" y="71"/>
                      </a:moveTo>
                      <a:lnTo>
                        <a:pt x="54" y="71"/>
                      </a:lnTo>
                      <a:lnTo>
                        <a:pt x="67" y="70"/>
                      </a:lnTo>
                      <a:lnTo>
                        <a:pt x="78" y="67"/>
                      </a:lnTo>
                      <a:lnTo>
                        <a:pt x="89" y="63"/>
                      </a:lnTo>
                      <a:lnTo>
                        <a:pt x="98" y="58"/>
                      </a:lnTo>
                      <a:lnTo>
                        <a:pt x="106" y="53"/>
                      </a:lnTo>
                      <a:lnTo>
                        <a:pt x="111" y="45"/>
                      </a:lnTo>
                      <a:lnTo>
                        <a:pt x="114" y="39"/>
                      </a:lnTo>
                      <a:lnTo>
                        <a:pt x="116" y="33"/>
                      </a:lnTo>
                      <a:lnTo>
                        <a:pt x="116" y="33"/>
                      </a:lnTo>
                      <a:lnTo>
                        <a:pt x="114" y="27"/>
                      </a:lnTo>
                      <a:lnTo>
                        <a:pt x="111" y="21"/>
                      </a:lnTo>
                      <a:lnTo>
                        <a:pt x="106" y="15"/>
                      </a:lnTo>
                      <a:lnTo>
                        <a:pt x="98" y="11"/>
                      </a:lnTo>
                      <a:lnTo>
                        <a:pt x="89" y="6"/>
                      </a:lnTo>
                      <a:lnTo>
                        <a:pt x="78" y="3"/>
                      </a:lnTo>
                      <a:lnTo>
                        <a:pt x="67" y="1"/>
                      </a:lnTo>
                      <a:lnTo>
                        <a:pt x="54" y="0"/>
                      </a:lnTo>
                      <a:lnTo>
                        <a:pt x="54" y="0"/>
                      </a:lnTo>
                      <a:lnTo>
                        <a:pt x="43" y="1"/>
                      </a:lnTo>
                      <a:lnTo>
                        <a:pt x="34" y="3"/>
                      </a:lnTo>
                      <a:lnTo>
                        <a:pt x="25" y="6"/>
                      </a:lnTo>
                      <a:lnTo>
                        <a:pt x="17" y="11"/>
                      </a:lnTo>
                      <a:lnTo>
                        <a:pt x="9" y="15"/>
                      </a:lnTo>
                      <a:lnTo>
                        <a:pt x="4" y="21"/>
                      </a:lnTo>
                      <a:lnTo>
                        <a:pt x="1" y="27"/>
                      </a:lnTo>
                      <a:lnTo>
                        <a:pt x="0" y="33"/>
                      </a:lnTo>
                      <a:lnTo>
                        <a:pt x="0" y="33"/>
                      </a:lnTo>
                      <a:lnTo>
                        <a:pt x="1" y="39"/>
                      </a:lnTo>
                      <a:lnTo>
                        <a:pt x="4" y="45"/>
                      </a:lnTo>
                      <a:lnTo>
                        <a:pt x="9" y="53"/>
                      </a:lnTo>
                      <a:lnTo>
                        <a:pt x="17" y="58"/>
                      </a:lnTo>
                      <a:lnTo>
                        <a:pt x="25" y="63"/>
                      </a:lnTo>
                      <a:lnTo>
                        <a:pt x="34" y="67"/>
                      </a:lnTo>
                      <a:lnTo>
                        <a:pt x="43" y="70"/>
                      </a:lnTo>
                      <a:lnTo>
                        <a:pt x="54" y="71"/>
                      </a:lnTo>
                      <a:lnTo>
                        <a:pt x="54" y="71"/>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9" name="Freeform 728">
                  <a:extLst>
                    <a:ext uri="{FF2B5EF4-FFF2-40B4-BE49-F238E27FC236}">
                      <a16:creationId xmlns:a16="http://schemas.microsoft.com/office/drawing/2014/main" id="{39C5F0B5-C35A-08F9-E314-3D1A7B32BDB3}"/>
                    </a:ext>
                  </a:extLst>
                </p:cNvPr>
                <p:cNvSpPr>
                  <a:spLocks/>
                </p:cNvSpPr>
                <p:nvPr/>
              </p:nvSpPr>
              <p:spPr bwMode="auto">
                <a:xfrm>
                  <a:off x="6213475" y="5205413"/>
                  <a:ext cx="41275" cy="15875"/>
                </a:xfrm>
                <a:custGeom>
                  <a:avLst/>
                  <a:gdLst>
                    <a:gd name="T0" fmla="*/ 179 w 179"/>
                    <a:gd name="T1" fmla="*/ 25 h 72"/>
                    <a:gd name="T2" fmla="*/ 179 w 179"/>
                    <a:gd name="T3" fmla="*/ 25 h 72"/>
                    <a:gd name="T4" fmla="*/ 164 w 179"/>
                    <a:gd name="T5" fmla="*/ 35 h 72"/>
                    <a:gd name="T6" fmla="*/ 154 w 179"/>
                    <a:gd name="T7" fmla="*/ 42 h 72"/>
                    <a:gd name="T8" fmla="*/ 141 w 179"/>
                    <a:gd name="T9" fmla="*/ 48 h 72"/>
                    <a:gd name="T10" fmla="*/ 120 w 179"/>
                    <a:gd name="T11" fmla="*/ 54 h 72"/>
                    <a:gd name="T12" fmla="*/ 94 w 179"/>
                    <a:gd name="T13" fmla="*/ 60 h 72"/>
                    <a:gd name="T14" fmla="*/ 57 w 179"/>
                    <a:gd name="T15" fmla="*/ 66 h 72"/>
                    <a:gd name="T16" fmla="*/ 9 w 179"/>
                    <a:gd name="T17" fmla="*/ 72 h 72"/>
                    <a:gd name="T18" fmla="*/ 0 w 179"/>
                    <a:gd name="T19" fmla="*/ 42 h 72"/>
                    <a:gd name="T20" fmla="*/ 0 w 179"/>
                    <a:gd name="T21" fmla="*/ 42 h 72"/>
                    <a:gd name="T22" fmla="*/ 0 w 179"/>
                    <a:gd name="T23" fmla="*/ 37 h 72"/>
                    <a:gd name="T24" fmla="*/ 1 w 179"/>
                    <a:gd name="T25" fmla="*/ 33 h 72"/>
                    <a:gd name="T26" fmla="*/ 4 w 179"/>
                    <a:gd name="T27" fmla="*/ 28 h 72"/>
                    <a:gd name="T28" fmla="*/ 9 w 179"/>
                    <a:gd name="T29" fmla="*/ 23 h 72"/>
                    <a:gd name="T30" fmla="*/ 14 w 179"/>
                    <a:gd name="T31" fmla="*/ 21 h 72"/>
                    <a:gd name="T32" fmla="*/ 21 w 179"/>
                    <a:gd name="T33" fmla="*/ 19 h 72"/>
                    <a:gd name="T34" fmla="*/ 27 w 179"/>
                    <a:gd name="T35" fmla="*/ 18 h 72"/>
                    <a:gd name="T36" fmla="*/ 36 w 179"/>
                    <a:gd name="T37" fmla="*/ 18 h 72"/>
                    <a:gd name="T38" fmla="*/ 36 w 179"/>
                    <a:gd name="T39" fmla="*/ 18 h 72"/>
                    <a:gd name="T40" fmla="*/ 42 w 179"/>
                    <a:gd name="T41" fmla="*/ 19 h 72"/>
                    <a:gd name="T42" fmla="*/ 55 w 179"/>
                    <a:gd name="T43" fmla="*/ 18 h 72"/>
                    <a:gd name="T44" fmla="*/ 90 w 179"/>
                    <a:gd name="T45" fmla="*/ 15 h 72"/>
                    <a:gd name="T46" fmla="*/ 109 w 179"/>
                    <a:gd name="T47" fmla="*/ 13 h 72"/>
                    <a:gd name="T48" fmla="*/ 127 w 179"/>
                    <a:gd name="T49" fmla="*/ 9 h 72"/>
                    <a:gd name="T50" fmla="*/ 142 w 179"/>
                    <a:gd name="T51" fmla="*/ 6 h 72"/>
                    <a:gd name="T52" fmla="*/ 148 w 179"/>
                    <a:gd name="T53" fmla="*/ 3 h 72"/>
                    <a:gd name="T54" fmla="*/ 152 w 179"/>
                    <a:gd name="T55" fmla="*/ 0 h 72"/>
                    <a:gd name="T56" fmla="*/ 179 w 179"/>
                    <a:gd name="T57" fmla="*/ 2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9" h="72">
                      <a:moveTo>
                        <a:pt x="179" y="25"/>
                      </a:moveTo>
                      <a:lnTo>
                        <a:pt x="179" y="25"/>
                      </a:lnTo>
                      <a:lnTo>
                        <a:pt x="164" y="35"/>
                      </a:lnTo>
                      <a:lnTo>
                        <a:pt x="154" y="42"/>
                      </a:lnTo>
                      <a:lnTo>
                        <a:pt x="141" y="48"/>
                      </a:lnTo>
                      <a:lnTo>
                        <a:pt x="120" y="54"/>
                      </a:lnTo>
                      <a:lnTo>
                        <a:pt x="94" y="60"/>
                      </a:lnTo>
                      <a:lnTo>
                        <a:pt x="57" y="66"/>
                      </a:lnTo>
                      <a:lnTo>
                        <a:pt x="9" y="72"/>
                      </a:lnTo>
                      <a:lnTo>
                        <a:pt x="0" y="42"/>
                      </a:lnTo>
                      <a:lnTo>
                        <a:pt x="0" y="42"/>
                      </a:lnTo>
                      <a:lnTo>
                        <a:pt x="0" y="37"/>
                      </a:lnTo>
                      <a:lnTo>
                        <a:pt x="1" y="33"/>
                      </a:lnTo>
                      <a:lnTo>
                        <a:pt x="4" y="28"/>
                      </a:lnTo>
                      <a:lnTo>
                        <a:pt x="9" y="23"/>
                      </a:lnTo>
                      <a:lnTo>
                        <a:pt x="14" y="21"/>
                      </a:lnTo>
                      <a:lnTo>
                        <a:pt x="21" y="19"/>
                      </a:lnTo>
                      <a:lnTo>
                        <a:pt x="27" y="18"/>
                      </a:lnTo>
                      <a:lnTo>
                        <a:pt x="36" y="18"/>
                      </a:lnTo>
                      <a:lnTo>
                        <a:pt x="36" y="18"/>
                      </a:lnTo>
                      <a:lnTo>
                        <a:pt x="42" y="19"/>
                      </a:lnTo>
                      <a:lnTo>
                        <a:pt x="55" y="18"/>
                      </a:lnTo>
                      <a:lnTo>
                        <a:pt x="90" y="15"/>
                      </a:lnTo>
                      <a:lnTo>
                        <a:pt x="109" y="13"/>
                      </a:lnTo>
                      <a:lnTo>
                        <a:pt x="127" y="9"/>
                      </a:lnTo>
                      <a:lnTo>
                        <a:pt x="142" y="6"/>
                      </a:lnTo>
                      <a:lnTo>
                        <a:pt x="148" y="3"/>
                      </a:lnTo>
                      <a:lnTo>
                        <a:pt x="152" y="0"/>
                      </a:lnTo>
                      <a:lnTo>
                        <a:pt x="179" y="25"/>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729">
                  <a:extLst>
                    <a:ext uri="{FF2B5EF4-FFF2-40B4-BE49-F238E27FC236}">
                      <a16:creationId xmlns:a16="http://schemas.microsoft.com/office/drawing/2014/main" id="{EFEB8779-CF29-5C44-4121-DF1437B76FF1}"/>
                    </a:ext>
                  </a:extLst>
                </p:cNvPr>
                <p:cNvSpPr>
                  <a:spLocks/>
                </p:cNvSpPr>
                <p:nvPr/>
              </p:nvSpPr>
              <p:spPr bwMode="auto">
                <a:xfrm>
                  <a:off x="6213475" y="5205413"/>
                  <a:ext cx="41275" cy="15875"/>
                </a:xfrm>
                <a:custGeom>
                  <a:avLst/>
                  <a:gdLst>
                    <a:gd name="T0" fmla="*/ 179 w 179"/>
                    <a:gd name="T1" fmla="*/ 25 h 72"/>
                    <a:gd name="T2" fmla="*/ 179 w 179"/>
                    <a:gd name="T3" fmla="*/ 25 h 72"/>
                    <a:gd name="T4" fmla="*/ 164 w 179"/>
                    <a:gd name="T5" fmla="*/ 35 h 72"/>
                    <a:gd name="T6" fmla="*/ 154 w 179"/>
                    <a:gd name="T7" fmla="*/ 42 h 72"/>
                    <a:gd name="T8" fmla="*/ 141 w 179"/>
                    <a:gd name="T9" fmla="*/ 48 h 72"/>
                    <a:gd name="T10" fmla="*/ 120 w 179"/>
                    <a:gd name="T11" fmla="*/ 54 h 72"/>
                    <a:gd name="T12" fmla="*/ 94 w 179"/>
                    <a:gd name="T13" fmla="*/ 60 h 72"/>
                    <a:gd name="T14" fmla="*/ 57 w 179"/>
                    <a:gd name="T15" fmla="*/ 66 h 72"/>
                    <a:gd name="T16" fmla="*/ 9 w 179"/>
                    <a:gd name="T17" fmla="*/ 72 h 72"/>
                    <a:gd name="T18" fmla="*/ 0 w 179"/>
                    <a:gd name="T19" fmla="*/ 42 h 72"/>
                    <a:gd name="T20" fmla="*/ 0 w 179"/>
                    <a:gd name="T21" fmla="*/ 42 h 72"/>
                    <a:gd name="T22" fmla="*/ 0 w 179"/>
                    <a:gd name="T23" fmla="*/ 37 h 72"/>
                    <a:gd name="T24" fmla="*/ 1 w 179"/>
                    <a:gd name="T25" fmla="*/ 33 h 72"/>
                    <a:gd name="T26" fmla="*/ 4 w 179"/>
                    <a:gd name="T27" fmla="*/ 28 h 72"/>
                    <a:gd name="T28" fmla="*/ 9 w 179"/>
                    <a:gd name="T29" fmla="*/ 23 h 72"/>
                    <a:gd name="T30" fmla="*/ 14 w 179"/>
                    <a:gd name="T31" fmla="*/ 21 h 72"/>
                    <a:gd name="T32" fmla="*/ 21 w 179"/>
                    <a:gd name="T33" fmla="*/ 19 h 72"/>
                    <a:gd name="T34" fmla="*/ 27 w 179"/>
                    <a:gd name="T35" fmla="*/ 18 h 72"/>
                    <a:gd name="T36" fmla="*/ 36 w 179"/>
                    <a:gd name="T37" fmla="*/ 18 h 72"/>
                    <a:gd name="T38" fmla="*/ 36 w 179"/>
                    <a:gd name="T39" fmla="*/ 18 h 72"/>
                    <a:gd name="T40" fmla="*/ 42 w 179"/>
                    <a:gd name="T41" fmla="*/ 19 h 72"/>
                    <a:gd name="T42" fmla="*/ 55 w 179"/>
                    <a:gd name="T43" fmla="*/ 18 h 72"/>
                    <a:gd name="T44" fmla="*/ 90 w 179"/>
                    <a:gd name="T45" fmla="*/ 15 h 72"/>
                    <a:gd name="T46" fmla="*/ 109 w 179"/>
                    <a:gd name="T47" fmla="*/ 13 h 72"/>
                    <a:gd name="T48" fmla="*/ 127 w 179"/>
                    <a:gd name="T49" fmla="*/ 9 h 72"/>
                    <a:gd name="T50" fmla="*/ 142 w 179"/>
                    <a:gd name="T51" fmla="*/ 6 h 72"/>
                    <a:gd name="T52" fmla="*/ 148 w 179"/>
                    <a:gd name="T53" fmla="*/ 3 h 72"/>
                    <a:gd name="T54" fmla="*/ 152 w 179"/>
                    <a:gd name="T55" fmla="*/ 0 h 72"/>
                    <a:gd name="T56" fmla="*/ 179 w 179"/>
                    <a:gd name="T57" fmla="*/ 2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9" h="72">
                      <a:moveTo>
                        <a:pt x="179" y="25"/>
                      </a:moveTo>
                      <a:lnTo>
                        <a:pt x="179" y="25"/>
                      </a:lnTo>
                      <a:lnTo>
                        <a:pt x="164" y="35"/>
                      </a:lnTo>
                      <a:lnTo>
                        <a:pt x="154" y="42"/>
                      </a:lnTo>
                      <a:lnTo>
                        <a:pt x="141" y="48"/>
                      </a:lnTo>
                      <a:lnTo>
                        <a:pt x="120" y="54"/>
                      </a:lnTo>
                      <a:lnTo>
                        <a:pt x="94" y="60"/>
                      </a:lnTo>
                      <a:lnTo>
                        <a:pt x="57" y="66"/>
                      </a:lnTo>
                      <a:lnTo>
                        <a:pt x="9" y="72"/>
                      </a:lnTo>
                      <a:lnTo>
                        <a:pt x="0" y="42"/>
                      </a:lnTo>
                      <a:lnTo>
                        <a:pt x="0" y="42"/>
                      </a:lnTo>
                      <a:lnTo>
                        <a:pt x="0" y="37"/>
                      </a:lnTo>
                      <a:lnTo>
                        <a:pt x="1" y="33"/>
                      </a:lnTo>
                      <a:lnTo>
                        <a:pt x="4" y="28"/>
                      </a:lnTo>
                      <a:lnTo>
                        <a:pt x="9" y="23"/>
                      </a:lnTo>
                      <a:lnTo>
                        <a:pt x="14" y="21"/>
                      </a:lnTo>
                      <a:lnTo>
                        <a:pt x="21" y="19"/>
                      </a:lnTo>
                      <a:lnTo>
                        <a:pt x="27" y="18"/>
                      </a:lnTo>
                      <a:lnTo>
                        <a:pt x="36" y="18"/>
                      </a:lnTo>
                      <a:lnTo>
                        <a:pt x="36" y="18"/>
                      </a:lnTo>
                      <a:lnTo>
                        <a:pt x="42" y="19"/>
                      </a:lnTo>
                      <a:lnTo>
                        <a:pt x="55" y="18"/>
                      </a:lnTo>
                      <a:lnTo>
                        <a:pt x="90" y="15"/>
                      </a:lnTo>
                      <a:lnTo>
                        <a:pt x="109" y="13"/>
                      </a:lnTo>
                      <a:lnTo>
                        <a:pt x="127" y="9"/>
                      </a:lnTo>
                      <a:lnTo>
                        <a:pt x="142" y="6"/>
                      </a:lnTo>
                      <a:lnTo>
                        <a:pt x="148" y="3"/>
                      </a:lnTo>
                      <a:lnTo>
                        <a:pt x="152" y="0"/>
                      </a:lnTo>
                      <a:lnTo>
                        <a:pt x="179" y="2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730">
                  <a:extLst>
                    <a:ext uri="{FF2B5EF4-FFF2-40B4-BE49-F238E27FC236}">
                      <a16:creationId xmlns:a16="http://schemas.microsoft.com/office/drawing/2014/main" id="{1E010387-3212-B3E5-21E0-66B2AB3EB239}"/>
                    </a:ext>
                  </a:extLst>
                </p:cNvPr>
                <p:cNvSpPr>
                  <a:spLocks/>
                </p:cNvSpPr>
                <p:nvPr/>
              </p:nvSpPr>
              <p:spPr bwMode="auto">
                <a:xfrm>
                  <a:off x="6213475" y="5205413"/>
                  <a:ext cx="41275" cy="15875"/>
                </a:xfrm>
                <a:custGeom>
                  <a:avLst/>
                  <a:gdLst>
                    <a:gd name="T0" fmla="*/ 179 w 179"/>
                    <a:gd name="T1" fmla="*/ 25 h 72"/>
                    <a:gd name="T2" fmla="*/ 179 w 179"/>
                    <a:gd name="T3" fmla="*/ 25 h 72"/>
                    <a:gd name="T4" fmla="*/ 164 w 179"/>
                    <a:gd name="T5" fmla="*/ 35 h 72"/>
                    <a:gd name="T6" fmla="*/ 154 w 179"/>
                    <a:gd name="T7" fmla="*/ 42 h 72"/>
                    <a:gd name="T8" fmla="*/ 141 w 179"/>
                    <a:gd name="T9" fmla="*/ 48 h 72"/>
                    <a:gd name="T10" fmla="*/ 120 w 179"/>
                    <a:gd name="T11" fmla="*/ 54 h 72"/>
                    <a:gd name="T12" fmla="*/ 94 w 179"/>
                    <a:gd name="T13" fmla="*/ 60 h 72"/>
                    <a:gd name="T14" fmla="*/ 57 w 179"/>
                    <a:gd name="T15" fmla="*/ 66 h 72"/>
                    <a:gd name="T16" fmla="*/ 9 w 179"/>
                    <a:gd name="T17" fmla="*/ 72 h 72"/>
                    <a:gd name="T18" fmla="*/ 0 w 179"/>
                    <a:gd name="T19" fmla="*/ 42 h 72"/>
                    <a:gd name="T20" fmla="*/ 0 w 179"/>
                    <a:gd name="T21" fmla="*/ 42 h 72"/>
                    <a:gd name="T22" fmla="*/ 0 w 179"/>
                    <a:gd name="T23" fmla="*/ 37 h 72"/>
                    <a:gd name="T24" fmla="*/ 1 w 179"/>
                    <a:gd name="T25" fmla="*/ 33 h 72"/>
                    <a:gd name="T26" fmla="*/ 4 w 179"/>
                    <a:gd name="T27" fmla="*/ 28 h 72"/>
                    <a:gd name="T28" fmla="*/ 9 w 179"/>
                    <a:gd name="T29" fmla="*/ 23 h 72"/>
                    <a:gd name="T30" fmla="*/ 14 w 179"/>
                    <a:gd name="T31" fmla="*/ 21 h 72"/>
                    <a:gd name="T32" fmla="*/ 21 w 179"/>
                    <a:gd name="T33" fmla="*/ 19 h 72"/>
                    <a:gd name="T34" fmla="*/ 27 w 179"/>
                    <a:gd name="T35" fmla="*/ 18 h 72"/>
                    <a:gd name="T36" fmla="*/ 36 w 179"/>
                    <a:gd name="T37" fmla="*/ 18 h 72"/>
                    <a:gd name="T38" fmla="*/ 36 w 179"/>
                    <a:gd name="T39" fmla="*/ 18 h 72"/>
                    <a:gd name="T40" fmla="*/ 42 w 179"/>
                    <a:gd name="T41" fmla="*/ 19 h 72"/>
                    <a:gd name="T42" fmla="*/ 55 w 179"/>
                    <a:gd name="T43" fmla="*/ 18 h 72"/>
                    <a:gd name="T44" fmla="*/ 90 w 179"/>
                    <a:gd name="T45" fmla="*/ 15 h 72"/>
                    <a:gd name="T46" fmla="*/ 109 w 179"/>
                    <a:gd name="T47" fmla="*/ 13 h 72"/>
                    <a:gd name="T48" fmla="*/ 127 w 179"/>
                    <a:gd name="T49" fmla="*/ 9 h 72"/>
                    <a:gd name="T50" fmla="*/ 142 w 179"/>
                    <a:gd name="T51" fmla="*/ 6 h 72"/>
                    <a:gd name="T52" fmla="*/ 148 w 179"/>
                    <a:gd name="T53" fmla="*/ 3 h 72"/>
                    <a:gd name="T54" fmla="*/ 152 w 179"/>
                    <a:gd name="T55" fmla="*/ 0 h 72"/>
                    <a:gd name="T56" fmla="*/ 179 w 179"/>
                    <a:gd name="T57" fmla="*/ 2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9" h="72">
                      <a:moveTo>
                        <a:pt x="179" y="25"/>
                      </a:moveTo>
                      <a:lnTo>
                        <a:pt x="179" y="25"/>
                      </a:lnTo>
                      <a:lnTo>
                        <a:pt x="164" y="35"/>
                      </a:lnTo>
                      <a:lnTo>
                        <a:pt x="154" y="42"/>
                      </a:lnTo>
                      <a:lnTo>
                        <a:pt x="141" y="48"/>
                      </a:lnTo>
                      <a:lnTo>
                        <a:pt x="120" y="54"/>
                      </a:lnTo>
                      <a:lnTo>
                        <a:pt x="94" y="60"/>
                      </a:lnTo>
                      <a:lnTo>
                        <a:pt x="57" y="66"/>
                      </a:lnTo>
                      <a:lnTo>
                        <a:pt x="9" y="72"/>
                      </a:lnTo>
                      <a:lnTo>
                        <a:pt x="0" y="42"/>
                      </a:lnTo>
                      <a:lnTo>
                        <a:pt x="0" y="42"/>
                      </a:lnTo>
                      <a:lnTo>
                        <a:pt x="0" y="37"/>
                      </a:lnTo>
                      <a:lnTo>
                        <a:pt x="1" y="33"/>
                      </a:lnTo>
                      <a:lnTo>
                        <a:pt x="4" y="28"/>
                      </a:lnTo>
                      <a:lnTo>
                        <a:pt x="9" y="23"/>
                      </a:lnTo>
                      <a:lnTo>
                        <a:pt x="14" y="21"/>
                      </a:lnTo>
                      <a:lnTo>
                        <a:pt x="21" y="19"/>
                      </a:lnTo>
                      <a:lnTo>
                        <a:pt x="27" y="18"/>
                      </a:lnTo>
                      <a:lnTo>
                        <a:pt x="36" y="18"/>
                      </a:lnTo>
                      <a:lnTo>
                        <a:pt x="36" y="18"/>
                      </a:lnTo>
                      <a:lnTo>
                        <a:pt x="42" y="19"/>
                      </a:lnTo>
                      <a:lnTo>
                        <a:pt x="55" y="18"/>
                      </a:lnTo>
                      <a:lnTo>
                        <a:pt x="90" y="15"/>
                      </a:lnTo>
                      <a:lnTo>
                        <a:pt x="109" y="13"/>
                      </a:lnTo>
                      <a:lnTo>
                        <a:pt x="127" y="9"/>
                      </a:lnTo>
                      <a:lnTo>
                        <a:pt x="142" y="6"/>
                      </a:lnTo>
                      <a:lnTo>
                        <a:pt x="148" y="3"/>
                      </a:lnTo>
                      <a:lnTo>
                        <a:pt x="152" y="0"/>
                      </a:lnTo>
                      <a:lnTo>
                        <a:pt x="179" y="2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2" name="Rectangle 731">
                  <a:extLst>
                    <a:ext uri="{FF2B5EF4-FFF2-40B4-BE49-F238E27FC236}">
                      <a16:creationId xmlns:a16="http://schemas.microsoft.com/office/drawing/2014/main" id="{EED10E78-28F7-EE5D-9CD2-9436207B226A}"/>
                    </a:ext>
                  </a:extLst>
                </p:cNvPr>
                <p:cNvSpPr>
                  <a:spLocks noChangeArrowheads="1"/>
                </p:cNvSpPr>
                <p:nvPr/>
              </p:nvSpPr>
              <p:spPr bwMode="auto">
                <a:xfrm>
                  <a:off x="6221413" y="5162550"/>
                  <a:ext cx="20638" cy="109538"/>
                </a:xfrm>
                <a:prstGeom prst="rect">
                  <a:avLst/>
                </a:prstGeom>
                <a:solidFill>
                  <a:srgbClr val="E5E6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Rectangle 732">
                  <a:extLst>
                    <a:ext uri="{FF2B5EF4-FFF2-40B4-BE49-F238E27FC236}">
                      <a16:creationId xmlns:a16="http://schemas.microsoft.com/office/drawing/2014/main" id="{9FFDE351-2265-6F2D-BAFA-0D6FFABB92CA}"/>
                    </a:ext>
                  </a:extLst>
                </p:cNvPr>
                <p:cNvSpPr>
                  <a:spLocks noChangeArrowheads="1"/>
                </p:cNvSpPr>
                <p:nvPr/>
              </p:nvSpPr>
              <p:spPr bwMode="auto">
                <a:xfrm>
                  <a:off x="6221413" y="5162550"/>
                  <a:ext cx="20638" cy="10953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4" name="Rectangle 733">
                  <a:extLst>
                    <a:ext uri="{FF2B5EF4-FFF2-40B4-BE49-F238E27FC236}">
                      <a16:creationId xmlns:a16="http://schemas.microsoft.com/office/drawing/2014/main" id="{0CD5F011-FBD8-3253-1A11-ED0A6B0FB479}"/>
                    </a:ext>
                  </a:extLst>
                </p:cNvPr>
                <p:cNvSpPr>
                  <a:spLocks noChangeArrowheads="1"/>
                </p:cNvSpPr>
                <p:nvPr/>
              </p:nvSpPr>
              <p:spPr bwMode="auto">
                <a:xfrm>
                  <a:off x="6237288" y="5162550"/>
                  <a:ext cx="3175" cy="109538"/>
                </a:xfrm>
                <a:prstGeom prst="rect">
                  <a:avLst/>
                </a:prstGeom>
                <a:solidFill>
                  <a:srgbClr val="E5E6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Rectangle 734">
                  <a:extLst>
                    <a:ext uri="{FF2B5EF4-FFF2-40B4-BE49-F238E27FC236}">
                      <a16:creationId xmlns:a16="http://schemas.microsoft.com/office/drawing/2014/main" id="{D61C9DA6-A1EB-A664-B439-8D98F1177317}"/>
                    </a:ext>
                  </a:extLst>
                </p:cNvPr>
                <p:cNvSpPr>
                  <a:spLocks noChangeArrowheads="1"/>
                </p:cNvSpPr>
                <p:nvPr/>
              </p:nvSpPr>
              <p:spPr bwMode="auto">
                <a:xfrm>
                  <a:off x="6237288" y="5162550"/>
                  <a:ext cx="3175" cy="10953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6" name="Rectangle 735">
                  <a:extLst>
                    <a:ext uri="{FF2B5EF4-FFF2-40B4-BE49-F238E27FC236}">
                      <a16:creationId xmlns:a16="http://schemas.microsoft.com/office/drawing/2014/main" id="{D9FF41DD-2FE9-953A-56CF-C750B303E5F3}"/>
                    </a:ext>
                  </a:extLst>
                </p:cNvPr>
                <p:cNvSpPr>
                  <a:spLocks noChangeArrowheads="1"/>
                </p:cNvSpPr>
                <p:nvPr/>
              </p:nvSpPr>
              <p:spPr bwMode="auto">
                <a:xfrm>
                  <a:off x="6223000" y="5159375"/>
                  <a:ext cx="19050" cy="1588"/>
                </a:xfrm>
                <a:prstGeom prst="rect">
                  <a:avLst/>
                </a:prstGeom>
                <a:solidFill>
                  <a:srgbClr val="E5E6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Rectangle 736">
                  <a:extLst>
                    <a:ext uri="{FF2B5EF4-FFF2-40B4-BE49-F238E27FC236}">
                      <a16:creationId xmlns:a16="http://schemas.microsoft.com/office/drawing/2014/main" id="{4B3639BE-4847-DBF2-D4C1-3053861A682F}"/>
                    </a:ext>
                  </a:extLst>
                </p:cNvPr>
                <p:cNvSpPr>
                  <a:spLocks noChangeArrowheads="1"/>
                </p:cNvSpPr>
                <p:nvPr/>
              </p:nvSpPr>
              <p:spPr bwMode="auto">
                <a:xfrm>
                  <a:off x="6223000" y="5272088"/>
                  <a:ext cx="19050" cy="1588"/>
                </a:xfrm>
                <a:prstGeom prst="rect">
                  <a:avLst/>
                </a:prstGeom>
                <a:solidFill>
                  <a:srgbClr val="E5E6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Rectangle 737">
                  <a:extLst>
                    <a:ext uri="{FF2B5EF4-FFF2-40B4-BE49-F238E27FC236}">
                      <a16:creationId xmlns:a16="http://schemas.microsoft.com/office/drawing/2014/main" id="{CA860098-39E1-D708-68EA-6B5DAF8238E4}"/>
                    </a:ext>
                  </a:extLst>
                </p:cNvPr>
                <p:cNvSpPr>
                  <a:spLocks noChangeArrowheads="1"/>
                </p:cNvSpPr>
                <p:nvPr/>
              </p:nvSpPr>
              <p:spPr bwMode="auto">
                <a:xfrm>
                  <a:off x="6223000" y="5272088"/>
                  <a:ext cx="19050" cy="15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9" name="Freeform 738">
                  <a:extLst>
                    <a:ext uri="{FF2B5EF4-FFF2-40B4-BE49-F238E27FC236}">
                      <a16:creationId xmlns:a16="http://schemas.microsoft.com/office/drawing/2014/main" id="{D5C8B556-38F3-0FBF-DF67-BA1C9584241A}"/>
                    </a:ext>
                  </a:extLst>
                </p:cNvPr>
                <p:cNvSpPr>
                  <a:spLocks/>
                </p:cNvSpPr>
                <p:nvPr/>
              </p:nvSpPr>
              <p:spPr bwMode="auto">
                <a:xfrm>
                  <a:off x="6219825" y="5273675"/>
                  <a:ext cx="23813" cy="3175"/>
                </a:xfrm>
                <a:custGeom>
                  <a:avLst/>
                  <a:gdLst>
                    <a:gd name="T0" fmla="*/ 97 w 107"/>
                    <a:gd name="T1" fmla="*/ 12 h 12"/>
                    <a:gd name="T2" fmla="*/ 107 w 107"/>
                    <a:gd name="T3" fmla="*/ 7 h 12"/>
                    <a:gd name="T4" fmla="*/ 97 w 107"/>
                    <a:gd name="T5" fmla="*/ 0 h 12"/>
                    <a:gd name="T6" fmla="*/ 9 w 107"/>
                    <a:gd name="T7" fmla="*/ 0 h 12"/>
                    <a:gd name="T8" fmla="*/ 0 w 107"/>
                    <a:gd name="T9" fmla="*/ 7 h 12"/>
                    <a:gd name="T10" fmla="*/ 9 w 107"/>
                    <a:gd name="T11" fmla="*/ 12 h 12"/>
                    <a:gd name="T12" fmla="*/ 97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97" y="12"/>
                      </a:moveTo>
                      <a:lnTo>
                        <a:pt x="107" y="7"/>
                      </a:lnTo>
                      <a:lnTo>
                        <a:pt x="97" y="0"/>
                      </a:lnTo>
                      <a:lnTo>
                        <a:pt x="9" y="0"/>
                      </a:lnTo>
                      <a:lnTo>
                        <a:pt x="0" y="7"/>
                      </a:lnTo>
                      <a:lnTo>
                        <a:pt x="9" y="12"/>
                      </a:lnTo>
                      <a:lnTo>
                        <a:pt x="97" y="12"/>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739">
                  <a:extLst>
                    <a:ext uri="{FF2B5EF4-FFF2-40B4-BE49-F238E27FC236}">
                      <a16:creationId xmlns:a16="http://schemas.microsoft.com/office/drawing/2014/main" id="{052FF9B5-83E6-81E7-7268-9C868C589891}"/>
                    </a:ext>
                  </a:extLst>
                </p:cNvPr>
                <p:cNvSpPr>
                  <a:spLocks/>
                </p:cNvSpPr>
                <p:nvPr/>
              </p:nvSpPr>
              <p:spPr bwMode="auto">
                <a:xfrm>
                  <a:off x="6219825" y="5273675"/>
                  <a:ext cx="23813" cy="3175"/>
                </a:xfrm>
                <a:custGeom>
                  <a:avLst/>
                  <a:gdLst>
                    <a:gd name="T0" fmla="*/ 97 w 107"/>
                    <a:gd name="T1" fmla="*/ 12 h 12"/>
                    <a:gd name="T2" fmla="*/ 107 w 107"/>
                    <a:gd name="T3" fmla="*/ 7 h 12"/>
                    <a:gd name="T4" fmla="*/ 97 w 107"/>
                    <a:gd name="T5" fmla="*/ 0 h 12"/>
                    <a:gd name="T6" fmla="*/ 9 w 107"/>
                    <a:gd name="T7" fmla="*/ 0 h 12"/>
                    <a:gd name="T8" fmla="*/ 0 w 107"/>
                    <a:gd name="T9" fmla="*/ 7 h 12"/>
                    <a:gd name="T10" fmla="*/ 9 w 107"/>
                    <a:gd name="T11" fmla="*/ 12 h 12"/>
                    <a:gd name="T12" fmla="*/ 97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97" y="12"/>
                      </a:moveTo>
                      <a:lnTo>
                        <a:pt x="107" y="7"/>
                      </a:lnTo>
                      <a:lnTo>
                        <a:pt x="97" y="0"/>
                      </a:lnTo>
                      <a:lnTo>
                        <a:pt x="9" y="0"/>
                      </a:lnTo>
                      <a:lnTo>
                        <a:pt x="0" y="7"/>
                      </a:lnTo>
                      <a:lnTo>
                        <a:pt x="9" y="12"/>
                      </a:lnTo>
                      <a:lnTo>
                        <a:pt x="97" y="1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740">
                  <a:extLst>
                    <a:ext uri="{FF2B5EF4-FFF2-40B4-BE49-F238E27FC236}">
                      <a16:creationId xmlns:a16="http://schemas.microsoft.com/office/drawing/2014/main" id="{8DE6FC8B-98BB-B4D7-7E1B-D99489A84223}"/>
                    </a:ext>
                  </a:extLst>
                </p:cNvPr>
                <p:cNvSpPr>
                  <a:spLocks/>
                </p:cNvSpPr>
                <p:nvPr/>
              </p:nvSpPr>
              <p:spPr bwMode="auto">
                <a:xfrm>
                  <a:off x="6219825" y="5273675"/>
                  <a:ext cx="23813" cy="3175"/>
                </a:xfrm>
                <a:custGeom>
                  <a:avLst/>
                  <a:gdLst>
                    <a:gd name="T0" fmla="*/ 97 w 107"/>
                    <a:gd name="T1" fmla="*/ 12 h 12"/>
                    <a:gd name="T2" fmla="*/ 107 w 107"/>
                    <a:gd name="T3" fmla="*/ 7 h 12"/>
                    <a:gd name="T4" fmla="*/ 97 w 107"/>
                    <a:gd name="T5" fmla="*/ 0 h 12"/>
                    <a:gd name="T6" fmla="*/ 9 w 107"/>
                    <a:gd name="T7" fmla="*/ 0 h 12"/>
                    <a:gd name="T8" fmla="*/ 0 w 107"/>
                    <a:gd name="T9" fmla="*/ 7 h 12"/>
                    <a:gd name="T10" fmla="*/ 9 w 107"/>
                    <a:gd name="T11" fmla="*/ 12 h 12"/>
                    <a:gd name="T12" fmla="*/ 97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97" y="12"/>
                      </a:moveTo>
                      <a:lnTo>
                        <a:pt x="107" y="7"/>
                      </a:lnTo>
                      <a:lnTo>
                        <a:pt x="97" y="0"/>
                      </a:lnTo>
                      <a:lnTo>
                        <a:pt x="9" y="0"/>
                      </a:lnTo>
                      <a:lnTo>
                        <a:pt x="0" y="7"/>
                      </a:lnTo>
                      <a:lnTo>
                        <a:pt x="9" y="12"/>
                      </a:lnTo>
                      <a:lnTo>
                        <a:pt x="97" y="12"/>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2" name="Rectangle 741">
                  <a:extLst>
                    <a:ext uri="{FF2B5EF4-FFF2-40B4-BE49-F238E27FC236}">
                      <a16:creationId xmlns:a16="http://schemas.microsoft.com/office/drawing/2014/main" id="{118D7BA5-CA22-F86F-D8BD-ADEBEE576B74}"/>
                    </a:ext>
                  </a:extLst>
                </p:cNvPr>
                <p:cNvSpPr>
                  <a:spLocks noChangeArrowheads="1"/>
                </p:cNvSpPr>
                <p:nvPr/>
              </p:nvSpPr>
              <p:spPr bwMode="auto">
                <a:xfrm>
                  <a:off x="6218238" y="5280025"/>
                  <a:ext cx="30163" cy="793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Rectangle 742">
                  <a:extLst>
                    <a:ext uri="{FF2B5EF4-FFF2-40B4-BE49-F238E27FC236}">
                      <a16:creationId xmlns:a16="http://schemas.microsoft.com/office/drawing/2014/main" id="{4A2E0D6B-89D3-72C9-7829-7FAAB5B87000}"/>
                    </a:ext>
                  </a:extLst>
                </p:cNvPr>
                <p:cNvSpPr>
                  <a:spLocks noChangeArrowheads="1"/>
                </p:cNvSpPr>
                <p:nvPr/>
              </p:nvSpPr>
              <p:spPr bwMode="auto">
                <a:xfrm>
                  <a:off x="6218238" y="5280025"/>
                  <a:ext cx="30163" cy="793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4" name="Freeform 743">
                  <a:extLst>
                    <a:ext uri="{FF2B5EF4-FFF2-40B4-BE49-F238E27FC236}">
                      <a16:creationId xmlns:a16="http://schemas.microsoft.com/office/drawing/2014/main" id="{58844284-CBD9-12BD-B6AA-D9B44F2A19D0}"/>
                    </a:ext>
                  </a:extLst>
                </p:cNvPr>
                <p:cNvSpPr>
                  <a:spLocks/>
                </p:cNvSpPr>
                <p:nvPr/>
              </p:nvSpPr>
              <p:spPr bwMode="auto">
                <a:xfrm>
                  <a:off x="6218238" y="5276850"/>
                  <a:ext cx="30163" cy="3175"/>
                </a:xfrm>
                <a:custGeom>
                  <a:avLst/>
                  <a:gdLst>
                    <a:gd name="T0" fmla="*/ 106 w 134"/>
                    <a:gd name="T1" fmla="*/ 0 h 18"/>
                    <a:gd name="T2" fmla="*/ 106 w 134"/>
                    <a:gd name="T3" fmla="*/ 0 h 18"/>
                    <a:gd name="T4" fmla="*/ 107 w 134"/>
                    <a:gd name="T5" fmla="*/ 3 h 18"/>
                    <a:gd name="T6" fmla="*/ 108 w 134"/>
                    <a:gd name="T7" fmla="*/ 6 h 18"/>
                    <a:gd name="T8" fmla="*/ 110 w 134"/>
                    <a:gd name="T9" fmla="*/ 9 h 18"/>
                    <a:gd name="T10" fmla="*/ 114 w 134"/>
                    <a:gd name="T11" fmla="*/ 11 h 18"/>
                    <a:gd name="T12" fmla="*/ 118 w 134"/>
                    <a:gd name="T13" fmla="*/ 14 h 18"/>
                    <a:gd name="T14" fmla="*/ 122 w 134"/>
                    <a:gd name="T15" fmla="*/ 16 h 18"/>
                    <a:gd name="T16" fmla="*/ 127 w 134"/>
                    <a:gd name="T17" fmla="*/ 17 h 18"/>
                    <a:gd name="T18" fmla="*/ 134 w 134"/>
                    <a:gd name="T19" fmla="*/ 18 h 18"/>
                    <a:gd name="T20" fmla="*/ 0 w 134"/>
                    <a:gd name="T21" fmla="*/ 18 h 18"/>
                    <a:gd name="T22" fmla="*/ 0 w 134"/>
                    <a:gd name="T23" fmla="*/ 18 h 18"/>
                    <a:gd name="T24" fmla="*/ 7 w 134"/>
                    <a:gd name="T25" fmla="*/ 16 h 18"/>
                    <a:gd name="T26" fmla="*/ 12 w 134"/>
                    <a:gd name="T27" fmla="*/ 11 h 18"/>
                    <a:gd name="T28" fmla="*/ 16 w 134"/>
                    <a:gd name="T29" fmla="*/ 6 h 18"/>
                    <a:gd name="T30" fmla="*/ 17 w 134"/>
                    <a:gd name="T31" fmla="*/ 3 h 18"/>
                    <a:gd name="T32" fmla="*/ 18 w 134"/>
                    <a:gd name="T33" fmla="*/ 0 h 18"/>
                    <a:gd name="T34" fmla="*/ 106 w 134"/>
                    <a:gd name="T35"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4" h="18">
                      <a:moveTo>
                        <a:pt x="106" y="0"/>
                      </a:moveTo>
                      <a:lnTo>
                        <a:pt x="106" y="0"/>
                      </a:lnTo>
                      <a:lnTo>
                        <a:pt x="107" y="3"/>
                      </a:lnTo>
                      <a:lnTo>
                        <a:pt x="108" y="6"/>
                      </a:lnTo>
                      <a:lnTo>
                        <a:pt x="110" y="9"/>
                      </a:lnTo>
                      <a:lnTo>
                        <a:pt x="114" y="11"/>
                      </a:lnTo>
                      <a:lnTo>
                        <a:pt x="118" y="14"/>
                      </a:lnTo>
                      <a:lnTo>
                        <a:pt x="122" y="16"/>
                      </a:lnTo>
                      <a:lnTo>
                        <a:pt x="127" y="17"/>
                      </a:lnTo>
                      <a:lnTo>
                        <a:pt x="134" y="18"/>
                      </a:lnTo>
                      <a:lnTo>
                        <a:pt x="0" y="18"/>
                      </a:lnTo>
                      <a:lnTo>
                        <a:pt x="0" y="18"/>
                      </a:lnTo>
                      <a:lnTo>
                        <a:pt x="7" y="16"/>
                      </a:lnTo>
                      <a:lnTo>
                        <a:pt x="12" y="11"/>
                      </a:lnTo>
                      <a:lnTo>
                        <a:pt x="16" y="6"/>
                      </a:lnTo>
                      <a:lnTo>
                        <a:pt x="17" y="3"/>
                      </a:lnTo>
                      <a:lnTo>
                        <a:pt x="18" y="0"/>
                      </a:lnTo>
                      <a:lnTo>
                        <a:pt x="106"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744">
                  <a:extLst>
                    <a:ext uri="{FF2B5EF4-FFF2-40B4-BE49-F238E27FC236}">
                      <a16:creationId xmlns:a16="http://schemas.microsoft.com/office/drawing/2014/main" id="{51DF84A6-9D75-5450-76B5-E1B1AADA4669}"/>
                    </a:ext>
                  </a:extLst>
                </p:cNvPr>
                <p:cNvSpPr>
                  <a:spLocks/>
                </p:cNvSpPr>
                <p:nvPr/>
              </p:nvSpPr>
              <p:spPr bwMode="auto">
                <a:xfrm>
                  <a:off x="6218238" y="5276850"/>
                  <a:ext cx="30163" cy="3175"/>
                </a:xfrm>
                <a:custGeom>
                  <a:avLst/>
                  <a:gdLst>
                    <a:gd name="T0" fmla="*/ 106 w 134"/>
                    <a:gd name="T1" fmla="*/ 0 h 18"/>
                    <a:gd name="T2" fmla="*/ 106 w 134"/>
                    <a:gd name="T3" fmla="*/ 0 h 18"/>
                    <a:gd name="T4" fmla="*/ 107 w 134"/>
                    <a:gd name="T5" fmla="*/ 3 h 18"/>
                    <a:gd name="T6" fmla="*/ 108 w 134"/>
                    <a:gd name="T7" fmla="*/ 6 h 18"/>
                    <a:gd name="T8" fmla="*/ 110 w 134"/>
                    <a:gd name="T9" fmla="*/ 9 h 18"/>
                    <a:gd name="T10" fmla="*/ 114 w 134"/>
                    <a:gd name="T11" fmla="*/ 11 h 18"/>
                    <a:gd name="T12" fmla="*/ 118 w 134"/>
                    <a:gd name="T13" fmla="*/ 14 h 18"/>
                    <a:gd name="T14" fmla="*/ 122 w 134"/>
                    <a:gd name="T15" fmla="*/ 16 h 18"/>
                    <a:gd name="T16" fmla="*/ 127 w 134"/>
                    <a:gd name="T17" fmla="*/ 17 h 18"/>
                    <a:gd name="T18" fmla="*/ 134 w 134"/>
                    <a:gd name="T19" fmla="*/ 18 h 18"/>
                    <a:gd name="T20" fmla="*/ 0 w 134"/>
                    <a:gd name="T21" fmla="*/ 18 h 18"/>
                    <a:gd name="T22" fmla="*/ 0 w 134"/>
                    <a:gd name="T23" fmla="*/ 18 h 18"/>
                    <a:gd name="T24" fmla="*/ 7 w 134"/>
                    <a:gd name="T25" fmla="*/ 16 h 18"/>
                    <a:gd name="T26" fmla="*/ 12 w 134"/>
                    <a:gd name="T27" fmla="*/ 11 h 18"/>
                    <a:gd name="T28" fmla="*/ 16 w 134"/>
                    <a:gd name="T29" fmla="*/ 6 h 18"/>
                    <a:gd name="T30" fmla="*/ 17 w 134"/>
                    <a:gd name="T31" fmla="*/ 3 h 18"/>
                    <a:gd name="T32" fmla="*/ 18 w 134"/>
                    <a:gd name="T33" fmla="*/ 0 h 18"/>
                    <a:gd name="T34" fmla="*/ 106 w 134"/>
                    <a:gd name="T35"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4" h="18">
                      <a:moveTo>
                        <a:pt x="106" y="0"/>
                      </a:moveTo>
                      <a:lnTo>
                        <a:pt x="106" y="0"/>
                      </a:lnTo>
                      <a:lnTo>
                        <a:pt x="107" y="3"/>
                      </a:lnTo>
                      <a:lnTo>
                        <a:pt x="108" y="6"/>
                      </a:lnTo>
                      <a:lnTo>
                        <a:pt x="110" y="9"/>
                      </a:lnTo>
                      <a:lnTo>
                        <a:pt x="114" y="11"/>
                      </a:lnTo>
                      <a:lnTo>
                        <a:pt x="118" y="14"/>
                      </a:lnTo>
                      <a:lnTo>
                        <a:pt x="122" y="16"/>
                      </a:lnTo>
                      <a:lnTo>
                        <a:pt x="127" y="17"/>
                      </a:lnTo>
                      <a:lnTo>
                        <a:pt x="134" y="18"/>
                      </a:lnTo>
                      <a:lnTo>
                        <a:pt x="0" y="18"/>
                      </a:lnTo>
                      <a:lnTo>
                        <a:pt x="0" y="18"/>
                      </a:lnTo>
                      <a:lnTo>
                        <a:pt x="7" y="16"/>
                      </a:lnTo>
                      <a:lnTo>
                        <a:pt x="12" y="11"/>
                      </a:lnTo>
                      <a:lnTo>
                        <a:pt x="16" y="6"/>
                      </a:lnTo>
                      <a:lnTo>
                        <a:pt x="17" y="3"/>
                      </a:lnTo>
                      <a:lnTo>
                        <a:pt x="18"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745">
                  <a:extLst>
                    <a:ext uri="{FF2B5EF4-FFF2-40B4-BE49-F238E27FC236}">
                      <a16:creationId xmlns:a16="http://schemas.microsoft.com/office/drawing/2014/main" id="{0C58F537-E098-B538-7F2C-C92DB46D9D29}"/>
                    </a:ext>
                  </a:extLst>
                </p:cNvPr>
                <p:cNvSpPr>
                  <a:spLocks/>
                </p:cNvSpPr>
                <p:nvPr/>
              </p:nvSpPr>
              <p:spPr bwMode="auto">
                <a:xfrm>
                  <a:off x="6218238" y="5276850"/>
                  <a:ext cx="30163" cy="3175"/>
                </a:xfrm>
                <a:custGeom>
                  <a:avLst/>
                  <a:gdLst>
                    <a:gd name="T0" fmla="*/ 106 w 134"/>
                    <a:gd name="T1" fmla="*/ 0 h 18"/>
                    <a:gd name="T2" fmla="*/ 106 w 134"/>
                    <a:gd name="T3" fmla="*/ 0 h 18"/>
                    <a:gd name="T4" fmla="*/ 107 w 134"/>
                    <a:gd name="T5" fmla="*/ 3 h 18"/>
                    <a:gd name="T6" fmla="*/ 108 w 134"/>
                    <a:gd name="T7" fmla="*/ 6 h 18"/>
                    <a:gd name="T8" fmla="*/ 110 w 134"/>
                    <a:gd name="T9" fmla="*/ 9 h 18"/>
                    <a:gd name="T10" fmla="*/ 114 w 134"/>
                    <a:gd name="T11" fmla="*/ 11 h 18"/>
                    <a:gd name="T12" fmla="*/ 118 w 134"/>
                    <a:gd name="T13" fmla="*/ 14 h 18"/>
                    <a:gd name="T14" fmla="*/ 122 w 134"/>
                    <a:gd name="T15" fmla="*/ 16 h 18"/>
                    <a:gd name="T16" fmla="*/ 127 w 134"/>
                    <a:gd name="T17" fmla="*/ 17 h 18"/>
                    <a:gd name="T18" fmla="*/ 134 w 134"/>
                    <a:gd name="T19" fmla="*/ 18 h 18"/>
                    <a:gd name="T20" fmla="*/ 0 w 134"/>
                    <a:gd name="T21" fmla="*/ 18 h 18"/>
                    <a:gd name="T22" fmla="*/ 0 w 134"/>
                    <a:gd name="T23" fmla="*/ 18 h 18"/>
                    <a:gd name="T24" fmla="*/ 7 w 134"/>
                    <a:gd name="T25" fmla="*/ 16 h 18"/>
                    <a:gd name="T26" fmla="*/ 12 w 134"/>
                    <a:gd name="T27" fmla="*/ 11 h 18"/>
                    <a:gd name="T28" fmla="*/ 16 w 134"/>
                    <a:gd name="T29" fmla="*/ 6 h 18"/>
                    <a:gd name="T30" fmla="*/ 17 w 134"/>
                    <a:gd name="T31" fmla="*/ 3 h 18"/>
                    <a:gd name="T32" fmla="*/ 18 w 134"/>
                    <a:gd name="T33" fmla="*/ 0 h 18"/>
                    <a:gd name="T34" fmla="*/ 106 w 134"/>
                    <a:gd name="T35"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4" h="18">
                      <a:moveTo>
                        <a:pt x="106" y="0"/>
                      </a:moveTo>
                      <a:lnTo>
                        <a:pt x="106" y="0"/>
                      </a:lnTo>
                      <a:lnTo>
                        <a:pt x="107" y="3"/>
                      </a:lnTo>
                      <a:lnTo>
                        <a:pt x="108" y="6"/>
                      </a:lnTo>
                      <a:lnTo>
                        <a:pt x="110" y="9"/>
                      </a:lnTo>
                      <a:lnTo>
                        <a:pt x="114" y="11"/>
                      </a:lnTo>
                      <a:lnTo>
                        <a:pt x="118" y="14"/>
                      </a:lnTo>
                      <a:lnTo>
                        <a:pt x="122" y="16"/>
                      </a:lnTo>
                      <a:lnTo>
                        <a:pt x="127" y="17"/>
                      </a:lnTo>
                      <a:lnTo>
                        <a:pt x="134" y="18"/>
                      </a:lnTo>
                      <a:lnTo>
                        <a:pt x="0" y="18"/>
                      </a:lnTo>
                      <a:lnTo>
                        <a:pt x="0" y="18"/>
                      </a:lnTo>
                      <a:lnTo>
                        <a:pt x="7" y="16"/>
                      </a:lnTo>
                      <a:lnTo>
                        <a:pt x="12" y="11"/>
                      </a:lnTo>
                      <a:lnTo>
                        <a:pt x="16" y="6"/>
                      </a:lnTo>
                      <a:lnTo>
                        <a:pt x="17" y="3"/>
                      </a:lnTo>
                      <a:lnTo>
                        <a:pt x="18" y="0"/>
                      </a:lnTo>
                      <a:lnTo>
                        <a:pt x="106"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7" name="Rectangle 746">
                  <a:extLst>
                    <a:ext uri="{FF2B5EF4-FFF2-40B4-BE49-F238E27FC236}">
                      <a16:creationId xmlns:a16="http://schemas.microsoft.com/office/drawing/2014/main" id="{C950F488-2E58-A8E6-9603-1B13F5EAB8A6}"/>
                    </a:ext>
                  </a:extLst>
                </p:cNvPr>
                <p:cNvSpPr>
                  <a:spLocks noChangeArrowheads="1"/>
                </p:cNvSpPr>
                <p:nvPr/>
              </p:nvSpPr>
              <p:spPr bwMode="auto">
                <a:xfrm>
                  <a:off x="6223000" y="5159375"/>
                  <a:ext cx="19050" cy="1588"/>
                </a:xfrm>
                <a:prstGeom prst="rect">
                  <a:avLst/>
                </a:prstGeom>
                <a:solidFill>
                  <a:srgbClr val="E5E6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Rectangle 747">
                  <a:extLst>
                    <a:ext uri="{FF2B5EF4-FFF2-40B4-BE49-F238E27FC236}">
                      <a16:creationId xmlns:a16="http://schemas.microsoft.com/office/drawing/2014/main" id="{B66BBBD7-AD4A-C991-A443-F4F4636EE2C9}"/>
                    </a:ext>
                  </a:extLst>
                </p:cNvPr>
                <p:cNvSpPr>
                  <a:spLocks noChangeArrowheads="1"/>
                </p:cNvSpPr>
                <p:nvPr/>
              </p:nvSpPr>
              <p:spPr bwMode="auto">
                <a:xfrm>
                  <a:off x="6223000" y="5159375"/>
                  <a:ext cx="19050" cy="15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9" name="Freeform 748">
                  <a:extLst>
                    <a:ext uri="{FF2B5EF4-FFF2-40B4-BE49-F238E27FC236}">
                      <a16:creationId xmlns:a16="http://schemas.microsoft.com/office/drawing/2014/main" id="{6FF72F44-74CE-C54D-CD1D-3C2C0EC8576F}"/>
                    </a:ext>
                  </a:extLst>
                </p:cNvPr>
                <p:cNvSpPr>
                  <a:spLocks/>
                </p:cNvSpPr>
                <p:nvPr/>
              </p:nvSpPr>
              <p:spPr bwMode="auto">
                <a:xfrm>
                  <a:off x="6219825" y="5157788"/>
                  <a:ext cx="23813" cy="1588"/>
                </a:xfrm>
                <a:custGeom>
                  <a:avLst/>
                  <a:gdLst>
                    <a:gd name="T0" fmla="*/ 97 w 107"/>
                    <a:gd name="T1" fmla="*/ 0 h 9"/>
                    <a:gd name="T2" fmla="*/ 107 w 107"/>
                    <a:gd name="T3" fmla="*/ 5 h 9"/>
                    <a:gd name="T4" fmla="*/ 97 w 107"/>
                    <a:gd name="T5" fmla="*/ 9 h 9"/>
                    <a:gd name="T6" fmla="*/ 9 w 107"/>
                    <a:gd name="T7" fmla="*/ 9 h 9"/>
                    <a:gd name="T8" fmla="*/ 0 w 107"/>
                    <a:gd name="T9" fmla="*/ 5 h 9"/>
                    <a:gd name="T10" fmla="*/ 9 w 107"/>
                    <a:gd name="T11" fmla="*/ 0 h 9"/>
                    <a:gd name="T12" fmla="*/ 97 w 107"/>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7" h="9">
                      <a:moveTo>
                        <a:pt x="97" y="0"/>
                      </a:moveTo>
                      <a:lnTo>
                        <a:pt x="107" y="5"/>
                      </a:lnTo>
                      <a:lnTo>
                        <a:pt x="97" y="9"/>
                      </a:lnTo>
                      <a:lnTo>
                        <a:pt x="9" y="9"/>
                      </a:lnTo>
                      <a:lnTo>
                        <a:pt x="0" y="5"/>
                      </a:lnTo>
                      <a:lnTo>
                        <a:pt x="9" y="0"/>
                      </a:lnTo>
                      <a:lnTo>
                        <a:pt x="97"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749">
                  <a:extLst>
                    <a:ext uri="{FF2B5EF4-FFF2-40B4-BE49-F238E27FC236}">
                      <a16:creationId xmlns:a16="http://schemas.microsoft.com/office/drawing/2014/main" id="{CE411D85-9557-A44C-16D9-378855F40534}"/>
                    </a:ext>
                  </a:extLst>
                </p:cNvPr>
                <p:cNvSpPr>
                  <a:spLocks/>
                </p:cNvSpPr>
                <p:nvPr/>
              </p:nvSpPr>
              <p:spPr bwMode="auto">
                <a:xfrm>
                  <a:off x="6219825" y="5157788"/>
                  <a:ext cx="23813" cy="1588"/>
                </a:xfrm>
                <a:custGeom>
                  <a:avLst/>
                  <a:gdLst>
                    <a:gd name="T0" fmla="*/ 97 w 107"/>
                    <a:gd name="T1" fmla="*/ 0 h 9"/>
                    <a:gd name="T2" fmla="*/ 107 w 107"/>
                    <a:gd name="T3" fmla="*/ 5 h 9"/>
                    <a:gd name="T4" fmla="*/ 97 w 107"/>
                    <a:gd name="T5" fmla="*/ 9 h 9"/>
                    <a:gd name="T6" fmla="*/ 9 w 107"/>
                    <a:gd name="T7" fmla="*/ 9 h 9"/>
                    <a:gd name="T8" fmla="*/ 0 w 107"/>
                    <a:gd name="T9" fmla="*/ 5 h 9"/>
                    <a:gd name="T10" fmla="*/ 9 w 107"/>
                    <a:gd name="T11" fmla="*/ 0 h 9"/>
                    <a:gd name="T12" fmla="*/ 97 w 107"/>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7" h="9">
                      <a:moveTo>
                        <a:pt x="97" y="0"/>
                      </a:moveTo>
                      <a:lnTo>
                        <a:pt x="107" y="5"/>
                      </a:lnTo>
                      <a:lnTo>
                        <a:pt x="97" y="9"/>
                      </a:lnTo>
                      <a:lnTo>
                        <a:pt x="9" y="9"/>
                      </a:lnTo>
                      <a:lnTo>
                        <a:pt x="0" y="5"/>
                      </a:lnTo>
                      <a:lnTo>
                        <a:pt x="9" y="0"/>
                      </a:lnTo>
                      <a:lnTo>
                        <a:pt x="9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750">
                  <a:extLst>
                    <a:ext uri="{FF2B5EF4-FFF2-40B4-BE49-F238E27FC236}">
                      <a16:creationId xmlns:a16="http://schemas.microsoft.com/office/drawing/2014/main" id="{CE7F5CD7-D754-F671-C163-E9B640940C9E}"/>
                    </a:ext>
                  </a:extLst>
                </p:cNvPr>
                <p:cNvSpPr>
                  <a:spLocks/>
                </p:cNvSpPr>
                <p:nvPr/>
              </p:nvSpPr>
              <p:spPr bwMode="auto">
                <a:xfrm>
                  <a:off x="6219825" y="5157788"/>
                  <a:ext cx="23813" cy="1588"/>
                </a:xfrm>
                <a:custGeom>
                  <a:avLst/>
                  <a:gdLst>
                    <a:gd name="T0" fmla="*/ 97 w 107"/>
                    <a:gd name="T1" fmla="*/ 0 h 9"/>
                    <a:gd name="T2" fmla="*/ 107 w 107"/>
                    <a:gd name="T3" fmla="*/ 5 h 9"/>
                    <a:gd name="T4" fmla="*/ 97 w 107"/>
                    <a:gd name="T5" fmla="*/ 9 h 9"/>
                    <a:gd name="T6" fmla="*/ 9 w 107"/>
                    <a:gd name="T7" fmla="*/ 9 h 9"/>
                    <a:gd name="T8" fmla="*/ 0 w 107"/>
                    <a:gd name="T9" fmla="*/ 5 h 9"/>
                    <a:gd name="T10" fmla="*/ 9 w 107"/>
                    <a:gd name="T11" fmla="*/ 0 h 9"/>
                    <a:gd name="T12" fmla="*/ 97 w 107"/>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7" h="9">
                      <a:moveTo>
                        <a:pt x="97" y="0"/>
                      </a:moveTo>
                      <a:lnTo>
                        <a:pt x="107" y="5"/>
                      </a:lnTo>
                      <a:lnTo>
                        <a:pt x="97" y="9"/>
                      </a:lnTo>
                      <a:lnTo>
                        <a:pt x="9" y="9"/>
                      </a:lnTo>
                      <a:lnTo>
                        <a:pt x="0" y="5"/>
                      </a:lnTo>
                      <a:lnTo>
                        <a:pt x="9" y="0"/>
                      </a:lnTo>
                      <a:lnTo>
                        <a:pt x="97"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2" name="Rectangle 751">
                  <a:extLst>
                    <a:ext uri="{FF2B5EF4-FFF2-40B4-BE49-F238E27FC236}">
                      <a16:creationId xmlns:a16="http://schemas.microsoft.com/office/drawing/2014/main" id="{0DFA45E3-65A0-96C3-6E5A-83D016623518}"/>
                    </a:ext>
                  </a:extLst>
                </p:cNvPr>
                <p:cNvSpPr>
                  <a:spLocks noChangeArrowheads="1"/>
                </p:cNvSpPr>
                <p:nvPr/>
              </p:nvSpPr>
              <p:spPr bwMode="auto">
                <a:xfrm>
                  <a:off x="6218238" y="5145088"/>
                  <a:ext cx="30163" cy="793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Rectangle 752">
                  <a:extLst>
                    <a:ext uri="{FF2B5EF4-FFF2-40B4-BE49-F238E27FC236}">
                      <a16:creationId xmlns:a16="http://schemas.microsoft.com/office/drawing/2014/main" id="{4285E8FF-81C8-6720-DCA3-B545FE1C01FB}"/>
                    </a:ext>
                  </a:extLst>
                </p:cNvPr>
                <p:cNvSpPr>
                  <a:spLocks noChangeArrowheads="1"/>
                </p:cNvSpPr>
                <p:nvPr/>
              </p:nvSpPr>
              <p:spPr bwMode="auto">
                <a:xfrm>
                  <a:off x="6218238" y="5145088"/>
                  <a:ext cx="30163" cy="793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4" name="Freeform 753">
                  <a:extLst>
                    <a:ext uri="{FF2B5EF4-FFF2-40B4-BE49-F238E27FC236}">
                      <a16:creationId xmlns:a16="http://schemas.microsoft.com/office/drawing/2014/main" id="{92D1441A-921D-0109-1AC7-29E315630D9D}"/>
                    </a:ext>
                  </a:extLst>
                </p:cNvPr>
                <p:cNvSpPr>
                  <a:spLocks/>
                </p:cNvSpPr>
                <p:nvPr/>
              </p:nvSpPr>
              <p:spPr bwMode="auto">
                <a:xfrm>
                  <a:off x="6218238" y="5153025"/>
                  <a:ext cx="30163" cy="4763"/>
                </a:xfrm>
                <a:custGeom>
                  <a:avLst/>
                  <a:gdLst>
                    <a:gd name="T0" fmla="*/ 106 w 134"/>
                    <a:gd name="T1" fmla="*/ 17 h 17"/>
                    <a:gd name="T2" fmla="*/ 106 w 134"/>
                    <a:gd name="T3" fmla="*/ 17 h 17"/>
                    <a:gd name="T4" fmla="*/ 107 w 134"/>
                    <a:gd name="T5" fmla="*/ 14 h 17"/>
                    <a:gd name="T6" fmla="*/ 108 w 134"/>
                    <a:gd name="T7" fmla="*/ 11 h 17"/>
                    <a:gd name="T8" fmla="*/ 110 w 134"/>
                    <a:gd name="T9" fmla="*/ 8 h 17"/>
                    <a:gd name="T10" fmla="*/ 114 w 134"/>
                    <a:gd name="T11" fmla="*/ 6 h 17"/>
                    <a:gd name="T12" fmla="*/ 118 w 134"/>
                    <a:gd name="T13" fmla="*/ 4 h 17"/>
                    <a:gd name="T14" fmla="*/ 122 w 134"/>
                    <a:gd name="T15" fmla="*/ 2 h 17"/>
                    <a:gd name="T16" fmla="*/ 127 w 134"/>
                    <a:gd name="T17" fmla="*/ 0 h 17"/>
                    <a:gd name="T18" fmla="*/ 134 w 134"/>
                    <a:gd name="T19" fmla="*/ 0 h 17"/>
                    <a:gd name="T20" fmla="*/ 0 w 134"/>
                    <a:gd name="T21" fmla="*/ 0 h 17"/>
                    <a:gd name="T22" fmla="*/ 0 w 134"/>
                    <a:gd name="T23" fmla="*/ 0 h 17"/>
                    <a:gd name="T24" fmla="*/ 7 w 134"/>
                    <a:gd name="T25" fmla="*/ 2 h 17"/>
                    <a:gd name="T26" fmla="*/ 12 w 134"/>
                    <a:gd name="T27" fmla="*/ 6 h 17"/>
                    <a:gd name="T28" fmla="*/ 16 w 134"/>
                    <a:gd name="T29" fmla="*/ 11 h 17"/>
                    <a:gd name="T30" fmla="*/ 17 w 134"/>
                    <a:gd name="T31" fmla="*/ 14 h 17"/>
                    <a:gd name="T32" fmla="*/ 18 w 134"/>
                    <a:gd name="T33" fmla="*/ 17 h 17"/>
                    <a:gd name="T34" fmla="*/ 106 w 134"/>
                    <a:gd name="T35"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4" h="17">
                      <a:moveTo>
                        <a:pt x="106" y="17"/>
                      </a:moveTo>
                      <a:lnTo>
                        <a:pt x="106" y="17"/>
                      </a:lnTo>
                      <a:lnTo>
                        <a:pt x="107" y="14"/>
                      </a:lnTo>
                      <a:lnTo>
                        <a:pt x="108" y="11"/>
                      </a:lnTo>
                      <a:lnTo>
                        <a:pt x="110" y="8"/>
                      </a:lnTo>
                      <a:lnTo>
                        <a:pt x="114" y="6"/>
                      </a:lnTo>
                      <a:lnTo>
                        <a:pt x="118" y="4"/>
                      </a:lnTo>
                      <a:lnTo>
                        <a:pt x="122" y="2"/>
                      </a:lnTo>
                      <a:lnTo>
                        <a:pt x="127" y="0"/>
                      </a:lnTo>
                      <a:lnTo>
                        <a:pt x="134" y="0"/>
                      </a:lnTo>
                      <a:lnTo>
                        <a:pt x="0" y="0"/>
                      </a:lnTo>
                      <a:lnTo>
                        <a:pt x="0" y="0"/>
                      </a:lnTo>
                      <a:lnTo>
                        <a:pt x="7" y="2"/>
                      </a:lnTo>
                      <a:lnTo>
                        <a:pt x="12" y="6"/>
                      </a:lnTo>
                      <a:lnTo>
                        <a:pt x="16" y="11"/>
                      </a:lnTo>
                      <a:lnTo>
                        <a:pt x="17" y="14"/>
                      </a:lnTo>
                      <a:lnTo>
                        <a:pt x="18" y="17"/>
                      </a:lnTo>
                      <a:lnTo>
                        <a:pt x="106" y="17"/>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754">
                  <a:extLst>
                    <a:ext uri="{FF2B5EF4-FFF2-40B4-BE49-F238E27FC236}">
                      <a16:creationId xmlns:a16="http://schemas.microsoft.com/office/drawing/2014/main" id="{3F86E821-3C37-E516-4993-41A1D5FF0790}"/>
                    </a:ext>
                  </a:extLst>
                </p:cNvPr>
                <p:cNvSpPr>
                  <a:spLocks/>
                </p:cNvSpPr>
                <p:nvPr/>
              </p:nvSpPr>
              <p:spPr bwMode="auto">
                <a:xfrm>
                  <a:off x="6218238" y="5153025"/>
                  <a:ext cx="30163" cy="4763"/>
                </a:xfrm>
                <a:custGeom>
                  <a:avLst/>
                  <a:gdLst>
                    <a:gd name="T0" fmla="*/ 106 w 134"/>
                    <a:gd name="T1" fmla="*/ 17 h 17"/>
                    <a:gd name="T2" fmla="*/ 106 w 134"/>
                    <a:gd name="T3" fmla="*/ 17 h 17"/>
                    <a:gd name="T4" fmla="*/ 107 w 134"/>
                    <a:gd name="T5" fmla="*/ 14 h 17"/>
                    <a:gd name="T6" fmla="*/ 108 w 134"/>
                    <a:gd name="T7" fmla="*/ 11 h 17"/>
                    <a:gd name="T8" fmla="*/ 110 w 134"/>
                    <a:gd name="T9" fmla="*/ 8 h 17"/>
                    <a:gd name="T10" fmla="*/ 114 w 134"/>
                    <a:gd name="T11" fmla="*/ 6 h 17"/>
                    <a:gd name="T12" fmla="*/ 118 w 134"/>
                    <a:gd name="T13" fmla="*/ 4 h 17"/>
                    <a:gd name="T14" fmla="*/ 122 w 134"/>
                    <a:gd name="T15" fmla="*/ 2 h 17"/>
                    <a:gd name="T16" fmla="*/ 127 w 134"/>
                    <a:gd name="T17" fmla="*/ 0 h 17"/>
                    <a:gd name="T18" fmla="*/ 134 w 134"/>
                    <a:gd name="T19" fmla="*/ 0 h 17"/>
                    <a:gd name="T20" fmla="*/ 0 w 134"/>
                    <a:gd name="T21" fmla="*/ 0 h 17"/>
                    <a:gd name="T22" fmla="*/ 0 w 134"/>
                    <a:gd name="T23" fmla="*/ 0 h 17"/>
                    <a:gd name="T24" fmla="*/ 7 w 134"/>
                    <a:gd name="T25" fmla="*/ 2 h 17"/>
                    <a:gd name="T26" fmla="*/ 12 w 134"/>
                    <a:gd name="T27" fmla="*/ 6 h 17"/>
                    <a:gd name="T28" fmla="*/ 16 w 134"/>
                    <a:gd name="T29" fmla="*/ 11 h 17"/>
                    <a:gd name="T30" fmla="*/ 17 w 134"/>
                    <a:gd name="T31" fmla="*/ 14 h 17"/>
                    <a:gd name="T32" fmla="*/ 18 w 134"/>
                    <a:gd name="T33" fmla="*/ 17 h 17"/>
                    <a:gd name="T34" fmla="*/ 106 w 134"/>
                    <a:gd name="T35"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4" h="17">
                      <a:moveTo>
                        <a:pt x="106" y="17"/>
                      </a:moveTo>
                      <a:lnTo>
                        <a:pt x="106" y="17"/>
                      </a:lnTo>
                      <a:lnTo>
                        <a:pt x="107" y="14"/>
                      </a:lnTo>
                      <a:lnTo>
                        <a:pt x="108" y="11"/>
                      </a:lnTo>
                      <a:lnTo>
                        <a:pt x="110" y="8"/>
                      </a:lnTo>
                      <a:lnTo>
                        <a:pt x="114" y="6"/>
                      </a:lnTo>
                      <a:lnTo>
                        <a:pt x="118" y="4"/>
                      </a:lnTo>
                      <a:lnTo>
                        <a:pt x="122" y="2"/>
                      </a:lnTo>
                      <a:lnTo>
                        <a:pt x="127" y="0"/>
                      </a:lnTo>
                      <a:lnTo>
                        <a:pt x="134" y="0"/>
                      </a:lnTo>
                      <a:lnTo>
                        <a:pt x="0" y="0"/>
                      </a:lnTo>
                      <a:lnTo>
                        <a:pt x="0" y="0"/>
                      </a:lnTo>
                      <a:lnTo>
                        <a:pt x="7" y="2"/>
                      </a:lnTo>
                      <a:lnTo>
                        <a:pt x="12" y="6"/>
                      </a:lnTo>
                      <a:lnTo>
                        <a:pt x="16" y="11"/>
                      </a:lnTo>
                      <a:lnTo>
                        <a:pt x="17" y="14"/>
                      </a:lnTo>
                      <a:lnTo>
                        <a:pt x="18" y="17"/>
                      </a:lnTo>
                      <a:lnTo>
                        <a:pt x="106" y="1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755">
                  <a:extLst>
                    <a:ext uri="{FF2B5EF4-FFF2-40B4-BE49-F238E27FC236}">
                      <a16:creationId xmlns:a16="http://schemas.microsoft.com/office/drawing/2014/main" id="{61794399-4958-8278-84A2-E2221349950E}"/>
                    </a:ext>
                  </a:extLst>
                </p:cNvPr>
                <p:cNvSpPr>
                  <a:spLocks/>
                </p:cNvSpPr>
                <p:nvPr/>
              </p:nvSpPr>
              <p:spPr bwMode="auto">
                <a:xfrm>
                  <a:off x="6218238" y="5153025"/>
                  <a:ext cx="30163" cy="4763"/>
                </a:xfrm>
                <a:custGeom>
                  <a:avLst/>
                  <a:gdLst>
                    <a:gd name="T0" fmla="*/ 106 w 134"/>
                    <a:gd name="T1" fmla="*/ 18 h 18"/>
                    <a:gd name="T2" fmla="*/ 106 w 134"/>
                    <a:gd name="T3" fmla="*/ 18 h 18"/>
                    <a:gd name="T4" fmla="*/ 107 w 134"/>
                    <a:gd name="T5" fmla="*/ 15 h 18"/>
                    <a:gd name="T6" fmla="*/ 108 w 134"/>
                    <a:gd name="T7" fmla="*/ 12 h 18"/>
                    <a:gd name="T8" fmla="*/ 110 w 134"/>
                    <a:gd name="T9" fmla="*/ 9 h 18"/>
                    <a:gd name="T10" fmla="*/ 114 w 134"/>
                    <a:gd name="T11" fmla="*/ 7 h 18"/>
                    <a:gd name="T12" fmla="*/ 118 w 134"/>
                    <a:gd name="T13" fmla="*/ 5 h 18"/>
                    <a:gd name="T14" fmla="*/ 122 w 134"/>
                    <a:gd name="T15" fmla="*/ 3 h 18"/>
                    <a:gd name="T16" fmla="*/ 127 w 134"/>
                    <a:gd name="T17" fmla="*/ 1 h 18"/>
                    <a:gd name="T18" fmla="*/ 134 w 134"/>
                    <a:gd name="T19" fmla="*/ 0 h 18"/>
                    <a:gd name="T20" fmla="*/ 0 w 134"/>
                    <a:gd name="T21" fmla="*/ 0 h 18"/>
                    <a:gd name="T22" fmla="*/ 0 w 134"/>
                    <a:gd name="T23" fmla="*/ 0 h 18"/>
                    <a:gd name="T24" fmla="*/ 7 w 134"/>
                    <a:gd name="T25" fmla="*/ 3 h 18"/>
                    <a:gd name="T26" fmla="*/ 12 w 134"/>
                    <a:gd name="T27" fmla="*/ 7 h 18"/>
                    <a:gd name="T28" fmla="*/ 16 w 134"/>
                    <a:gd name="T29" fmla="*/ 12 h 18"/>
                    <a:gd name="T30" fmla="*/ 17 w 134"/>
                    <a:gd name="T31" fmla="*/ 15 h 18"/>
                    <a:gd name="T32" fmla="*/ 18 w 134"/>
                    <a:gd name="T33" fmla="*/ 18 h 18"/>
                    <a:gd name="T34" fmla="*/ 106 w 134"/>
                    <a:gd name="T35"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4" h="18">
                      <a:moveTo>
                        <a:pt x="106" y="18"/>
                      </a:moveTo>
                      <a:lnTo>
                        <a:pt x="106" y="18"/>
                      </a:lnTo>
                      <a:lnTo>
                        <a:pt x="107" y="15"/>
                      </a:lnTo>
                      <a:lnTo>
                        <a:pt x="108" y="12"/>
                      </a:lnTo>
                      <a:lnTo>
                        <a:pt x="110" y="9"/>
                      </a:lnTo>
                      <a:lnTo>
                        <a:pt x="114" y="7"/>
                      </a:lnTo>
                      <a:lnTo>
                        <a:pt x="118" y="5"/>
                      </a:lnTo>
                      <a:lnTo>
                        <a:pt x="122" y="3"/>
                      </a:lnTo>
                      <a:lnTo>
                        <a:pt x="127" y="1"/>
                      </a:lnTo>
                      <a:lnTo>
                        <a:pt x="134" y="0"/>
                      </a:lnTo>
                      <a:lnTo>
                        <a:pt x="0" y="0"/>
                      </a:lnTo>
                      <a:lnTo>
                        <a:pt x="0" y="0"/>
                      </a:lnTo>
                      <a:lnTo>
                        <a:pt x="7" y="3"/>
                      </a:lnTo>
                      <a:lnTo>
                        <a:pt x="12" y="7"/>
                      </a:lnTo>
                      <a:lnTo>
                        <a:pt x="16" y="12"/>
                      </a:lnTo>
                      <a:lnTo>
                        <a:pt x="17" y="15"/>
                      </a:lnTo>
                      <a:lnTo>
                        <a:pt x="18" y="18"/>
                      </a:lnTo>
                      <a:lnTo>
                        <a:pt x="106" y="18"/>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7" name="Freeform 756">
                  <a:extLst>
                    <a:ext uri="{FF2B5EF4-FFF2-40B4-BE49-F238E27FC236}">
                      <a16:creationId xmlns:a16="http://schemas.microsoft.com/office/drawing/2014/main" id="{C4C6FCC7-2A4C-13A5-3684-B8F9EA271A49}"/>
                    </a:ext>
                  </a:extLst>
                </p:cNvPr>
                <p:cNvSpPr>
                  <a:spLocks/>
                </p:cNvSpPr>
                <p:nvPr/>
              </p:nvSpPr>
              <p:spPr bwMode="auto">
                <a:xfrm>
                  <a:off x="6211888" y="5287963"/>
                  <a:ext cx="39688" cy="4763"/>
                </a:xfrm>
                <a:custGeom>
                  <a:avLst/>
                  <a:gdLst>
                    <a:gd name="T0" fmla="*/ 179 w 179"/>
                    <a:gd name="T1" fmla="*/ 22 h 22"/>
                    <a:gd name="T2" fmla="*/ 179 w 179"/>
                    <a:gd name="T3" fmla="*/ 22 h 22"/>
                    <a:gd name="T4" fmla="*/ 172 w 179"/>
                    <a:gd name="T5" fmla="*/ 21 h 22"/>
                    <a:gd name="T6" fmla="*/ 166 w 179"/>
                    <a:gd name="T7" fmla="*/ 20 h 22"/>
                    <a:gd name="T8" fmla="*/ 156 w 179"/>
                    <a:gd name="T9" fmla="*/ 18 h 22"/>
                    <a:gd name="T10" fmla="*/ 146 w 179"/>
                    <a:gd name="T11" fmla="*/ 15 h 22"/>
                    <a:gd name="T12" fmla="*/ 141 w 179"/>
                    <a:gd name="T13" fmla="*/ 14 h 22"/>
                    <a:gd name="T14" fmla="*/ 133 w 179"/>
                    <a:gd name="T15" fmla="*/ 14 h 22"/>
                    <a:gd name="T16" fmla="*/ 133 w 179"/>
                    <a:gd name="T17" fmla="*/ 14 h 22"/>
                    <a:gd name="T18" fmla="*/ 127 w 179"/>
                    <a:gd name="T19" fmla="*/ 14 h 22"/>
                    <a:gd name="T20" fmla="*/ 122 w 179"/>
                    <a:gd name="T21" fmla="*/ 15 h 22"/>
                    <a:gd name="T22" fmla="*/ 112 w 179"/>
                    <a:gd name="T23" fmla="*/ 18 h 22"/>
                    <a:gd name="T24" fmla="*/ 102 w 179"/>
                    <a:gd name="T25" fmla="*/ 20 h 22"/>
                    <a:gd name="T26" fmla="*/ 95 w 179"/>
                    <a:gd name="T27" fmla="*/ 21 h 22"/>
                    <a:gd name="T28" fmla="*/ 89 w 179"/>
                    <a:gd name="T29" fmla="*/ 22 h 22"/>
                    <a:gd name="T30" fmla="*/ 89 w 179"/>
                    <a:gd name="T31" fmla="*/ 22 h 22"/>
                    <a:gd name="T32" fmla="*/ 83 w 179"/>
                    <a:gd name="T33" fmla="*/ 21 h 22"/>
                    <a:gd name="T34" fmla="*/ 76 w 179"/>
                    <a:gd name="T35" fmla="*/ 20 h 22"/>
                    <a:gd name="T36" fmla="*/ 64 w 179"/>
                    <a:gd name="T37" fmla="*/ 18 h 22"/>
                    <a:gd name="T38" fmla="*/ 53 w 179"/>
                    <a:gd name="T39" fmla="*/ 15 h 22"/>
                    <a:gd name="T40" fmla="*/ 45 w 179"/>
                    <a:gd name="T41" fmla="*/ 14 h 22"/>
                    <a:gd name="T42" fmla="*/ 45 w 179"/>
                    <a:gd name="T43" fmla="*/ 14 h 22"/>
                    <a:gd name="T44" fmla="*/ 39 w 179"/>
                    <a:gd name="T45" fmla="*/ 14 h 22"/>
                    <a:gd name="T46" fmla="*/ 33 w 179"/>
                    <a:gd name="T47" fmla="*/ 15 h 22"/>
                    <a:gd name="T48" fmla="*/ 22 w 179"/>
                    <a:gd name="T49" fmla="*/ 18 h 22"/>
                    <a:gd name="T50" fmla="*/ 12 w 179"/>
                    <a:gd name="T51" fmla="*/ 20 h 22"/>
                    <a:gd name="T52" fmla="*/ 6 w 179"/>
                    <a:gd name="T53" fmla="*/ 21 h 22"/>
                    <a:gd name="T54" fmla="*/ 0 w 179"/>
                    <a:gd name="T55" fmla="*/ 22 h 22"/>
                    <a:gd name="T56" fmla="*/ 0 w 179"/>
                    <a:gd name="T57" fmla="*/ 8 h 22"/>
                    <a:gd name="T58" fmla="*/ 0 w 179"/>
                    <a:gd name="T59" fmla="*/ 8 h 22"/>
                    <a:gd name="T60" fmla="*/ 6 w 179"/>
                    <a:gd name="T61" fmla="*/ 7 h 22"/>
                    <a:gd name="T62" fmla="*/ 12 w 179"/>
                    <a:gd name="T63" fmla="*/ 6 h 22"/>
                    <a:gd name="T64" fmla="*/ 22 w 179"/>
                    <a:gd name="T65" fmla="*/ 4 h 22"/>
                    <a:gd name="T66" fmla="*/ 33 w 179"/>
                    <a:gd name="T67" fmla="*/ 1 h 22"/>
                    <a:gd name="T68" fmla="*/ 39 w 179"/>
                    <a:gd name="T69" fmla="*/ 0 h 22"/>
                    <a:gd name="T70" fmla="*/ 45 w 179"/>
                    <a:gd name="T71" fmla="*/ 0 h 22"/>
                    <a:gd name="T72" fmla="*/ 45 w 179"/>
                    <a:gd name="T73" fmla="*/ 0 h 22"/>
                    <a:gd name="T74" fmla="*/ 53 w 179"/>
                    <a:gd name="T75" fmla="*/ 1 h 22"/>
                    <a:gd name="T76" fmla="*/ 64 w 179"/>
                    <a:gd name="T77" fmla="*/ 4 h 22"/>
                    <a:gd name="T78" fmla="*/ 76 w 179"/>
                    <a:gd name="T79" fmla="*/ 6 h 22"/>
                    <a:gd name="T80" fmla="*/ 83 w 179"/>
                    <a:gd name="T81" fmla="*/ 7 h 22"/>
                    <a:gd name="T82" fmla="*/ 89 w 179"/>
                    <a:gd name="T83" fmla="*/ 8 h 22"/>
                    <a:gd name="T84" fmla="*/ 89 w 179"/>
                    <a:gd name="T85" fmla="*/ 8 h 22"/>
                    <a:gd name="T86" fmla="*/ 95 w 179"/>
                    <a:gd name="T87" fmla="*/ 7 h 22"/>
                    <a:gd name="T88" fmla="*/ 102 w 179"/>
                    <a:gd name="T89" fmla="*/ 6 h 22"/>
                    <a:gd name="T90" fmla="*/ 112 w 179"/>
                    <a:gd name="T91" fmla="*/ 4 h 22"/>
                    <a:gd name="T92" fmla="*/ 122 w 179"/>
                    <a:gd name="T93" fmla="*/ 1 h 22"/>
                    <a:gd name="T94" fmla="*/ 127 w 179"/>
                    <a:gd name="T95" fmla="*/ 0 h 22"/>
                    <a:gd name="T96" fmla="*/ 133 w 179"/>
                    <a:gd name="T97" fmla="*/ 0 h 22"/>
                    <a:gd name="T98" fmla="*/ 133 w 179"/>
                    <a:gd name="T99" fmla="*/ 0 h 22"/>
                    <a:gd name="T100" fmla="*/ 141 w 179"/>
                    <a:gd name="T101" fmla="*/ 0 h 22"/>
                    <a:gd name="T102" fmla="*/ 146 w 179"/>
                    <a:gd name="T103" fmla="*/ 1 h 22"/>
                    <a:gd name="T104" fmla="*/ 156 w 179"/>
                    <a:gd name="T105" fmla="*/ 4 h 22"/>
                    <a:gd name="T106" fmla="*/ 166 w 179"/>
                    <a:gd name="T107" fmla="*/ 6 h 22"/>
                    <a:gd name="T108" fmla="*/ 172 w 179"/>
                    <a:gd name="T109" fmla="*/ 7 h 22"/>
                    <a:gd name="T110" fmla="*/ 179 w 179"/>
                    <a:gd name="T111" fmla="*/ 8 h 22"/>
                    <a:gd name="T112" fmla="*/ 179 w 179"/>
                    <a:gd name="T113"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79" h="22">
                      <a:moveTo>
                        <a:pt x="179" y="22"/>
                      </a:moveTo>
                      <a:lnTo>
                        <a:pt x="179" y="22"/>
                      </a:lnTo>
                      <a:lnTo>
                        <a:pt x="172" y="21"/>
                      </a:lnTo>
                      <a:lnTo>
                        <a:pt x="166" y="20"/>
                      </a:lnTo>
                      <a:lnTo>
                        <a:pt x="156" y="18"/>
                      </a:lnTo>
                      <a:lnTo>
                        <a:pt x="146" y="15"/>
                      </a:lnTo>
                      <a:lnTo>
                        <a:pt x="141" y="14"/>
                      </a:lnTo>
                      <a:lnTo>
                        <a:pt x="133" y="14"/>
                      </a:lnTo>
                      <a:lnTo>
                        <a:pt x="133" y="14"/>
                      </a:lnTo>
                      <a:lnTo>
                        <a:pt x="127" y="14"/>
                      </a:lnTo>
                      <a:lnTo>
                        <a:pt x="122" y="15"/>
                      </a:lnTo>
                      <a:lnTo>
                        <a:pt x="112" y="18"/>
                      </a:lnTo>
                      <a:lnTo>
                        <a:pt x="102" y="20"/>
                      </a:lnTo>
                      <a:lnTo>
                        <a:pt x="95" y="21"/>
                      </a:lnTo>
                      <a:lnTo>
                        <a:pt x="89" y="22"/>
                      </a:lnTo>
                      <a:lnTo>
                        <a:pt x="89" y="22"/>
                      </a:lnTo>
                      <a:lnTo>
                        <a:pt x="83" y="21"/>
                      </a:lnTo>
                      <a:lnTo>
                        <a:pt x="76" y="20"/>
                      </a:lnTo>
                      <a:lnTo>
                        <a:pt x="64" y="18"/>
                      </a:lnTo>
                      <a:lnTo>
                        <a:pt x="53" y="15"/>
                      </a:lnTo>
                      <a:lnTo>
                        <a:pt x="45" y="14"/>
                      </a:lnTo>
                      <a:lnTo>
                        <a:pt x="45" y="14"/>
                      </a:lnTo>
                      <a:lnTo>
                        <a:pt x="39" y="14"/>
                      </a:lnTo>
                      <a:lnTo>
                        <a:pt x="33" y="15"/>
                      </a:lnTo>
                      <a:lnTo>
                        <a:pt x="22" y="18"/>
                      </a:lnTo>
                      <a:lnTo>
                        <a:pt x="12" y="20"/>
                      </a:lnTo>
                      <a:lnTo>
                        <a:pt x="6" y="21"/>
                      </a:lnTo>
                      <a:lnTo>
                        <a:pt x="0" y="22"/>
                      </a:lnTo>
                      <a:lnTo>
                        <a:pt x="0" y="8"/>
                      </a:lnTo>
                      <a:lnTo>
                        <a:pt x="0" y="8"/>
                      </a:lnTo>
                      <a:lnTo>
                        <a:pt x="6" y="7"/>
                      </a:lnTo>
                      <a:lnTo>
                        <a:pt x="12" y="6"/>
                      </a:lnTo>
                      <a:lnTo>
                        <a:pt x="22" y="4"/>
                      </a:lnTo>
                      <a:lnTo>
                        <a:pt x="33" y="1"/>
                      </a:lnTo>
                      <a:lnTo>
                        <a:pt x="39" y="0"/>
                      </a:lnTo>
                      <a:lnTo>
                        <a:pt x="45" y="0"/>
                      </a:lnTo>
                      <a:lnTo>
                        <a:pt x="45" y="0"/>
                      </a:lnTo>
                      <a:lnTo>
                        <a:pt x="53" y="1"/>
                      </a:lnTo>
                      <a:lnTo>
                        <a:pt x="64" y="4"/>
                      </a:lnTo>
                      <a:lnTo>
                        <a:pt x="76" y="6"/>
                      </a:lnTo>
                      <a:lnTo>
                        <a:pt x="83" y="7"/>
                      </a:lnTo>
                      <a:lnTo>
                        <a:pt x="89" y="8"/>
                      </a:lnTo>
                      <a:lnTo>
                        <a:pt x="89" y="8"/>
                      </a:lnTo>
                      <a:lnTo>
                        <a:pt x="95" y="7"/>
                      </a:lnTo>
                      <a:lnTo>
                        <a:pt x="102" y="6"/>
                      </a:lnTo>
                      <a:lnTo>
                        <a:pt x="112" y="4"/>
                      </a:lnTo>
                      <a:lnTo>
                        <a:pt x="122" y="1"/>
                      </a:lnTo>
                      <a:lnTo>
                        <a:pt x="127" y="0"/>
                      </a:lnTo>
                      <a:lnTo>
                        <a:pt x="133" y="0"/>
                      </a:lnTo>
                      <a:lnTo>
                        <a:pt x="133" y="0"/>
                      </a:lnTo>
                      <a:lnTo>
                        <a:pt x="141" y="0"/>
                      </a:lnTo>
                      <a:lnTo>
                        <a:pt x="146" y="1"/>
                      </a:lnTo>
                      <a:lnTo>
                        <a:pt x="156" y="4"/>
                      </a:lnTo>
                      <a:lnTo>
                        <a:pt x="166" y="6"/>
                      </a:lnTo>
                      <a:lnTo>
                        <a:pt x="172" y="7"/>
                      </a:lnTo>
                      <a:lnTo>
                        <a:pt x="179" y="8"/>
                      </a:lnTo>
                      <a:lnTo>
                        <a:pt x="179" y="22"/>
                      </a:lnTo>
                      <a:close/>
                    </a:path>
                  </a:pathLst>
                </a:custGeom>
                <a:solidFill>
                  <a:srgbClr val="5BB1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757">
                  <a:extLst>
                    <a:ext uri="{FF2B5EF4-FFF2-40B4-BE49-F238E27FC236}">
                      <a16:creationId xmlns:a16="http://schemas.microsoft.com/office/drawing/2014/main" id="{9A42DC48-E5A0-3AC5-93A9-8811D4007B7C}"/>
                    </a:ext>
                  </a:extLst>
                </p:cNvPr>
                <p:cNvSpPr>
                  <a:spLocks/>
                </p:cNvSpPr>
                <p:nvPr/>
              </p:nvSpPr>
              <p:spPr bwMode="auto">
                <a:xfrm>
                  <a:off x="6211888" y="5287963"/>
                  <a:ext cx="39688" cy="4763"/>
                </a:xfrm>
                <a:custGeom>
                  <a:avLst/>
                  <a:gdLst>
                    <a:gd name="T0" fmla="*/ 179 w 179"/>
                    <a:gd name="T1" fmla="*/ 22 h 22"/>
                    <a:gd name="T2" fmla="*/ 179 w 179"/>
                    <a:gd name="T3" fmla="*/ 22 h 22"/>
                    <a:gd name="T4" fmla="*/ 172 w 179"/>
                    <a:gd name="T5" fmla="*/ 21 h 22"/>
                    <a:gd name="T6" fmla="*/ 166 w 179"/>
                    <a:gd name="T7" fmla="*/ 20 h 22"/>
                    <a:gd name="T8" fmla="*/ 156 w 179"/>
                    <a:gd name="T9" fmla="*/ 18 h 22"/>
                    <a:gd name="T10" fmla="*/ 146 w 179"/>
                    <a:gd name="T11" fmla="*/ 15 h 22"/>
                    <a:gd name="T12" fmla="*/ 141 w 179"/>
                    <a:gd name="T13" fmla="*/ 14 h 22"/>
                    <a:gd name="T14" fmla="*/ 133 w 179"/>
                    <a:gd name="T15" fmla="*/ 14 h 22"/>
                    <a:gd name="T16" fmla="*/ 133 w 179"/>
                    <a:gd name="T17" fmla="*/ 14 h 22"/>
                    <a:gd name="T18" fmla="*/ 127 w 179"/>
                    <a:gd name="T19" fmla="*/ 14 h 22"/>
                    <a:gd name="T20" fmla="*/ 122 w 179"/>
                    <a:gd name="T21" fmla="*/ 15 h 22"/>
                    <a:gd name="T22" fmla="*/ 112 w 179"/>
                    <a:gd name="T23" fmla="*/ 18 h 22"/>
                    <a:gd name="T24" fmla="*/ 102 w 179"/>
                    <a:gd name="T25" fmla="*/ 20 h 22"/>
                    <a:gd name="T26" fmla="*/ 95 w 179"/>
                    <a:gd name="T27" fmla="*/ 21 h 22"/>
                    <a:gd name="T28" fmla="*/ 89 w 179"/>
                    <a:gd name="T29" fmla="*/ 22 h 22"/>
                    <a:gd name="T30" fmla="*/ 89 w 179"/>
                    <a:gd name="T31" fmla="*/ 22 h 22"/>
                    <a:gd name="T32" fmla="*/ 83 w 179"/>
                    <a:gd name="T33" fmla="*/ 21 h 22"/>
                    <a:gd name="T34" fmla="*/ 76 w 179"/>
                    <a:gd name="T35" fmla="*/ 20 h 22"/>
                    <a:gd name="T36" fmla="*/ 64 w 179"/>
                    <a:gd name="T37" fmla="*/ 18 h 22"/>
                    <a:gd name="T38" fmla="*/ 53 w 179"/>
                    <a:gd name="T39" fmla="*/ 15 h 22"/>
                    <a:gd name="T40" fmla="*/ 45 w 179"/>
                    <a:gd name="T41" fmla="*/ 14 h 22"/>
                    <a:gd name="T42" fmla="*/ 45 w 179"/>
                    <a:gd name="T43" fmla="*/ 14 h 22"/>
                    <a:gd name="T44" fmla="*/ 39 w 179"/>
                    <a:gd name="T45" fmla="*/ 14 h 22"/>
                    <a:gd name="T46" fmla="*/ 33 w 179"/>
                    <a:gd name="T47" fmla="*/ 15 h 22"/>
                    <a:gd name="T48" fmla="*/ 22 w 179"/>
                    <a:gd name="T49" fmla="*/ 18 h 22"/>
                    <a:gd name="T50" fmla="*/ 12 w 179"/>
                    <a:gd name="T51" fmla="*/ 20 h 22"/>
                    <a:gd name="T52" fmla="*/ 6 w 179"/>
                    <a:gd name="T53" fmla="*/ 21 h 22"/>
                    <a:gd name="T54" fmla="*/ 0 w 179"/>
                    <a:gd name="T55" fmla="*/ 22 h 22"/>
                    <a:gd name="T56" fmla="*/ 0 w 179"/>
                    <a:gd name="T57" fmla="*/ 8 h 22"/>
                    <a:gd name="T58" fmla="*/ 0 w 179"/>
                    <a:gd name="T59" fmla="*/ 8 h 22"/>
                    <a:gd name="T60" fmla="*/ 6 w 179"/>
                    <a:gd name="T61" fmla="*/ 7 h 22"/>
                    <a:gd name="T62" fmla="*/ 12 w 179"/>
                    <a:gd name="T63" fmla="*/ 6 h 22"/>
                    <a:gd name="T64" fmla="*/ 22 w 179"/>
                    <a:gd name="T65" fmla="*/ 4 h 22"/>
                    <a:gd name="T66" fmla="*/ 33 w 179"/>
                    <a:gd name="T67" fmla="*/ 1 h 22"/>
                    <a:gd name="T68" fmla="*/ 39 w 179"/>
                    <a:gd name="T69" fmla="*/ 0 h 22"/>
                    <a:gd name="T70" fmla="*/ 45 w 179"/>
                    <a:gd name="T71" fmla="*/ 0 h 22"/>
                    <a:gd name="T72" fmla="*/ 45 w 179"/>
                    <a:gd name="T73" fmla="*/ 0 h 22"/>
                    <a:gd name="T74" fmla="*/ 53 w 179"/>
                    <a:gd name="T75" fmla="*/ 1 h 22"/>
                    <a:gd name="T76" fmla="*/ 64 w 179"/>
                    <a:gd name="T77" fmla="*/ 4 h 22"/>
                    <a:gd name="T78" fmla="*/ 76 w 179"/>
                    <a:gd name="T79" fmla="*/ 6 h 22"/>
                    <a:gd name="T80" fmla="*/ 83 w 179"/>
                    <a:gd name="T81" fmla="*/ 7 h 22"/>
                    <a:gd name="T82" fmla="*/ 89 w 179"/>
                    <a:gd name="T83" fmla="*/ 8 h 22"/>
                    <a:gd name="T84" fmla="*/ 89 w 179"/>
                    <a:gd name="T85" fmla="*/ 8 h 22"/>
                    <a:gd name="T86" fmla="*/ 95 w 179"/>
                    <a:gd name="T87" fmla="*/ 7 h 22"/>
                    <a:gd name="T88" fmla="*/ 102 w 179"/>
                    <a:gd name="T89" fmla="*/ 6 h 22"/>
                    <a:gd name="T90" fmla="*/ 112 w 179"/>
                    <a:gd name="T91" fmla="*/ 4 h 22"/>
                    <a:gd name="T92" fmla="*/ 122 w 179"/>
                    <a:gd name="T93" fmla="*/ 1 h 22"/>
                    <a:gd name="T94" fmla="*/ 127 w 179"/>
                    <a:gd name="T95" fmla="*/ 0 h 22"/>
                    <a:gd name="T96" fmla="*/ 133 w 179"/>
                    <a:gd name="T97" fmla="*/ 0 h 22"/>
                    <a:gd name="T98" fmla="*/ 133 w 179"/>
                    <a:gd name="T99" fmla="*/ 0 h 22"/>
                    <a:gd name="T100" fmla="*/ 141 w 179"/>
                    <a:gd name="T101" fmla="*/ 0 h 22"/>
                    <a:gd name="T102" fmla="*/ 146 w 179"/>
                    <a:gd name="T103" fmla="*/ 1 h 22"/>
                    <a:gd name="T104" fmla="*/ 156 w 179"/>
                    <a:gd name="T105" fmla="*/ 4 h 22"/>
                    <a:gd name="T106" fmla="*/ 166 w 179"/>
                    <a:gd name="T107" fmla="*/ 6 h 22"/>
                    <a:gd name="T108" fmla="*/ 172 w 179"/>
                    <a:gd name="T109" fmla="*/ 7 h 22"/>
                    <a:gd name="T110" fmla="*/ 179 w 179"/>
                    <a:gd name="T111" fmla="*/ 8 h 22"/>
                    <a:gd name="T112" fmla="*/ 179 w 179"/>
                    <a:gd name="T113"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79" h="22">
                      <a:moveTo>
                        <a:pt x="179" y="22"/>
                      </a:moveTo>
                      <a:lnTo>
                        <a:pt x="179" y="22"/>
                      </a:lnTo>
                      <a:lnTo>
                        <a:pt x="172" y="21"/>
                      </a:lnTo>
                      <a:lnTo>
                        <a:pt x="166" y="20"/>
                      </a:lnTo>
                      <a:lnTo>
                        <a:pt x="156" y="18"/>
                      </a:lnTo>
                      <a:lnTo>
                        <a:pt x="146" y="15"/>
                      </a:lnTo>
                      <a:lnTo>
                        <a:pt x="141" y="14"/>
                      </a:lnTo>
                      <a:lnTo>
                        <a:pt x="133" y="14"/>
                      </a:lnTo>
                      <a:lnTo>
                        <a:pt x="133" y="14"/>
                      </a:lnTo>
                      <a:lnTo>
                        <a:pt x="127" y="14"/>
                      </a:lnTo>
                      <a:lnTo>
                        <a:pt x="122" y="15"/>
                      </a:lnTo>
                      <a:lnTo>
                        <a:pt x="112" y="18"/>
                      </a:lnTo>
                      <a:lnTo>
                        <a:pt x="102" y="20"/>
                      </a:lnTo>
                      <a:lnTo>
                        <a:pt x="95" y="21"/>
                      </a:lnTo>
                      <a:lnTo>
                        <a:pt x="89" y="22"/>
                      </a:lnTo>
                      <a:lnTo>
                        <a:pt x="89" y="22"/>
                      </a:lnTo>
                      <a:lnTo>
                        <a:pt x="83" y="21"/>
                      </a:lnTo>
                      <a:lnTo>
                        <a:pt x="76" y="20"/>
                      </a:lnTo>
                      <a:lnTo>
                        <a:pt x="64" y="18"/>
                      </a:lnTo>
                      <a:lnTo>
                        <a:pt x="53" y="15"/>
                      </a:lnTo>
                      <a:lnTo>
                        <a:pt x="45" y="14"/>
                      </a:lnTo>
                      <a:lnTo>
                        <a:pt x="45" y="14"/>
                      </a:lnTo>
                      <a:lnTo>
                        <a:pt x="39" y="14"/>
                      </a:lnTo>
                      <a:lnTo>
                        <a:pt x="33" y="15"/>
                      </a:lnTo>
                      <a:lnTo>
                        <a:pt x="22" y="18"/>
                      </a:lnTo>
                      <a:lnTo>
                        <a:pt x="12" y="20"/>
                      </a:lnTo>
                      <a:lnTo>
                        <a:pt x="6" y="21"/>
                      </a:lnTo>
                      <a:lnTo>
                        <a:pt x="0" y="22"/>
                      </a:lnTo>
                      <a:lnTo>
                        <a:pt x="0" y="8"/>
                      </a:lnTo>
                      <a:lnTo>
                        <a:pt x="0" y="8"/>
                      </a:lnTo>
                      <a:lnTo>
                        <a:pt x="6" y="7"/>
                      </a:lnTo>
                      <a:lnTo>
                        <a:pt x="12" y="6"/>
                      </a:lnTo>
                      <a:lnTo>
                        <a:pt x="22" y="4"/>
                      </a:lnTo>
                      <a:lnTo>
                        <a:pt x="33" y="1"/>
                      </a:lnTo>
                      <a:lnTo>
                        <a:pt x="39" y="0"/>
                      </a:lnTo>
                      <a:lnTo>
                        <a:pt x="45" y="0"/>
                      </a:lnTo>
                      <a:lnTo>
                        <a:pt x="45" y="0"/>
                      </a:lnTo>
                      <a:lnTo>
                        <a:pt x="53" y="1"/>
                      </a:lnTo>
                      <a:lnTo>
                        <a:pt x="64" y="4"/>
                      </a:lnTo>
                      <a:lnTo>
                        <a:pt x="76" y="6"/>
                      </a:lnTo>
                      <a:lnTo>
                        <a:pt x="83" y="7"/>
                      </a:lnTo>
                      <a:lnTo>
                        <a:pt x="89" y="8"/>
                      </a:lnTo>
                      <a:lnTo>
                        <a:pt x="89" y="8"/>
                      </a:lnTo>
                      <a:lnTo>
                        <a:pt x="95" y="7"/>
                      </a:lnTo>
                      <a:lnTo>
                        <a:pt x="102" y="6"/>
                      </a:lnTo>
                      <a:lnTo>
                        <a:pt x="112" y="4"/>
                      </a:lnTo>
                      <a:lnTo>
                        <a:pt x="122" y="1"/>
                      </a:lnTo>
                      <a:lnTo>
                        <a:pt x="127" y="0"/>
                      </a:lnTo>
                      <a:lnTo>
                        <a:pt x="133" y="0"/>
                      </a:lnTo>
                      <a:lnTo>
                        <a:pt x="133" y="0"/>
                      </a:lnTo>
                      <a:lnTo>
                        <a:pt x="141" y="0"/>
                      </a:lnTo>
                      <a:lnTo>
                        <a:pt x="146" y="1"/>
                      </a:lnTo>
                      <a:lnTo>
                        <a:pt x="156" y="4"/>
                      </a:lnTo>
                      <a:lnTo>
                        <a:pt x="166" y="6"/>
                      </a:lnTo>
                      <a:lnTo>
                        <a:pt x="172" y="7"/>
                      </a:lnTo>
                      <a:lnTo>
                        <a:pt x="179" y="8"/>
                      </a:lnTo>
                      <a:lnTo>
                        <a:pt x="179" y="2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758">
                  <a:extLst>
                    <a:ext uri="{FF2B5EF4-FFF2-40B4-BE49-F238E27FC236}">
                      <a16:creationId xmlns:a16="http://schemas.microsoft.com/office/drawing/2014/main" id="{0382768B-E1EF-12AF-CEAD-2CD655307978}"/>
                    </a:ext>
                  </a:extLst>
                </p:cNvPr>
                <p:cNvSpPr>
                  <a:spLocks/>
                </p:cNvSpPr>
                <p:nvPr/>
              </p:nvSpPr>
              <p:spPr bwMode="auto">
                <a:xfrm>
                  <a:off x="6211888" y="5287963"/>
                  <a:ext cx="39688" cy="4763"/>
                </a:xfrm>
                <a:custGeom>
                  <a:avLst/>
                  <a:gdLst>
                    <a:gd name="T0" fmla="*/ 179 w 179"/>
                    <a:gd name="T1" fmla="*/ 22 h 22"/>
                    <a:gd name="T2" fmla="*/ 179 w 179"/>
                    <a:gd name="T3" fmla="*/ 22 h 22"/>
                    <a:gd name="T4" fmla="*/ 172 w 179"/>
                    <a:gd name="T5" fmla="*/ 21 h 22"/>
                    <a:gd name="T6" fmla="*/ 166 w 179"/>
                    <a:gd name="T7" fmla="*/ 20 h 22"/>
                    <a:gd name="T8" fmla="*/ 156 w 179"/>
                    <a:gd name="T9" fmla="*/ 18 h 22"/>
                    <a:gd name="T10" fmla="*/ 146 w 179"/>
                    <a:gd name="T11" fmla="*/ 15 h 22"/>
                    <a:gd name="T12" fmla="*/ 141 w 179"/>
                    <a:gd name="T13" fmla="*/ 14 h 22"/>
                    <a:gd name="T14" fmla="*/ 133 w 179"/>
                    <a:gd name="T15" fmla="*/ 14 h 22"/>
                    <a:gd name="T16" fmla="*/ 133 w 179"/>
                    <a:gd name="T17" fmla="*/ 14 h 22"/>
                    <a:gd name="T18" fmla="*/ 127 w 179"/>
                    <a:gd name="T19" fmla="*/ 14 h 22"/>
                    <a:gd name="T20" fmla="*/ 122 w 179"/>
                    <a:gd name="T21" fmla="*/ 15 h 22"/>
                    <a:gd name="T22" fmla="*/ 112 w 179"/>
                    <a:gd name="T23" fmla="*/ 18 h 22"/>
                    <a:gd name="T24" fmla="*/ 102 w 179"/>
                    <a:gd name="T25" fmla="*/ 20 h 22"/>
                    <a:gd name="T26" fmla="*/ 95 w 179"/>
                    <a:gd name="T27" fmla="*/ 21 h 22"/>
                    <a:gd name="T28" fmla="*/ 89 w 179"/>
                    <a:gd name="T29" fmla="*/ 22 h 22"/>
                    <a:gd name="T30" fmla="*/ 89 w 179"/>
                    <a:gd name="T31" fmla="*/ 22 h 22"/>
                    <a:gd name="T32" fmla="*/ 83 w 179"/>
                    <a:gd name="T33" fmla="*/ 21 h 22"/>
                    <a:gd name="T34" fmla="*/ 76 w 179"/>
                    <a:gd name="T35" fmla="*/ 20 h 22"/>
                    <a:gd name="T36" fmla="*/ 64 w 179"/>
                    <a:gd name="T37" fmla="*/ 18 h 22"/>
                    <a:gd name="T38" fmla="*/ 53 w 179"/>
                    <a:gd name="T39" fmla="*/ 15 h 22"/>
                    <a:gd name="T40" fmla="*/ 45 w 179"/>
                    <a:gd name="T41" fmla="*/ 14 h 22"/>
                    <a:gd name="T42" fmla="*/ 45 w 179"/>
                    <a:gd name="T43" fmla="*/ 14 h 22"/>
                    <a:gd name="T44" fmla="*/ 39 w 179"/>
                    <a:gd name="T45" fmla="*/ 14 h 22"/>
                    <a:gd name="T46" fmla="*/ 33 w 179"/>
                    <a:gd name="T47" fmla="*/ 15 h 22"/>
                    <a:gd name="T48" fmla="*/ 22 w 179"/>
                    <a:gd name="T49" fmla="*/ 18 h 22"/>
                    <a:gd name="T50" fmla="*/ 12 w 179"/>
                    <a:gd name="T51" fmla="*/ 20 h 22"/>
                    <a:gd name="T52" fmla="*/ 6 w 179"/>
                    <a:gd name="T53" fmla="*/ 21 h 22"/>
                    <a:gd name="T54" fmla="*/ 0 w 179"/>
                    <a:gd name="T55" fmla="*/ 22 h 22"/>
                    <a:gd name="T56" fmla="*/ 0 w 179"/>
                    <a:gd name="T57" fmla="*/ 7 h 22"/>
                    <a:gd name="T58" fmla="*/ 0 w 179"/>
                    <a:gd name="T59" fmla="*/ 7 h 22"/>
                    <a:gd name="T60" fmla="*/ 6 w 179"/>
                    <a:gd name="T61" fmla="*/ 7 h 22"/>
                    <a:gd name="T62" fmla="*/ 12 w 179"/>
                    <a:gd name="T63" fmla="*/ 6 h 22"/>
                    <a:gd name="T64" fmla="*/ 22 w 179"/>
                    <a:gd name="T65" fmla="*/ 3 h 22"/>
                    <a:gd name="T66" fmla="*/ 33 w 179"/>
                    <a:gd name="T67" fmla="*/ 1 h 22"/>
                    <a:gd name="T68" fmla="*/ 39 w 179"/>
                    <a:gd name="T69" fmla="*/ 0 h 22"/>
                    <a:gd name="T70" fmla="*/ 45 w 179"/>
                    <a:gd name="T71" fmla="*/ 0 h 22"/>
                    <a:gd name="T72" fmla="*/ 45 w 179"/>
                    <a:gd name="T73" fmla="*/ 0 h 22"/>
                    <a:gd name="T74" fmla="*/ 53 w 179"/>
                    <a:gd name="T75" fmla="*/ 1 h 22"/>
                    <a:gd name="T76" fmla="*/ 64 w 179"/>
                    <a:gd name="T77" fmla="*/ 3 h 22"/>
                    <a:gd name="T78" fmla="*/ 76 w 179"/>
                    <a:gd name="T79" fmla="*/ 6 h 22"/>
                    <a:gd name="T80" fmla="*/ 83 w 179"/>
                    <a:gd name="T81" fmla="*/ 7 h 22"/>
                    <a:gd name="T82" fmla="*/ 89 w 179"/>
                    <a:gd name="T83" fmla="*/ 7 h 22"/>
                    <a:gd name="T84" fmla="*/ 89 w 179"/>
                    <a:gd name="T85" fmla="*/ 7 h 22"/>
                    <a:gd name="T86" fmla="*/ 95 w 179"/>
                    <a:gd name="T87" fmla="*/ 7 h 22"/>
                    <a:gd name="T88" fmla="*/ 102 w 179"/>
                    <a:gd name="T89" fmla="*/ 6 h 22"/>
                    <a:gd name="T90" fmla="*/ 112 w 179"/>
                    <a:gd name="T91" fmla="*/ 3 h 22"/>
                    <a:gd name="T92" fmla="*/ 122 w 179"/>
                    <a:gd name="T93" fmla="*/ 1 h 22"/>
                    <a:gd name="T94" fmla="*/ 127 w 179"/>
                    <a:gd name="T95" fmla="*/ 0 h 22"/>
                    <a:gd name="T96" fmla="*/ 133 w 179"/>
                    <a:gd name="T97" fmla="*/ 0 h 22"/>
                    <a:gd name="T98" fmla="*/ 133 w 179"/>
                    <a:gd name="T99" fmla="*/ 0 h 22"/>
                    <a:gd name="T100" fmla="*/ 141 w 179"/>
                    <a:gd name="T101" fmla="*/ 0 h 22"/>
                    <a:gd name="T102" fmla="*/ 146 w 179"/>
                    <a:gd name="T103" fmla="*/ 1 h 22"/>
                    <a:gd name="T104" fmla="*/ 156 w 179"/>
                    <a:gd name="T105" fmla="*/ 3 h 22"/>
                    <a:gd name="T106" fmla="*/ 166 w 179"/>
                    <a:gd name="T107" fmla="*/ 6 h 22"/>
                    <a:gd name="T108" fmla="*/ 172 w 179"/>
                    <a:gd name="T109" fmla="*/ 7 h 22"/>
                    <a:gd name="T110" fmla="*/ 179 w 179"/>
                    <a:gd name="T111" fmla="*/ 7 h 22"/>
                    <a:gd name="T112" fmla="*/ 179 w 179"/>
                    <a:gd name="T113"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79" h="22">
                      <a:moveTo>
                        <a:pt x="179" y="22"/>
                      </a:moveTo>
                      <a:lnTo>
                        <a:pt x="179" y="22"/>
                      </a:lnTo>
                      <a:lnTo>
                        <a:pt x="172" y="21"/>
                      </a:lnTo>
                      <a:lnTo>
                        <a:pt x="166" y="20"/>
                      </a:lnTo>
                      <a:lnTo>
                        <a:pt x="156" y="18"/>
                      </a:lnTo>
                      <a:lnTo>
                        <a:pt x="146" y="15"/>
                      </a:lnTo>
                      <a:lnTo>
                        <a:pt x="141" y="14"/>
                      </a:lnTo>
                      <a:lnTo>
                        <a:pt x="133" y="14"/>
                      </a:lnTo>
                      <a:lnTo>
                        <a:pt x="133" y="14"/>
                      </a:lnTo>
                      <a:lnTo>
                        <a:pt x="127" y="14"/>
                      </a:lnTo>
                      <a:lnTo>
                        <a:pt x="122" y="15"/>
                      </a:lnTo>
                      <a:lnTo>
                        <a:pt x="112" y="18"/>
                      </a:lnTo>
                      <a:lnTo>
                        <a:pt x="102" y="20"/>
                      </a:lnTo>
                      <a:lnTo>
                        <a:pt x="95" y="21"/>
                      </a:lnTo>
                      <a:lnTo>
                        <a:pt x="89" y="22"/>
                      </a:lnTo>
                      <a:lnTo>
                        <a:pt x="89" y="22"/>
                      </a:lnTo>
                      <a:lnTo>
                        <a:pt x="83" y="21"/>
                      </a:lnTo>
                      <a:lnTo>
                        <a:pt x="76" y="20"/>
                      </a:lnTo>
                      <a:lnTo>
                        <a:pt x="64" y="18"/>
                      </a:lnTo>
                      <a:lnTo>
                        <a:pt x="53" y="15"/>
                      </a:lnTo>
                      <a:lnTo>
                        <a:pt x="45" y="14"/>
                      </a:lnTo>
                      <a:lnTo>
                        <a:pt x="45" y="14"/>
                      </a:lnTo>
                      <a:lnTo>
                        <a:pt x="39" y="14"/>
                      </a:lnTo>
                      <a:lnTo>
                        <a:pt x="33" y="15"/>
                      </a:lnTo>
                      <a:lnTo>
                        <a:pt x="22" y="18"/>
                      </a:lnTo>
                      <a:lnTo>
                        <a:pt x="12" y="20"/>
                      </a:lnTo>
                      <a:lnTo>
                        <a:pt x="6" y="21"/>
                      </a:lnTo>
                      <a:lnTo>
                        <a:pt x="0" y="22"/>
                      </a:lnTo>
                      <a:lnTo>
                        <a:pt x="0" y="7"/>
                      </a:lnTo>
                      <a:lnTo>
                        <a:pt x="0" y="7"/>
                      </a:lnTo>
                      <a:lnTo>
                        <a:pt x="6" y="7"/>
                      </a:lnTo>
                      <a:lnTo>
                        <a:pt x="12" y="6"/>
                      </a:lnTo>
                      <a:lnTo>
                        <a:pt x="22" y="3"/>
                      </a:lnTo>
                      <a:lnTo>
                        <a:pt x="33" y="1"/>
                      </a:lnTo>
                      <a:lnTo>
                        <a:pt x="39" y="0"/>
                      </a:lnTo>
                      <a:lnTo>
                        <a:pt x="45" y="0"/>
                      </a:lnTo>
                      <a:lnTo>
                        <a:pt x="45" y="0"/>
                      </a:lnTo>
                      <a:lnTo>
                        <a:pt x="53" y="1"/>
                      </a:lnTo>
                      <a:lnTo>
                        <a:pt x="64" y="3"/>
                      </a:lnTo>
                      <a:lnTo>
                        <a:pt x="76" y="6"/>
                      </a:lnTo>
                      <a:lnTo>
                        <a:pt x="83" y="7"/>
                      </a:lnTo>
                      <a:lnTo>
                        <a:pt x="89" y="7"/>
                      </a:lnTo>
                      <a:lnTo>
                        <a:pt x="89" y="7"/>
                      </a:lnTo>
                      <a:lnTo>
                        <a:pt x="95" y="7"/>
                      </a:lnTo>
                      <a:lnTo>
                        <a:pt x="102" y="6"/>
                      </a:lnTo>
                      <a:lnTo>
                        <a:pt x="112" y="3"/>
                      </a:lnTo>
                      <a:lnTo>
                        <a:pt x="122" y="1"/>
                      </a:lnTo>
                      <a:lnTo>
                        <a:pt x="127" y="0"/>
                      </a:lnTo>
                      <a:lnTo>
                        <a:pt x="133" y="0"/>
                      </a:lnTo>
                      <a:lnTo>
                        <a:pt x="133" y="0"/>
                      </a:lnTo>
                      <a:lnTo>
                        <a:pt x="141" y="0"/>
                      </a:lnTo>
                      <a:lnTo>
                        <a:pt x="146" y="1"/>
                      </a:lnTo>
                      <a:lnTo>
                        <a:pt x="156" y="3"/>
                      </a:lnTo>
                      <a:lnTo>
                        <a:pt x="166" y="6"/>
                      </a:lnTo>
                      <a:lnTo>
                        <a:pt x="172" y="7"/>
                      </a:lnTo>
                      <a:lnTo>
                        <a:pt x="179" y="7"/>
                      </a:lnTo>
                      <a:lnTo>
                        <a:pt x="179" y="22"/>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0" name="Freeform 759">
                  <a:extLst>
                    <a:ext uri="{FF2B5EF4-FFF2-40B4-BE49-F238E27FC236}">
                      <a16:creationId xmlns:a16="http://schemas.microsoft.com/office/drawing/2014/main" id="{ADC1461A-B94C-83F0-AB63-C3157253866E}"/>
                    </a:ext>
                  </a:extLst>
                </p:cNvPr>
                <p:cNvSpPr>
                  <a:spLocks/>
                </p:cNvSpPr>
                <p:nvPr/>
              </p:nvSpPr>
              <p:spPr bwMode="auto">
                <a:xfrm>
                  <a:off x="6211888" y="5291138"/>
                  <a:ext cx="39688" cy="4763"/>
                </a:xfrm>
                <a:custGeom>
                  <a:avLst/>
                  <a:gdLst>
                    <a:gd name="T0" fmla="*/ 179 w 179"/>
                    <a:gd name="T1" fmla="*/ 23 h 23"/>
                    <a:gd name="T2" fmla="*/ 179 w 179"/>
                    <a:gd name="T3" fmla="*/ 23 h 23"/>
                    <a:gd name="T4" fmla="*/ 172 w 179"/>
                    <a:gd name="T5" fmla="*/ 23 h 23"/>
                    <a:gd name="T6" fmla="*/ 166 w 179"/>
                    <a:gd name="T7" fmla="*/ 22 h 23"/>
                    <a:gd name="T8" fmla="*/ 156 w 179"/>
                    <a:gd name="T9" fmla="*/ 19 h 23"/>
                    <a:gd name="T10" fmla="*/ 146 w 179"/>
                    <a:gd name="T11" fmla="*/ 16 h 23"/>
                    <a:gd name="T12" fmla="*/ 141 w 179"/>
                    <a:gd name="T13" fmla="*/ 15 h 23"/>
                    <a:gd name="T14" fmla="*/ 133 w 179"/>
                    <a:gd name="T15" fmla="*/ 15 h 23"/>
                    <a:gd name="T16" fmla="*/ 133 w 179"/>
                    <a:gd name="T17" fmla="*/ 15 h 23"/>
                    <a:gd name="T18" fmla="*/ 127 w 179"/>
                    <a:gd name="T19" fmla="*/ 15 h 23"/>
                    <a:gd name="T20" fmla="*/ 122 w 179"/>
                    <a:gd name="T21" fmla="*/ 16 h 23"/>
                    <a:gd name="T22" fmla="*/ 112 w 179"/>
                    <a:gd name="T23" fmla="*/ 19 h 23"/>
                    <a:gd name="T24" fmla="*/ 102 w 179"/>
                    <a:gd name="T25" fmla="*/ 22 h 23"/>
                    <a:gd name="T26" fmla="*/ 95 w 179"/>
                    <a:gd name="T27" fmla="*/ 23 h 23"/>
                    <a:gd name="T28" fmla="*/ 89 w 179"/>
                    <a:gd name="T29" fmla="*/ 23 h 23"/>
                    <a:gd name="T30" fmla="*/ 89 w 179"/>
                    <a:gd name="T31" fmla="*/ 23 h 23"/>
                    <a:gd name="T32" fmla="*/ 83 w 179"/>
                    <a:gd name="T33" fmla="*/ 23 h 23"/>
                    <a:gd name="T34" fmla="*/ 76 w 179"/>
                    <a:gd name="T35" fmla="*/ 22 h 23"/>
                    <a:gd name="T36" fmla="*/ 64 w 179"/>
                    <a:gd name="T37" fmla="*/ 19 h 23"/>
                    <a:gd name="T38" fmla="*/ 53 w 179"/>
                    <a:gd name="T39" fmla="*/ 16 h 23"/>
                    <a:gd name="T40" fmla="*/ 45 w 179"/>
                    <a:gd name="T41" fmla="*/ 15 h 23"/>
                    <a:gd name="T42" fmla="*/ 45 w 179"/>
                    <a:gd name="T43" fmla="*/ 15 h 23"/>
                    <a:gd name="T44" fmla="*/ 39 w 179"/>
                    <a:gd name="T45" fmla="*/ 15 h 23"/>
                    <a:gd name="T46" fmla="*/ 33 w 179"/>
                    <a:gd name="T47" fmla="*/ 16 h 23"/>
                    <a:gd name="T48" fmla="*/ 22 w 179"/>
                    <a:gd name="T49" fmla="*/ 19 h 23"/>
                    <a:gd name="T50" fmla="*/ 12 w 179"/>
                    <a:gd name="T51" fmla="*/ 22 h 23"/>
                    <a:gd name="T52" fmla="*/ 6 w 179"/>
                    <a:gd name="T53" fmla="*/ 23 h 23"/>
                    <a:gd name="T54" fmla="*/ 0 w 179"/>
                    <a:gd name="T55" fmla="*/ 23 h 23"/>
                    <a:gd name="T56" fmla="*/ 0 w 179"/>
                    <a:gd name="T57" fmla="*/ 8 h 23"/>
                    <a:gd name="T58" fmla="*/ 0 w 179"/>
                    <a:gd name="T59" fmla="*/ 8 h 23"/>
                    <a:gd name="T60" fmla="*/ 6 w 179"/>
                    <a:gd name="T61" fmla="*/ 7 h 23"/>
                    <a:gd name="T62" fmla="*/ 12 w 179"/>
                    <a:gd name="T63" fmla="*/ 6 h 23"/>
                    <a:gd name="T64" fmla="*/ 22 w 179"/>
                    <a:gd name="T65" fmla="*/ 4 h 23"/>
                    <a:gd name="T66" fmla="*/ 33 w 179"/>
                    <a:gd name="T67" fmla="*/ 1 h 23"/>
                    <a:gd name="T68" fmla="*/ 39 w 179"/>
                    <a:gd name="T69" fmla="*/ 0 h 23"/>
                    <a:gd name="T70" fmla="*/ 45 w 179"/>
                    <a:gd name="T71" fmla="*/ 0 h 23"/>
                    <a:gd name="T72" fmla="*/ 45 w 179"/>
                    <a:gd name="T73" fmla="*/ 0 h 23"/>
                    <a:gd name="T74" fmla="*/ 53 w 179"/>
                    <a:gd name="T75" fmla="*/ 1 h 23"/>
                    <a:gd name="T76" fmla="*/ 64 w 179"/>
                    <a:gd name="T77" fmla="*/ 4 h 23"/>
                    <a:gd name="T78" fmla="*/ 76 w 179"/>
                    <a:gd name="T79" fmla="*/ 6 h 23"/>
                    <a:gd name="T80" fmla="*/ 83 w 179"/>
                    <a:gd name="T81" fmla="*/ 7 h 23"/>
                    <a:gd name="T82" fmla="*/ 89 w 179"/>
                    <a:gd name="T83" fmla="*/ 8 h 23"/>
                    <a:gd name="T84" fmla="*/ 89 w 179"/>
                    <a:gd name="T85" fmla="*/ 8 h 23"/>
                    <a:gd name="T86" fmla="*/ 95 w 179"/>
                    <a:gd name="T87" fmla="*/ 7 h 23"/>
                    <a:gd name="T88" fmla="*/ 102 w 179"/>
                    <a:gd name="T89" fmla="*/ 6 h 23"/>
                    <a:gd name="T90" fmla="*/ 112 w 179"/>
                    <a:gd name="T91" fmla="*/ 4 h 23"/>
                    <a:gd name="T92" fmla="*/ 122 w 179"/>
                    <a:gd name="T93" fmla="*/ 1 h 23"/>
                    <a:gd name="T94" fmla="*/ 127 w 179"/>
                    <a:gd name="T95" fmla="*/ 0 h 23"/>
                    <a:gd name="T96" fmla="*/ 133 w 179"/>
                    <a:gd name="T97" fmla="*/ 0 h 23"/>
                    <a:gd name="T98" fmla="*/ 133 w 179"/>
                    <a:gd name="T99" fmla="*/ 0 h 23"/>
                    <a:gd name="T100" fmla="*/ 141 w 179"/>
                    <a:gd name="T101" fmla="*/ 0 h 23"/>
                    <a:gd name="T102" fmla="*/ 146 w 179"/>
                    <a:gd name="T103" fmla="*/ 1 h 23"/>
                    <a:gd name="T104" fmla="*/ 156 w 179"/>
                    <a:gd name="T105" fmla="*/ 4 h 23"/>
                    <a:gd name="T106" fmla="*/ 166 w 179"/>
                    <a:gd name="T107" fmla="*/ 6 h 23"/>
                    <a:gd name="T108" fmla="*/ 172 w 179"/>
                    <a:gd name="T109" fmla="*/ 7 h 23"/>
                    <a:gd name="T110" fmla="*/ 179 w 179"/>
                    <a:gd name="T111" fmla="*/ 8 h 23"/>
                    <a:gd name="T112" fmla="*/ 179 w 179"/>
                    <a:gd name="T113"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79" h="23">
                      <a:moveTo>
                        <a:pt x="179" y="23"/>
                      </a:moveTo>
                      <a:lnTo>
                        <a:pt x="179" y="23"/>
                      </a:lnTo>
                      <a:lnTo>
                        <a:pt x="172" y="23"/>
                      </a:lnTo>
                      <a:lnTo>
                        <a:pt x="166" y="22"/>
                      </a:lnTo>
                      <a:lnTo>
                        <a:pt x="156" y="19"/>
                      </a:lnTo>
                      <a:lnTo>
                        <a:pt x="146" y="16"/>
                      </a:lnTo>
                      <a:lnTo>
                        <a:pt x="141" y="15"/>
                      </a:lnTo>
                      <a:lnTo>
                        <a:pt x="133" y="15"/>
                      </a:lnTo>
                      <a:lnTo>
                        <a:pt x="133" y="15"/>
                      </a:lnTo>
                      <a:lnTo>
                        <a:pt x="127" y="15"/>
                      </a:lnTo>
                      <a:lnTo>
                        <a:pt x="122" y="16"/>
                      </a:lnTo>
                      <a:lnTo>
                        <a:pt x="112" y="19"/>
                      </a:lnTo>
                      <a:lnTo>
                        <a:pt x="102" y="22"/>
                      </a:lnTo>
                      <a:lnTo>
                        <a:pt x="95" y="23"/>
                      </a:lnTo>
                      <a:lnTo>
                        <a:pt x="89" y="23"/>
                      </a:lnTo>
                      <a:lnTo>
                        <a:pt x="89" y="23"/>
                      </a:lnTo>
                      <a:lnTo>
                        <a:pt x="83" y="23"/>
                      </a:lnTo>
                      <a:lnTo>
                        <a:pt x="76" y="22"/>
                      </a:lnTo>
                      <a:lnTo>
                        <a:pt x="64" y="19"/>
                      </a:lnTo>
                      <a:lnTo>
                        <a:pt x="53" y="16"/>
                      </a:lnTo>
                      <a:lnTo>
                        <a:pt x="45" y="15"/>
                      </a:lnTo>
                      <a:lnTo>
                        <a:pt x="45" y="15"/>
                      </a:lnTo>
                      <a:lnTo>
                        <a:pt x="39" y="15"/>
                      </a:lnTo>
                      <a:lnTo>
                        <a:pt x="33" y="16"/>
                      </a:lnTo>
                      <a:lnTo>
                        <a:pt x="22" y="19"/>
                      </a:lnTo>
                      <a:lnTo>
                        <a:pt x="12" y="22"/>
                      </a:lnTo>
                      <a:lnTo>
                        <a:pt x="6" y="23"/>
                      </a:lnTo>
                      <a:lnTo>
                        <a:pt x="0" y="23"/>
                      </a:lnTo>
                      <a:lnTo>
                        <a:pt x="0" y="8"/>
                      </a:lnTo>
                      <a:lnTo>
                        <a:pt x="0" y="8"/>
                      </a:lnTo>
                      <a:lnTo>
                        <a:pt x="6" y="7"/>
                      </a:lnTo>
                      <a:lnTo>
                        <a:pt x="12" y="6"/>
                      </a:lnTo>
                      <a:lnTo>
                        <a:pt x="22" y="4"/>
                      </a:lnTo>
                      <a:lnTo>
                        <a:pt x="33" y="1"/>
                      </a:lnTo>
                      <a:lnTo>
                        <a:pt x="39" y="0"/>
                      </a:lnTo>
                      <a:lnTo>
                        <a:pt x="45" y="0"/>
                      </a:lnTo>
                      <a:lnTo>
                        <a:pt x="45" y="0"/>
                      </a:lnTo>
                      <a:lnTo>
                        <a:pt x="53" y="1"/>
                      </a:lnTo>
                      <a:lnTo>
                        <a:pt x="64" y="4"/>
                      </a:lnTo>
                      <a:lnTo>
                        <a:pt x="76" y="6"/>
                      </a:lnTo>
                      <a:lnTo>
                        <a:pt x="83" y="7"/>
                      </a:lnTo>
                      <a:lnTo>
                        <a:pt x="89" y="8"/>
                      </a:lnTo>
                      <a:lnTo>
                        <a:pt x="89" y="8"/>
                      </a:lnTo>
                      <a:lnTo>
                        <a:pt x="95" y="7"/>
                      </a:lnTo>
                      <a:lnTo>
                        <a:pt x="102" y="6"/>
                      </a:lnTo>
                      <a:lnTo>
                        <a:pt x="112" y="4"/>
                      </a:lnTo>
                      <a:lnTo>
                        <a:pt x="122" y="1"/>
                      </a:lnTo>
                      <a:lnTo>
                        <a:pt x="127" y="0"/>
                      </a:lnTo>
                      <a:lnTo>
                        <a:pt x="133" y="0"/>
                      </a:lnTo>
                      <a:lnTo>
                        <a:pt x="133" y="0"/>
                      </a:lnTo>
                      <a:lnTo>
                        <a:pt x="141" y="0"/>
                      </a:lnTo>
                      <a:lnTo>
                        <a:pt x="146" y="1"/>
                      </a:lnTo>
                      <a:lnTo>
                        <a:pt x="156" y="4"/>
                      </a:lnTo>
                      <a:lnTo>
                        <a:pt x="166" y="6"/>
                      </a:lnTo>
                      <a:lnTo>
                        <a:pt x="172" y="7"/>
                      </a:lnTo>
                      <a:lnTo>
                        <a:pt x="179" y="8"/>
                      </a:lnTo>
                      <a:lnTo>
                        <a:pt x="179" y="23"/>
                      </a:lnTo>
                      <a:close/>
                    </a:path>
                  </a:pathLst>
                </a:custGeom>
                <a:solidFill>
                  <a:srgbClr val="E5E6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760">
                  <a:extLst>
                    <a:ext uri="{FF2B5EF4-FFF2-40B4-BE49-F238E27FC236}">
                      <a16:creationId xmlns:a16="http://schemas.microsoft.com/office/drawing/2014/main" id="{E4ECDC36-B9C5-D7E2-152B-5345A180B36A}"/>
                    </a:ext>
                  </a:extLst>
                </p:cNvPr>
                <p:cNvSpPr>
                  <a:spLocks/>
                </p:cNvSpPr>
                <p:nvPr/>
              </p:nvSpPr>
              <p:spPr bwMode="auto">
                <a:xfrm>
                  <a:off x="6211888" y="5291138"/>
                  <a:ext cx="39688" cy="4763"/>
                </a:xfrm>
                <a:custGeom>
                  <a:avLst/>
                  <a:gdLst>
                    <a:gd name="T0" fmla="*/ 179 w 179"/>
                    <a:gd name="T1" fmla="*/ 23 h 23"/>
                    <a:gd name="T2" fmla="*/ 179 w 179"/>
                    <a:gd name="T3" fmla="*/ 23 h 23"/>
                    <a:gd name="T4" fmla="*/ 172 w 179"/>
                    <a:gd name="T5" fmla="*/ 23 h 23"/>
                    <a:gd name="T6" fmla="*/ 166 w 179"/>
                    <a:gd name="T7" fmla="*/ 22 h 23"/>
                    <a:gd name="T8" fmla="*/ 156 w 179"/>
                    <a:gd name="T9" fmla="*/ 19 h 23"/>
                    <a:gd name="T10" fmla="*/ 146 w 179"/>
                    <a:gd name="T11" fmla="*/ 16 h 23"/>
                    <a:gd name="T12" fmla="*/ 141 w 179"/>
                    <a:gd name="T13" fmla="*/ 15 h 23"/>
                    <a:gd name="T14" fmla="*/ 133 w 179"/>
                    <a:gd name="T15" fmla="*/ 15 h 23"/>
                    <a:gd name="T16" fmla="*/ 133 w 179"/>
                    <a:gd name="T17" fmla="*/ 15 h 23"/>
                    <a:gd name="T18" fmla="*/ 127 w 179"/>
                    <a:gd name="T19" fmla="*/ 15 h 23"/>
                    <a:gd name="T20" fmla="*/ 122 w 179"/>
                    <a:gd name="T21" fmla="*/ 16 h 23"/>
                    <a:gd name="T22" fmla="*/ 112 w 179"/>
                    <a:gd name="T23" fmla="*/ 19 h 23"/>
                    <a:gd name="T24" fmla="*/ 102 w 179"/>
                    <a:gd name="T25" fmla="*/ 22 h 23"/>
                    <a:gd name="T26" fmla="*/ 95 w 179"/>
                    <a:gd name="T27" fmla="*/ 23 h 23"/>
                    <a:gd name="T28" fmla="*/ 89 w 179"/>
                    <a:gd name="T29" fmla="*/ 23 h 23"/>
                    <a:gd name="T30" fmla="*/ 89 w 179"/>
                    <a:gd name="T31" fmla="*/ 23 h 23"/>
                    <a:gd name="T32" fmla="*/ 83 w 179"/>
                    <a:gd name="T33" fmla="*/ 23 h 23"/>
                    <a:gd name="T34" fmla="*/ 76 w 179"/>
                    <a:gd name="T35" fmla="*/ 22 h 23"/>
                    <a:gd name="T36" fmla="*/ 64 w 179"/>
                    <a:gd name="T37" fmla="*/ 19 h 23"/>
                    <a:gd name="T38" fmla="*/ 53 w 179"/>
                    <a:gd name="T39" fmla="*/ 16 h 23"/>
                    <a:gd name="T40" fmla="*/ 45 w 179"/>
                    <a:gd name="T41" fmla="*/ 15 h 23"/>
                    <a:gd name="T42" fmla="*/ 45 w 179"/>
                    <a:gd name="T43" fmla="*/ 15 h 23"/>
                    <a:gd name="T44" fmla="*/ 39 w 179"/>
                    <a:gd name="T45" fmla="*/ 15 h 23"/>
                    <a:gd name="T46" fmla="*/ 33 w 179"/>
                    <a:gd name="T47" fmla="*/ 16 h 23"/>
                    <a:gd name="T48" fmla="*/ 22 w 179"/>
                    <a:gd name="T49" fmla="*/ 19 h 23"/>
                    <a:gd name="T50" fmla="*/ 12 w 179"/>
                    <a:gd name="T51" fmla="*/ 22 h 23"/>
                    <a:gd name="T52" fmla="*/ 6 w 179"/>
                    <a:gd name="T53" fmla="*/ 23 h 23"/>
                    <a:gd name="T54" fmla="*/ 0 w 179"/>
                    <a:gd name="T55" fmla="*/ 23 h 23"/>
                    <a:gd name="T56" fmla="*/ 0 w 179"/>
                    <a:gd name="T57" fmla="*/ 8 h 23"/>
                    <a:gd name="T58" fmla="*/ 0 w 179"/>
                    <a:gd name="T59" fmla="*/ 8 h 23"/>
                    <a:gd name="T60" fmla="*/ 6 w 179"/>
                    <a:gd name="T61" fmla="*/ 7 h 23"/>
                    <a:gd name="T62" fmla="*/ 12 w 179"/>
                    <a:gd name="T63" fmla="*/ 6 h 23"/>
                    <a:gd name="T64" fmla="*/ 22 w 179"/>
                    <a:gd name="T65" fmla="*/ 4 h 23"/>
                    <a:gd name="T66" fmla="*/ 33 w 179"/>
                    <a:gd name="T67" fmla="*/ 1 h 23"/>
                    <a:gd name="T68" fmla="*/ 39 w 179"/>
                    <a:gd name="T69" fmla="*/ 0 h 23"/>
                    <a:gd name="T70" fmla="*/ 45 w 179"/>
                    <a:gd name="T71" fmla="*/ 0 h 23"/>
                    <a:gd name="T72" fmla="*/ 45 w 179"/>
                    <a:gd name="T73" fmla="*/ 0 h 23"/>
                    <a:gd name="T74" fmla="*/ 53 w 179"/>
                    <a:gd name="T75" fmla="*/ 1 h 23"/>
                    <a:gd name="T76" fmla="*/ 64 w 179"/>
                    <a:gd name="T77" fmla="*/ 4 h 23"/>
                    <a:gd name="T78" fmla="*/ 76 w 179"/>
                    <a:gd name="T79" fmla="*/ 6 h 23"/>
                    <a:gd name="T80" fmla="*/ 83 w 179"/>
                    <a:gd name="T81" fmla="*/ 7 h 23"/>
                    <a:gd name="T82" fmla="*/ 89 w 179"/>
                    <a:gd name="T83" fmla="*/ 8 h 23"/>
                    <a:gd name="T84" fmla="*/ 89 w 179"/>
                    <a:gd name="T85" fmla="*/ 8 h 23"/>
                    <a:gd name="T86" fmla="*/ 95 w 179"/>
                    <a:gd name="T87" fmla="*/ 7 h 23"/>
                    <a:gd name="T88" fmla="*/ 102 w 179"/>
                    <a:gd name="T89" fmla="*/ 6 h 23"/>
                    <a:gd name="T90" fmla="*/ 112 w 179"/>
                    <a:gd name="T91" fmla="*/ 4 h 23"/>
                    <a:gd name="T92" fmla="*/ 122 w 179"/>
                    <a:gd name="T93" fmla="*/ 1 h 23"/>
                    <a:gd name="T94" fmla="*/ 127 w 179"/>
                    <a:gd name="T95" fmla="*/ 0 h 23"/>
                    <a:gd name="T96" fmla="*/ 133 w 179"/>
                    <a:gd name="T97" fmla="*/ 0 h 23"/>
                    <a:gd name="T98" fmla="*/ 133 w 179"/>
                    <a:gd name="T99" fmla="*/ 0 h 23"/>
                    <a:gd name="T100" fmla="*/ 141 w 179"/>
                    <a:gd name="T101" fmla="*/ 0 h 23"/>
                    <a:gd name="T102" fmla="*/ 146 w 179"/>
                    <a:gd name="T103" fmla="*/ 1 h 23"/>
                    <a:gd name="T104" fmla="*/ 156 w 179"/>
                    <a:gd name="T105" fmla="*/ 4 h 23"/>
                    <a:gd name="T106" fmla="*/ 166 w 179"/>
                    <a:gd name="T107" fmla="*/ 6 h 23"/>
                    <a:gd name="T108" fmla="*/ 172 w 179"/>
                    <a:gd name="T109" fmla="*/ 7 h 23"/>
                    <a:gd name="T110" fmla="*/ 179 w 179"/>
                    <a:gd name="T111" fmla="*/ 8 h 23"/>
                    <a:gd name="T112" fmla="*/ 179 w 179"/>
                    <a:gd name="T113"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79" h="23">
                      <a:moveTo>
                        <a:pt x="179" y="23"/>
                      </a:moveTo>
                      <a:lnTo>
                        <a:pt x="179" y="23"/>
                      </a:lnTo>
                      <a:lnTo>
                        <a:pt x="172" y="23"/>
                      </a:lnTo>
                      <a:lnTo>
                        <a:pt x="166" y="22"/>
                      </a:lnTo>
                      <a:lnTo>
                        <a:pt x="156" y="19"/>
                      </a:lnTo>
                      <a:lnTo>
                        <a:pt x="146" y="16"/>
                      </a:lnTo>
                      <a:lnTo>
                        <a:pt x="141" y="15"/>
                      </a:lnTo>
                      <a:lnTo>
                        <a:pt x="133" y="15"/>
                      </a:lnTo>
                      <a:lnTo>
                        <a:pt x="133" y="15"/>
                      </a:lnTo>
                      <a:lnTo>
                        <a:pt x="127" y="15"/>
                      </a:lnTo>
                      <a:lnTo>
                        <a:pt x="122" y="16"/>
                      </a:lnTo>
                      <a:lnTo>
                        <a:pt x="112" y="19"/>
                      </a:lnTo>
                      <a:lnTo>
                        <a:pt x="102" y="22"/>
                      </a:lnTo>
                      <a:lnTo>
                        <a:pt x="95" y="23"/>
                      </a:lnTo>
                      <a:lnTo>
                        <a:pt x="89" y="23"/>
                      </a:lnTo>
                      <a:lnTo>
                        <a:pt x="89" y="23"/>
                      </a:lnTo>
                      <a:lnTo>
                        <a:pt x="83" y="23"/>
                      </a:lnTo>
                      <a:lnTo>
                        <a:pt x="76" y="22"/>
                      </a:lnTo>
                      <a:lnTo>
                        <a:pt x="64" y="19"/>
                      </a:lnTo>
                      <a:lnTo>
                        <a:pt x="53" y="16"/>
                      </a:lnTo>
                      <a:lnTo>
                        <a:pt x="45" y="15"/>
                      </a:lnTo>
                      <a:lnTo>
                        <a:pt x="45" y="15"/>
                      </a:lnTo>
                      <a:lnTo>
                        <a:pt x="39" y="15"/>
                      </a:lnTo>
                      <a:lnTo>
                        <a:pt x="33" y="16"/>
                      </a:lnTo>
                      <a:lnTo>
                        <a:pt x="22" y="19"/>
                      </a:lnTo>
                      <a:lnTo>
                        <a:pt x="12" y="22"/>
                      </a:lnTo>
                      <a:lnTo>
                        <a:pt x="6" y="23"/>
                      </a:lnTo>
                      <a:lnTo>
                        <a:pt x="0" y="23"/>
                      </a:lnTo>
                      <a:lnTo>
                        <a:pt x="0" y="8"/>
                      </a:lnTo>
                      <a:lnTo>
                        <a:pt x="0" y="8"/>
                      </a:lnTo>
                      <a:lnTo>
                        <a:pt x="6" y="7"/>
                      </a:lnTo>
                      <a:lnTo>
                        <a:pt x="12" y="6"/>
                      </a:lnTo>
                      <a:lnTo>
                        <a:pt x="22" y="4"/>
                      </a:lnTo>
                      <a:lnTo>
                        <a:pt x="33" y="1"/>
                      </a:lnTo>
                      <a:lnTo>
                        <a:pt x="39" y="0"/>
                      </a:lnTo>
                      <a:lnTo>
                        <a:pt x="45" y="0"/>
                      </a:lnTo>
                      <a:lnTo>
                        <a:pt x="45" y="0"/>
                      </a:lnTo>
                      <a:lnTo>
                        <a:pt x="53" y="1"/>
                      </a:lnTo>
                      <a:lnTo>
                        <a:pt x="64" y="4"/>
                      </a:lnTo>
                      <a:lnTo>
                        <a:pt x="76" y="6"/>
                      </a:lnTo>
                      <a:lnTo>
                        <a:pt x="83" y="7"/>
                      </a:lnTo>
                      <a:lnTo>
                        <a:pt x="89" y="8"/>
                      </a:lnTo>
                      <a:lnTo>
                        <a:pt x="89" y="8"/>
                      </a:lnTo>
                      <a:lnTo>
                        <a:pt x="95" y="7"/>
                      </a:lnTo>
                      <a:lnTo>
                        <a:pt x="102" y="6"/>
                      </a:lnTo>
                      <a:lnTo>
                        <a:pt x="112" y="4"/>
                      </a:lnTo>
                      <a:lnTo>
                        <a:pt x="122" y="1"/>
                      </a:lnTo>
                      <a:lnTo>
                        <a:pt x="127" y="0"/>
                      </a:lnTo>
                      <a:lnTo>
                        <a:pt x="133" y="0"/>
                      </a:lnTo>
                      <a:lnTo>
                        <a:pt x="133" y="0"/>
                      </a:lnTo>
                      <a:lnTo>
                        <a:pt x="141" y="0"/>
                      </a:lnTo>
                      <a:lnTo>
                        <a:pt x="146" y="1"/>
                      </a:lnTo>
                      <a:lnTo>
                        <a:pt x="156" y="4"/>
                      </a:lnTo>
                      <a:lnTo>
                        <a:pt x="166" y="6"/>
                      </a:lnTo>
                      <a:lnTo>
                        <a:pt x="172" y="7"/>
                      </a:lnTo>
                      <a:lnTo>
                        <a:pt x="179" y="8"/>
                      </a:lnTo>
                      <a:lnTo>
                        <a:pt x="179" y="2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761">
                  <a:extLst>
                    <a:ext uri="{FF2B5EF4-FFF2-40B4-BE49-F238E27FC236}">
                      <a16:creationId xmlns:a16="http://schemas.microsoft.com/office/drawing/2014/main" id="{ED453350-7301-74B2-F261-EE23A98C116D}"/>
                    </a:ext>
                  </a:extLst>
                </p:cNvPr>
                <p:cNvSpPr>
                  <a:spLocks/>
                </p:cNvSpPr>
                <p:nvPr/>
              </p:nvSpPr>
              <p:spPr bwMode="auto">
                <a:xfrm>
                  <a:off x="6211888" y="5291138"/>
                  <a:ext cx="39688" cy="4763"/>
                </a:xfrm>
                <a:custGeom>
                  <a:avLst/>
                  <a:gdLst>
                    <a:gd name="T0" fmla="*/ 179 w 179"/>
                    <a:gd name="T1" fmla="*/ 23 h 23"/>
                    <a:gd name="T2" fmla="*/ 179 w 179"/>
                    <a:gd name="T3" fmla="*/ 23 h 23"/>
                    <a:gd name="T4" fmla="*/ 172 w 179"/>
                    <a:gd name="T5" fmla="*/ 23 h 23"/>
                    <a:gd name="T6" fmla="*/ 166 w 179"/>
                    <a:gd name="T7" fmla="*/ 22 h 23"/>
                    <a:gd name="T8" fmla="*/ 156 w 179"/>
                    <a:gd name="T9" fmla="*/ 19 h 23"/>
                    <a:gd name="T10" fmla="*/ 146 w 179"/>
                    <a:gd name="T11" fmla="*/ 16 h 23"/>
                    <a:gd name="T12" fmla="*/ 141 w 179"/>
                    <a:gd name="T13" fmla="*/ 15 h 23"/>
                    <a:gd name="T14" fmla="*/ 133 w 179"/>
                    <a:gd name="T15" fmla="*/ 15 h 23"/>
                    <a:gd name="T16" fmla="*/ 133 w 179"/>
                    <a:gd name="T17" fmla="*/ 15 h 23"/>
                    <a:gd name="T18" fmla="*/ 127 w 179"/>
                    <a:gd name="T19" fmla="*/ 15 h 23"/>
                    <a:gd name="T20" fmla="*/ 122 w 179"/>
                    <a:gd name="T21" fmla="*/ 16 h 23"/>
                    <a:gd name="T22" fmla="*/ 112 w 179"/>
                    <a:gd name="T23" fmla="*/ 19 h 23"/>
                    <a:gd name="T24" fmla="*/ 102 w 179"/>
                    <a:gd name="T25" fmla="*/ 22 h 23"/>
                    <a:gd name="T26" fmla="*/ 95 w 179"/>
                    <a:gd name="T27" fmla="*/ 23 h 23"/>
                    <a:gd name="T28" fmla="*/ 89 w 179"/>
                    <a:gd name="T29" fmla="*/ 23 h 23"/>
                    <a:gd name="T30" fmla="*/ 89 w 179"/>
                    <a:gd name="T31" fmla="*/ 23 h 23"/>
                    <a:gd name="T32" fmla="*/ 83 w 179"/>
                    <a:gd name="T33" fmla="*/ 23 h 23"/>
                    <a:gd name="T34" fmla="*/ 76 w 179"/>
                    <a:gd name="T35" fmla="*/ 22 h 23"/>
                    <a:gd name="T36" fmla="*/ 64 w 179"/>
                    <a:gd name="T37" fmla="*/ 19 h 23"/>
                    <a:gd name="T38" fmla="*/ 53 w 179"/>
                    <a:gd name="T39" fmla="*/ 16 h 23"/>
                    <a:gd name="T40" fmla="*/ 45 w 179"/>
                    <a:gd name="T41" fmla="*/ 15 h 23"/>
                    <a:gd name="T42" fmla="*/ 45 w 179"/>
                    <a:gd name="T43" fmla="*/ 15 h 23"/>
                    <a:gd name="T44" fmla="*/ 39 w 179"/>
                    <a:gd name="T45" fmla="*/ 15 h 23"/>
                    <a:gd name="T46" fmla="*/ 33 w 179"/>
                    <a:gd name="T47" fmla="*/ 16 h 23"/>
                    <a:gd name="T48" fmla="*/ 22 w 179"/>
                    <a:gd name="T49" fmla="*/ 19 h 23"/>
                    <a:gd name="T50" fmla="*/ 12 w 179"/>
                    <a:gd name="T51" fmla="*/ 22 h 23"/>
                    <a:gd name="T52" fmla="*/ 6 w 179"/>
                    <a:gd name="T53" fmla="*/ 23 h 23"/>
                    <a:gd name="T54" fmla="*/ 0 w 179"/>
                    <a:gd name="T55" fmla="*/ 23 h 23"/>
                    <a:gd name="T56" fmla="*/ 0 w 179"/>
                    <a:gd name="T57" fmla="*/ 8 h 23"/>
                    <a:gd name="T58" fmla="*/ 0 w 179"/>
                    <a:gd name="T59" fmla="*/ 8 h 23"/>
                    <a:gd name="T60" fmla="*/ 6 w 179"/>
                    <a:gd name="T61" fmla="*/ 7 h 23"/>
                    <a:gd name="T62" fmla="*/ 12 w 179"/>
                    <a:gd name="T63" fmla="*/ 6 h 23"/>
                    <a:gd name="T64" fmla="*/ 22 w 179"/>
                    <a:gd name="T65" fmla="*/ 4 h 23"/>
                    <a:gd name="T66" fmla="*/ 33 w 179"/>
                    <a:gd name="T67" fmla="*/ 1 h 23"/>
                    <a:gd name="T68" fmla="*/ 39 w 179"/>
                    <a:gd name="T69" fmla="*/ 0 h 23"/>
                    <a:gd name="T70" fmla="*/ 45 w 179"/>
                    <a:gd name="T71" fmla="*/ 0 h 23"/>
                    <a:gd name="T72" fmla="*/ 45 w 179"/>
                    <a:gd name="T73" fmla="*/ 0 h 23"/>
                    <a:gd name="T74" fmla="*/ 53 w 179"/>
                    <a:gd name="T75" fmla="*/ 1 h 23"/>
                    <a:gd name="T76" fmla="*/ 64 w 179"/>
                    <a:gd name="T77" fmla="*/ 4 h 23"/>
                    <a:gd name="T78" fmla="*/ 76 w 179"/>
                    <a:gd name="T79" fmla="*/ 6 h 23"/>
                    <a:gd name="T80" fmla="*/ 83 w 179"/>
                    <a:gd name="T81" fmla="*/ 7 h 23"/>
                    <a:gd name="T82" fmla="*/ 89 w 179"/>
                    <a:gd name="T83" fmla="*/ 8 h 23"/>
                    <a:gd name="T84" fmla="*/ 89 w 179"/>
                    <a:gd name="T85" fmla="*/ 8 h 23"/>
                    <a:gd name="T86" fmla="*/ 95 w 179"/>
                    <a:gd name="T87" fmla="*/ 7 h 23"/>
                    <a:gd name="T88" fmla="*/ 102 w 179"/>
                    <a:gd name="T89" fmla="*/ 6 h 23"/>
                    <a:gd name="T90" fmla="*/ 112 w 179"/>
                    <a:gd name="T91" fmla="*/ 4 h 23"/>
                    <a:gd name="T92" fmla="*/ 122 w 179"/>
                    <a:gd name="T93" fmla="*/ 1 h 23"/>
                    <a:gd name="T94" fmla="*/ 127 w 179"/>
                    <a:gd name="T95" fmla="*/ 0 h 23"/>
                    <a:gd name="T96" fmla="*/ 133 w 179"/>
                    <a:gd name="T97" fmla="*/ 0 h 23"/>
                    <a:gd name="T98" fmla="*/ 133 w 179"/>
                    <a:gd name="T99" fmla="*/ 0 h 23"/>
                    <a:gd name="T100" fmla="*/ 141 w 179"/>
                    <a:gd name="T101" fmla="*/ 0 h 23"/>
                    <a:gd name="T102" fmla="*/ 146 w 179"/>
                    <a:gd name="T103" fmla="*/ 1 h 23"/>
                    <a:gd name="T104" fmla="*/ 156 w 179"/>
                    <a:gd name="T105" fmla="*/ 4 h 23"/>
                    <a:gd name="T106" fmla="*/ 166 w 179"/>
                    <a:gd name="T107" fmla="*/ 6 h 23"/>
                    <a:gd name="T108" fmla="*/ 172 w 179"/>
                    <a:gd name="T109" fmla="*/ 7 h 23"/>
                    <a:gd name="T110" fmla="*/ 179 w 179"/>
                    <a:gd name="T111" fmla="*/ 8 h 23"/>
                    <a:gd name="T112" fmla="*/ 179 w 179"/>
                    <a:gd name="T113"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79" h="23">
                      <a:moveTo>
                        <a:pt x="179" y="23"/>
                      </a:moveTo>
                      <a:lnTo>
                        <a:pt x="179" y="23"/>
                      </a:lnTo>
                      <a:lnTo>
                        <a:pt x="172" y="23"/>
                      </a:lnTo>
                      <a:lnTo>
                        <a:pt x="166" y="22"/>
                      </a:lnTo>
                      <a:lnTo>
                        <a:pt x="156" y="19"/>
                      </a:lnTo>
                      <a:lnTo>
                        <a:pt x="146" y="16"/>
                      </a:lnTo>
                      <a:lnTo>
                        <a:pt x="141" y="15"/>
                      </a:lnTo>
                      <a:lnTo>
                        <a:pt x="133" y="15"/>
                      </a:lnTo>
                      <a:lnTo>
                        <a:pt x="133" y="15"/>
                      </a:lnTo>
                      <a:lnTo>
                        <a:pt x="127" y="15"/>
                      </a:lnTo>
                      <a:lnTo>
                        <a:pt x="122" y="16"/>
                      </a:lnTo>
                      <a:lnTo>
                        <a:pt x="112" y="19"/>
                      </a:lnTo>
                      <a:lnTo>
                        <a:pt x="102" y="22"/>
                      </a:lnTo>
                      <a:lnTo>
                        <a:pt x="95" y="23"/>
                      </a:lnTo>
                      <a:lnTo>
                        <a:pt x="89" y="23"/>
                      </a:lnTo>
                      <a:lnTo>
                        <a:pt x="89" y="23"/>
                      </a:lnTo>
                      <a:lnTo>
                        <a:pt x="83" y="23"/>
                      </a:lnTo>
                      <a:lnTo>
                        <a:pt x="76" y="22"/>
                      </a:lnTo>
                      <a:lnTo>
                        <a:pt x="64" y="19"/>
                      </a:lnTo>
                      <a:lnTo>
                        <a:pt x="53" y="16"/>
                      </a:lnTo>
                      <a:lnTo>
                        <a:pt x="45" y="15"/>
                      </a:lnTo>
                      <a:lnTo>
                        <a:pt x="45" y="15"/>
                      </a:lnTo>
                      <a:lnTo>
                        <a:pt x="39" y="15"/>
                      </a:lnTo>
                      <a:lnTo>
                        <a:pt x="33" y="16"/>
                      </a:lnTo>
                      <a:lnTo>
                        <a:pt x="22" y="19"/>
                      </a:lnTo>
                      <a:lnTo>
                        <a:pt x="12" y="22"/>
                      </a:lnTo>
                      <a:lnTo>
                        <a:pt x="6" y="23"/>
                      </a:lnTo>
                      <a:lnTo>
                        <a:pt x="0" y="23"/>
                      </a:lnTo>
                      <a:lnTo>
                        <a:pt x="0" y="8"/>
                      </a:lnTo>
                      <a:lnTo>
                        <a:pt x="0" y="8"/>
                      </a:lnTo>
                      <a:lnTo>
                        <a:pt x="6" y="7"/>
                      </a:lnTo>
                      <a:lnTo>
                        <a:pt x="12" y="6"/>
                      </a:lnTo>
                      <a:lnTo>
                        <a:pt x="22" y="4"/>
                      </a:lnTo>
                      <a:lnTo>
                        <a:pt x="33" y="1"/>
                      </a:lnTo>
                      <a:lnTo>
                        <a:pt x="39" y="0"/>
                      </a:lnTo>
                      <a:lnTo>
                        <a:pt x="45" y="0"/>
                      </a:lnTo>
                      <a:lnTo>
                        <a:pt x="45" y="0"/>
                      </a:lnTo>
                      <a:lnTo>
                        <a:pt x="53" y="1"/>
                      </a:lnTo>
                      <a:lnTo>
                        <a:pt x="64" y="4"/>
                      </a:lnTo>
                      <a:lnTo>
                        <a:pt x="76" y="6"/>
                      </a:lnTo>
                      <a:lnTo>
                        <a:pt x="83" y="7"/>
                      </a:lnTo>
                      <a:lnTo>
                        <a:pt x="89" y="8"/>
                      </a:lnTo>
                      <a:lnTo>
                        <a:pt x="89" y="8"/>
                      </a:lnTo>
                      <a:lnTo>
                        <a:pt x="95" y="7"/>
                      </a:lnTo>
                      <a:lnTo>
                        <a:pt x="102" y="6"/>
                      </a:lnTo>
                      <a:lnTo>
                        <a:pt x="112" y="4"/>
                      </a:lnTo>
                      <a:lnTo>
                        <a:pt x="122" y="1"/>
                      </a:lnTo>
                      <a:lnTo>
                        <a:pt x="127" y="0"/>
                      </a:lnTo>
                      <a:lnTo>
                        <a:pt x="133" y="0"/>
                      </a:lnTo>
                      <a:lnTo>
                        <a:pt x="133" y="0"/>
                      </a:lnTo>
                      <a:lnTo>
                        <a:pt x="141" y="0"/>
                      </a:lnTo>
                      <a:lnTo>
                        <a:pt x="146" y="1"/>
                      </a:lnTo>
                      <a:lnTo>
                        <a:pt x="156" y="4"/>
                      </a:lnTo>
                      <a:lnTo>
                        <a:pt x="166" y="6"/>
                      </a:lnTo>
                      <a:lnTo>
                        <a:pt x="172" y="7"/>
                      </a:lnTo>
                      <a:lnTo>
                        <a:pt x="179" y="8"/>
                      </a:lnTo>
                      <a:lnTo>
                        <a:pt x="179" y="2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3" name="Freeform 762">
                  <a:extLst>
                    <a:ext uri="{FF2B5EF4-FFF2-40B4-BE49-F238E27FC236}">
                      <a16:creationId xmlns:a16="http://schemas.microsoft.com/office/drawing/2014/main" id="{CD47D290-9F0C-119A-2BB6-33F7997A0934}"/>
                    </a:ext>
                  </a:extLst>
                </p:cNvPr>
                <p:cNvSpPr>
                  <a:spLocks/>
                </p:cNvSpPr>
                <p:nvPr/>
              </p:nvSpPr>
              <p:spPr bwMode="auto">
                <a:xfrm>
                  <a:off x="6211888" y="5294313"/>
                  <a:ext cx="39688" cy="4763"/>
                </a:xfrm>
                <a:custGeom>
                  <a:avLst/>
                  <a:gdLst>
                    <a:gd name="T0" fmla="*/ 179 w 179"/>
                    <a:gd name="T1" fmla="*/ 22 h 22"/>
                    <a:gd name="T2" fmla="*/ 179 w 179"/>
                    <a:gd name="T3" fmla="*/ 22 h 22"/>
                    <a:gd name="T4" fmla="*/ 172 w 179"/>
                    <a:gd name="T5" fmla="*/ 22 h 22"/>
                    <a:gd name="T6" fmla="*/ 166 w 179"/>
                    <a:gd name="T7" fmla="*/ 21 h 22"/>
                    <a:gd name="T8" fmla="*/ 156 w 179"/>
                    <a:gd name="T9" fmla="*/ 18 h 22"/>
                    <a:gd name="T10" fmla="*/ 146 w 179"/>
                    <a:gd name="T11" fmla="*/ 16 h 22"/>
                    <a:gd name="T12" fmla="*/ 141 w 179"/>
                    <a:gd name="T13" fmla="*/ 15 h 22"/>
                    <a:gd name="T14" fmla="*/ 133 w 179"/>
                    <a:gd name="T15" fmla="*/ 14 h 22"/>
                    <a:gd name="T16" fmla="*/ 133 w 179"/>
                    <a:gd name="T17" fmla="*/ 14 h 22"/>
                    <a:gd name="T18" fmla="*/ 127 w 179"/>
                    <a:gd name="T19" fmla="*/ 15 h 22"/>
                    <a:gd name="T20" fmla="*/ 122 w 179"/>
                    <a:gd name="T21" fmla="*/ 16 h 22"/>
                    <a:gd name="T22" fmla="*/ 112 w 179"/>
                    <a:gd name="T23" fmla="*/ 18 h 22"/>
                    <a:gd name="T24" fmla="*/ 102 w 179"/>
                    <a:gd name="T25" fmla="*/ 21 h 22"/>
                    <a:gd name="T26" fmla="*/ 95 w 179"/>
                    <a:gd name="T27" fmla="*/ 22 h 22"/>
                    <a:gd name="T28" fmla="*/ 89 w 179"/>
                    <a:gd name="T29" fmla="*/ 22 h 22"/>
                    <a:gd name="T30" fmla="*/ 89 w 179"/>
                    <a:gd name="T31" fmla="*/ 22 h 22"/>
                    <a:gd name="T32" fmla="*/ 83 w 179"/>
                    <a:gd name="T33" fmla="*/ 22 h 22"/>
                    <a:gd name="T34" fmla="*/ 76 w 179"/>
                    <a:gd name="T35" fmla="*/ 21 h 22"/>
                    <a:gd name="T36" fmla="*/ 64 w 179"/>
                    <a:gd name="T37" fmla="*/ 18 h 22"/>
                    <a:gd name="T38" fmla="*/ 53 w 179"/>
                    <a:gd name="T39" fmla="*/ 16 h 22"/>
                    <a:gd name="T40" fmla="*/ 45 w 179"/>
                    <a:gd name="T41" fmla="*/ 14 h 22"/>
                    <a:gd name="T42" fmla="*/ 45 w 179"/>
                    <a:gd name="T43" fmla="*/ 14 h 22"/>
                    <a:gd name="T44" fmla="*/ 39 w 179"/>
                    <a:gd name="T45" fmla="*/ 15 h 22"/>
                    <a:gd name="T46" fmla="*/ 33 w 179"/>
                    <a:gd name="T47" fmla="*/ 16 h 22"/>
                    <a:gd name="T48" fmla="*/ 22 w 179"/>
                    <a:gd name="T49" fmla="*/ 18 h 22"/>
                    <a:gd name="T50" fmla="*/ 12 w 179"/>
                    <a:gd name="T51" fmla="*/ 21 h 22"/>
                    <a:gd name="T52" fmla="*/ 6 w 179"/>
                    <a:gd name="T53" fmla="*/ 22 h 22"/>
                    <a:gd name="T54" fmla="*/ 0 w 179"/>
                    <a:gd name="T55" fmla="*/ 22 h 22"/>
                    <a:gd name="T56" fmla="*/ 0 w 179"/>
                    <a:gd name="T57" fmla="*/ 8 h 22"/>
                    <a:gd name="T58" fmla="*/ 0 w 179"/>
                    <a:gd name="T59" fmla="*/ 8 h 22"/>
                    <a:gd name="T60" fmla="*/ 6 w 179"/>
                    <a:gd name="T61" fmla="*/ 8 h 22"/>
                    <a:gd name="T62" fmla="*/ 12 w 179"/>
                    <a:gd name="T63" fmla="*/ 7 h 22"/>
                    <a:gd name="T64" fmla="*/ 22 w 179"/>
                    <a:gd name="T65" fmla="*/ 4 h 22"/>
                    <a:gd name="T66" fmla="*/ 33 w 179"/>
                    <a:gd name="T67" fmla="*/ 1 h 22"/>
                    <a:gd name="T68" fmla="*/ 39 w 179"/>
                    <a:gd name="T69" fmla="*/ 0 h 22"/>
                    <a:gd name="T70" fmla="*/ 45 w 179"/>
                    <a:gd name="T71" fmla="*/ 0 h 22"/>
                    <a:gd name="T72" fmla="*/ 45 w 179"/>
                    <a:gd name="T73" fmla="*/ 0 h 22"/>
                    <a:gd name="T74" fmla="*/ 53 w 179"/>
                    <a:gd name="T75" fmla="*/ 1 h 22"/>
                    <a:gd name="T76" fmla="*/ 64 w 179"/>
                    <a:gd name="T77" fmla="*/ 4 h 22"/>
                    <a:gd name="T78" fmla="*/ 76 w 179"/>
                    <a:gd name="T79" fmla="*/ 7 h 22"/>
                    <a:gd name="T80" fmla="*/ 83 w 179"/>
                    <a:gd name="T81" fmla="*/ 8 h 22"/>
                    <a:gd name="T82" fmla="*/ 89 w 179"/>
                    <a:gd name="T83" fmla="*/ 8 h 22"/>
                    <a:gd name="T84" fmla="*/ 89 w 179"/>
                    <a:gd name="T85" fmla="*/ 8 h 22"/>
                    <a:gd name="T86" fmla="*/ 95 w 179"/>
                    <a:gd name="T87" fmla="*/ 8 h 22"/>
                    <a:gd name="T88" fmla="*/ 102 w 179"/>
                    <a:gd name="T89" fmla="*/ 7 h 22"/>
                    <a:gd name="T90" fmla="*/ 112 w 179"/>
                    <a:gd name="T91" fmla="*/ 4 h 22"/>
                    <a:gd name="T92" fmla="*/ 122 w 179"/>
                    <a:gd name="T93" fmla="*/ 1 h 22"/>
                    <a:gd name="T94" fmla="*/ 127 w 179"/>
                    <a:gd name="T95" fmla="*/ 0 h 22"/>
                    <a:gd name="T96" fmla="*/ 133 w 179"/>
                    <a:gd name="T97" fmla="*/ 0 h 22"/>
                    <a:gd name="T98" fmla="*/ 133 w 179"/>
                    <a:gd name="T99" fmla="*/ 0 h 22"/>
                    <a:gd name="T100" fmla="*/ 141 w 179"/>
                    <a:gd name="T101" fmla="*/ 0 h 22"/>
                    <a:gd name="T102" fmla="*/ 146 w 179"/>
                    <a:gd name="T103" fmla="*/ 1 h 22"/>
                    <a:gd name="T104" fmla="*/ 156 w 179"/>
                    <a:gd name="T105" fmla="*/ 4 h 22"/>
                    <a:gd name="T106" fmla="*/ 166 w 179"/>
                    <a:gd name="T107" fmla="*/ 7 h 22"/>
                    <a:gd name="T108" fmla="*/ 172 w 179"/>
                    <a:gd name="T109" fmla="*/ 8 h 22"/>
                    <a:gd name="T110" fmla="*/ 179 w 179"/>
                    <a:gd name="T111" fmla="*/ 8 h 22"/>
                    <a:gd name="T112" fmla="*/ 179 w 179"/>
                    <a:gd name="T113"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79" h="22">
                      <a:moveTo>
                        <a:pt x="179" y="22"/>
                      </a:moveTo>
                      <a:lnTo>
                        <a:pt x="179" y="22"/>
                      </a:lnTo>
                      <a:lnTo>
                        <a:pt x="172" y="22"/>
                      </a:lnTo>
                      <a:lnTo>
                        <a:pt x="166" y="21"/>
                      </a:lnTo>
                      <a:lnTo>
                        <a:pt x="156" y="18"/>
                      </a:lnTo>
                      <a:lnTo>
                        <a:pt x="146" y="16"/>
                      </a:lnTo>
                      <a:lnTo>
                        <a:pt x="141" y="15"/>
                      </a:lnTo>
                      <a:lnTo>
                        <a:pt x="133" y="14"/>
                      </a:lnTo>
                      <a:lnTo>
                        <a:pt x="133" y="14"/>
                      </a:lnTo>
                      <a:lnTo>
                        <a:pt x="127" y="15"/>
                      </a:lnTo>
                      <a:lnTo>
                        <a:pt x="122" y="16"/>
                      </a:lnTo>
                      <a:lnTo>
                        <a:pt x="112" y="18"/>
                      </a:lnTo>
                      <a:lnTo>
                        <a:pt x="102" y="21"/>
                      </a:lnTo>
                      <a:lnTo>
                        <a:pt x="95" y="22"/>
                      </a:lnTo>
                      <a:lnTo>
                        <a:pt x="89" y="22"/>
                      </a:lnTo>
                      <a:lnTo>
                        <a:pt x="89" y="22"/>
                      </a:lnTo>
                      <a:lnTo>
                        <a:pt x="83" y="22"/>
                      </a:lnTo>
                      <a:lnTo>
                        <a:pt x="76" y="21"/>
                      </a:lnTo>
                      <a:lnTo>
                        <a:pt x="64" y="18"/>
                      </a:lnTo>
                      <a:lnTo>
                        <a:pt x="53" y="16"/>
                      </a:lnTo>
                      <a:lnTo>
                        <a:pt x="45" y="14"/>
                      </a:lnTo>
                      <a:lnTo>
                        <a:pt x="45" y="14"/>
                      </a:lnTo>
                      <a:lnTo>
                        <a:pt x="39" y="15"/>
                      </a:lnTo>
                      <a:lnTo>
                        <a:pt x="33" y="16"/>
                      </a:lnTo>
                      <a:lnTo>
                        <a:pt x="22" y="18"/>
                      </a:lnTo>
                      <a:lnTo>
                        <a:pt x="12" y="21"/>
                      </a:lnTo>
                      <a:lnTo>
                        <a:pt x="6" y="22"/>
                      </a:lnTo>
                      <a:lnTo>
                        <a:pt x="0" y="22"/>
                      </a:lnTo>
                      <a:lnTo>
                        <a:pt x="0" y="8"/>
                      </a:lnTo>
                      <a:lnTo>
                        <a:pt x="0" y="8"/>
                      </a:lnTo>
                      <a:lnTo>
                        <a:pt x="6" y="8"/>
                      </a:lnTo>
                      <a:lnTo>
                        <a:pt x="12" y="7"/>
                      </a:lnTo>
                      <a:lnTo>
                        <a:pt x="22" y="4"/>
                      </a:lnTo>
                      <a:lnTo>
                        <a:pt x="33" y="1"/>
                      </a:lnTo>
                      <a:lnTo>
                        <a:pt x="39" y="0"/>
                      </a:lnTo>
                      <a:lnTo>
                        <a:pt x="45" y="0"/>
                      </a:lnTo>
                      <a:lnTo>
                        <a:pt x="45" y="0"/>
                      </a:lnTo>
                      <a:lnTo>
                        <a:pt x="53" y="1"/>
                      </a:lnTo>
                      <a:lnTo>
                        <a:pt x="64" y="4"/>
                      </a:lnTo>
                      <a:lnTo>
                        <a:pt x="76" y="7"/>
                      </a:lnTo>
                      <a:lnTo>
                        <a:pt x="83" y="8"/>
                      </a:lnTo>
                      <a:lnTo>
                        <a:pt x="89" y="8"/>
                      </a:lnTo>
                      <a:lnTo>
                        <a:pt x="89" y="8"/>
                      </a:lnTo>
                      <a:lnTo>
                        <a:pt x="95" y="8"/>
                      </a:lnTo>
                      <a:lnTo>
                        <a:pt x="102" y="7"/>
                      </a:lnTo>
                      <a:lnTo>
                        <a:pt x="112" y="4"/>
                      </a:lnTo>
                      <a:lnTo>
                        <a:pt x="122" y="1"/>
                      </a:lnTo>
                      <a:lnTo>
                        <a:pt x="127" y="0"/>
                      </a:lnTo>
                      <a:lnTo>
                        <a:pt x="133" y="0"/>
                      </a:lnTo>
                      <a:lnTo>
                        <a:pt x="133" y="0"/>
                      </a:lnTo>
                      <a:lnTo>
                        <a:pt x="141" y="0"/>
                      </a:lnTo>
                      <a:lnTo>
                        <a:pt x="146" y="1"/>
                      </a:lnTo>
                      <a:lnTo>
                        <a:pt x="156" y="4"/>
                      </a:lnTo>
                      <a:lnTo>
                        <a:pt x="166" y="7"/>
                      </a:lnTo>
                      <a:lnTo>
                        <a:pt x="172" y="8"/>
                      </a:lnTo>
                      <a:lnTo>
                        <a:pt x="179" y="8"/>
                      </a:lnTo>
                      <a:lnTo>
                        <a:pt x="179" y="22"/>
                      </a:lnTo>
                      <a:close/>
                    </a:path>
                  </a:pathLst>
                </a:custGeom>
                <a:solidFill>
                  <a:srgbClr val="5BB1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763">
                  <a:extLst>
                    <a:ext uri="{FF2B5EF4-FFF2-40B4-BE49-F238E27FC236}">
                      <a16:creationId xmlns:a16="http://schemas.microsoft.com/office/drawing/2014/main" id="{5F170171-CD08-1253-CA63-0E181BEC9721}"/>
                    </a:ext>
                  </a:extLst>
                </p:cNvPr>
                <p:cNvSpPr>
                  <a:spLocks/>
                </p:cNvSpPr>
                <p:nvPr/>
              </p:nvSpPr>
              <p:spPr bwMode="auto">
                <a:xfrm>
                  <a:off x="6211888" y="5294313"/>
                  <a:ext cx="39688" cy="4763"/>
                </a:xfrm>
                <a:custGeom>
                  <a:avLst/>
                  <a:gdLst>
                    <a:gd name="T0" fmla="*/ 179 w 179"/>
                    <a:gd name="T1" fmla="*/ 22 h 22"/>
                    <a:gd name="T2" fmla="*/ 179 w 179"/>
                    <a:gd name="T3" fmla="*/ 22 h 22"/>
                    <a:gd name="T4" fmla="*/ 172 w 179"/>
                    <a:gd name="T5" fmla="*/ 22 h 22"/>
                    <a:gd name="T6" fmla="*/ 166 w 179"/>
                    <a:gd name="T7" fmla="*/ 21 h 22"/>
                    <a:gd name="T8" fmla="*/ 156 w 179"/>
                    <a:gd name="T9" fmla="*/ 18 h 22"/>
                    <a:gd name="T10" fmla="*/ 146 w 179"/>
                    <a:gd name="T11" fmla="*/ 16 h 22"/>
                    <a:gd name="T12" fmla="*/ 141 w 179"/>
                    <a:gd name="T13" fmla="*/ 15 h 22"/>
                    <a:gd name="T14" fmla="*/ 133 w 179"/>
                    <a:gd name="T15" fmla="*/ 14 h 22"/>
                    <a:gd name="T16" fmla="*/ 133 w 179"/>
                    <a:gd name="T17" fmla="*/ 14 h 22"/>
                    <a:gd name="T18" fmla="*/ 127 w 179"/>
                    <a:gd name="T19" fmla="*/ 15 h 22"/>
                    <a:gd name="T20" fmla="*/ 122 w 179"/>
                    <a:gd name="T21" fmla="*/ 16 h 22"/>
                    <a:gd name="T22" fmla="*/ 112 w 179"/>
                    <a:gd name="T23" fmla="*/ 18 h 22"/>
                    <a:gd name="T24" fmla="*/ 102 w 179"/>
                    <a:gd name="T25" fmla="*/ 21 h 22"/>
                    <a:gd name="T26" fmla="*/ 95 w 179"/>
                    <a:gd name="T27" fmla="*/ 22 h 22"/>
                    <a:gd name="T28" fmla="*/ 89 w 179"/>
                    <a:gd name="T29" fmla="*/ 22 h 22"/>
                    <a:gd name="T30" fmla="*/ 89 w 179"/>
                    <a:gd name="T31" fmla="*/ 22 h 22"/>
                    <a:gd name="T32" fmla="*/ 83 w 179"/>
                    <a:gd name="T33" fmla="*/ 22 h 22"/>
                    <a:gd name="T34" fmla="*/ 76 w 179"/>
                    <a:gd name="T35" fmla="*/ 21 h 22"/>
                    <a:gd name="T36" fmla="*/ 64 w 179"/>
                    <a:gd name="T37" fmla="*/ 18 h 22"/>
                    <a:gd name="T38" fmla="*/ 53 w 179"/>
                    <a:gd name="T39" fmla="*/ 16 h 22"/>
                    <a:gd name="T40" fmla="*/ 45 w 179"/>
                    <a:gd name="T41" fmla="*/ 14 h 22"/>
                    <a:gd name="T42" fmla="*/ 45 w 179"/>
                    <a:gd name="T43" fmla="*/ 14 h 22"/>
                    <a:gd name="T44" fmla="*/ 39 w 179"/>
                    <a:gd name="T45" fmla="*/ 15 h 22"/>
                    <a:gd name="T46" fmla="*/ 33 w 179"/>
                    <a:gd name="T47" fmla="*/ 16 h 22"/>
                    <a:gd name="T48" fmla="*/ 22 w 179"/>
                    <a:gd name="T49" fmla="*/ 18 h 22"/>
                    <a:gd name="T50" fmla="*/ 12 w 179"/>
                    <a:gd name="T51" fmla="*/ 21 h 22"/>
                    <a:gd name="T52" fmla="*/ 6 w 179"/>
                    <a:gd name="T53" fmla="*/ 22 h 22"/>
                    <a:gd name="T54" fmla="*/ 0 w 179"/>
                    <a:gd name="T55" fmla="*/ 22 h 22"/>
                    <a:gd name="T56" fmla="*/ 0 w 179"/>
                    <a:gd name="T57" fmla="*/ 8 h 22"/>
                    <a:gd name="T58" fmla="*/ 0 w 179"/>
                    <a:gd name="T59" fmla="*/ 8 h 22"/>
                    <a:gd name="T60" fmla="*/ 6 w 179"/>
                    <a:gd name="T61" fmla="*/ 8 h 22"/>
                    <a:gd name="T62" fmla="*/ 12 w 179"/>
                    <a:gd name="T63" fmla="*/ 7 h 22"/>
                    <a:gd name="T64" fmla="*/ 22 w 179"/>
                    <a:gd name="T65" fmla="*/ 4 h 22"/>
                    <a:gd name="T66" fmla="*/ 33 w 179"/>
                    <a:gd name="T67" fmla="*/ 1 h 22"/>
                    <a:gd name="T68" fmla="*/ 39 w 179"/>
                    <a:gd name="T69" fmla="*/ 0 h 22"/>
                    <a:gd name="T70" fmla="*/ 45 w 179"/>
                    <a:gd name="T71" fmla="*/ 0 h 22"/>
                    <a:gd name="T72" fmla="*/ 45 w 179"/>
                    <a:gd name="T73" fmla="*/ 0 h 22"/>
                    <a:gd name="T74" fmla="*/ 53 w 179"/>
                    <a:gd name="T75" fmla="*/ 1 h 22"/>
                    <a:gd name="T76" fmla="*/ 64 w 179"/>
                    <a:gd name="T77" fmla="*/ 4 h 22"/>
                    <a:gd name="T78" fmla="*/ 76 w 179"/>
                    <a:gd name="T79" fmla="*/ 7 h 22"/>
                    <a:gd name="T80" fmla="*/ 83 w 179"/>
                    <a:gd name="T81" fmla="*/ 8 h 22"/>
                    <a:gd name="T82" fmla="*/ 89 w 179"/>
                    <a:gd name="T83" fmla="*/ 8 h 22"/>
                    <a:gd name="T84" fmla="*/ 89 w 179"/>
                    <a:gd name="T85" fmla="*/ 8 h 22"/>
                    <a:gd name="T86" fmla="*/ 95 w 179"/>
                    <a:gd name="T87" fmla="*/ 8 h 22"/>
                    <a:gd name="T88" fmla="*/ 102 w 179"/>
                    <a:gd name="T89" fmla="*/ 7 h 22"/>
                    <a:gd name="T90" fmla="*/ 112 w 179"/>
                    <a:gd name="T91" fmla="*/ 4 h 22"/>
                    <a:gd name="T92" fmla="*/ 122 w 179"/>
                    <a:gd name="T93" fmla="*/ 1 h 22"/>
                    <a:gd name="T94" fmla="*/ 127 w 179"/>
                    <a:gd name="T95" fmla="*/ 0 h 22"/>
                    <a:gd name="T96" fmla="*/ 133 w 179"/>
                    <a:gd name="T97" fmla="*/ 0 h 22"/>
                    <a:gd name="T98" fmla="*/ 133 w 179"/>
                    <a:gd name="T99" fmla="*/ 0 h 22"/>
                    <a:gd name="T100" fmla="*/ 141 w 179"/>
                    <a:gd name="T101" fmla="*/ 0 h 22"/>
                    <a:gd name="T102" fmla="*/ 146 w 179"/>
                    <a:gd name="T103" fmla="*/ 1 h 22"/>
                    <a:gd name="T104" fmla="*/ 156 w 179"/>
                    <a:gd name="T105" fmla="*/ 4 h 22"/>
                    <a:gd name="T106" fmla="*/ 166 w 179"/>
                    <a:gd name="T107" fmla="*/ 7 h 22"/>
                    <a:gd name="T108" fmla="*/ 172 w 179"/>
                    <a:gd name="T109" fmla="*/ 8 h 22"/>
                    <a:gd name="T110" fmla="*/ 179 w 179"/>
                    <a:gd name="T111" fmla="*/ 8 h 22"/>
                    <a:gd name="T112" fmla="*/ 179 w 179"/>
                    <a:gd name="T113"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79" h="22">
                      <a:moveTo>
                        <a:pt x="179" y="22"/>
                      </a:moveTo>
                      <a:lnTo>
                        <a:pt x="179" y="22"/>
                      </a:lnTo>
                      <a:lnTo>
                        <a:pt x="172" y="22"/>
                      </a:lnTo>
                      <a:lnTo>
                        <a:pt x="166" y="21"/>
                      </a:lnTo>
                      <a:lnTo>
                        <a:pt x="156" y="18"/>
                      </a:lnTo>
                      <a:lnTo>
                        <a:pt x="146" y="16"/>
                      </a:lnTo>
                      <a:lnTo>
                        <a:pt x="141" y="15"/>
                      </a:lnTo>
                      <a:lnTo>
                        <a:pt x="133" y="14"/>
                      </a:lnTo>
                      <a:lnTo>
                        <a:pt x="133" y="14"/>
                      </a:lnTo>
                      <a:lnTo>
                        <a:pt x="127" y="15"/>
                      </a:lnTo>
                      <a:lnTo>
                        <a:pt x="122" y="16"/>
                      </a:lnTo>
                      <a:lnTo>
                        <a:pt x="112" y="18"/>
                      </a:lnTo>
                      <a:lnTo>
                        <a:pt x="102" y="21"/>
                      </a:lnTo>
                      <a:lnTo>
                        <a:pt x="95" y="22"/>
                      </a:lnTo>
                      <a:lnTo>
                        <a:pt x="89" y="22"/>
                      </a:lnTo>
                      <a:lnTo>
                        <a:pt x="89" y="22"/>
                      </a:lnTo>
                      <a:lnTo>
                        <a:pt x="83" y="22"/>
                      </a:lnTo>
                      <a:lnTo>
                        <a:pt x="76" y="21"/>
                      </a:lnTo>
                      <a:lnTo>
                        <a:pt x="64" y="18"/>
                      </a:lnTo>
                      <a:lnTo>
                        <a:pt x="53" y="16"/>
                      </a:lnTo>
                      <a:lnTo>
                        <a:pt x="45" y="14"/>
                      </a:lnTo>
                      <a:lnTo>
                        <a:pt x="45" y="14"/>
                      </a:lnTo>
                      <a:lnTo>
                        <a:pt x="39" y="15"/>
                      </a:lnTo>
                      <a:lnTo>
                        <a:pt x="33" y="16"/>
                      </a:lnTo>
                      <a:lnTo>
                        <a:pt x="22" y="18"/>
                      </a:lnTo>
                      <a:lnTo>
                        <a:pt x="12" y="21"/>
                      </a:lnTo>
                      <a:lnTo>
                        <a:pt x="6" y="22"/>
                      </a:lnTo>
                      <a:lnTo>
                        <a:pt x="0" y="22"/>
                      </a:lnTo>
                      <a:lnTo>
                        <a:pt x="0" y="8"/>
                      </a:lnTo>
                      <a:lnTo>
                        <a:pt x="0" y="8"/>
                      </a:lnTo>
                      <a:lnTo>
                        <a:pt x="6" y="8"/>
                      </a:lnTo>
                      <a:lnTo>
                        <a:pt x="12" y="7"/>
                      </a:lnTo>
                      <a:lnTo>
                        <a:pt x="22" y="4"/>
                      </a:lnTo>
                      <a:lnTo>
                        <a:pt x="33" y="1"/>
                      </a:lnTo>
                      <a:lnTo>
                        <a:pt x="39" y="0"/>
                      </a:lnTo>
                      <a:lnTo>
                        <a:pt x="45" y="0"/>
                      </a:lnTo>
                      <a:lnTo>
                        <a:pt x="45" y="0"/>
                      </a:lnTo>
                      <a:lnTo>
                        <a:pt x="53" y="1"/>
                      </a:lnTo>
                      <a:lnTo>
                        <a:pt x="64" y="4"/>
                      </a:lnTo>
                      <a:lnTo>
                        <a:pt x="76" y="7"/>
                      </a:lnTo>
                      <a:lnTo>
                        <a:pt x="83" y="8"/>
                      </a:lnTo>
                      <a:lnTo>
                        <a:pt x="89" y="8"/>
                      </a:lnTo>
                      <a:lnTo>
                        <a:pt x="89" y="8"/>
                      </a:lnTo>
                      <a:lnTo>
                        <a:pt x="95" y="8"/>
                      </a:lnTo>
                      <a:lnTo>
                        <a:pt x="102" y="7"/>
                      </a:lnTo>
                      <a:lnTo>
                        <a:pt x="112" y="4"/>
                      </a:lnTo>
                      <a:lnTo>
                        <a:pt x="122" y="1"/>
                      </a:lnTo>
                      <a:lnTo>
                        <a:pt x="127" y="0"/>
                      </a:lnTo>
                      <a:lnTo>
                        <a:pt x="133" y="0"/>
                      </a:lnTo>
                      <a:lnTo>
                        <a:pt x="133" y="0"/>
                      </a:lnTo>
                      <a:lnTo>
                        <a:pt x="141" y="0"/>
                      </a:lnTo>
                      <a:lnTo>
                        <a:pt x="146" y="1"/>
                      </a:lnTo>
                      <a:lnTo>
                        <a:pt x="156" y="4"/>
                      </a:lnTo>
                      <a:lnTo>
                        <a:pt x="166" y="7"/>
                      </a:lnTo>
                      <a:lnTo>
                        <a:pt x="172" y="8"/>
                      </a:lnTo>
                      <a:lnTo>
                        <a:pt x="179" y="8"/>
                      </a:lnTo>
                      <a:lnTo>
                        <a:pt x="179" y="2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764">
                  <a:extLst>
                    <a:ext uri="{FF2B5EF4-FFF2-40B4-BE49-F238E27FC236}">
                      <a16:creationId xmlns:a16="http://schemas.microsoft.com/office/drawing/2014/main" id="{49FD0FE4-1818-387F-1BE4-43488D7FE997}"/>
                    </a:ext>
                  </a:extLst>
                </p:cNvPr>
                <p:cNvSpPr>
                  <a:spLocks/>
                </p:cNvSpPr>
                <p:nvPr/>
              </p:nvSpPr>
              <p:spPr bwMode="auto">
                <a:xfrm>
                  <a:off x="6211888" y="5294313"/>
                  <a:ext cx="39688" cy="4763"/>
                </a:xfrm>
                <a:custGeom>
                  <a:avLst/>
                  <a:gdLst>
                    <a:gd name="T0" fmla="*/ 179 w 179"/>
                    <a:gd name="T1" fmla="*/ 22 h 22"/>
                    <a:gd name="T2" fmla="*/ 179 w 179"/>
                    <a:gd name="T3" fmla="*/ 22 h 22"/>
                    <a:gd name="T4" fmla="*/ 172 w 179"/>
                    <a:gd name="T5" fmla="*/ 22 h 22"/>
                    <a:gd name="T6" fmla="*/ 166 w 179"/>
                    <a:gd name="T7" fmla="*/ 21 h 22"/>
                    <a:gd name="T8" fmla="*/ 156 w 179"/>
                    <a:gd name="T9" fmla="*/ 18 h 22"/>
                    <a:gd name="T10" fmla="*/ 146 w 179"/>
                    <a:gd name="T11" fmla="*/ 16 h 22"/>
                    <a:gd name="T12" fmla="*/ 141 w 179"/>
                    <a:gd name="T13" fmla="*/ 15 h 22"/>
                    <a:gd name="T14" fmla="*/ 133 w 179"/>
                    <a:gd name="T15" fmla="*/ 14 h 22"/>
                    <a:gd name="T16" fmla="*/ 133 w 179"/>
                    <a:gd name="T17" fmla="*/ 14 h 22"/>
                    <a:gd name="T18" fmla="*/ 127 w 179"/>
                    <a:gd name="T19" fmla="*/ 15 h 22"/>
                    <a:gd name="T20" fmla="*/ 122 w 179"/>
                    <a:gd name="T21" fmla="*/ 16 h 22"/>
                    <a:gd name="T22" fmla="*/ 112 w 179"/>
                    <a:gd name="T23" fmla="*/ 18 h 22"/>
                    <a:gd name="T24" fmla="*/ 102 w 179"/>
                    <a:gd name="T25" fmla="*/ 21 h 22"/>
                    <a:gd name="T26" fmla="*/ 95 w 179"/>
                    <a:gd name="T27" fmla="*/ 22 h 22"/>
                    <a:gd name="T28" fmla="*/ 89 w 179"/>
                    <a:gd name="T29" fmla="*/ 22 h 22"/>
                    <a:gd name="T30" fmla="*/ 89 w 179"/>
                    <a:gd name="T31" fmla="*/ 22 h 22"/>
                    <a:gd name="T32" fmla="*/ 83 w 179"/>
                    <a:gd name="T33" fmla="*/ 22 h 22"/>
                    <a:gd name="T34" fmla="*/ 76 w 179"/>
                    <a:gd name="T35" fmla="*/ 21 h 22"/>
                    <a:gd name="T36" fmla="*/ 64 w 179"/>
                    <a:gd name="T37" fmla="*/ 18 h 22"/>
                    <a:gd name="T38" fmla="*/ 53 w 179"/>
                    <a:gd name="T39" fmla="*/ 16 h 22"/>
                    <a:gd name="T40" fmla="*/ 45 w 179"/>
                    <a:gd name="T41" fmla="*/ 14 h 22"/>
                    <a:gd name="T42" fmla="*/ 45 w 179"/>
                    <a:gd name="T43" fmla="*/ 14 h 22"/>
                    <a:gd name="T44" fmla="*/ 39 w 179"/>
                    <a:gd name="T45" fmla="*/ 15 h 22"/>
                    <a:gd name="T46" fmla="*/ 33 w 179"/>
                    <a:gd name="T47" fmla="*/ 16 h 22"/>
                    <a:gd name="T48" fmla="*/ 22 w 179"/>
                    <a:gd name="T49" fmla="*/ 18 h 22"/>
                    <a:gd name="T50" fmla="*/ 12 w 179"/>
                    <a:gd name="T51" fmla="*/ 21 h 22"/>
                    <a:gd name="T52" fmla="*/ 6 w 179"/>
                    <a:gd name="T53" fmla="*/ 22 h 22"/>
                    <a:gd name="T54" fmla="*/ 0 w 179"/>
                    <a:gd name="T55" fmla="*/ 22 h 22"/>
                    <a:gd name="T56" fmla="*/ 0 w 179"/>
                    <a:gd name="T57" fmla="*/ 8 h 22"/>
                    <a:gd name="T58" fmla="*/ 0 w 179"/>
                    <a:gd name="T59" fmla="*/ 8 h 22"/>
                    <a:gd name="T60" fmla="*/ 6 w 179"/>
                    <a:gd name="T61" fmla="*/ 8 h 22"/>
                    <a:gd name="T62" fmla="*/ 12 w 179"/>
                    <a:gd name="T63" fmla="*/ 7 h 22"/>
                    <a:gd name="T64" fmla="*/ 22 w 179"/>
                    <a:gd name="T65" fmla="*/ 4 h 22"/>
                    <a:gd name="T66" fmla="*/ 33 w 179"/>
                    <a:gd name="T67" fmla="*/ 1 h 22"/>
                    <a:gd name="T68" fmla="*/ 39 w 179"/>
                    <a:gd name="T69" fmla="*/ 0 h 22"/>
                    <a:gd name="T70" fmla="*/ 45 w 179"/>
                    <a:gd name="T71" fmla="*/ 0 h 22"/>
                    <a:gd name="T72" fmla="*/ 45 w 179"/>
                    <a:gd name="T73" fmla="*/ 0 h 22"/>
                    <a:gd name="T74" fmla="*/ 53 w 179"/>
                    <a:gd name="T75" fmla="*/ 1 h 22"/>
                    <a:gd name="T76" fmla="*/ 64 w 179"/>
                    <a:gd name="T77" fmla="*/ 4 h 22"/>
                    <a:gd name="T78" fmla="*/ 76 w 179"/>
                    <a:gd name="T79" fmla="*/ 7 h 22"/>
                    <a:gd name="T80" fmla="*/ 83 w 179"/>
                    <a:gd name="T81" fmla="*/ 8 h 22"/>
                    <a:gd name="T82" fmla="*/ 89 w 179"/>
                    <a:gd name="T83" fmla="*/ 8 h 22"/>
                    <a:gd name="T84" fmla="*/ 89 w 179"/>
                    <a:gd name="T85" fmla="*/ 8 h 22"/>
                    <a:gd name="T86" fmla="*/ 95 w 179"/>
                    <a:gd name="T87" fmla="*/ 8 h 22"/>
                    <a:gd name="T88" fmla="*/ 102 w 179"/>
                    <a:gd name="T89" fmla="*/ 7 h 22"/>
                    <a:gd name="T90" fmla="*/ 112 w 179"/>
                    <a:gd name="T91" fmla="*/ 4 h 22"/>
                    <a:gd name="T92" fmla="*/ 122 w 179"/>
                    <a:gd name="T93" fmla="*/ 1 h 22"/>
                    <a:gd name="T94" fmla="*/ 127 w 179"/>
                    <a:gd name="T95" fmla="*/ 0 h 22"/>
                    <a:gd name="T96" fmla="*/ 133 w 179"/>
                    <a:gd name="T97" fmla="*/ 0 h 22"/>
                    <a:gd name="T98" fmla="*/ 133 w 179"/>
                    <a:gd name="T99" fmla="*/ 0 h 22"/>
                    <a:gd name="T100" fmla="*/ 141 w 179"/>
                    <a:gd name="T101" fmla="*/ 0 h 22"/>
                    <a:gd name="T102" fmla="*/ 146 w 179"/>
                    <a:gd name="T103" fmla="*/ 1 h 22"/>
                    <a:gd name="T104" fmla="*/ 156 w 179"/>
                    <a:gd name="T105" fmla="*/ 4 h 22"/>
                    <a:gd name="T106" fmla="*/ 166 w 179"/>
                    <a:gd name="T107" fmla="*/ 7 h 22"/>
                    <a:gd name="T108" fmla="*/ 172 w 179"/>
                    <a:gd name="T109" fmla="*/ 8 h 22"/>
                    <a:gd name="T110" fmla="*/ 179 w 179"/>
                    <a:gd name="T111" fmla="*/ 8 h 22"/>
                    <a:gd name="T112" fmla="*/ 179 w 179"/>
                    <a:gd name="T113"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79" h="22">
                      <a:moveTo>
                        <a:pt x="179" y="22"/>
                      </a:moveTo>
                      <a:lnTo>
                        <a:pt x="179" y="22"/>
                      </a:lnTo>
                      <a:lnTo>
                        <a:pt x="172" y="22"/>
                      </a:lnTo>
                      <a:lnTo>
                        <a:pt x="166" y="21"/>
                      </a:lnTo>
                      <a:lnTo>
                        <a:pt x="156" y="18"/>
                      </a:lnTo>
                      <a:lnTo>
                        <a:pt x="146" y="16"/>
                      </a:lnTo>
                      <a:lnTo>
                        <a:pt x="141" y="15"/>
                      </a:lnTo>
                      <a:lnTo>
                        <a:pt x="133" y="14"/>
                      </a:lnTo>
                      <a:lnTo>
                        <a:pt x="133" y="14"/>
                      </a:lnTo>
                      <a:lnTo>
                        <a:pt x="127" y="15"/>
                      </a:lnTo>
                      <a:lnTo>
                        <a:pt x="122" y="16"/>
                      </a:lnTo>
                      <a:lnTo>
                        <a:pt x="112" y="18"/>
                      </a:lnTo>
                      <a:lnTo>
                        <a:pt x="102" y="21"/>
                      </a:lnTo>
                      <a:lnTo>
                        <a:pt x="95" y="22"/>
                      </a:lnTo>
                      <a:lnTo>
                        <a:pt x="89" y="22"/>
                      </a:lnTo>
                      <a:lnTo>
                        <a:pt x="89" y="22"/>
                      </a:lnTo>
                      <a:lnTo>
                        <a:pt x="83" y="22"/>
                      </a:lnTo>
                      <a:lnTo>
                        <a:pt x="76" y="21"/>
                      </a:lnTo>
                      <a:lnTo>
                        <a:pt x="64" y="18"/>
                      </a:lnTo>
                      <a:lnTo>
                        <a:pt x="53" y="16"/>
                      </a:lnTo>
                      <a:lnTo>
                        <a:pt x="45" y="14"/>
                      </a:lnTo>
                      <a:lnTo>
                        <a:pt x="45" y="14"/>
                      </a:lnTo>
                      <a:lnTo>
                        <a:pt x="39" y="15"/>
                      </a:lnTo>
                      <a:lnTo>
                        <a:pt x="33" y="16"/>
                      </a:lnTo>
                      <a:lnTo>
                        <a:pt x="22" y="18"/>
                      </a:lnTo>
                      <a:lnTo>
                        <a:pt x="12" y="21"/>
                      </a:lnTo>
                      <a:lnTo>
                        <a:pt x="6" y="22"/>
                      </a:lnTo>
                      <a:lnTo>
                        <a:pt x="0" y="22"/>
                      </a:lnTo>
                      <a:lnTo>
                        <a:pt x="0" y="8"/>
                      </a:lnTo>
                      <a:lnTo>
                        <a:pt x="0" y="8"/>
                      </a:lnTo>
                      <a:lnTo>
                        <a:pt x="6" y="8"/>
                      </a:lnTo>
                      <a:lnTo>
                        <a:pt x="12" y="7"/>
                      </a:lnTo>
                      <a:lnTo>
                        <a:pt x="22" y="4"/>
                      </a:lnTo>
                      <a:lnTo>
                        <a:pt x="33" y="1"/>
                      </a:lnTo>
                      <a:lnTo>
                        <a:pt x="39" y="0"/>
                      </a:lnTo>
                      <a:lnTo>
                        <a:pt x="45" y="0"/>
                      </a:lnTo>
                      <a:lnTo>
                        <a:pt x="45" y="0"/>
                      </a:lnTo>
                      <a:lnTo>
                        <a:pt x="53" y="1"/>
                      </a:lnTo>
                      <a:lnTo>
                        <a:pt x="64" y="4"/>
                      </a:lnTo>
                      <a:lnTo>
                        <a:pt x="76" y="7"/>
                      </a:lnTo>
                      <a:lnTo>
                        <a:pt x="83" y="8"/>
                      </a:lnTo>
                      <a:lnTo>
                        <a:pt x="89" y="8"/>
                      </a:lnTo>
                      <a:lnTo>
                        <a:pt x="89" y="8"/>
                      </a:lnTo>
                      <a:lnTo>
                        <a:pt x="95" y="8"/>
                      </a:lnTo>
                      <a:lnTo>
                        <a:pt x="102" y="7"/>
                      </a:lnTo>
                      <a:lnTo>
                        <a:pt x="112" y="4"/>
                      </a:lnTo>
                      <a:lnTo>
                        <a:pt x="122" y="1"/>
                      </a:lnTo>
                      <a:lnTo>
                        <a:pt x="127" y="0"/>
                      </a:lnTo>
                      <a:lnTo>
                        <a:pt x="133" y="0"/>
                      </a:lnTo>
                      <a:lnTo>
                        <a:pt x="133" y="0"/>
                      </a:lnTo>
                      <a:lnTo>
                        <a:pt x="141" y="0"/>
                      </a:lnTo>
                      <a:lnTo>
                        <a:pt x="146" y="1"/>
                      </a:lnTo>
                      <a:lnTo>
                        <a:pt x="156" y="4"/>
                      </a:lnTo>
                      <a:lnTo>
                        <a:pt x="166" y="7"/>
                      </a:lnTo>
                      <a:lnTo>
                        <a:pt x="172" y="8"/>
                      </a:lnTo>
                      <a:lnTo>
                        <a:pt x="179" y="8"/>
                      </a:lnTo>
                      <a:lnTo>
                        <a:pt x="179" y="22"/>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6" name="Freeform 765">
                  <a:extLst>
                    <a:ext uri="{FF2B5EF4-FFF2-40B4-BE49-F238E27FC236}">
                      <a16:creationId xmlns:a16="http://schemas.microsoft.com/office/drawing/2014/main" id="{29E16044-AD63-6C73-F908-AE97D415AE9E}"/>
                    </a:ext>
                  </a:extLst>
                </p:cNvPr>
                <p:cNvSpPr>
                  <a:spLocks/>
                </p:cNvSpPr>
                <p:nvPr/>
              </p:nvSpPr>
              <p:spPr bwMode="auto">
                <a:xfrm>
                  <a:off x="6211888" y="5297488"/>
                  <a:ext cx="39688" cy="4763"/>
                </a:xfrm>
                <a:custGeom>
                  <a:avLst/>
                  <a:gdLst>
                    <a:gd name="T0" fmla="*/ 179 w 179"/>
                    <a:gd name="T1" fmla="*/ 24 h 24"/>
                    <a:gd name="T2" fmla="*/ 179 w 179"/>
                    <a:gd name="T3" fmla="*/ 24 h 24"/>
                    <a:gd name="T4" fmla="*/ 172 w 179"/>
                    <a:gd name="T5" fmla="*/ 23 h 24"/>
                    <a:gd name="T6" fmla="*/ 166 w 179"/>
                    <a:gd name="T7" fmla="*/ 22 h 24"/>
                    <a:gd name="T8" fmla="*/ 156 w 179"/>
                    <a:gd name="T9" fmla="*/ 19 h 24"/>
                    <a:gd name="T10" fmla="*/ 146 w 179"/>
                    <a:gd name="T11" fmla="*/ 16 h 24"/>
                    <a:gd name="T12" fmla="*/ 141 w 179"/>
                    <a:gd name="T13" fmla="*/ 15 h 24"/>
                    <a:gd name="T14" fmla="*/ 133 w 179"/>
                    <a:gd name="T15" fmla="*/ 15 h 24"/>
                    <a:gd name="T16" fmla="*/ 133 w 179"/>
                    <a:gd name="T17" fmla="*/ 15 h 24"/>
                    <a:gd name="T18" fmla="*/ 127 w 179"/>
                    <a:gd name="T19" fmla="*/ 15 h 24"/>
                    <a:gd name="T20" fmla="*/ 122 w 179"/>
                    <a:gd name="T21" fmla="*/ 16 h 24"/>
                    <a:gd name="T22" fmla="*/ 112 w 179"/>
                    <a:gd name="T23" fmla="*/ 19 h 24"/>
                    <a:gd name="T24" fmla="*/ 102 w 179"/>
                    <a:gd name="T25" fmla="*/ 22 h 24"/>
                    <a:gd name="T26" fmla="*/ 95 w 179"/>
                    <a:gd name="T27" fmla="*/ 23 h 24"/>
                    <a:gd name="T28" fmla="*/ 89 w 179"/>
                    <a:gd name="T29" fmla="*/ 24 h 24"/>
                    <a:gd name="T30" fmla="*/ 89 w 179"/>
                    <a:gd name="T31" fmla="*/ 24 h 24"/>
                    <a:gd name="T32" fmla="*/ 83 w 179"/>
                    <a:gd name="T33" fmla="*/ 23 h 24"/>
                    <a:gd name="T34" fmla="*/ 76 w 179"/>
                    <a:gd name="T35" fmla="*/ 22 h 24"/>
                    <a:gd name="T36" fmla="*/ 64 w 179"/>
                    <a:gd name="T37" fmla="*/ 19 h 24"/>
                    <a:gd name="T38" fmla="*/ 53 w 179"/>
                    <a:gd name="T39" fmla="*/ 16 h 24"/>
                    <a:gd name="T40" fmla="*/ 45 w 179"/>
                    <a:gd name="T41" fmla="*/ 15 h 24"/>
                    <a:gd name="T42" fmla="*/ 45 w 179"/>
                    <a:gd name="T43" fmla="*/ 15 h 24"/>
                    <a:gd name="T44" fmla="*/ 39 w 179"/>
                    <a:gd name="T45" fmla="*/ 15 h 24"/>
                    <a:gd name="T46" fmla="*/ 33 w 179"/>
                    <a:gd name="T47" fmla="*/ 16 h 24"/>
                    <a:gd name="T48" fmla="*/ 22 w 179"/>
                    <a:gd name="T49" fmla="*/ 19 h 24"/>
                    <a:gd name="T50" fmla="*/ 12 w 179"/>
                    <a:gd name="T51" fmla="*/ 22 h 24"/>
                    <a:gd name="T52" fmla="*/ 6 w 179"/>
                    <a:gd name="T53" fmla="*/ 23 h 24"/>
                    <a:gd name="T54" fmla="*/ 0 w 179"/>
                    <a:gd name="T55" fmla="*/ 24 h 24"/>
                    <a:gd name="T56" fmla="*/ 0 w 179"/>
                    <a:gd name="T57" fmla="*/ 8 h 24"/>
                    <a:gd name="T58" fmla="*/ 0 w 179"/>
                    <a:gd name="T59" fmla="*/ 8 h 24"/>
                    <a:gd name="T60" fmla="*/ 6 w 179"/>
                    <a:gd name="T61" fmla="*/ 8 h 24"/>
                    <a:gd name="T62" fmla="*/ 12 w 179"/>
                    <a:gd name="T63" fmla="*/ 7 h 24"/>
                    <a:gd name="T64" fmla="*/ 22 w 179"/>
                    <a:gd name="T65" fmla="*/ 4 h 24"/>
                    <a:gd name="T66" fmla="*/ 33 w 179"/>
                    <a:gd name="T67" fmla="*/ 2 h 24"/>
                    <a:gd name="T68" fmla="*/ 39 w 179"/>
                    <a:gd name="T69" fmla="*/ 1 h 24"/>
                    <a:gd name="T70" fmla="*/ 45 w 179"/>
                    <a:gd name="T71" fmla="*/ 0 h 24"/>
                    <a:gd name="T72" fmla="*/ 45 w 179"/>
                    <a:gd name="T73" fmla="*/ 0 h 24"/>
                    <a:gd name="T74" fmla="*/ 53 w 179"/>
                    <a:gd name="T75" fmla="*/ 2 h 24"/>
                    <a:gd name="T76" fmla="*/ 64 w 179"/>
                    <a:gd name="T77" fmla="*/ 4 h 24"/>
                    <a:gd name="T78" fmla="*/ 76 w 179"/>
                    <a:gd name="T79" fmla="*/ 7 h 24"/>
                    <a:gd name="T80" fmla="*/ 83 w 179"/>
                    <a:gd name="T81" fmla="*/ 8 h 24"/>
                    <a:gd name="T82" fmla="*/ 89 w 179"/>
                    <a:gd name="T83" fmla="*/ 8 h 24"/>
                    <a:gd name="T84" fmla="*/ 89 w 179"/>
                    <a:gd name="T85" fmla="*/ 8 h 24"/>
                    <a:gd name="T86" fmla="*/ 95 w 179"/>
                    <a:gd name="T87" fmla="*/ 8 h 24"/>
                    <a:gd name="T88" fmla="*/ 102 w 179"/>
                    <a:gd name="T89" fmla="*/ 7 h 24"/>
                    <a:gd name="T90" fmla="*/ 112 w 179"/>
                    <a:gd name="T91" fmla="*/ 4 h 24"/>
                    <a:gd name="T92" fmla="*/ 122 w 179"/>
                    <a:gd name="T93" fmla="*/ 2 h 24"/>
                    <a:gd name="T94" fmla="*/ 127 w 179"/>
                    <a:gd name="T95" fmla="*/ 1 h 24"/>
                    <a:gd name="T96" fmla="*/ 133 w 179"/>
                    <a:gd name="T97" fmla="*/ 0 h 24"/>
                    <a:gd name="T98" fmla="*/ 133 w 179"/>
                    <a:gd name="T99" fmla="*/ 0 h 24"/>
                    <a:gd name="T100" fmla="*/ 141 w 179"/>
                    <a:gd name="T101" fmla="*/ 1 h 24"/>
                    <a:gd name="T102" fmla="*/ 146 w 179"/>
                    <a:gd name="T103" fmla="*/ 2 h 24"/>
                    <a:gd name="T104" fmla="*/ 156 w 179"/>
                    <a:gd name="T105" fmla="*/ 4 h 24"/>
                    <a:gd name="T106" fmla="*/ 166 w 179"/>
                    <a:gd name="T107" fmla="*/ 7 h 24"/>
                    <a:gd name="T108" fmla="*/ 172 w 179"/>
                    <a:gd name="T109" fmla="*/ 8 h 24"/>
                    <a:gd name="T110" fmla="*/ 179 w 179"/>
                    <a:gd name="T111" fmla="*/ 8 h 24"/>
                    <a:gd name="T112" fmla="*/ 179 w 179"/>
                    <a:gd name="T113"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79" h="24">
                      <a:moveTo>
                        <a:pt x="179" y="24"/>
                      </a:moveTo>
                      <a:lnTo>
                        <a:pt x="179" y="24"/>
                      </a:lnTo>
                      <a:lnTo>
                        <a:pt x="172" y="23"/>
                      </a:lnTo>
                      <a:lnTo>
                        <a:pt x="166" y="22"/>
                      </a:lnTo>
                      <a:lnTo>
                        <a:pt x="156" y="19"/>
                      </a:lnTo>
                      <a:lnTo>
                        <a:pt x="146" y="16"/>
                      </a:lnTo>
                      <a:lnTo>
                        <a:pt x="141" y="15"/>
                      </a:lnTo>
                      <a:lnTo>
                        <a:pt x="133" y="15"/>
                      </a:lnTo>
                      <a:lnTo>
                        <a:pt x="133" y="15"/>
                      </a:lnTo>
                      <a:lnTo>
                        <a:pt x="127" y="15"/>
                      </a:lnTo>
                      <a:lnTo>
                        <a:pt x="122" y="16"/>
                      </a:lnTo>
                      <a:lnTo>
                        <a:pt x="112" y="19"/>
                      </a:lnTo>
                      <a:lnTo>
                        <a:pt x="102" y="22"/>
                      </a:lnTo>
                      <a:lnTo>
                        <a:pt x="95" y="23"/>
                      </a:lnTo>
                      <a:lnTo>
                        <a:pt x="89" y="24"/>
                      </a:lnTo>
                      <a:lnTo>
                        <a:pt x="89" y="24"/>
                      </a:lnTo>
                      <a:lnTo>
                        <a:pt x="83" y="23"/>
                      </a:lnTo>
                      <a:lnTo>
                        <a:pt x="76" y="22"/>
                      </a:lnTo>
                      <a:lnTo>
                        <a:pt x="64" y="19"/>
                      </a:lnTo>
                      <a:lnTo>
                        <a:pt x="53" y="16"/>
                      </a:lnTo>
                      <a:lnTo>
                        <a:pt x="45" y="15"/>
                      </a:lnTo>
                      <a:lnTo>
                        <a:pt x="45" y="15"/>
                      </a:lnTo>
                      <a:lnTo>
                        <a:pt x="39" y="15"/>
                      </a:lnTo>
                      <a:lnTo>
                        <a:pt x="33" y="16"/>
                      </a:lnTo>
                      <a:lnTo>
                        <a:pt x="22" y="19"/>
                      </a:lnTo>
                      <a:lnTo>
                        <a:pt x="12" y="22"/>
                      </a:lnTo>
                      <a:lnTo>
                        <a:pt x="6" y="23"/>
                      </a:lnTo>
                      <a:lnTo>
                        <a:pt x="0" y="24"/>
                      </a:lnTo>
                      <a:lnTo>
                        <a:pt x="0" y="8"/>
                      </a:lnTo>
                      <a:lnTo>
                        <a:pt x="0" y="8"/>
                      </a:lnTo>
                      <a:lnTo>
                        <a:pt x="6" y="8"/>
                      </a:lnTo>
                      <a:lnTo>
                        <a:pt x="12" y="7"/>
                      </a:lnTo>
                      <a:lnTo>
                        <a:pt x="22" y="4"/>
                      </a:lnTo>
                      <a:lnTo>
                        <a:pt x="33" y="2"/>
                      </a:lnTo>
                      <a:lnTo>
                        <a:pt x="39" y="1"/>
                      </a:lnTo>
                      <a:lnTo>
                        <a:pt x="45" y="0"/>
                      </a:lnTo>
                      <a:lnTo>
                        <a:pt x="45" y="0"/>
                      </a:lnTo>
                      <a:lnTo>
                        <a:pt x="53" y="2"/>
                      </a:lnTo>
                      <a:lnTo>
                        <a:pt x="64" y="4"/>
                      </a:lnTo>
                      <a:lnTo>
                        <a:pt x="76" y="7"/>
                      </a:lnTo>
                      <a:lnTo>
                        <a:pt x="83" y="8"/>
                      </a:lnTo>
                      <a:lnTo>
                        <a:pt x="89" y="8"/>
                      </a:lnTo>
                      <a:lnTo>
                        <a:pt x="89" y="8"/>
                      </a:lnTo>
                      <a:lnTo>
                        <a:pt x="95" y="8"/>
                      </a:lnTo>
                      <a:lnTo>
                        <a:pt x="102" y="7"/>
                      </a:lnTo>
                      <a:lnTo>
                        <a:pt x="112" y="4"/>
                      </a:lnTo>
                      <a:lnTo>
                        <a:pt x="122" y="2"/>
                      </a:lnTo>
                      <a:lnTo>
                        <a:pt x="127" y="1"/>
                      </a:lnTo>
                      <a:lnTo>
                        <a:pt x="133" y="0"/>
                      </a:lnTo>
                      <a:lnTo>
                        <a:pt x="133" y="0"/>
                      </a:lnTo>
                      <a:lnTo>
                        <a:pt x="141" y="1"/>
                      </a:lnTo>
                      <a:lnTo>
                        <a:pt x="146" y="2"/>
                      </a:lnTo>
                      <a:lnTo>
                        <a:pt x="156" y="4"/>
                      </a:lnTo>
                      <a:lnTo>
                        <a:pt x="166" y="7"/>
                      </a:lnTo>
                      <a:lnTo>
                        <a:pt x="172" y="8"/>
                      </a:lnTo>
                      <a:lnTo>
                        <a:pt x="179" y="8"/>
                      </a:lnTo>
                      <a:lnTo>
                        <a:pt x="179" y="24"/>
                      </a:lnTo>
                      <a:close/>
                    </a:path>
                  </a:pathLst>
                </a:custGeom>
                <a:solidFill>
                  <a:srgbClr val="E5E6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766">
                  <a:extLst>
                    <a:ext uri="{FF2B5EF4-FFF2-40B4-BE49-F238E27FC236}">
                      <a16:creationId xmlns:a16="http://schemas.microsoft.com/office/drawing/2014/main" id="{20BDD298-118A-9179-66BE-CF257EFB4A6B}"/>
                    </a:ext>
                  </a:extLst>
                </p:cNvPr>
                <p:cNvSpPr>
                  <a:spLocks/>
                </p:cNvSpPr>
                <p:nvPr/>
              </p:nvSpPr>
              <p:spPr bwMode="auto">
                <a:xfrm>
                  <a:off x="6211888" y="5297488"/>
                  <a:ext cx="39688" cy="4763"/>
                </a:xfrm>
                <a:custGeom>
                  <a:avLst/>
                  <a:gdLst>
                    <a:gd name="T0" fmla="*/ 179 w 179"/>
                    <a:gd name="T1" fmla="*/ 24 h 24"/>
                    <a:gd name="T2" fmla="*/ 179 w 179"/>
                    <a:gd name="T3" fmla="*/ 24 h 24"/>
                    <a:gd name="T4" fmla="*/ 172 w 179"/>
                    <a:gd name="T5" fmla="*/ 23 h 24"/>
                    <a:gd name="T6" fmla="*/ 166 w 179"/>
                    <a:gd name="T7" fmla="*/ 22 h 24"/>
                    <a:gd name="T8" fmla="*/ 156 w 179"/>
                    <a:gd name="T9" fmla="*/ 19 h 24"/>
                    <a:gd name="T10" fmla="*/ 146 w 179"/>
                    <a:gd name="T11" fmla="*/ 16 h 24"/>
                    <a:gd name="T12" fmla="*/ 141 w 179"/>
                    <a:gd name="T13" fmla="*/ 15 h 24"/>
                    <a:gd name="T14" fmla="*/ 133 w 179"/>
                    <a:gd name="T15" fmla="*/ 15 h 24"/>
                    <a:gd name="T16" fmla="*/ 133 w 179"/>
                    <a:gd name="T17" fmla="*/ 15 h 24"/>
                    <a:gd name="T18" fmla="*/ 127 w 179"/>
                    <a:gd name="T19" fmla="*/ 15 h 24"/>
                    <a:gd name="T20" fmla="*/ 122 w 179"/>
                    <a:gd name="T21" fmla="*/ 16 h 24"/>
                    <a:gd name="T22" fmla="*/ 112 w 179"/>
                    <a:gd name="T23" fmla="*/ 19 h 24"/>
                    <a:gd name="T24" fmla="*/ 102 w 179"/>
                    <a:gd name="T25" fmla="*/ 22 h 24"/>
                    <a:gd name="T26" fmla="*/ 95 w 179"/>
                    <a:gd name="T27" fmla="*/ 23 h 24"/>
                    <a:gd name="T28" fmla="*/ 89 w 179"/>
                    <a:gd name="T29" fmla="*/ 24 h 24"/>
                    <a:gd name="T30" fmla="*/ 89 w 179"/>
                    <a:gd name="T31" fmla="*/ 24 h 24"/>
                    <a:gd name="T32" fmla="*/ 83 w 179"/>
                    <a:gd name="T33" fmla="*/ 23 h 24"/>
                    <a:gd name="T34" fmla="*/ 76 w 179"/>
                    <a:gd name="T35" fmla="*/ 22 h 24"/>
                    <a:gd name="T36" fmla="*/ 64 w 179"/>
                    <a:gd name="T37" fmla="*/ 19 h 24"/>
                    <a:gd name="T38" fmla="*/ 53 w 179"/>
                    <a:gd name="T39" fmla="*/ 16 h 24"/>
                    <a:gd name="T40" fmla="*/ 45 w 179"/>
                    <a:gd name="T41" fmla="*/ 15 h 24"/>
                    <a:gd name="T42" fmla="*/ 45 w 179"/>
                    <a:gd name="T43" fmla="*/ 15 h 24"/>
                    <a:gd name="T44" fmla="*/ 39 w 179"/>
                    <a:gd name="T45" fmla="*/ 15 h 24"/>
                    <a:gd name="T46" fmla="*/ 33 w 179"/>
                    <a:gd name="T47" fmla="*/ 16 h 24"/>
                    <a:gd name="T48" fmla="*/ 22 w 179"/>
                    <a:gd name="T49" fmla="*/ 19 h 24"/>
                    <a:gd name="T50" fmla="*/ 12 w 179"/>
                    <a:gd name="T51" fmla="*/ 22 h 24"/>
                    <a:gd name="T52" fmla="*/ 6 w 179"/>
                    <a:gd name="T53" fmla="*/ 23 h 24"/>
                    <a:gd name="T54" fmla="*/ 0 w 179"/>
                    <a:gd name="T55" fmla="*/ 24 h 24"/>
                    <a:gd name="T56" fmla="*/ 0 w 179"/>
                    <a:gd name="T57" fmla="*/ 8 h 24"/>
                    <a:gd name="T58" fmla="*/ 0 w 179"/>
                    <a:gd name="T59" fmla="*/ 8 h 24"/>
                    <a:gd name="T60" fmla="*/ 6 w 179"/>
                    <a:gd name="T61" fmla="*/ 8 h 24"/>
                    <a:gd name="T62" fmla="*/ 12 w 179"/>
                    <a:gd name="T63" fmla="*/ 7 h 24"/>
                    <a:gd name="T64" fmla="*/ 22 w 179"/>
                    <a:gd name="T65" fmla="*/ 4 h 24"/>
                    <a:gd name="T66" fmla="*/ 33 w 179"/>
                    <a:gd name="T67" fmla="*/ 2 h 24"/>
                    <a:gd name="T68" fmla="*/ 39 w 179"/>
                    <a:gd name="T69" fmla="*/ 1 h 24"/>
                    <a:gd name="T70" fmla="*/ 45 w 179"/>
                    <a:gd name="T71" fmla="*/ 0 h 24"/>
                    <a:gd name="T72" fmla="*/ 45 w 179"/>
                    <a:gd name="T73" fmla="*/ 0 h 24"/>
                    <a:gd name="T74" fmla="*/ 53 w 179"/>
                    <a:gd name="T75" fmla="*/ 2 h 24"/>
                    <a:gd name="T76" fmla="*/ 64 w 179"/>
                    <a:gd name="T77" fmla="*/ 4 h 24"/>
                    <a:gd name="T78" fmla="*/ 76 w 179"/>
                    <a:gd name="T79" fmla="*/ 7 h 24"/>
                    <a:gd name="T80" fmla="*/ 83 w 179"/>
                    <a:gd name="T81" fmla="*/ 8 h 24"/>
                    <a:gd name="T82" fmla="*/ 89 w 179"/>
                    <a:gd name="T83" fmla="*/ 8 h 24"/>
                    <a:gd name="T84" fmla="*/ 89 w 179"/>
                    <a:gd name="T85" fmla="*/ 8 h 24"/>
                    <a:gd name="T86" fmla="*/ 95 w 179"/>
                    <a:gd name="T87" fmla="*/ 8 h 24"/>
                    <a:gd name="T88" fmla="*/ 102 w 179"/>
                    <a:gd name="T89" fmla="*/ 7 h 24"/>
                    <a:gd name="T90" fmla="*/ 112 w 179"/>
                    <a:gd name="T91" fmla="*/ 4 h 24"/>
                    <a:gd name="T92" fmla="*/ 122 w 179"/>
                    <a:gd name="T93" fmla="*/ 2 h 24"/>
                    <a:gd name="T94" fmla="*/ 127 w 179"/>
                    <a:gd name="T95" fmla="*/ 1 h 24"/>
                    <a:gd name="T96" fmla="*/ 133 w 179"/>
                    <a:gd name="T97" fmla="*/ 0 h 24"/>
                    <a:gd name="T98" fmla="*/ 133 w 179"/>
                    <a:gd name="T99" fmla="*/ 0 h 24"/>
                    <a:gd name="T100" fmla="*/ 141 w 179"/>
                    <a:gd name="T101" fmla="*/ 1 h 24"/>
                    <a:gd name="T102" fmla="*/ 146 w 179"/>
                    <a:gd name="T103" fmla="*/ 2 h 24"/>
                    <a:gd name="T104" fmla="*/ 156 w 179"/>
                    <a:gd name="T105" fmla="*/ 4 h 24"/>
                    <a:gd name="T106" fmla="*/ 166 w 179"/>
                    <a:gd name="T107" fmla="*/ 7 h 24"/>
                    <a:gd name="T108" fmla="*/ 172 w 179"/>
                    <a:gd name="T109" fmla="*/ 8 h 24"/>
                    <a:gd name="T110" fmla="*/ 179 w 179"/>
                    <a:gd name="T111" fmla="*/ 8 h 24"/>
                    <a:gd name="T112" fmla="*/ 179 w 179"/>
                    <a:gd name="T113"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79" h="24">
                      <a:moveTo>
                        <a:pt x="179" y="24"/>
                      </a:moveTo>
                      <a:lnTo>
                        <a:pt x="179" y="24"/>
                      </a:lnTo>
                      <a:lnTo>
                        <a:pt x="172" y="23"/>
                      </a:lnTo>
                      <a:lnTo>
                        <a:pt x="166" y="22"/>
                      </a:lnTo>
                      <a:lnTo>
                        <a:pt x="156" y="19"/>
                      </a:lnTo>
                      <a:lnTo>
                        <a:pt x="146" y="16"/>
                      </a:lnTo>
                      <a:lnTo>
                        <a:pt x="141" y="15"/>
                      </a:lnTo>
                      <a:lnTo>
                        <a:pt x="133" y="15"/>
                      </a:lnTo>
                      <a:lnTo>
                        <a:pt x="133" y="15"/>
                      </a:lnTo>
                      <a:lnTo>
                        <a:pt x="127" y="15"/>
                      </a:lnTo>
                      <a:lnTo>
                        <a:pt x="122" y="16"/>
                      </a:lnTo>
                      <a:lnTo>
                        <a:pt x="112" y="19"/>
                      </a:lnTo>
                      <a:lnTo>
                        <a:pt x="102" y="22"/>
                      </a:lnTo>
                      <a:lnTo>
                        <a:pt x="95" y="23"/>
                      </a:lnTo>
                      <a:lnTo>
                        <a:pt x="89" y="24"/>
                      </a:lnTo>
                      <a:lnTo>
                        <a:pt x="89" y="24"/>
                      </a:lnTo>
                      <a:lnTo>
                        <a:pt x="83" y="23"/>
                      </a:lnTo>
                      <a:lnTo>
                        <a:pt x="76" y="22"/>
                      </a:lnTo>
                      <a:lnTo>
                        <a:pt x="64" y="19"/>
                      </a:lnTo>
                      <a:lnTo>
                        <a:pt x="53" y="16"/>
                      </a:lnTo>
                      <a:lnTo>
                        <a:pt x="45" y="15"/>
                      </a:lnTo>
                      <a:lnTo>
                        <a:pt x="45" y="15"/>
                      </a:lnTo>
                      <a:lnTo>
                        <a:pt x="39" y="15"/>
                      </a:lnTo>
                      <a:lnTo>
                        <a:pt x="33" y="16"/>
                      </a:lnTo>
                      <a:lnTo>
                        <a:pt x="22" y="19"/>
                      </a:lnTo>
                      <a:lnTo>
                        <a:pt x="12" y="22"/>
                      </a:lnTo>
                      <a:lnTo>
                        <a:pt x="6" y="23"/>
                      </a:lnTo>
                      <a:lnTo>
                        <a:pt x="0" y="24"/>
                      </a:lnTo>
                      <a:lnTo>
                        <a:pt x="0" y="8"/>
                      </a:lnTo>
                      <a:lnTo>
                        <a:pt x="0" y="8"/>
                      </a:lnTo>
                      <a:lnTo>
                        <a:pt x="6" y="8"/>
                      </a:lnTo>
                      <a:lnTo>
                        <a:pt x="12" y="7"/>
                      </a:lnTo>
                      <a:lnTo>
                        <a:pt x="22" y="4"/>
                      </a:lnTo>
                      <a:lnTo>
                        <a:pt x="33" y="2"/>
                      </a:lnTo>
                      <a:lnTo>
                        <a:pt x="39" y="1"/>
                      </a:lnTo>
                      <a:lnTo>
                        <a:pt x="45" y="0"/>
                      </a:lnTo>
                      <a:lnTo>
                        <a:pt x="45" y="0"/>
                      </a:lnTo>
                      <a:lnTo>
                        <a:pt x="53" y="2"/>
                      </a:lnTo>
                      <a:lnTo>
                        <a:pt x="64" y="4"/>
                      </a:lnTo>
                      <a:lnTo>
                        <a:pt x="76" y="7"/>
                      </a:lnTo>
                      <a:lnTo>
                        <a:pt x="83" y="8"/>
                      </a:lnTo>
                      <a:lnTo>
                        <a:pt x="89" y="8"/>
                      </a:lnTo>
                      <a:lnTo>
                        <a:pt x="89" y="8"/>
                      </a:lnTo>
                      <a:lnTo>
                        <a:pt x="95" y="8"/>
                      </a:lnTo>
                      <a:lnTo>
                        <a:pt x="102" y="7"/>
                      </a:lnTo>
                      <a:lnTo>
                        <a:pt x="112" y="4"/>
                      </a:lnTo>
                      <a:lnTo>
                        <a:pt x="122" y="2"/>
                      </a:lnTo>
                      <a:lnTo>
                        <a:pt x="127" y="1"/>
                      </a:lnTo>
                      <a:lnTo>
                        <a:pt x="133" y="0"/>
                      </a:lnTo>
                      <a:lnTo>
                        <a:pt x="133" y="0"/>
                      </a:lnTo>
                      <a:lnTo>
                        <a:pt x="141" y="1"/>
                      </a:lnTo>
                      <a:lnTo>
                        <a:pt x="146" y="2"/>
                      </a:lnTo>
                      <a:lnTo>
                        <a:pt x="156" y="4"/>
                      </a:lnTo>
                      <a:lnTo>
                        <a:pt x="166" y="7"/>
                      </a:lnTo>
                      <a:lnTo>
                        <a:pt x="172" y="8"/>
                      </a:lnTo>
                      <a:lnTo>
                        <a:pt x="179" y="8"/>
                      </a:lnTo>
                      <a:lnTo>
                        <a:pt x="179" y="2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767">
                  <a:extLst>
                    <a:ext uri="{FF2B5EF4-FFF2-40B4-BE49-F238E27FC236}">
                      <a16:creationId xmlns:a16="http://schemas.microsoft.com/office/drawing/2014/main" id="{75EE244B-EEFE-D14B-2114-F38DCDA9B6A3}"/>
                    </a:ext>
                  </a:extLst>
                </p:cNvPr>
                <p:cNvSpPr>
                  <a:spLocks/>
                </p:cNvSpPr>
                <p:nvPr/>
              </p:nvSpPr>
              <p:spPr bwMode="auto">
                <a:xfrm>
                  <a:off x="6211888" y="5297488"/>
                  <a:ext cx="39688" cy="4763"/>
                </a:xfrm>
                <a:custGeom>
                  <a:avLst/>
                  <a:gdLst>
                    <a:gd name="T0" fmla="*/ 179 w 179"/>
                    <a:gd name="T1" fmla="*/ 24 h 24"/>
                    <a:gd name="T2" fmla="*/ 179 w 179"/>
                    <a:gd name="T3" fmla="*/ 24 h 24"/>
                    <a:gd name="T4" fmla="*/ 172 w 179"/>
                    <a:gd name="T5" fmla="*/ 23 h 24"/>
                    <a:gd name="T6" fmla="*/ 166 w 179"/>
                    <a:gd name="T7" fmla="*/ 22 h 24"/>
                    <a:gd name="T8" fmla="*/ 156 w 179"/>
                    <a:gd name="T9" fmla="*/ 19 h 24"/>
                    <a:gd name="T10" fmla="*/ 146 w 179"/>
                    <a:gd name="T11" fmla="*/ 16 h 24"/>
                    <a:gd name="T12" fmla="*/ 141 w 179"/>
                    <a:gd name="T13" fmla="*/ 15 h 24"/>
                    <a:gd name="T14" fmla="*/ 133 w 179"/>
                    <a:gd name="T15" fmla="*/ 15 h 24"/>
                    <a:gd name="T16" fmla="*/ 133 w 179"/>
                    <a:gd name="T17" fmla="*/ 15 h 24"/>
                    <a:gd name="T18" fmla="*/ 127 w 179"/>
                    <a:gd name="T19" fmla="*/ 15 h 24"/>
                    <a:gd name="T20" fmla="*/ 122 w 179"/>
                    <a:gd name="T21" fmla="*/ 16 h 24"/>
                    <a:gd name="T22" fmla="*/ 112 w 179"/>
                    <a:gd name="T23" fmla="*/ 19 h 24"/>
                    <a:gd name="T24" fmla="*/ 102 w 179"/>
                    <a:gd name="T25" fmla="*/ 22 h 24"/>
                    <a:gd name="T26" fmla="*/ 95 w 179"/>
                    <a:gd name="T27" fmla="*/ 23 h 24"/>
                    <a:gd name="T28" fmla="*/ 89 w 179"/>
                    <a:gd name="T29" fmla="*/ 24 h 24"/>
                    <a:gd name="T30" fmla="*/ 89 w 179"/>
                    <a:gd name="T31" fmla="*/ 24 h 24"/>
                    <a:gd name="T32" fmla="*/ 83 w 179"/>
                    <a:gd name="T33" fmla="*/ 23 h 24"/>
                    <a:gd name="T34" fmla="*/ 76 w 179"/>
                    <a:gd name="T35" fmla="*/ 22 h 24"/>
                    <a:gd name="T36" fmla="*/ 64 w 179"/>
                    <a:gd name="T37" fmla="*/ 19 h 24"/>
                    <a:gd name="T38" fmla="*/ 53 w 179"/>
                    <a:gd name="T39" fmla="*/ 16 h 24"/>
                    <a:gd name="T40" fmla="*/ 45 w 179"/>
                    <a:gd name="T41" fmla="*/ 15 h 24"/>
                    <a:gd name="T42" fmla="*/ 45 w 179"/>
                    <a:gd name="T43" fmla="*/ 15 h 24"/>
                    <a:gd name="T44" fmla="*/ 39 w 179"/>
                    <a:gd name="T45" fmla="*/ 15 h 24"/>
                    <a:gd name="T46" fmla="*/ 33 w 179"/>
                    <a:gd name="T47" fmla="*/ 16 h 24"/>
                    <a:gd name="T48" fmla="*/ 22 w 179"/>
                    <a:gd name="T49" fmla="*/ 19 h 24"/>
                    <a:gd name="T50" fmla="*/ 12 w 179"/>
                    <a:gd name="T51" fmla="*/ 22 h 24"/>
                    <a:gd name="T52" fmla="*/ 6 w 179"/>
                    <a:gd name="T53" fmla="*/ 23 h 24"/>
                    <a:gd name="T54" fmla="*/ 0 w 179"/>
                    <a:gd name="T55" fmla="*/ 24 h 24"/>
                    <a:gd name="T56" fmla="*/ 0 w 179"/>
                    <a:gd name="T57" fmla="*/ 8 h 24"/>
                    <a:gd name="T58" fmla="*/ 0 w 179"/>
                    <a:gd name="T59" fmla="*/ 8 h 24"/>
                    <a:gd name="T60" fmla="*/ 6 w 179"/>
                    <a:gd name="T61" fmla="*/ 8 h 24"/>
                    <a:gd name="T62" fmla="*/ 12 w 179"/>
                    <a:gd name="T63" fmla="*/ 7 h 24"/>
                    <a:gd name="T64" fmla="*/ 22 w 179"/>
                    <a:gd name="T65" fmla="*/ 4 h 24"/>
                    <a:gd name="T66" fmla="*/ 33 w 179"/>
                    <a:gd name="T67" fmla="*/ 2 h 24"/>
                    <a:gd name="T68" fmla="*/ 39 w 179"/>
                    <a:gd name="T69" fmla="*/ 1 h 24"/>
                    <a:gd name="T70" fmla="*/ 45 w 179"/>
                    <a:gd name="T71" fmla="*/ 0 h 24"/>
                    <a:gd name="T72" fmla="*/ 45 w 179"/>
                    <a:gd name="T73" fmla="*/ 0 h 24"/>
                    <a:gd name="T74" fmla="*/ 53 w 179"/>
                    <a:gd name="T75" fmla="*/ 2 h 24"/>
                    <a:gd name="T76" fmla="*/ 64 w 179"/>
                    <a:gd name="T77" fmla="*/ 4 h 24"/>
                    <a:gd name="T78" fmla="*/ 76 w 179"/>
                    <a:gd name="T79" fmla="*/ 7 h 24"/>
                    <a:gd name="T80" fmla="*/ 83 w 179"/>
                    <a:gd name="T81" fmla="*/ 8 h 24"/>
                    <a:gd name="T82" fmla="*/ 89 w 179"/>
                    <a:gd name="T83" fmla="*/ 8 h 24"/>
                    <a:gd name="T84" fmla="*/ 89 w 179"/>
                    <a:gd name="T85" fmla="*/ 8 h 24"/>
                    <a:gd name="T86" fmla="*/ 95 w 179"/>
                    <a:gd name="T87" fmla="*/ 8 h 24"/>
                    <a:gd name="T88" fmla="*/ 102 w 179"/>
                    <a:gd name="T89" fmla="*/ 7 h 24"/>
                    <a:gd name="T90" fmla="*/ 112 w 179"/>
                    <a:gd name="T91" fmla="*/ 4 h 24"/>
                    <a:gd name="T92" fmla="*/ 122 w 179"/>
                    <a:gd name="T93" fmla="*/ 2 h 24"/>
                    <a:gd name="T94" fmla="*/ 127 w 179"/>
                    <a:gd name="T95" fmla="*/ 1 h 24"/>
                    <a:gd name="T96" fmla="*/ 133 w 179"/>
                    <a:gd name="T97" fmla="*/ 0 h 24"/>
                    <a:gd name="T98" fmla="*/ 133 w 179"/>
                    <a:gd name="T99" fmla="*/ 0 h 24"/>
                    <a:gd name="T100" fmla="*/ 141 w 179"/>
                    <a:gd name="T101" fmla="*/ 1 h 24"/>
                    <a:gd name="T102" fmla="*/ 146 w 179"/>
                    <a:gd name="T103" fmla="*/ 2 h 24"/>
                    <a:gd name="T104" fmla="*/ 156 w 179"/>
                    <a:gd name="T105" fmla="*/ 4 h 24"/>
                    <a:gd name="T106" fmla="*/ 166 w 179"/>
                    <a:gd name="T107" fmla="*/ 7 h 24"/>
                    <a:gd name="T108" fmla="*/ 172 w 179"/>
                    <a:gd name="T109" fmla="*/ 8 h 24"/>
                    <a:gd name="T110" fmla="*/ 179 w 179"/>
                    <a:gd name="T111" fmla="*/ 8 h 24"/>
                    <a:gd name="T112" fmla="*/ 179 w 179"/>
                    <a:gd name="T113"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79" h="24">
                      <a:moveTo>
                        <a:pt x="179" y="24"/>
                      </a:moveTo>
                      <a:lnTo>
                        <a:pt x="179" y="24"/>
                      </a:lnTo>
                      <a:lnTo>
                        <a:pt x="172" y="23"/>
                      </a:lnTo>
                      <a:lnTo>
                        <a:pt x="166" y="22"/>
                      </a:lnTo>
                      <a:lnTo>
                        <a:pt x="156" y="19"/>
                      </a:lnTo>
                      <a:lnTo>
                        <a:pt x="146" y="16"/>
                      </a:lnTo>
                      <a:lnTo>
                        <a:pt x="141" y="15"/>
                      </a:lnTo>
                      <a:lnTo>
                        <a:pt x="133" y="15"/>
                      </a:lnTo>
                      <a:lnTo>
                        <a:pt x="133" y="15"/>
                      </a:lnTo>
                      <a:lnTo>
                        <a:pt x="127" y="15"/>
                      </a:lnTo>
                      <a:lnTo>
                        <a:pt x="122" y="16"/>
                      </a:lnTo>
                      <a:lnTo>
                        <a:pt x="112" y="19"/>
                      </a:lnTo>
                      <a:lnTo>
                        <a:pt x="102" y="22"/>
                      </a:lnTo>
                      <a:lnTo>
                        <a:pt x="95" y="23"/>
                      </a:lnTo>
                      <a:lnTo>
                        <a:pt x="89" y="24"/>
                      </a:lnTo>
                      <a:lnTo>
                        <a:pt x="89" y="24"/>
                      </a:lnTo>
                      <a:lnTo>
                        <a:pt x="83" y="23"/>
                      </a:lnTo>
                      <a:lnTo>
                        <a:pt x="76" y="22"/>
                      </a:lnTo>
                      <a:lnTo>
                        <a:pt x="64" y="19"/>
                      </a:lnTo>
                      <a:lnTo>
                        <a:pt x="53" y="16"/>
                      </a:lnTo>
                      <a:lnTo>
                        <a:pt x="45" y="15"/>
                      </a:lnTo>
                      <a:lnTo>
                        <a:pt x="45" y="15"/>
                      </a:lnTo>
                      <a:lnTo>
                        <a:pt x="39" y="15"/>
                      </a:lnTo>
                      <a:lnTo>
                        <a:pt x="33" y="16"/>
                      </a:lnTo>
                      <a:lnTo>
                        <a:pt x="22" y="19"/>
                      </a:lnTo>
                      <a:lnTo>
                        <a:pt x="12" y="22"/>
                      </a:lnTo>
                      <a:lnTo>
                        <a:pt x="6" y="23"/>
                      </a:lnTo>
                      <a:lnTo>
                        <a:pt x="0" y="24"/>
                      </a:lnTo>
                      <a:lnTo>
                        <a:pt x="0" y="8"/>
                      </a:lnTo>
                      <a:lnTo>
                        <a:pt x="0" y="8"/>
                      </a:lnTo>
                      <a:lnTo>
                        <a:pt x="6" y="8"/>
                      </a:lnTo>
                      <a:lnTo>
                        <a:pt x="12" y="7"/>
                      </a:lnTo>
                      <a:lnTo>
                        <a:pt x="22" y="4"/>
                      </a:lnTo>
                      <a:lnTo>
                        <a:pt x="33" y="2"/>
                      </a:lnTo>
                      <a:lnTo>
                        <a:pt x="39" y="1"/>
                      </a:lnTo>
                      <a:lnTo>
                        <a:pt x="45" y="0"/>
                      </a:lnTo>
                      <a:lnTo>
                        <a:pt x="45" y="0"/>
                      </a:lnTo>
                      <a:lnTo>
                        <a:pt x="53" y="2"/>
                      </a:lnTo>
                      <a:lnTo>
                        <a:pt x="64" y="4"/>
                      </a:lnTo>
                      <a:lnTo>
                        <a:pt x="76" y="7"/>
                      </a:lnTo>
                      <a:lnTo>
                        <a:pt x="83" y="8"/>
                      </a:lnTo>
                      <a:lnTo>
                        <a:pt x="89" y="8"/>
                      </a:lnTo>
                      <a:lnTo>
                        <a:pt x="89" y="8"/>
                      </a:lnTo>
                      <a:lnTo>
                        <a:pt x="95" y="8"/>
                      </a:lnTo>
                      <a:lnTo>
                        <a:pt x="102" y="7"/>
                      </a:lnTo>
                      <a:lnTo>
                        <a:pt x="112" y="4"/>
                      </a:lnTo>
                      <a:lnTo>
                        <a:pt x="122" y="2"/>
                      </a:lnTo>
                      <a:lnTo>
                        <a:pt x="127" y="1"/>
                      </a:lnTo>
                      <a:lnTo>
                        <a:pt x="133" y="0"/>
                      </a:lnTo>
                      <a:lnTo>
                        <a:pt x="133" y="0"/>
                      </a:lnTo>
                      <a:lnTo>
                        <a:pt x="141" y="1"/>
                      </a:lnTo>
                      <a:lnTo>
                        <a:pt x="146" y="2"/>
                      </a:lnTo>
                      <a:lnTo>
                        <a:pt x="156" y="4"/>
                      </a:lnTo>
                      <a:lnTo>
                        <a:pt x="166" y="7"/>
                      </a:lnTo>
                      <a:lnTo>
                        <a:pt x="172" y="8"/>
                      </a:lnTo>
                      <a:lnTo>
                        <a:pt x="179" y="8"/>
                      </a:lnTo>
                      <a:lnTo>
                        <a:pt x="179" y="2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9" name="Freeform 768">
                  <a:extLst>
                    <a:ext uri="{FF2B5EF4-FFF2-40B4-BE49-F238E27FC236}">
                      <a16:creationId xmlns:a16="http://schemas.microsoft.com/office/drawing/2014/main" id="{9D5FEE6C-AEDB-737F-E3E6-4952CAC3B552}"/>
                    </a:ext>
                  </a:extLst>
                </p:cNvPr>
                <p:cNvSpPr>
                  <a:spLocks/>
                </p:cNvSpPr>
                <p:nvPr/>
              </p:nvSpPr>
              <p:spPr bwMode="auto">
                <a:xfrm>
                  <a:off x="6211888" y="5300663"/>
                  <a:ext cx="39688" cy="4763"/>
                </a:xfrm>
                <a:custGeom>
                  <a:avLst/>
                  <a:gdLst>
                    <a:gd name="T0" fmla="*/ 179 w 179"/>
                    <a:gd name="T1" fmla="*/ 23 h 23"/>
                    <a:gd name="T2" fmla="*/ 179 w 179"/>
                    <a:gd name="T3" fmla="*/ 23 h 23"/>
                    <a:gd name="T4" fmla="*/ 172 w 179"/>
                    <a:gd name="T5" fmla="*/ 23 h 23"/>
                    <a:gd name="T6" fmla="*/ 166 w 179"/>
                    <a:gd name="T7" fmla="*/ 22 h 23"/>
                    <a:gd name="T8" fmla="*/ 156 w 179"/>
                    <a:gd name="T9" fmla="*/ 19 h 23"/>
                    <a:gd name="T10" fmla="*/ 146 w 179"/>
                    <a:gd name="T11" fmla="*/ 16 h 23"/>
                    <a:gd name="T12" fmla="*/ 141 w 179"/>
                    <a:gd name="T13" fmla="*/ 15 h 23"/>
                    <a:gd name="T14" fmla="*/ 133 w 179"/>
                    <a:gd name="T15" fmla="*/ 15 h 23"/>
                    <a:gd name="T16" fmla="*/ 133 w 179"/>
                    <a:gd name="T17" fmla="*/ 15 h 23"/>
                    <a:gd name="T18" fmla="*/ 127 w 179"/>
                    <a:gd name="T19" fmla="*/ 15 h 23"/>
                    <a:gd name="T20" fmla="*/ 122 w 179"/>
                    <a:gd name="T21" fmla="*/ 16 h 23"/>
                    <a:gd name="T22" fmla="*/ 112 w 179"/>
                    <a:gd name="T23" fmla="*/ 19 h 23"/>
                    <a:gd name="T24" fmla="*/ 102 w 179"/>
                    <a:gd name="T25" fmla="*/ 22 h 23"/>
                    <a:gd name="T26" fmla="*/ 95 w 179"/>
                    <a:gd name="T27" fmla="*/ 23 h 23"/>
                    <a:gd name="T28" fmla="*/ 89 w 179"/>
                    <a:gd name="T29" fmla="*/ 23 h 23"/>
                    <a:gd name="T30" fmla="*/ 89 w 179"/>
                    <a:gd name="T31" fmla="*/ 23 h 23"/>
                    <a:gd name="T32" fmla="*/ 83 w 179"/>
                    <a:gd name="T33" fmla="*/ 23 h 23"/>
                    <a:gd name="T34" fmla="*/ 76 w 179"/>
                    <a:gd name="T35" fmla="*/ 22 h 23"/>
                    <a:gd name="T36" fmla="*/ 64 w 179"/>
                    <a:gd name="T37" fmla="*/ 19 h 23"/>
                    <a:gd name="T38" fmla="*/ 53 w 179"/>
                    <a:gd name="T39" fmla="*/ 16 h 23"/>
                    <a:gd name="T40" fmla="*/ 45 w 179"/>
                    <a:gd name="T41" fmla="*/ 15 h 23"/>
                    <a:gd name="T42" fmla="*/ 45 w 179"/>
                    <a:gd name="T43" fmla="*/ 15 h 23"/>
                    <a:gd name="T44" fmla="*/ 39 w 179"/>
                    <a:gd name="T45" fmla="*/ 15 h 23"/>
                    <a:gd name="T46" fmla="*/ 33 w 179"/>
                    <a:gd name="T47" fmla="*/ 16 h 23"/>
                    <a:gd name="T48" fmla="*/ 22 w 179"/>
                    <a:gd name="T49" fmla="*/ 19 h 23"/>
                    <a:gd name="T50" fmla="*/ 12 w 179"/>
                    <a:gd name="T51" fmla="*/ 22 h 23"/>
                    <a:gd name="T52" fmla="*/ 6 w 179"/>
                    <a:gd name="T53" fmla="*/ 23 h 23"/>
                    <a:gd name="T54" fmla="*/ 0 w 179"/>
                    <a:gd name="T55" fmla="*/ 23 h 23"/>
                    <a:gd name="T56" fmla="*/ 0 w 179"/>
                    <a:gd name="T57" fmla="*/ 9 h 23"/>
                    <a:gd name="T58" fmla="*/ 0 w 179"/>
                    <a:gd name="T59" fmla="*/ 9 h 23"/>
                    <a:gd name="T60" fmla="*/ 6 w 179"/>
                    <a:gd name="T61" fmla="*/ 8 h 23"/>
                    <a:gd name="T62" fmla="*/ 12 w 179"/>
                    <a:gd name="T63" fmla="*/ 7 h 23"/>
                    <a:gd name="T64" fmla="*/ 22 w 179"/>
                    <a:gd name="T65" fmla="*/ 4 h 23"/>
                    <a:gd name="T66" fmla="*/ 33 w 179"/>
                    <a:gd name="T67" fmla="*/ 1 h 23"/>
                    <a:gd name="T68" fmla="*/ 39 w 179"/>
                    <a:gd name="T69" fmla="*/ 0 h 23"/>
                    <a:gd name="T70" fmla="*/ 45 w 179"/>
                    <a:gd name="T71" fmla="*/ 0 h 23"/>
                    <a:gd name="T72" fmla="*/ 45 w 179"/>
                    <a:gd name="T73" fmla="*/ 0 h 23"/>
                    <a:gd name="T74" fmla="*/ 53 w 179"/>
                    <a:gd name="T75" fmla="*/ 1 h 23"/>
                    <a:gd name="T76" fmla="*/ 64 w 179"/>
                    <a:gd name="T77" fmla="*/ 4 h 23"/>
                    <a:gd name="T78" fmla="*/ 76 w 179"/>
                    <a:gd name="T79" fmla="*/ 7 h 23"/>
                    <a:gd name="T80" fmla="*/ 83 w 179"/>
                    <a:gd name="T81" fmla="*/ 8 h 23"/>
                    <a:gd name="T82" fmla="*/ 89 w 179"/>
                    <a:gd name="T83" fmla="*/ 9 h 23"/>
                    <a:gd name="T84" fmla="*/ 89 w 179"/>
                    <a:gd name="T85" fmla="*/ 9 h 23"/>
                    <a:gd name="T86" fmla="*/ 95 w 179"/>
                    <a:gd name="T87" fmla="*/ 8 h 23"/>
                    <a:gd name="T88" fmla="*/ 102 w 179"/>
                    <a:gd name="T89" fmla="*/ 7 h 23"/>
                    <a:gd name="T90" fmla="*/ 112 w 179"/>
                    <a:gd name="T91" fmla="*/ 4 h 23"/>
                    <a:gd name="T92" fmla="*/ 122 w 179"/>
                    <a:gd name="T93" fmla="*/ 1 h 23"/>
                    <a:gd name="T94" fmla="*/ 127 w 179"/>
                    <a:gd name="T95" fmla="*/ 0 h 23"/>
                    <a:gd name="T96" fmla="*/ 133 w 179"/>
                    <a:gd name="T97" fmla="*/ 0 h 23"/>
                    <a:gd name="T98" fmla="*/ 133 w 179"/>
                    <a:gd name="T99" fmla="*/ 0 h 23"/>
                    <a:gd name="T100" fmla="*/ 141 w 179"/>
                    <a:gd name="T101" fmla="*/ 0 h 23"/>
                    <a:gd name="T102" fmla="*/ 146 w 179"/>
                    <a:gd name="T103" fmla="*/ 1 h 23"/>
                    <a:gd name="T104" fmla="*/ 156 w 179"/>
                    <a:gd name="T105" fmla="*/ 4 h 23"/>
                    <a:gd name="T106" fmla="*/ 166 w 179"/>
                    <a:gd name="T107" fmla="*/ 7 h 23"/>
                    <a:gd name="T108" fmla="*/ 172 w 179"/>
                    <a:gd name="T109" fmla="*/ 8 h 23"/>
                    <a:gd name="T110" fmla="*/ 179 w 179"/>
                    <a:gd name="T111" fmla="*/ 9 h 23"/>
                    <a:gd name="T112" fmla="*/ 179 w 179"/>
                    <a:gd name="T113"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79" h="23">
                      <a:moveTo>
                        <a:pt x="179" y="23"/>
                      </a:moveTo>
                      <a:lnTo>
                        <a:pt x="179" y="23"/>
                      </a:lnTo>
                      <a:lnTo>
                        <a:pt x="172" y="23"/>
                      </a:lnTo>
                      <a:lnTo>
                        <a:pt x="166" y="22"/>
                      </a:lnTo>
                      <a:lnTo>
                        <a:pt x="156" y="19"/>
                      </a:lnTo>
                      <a:lnTo>
                        <a:pt x="146" y="16"/>
                      </a:lnTo>
                      <a:lnTo>
                        <a:pt x="141" y="15"/>
                      </a:lnTo>
                      <a:lnTo>
                        <a:pt x="133" y="15"/>
                      </a:lnTo>
                      <a:lnTo>
                        <a:pt x="133" y="15"/>
                      </a:lnTo>
                      <a:lnTo>
                        <a:pt x="127" y="15"/>
                      </a:lnTo>
                      <a:lnTo>
                        <a:pt x="122" y="16"/>
                      </a:lnTo>
                      <a:lnTo>
                        <a:pt x="112" y="19"/>
                      </a:lnTo>
                      <a:lnTo>
                        <a:pt x="102" y="22"/>
                      </a:lnTo>
                      <a:lnTo>
                        <a:pt x="95" y="23"/>
                      </a:lnTo>
                      <a:lnTo>
                        <a:pt x="89" y="23"/>
                      </a:lnTo>
                      <a:lnTo>
                        <a:pt x="89" y="23"/>
                      </a:lnTo>
                      <a:lnTo>
                        <a:pt x="83" y="23"/>
                      </a:lnTo>
                      <a:lnTo>
                        <a:pt x="76" y="22"/>
                      </a:lnTo>
                      <a:lnTo>
                        <a:pt x="64" y="19"/>
                      </a:lnTo>
                      <a:lnTo>
                        <a:pt x="53" y="16"/>
                      </a:lnTo>
                      <a:lnTo>
                        <a:pt x="45" y="15"/>
                      </a:lnTo>
                      <a:lnTo>
                        <a:pt x="45" y="15"/>
                      </a:lnTo>
                      <a:lnTo>
                        <a:pt x="39" y="15"/>
                      </a:lnTo>
                      <a:lnTo>
                        <a:pt x="33" y="16"/>
                      </a:lnTo>
                      <a:lnTo>
                        <a:pt x="22" y="19"/>
                      </a:lnTo>
                      <a:lnTo>
                        <a:pt x="12" y="22"/>
                      </a:lnTo>
                      <a:lnTo>
                        <a:pt x="6" y="23"/>
                      </a:lnTo>
                      <a:lnTo>
                        <a:pt x="0" y="23"/>
                      </a:lnTo>
                      <a:lnTo>
                        <a:pt x="0" y="9"/>
                      </a:lnTo>
                      <a:lnTo>
                        <a:pt x="0" y="9"/>
                      </a:lnTo>
                      <a:lnTo>
                        <a:pt x="6" y="8"/>
                      </a:lnTo>
                      <a:lnTo>
                        <a:pt x="12" y="7"/>
                      </a:lnTo>
                      <a:lnTo>
                        <a:pt x="22" y="4"/>
                      </a:lnTo>
                      <a:lnTo>
                        <a:pt x="33" y="1"/>
                      </a:lnTo>
                      <a:lnTo>
                        <a:pt x="39" y="0"/>
                      </a:lnTo>
                      <a:lnTo>
                        <a:pt x="45" y="0"/>
                      </a:lnTo>
                      <a:lnTo>
                        <a:pt x="45" y="0"/>
                      </a:lnTo>
                      <a:lnTo>
                        <a:pt x="53" y="1"/>
                      </a:lnTo>
                      <a:lnTo>
                        <a:pt x="64" y="4"/>
                      </a:lnTo>
                      <a:lnTo>
                        <a:pt x="76" y="7"/>
                      </a:lnTo>
                      <a:lnTo>
                        <a:pt x="83" y="8"/>
                      </a:lnTo>
                      <a:lnTo>
                        <a:pt x="89" y="9"/>
                      </a:lnTo>
                      <a:lnTo>
                        <a:pt x="89" y="9"/>
                      </a:lnTo>
                      <a:lnTo>
                        <a:pt x="95" y="8"/>
                      </a:lnTo>
                      <a:lnTo>
                        <a:pt x="102" y="7"/>
                      </a:lnTo>
                      <a:lnTo>
                        <a:pt x="112" y="4"/>
                      </a:lnTo>
                      <a:lnTo>
                        <a:pt x="122" y="1"/>
                      </a:lnTo>
                      <a:lnTo>
                        <a:pt x="127" y="0"/>
                      </a:lnTo>
                      <a:lnTo>
                        <a:pt x="133" y="0"/>
                      </a:lnTo>
                      <a:lnTo>
                        <a:pt x="133" y="0"/>
                      </a:lnTo>
                      <a:lnTo>
                        <a:pt x="141" y="0"/>
                      </a:lnTo>
                      <a:lnTo>
                        <a:pt x="146" y="1"/>
                      </a:lnTo>
                      <a:lnTo>
                        <a:pt x="156" y="4"/>
                      </a:lnTo>
                      <a:lnTo>
                        <a:pt x="166" y="7"/>
                      </a:lnTo>
                      <a:lnTo>
                        <a:pt x="172" y="8"/>
                      </a:lnTo>
                      <a:lnTo>
                        <a:pt x="179" y="9"/>
                      </a:lnTo>
                      <a:lnTo>
                        <a:pt x="179" y="23"/>
                      </a:lnTo>
                      <a:close/>
                    </a:path>
                  </a:pathLst>
                </a:custGeom>
                <a:solidFill>
                  <a:srgbClr val="5BB1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769">
                  <a:extLst>
                    <a:ext uri="{FF2B5EF4-FFF2-40B4-BE49-F238E27FC236}">
                      <a16:creationId xmlns:a16="http://schemas.microsoft.com/office/drawing/2014/main" id="{8A4A6726-B505-9687-2512-3F6BF672FD03}"/>
                    </a:ext>
                  </a:extLst>
                </p:cNvPr>
                <p:cNvSpPr>
                  <a:spLocks/>
                </p:cNvSpPr>
                <p:nvPr/>
              </p:nvSpPr>
              <p:spPr bwMode="auto">
                <a:xfrm>
                  <a:off x="6211888" y="5300663"/>
                  <a:ext cx="39688" cy="4763"/>
                </a:xfrm>
                <a:custGeom>
                  <a:avLst/>
                  <a:gdLst>
                    <a:gd name="T0" fmla="*/ 179 w 179"/>
                    <a:gd name="T1" fmla="*/ 23 h 23"/>
                    <a:gd name="T2" fmla="*/ 179 w 179"/>
                    <a:gd name="T3" fmla="*/ 23 h 23"/>
                    <a:gd name="T4" fmla="*/ 172 w 179"/>
                    <a:gd name="T5" fmla="*/ 23 h 23"/>
                    <a:gd name="T6" fmla="*/ 166 w 179"/>
                    <a:gd name="T7" fmla="*/ 22 h 23"/>
                    <a:gd name="T8" fmla="*/ 156 w 179"/>
                    <a:gd name="T9" fmla="*/ 19 h 23"/>
                    <a:gd name="T10" fmla="*/ 146 w 179"/>
                    <a:gd name="T11" fmla="*/ 16 h 23"/>
                    <a:gd name="T12" fmla="*/ 141 w 179"/>
                    <a:gd name="T13" fmla="*/ 15 h 23"/>
                    <a:gd name="T14" fmla="*/ 133 w 179"/>
                    <a:gd name="T15" fmla="*/ 15 h 23"/>
                    <a:gd name="T16" fmla="*/ 133 w 179"/>
                    <a:gd name="T17" fmla="*/ 15 h 23"/>
                    <a:gd name="T18" fmla="*/ 127 w 179"/>
                    <a:gd name="T19" fmla="*/ 15 h 23"/>
                    <a:gd name="T20" fmla="*/ 122 w 179"/>
                    <a:gd name="T21" fmla="*/ 16 h 23"/>
                    <a:gd name="T22" fmla="*/ 112 w 179"/>
                    <a:gd name="T23" fmla="*/ 19 h 23"/>
                    <a:gd name="T24" fmla="*/ 102 w 179"/>
                    <a:gd name="T25" fmla="*/ 22 h 23"/>
                    <a:gd name="T26" fmla="*/ 95 w 179"/>
                    <a:gd name="T27" fmla="*/ 23 h 23"/>
                    <a:gd name="T28" fmla="*/ 89 w 179"/>
                    <a:gd name="T29" fmla="*/ 23 h 23"/>
                    <a:gd name="T30" fmla="*/ 89 w 179"/>
                    <a:gd name="T31" fmla="*/ 23 h 23"/>
                    <a:gd name="T32" fmla="*/ 83 w 179"/>
                    <a:gd name="T33" fmla="*/ 23 h 23"/>
                    <a:gd name="T34" fmla="*/ 76 w 179"/>
                    <a:gd name="T35" fmla="*/ 22 h 23"/>
                    <a:gd name="T36" fmla="*/ 64 w 179"/>
                    <a:gd name="T37" fmla="*/ 19 h 23"/>
                    <a:gd name="T38" fmla="*/ 53 w 179"/>
                    <a:gd name="T39" fmla="*/ 16 h 23"/>
                    <a:gd name="T40" fmla="*/ 45 w 179"/>
                    <a:gd name="T41" fmla="*/ 15 h 23"/>
                    <a:gd name="T42" fmla="*/ 45 w 179"/>
                    <a:gd name="T43" fmla="*/ 15 h 23"/>
                    <a:gd name="T44" fmla="*/ 39 w 179"/>
                    <a:gd name="T45" fmla="*/ 15 h 23"/>
                    <a:gd name="T46" fmla="*/ 33 w 179"/>
                    <a:gd name="T47" fmla="*/ 16 h 23"/>
                    <a:gd name="T48" fmla="*/ 22 w 179"/>
                    <a:gd name="T49" fmla="*/ 19 h 23"/>
                    <a:gd name="T50" fmla="*/ 12 w 179"/>
                    <a:gd name="T51" fmla="*/ 22 h 23"/>
                    <a:gd name="T52" fmla="*/ 6 w 179"/>
                    <a:gd name="T53" fmla="*/ 23 h 23"/>
                    <a:gd name="T54" fmla="*/ 0 w 179"/>
                    <a:gd name="T55" fmla="*/ 23 h 23"/>
                    <a:gd name="T56" fmla="*/ 0 w 179"/>
                    <a:gd name="T57" fmla="*/ 9 h 23"/>
                    <a:gd name="T58" fmla="*/ 0 w 179"/>
                    <a:gd name="T59" fmla="*/ 9 h 23"/>
                    <a:gd name="T60" fmla="*/ 6 w 179"/>
                    <a:gd name="T61" fmla="*/ 8 h 23"/>
                    <a:gd name="T62" fmla="*/ 12 w 179"/>
                    <a:gd name="T63" fmla="*/ 7 h 23"/>
                    <a:gd name="T64" fmla="*/ 22 w 179"/>
                    <a:gd name="T65" fmla="*/ 4 h 23"/>
                    <a:gd name="T66" fmla="*/ 33 w 179"/>
                    <a:gd name="T67" fmla="*/ 1 h 23"/>
                    <a:gd name="T68" fmla="*/ 39 w 179"/>
                    <a:gd name="T69" fmla="*/ 0 h 23"/>
                    <a:gd name="T70" fmla="*/ 45 w 179"/>
                    <a:gd name="T71" fmla="*/ 0 h 23"/>
                    <a:gd name="T72" fmla="*/ 45 w 179"/>
                    <a:gd name="T73" fmla="*/ 0 h 23"/>
                    <a:gd name="T74" fmla="*/ 53 w 179"/>
                    <a:gd name="T75" fmla="*/ 1 h 23"/>
                    <a:gd name="T76" fmla="*/ 64 w 179"/>
                    <a:gd name="T77" fmla="*/ 4 h 23"/>
                    <a:gd name="T78" fmla="*/ 76 w 179"/>
                    <a:gd name="T79" fmla="*/ 7 h 23"/>
                    <a:gd name="T80" fmla="*/ 83 w 179"/>
                    <a:gd name="T81" fmla="*/ 8 h 23"/>
                    <a:gd name="T82" fmla="*/ 89 w 179"/>
                    <a:gd name="T83" fmla="*/ 9 h 23"/>
                    <a:gd name="T84" fmla="*/ 89 w 179"/>
                    <a:gd name="T85" fmla="*/ 9 h 23"/>
                    <a:gd name="T86" fmla="*/ 95 w 179"/>
                    <a:gd name="T87" fmla="*/ 8 h 23"/>
                    <a:gd name="T88" fmla="*/ 102 w 179"/>
                    <a:gd name="T89" fmla="*/ 7 h 23"/>
                    <a:gd name="T90" fmla="*/ 112 w 179"/>
                    <a:gd name="T91" fmla="*/ 4 h 23"/>
                    <a:gd name="T92" fmla="*/ 122 w 179"/>
                    <a:gd name="T93" fmla="*/ 1 h 23"/>
                    <a:gd name="T94" fmla="*/ 127 w 179"/>
                    <a:gd name="T95" fmla="*/ 0 h 23"/>
                    <a:gd name="T96" fmla="*/ 133 w 179"/>
                    <a:gd name="T97" fmla="*/ 0 h 23"/>
                    <a:gd name="T98" fmla="*/ 133 w 179"/>
                    <a:gd name="T99" fmla="*/ 0 h 23"/>
                    <a:gd name="T100" fmla="*/ 141 w 179"/>
                    <a:gd name="T101" fmla="*/ 0 h 23"/>
                    <a:gd name="T102" fmla="*/ 146 w 179"/>
                    <a:gd name="T103" fmla="*/ 1 h 23"/>
                    <a:gd name="T104" fmla="*/ 156 w 179"/>
                    <a:gd name="T105" fmla="*/ 4 h 23"/>
                    <a:gd name="T106" fmla="*/ 166 w 179"/>
                    <a:gd name="T107" fmla="*/ 7 h 23"/>
                    <a:gd name="T108" fmla="*/ 172 w 179"/>
                    <a:gd name="T109" fmla="*/ 8 h 23"/>
                    <a:gd name="T110" fmla="*/ 179 w 179"/>
                    <a:gd name="T111" fmla="*/ 9 h 23"/>
                    <a:gd name="T112" fmla="*/ 179 w 179"/>
                    <a:gd name="T113"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79" h="23">
                      <a:moveTo>
                        <a:pt x="179" y="23"/>
                      </a:moveTo>
                      <a:lnTo>
                        <a:pt x="179" y="23"/>
                      </a:lnTo>
                      <a:lnTo>
                        <a:pt x="172" y="23"/>
                      </a:lnTo>
                      <a:lnTo>
                        <a:pt x="166" y="22"/>
                      </a:lnTo>
                      <a:lnTo>
                        <a:pt x="156" y="19"/>
                      </a:lnTo>
                      <a:lnTo>
                        <a:pt x="146" y="16"/>
                      </a:lnTo>
                      <a:lnTo>
                        <a:pt x="141" y="15"/>
                      </a:lnTo>
                      <a:lnTo>
                        <a:pt x="133" y="15"/>
                      </a:lnTo>
                      <a:lnTo>
                        <a:pt x="133" y="15"/>
                      </a:lnTo>
                      <a:lnTo>
                        <a:pt x="127" y="15"/>
                      </a:lnTo>
                      <a:lnTo>
                        <a:pt x="122" y="16"/>
                      </a:lnTo>
                      <a:lnTo>
                        <a:pt x="112" y="19"/>
                      </a:lnTo>
                      <a:lnTo>
                        <a:pt x="102" y="22"/>
                      </a:lnTo>
                      <a:lnTo>
                        <a:pt x="95" y="23"/>
                      </a:lnTo>
                      <a:lnTo>
                        <a:pt x="89" y="23"/>
                      </a:lnTo>
                      <a:lnTo>
                        <a:pt x="89" y="23"/>
                      </a:lnTo>
                      <a:lnTo>
                        <a:pt x="83" y="23"/>
                      </a:lnTo>
                      <a:lnTo>
                        <a:pt x="76" y="22"/>
                      </a:lnTo>
                      <a:lnTo>
                        <a:pt x="64" y="19"/>
                      </a:lnTo>
                      <a:lnTo>
                        <a:pt x="53" y="16"/>
                      </a:lnTo>
                      <a:lnTo>
                        <a:pt x="45" y="15"/>
                      </a:lnTo>
                      <a:lnTo>
                        <a:pt x="45" y="15"/>
                      </a:lnTo>
                      <a:lnTo>
                        <a:pt x="39" y="15"/>
                      </a:lnTo>
                      <a:lnTo>
                        <a:pt x="33" y="16"/>
                      </a:lnTo>
                      <a:lnTo>
                        <a:pt x="22" y="19"/>
                      </a:lnTo>
                      <a:lnTo>
                        <a:pt x="12" y="22"/>
                      </a:lnTo>
                      <a:lnTo>
                        <a:pt x="6" y="23"/>
                      </a:lnTo>
                      <a:lnTo>
                        <a:pt x="0" y="23"/>
                      </a:lnTo>
                      <a:lnTo>
                        <a:pt x="0" y="9"/>
                      </a:lnTo>
                      <a:lnTo>
                        <a:pt x="0" y="9"/>
                      </a:lnTo>
                      <a:lnTo>
                        <a:pt x="6" y="8"/>
                      </a:lnTo>
                      <a:lnTo>
                        <a:pt x="12" y="7"/>
                      </a:lnTo>
                      <a:lnTo>
                        <a:pt x="22" y="4"/>
                      </a:lnTo>
                      <a:lnTo>
                        <a:pt x="33" y="1"/>
                      </a:lnTo>
                      <a:lnTo>
                        <a:pt x="39" y="0"/>
                      </a:lnTo>
                      <a:lnTo>
                        <a:pt x="45" y="0"/>
                      </a:lnTo>
                      <a:lnTo>
                        <a:pt x="45" y="0"/>
                      </a:lnTo>
                      <a:lnTo>
                        <a:pt x="53" y="1"/>
                      </a:lnTo>
                      <a:lnTo>
                        <a:pt x="64" y="4"/>
                      </a:lnTo>
                      <a:lnTo>
                        <a:pt x="76" y="7"/>
                      </a:lnTo>
                      <a:lnTo>
                        <a:pt x="83" y="8"/>
                      </a:lnTo>
                      <a:lnTo>
                        <a:pt x="89" y="9"/>
                      </a:lnTo>
                      <a:lnTo>
                        <a:pt x="89" y="9"/>
                      </a:lnTo>
                      <a:lnTo>
                        <a:pt x="95" y="8"/>
                      </a:lnTo>
                      <a:lnTo>
                        <a:pt x="102" y="7"/>
                      </a:lnTo>
                      <a:lnTo>
                        <a:pt x="112" y="4"/>
                      </a:lnTo>
                      <a:lnTo>
                        <a:pt x="122" y="1"/>
                      </a:lnTo>
                      <a:lnTo>
                        <a:pt x="127" y="0"/>
                      </a:lnTo>
                      <a:lnTo>
                        <a:pt x="133" y="0"/>
                      </a:lnTo>
                      <a:lnTo>
                        <a:pt x="133" y="0"/>
                      </a:lnTo>
                      <a:lnTo>
                        <a:pt x="141" y="0"/>
                      </a:lnTo>
                      <a:lnTo>
                        <a:pt x="146" y="1"/>
                      </a:lnTo>
                      <a:lnTo>
                        <a:pt x="156" y="4"/>
                      </a:lnTo>
                      <a:lnTo>
                        <a:pt x="166" y="7"/>
                      </a:lnTo>
                      <a:lnTo>
                        <a:pt x="172" y="8"/>
                      </a:lnTo>
                      <a:lnTo>
                        <a:pt x="179" y="9"/>
                      </a:lnTo>
                      <a:lnTo>
                        <a:pt x="179" y="2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770">
                  <a:extLst>
                    <a:ext uri="{FF2B5EF4-FFF2-40B4-BE49-F238E27FC236}">
                      <a16:creationId xmlns:a16="http://schemas.microsoft.com/office/drawing/2014/main" id="{D8998560-843C-6889-23F8-DC4E0DCB6B30}"/>
                    </a:ext>
                  </a:extLst>
                </p:cNvPr>
                <p:cNvSpPr>
                  <a:spLocks/>
                </p:cNvSpPr>
                <p:nvPr/>
              </p:nvSpPr>
              <p:spPr bwMode="auto">
                <a:xfrm>
                  <a:off x="6211888" y="5300663"/>
                  <a:ext cx="39688" cy="4763"/>
                </a:xfrm>
                <a:custGeom>
                  <a:avLst/>
                  <a:gdLst>
                    <a:gd name="T0" fmla="*/ 179 w 179"/>
                    <a:gd name="T1" fmla="*/ 23 h 23"/>
                    <a:gd name="T2" fmla="*/ 179 w 179"/>
                    <a:gd name="T3" fmla="*/ 23 h 23"/>
                    <a:gd name="T4" fmla="*/ 172 w 179"/>
                    <a:gd name="T5" fmla="*/ 23 h 23"/>
                    <a:gd name="T6" fmla="*/ 166 w 179"/>
                    <a:gd name="T7" fmla="*/ 22 h 23"/>
                    <a:gd name="T8" fmla="*/ 156 w 179"/>
                    <a:gd name="T9" fmla="*/ 19 h 23"/>
                    <a:gd name="T10" fmla="*/ 146 w 179"/>
                    <a:gd name="T11" fmla="*/ 16 h 23"/>
                    <a:gd name="T12" fmla="*/ 141 w 179"/>
                    <a:gd name="T13" fmla="*/ 15 h 23"/>
                    <a:gd name="T14" fmla="*/ 133 w 179"/>
                    <a:gd name="T15" fmla="*/ 15 h 23"/>
                    <a:gd name="T16" fmla="*/ 133 w 179"/>
                    <a:gd name="T17" fmla="*/ 15 h 23"/>
                    <a:gd name="T18" fmla="*/ 127 w 179"/>
                    <a:gd name="T19" fmla="*/ 15 h 23"/>
                    <a:gd name="T20" fmla="*/ 122 w 179"/>
                    <a:gd name="T21" fmla="*/ 16 h 23"/>
                    <a:gd name="T22" fmla="*/ 112 w 179"/>
                    <a:gd name="T23" fmla="*/ 19 h 23"/>
                    <a:gd name="T24" fmla="*/ 102 w 179"/>
                    <a:gd name="T25" fmla="*/ 22 h 23"/>
                    <a:gd name="T26" fmla="*/ 95 w 179"/>
                    <a:gd name="T27" fmla="*/ 23 h 23"/>
                    <a:gd name="T28" fmla="*/ 89 w 179"/>
                    <a:gd name="T29" fmla="*/ 23 h 23"/>
                    <a:gd name="T30" fmla="*/ 89 w 179"/>
                    <a:gd name="T31" fmla="*/ 23 h 23"/>
                    <a:gd name="T32" fmla="*/ 83 w 179"/>
                    <a:gd name="T33" fmla="*/ 23 h 23"/>
                    <a:gd name="T34" fmla="*/ 76 w 179"/>
                    <a:gd name="T35" fmla="*/ 22 h 23"/>
                    <a:gd name="T36" fmla="*/ 64 w 179"/>
                    <a:gd name="T37" fmla="*/ 19 h 23"/>
                    <a:gd name="T38" fmla="*/ 53 w 179"/>
                    <a:gd name="T39" fmla="*/ 16 h 23"/>
                    <a:gd name="T40" fmla="*/ 45 w 179"/>
                    <a:gd name="T41" fmla="*/ 15 h 23"/>
                    <a:gd name="T42" fmla="*/ 45 w 179"/>
                    <a:gd name="T43" fmla="*/ 15 h 23"/>
                    <a:gd name="T44" fmla="*/ 39 w 179"/>
                    <a:gd name="T45" fmla="*/ 15 h 23"/>
                    <a:gd name="T46" fmla="*/ 33 w 179"/>
                    <a:gd name="T47" fmla="*/ 16 h 23"/>
                    <a:gd name="T48" fmla="*/ 22 w 179"/>
                    <a:gd name="T49" fmla="*/ 19 h 23"/>
                    <a:gd name="T50" fmla="*/ 12 w 179"/>
                    <a:gd name="T51" fmla="*/ 22 h 23"/>
                    <a:gd name="T52" fmla="*/ 6 w 179"/>
                    <a:gd name="T53" fmla="*/ 23 h 23"/>
                    <a:gd name="T54" fmla="*/ 0 w 179"/>
                    <a:gd name="T55" fmla="*/ 23 h 23"/>
                    <a:gd name="T56" fmla="*/ 0 w 179"/>
                    <a:gd name="T57" fmla="*/ 9 h 23"/>
                    <a:gd name="T58" fmla="*/ 0 w 179"/>
                    <a:gd name="T59" fmla="*/ 9 h 23"/>
                    <a:gd name="T60" fmla="*/ 6 w 179"/>
                    <a:gd name="T61" fmla="*/ 8 h 23"/>
                    <a:gd name="T62" fmla="*/ 12 w 179"/>
                    <a:gd name="T63" fmla="*/ 7 h 23"/>
                    <a:gd name="T64" fmla="*/ 22 w 179"/>
                    <a:gd name="T65" fmla="*/ 4 h 23"/>
                    <a:gd name="T66" fmla="*/ 33 w 179"/>
                    <a:gd name="T67" fmla="*/ 1 h 23"/>
                    <a:gd name="T68" fmla="*/ 39 w 179"/>
                    <a:gd name="T69" fmla="*/ 0 h 23"/>
                    <a:gd name="T70" fmla="*/ 45 w 179"/>
                    <a:gd name="T71" fmla="*/ 0 h 23"/>
                    <a:gd name="T72" fmla="*/ 45 w 179"/>
                    <a:gd name="T73" fmla="*/ 0 h 23"/>
                    <a:gd name="T74" fmla="*/ 53 w 179"/>
                    <a:gd name="T75" fmla="*/ 1 h 23"/>
                    <a:gd name="T76" fmla="*/ 64 w 179"/>
                    <a:gd name="T77" fmla="*/ 4 h 23"/>
                    <a:gd name="T78" fmla="*/ 76 w 179"/>
                    <a:gd name="T79" fmla="*/ 7 h 23"/>
                    <a:gd name="T80" fmla="*/ 83 w 179"/>
                    <a:gd name="T81" fmla="*/ 8 h 23"/>
                    <a:gd name="T82" fmla="*/ 89 w 179"/>
                    <a:gd name="T83" fmla="*/ 9 h 23"/>
                    <a:gd name="T84" fmla="*/ 89 w 179"/>
                    <a:gd name="T85" fmla="*/ 9 h 23"/>
                    <a:gd name="T86" fmla="*/ 95 w 179"/>
                    <a:gd name="T87" fmla="*/ 8 h 23"/>
                    <a:gd name="T88" fmla="*/ 102 w 179"/>
                    <a:gd name="T89" fmla="*/ 7 h 23"/>
                    <a:gd name="T90" fmla="*/ 112 w 179"/>
                    <a:gd name="T91" fmla="*/ 4 h 23"/>
                    <a:gd name="T92" fmla="*/ 122 w 179"/>
                    <a:gd name="T93" fmla="*/ 1 h 23"/>
                    <a:gd name="T94" fmla="*/ 127 w 179"/>
                    <a:gd name="T95" fmla="*/ 0 h 23"/>
                    <a:gd name="T96" fmla="*/ 133 w 179"/>
                    <a:gd name="T97" fmla="*/ 0 h 23"/>
                    <a:gd name="T98" fmla="*/ 133 w 179"/>
                    <a:gd name="T99" fmla="*/ 0 h 23"/>
                    <a:gd name="T100" fmla="*/ 141 w 179"/>
                    <a:gd name="T101" fmla="*/ 0 h 23"/>
                    <a:gd name="T102" fmla="*/ 146 w 179"/>
                    <a:gd name="T103" fmla="*/ 1 h 23"/>
                    <a:gd name="T104" fmla="*/ 156 w 179"/>
                    <a:gd name="T105" fmla="*/ 4 h 23"/>
                    <a:gd name="T106" fmla="*/ 166 w 179"/>
                    <a:gd name="T107" fmla="*/ 7 h 23"/>
                    <a:gd name="T108" fmla="*/ 172 w 179"/>
                    <a:gd name="T109" fmla="*/ 8 h 23"/>
                    <a:gd name="T110" fmla="*/ 179 w 179"/>
                    <a:gd name="T111" fmla="*/ 9 h 23"/>
                    <a:gd name="T112" fmla="*/ 179 w 179"/>
                    <a:gd name="T113"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79" h="23">
                      <a:moveTo>
                        <a:pt x="179" y="23"/>
                      </a:moveTo>
                      <a:lnTo>
                        <a:pt x="179" y="23"/>
                      </a:lnTo>
                      <a:lnTo>
                        <a:pt x="172" y="23"/>
                      </a:lnTo>
                      <a:lnTo>
                        <a:pt x="166" y="22"/>
                      </a:lnTo>
                      <a:lnTo>
                        <a:pt x="156" y="19"/>
                      </a:lnTo>
                      <a:lnTo>
                        <a:pt x="146" y="16"/>
                      </a:lnTo>
                      <a:lnTo>
                        <a:pt x="141" y="15"/>
                      </a:lnTo>
                      <a:lnTo>
                        <a:pt x="133" y="15"/>
                      </a:lnTo>
                      <a:lnTo>
                        <a:pt x="133" y="15"/>
                      </a:lnTo>
                      <a:lnTo>
                        <a:pt x="127" y="15"/>
                      </a:lnTo>
                      <a:lnTo>
                        <a:pt x="122" y="16"/>
                      </a:lnTo>
                      <a:lnTo>
                        <a:pt x="112" y="19"/>
                      </a:lnTo>
                      <a:lnTo>
                        <a:pt x="102" y="22"/>
                      </a:lnTo>
                      <a:lnTo>
                        <a:pt x="95" y="23"/>
                      </a:lnTo>
                      <a:lnTo>
                        <a:pt x="89" y="23"/>
                      </a:lnTo>
                      <a:lnTo>
                        <a:pt x="89" y="23"/>
                      </a:lnTo>
                      <a:lnTo>
                        <a:pt x="83" y="23"/>
                      </a:lnTo>
                      <a:lnTo>
                        <a:pt x="76" y="22"/>
                      </a:lnTo>
                      <a:lnTo>
                        <a:pt x="64" y="19"/>
                      </a:lnTo>
                      <a:lnTo>
                        <a:pt x="53" y="16"/>
                      </a:lnTo>
                      <a:lnTo>
                        <a:pt x="45" y="15"/>
                      </a:lnTo>
                      <a:lnTo>
                        <a:pt x="45" y="15"/>
                      </a:lnTo>
                      <a:lnTo>
                        <a:pt x="39" y="15"/>
                      </a:lnTo>
                      <a:lnTo>
                        <a:pt x="33" y="16"/>
                      </a:lnTo>
                      <a:lnTo>
                        <a:pt x="22" y="19"/>
                      </a:lnTo>
                      <a:lnTo>
                        <a:pt x="12" y="22"/>
                      </a:lnTo>
                      <a:lnTo>
                        <a:pt x="6" y="23"/>
                      </a:lnTo>
                      <a:lnTo>
                        <a:pt x="0" y="23"/>
                      </a:lnTo>
                      <a:lnTo>
                        <a:pt x="0" y="9"/>
                      </a:lnTo>
                      <a:lnTo>
                        <a:pt x="0" y="9"/>
                      </a:lnTo>
                      <a:lnTo>
                        <a:pt x="6" y="8"/>
                      </a:lnTo>
                      <a:lnTo>
                        <a:pt x="12" y="7"/>
                      </a:lnTo>
                      <a:lnTo>
                        <a:pt x="22" y="4"/>
                      </a:lnTo>
                      <a:lnTo>
                        <a:pt x="33" y="1"/>
                      </a:lnTo>
                      <a:lnTo>
                        <a:pt x="39" y="0"/>
                      </a:lnTo>
                      <a:lnTo>
                        <a:pt x="45" y="0"/>
                      </a:lnTo>
                      <a:lnTo>
                        <a:pt x="45" y="0"/>
                      </a:lnTo>
                      <a:lnTo>
                        <a:pt x="53" y="1"/>
                      </a:lnTo>
                      <a:lnTo>
                        <a:pt x="64" y="4"/>
                      </a:lnTo>
                      <a:lnTo>
                        <a:pt x="76" y="7"/>
                      </a:lnTo>
                      <a:lnTo>
                        <a:pt x="83" y="8"/>
                      </a:lnTo>
                      <a:lnTo>
                        <a:pt x="89" y="9"/>
                      </a:lnTo>
                      <a:lnTo>
                        <a:pt x="89" y="9"/>
                      </a:lnTo>
                      <a:lnTo>
                        <a:pt x="95" y="8"/>
                      </a:lnTo>
                      <a:lnTo>
                        <a:pt x="102" y="7"/>
                      </a:lnTo>
                      <a:lnTo>
                        <a:pt x="112" y="4"/>
                      </a:lnTo>
                      <a:lnTo>
                        <a:pt x="122" y="1"/>
                      </a:lnTo>
                      <a:lnTo>
                        <a:pt x="127" y="0"/>
                      </a:lnTo>
                      <a:lnTo>
                        <a:pt x="133" y="0"/>
                      </a:lnTo>
                      <a:lnTo>
                        <a:pt x="133" y="0"/>
                      </a:lnTo>
                      <a:lnTo>
                        <a:pt x="141" y="0"/>
                      </a:lnTo>
                      <a:lnTo>
                        <a:pt x="146" y="1"/>
                      </a:lnTo>
                      <a:lnTo>
                        <a:pt x="156" y="4"/>
                      </a:lnTo>
                      <a:lnTo>
                        <a:pt x="166" y="7"/>
                      </a:lnTo>
                      <a:lnTo>
                        <a:pt x="172" y="8"/>
                      </a:lnTo>
                      <a:lnTo>
                        <a:pt x="179" y="9"/>
                      </a:lnTo>
                      <a:lnTo>
                        <a:pt x="179" y="2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2" name="Freeform 771">
                  <a:extLst>
                    <a:ext uri="{FF2B5EF4-FFF2-40B4-BE49-F238E27FC236}">
                      <a16:creationId xmlns:a16="http://schemas.microsoft.com/office/drawing/2014/main" id="{9D94DBB5-0C9B-F958-9D45-5BCCF891F466}"/>
                    </a:ext>
                  </a:extLst>
                </p:cNvPr>
                <p:cNvSpPr>
                  <a:spLocks/>
                </p:cNvSpPr>
                <p:nvPr/>
              </p:nvSpPr>
              <p:spPr bwMode="auto">
                <a:xfrm>
                  <a:off x="6197600" y="5186363"/>
                  <a:ext cx="58738" cy="23813"/>
                </a:xfrm>
                <a:custGeom>
                  <a:avLst/>
                  <a:gdLst>
                    <a:gd name="T0" fmla="*/ 0 w 260"/>
                    <a:gd name="T1" fmla="*/ 12 h 106"/>
                    <a:gd name="T2" fmla="*/ 0 w 260"/>
                    <a:gd name="T3" fmla="*/ 12 h 106"/>
                    <a:gd name="T4" fmla="*/ 16 w 260"/>
                    <a:gd name="T5" fmla="*/ 9 h 106"/>
                    <a:gd name="T6" fmla="*/ 38 w 260"/>
                    <a:gd name="T7" fmla="*/ 4 h 106"/>
                    <a:gd name="T8" fmla="*/ 53 w 260"/>
                    <a:gd name="T9" fmla="*/ 2 h 106"/>
                    <a:gd name="T10" fmla="*/ 68 w 260"/>
                    <a:gd name="T11" fmla="*/ 0 h 106"/>
                    <a:gd name="T12" fmla="*/ 85 w 260"/>
                    <a:gd name="T13" fmla="*/ 0 h 106"/>
                    <a:gd name="T14" fmla="*/ 103 w 260"/>
                    <a:gd name="T15" fmla="*/ 0 h 106"/>
                    <a:gd name="T16" fmla="*/ 122 w 260"/>
                    <a:gd name="T17" fmla="*/ 0 h 106"/>
                    <a:gd name="T18" fmla="*/ 142 w 260"/>
                    <a:gd name="T19" fmla="*/ 3 h 106"/>
                    <a:gd name="T20" fmla="*/ 161 w 260"/>
                    <a:gd name="T21" fmla="*/ 7 h 106"/>
                    <a:gd name="T22" fmla="*/ 181 w 260"/>
                    <a:gd name="T23" fmla="*/ 12 h 106"/>
                    <a:gd name="T24" fmla="*/ 202 w 260"/>
                    <a:gd name="T25" fmla="*/ 19 h 106"/>
                    <a:gd name="T26" fmla="*/ 221 w 260"/>
                    <a:gd name="T27" fmla="*/ 28 h 106"/>
                    <a:gd name="T28" fmla="*/ 241 w 260"/>
                    <a:gd name="T29" fmla="*/ 40 h 106"/>
                    <a:gd name="T30" fmla="*/ 251 w 260"/>
                    <a:gd name="T31" fmla="*/ 47 h 106"/>
                    <a:gd name="T32" fmla="*/ 260 w 260"/>
                    <a:gd name="T33" fmla="*/ 54 h 106"/>
                    <a:gd name="T34" fmla="*/ 260 w 260"/>
                    <a:gd name="T35" fmla="*/ 54 h 106"/>
                    <a:gd name="T36" fmla="*/ 253 w 260"/>
                    <a:gd name="T37" fmla="*/ 66 h 106"/>
                    <a:gd name="T38" fmla="*/ 251 w 260"/>
                    <a:gd name="T39" fmla="*/ 73 h 106"/>
                    <a:gd name="T40" fmla="*/ 249 w 260"/>
                    <a:gd name="T41" fmla="*/ 79 h 106"/>
                    <a:gd name="T42" fmla="*/ 247 w 260"/>
                    <a:gd name="T43" fmla="*/ 87 h 106"/>
                    <a:gd name="T44" fmla="*/ 247 w 260"/>
                    <a:gd name="T45" fmla="*/ 94 h 106"/>
                    <a:gd name="T46" fmla="*/ 248 w 260"/>
                    <a:gd name="T47" fmla="*/ 100 h 106"/>
                    <a:gd name="T48" fmla="*/ 251 w 260"/>
                    <a:gd name="T49" fmla="*/ 106 h 106"/>
                    <a:gd name="T50" fmla="*/ 251 w 260"/>
                    <a:gd name="T51" fmla="*/ 106 h 106"/>
                    <a:gd name="T52" fmla="*/ 235 w 260"/>
                    <a:gd name="T53" fmla="*/ 97 h 106"/>
                    <a:gd name="T54" fmla="*/ 215 w 260"/>
                    <a:gd name="T55" fmla="*/ 87 h 106"/>
                    <a:gd name="T56" fmla="*/ 191 w 260"/>
                    <a:gd name="T57" fmla="*/ 76 h 106"/>
                    <a:gd name="T58" fmla="*/ 177 w 260"/>
                    <a:gd name="T59" fmla="*/ 72 h 106"/>
                    <a:gd name="T60" fmla="*/ 162 w 260"/>
                    <a:gd name="T61" fmla="*/ 67 h 106"/>
                    <a:gd name="T62" fmla="*/ 146 w 260"/>
                    <a:gd name="T63" fmla="*/ 64 h 106"/>
                    <a:gd name="T64" fmla="*/ 129 w 260"/>
                    <a:gd name="T65" fmla="*/ 61 h 106"/>
                    <a:gd name="T66" fmla="*/ 110 w 260"/>
                    <a:gd name="T67" fmla="*/ 59 h 106"/>
                    <a:gd name="T68" fmla="*/ 91 w 260"/>
                    <a:gd name="T69" fmla="*/ 59 h 106"/>
                    <a:gd name="T70" fmla="*/ 70 w 260"/>
                    <a:gd name="T71" fmla="*/ 59 h 106"/>
                    <a:gd name="T72" fmla="*/ 48 w 260"/>
                    <a:gd name="T73" fmla="*/ 62 h 106"/>
                    <a:gd name="T74" fmla="*/ 25 w 260"/>
                    <a:gd name="T75" fmla="*/ 66 h 106"/>
                    <a:gd name="T76" fmla="*/ 0 w 260"/>
                    <a:gd name="T77" fmla="*/ 72 h 106"/>
                    <a:gd name="T78" fmla="*/ 0 w 260"/>
                    <a:gd name="T79" fmla="*/ 12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60" h="106">
                      <a:moveTo>
                        <a:pt x="0" y="12"/>
                      </a:moveTo>
                      <a:lnTo>
                        <a:pt x="0" y="12"/>
                      </a:lnTo>
                      <a:lnTo>
                        <a:pt x="16" y="9"/>
                      </a:lnTo>
                      <a:lnTo>
                        <a:pt x="38" y="4"/>
                      </a:lnTo>
                      <a:lnTo>
                        <a:pt x="53" y="2"/>
                      </a:lnTo>
                      <a:lnTo>
                        <a:pt x="68" y="0"/>
                      </a:lnTo>
                      <a:lnTo>
                        <a:pt x="85" y="0"/>
                      </a:lnTo>
                      <a:lnTo>
                        <a:pt x="103" y="0"/>
                      </a:lnTo>
                      <a:lnTo>
                        <a:pt x="122" y="0"/>
                      </a:lnTo>
                      <a:lnTo>
                        <a:pt x="142" y="3"/>
                      </a:lnTo>
                      <a:lnTo>
                        <a:pt x="161" y="7"/>
                      </a:lnTo>
                      <a:lnTo>
                        <a:pt x="181" y="12"/>
                      </a:lnTo>
                      <a:lnTo>
                        <a:pt x="202" y="19"/>
                      </a:lnTo>
                      <a:lnTo>
                        <a:pt x="221" y="28"/>
                      </a:lnTo>
                      <a:lnTo>
                        <a:pt x="241" y="40"/>
                      </a:lnTo>
                      <a:lnTo>
                        <a:pt x="251" y="47"/>
                      </a:lnTo>
                      <a:lnTo>
                        <a:pt x="260" y="54"/>
                      </a:lnTo>
                      <a:lnTo>
                        <a:pt x="260" y="54"/>
                      </a:lnTo>
                      <a:lnTo>
                        <a:pt x="253" y="66"/>
                      </a:lnTo>
                      <a:lnTo>
                        <a:pt x="251" y="73"/>
                      </a:lnTo>
                      <a:lnTo>
                        <a:pt x="249" y="79"/>
                      </a:lnTo>
                      <a:lnTo>
                        <a:pt x="247" y="87"/>
                      </a:lnTo>
                      <a:lnTo>
                        <a:pt x="247" y="94"/>
                      </a:lnTo>
                      <a:lnTo>
                        <a:pt x="248" y="100"/>
                      </a:lnTo>
                      <a:lnTo>
                        <a:pt x="251" y="106"/>
                      </a:lnTo>
                      <a:lnTo>
                        <a:pt x="251" y="106"/>
                      </a:lnTo>
                      <a:lnTo>
                        <a:pt x="235" y="97"/>
                      </a:lnTo>
                      <a:lnTo>
                        <a:pt x="215" y="87"/>
                      </a:lnTo>
                      <a:lnTo>
                        <a:pt x="191" y="76"/>
                      </a:lnTo>
                      <a:lnTo>
                        <a:pt x="177" y="72"/>
                      </a:lnTo>
                      <a:lnTo>
                        <a:pt x="162" y="67"/>
                      </a:lnTo>
                      <a:lnTo>
                        <a:pt x="146" y="64"/>
                      </a:lnTo>
                      <a:lnTo>
                        <a:pt x="129" y="61"/>
                      </a:lnTo>
                      <a:lnTo>
                        <a:pt x="110" y="59"/>
                      </a:lnTo>
                      <a:lnTo>
                        <a:pt x="91" y="59"/>
                      </a:lnTo>
                      <a:lnTo>
                        <a:pt x="70" y="59"/>
                      </a:lnTo>
                      <a:lnTo>
                        <a:pt x="48" y="62"/>
                      </a:lnTo>
                      <a:lnTo>
                        <a:pt x="25" y="66"/>
                      </a:lnTo>
                      <a:lnTo>
                        <a:pt x="0" y="72"/>
                      </a:lnTo>
                      <a:lnTo>
                        <a:pt x="0" y="12"/>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772">
                  <a:extLst>
                    <a:ext uri="{FF2B5EF4-FFF2-40B4-BE49-F238E27FC236}">
                      <a16:creationId xmlns:a16="http://schemas.microsoft.com/office/drawing/2014/main" id="{1D69B6C5-098F-1E00-1602-FEC59677C65B}"/>
                    </a:ext>
                  </a:extLst>
                </p:cNvPr>
                <p:cNvSpPr>
                  <a:spLocks/>
                </p:cNvSpPr>
                <p:nvPr/>
              </p:nvSpPr>
              <p:spPr bwMode="auto">
                <a:xfrm>
                  <a:off x="6197600" y="5186363"/>
                  <a:ext cx="58738" cy="23813"/>
                </a:xfrm>
                <a:custGeom>
                  <a:avLst/>
                  <a:gdLst>
                    <a:gd name="T0" fmla="*/ 0 w 260"/>
                    <a:gd name="T1" fmla="*/ 12 h 106"/>
                    <a:gd name="T2" fmla="*/ 0 w 260"/>
                    <a:gd name="T3" fmla="*/ 12 h 106"/>
                    <a:gd name="T4" fmla="*/ 16 w 260"/>
                    <a:gd name="T5" fmla="*/ 9 h 106"/>
                    <a:gd name="T6" fmla="*/ 38 w 260"/>
                    <a:gd name="T7" fmla="*/ 4 h 106"/>
                    <a:gd name="T8" fmla="*/ 53 w 260"/>
                    <a:gd name="T9" fmla="*/ 2 h 106"/>
                    <a:gd name="T10" fmla="*/ 68 w 260"/>
                    <a:gd name="T11" fmla="*/ 0 h 106"/>
                    <a:gd name="T12" fmla="*/ 85 w 260"/>
                    <a:gd name="T13" fmla="*/ 0 h 106"/>
                    <a:gd name="T14" fmla="*/ 103 w 260"/>
                    <a:gd name="T15" fmla="*/ 0 h 106"/>
                    <a:gd name="T16" fmla="*/ 122 w 260"/>
                    <a:gd name="T17" fmla="*/ 0 h 106"/>
                    <a:gd name="T18" fmla="*/ 142 w 260"/>
                    <a:gd name="T19" fmla="*/ 3 h 106"/>
                    <a:gd name="T20" fmla="*/ 161 w 260"/>
                    <a:gd name="T21" fmla="*/ 7 h 106"/>
                    <a:gd name="T22" fmla="*/ 181 w 260"/>
                    <a:gd name="T23" fmla="*/ 12 h 106"/>
                    <a:gd name="T24" fmla="*/ 202 w 260"/>
                    <a:gd name="T25" fmla="*/ 19 h 106"/>
                    <a:gd name="T26" fmla="*/ 221 w 260"/>
                    <a:gd name="T27" fmla="*/ 28 h 106"/>
                    <a:gd name="T28" fmla="*/ 241 w 260"/>
                    <a:gd name="T29" fmla="*/ 40 h 106"/>
                    <a:gd name="T30" fmla="*/ 251 w 260"/>
                    <a:gd name="T31" fmla="*/ 47 h 106"/>
                    <a:gd name="T32" fmla="*/ 260 w 260"/>
                    <a:gd name="T33" fmla="*/ 54 h 106"/>
                    <a:gd name="T34" fmla="*/ 260 w 260"/>
                    <a:gd name="T35" fmla="*/ 54 h 106"/>
                    <a:gd name="T36" fmla="*/ 253 w 260"/>
                    <a:gd name="T37" fmla="*/ 66 h 106"/>
                    <a:gd name="T38" fmla="*/ 251 w 260"/>
                    <a:gd name="T39" fmla="*/ 73 h 106"/>
                    <a:gd name="T40" fmla="*/ 249 w 260"/>
                    <a:gd name="T41" fmla="*/ 79 h 106"/>
                    <a:gd name="T42" fmla="*/ 247 w 260"/>
                    <a:gd name="T43" fmla="*/ 87 h 106"/>
                    <a:gd name="T44" fmla="*/ 247 w 260"/>
                    <a:gd name="T45" fmla="*/ 94 h 106"/>
                    <a:gd name="T46" fmla="*/ 248 w 260"/>
                    <a:gd name="T47" fmla="*/ 100 h 106"/>
                    <a:gd name="T48" fmla="*/ 251 w 260"/>
                    <a:gd name="T49" fmla="*/ 106 h 106"/>
                    <a:gd name="T50" fmla="*/ 251 w 260"/>
                    <a:gd name="T51" fmla="*/ 106 h 106"/>
                    <a:gd name="T52" fmla="*/ 235 w 260"/>
                    <a:gd name="T53" fmla="*/ 97 h 106"/>
                    <a:gd name="T54" fmla="*/ 215 w 260"/>
                    <a:gd name="T55" fmla="*/ 87 h 106"/>
                    <a:gd name="T56" fmla="*/ 191 w 260"/>
                    <a:gd name="T57" fmla="*/ 76 h 106"/>
                    <a:gd name="T58" fmla="*/ 177 w 260"/>
                    <a:gd name="T59" fmla="*/ 72 h 106"/>
                    <a:gd name="T60" fmla="*/ 162 w 260"/>
                    <a:gd name="T61" fmla="*/ 67 h 106"/>
                    <a:gd name="T62" fmla="*/ 146 w 260"/>
                    <a:gd name="T63" fmla="*/ 64 h 106"/>
                    <a:gd name="T64" fmla="*/ 129 w 260"/>
                    <a:gd name="T65" fmla="*/ 61 h 106"/>
                    <a:gd name="T66" fmla="*/ 110 w 260"/>
                    <a:gd name="T67" fmla="*/ 59 h 106"/>
                    <a:gd name="T68" fmla="*/ 91 w 260"/>
                    <a:gd name="T69" fmla="*/ 59 h 106"/>
                    <a:gd name="T70" fmla="*/ 70 w 260"/>
                    <a:gd name="T71" fmla="*/ 59 h 106"/>
                    <a:gd name="T72" fmla="*/ 48 w 260"/>
                    <a:gd name="T73" fmla="*/ 62 h 106"/>
                    <a:gd name="T74" fmla="*/ 25 w 260"/>
                    <a:gd name="T75" fmla="*/ 66 h 106"/>
                    <a:gd name="T76" fmla="*/ 0 w 260"/>
                    <a:gd name="T77" fmla="*/ 72 h 106"/>
                    <a:gd name="T78" fmla="*/ 0 w 260"/>
                    <a:gd name="T79" fmla="*/ 12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60" h="106">
                      <a:moveTo>
                        <a:pt x="0" y="12"/>
                      </a:moveTo>
                      <a:lnTo>
                        <a:pt x="0" y="12"/>
                      </a:lnTo>
                      <a:lnTo>
                        <a:pt x="16" y="9"/>
                      </a:lnTo>
                      <a:lnTo>
                        <a:pt x="38" y="4"/>
                      </a:lnTo>
                      <a:lnTo>
                        <a:pt x="53" y="2"/>
                      </a:lnTo>
                      <a:lnTo>
                        <a:pt x="68" y="0"/>
                      </a:lnTo>
                      <a:lnTo>
                        <a:pt x="85" y="0"/>
                      </a:lnTo>
                      <a:lnTo>
                        <a:pt x="103" y="0"/>
                      </a:lnTo>
                      <a:lnTo>
                        <a:pt x="122" y="0"/>
                      </a:lnTo>
                      <a:lnTo>
                        <a:pt x="142" y="3"/>
                      </a:lnTo>
                      <a:lnTo>
                        <a:pt x="161" y="7"/>
                      </a:lnTo>
                      <a:lnTo>
                        <a:pt x="181" y="12"/>
                      </a:lnTo>
                      <a:lnTo>
                        <a:pt x="202" y="19"/>
                      </a:lnTo>
                      <a:lnTo>
                        <a:pt x="221" y="28"/>
                      </a:lnTo>
                      <a:lnTo>
                        <a:pt x="241" y="40"/>
                      </a:lnTo>
                      <a:lnTo>
                        <a:pt x="251" y="47"/>
                      </a:lnTo>
                      <a:lnTo>
                        <a:pt x="260" y="54"/>
                      </a:lnTo>
                      <a:lnTo>
                        <a:pt x="260" y="54"/>
                      </a:lnTo>
                      <a:lnTo>
                        <a:pt x="253" y="66"/>
                      </a:lnTo>
                      <a:lnTo>
                        <a:pt x="251" y="73"/>
                      </a:lnTo>
                      <a:lnTo>
                        <a:pt x="249" y="79"/>
                      </a:lnTo>
                      <a:lnTo>
                        <a:pt x="247" y="87"/>
                      </a:lnTo>
                      <a:lnTo>
                        <a:pt x="247" y="94"/>
                      </a:lnTo>
                      <a:lnTo>
                        <a:pt x="248" y="100"/>
                      </a:lnTo>
                      <a:lnTo>
                        <a:pt x="251" y="106"/>
                      </a:lnTo>
                      <a:lnTo>
                        <a:pt x="251" y="106"/>
                      </a:lnTo>
                      <a:lnTo>
                        <a:pt x="235" y="97"/>
                      </a:lnTo>
                      <a:lnTo>
                        <a:pt x="215" y="87"/>
                      </a:lnTo>
                      <a:lnTo>
                        <a:pt x="191" y="76"/>
                      </a:lnTo>
                      <a:lnTo>
                        <a:pt x="177" y="72"/>
                      </a:lnTo>
                      <a:lnTo>
                        <a:pt x="162" y="67"/>
                      </a:lnTo>
                      <a:lnTo>
                        <a:pt x="146" y="64"/>
                      </a:lnTo>
                      <a:lnTo>
                        <a:pt x="129" y="61"/>
                      </a:lnTo>
                      <a:lnTo>
                        <a:pt x="110" y="59"/>
                      </a:lnTo>
                      <a:lnTo>
                        <a:pt x="91" y="59"/>
                      </a:lnTo>
                      <a:lnTo>
                        <a:pt x="70" y="59"/>
                      </a:lnTo>
                      <a:lnTo>
                        <a:pt x="48" y="62"/>
                      </a:lnTo>
                      <a:lnTo>
                        <a:pt x="25" y="66"/>
                      </a:lnTo>
                      <a:lnTo>
                        <a:pt x="0" y="72"/>
                      </a:lnTo>
                      <a:lnTo>
                        <a:pt x="0" y="1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773">
                  <a:extLst>
                    <a:ext uri="{FF2B5EF4-FFF2-40B4-BE49-F238E27FC236}">
                      <a16:creationId xmlns:a16="http://schemas.microsoft.com/office/drawing/2014/main" id="{49D0CCE9-1B92-F60F-EADB-42D00C1D63CB}"/>
                    </a:ext>
                  </a:extLst>
                </p:cNvPr>
                <p:cNvSpPr>
                  <a:spLocks/>
                </p:cNvSpPr>
                <p:nvPr/>
              </p:nvSpPr>
              <p:spPr bwMode="auto">
                <a:xfrm>
                  <a:off x="6197600" y="5186363"/>
                  <a:ext cx="58738" cy="23813"/>
                </a:xfrm>
                <a:custGeom>
                  <a:avLst/>
                  <a:gdLst>
                    <a:gd name="T0" fmla="*/ 0 w 260"/>
                    <a:gd name="T1" fmla="*/ 13 h 107"/>
                    <a:gd name="T2" fmla="*/ 0 w 260"/>
                    <a:gd name="T3" fmla="*/ 13 h 107"/>
                    <a:gd name="T4" fmla="*/ 15 w 260"/>
                    <a:gd name="T5" fmla="*/ 10 h 107"/>
                    <a:gd name="T6" fmla="*/ 38 w 260"/>
                    <a:gd name="T7" fmla="*/ 4 h 107"/>
                    <a:gd name="T8" fmla="*/ 53 w 260"/>
                    <a:gd name="T9" fmla="*/ 3 h 107"/>
                    <a:gd name="T10" fmla="*/ 68 w 260"/>
                    <a:gd name="T11" fmla="*/ 1 h 107"/>
                    <a:gd name="T12" fmla="*/ 85 w 260"/>
                    <a:gd name="T13" fmla="*/ 0 h 107"/>
                    <a:gd name="T14" fmla="*/ 103 w 260"/>
                    <a:gd name="T15" fmla="*/ 0 h 107"/>
                    <a:gd name="T16" fmla="*/ 122 w 260"/>
                    <a:gd name="T17" fmla="*/ 1 h 107"/>
                    <a:gd name="T18" fmla="*/ 141 w 260"/>
                    <a:gd name="T19" fmla="*/ 4 h 107"/>
                    <a:gd name="T20" fmla="*/ 161 w 260"/>
                    <a:gd name="T21" fmla="*/ 8 h 107"/>
                    <a:gd name="T22" fmla="*/ 181 w 260"/>
                    <a:gd name="T23" fmla="*/ 13 h 107"/>
                    <a:gd name="T24" fmla="*/ 202 w 260"/>
                    <a:gd name="T25" fmla="*/ 20 h 107"/>
                    <a:gd name="T26" fmla="*/ 221 w 260"/>
                    <a:gd name="T27" fmla="*/ 29 h 107"/>
                    <a:gd name="T28" fmla="*/ 241 w 260"/>
                    <a:gd name="T29" fmla="*/ 41 h 107"/>
                    <a:gd name="T30" fmla="*/ 251 w 260"/>
                    <a:gd name="T31" fmla="*/ 48 h 107"/>
                    <a:gd name="T32" fmla="*/ 260 w 260"/>
                    <a:gd name="T33" fmla="*/ 55 h 107"/>
                    <a:gd name="T34" fmla="*/ 260 w 260"/>
                    <a:gd name="T35" fmla="*/ 55 h 107"/>
                    <a:gd name="T36" fmla="*/ 253 w 260"/>
                    <a:gd name="T37" fmla="*/ 67 h 107"/>
                    <a:gd name="T38" fmla="*/ 250 w 260"/>
                    <a:gd name="T39" fmla="*/ 74 h 107"/>
                    <a:gd name="T40" fmla="*/ 248 w 260"/>
                    <a:gd name="T41" fmla="*/ 80 h 107"/>
                    <a:gd name="T42" fmla="*/ 247 w 260"/>
                    <a:gd name="T43" fmla="*/ 88 h 107"/>
                    <a:gd name="T44" fmla="*/ 247 w 260"/>
                    <a:gd name="T45" fmla="*/ 95 h 107"/>
                    <a:gd name="T46" fmla="*/ 248 w 260"/>
                    <a:gd name="T47" fmla="*/ 101 h 107"/>
                    <a:gd name="T48" fmla="*/ 251 w 260"/>
                    <a:gd name="T49" fmla="*/ 107 h 107"/>
                    <a:gd name="T50" fmla="*/ 251 w 260"/>
                    <a:gd name="T51" fmla="*/ 107 h 107"/>
                    <a:gd name="T52" fmla="*/ 234 w 260"/>
                    <a:gd name="T53" fmla="*/ 98 h 107"/>
                    <a:gd name="T54" fmla="*/ 215 w 260"/>
                    <a:gd name="T55" fmla="*/ 88 h 107"/>
                    <a:gd name="T56" fmla="*/ 204 w 260"/>
                    <a:gd name="T57" fmla="*/ 82 h 107"/>
                    <a:gd name="T58" fmla="*/ 191 w 260"/>
                    <a:gd name="T59" fmla="*/ 77 h 107"/>
                    <a:gd name="T60" fmla="*/ 177 w 260"/>
                    <a:gd name="T61" fmla="*/ 73 h 107"/>
                    <a:gd name="T62" fmla="*/ 162 w 260"/>
                    <a:gd name="T63" fmla="*/ 68 h 107"/>
                    <a:gd name="T64" fmla="*/ 146 w 260"/>
                    <a:gd name="T65" fmla="*/ 65 h 107"/>
                    <a:gd name="T66" fmla="*/ 129 w 260"/>
                    <a:gd name="T67" fmla="*/ 62 h 107"/>
                    <a:gd name="T68" fmla="*/ 110 w 260"/>
                    <a:gd name="T69" fmla="*/ 60 h 107"/>
                    <a:gd name="T70" fmla="*/ 91 w 260"/>
                    <a:gd name="T71" fmla="*/ 60 h 107"/>
                    <a:gd name="T72" fmla="*/ 70 w 260"/>
                    <a:gd name="T73" fmla="*/ 60 h 107"/>
                    <a:gd name="T74" fmla="*/ 48 w 260"/>
                    <a:gd name="T75" fmla="*/ 63 h 107"/>
                    <a:gd name="T76" fmla="*/ 25 w 260"/>
                    <a:gd name="T77" fmla="*/ 67 h 107"/>
                    <a:gd name="T78" fmla="*/ 0 w 260"/>
                    <a:gd name="T79" fmla="*/ 72 h 107"/>
                    <a:gd name="T80" fmla="*/ 0 w 260"/>
                    <a:gd name="T81" fmla="*/ 1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60" h="107">
                      <a:moveTo>
                        <a:pt x="0" y="13"/>
                      </a:moveTo>
                      <a:lnTo>
                        <a:pt x="0" y="13"/>
                      </a:lnTo>
                      <a:lnTo>
                        <a:pt x="15" y="10"/>
                      </a:lnTo>
                      <a:lnTo>
                        <a:pt x="38" y="4"/>
                      </a:lnTo>
                      <a:lnTo>
                        <a:pt x="53" y="3"/>
                      </a:lnTo>
                      <a:lnTo>
                        <a:pt x="68" y="1"/>
                      </a:lnTo>
                      <a:lnTo>
                        <a:pt x="85" y="0"/>
                      </a:lnTo>
                      <a:lnTo>
                        <a:pt x="103" y="0"/>
                      </a:lnTo>
                      <a:lnTo>
                        <a:pt x="122" y="1"/>
                      </a:lnTo>
                      <a:lnTo>
                        <a:pt x="141" y="4"/>
                      </a:lnTo>
                      <a:lnTo>
                        <a:pt x="161" y="8"/>
                      </a:lnTo>
                      <a:lnTo>
                        <a:pt x="181" y="13"/>
                      </a:lnTo>
                      <a:lnTo>
                        <a:pt x="202" y="20"/>
                      </a:lnTo>
                      <a:lnTo>
                        <a:pt x="221" y="29"/>
                      </a:lnTo>
                      <a:lnTo>
                        <a:pt x="241" y="41"/>
                      </a:lnTo>
                      <a:lnTo>
                        <a:pt x="251" y="48"/>
                      </a:lnTo>
                      <a:lnTo>
                        <a:pt x="260" y="55"/>
                      </a:lnTo>
                      <a:lnTo>
                        <a:pt x="260" y="55"/>
                      </a:lnTo>
                      <a:lnTo>
                        <a:pt x="253" y="67"/>
                      </a:lnTo>
                      <a:lnTo>
                        <a:pt x="250" y="74"/>
                      </a:lnTo>
                      <a:lnTo>
                        <a:pt x="248" y="80"/>
                      </a:lnTo>
                      <a:lnTo>
                        <a:pt x="247" y="88"/>
                      </a:lnTo>
                      <a:lnTo>
                        <a:pt x="247" y="95"/>
                      </a:lnTo>
                      <a:lnTo>
                        <a:pt x="248" y="101"/>
                      </a:lnTo>
                      <a:lnTo>
                        <a:pt x="251" y="107"/>
                      </a:lnTo>
                      <a:lnTo>
                        <a:pt x="251" y="107"/>
                      </a:lnTo>
                      <a:lnTo>
                        <a:pt x="234" y="98"/>
                      </a:lnTo>
                      <a:lnTo>
                        <a:pt x="215" y="88"/>
                      </a:lnTo>
                      <a:lnTo>
                        <a:pt x="204" y="82"/>
                      </a:lnTo>
                      <a:lnTo>
                        <a:pt x="191" y="77"/>
                      </a:lnTo>
                      <a:lnTo>
                        <a:pt x="177" y="73"/>
                      </a:lnTo>
                      <a:lnTo>
                        <a:pt x="162" y="68"/>
                      </a:lnTo>
                      <a:lnTo>
                        <a:pt x="146" y="65"/>
                      </a:lnTo>
                      <a:lnTo>
                        <a:pt x="129" y="62"/>
                      </a:lnTo>
                      <a:lnTo>
                        <a:pt x="110" y="60"/>
                      </a:lnTo>
                      <a:lnTo>
                        <a:pt x="91" y="60"/>
                      </a:lnTo>
                      <a:lnTo>
                        <a:pt x="70" y="60"/>
                      </a:lnTo>
                      <a:lnTo>
                        <a:pt x="48" y="63"/>
                      </a:lnTo>
                      <a:lnTo>
                        <a:pt x="25" y="67"/>
                      </a:lnTo>
                      <a:lnTo>
                        <a:pt x="0" y="72"/>
                      </a:lnTo>
                      <a:lnTo>
                        <a:pt x="0" y="1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5" name="Freeform 774">
                  <a:extLst>
                    <a:ext uri="{FF2B5EF4-FFF2-40B4-BE49-F238E27FC236}">
                      <a16:creationId xmlns:a16="http://schemas.microsoft.com/office/drawing/2014/main" id="{37F243F6-5DD0-1D10-32D0-1AD8B25F27B8}"/>
                    </a:ext>
                  </a:extLst>
                </p:cNvPr>
                <p:cNvSpPr>
                  <a:spLocks/>
                </p:cNvSpPr>
                <p:nvPr/>
              </p:nvSpPr>
              <p:spPr bwMode="auto">
                <a:xfrm>
                  <a:off x="6210300" y="5213350"/>
                  <a:ext cx="42863" cy="36513"/>
                </a:xfrm>
                <a:custGeom>
                  <a:avLst/>
                  <a:gdLst>
                    <a:gd name="T0" fmla="*/ 17 w 194"/>
                    <a:gd name="T1" fmla="*/ 0 h 161"/>
                    <a:gd name="T2" fmla="*/ 17 w 194"/>
                    <a:gd name="T3" fmla="*/ 0 h 161"/>
                    <a:gd name="T4" fmla="*/ 12 w 194"/>
                    <a:gd name="T5" fmla="*/ 17 h 161"/>
                    <a:gd name="T6" fmla="*/ 8 w 194"/>
                    <a:gd name="T7" fmla="*/ 29 h 161"/>
                    <a:gd name="T8" fmla="*/ 5 w 194"/>
                    <a:gd name="T9" fmla="*/ 38 h 161"/>
                    <a:gd name="T10" fmla="*/ 2 w 194"/>
                    <a:gd name="T11" fmla="*/ 43 h 161"/>
                    <a:gd name="T12" fmla="*/ 0 w 194"/>
                    <a:gd name="T13" fmla="*/ 47 h 161"/>
                    <a:gd name="T14" fmla="*/ 0 w 194"/>
                    <a:gd name="T15" fmla="*/ 47 h 161"/>
                    <a:gd name="T16" fmla="*/ 13 w 194"/>
                    <a:gd name="T17" fmla="*/ 58 h 161"/>
                    <a:gd name="T18" fmla="*/ 21 w 194"/>
                    <a:gd name="T19" fmla="*/ 64 h 161"/>
                    <a:gd name="T20" fmla="*/ 33 w 194"/>
                    <a:gd name="T21" fmla="*/ 71 h 161"/>
                    <a:gd name="T22" fmla="*/ 48 w 194"/>
                    <a:gd name="T23" fmla="*/ 79 h 161"/>
                    <a:gd name="T24" fmla="*/ 69 w 194"/>
                    <a:gd name="T25" fmla="*/ 91 h 161"/>
                    <a:gd name="T26" fmla="*/ 97 w 194"/>
                    <a:gd name="T27" fmla="*/ 103 h 161"/>
                    <a:gd name="T28" fmla="*/ 133 w 194"/>
                    <a:gd name="T29" fmla="*/ 118 h 161"/>
                    <a:gd name="T30" fmla="*/ 133 w 194"/>
                    <a:gd name="T31" fmla="*/ 118 h 161"/>
                    <a:gd name="T32" fmla="*/ 148 w 194"/>
                    <a:gd name="T33" fmla="*/ 127 h 161"/>
                    <a:gd name="T34" fmla="*/ 163 w 194"/>
                    <a:gd name="T35" fmla="*/ 138 h 161"/>
                    <a:gd name="T36" fmla="*/ 177 w 194"/>
                    <a:gd name="T37" fmla="*/ 149 h 161"/>
                    <a:gd name="T38" fmla="*/ 182 w 194"/>
                    <a:gd name="T39" fmla="*/ 155 h 161"/>
                    <a:gd name="T40" fmla="*/ 187 w 194"/>
                    <a:gd name="T41" fmla="*/ 161 h 161"/>
                    <a:gd name="T42" fmla="*/ 187 w 194"/>
                    <a:gd name="T43" fmla="*/ 161 h 161"/>
                    <a:gd name="T44" fmla="*/ 190 w 194"/>
                    <a:gd name="T45" fmla="*/ 151 h 161"/>
                    <a:gd name="T46" fmla="*/ 193 w 194"/>
                    <a:gd name="T47" fmla="*/ 142 h 161"/>
                    <a:gd name="T48" fmla="*/ 194 w 194"/>
                    <a:gd name="T49" fmla="*/ 131 h 161"/>
                    <a:gd name="T50" fmla="*/ 194 w 194"/>
                    <a:gd name="T51" fmla="*/ 119 h 161"/>
                    <a:gd name="T52" fmla="*/ 193 w 194"/>
                    <a:gd name="T53" fmla="*/ 114 h 161"/>
                    <a:gd name="T54" fmla="*/ 191 w 194"/>
                    <a:gd name="T55" fmla="*/ 109 h 161"/>
                    <a:gd name="T56" fmla="*/ 188 w 194"/>
                    <a:gd name="T57" fmla="*/ 103 h 161"/>
                    <a:gd name="T58" fmla="*/ 185 w 194"/>
                    <a:gd name="T59" fmla="*/ 98 h 161"/>
                    <a:gd name="T60" fmla="*/ 179 w 194"/>
                    <a:gd name="T61" fmla="*/ 94 h 161"/>
                    <a:gd name="T62" fmla="*/ 174 w 194"/>
                    <a:gd name="T63" fmla="*/ 89 h 161"/>
                    <a:gd name="T64" fmla="*/ 167 w 194"/>
                    <a:gd name="T65" fmla="*/ 85 h 161"/>
                    <a:gd name="T66" fmla="*/ 160 w 194"/>
                    <a:gd name="T67" fmla="*/ 80 h 161"/>
                    <a:gd name="T68" fmla="*/ 160 w 194"/>
                    <a:gd name="T69" fmla="*/ 80 h 161"/>
                    <a:gd name="T70" fmla="*/ 122 w 194"/>
                    <a:gd name="T71" fmla="*/ 62 h 161"/>
                    <a:gd name="T72" fmla="*/ 75 w 194"/>
                    <a:gd name="T73" fmla="*/ 38 h 161"/>
                    <a:gd name="T74" fmla="*/ 53 w 194"/>
                    <a:gd name="T75" fmla="*/ 27 h 161"/>
                    <a:gd name="T76" fmla="*/ 35 w 194"/>
                    <a:gd name="T77" fmla="*/ 16 h 161"/>
                    <a:gd name="T78" fmla="*/ 21 w 194"/>
                    <a:gd name="T79" fmla="*/ 8 h 161"/>
                    <a:gd name="T80" fmla="*/ 18 w 194"/>
                    <a:gd name="T81" fmla="*/ 4 h 161"/>
                    <a:gd name="T82" fmla="*/ 17 w 194"/>
                    <a:gd name="T83" fmla="*/ 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94" h="161">
                      <a:moveTo>
                        <a:pt x="17" y="0"/>
                      </a:moveTo>
                      <a:lnTo>
                        <a:pt x="17" y="0"/>
                      </a:lnTo>
                      <a:lnTo>
                        <a:pt x="12" y="17"/>
                      </a:lnTo>
                      <a:lnTo>
                        <a:pt x="8" y="29"/>
                      </a:lnTo>
                      <a:lnTo>
                        <a:pt x="5" y="38"/>
                      </a:lnTo>
                      <a:lnTo>
                        <a:pt x="2" y="43"/>
                      </a:lnTo>
                      <a:lnTo>
                        <a:pt x="0" y="47"/>
                      </a:lnTo>
                      <a:lnTo>
                        <a:pt x="0" y="47"/>
                      </a:lnTo>
                      <a:lnTo>
                        <a:pt x="13" y="58"/>
                      </a:lnTo>
                      <a:lnTo>
                        <a:pt x="21" y="64"/>
                      </a:lnTo>
                      <a:lnTo>
                        <a:pt x="33" y="71"/>
                      </a:lnTo>
                      <a:lnTo>
                        <a:pt x="48" y="79"/>
                      </a:lnTo>
                      <a:lnTo>
                        <a:pt x="69" y="91"/>
                      </a:lnTo>
                      <a:lnTo>
                        <a:pt x="97" y="103"/>
                      </a:lnTo>
                      <a:lnTo>
                        <a:pt x="133" y="118"/>
                      </a:lnTo>
                      <a:lnTo>
                        <a:pt x="133" y="118"/>
                      </a:lnTo>
                      <a:lnTo>
                        <a:pt x="148" y="127"/>
                      </a:lnTo>
                      <a:lnTo>
                        <a:pt x="163" y="138"/>
                      </a:lnTo>
                      <a:lnTo>
                        <a:pt x="177" y="149"/>
                      </a:lnTo>
                      <a:lnTo>
                        <a:pt x="182" y="155"/>
                      </a:lnTo>
                      <a:lnTo>
                        <a:pt x="187" y="161"/>
                      </a:lnTo>
                      <a:lnTo>
                        <a:pt x="187" y="161"/>
                      </a:lnTo>
                      <a:lnTo>
                        <a:pt x="190" y="151"/>
                      </a:lnTo>
                      <a:lnTo>
                        <a:pt x="193" y="142"/>
                      </a:lnTo>
                      <a:lnTo>
                        <a:pt x="194" y="131"/>
                      </a:lnTo>
                      <a:lnTo>
                        <a:pt x="194" y="119"/>
                      </a:lnTo>
                      <a:lnTo>
                        <a:pt x="193" y="114"/>
                      </a:lnTo>
                      <a:lnTo>
                        <a:pt x="191" y="109"/>
                      </a:lnTo>
                      <a:lnTo>
                        <a:pt x="188" y="103"/>
                      </a:lnTo>
                      <a:lnTo>
                        <a:pt x="185" y="98"/>
                      </a:lnTo>
                      <a:lnTo>
                        <a:pt x="179" y="94"/>
                      </a:lnTo>
                      <a:lnTo>
                        <a:pt x="174" y="89"/>
                      </a:lnTo>
                      <a:lnTo>
                        <a:pt x="167" y="85"/>
                      </a:lnTo>
                      <a:lnTo>
                        <a:pt x="160" y="80"/>
                      </a:lnTo>
                      <a:lnTo>
                        <a:pt x="160" y="80"/>
                      </a:lnTo>
                      <a:lnTo>
                        <a:pt x="122" y="62"/>
                      </a:lnTo>
                      <a:lnTo>
                        <a:pt x="75" y="38"/>
                      </a:lnTo>
                      <a:lnTo>
                        <a:pt x="53" y="27"/>
                      </a:lnTo>
                      <a:lnTo>
                        <a:pt x="35" y="16"/>
                      </a:lnTo>
                      <a:lnTo>
                        <a:pt x="21" y="8"/>
                      </a:lnTo>
                      <a:lnTo>
                        <a:pt x="18" y="4"/>
                      </a:lnTo>
                      <a:lnTo>
                        <a:pt x="17" y="0"/>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Freeform 775">
                  <a:extLst>
                    <a:ext uri="{FF2B5EF4-FFF2-40B4-BE49-F238E27FC236}">
                      <a16:creationId xmlns:a16="http://schemas.microsoft.com/office/drawing/2014/main" id="{F020B8E3-43D1-F143-6CD0-927020D761B6}"/>
                    </a:ext>
                  </a:extLst>
                </p:cNvPr>
                <p:cNvSpPr>
                  <a:spLocks/>
                </p:cNvSpPr>
                <p:nvPr/>
              </p:nvSpPr>
              <p:spPr bwMode="auto">
                <a:xfrm>
                  <a:off x="6210300" y="5213350"/>
                  <a:ext cx="42863" cy="36513"/>
                </a:xfrm>
                <a:custGeom>
                  <a:avLst/>
                  <a:gdLst>
                    <a:gd name="T0" fmla="*/ 17 w 194"/>
                    <a:gd name="T1" fmla="*/ 0 h 161"/>
                    <a:gd name="T2" fmla="*/ 17 w 194"/>
                    <a:gd name="T3" fmla="*/ 0 h 161"/>
                    <a:gd name="T4" fmla="*/ 12 w 194"/>
                    <a:gd name="T5" fmla="*/ 17 h 161"/>
                    <a:gd name="T6" fmla="*/ 8 w 194"/>
                    <a:gd name="T7" fmla="*/ 29 h 161"/>
                    <a:gd name="T8" fmla="*/ 5 w 194"/>
                    <a:gd name="T9" fmla="*/ 38 h 161"/>
                    <a:gd name="T10" fmla="*/ 2 w 194"/>
                    <a:gd name="T11" fmla="*/ 43 h 161"/>
                    <a:gd name="T12" fmla="*/ 0 w 194"/>
                    <a:gd name="T13" fmla="*/ 47 h 161"/>
                    <a:gd name="T14" fmla="*/ 0 w 194"/>
                    <a:gd name="T15" fmla="*/ 47 h 161"/>
                    <a:gd name="T16" fmla="*/ 13 w 194"/>
                    <a:gd name="T17" fmla="*/ 58 h 161"/>
                    <a:gd name="T18" fmla="*/ 21 w 194"/>
                    <a:gd name="T19" fmla="*/ 64 h 161"/>
                    <a:gd name="T20" fmla="*/ 33 w 194"/>
                    <a:gd name="T21" fmla="*/ 71 h 161"/>
                    <a:gd name="T22" fmla="*/ 48 w 194"/>
                    <a:gd name="T23" fmla="*/ 79 h 161"/>
                    <a:gd name="T24" fmla="*/ 69 w 194"/>
                    <a:gd name="T25" fmla="*/ 91 h 161"/>
                    <a:gd name="T26" fmla="*/ 97 w 194"/>
                    <a:gd name="T27" fmla="*/ 103 h 161"/>
                    <a:gd name="T28" fmla="*/ 133 w 194"/>
                    <a:gd name="T29" fmla="*/ 118 h 161"/>
                    <a:gd name="T30" fmla="*/ 133 w 194"/>
                    <a:gd name="T31" fmla="*/ 118 h 161"/>
                    <a:gd name="T32" fmla="*/ 148 w 194"/>
                    <a:gd name="T33" fmla="*/ 127 h 161"/>
                    <a:gd name="T34" fmla="*/ 163 w 194"/>
                    <a:gd name="T35" fmla="*/ 138 h 161"/>
                    <a:gd name="T36" fmla="*/ 177 w 194"/>
                    <a:gd name="T37" fmla="*/ 149 h 161"/>
                    <a:gd name="T38" fmla="*/ 182 w 194"/>
                    <a:gd name="T39" fmla="*/ 155 h 161"/>
                    <a:gd name="T40" fmla="*/ 187 w 194"/>
                    <a:gd name="T41" fmla="*/ 161 h 161"/>
                    <a:gd name="T42" fmla="*/ 187 w 194"/>
                    <a:gd name="T43" fmla="*/ 161 h 161"/>
                    <a:gd name="T44" fmla="*/ 190 w 194"/>
                    <a:gd name="T45" fmla="*/ 151 h 161"/>
                    <a:gd name="T46" fmla="*/ 193 w 194"/>
                    <a:gd name="T47" fmla="*/ 142 h 161"/>
                    <a:gd name="T48" fmla="*/ 194 w 194"/>
                    <a:gd name="T49" fmla="*/ 131 h 161"/>
                    <a:gd name="T50" fmla="*/ 194 w 194"/>
                    <a:gd name="T51" fmla="*/ 119 h 161"/>
                    <a:gd name="T52" fmla="*/ 193 w 194"/>
                    <a:gd name="T53" fmla="*/ 114 h 161"/>
                    <a:gd name="T54" fmla="*/ 191 w 194"/>
                    <a:gd name="T55" fmla="*/ 109 h 161"/>
                    <a:gd name="T56" fmla="*/ 188 w 194"/>
                    <a:gd name="T57" fmla="*/ 103 h 161"/>
                    <a:gd name="T58" fmla="*/ 185 w 194"/>
                    <a:gd name="T59" fmla="*/ 98 h 161"/>
                    <a:gd name="T60" fmla="*/ 179 w 194"/>
                    <a:gd name="T61" fmla="*/ 94 h 161"/>
                    <a:gd name="T62" fmla="*/ 174 w 194"/>
                    <a:gd name="T63" fmla="*/ 89 h 161"/>
                    <a:gd name="T64" fmla="*/ 167 w 194"/>
                    <a:gd name="T65" fmla="*/ 85 h 161"/>
                    <a:gd name="T66" fmla="*/ 160 w 194"/>
                    <a:gd name="T67" fmla="*/ 80 h 161"/>
                    <a:gd name="T68" fmla="*/ 160 w 194"/>
                    <a:gd name="T69" fmla="*/ 80 h 161"/>
                    <a:gd name="T70" fmla="*/ 122 w 194"/>
                    <a:gd name="T71" fmla="*/ 62 h 161"/>
                    <a:gd name="T72" fmla="*/ 75 w 194"/>
                    <a:gd name="T73" fmla="*/ 38 h 161"/>
                    <a:gd name="T74" fmla="*/ 53 w 194"/>
                    <a:gd name="T75" fmla="*/ 27 h 161"/>
                    <a:gd name="T76" fmla="*/ 35 w 194"/>
                    <a:gd name="T77" fmla="*/ 16 h 161"/>
                    <a:gd name="T78" fmla="*/ 21 w 194"/>
                    <a:gd name="T79" fmla="*/ 8 h 161"/>
                    <a:gd name="T80" fmla="*/ 18 w 194"/>
                    <a:gd name="T81" fmla="*/ 4 h 161"/>
                    <a:gd name="T82" fmla="*/ 17 w 194"/>
                    <a:gd name="T83" fmla="*/ 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94" h="161">
                      <a:moveTo>
                        <a:pt x="17" y="0"/>
                      </a:moveTo>
                      <a:lnTo>
                        <a:pt x="17" y="0"/>
                      </a:lnTo>
                      <a:lnTo>
                        <a:pt x="12" y="17"/>
                      </a:lnTo>
                      <a:lnTo>
                        <a:pt x="8" y="29"/>
                      </a:lnTo>
                      <a:lnTo>
                        <a:pt x="5" y="38"/>
                      </a:lnTo>
                      <a:lnTo>
                        <a:pt x="2" y="43"/>
                      </a:lnTo>
                      <a:lnTo>
                        <a:pt x="0" y="47"/>
                      </a:lnTo>
                      <a:lnTo>
                        <a:pt x="0" y="47"/>
                      </a:lnTo>
                      <a:lnTo>
                        <a:pt x="13" y="58"/>
                      </a:lnTo>
                      <a:lnTo>
                        <a:pt x="21" y="64"/>
                      </a:lnTo>
                      <a:lnTo>
                        <a:pt x="33" y="71"/>
                      </a:lnTo>
                      <a:lnTo>
                        <a:pt x="48" y="79"/>
                      </a:lnTo>
                      <a:lnTo>
                        <a:pt x="69" y="91"/>
                      </a:lnTo>
                      <a:lnTo>
                        <a:pt x="97" y="103"/>
                      </a:lnTo>
                      <a:lnTo>
                        <a:pt x="133" y="118"/>
                      </a:lnTo>
                      <a:lnTo>
                        <a:pt x="133" y="118"/>
                      </a:lnTo>
                      <a:lnTo>
                        <a:pt x="148" y="127"/>
                      </a:lnTo>
                      <a:lnTo>
                        <a:pt x="163" y="138"/>
                      </a:lnTo>
                      <a:lnTo>
                        <a:pt x="177" y="149"/>
                      </a:lnTo>
                      <a:lnTo>
                        <a:pt x="182" y="155"/>
                      </a:lnTo>
                      <a:lnTo>
                        <a:pt x="187" y="161"/>
                      </a:lnTo>
                      <a:lnTo>
                        <a:pt x="187" y="161"/>
                      </a:lnTo>
                      <a:lnTo>
                        <a:pt x="190" y="151"/>
                      </a:lnTo>
                      <a:lnTo>
                        <a:pt x="193" y="142"/>
                      </a:lnTo>
                      <a:lnTo>
                        <a:pt x="194" y="131"/>
                      </a:lnTo>
                      <a:lnTo>
                        <a:pt x="194" y="119"/>
                      </a:lnTo>
                      <a:lnTo>
                        <a:pt x="193" y="114"/>
                      </a:lnTo>
                      <a:lnTo>
                        <a:pt x="191" y="109"/>
                      </a:lnTo>
                      <a:lnTo>
                        <a:pt x="188" y="103"/>
                      </a:lnTo>
                      <a:lnTo>
                        <a:pt x="185" y="98"/>
                      </a:lnTo>
                      <a:lnTo>
                        <a:pt x="179" y="94"/>
                      </a:lnTo>
                      <a:lnTo>
                        <a:pt x="174" y="89"/>
                      </a:lnTo>
                      <a:lnTo>
                        <a:pt x="167" y="85"/>
                      </a:lnTo>
                      <a:lnTo>
                        <a:pt x="160" y="80"/>
                      </a:lnTo>
                      <a:lnTo>
                        <a:pt x="160" y="80"/>
                      </a:lnTo>
                      <a:lnTo>
                        <a:pt x="122" y="62"/>
                      </a:lnTo>
                      <a:lnTo>
                        <a:pt x="75" y="38"/>
                      </a:lnTo>
                      <a:lnTo>
                        <a:pt x="53" y="27"/>
                      </a:lnTo>
                      <a:lnTo>
                        <a:pt x="35" y="16"/>
                      </a:lnTo>
                      <a:lnTo>
                        <a:pt x="21" y="8"/>
                      </a:lnTo>
                      <a:lnTo>
                        <a:pt x="18" y="4"/>
                      </a:lnTo>
                      <a:lnTo>
                        <a:pt x="1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Freeform 776">
                  <a:extLst>
                    <a:ext uri="{FF2B5EF4-FFF2-40B4-BE49-F238E27FC236}">
                      <a16:creationId xmlns:a16="http://schemas.microsoft.com/office/drawing/2014/main" id="{C10534B3-AC57-0330-E20D-353993D0D3C1}"/>
                    </a:ext>
                  </a:extLst>
                </p:cNvPr>
                <p:cNvSpPr>
                  <a:spLocks/>
                </p:cNvSpPr>
                <p:nvPr/>
              </p:nvSpPr>
              <p:spPr bwMode="auto">
                <a:xfrm>
                  <a:off x="6210300" y="5213350"/>
                  <a:ext cx="42863" cy="36513"/>
                </a:xfrm>
                <a:custGeom>
                  <a:avLst/>
                  <a:gdLst>
                    <a:gd name="T0" fmla="*/ 17 w 194"/>
                    <a:gd name="T1" fmla="*/ 0 h 161"/>
                    <a:gd name="T2" fmla="*/ 17 w 194"/>
                    <a:gd name="T3" fmla="*/ 0 h 161"/>
                    <a:gd name="T4" fmla="*/ 12 w 194"/>
                    <a:gd name="T5" fmla="*/ 17 h 161"/>
                    <a:gd name="T6" fmla="*/ 8 w 194"/>
                    <a:gd name="T7" fmla="*/ 29 h 161"/>
                    <a:gd name="T8" fmla="*/ 5 w 194"/>
                    <a:gd name="T9" fmla="*/ 38 h 161"/>
                    <a:gd name="T10" fmla="*/ 2 w 194"/>
                    <a:gd name="T11" fmla="*/ 43 h 161"/>
                    <a:gd name="T12" fmla="*/ 0 w 194"/>
                    <a:gd name="T13" fmla="*/ 47 h 161"/>
                    <a:gd name="T14" fmla="*/ 0 w 194"/>
                    <a:gd name="T15" fmla="*/ 47 h 161"/>
                    <a:gd name="T16" fmla="*/ 13 w 194"/>
                    <a:gd name="T17" fmla="*/ 58 h 161"/>
                    <a:gd name="T18" fmla="*/ 21 w 194"/>
                    <a:gd name="T19" fmla="*/ 64 h 161"/>
                    <a:gd name="T20" fmla="*/ 33 w 194"/>
                    <a:gd name="T21" fmla="*/ 71 h 161"/>
                    <a:gd name="T22" fmla="*/ 48 w 194"/>
                    <a:gd name="T23" fmla="*/ 79 h 161"/>
                    <a:gd name="T24" fmla="*/ 69 w 194"/>
                    <a:gd name="T25" fmla="*/ 91 h 161"/>
                    <a:gd name="T26" fmla="*/ 97 w 194"/>
                    <a:gd name="T27" fmla="*/ 103 h 161"/>
                    <a:gd name="T28" fmla="*/ 133 w 194"/>
                    <a:gd name="T29" fmla="*/ 118 h 161"/>
                    <a:gd name="T30" fmla="*/ 133 w 194"/>
                    <a:gd name="T31" fmla="*/ 118 h 161"/>
                    <a:gd name="T32" fmla="*/ 148 w 194"/>
                    <a:gd name="T33" fmla="*/ 127 h 161"/>
                    <a:gd name="T34" fmla="*/ 163 w 194"/>
                    <a:gd name="T35" fmla="*/ 138 h 161"/>
                    <a:gd name="T36" fmla="*/ 177 w 194"/>
                    <a:gd name="T37" fmla="*/ 149 h 161"/>
                    <a:gd name="T38" fmla="*/ 182 w 194"/>
                    <a:gd name="T39" fmla="*/ 155 h 161"/>
                    <a:gd name="T40" fmla="*/ 187 w 194"/>
                    <a:gd name="T41" fmla="*/ 161 h 161"/>
                    <a:gd name="T42" fmla="*/ 187 w 194"/>
                    <a:gd name="T43" fmla="*/ 161 h 161"/>
                    <a:gd name="T44" fmla="*/ 190 w 194"/>
                    <a:gd name="T45" fmla="*/ 151 h 161"/>
                    <a:gd name="T46" fmla="*/ 193 w 194"/>
                    <a:gd name="T47" fmla="*/ 142 h 161"/>
                    <a:gd name="T48" fmla="*/ 194 w 194"/>
                    <a:gd name="T49" fmla="*/ 131 h 161"/>
                    <a:gd name="T50" fmla="*/ 194 w 194"/>
                    <a:gd name="T51" fmla="*/ 119 h 161"/>
                    <a:gd name="T52" fmla="*/ 192 w 194"/>
                    <a:gd name="T53" fmla="*/ 114 h 161"/>
                    <a:gd name="T54" fmla="*/ 191 w 194"/>
                    <a:gd name="T55" fmla="*/ 109 h 161"/>
                    <a:gd name="T56" fmla="*/ 188 w 194"/>
                    <a:gd name="T57" fmla="*/ 103 h 161"/>
                    <a:gd name="T58" fmla="*/ 185 w 194"/>
                    <a:gd name="T59" fmla="*/ 98 h 161"/>
                    <a:gd name="T60" fmla="*/ 179 w 194"/>
                    <a:gd name="T61" fmla="*/ 94 h 161"/>
                    <a:gd name="T62" fmla="*/ 174 w 194"/>
                    <a:gd name="T63" fmla="*/ 89 h 161"/>
                    <a:gd name="T64" fmla="*/ 167 w 194"/>
                    <a:gd name="T65" fmla="*/ 85 h 161"/>
                    <a:gd name="T66" fmla="*/ 160 w 194"/>
                    <a:gd name="T67" fmla="*/ 80 h 161"/>
                    <a:gd name="T68" fmla="*/ 160 w 194"/>
                    <a:gd name="T69" fmla="*/ 80 h 161"/>
                    <a:gd name="T70" fmla="*/ 122 w 194"/>
                    <a:gd name="T71" fmla="*/ 62 h 161"/>
                    <a:gd name="T72" fmla="*/ 75 w 194"/>
                    <a:gd name="T73" fmla="*/ 39 h 161"/>
                    <a:gd name="T74" fmla="*/ 53 w 194"/>
                    <a:gd name="T75" fmla="*/ 27 h 161"/>
                    <a:gd name="T76" fmla="*/ 35 w 194"/>
                    <a:gd name="T77" fmla="*/ 16 h 161"/>
                    <a:gd name="T78" fmla="*/ 21 w 194"/>
                    <a:gd name="T79" fmla="*/ 8 h 161"/>
                    <a:gd name="T80" fmla="*/ 18 w 194"/>
                    <a:gd name="T81" fmla="*/ 4 h 161"/>
                    <a:gd name="T82" fmla="*/ 17 w 194"/>
                    <a:gd name="T83" fmla="*/ 0 h 161"/>
                    <a:gd name="T84" fmla="*/ 17 w 194"/>
                    <a:gd name="T85" fmla="*/ 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94" h="161">
                      <a:moveTo>
                        <a:pt x="17" y="0"/>
                      </a:moveTo>
                      <a:lnTo>
                        <a:pt x="17" y="0"/>
                      </a:lnTo>
                      <a:lnTo>
                        <a:pt x="12" y="17"/>
                      </a:lnTo>
                      <a:lnTo>
                        <a:pt x="8" y="29"/>
                      </a:lnTo>
                      <a:lnTo>
                        <a:pt x="5" y="38"/>
                      </a:lnTo>
                      <a:lnTo>
                        <a:pt x="2" y="43"/>
                      </a:lnTo>
                      <a:lnTo>
                        <a:pt x="0" y="47"/>
                      </a:lnTo>
                      <a:lnTo>
                        <a:pt x="0" y="47"/>
                      </a:lnTo>
                      <a:lnTo>
                        <a:pt x="13" y="58"/>
                      </a:lnTo>
                      <a:lnTo>
                        <a:pt x="21" y="64"/>
                      </a:lnTo>
                      <a:lnTo>
                        <a:pt x="33" y="71"/>
                      </a:lnTo>
                      <a:lnTo>
                        <a:pt x="48" y="79"/>
                      </a:lnTo>
                      <a:lnTo>
                        <a:pt x="69" y="91"/>
                      </a:lnTo>
                      <a:lnTo>
                        <a:pt x="97" y="103"/>
                      </a:lnTo>
                      <a:lnTo>
                        <a:pt x="133" y="118"/>
                      </a:lnTo>
                      <a:lnTo>
                        <a:pt x="133" y="118"/>
                      </a:lnTo>
                      <a:lnTo>
                        <a:pt x="148" y="127"/>
                      </a:lnTo>
                      <a:lnTo>
                        <a:pt x="163" y="138"/>
                      </a:lnTo>
                      <a:lnTo>
                        <a:pt x="177" y="149"/>
                      </a:lnTo>
                      <a:lnTo>
                        <a:pt x="182" y="155"/>
                      </a:lnTo>
                      <a:lnTo>
                        <a:pt x="187" y="161"/>
                      </a:lnTo>
                      <a:lnTo>
                        <a:pt x="187" y="161"/>
                      </a:lnTo>
                      <a:lnTo>
                        <a:pt x="190" y="151"/>
                      </a:lnTo>
                      <a:lnTo>
                        <a:pt x="193" y="142"/>
                      </a:lnTo>
                      <a:lnTo>
                        <a:pt x="194" y="131"/>
                      </a:lnTo>
                      <a:lnTo>
                        <a:pt x="194" y="119"/>
                      </a:lnTo>
                      <a:lnTo>
                        <a:pt x="192" y="114"/>
                      </a:lnTo>
                      <a:lnTo>
                        <a:pt x="191" y="109"/>
                      </a:lnTo>
                      <a:lnTo>
                        <a:pt x="188" y="103"/>
                      </a:lnTo>
                      <a:lnTo>
                        <a:pt x="185" y="98"/>
                      </a:lnTo>
                      <a:lnTo>
                        <a:pt x="179" y="94"/>
                      </a:lnTo>
                      <a:lnTo>
                        <a:pt x="174" y="89"/>
                      </a:lnTo>
                      <a:lnTo>
                        <a:pt x="167" y="85"/>
                      </a:lnTo>
                      <a:lnTo>
                        <a:pt x="160" y="80"/>
                      </a:lnTo>
                      <a:lnTo>
                        <a:pt x="160" y="80"/>
                      </a:lnTo>
                      <a:lnTo>
                        <a:pt x="122" y="62"/>
                      </a:lnTo>
                      <a:lnTo>
                        <a:pt x="75" y="39"/>
                      </a:lnTo>
                      <a:lnTo>
                        <a:pt x="53" y="27"/>
                      </a:lnTo>
                      <a:lnTo>
                        <a:pt x="35" y="16"/>
                      </a:lnTo>
                      <a:lnTo>
                        <a:pt x="21" y="8"/>
                      </a:lnTo>
                      <a:lnTo>
                        <a:pt x="18" y="4"/>
                      </a:lnTo>
                      <a:lnTo>
                        <a:pt x="17" y="0"/>
                      </a:lnTo>
                      <a:lnTo>
                        <a:pt x="17"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8" name="Freeform 777">
                  <a:extLst>
                    <a:ext uri="{FF2B5EF4-FFF2-40B4-BE49-F238E27FC236}">
                      <a16:creationId xmlns:a16="http://schemas.microsoft.com/office/drawing/2014/main" id="{B8FDFC6C-05C0-0B45-BFC2-61CD64F67A4C}"/>
                    </a:ext>
                  </a:extLst>
                </p:cNvPr>
                <p:cNvSpPr>
                  <a:spLocks/>
                </p:cNvSpPr>
                <p:nvPr/>
              </p:nvSpPr>
              <p:spPr bwMode="auto">
                <a:xfrm>
                  <a:off x="6243638" y="5245100"/>
                  <a:ext cx="7938" cy="11113"/>
                </a:xfrm>
                <a:custGeom>
                  <a:avLst/>
                  <a:gdLst>
                    <a:gd name="T0" fmla="*/ 36 w 36"/>
                    <a:gd name="T1" fmla="*/ 20 h 50"/>
                    <a:gd name="T2" fmla="*/ 36 w 36"/>
                    <a:gd name="T3" fmla="*/ 20 h 50"/>
                    <a:gd name="T4" fmla="*/ 30 w 36"/>
                    <a:gd name="T5" fmla="*/ 28 h 50"/>
                    <a:gd name="T6" fmla="*/ 26 w 36"/>
                    <a:gd name="T7" fmla="*/ 36 h 50"/>
                    <a:gd name="T8" fmla="*/ 23 w 36"/>
                    <a:gd name="T9" fmla="*/ 43 h 50"/>
                    <a:gd name="T10" fmla="*/ 18 w 36"/>
                    <a:gd name="T11" fmla="*/ 50 h 50"/>
                    <a:gd name="T12" fmla="*/ 0 w 36"/>
                    <a:gd name="T13" fmla="*/ 29 h 50"/>
                    <a:gd name="T14" fmla="*/ 18 w 36"/>
                    <a:gd name="T15" fmla="*/ 0 h 50"/>
                    <a:gd name="T16" fmla="*/ 18 w 36"/>
                    <a:gd name="T17" fmla="*/ 0 h 50"/>
                    <a:gd name="T18" fmla="*/ 26 w 36"/>
                    <a:gd name="T19" fmla="*/ 9 h 50"/>
                    <a:gd name="T20" fmla="*/ 36 w 36"/>
                    <a:gd name="T21" fmla="*/ 2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 h="50">
                      <a:moveTo>
                        <a:pt x="36" y="20"/>
                      </a:moveTo>
                      <a:lnTo>
                        <a:pt x="36" y="20"/>
                      </a:lnTo>
                      <a:lnTo>
                        <a:pt x="30" y="28"/>
                      </a:lnTo>
                      <a:lnTo>
                        <a:pt x="26" y="36"/>
                      </a:lnTo>
                      <a:lnTo>
                        <a:pt x="23" y="43"/>
                      </a:lnTo>
                      <a:lnTo>
                        <a:pt x="18" y="50"/>
                      </a:lnTo>
                      <a:lnTo>
                        <a:pt x="0" y="29"/>
                      </a:lnTo>
                      <a:lnTo>
                        <a:pt x="18" y="0"/>
                      </a:lnTo>
                      <a:lnTo>
                        <a:pt x="18" y="0"/>
                      </a:lnTo>
                      <a:lnTo>
                        <a:pt x="26" y="9"/>
                      </a:lnTo>
                      <a:lnTo>
                        <a:pt x="36" y="20"/>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78">
                  <a:extLst>
                    <a:ext uri="{FF2B5EF4-FFF2-40B4-BE49-F238E27FC236}">
                      <a16:creationId xmlns:a16="http://schemas.microsoft.com/office/drawing/2014/main" id="{BD43F556-9ED4-41C2-EF2B-B42BE475BCAB}"/>
                    </a:ext>
                  </a:extLst>
                </p:cNvPr>
                <p:cNvSpPr>
                  <a:spLocks/>
                </p:cNvSpPr>
                <p:nvPr/>
              </p:nvSpPr>
              <p:spPr bwMode="auto">
                <a:xfrm>
                  <a:off x="6243638" y="5245100"/>
                  <a:ext cx="7938" cy="11113"/>
                </a:xfrm>
                <a:custGeom>
                  <a:avLst/>
                  <a:gdLst>
                    <a:gd name="T0" fmla="*/ 36 w 36"/>
                    <a:gd name="T1" fmla="*/ 20 h 50"/>
                    <a:gd name="T2" fmla="*/ 36 w 36"/>
                    <a:gd name="T3" fmla="*/ 20 h 50"/>
                    <a:gd name="T4" fmla="*/ 30 w 36"/>
                    <a:gd name="T5" fmla="*/ 28 h 50"/>
                    <a:gd name="T6" fmla="*/ 26 w 36"/>
                    <a:gd name="T7" fmla="*/ 36 h 50"/>
                    <a:gd name="T8" fmla="*/ 23 w 36"/>
                    <a:gd name="T9" fmla="*/ 43 h 50"/>
                    <a:gd name="T10" fmla="*/ 18 w 36"/>
                    <a:gd name="T11" fmla="*/ 50 h 50"/>
                    <a:gd name="T12" fmla="*/ 0 w 36"/>
                    <a:gd name="T13" fmla="*/ 29 h 50"/>
                    <a:gd name="T14" fmla="*/ 18 w 36"/>
                    <a:gd name="T15" fmla="*/ 0 h 50"/>
                    <a:gd name="T16" fmla="*/ 18 w 36"/>
                    <a:gd name="T17" fmla="*/ 0 h 50"/>
                    <a:gd name="T18" fmla="*/ 26 w 36"/>
                    <a:gd name="T19" fmla="*/ 9 h 50"/>
                    <a:gd name="T20" fmla="*/ 36 w 36"/>
                    <a:gd name="T21" fmla="*/ 2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 h="50">
                      <a:moveTo>
                        <a:pt x="36" y="20"/>
                      </a:moveTo>
                      <a:lnTo>
                        <a:pt x="36" y="20"/>
                      </a:lnTo>
                      <a:lnTo>
                        <a:pt x="30" y="28"/>
                      </a:lnTo>
                      <a:lnTo>
                        <a:pt x="26" y="36"/>
                      </a:lnTo>
                      <a:lnTo>
                        <a:pt x="23" y="43"/>
                      </a:lnTo>
                      <a:lnTo>
                        <a:pt x="18" y="50"/>
                      </a:lnTo>
                      <a:lnTo>
                        <a:pt x="0" y="29"/>
                      </a:lnTo>
                      <a:lnTo>
                        <a:pt x="18" y="0"/>
                      </a:lnTo>
                      <a:lnTo>
                        <a:pt x="18" y="0"/>
                      </a:lnTo>
                      <a:lnTo>
                        <a:pt x="26" y="9"/>
                      </a:lnTo>
                      <a:lnTo>
                        <a:pt x="36" y="2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79">
                  <a:extLst>
                    <a:ext uri="{FF2B5EF4-FFF2-40B4-BE49-F238E27FC236}">
                      <a16:creationId xmlns:a16="http://schemas.microsoft.com/office/drawing/2014/main" id="{0B72985A-5234-4FAA-BB39-F0311A863DE5}"/>
                    </a:ext>
                  </a:extLst>
                </p:cNvPr>
                <p:cNvSpPr>
                  <a:spLocks/>
                </p:cNvSpPr>
                <p:nvPr/>
              </p:nvSpPr>
              <p:spPr bwMode="auto">
                <a:xfrm>
                  <a:off x="6243638" y="5245100"/>
                  <a:ext cx="7938" cy="11113"/>
                </a:xfrm>
                <a:custGeom>
                  <a:avLst/>
                  <a:gdLst>
                    <a:gd name="T0" fmla="*/ 36 w 36"/>
                    <a:gd name="T1" fmla="*/ 20 h 50"/>
                    <a:gd name="T2" fmla="*/ 36 w 36"/>
                    <a:gd name="T3" fmla="*/ 20 h 50"/>
                    <a:gd name="T4" fmla="*/ 30 w 36"/>
                    <a:gd name="T5" fmla="*/ 28 h 50"/>
                    <a:gd name="T6" fmla="*/ 26 w 36"/>
                    <a:gd name="T7" fmla="*/ 36 h 50"/>
                    <a:gd name="T8" fmla="*/ 23 w 36"/>
                    <a:gd name="T9" fmla="*/ 43 h 50"/>
                    <a:gd name="T10" fmla="*/ 18 w 36"/>
                    <a:gd name="T11" fmla="*/ 50 h 50"/>
                    <a:gd name="T12" fmla="*/ 0 w 36"/>
                    <a:gd name="T13" fmla="*/ 29 h 50"/>
                    <a:gd name="T14" fmla="*/ 18 w 36"/>
                    <a:gd name="T15" fmla="*/ 0 h 50"/>
                    <a:gd name="T16" fmla="*/ 18 w 36"/>
                    <a:gd name="T17" fmla="*/ 0 h 50"/>
                    <a:gd name="T18" fmla="*/ 26 w 36"/>
                    <a:gd name="T19" fmla="*/ 9 h 50"/>
                    <a:gd name="T20" fmla="*/ 36 w 36"/>
                    <a:gd name="T21" fmla="*/ 20 h 50"/>
                    <a:gd name="T22" fmla="*/ 36 w 36"/>
                    <a:gd name="T23" fmla="*/ 2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6" h="50">
                      <a:moveTo>
                        <a:pt x="36" y="20"/>
                      </a:moveTo>
                      <a:lnTo>
                        <a:pt x="36" y="20"/>
                      </a:lnTo>
                      <a:lnTo>
                        <a:pt x="30" y="28"/>
                      </a:lnTo>
                      <a:lnTo>
                        <a:pt x="26" y="36"/>
                      </a:lnTo>
                      <a:lnTo>
                        <a:pt x="23" y="43"/>
                      </a:lnTo>
                      <a:lnTo>
                        <a:pt x="18" y="50"/>
                      </a:lnTo>
                      <a:lnTo>
                        <a:pt x="0" y="29"/>
                      </a:lnTo>
                      <a:lnTo>
                        <a:pt x="18" y="0"/>
                      </a:lnTo>
                      <a:lnTo>
                        <a:pt x="18" y="0"/>
                      </a:lnTo>
                      <a:lnTo>
                        <a:pt x="26" y="9"/>
                      </a:lnTo>
                      <a:lnTo>
                        <a:pt x="36" y="20"/>
                      </a:lnTo>
                      <a:lnTo>
                        <a:pt x="36" y="2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1" name="Freeform 780">
                  <a:extLst>
                    <a:ext uri="{FF2B5EF4-FFF2-40B4-BE49-F238E27FC236}">
                      <a16:creationId xmlns:a16="http://schemas.microsoft.com/office/drawing/2014/main" id="{9DD8F194-10CC-7F29-3CBE-FB8E2873A9C8}"/>
                    </a:ext>
                  </a:extLst>
                </p:cNvPr>
                <p:cNvSpPr>
                  <a:spLocks/>
                </p:cNvSpPr>
                <p:nvPr/>
              </p:nvSpPr>
              <p:spPr bwMode="auto">
                <a:xfrm>
                  <a:off x="6016625" y="5205413"/>
                  <a:ext cx="41275" cy="15875"/>
                </a:xfrm>
                <a:custGeom>
                  <a:avLst/>
                  <a:gdLst>
                    <a:gd name="T0" fmla="*/ 0 w 179"/>
                    <a:gd name="T1" fmla="*/ 25 h 72"/>
                    <a:gd name="T2" fmla="*/ 0 w 179"/>
                    <a:gd name="T3" fmla="*/ 25 h 72"/>
                    <a:gd name="T4" fmla="*/ 4 w 179"/>
                    <a:gd name="T5" fmla="*/ 30 h 72"/>
                    <a:gd name="T6" fmla="*/ 9 w 179"/>
                    <a:gd name="T7" fmla="*/ 35 h 72"/>
                    <a:gd name="T8" fmla="*/ 18 w 179"/>
                    <a:gd name="T9" fmla="*/ 42 h 72"/>
                    <a:gd name="T10" fmla="*/ 30 w 179"/>
                    <a:gd name="T11" fmla="*/ 48 h 72"/>
                    <a:gd name="T12" fmla="*/ 50 w 179"/>
                    <a:gd name="T13" fmla="*/ 54 h 72"/>
                    <a:gd name="T14" fmla="*/ 77 w 179"/>
                    <a:gd name="T15" fmla="*/ 60 h 72"/>
                    <a:gd name="T16" fmla="*/ 113 w 179"/>
                    <a:gd name="T17" fmla="*/ 66 h 72"/>
                    <a:gd name="T18" fmla="*/ 161 w 179"/>
                    <a:gd name="T19" fmla="*/ 72 h 72"/>
                    <a:gd name="T20" fmla="*/ 179 w 179"/>
                    <a:gd name="T21" fmla="*/ 42 h 72"/>
                    <a:gd name="T22" fmla="*/ 179 w 179"/>
                    <a:gd name="T23" fmla="*/ 42 h 72"/>
                    <a:gd name="T24" fmla="*/ 179 w 179"/>
                    <a:gd name="T25" fmla="*/ 37 h 72"/>
                    <a:gd name="T26" fmla="*/ 178 w 179"/>
                    <a:gd name="T27" fmla="*/ 33 h 72"/>
                    <a:gd name="T28" fmla="*/ 175 w 179"/>
                    <a:gd name="T29" fmla="*/ 28 h 72"/>
                    <a:gd name="T30" fmla="*/ 170 w 179"/>
                    <a:gd name="T31" fmla="*/ 23 h 72"/>
                    <a:gd name="T32" fmla="*/ 165 w 179"/>
                    <a:gd name="T33" fmla="*/ 21 h 72"/>
                    <a:gd name="T34" fmla="*/ 158 w 179"/>
                    <a:gd name="T35" fmla="*/ 19 h 72"/>
                    <a:gd name="T36" fmla="*/ 152 w 179"/>
                    <a:gd name="T37" fmla="*/ 18 h 72"/>
                    <a:gd name="T38" fmla="*/ 143 w 179"/>
                    <a:gd name="T39" fmla="*/ 18 h 72"/>
                    <a:gd name="T40" fmla="*/ 143 w 179"/>
                    <a:gd name="T41" fmla="*/ 18 h 72"/>
                    <a:gd name="T42" fmla="*/ 134 w 179"/>
                    <a:gd name="T43" fmla="*/ 19 h 72"/>
                    <a:gd name="T44" fmla="*/ 118 w 179"/>
                    <a:gd name="T45" fmla="*/ 18 h 72"/>
                    <a:gd name="T46" fmla="*/ 80 w 179"/>
                    <a:gd name="T47" fmla="*/ 15 h 72"/>
                    <a:gd name="T48" fmla="*/ 61 w 179"/>
                    <a:gd name="T49" fmla="*/ 13 h 72"/>
                    <a:gd name="T50" fmla="*/ 42 w 179"/>
                    <a:gd name="T51" fmla="*/ 9 h 72"/>
                    <a:gd name="T52" fmla="*/ 28 w 179"/>
                    <a:gd name="T53" fmla="*/ 6 h 72"/>
                    <a:gd name="T54" fmla="*/ 22 w 179"/>
                    <a:gd name="T55" fmla="*/ 3 h 72"/>
                    <a:gd name="T56" fmla="*/ 18 w 179"/>
                    <a:gd name="T57" fmla="*/ 0 h 72"/>
                    <a:gd name="T58" fmla="*/ 0 w 179"/>
                    <a:gd name="T59" fmla="*/ 2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79" h="72">
                      <a:moveTo>
                        <a:pt x="0" y="25"/>
                      </a:moveTo>
                      <a:lnTo>
                        <a:pt x="0" y="25"/>
                      </a:lnTo>
                      <a:lnTo>
                        <a:pt x="4" y="30"/>
                      </a:lnTo>
                      <a:lnTo>
                        <a:pt x="9" y="35"/>
                      </a:lnTo>
                      <a:lnTo>
                        <a:pt x="18" y="42"/>
                      </a:lnTo>
                      <a:lnTo>
                        <a:pt x="30" y="48"/>
                      </a:lnTo>
                      <a:lnTo>
                        <a:pt x="50" y="54"/>
                      </a:lnTo>
                      <a:lnTo>
                        <a:pt x="77" y="60"/>
                      </a:lnTo>
                      <a:lnTo>
                        <a:pt x="113" y="66"/>
                      </a:lnTo>
                      <a:lnTo>
                        <a:pt x="161" y="72"/>
                      </a:lnTo>
                      <a:lnTo>
                        <a:pt x="179" y="42"/>
                      </a:lnTo>
                      <a:lnTo>
                        <a:pt x="179" y="42"/>
                      </a:lnTo>
                      <a:lnTo>
                        <a:pt x="179" y="37"/>
                      </a:lnTo>
                      <a:lnTo>
                        <a:pt x="178" y="33"/>
                      </a:lnTo>
                      <a:lnTo>
                        <a:pt x="175" y="28"/>
                      </a:lnTo>
                      <a:lnTo>
                        <a:pt x="170" y="23"/>
                      </a:lnTo>
                      <a:lnTo>
                        <a:pt x="165" y="21"/>
                      </a:lnTo>
                      <a:lnTo>
                        <a:pt x="158" y="19"/>
                      </a:lnTo>
                      <a:lnTo>
                        <a:pt x="152" y="18"/>
                      </a:lnTo>
                      <a:lnTo>
                        <a:pt x="143" y="18"/>
                      </a:lnTo>
                      <a:lnTo>
                        <a:pt x="143" y="18"/>
                      </a:lnTo>
                      <a:lnTo>
                        <a:pt x="134" y="19"/>
                      </a:lnTo>
                      <a:lnTo>
                        <a:pt x="118" y="18"/>
                      </a:lnTo>
                      <a:lnTo>
                        <a:pt x="80" y="15"/>
                      </a:lnTo>
                      <a:lnTo>
                        <a:pt x="61" y="13"/>
                      </a:lnTo>
                      <a:lnTo>
                        <a:pt x="42" y="9"/>
                      </a:lnTo>
                      <a:lnTo>
                        <a:pt x="28" y="6"/>
                      </a:lnTo>
                      <a:lnTo>
                        <a:pt x="22" y="3"/>
                      </a:lnTo>
                      <a:lnTo>
                        <a:pt x="18" y="0"/>
                      </a:lnTo>
                      <a:lnTo>
                        <a:pt x="0" y="25"/>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781">
                  <a:extLst>
                    <a:ext uri="{FF2B5EF4-FFF2-40B4-BE49-F238E27FC236}">
                      <a16:creationId xmlns:a16="http://schemas.microsoft.com/office/drawing/2014/main" id="{7D824FE3-75AE-5C73-5768-298195BDEEAD}"/>
                    </a:ext>
                  </a:extLst>
                </p:cNvPr>
                <p:cNvSpPr>
                  <a:spLocks/>
                </p:cNvSpPr>
                <p:nvPr/>
              </p:nvSpPr>
              <p:spPr bwMode="auto">
                <a:xfrm>
                  <a:off x="6016625" y="5205413"/>
                  <a:ext cx="41275" cy="15875"/>
                </a:xfrm>
                <a:custGeom>
                  <a:avLst/>
                  <a:gdLst>
                    <a:gd name="T0" fmla="*/ 0 w 179"/>
                    <a:gd name="T1" fmla="*/ 25 h 72"/>
                    <a:gd name="T2" fmla="*/ 0 w 179"/>
                    <a:gd name="T3" fmla="*/ 25 h 72"/>
                    <a:gd name="T4" fmla="*/ 4 w 179"/>
                    <a:gd name="T5" fmla="*/ 30 h 72"/>
                    <a:gd name="T6" fmla="*/ 9 w 179"/>
                    <a:gd name="T7" fmla="*/ 35 h 72"/>
                    <a:gd name="T8" fmla="*/ 18 w 179"/>
                    <a:gd name="T9" fmla="*/ 42 h 72"/>
                    <a:gd name="T10" fmla="*/ 30 w 179"/>
                    <a:gd name="T11" fmla="*/ 48 h 72"/>
                    <a:gd name="T12" fmla="*/ 50 w 179"/>
                    <a:gd name="T13" fmla="*/ 54 h 72"/>
                    <a:gd name="T14" fmla="*/ 77 w 179"/>
                    <a:gd name="T15" fmla="*/ 60 h 72"/>
                    <a:gd name="T16" fmla="*/ 113 w 179"/>
                    <a:gd name="T17" fmla="*/ 66 h 72"/>
                    <a:gd name="T18" fmla="*/ 161 w 179"/>
                    <a:gd name="T19" fmla="*/ 72 h 72"/>
                    <a:gd name="T20" fmla="*/ 179 w 179"/>
                    <a:gd name="T21" fmla="*/ 42 h 72"/>
                    <a:gd name="T22" fmla="*/ 179 w 179"/>
                    <a:gd name="T23" fmla="*/ 42 h 72"/>
                    <a:gd name="T24" fmla="*/ 179 w 179"/>
                    <a:gd name="T25" fmla="*/ 37 h 72"/>
                    <a:gd name="T26" fmla="*/ 178 w 179"/>
                    <a:gd name="T27" fmla="*/ 33 h 72"/>
                    <a:gd name="T28" fmla="*/ 175 w 179"/>
                    <a:gd name="T29" fmla="*/ 28 h 72"/>
                    <a:gd name="T30" fmla="*/ 170 w 179"/>
                    <a:gd name="T31" fmla="*/ 23 h 72"/>
                    <a:gd name="T32" fmla="*/ 165 w 179"/>
                    <a:gd name="T33" fmla="*/ 21 h 72"/>
                    <a:gd name="T34" fmla="*/ 158 w 179"/>
                    <a:gd name="T35" fmla="*/ 19 h 72"/>
                    <a:gd name="T36" fmla="*/ 152 w 179"/>
                    <a:gd name="T37" fmla="*/ 18 h 72"/>
                    <a:gd name="T38" fmla="*/ 143 w 179"/>
                    <a:gd name="T39" fmla="*/ 18 h 72"/>
                    <a:gd name="T40" fmla="*/ 143 w 179"/>
                    <a:gd name="T41" fmla="*/ 18 h 72"/>
                    <a:gd name="T42" fmla="*/ 134 w 179"/>
                    <a:gd name="T43" fmla="*/ 19 h 72"/>
                    <a:gd name="T44" fmla="*/ 118 w 179"/>
                    <a:gd name="T45" fmla="*/ 18 h 72"/>
                    <a:gd name="T46" fmla="*/ 80 w 179"/>
                    <a:gd name="T47" fmla="*/ 15 h 72"/>
                    <a:gd name="T48" fmla="*/ 61 w 179"/>
                    <a:gd name="T49" fmla="*/ 13 h 72"/>
                    <a:gd name="T50" fmla="*/ 42 w 179"/>
                    <a:gd name="T51" fmla="*/ 9 h 72"/>
                    <a:gd name="T52" fmla="*/ 28 w 179"/>
                    <a:gd name="T53" fmla="*/ 6 h 72"/>
                    <a:gd name="T54" fmla="*/ 22 w 179"/>
                    <a:gd name="T55" fmla="*/ 3 h 72"/>
                    <a:gd name="T56" fmla="*/ 18 w 179"/>
                    <a:gd name="T57" fmla="*/ 0 h 72"/>
                    <a:gd name="T58" fmla="*/ 0 w 179"/>
                    <a:gd name="T59" fmla="*/ 2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79" h="72">
                      <a:moveTo>
                        <a:pt x="0" y="25"/>
                      </a:moveTo>
                      <a:lnTo>
                        <a:pt x="0" y="25"/>
                      </a:lnTo>
                      <a:lnTo>
                        <a:pt x="4" y="30"/>
                      </a:lnTo>
                      <a:lnTo>
                        <a:pt x="9" y="35"/>
                      </a:lnTo>
                      <a:lnTo>
                        <a:pt x="18" y="42"/>
                      </a:lnTo>
                      <a:lnTo>
                        <a:pt x="30" y="48"/>
                      </a:lnTo>
                      <a:lnTo>
                        <a:pt x="50" y="54"/>
                      </a:lnTo>
                      <a:lnTo>
                        <a:pt x="77" y="60"/>
                      </a:lnTo>
                      <a:lnTo>
                        <a:pt x="113" y="66"/>
                      </a:lnTo>
                      <a:lnTo>
                        <a:pt x="161" y="72"/>
                      </a:lnTo>
                      <a:lnTo>
                        <a:pt x="179" y="42"/>
                      </a:lnTo>
                      <a:lnTo>
                        <a:pt x="179" y="42"/>
                      </a:lnTo>
                      <a:lnTo>
                        <a:pt x="179" y="37"/>
                      </a:lnTo>
                      <a:lnTo>
                        <a:pt x="178" y="33"/>
                      </a:lnTo>
                      <a:lnTo>
                        <a:pt x="175" y="28"/>
                      </a:lnTo>
                      <a:lnTo>
                        <a:pt x="170" y="23"/>
                      </a:lnTo>
                      <a:lnTo>
                        <a:pt x="165" y="21"/>
                      </a:lnTo>
                      <a:lnTo>
                        <a:pt x="158" y="19"/>
                      </a:lnTo>
                      <a:lnTo>
                        <a:pt x="152" y="18"/>
                      </a:lnTo>
                      <a:lnTo>
                        <a:pt x="143" y="18"/>
                      </a:lnTo>
                      <a:lnTo>
                        <a:pt x="143" y="18"/>
                      </a:lnTo>
                      <a:lnTo>
                        <a:pt x="134" y="19"/>
                      </a:lnTo>
                      <a:lnTo>
                        <a:pt x="118" y="18"/>
                      </a:lnTo>
                      <a:lnTo>
                        <a:pt x="80" y="15"/>
                      </a:lnTo>
                      <a:lnTo>
                        <a:pt x="61" y="13"/>
                      </a:lnTo>
                      <a:lnTo>
                        <a:pt x="42" y="9"/>
                      </a:lnTo>
                      <a:lnTo>
                        <a:pt x="28" y="6"/>
                      </a:lnTo>
                      <a:lnTo>
                        <a:pt x="22" y="3"/>
                      </a:lnTo>
                      <a:lnTo>
                        <a:pt x="18" y="0"/>
                      </a:lnTo>
                      <a:lnTo>
                        <a:pt x="0" y="2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782">
                  <a:extLst>
                    <a:ext uri="{FF2B5EF4-FFF2-40B4-BE49-F238E27FC236}">
                      <a16:creationId xmlns:a16="http://schemas.microsoft.com/office/drawing/2014/main" id="{BF35704E-E6C3-1F7A-A996-28341BA3FBD8}"/>
                    </a:ext>
                  </a:extLst>
                </p:cNvPr>
                <p:cNvSpPr>
                  <a:spLocks/>
                </p:cNvSpPr>
                <p:nvPr/>
              </p:nvSpPr>
              <p:spPr bwMode="auto">
                <a:xfrm>
                  <a:off x="6016625" y="5205413"/>
                  <a:ext cx="41275" cy="15875"/>
                </a:xfrm>
                <a:custGeom>
                  <a:avLst/>
                  <a:gdLst>
                    <a:gd name="T0" fmla="*/ 0 w 179"/>
                    <a:gd name="T1" fmla="*/ 25 h 72"/>
                    <a:gd name="T2" fmla="*/ 0 w 179"/>
                    <a:gd name="T3" fmla="*/ 25 h 72"/>
                    <a:gd name="T4" fmla="*/ 4 w 179"/>
                    <a:gd name="T5" fmla="*/ 30 h 72"/>
                    <a:gd name="T6" fmla="*/ 9 w 179"/>
                    <a:gd name="T7" fmla="*/ 35 h 72"/>
                    <a:gd name="T8" fmla="*/ 18 w 179"/>
                    <a:gd name="T9" fmla="*/ 42 h 72"/>
                    <a:gd name="T10" fmla="*/ 30 w 179"/>
                    <a:gd name="T11" fmla="*/ 48 h 72"/>
                    <a:gd name="T12" fmla="*/ 50 w 179"/>
                    <a:gd name="T13" fmla="*/ 54 h 72"/>
                    <a:gd name="T14" fmla="*/ 77 w 179"/>
                    <a:gd name="T15" fmla="*/ 60 h 72"/>
                    <a:gd name="T16" fmla="*/ 113 w 179"/>
                    <a:gd name="T17" fmla="*/ 66 h 72"/>
                    <a:gd name="T18" fmla="*/ 161 w 179"/>
                    <a:gd name="T19" fmla="*/ 72 h 72"/>
                    <a:gd name="T20" fmla="*/ 179 w 179"/>
                    <a:gd name="T21" fmla="*/ 42 h 72"/>
                    <a:gd name="T22" fmla="*/ 179 w 179"/>
                    <a:gd name="T23" fmla="*/ 42 h 72"/>
                    <a:gd name="T24" fmla="*/ 179 w 179"/>
                    <a:gd name="T25" fmla="*/ 37 h 72"/>
                    <a:gd name="T26" fmla="*/ 178 w 179"/>
                    <a:gd name="T27" fmla="*/ 33 h 72"/>
                    <a:gd name="T28" fmla="*/ 175 w 179"/>
                    <a:gd name="T29" fmla="*/ 28 h 72"/>
                    <a:gd name="T30" fmla="*/ 170 w 179"/>
                    <a:gd name="T31" fmla="*/ 23 h 72"/>
                    <a:gd name="T32" fmla="*/ 165 w 179"/>
                    <a:gd name="T33" fmla="*/ 21 h 72"/>
                    <a:gd name="T34" fmla="*/ 158 w 179"/>
                    <a:gd name="T35" fmla="*/ 19 h 72"/>
                    <a:gd name="T36" fmla="*/ 152 w 179"/>
                    <a:gd name="T37" fmla="*/ 18 h 72"/>
                    <a:gd name="T38" fmla="*/ 143 w 179"/>
                    <a:gd name="T39" fmla="*/ 18 h 72"/>
                    <a:gd name="T40" fmla="*/ 143 w 179"/>
                    <a:gd name="T41" fmla="*/ 18 h 72"/>
                    <a:gd name="T42" fmla="*/ 134 w 179"/>
                    <a:gd name="T43" fmla="*/ 19 h 72"/>
                    <a:gd name="T44" fmla="*/ 118 w 179"/>
                    <a:gd name="T45" fmla="*/ 18 h 72"/>
                    <a:gd name="T46" fmla="*/ 80 w 179"/>
                    <a:gd name="T47" fmla="*/ 15 h 72"/>
                    <a:gd name="T48" fmla="*/ 61 w 179"/>
                    <a:gd name="T49" fmla="*/ 13 h 72"/>
                    <a:gd name="T50" fmla="*/ 42 w 179"/>
                    <a:gd name="T51" fmla="*/ 9 h 72"/>
                    <a:gd name="T52" fmla="*/ 28 w 179"/>
                    <a:gd name="T53" fmla="*/ 6 h 72"/>
                    <a:gd name="T54" fmla="*/ 22 w 179"/>
                    <a:gd name="T55" fmla="*/ 3 h 72"/>
                    <a:gd name="T56" fmla="*/ 18 w 179"/>
                    <a:gd name="T57" fmla="*/ 0 h 72"/>
                    <a:gd name="T58" fmla="*/ 0 w 179"/>
                    <a:gd name="T59" fmla="*/ 2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79" h="72">
                      <a:moveTo>
                        <a:pt x="0" y="25"/>
                      </a:moveTo>
                      <a:lnTo>
                        <a:pt x="0" y="25"/>
                      </a:lnTo>
                      <a:lnTo>
                        <a:pt x="4" y="30"/>
                      </a:lnTo>
                      <a:lnTo>
                        <a:pt x="9" y="35"/>
                      </a:lnTo>
                      <a:lnTo>
                        <a:pt x="18" y="42"/>
                      </a:lnTo>
                      <a:lnTo>
                        <a:pt x="30" y="48"/>
                      </a:lnTo>
                      <a:lnTo>
                        <a:pt x="50" y="54"/>
                      </a:lnTo>
                      <a:lnTo>
                        <a:pt x="77" y="60"/>
                      </a:lnTo>
                      <a:lnTo>
                        <a:pt x="113" y="66"/>
                      </a:lnTo>
                      <a:lnTo>
                        <a:pt x="161" y="72"/>
                      </a:lnTo>
                      <a:lnTo>
                        <a:pt x="179" y="42"/>
                      </a:lnTo>
                      <a:lnTo>
                        <a:pt x="179" y="42"/>
                      </a:lnTo>
                      <a:lnTo>
                        <a:pt x="179" y="37"/>
                      </a:lnTo>
                      <a:lnTo>
                        <a:pt x="178" y="33"/>
                      </a:lnTo>
                      <a:lnTo>
                        <a:pt x="175" y="28"/>
                      </a:lnTo>
                      <a:lnTo>
                        <a:pt x="170" y="23"/>
                      </a:lnTo>
                      <a:lnTo>
                        <a:pt x="165" y="21"/>
                      </a:lnTo>
                      <a:lnTo>
                        <a:pt x="158" y="19"/>
                      </a:lnTo>
                      <a:lnTo>
                        <a:pt x="152" y="18"/>
                      </a:lnTo>
                      <a:lnTo>
                        <a:pt x="143" y="18"/>
                      </a:lnTo>
                      <a:lnTo>
                        <a:pt x="143" y="18"/>
                      </a:lnTo>
                      <a:lnTo>
                        <a:pt x="134" y="19"/>
                      </a:lnTo>
                      <a:lnTo>
                        <a:pt x="118" y="18"/>
                      </a:lnTo>
                      <a:lnTo>
                        <a:pt x="80" y="15"/>
                      </a:lnTo>
                      <a:lnTo>
                        <a:pt x="61" y="13"/>
                      </a:lnTo>
                      <a:lnTo>
                        <a:pt x="42" y="9"/>
                      </a:lnTo>
                      <a:lnTo>
                        <a:pt x="28" y="6"/>
                      </a:lnTo>
                      <a:lnTo>
                        <a:pt x="22" y="3"/>
                      </a:lnTo>
                      <a:lnTo>
                        <a:pt x="18" y="0"/>
                      </a:lnTo>
                      <a:lnTo>
                        <a:pt x="0" y="2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4" name="Rectangle 783">
                  <a:extLst>
                    <a:ext uri="{FF2B5EF4-FFF2-40B4-BE49-F238E27FC236}">
                      <a16:creationId xmlns:a16="http://schemas.microsoft.com/office/drawing/2014/main" id="{D35229E6-66BD-08A2-F827-7A90A0397558}"/>
                    </a:ext>
                  </a:extLst>
                </p:cNvPr>
                <p:cNvSpPr>
                  <a:spLocks noChangeArrowheads="1"/>
                </p:cNvSpPr>
                <p:nvPr/>
              </p:nvSpPr>
              <p:spPr bwMode="auto">
                <a:xfrm>
                  <a:off x="6027738" y="5162550"/>
                  <a:ext cx="19050" cy="109538"/>
                </a:xfrm>
                <a:prstGeom prst="rect">
                  <a:avLst/>
                </a:prstGeom>
                <a:solidFill>
                  <a:srgbClr val="E5E6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Rectangle 784">
                  <a:extLst>
                    <a:ext uri="{FF2B5EF4-FFF2-40B4-BE49-F238E27FC236}">
                      <a16:creationId xmlns:a16="http://schemas.microsoft.com/office/drawing/2014/main" id="{B140B2E5-D34F-5480-36B4-C7A77129CC0A}"/>
                    </a:ext>
                  </a:extLst>
                </p:cNvPr>
                <p:cNvSpPr>
                  <a:spLocks noChangeArrowheads="1"/>
                </p:cNvSpPr>
                <p:nvPr/>
              </p:nvSpPr>
              <p:spPr bwMode="auto">
                <a:xfrm>
                  <a:off x="6027738" y="5162550"/>
                  <a:ext cx="19050" cy="10953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6" name="Rectangle 785">
                  <a:extLst>
                    <a:ext uri="{FF2B5EF4-FFF2-40B4-BE49-F238E27FC236}">
                      <a16:creationId xmlns:a16="http://schemas.microsoft.com/office/drawing/2014/main" id="{A807C26D-4134-E32A-D7EB-E63BF5DB0CA6}"/>
                    </a:ext>
                  </a:extLst>
                </p:cNvPr>
                <p:cNvSpPr>
                  <a:spLocks noChangeArrowheads="1"/>
                </p:cNvSpPr>
                <p:nvPr/>
              </p:nvSpPr>
              <p:spPr bwMode="auto">
                <a:xfrm>
                  <a:off x="6029325" y="5162550"/>
                  <a:ext cx="1588" cy="109538"/>
                </a:xfrm>
                <a:prstGeom prst="rect">
                  <a:avLst/>
                </a:prstGeom>
                <a:solidFill>
                  <a:srgbClr val="E5E6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Rectangle 786">
                  <a:extLst>
                    <a:ext uri="{FF2B5EF4-FFF2-40B4-BE49-F238E27FC236}">
                      <a16:creationId xmlns:a16="http://schemas.microsoft.com/office/drawing/2014/main" id="{9F940A87-8691-620A-1233-388AD1AB8BE3}"/>
                    </a:ext>
                  </a:extLst>
                </p:cNvPr>
                <p:cNvSpPr>
                  <a:spLocks noChangeArrowheads="1"/>
                </p:cNvSpPr>
                <p:nvPr/>
              </p:nvSpPr>
              <p:spPr bwMode="auto">
                <a:xfrm>
                  <a:off x="6029325" y="5162550"/>
                  <a:ext cx="1588" cy="10953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8" name="Rectangle 787">
                  <a:extLst>
                    <a:ext uri="{FF2B5EF4-FFF2-40B4-BE49-F238E27FC236}">
                      <a16:creationId xmlns:a16="http://schemas.microsoft.com/office/drawing/2014/main" id="{CD224694-D2F9-0D6C-D29F-F256D70C1873}"/>
                    </a:ext>
                  </a:extLst>
                </p:cNvPr>
                <p:cNvSpPr>
                  <a:spLocks noChangeArrowheads="1"/>
                </p:cNvSpPr>
                <p:nvPr/>
              </p:nvSpPr>
              <p:spPr bwMode="auto">
                <a:xfrm>
                  <a:off x="6029325" y="5159375"/>
                  <a:ext cx="17463" cy="1588"/>
                </a:xfrm>
                <a:prstGeom prst="rect">
                  <a:avLst/>
                </a:prstGeom>
                <a:solidFill>
                  <a:srgbClr val="E5E6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Rectangle 788">
                  <a:extLst>
                    <a:ext uri="{FF2B5EF4-FFF2-40B4-BE49-F238E27FC236}">
                      <a16:creationId xmlns:a16="http://schemas.microsoft.com/office/drawing/2014/main" id="{121C523F-671B-2919-8D98-CD91367ED7F8}"/>
                    </a:ext>
                  </a:extLst>
                </p:cNvPr>
                <p:cNvSpPr>
                  <a:spLocks noChangeArrowheads="1"/>
                </p:cNvSpPr>
                <p:nvPr/>
              </p:nvSpPr>
              <p:spPr bwMode="auto">
                <a:xfrm>
                  <a:off x="6029325" y="5272088"/>
                  <a:ext cx="17463" cy="1588"/>
                </a:xfrm>
                <a:prstGeom prst="rect">
                  <a:avLst/>
                </a:prstGeom>
                <a:solidFill>
                  <a:srgbClr val="E5E6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Rectangle 789">
                  <a:extLst>
                    <a:ext uri="{FF2B5EF4-FFF2-40B4-BE49-F238E27FC236}">
                      <a16:creationId xmlns:a16="http://schemas.microsoft.com/office/drawing/2014/main" id="{1A24BD23-6D22-F3B2-8166-A6F04690553F}"/>
                    </a:ext>
                  </a:extLst>
                </p:cNvPr>
                <p:cNvSpPr>
                  <a:spLocks noChangeArrowheads="1"/>
                </p:cNvSpPr>
                <p:nvPr/>
              </p:nvSpPr>
              <p:spPr bwMode="auto">
                <a:xfrm>
                  <a:off x="6029325" y="5272088"/>
                  <a:ext cx="17463" cy="15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1" name="Freeform 790">
                  <a:extLst>
                    <a:ext uri="{FF2B5EF4-FFF2-40B4-BE49-F238E27FC236}">
                      <a16:creationId xmlns:a16="http://schemas.microsoft.com/office/drawing/2014/main" id="{C874CB58-2723-FF00-F82A-01666459EF57}"/>
                    </a:ext>
                  </a:extLst>
                </p:cNvPr>
                <p:cNvSpPr>
                  <a:spLocks/>
                </p:cNvSpPr>
                <p:nvPr/>
              </p:nvSpPr>
              <p:spPr bwMode="auto">
                <a:xfrm>
                  <a:off x="6024563" y="5273675"/>
                  <a:ext cx="25400" cy="3175"/>
                </a:xfrm>
                <a:custGeom>
                  <a:avLst/>
                  <a:gdLst>
                    <a:gd name="T0" fmla="*/ 9 w 107"/>
                    <a:gd name="T1" fmla="*/ 12 h 12"/>
                    <a:gd name="T2" fmla="*/ 0 w 107"/>
                    <a:gd name="T3" fmla="*/ 7 h 12"/>
                    <a:gd name="T4" fmla="*/ 9 w 107"/>
                    <a:gd name="T5" fmla="*/ 0 h 12"/>
                    <a:gd name="T6" fmla="*/ 98 w 107"/>
                    <a:gd name="T7" fmla="*/ 0 h 12"/>
                    <a:gd name="T8" fmla="*/ 107 w 107"/>
                    <a:gd name="T9" fmla="*/ 7 h 12"/>
                    <a:gd name="T10" fmla="*/ 98 w 107"/>
                    <a:gd name="T11" fmla="*/ 12 h 12"/>
                    <a:gd name="T12" fmla="*/ 9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9" y="12"/>
                      </a:moveTo>
                      <a:lnTo>
                        <a:pt x="0" y="7"/>
                      </a:lnTo>
                      <a:lnTo>
                        <a:pt x="9" y="0"/>
                      </a:lnTo>
                      <a:lnTo>
                        <a:pt x="98" y="0"/>
                      </a:lnTo>
                      <a:lnTo>
                        <a:pt x="107" y="7"/>
                      </a:lnTo>
                      <a:lnTo>
                        <a:pt x="98" y="12"/>
                      </a:lnTo>
                      <a:lnTo>
                        <a:pt x="9" y="12"/>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791">
                  <a:extLst>
                    <a:ext uri="{FF2B5EF4-FFF2-40B4-BE49-F238E27FC236}">
                      <a16:creationId xmlns:a16="http://schemas.microsoft.com/office/drawing/2014/main" id="{5EAD9642-EE58-FB2F-248F-37259E60C154}"/>
                    </a:ext>
                  </a:extLst>
                </p:cNvPr>
                <p:cNvSpPr>
                  <a:spLocks/>
                </p:cNvSpPr>
                <p:nvPr/>
              </p:nvSpPr>
              <p:spPr bwMode="auto">
                <a:xfrm>
                  <a:off x="6024563" y="5273675"/>
                  <a:ext cx="25400" cy="3175"/>
                </a:xfrm>
                <a:custGeom>
                  <a:avLst/>
                  <a:gdLst>
                    <a:gd name="T0" fmla="*/ 9 w 107"/>
                    <a:gd name="T1" fmla="*/ 12 h 12"/>
                    <a:gd name="T2" fmla="*/ 0 w 107"/>
                    <a:gd name="T3" fmla="*/ 7 h 12"/>
                    <a:gd name="T4" fmla="*/ 9 w 107"/>
                    <a:gd name="T5" fmla="*/ 0 h 12"/>
                    <a:gd name="T6" fmla="*/ 98 w 107"/>
                    <a:gd name="T7" fmla="*/ 0 h 12"/>
                    <a:gd name="T8" fmla="*/ 107 w 107"/>
                    <a:gd name="T9" fmla="*/ 7 h 12"/>
                    <a:gd name="T10" fmla="*/ 98 w 107"/>
                    <a:gd name="T11" fmla="*/ 12 h 12"/>
                    <a:gd name="T12" fmla="*/ 9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9" y="12"/>
                      </a:moveTo>
                      <a:lnTo>
                        <a:pt x="0" y="7"/>
                      </a:lnTo>
                      <a:lnTo>
                        <a:pt x="9" y="0"/>
                      </a:lnTo>
                      <a:lnTo>
                        <a:pt x="98" y="0"/>
                      </a:lnTo>
                      <a:lnTo>
                        <a:pt x="107" y="7"/>
                      </a:lnTo>
                      <a:lnTo>
                        <a:pt x="98" y="12"/>
                      </a:lnTo>
                      <a:lnTo>
                        <a:pt x="9" y="1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Freeform 792">
                  <a:extLst>
                    <a:ext uri="{FF2B5EF4-FFF2-40B4-BE49-F238E27FC236}">
                      <a16:creationId xmlns:a16="http://schemas.microsoft.com/office/drawing/2014/main" id="{C16FD1F7-6E4F-C231-E8D9-8F6FE70E74C7}"/>
                    </a:ext>
                  </a:extLst>
                </p:cNvPr>
                <p:cNvSpPr>
                  <a:spLocks/>
                </p:cNvSpPr>
                <p:nvPr/>
              </p:nvSpPr>
              <p:spPr bwMode="auto">
                <a:xfrm>
                  <a:off x="6024563" y="5273675"/>
                  <a:ext cx="25400" cy="3175"/>
                </a:xfrm>
                <a:custGeom>
                  <a:avLst/>
                  <a:gdLst>
                    <a:gd name="T0" fmla="*/ 9 w 107"/>
                    <a:gd name="T1" fmla="*/ 12 h 12"/>
                    <a:gd name="T2" fmla="*/ 0 w 107"/>
                    <a:gd name="T3" fmla="*/ 7 h 12"/>
                    <a:gd name="T4" fmla="*/ 9 w 107"/>
                    <a:gd name="T5" fmla="*/ 0 h 12"/>
                    <a:gd name="T6" fmla="*/ 98 w 107"/>
                    <a:gd name="T7" fmla="*/ 0 h 12"/>
                    <a:gd name="T8" fmla="*/ 107 w 107"/>
                    <a:gd name="T9" fmla="*/ 7 h 12"/>
                    <a:gd name="T10" fmla="*/ 98 w 107"/>
                    <a:gd name="T11" fmla="*/ 12 h 12"/>
                    <a:gd name="T12" fmla="*/ 9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9" y="12"/>
                      </a:moveTo>
                      <a:lnTo>
                        <a:pt x="0" y="7"/>
                      </a:lnTo>
                      <a:lnTo>
                        <a:pt x="9" y="0"/>
                      </a:lnTo>
                      <a:lnTo>
                        <a:pt x="98" y="0"/>
                      </a:lnTo>
                      <a:lnTo>
                        <a:pt x="107" y="7"/>
                      </a:lnTo>
                      <a:lnTo>
                        <a:pt x="98" y="12"/>
                      </a:lnTo>
                      <a:lnTo>
                        <a:pt x="9" y="12"/>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4" name="Rectangle 793">
                  <a:extLst>
                    <a:ext uri="{FF2B5EF4-FFF2-40B4-BE49-F238E27FC236}">
                      <a16:creationId xmlns:a16="http://schemas.microsoft.com/office/drawing/2014/main" id="{29F6CD93-ABE5-26A9-FA33-41F8557D8B94}"/>
                    </a:ext>
                  </a:extLst>
                </p:cNvPr>
                <p:cNvSpPr>
                  <a:spLocks noChangeArrowheads="1"/>
                </p:cNvSpPr>
                <p:nvPr/>
              </p:nvSpPr>
              <p:spPr bwMode="auto">
                <a:xfrm>
                  <a:off x="6022975" y="5280025"/>
                  <a:ext cx="30163" cy="793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Rectangle 794">
                  <a:extLst>
                    <a:ext uri="{FF2B5EF4-FFF2-40B4-BE49-F238E27FC236}">
                      <a16:creationId xmlns:a16="http://schemas.microsoft.com/office/drawing/2014/main" id="{64A485B6-6204-5743-D028-7424D0907866}"/>
                    </a:ext>
                  </a:extLst>
                </p:cNvPr>
                <p:cNvSpPr>
                  <a:spLocks noChangeArrowheads="1"/>
                </p:cNvSpPr>
                <p:nvPr/>
              </p:nvSpPr>
              <p:spPr bwMode="auto">
                <a:xfrm>
                  <a:off x="6022975" y="5280025"/>
                  <a:ext cx="30163" cy="793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6" name="Freeform 795">
                  <a:extLst>
                    <a:ext uri="{FF2B5EF4-FFF2-40B4-BE49-F238E27FC236}">
                      <a16:creationId xmlns:a16="http://schemas.microsoft.com/office/drawing/2014/main" id="{D1A6B9E7-55E3-ABB4-C551-63CD26783B32}"/>
                    </a:ext>
                  </a:extLst>
                </p:cNvPr>
                <p:cNvSpPr>
                  <a:spLocks/>
                </p:cNvSpPr>
                <p:nvPr/>
              </p:nvSpPr>
              <p:spPr bwMode="auto">
                <a:xfrm>
                  <a:off x="6022975" y="5276850"/>
                  <a:ext cx="30163" cy="3175"/>
                </a:xfrm>
                <a:custGeom>
                  <a:avLst/>
                  <a:gdLst>
                    <a:gd name="T0" fmla="*/ 18 w 134"/>
                    <a:gd name="T1" fmla="*/ 0 h 18"/>
                    <a:gd name="T2" fmla="*/ 18 w 134"/>
                    <a:gd name="T3" fmla="*/ 0 h 18"/>
                    <a:gd name="T4" fmla="*/ 17 w 134"/>
                    <a:gd name="T5" fmla="*/ 3 h 18"/>
                    <a:gd name="T6" fmla="*/ 16 w 134"/>
                    <a:gd name="T7" fmla="*/ 6 h 18"/>
                    <a:gd name="T8" fmla="*/ 12 w 134"/>
                    <a:gd name="T9" fmla="*/ 11 h 18"/>
                    <a:gd name="T10" fmla="*/ 7 w 134"/>
                    <a:gd name="T11" fmla="*/ 16 h 18"/>
                    <a:gd name="T12" fmla="*/ 0 w 134"/>
                    <a:gd name="T13" fmla="*/ 18 h 18"/>
                    <a:gd name="T14" fmla="*/ 134 w 134"/>
                    <a:gd name="T15" fmla="*/ 18 h 18"/>
                    <a:gd name="T16" fmla="*/ 134 w 134"/>
                    <a:gd name="T17" fmla="*/ 18 h 18"/>
                    <a:gd name="T18" fmla="*/ 128 w 134"/>
                    <a:gd name="T19" fmla="*/ 17 h 18"/>
                    <a:gd name="T20" fmla="*/ 122 w 134"/>
                    <a:gd name="T21" fmla="*/ 16 h 18"/>
                    <a:gd name="T22" fmla="*/ 118 w 134"/>
                    <a:gd name="T23" fmla="*/ 14 h 18"/>
                    <a:gd name="T24" fmla="*/ 114 w 134"/>
                    <a:gd name="T25" fmla="*/ 11 h 18"/>
                    <a:gd name="T26" fmla="*/ 111 w 134"/>
                    <a:gd name="T27" fmla="*/ 9 h 18"/>
                    <a:gd name="T28" fmla="*/ 109 w 134"/>
                    <a:gd name="T29" fmla="*/ 6 h 18"/>
                    <a:gd name="T30" fmla="*/ 108 w 134"/>
                    <a:gd name="T31" fmla="*/ 3 h 18"/>
                    <a:gd name="T32" fmla="*/ 107 w 134"/>
                    <a:gd name="T33" fmla="*/ 0 h 18"/>
                    <a:gd name="T34" fmla="*/ 18 w 134"/>
                    <a:gd name="T35"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4" h="18">
                      <a:moveTo>
                        <a:pt x="18" y="0"/>
                      </a:moveTo>
                      <a:lnTo>
                        <a:pt x="18" y="0"/>
                      </a:lnTo>
                      <a:lnTo>
                        <a:pt x="17" y="3"/>
                      </a:lnTo>
                      <a:lnTo>
                        <a:pt x="16" y="6"/>
                      </a:lnTo>
                      <a:lnTo>
                        <a:pt x="12" y="11"/>
                      </a:lnTo>
                      <a:lnTo>
                        <a:pt x="7" y="16"/>
                      </a:lnTo>
                      <a:lnTo>
                        <a:pt x="0" y="18"/>
                      </a:lnTo>
                      <a:lnTo>
                        <a:pt x="134" y="18"/>
                      </a:lnTo>
                      <a:lnTo>
                        <a:pt x="134" y="18"/>
                      </a:lnTo>
                      <a:lnTo>
                        <a:pt x="128" y="17"/>
                      </a:lnTo>
                      <a:lnTo>
                        <a:pt x="122" y="16"/>
                      </a:lnTo>
                      <a:lnTo>
                        <a:pt x="118" y="14"/>
                      </a:lnTo>
                      <a:lnTo>
                        <a:pt x="114" y="11"/>
                      </a:lnTo>
                      <a:lnTo>
                        <a:pt x="111" y="9"/>
                      </a:lnTo>
                      <a:lnTo>
                        <a:pt x="109" y="6"/>
                      </a:lnTo>
                      <a:lnTo>
                        <a:pt x="108" y="3"/>
                      </a:lnTo>
                      <a:lnTo>
                        <a:pt x="107" y="0"/>
                      </a:lnTo>
                      <a:lnTo>
                        <a:pt x="18"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Freeform 796">
                  <a:extLst>
                    <a:ext uri="{FF2B5EF4-FFF2-40B4-BE49-F238E27FC236}">
                      <a16:creationId xmlns:a16="http://schemas.microsoft.com/office/drawing/2014/main" id="{0CE4939E-B24E-8E86-6CD3-4EC900A2682D}"/>
                    </a:ext>
                  </a:extLst>
                </p:cNvPr>
                <p:cNvSpPr>
                  <a:spLocks/>
                </p:cNvSpPr>
                <p:nvPr/>
              </p:nvSpPr>
              <p:spPr bwMode="auto">
                <a:xfrm>
                  <a:off x="6022975" y="5276850"/>
                  <a:ext cx="30163" cy="3175"/>
                </a:xfrm>
                <a:custGeom>
                  <a:avLst/>
                  <a:gdLst>
                    <a:gd name="T0" fmla="*/ 18 w 134"/>
                    <a:gd name="T1" fmla="*/ 0 h 18"/>
                    <a:gd name="T2" fmla="*/ 18 w 134"/>
                    <a:gd name="T3" fmla="*/ 0 h 18"/>
                    <a:gd name="T4" fmla="*/ 17 w 134"/>
                    <a:gd name="T5" fmla="*/ 3 h 18"/>
                    <a:gd name="T6" fmla="*/ 16 w 134"/>
                    <a:gd name="T7" fmla="*/ 6 h 18"/>
                    <a:gd name="T8" fmla="*/ 12 w 134"/>
                    <a:gd name="T9" fmla="*/ 11 h 18"/>
                    <a:gd name="T10" fmla="*/ 7 w 134"/>
                    <a:gd name="T11" fmla="*/ 16 h 18"/>
                    <a:gd name="T12" fmla="*/ 0 w 134"/>
                    <a:gd name="T13" fmla="*/ 18 h 18"/>
                    <a:gd name="T14" fmla="*/ 134 w 134"/>
                    <a:gd name="T15" fmla="*/ 18 h 18"/>
                    <a:gd name="T16" fmla="*/ 134 w 134"/>
                    <a:gd name="T17" fmla="*/ 18 h 18"/>
                    <a:gd name="T18" fmla="*/ 128 w 134"/>
                    <a:gd name="T19" fmla="*/ 17 h 18"/>
                    <a:gd name="T20" fmla="*/ 122 w 134"/>
                    <a:gd name="T21" fmla="*/ 16 h 18"/>
                    <a:gd name="T22" fmla="*/ 118 w 134"/>
                    <a:gd name="T23" fmla="*/ 14 h 18"/>
                    <a:gd name="T24" fmla="*/ 114 w 134"/>
                    <a:gd name="T25" fmla="*/ 11 h 18"/>
                    <a:gd name="T26" fmla="*/ 111 w 134"/>
                    <a:gd name="T27" fmla="*/ 9 h 18"/>
                    <a:gd name="T28" fmla="*/ 109 w 134"/>
                    <a:gd name="T29" fmla="*/ 6 h 18"/>
                    <a:gd name="T30" fmla="*/ 108 w 134"/>
                    <a:gd name="T31" fmla="*/ 3 h 18"/>
                    <a:gd name="T32" fmla="*/ 107 w 134"/>
                    <a:gd name="T33" fmla="*/ 0 h 18"/>
                    <a:gd name="T34" fmla="*/ 18 w 134"/>
                    <a:gd name="T35"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4" h="18">
                      <a:moveTo>
                        <a:pt x="18" y="0"/>
                      </a:moveTo>
                      <a:lnTo>
                        <a:pt x="18" y="0"/>
                      </a:lnTo>
                      <a:lnTo>
                        <a:pt x="17" y="3"/>
                      </a:lnTo>
                      <a:lnTo>
                        <a:pt x="16" y="6"/>
                      </a:lnTo>
                      <a:lnTo>
                        <a:pt x="12" y="11"/>
                      </a:lnTo>
                      <a:lnTo>
                        <a:pt x="7" y="16"/>
                      </a:lnTo>
                      <a:lnTo>
                        <a:pt x="0" y="18"/>
                      </a:lnTo>
                      <a:lnTo>
                        <a:pt x="134" y="18"/>
                      </a:lnTo>
                      <a:lnTo>
                        <a:pt x="134" y="18"/>
                      </a:lnTo>
                      <a:lnTo>
                        <a:pt x="128" y="17"/>
                      </a:lnTo>
                      <a:lnTo>
                        <a:pt x="122" y="16"/>
                      </a:lnTo>
                      <a:lnTo>
                        <a:pt x="118" y="14"/>
                      </a:lnTo>
                      <a:lnTo>
                        <a:pt x="114" y="11"/>
                      </a:lnTo>
                      <a:lnTo>
                        <a:pt x="111" y="9"/>
                      </a:lnTo>
                      <a:lnTo>
                        <a:pt x="109" y="6"/>
                      </a:lnTo>
                      <a:lnTo>
                        <a:pt x="108" y="3"/>
                      </a:lnTo>
                      <a:lnTo>
                        <a:pt x="107" y="0"/>
                      </a:lnTo>
                      <a:lnTo>
                        <a:pt x="1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Freeform 797">
                  <a:extLst>
                    <a:ext uri="{FF2B5EF4-FFF2-40B4-BE49-F238E27FC236}">
                      <a16:creationId xmlns:a16="http://schemas.microsoft.com/office/drawing/2014/main" id="{729C95BC-86EA-8D31-6C90-F34D6C0AE940}"/>
                    </a:ext>
                  </a:extLst>
                </p:cNvPr>
                <p:cNvSpPr>
                  <a:spLocks/>
                </p:cNvSpPr>
                <p:nvPr/>
              </p:nvSpPr>
              <p:spPr bwMode="auto">
                <a:xfrm>
                  <a:off x="6022975" y="5276850"/>
                  <a:ext cx="30163" cy="3175"/>
                </a:xfrm>
                <a:custGeom>
                  <a:avLst/>
                  <a:gdLst>
                    <a:gd name="T0" fmla="*/ 18 w 134"/>
                    <a:gd name="T1" fmla="*/ 0 h 18"/>
                    <a:gd name="T2" fmla="*/ 18 w 134"/>
                    <a:gd name="T3" fmla="*/ 0 h 18"/>
                    <a:gd name="T4" fmla="*/ 17 w 134"/>
                    <a:gd name="T5" fmla="*/ 3 h 18"/>
                    <a:gd name="T6" fmla="*/ 16 w 134"/>
                    <a:gd name="T7" fmla="*/ 6 h 18"/>
                    <a:gd name="T8" fmla="*/ 12 w 134"/>
                    <a:gd name="T9" fmla="*/ 11 h 18"/>
                    <a:gd name="T10" fmla="*/ 7 w 134"/>
                    <a:gd name="T11" fmla="*/ 16 h 18"/>
                    <a:gd name="T12" fmla="*/ 0 w 134"/>
                    <a:gd name="T13" fmla="*/ 18 h 18"/>
                    <a:gd name="T14" fmla="*/ 134 w 134"/>
                    <a:gd name="T15" fmla="*/ 18 h 18"/>
                    <a:gd name="T16" fmla="*/ 134 w 134"/>
                    <a:gd name="T17" fmla="*/ 18 h 18"/>
                    <a:gd name="T18" fmla="*/ 128 w 134"/>
                    <a:gd name="T19" fmla="*/ 17 h 18"/>
                    <a:gd name="T20" fmla="*/ 122 w 134"/>
                    <a:gd name="T21" fmla="*/ 16 h 18"/>
                    <a:gd name="T22" fmla="*/ 118 w 134"/>
                    <a:gd name="T23" fmla="*/ 14 h 18"/>
                    <a:gd name="T24" fmla="*/ 114 w 134"/>
                    <a:gd name="T25" fmla="*/ 11 h 18"/>
                    <a:gd name="T26" fmla="*/ 111 w 134"/>
                    <a:gd name="T27" fmla="*/ 9 h 18"/>
                    <a:gd name="T28" fmla="*/ 109 w 134"/>
                    <a:gd name="T29" fmla="*/ 6 h 18"/>
                    <a:gd name="T30" fmla="*/ 108 w 134"/>
                    <a:gd name="T31" fmla="*/ 3 h 18"/>
                    <a:gd name="T32" fmla="*/ 107 w 134"/>
                    <a:gd name="T33" fmla="*/ 0 h 18"/>
                    <a:gd name="T34" fmla="*/ 18 w 134"/>
                    <a:gd name="T35"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4" h="18">
                      <a:moveTo>
                        <a:pt x="18" y="0"/>
                      </a:moveTo>
                      <a:lnTo>
                        <a:pt x="18" y="0"/>
                      </a:lnTo>
                      <a:lnTo>
                        <a:pt x="17" y="3"/>
                      </a:lnTo>
                      <a:lnTo>
                        <a:pt x="16" y="6"/>
                      </a:lnTo>
                      <a:lnTo>
                        <a:pt x="12" y="11"/>
                      </a:lnTo>
                      <a:lnTo>
                        <a:pt x="7" y="16"/>
                      </a:lnTo>
                      <a:lnTo>
                        <a:pt x="0" y="18"/>
                      </a:lnTo>
                      <a:lnTo>
                        <a:pt x="134" y="18"/>
                      </a:lnTo>
                      <a:lnTo>
                        <a:pt x="134" y="18"/>
                      </a:lnTo>
                      <a:lnTo>
                        <a:pt x="128" y="17"/>
                      </a:lnTo>
                      <a:lnTo>
                        <a:pt x="122" y="16"/>
                      </a:lnTo>
                      <a:lnTo>
                        <a:pt x="118" y="14"/>
                      </a:lnTo>
                      <a:lnTo>
                        <a:pt x="114" y="11"/>
                      </a:lnTo>
                      <a:lnTo>
                        <a:pt x="111" y="9"/>
                      </a:lnTo>
                      <a:lnTo>
                        <a:pt x="109" y="6"/>
                      </a:lnTo>
                      <a:lnTo>
                        <a:pt x="108" y="3"/>
                      </a:lnTo>
                      <a:lnTo>
                        <a:pt x="107" y="0"/>
                      </a:lnTo>
                      <a:lnTo>
                        <a:pt x="18"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9" name="Rectangle 798">
                  <a:extLst>
                    <a:ext uri="{FF2B5EF4-FFF2-40B4-BE49-F238E27FC236}">
                      <a16:creationId xmlns:a16="http://schemas.microsoft.com/office/drawing/2014/main" id="{A088611E-9CA0-4263-352C-0811827C4E5A}"/>
                    </a:ext>
                  </a:extLst>
                </p:cNvPr>
                <p:cNvSpPr>
                  <a:spLocks noChangeArrowheads="1"/>
                </p:cNvSpPr>
                <p:nvPr/>
              </p:nvSpPr>
              <p:spPr bwMode="auto">
                <a:xfrm>
                  <a:off x="6029325" y="5159375"/>
                  <a:ext cx="17463" cy="1588"/>
                </a:xfrm>
                <a:prstGeom prst="rect">
                  <a:avLst/>
                </a:prstGeom>
                <a:solidFill>
                  <a:srgbClr val="E5E6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Rectangle 799">
                  <a:extLst>
                    <a:ext uri="{FF2B5EF4-FFF2-40B4-BE49-F238E27FC236}">
                      <a16:creationId xmlns:a16="http://schemas.microsoft.com/office/drawing/2014/main" id="{73181628-3388-6FEA-E5C3-16D4EA817CF6}"/>
                    </a:ext>
                  </a:extLst>
                </p:cNvPr>
                <p:cNvSpPr>
                  <a:spLocks noChangeArrowheads="1"/>
                </p:cNvSpPr>
                <p:nvPr/>
              </p:nvSpPr>
              <p:spPr bwMode="auto">
                <a:xfrm>
                  <a:off x="6029325" y="5159375"/>
                  <a:ext cx="17463" cy="15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1" name="Freeform 800">
                  <a:extLst>
                    <a:ext uri="{FF2B5EF4-FFF2-40B4-BE49-F238E27FC236}">
                      <a16:creationId xmlns:a16="http://schemas.microsoft.com/office/drawing/2014/main" id="{BC3A5E2A-4040-DBE1-4D9C-8930701B639E}"/>
                    </a:ext>
                  </a:extLst>
                </p:cNvPr>
                <p:cNvSpPr>
                  <a:spLocks/>
                </p:cNvSpPr>
                <p:nvPr/>
              </p:nvSpPr>
              <p:spPr bwMode="auto">
                <a:xfrm>
                  <a:off x="6024563" y="5157788"/>
                  <a:ext cx="25400" cy="1588"/>
                </a:xfrm>
                <a:custGeom>
                  <a:avLst/>
                  <a:gdLst>
                    <a:gd name="T0" fmla="*/ 9 w 107"/>
                    <a:gd name="T1" fmla="*/ 0 h 9"/>
                    <a:gd name="T2" fmla="*/ 0 w 107"/>
                    <a:gd name="T3" fmla="*/ 5 h 9"/>
                    <a:gd name="T4" fmla="*/ 9 w 107"/>
                    <a:gd name="T5" fmla="*/ 9 h 9"/>
                    <a:gd name="T6" fmla="*/ 98 w 107"/>
                    <a:gd name="T7" fmla="*/ 9 h 9"/>
                    <a:gd name="T8" fmla="*/ 107 w 107"/>
                    <a:gd name="T9" fmla="*/ 5 h 9"/>
                    <a:gd name="T10" fmla="*/ 98 w 107"/>
                    <a:gd name="T11" fmla="*/ 0 h 9"/>
                    <a:gd name="T12" fmla="*/ 9 w 107"/>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7" h="9">
                      <a:moveTo>
                        <a:pt x="9" y="0"/>
                      </a:moveTo>
                      <a:lnTo>
                        <a:pt x="0" y="5"/>
                      </a:lnTo>
                      <a:lnTo>
                        <a:pt x="9" y="9"/>
                      </a:lnTo>
                      <a:lnTo>
                        <a:pt x="98" y="9"/>
                      </a:lnTo>
                      <a:lnTo>
                        <a:pt x="107" y="5"/>
                      </a:lnTo>
                      <a:lnTo>
                        <a:pt x="98" y="0"/>
                      </a:lnTo>
                      <a:lnTo>
                        <a:pt x="9"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Freeform 801">
                  <a:extLst>
                    <a:ext uri="{FF2B5EF4-FFF2-40B4-BE49-F238E27FC236}">
                      <a16:creationId xmlns:a16="http://schemas.microsoft.com/office/drawing/2014/main" id="{00E765DE-7114-0458-B2C0-B4CD9BA8609F}"/>
                    </a:ext>
                  </a:extLst>
                </p:cNvPr>
                <p:cNvSpPr>
                  <a:spLocks/>
                </p:cNvSpPr>
                <p:nvPr/>
              </p:nvSpPr>
              <p:spPr bwMode="auto">
                <a:xfrm>
                  <a:off x="6024563" y="5157788"/>
                  <a:ext cx="25400" cy="1588"/>
                </a:xfrm>
                <a:custGeom>
                  <a:avLst/>
                  <a:gdLst>
                    <a:gd name="T0" fmla="*/ 9 w 107"/>
                    <a:gd name="T1" fmla="*/ 0 h 9"/>
                    <a:gd name="T2" fmla="*/ 0 w 107"/>
                    <a:gd name="T3" fmla="*/ 5 h 9"/>
                    <a:gd name="T4" fmla="*/ 9 w 107"/>
                    <a:gd name="T5" fmla="*/ 9 h 9"/>
                    <a:gd name="T6" fmla="*/ 98 w 107"/>
                    <a:gd name="T7" fmla="*/ 9 h 9"/>
                    <a:gd name="T8" fmla="*/ 107 w 107"/>
                    <a:gd name="T9" fmla="*/ 5 h 9"/>
                    <a:gd name="T10" fmla="*/ 98 w 107"/>
                    <a:gd name="T11" fmla="*/ 0 h 9"/>
                    <a:gd name="T12" fmla="*/ 9 w 107"/>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7" h="9">
                      <a:moveTo>
                        <a:pt x="9" y="0"/>
                      </a:moveTo>
                      <a:lnTo>
                        <a:pt x="0" y="5"/>
                      </a:lnTo>
                      <a:lnTo>
                        <a:pt x="9" y="9"/>
                      </a:lnTo>
                      <a:lnTo>
                        <a:pt x="98" y="9"/>
                      </a:lnTo>
                      <a:lnTo>
                        <a:pt x="107" y="5"/>
                      </a:lnTo>
                      <a:lnTo>
                        <a:pt x="98" y="0"/>
                      </a:lnTo>
                      <a:lnTo>
                        <a:pt x="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Freeform 802">
                  <a:extLst>
                    <a:ext uri="{FF2B5EF4-FFF2-40B4-BE49-F238E27FC236}">
                      <a16:creationId xmlns:a16="http://schemas.microsoft.com/office/drawing/2014/main" id="{78267517-6DF9-9512-7013-AE0844746E79}"/>
                    </a:ext>
                  </a:extLst>
                </p:cNvPr>
                <p:cNvSpPr>
                  <a:spLocks/>
                </p:cNvSpPr>
                <p:nvPr/>
              </p:nvSpPr>
              <p:spPr bwMode="auto">
                <a:xfrm>
                  <a:off x="6024563" y="5157788"/>
                  <a:ext cx="25400" cy="1588"/>
                </a:xfrm>
                <a:custGeom>
                  <a:avLst/>
                  <a:gdLst>
                    <a:gd name="T0" fmla="*/ 9 w 107"/>
                    <a:gd name="T1" fmla="*/ 0 h 9"/>
                    <a:gd name="T2" fmla="*/ 0 w 107"/>
                    <a:gd name="T3" fmla="*/ 5 h 9"/>
                    <a:gd name="T4" fmla="*/ 9 w 107"/>
                    <a:gd name="T5" fmla="*/ 9 h 9"/>
                    <a:gd name="T6" fmla="*/ 98 w 107"/>
                    <a:gd name="T7" fmla="*/ 9 h 9"/>
                    <a:gd name="T8" fmla="*/ 107 w 107"/>
                    <a:gd name="T9" fmla="*/ 5 h 9"/>
                    <a:gd name="T10" fmla="*/ 98 w 107"/>
                    <a:gd name="T11" fmla="*/ 0 h 9"/>
                    <a:gd name="T12" fmla="*/ 9 w 107"/>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7" h="9">
                      <a:moveTo>
                        <a:pt x="9" y="0"/>
                      </a:moveTo>
                      <a:lnTo>
                        <a:pt x="0" y="5"/>
                      </a:lnTo>
                      <a:lnTo>
                        <a:pt x="9" y="9"/>
                      </a:lnTo>
                      <a:lnTo>
                        <a:pt x="98" y="9"/>
                      </a:lnTo>
                      <a:lnTo>
                        <a:pt x="107" y="5"/>
                      </a:lnTo>
                      <a:lnTo>
                        <a:pt x="98" y="0"/>
                      </a:lnTo>
                      <a:lnTo>
                        <a:pt x="9"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4" name="Rectangle 803">
                  <a:extLst>
                    <a:ext uri="{FF2B5EF4-FFF2-40B4-BE49-F238E27FC236}">
                      <a16:creationId xmlns:a16="http://schemas.microsoft.com/office/drawing/2014/main" id="{CB1C13D5-2296-ADF1-485D-1390B11C54DD}"/>
                    </a:ext>
                  </a:extLst>
                </p:cNvPr>
                <p:cNvSpPr>
                  <a:spLocks noChangeArrowheads="1"/>
                </p:cNvSpPr>
                <p:nvPr/>
              </p:nvSpPr>
              <p:spPr bwMode="auto">
                <a:xfrm>
                  <a:off x="6022975" y="5145088"/>
                  <a:ext cx="30163" cy="793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Rectangle 804">
                  <a:extLst>
                    <a:ext uri="{FF2B5EF4-FFF2-40B4-BE49-F238E27FC236}">
                      <a16:creationId xmlns:a16="http://schemas.microsoft.com/office/drawing/2014/main" id="{384F9DA2-CF5A-A31B-8FB7-4FFCA06344D8}"/>
                    </a:ext>
                  </a:extLst>
                </p:cNvPr>
                <p:cNvSpPr>
                  <a:spLocks noChangeArrowheads="1"/>
                </p:cNvSpPr>
                <p:nvPr/>
              </p:nvSpPr>
              <p:spPr bwMode="auto">
                <a:xfrm>
                  <a:off x="6022975" y="5145088"/>
                  <a:ext cx="30163" cy="793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6" name="Freeform 805">
                  <a:extLst>
                    <a:ext uri="{FF2B5EF4-FFF2-40B4-BE49-F238E27FC236}">
                      <a16:creationId xmlns:a16="http://schemas.microsoft.com/office/drawing/2014/main" id="{2AFAAA8E-A22A-AB41-85C5-FF0A24A5F7DC}"/>
                    </a:ext>
                  </a:extLst>
                </p:cNvPr>
                <p:cNvSpPr>
                  <a:spLocks/>
                </p:cNvSpPr>
                <p:nvPr/>
              </p:nvSpPr>
              <p:spPr bwMode="auto">
                <a:xfrm>
                  <a:off x="6022975" y="5153025"/>
                  <a:ext cx="30163" cy="4763"/>
                </a:xfrm>
                <a:custGeom>
                  <a:avLst/>
                  <a:gdLst>
                    <a:gd name="T0" fmla="*/ 18 w 134"/>
                    <a:gd name="T1" fmla="*/ 17 h 17"/>
                    <a:gd name="T2" fmla="*/ 18 w 134"/>
                    <a:gd name="T3" fmla="*/ 17 h 17"/>
                    <a:gd name="T4" fmla="*/ 17 w 134"/>
                    <a:gd name="T5" fmla="*/ 14 h 17"/>
                    <a:gd name="T6" fmla="*/ 16 w 134"/>
                    <a:gd name="T7" fmla="*/ 11 h 17"/>
                    <a:gd name="T8" fmla="*/ 12 w 134"/>
                    <a:gd name="T9" fmla="*/ 6 h 17"/>
                    <a:gd name="T10" fmla="*/ 7 w 134"/>
                    <a:gd name="T11" fmla="*/ 2 h 17"/>
                    <a:gd name="T12" fmla="*/ 0 w 134"/>
                    <a:gd name="T13" fmla="*/ 0 h 17"/>
                    <a:gd name="T14" fmla="*/ 134 w 134"/>
                    <a:gd name="T15" fmla="*/ 0 h 17"/>
                    <a:gd name="T16" fmla="*/ 134 w 134"/>
                    <a:gd name="T17" fmla="*/ 0 h 17"/>
                    <a:gd name="T18" fmla="*/ 128 w 134"/>
                    <a:gd name="T19" fmla="*/ 0 h 17"/>
                    <a:gd name="T20" fmla="*/ 122 w 134"/>
                    <a:gd name="T21" fmla="*/ 2 h 17"/>
                    <a:gd name="T22" fmla="*/ 118 w 134"/>
                    <a:gd name="T23" fmla="*/ 4 h 17"/>
                    <a:gd name="T24" fmla="*/ 114 w 134"/>
                    <a:gd name="T25" fmla="*/ 6 h 17"/>
                    <a:gd name="T26" fmla="*/ 111 w 134"/>
                    <a:gd name="T27" fmla="*/ 8 h 17"/>
                    <a:gd name="T28" fmla="*/ 109 w 134"/>
                    <a:gd name="T29" fmla="*/ 11 h 17"/>
                    <a:gd name="T30" fmla="*/ 108 w 134"/>
                    <a:gd name="T31" fmla="*/ 14 h 17"/>
                    <a:gd name="T32" fmla="*/ 107 w 134"/>
                    <a:gd name="T33" fmla="*/ 17 h 17"/>
                    <a:gd name="T34" fmla="*/ 18 w 134"/>
                    <a:gd name="T35"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4" h="17">
                      <a:moveTo>
                        <a:pt x="18" y="17"/>
                      </a:moveTo>
                      <a:lnTo>
                        <a:pt x="18" y="17"/>
                      </a:lnTo>
                      <a:lnTo>
                        <a:pt x="17" y="14"/>
                      </a:lnTo>
                      <a:lnTo>
                        <a:pt x="16" y="11"/>
                      </a:lnTo>
                      <a:lnTo>
                        <a:pt x="12" y="6"/>
                      </a:lnTo>
                      <a:lnTo>
                        <a:pt x="7" y="2"/>
                      </a:lnTo>
                      <a:lnTo>
                        <a:pt x="0" y="0"/>
                      </a:lnTo>
                      <a:lnTo>
                        <a:pt x="134" y="0"/>
                      </a:lnTo>
                      <a:lnTo>
                        <a:pt x="134" y="0"/>
                      </a:lnTo>
                      <a:lnTo>
                        <a:pt x="128" y="0"/>
                      </a:lnTo>
                      <a:lnTo>
                        <a:pt x="122" y="2"/>
                      </a:lnTo>
                      <a:lnTo>
                        <a:pt x="118" y="4"/>
                      </a:lnTo>
                      <a:lnTo>
                        <a:pt x="114" y="6"/>
                      </a:lnTo>
                      <a:lnTo>
                        <a:pt x="111" y="8"/>
                      </a:lnTo>
                      <a:lnTo>
                        <a:pt x="109" y="11"/>
                      </a:lnTo>
                      <a:lnTo>
                        <a:pt x="108" y="14"/>
                      </a:lnTo>
                      <a:lnTo>
                        <a:pt x="107" y="17"/>
                      </a:lnTo>
                      <a:lnTo>
                        <a:pt x="18" y="17"/>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Freeform 806">
                  <a:extLst>
                    <a:ext uri="{FF2B5EF4-FFF2-40B4-BE49-F238E27FC236}">
                      <a16:creationId xmlns:a16="http://schemas.microsoft.com/office/drawing/2014/main" id="{3C5E7056-3D71-A9DE-D670-17A23F6FD066}"/>
                    </a:ext>
                  </a:extLst>
                </p:cNvPr>
                <p:cNvSpPr>
                  <a:spLocks/>
                </p:cNvSpPr>
                <p:nvPr/>
              </p:nvSpPr>
              <p:spPr bwMode="auto">
                <a:xfrm>
                  <a:off x="6022975" y="5153025"/>
                  <a:ext cx="30163" cy="4763"/>
                </a:xfrm>
                <a:custGeom>
                  <a:avLst/>
                  <a:gdLst>
                    <a:gd name="T0" fmla="*/ 18 w 134"/>
                    <a:gd name="T1" fmla="*/ 17 h 17"/>
                    <a:gd name="T2" fmla="*/ 18 w 134"/>
                    <a:gd name="T3" fmla="*/ 17 h 17"/>
                    <a:gd name="T4" fmla="*/ 17 w 134"/>
                    <a:gd name="T5" fmla="*/ 14 h 17"/>
                    <a:gd name="T6" fmla="*/ 16 w 134"/>
                    <a:gd name="T7" fmla="*/ 11 h 17"/>
                    <a:gd name="T8" fmla="*/ 12 w 134"/>
                    <a:gd name="T9" fmla="*/ 6 h 17"/>
                    <a:gd name="T10" fmla="*/ 7 w 134"/>
                    <a:gd name="T11" fmla="*/ 2 h 17"/>
                    <a:gd name="T12" fmla="*/ 0 w 134"/>
                    <a:gd name="T13" fmla="*/ 0 h 17"/>
                    <a:gd name="T14" fmla="*/ 134 w 134"/>
                    <a:gd name="T15" fmla="*/ 0 h 17"/>
                    <a:gd name="T16" fmla="*/ 134 w 134"/>
                    <a:gd name="T17" fmla="*/ 0 h 17"/>
                    <a:gd name="T18" fmla="*/ 128 w 134"/>
                    <a:gd name="T19" fmla="*/ 0 h 17"/>
                    <a:gd name="T20" fmla="*/ 122 w 134"/>
                    <a:gd name="T21" fmla="*/ 2 h 17"/>
                    <a:gd name="T22" fmla="*/ 118 w 134"/>
                    <a:gd name="T23" fmla="*/ 4 h 17"/>
                    <a:gd name="T24" fmla="*/ 114 w 134"/>
                    <a:gd name="T25" fmla="*/ 6 h 17"/>
                    <a:gd name="T26" fmla="*/ 111 w 134"/>
                    <a:gd name="T27" fmla="*/ 8 h 17"/>
                    <a:gd name="T28" fmla="*/ 109 w 134"/>
                    <a:gd name="T29" fmla="*/ 11 h 17"/>
                    <a:gd name="T30" fmla="*/ 108 w 134"/>
                    <a:gd name="T31" fmla="*/ 14 h 17"/>
                    <a:gd name="T32" fmla="*/ 107 w 134"/>
                    <a:gd name="T33" fmla="*/ 17 h 17"/>
                    <a:gd name="T34" fmla="*/ 18 w 134"/>
                    <a:gd name="T35"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4" h="17">
                      <a:moveTo>
                        <a:pt x="18" y="17"/>
                      </a:moveTo>
                      <a:lnTo>
                        <a:pt x="18" y="17"/>
                      </a:lnTo>
                      <a:lnTo>
                        <a:pt x="17" y="14"/>
                      </a:lnTo>
                      <a:lnTo>
                        <a:pt x="16" y="11"/>
                      </a:lnTo>
                      <a:lnTo>
                        <a:pt x="12" y="6"/>
                      </a:lnTo>
                      <a:lnTo>
                        <a:pt x="7" y="2"/>
                      </a:lnTo>
                      <a:lnTo>
                        <a:pt x="0" y="0"/>
                      </a:lnTo>
                      <a:lnTo>
                        <a:pt x="134" y="0"/>
                      </a:lnTo>
                      <a:lnTo>
                        <a:pt x="134" y="0"/>
                      </a:lnTo>
                      <a:lnTo>
                        <a:pt x="128" y="0"/>
                      </a:lnTo>
                      <a:lnTo>
                        <a:pt x="122" y="2"/>
                      </a:lnTo>
                      <a:lnTo>
                        <a:pt x="118" y="4"/>
                      </a:lnTo>
                      <a:lnTo>
                        <a:pt x="114" y="6"/>
                      </a:lnTo>
                      <a:lnTo>
                        <a:pt x="111" y="8"/>
                      </a:lnTo>
                      <a:lnTo>
                        <a:pt x="109" y="11"/>
                      </a:lnTo>
                      <a:lnTo>
                        <a:pt x="108" y="14"/>
                      </a:lnTo>
                      <a:lnTo>
                        <a:pt x="107" y="17"/>
                      </a:lnTo>
                      <a:lnTo>
                        <a:pt x="18" y="1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807">
                  <a:extLst>
                    <a:ext uri="{FF2B5EF4-FFF2-40B4-BE49-F238E27FC236}">
                      <a16:creationId xmlns:a16="http://schemas.microsoft.com/office/drawing/2014/main" id="{1C278BA7-0317-7C97-1029-3A9A5A69573F}"/>
                    </a:ext>
                  </a:extLst>
                </p:cNvPr>
                <p:cNvSpPr>
                  <a:spLocks/>
                </p:cNvSpPr>
                <p:nvPr/>
              </p:nvSpPr>
              <p:spPr bwMode="auto">
                <a:xfrm>
                  <a:off x="6022975" y="5153025"/>
                  <a:ext cx="30163" cy="4763"/>
                </a:xfrm>
                <a:custGeom>
                  <a:avLst/>
                  <a:gdLst>
                    <a:gd name="T0" fmla="*/ 18 w 134"/>
                    <a:gd name="T1" fmla="*/ 18 h 18"/>
                    <a:gd name="T2" fmla="*/ 18 w 134"/>
                    <a:gd name="T3" fmla="*/ 18 h 18"/>
                    <a:gd name="T4" fmla="*/ 17 w 134"/>
                    <a:gd name="T5" fmla="*/ 15 h 18"/>
                    <a:gd name="T6" fmla="*/ 16 w 134"/>
                    <a:gd name="T7" fmla="*/ 12 h 18"/>
                    <a:gd name="T8" fmla="*/ 12 w 134"/>
                    <a:gd name="T9" fmla="*/ 7 h 18"/>
                    <a:gd name="T10" fmla="*/ 7 w 134"/>
                    <a:gd name="T11" fmla="*/ 3 h 18"/>
                    <a:gd name="T12" fmla="*/ 0 w 134"/>
                    <a:gd name="T13" fmla="*/ 0 h 18"/>
                    <a:gd name="T14" fmla="*/ 134 w 134"/>
                    <a:gd name="T15" fmla="*/ 0 h 18"/>
                    <a:gd name="T16" fmla="*/ 134 w 134"/>
                    <a:gd name="T17" fmla="*/ 0 h 18"/>
                    <a:gd name="T18" fmla="*/ 128 w 134"/>
                    <a:gd name="T19" fmla="*/ 1 h 18"/>
                    <a:gd name="T20" fmla="*/ 122 w 134"/>
                    <a:gd name="T21" fmla="*/ 3 h 18"/>
                    <a:gd name="T22" fmla="*/ 118 w 134"/>
                    <a:gd name="T23" fmla="*/ 5 h 18"/>
                    <a:gd name="T24" fmla="*/ 114 w 134"/>
                    <a:gd name="T25" fmla="*/ 7 h 18"/>
                    <a:gd name="T26" fmla="*/ 111 w 134"/>
                    <a:gd name="T27" fmla="*/ 9 h 18"/>
                    <a:gd name="T28" fmla="*/ 109 w 134"/>
                    <a:gd name="T29" fmla="*/ 12 h 18"/>
                    <a:gd name="T30" fmla="*/ 108 w 134"/>
                    <a:gd name="T31" fmla="*/ 15 h 18"/>
                    <a:gd name="T32" fmla="*/ 107 w 134"/>
                    <a:gd name="T33" fmla="*/ 18 h 18"/>
                    <a:gd name="T34" fmla="*/ 18 w 134"/>
                    <a:gd name="T35"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4" h="18">
                      <a:moveTo>
                        <a:pt x="18" y="18"/>
                      </a:moveTo>
                      <a:lnTo>
                        <a:pt x="18" y="18"/>
                      </a:lnTo>
                      <a:lnTo>
                        <a:pt x="17" y="15"/>
                      </a:lnTo>
                      <a:lnTo>
                        <a:pt x="16" y="12"/>
                      </a:lnTo>
                      <a:lnTo>
                        <a:pt x="12" y="7"/>
                      </a:lnTo>
                      <a:lnTo>
                        <a:pt x="7" y="3"/>
                      </a:lnTo>
                      <a:lnTo>
                        <a:pt x="0" y="0"/>
                      </a:lnTo>
                      <a:lnTo>
                        <a:pt x="134" y="0"/>
                      </a:lnTo>
                      <a:lnTo>
                        <a:pt x="134" y="0"/>
                      </a:lnTo>
                      <a:lnTo>
                        <a:pt x="128" y="1"/>
                      </a:lnTo>
                      <a:lnTo>
                        <a:pt x="122" y="3"/>
                      </a:lnTo>
                      <a:lnTo>
                        <a:pt x="118" y="5"/>
                      </a:lnTo>
                      <a:lnTo>
                        <a:pt x="114" y="7"/>
                      </a:lnTo>
                      <a:lnTo>
                        <a:pt x="111" y="9"/>
                      </a:lnTo>
                      <a:lnTo>
                        <a:pt x="109" y="12"/>
                      </a:lnTo>
                      <a:lnTo>
                        <a:pt x="108" y="15"/>
                      </a:lnTo>
                      <a:lnTo>
                        <a:pt x="107" y="18"/>
                      </a:lnTo>
                      <a:lnTo>
                        <a:pt x="18" y="18"/>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9" name="Freeform 808">
                  <a:extLst>
                    <a:ext uri="{FF2B5EF4-FFF2-40B4-BE49-F238E27FC236}">
                      <a16:creationId xmlns:a16="http://schemas.microsoft.com/office/drawing/2014/main" id="{F58E934E-0AB0-72A7-7AB5-10E9CEAC21AE}"/>
                    </a:ext>
                  </a:extLst>
                </p:cNvPr>
                <p:cNvSpPr>
                  <a:spLocks/>
                </p:cNvSpPr>
                <p:nvPr/>
              </p:nvSpPr>
              <p:spPr bwMode="auto">
                <a:xfrm>
                  <a:off x="6016625" y="5287963"/>
                  <a:ext cx="42863" cy="4763"/>
                </a:xfrm>
                <a:custGeom>
                  <a:avLst/>
                  <a:gdLst>
                    <a:gd name="T0" fmla="*/ 0 w 188"/>
                    <a:gd name="T1" fmla="*/ 22 h 22"/>
                    <a:gd name="T2" fmla="*/ 0 w 188"/>
                    <a:gd name="T3" fmla="*/ 22 h 22"/>
                    <a:gd name="T4" fmla="*/ 6 w 188"/>
                    <a:gd name="T5" fmla="*/ 21 h 22"/>
                    <a:gd name="T6" fmla="*/ 13 w 188"/>
                    <a:gd name="T7" fmla="*/ 20 h 22"/>
                    <a:gd name="T8" fmla="*/ 23 w 188"/>
                    <a:gd name="T9" fmla="*/ 18 h 22"/>
                    <a:gd name="T10" fmla="*/ 33 w 188"/>
                    <a:gd name="T11" fmla="*/ 15 h 22"/>
                    <a:gd name="T12" fmla="*/ 38 w 188"/>
                    <a:gd name="T13" fmla="*/ 14 h 22"/>
                    <a:gd name="T14" fmla="*/ 45 w 188"/>
                    <a:gd name="T15" fmla="*/ 14 h 22"/>
                    <a:gd name="T16" fmla="*/ 45 w 188"/>
                    <a:gd name="T17" fmla="*/ 14 h 22"/>
                    <a:gd name="T18" fmla="*/ 52 w 188"/>
                    <a:gd name="T19" fmla="*/ 14 h 22"/>
                    <a:gd name="T20" fmla="*/ 57 w 188"/>
                    <a:gd name="T21" fmla="*/ 15 h 22"/>
                    <a:gd name="T22" fmla="*/ 67 w 188"/>
                    <a:gd name="T23" fmla="*/ 18 h 22"/>
                    <a:gd name="T24" fmla="*/ 77 w 188"/>
                    <a:gd name="T25" fmla="*/ 20 h 22"/>
                    <a:gd name="T26" fmla="*/ 83 w 188"/>
                    <a:gd name="T27" fmla="*/ 21 h 22"/>
                    <a:gd name="T28" fmla="*/ 90 w 188"/>
                    <a:gd name="T29" fmla="*/ 22 h 22"/>
                    <a:gd name="T30" fmla="*/ 90 w 188"/>
                    <a:gd name="T31" fmla="*/ 22 h 22"/>
                    <a:gd name="T32" fmla="*/ 96 w 188"/>
                    <a:gd name="T33" fmla="*/ 21 h 22"/>
                    <a:gd name="T34" fmla="*/ 103 w 188"/>
                    <a:gd name="T35" fmla="*/ 20 h 22"/>
                    <a:gd name="T36" fmla="*/ 115 w 188"/>
                    <a:gd name="T37" fmla="*/ 18 h 22"/>
                    <a:gd name="T38" fmla="*/ 126 w 188"/>
                    <a:gd name="T39" fmla="*/ 15 h 22"/>
                    <a:gd name="T40" fmla="*/ 134 w 188"/>
                    <a:gd name="T41" fmla="*/ 14 h 22"/>
                    <a:gd name="T42" fmla="*/ 134 w 188"/>
                    <a:gd name="T43" fmla="*/ 14 h 22"/>
                    <a:gd name="T44" fmla="*/ 141 w 188"/>
                    <a:gd name="T45" fmla="*/ 14 h 22"/>
                    <a:gd name="T46" fmla="*/ 146 w 188"/>
                    <a:gd name="T47" fmla="*/ 15 h 22"/>
                    <a:gd name="T48" fmla="*/ 157 w 188"/>
                    <a:gd name="T49" fmla="*/ 18 h 22"/>
                    <a:gd name="T50" fmla="*/ 171 w 188"/>
                    <a:gd name="T51" fmla="*/ 20 h 22"/>
                    <a:gd name="T52" fmla="*/ 179 w 188"/>
                    <a:gd name="T53" fmla="*/ 21 h 22"/>
                    <a:gd name="T54" fmla="*/ 188 w 188"/>
                    <a:gd name="T55" fmla="*/ 22 h 22"/>
                    <a:gd name="T56" fmla="*/ 188 w 188"/>
                    <a:gd name="T57" fmla="*/ 8 h 22"/>
                    <a:gd name="T58" fmla="*/ 188 w 188"/>
                    <a:gd name="T59" fmla="*/ 8 h 22"/>
                    <a:gd name="T60" fmla="*/ 179 w 188"/>
                    <a:gd name="T61" fmla="*/ 7 h 22"/>
                    <a:gd name="T62" fmla="*/ 171 w 188"/>
                    <a:gd name="T63" fmla="*/ 6 h 22"/>
                    <a:gd name="T64" fmla="*/ 157 w 188"/>
                    <a:gd name="T65" fmla="*/ 4 h 22"/>
                    <a:gd name="T66" fmla="*/ 146 w 188"/>
                    <a:gd name="T67" fmla="*/ 1 h 22"/>
                    <a:gd name="T68" fmla="*/ 141 w 188"/>
                    <a:gd name="T69" fmla="*/ 0 h 22"/>
                    <a:gd name="T70" fmla="*/ 134 w 188"/>
                    <a:gd name="T71" fmla="*/ 0 h 22"/>
                    <a:gd name="T72" fmla="*/ 134 w 188"/>
                    <a:gd name="T73" fmla="*/ 0 h 22"/>
                    <a:gd name="T74" fmla="*/ 126 w 188"/>
                    <a:gd name="T75" fmla="*/ 1 h 22"/>
                    <a:gd name="T76" fmla="*/ 115 w 188"/>
                    <a:gd name="T77" fmla="*/ 4 h 22"/>
                    <a:gd name="T78" fmla="*/ 103 w 188"/>
                    <a:gd name="T79" fmla="*/ 6 h 22"/>
                    <a:gd name="T80" fmla="*/ 96 w 188"/>
                    <a:gd name="T81" fmla="*/ 7 h 22"/>
                    <a:gd name="T82" fmla="*/ 90 w 188"/>
                    <a:gd name="T83" fmla="*/ 8 h 22"/>
                    <a:gd name="T84" fmla="*/ 90 w 188"/>
                    <a:gd name="T85" fmla="*/ 8 h 22"/>
                    <a:gd name="T86" fmla="*/ 83 w 188"/>
                    <a:gd name="T87" fmla="*/ 7 h 22"/>
                    <a:gd name="T88" fmla="*/ 77 w 188"/>
                    <a:gd name="T89" fmla="*/ 6 h 22"/>
                    <a:gd name="T90" fmla="*/ 67 w 188"/>
                    <a:gd name="T91" fmla="*/ 4 h 22"/>
                    <a:gd name="T92" fmla="*/ 57 w 188"/>
                    <a:gd name="T93" fmla="*/ 1 h 22"/>
                    <a:gd name="T94" fmla="*/ 52 w 188"/>
                    <a:gd name="T95" fmla="*/ 0 h 22"/>
                    <a:gd name="T96" fmla="*/ 45 w 188"/>
                    <a:gd name="T97" fmla="*/ 0 h 22"/>
                    <a:gd name="T98" fmla="*/ 45 w 188"/>
                    <a:gd name="T99" fmla="*/ 0 h 22"/>
                    <a:gd name="T100" fmla="*/ 38 w 188"/>
                    <a:gd name="T101" fmla="*/ 0 h 22"/>
                    <a:gd name="T102" fmla="*/ 33 w 188"/>
                    <a:gd name="T103" fmla="*/ 1 h 22"/>
                    <a:gd name="T104" fmla="*/ 23 w 188"/>
                    <a:gd name="T105" fmla="*/ 4 h 22"/>
                    <a:gd name="T106" fmla="*/ 13 w 188"/>
                    <a:gd name="T107" fmla="*/ 6 h 22"/>
                    <a:gd name="T108" fmla="*/ 6 w 188"/>
                    <a:gd name="T109" fmla="*/ 7 h 22"/>
                    <a:gd name="T110" fmla="*/ 0 w 188"/>
                    <a:gd name="T111" fmla="*/ 8 h 22"/>
                    <a:gd name="T112" fmla="*/ 0 w 188"/>
                    <a:gd name="T113"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88" h="22">
                      <a:moveTo>
                        <a:pt x="0" y="22"/>
                      </a:moveTo>
                      <a:lnTo>
                        <a:pt x="0" y="22"/>
                      </a:lnTo>
                      <a:lnTo>
                        <a:pt x="6" y="21"/>
                      </a:lnTo>
                      <a:lnTo>
                        <a:pt x="13" y="20"/>
                      </a:lnTo>
                      <a:lnTo>
                        <a:pt x="23" y="18"/>
                      </a:lnTo>
                      <a:lnTo>
                        <a:pt x="33" y="15"/>
                      </a:lnTo>
                      <a:lnTo>
                        <a:pt x="38" y="14"/>
                      </a:lnTo>
                      <a:lnTo>
                        <a:pt x="45" y="14"/>
                      </a:lnTo>
                      <a:lnTo>
                        <a:pt x="45" y="14"/>
                      </a:lnTo>
                      <a:lnTo>
                        <a:pt x="52" y="14"/>
                      </a:lnTo>
                      <a:lnTo>
                        <a:pt x="57" y="15"/>
                      </a:lnTo>
                      <a:lnTo>
                        <a:pt x="67" y="18"/>
                      </a:lnTo>
                      <a:lnTo>
                        <a:pt x="77" y="20"/>
                      </a:lnTo>
                      <a:lnTo>
                        <a:pt x="83" y="21"/>
                      </a:lnTo>
                      <a:lnTo>
                        <a:pt x="90" y="22"/>
                      </a:lnTo>
                      <a:lnTo>
                        <a:pt x="90" y="22"/>
                      </a:lnTo>
                      <a:lnTo>
                        <a:pt x="96" y="21"/>
                      </a:lnTo>
                      <a:lnTo>
                        <a:pt x="103" y="20"/>
                      </a:lnTo>
                      <a:lnTo>
                        <a:pt x="115" y="18"/>
                      </a:lnTo>
                      <a:lnTo>
                        <a:pt x="126" y="15"/>
                      </a:lnTo>
                      <a:lnTo>
                        <a:pt x="134" y="14"/>
                      </a:lnTo>
                      <a:lnTo>
                        <a:pt x="134" y="14"/>
                      </a:lnTo>
                      <a:lnTo>
                        <a:pt x="141" y="14"/>
                      </a:lnTo>
                      <a:lnTo>
                        <a:pt x="146" y="15"/>
                      </a:lnTo>
                      <a:lnTo>
                        <a:pt x="157" y="18"/>
                      </a:lnTo>
                      <a:lnTo>
                        <a:pt x="171" y="20"/>
                      </a:lnTo>
                      <a:lnTo>
                        <a:pt x="179" y="21"/>
                      </a:lnTo>
                      <a:lnTo>
                        <a:pt x="188" y="22"/>
                      </a:lnTo>
                      <a:lnTo>
                        <a:pt x="188" y="8"/>
                      </a:lnTo>
                      <a:lnTo>
                        <a:pt x="188" y="8"/>
                      </a:lnTo>
                      <a:lnTo>
                        <a:pt x="179" y="7"/>
                      </a:lnTo>
                      <a:lnTo>
                        <a:pt x="171" y="6"/>
                      </a:lnTo>
                      <a:lnTo>
                        <a:pt x="157" y="4"/>
                      </a:lnTo>
                      <a:lnTo>
                        <a:pt x="146" y="1"/>
                      </a:lnTo>
                      <a:lnTo>
                        <a:pt x="141" y="0"/>
                      </a:lnTo>
                      <a:lnTo>
                        <a:pt x="134" y="0"/>
                      </a:lnTo>
                      <a:lnTo>
                        <a:pt x="134" y="0"/>
                      </a:lnTo>
                      <a:lnTo>
                        <a:pt x="126" y="1"/>
                      </a:lnTo>
                      <a:lnTo>
                        <a:pt x="115" y="4"/>
                      </a:lnTo>
                      <a:lnTo>
                        <a:pt x="103" y="6"/>
                      </a:lnTo>
                      <a:lnTo>
                        <a:pt x="96" y="7"/>
                      </a:lnTo>
                      <a:lnTo>
                        <a:pt x="90" y="8"/>
                      </a:lnTo>
                      <a:lnTo>
                        <a:pt x="90" y="8"/>
                      </a:lnTo>
                      <a:lnTo>
                        <a:pt x="83" y="7"/>
                      </a:lnTo>
                      <a:lnTo>
                        <a:pt x="77" y="6"/>
                      </a:lnTo>
                      <a:lnTo>
                        <a:pt x="67" y="4"/>
                      </a:lnTo>
                      <a:lnTo>
                        <a:pt x="57" y="1"/>
                      </a:lnTo>
                      <a:lnTo>
                        <a:pt x="52" y="0"/>
                      </a:lnTo>
                      <a:lnTo>
                        <a:pt x="45" y="0"/>
                      </a:lnTo>
                      <a:lnTo>
                        <a:pt x="45" y="0"/>
                      </a:lnTo>
                      <a:lnTo>
                        <a:pt x="38" y="0"/>
                      </a:lnTo>
                      <a:lnTo>
                        <a:pt x="33" y="1"/>
                      </a:lnTo>
                      <a:lnTo>
                        <a:pt x="23" y="4"/>
                      </a:lnTo>
                      <a:lnTo>
                        <a:pt x="13" y="6"/>
                      </a:lnTo>
                      <a:lnTo>
                        <a:pt x="6" y="7"/>
                      </a:lnTo>
                      <a:lnTo>
                        <a:pt x="0" y="8"/>
                      </a:lnTo>
                      <a:lnTo>
                        <a:pt x="0" y="22"/>
                      </a:lnTo>
                      <a:close/>
                    </a:path>
                  </a:pathLst>
                </a:custGeom>
                <a:solidFill>
                  <a:srgbClr val="5BB1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809">
                  <a:extLst>
                    <a:ext uri="{FF2B5EF4-FFF2-40B4-BE49-F238E27FC236}">
                      <a16:creationId xmlns:a16="http://schemas.microsoft.com/office/drawing/2014/main" id="{0256EAC2-E394-1F32-BCB2-B951870B9C85}"/>
                    </a:ext>
                  </a:extLst>
                </p:cNvPr>
                <p:cNvSpPr>
                  <a:spLocks/>
                </p:cNvSpPr>
                <p:nvPr/>
              </p:nvSpPr>
              <p:spPr bwMode="auto">
                <a:xfrm>
                  <a:off x="6016625" y="5287963"/>
                  <a:ext cx="42863" cy="4763"/>
                </a:xfrm>
                <a:custGeom>
                  <a:avLst/>
                  <a:gdLst>
                    <a:gd name="T0" fmla="*/ 0 w 188"/>
                    <a:gd name="T1" fmla="*/ 22 h 22"/>
                    <a:gd name="T2" fmla="*/ 0 w 188"/>
                    <a:gd name="T3" fmla="*/ 22 h 22"/>
                    <a:gd name="T4" fmla="*/ 6 w 188"/>
                    <a:gd name="T5" fmla="*/ 21 h 22"/>
                    <a:gd name="T6" fmla="*/ 13 w 188"/>
                    <a:gd name="T7" fmla="*/ 20 h 22"/>
                    <a:gd name="T8" fmla="*/ 23 w 188"/>
                    <a:gd name="T9" fmla="*/ 18 h 22"/>
                    <a:gd name="T10" fmla="*/ 33 w 188"/>
                    <a:gd name="T11" fmla="*/ 15 h 22"/>
                    <a:gd name="T12" fmla="*/ 38 w 188"/>
                    <a:gd name="T13" fmla="*/ 14 h 22"/>
                    <a:gd name="T14" fmla="*/ 45 w 188"/>
                    <a:gd name="T15" fmla="*/ 14 h 22"/>
                    <a:gd name="T16" fmla="*/ 45 w 188"/>
                    <a:gd name="T17" fmla="*/ 14 h 22"/>
                    <a:gd name="T18" fmla="*/ 52 w 188"/>
                    <a:gd name="T19" fmla="*/ 14 h 22"/>
                    <a:gd name="T20" fmla="*/ 57 w 188"/>
                    <a:gd name="T21" fmla="*/ 15 h 22"/>
                    <a:gd name="T22" fmla="*/ 67 w 188"/>
                    <a:gd name="T23" fmla="*/ 18 h 22"/>
                    <a:gd name="T24" fmla="*/ 77 w 188"/>
                    <a:gd name="T25" fmla="*/ 20 h 22"/>
                    <a:gd name="T26" fmla="*/ 83 w 188"/>
                    <a:gd name="T27" fmla="*/ 21 h 22"/>
                    <a:gd name="T28" fmla="*/ 90 w 188"/>
                    <a:gd name="T29" fmla="*/ 22 h 22"/>
                    <a:gd name="T30" fmla="*/ 90 w 188"/>
                    <a:gd name="T31" fmla="*/ 22 h 22"/>
                    <a:gd name="T32" fmla="*/ 96 w 188"/>
                    <a:gd name="T33" fmla="*/ 21 h 22"/>
                    <a:gd name="T34" fmla="*/ 103 w 188"/>
                    <a:gd name="T35" fmla="*/ 20 h 22"/>
                    <a:gd name="T36" fmla="*/ 115 w 188"/>
                    <a:gd name="T37" fmla="*/ 18 h 22"/>
                    <a:gd name="T38" fmla="*/ 126 w 188"/>
                    <a:gd name="T39" fmla="*/ 15 h 22"/>
                    <a:gd name="T40" fmla="*/ 134 w 188"/>
                    <a:gd name="T41" fmla="*/ 14 h 22"/>
                    <a:gd name="T42" fmla="*/ 134 w 188"/>
                    <a:gd name="T43" fmla="*/ 14 h 22"/>
                    <a:gd name="T44" fmla="*/ 141 w 188"/>
                    <a:gd name="T45" fmla="*/ 14 h 22"/>
                    <a:gd name="T46" fmla="*/ 146 w 188"/>
                    <a:gd name="T47" fmla="*/ 15 h 22"/>
                    <a:gd name="T48" fmla="*/ 157 w 188"/>
                    <a:gd name="T49" fmla="*/ 18 h 22"/>
                    <a:gd name="T50" fmla="*/ 171 w 188"/>
                    <a:gd name="T51" fmla="*/ 20 h 22"/>
                    <a:gd name="T52" fmla="*/ 179 w 188"/>
                    <a:gd name="T53" fmla="*/ 21 h 22"/>
                    <a:gd name="T54" fmla="*/ 188 w 188"/>
                    <a:gd name="T55" fmla="*/ 22 h 22"/>
                    <a:gd name="T56" fmla="*/ 188 w 188"/>
                    <a:gd name="T57" fmla="*/ 8 h 22"/>
                    <a:gd name="T58" fmla="*/ 188 w 188"/>
                    <a:gd name="T59" fmla="*/ 8 h 22"/>
                    <a:gd name="T60" fmla="*/ 179 w 188"/>
                    <a:gd name="T61" fmla="*/ 7 h 22"/>
                    <a:gd name="T62" fmla="*/ 171 w 188"/>
                    <a:gd name="T63" fmla="*/ 6 h 22"/>
                    <a:gd name="T64" fmla="*/ 157 w 188"/>
                    <a:gd name="T65" fmla="*/ 4 h 22"/>
                    <a:gd name="T66" fmla="*/ 146 w 188"/>
                    <a:gd name="T67" fmla="*/ 1 h 22"/>
                    <a:gd name="T68" fmla="*/ 141 w 188"/>
                    <a:gd name="T69" fmla="*/ 0 h 22"/>
                    <a:gd name="T70" fmla="*/ 134 w 188"/>
                    <a:gd name="T71" fmla="*/ 0 h 22"/>
                    <a:gd name="T72" fmla="*/ 134 w 188"/>
                    <a:gd name="T73" fmla="*/ 0 h 22"/>
                    <a:gd name="T74" fmla="*/ 126 w 188"/>
                    <a:gd name="T75" fmla="*/ 1 h 22"/>
                    <a:gd name="T76" fmla="*/ 115 w 188"/>
                    <a:gd name="T77" fmla="*/ 4 h 22"/>
                    <a:gd name="T78" fmla="*/ 103 w 188"/>
                    <a:gd name="T79" fmla="*/ 6 h 22"/>
                    <a:gd name="T80" fmla="*/ 96 w 188"/>
                    <a:gd name="T81" fmla="*/ 7 h 22"/>
                    <a:gd name="T82" fmla="*/ 90 w 188"/>
                    <a:gd name="T83" fmla="*/ 8 h 22"/>
                    <a:gd name="T84" fmla="*/ 90 w 188"/>
                    <a:gd name="T85" fmla="*/ 8 h 22"/>
                    <a:gd name="T86" fmla="*/ 83 w 188"/>
                    <a:gd name="T87" fmla="*/ 7 h 22"/>
                    <a:gd name="T88" fmla="*/ 77 w 188"/>
                    <a:gd name="T89" fmla="*/ 6 h 22"/>
                    <a:gd name="T90" fmla="*/ 67 w 188"/>
                    <a:gd name="T91" fmla="*/ 4 h 22"/>
                    <a:gd name="T92" fmla="*/ 57 w 188"/>
                    <a:gd name="T93" fmla="*/ 1 h 22"/>
                    <a:gd name="T94" fmla="*/ 52 w 188"/>
                    <a:gd name="T95" fmla="*/ 0 h 22"/>
                    <a:gd name="T96" fmla="*/ 45 w 188"/>
                    <a:gd name="T97" fmla="*/ 0 h 22"/>
                    <a:gd name="T98" fmla="*/ 45 w 188"/>
                    <a:gd name="T99" fmla="*/ 0 h 22"/>
                    <a:gd name="T100" fmla="*/ 38 w 188"/>
                    <a:gd name="T101" fmla="*/ 0 h 22"/>
                    <a:gd name="T102" fmla="*/ 33 w 188"/>
                    <a:gd name="T103" fmla="*/ 1 h 22"/>
                    <a:gd name="T104" fmla="*/ 23 w 188"/>
                    <a:gd name="T105" fmla="*/ 4 h 22"/>
                    <a:gd name="T106" fmla="*/ 13 w 188"/>
                    <a:gd name="T107" fmla="*/ 6 h 22"/>
                    <a:gd name="T108" fmla="*/ 6 w 188"/>
                    <a:gd name="T109" fmla="*/ 7 h 22"/>
                    <a:gd name="T110" fmla="*/ 0 w 188"/>
                    <a:gd name="T111" fmla="*/ 8 h 22"/>
                    <a:gd name="T112" fmla="*/ 0 w 188"/>
                    <a:gd name="T113"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88" h="22">
                      <a:moveTo>
                        <a:pt x="0" y="22"/>
                      </a:moveTo>
                      <a:lnTo>
                        <a:pt x="0" y="22"/>
                      </a:lnTo>
                      <a:lnTo>
                        <a:pt x="6" y="21"/>
                      </a:lnTo>
                      <a:lnTo>
                        <a:pt x="13" y="20"/>
                      </a:lnTo>
                      <a:lnTo>
                        <a:pt x="23" y="18"/>
                      </a:lnTo>
                      <a:lnTo>
                        <a:pt x="33" y="15"/>
                      </a:lnTo>
                      <a:lnTo>
                        <a:pt x="38" y="14"/>
                      </a:lnTo>
                      <a:lnTo>
                        <a:pt x="45" y="14"/>
                      </a:lnTo>
                      <a:lnTo>
                        <a:pt x="45" y="14"/>
                      </a:lnTo>
                      <a:lnTo>
                        <a:pt x="52" y="14"/>
                      </a:lnTo>
                      <a:lnTo>
                        <a:pt x="57" y="15"/>
                      </a:lnTo>
                      <a:lnTo>
                        <a:pt x="67" y="18"/>
                      </a:lnTo>
                      <a:lnTo>
                        <a:pt x="77" y="20"/>
                      </a:lnTo>
                      <a:lnTo>
                        <a:pt x="83" y="21"/>
                      </a:lnTo>
                      <a:lnTo>
                        <a:pt x="90" y="22"/>
                      </a:lnTo>
                      <a:lnTo>
                        <a:pt x="90" y="22"/>
                      </a:lnTo>
                      <a:lnTo>
                        <a:pt x="96" y="21"/>
                      </a:lnTo>
                      <a:lnTo>
                        <a:pt x="103" y="20"/>
                      </a:lnTo>
                      <a:lnTo>
                        <a:pt x="115" y="18"/>
                      </a:lnTo>
                      <a:lnTo>
                        <a:pt x="126" y="15"/>
                      </a:lnTo>
                      <a:lnTo>
                        <a:pt x="134" y="14"/>
                      </a:lnTo>
                      <a:lnTo>
                        <a:pt x="134" y="14"/>
                      </a:lnTo>
                      <a:lnTo>
                        <a:pt x="141" y="14"/>
                      </a:lnTo>
                      <a:lnTo>
                        <a:pt x="146" y="15"/>
                      </a:lnTo>
                      <a:lnTo>
                        <a:pt x="157" y="18"/>
                      </a:lnTo>
                      <a:lnTo>
                        <a:pt x="171" y="20"/>
                      </a:lnTo>
                      <a:lnTo>
                        <a:pt x="179" y="21"/>
                      </a:lnTo>
                      <a:lnTo>
                        <a:pt x="188" y="22"/>
                      </a:lnTo>
                      <a:lnTo>
                        <a:pt x="188" y="8"/>
                      </a:lnTo>
                      <a:lnTo>
                        <a:pt x="188" y="8"/>
                      </a:lnTo>
                      <a:lnTo>
                        <a:pt x="179" y="7"/>
                      </a:lnTo>
                      <a:lnTo>
                        <a:pt x="171" y="6"/>
                      </a:lnTo>
                      <a:lnTo>
                        <a:pt x="157" y="4"/>
                      </a:lnTo>
                      <a:lnTo>
                        <a:pt x="146" y="1"/>
                      </a:lnTo>
                      <a:lnTo>
                        <a:pt x="141" y="0"/>
                      </a:lnTo>
                      <a:lnTo>
                        <a:pt x="134" y="0"/>
                      </a:lnTo>
                      <a:lnTo>
                        <a:pt x="134" y="0"/>
                      </a:lnTo>
                      <a:lnTo>
                        <a:pt x="126" y="1"/>
                      </a:lnTo>
                      <a:lnTo>
                        <a:pt x="115" y="4"/>
                      </a:lnTo>
                      <a:lnTo>
                        <a:pt x="103" y="6"/>
                      </a:lnTo>
                      <a:lnTo>
                        <a:pt x="96" y="7"/>
                      </a:lnTo>
                      <a:lnTo>
                        <a:pt x="90" y="8"/>
                      </a:lnTo>
                      <a:lnTo>
                        <a:pt x="90" y="8"/>
                      </a:lnTo>
                      <a:lnTo>
                        <a:pt x="83" y="7"/>
                      </a:lnTo>
                      <a:lnTo>
                        <a:pt x="77" y="6"/>
                      </a:lnTo>
                      <a:lnTo>
                        <a:pt x="67" y="4"/>
                      </a:lnTo>
                      <a:lnTo>
                        <a:pt x="57" y="1"/>
                      </a:lnTo>
                      <a:lnTo>
                        <a:pt x="52" y="0"/>
                      </a:lnTo>
                      <a:lnTo>
                        <a:pt x="45" y="0"/>
                      </a:lnTo>
                      <a:lnTo>
                        <a:pt x="45" y="0"/>
                      </a:lnTo>
                      <a:lnTo>
                        <a:pt x="38" y="0"/>
                      </a:lnTo>
                      <a:lnTo>
                        <a:pt x="33" y="1"/>
                      </a:lnTo>
                      <a:lnTo>
                        <a:pt x="23" y="4"/>
                      </a:lnTo>
                      <a:lnTo>
                        <a:pt x="13" y="6"/>
                      </a:lnTo>
                      <a:lnTo>
                        <a:pt x="6" y="7"/>
                      </a:lnTo>
                      <a:lnTo>
                        <a:pt x="0" y="8"/>
                      </a:lnTo>
                      <a:lnTo>
                        <a:pt x="0" y="2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810">
                  <a:extLst>
                    <a:ext uri="{FF2B5EF4-FFF2-40B4-BE49-F238E27FC236}">
                      <a16:creationId xmlns:a16="http://schemas.microsoft.com/office/drawing/2014/main" id="{2EF92B31-0F88-7A02-8DE7-C4BF519EB501}"/>
                    </a:ext>
                  </a:extLst>
                </p:cNvPr>
                <p:cNvSpPr>
                  <a:spLocks/>
                </p:cNvSpPr>
                <p:nvPr/>
              </p:nvSpPr>
              <p:spPr bwMode="auto">
                <a:xfrm>
                  <a:off x="6016625" y="5287963"/>
                  <a:ext cx="42863" cy="4763"/>
                </a:xfrm>
                <a:custGeom>
                  <a:avLst/>
                  <a:gdLst>
                    <a:gd name="T0" fmla="*/ 0 w 188"/>
                    <a:gd name="T1" fmla="*/ 22 h 22"/>
                    <a:gd name="T2" fmla="*/ 0 w 188"/>
                    <a:gd name="T3" fmla="*/ 22 h 22"/>
                    <a:gd name="T4" fmla="*/ 6 w 188"/>
                    <a:gd name="T5" fmla="*/ 21 h 22"/>
                    <a:gd name="T6" fmla="*/ 13 w 188"/>
                    <a:gd name="T7" fmla="*/ 20 h 22"/>
                    <a:gd name="T8" fmla="*/ 23 w 188"/>
                    <a:gd name="T9" fmla="*/ 18 h 22"/>
                    <a:gd name="T10" fmla="*/ 33 w 188"/>
                    <a:gd name="T11" fmla="*/ 15 h 22"/>
                    <a:gd name="T12" fmla="*/ 38 w 188"/>
                    <a:gd name="T13" fmla="*/ 14 h 22"/>
                    <a:gd name="T14" fmla="*/ 45 w 188"/>
                    <a:gd name="T15" fmla="*/ 14 h 22"/>
                    <a:gd name="T16" fmla="*/ 45 w 188"/>
                    <a:gd name="T17" fmla="*/ 14 h 22"/>
                    <a:gd name="T18" fmla="*/ 52 w 188"/>
                    <a:gd name="T19" fmla="*/ 14 h 22"/>
                    <a:gd name="T20" fmla="*/ 57 w 188"/>
                    <a:gd name="T21" fmla="*/ 15 h 22"/>
                    <a:gd name="T22" fmla="*/ 67 w 188"/>
                    <a:gd name="T23" fmla="*/ 18 h 22"/>
                    <a:gd name="T24" fmla="*/ 77 w 188"/>
                    <a:gd name="T25" fmla="*/ 20 h 22"/>
                    <a:gd name="T26" fmla="*/ 83 w 188"/>
                    <a:gd name="T27" fmla="*/ 21 h 22"/>
                    <a:gd name="T28" fmla="*/ 90 w 188"/>
                    <a:gd name="T29" fmla="*/ 22 h 22"/>
                    <a:gd name="T30" fmla="*/ 90 w 188"/>
                    <a:gd name="T31" fmla="*/ 22 h 22"/>
                    <a:gd name="T32" fmla="*/ 96 w 188"/>
                    <a:gd name="T33" fmla="*/ 21 h 22"/>
                    <a:gd name="T34" fmla="*/ 103 w 188"/>
                    <a:gd name="T35" fmla="*/ 20 h 22"/>
                    <a:gd name="T36" fmla="*/ 115 w 188"/>
                    <a:gd name="T37" fmla="*/ 18 h 22"/>
                    <a:gd name="T38" fmla="*/ 126 w 188"/>
                    <a:gd name="T39" fmla="*/ 15 h 22"/>
                    <a:gd name="T40" fmla="*/ 134 w 188"/>
                    <a:gd name="T41" fmla="*/ 14 h 22"/>
                    <a:gd name="T42" fmla="*/ 134 w 188"/>
                    <a:gd name="T43" fmla="*/ 14 h 22"/>
                    <a:gd name="T44" fmla="*/ 141 w 188"/>
                    <a:gd name="T45" fmla="*/ 14 h 22"/>
                    <a:gd name="T46" fmla="*/ 146 w 188"/>
                    <a:gd name="T47" fmla="*/ 15 h 22"/>
                    <a:gd name="T48" fmla="*/ 157 w 188"/>
                    <a:gd name="T49" fmla="*/ 18 h 22"/>
                    <a:gd name="T50" fmla="*/ 171 w 188"/>
                    <a:gd name="T51" fmla="*/ 20 h 22"/>
                    <a:gd name="T52" fmla="*/ 179 w 188"/>
                    <a:gd name="T53" fmla="*/ 21 h 22"/>
                    <a:gd name="T54" fmla="*/ 188 w 188"/>
                    <a:gd name="T55" fmla="*/ 22 h 22"/>
                    <a:gd name="T56" fmla="*/ 188 w 188"/>
                    <a:gd name="T57" fmla="*/ 7 h 22"/>
                    <a:gd name="T58" fmla="*/ 188 w 188"/>
                    <a:gd name="T59" fmla="*/ 7 h 22"/>
                    <a:gd name="T60" fmla="*/ 179 w 188"/>
                    <a:gd name="T61" fmla="*/ 7 h 22"/>
                    <a:gd name="T62" fmla="*/ 171 w 188"/>
                    <a:gd name="T63" fmla="*/ 6 h 22"/>
                    <a:gd name="T64" fmla="*/ 157 w 188"/>
                    <a:gd name="T65" fmla="*/ 3 h 22"/>
                    <a:gd name="T66" fmla="*/ 146 w 188"/>
                    <a:gd name="T67" fmla="*/ 1 h 22"/>
                    <a:gd name="T68" fmla="*/ 141 w 188"/>
                    <a:gd name="T69" fmla="*/ 0 h 22"/>
                    <a:gd name="T70" fmla="*/ 134 w 188"/>
                    <a:gd name="T71" fmla="*/ 0 h 22"/>
                    <a:gd name="T72" fmla="*/ 134 w 188"/>
                    <a:gd name="T73" fmla="*/ 0 h 22"/>
                    <a:gd name="T74" fmla="*/ 126 w 188"/>
                    <a:gd name="T75" fmla="*/ 1 h 22"/>
                    <a:gd name="T76" fmla="*/ 115 w 188"/>
                    <a:gd name="T77" fmla="*/ 3 h 22"/>
                    <a:gd name="T78" fmla="*/ 103 w 188"/>
                    <a:gd name="T79" fmla="*/ 6 h 22"/>
                    <a:gd name="T80" fmla="*/ 96 w 188"/>
                    <a:gd name="T81" fmla="*/ 7 h 22"/>
                    <a:gd name="T82" fmla="*/ 90 w 188"/>
                    <a:gd name="T83" fmla="*/ 7 h 22"/>
                    <a:gd name="T84" fmla="*/ 90 w 188"/>
                    <a:gd name="T85" fmla="*/ 7 h 22"/>
                    <a:gd name="T86" fmla="*/ 83 w 188"/>
                    <a:gd name="T87" fmla="*/ 7 h 22"/>
                    <a:gd name="T88" fmla="*/ 77 w 188"/>
                    <a:gd name="T89" fmla="*/ 6 h 22"/>
                    <a:gd name="T90" fmla="*/ 67 w 188"/>
                    <a:gd name="T91" fmla="*/ 3 h 22"/>
                    <a:gd name="T92" fmla="*/ 57 w 188"/>
                    <a:gd name="T93" fmla="*/ 1 h 22"/>
                    <a:gd name="T94" fmla="*/ 52 w 188"/>
                    <a:gd name="T95" fmla="*/ 0 h 22"/>
                    <a:gd name="T96" fmla="*/ 45 w 188"/>
                    <a:gd name="T97" fmla="*/ 0 h 22"/>
                    <a:gd name="T98" fmla="*/ 45 w 188"/>
                    <a:gd name="T99" fmla="*/ 0 h 22"/>
                    <a:gd name="T100" fmla="*/ 38 w 188"/>
                    <a:gd name="T101" fmla="*/ 0 h 22"/>
                    <a:gd name="T102" fmla="*/ 33 w 188"/>
                    <a:gd name="T103" fmla="*/ 1 h 22"/>
                    <a:gd name="T104" fmla="*/ 23 w 188"/>
                    <a:gd name="T105" fmla="*/ 3 h 22"/>
                    <a:gd name="T106" fmla="*/ 13 w 188"/>
                    <a:gd name="T107" fmla="*/ 6 h 22"/>
                    <a:gd name="T108" fmla="*/ 6 w 188"/>
                    <a:gd name="T109" fmla="*/ 7 h 22"/>
                    <a:gd name="T110" fmla="*/ 0 w 188"/>
                    <a:gd name="T111" fmla="*/ 7 h 22"/>
                    <a:gd name="T112" fmla="*/ 0 w 188"/>
                    <a:gd name="T113"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88" h="22">
                      <a:moveTo>
                        <a:pt x="0" y="22"/>
                      </a:moveTo>
                      <a:lnTo>
                        <a:pt x="0" y="22"/>
                      </a:lnTo>
                      <a:lnTo>
                        <a:pt x="6" y="21"/>
                      </a:lnTo>
                      <a:lnTo>
                        <a:pt x="13" y="20"/>
                      </a:lnTo>
                      <a:lnTo>
                        <a:pt x="23" y="18"/>
                      </a:lnTo>
                      <a:lnTo>
                        <a:pt x="33" y="15"/>
                      </a:lnTo>
                      <a:lnTo>
                        <a:pt x="38" y="14"/>
                      </a:lnTo>
                      <a:lnTo>
                        <a:pt x="45" y="14"/>
                      </a:lnTo>
                      <a:lnTo>
                        <a:pt x="45" y="14"/>
                      </a:lnTo>
                      <a:lnTo>
                        <a:pt x="52" y="14"/>
                      </a:lnTo>
                      <a:lnTo>
                        <a:pt x="57" y="15"/>
                      </a:lnTo>
                      <a:lnTo>
                        <a:pt x="67" y="18"/>
                      </a:lnTo>
                      <a:lnTo>
                        <a:pt x="77" y="20"/>
                      </a:lnTo>
                      <a:lnTo>
                        <a:pt x="83" y="21"/>
                      </a:lnTo>
                      <a:lnTo>
                        <a:pt x="90" y="22"/>
                      </a:lnTo>
                      <a:lnTo>
                        <a:pt x="90" y="22"/>
                      </a:lnTo>
                      <a:lnTo>
                        <a:pt x="96" y="21"/>
                      </a:lnTo>
                      <a:lnTo>
                        <a:pt x="103" y="20"/>
                      </a:lnTo>
                      <a:lnTo>
                        <a:pt x="115" y="18"/>
                      </a:lnTo>
                      <a:lnTo>
                        <a:pt x="126" y="15"/>
                      </a:lnTo>
                      <a:lnTo>
                        <a:pt x="134" y="14"/>
                      </a:lnTo>
                      <a:lnTo>
                        <a:pt x="134" y="14"/>
                      </a:lnTo>
                      <a:lnTo>
                        <a:pt x="141" y="14"/>
                      </a:lnTo>
                      <a:lnTo>
                        <a:pt x="146" y="15"/>
                      </a:lnTo>
                      <a:lnTo>
                        <a:pt x="157" y="18"/>
                      </a:lnTo>
                      <a:lnTo>
                        <a:pt x="171" y="20"/>
                      </a:lnTo>
                      <a:lnTo>
                        <a:pt x="179" y="21"/>
                      </a:lnTo>
                      <a:lnTo>
                        <a:pt x="188" y="22"/>
                      </a:lnTo>
                      <a:lnTo>
                        <a:pt x="188" y="7"/>
                      </a:lnTo>
                      <a:lnTo>
                        <a:pt x="188" y="7"/>
                      </a:lnTo>
                      <a:lnTo>
                        <a:pt x="179" y="7"/>
                      </a:lnTo>
                      <a:lnTo>
                        <a:pt x="171" y="6"/>
                      </a:lnTo>
                      <a:lnTo>
                        <a:pt x="157" y="3"/>
                      </a:lnTo>
                      <a:lnTo>
                        <a:pt x="146" y="1"/>
                      </a:lnTo>
                      <a:lnTo>
                        <a:pt x="141" y="0"/>
                      </a:lnTo>
                      <a:lnTo>
                        <a:pt x="134" y="0"/>
                      </a:lnTo>
                      <a:lnTo>
                        <a:pt x="134" y="0"/>
                      </a:lnTo>
                      <a:lnTo>
                        <a:pt x="126" y="1"/>
                      </a:lnTo>
                      <a:lnTo>
                        <a:pt x="115" y="3"/>
                      </a:lnTo>
                      <a:lnTo>
                        <a:pt x="103" y="6"/>
                      </a:lnTo>
                      <a:lnTo>
                        <a:pt x="96" y="7"/>
                      </a:lnTo>
                      <a:lnTo>
                        <a:pt x="90" y="7"/>
                      </a:lnTo>
                      <a:lnTo>
                        <a:pt x="90" y="7"/>
                      </a:lnTo>
                      <a:lnTo>
                        <a:pt x="83" y="7"/>
                      </a:lnTo>
                      <a:lnTo>
                        <a:pt x="77" y="6"/>
                      </a:lnTo>
                      <a:lnTo>
                        <a:pt x="67" y="3"/>
                      </a:lnTo>
                      <a:lnTo>
                        <a:pt x="57" y="1"/>
                      </a:lnTo>
                      <a:lnTo>
                        <a:pt x="52" y="0"/>
                      </a:lnTo>
                      <a:lnTo>
                        <a:pt x="45" y="0"/>
                      </a:lnTo>
                      <a:lnTo>
                        <a:pt x="45" y="0"/>
                      </a:lnTo>
                      <a:lnTo>
                        <a:pt x="38" y="0"/>
                      </a:lnTo>
                      <a:lnTo>
                        <a:pt x="33" y="1"/>
                      </a:lnTo>
                      <a:lnTo>
                        <a:pt x="23" y="3"/>
                      </a:lnTo>
                      <a:lnTo>
                        <a:pt x="13" y="6"/>
                      </a:lnTo>
                      <a:lnTo>
                        <a:pt x="6" y="7"/>
                      </a:lnTo>
                      <a:lnTo>
                        <a:pt x="0" y="7"/>
                      </a:lnTo>
                      <a:lnTo>
                        <a:pt x="0" y="22"/>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2" name="Freeform 811">
                  <a:extLst>
                    <a:ext uri="{FF2B5EF4-FFF2-40B4-BE49-F238E27FC236}">
                      <a16:creationId xmlns:a16="http://schemas.microsoft.com/office/drawing/2014/main" id="{3B28789E-DED9-4FA6-6FB9-D1F8B72F58CE}"/>
                    </a:ext>
                  </a:extLst>
                </p:cNvPr>
                <p:cNvSpPr>
                  <a:spLocks/>
                </p:cNvSpPr>
                <p:nvPr/>
              </p:nvSpPr>
              <p:spPr bwMode="auto">
                <a:xfrm>
                  <a:off x="6016625" y="5291138"/>
                  <a:ext cx="42863" cy="4763"/>
                </a:xfrm>
                <a:custGeom>
                  <a:avLst/>
                  <a:gdLst>
                    <a:gd name="T0" fmla="*/ 0 w 188"/>
                    <a:gd name="T1" fmla="*/ 23 h 23"/>
                    <a:gd name="T2" fmla="*/ 0 w 188"/>
                    <a:gd name="T3" fmla="*/ 23 h 23"/>
                    <a:gd name="T4" fmla="*/ 6 w 188"/>
                    <a:gd name="T5" fmla="*/ 23 h 23"/>
                    <a:gd name="T6" fmla="*/ 13 w 188"/>
                    <a:gd name="T7" fmla="*/ 22 h 23"/>
                    <a:gd name="T8" fmla="*/ 23 w 188"/>
                    <a:gd name="T9" fmla="*/ 19 h 23"/>
                    <a:gd name="T10" fmla="*/ 33 w 188"/>
                    <a:gd name="T11" fmla="*/ 16 h 23"/>
                    <a:gd name="T12" fmla="*/ 38 w 188"/>
                    <a:gd name="T13" fmla="*/ 15 h 23"/>
                    <a:gd name="T14" fmla="*/ 45 w 188"/>
                    <a:gd name="T15" fmla="*/ 15 h 23"/>
                    <a:gd name="T16" fmla="*/ 45 w 188"/>
                    <a:gd name="T17" fmla="*/ 15 h 23"/>
                    <a:gd name="T18" fmla="*/ 52 w 188"/>
                    <a:gd name="T19" fmla="*/ 15 h 23"/>
                    <a:gd name="T20" fmla="*/ 57 w 188"/>
                    <a:gd name="T21" fmla="*/ 16 h 23"/>
                    <a:gd name="T22" fmla="*/ 67 w 188"/>
                    <a:gd name="T23" fmla="*/ 19 h 23"/>
                    <a:gd name="T24" fmla="*/ 77 w 188"/>
                    <a:gd name="T25" fmla="*/ 22 h 23"/>
                    <a:gd name="T26" fmla="*/ 83 w 188"/>
                    <a:gd name="T27" fmla="*/ 23 h 23"/>
                    <a:gd name="T28" fmla="*/ 90 w 188"/>
                    <a:gd name="T29" fmla="*/ 23 h 23"/>
                    <a:gd name="T30" fmla="*/ 90 w 188"/>
                    <a:gd name="T31" fmla="*/ 23 h 23"/>
                    <a:gd name="T32" fmla="*/ 96 w 188"/>
                    <a:gd name="T33" fmla="*/ 23 h 23"/>
                    <a:gd name="T34" fmla="*/ 103 w 188"/>
                    <a:gd name="T35" fmla="*/ 22 h 23"/>
                    <a:gd name="T36" fmla="*/ 115 w 188"/>
                    <a:gd name="T37" fmla="*/ 19 h 23"/>
                    <a:gd name="T38" fmla="*/ 126 w 188"/>
                    <a:gd name="T39" fmla="*/ 16 h 23"/>
                    <a:gd name="T40" fmla="*/ 134 w 188"/>
                    <a:gd name="T41" fmla="*/ 15 h 23"/>
                    <a:gd name="T42" fmla="*/ 134 w 188"/>
                    <a:gd name="T43" fmla="*/ 15 h 23"/>
                    <a:gd name="T44" fmla="*/ 141 w 188"/>
                    <a:gd name="T45" fmla="*/ 15 h 23"/>
                    <a:gd name="T46" fmla="*/ 146 w 188"/>
                    <a:gd name="T47" fmla="*/ 16 h 23"/>
                    <a:gd name="T48" fmla="*/ 157 w 188"/>
                    <a:gd name="T49" fmla="*/ 19 h 23"/>
                    <a:gd name="T50" fmla="*/ 171 w 188"/>
                    <a:gd name="T51" fmla="*/ 22 h 23"/>
                    <a:gd name="T52" fmla="*/ 179 w 188"/>
                    <a:gd name="T53" fmla="*/ 23 h 23"/>
                    <a:gd name="T54" fmla="*/ 188 w 188"/>
                    <a:gd name="T55" fmla="*/ 23 h 23"/>
                    <a:gd name="T56" fmla="*/ 188 w 188"/>
                    <a:gd name="T57" fmla="*/ 8 h 23"/>
                    <a:gd name="T58" fmla="*/ 188 w 188"/>
                    <a:gd name="T59" fmla="*/ 8 h 23"/>
                    <a:gd name="T60" fmla="*/ 179 w 188"/>
                    <a:gd name="T61" fmla="*/ 7 h 23"/>
                    <a:gd name="T62" fmla="*/ 171 w 188"/>
                    <a:gd name="T63" fmla="*/ 6 h 23"/>
                    <a:gd name="T64" fmla="*/ 157 w 188"/>
                    <a:gd name="T65" fmla="*/ 4 h 23"/>
                    <a:gd name="T66" fmla="*/ 146 w 188"/>
                    <a:gd name="T67" fmla="*/ 1 h 23"/>
                    <a:gd name="T68" fmla="*/ 141 w 188"/>
                    <a:gd name="T69" fmla="*/ 0 h 23"/>
                    <a:gd name="T70" fmla="*/ 134 w 188"/>
                    <a:gd name="T71" fmla="*/ 0 h 23"/>
                    <a:gd name="T72" fmla="*/ 134 w 188"/>
                    <a:gd name="T73" fmla="*/ 0 h 23"/>
                    <a:gd name="T74" fmla="*/ 126 w 188"/>
                    <a:gd name="T75" fmla="*/ 1 h 23"/>
                    <a:gd name="T76" fmla="*/ 115 w 188"/>
                    <a:gd name="T77" fmla="*/ 4 h 23"/>
                    <a:gd name="T78" fmla="*/ 103 w 188"/>
                    <a:gd name="T79" fmla="*/ 6 h 23"/>
                    <a:gd name="T80" fmla="*/ 96 w 188"/>
                    <a:gd name="T81" fmla="*/ 7 h 23"/>
                    <a:gd name="T82" fmla="*/ 90 w 188"/>
                    <a:gd name="T83" fmla="*/ 8 h 23"/>
                    <a:gd name="T84" fmla="*/ 90 w 188"/>
                    <a:gd name="T85" fmla="*/ 8 h 23"/>
                    <a:gd name="T86" fmla="*/ 83 w 188"/>
                    <a:gd name="T87" fmla="*/ 7 h 23"/>
                    <a:gd name="T88" fmla="*/ 77 w 188"/>
                    <a:gd name="T89" fmla="*/ 6 h 23"/>
                    <a:gd name="T90" fmla="*/ 67 w 188"/>
                    <a:gd name="T91" fmla="*/ 4 h 23"/>
                    <a:gd name="T92" fmla="*/ 57 w 188"/>
                    <a:gd name="T93" fmla="*/ 1 h 23"/>
                    <a:gd name="T94" fmla="*/ 52 w 188"/>
                    <a:gd name="T95" fmla="*/ 0 h 23"/>
                    <a:gd name="T96" fmla="*/ 45 w 188"/>
                    <a:gd name="T97" fmla="*/ 0 h 23"/>
                    <a:gd name="T98" fmla="*/ 45 w 188"/>
                    <a:gd name="T99" fmla="*/ 0 h 23"/>
                    <a:gd name="T100" fmla="*/ 38 w 188"/>
                    <a:gd name="T101" fmla="*/ 0 h 23"/>
                    <a:gd name="T102" fmla="*/ 33 w 188"/>
                    <a:gd name="T103" fmla="*/ 1 h 23"/>
                    <a:gd name="T104" fmla="*/ 23 w 188"/>
                    <a:gd name="T105" fmla="*/ 4 h 23"/>
                    <a:gd name="T106" fmla="*/ 13 w 188"/>
                    <a:gd name="T107" fmla="*/ 6 h 23"/>
                    <a:gd name="T108" fmla="*/ 6 w 188"/>
                    <a:gd name="T109" fmla="*/ 7 h 23"/>
                    <a:gd name="T110" fmla="*/ 0 w 188"/>
                    <a:gd name="T111" fmla="*/ 8 h 23"/>
                    <a:gd name="T112" fmla="*/ 0 w 188"/>
                    <a:gd name="T113"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88" h="23">
                      <a:moveTo>
                        <a:pt x="0" y="23"/>
                      </a:moveTo>
                      <a:lnTo>
                        <a:pt x="0" y="23"/>
                      </a:lnTo>
                      <a:lnTo>
                        <a:pt x="6" y="23"/>
                      </a:lnTo>
                      <a:lnTo>
                        <a:pt x="13" y="22"/>
                      </a:lnTo>
                      <a:lnTo>
                        <a:pt x="23" y="19"/>
                      </a:lnTo>
                      <a:lnTo>
                        <a:pt x="33" y="16"/>
                      </a:lnTo>
                      <a:lnTo>
                        <a:pt x="38" y="15"/>
                      </a:lnTo>
                      <a:lnTo>
                        <a:pt x="45" y="15"/>
                      </a:lnTo>
                      <a:lnTo>
                        <a:pt x="45" y="15"/>
                      </a:lnTo>
                      <a:lnTo>
                        <a:pt x="52" y="15"/>
                      </a:lnTo>
                      <a:lnTo>
                        <a:pt x="57" y="16"/>
                      </a:lnTo>
                      <a:lnTo>
                        <a:pt x="67" y="19"/>
                      </a:lnTo>
                      <a:lnTo>
                        <a:pt x="77" y="22"/>
                      </a:lnTo>
                      <a:lnTo>
                        <a:pt x="83" y="23"/>
                      </a:lnTo>
                      <a:lnTo>
                        <a:pt x="90" y="23"/>
                      </a:lnTo>
                      <a:lnTo>
                        <a:pt x="90" y="23"/>
                      </a:lnTo>
                      <a:lnTo>
                        <a:pt x="96" y="23"/>
                      </a:lnTo>
                      <a:lnTo>
                        <a:pt x="103" y="22"/>
                      </a:lnTo>
                      <a:lnTo>
                        <a:pt x="115" y="19"/>
                      </a:lnTo>
                      <a:lnTo>
                        <a:pt x="126" y="16"/>
                      </a:lnTo>
                      <a:lnTo>
                        <a:pt x="134" y="15"/>
                      </a:lnTo>
                      <a:lnTo>
                        <a:pt x="134" y="15"/>
                      </a:lnTo>
                      <a:lnTo>
                        <a:pt x="141" y="15"/>
                      </a:lnTo>
                      <a:lnTo>
                        <a:pt x="146" y="16"/>
                      </a:lnTo>
                      <a:lnTo>
                        <a:pt x="157" y="19"/>
                      </a:lnTo>
                      <a:lnTo>
                        <a:pt x="171" y="22"/>
                      </a:lnTo>
                      <a:lnTo>
                        <a:pt x="179" y="23"/>
                      </a:lnTo>
                      <a:lnTo>
                        <a:pt x="188" y="23"/>
                      </a:lnTo>
                      <a:lnTo>
                        <a:pt x="188" y="8"/>
                      </a:lnTo>
                      <a:lnTo>
                        <a:pt x="188" y="8"/>
                      </a:lnTo>
                      <a:lnTo>
                        <a:pt x="179" y="7"/>
                      </a:lnTo>
                      <a:lnTo>
                        <a:pt x="171" y="6"/>
                      </a:lnTo>
                      <a:lnTo>
                        <a:pt x="157" y="4"/>
                      </a:lnTo>
                      <a:lnTo>
                        <a:pt x="146" y="1"/>
                      </a:lnTo>
                      <a:lnTo>
                        <a:pt x="141" y="0"/>
                      </a:lnTo>
                      <a:lnTo>
                        <a:pt x="134" y="0"/>
                      </a:lnTo>
                      <a:lnTo>
                        <a:pt x="134" y="0"/>
                      </a:lnTo>
                      <a:lnTo>
                        <a:pt x="126" y="1"/>
                      </a:lnTo>
                      <a:lnTo>
                        <a:pt x="115" y="4"/>
                      </a:lnTo>
                      <a:lnTo>
                        <a:pt x="103" y="6"/>
                      </a:lnTo>
                      <a:lnTo>
                        <a:pt x="96" y="7"/>
                      </a:lnTo>
                      <a:lnTo>
                        <a:pt x="90" y="8"/>
                      </a:lnTo>
                      <a:lnTo>
                        <a:pt x="90" y="8"/>
                      </a:lnTo>
                      <a:lnTo>
                        <a:pt x="83" y="7"/>
                      </a:lnTo>
                      <a:lnTo>
                        <a:pt x="77" y="6"/>
                      </a:lnTo>
                      <a:lnTo>
                        <a:pt x="67" y="4"/>
                      </a:lnTo>
                      <a:lnTo>
                        <a:pt x="57" y="1"/>
                      </a:lnTo>
                      <a:lnTo>
                        <a:pt x="52" y="0"/>
                      </a:lnTo>
                      <a:lnTo>
                        <a:pt x="45" y="0"/>
                      </a:lnTo>
                      <a:lnTo>
                        <a:pt x="45" y="0"/>
                      </a:lnTo>
                      <a:lnTo>
                        <a:pt x="38" y="0"/>
                      </a:lnTo>
                      <a:lnTo>
                        <a:pt x="33" y="1"/>
                      </a:lnTo>
                      <a:lnTo>
                        <a:pt x="23" y="4"/>
                      </a:lnTo>
                      <a:lnTo>
                        <a:pt x="13" y="6"/>
                      </a:lnTo>
                      <a:lnTo>
                        <a:pt x="6" y="7"/>
                      </a:lnTo>
                      <a:lnTo>
                        <a:pt x="0" y="8"/>
                      </a:lnTo>
                      <a:lnTo>
                        <a:pt x="0" y="23"/>
                      </a:lnTo>
                      <a:close/>
                    </a:path>
                  </a:pathLst>
                </a:custGeom>
                <a:solidFill>
                  <a:srgbClr val="E5E6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812">
                  <a:extLst>
                    <a:ext uri="{FF2B5EF4-FFF2-40B4-BE49-F238E27FC236}">
                      <a16:creationId xmlns:a16="http://schemas.microsoft.com/office/drawing/2014/main" id="{F6A0D7E7-6AD1-4F8A-2F95-5DB3DC4296BE}"/>
                    </a:ext>
                  </a:extLst>
                </p:cNvPr>
                <p:cNvSpPr>
                  <a:spLocks/>
                </p:cNvSpPr>
                <p:nvPr/>
              </p:nvSpPr>
              <p:spPr bwMode="auto">
                <a:xfrm>
                  <a:off x="6016625" y="5291138"/>
                  <a:ext cx="42863" cy="4763"/>
                </a:xfrm>
                <a:custGeom>
                  <a:avLst/>
                  <a:gdLst>
                    <a:gd name="T0" fmla="*/ 0 w 188"/>
                    <a:gd name="T1" fmla="*/ 23 h 23"/>
                    <a:gd name="T2" fmla="*/ 0 w 188"/>
                    <a:gd name="T3" fmla="*/ 23 h 23"/>
                    <a:gd name="T4" fmla="*/ 6 w 188"/>
                    <a:gd name="T5" fmla="*/ 23 h 23"/>
                    <a:gd name="T6" fmla="*/ 13 w 188"/>
                    <a:gd name="T7" fmla="*/ 22 h 23"/>
                    <a:gd name="T8" fmla="*/ 23 w 188"/>
                    <a:gd name="T9" fmla="*/ 19 h 23"/>
                    <a:gd name="T10" fmla="*/ 33 w 188"/>
                    <a:gd name="T11" fmla="*/ 16 h 23"/>
                    <a:gd name="T12" fmla="*/ 38 w 188"/>
                    <a:gd name="T13" fmla="*/ 15 h 23"/>
                    <a:gd name="T14" fmla="*/ 45 w 188"/>
                    <a:gd name="T15" fmla="*/ 15 h 23"/>
                    <a:gd name="T16" fmla="*/ 45 w 188"/>
                    <a:gd name="T17" fmla="*/ 15 h 23"/>
                    <a:gd name="T18" fmla="*/ 52 w 188"/>
                    <a:gd name="T19" fmla="*/ 15 h 23"/>
                    <a:gd name="T20" fmla="*/ 57 w 188"/>
                    <a:gd name="T21" fmla="*/ 16 h 23"/>
                    <a:gd name="T22" fmla="*/ 67 w 188"/>
                    <a:gd name="T23" fmla="*/ 19 h 23"/>
                    <a:gd name="T24" fmla="*/ 77 w 188"/>
                    <a:gd name="T25" fmla="*/ 22 h 23"/>
                    <a:gd name="T26" fmla="*/ 83 w 188"/>
                    <a:gd name="T27" fmla="*/ 23 h 23"/>
                    <a:gd name="T28" fmla="*/ 90 w 188"/>
                    <a:gd name="T29" fmla="*/ 23 h 23"/>
                    <a:gd name="T30" fmla="*/ 90 w 188"/>
                    <a:gd name="T31" fmla="*/ 23 h 23"/>
                    <a:gd name="T32" fmla="*/ 96 w 188"/>
                    <a:gd name="T33" fmla="*/ 23 h 23"/>
                    <a:gd name="T34" fmla="*/ 103 w 188"/>
                    <a:gd name="T35" fmla="*/ 22 h 23"/>
                    <a:gd name="T36" fmla="*/ 115 w 188"/>
                    <a:gd name="T37" fmla="*/ 19 h 23"/>
                    <a:gd name="T38" fmla="*/ 126 w 188"/>
                    <a:gd name="T39" fmla="*/ 16 h 23"/>
                    <a:gd name="T40" fmla="*/ 134 w 188"/>
                    <a:gd name="T41" fmla="*/ 15 h 23"/>
                    <a:gd name="T42" fmla="*/ 134 w 188"/>
                    <a:gd name="T43" fmla="*/ 15 h 23"/>
                    <a:gd name="T44" fmla="*/ 141 w 188"/>
                    <a:gd name="T45" fmla="*/ 15 h 23"/>
                    <a:gd name="T46" fmla="*/ 146 w 188"/>
                    <a:gd name="T47" fmla="*/ 16 h 23"/>
                    <a:gd name="T48" fmla="*/ 157 w 188"/>
                    <a:gd name="T49" fmla="*/ 19 h 23"/>
                    <a:gd name="T50" fmla="*/ 171 w 188"/>
                    <a:gd name="T51" fmla="*/ 22 h 23"/>
                    <a:gd name="T52" fmla="*/ 179 w 188"/>
                    <a:gd name="T53" fmla="*/ 23 h 23"/>
                    <a:gd name="T54" fmla="*/ 188 w 188"/>
                    <a:gd name="T55" fmla="*/ 23 h 23"/>
                    <a:gd name="T56" fmla="*/ 188 w 188"/>
                    <a:gd name="T57" fmla="*/ 8 h 23"/>
                    <a:gd name="T58" fmla="*/ 188 w 188"/>
                    <a:gd name="T59" fmla="*/ 8 h 23"/>
                    <a:gd name="T60" fmla="*/ 179 w 188"/>
                    <a:gd name="T61" fmla="*/ 7 h 23"/>
                    <a:gd name="T62" fmla="*/ 171 w 188"/>
                    <a:gd name="T63" fmla="*/ 6 h 23"/>
                    <a:gd name="T64" fmla="*/ 157 w 188"/>
                    <a:gd name="T65" fmla="*/ 4 h 23"/>
                    <a:gd name="T66" fmla="*/ 146 w 188"/>
                    <a:gd name="T67" fmla="*/ 1 h 23"/>
                    <a:gd name="T68" fmla="*/ 141 w 188"/>
                    <a:gd name="T69" fmla="*/ 0 h 23"/>
                    <a:gd name="T70" fmla="*/ 134 w 188"/>
                    <a:gd name="T71" fmla="*/ 0 h 23"/>
                    <a:gd name="T72" fmla="*/ 134 w 188"/>
                    <a:gd name="T73" fmla="*/ 0 h 23"/>
                    <a:gd name="T74" fmla="*/ 126 w 188"/>
                    <a:gd name="T75" fmla="*/ 1 h 23"/>
                    <a:gd name="T76" fmla="*/ 115 w 188"/>
                    <a:gd name="T77" fmla="*/ 4 h 23"/>
                    <a:gd name="T78" fmla="*/ 103 w 188"/>
                    <a:gd name="T79" fmla="*/ 6 h 23"/>
                    <a:gd name="T80" fmla="*/ 96 w 188"/>
                    <a:gd name="T81" fmla="*/ 7 h 23"/>
                    <a:gd name="T82" fmla="*/ 90 w 188"/>
                    <a:gd name="T83" fmla="*/ 8 h 23"/>
                    <a:gd name="T84" fmla="*/ 90 w 188"/>
                    <a:gd name="T85" fmla="*/ 8 h 23"/>
                    <a:gd name="T86" fmla="*/ 83 w 188"/>
                    <a:gd name="T87" fmla="*/ 7 h 23"/>
                    <a:gd name="T88" fmla="*/ 77 w 188"/>
                    <a:gd name="T89" fmla="*/ 6 h 23"/>
                    <a:gd name="T90" fmla="*/ 67 w 188"/>
                    <a:gd name="T91" fmla="*/ 4 h 23"/>
                    <a:gd name="T92" fmla="*/ 57 w 188"/>
                    <a:gd name="T93" fmla="*/ 1 h 23"/>
                    <a:gd name="T94" fmla="*/ 52 w 188"/>
                    <a:gd name="T95" fmla="*/ 0 h 23"/>
                    <a:gd name="T96" fmla="*/ 45 w 188"/>
                    <a:gd name="T97" fmla="*/ 0 h 23"/>
                    <a:gd name="T98" fmla="*/ 45 w 188"/>
                    <a:gd name="T99" fmla="*/ 0 h 23"/>
                    <a:gd name="T100" fmla="*/ 38 w 188"/>
                    <a:gd name="T101" fmla="*/ 0 h 23"/>
                    <a:gd name="T102" fmla="*/ 33 w 188"/>
                    <a:gd name="T103" fmla="*/ 1 h 23"/>
                    <a:gd name="T104" fmla="*/ 23 w 188"/>
                    <a:gd name="T105" fmla="*/ 4 h 23"/>
                    <a:gd name="T106" fmla="*/ 13 w 188"/>
                    <a:gd name="T107" fmla="*/ 6 h 23"/>
                    <a:gd name="T108" fmla="*/ 6 w 188"/>
                    <a:gd name="T109" fmla="*/ 7 h 23"/>
                    <a:gd name="T110" fmla="*/ 0 w 188"/>
                    <a:gd name="T111" fmla="*/ 8 h 23"/>
                    <a:gd name="T112" fmla="*/ 0 w 188"/>
                    <a:gd name="T113"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88" h="23">
                      <a:moveTo>
                        <a:pt x="0" y="23"/>
                      </a:moveTo>
                      <a:lnTo>
                        <a:pt x="0" y="23"/>
                      </a:lnTo>
                      <a:lnTo>
                        <a:pt x="6" y="23"/>
                      </a:lnTo>
                      <a:lnTo>
                        <a:pt x="13" y="22"/>
                      </a:lnTo>
                      <a:lnTo>
                        <a:pt x="23" y="19"/>
                      </a:lnTo>
                      <a:lnTo>
                        <a:pt x="33" y="16"/>
                      </a:lnTo>
                      <a:lnTo>
                        <a:pt x="38" y="15"/>
                      </a:lnTo>
                      <a:lnTo>
                        <a:pt x="45" y="15"/>
                      </a:lnTo>
                      <a:lnTo>
                        <a:pt x="45" y="15"/>
                      </a:lnTo>
                      <a:lnTo>
                        <a:pt x="52" y="15"/>
                      </a:lnTo>
                      <a:lnTo>
                        <a:pt x="57" y="16"/>
                      </a:lnTo>
                      <a:lnTo>
                        <a:pt x="67" y="19"/>
                      </a:lnTo>
                      <a:lnTo>
                        <a:pt x="77" y="22"/>
                      </a:lnTo>
                      <a:lnTo>
                        <a:pt x="83" y="23"/>
                      </a:lnTo>
                      <a:lnTo>
                        <a:pt x="90" y="23"/>
                      </a:lnTo>
                      <a:lnTo>
                        <a:pt x="90" y="23"/>
                      </a:lnTo>
                      <a:lnTo>
                        <a:pt x="96" y="23"/>
                      </a:lnTo>
                      <a:lnTo>
                        <a:pt x="103" y="22"/>
                      </a:lnTo>
                      <a:lnTo>
                        <a:pt x="115" y="19"/>
                      </a:lnTo>
                      <a:lnTo>
                        <a:pt x="126" y="16"/>
                      </a:lnTo>
                      <a:lnTo>
                        <a:pt x="134" y="15"/>
                      </a:lnTo>
                      <a:lnTo>
                        <a:pt x="134" y="15"/>
                      </a:lnTo>
                      <a:lnTo>
                        <a:pt x="141" y="15"/>
                      </a:lnTo>
                      <a:lnTo>
                        <a:pt x="146" y="16"/>
                      </a:lnTo>
                      <a:lnTo>
                        <a:pt x="157" y="19"/>
                      </a:lnTo>
                      <a:lnTo>
                        <a:pt x="171" y="22"/>
                      </a:lnTo>
                      <a:lnTo>
                        <a:pt x="179" y="23"/>
                      </a:lnTo>
                      <a:lnTo>
                        <a:pt x="188" y="23"/>
                      </a:lnTo>
                      <a:lnTo>
                        <a:pt x="188" y="8"/>
                      </a:lnTo>
                      <a:lnTo>
                        <a:pt x="188" y="8"/>
                      </a:lnTo>
                      <a:lnTo>
                        <a:pt x="179" y="7"/>
                      </a:lnTo>
                      <a:lnTo>
                        <a:pt x="171" y="6"/>
                      </a:lnTo>
                      <a:lnTo>
                        <a:pt x="157" y="4"/>
                      </a:lnTo>
                      <a:lnTo>
                        <a:pt x="146" y="1"/>
                      </a:lnTo>
                      <a:lnTo>
                        <a:pt x="141" y="0"/>
                      </a:lnTo>
                      <a:lnTo>
                        <a:pt x="134" y="0"/>
                      </a:lnTo>
                      <a:lnTo>
                        <a:pt x="134" y="0"/>
                      </a:lnTo>
                      <a:lnTo>
                        <a:pt x="126" y="1"/>
                      </a:lnTo>
                      <a:lnTo>
                        <a:pt x="115" y="4"/>
                      </a:lnTo>
                      <a:lnTo>
                        <a:pt x="103" y="6"/>
                      </a:lnTo>
                      <a:lnTo>
                        <a:pt x="96" y="7"/>
                      </a:lnTo>
                      <a:lnTo>
                        <a:pt x="90" y="8"/>
                      </a:lnTo>
                      <a:lnTo>
                        <a:pt x="90" y="8"/>
                      </a:lnTo>
                      <a:lnTo>
                        <a:pt x="83" y="7"/>
                      </a:lnTo>
                      <a:lnTo>
                        <a:pt x="77" y="6"/>
                      </a:lnTo>
                      <a:lnTo>
                        <a:pt x="67" y="4"/>
                      </a:lnTo>
                      <a:lnTo>
                        <a:pt x="57" y="1"/>
                      </a:lnTo>
                      <a:lnTo>
                        <a:pt x="52" y="0"/>
                      </a:lnTo>
                      <a:lnTo>
                        <a:pt x="45" y="0"/>
                      </a:lnTo>
                      <a:lnTo>
                        <a:pt x="45" y="0"/>
                      </a:lnTo>
                      <a:lnTo>
                        <a:pt x="38" y="0"/>
                      </a:lnTo>
                      <a:lnTo>
                        <a:pt x="33" y="1"/>
                      </a:lnTo>
                      <a:lnTo>
                        <a:pt x="23" y="4"/>
                      </a:lnTo>
                      <a:lnTo>
                        <a:pt x="13" y="6"/>
                      </a:lnTo>
                      <a:lnTo>
                        <a:pt x="6" y="7"/>
                      </a:lnTo>
                      <a:lnTo>
                        <a:pt x="0" y="8"/>
                      </a:lnTo>
                      <a:lnTo>
                        <a:pt x="0" y="2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813">
                  <a:extLst>
                    <a:ext uri="{FF2B5EF4-FFF2-40B4-BE49-F238E27FC236}">
                      <a16:creationId xmlns:a16="http://schemas.microsoft.com/office/drawing/2014/main" id="{2F70BDE6-7AE0-4626-CAD5-EB8BB95FEB42}"/>
                    </a:ext>
                  </a:extLst>
                </p:cNvPr>
                <p:cNvSpPr>
                  <a:spLocks/>
                </p:cNvSpPr>
                <p:nvPr/>
              </p:nvSpPr>
              <p:spPr bwMode="auto">
                <a:xfrm>
                  <a:off x="6016625" y="5291138"/>
                  <a:ext cx="42863" cy="4763"/>
                </a:xfrm>
                <a:custGeom>
                  <a:avLst/>
                  <a:gdLst>
                    <a:gd name="T0" fmla="*/ 0 w 188"/>
                    <a:gd name="T1" fmla="*/ 23 h 23"/>
                    <a:gd name="T2" fmla="*/ 0 w 188"/>
                    <a:gd name="T3" fmla="*/ 23 h 23"/>
                    <a:gd name="T4" fmla="*/ 6 w 188"/>
                    <a:gd name="T5" fmla="*/ 23 h 23"/>
                    <a:gd name="T6" fmla="*/ 13 w 188"/>
                    <a:gd name="T7" fmla="*/ 22 h 23"/>
                    <a:gd name="T8" fmla="*/ 23 w 188"/>
                    <a:gd name="T9" fmla="*/ 19 h 23"/>
                    <a:gd name="T10" fmla="*/ 33 w 188"/>
                    <a:gd name="T11" fmla="*/ 16 h 23"/>
                    <a:gd name="T12" fmla="*/ 38 w 188"/>
                    <a:gd name="T13" fmla="*/ 15 h 23"/>
                    <a:gd name="T14" fmla="*/ 45 w 188"/>
                    <a:gd name="T15" fmla="*/ 15 h 23"/>
                    <a:gd name="T16" fmla="*/ 45 w 188"/>
                    <a:gd name="T17" fmla="*/ 15 h 23"/>
                    <a:gd name="T18" fmla="*/ 52 w 188"/>
                    <a:gd name="T19" fmla="*/ 15 h 23"/>
                    <a:gd name="T20" fmla="*/ 57 w 188"/>
                    <a:gd name="T21" fmla="*/ 16 h 23"/>
                    <a:gd name="T22" fmla="*/ 67 w 188"/>
                    <a:gd name="T23" fmla="*/ 19 h 23"/>
                    <a:gd name="T24" fmla="*/ 77 w 188"/>
                    <a:gd name="T25" fmla="*/ 22 h 23"/>
                    <a:gd name="T26" fmla="*/ 83 w 188"/>
                    <a:gd name="T27" fmla="*/ 23 h 23"/>
                    <a:gd name="T28" fmla="*/ 90 w 188"/>
                    <a:gd name="T29" fmla="*/ 23 h 23"/>
                    <a:gd name="T30" fmla="*/ 90 w 188"/>
                    <a:gd name="T31" fmla="*/ 23 h 23"/>
                    <a:gd name="T32" fmla="*/ 96 w 188"/>
                    <a:gd name="T33" fmla="*/ 23 h 23"/>
                    <a:gd name="T34" fmla="*/ 103 w 188"/>
                    <a:gd name="T35" fmla="*/ 22 h 23"/>
                    <a:gd name="T36" fmla="*/ 115 w 188"/>
                    <a:gd name="T37" fmla="*/ 19 h 23"/>
                    <a:gd name="T38" fmla="*/ 126 w 188"/>
                    <a:gd name="T39" fmla="*/ 16 h 23"/>
                    <a:gd name="T40" fmla="*/ 134 w 188"/>
                    <a:gd name="T41" fmla="*/ 15 h 23"/>
                    <a:gd name="T42" fmla="*/ 134 w 188"/>
                    <a:gd name="T43" fmla="*/ 15 h 23"/>
                    <a:gd name="T44" fmla="*/ 141 w 188"/>
                    <a:gd name="T45" fmla="*/ 15 h 23"/>
                    <a:gd name="T46" fmla="*/ 146 w 188"/>
                    <a:gd name="T47" fmla="*/ 16 h 23"/>
                    <a:gd name="T48" fmla="*/ 157 w 188"/>
                    <a:gd name="T49" fmla="*/ 19 h 23"/>
                    <a:gd name="T50" fmla="*/ 171 w 188"/>
                    <a:gd name="T51" fmla="*/ 22 h 23"/>
                    <a:gd name="T52" fmla="*/ 179 w 188"/>
                    <a:gd name="T53" fmla="*/ 23 h 23"/>
                    <a:gd name="T54" fmla="*/ 188 w 188"/>
                    <a:gd name="T55" fmla="*/ 23 h 23"/>
                    <a:gd name="T56" fmla="*/ 188 w 188"/>
                    <a:gd name="T57" fmla="*/ 8 h 23"/>
                    <a:gd name="T58" fmla="*/ 188 w 188"/>
                    <a:gd name="T59" fmla="*/ 8 h 23"/>
                    <a:gd name="T60" fmla="*/ 179 w 188"/>
                    <a:gd name="T61" fmla="*/ 7 h 23"/>
                    <a:gd name="T62" fmla="*/ 171 w 188"/>
                    <a:gd name="T63" fmla="*/ 6 h 23"/>
                    <a:gd name="T64" fmla="*/ 157 w 188"/>
                    <a:gd name="T65" fmla="*/ 4 h 23"/>
                    <a:gd name="T66" fmla="*/ 146 w 188"/>
                    <a:gd name="T67" fmla="*/ 1 h 23"/>
                    <a:gd name="T68" fmla="*/ 141 w 188"/>
                    <a:gd name="T69" fmla="*/ 0 h 23"/>
                    <a:gd name="T70" fmla="*/ 134 w 188"/>
                    <a:gd name="T71" fmla="*/ 0 h 23"/>
                    <a:gd name="T72" fmla="*/ 134 w 188"/>
                    <a:gd name="T73" fmla="*/ 0 h 23"/>
                    <a:gd name="T74" fmla="*/ 126 w 188"/>
                    <a:gd name="T75" fmla="*/ 1 h 23"/>
                    <a:gd name="T76" fmla="*/ 115 w 188"/>
                    <a:gd name="T77" fmla="*/ 4 h 23"/>
                    <a:gd name="T78" fmla="*/ 103 w 188"/>
                    <a:gd name="T79" fmla="*/ 6 h 23"/>
                    <a:gd name="T80" fmla="*/ 96 w 188"/>
                    <a:gd name="T81" fmla="*/ 7 h 23"/>
                    <a:gd name="T82" fmla="*/ 90 w 188"/>
                    <a:gd name="T83" fmla="*/ 8 h 23"/>
                    <a:gd name="T84" fmla="*/ 90 w 188"/>
                    <a:gd name="T85" fmla="*/ 8 h 23"/>
                    <a:gd name="T86" fmla="*/ 83 w 188"/>
                    <a:gd name="T87" fmla="*/ 7 h 23"/>
                    <a:gd name="T88" fmla="*/ 77 w 188"/>
                    <a:gd name="T89" fmla="*/ 6 h 23"/>
                    <a:gd name="T90" fmla="*/ 67 w 188"/>
                    <a:gd name="T91" fmla="*/ 4 h 23"/>
                    <a:gd name="T92" fmla="*/ 57 w 188"/>
                    <a:gd name="T93" fmla="*/ 1 h 23"/>
                    <a:gd name="T94" fmla="*/ 52 w 188"/>
                    <a:gd name="T95" fmla="*/ 0 h 23"/>
                    <a:gd name="T96" fmla="*/ 45 w 188"/>
                    <a:gd name="T97" fmla="*/ 0 h 23"/>
                    <a:gd name="T98" fmla="*/ 45 w 188"/>
                    <a:gd name="T99" fmla="*/ 0 h 23"/>
                    <a:gd name="T100" fmla="*/ 38 w 188"/>
                    <a:gd name="T101" fmla="*/ 0 h 23"/>
                    <a:gd name="T102" fmla="*/ 33 w 188"/>
                    <a:gd name="T103" fmla="*/ 1 h 23"/>
                    <a:gd name="T104" fmla="*/ 23 w 188"/>
                    <a:gd name="T105" fmla="*/ 4 h 23"/>
                    <a:gd name="T106" fmla="*/ 13 w 188"/>
                    <a:gd name="T107" fmla="*/ 6 h 23"/>
                    <a:gd name="T108" fmla="*/ 6 w 188"/>
                    <a:gd name="T109" fmla="*/ 7 h 23"/>
                    <a:gd name="T110" fmla="*/ 0 w 188"/>
                    <a:gd name="T111" fmla="*/ 8 h 23"/>
                    <a:gd name="T112" fmla="*/ 0 w 188"/>
                    <a:gd name="T113"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88" h="23">
                      <a:moveTo>
                        <a:pt x="0" y="23"/>
                      </a:moveTo>
                      <a:lnTo>
                        <a:pt x="0" y="23"/>
                      </a:lnTo>
                      <a:lnTo>
                        <a:pt x="6" y="23"/>
                      </a:lnTo>
                      <a:lnTo>
                        <a:pt x="13" y="22"/>
                      </a:lnTo>
                      <a:lnTo>
                        <a:pt x="23" y="19"/>
                      </a:lnTo>
                      <a:lnTo>
                        <a:pt x="33" y="16"/>
                      </a:lnTo>
                      <a:lnTo>
                        <a:pt x="38" y="15"/>
                      </a:lnTo>
                      <a:lnTo>
                        <a:pt x="45" y="15"/>
                      </a:lnTo>
                      <a:lnTo>
                        <a:pt x="45" y="15"/>
                      </a:lnTo>
                      <a:lnTo>
                        <a:pt x="52" y="15"/>
                      </a:lnTo>
                      <a:lnTo>
                        <a:pt x="57" y="16"/>
                      </a:lnTo>
                      <a:lnTo>
                        <a:pt x="67" y="19"/>
                      </a:lnTo>
                      <a:lnTo>
                        <a:pt x="77" y="22"/>
                      </a:lnTo>
                      <a:lnTo>
                        <a:pt x="83" y="23"/>
                      </a:lnTo>
                      <a:lnTo>
                        <a:pt x="90" y="23"/>
                      </a:lnTo>
                      <a:lnTo>
                        <a:pt x="90" y="23"/>
                      </a:lnTo>
                      <a:lnTo>
                        <a:pt x="96" y="23"/>
                      </a:lnTo>
                      <a:lnTo>
                        <a:pt x="103" y="22"/>
                      </a:lnTo>
                      <a:lnTo>
                        <a:pt x="115" y="19"/>
                      </a:lnTo>
                      <a:lnTo>
                        <a:pt x="126" y="16"/>
                      </a:lnTo>
                      <a:lnTo>
                        <a:pt x="134" y="15"/>
                      </a:lnTo>
                      <a:lnTo>
                        <a:pt x="134" y="15"/>
                      </a:lnTo>
                      <a:lnTo>
                        <a:pt x="141" y="15"/>
                      </a:lnTo>
                      <a:lnTo>
                        <a:pt x="146" y="16"/>
                      </a:lnTo>
                      <a:lnTo>
                        <a:pt x="157" y="19"/>
                      </a:lnTo>
                      <a:lnTo>
                        <a:pt x="171" y="22"/>
                      </a:lnTo>
                      <a:lnTo>
                        <a:pt x="179" y="23"/>
                      </a:lnTo>
                      <a:lnTo>
                        <a:pt x="188" y="23"/>
                      </a:lnTo>
                      <a:lnTo>
                        <a:pt x="188" y="8"/>
                      </a:lnTo>
                      <a:lnTo>
                        <a:pt x="188" y="8"/>
                      </a:lnTo>
                      <a:lnTo>
                        <a:pt x="179" y="7"/>
                      </a:lnTo>
                      <a:lnTo>
                        <a:pt x="171" y="6"/>
                      </a:lnTo>
                      <a:lnTo>
                        <a:pt x="157" y="4"/>
                      </a:lnTo>
                      <a:lnTo>
                        <a:pt x="146" y="1"/>
                      </a:lnTo>
                      <a:lnTo>
                        <a:pt x="141" y="0"/>
                      </a:lnTo>
                      <a:lnTo>
                        <a:pt x="134" y="0"/>
                      </a:lnTo>
                      <a:lnTo>
                        <a:pt x="134" y="0"/>
                      </a:lnTo>
                      <a:lnTo>
                        <a:pt x="126" y="1"/>
                      </a:lnTo>
                      <a:lnTo>
                        <a:pt x="115" y="4"/>
                      </a:lnTo>
                      <a:lnTo>
                        <a:pt x="103" y="6"/>
                      </a:lnTo>
                      <a:lnTo>
                        <a:pt x="96" y="7"/>
                      </a:lnTo>
                      <a:lnTo>
                        <a:pt x="90" y="8"/>
                      </a:lnTo>
                      <a:lnTo>
                        <a:pt x="90" y="8"/>
                      </a:lnTo>
                      <a:lnTo>
                        <a:pt x="83" y="7"/>
                      </a:lnTo>
                      <a:lnTo>
                        <a:pt x="77" y="6"/>
                      </a:lnTo>
                      <a:lnTo>
                        <a:pt x="67" y="4"/>
                      </a:lnTo>
                      <a:lnTo>
                        <a:pt x="57" y="1"/>
                      </a:lnTo>
                      <a:lnTo>
                        <a:pt x="52" y="0"/>
                      </a:lnTo>
                      <a:lnTo>
                        <a:pt x="45" y="0"/>
                      </a:lnTo>
                      <a:lnTo>
                        <a:pt x="45" y="0"/>
                      </a:lnTo>
                      <a:lnTo>
                        <a:pt x="38" y="0"/>
                      </a:lnTo>
                      <a:lnTo>
                        <a:pt x="33" y="1"/>
                      </a:lnTo>
                      <a:lnTo>
                        <a:pt x="23" y="4"/>
                      </a:lnTo>
                      <a:lnTo>
                        <a:pt x="13" y="6"/>
                      </a:lnTo>
                      <a:lnTo>
                        <a:pt x="6" y="7"/>
                      </a:lnTo>
                      <a:lnTo>
                        <a:pt x="0" y="8"/>
                      </a:lnTo>
                      <a:lnTo>
                        <a:pt x="0" y="2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5" name="Freeform 814">
                  <a:extLst>
                    <a:ext uri="{FF2B5EF4-FFF2-40B4-BE49-F238E27FC236}">
                      <a16:creationId xmlns:a16="http://schemas.microsoft.com/office/drawing/2014/main" id="{AECA6573-391F-B139-4E51-F9E5E7AF2B15}"/>
                    </a:ext>
                  </a:extLst>
                </p:cNvPr>
                <p:cNvSpPr>
                  <a:spLocks/>
                </p:cNvSpPr>
                <p:nvPr/>
              </p:nvSpPr>
              <p:spPr bwMode="auto">
                <a:xfrm>
                  <a:off x="6016625" y="5294313"/>
                  <a:ext cx="42863" cy="4763"/>
                </a:xfrm>
                <a:custGeom>
                  <a:avLst/>
                  <a:gdLst>
                    <a:gd name="T0" fmla="*/ 0 w 188"/>
                    <a:gd name="T1" fmla="*/ 22 h 22"/>
                    <a:gd name="T2" fmla="*/ 0 w 188"/>
                    <a:gd name="T3" fmla="*/ 22 h 22"/>
                    <a:gd name="T4" fmla="*/ 6 w 188"/>
                    <a:gd name="T5" fmla="*/ 22 h 22"/>
                    <a:gd name="T6" fmla="*/ 13 w 188"/>
                    <a:gd name="T7" fmla="*/ 21 h 22"/>
                    <a:gd name="T8" fmla="*/ 23 w 188"/>
                    <a:gd name="T9" fmla="*/ 18 h 22"/>
                    <a:gd name="T10" fmla="*/ 33 w 188"/>
                    <a:gd name="T11" fmla="*/ 16 h 22"/>
                    <a:gd name="T12" fmla="*/ 38 w 188"/>
                    <a:gd name="T13" fmla="*/ 15 h 22"/>
                    <a:gd name="T14" fmla="*/ 45 w 188"/>
                    <a:gd name="T15" fmla="*/ 14 h 22"/>
                    <a:gd name="T16" fmla="*/ 45 w 188"/>
                    <a:gd name="T17" fmla="*/ 14 h 22"/>
                    <a:gd name="T18" fmla="*/ 52 w 188"/>
                    <a:gd name="T19" fmla="*/ 15 h 22"/>
                    <a:gd name="T20" fmla="*/ 57 w 188"/>
                    <a:gd name="T21" fmla="*/ 16 h 22"/>
                    <a:gd name="T22" fmla="*/ 67 w 188"/>
                    <a:gd name="T23" fmla="*/ 18 h 22"/>
                    <a:gd name="T24" fmla="*/ 77 w 188"/>
                    <a:gd name="T25" fmla="*/ 21 h 22"/>
                    <a:gd name="T26" fmla="*/ 83 w 188"/>
                    <a:gd name="T27" fmla="*/ 22 h 22"/>
                    <a:gd name="T28" fmla="*/ 90 w 188"/>
                    <a:gd name="T29" fmla="*/ 22 h 22"/>
                    <a:gd name="T30" fmla="*/ 90 w 188"/>
                    <a:gd name="T31" fmla="*/ 22 h 22"/>
                    <a:gd name="T32" fmla="*/ 96 w 188"/>
                    <a:gd name="T33" fmla="*/ 22 h 22"/>
                    <a:gd name="T34" fmla="*/ 103 w 188"/>
                    <a:gd name="T35" fmla="*/ 21 h 22"/>
                    <a:gd name="T36" fmla="*/ 115 w 188"/>
                    <a:gd name="T37" fmla="*/ 18 h 22"/>
                    <a:gd name="T38" fmla="*/ 126 w 188"/>
                    <a:gd name="T39" fmla="*/ 16 h 22"/>
                    <a:gd name="T40" fmla="*/ 134 w 188"/>
                    <a:gd name="T41" fmla="*/ 14 h 22"/>
                    <a:gd name="T42" fmla="*/ 134 w 188"/>
                    <a:gd name="T43" fmla="*/ 14 h 22"/>
                    <a:gd name="T44" fmla="*/ 141 w 188"/>
                    <a:gd name="T45" fmla="*/ 15 h 22"/>
                    <a:gd name="T46" fmla="*/ 146 w 188"/>
                    <a:gd name="T47" fmla="*/ 16 h 22"/>
                    <a:gd name="T48" fmla="*/ 157 w 188"/>
                    <a:gd name="T49" fmla="*/ 18 h 22"/>
                    <a:gd name="T50" fmla="*/ 171 w 188"/>
                    <a:gd name="T51" fmla="*/ 21 h 22"/>
                    <a:gd name="T52" fmla="*/ 179 w 188"/>
                    <a:gd name="T53" fmla="*/ 22 h 22"/>
                    <a:gd name="T54" fmla="*/ 188 w 188"/>
                    <a:gd name="T55" fmla="*/ 22 h 22"/>
                    <a:gd name="T56" fmla="*/ 188 w 188"/>
                    <a:gd name="T57" fmla="*/ 8 h 22"/>
                    <a:gd name="T58" fmla="*/ 188 w 188"/>
                    <a:gd name="T59" fmla="*/ 8 h 22"/>
                    <a:gd name="T60" fmla="*/ 179 w 188"/>
                    <a:gd name="T61" fmla="*/ 8 h 22"/>
                    <a:gd name="T62" fmla="*/ 171 w 188"/>
                    <a:gd name="T63" fmla="*/ 7 h 22"/>
                    <a:gd name="T64" fmla="*/ 157 w 188"/>
                    <a:gd name="T65" fmla="*/ 4 h 22"/>
                    <a:gd name="T66" fmla="*/ 146 w 188"/>
                    <a:gd name="T67" fmla="*/ 1 h 22"/>
                    <a:gd name="T68" fmla="*/ 141 w 188"/>
                    <a:gd name="T69" fmla="*/ 0 h 22"/>
                    <a:gd name="T70" fmla="*/ 134 w 188"/>
                    <a:gd name="T71" fmla="*/ 0 h 22"/>
                    <a:gd name="T72" fmla="*/ 134 w 188"/>
                    <a:gd name="T73" fmla="*/ 0 h 22"/>
                    <a:gd name="T74" fmla="*/ 126 w 188"/>
                    <a:gd name="T75" fmla="*/ 1 h 22"/>
                    <a:gd name="T76" fmla="*/ 115 w 188"/>
                    <a:gd name="T77" fmla="*/ 4 h 22"/>
                    <a:gd name="T78" fmla="*/ 103 w 188"/>
                    <a:gd name="T79" fmla="*/ 7 h 22"/>
                    <a:gd name="T80" fmla="*/ 96 w 188"/>
                    <a:gd name="T81" fmla="*/ 8 h 22"/>
                    <a:gd name="T82" fmla="*/ 90 w 188"/>
                    <a:gd name="T83" fmla="*/ 8 h 22"/>
                    <a:gd name="T84" fmla="*/ 90 w 188"/>
                    <a:gd name="T85" fmla="*/ 8 h 22"/>
                    <a:gd name="T86" fmla="*/ 83 w 188"/>
                    <a:gd name="T87" fmla="*/ 8 h 22"/>
                    <a:gd name="T88" fmla="*/ 77 w 188"/>
                    <a:gd name="T89" fmla="*/ 7 h 22"/>
                    <a:gd name="T90" fmla="*/ 67 w 188"/>
                    <a:gd name="T91" fmla="*/ 4 h 22"/>
                    <a:gd name="T92" fmla="*/ 57 w 188"/>
                    <a:gd name="T93" fmla="*/ 1 h 22"/>
                    <a:gd name="T94" fmla="*/ 52 w 188"/>
                    <a:gd name="T95" fmla="*/ 0 h 22"/>
                    <a:gd name="T96" fmla="*/ 45 w 188"/>
                    <a:gd name="T97" fmla="*/ 0 h 22"/>
                    <a:gd name="T98" fmla="*/ 45 w 188"/>
                    <a:gd name="T99" fmla="*/ 0 h 22"/>
                    <a:gd name="T100" fmla="*/ 38 w 188"/>
                    <a:gd name="T101" fmla="*/ 0 h 22"/>
                    <a:gd name="T102" fmla="*/ 33 w 188"/>
                    <a:gd name="T103" fmla="*/ 1 h 22"/>
                    <a:gd name="T104" fmla="*/ 23 w 188"/>
                    <a:gd name="T105" fmla="*/ 4 h 22"/>
                    <a:gd name="T106" fmla="*/ 13 w 188"/>
                    <a:gd name="T107" fmla="*/ 7 h 22"/>
                    <a:gd name="T108" fmla="*/ 6 w 188"/>
                    <a:gd name="T109" fmla="*/ 8 h 22"/>
                    <a:gd name="T110" fmla="*/ 0 w 188"/>
                    <a:gd name="T111" fmla="*/ 8 h 22"/>
                    <a:gd name="T112" fmla="*/ 0 w 188"/>
                    <a:gd name="T113"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88" h="22">
                      <a:moveTo>
                        <a:pt x="0" y="22"/>
                      </a:moveTo>
                      <a:lnTo>
                        <a:pt x="0" y="22"/>
                      </a:lnTo>
                      <a:lnTo>
                        <a:pt x="6" y="22"/>
                      </a:lnTo>
                      <a:lnTo>
                        <a:pt x="13" y="21"/>
                      </a:lnTo>
                      <a:lnTo>
                        <a:pt x="23" y="18"/>
                      </a:lnTo>
                      <a:lnTo>
                        <a:pt x="33" y="16"/>
                      </a:lnTo>
                      <a:lnTo>
                        <a:pt x="38" y="15"/>
                      </a:lnTo>
                      <a:lnTo>
                        <a:pt x="45" y="14"/>
                      </a:lnTo>
                      <a:lnTo>
                        <a:pt x="45" y="14"/>
                      </a:lnTo>
                      <a:lnTo>
                        <a:pt x="52" y="15"/>
                      </a:lnTo>
                      <a:lnTo>
                        <a:pt x="57" y="16"/>
                      </a:lnTo>
                      <a:lnTo>
                        <a:pt x="67" y="18"/>
                      </a:lnTo>
                      <a:lnTo>
                        <a:pt x="77" y="21"/>
                      </a:lnTo>
                      <a:lnTo>
                        <a:pt x="83" y="22"/>
                      </a:lnTo>
                      <a:lnTo>
                        <a:pt x="90" y="22"/>
                      </a:lnTo>
                      <a:lnTo>
                        <a:pt x="90" y="22"/>
                      </a:lnTo>
                      <a:lnTo>
                        <a:pt x="96" y="22"/>
                      </a:lnTo>
                      <a:lnTo>
                        <a:pt x="103" y="21"/>
                      </a:lnTo>
                      <a:lnTo>
                        <a:pt x="115" y="18"/>
                      </a:lnTo>
                      <a:lnTo>
                        <a:pt x="126" y="16"/>
                      </a:lnTo>
                      <a:lnTo>
                        <a:pt x="134" y="14"/>
                      </a:lnTo>
                      <a:lnTo>
                        <a:pt x="134" y="14"/>
                      </a:lnTo>
                      <a:lnTo>
                        <a:pt x="141" y="15"/>
                      </a:lnTo>
                      <a:lnTo>
                        <a:pt x="146" y="16"/>
                      </a:lnTo>
                      <a:lnTo>
                        <a:pt x="157" y="18"/>
                      </a:lnTo>
                      <a:lnTo>
                        <a:pt x="171" y="21"/>
                      </a:lnTo>
                      <a:lnTo>
                        <a:pt x="179" y="22"/>
                      </a:lnTo>
                      <a:lnTo>
                        <a:pt x="188" y="22"/>
                      </a:lnTo>
                      <a:lnTo>
                        <a:pt x="188" y="8"/>
                      </a:lnTo>
                      <a:lnTo>
                        <a:pt x="188" y="8"/>
                      </a:lnTo>
                      <a:lnTo>
                        <a:pt x="179" y="8"/>
                      </a:lnTo>
                      <a:lnTo>
                        <a:pt x="171" y="7"/>
                      </a:lnTo>
                      <a:lnTo>
                        <a:pt x="157" y="4"/>
                      </a:lnTo>
                      <a:lnTo>
                        <a:pt x="146" y="1"/>
                      </a:lnTo>
                      <a:lnTo>
                        <a:pt x="141" y="0"/>
                      </a:lnTo>
                      <a:lnTo>
                        <a:pt x="134" y="0"/>
                      </a:lnTo>
                      <a:lnTo>
                        <a:pt x="134" y="0"/>
                      </a:lnTo>
                      <a:lnTo>
                        <a:pt x="126" y="1"/>
                      </a:lnTo>
                      <a:lnTo>
                        <a:pt x="115" y="4"/>
                      </a:lnTo>
                      <a:lnTo>
                        <a:pt x="103" y="7"/>
                      </a:lnTo>
                      <a:lnTo>
                        <a:pt x="96" y="8"/>
                      </a:lnTo>
                      <a:lnTo>
                        <a:pt x="90" y="8"/>
                      </a:lnTo>
                      <a:lnTo>
                        <a:pt x="90" y="8"/>
                      </a:lnTo>
                      <a:lnTo>
                        <a:pt x="83" y="8"/>
                      </a:lnTo>
                      <a:lnTo>
                        <a:pt x="77" y="7"/>
                      </a:lnTo>
                      <a:lnTo>
                        <a:pt x="67" y="4"/>
                      </a:lnTo>
                      <a:lnTo>
                        <a:pt x="57" y="1"/>
                      </a:lnTo>
                      <a:lnTo>
                        <a:pt x="52" y="0"/>
                      </a:lnTo>
                      <a:lnTo>
                        <a:pt x="45" y="0"/>
                      </a:lnTo>
                      <a:lnTo>
                        <a:pt x="45" y="0"/>
                      </a:lnTo>
                      <a:lnTo>
                        <a:pt x="38" y="0"/>
                      </a:lnTo>
                      <a:lnTo>
                        <a:pt x="33" y="1"/>
                      </a:lnTo>
                      <a:lnTo>
                        <a:pt x="23" y="4"/>
                      </a:lnTo>
                      <a:lnTo>
                        <a:pt x="13" y="7"/>
                      </a:lnTo>
                      <a:lnTo>
                        <a:pt x="6" y="8"/>
                      </a:lnTo>
                      <a:lnTo>
                        <a:pt x="0" y="8"/>
                      </a:lnTo>
                      <a:lnTo>
                        <a:pt x="0" y="22"/>
                      </a:lnTo>
                      <a:close/>
                    </a:path>
                  </a:pathLst>
                </a:custGeom>
                <a:solidFill>
                  <a:srgbClr val="5BB1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815">
                  <a:extLst>
                    <a:ext uri="{FF2B5EF4-FFF2-40B4-BE49-F238E27FC236}">
                      <a16:creationId xmlns:a16="http://schemas.microsoft.com/office/drawing/2014/main" id="{EB38CE4C-E0D5-E976-F4ED-538F1E4437B4}"/>
                    </a:ext>
                  </a:extLst>
                </p:cNvPr>
                <p:cNvSpPr>
                  <a:spLocks/>
                </p:cNvSpPr>
                <p:nvPr/>
              </p:nvSpPr>
              <p:spPr bwMode="auto">
                <a:xfrm>
                  <a:off x="6016625" y="5294313"/>
                  <a:ext cx="42863" cy="4763"/>
                </a:xfrm>
                <a:custGeom>
                  <a:avLst/>
                  <a:gdLst>
                    <a:gd name="T0" fmla="*/ 0 w 188"/>
                    <a:gd name="T1" fmla="*/ 22 h 22"/>
                    <a:gd name="T2" fmla="*/ 0 w 188"/>
                    <a:gd name="T3" fmla="*/ 22 h 22"/>
                    <a:gd name="T4" fmla="*/ 6 w 188"/>
                    <a:gd name="T5" fmla="*/ 22 h 22"/>
                    <a:gd name="T6" fmla="*/ 13 w 188"/>
                    <a:gd name="T7" fmla="*/ 21 h 22"/>
                    <a:gd name="T8" fmla="*/ 23 w 188"/>
                    <a:gd name="T9" fmla="*/ 18 h 22"/>
                    <a:gd name="T10" fmla="*/ 33 w 188"/>
                    <a:gd name="T11" fmla="*/ 16 h 22"/>
                    <a:gd name="T12" fmla="*/ 38 w 188"/>
                    <a:gd name="T13" fmla="*/ 15 h 22"/>
                    <a:gd name="T14" fmla="*/ 45 w 188"/>
                    <a:gd name="T15" fmla="*/ 14 h 22"/>
                    <a:gd name="T16" fmla="*/ 45 w 188"/>
                    <a:gd name="T17" fmla="*/ 14 h 22"/>
                    <a:gd name="T18" fmla="*/ 52 w 188"/>
                    <a:gd name="T19" fmla="*/ 15 h 22"/>
                    <a:gd name="T20" fmla="*/ 57 w 188"/>
                    <a:gd name="T21" fmla="*/ 16 h 22"/>
                    <a:gd name="T22" fmla="*/ 67 w 188"/>
                    <a:gd name="T23" fmla="*/ 18 h 22"/>
                    <a:gd name="T24" fmla="*/ 77 w 188"/>
                    <a:gd name="T25" fmla="*/ 21 h 22"/>
                    <a:gd name="T26" fmla="*/ 83 w 188"/>
                    <a:gd name="T27" fmla="*/ 22 h 22"/>
                    <a:gd name="T28" fmla="*/ 90 w 188"/>
                    <a:gd name="T29" fmla="*/ 22 h 22"/>
                    <a:gd name="T30" fmla="*/ 90 w 188"/>
                    <a:gd name="T31" fmla="*/ 22 h 22"/>
                    <a:gd name="T32" fmla="*/ 96 w 188"/>
                    <a:gd name="T33" fmla="*/ 22 h 22"/>
                    <a:gd name="T34" fmla="*/ 103 w 188"/>
                    <a:gd name="T35" fmla="*/ 21 h 22"/>
                    <a:gd name="T36" fmla="*/ 115 w 188"/>
                    <a:gd name="T37" fmla="*/ 18 h 22"/>
                    <a:gd name="T38" fmla="*/ 126 w 188"/>
                    <a:gd name="T39" fmla="*/ 16 h 22"/>
                    <a:gd name="T40" fmla="*/ 134 w 188"/>
                    <a:gd name="T41" fmla="*/ 14 h 22"/>
                    <a:gd name="T42" fmla="*/ 134 w 188"/>
                    <a:gd name="T43" fmla="*/ 14 h 22"/>
                    <a:gd name="T44" fmla="*/ 141 w 188"/>
                    <a:gd name="T45" fmla="*/ 15 h 22"/>
                    <a:gd name="T46" fmla="*/ 146 w 188"/>
                    <a:gd name="T47" fmla="*/ 16 h 22"/>
                    <a:gd name="T48" fmla="*/ 157 w 188"/>
                    <a:gd name="T49" fmla="*/ 18 h 22"/>
                    <a:gd name="T50" fmla="*/ 171 w 188"/>
                    <a:gd name="T51" fmla="*/ 21 h 22"/>
                    <a:gd name="T52" fmla="*/ 179 w 188"/>
                    <a:gd name="T53" fmla="*/ 22 h 22"/>
                    <a:gd name="T54" fmla="*/ 188 w 188"/>
                    <a:gd name="T55" fmla="*/ 22 h 22"/>
                    <a:gd name="T56" fmla="*/ 188 w 188"/>
                    <a:gd name="T57" fmla="*/ 8 h 22"/>
                    <a:gd name="T58" fmla="*/ 188 w 188"/>
                    <a:gd name="T59" fmla="*/ 8 h 22"/>
                    <a:gd name="T60" fmla="*/ 179 w 188"/>
                    <a:gd name="T61" fmla="*/ 8 h 22"/>
                    <a:gd name="T62" fmla="*/ 171 w 188"/>
                    <a:gd name="T63" fmla="*/ 7 h 22"/>
                    <a:gd name="T64" fmla="*/ 157 w 188"/>
                    <a:gd name="T65" fmla="*/ 4 h 22"/>
                    <a:gd name="T66" fmla="*/ 146 w 188"/>
                    <a:gd name="T67" fmla="*/ 1 h 22"/>
                    <a:gd name="T68" fmla="*/ 141 w 188"/>
                    <a:gd name="T69" fmla="*/ 0 h 22"/>
                    <a:gd name="T70" fmla="*/ 134 w 188"/>
                    <a:gd name="T71" fmla="*/ 0 h 22"/>
                    <a:gd name="T72" fmla="*/ 134 w 188"/>
                    <a:gd name="T73" fmla="*/ 0 h 22"/>
                    <a:gd name="T74" fmla="*/ 126 w 188"/>
                    <a:gd name="T75" fmla="*/ 1 h 22"/>
                    <a:gd name="T76" fmla="*/ 115 w 188"/>
                    <a:gd name="T77" fmla="*/ 4 h 22"/>
                    <a:gd name="T78" fmla="*/ 103 w 188"/>
                    <a:gd name="T79" fmla="*/ 7 h 22"/>
                    <a:gd name="T80" fmla="*/ 96 w 188"/>
                    <a:gd name="T81" fmla="*/ 8 h 22"/>
                    <a:gd name="T82" fmla="*/ 90 w 188"/>
                    <a:gd name="T83" fmla="*/ 8 h 22"/>
                    <a:gd name="T84" fmla="*/ 90 w 188"/>
                    <a:gd name="T85" fmla="*/ 8 h 22"/>
                    <a:gd name="T86" fmla="*/ 83 w 188"/>
                    <a:gd name="T87" fmla="*/ 8 h 22"/>
                    <a:gd name="T88" fmla="*/ 77 w 188"/>
                    <a:gd name="T89" fmla="*/ 7 h 22"/>
                    <a:gd name="T90" fmla="*/ 67 w 188"/>
                    <a:gd name="T91" fmla="*/ 4 h 22"/>
                    <a:gd name="T92" fmla="*/ 57 w 188"/>
                    <a:gd name="T93" fmla="*/ 1 h 22"/>
                    <a:gd name="T94" fmla="*/ 52 w 188"/>
                    <a:gd name="T95" fmla="*/ 0 h 22"/>
                    <a:gd name="T96" fmla="*/ 45 w 188"/>
                    <a:gd name="T97" fmla="*/ 0 h 22"/>
                    <a:gd name="T98" fmla="*/ 45 w 188"/>
                    <a:gd name="T99" fmla="*/ 0 h 22"/>
                    <a:gd name="T100" fmla="*/ 38 w 188"/>
                    <a:gd name="T101" fmla="*/ 0 h 22"/>
                    <a:gd name="T102" fmla="*/ 33 w 188"/>
                    <a:gd name="T103" fmla="*/ 1 h 22"/>
                    <a:gd name="T104" fmla="*/ 23 w 188"/>
                    <a:gd name="T105" fmla="*/ 4 h 22"/>
                    <a:gd name="T106" fmla="*/ 13 w 188"/>
                    <a:gd name="T107" fmla="*/ 7 h 22"/>
                    <a:gd name="T108" fmla="*/ 6 w 188"/>
                    <a:gd name="T109" fmla="*/ 8 h 22"/>
                    <a:gd name="T110" fmla="*/ 0 w 188"/>
                    <a:gd name="T111" fmla="*/ 8 h 22"/>
                    <a:gd name="T112" fmla="*/ 0 w 188"/>
                    <a:gd name="T113"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88" h="22">
                      <a:moveTo>
                        <a:pt x="0" y="22"/>
                      </a:moveTo>
                      <a:lnTo>
                        <a:pt x="0" y="22"/>
                      </a:lnTo>
                      <a:lnTo>
                        <a:pt x="6" y="22"/>
                      </a:lnTo>
                      <a:lnTo>
                        <a:pt x="13" y="21"/>
                      </a:lnTo>
                      <a:lnTo>
                        <a:pt x="23" y="18"/>
                      </a:lnTo>
                      <a:lnTo>
                        <a:pt x="33" y="16"/>
                      </a:lnTo>
                      <a:lnTo>
                        <a:pt x="38" y="15"/>
                      </a:lnTo>
                      <a:lnTo>
                        <a:pt x="45" y="14"/>
                      </a:lnTo>
                      <a:lnTo>
                        <a:pt x="45" y="14"/>
                      </a:lnTo>
                      <a:lnTo>
                        <a:pt x="52" y="15"/>
                      </a:lnTo>
                      <a:lnTo>
                        <a:pt x="57" y="16"/>
                      </a:lnTo>
                      <a:lnTo>
                        <a:pt x="67" y="18"/>
                      </a:lnTo>
                      <a:lnTo>
                        <a:pt x="77" y="21"/>
                      </a:lnTo>
                      <a:lnTo>
                        <a:pt x="83" y="22"/>
                      </a:lnTo>
                      <a:lnTo>
                        <a:pt x="90" y="22"/>
                      </a:lnTo>
                      <a:lnTo>
                        <a:pt x="90" y="22"/>
                      </a:lnTo>
                      <a:lnTo>
                        <a:pt x="96" y="22"/>
                      </a:lnTo>
                      <a:lnTo>
                        <a:pt x="103" y="21"/>
                      </a:lnTo>
                      <a:lnTo>
                        <a:pt x="115" y="18"/>
                      </a:lnTo>
                      <a:lnTo>
                        <a:pt x="126" y="16"/>
                      </a:lnTo>
                      <a:lnTo>
                        <a:pt x="134" y="14"/>
                      </a:lnTo>
                      <a:lnTo>
                        <a:pt x="134" y="14"/>
                      </a:lnTo>
                      <a:lnTo>
                        <a:pt x="141" y="15"/>
                      </a:lnTo>
                      <a:lnTo>
                        <a:pt x="146" y="16"/>
                      </a:lnTo>
                      <a:lnTo>
                        <a:pt x="157" y="18"/>
                      </a:lnTo>
                      <a:lnTo>
                        <a:pt x="171" y="21"/>
                      </a:lnTo>
                      <a:lnTo>
                        <a:pt x="179" y="22"/>
                      </a:lnTo>
                      <a:lnTo>
                        <a:pt x="188" y="22"/>
                      </a:lnTo>
                      <a:lnTo>
                        <a:pt x="188" y="8"/>
                      </a:lnTo>
                      <a:lnTo>
                        <a:pt x="188" y="8"/>
                      </a:lnTo>
                      <a:lnTo>
                        <a:pt x="179" y="8"/>
                      </a:lnTo>
                      <a:lnTo>
                        <a:pt x="171" y="7"/>
                      </a:lnTo>
                      <a:lnTo>
                        <a:pt x="157" y="4"/>
                      </a:lnTo>
                      <a:lnTo>
                        <a:pt x="146" y="1"/>
                      </a:lnTo>
                      <a:lnTo>
                        <a:pt x="141" y="0"/>
                      </a:lnTo>
                      <a:lnTo>
                        <a:pt x="134" y="0"/>
                      </a:lnTo>
                      <a:lnTo>
                        <a:pt x="134" y="0"/>
                      </a:lnTo>
                      <a:lnTo>
                        <a:pt x="126" y="1"/>
                      </a:lnTo>
                      <a:lnTo>
                        <a:pt x="115" y="4"/>
                      </a:lnTo>
                      <a:lnTo>
                        <a:pt x="103" y="7"/>
                      </a:lnTo>
                      <a:lnTo>
                        <a:pt x="96" y="8"/>
                      </a:lnTo>
                      <a:lnTo>
                        <a:pt x="90" y="8"/>
                      </a:lnTo>
                      <a:lnTo>
                        <a:pt x="90" y="8"/>
                      </a:lnTo>
                      <a:lnTo>
                        <a:pt x="83" y="8"/>
                      </a:lnTo>
                      <a:lnTo>
                        <a:pt x="77" y="7"/>
                      </a:lnTo>
                      <a:lnTo>
                        <a:pt x="67" y="4"/>
                      </a:lnTo>
                      <a:lnTo>
                        <a:pt x="57" y="1"/>
                      </a:lnTo>
                      <a:lnTo>
                        <a:pt x="52" y="0"/>
                      </a:lnTo>
                      <a:lnTo>
                        <a:pt x="45" y="0"/>
                      </a:lnTo>
                      <a:lnTo>
                        <a:pt x="45" y="0"/>
                      </a:lnTo>
                      <a:lnTo>
                        <a:pt x="38" y="0"/>
                      </a:lnTo>
                      <a:lnTo>
                        <a:pt x="33" y="1"/>
                      </a:lnTo>
                      <a:lnTo>
                        <a:pt x="23" y="4"/>
                      </a:lnTo>
                      <a:lnTo>
                        <a:pt x="13" y="7"/>
                      </a:lnTo>
                      <a:lnTo>
                        <a:pt x="6" y="8"/>
                      </a:lnTo>
                      <a:lnTo>
                        <a:pt x="0" y="8"/>
                      </a:lnTo>
                      <a:lnTo>
                        <a:pt x="0" y="2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816">
                  <a:extLst>
                    <a:ext uri="{FF2B5EF4-FFF2-40B4-BE49-F238E27FC236}">
                      <a16:creationId xmlns:a16="http://schemas.microsoft.com/office/drawing/2014/main" id="{26981CEF-C375-E31D-CB7F-5A60213E6E53}"/>
                    </a:ext>
                  </a:extLst>
                </p:cNvPr>
                <p:cNvSpPr>
                  <a:spLocks/>
                </p:cNvSpPr>
                <p:nvPr/>
              </p:nvSpPr>
              <p:spPr bwMode="auto">
                <a:xfrm>
                  <a:off x="6016625" y="5294313"/>
                  <a:ext cx="42863" cy="4763"/>
                </a:xfrm>
                <a:custGeom>
                  <a:avLst/>
                  <a:gdLst>
                    <a:gd name="T0" fmla="*/ 0 w 188"/>
                    <a:gd name="T1" fmla="*/ 22 h 22"/>
                    <a:gd name="T2" fmla="*/ 0 w 188"/>
                    <a:gd name="T3" fmla="*/ 22 h 22"/>
                    <a:gd name="T4" fmla="*/ 6 w 188"/>
                    <a:gd name="T5" fmla="*/ 22 h 22"/>
                    <a:gd name="T6" fmla="*/ 13 w 188"/>
                    <a:gd name="T7" fmla="*/ 21 h 22"/>
                    <a:gd name="T8" fmla="*/ 23 w 188"/>
                    <a:gd name="T9" fmla="*/ 18 h 22"/>
                    <a:gd name="T10" fmla="*/ 33 w 188"/>
                    <a:gd name="T11" fmla="*/ 16 h 22"/>
                    <a:gd name="T12" fmla="*/ 38 w 188"/>
                    <a:gd name="T13" fmla="*/ 15 h 22"/>
                    <a:gd name="T14" fmla="*/ 45 w 188"/>
                    <a:gd name="T15" fmla="*/ 14 h 22"/>
                    <a:gd name="T16" fmla="*/ 45 w 188"/>
                    <a:gd name="T17" fmla="*/ 14 h 22"/>
                    <a:gd name="T18" fmla="*/ 52 w 188"/>
                    <a:gd name="T19" fmla="*/ 15 h 22"/>
                    <a:gd name="T20" fmla="*/ 57 w 188"/>
                    <a:gd name="T21" fmla="*/ 16 h 22"/>
                    <a:gd name="T22" fmla="*/ 67 w 188"/>
                    <a:gd name="T23" fmla="*/ 18 h 22"/>
                    <a:gd name="T24" fmla="*/ 77 w 188"/>
                    <a:gd name="T25" fmla="*/ 21 h 22"/>
                    <a:gd name="T26" fmla="*/ 83 w 188"/>
                    <a:gd name="T27" fmla="*/ 22 h 22"/>
                    <a:gd name="T28" fmla="*/ 90 w 188"/>
                    <a:gd name="T29" fmla="*/ 22 h 22"/>
                    <a:gd name="T30" fmla="*/ 90 w 188"/>
                    <a:gd name="T31" fmla="*/ 22 h 22"/>
                    <a:gd name="T32" fmla="*/ 96 w 188"/>
                    <a:gd name="T33" fmla="*/ 22 h 22"/>
                    <a:gd name="T34" fmla="*/ 103 w 188"/>
                    <a:gd name="T35" fmla="*/ 21 h 22"/>
                    <a:gd name="T36" fmla="*/ 115 w 188"/>
                    <a:gd name="T37" fmla="*/ 18 h 22"/>
                    <a:gd name="T38" fmla="*/ 126 w 188"/>
                    <a:gd name="T39" fmla="*/ 16 h 22"/>
                    <a:gd name="T40" fmla="*/ 134 w 188"/>
                    <a:gd name="T41" fmla="*/ 14 h 22"/>
                    <a:gd name="T42" fmla="*/ 134 w 188"/>
                    <a:gd name="T43" fmla="*/ 14 h 22"/>
                    <a:gd name="T44" fmla="*/ 141 w 188"/>
                    <a:gd name="T45" fmla="*/ 15 h 22"/>
                    <a:gd name="T46" fmla="*/ 146 w 188"/>
                    <a:gd name="T47" fmla="*/ 16 h 22"/>
                    <a:gd name="T48" fmla="*/ 157 w 188"/>
                    <a:gd name="T49" fmla="*/ 18 h 22"/>
                    <a:gd name="T50" fmla="*/ 171 w 188"/>
                    <a:gd name="T51" fmla="*/ 21 h 22"/>
                    <a:gd name="T52" fmla="*/ 179 w 188"/>
                    <a:gd name="T53" fmla="*/ 22 h 22"/>
                    <a:gd name="T54" fmla="*/ 188 w 188"/>
                    <a:gd name="T55" fmla="*/ 22 h 22"/>
                    <a:gd name="T56" fmla="*/ 188 w 188"/>
                    <a:gd name="T57" fmla="*/ 8 h 22"/>
                    <a:gd name="T58" fmla="*/ 188 w 188"/>
                    <a:gd name="T59" fmla="*/ 8 h 22"/>
                    <a:gd name="T60" fmla="*/ 179 w 188"/>
                    <a:gd name="T61" fmla="*/ 8 h 22"/>
                    <a:gd name="T62" fmla="*/ 171 w 188"/>
                    <a:gd name="T63" fmla="*/ 7 h 22"/>
                    <a:gd name="T64" fmla="*/ 157 w 188"/>
                    <a:gd name="T65" fmla="*/ 4 h 22"/>
                    <a:gd name="T66" fmla="*/ 146 w 188"/>
                    <a:gd name="T67" fmla="*/ 1 h 22"/>
                    <a:gd name="T68" fmla="*/ 141 w 188"/>
                    <a:gd name="T69" fmla="*/ 0 h 22"/>
                    <a:gd name="T70" fmla="*/ 134 w 188"/>
                    <a:gd name="T71" fmla="*/ 0 h 22"/>
                    <a:gd name="T72" fmla="*/ 134 w 188"/>
                    <a:gd name="T73" fmla="*/ 0 h 22"/>
                    <a:gd name="T74" fmla="*/ 126 w 188"/>
                    <a:gd name="T75" fmla="*/ 1 h 22"/>
                    <a:gd name="T76" fmla="*/ 115 w 188"/>
                    <a:gd name="T77" fmla="*/ 4 h 22"/>
                    <a:gd name="T78" fmla="*/ 103 w 188"/>
                    <a:gd name="T79" fmla="*/ 7 h 22"/>
                    <a:gd name="T80" fmla="*/ 96 w 188"/>
                    <a:gd name="T81" fmla="*/ 8 h 22"/>
                    <a:gd name="T82" fmla="*/ 90 w 188"/>
                    <a:gd name="T83" fmla="*/ 8 h 22"/>
                    <a:gd name="T84" fmla="*/ 90 w 188"/>
                    <a:gd name="T85" fmla="*/ 8 h 22"/>
                    <a:gd name="T86" fmla="*/ 83 w 188"/>
                    <a:gd name="T87" fmla="*/ 8 h 22"/>
                    <a:gd name="T88" fmla="*/ 77 w 188"/>
                    <a:gd name="T89" fmla="*/ 7 h 22"/>
                    <a:gd name="T90" fmla="*/ 67 w 188"/>
                    <a:gd name="T91" fmla="*/ 4 h 22"/>
                    <a:gd name="T92" fmla="*/ 57 w 188"/>
                    <a:gd name="T93" fmla="*/ 1 h 22"/>
                    <a:gd name="T94" fmla="*/ 52 w 188"/>
                    <a:gd name="T95" fmla="*/ 0 h 22"/>
                    <a:gd name="T96" fmla="*/ 45 w 188"/>
                    <a:gd name="T97" fmla="*/ 0 h 22"/>
                    <a:gd name="T98" fmla="*/ 45 w 188"/>
                    <a:gd name="T99" fmla="*/ 0 h 22"/>
                    <a:gd name="T100" fmla="*/ 38 w 188"/>
                    <a:gd name="T101" fmla="*/ 0 h 22"/>
                    <a:gd name="T102" fmla="*/ 33 w 188"/>
                    <a:gd name="T103" fmla="*/ 1 h 22"/>
                    <a:gd name="T104" fmla="*/ 23 w 188"/>
                    <a:gd name="T105" fmla="*/ 4 h 22"/>
                    <a:gd name="T106" fmla="*/ 13 w 188"/>
                    <a:gd name="T107" fmla="*/ 7 h 22"/>
                    <a:gd name="T108" fmla="*/ 6 w 188"/>
                    <a:gd name="T109" fmla="*/ 8 h 22"/>
                    <a:gd name="T110" fmla="*/ 0 w 188"/>
                    <a:gd name="T111" fmla="*/ 8 h 22"/>
                    <a:gd name="T112" fmla="*/ 0 w 188"/>
                    <a:gd name="T113"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88" h="22">
                      <a:moveTo>
                        <a:pt x="0" y="22"/>
                      </a:moveTo>
                      <a:lnTo>
                        <a:pt x="0" y="22"/>
                      </a:lnTo>
                      <a:lnTo>
                        <a:pt x="6" y="22"/>
                      </a:lnTo>
                      <a:lnTo>
                        <a:pt x="13" y="21"/>
                      </a:lnTo>
                      <a:lnTo>
                        <a:pt x="23" y="18"/>
                      </a:lnTo>
                      <a:lnTo>
                        <a:pt x="33" y="16"/>
                      </a:lnTo>
                      <a:lnTo>
                        <a:pt x="38" y="15"/>
                      </a:lnTo>
                      <a:lnTo>
                        <a:pt x="45" y="14"/>
                      </a:lnTo>
                      <a:lnTo>
                        <a:pt x="45" y="14"/>
                      </a:lnTo>
                      <a:lnTo>
                        <a:pt x="52" y="15"/>
                      </a:lnTo>
                      <a:lnTo>
                        <a:pt x="57" y="16"/>
                      </a:lnTo>
                      <a:lnTo>
                        <a:pt x="67" y="18"/>
                      </a:lnTo>
                      <a:lnTo>
                        <a:pt x="77" y="21"/>
                      </a:lnTo>
                      <a:lnTo>
                        <a:pt x="83" y="22"/>
                      </a:lnTo>
                      <a:lnTo>
                        <a:pt x="90" y="22"/>
                      </a:lnTo>
                      <a:lnTo>
                        <a:pt x="90" y="22"/>
                      </a:lnTo>
                      <a:lnTo>
                        <a:pt x="96" y="22"/>
                      </a:lnTo>
                      <a:lnTo>
                        <a:pt x="103" y="21"/>
                      </a:lnTo>
                      <a:lnTo>
                        <a:pt x="115" y="18"/>
                      </a:lnTo>
                      <a:lnTo>
                        <a:pt x="126" y="16"/>
                      </a:lnTo>
                      <a:lnTo>
                        <a:pt x="134" y="14"/>
                      </a:lnTo>
                      <a:lnTo>
                        <a:pt x="134" y="14"/>
                      </a:lnTo>
                      <a:lnTo>
                        <a:pt x="141" y="15"/>
                      </a:lnTo>
                      <a:lnTo>
                        <a:pt x="146" y="16"/>
                      </a:lnTo>
                      <a:lnTo>
                        <a:pt x="157" y="18"/>
                      </a:lnTo>
                      <a:lnTo>
                        <a:pt x="171" y="21"/>
                      </a:lnTo>
                      <a:lnTo>
                        <a:pt x="179" y="22"/>
                      </a:lnTo>
                      <a:lnTo>
                        <a:pt x="188" y="22"/>
                      </a:lnTo>
                      <a:lnTo>
                        <a:pt x="188" y="8"/>
                      </a:lnTo>
                      <a:lnTo>
                        <a:pt x="188" y="8"/>
                      </a:lnTo>
                      <a:lnTo>
                        <a:pt x="179" y="8"/>
                      </a:lnTo>
                      <a:lnTo>
                        <a:pt x="171" y="7"/>
                      </a:lnTo>
                      <a:lnTo>
                        <a:pt x="157" y="4"/>
                      </a:lnTo>
                      <a:lnTo>
                        <a:pt x="146" y="1"/>
                      </a:lnTo>
                      <a:lnTo>
                        <a:pt x="141" y="0"/>
                      </a:lnTo>
                      <a:lnTo>
                        <a:pt x="134" y="0"/>
                      </a:lnTo>
                      <a:lnTo>
                        <a:pt x="134" y="0"/>
                      </a:lnTo>
                      <a:lnTo>
                        <a:pt x="126" y="1"/>
                      </a:lnTo>
                      <a:lnTo>
                        <a:pt x="115" y="4"/>
                      </a:lnTo>
                      <a:lnTo>
                        <a:pt x="103" y="7"/>
                      </a:lnTo>
                      <a:lnTo>
                        <a:pt x="96" y="8"/>
                      </a:lnTo>
                      <a:lnTo>
                        <a:pt x="90" y="8"/>
                      </a:lnTo>
                      <a:lnTo>
                        <a:pt x="90" y="8"/>
                      </a:lnTo>
                      <a:lnTo>
                        <a:pt x="83" y="8"/>
                      </a:lnTo>
                      <a:lnTo>
                        <a:pt x="77" y="7"/>
                      </a:lnTo>
                      <a:lnTo>
                        <a:pt x="67" y="4"/>
                      </a:lnTo>
                      <a:lnTo>
                        <a:pt x="57" y="1"/>
                      </a:lnTo>
                      <a:lnTo>
                        <a:pt x="52" y="0"/>
                      </a:lnTo>
                      <a:lnTo>
                        <a:pt x="45" y="0"/>
                      </a:lnTo>
                      <a:lnTo>
                        <a:pt x="45" y="0"/>
                      </a:lnTo>
                      <a:lnTo>
                        <a:pt x="38" y="0"/>
                      </a:lnTo>
                      <a:lnTo>
                        <a:pt x="33" y="1"/>
                      </a:lnTo>
                      <a:lnTo>
                        <a:pt x="23" y="4"/>
                      </a:lnTo>
                      <a:lnTo>
                        <a:pt x="13" y="7"/>
                      </a:lnTo>
                      <a:lnTo>
                        <a:pt x="6" y="8"/>
                      </a:lnTo>
                      <a:lnTo>
                        <a:pt x="0" y="8"/>
                      </a:lnTo>
                      <a:lnTo>
                        <a:pt x="0" y="22"/>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8" name="Freeform 817">
                  <a:extLst>
                    <a:ext uri="{FF2B5EF4-FFF2-40B4-BE49-F238E27FC236}">
                      <a16:creationId xmlns:a16="http://schemas.microsoft.com/office/drawing/2014/main" id="{0D584474-BA56-701E-0CA5-EF742F989652}"/>
                    </a:ext>
                  </a:extLst>
                </p:cNvPr>
                <p:cNvSpPr>
                  <a:spLocks/>
                </p:cNvSpPr>
                <p:nvPr/>
              </p:nvSpPr>
              <p:spPr bwMode="auto">
                <a:xfrm>
                  <a:off x="6016625" y="5297488"/>
                  <a:ext cx="42863" cy="4763"/>
                </a:xfrm>
                <a:custGeom>
                  <a:avLst/>
                  <a:gdLst>
                    <a:gd name="T0" fmla="*/ 0 w 188"/>
                    <a:gd name="T1" fmla="*/ 24 h 24"/>
                    <a:gd name="T2" fmla="*/ 0 w 188"/>
                    <a:gd name="T3" fmla="*/ 24 h 24"/>
                    <a:gd name="T4" fmla="*/ 6 w 188"/>
                    <a:gd name="T5" fmla="*/ 23 h 24"/>
                    <a:gd name="T6" fmla="*/ 13 w 188"/>
                    <a:gd name="T7" fmla="*/ 22 h 24"/>
                    <a:gd name="T8" fmla="*/ 23 w 188"/>
                    <a:gd name="T9" fmla="*/ 19 h 24"/>
                    <a:gd name="T10" fmla="*/ 33 w 188"/>
                    <a:gd name="T11" fmla="*/ 16 h 24"/>
                    <a:gd name="T12" fmla="*/ 38 w 188"/>
                    <a:gd name="T13" fmla="*/ 15 h 24"/>
                    <a:gd name="T14" fmla="*/ 45 w 188"/>
                    <a:gd name="T15" fmla="*/ 15 h 24"/>
                    <a:gd name="T16" fmla="*/ 45 w 188"/>
                    <a:gd name="T17" fmla="*/ 15 h 24"/>
                    <a:gd name="T18" fmla="*/ 52 w 188"/>
                    <a:gd name="T19" fmla="*/ 15 h 24"/>
                    <a:gd name="T20" fmla="*/ 57 w 188"/>
                    <a:gd name="T21" fmla="*/ 16 h 24"/>
                    <a:gd name="T22" fmla="*/ 67 w 188"/>
                    <a:gd name="T23" fmla="*/ 19 h 24"/>
                    <a:gd name="T24" fmla="*/ 77 w 188"/>
                    <a:gd name="T25" fmla="*/ 22 h 24"/>
                    <a:gd name="T26" fmla="*/ 83 w 188"/>
                    <a:gd name="T27" fmla="*/ 23 h 24"/>
                    <a:gd name="T28" fmla="*/ 90 w 188"/>
                    <a:gd name="T29" fmla="*/ 24 h 24"/>
                    <a:gd name="T30" fmla="*/ 90 w 188"/>
                    <a:gd name="T31" fmla="*/ 24 h 24"/>
                    <a:gd name="T32" fmla="*/ 96 w 188"/>
                    <a:gd name="T33" fmla="*/ 23 h 24"/>
                    <a:gd name="T34" fmla="*/ 103 w 188"/>
                    <a:gd name="T35" fmla="*/ 22 h 24"/>
                    <a:gd name="T36" fmla="*/ 115 w 188"/>
                    <a:gd name="T37" fmla="*/ 19 h 24"/>
                    <a:gd name="T38" fmla="*/ 126 w 188"/>
                    <a:gd name="T39" fmla="*/ 16 h 24"/>
                    <a:gd name="T40" fmla="*/ 134 w 188"/>
                    <a:gd name="T41" fmla="*/ 15 h 24"/>
                    <a:gd name="T42" fmla="*/ 134 w 188"/>
                    <a:gd name="T43" fmla="*/ 15 h 24"/>
                    <a:gd name="T44" fmla="*/ 141 w 188"/>
                    <a:gd name="T45" fmla="*/ 15 h 24"/>
                    <a:gd name="T46" fmla="*/ 146 w 188"/>
                    <a:gd name="T47" fmla="*/ 16 h 24"/>
                    <a:gd name="T48" fmla="*/ 157 w 188"/>
                    <a:gd name="T49" fmla="*/ 19 h 24"/>
                    <a:gd name="T50" fmla="*/ 171 w 188"/>
                    <a:gd name="T51" fmla="*/ 22 h 24"/>
                    <a:gd name="T52" fmla="*/ 179 w 188"/>
                    <a:gd name="T53" fmla="*/ 23 h 24"/>
                    <a:gd name="T54" fmla="*/ 188 w 188"/>
                    <a:gd name="T55" fmla="*/ 24 h 24"/>
                    <a:gd name="T56" fmla="*/ 188 w 188"/>
                    <a:gd name="T57" fmla="*/ 8 h 24"/>
                    <a:gd name="T58" fmla="*/ 188 w 188"/>
                    <a:gd name="T59" fmla="*/ 8 h 24"/>
                    <a:gd name="T60" fmla="*/ 179 w 188"/>
                    <a:gd name="T61" fmla="*/ 8 h 24"/>
                    <a:gd name="T62" fmla="*/ 171 w 188"/>
                    <a:gd name="T63" fmla="*/ 7 h 24"/>
                    <a:gd name="T64" fmla="*/ 157 w 188"/>
                    <a:gd name="T65" fmla="*/ 4 h 24"/>
                    <a:gd name="T66" fmla="*/ 146 w 188"/>
                    <a:gd name="T67" fmla="*/ 2 h 24"/>
                    <a:gd name="T68" fmla="*/ 141 w 188"/>
                    <a:gd name="T69" fmla="*/ 1 h 24"/>
                    <a:gd name="T70" fmla="*/ 134 w 188"/>
                    <a:gd name="T71" fmla="*/ 0 h 24"/>
                    <a:gd name="T72" fmla="*/ 134 w 188"/>
                    <a:gd name="T73" fmla="*/ 0 h 24"/>
                    <a:gd name="T74" fmla="*/ 126 w 188"/>
                    <a:gd name="T75" fmla="*/ 2 h 24"/>
                    <a:gd name="T76" fmla="*/ 115 w 188"/>
                    <a:gd name="T77" fmla="*/ 4 h 24"/>
                    <a:gd name="T78" fmla="*/ 103 w 188"/>
                    <a:gd name="T79" fmla="*/ 7 h 24"/>
                    <a:gd name="T80" fmla="*/ 96 w 188"/>
                    <a:gd name="T81" fmla="*/ 8 h 24"/>
                    <a:gd name="T82" fmla="*/ 90 w 188"/>
                    <a:gd name="T83" fmla="*/ 8 h 24"/>
                    <a:gd name="T84" fmla="*/ 90 w 188"/>
                    <a:gd name="T85" fmla="*/ 8 h 24"/>
                    <a:gd name="T86" fmla="*/ 83 w 188"/>
                    <a:gd name="T87" fmla="*/ 8 h 24"/>
                    <a:gd name="T88" fmla="*/ 77 w 188"/>
                    <a:gd name="T89" fmla="*/ 7 h 24"/>
                    <a:gd name="T90" fmla="*/ 67 w 188"/>
                    <a:gd name="T91" fmla="*/ 4 h 24"/>
                    <a:gd name="T92" fmla="*/ 57 w 188"/>
                    <a:gd name="T93" fmla="*/ 2 h 24"/>
                    <a:gd name="T94" fmla="*/ 52 w 188"/>
                    <a:gd name="T95" fmla="*/ 1 h 24"/>
                    <a:gd name="T96" fmla="*/ 45 w 188"/>
                    <a:gd name="T97" fmla="*/ 0 h 24"/>
                    <a:gd name="T98" fmla="*/ 45 w 188"/>
                    <a:gd name="T99" fmla="*/ 0 h 24"/>
                    <a:gd name="T100" fmla="*/ 38 w 188"/>
                    <a:gd name="T101" fmla="*/ 1 h 24"/>
                    <a:gd name="T102" fmla="*/ 33 w 188"/>
                    <a:gd name="T103" fmla="*/ 2 h 24"/>
                    <a:gd name="T104" fmla="*/ 23 w 188"/>
                    <a:gd name="T105" fmla="*/ 4 h 24"/>
                    <a:gd name="T106" fmla="*/ 13 w 188"/>
                    <a:gd name="T107" fmla="*/ 7 h 24"/>
                    <a:gd name="T108" fmla="*/ 6 w 188"/>
                    <a:gd name="T109" fmla="*/ 8 h 24"/>
                    <a:gd name="T110" fmla="*/ 0 w 188"/>
                    <a:gd name="T111" fmla="*/ 8 h 24"/>
                    <a:gd name="T112" fmla="*/ 0 w 188"/>
                    <a:gd name="T113"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88" h="24">
                      <a:moveTo>
                        <a:pt x="0" y="24"/>
                      </a:moveTo>
                      <a:lnTo>
                        <a:pt x="0" y="24"/>
                      </a:lnTo>
                      <a:lnTo>
                        <a:pt x="6" y="23"/>
                      </a:lnTo>
                      <a:lnTo>
                        <a:pt x="13" y="22"/>
                      </a:lnTo>
                      <a:lnTo>
                        <a:pt x="23" y="19"/>
                      </a:lnTo>
                      <a:lnTo>
                        <a:pt x="33" y="16"/>
                      </a:lnTo>
                      <a:lnTo>
                        <a:pt x="38" y="15"/>
                      </a:lnTo>
                      <a:lnTo>
                        <a:pt x="45" y="15"/>
                      </a:lnTo>
                      <a:lnTo>
                        <a:pt x="45" y="15"/>
                      </a:lnTo>
                      <a:lnTo>
                        <a:pt x="52" y="15"/>
                      </a:lnTo>
                      <a:lnTo>
                        <a:pt x="57" y="16"/>
                      </a:lnTo>
                      <a:lnTo>
                        <a:pt x="67" y="19"/>
                      </a:lnTo>
                      <a:lnTo>
                        <a:pt x="77" y="22"/>
                      </a:lnTo>
                      <a:lnTo>
                        <a:pt x="83" y="23"/>
                      </a:lnTo>
                      <a:lnTo>
                        <a:pt x="90" y="24"/>
                      </a:lnTo>
                      <a:lnTo>
                        <a:pt x="90" y="24"/>
                      </a:lnTo>
                      <a:lnTo>
                        <a:pt x="96" y="23"/>
                      </a:lnTo>
                      <a:lnTo>
                        <a:pt x="103" y="22"/>
                      </a:lnTo>
                      <a:lnTo>
                        <a:pt x="115" y="19"/>
                      </a:lnTo>
                      <a:lnTo>
                        <a:pt x="126" y="16"/>
                      </a:lnTo>
                      <a:lnTo>
                        <a:pt x="134" y="15"/>
                      </a:lnTo>
                      <a:lnTo>
                        <a:pt x="134" y="15"/>
                      </a:lnTo>
                      <a:lnTo>
                        <a:pt x="141" y="15"/>
                      </a:lnTo>
                      <a:lnTo>
                        <a:pt x="146" y="16"/>
                      </a:lnTo>
                      <a:lnTo>
                        <a:pt x="157" y="19"/>
                      </a:lnTo>
                      <a:lnTo>
                        <a:pt x="171" y="22"/>
                      </a:lnTo>
                      <a:lnTo>
                        <a:pt x="179" y="23"/>
                      </a:lnTo>
                      <a:lnTo>
                        <a:pt x="188" y="24"/>
                      </a:lnTo>
                      <a:lnTo>
                        <a:pt x="188" y="8"/>
                      </a:lnTo>
                      <a:lnTo>
                        <a:pt x="188" y="8"/>
                      </a:lnTo>
                      <a:lnTo>
                        <a:pt x="179" y="8"/>
                      </a:lnTo>
                      <a:lnTo>
                        <a:pt x="171" y="7"/>
                      </a:lnTo>
                      <a:lnTo>
                        <a:pt x="157" y="4"/>
                      </a:lnTo>
                      <a:lnTo>
                        <a:pt x="146" y="2"/>
                      </a:lnTo>
                      <a:lnTo>
                        <a:pt x="141" y="1"/>
                      </a:lnTo>
                      <a:lnTo>
                        <a:pt x="134" y="0"/>
                      </a:lnTo>
                      <a:lnTo>
                        <a:pt x="134" y="0"/>
                      </a:lnTo>
                      <a:lnTo>
                        <a:pt x="126" y="2"/>
                      </a:lnTo>
                      <a:lnTo>
                        <a:pt x="115" y="4"/>
                      </a:lnTo>
                      <a:lnTo>
                        <a:pt x="103" y="7"/>
                      </a:lnTo>
                      <a:lnTo>
                        <a:pt x="96" y="8"/>
                      </a:lnTo>
                      <a:lnTo>
                        <a:pt x="90" y="8"/>
                      </a:lnTo>
                      <a:lnTo>
                        <a:pt x="90" y="8"/>
                      </a:lnTo>
                      <a:lnTo>
                        <a:pt x="83" y="8"/>
                      </a:lnTo>
                      <a:lnTo>
                        <a:pt x="77" y="7"/>
                      </a:lnTo>
                      <a:lnTo>
                        <a:pt x="67" y="4"/>
                      </a:lnTo>
                      <a:lnTo>
                        <a:pt x="57" y="2"/>
                      </a:lnTo>
                      <a:lnTo>
                        <a:pt x="52" y="1"/>
                      </a:lnTo>
                      <a:lnTo>
                        <a:pt x="45" y="0"/>
                      </a:lnTo>
                      <a:lnTo>
                        <a:pt x="45" y="0"/>
                      </a:lnTo>
                      <a:lnTo>
                        <a:pt x="38" y="1"/>
                      </a:lnTo>
                      <a:lnTo>
                        <a:pt x="33" y="2"/>
                      </a:lnTo>
                      <a:lnTo>
                        <a:pt x="23" y="4"/>
                      </a:lnTo>
                      <a:lnTo>
                        <a:pt x="13" y="7"/>
                      </a:lnTo>
                      <a:lnTo>
                        <a:pt x="6" y="8"/>
                      </a:lnTo>
                      <a:lnTo>
                        <a:pt x="0" y="8"/>
                      </a:lnTo>
                      <a:lnTo>
                        <a:pt x="0" y="24"/>
                      </a:lnTo>
                      <a:close/>
                    </a:path>
                  </a:pathLst>
                </a:custGeom>
                <a:solidFill>
                  <a:srgbClr val="E5E6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818">
                  <a:extLst>
                    <a:ext uri="{FF2B5EF4-FFF2-40B4-BE49-F238E27FC236}">
                      <a16:creationId xmlns:a16="http://schemas.microsoft.com/office/drawing/2014/main" id="{1AC827A9-900B-FCE3-F59E-20DAFB1B827A}"/>
                    </a:ext>
                  </a:extLst>
                </p:cNvPr>
                <p:cNvSpPr>
                  <a:spLocks/>
                </p:cNvSpPr>
                <p:nvPr/>
              </p:nvSpPr>
              <p:spPr bwMode="auto">
                <a:xfrm>
                  <a:off x="6016625" y="5297488"/>
                  <a:ext cx="42863" cy="4763"/>
                </a:xfrm>
                <a:custGeom>
                  <a:avLst/>
                  <a:gdLst>
                    <a:gd name="T0" fmla="*/ 0 w 188"/>
                    <a:gd name="T1" fmla="*/ 24 h 24"/>
                    <a:gd name="T2" fmla="*/ 0 w 188"/>
                    <a:gd name="T3" fmla="*/ 24 h 24"/>
                    <a:gd name="T4" fmla="*/ 6 w 188"/>
                    <a:gd name="T5" fmla="*/ 23 h 24"/>
                    <a:gd name="T6" fmla="*/ 13 w 188"/>
                    <a:gd name="T7" fmla="*/ 22 h 24"/>
                    <a:gd name="T8" fmla="*/ 23 w 188"/>
                    <a:gd name="T9" fmla="*/ 19 h 24"/>
                    <a:gd name="T10" fmla="*/ 33 w 188"/>
                    <a:gd name="T11" fmla="*/ 16 h 24"/>
                    <a:gd name="T12" fmla="*/ 38 w 188"/>
                    <a:gd name="T13" fmla="*/ 15 h 24"/>
                    <a:gd name="T14" fmla="*/ 45 w 188"/>
                    <a:gd name="T15" fmla="*/ 15 h 24"/>
                    <a:gd name="T16" fmla="*/ 45 w 188"/>
                    <a:gd name="T17" fmla="*/ 15 h 24"/>
                    <a:gd name="T18" fmla="*/ 52 w 188"/>
                    <a:gd name="T19" fmla="*/ 15 h 24"/>
                    <a:gd name="T20" fmla="*/ 57 w 188"/>
                    <a:gd name="T21" fmla="*/ 16 h 24"/>
                    <a:gd name="T22" fmla="*/ 67 w 188"/>
                    <a:gd name="T23" fmla="*/ 19 h 24"/>
                    <a:gd name="T24" fmla="*/ 77 w 188"/>
                    <a:gd name="T25" fmla="*/ 22 h 24"/>
                    <a:gd name="T26" fmla="*/ 83 w 188"/>
                    <a:gd name="T27" fmla="*/ 23 h 24"/>
                    <a:gd name="T28" fmla="*/ 90 w 188"/>
                    <a:gd name="T29" fmla="*/ 24 h 24"/>
                    <a:gd name="T30" fmla="*/ 90 w 188"/>
                    <a:gd name="T31" fmla="*/ 24 h 24"/>
                    <a:gd name="T32" fmla="*/ 96 w 188"/>
                    <a:gd name="T33" fmla="*/ 23 h 24"/>
                    <a:gd name="T34" fmla="*/ 103 w 188"/>
                    <a:gd name="T35" fmla="*/ 22 h 24"/>
                    <a:gd name="T36" fmla="*/ 115 w 188"/>
                    <a:gd name="T37" fmla="*/ 19 h 24"/>
                    <a:gd name="T38" fmla="*/ 126 w 188"/>
                    <a:gd name="T39" fmla="*/ 16 h 24"/>
                    <a:gd name="T40" fmla="*/ 134 w 188"/>
                    <a:gd name="T41" fmla="*/ 15 h 24"/>
                    <a:gd name="T42" fmla="*/ 134 w 188"/>
                    <a:gd name="T43" fmla="*/ 15 h 24"/>
                    <a:gd name="T44" fmla="*/ 141 w 188"/>
                    <a:gd name="T45" fmla="*/ 15 h 24"/>
                    <a:gd name="T46" fmla="*/ 146 w 188"/>
                    <a:gd name="T47" fmla="*/ 16 h 24"/>
                    <a:gd name="T48" fmla="*/ 157 w 188"/>
                    <a:gd name="T49" fmla="*/ 19 h 24"/>
                    <a:gd name="T50" fmla="*/ 171 w 188"/>
                    <a:gd name="T51" fmla="*/ 22 h 24"/>
                    <a:gd name="T52" fmla="*/ 179 w 188"/>
                    <a:gd name="T53" fmla="*/ 23 h 24"/>
                    <a:gd name="T54" fmla="*/ 188 w 188"/>
                    <a:gd name="T55" fmla="*/ 24 h 24"/>
                    <a:gd name="T56" fmla="*/ 188 w 188"/>
                    <a:gd name="T57" fmla="*/ 8 h 24"/>
                    <a:gd name="T58" fmla="*/ 188 w 188"/>
                    <a:gd name="T59" fmla="*/ 8 h 24"/>
                    <a:gd name="T60" fmla="*/ 179 w 188"/>
                    <a:gd name="T61" fmla="*/ 8 h 24"/>
                    <a:gd name="T62" fmla="*/ 171 w 188"/>
                    <a:gd name="T63" fmla="*/ 7 h 24"/>
                    <a:gd name="T64" fmla="*/ 157 w 188"/>
                    <a:gd name="T65" fmla="*/ 4 h 24"/>
                    <a:gd name="T66" fmla="*/ 146 w 188"/>
                    <a:gd name="T67" fmla="*/ 2 h 24"/>
                    <a:gd name="T68" fmla="*/ 141 w 188"/>
                    <a:gd name="T69" fmla="*/ 1 h 24"/>
                    <a:gd name="T70" fmla="*/ 134 w 188"/>
                    <a:gd name="T71" fmla="*/ 0 h 24"/>
                    <a:gd name="T72" fmla="*/ 134 w 188"/>
                    <a:gd name="T73" fmla="*/ 0 h 24"/>
                    <a:gd name="T74" fmla="*/ 126 w 188"/>
                    <a:gd name="T75" fmla="*/ 2 h 24"/>
                    <a:gd name="T76" fmla="*/ 115 w 188"/>
                    <a:gd name="T77" fmla="*/ 4 h 24"/>
                    <a:gd name="T78" fmla="*/ 103 w 188"/>
                    <a:gd name="T79" fmla="*/ 7 h 24"/>
                    <a:gd name="T80" fmla="*/ 96 w 188"/>
                    <a:gd name="T81" fmla="*/ 8 h 24"/>
                    <a:gd name="T82" fmla="*/ 90 w 188"/>
                    <a:gd name="T83" fmla="*/ 8 h 24"/>
                    <a:gd name="T84" fmla="*/ 90 w 188"/>
                    <a:gd name="T85" fmla="*/ 8 h 24"/>
                    <a:gd name="T86" fmla="*/ 83 w 188"/>
                    <a:gd name="T87" fmla="*/ 8 h 24"/>
                    <a:gd name="T88" fmla="*/ 77 w 188"/>
                    <a:gd name="T89" fmla="*/ 7 h 24"/>
                    <a:gd name="T90" fmla="*/ 67 w 188"/>
                    <a:gd name="T91" fmla="*/ 4 h 24"/>
                    <a:gd name="T92" fmla="*/ 57 w 188"/>
                    <a:gd name="T93" fmla="*/ 2 h 24"/>
                    <a:gd name="T94" fmla="*/ 52 w 188"/>
                    <a:gd name="T95" fmla="*/ 1 h 24"/>
                    <a:gd name="T96" fmla="*/ 45 w 188"/>
                    <a:gd name="T97" fmla="*/ 0 h 24"/>
                    <a:gd name="T98" fmla="*/ 45 w 188"/>
                    <a:gd name="T99" fmla="*/ 0 h 24"/>
                    <a:gd name="T100" fmla="*/ 38 w 188"/>
                    <a:gd name="T101" fmla="*/ 1 h 24"/>
                    <a:gd name="T102" fmla="*/ 33 w 188"/>
                    <a:gd name="T103" fmla="*/ 2 h 24"/>
                    <a:gd name="T104" fmla="*/ 23 w 188"/>
                    <a:gd name="T105" fmla="*/ 4 h 24"/>
                    <a:gd name="T106" fmla="*/ 13 w 188"/>
                    <a:gd name="T107" fmla="*/ 7 h 24"/>
                    <a:gd name="T108" fmla="*/ 6 w 188"/>
                    <a:gd name="T109" fmla="*/ 8 h 24"/>
                    <a:gd name="T110" fmla="*/ 0 w 188"/>
                    <a:gd name="T111" fmla="*/ 8 h 24"/>
                    <a:gd name="T112" fmla="*/ 0 w 188"/>
                    <a:gd name="T113"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88" h="24">
                      <a:moveTo>
                        <a:pt x="0" y="24"/>
                      </a:moveTo>
                      <a:lnTo>
                        <a:pt x="0" y="24"/>
                      </a:lnTo>
                      <a:lnTo>
                        <a:pt x="6" y="23"/>
                      </a:lnTo>
                      <a:lnTo>
                        <a:pt x="13" y="22"/>
                      </a:lnTo>
                      <a:lnTo>
                        <a:pt x="23" y="19"/>
                      </a:lnTo>
                      <a:lnTo>
                        <a:pt x="33" y="16"/>
                      </a:lnTo>
                      <a:lnTo>
                        <a:pt x="38" y="15"/>
                      </a:lnTo>
                      <a:lnTo>
                        <a:pt x="45" y="15"/>
                      </a:lnTo>
                      <a:lnTo>
                        <a:pt x="45" y="15"/>
                      </a:lnTo>
                      <a:lnTo>
                        <a:pt x="52" y="15"/>
                      </a:lnTo>
                      <a:lnTo>
                        <a:pt x="57" y="16"/>
                      </a:lnTo>
                      <a:lnTo>
                        <a:pt x="67" y="19"/>
                      </a:lnTo>
                      <a:lnTo>
                        <a:pt x="77" y="22"/>
                      </a:lnTo>
                      <a:lnTo>
                        <a:pt x="83" y="23"/>
                      </a:lnTo>
                      <a:lnTo>
                        <a:pt x="90" y="24"/>
                      </a:lnTo>
                      <a:lnTo>
                        <a:pt x="90" y="24"/>
                      </a:lnTo>
                      <a:lnTo>
                        <a:pt x="96" y="23"/>
                      </a:lnTo>
                      <a:lnTo>
                        <a:pt x="103" y="22"/>
                      </a:lnTo>
                      <a:lnTo>
                        <a:pt x="115" y="19"/>
                      </a:lnTo>
                      <a:lnTo>
                        <a:pt x="126" y="16"/>
                      </a:lnTo>
                      <a:lnTo>
                        <a:pt x="134" y="15"/>
                      </a:lnTo>
                      <a:lnTo>
                        <a:pt x="134" y="15"/>
                      </a:lnTo>
                      <a:lnTo>
                        <a:pt x="141" y="15"/>
                      </a:lnTo>
                      <a:lnTo>
                        <a:pt x="146" y="16"/>
                      </a:lnTo>
                      <a:lnTo>
                        <a:pt x="157" y="19"/>
                      </a:lnTo>
                      <a:lnTo>
                        <a:pt x="171" y="22"/>
                      </a:lnTo>
                      <a:lnTo>
                        <a:pt x="179" y="23"/>
                      </a:lnTo>
                      <a:lnTo>
                        <a:pt x="188" y="24"/>
                      </a:lnTo>
                      <a:lnTo>
                        <a:pt x="188" y="8"/>
                      </a:lnTo>
                      <a:lnTo>
                        <a:pt x="188" y="8"/>
                      </a:lnTo>
                      <a:lnTo>
                        <a:pt x="179" y="8"/>
                      </a:lnTo>
                      <a:lnTo>
                        <a:pt x="171" y="7"/>
                      </a:lnTo>
                      <a:lnTo>
                        <a:pt x="157" y="4"/>
                      </a:lnTo>
                      <a:lnTo>
                        <a:pt x="146" y="2"/>
                      </a:lnTo>
                      <a:lnTo>
                        <a:pt x="141" y="1"/>
                      </a:lnTo>
                      <a:lnTo>
                        <a:pt x="134" y="0"/>
                      </a:lnTo>
                      <a:lnTo>
                        <a:pt x="134" y="0"/>
                      </a:lnTo>
                      <a:lnTo>
                        <a:pt x="126" y="2"/>
                      </a:lnTo>
                      <a:lnTo>
                        <a:pt x="115" y="4"/>
                      </a:lnTo>
                      <a:lnTo>
                        <a:pt x="103" y="7"/>
                      </a:lnTo>
                      <a:lnTo>
                        <a:pt x="96" y="8"/>
                      </a:lnTo>
                      <a:lnTo>
                        <a:pt x="90" y="8"/>
                      </a:lnTo>
                      <a:lnTo>
                        <a:pt x="90" y="8"/>
                      </a:lnTo>
                      <a:lnTo>
                        <a:pt x="83" y="8"/>
                      </a:lnTo>
                      <a:lnTo>
                        <a:pt x="77" y="7"/>
                      </a:lnTo>
                      <a:lnTo>
                        <a:pt x="67" y="4"/>
                      </a:lnTo>
                      <a:lnTo>
                        <a:pt x="57" y="2"/>
                      </a:lnTo>
                      <a:lnTo>
                        <a:pt x="52" y="1"/>
                      </a:lnTo>
                      <a:lnTo>
                        <a:pt x="45" y="0"/>
                      </a:lnTo>
                      <a:lnTo>
                        <a:pt x="45" y="0"/>
                      </a:lnTo>
                      <a:lnTo>
                        <a:pt x="38" y="1"/>
                      </a:lnTo>
                      <a:lnTo>
                        <a:pt x="33" y="2"/>
                      </a:lnTo>
                      <a:lnTo>
                        <a:pt x="23" y="4"/>
                      </a:lnTo>
                      <a:lnTo>
                        <a:pt x="13" y="7"/>
                      </a:lnTo>
                      <a:lnTo>
                        <a:pt x="6" y="8"/>
                      </a:lnTo>
                      <a:lnTo>
                        <a:pt x="0" y="8"/>
                      </a:lnTo>
                      <a:lnTo>
                        <a:pt x="0" y="2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819">
                  <a:extLst>
                    <a:ext uri="{FF2B5EF4-FFF2-40B4-BE49-F238E27FC236}">
                      <a16:creationId xmlns:a16="http://schemas.microsoft.com/office/drawing/2014/main" id="{98F49706-80A4-7FA9-2F13-07E626D3764F}"/>
                    </a:ext>
                  </a:extLst>
                </p:cNvPr>
                <p:cNvSpPr>
                  <a:spLocks/>
                </p:cNvSpPr>
                <p:nvPr/>
              </p:nvSpPr>
              <p:spPr bwMode="auto">
                <a:xfrm>
                  <a:off x="6016625" y="5297488"/>
                  <a:ext cx="42863" cy="4763"/>
                </a:xfrm>
                <a:custGeom>
                  <a:avLst/>
                  <a:gdLst>
                    <a:gd name="T0" fmla="*/ 0 w 188"/>
                    <a:gd name="T1" fmla="*/ 24 h 24"/>
                    <a:gd name="T2" fmla="*/ 0 w 188"/>
                    <a:gd name="T3" fmla="*/ 24 h 24"/>
                    <a:gd name="T4" fmla="*/ 6 w 188"/>
                    <a:gd name="T5" fmla="*/ 23 h 24"/>
                    <a:gd name="T6" fmla="*/ 13 w 188"/>
                    <a:gd name="T7" fmla="*/ 22 h 24"/>
                    <a:gd name="T8" fmla="*/ 23 w 188"/>
                    <a:gd name="T9" fmla="*/ 19 h 24"/>
                    <a:gd name="T10" fmla="*/ 33 w 188"/>
                    <a:gd name="T11" fmla="*/ 16 h 24"/>
                    <a:gd name="T12" fmla="*/ 38 w 188"/>
                    <a:gd name="T13" fmla="*/ 15 h 24"/>
                    <a:gd name="T14" fmla="*/ 45 w 188"/>
                    <a:gd name="T15" fmla="*/ 15 h 24"/>
                    <a:gd name="T16" fmla="*/ 45 w 188"/>
                    <a:gd name="T17" fmla="*/ 15 h 24"/>
                    <a:gd name="T18" fmla="*/ 52 w 188"/>
                    <a:gd name="T19" fmla="*/ 15 h 24"/>
                    <a:gd name="T20" fmla="*/ 57 w 188"/>
                    <a:gd name="T21" fmla="*/ 16 h 24"/>
                    <a:gd name="T22" fmla="*/ 67 w 188"/>
                    <a:gd name="T23" fmla="*/ 19 h 24"/>
                    <a:gd name="T24" fmla="*/ 77 w 188"/>
                    <a:gd name="T25" fmla="*/ 22 h 24"/>
                    <a:gd name="T26" fmla="*/ 83 w 188"/>
                    <a:gd name="T27" fmla="*/ 23 h 24"/>
                    <a:gd name="T28" fmla="*/ 90 w 188"/>
                    <a:gd name="T29" fmla="*/ 24 h 24"/>
                    <a:gd name="T30" fmla="*/ 90 w 188"/>
                    <a:gd name="T31" fmla="*/ 24 h 24"/>
                    <a:gd name="T32" fmla="*/ 96 w 188"/>
                    <a:gd name="T33" fmla="*/ 23 h 24"/>
                    <a:gd name="T34" fmla="*/ 103 w 188"/>
                    <a:gd name="T35" fmla="*/ 22 h 24"/>
                    <a:gd name="T36" fmla="*/ 115 w 188"/>
                    <a:gd name="T37" fmla="*/ 19 h 24"/>
                    <a:gd name="T38" fmla="*/ 126 w 188"/>
                    <a:gd name="T39" fmla="*/ 16 h 24"/>
                    <a:gd name="T40" fmla="*/ 134 w 188"/>
                    <a:gd name="T41" fmla="*/ 15 h 24"/>
                    <a:gd name="T42" fmla="*/ 134 w 188"/>
                    <a:gd name="T43" fmla="*/ 15 h 24"/>
                    <a:gd name="T44" fmla="*/ 141 w 188"/>
                    <a:gd name="T45" fmla="*/ 15 h 24"/>
                    <a:gd name="T46" fmla="*/ 146 w 188"/>
                    <a:gd name="T47" fmla="*/ 16 h 24"/>
                    <a:gd name="T48" fmla="*/ 157 w 188"/>
                    <a:gd name="T49" fmla="*/ 19 h 24"/>
                    <a:gd name="T50" fmla="*/ 171 w 188"/>
                    <a:gd name="T51" fmla="*/ 22 h 24"/>
                    <a:gd name="T52" fmla="*/ 179 w 188"/>
                    <a:gd name="T53" fmla="*/ 23 h 24"/>
                    <a:gd name="T54" fmla="*/ 188 w 188"/>
                    <a:gd name="T55" fmla="*/ 24 h 24"/>
                    <a:gd name="T56" fmla="*/ 188 w 188"/>
                    <a:gd name="T57" fmla="*/ 8 h 24"/>
                    <a:gd name="T58" fmla="*/ 188 w 188"/>
                    <a:gd name="T59" fmla="*/ 8 h 24"/>
                    <a:gd name="T60" fmla="*/ 179 w 188"/>
                    <a:gd name="T61" fmla="*/ 8 h 24"/>
                    <a:gd name="T62" fmla="*/ 171 w 188"/>
                    <a:gd name="T63" fmla="*/ 7 h 24"/>
                    <a:gd name="T64" fmla="*/ 157 w 188"/>
                    <a:gd name="T65" fmla="*/ 4 h 24"/>
                    <a:gd name="T66" fmla="*/ 146 w 188"/>
                    <a:gd name="T67" fmla="*/ 2 h 24"/>
                    <a:gd name="T68" fmla="*/ 141 w 188"/>
                    <a:gd name="T69" fmla="*/ 1 h 24"/>
                    <a:gd name="T70" fmla="*/ 134 w 188"/>
                    <a:gd name="T71" fmla="*/ 0 h 24"/>
                    <a:gd name="T72" fmla="*/ 134 w 188"/>
                    <a:gd name="T73" fmla="*/ 0 h 24"/>
                    <a:gd name="T74" fmla="*/ 126 w 188"/>
                    <a:gd name="T75" fmla="*/ 2 h 24"/>
                    <a:gd name="T76" fmla="*/ 115 w 188"/>
                    <a:gd name="T77" fmla="*/ 4 h 24"/>
                    <a:gd name="T78" fmla="*/ 103 w 188"/>
                    <a:gd name="T79" fmla="*/ 7 h 24"/>
                    <a:gd name="T80" fmla="*/ 96 w 188"/>
                    <a:gd name="T81" fmla="*/ 8 h 24"/>
                    <a:gd name="T82" fmla="*/ 90 w 188"/>
                    <a:gd name="T83" fmla="*/ 8 h 24"/>
                    <a:gd name="T84" fmla="*/ 90 w 188"/>
                    <a:gd name="T85" fmla="*/ 8 h 24"/>
                    <a:gd name="T86" fmla="*/ 83 w 188"/>
                    <a:gd name="T87" fmla="*/ 8 h 24"/>
                    <a:gd name="T88" fmla="*/ 77 w 188"/>
                    <a:gd name="T89" fmla="*/ 7 h 24"/>
                    <a:gd name="T90" fmla="*/ 67 w 188"/>
                    <a:gd name="T91" fmla="*/ 4 h 24"/>
                    <a:gd name="T92" fmla="*/ 57 w 188"/>
                    <a:gd name="T93" fmla="*/ 2 h 24"/>
                    <a:gd name="T94" fmla="*/ 52 w 188"/>
                    <a:gd name="T95" fmla="*/ 1 h 24"/>
                    <a:gd name="T96" fmla="*/ 45 w 188"/>
                    <a:gd name="T97" fmla="*/ 0 h 24"/>
                    <a:gd name="T98" fmla="*/ 45 w 188"/>
                    <a:gd name="T99" fmla="*/ 0 h 24"/>
                    <a:gd name="T100" fmla="*/ 38 w 188"/>
                    <a:gd name="T101" fmla="*/ 1 h 24"/>
                    <a:gd name="T102" fmla="*/ 33 w 188"/>
                    <a:gd name="T103" fmla="*/ 2 h 24"/>
                    <a:gd name="T104" fmla="*/ 23 w 188"/>
                    <a:gd name="T105" fmla="*/ 4 h 24"/>
                    <a:gd name="T106" fmla="*/ 13 w 188"/>
                    <a:gd name="T107" fmla="*/ 7 h 24"/>
                    <a:gd name="T108" fmla="*/ 6 w 188"/>
                    <a:gd name="T109" fmla="*/ 8 h 24"/>
                    <a:gd name="T110" fmla="*/ 0 w 188"/>
                    <a:gd name="T111" fmla="*/ 8 h 24"/>
                    <a:gd name="T112" fmla="*/ 0 w 188"/>
                    <a:gd name="T113"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88" h="24">
                      <a:moveTo>
                        <a:pt x="0" y="24"/>
                      </a:moveTo>
                      <a:lnTo>
                        <a:pt x="0" y="24"/>
                      </a:lnTo>
                      <a:lnTo>
                        <a:pt x="6" y="23"/>
                      </a:lnTo>
                      <a:lnTo>
                        <a:pt x="13" y="22"/>
                      </a:lnTo>
                      <a:lnTo>
                        <a:pt x="23" y="19"/>
                      </a:lnTo>
                      <a:lnTo>
                        <a:pt x="33" y="16"/>
                      </a:lnTo>
                      <a:lnTo>
                        <a:pt x="38" y="15"/>
                      </a:lnTo>
                      <a:lnTo>
                        <a:pt x="45" y="15"/>
                      </a:lnTo>
                      <a:lnTo>
                        <a:pt x="45" y="15"/>
                      </a:lnTo>
                      <a:lnTo>
                        <a:pt x="52" y="15"/>
                      </a:lnTo>
                      <a:lnTo>
                        <a:pt x="57" y="16"/>
                      </a:lnTo>
                      <a:lnTo>
                        <a:pt x="67" y="19"/>
                      </a:lnTo>
                      <a:lnTo>
                        <a:pt x="77" y="22"/>
                      </a:lnTo>
                      <a:lnTo>
                        <a:pt x="83" y="23"/>
                      </a:lnTo>
                      <a:lnTo>
                        <a:pt x="90" y="24"/>
                      </a:lnTo>
                      <a:lnTo>
                        <a:pt x="90" y="24"/>
                      </a:lnTo>
                      <a:lnTo>
                        <a:pt x="96" y="23"/>
                      </a:lnTo>
                      <a:lnTo>
                        <a:pt x="103" y="22"/>
                      </a:lnTo>
                      <a:lnTo>
                        <a:pt x="115" y="19"/>
                      </a:lnTo>
                      <a:lnTo>
                        <a:pt x="126" y="16"/>
                      </a:lnTo>
                      <a:lnTo>
                        <a:pt x="134" y="15"/>
                      </a:lnTo>
                      <a:lnTo>
                        <a:pt x="134" y="15"/>
                      </a:lnTo>
                      <a:lnTo>
                        <a:pt x="141" y="15"/>
                      </a:lnTo>
                      <a:lnTo>
                        <a:pt x="146" y="16"/>
                      </a:lnTo>
                      <a:lnTo>
                        <a:pt x="157" y="19"/>
                      </a:lnTo>
                      <a:lnTo>
                        <a:pt x="171" y="22"/>
                      </a:lnTo>
                      <a:lnTo>
                        <a:pt x="179" y="23"/>
                      </a:lnTo>
                      <a:lnTo>
                        <a:pt x="188" y="24"/>
                      </a:lnTo>
                      <a:lnTo>
                        <a:pt x="188" y="8"/>
                      </a:lnTo>
                      <a:lnTo>
                        <a:pt x="188" y="8"/>
                      </a:lnTo>
                      <a:lnTo>
                        <a:pt x="179" y="8"/>
                      </a:lnTo>
                      <a:lnTo>
                        <a:pt x="171" y="7"/>
                      </a:lnTo>
                      <a:lnTo>
                        <a:pt x="157" y="4"/>
                      </a:lnTo>
                      <a:lnTo>
                        <a:pt x="146" y="2"/>
                      </a:lnTo>
                      <a:lnTo>
                        <a:pt x="141" y="1"/>
                      </a:lnTo>
                      <a:lnTo>
                        <a:pt x="134" y="0"/>
                      </a:lnTo>
                      <a:lnTo>
                        <a:pt x="134" y="0"/>
                      </a:lnTo>
                      <a:lnTo>
                        <a:pt x="126" y="2"/>
                      </a:lnTo>
                      <a:lnTo>
                        <a:pt x="115" y="4"/>
                      </a:lnTo>
                      <a:lnTo>
                        <a:pt x="103" y="7"/>
                      </a:lnTo>
                      <a:lnTo>
                        <a:pt x="96" y="8"/>
                      </a:lnTo>
                      <a:lnTo>
                        <a:pt x="90" y="8"/>
                      </a:lnTo>
                      <a:lnTo>
                        <a:pt x="90" y="8"/>
                      </a:lnTo>
                      <a:lnTo>
                        <a:pt x="83" y="8"/>
                      </a:lnTo>
                      <a:lnTo>
                        <a:pt x="77" y="7"/>
                      </a:lnTo>
                      <a:lnTo>
                        <a:pt x="67" y="4"/>
                      </a:lnTo>
                      <a:lnTo>
                        <a:pt x="57" y="2"/>
                      </a:lnTo>
                      <a:lnTo>
                        <a:pt x="52" y="1"/>
                      </a:lnTo>
                      <a:lnTo>
                        <a:pt x="45" y="0"/>
                      </a:lnTo>
                      <a:lnTo>
                        <a:pt x="45" y="0"/>
                      </a:lnTo>
                      <a:lnTo>
                        <a:pt x="38" y="1"/>
                      </a:lnTo>
                      <a:lnTo>
                        <a:pt x="33" y="2"/>
                      </a:lnTo>
                      <a:lnTo>
                        <a:pt x="23" y="4"/>
                      </a:lnTo>
                      <a:lnTo>
                        <a:pt x="13" y="7"/>
                      </a:lnTo>
                      <a:lnTo>
                        <a:pt x="6" y="8"/>
                      </a:lnTo>
                      <a:lnTo>
                        <a:pt x="0" y="8"/>
                      </a:lnTo>
                      <a:lnTo>
                        <a:pt x="0" y="2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1" name="Freeform 820">
                  <a:extLst>
                    <a:ext uri="{FF2B5EF4-FFF2-40B4-BE49-F238E27FC236}">
                      <a16:creationId xmlns:a16="http://schemas.microsoft.com/office/drawing/2014/main" id="{DF418F76-8AB9-B56D-975A-DD1B0F331DF3}"/>
                    </a:ext>
                  </a:extLst>
                </p:cNvPr>
                <p:cNvSpPr>
                  <a:spLocks/>
                </p:cNvSpPr>
                <p:nvPr/>
              </p:nvSpPr>
              <p:spPr bwMode="auto">
                <a:xfrm>
                  <a:off x="6016625" y="5300663"/>
                  <a:ext cx="42863" cy="4763"/>
                </a:xfrm>
                <a:custGeom>
                  <a:avLst/>
                  <a:gdLst>
                    <a:gd name="T0" fmla="*/ 0 w 188"/>
                    <a:gd name="T1" fmla="*/ 23 h 23"/>
                    <a:gd name="T2" fmla="*/ 0 w 188"/>
                    <a:gd name="T3" fmla="*/ 23 h 23"/>
                    <a:gd name="T4" fmla="*/ 6 w 188"/>
                    <a:gd name="T5" fmla="*/ 23 h 23"/>
                    <a:gd name="T6" fmla="*/ 13 w 188"/>
                    <a:gd name="T7" fmla="*/ 22 h 23"/>
                    <a:gd name="T8" fmla="*/ 23 w 188"/>
                    <a:gd name="T9" fmla="*/ 19 h 23"/>
                    <a:gd name="T10" fmla="*/ 33 w 188"/>
                    <a:gd name="T11" fmla="*/ 16 h 23"/>
                    <a:gd name="T12" fmla="*/ 38 w 188"/>
                    <a:gd name="T13" fmla="*/ 15 h 23"/>
                    <a:gd name="T14" fmla="*/ 45 w 188"/>
                    <a:gd name="T15" fmla="*/ 15 h 23"/>
                    <a:gd name="T16" fmla="*/ 45 w 188"/>
                    <a:gd name="T17" fmla="*/ 15 h 23"/>
                    <a:gd name="T18" fmla="*/ 52 w 188"/>
                    <a:gd name="T19" fmla="*/ 15 h 23"/>
                    <a:gd name="T20" fmla="*/ 57 w 188"/>
                    <a:gd name="T21" fmla="*/ 16 h 23"/>
                    <a:gd name="T22" fmla="*/ 67 w 188"/>
                    <a:gd name="T23" fmla="*/ 19 h 23"/>
                    <a:gd name="T24" fmla="*/ 77 w 188"/>
                    <a:gd name="T25" fmla="*/ 22 h 23"/>
                    <a:gd name="T26" fmla="*/ 83 w 188"/>
                    <a:gd name="T27" fmla="*/ 23 h 23"/>
                    <a:gd name="T28" fmla="*/ 90 w 188"/>
                    <a:gd name="T29" fmla="*/ 23 h 23"/>
                    <a:gd name="T30" fmla="*/ 90 w 188"/>
                    <a:gd name="T31" fmla="*/ 23 h 23"/>
                    <a:gd name="T32" fmla="*/ 96 w 188"/>
                    <a:gd name="T33" fmla="*/ 23 h 23"/>
                    <a:gd name="T34" fmla="*/ 103 w 188"/>
                    <a:gd name="T35" fmla="*/ 22 h 23"/>
                    <a:gd name="T36" fmla="*/ 115 w 188"/>
                    <a:gd name="T37" fmla="*/ 19 h 23"/>
                    <a:gd name="T38" fmla="*/ 126 w 188"/>
                    <a:gd name="T39" fmla="*/ 16 h 23"/>
                    <a:gd name="T40" fmla="*/ 134 w 188"/>
                    <a:gd name="T41" fmla="*/ 15 h 23"/>
                    <a:gd name="T42" fmla="*/ 134 w 188"/>
                    <a:gd name="T43" fmla="*/ 15 h 23"/>
                    <a:gd name="T44" fmla="*/ 141 w 188"/>
                    <a:gd name="T45" fmla="*/ 15 h 23"/>
                    <a:gd name="T46" fmla="*/ 146 w 188"/>
                    <a:gd name="T47" fmla="*/ 16 h 23"/>
                    <a:gd name="T48" fmla="*/ 157 w 188"/>
                    <a:gd name="T49" fmla="*/ 19 h 23"/>
                    <a:gd name="T50" fmla="*/ 171 w 188"/>
                    <a:gd name="T51" fmla="*/ 22 h 23"/>
                    <a:gd name="T52" fmla="*/ 179 w 188"/>
                    <a:gd name="T53" fmla="*/ 23 h 23"/>
                    <a:gd name="T54" fmla="*/ 188 w 188"/>
                    <a:gd name="T55" fmla="*/ 23 h 23"/>
                    <a:gd name="T56" fmla="*/ 188 w 188"/>
                    <a:gd name="T57" fmla="*/ 9 h 23"/>
                    <a:gd name="T58" fmla="*/ 188 w 188"/>
                    <a:gd name="T59" fmla="*/ 9 h 23"/>
                    <a:gd name="T60" fmla="*/ 179 w 188"/>
                    <a:gd name="T61" fmla="*/ 8 h 23"/>
                    <a:gd name="T62" fmla="*/ 171 w 188"/>
                    <a:gd name="T63" fmla="*/ 7 h 23"/>
                    <a:gd name="T64" fmla="*/ 157 w 188"/>
                    <a:gd name="T65" fmla="*/ 4 h 23"/>
                    <a:gd name="T66" fmla="*/ 146 w 188"/>
                    <a:gd name="T67" fmla="*/ 1 h 23"/>
                    <a:gd name="T68" fmla="*/ 141 w 188"/>
                    <a:gd name="T69" fmla="*/ 0 h 23"/>
                    <a:gd name="T70" fmla="*/ 134 w 188"/>
                    <a:gd name="T71" fmla="*/ 0 h 23"/>
                    <a:gd name="T72" fmla="*/ 134 w 188"/>
                    <a:gd name="T73" fmla="*/ 0 h 23"/>
                    <a:gd name="T74" fmla="*/ 126 w 188"/>
                    <a:gd name="T75" fmla="*/ 1 h 23"/>
                    <a:gd name="T76" fmla="*/ 115 w 188"/>
                    <a:gd name="T77" fmla="*/ 4 h 23"/>
                    <a:gd name="T78" fmla="*/ 103 w 188"/>
                    <a:gd name="T79" fmla="*/ 7 h 23"/>
                    <a:gd name="T80" fmla="*/ 96 w 188"/>
                    <a:gd name="T81" fmla="*/ 8 h 23"/>
                    <a:gd name="T82" fmla="*/ 90 w 188"/>
                    <a:gd name="T83" fmla="*/ 9 h 23"/>
                    <a:gd name="T84" fmla="*/ 90 w 188"/>
                    <a:gd name="T85" fmla="*/ 9 h 23"/>
                    <a:gd name="T86" fmla="*/ 83 w 188"/>
                    <a:gd name="T87" fmla="*/ 8 h 23"/>
                    <a:gd name="T88" fmla="*/ 77 w 188"/>
                    <a:gd name="T89" fmla="*/ 7 h 23"/>
                    <a:gd name="T90" fmla="*/ 67 w 188"/>
                    <a:gd name="T91" fmla="*/ 4 h 23"/>
                    <a:gd name="T92" fmla="*/ 57 w 188"/>
                    <a:gd name="T93" fmla="*/ 1 h 23"/>
                    <a:gd name="T94" fmla="*/ 52 w 188"/>
                    <a:gd name="T95" fmla="*/ 0 h 23"/>
                    <a:gd name="T96" fmla="*/ 45 w 188"/>
                    <a:gd name="T97" fmla="*/ 0 h 23"/>
                    <a:gd name="T98" fmla="*/ 45 w 188"/>
                    <a:gd name="T99" fmla="*/ 0 h 23"/>
                    <a:gd name="T100" fmla="*/ 38 w 188"/>
                    <a:gd name="T101" fmla="*/ 0 h 23"/>
                    <a:gd name="T102" fmla="*/ 33 w 188"/>
                    <a:gd name="T103" fmla="*/ 1 h 23"/>
                    <a:gd name="T104" fmla="*/ 23 w 188"/>
                    <a:gd name="T105" fmla="*/ 4 h 23"/>
                    <a:gd name="T106" fmla="*/ 13 w 188"/>
                    <a:gd name="T107" fmla="*/ 7 h 23"/>
                    <a:gd name="T108" fmla="*/ 6 w 188"/>
                    <a:gd name="T109" fmla="*/ 8 h 23"/>
                    <a:gd name="T110" fmla="*/ 0 w 188"/>
                    <a:gd name="T111" fmla="*/ 9 h 23"/>
                    <a:gd name="T112" fmla="*/ 0 w 188"/>
                    <a:gd name="T113"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88" h="23">
                      <a:moveTo>
                        <a:pt x="0" y="23"/>
                      </a:moveTo>
                      <a:lnTo>
                        <a:pt x="0" y="23"/>
                      </a:lnTo>
                      <a:lnTo>
                        <a:pt x="6" y="23"/>
                      </a:lnTo>
                      <a:lnTo>
                        <a:pt x="13" y="22"/>
                      </a:lnTo>
                      <a:lnTo>
                        <a:pt x="23" y="19"/>
                      </a:lnTo>
                      <a:lnTo>
                        <a:pt x="33" y="16"/>
                      </a:lnTo>
                      <a:lnTo>
                        <a:pt x="38" y="15"/>
                      </a:lnTo>
                      <a:lnTo>
                        <a:pt x="45" y="15"/>
                      </a:lnTo>
                      <a:lnTo>
                        <a:pt x="45" y="15"/>
                      </a:lnTo>
                      <a:lnTo>
                        <a:pt x="52" y="15"/>
                      </a:lnTo>
                      <a:lnTo>
                        <a:pt x="57" y="16"/>
                      </a:lnTo>
                      <a:lnTo>
                        <a:pt x="67" y="19"/>
                      </a:lnTo>
                      <a:lnTo>
                        <a:pt x="77" y="22"/>
                      </a:lnTo>
                      <a:lnTo>
                        <a:pt x="83" y="23"/>
                      </a:lnTo>
                      <a:lnTo>
                        <a:pt x="90" y="23"/>
                      </a:lnTo>
                      <a:lnTo>
                        <a:pt x="90" y="23"/>
                      </a:lnTo>
                      <a:lnTo>
                        <a:pt x="96" y="23"/>
                      </a:lnTo>
                      <a:lnTo>
                        <a:pt x="103" y="22"/>
                      </a:lnTo>
                      <a:lnTo>
                        <a:pt x="115" y="19"/>
                      </a:lnTo>
                      <a:lnTo>
                        <a:pt x="126" y="16"/>
                      </a:lnTo>
                      <a:lnTo>
                        <a:pt x="134" y="15"/>
                      </a:lnTo>
                      <a:lnTo>
                        <a:pt x="134" y="15"/>
                      </a:lnTo>
                      <a:lnTo>
                        <a:pt x="141" y="15"/>
                      </a:lnTo>
                      <a:lnTo>
                        <a:pt x="146" y="16"/>
                      </a:lnTo>
                      <a:lnTo>
                        <a:pt x="157" y="19"/>
                      </a:lnTo>
                      <a:lnTo>
                        <a:pt x="171" y="22"/>
                      </a:lnTo>
                      <a:lnTo>
                        <a:pt x="179" y="23"/>
                      </a:lnTo>
                      <a:lnTo>
                        <a:pt x="188" y="23"/>
                      </a:lnTo>
                      <a:lnTo>
                        <a:pt x="188" y="9"/>
                      </a:lnTo>
                      <a:lnTo>
                        <a:pt x="188" y="9"/>
                      </a:lnTo>
                      <a:lnTo>
                        <a:pt x="179" y="8"/>
                      </a:lnTo>
                      <a:lnTo>
                        <a:pt x="171" y="7"/>
                      </a:lnTo>
                      <a:lnTo>
                        <a:pt x="157" y="4"/>
                      </a:lnTo>
                      <a:lnTo>
                        <a:pt x="146" y="1"/>
                      </a:lnTo>
                      <a:lnTo>
                        <a:pt x="141" y="0"/>
                      </a:lnTo>
                      <a:lnTo>
                        <a:pt x="134" y="0"/>
                      </a:lnTo>
                      <a:lnTo>
                        <a:pt x="134" y="0"/>
                      </a:lnTo>
                      <a:lnTo>
                        <a:pt x="126" y="1"/>
                      </a:lnTo>
                      <a:lnTo>
                        <a:pt x="115" y="4"/>
                      </a:lnTo>
                      <a:lnTo>
                        <a:pt x="103" y="7"/>
                      </a:lnTo>
                      <a:lnTo>
                        <a:pt x="96" y="8"/>
                      </a:lnTo>
                      <a:lnTo>
                        <a:pt x="90" y="9"/>
                      </a:lnTo>
                      <a:lnTo>
                        <a:pt x="90" y="9"/>
                      </a:lnTo>
                      <a:lnTo>
                        <a:pt x="83" y="8"/>
                      </a:lnTo>
                      <a:lnTo>
                        <a:pt x="77" y="7"/>
                      </a:lnTo>
                      <a:lnTo>
                        <a:pt x="67" y="4"/>
                      </a:lnTo>
                      <a:lnTo>
                        <a:pt x="57" y="1"/>
                      </a:lnTo>
                      <a:lnTo>
                        <a:pt x="52" y="0"/>
                      </a:lnTo>
                      <a:lnTo>
                        <a:pt x="45" y="0"/>
                      </a:lnTo>
                      <a:lnTo>
                        <a:pt x="45" y="0"/>
                      </a:lnTo>
                      <a:lnTo>
                        <a:pt x="38" y="0"/>
                      </a:lnTo>
                      <a:lnTo>
                        <a:pt x="33" y="1"/>
                      </a:lnTo>
                      <a:lnTo>
                        <a:pt x="23" y="4"/>
                      </a:lnTo>
                      <a:lnTo>
                        <a:pt x="13" y="7"/>
                      </a:lnTo>
                      <a:lnTo>
                        <a:pt x="6" y="8"/>
                      </a:lnTo>
                      <a:lnTo>
                        <a:pt x="0" y="9"/>
                      </a:lnTo>
                      <a:lnTo>
                        <a:pt x="0" y="23"/>
                      </a:lnTo>
                      <a:close/>
                    </a:path>
                  </a:pathLst>
                </a:custGeom>
                <a:solidFill>
                  <a:srgbClr val="5BB1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821">
                  <a:extLst>
                    <a:ext uri="{FF2B5EF4-FFF2-40B4-BE49-F238E27FC236}">
                      <a16:creationId xmlns:a16="http://schemas.microsoft.com/office/drawing/2014/main" id="{3E213E06-9708-216D-AC3C-48B15E1BE459}"/>
                    </a:ext>
                  </a:extLst>
                </p:cNvPr>
                <p:cNvSpPr>
                  <a:spLocks/>
                </p:cNvSpPr>
                <p:nvPr/>
              </p:nvSpPr>
              <p:spPr bwMode="auto">
                <a:xfrm>
                  <a:off x="6016625" y="5300663"/>
                  <a:ext cx="42863" cy="4763"/>
                </a:xfrm>
                <a:custGeom>
                  <a:avLst/>
                  <a:gdLst>
                    <a:gd name="T0" fmla="*/ 0 w 188"/>
                    <a:gd name="T1" fmla="*/ 23 h 23"/>
                    <a:gd name="T2" fmla="*/ 0 w 188"/>
                    <a:gd name="T3" fmla="*/ 23 h 23"/>
                    <a:gd name="T4" fmla="*/ 6 w 188"/>
                    <a:gd name="T5" fmla="*/ 23 h 23"/>
                    <a:gd name="T6" fmla="*/ 13 w 188"/>
                    <a:gd name="T7" fmla="*/ 22 h 23"/>
                    <a:gd name="T8" fmla="*/ 23 w 188"/>
                    <a:gd name="T9" fmla="*/ 19 h 23"/>
                    <a:gd name="T10" fmla="*/ 33 w 188"/>
                    <a:gd name="T11" fmla="*/ 16 h 23"/>
                    <a:gd name="T12" fmla="*/ 38 w 188"/>
                    <a:gd name="T13" fmla="*/ 15 h 23"/>
                    <a:gd name="T14" fmla="*/ 45 w 188"/>
                    <a:gd name="T15" fmla="*/ 15 h 23"/>
                    <a:gd name="T16" fmla="*/ 45 w 188"/>
                    <a:gd name="T17" fmla="*/ 15 h 23"/>
                    <a:gd name="T18" fmla="*/ 52 w 188"/>
                    <a:gd name="T19" fmla="*/ 15 h 23"/>
                    <a:gd name="T20" fmla="*/ 57 w 188"/>
                    <a:gd name="T21" fmla="*/ 16 h 23"/>
                    <a:gd name="T22" fmla="*/ 67 w 188"/>
                    <a:gd name="T23" fmla="*/ 19 h 23"/>
                    <a:gd name="T24" fmla="*/ 77 w 188"/>
                    <a:gd name="T25" fmla="*/ 22 h 23"/>
                    <a:gd name="T26" fmla="*/ 83 w 188"/>
                    <a:gd name="T27" fmla="*/ 23 h 23"/>
                    <a:gd name="T28" fmla="*/ 90 w 188"/>
                    <a:gd name="T29" fmla="*/ 23 h 23"/>
                    <a:gd name="T30" fmla="*/ 90 w 188"/>
                    <a:gd name="T31" fmla="*/ 23 h 23"/>
                    <a:gd name="T32" fmla="*/ 96 w 188"/>
                    <a:gd name="T33" fmla="*/ 23 h 23"/>
                    <a:gd name="T34" fmla="*/ 103 w 188"/>
                    <a:gd name="T35" fmla="*/ 22 h 23"/>
                    <a:gd name="T36" fmla="*/ 115 w 188"/>
                    <a:gd name="T37" fmla="*/ 19 h 23"/>
                    <a:gd name="T38" fmla="*/ 126 w 188"/>
                    <a:gd name="T39" fmla="*/ 16 h 23"/>
                    <a:gd name="T40" fmla="*/ 134 w 188"/>
                    <a:gd name="T41" fmla="*/ 15 h 23"/>
                    <a:gd name="T42" fmla="*/ 134 w 188"/>
                    <a:gd name="T43" fmla="*/ 15 h 23"/>
                    <a:gd name="T44" fmla="*/ 141 w 188"/>
                    <a:gd name="T45" fmla="*/ 15 h 23"/>
                    <a:gd name="T46" fmla="*/ 146 w 188"/>
                    <a:gd name="T47" fmla="*/ 16 h 23"/>
                    <a:gd name="T48" fmla="*/ 157 w 188"/>
                    <a:gd name="T49" fmla="*/ 19 h 23"/>
                    <a:gd name="T50" fmla="*/ 171 w 188"/>
                    <a:gd name="T51" fmla="*/ 22 h 23"/>
                    <a:gd name="T52" fmla="*/ 179 w 188"/>
                    <a:gd name="T53" fmla="*/ 23 h 23"/>
                    <a:gd name="T54" fmla="*/ 188 w 188"/>
                    <a:gd name="T55" fmla="*/ 23 h 23"/>
                    <a:gd name="T56" fmla="*/ 188 w 188"/>
                    <a:gd name="T57" fmla="*/ 9 h 23"/>
                    <a:gd name="T58" fmla="*/ 188 w 188"/>
                    <a:gd name="T59" fmla="*/ 9 h 23"/>
                    <a:gd name="T60" fmla="*/ 179 w 188"/>
                    <a:gd name="T61" fmla="*/ 8 h 23"/>
                    <a:gd name="T62" fmla="*/ 171 w 188"/>
                    <a:gd name="T63" fmla="*/ 7 h 23"/>
                    <a:gd name="T64" fmla="*/ 157 w 188"/>
                    <a:gd name="T65" fmla="*/ 4 h 23"/>
                    <a:gd name="T66" fmla="*/ 146 w 188"/>
                    <a:gd name="T67" fmla="*/ 1 h 23"/>
                    <a:gd name="T68" fmla="*/ 141 w 188"/>
                    <a:gd name="T69" fmla="*/ 0 h 23"/>
                    <a:gd name="T70" fmla="*/ 134 w 188"/>
                    <a:gd name="T71" fmla="*/ 0 h 23"/>
                    <a:gd name="T72" fmla="*/ 134 w 188"/>
                    <a:gd name="T73" fmla="*/ 0 h 23"/>
                    <a:gd name="T74" fmla="*/ 126 w 188"/>
                    <a:gd name="T75" fmla="*/ 1 h 23"/>
                    <a:gd name="T76" fmla="*/ 115 w 188"/>
                    <a:gd name="T77" fmla="*/ 4 h 23"/>
                    <a:gd name="T78" fmla="*/ 103 w 188"/>
                    <a:gd name="T79" fmla="*/ 7 h 23"/>
                    <a:gd name="T80" fmla="*/ 96 w 188"/>
                    <a:gd name="T81" fmla="*/ 8 h 23"/>
                    <a:gd name="T82" fmla="*/ 90 w 188"/>
                    <a:gd name="T83" fmla="*/ 9 h 23"/>
                    <a:gd name="T84" fmla="*/ 90 w 188"/>
                    <a:gd name="T85" fmla="*/ 9 h 23"/>
                    <a:gd name="T86" fmla="*/ 83 w 188"/>
                    <a:gd name="T87" fmla="*/ 8 h 23"/>
                    <a:gd name="T88" fmla="*/ 77 w 188"/>
                    <a:gd name="T89" fmla="*/ 7 h 23"/>
                    <a:gd name="T90" fmla="*/ 67 w 188"/>
                    <a:gd name="T91" fmla="*/ 4 h 23"/>
                    <a:gd name="T92" fmla="*/ 57 w 188"/>
                    <a:gd name="T93" fmla="*/ 1 h 23"/>
                    <a:gd name="T94" fmla="*/ 52 w 188"/>
                    <a:gd name="T95" fmla="*/ 0 h 23"/>
                    <a:gd name="T96" fmla="*/ 45 w 188"/>
                    <a:gd name="T97" fmla="*/ 0 h 23"/>
                    <a:gd name="T98" fmla="*/ 45 w 188"/>
                    <a:gd name="T99" fmla="*/ 0 h 23"/>
                    <a:gd name="T100" fmla="*/ 38 w 188"/>
                    <a:gd name="T101" fmla="*/ 0 h 23"/>
                    <a:gd name="T102" fmla="*/ 33 w 188"/>
                    <a:gd name="T103" fmla="*/ 1 h 23"/>
                    <a:gd name="T104" fmla="*/ 23 w 188"/>
                    <a:gd name="T105" fmla="*/ 4 h 23"/>
                    <a:gd name="T106" fmla="*/ 13 w 188"/>
                    <a:gd name="T107" fmla="*/ 7 h 23"/>
                    <a:gd name="T108" fmla="*/ 6 w 188"/>
                    <a:gd name="T109" fmla="*/ 8 h 23"/>
                    <a:gd name="T110" fmla="*/ 0 w 188"/>
                    <a:gd name="T111" fmla="*/ 9 h 23"/>
                    <a:gd name="T112" fmla="*/ 0 w 188"/>
                    <a:gd name="T113"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88" h="23">
                      <a:moveTo>
                        <a:pt x="0" y="23"/>
                      </a:moveTo>
                      <a:lnTo>
                        <a:pt x="0" y="23"/>
                      </a:lnTo>
                      <a:lnTo>
                        <a:pt x="6" y="23"/>
                      </a:lnTo>
                      <a:lnTo>
                        <a:pt x="13" y="22"/>
                      </a:lnTo>
                      <a:lnTo>
                        <a:pt x="23" y="19"/>
                      </a:lnTo>
                      <a:lnTo>
                        <a:pt x="33" y="16"/>
                      </a:lnTo>
                      <a:lnTo>
                        <a:pt x="38" y="15"/>
                      </a:lnTo>
                      <a:lnTo>
                        <a:pt x="45" y="15"/>
                      </a:lnTo>
                      <a:lnTo>
                        <a:pt x="45" y="15"/>
                      </a:lnTo>
                      <a:lnTo>
                        <a:pt x="52" y="15"/>
                      </a:lnTo>
                      <a:lnTo>
                        <a:pt x="57" y="16"/>
                      </a:lnTo>
                      <a:lnTo>
                        <a:pt x="67" y="19"/>
                      </a:lnTo>
                      <a:lnTo>
                        <a:pt x="77" y="22"/>
                      </a:lnTo>
                      <a:lnTo>
                        <a:pt x="83" y="23"/>
                      </a:lnTo>
                      <a:lnTo>
                        <a:pt x="90" y="23"/>
                      </a:lnTo>
                      <a:lnTo>
                        <a:pt x="90" y="23"/>
                      </a:lnTo>
                      <a:lnTo>
                        <a:pt x="96" y="23"/>
                      </a:lnTo>
                      <a:lnTo>
                        <a:pt x="103" y="22"/>
                      </a:lnTo>
                      <a:lnTo>
                        <a:pt x="115" y="19"/>
                      </a:lnTo>
                      <a:lnTo>
                        <a:pt x="126" y="16"/>
                      </a:lnTo>
                      <a:lnTo>
                        <a:pt x="134" y="15"/>
                      </a:lnTo>
                      <a:lnTo>
                        <a:pt x="134" y="15"/>
                      </a:lnTo>
                      <a:lnTo>
                        <a:pt x="141" y="15"/>
                      </a:lnTo>
                      <a:lnTo>
                        <a:pt x="146" y="16"/>
                      </a:lnTo>
                      <a:lnTo>
                        <a:pt x="157" y="19"/>
                      </a:lnTo>
                      <a:lnTo>
                        <a:pt x="171" y="22"/>
                      </a:lnTo>
                      <a:lnTo>
                        <a:pt x="179" y="23"/>
                      </a:lnTo>
                      <a:lnTo>
                        <a:pt x="188" y="23"/>
                      </a:lnTo>
                      <a:lnTo>
                        <a:pt x="188" y="9"/>
                      </a:lnTo>
                      <a:lnTo>
                        <a:pt x="188" y="9"/>
                      </a:lnTo>
                      <a:lnTo>
                        <a:pt x="179" y="8"/>
                      </a:lnTo>
                      <a:lnTo>
                        <a:pt x="171" y="7"/>
                      </a:lnTo>
                      <a:lnTo>
                        <a:pt x="157" y="4"/>
                      </a:lnTo>
                      <a:lnTo>
                        <a:pt x="146" y="1"/>
                      </a:lnTo>
                      <a:lnTo>
                        <a:pt x="141" y="0"/>
                      </a:lnTo>
                      <a:lnTo>
                        <a:pt x="134" y="0"/>
                      </a:lnTo>
                      <a:lnTo>
                        <a:pt x="134" y="0"/>
                      </a:lnTo>
                      <a:lnTo>
                        <a:pt x="126" y="1"/>
                      </a:lnTo>
                      <a:lnTo>
                        <a:pt x="115" y="4"/>
                      </a:lnTo>
                      <a:lnTo>
                        <a:pt x="103" y="7"/>
                      </a:lnTo>
                      <a:lnTo>
                        <a:pt x="96" y="8"/>
                      </a:lnTo>
                      <a:lnTo>
                        <a:pt x="90" y="9"/>
                      </a:lnTo>
                      <a:lnTo>
                        <a:pt x="90" y="9"/>
                      </a:lnTo>
                      <a:lnTo>
                        <a:pt x="83" y="8"/>
                      </a:lnTo>
                      <a:lnTo>
                        <a:pt x="77" y="7"/>
                      </a:lnTo>
                      <a:lnTo>
                        <a:pt x="67" y="4"/>
                      </a:lnTo>
                      <a:lnTo>
                        <a:pt x="57" y="1"/>
                      </a:lnTo>
                      <a:lnTo>
                        <a:pt x="52" y="0"/>
                      </a:lnTo>
                      <a:lnTo>
                        <a:pt x="45" y="0"/>
                      </a:lnTo>
                      <a:lnTo>
                        <a:pt x="45" y="0"/>
                      </a:lnTo>
                      <a:lnTo>
                        <a:pt x="38" y="0"/>
                      </a:lnTo>
                      <a:lnTo>
                        <a:pt x="33" y="1"/>
                      </a:lnTo>
                      <a:lnTo>
                        <a:pt x="23" y="4"/>
                      </a:lnTo>
                      <a:lnTo>
                        <a:pt x="13" y="7"/>
                      </a:lnTo>
                      <a:lnTo>
                        <a:pt x="6" y="8"/>
                      </a:lnTo>
                      <a:lnTo>
                        <a:pt x="0" y="9"/>
                      </a:lnTo>
                      <a:lnTo>
                        <a:pt x="0" y="2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822">
                  <a:extLst>
                    <a:ext uri="{FF2B5EF4-FFF2-40B4-BE49-F238E27FC236}">
                      <a16:creationId xmlns:a16="http://schemas.microsoft.com/office/drawing/2014/main" id="{45F5A369-A750-CE64-571C-E9052B2F4F68}"/>
                    </a:ext>
                  </a:extLst>
                </p:cNvPr>
                <p:cNvSpPr>
                  <a:spLocks/>
                </p:cNvSpPr>
                <p:nvPr/>
              </p:nvSpPr>
              <p:spPr bwMode="auto">
                <a:xfrm>
                  <a:off x="6016625" y="5300663"/>
                  <a:ext cx="42863" cy="4763"/>
                </a:xfrm>
                <a:custGeom>
                  <a:avLst/>
                  <a:gdLst>
                    <a:gd name="T0" fmla="*/ 0 w 188"/>
                    <a:gd name="T1" fmla="*/ 23 h 23"/>
                    <a:gd name="T2" fmla="*/ 0 w 188"/>
                    <a:gd name="T3" fmla="*/ 23 h 23"/>
                    <a:gd name="T4" fmla="*/ 6 w 188"/>
                    <a:gd name="T5" fmla="*/ 23 h 23"/>
                    <a:gd name="T6" fmla="*/ 13 w 188"/>
                    <a:gd name="T7" fmla="*/ 22 h 23"/>
                    <a:gd name="T8" fmla="*/ 23 w 188"/>
                    <a:gd name="T9" fmla="*/ 19 h 23"/>
                    <a:gd name="T10" fmla="*/ 33 w 188"/>
                    <a:gd name="T11" fmla="*/ 16 h 23"/>
                    <a:gd name="T12" fmla="*/ 38 w 188"/>
                    <a:gd name="T13" fmla="*/ 15 h 23"/>
                    <a:gd name="T14" fmla="*/ 45 w 188"/>
                    <a:gd name="T15" fmla="*/ 15 h 23"/>
                    <a:gd name="T16" fmla="*/ 45 w 188"/>
                    <a:gd name="T17" fmla="*/ 15 h 23"/>
                    <a:gd name="T18" fmla="*/ 52 w 188"/>
                    <a:gd name="T19" fmla="*/ 15 h 23"/>
                    <a:gd name="T20" fmla="*/ 57 w 188"/>
                    <a:gd name="T21" fmla="*/ 16 h 23"/>
                    <a:gd name="T22" fmla="*/ 67 w 188"/>
                    <a:gd name="T23" fmla="*/ 19 h 23"/>
                    <a:gd name="T24" fmla="*/ 77 w 188"/>
                    <a:gd name="T25" fmla="*/ 22 h 23"/>
                    <a:gd name="T26" fmla="*/ 83 w 188"/>
                    <a:gd name="T27" fmla="*/ 23 h 23"/>
                    <a:gd name="T28" fmla="*/ 90 w 188"/>
                    <a:gd name="T29" fmla="*/ 23 h 23"/>
                    <a:gd name="T30" fmla="*/ 90 w 188"/>
                    <a:gd name="T31" fmla="*/ 23 h 23"/>
                    <a:gd name="T32" fmla="*/ 96 w 188"/>
                    <a:gd name="T33" fmla="*/ 23 h 23"/>
                    <a:gd name="T34" fmla="*/ 103 w 188"/>
                    <a:gd name="T35" fmla="*/ 22 h 23"/>
                    <a:gd name="T36" fmla="*/ 115 w 188"/>
                    <a:gd name="T37" fmla="*/ 19 h 23"/>
                    <a:gd name="T38" fmla="*/ 126 w 188"/>
                    <a:gd name="T39" fmla="*/ 16 h 23"/>
                    <a:gd name="T40" fmla="*/ 134 w 188"/>
                    <a:gd name="T41" fmla="*/ 15 h 23"/>
                    <a:gd name="T42" fmla="*/ 134 w 188"/>
                    <a:gd name="T43" fmla="*/ 15 h 23"/>
                    <a:gd name="T44" fmla="*/ 141 w 188"/>
                    <a:gd name="T45" fmla="*/ 15 h 23"/>
                    <a:gd name="T46" fmla="*/ 146 w 188"/>
                    <a:gd name="T47" fmla="*/ 16 h 23"/>
                    <a:gd name="T48" fmla="*/ 157 w 188"/>
                    <a:gd name="T49" fmla="*/ 19 h 23"/>
                    <a:gd name="T50" fmla="*/ 171 w 188"/>
                    <a:gd name="T51" fmla="*/ 22 h 23"/>
                    <a:gd name="T52" fmla="*/ 179 w 188"/>
                    <a:gd name="T53" fmla="*/ 23 h 23"/>
                    <a:gd name="T54" fmla="*/ 188 w 188"/>
                    <a:gd name="T55" fmla="*/ 23 h 23"/>
                    <a:gd name="T56" fmla="*/ 188 w 188"/>
                    <a:gd name="T57" fmla="*/ 9 h 23"/>
                    <a:gd name="T58" fmla="*/ 188 w 188"/>
                    <a:gd name="T59" fmla="*/ 9 h 23"/>
                    <a:gd name="T60" fmla="*/ 179 w 188"/>
                    <a:gd name="T61" fmla="*/ 8 h 23"/>
                    <a:gd name="T62" fmla="*/ 171 w 188"/>
                    <a:gd name="T63" fmla="*/ 7 h 23"/>
                    <a:gd name="T64" fmla="*/ 157 w 188"/>
                    <a:gd name="T65" fmla="*/ 4 h 23"/>
                    <a:gd name="T66" fmla="*/ 146 w 188"/>
                    <a:gd name="T67" fmla="*/ 1 h 23"/>
                    <a:gd name="T68" fmla="*/ 141 w 188"/>
                    <a:gd name="T69" fmla="*/ 0 h 23"/>
                    <a:gd name="T70" fmla="*/ 134 w 188"/>
                    <a:gd name="T71" fmla="*/ 0 h 23"/>
                    <a:gd name="T72" fmla="*/ 134 w 188"/>
                    <a:gd name="T73" fmla="*/ 0 h 23"/>
                    <a:gd name="T74" fmla="*/ 126 w 188"/>
                    <a:gd name="T75" fmla="*/ 1 h 23"/>
                    <a:gd name="T76" fmla="*/ 115 w 188"/>
                    <a:gd name="T77" fmla="*/ 4 h 23"/>
                    <a:gd name="T78" fmla="*/ 103 w 188"/>
                    <a:gd name="T79" fmla="*/ 7 h 23"/>
                    <a:gd name="T80" fmla="*/ 96 w 188"/>
                    <a:gd name="T81" fmla="*/ 8 h 23"/>
                    <a:gd name="T82" fmla="*/ 90 w 188"/>
                    <a:gd name="T83" fmla="*/ 9 h 23"/>
                    <a:gd name="T84" fmla="*/ 90 w 188"/>
                    <a:gd name="T85" fmla="*/ 9 h 23"/>
                    <a:gd name="T86" fmla="*/ 83 w 188"/>
                    <a:gd name="T87" fmla="*/ 8 h 23"/>
                    <a:gd name="T88" fmla="*/ 77 w 188"/>
                    <a:gd name="T89" fmla="*/ 7 h 23"/>
                    <a:gd name="T90" fmla="*/ 67 w 188"/>
                    <a:gd name="T91" fmla="*/ 4 h 23"/>
                    <a:gd name="T92" fmla="*/ 57 w 188"/>
                    <a:gd name="T93" fmla="*/ 1 h 23"/>
                    <a:gd name="T94" fmla="*/ 52 w 188"/>
                    <a:gd name="T95" fmla="*/ 0 h 23"/>
                    <a:gd name="T96" fmla="*/ 45 w 188"/>
                    <a:gd name="T97" fmla="*/ 0 h 23"/>
                    <a:gd name="T98" fmla="*/ 45 w 188"/>
                    <a:gd name="T99" fmla="*/ 0 h 23"/>
                    <a:gd name="T100" fmla="*/ 38 w 188"/>
                    <a:gd name="T101" fmla="*/ 0 h 23"/>
                    <a:gd name="T102" fmla="*/ 33 w 188"/>
                    <a:gd name="T103" fmla="*/ 1 h 23"/>
                    <a:gd name="T104" fmla="*/ 23 w 188"/>
                    <a:gd name="T105" fmla="*/ 4 h 23"/>
                    <a:gd name="T106" fmla="*/ 13 w 188"/>
                    <a:gd name="T107" fmla="*/ 7 h 23"/>
                    <a:gd name="T108" fmla="*/ 6 w 188"/>
                    <a:gd name="T109" fmla="*/ 8 h 23"/>
                    <a:gd name="T110" fmla="*/ 0 w 188"/>
                    <a:gd name="T111" fmla="*/ 9 h 23"/>
                    <a:gd name="T112" fmla="*/ 0 w 188"/>
                    <a:gd name="T113"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88" h="23">
                      <a:moveTo>
                        <a:pt x="0" y="23"/>
                      </a:moveTo>
                      <a:lnTo>
                        <a:pt x="0" y="23"/>
                      </a:lnTo>
                      <a:lnTo>
                        <a:pt x="6" y="23"/>
                      </a:lnTo>
                      <a:lnTo>
                        <a:pt x="13" y="22"/>
                      </a:lnTo>
                      <a:lnTo>
                        <a:pt x="23" y="19"/>
                      </a:lnTo>
                      <a:lnTo>
                        <a:pt x="33" y="16"/>
                      </a:lnTo>
                      <a:lnTo>
                        <a:pt x="38" y="15"/>
                      </a:lnTo>
                      <a:lnTo>
                        <a:pt x="45" y="15"/>
                      </a:lnTo>
                      <a:lnTo>
                        <a:pt x="45" y="15"/>
                      </a:lnTo>
                      <a:lnTo>
                        <a:pt x="52" y="15"/>
                      </a:lnTo>
                      <a:lnTo>
                        <a:pt x="57" y="16"/>
                      </a:lnTo>
                      <a:lnTo>
                        <a:pt x="67" y="19"/>
                      </a:lnTo>
                      <a:lnTo>
                        <a:pt x="77" y="22"/>
                      </a:lnTo>
                      <a:lnTo>
                        <a:pt x="83" y="23"/>
                      </a:lnTo>
                      <a:lnTo>
                        <a:pt x="90" y="23"/>
                      </a:lnTo>
                      <a:lnTo>
                        <a:pt x="90" y="23"/>
                      </a:lnTo>
                      <a:lnTo>
                        <a:pt x="96" y="23"/>
                      </a:lnTo>
                      <a:lnTo>
                        <a:pt x="103" y="22"/>
                      </a:lnTo>
                      <a:lnTo>
                        <a:pt x="115" y="19"/>
                      </a:lnTo>
                      <a:lnTo>
                        <a:pt x="126" y="16"/>
                      </a:lnTo>
                      <a:lnTo>
                        <a:pt x="134" y="15"/>
                      </a:lnTo>
                      <a:lnTo>
                        <a:pt x="134" y="15"/>
                      </a:lnTo>
                      <a:lnTo>
                        <a:pt x="141" y="15"/>
                      </a:lnTo>
                      <a:lnTo>
                        <a:pt x="146" y="16"/>
                      </a:lnTo>
                      <a:lnTo>
                        <a:pt x="157" y="19"/>
                      </a:lnTo>
                      <a:lnTo>
                        <a:pt x="171" y="22"/>
                      </a:lnTo>
                      <a:lnTo>
                        <a:pt x="179" y="23"/>
                      </a:lnTo>
                      <a:lnTo>
                        <a:pt x="188" y="23"/>
                      </a:lnTo>
                      <a:lnTo>
                        <a:pt x="188" y="9"/>
                      </a:lnTo>
                      <a:lnTo>
                        <a:pt x="188" y="9"/>
                      </a:lnTo>
                      <a:lnTo>
                        <a:pt x="179" y="8"/>
                      </a:lnTo>
                      <a:lnTo>
                        <a:pt x="171" y="7"/>
                      </a:lnTo>
                      <a:lnTo>
                        <a:pt x="157" y="4"/>
                      </a:lnTo>
                      <a:lnTo>
                        <a:pt x="146" y="1"/>
                      </a:lnTo>
                      <a:lnTo>
                        <a:pt x="141" y="0"/>
                      </a:lnTo>
                      <a:lnTo>
                        <a:pt x="134" y="0"/>
                      </a:lnTo>
                      <a:lnTo>
                        <a:pt x="134" y="0"/>
                      </a:lnTo>
                      <a:lnTo>
                        <a:pt x="126" y="1"/>
                      </a:lnTo>
                      <a:lnTo>
                        <a:pt x="115" y="4"/>
                      </a:lnTo>
                      <a:lnTo>
                        <a:pt x="103" y="7"/>
                      </a:lnTo>
                      <a:lnTo>
                        <a:pt x="96" y="8"/>
                      </a:lnTo>
                      <a:lnTo>
                        <a:pt x="90" y="9"/>
                      </a:lnTo>
                      <a:lnTo>
                        <a:pt x="90" y="9"/>
                      </a:lnTo>
                      <a:lnTo>
                        <a:pt x="83" y="8"/>
                      </a:lnTo>
                      <a:lnTo>
                        <a:pt x="77" y="7"/>
                      </a:lnTo>
                      <a:lnTo>
                        <a:pt x="67" y="4"/>
                      </a:lnTo>
                      <a:lnTo>
                        <a:pt x="57" y="1"/>
                      </a:lnTo>
                      <a:lnTo>
                        <a:pt x="52" y="0"/>
                      </a:lnTo>
                      <a:lnTo>
                        <a:pt x="45" y="0"/>
                      </a:lnTo>
                      <a:lnTo>
                        <a:pt x="45" y="0"/>
                      </a:lnTo>
                      <a:lnTo>
                        <a:pt x="38" y="0"/>
                      </a:lnTo>
                      <a:lnTo>
                        <a:pt x="33" y="1"/>
                      </a:lnTo>
                      <a:lnTo>
                        <a:pt x="23" y="4"/>
                      </a:lnTo>
                      <a:lnTo>
                        <a:pt x="13" y="7"/>
                      </a:lnTo>
                      <a:lnTo>
                        <a:pt x="6" y="8"/>
                      </a:lnTo>
                      <a:lnTo>
                        <a:pt x="0" y="9"/>
                      </a:lnTo>
                      <a:lnTo>
                        <a:pt x="0" y="2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4" name="Freeform 823">
                  <a:extLst>
                    <a:ext uri="{FF2B5EF4-FFF2-40B4-BE49-F238E27FC236}">
                      <a16:creationId xmlns:a16="http://schemas.microsoft.com/office/drawing/2014/main" id="{1B80F558-BC02-9418-F5A2-08CE1EF1BD17}"/>
                    </a:ext>
                  </a:extLst>
                </p:cNvPr>
                <p:cNvSpPr>
                  <a:spLocks/>
                </p:cNvSpPr>
                <p:nvPr/>
              </p:nvSpPr>
              <p:spPr bwMode="auto">
                <a:xfrm>
                  <a:off x="6013450" y="5186363"/>
                  <a:ext cx="60325" cy="23813"/>
                </a:xfrm>
                <a:custGeom>
                  <a:avLst/>
                  <a:gdLst>
                    <a:gd name="T0" fmla="*/ 259 w 268"/>
                    <a:gd name="T1" fmla="*/ 12 h 106"/>
                    <a:gd name="T2" fmla="*/ 259 w 268"/>
                    <a:gd name="T3" fmla="*/ 12 h 106"/>
                    <a:gd name="T4" fmla="*/ 244 w 268"/>
                    <a:gd name="T5" fmla="*/ 9 h 106"/>
                    <a:gd name="T6" fmla="*/ 221 w 268"/>
                    <a:gd name="T7" fmla="*/ 4 h 106"/>
                    <a:gd name="T8" fmla="*/ 206 w 268"/>
                    <a:gd name="T9" fmla="*/ 2 h 106"/>
                    <a:gd name="T10" fmla="*/ 191 w 268"/>
                    <a:gd name="T11" fmla="*/ 0 h 106"/>
                    <a:gd name="T12" fmla="*/ 173 w 268"/>
                    <a:gd name="T13" fmla="*/ 0 h 106"/>
                    <a:gd name="T14" fmla="*/ 156 w 268"/>
                    <a:gd name="T15" fmla="*/ 0 h 106"/>
                    <a:gd name="T16" fmla="*/ 137 w 268"/>
                    <a:gd name="T17" fmla="*/ 0 h 106"/>
                    <a:gd name="T18" fmla="*/ 118 w 268"/>
                    <a:gd name="T19" fmla="*/ 3 h 106"/>
                    <a:gd name="T20" fmla="*/ 97 w 268"/>
                    <a:gd name="T21" fmla="*/ 7 h 106"/>
                    <a:gd name="T22" fmla="*/ 78 w 268"/>
                    <a:gd name="T23" fmla="*/ 12 h 106"/>
                    <a:gd name="T24" fmla="*/ 57 w 268"/>
                    <a:gd name="T25" fmla="*/ 19 h 106"/>
                    <a:gd name="T26" fmla="*/ 38 w 268"/>
                    <a:gd name="T27" fmla="*/ 28 h 106"/>
                    <a:gd name="T28" fmla="*/ 18 w 268"/>
                    <a:gd name="T29" fmla="*/ 40 h 106"/>
                    <a:gd name="T30" fmla="*/ 9 w 268"/>
                    <a:gd name="T31" fmla="*/ 47 h 106"/>
                    <a:gd name="T32" fmla="*/ 0 w 268"/>
                    <a:gd name="T33" fmla="*/ 54 h 106"/>
                    <a:gd name="T34" fmla="*/ 0 w 268"/>
                    <a:gd name="T35" fmla="*/ 54 h 106"/>
                    <a:gd name="T36" fmla="*/ 6 w 268"/>
                    <a:gd name="T37" fmla="*/ 66 h 106"/>
                    <a:gd name="T38" fmla="*/ 12 w 268"/>
                    <a:gd name="T39" fmla="*/ 79 h 106"/>
                    <a:gd name="T40" fmla="*/ 16 w 268"/>
                    <a:gd name="T41" fmla="*/ 94 h 106"/>
                    <a:gd name="T42" fmla="*/ 17 w 268"/>
                    <a:gd name="T43" fmla="*/ 100 h 106"/>
                    <a:gd name="T44" fmla="*/ 17 w 268"/>
                    <a:gd name="T45" fmla="*/ 106 h 106"/>
                    <a:gd name="T46" fmla="*/ 17 w 268"/>
                    <a:gd name="T47" fmla="*/ 106 h 106"/>
                    <a:gd name="T48" fmla="*/ 30 w 268"/>
                    <a:gd name="T49" fmla="*/ 97 h 106"/>
                    <a:gd name="T50" fmla="*/ 48 w 268"/>
                    <a:gd name="T51" fmla="*/ 87 h 106"/>
                    <a:gd name="T52" fmla="*/ 58 w 268"/>
                    <a:gd name="T53" fmla="*/ 81 h 106"/>
                    <a:gd name="T54" fmla="*/ 71 w 268"/>
                    <a:gd name="T55" fmla="*/ 76 h 106"/>
                    <a:gd name="T56" fmla="*/ 84 w 268"/>
                    <a:gd name="T57" fmla="*/ 72 h 106"/>
                    <a:gd name="T58" fmla="*/ 98 w 268"/>
                    <a:gd name="T59" fmla="*/ 67 h 106"/>
                    <a:gd name="T60" fmla="*/ 115 w 268"/>
                    <a:gd name="T61" fmla="*/ 64 h 106"/>
                    <a:gd name="T62" fmla="*/ 132 w 268"/>
                    <a:gd name="T63" fmla="*/ 61 h 106"/>
                    <a:gd name="T64" fmla="*/ 152 w 268"/>
                    <a:gd name="T65" fmla="*/ 59 h 106"/>
                    <a:gd name="T66" fmla="*/ 171 w 268"/>
                    <a:gd name="T67" fmla="*/ 59 h 106"/>
                    <a:gd name="T68" fmla="*/ 194 w 268"/>
                    <a:gd name="T69" fmla="*/ 59 h 106"/>
                    <a:gd name="T70" fmla="*/ 216 w 268"/>
                    <a:gd name="T71" fmla="*/ 62 h 106"/>
                    <a:gd name="T72" fmla="*/ 241 w 268"/>
                    <a:gd name="T73" fmla="*/ 66 h 106"/>
                    <a:gd name="T74" fmla="*/ 268 w 268"/>
                    <a:gd name="T75" fmla="*/ 72 h 106"/>
                    <a:gd name="T76" fmla="*/ 259 w 268"/>
                    <a:gd name="T77" fmla="*/ 12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68" h="106">
                      <a:moveTo>
                        <a:pt x="259" y="12"/>
                      </a:moveTo>
                      <a:lnTo>
                        <a:pt x="259" y="12"/>
                      </a:lnTo>
                      <a:lnTo>
                        <a:pt x="244" y="9"/>
                      </a:lnTo>
                      <a:lnTo>
                        <a:pt x="221" y="4"/>
                      </a:lnTo>
                      <a:lnTo>
                        <a:pt x="206" y="2"/>
                      </a:lnTo>
                      <a:lnTo>
                        <a:pt x="191" y="0"/>
                      </a:lnTo>
                      <a:lnTo>
                        <a:pt x="173" y="0"/>
                      </a:lnTo>
                      <a:lnTo>
                        <a:pt x="156" y="0"/>
                      </a:lnTo>
                      <a:lnTo>
                        <a:pt x="137" y="0"/>
                      </a:lnTo>
                      <a:lnTo>
                        <a:pt x="118" y="3"/>
                      </a:lnTo>
                      <a:lnTo>
                        <a:pt x="97" y="7"/>
                      </a:lnTo>
                      <a:lnTo>
                        <a:pt x="78" y="12"/>
                      </a:lnTo>
                      <a:lnTo>
                        <a:pt x="57" y="19"/>
                      </a:lnTo>
                      <a:lnTo>
                        <a:pt x="38" y="28"/>
                      </a:lnTo>
                      <a:lnTo>
                        <a:pt x="18" y="40"/>
                      </a:lnTo>
                      <a:lnTo>
                        <a:pt x="9" y="47"/>
                      </a:lnTo>
                      <a:lnTo>
                        <a:pt x="0" y="54"/>
                      </a:lnTo>
                      <a:lnTo>
                        <a:pt x="0" y="54"/>
                      </a:lnTo>
                      <a:lnTo>
                        <a:pt x="6" y="66"/>
                      </a:lnTo>
                      <a:lnTo>
                        <a:pt x="12" y="79"/>
                      </a:lnTo>
                      <a:lnTo>
                        <a:pt x="16" y="94"/>
                      </a:lnTo>
                      <a:lnTo>
                        <a:pt x="17" y="100"/>
                      </a:lnTo>
                      <a:lnTo>
                        <a:pt x="17" y="106"/>
                      </a:lnTo>
                      <a:lnTo>
                        <a:pt x="17" y="106"/>
                      </a:lnTo>
                      <a:lnTo>
                        <a:pt x="30" y="97"/>
                      </a:lnTo>
                      <a:lnTo>
                        <a:pt x="48" y="87"/>
                      </a:lnTo>
                      <a:lnTo>
                        <a:pt x="58" y="81"/>
                      </a:lnTo>
                      <a:lnTo>
                        <a:pt x="71" y="76"/>
                      </a:lnTo>
                      <a:lnTo>
                        <a:pt x="84" y="72"/>
                      </a:lnTo>
                      <a:lnTo>
                        <a:pt x="98" y="67"/>
                      </a:lnTo>
                      <a:lnTo>
                        <a:pt x="115" y="64"/>
                      </a:lnTo>
                      <a:lnTo>
                        <a:pt x="132" y="61"/>
                      </a:lnTo>
                      <a:lnTo>
                        <a:pt x="152" y="59"/>
                      </a:lnTo>
                      <a:lnTo>
                        <a:pt x="171" y="59"/>
                      </a:lnTo>
                      <a:lnTo>
                        <a:pt x="194" y="59"/>
                      </a:lnTo>
                      <a:lnTo>
                        <a:pt x="216" y="62"/>
                      </a:lnTo>
                      <a:lnTo>
                        <a:pt x="241" y="66"/>
                      </a:lnTo>
                      <a:lnTo>
                        <a:pt x="268" y="72"/>
                      </a:lnTo>
                      <a:lnTo>
                        <a:pt x="259" y="12"/>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824">
                  <a:extLst>
                    <a:ext uri="{FF2B5EF4-FFF2-40B4-BE49-F238E27FC236}">
                      <a16:creationId xmlns:a16="http://schemas.microsoft.com/office/drawing/2014/main" id="{5372890E-BA10-33F6-A840-02B1BA9DFEA6}"/>
                    </a:ext>
                  </a:extLst>
                </p:cNvPr>
                <p:cNvSpPr>
                  <a:spLocks/>
                </p:cNvSpPr>
                <p:nvPr/>
              </p:nvSpPr>
              <p:spPr bwMode="auto">
                <a:xfrm>
                  <a:off x="6013450" y="5186363"/>
                  <a:ext cx="60325" cy="23813"/>
                </a:xfrm>
                <a:custGeom>
                  <a:avLst/>
                  <a:gdLst>
                    <a:gd name="T0" fmla="*/ 259 w 268"/>
                    <a:gd name="T1" fmla="*/ 12 h 106"/>
                    <a:gd name="T2" fmla="*/ 259 w 268"/>
                    <a:gd name="T3" fmla="*/ 12 h 106"/>
                    <a:gd name="T4" fmla="*/ 244 w 268"/>
                    <a:gd name="T5" fmla="*/ 9 h 106"/>
                    <a:gd name="T6" fmla="*/ 221 w 268"/>
                    <a:gd name="T7" fmla="*/ 4 h 106"/>
                    <a:gd name="T8" fmla="*/ 206 w 268"/>
                    <a:gd name="T9" fmla="*/ 2 h 106"/>
                    <a:gd name="T10" fmla="*/ 191 w 268"/>
                    <a:gd name="T11" fmla="*/ 0 h 106"/>
                    <a:gd name="T12" fmla="*/ 173 w 268"/>
                    <a:gd name="T13" fmla="*/ 0 h 106"/>
                    <a:gd name="T14" fmla="*/ 156 w 268"/>
                    <a:gd name="T15" fmla="*/ 0 h 106"/>
                    <a:gd name="T16" fmla="*/ 137 w 268"/>
                    <a:gd name="T17" fmla="*/ 0 h 106"/>
                    <a:gd name="T18" fmla="*/ 118 w 268"/>
                    <a:gd name="T19" fmla="*/ 3 h 106"/>
                    <a:gd name="T20" fmla="*/ 97 w 268"/>
                    <a:gd name="T21" fmla="*/ 7 h 106"/>
                    <a:gd name="T22" fmla="*/ 78 w 268"/>
                    <a:gd name="T23" fmla="*/ 12 h 106"/>
                    <a:gd name="T24" fmla="*/ 57 w 268"/>
                    <a:gd name="T25" fmla="*/ 19 h 106"/>
                    <a:gd name="T26" fmla="*/ 38 w 268"/>
                    <a:gd name="T27" fmla="*/ 28 h 106"/>
                    <a:gd name="T28" fmla="*/ 18 w 268"/>
                    <a:gd name="T29" fmla="*/ 40 h 106"/>
                    <a:gd name="T30" fmla="*/ 9 w 268"/>
                    <a:gd name="T31" fmla="*/ 47 h 106"/>
                    <a:gd name="T32" fmla="*/ 0 w 268"/>
                    <a:gd name="T33" fmla="*/ 54 h 106"/>
                    <a:gd name="T34" fmla="*/ 0 w 268"/>
                    <a:gd name="T35" fmla="*/ 54 h 106"/>
                    <a:gd name="T36" fmla="*/ 6 w 268"/>
                    <a:gd name="T37" fmla="*/ 66 h 106"/>
                    <a:gd name="T38" fmla="*/ 12 w 268"/>
                    <a:gd name="T39" fmla="*/ 79 h 106"/>
                    <a:gd name="T40" fmla="*/ 16 w 268"/>
                    <a:gd name="T41" fmla="*/ 94 h 106"/>
                    <a:gd name="T42" fmla="*/ 17 w 268"/>
                    <a:gd name="T43" fmla="*/ 100 h 106"/>
                    <a:gd name="T44" fmla="*/ 17 w 268"/>
                    <a:gd name="T45" fmla="*/ 106 h 106"/>
                    <a:gd name="T46" fmla="*/ 17 w 268"/>
                    <a:gd name="T47" fmla="*/ 106 h 106"/>
                    <a:gd name="T48" fmla="*/ 30 w 268"/>
                    <a:gd name="T49" fmla="*/ 97 h 106"/>
                    <a:gd name="T50" fmla="*/ 48 w 268"/>
                    <a:gd name="T51" fmla="*/ 87 h 106"/>
                    <a:gd name="T52" fmla="*/ 58 w 268"/>
                    <a:gd name="T53" fmla="*/ 81 h 106"/>
                    <a:gd name="T54" fmla="*/ 71 w 268"/>
                    <a:gd name="T55" fmla="*/ 76 h 106"/>
                    <a:gd name="T56" fmla="*/ 84 w 268"/>
                    <a:gd name="T57" fmla="*/ 72 h 106"/>
                    <a:gd name="T58" fmla="*/ 98 w 268"/>
                    <a:gd name="T59" fmla="*/ 67 h 106"/>
                    <a:gd name="T60" fmla="*/ 115 w 268"/>
                    <a:gd name="T61" fmla="*/ 64 h 106"/>
                    <a:gd name="T62" fmla="*/ 132 w 268"/>
                    <a:gd name="T63" fmla="*/ 61 h 106"/>
                    <a:gd name="T64" fmla="*/ 152 w 268"/>
                    <a:gd name="T65" fmla="*/ 59 h 106"/>
                    <a:gd name="T66" fmla="*/ 171 w 268"/>
                    <a:gd name="T67" fmla="*/ 59 h 106"/>
                    <a:gd name="T68" fmla="*/ 194 w 268"/>
                    <a:gd name="T69" fmla="*/ 59 h 106"/>
                    <a:gd name="T70" fmla="*/ 216 w 268"/>
                    <a:gd name="T71" fmla="*/ 62 h 106"/>
                    <a:gd name="T72" fmla="*/ 241 w 268"/>
                    <a:gd name="T73" fmla="*/ 66 h 106"/>
                    <a:gd name="T74" fmla="*/ 268 w 268"/>
                    <a:gd name="T75" fmla="*/ 72 h 106"/>
                    <a:gd name="T76" fmla="*/ 259 w 268"/>
                    <a:gd name="T77" fmla="*/ 12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68" h="106">
                      <a:moveTo>
                        <a:pt x="259" y="12"/>
                      </a:moveTo>
                      <a:lnTo>
                        <a:pt x="259" y="12"/>
                      </a:lnTo>
                      <a:lnTo>
                        <a:pt x="244" y="9"/>
                      </a:lnTo>
                      <a:lnTo>
                        <a:pt x="221" y="4"/>
                      </a:lnTo>
                      <a:lnTo>
                        <a:pt x="206" y="2"/>
                      </a:lnTo>
                      <a:lnTo>
                        <a:pt x="191" y="0"/>
                      </a:lnTo>
                      <a:lnTo>
                        <a:pt x="173" y="0"/>
                      </a:lnTo>
                      <a:lnTo>
                        <a:pt x="156" y="0"/>
                      </a:lnTo>
                      <a:lnTo>
                        <a:pt x="137" y="0"/>
                      </a:lnTo>
                      <a:lnTo>
                        <a:pt x="118" y="3"/>
                      </a:lnTo>
                      <a:lnTo>
                        <a:pt x="97" y="7"/>
                      </a:lnTo>
                      <a:lnTo>
                        <a:pt x="78" y="12"/>
                      </a:lnTo>
                      <a:lnTo>
                        <a:pt x="57" y="19"/>
                      </a:lnTo>
                      <a:lnTo>
                        <a:pt x="38" y="28"/>
                      </a:lnTo>
                      <a:lnTo>
                        <a:pt x="18" y="40"/>
                      </a:lnTo>
                      <a:lnTo>
                        <a:pt x="9" y="47"/>
                      </a:lnTo>
                      <a:lnTo>
                        <a:pt x="0" y="54"/>
                      </a:lnTo>
                      <a:lnTo>
                        <a:pt x="0" y="54"/>
                      </a:lnTo>
                      <a:lnTo>
                        <a:pt x="6" y="66"/>
                      </a:lnTo>
                      <a:lnTo>
                        <a:pt x="12" y="79"/>
                      </a:lnTo>
                      <a:lnTo>
                        <a:pt x="16" y="94"/>
                      </a:lnTo>
                      <a:lnTo>
                        <a:pt x="17" y="100"/>
                      </a:lnTo>
                      <a:lnTo>
                        <a:pt x="17" y="106"/>
                      </a:lnTo>
                      <a:lnTo>
                        <a:pt x="17" y="106"/>
                      </a:lnTo>
                      <a:lnTo>
                        <a:pt x="30" y="97"/>
                      </a:lnTo>
                      <a:lnTo>
                        <a:pt x="48" y="87"/>
                      </a:lnTo>
                      <a:lnTo>
                        <a:pt x="58" y="81"/>
                      </a:lnTo>
                      <a:lnTo>
                        <a:pt x="71" y="76"/>
                      </a:lnTo>
                      <a:lnTo>
                        <a:pt x="84" y="72"/>
                      </a:lnTo>
                      <a:lnTo>
                        <a:pt x="98" y="67"/>
                      </a:lnTo>
                      <a:lnTo>
                        <a:pt x="115" y="64"/>
                      </a:lnTo>
                      <a:lnTo>
                        <a:pt x="132" y="61"/>
                      </a:lnTo>
                      <a:lnTo>
                        <a:pt x="152" y="59"/>
                      </a:lnTo>
                      <a:lnTo>
                        <a:pt x="171" y="59"/>
                      </a:lnTo>
                      <a:lnTo>
                        <a:pt x="194" y="59"/>
                      </a:lnTo>
                      <a:lnTo>
                        <a:pt x="216" y="62"/>
                      </a:lnTo>
                      <a:lnTo>
                        <a:pt x="241" y="66"/>
                      </a:lnTo>
                      <a:lnTo>
                        <a:pt x="268" y="72"/>
                      </a:lnTo>
                      <a:lnTo>
                        <a:pt x="259" y="1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825">
                  <a:extLst>
                    <a:ext uri="{FF2B5EF4-FFF2-40B4-BE49-F238E27FC236}">
                      <a16:creationId xmlns:a16="http://schemas.microsoft.com/office/drawing/2014/main" id="{FBEFF595-8AD2-0CD1-0831-EAEB75EA4881}"/>
                    </a:ext>
                  </a:extLst>
                </p:cNvPr>
                <p:cNvSpPr>
                  <a:spLocks/>
                </p:cNvSpPr>
                <p:nvPr/>
              </p:nvSpPr>
              <p:spPr bwMode="auto">
                <a:xfrm>
                  <a:off x="6013450" y="5186363"/>
                  <a:ext cx="60325" cy="23813"/>
                </a:xfrm>
                <a:custGeom>
                  <a:avLst/>
                  <a:gdLst>
                    <a:gd name="T0" fmla="*/ 259 w 268"/>
                    <a:gd name="T1" fmla="*/ 13 h 107"/>
                    <a:gd name="T2" fmla="*/ 259 w 268"/>
                    <a:gd name="T3" fmla="*/ 13 h 107"/>
                    <a:gd name="T4" fmla="*/ 244 w 268"/>
                    <a:gd name="T5" fmla="*/ 10 h 107"/>
                    <a:gd name="T6" fmla="*/ 221 w 268"/>
                    <a:gd name="T7" fmla="*/ 4 h 107"/>
                    <a:gd name="T8" fmla="*/ 206 w 268"/>
                    <a:gd name="T9" fmla="*/ 3 h 107"/>
                    <a:gd name="T10" fmla="*/ 191 w 268"/>
                    <a:gd name="T11" fmla="*/ 1 h 107"/>
                    <a:gd name="T12" fmla="*/ 173 w 268"/>
                    <a:gd name="T13" fmla="*/ 0 h 107"/>
                    <a:gd name="T14" fmla="*/ 156 w 268"/>
                    <a:gd name="T15" fmla="*/ 0 h 107"/>
                    <a:gd name="T16" fmla="*/ 137 w 268"/>
                    <a:gd name="T17" fmla="*/ 1 h 107"/>
                    <a:gd name="T18" fmla="*/ 118 w 268"/>
                    <a:gd name="T19" fmla="*/ 4 h 107"/>
                    <a:gd name="T20" fmla="*/ 97 w 268"/>
                    <a:gd name="T21" fmla="*/ 8 h 107"/>
                    <a:gd name="T22" fmla="*/ 78 w 268"/>
                    <a:gd name="T23" fmla="*/ 13 h 107"/>
                    <a:gd name="T24" fmla="*/ 57 w 268"/>
                    <a:gd name="T25" fmla="*/ 20 h 107"/>
                    <a:gd name="T26" fmla="*/ 38 w 268"/>
                    <a:gd name="T27" fmla="*/ 29 h 107"/>
                    <a:gd name="T28" fmla="*/ 18 w 268"/>
                    <a:gd name="T29" fmla="*/ 41 h 107"/>
                    <a:gd name="T30" fmla="*/ 9 w 268"/>
                    <a:gd name="T31" fmla="*/ 48 h 107"/>
                    <a:gd name="T32" fmla="*/ 0 w 268"/>
                    <a:gd name="T33" fmla="*/ 55 h 107"/>
                    <a:gd name="T34" fmla="*/ 0 w 268"/>
                    <a:gd name="T35" fmla="*/ 55 h 107"/>
                    <a:gd name="T36" fmla="*/ 6 w 268"/>
                    <a:gd name="T37" fmla="*/ 67 h 107"/>
                    <a:gd name="T38" fmla="*/ 12 w 268"/>
                    <a:gd name="T39" fmla="*/ 80 h 107"/>
                    <a:gd name="T40" fmla="*/ 16 w 268"/>
                    <a:gd name="T41" fmla="*/ 95 h 107"/>
                    <a:gd name="T42" fmla="*/ 17 w 268"/>
                    <a:gd name="T43" fmla="*/ 101 h 107"/>
                    <a:gd name="T44" fmla="*/ 17 w 268"/>
                    <a:gd name="T45" fmla="*/ 107 h 107"/>
                    <a:gd name="T46" fmla="*/ 17 w 268"/>
                    <a:gd name="T47" fmla="*/ 107 h 107"/>
                    <a:gd name="T48" fmla="*/ 30 w 268"/>
                    <a:gd name="T49" fmla="*/ 98 h 107"/>
                    <a:gd name="T50" fmla="*/ 48 w 268"/>
                    <a:gd name="T51" fmla="*/ 88 h 107"/>
                    <a:gd name="T52" fmla="*/ 58 w 268"/>
                    <a:gd name="T53" fmla="*/ 82 h 107"/>
                    <a:gd name="T54" fmla="*/ 71 w 268"/>
                    <a:gd name="T55" fmla="*/ 77 h 107"/>
                    <a:gd name="T56" fmla="*/ 84 w 268"/>
                    <a:gd name="T57" fmla="*/ 73 h 107"/>
                    <a:gd name="T58" fmla="*/ 98 w 268"/>
                    <a:gd name="T59" fmla="*/ 68 h 107"/>
                    <a:gd name="T60" fmla="*/ 115 w 268"/>
                    <a:gd name="T61" fmla="*/ 65 h 107"/>
                    <a:gd name="T62" fmla="*/ 132 w 268"/>
                    <a:gd name="T63" fmla="*/ 62 h 107"/>
                    <a:gd name="T64" fmla="*/ 152 w 268"/>
                    <a:gd name="T65" fmla="*/ 60 h 107"/>
                    <a:gd name="T66" fmla="*/ 171 w 268"/>
                    <a:gd name="T67" fmla="*/ 60 h 107"/>
                    <a:gd name="T68" fmla="*/ 194 w 268"/>
                    <a:gd name="T69" fmla="*/ 60 h 107"/>
                    <a:gd name="T70" fmla="*/ 216 w 268"/>
                    <a:gd name="T71" fmla="*/ 63 h 107"/>
                    <a:gd name="T72" fmla="*/ 241 w 268"/>
                    <a:gd name="T73" fmla="*/ 67 h 107"/>
                    <a:gd name="T74" fmla="*/ 268 w 268"/>
                    <a:gd name="T75" fmla="*/ 72 h 107"/>
                    <a:gd name="T76" fmla="*/ 259 w 268"/>
                    <a:gd name="T77" fmla="*/ 1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68" h="107">
                      <a:moveTo>
                        <a:pt x="259" y="13"/>
                      </a:moveTo>
                      <a:lnTo>
                        <a:pt x="259" y="13"/>
                      </a:lnTo>
                      <a:lnTo>
                        <a:pt x="244" y="10"/>
                      </a:lnTo>
                      <a:lnTo>
                        <a:pt x="221" y="4"/>
                      </a:lnTo>
                      <a:lnTo>
                        <a:pt x="206" y="3"/>
                      </a:lnTo>
                      <a:lnTo>
                        <a:pt x="191" y="1"/>
                      </a:lnTo>
                      <a:lnTo>
                        <a:pt x="173" y="0"/>
                      </a:lnTo>
                      <a:lnTo>
                        <a:pt x="156" y="0"/>
                      </a:lnTo>
                      <a:lnTo>
                        <a:pt x="137" y="1"/>
                      </a:lnTo>
                      <a:lnTo>
                        <a:pt x="118" y="4"/>
                      </a:lnTo>
                      <a:lnTo>
                        <a:pt x="97" y="8"/>
                      </a:lnTo>
                      <a:lnTo>
                        <a:pt x="78" y="13"/>
                      </a:lnTo>
                      <a:lnTo>
                        <a:pt x="57" y="20"/>
                      </a:lnTo>
                      <a:lnTo>
                        <a:pt x="38" y="29"/>
                      </a:lnTo>
                      <a:lnTo>
                        <a:pt x="18" y="41"/>
                      </a:lnTo>
                      <a:lnTo>
                        <a:pt x="9" y="48"/>
                      </a:lnTo>
                      <a:lnTo>
                        <a:pt x="0" y="55"/>
                      </a:lnTo>
                      <a:lnTo>
                        <a:pt x="0" y="55"/>
                      </a:lnTo>
                      <a:lnTo>
                        <a:pt x="6" y="67"/>
                      </a:lnTo>
                      <a:lnTo>
                        <a:pt x="12" y="80"/>
                      </a:lnTo>
                      <a:lnTo>
                        <a:pt x="16" y="95"/>
                      </a:lnTo>
                      <a:lnTo>
                        <a:pt x="17" y="101"/>
                      </a:lnTo>
                      <a:lnTo>
                        <a:pt x="17" y="107"/>
                      </a:lnTo>
                      <a:lnTo>
                        <a:pt x="17" y="107"/>
                      </a:lnTo>
                      <a:lnTo>
                        <a:pt x="30" y="98"/>
                      </a:lnTo>
                      <a:lnTo>
                        <a:pt x="48" y="88"/>
                      </a:lnTo>
                      <a:lnTo>
                        <a:pt x="58" y="82"/>
                      </a:lnTo>
                      <a:lnTo>
                        <a:pt x="71" y="77"/>
                      </a:lnTo>
                      <a:lnTo>
                        <a:pt x="84" y="73"/>
                      </a:lnTo>
                      <a:lnTo>
                        <a:pt x="98" y="68"/>
                      </a:lnTo>
                      <a:lnTo>
                        <a:pt x="115" y="65"/>
                      </a:lnTo>
                      <a:lnTo>
                        <a:pt x="132" y="62"/>
                      </a:lnTo>
                      <a:lnTo>
                        <a:pt x="152" y="60"/>
                      </a:lnTo>
                      <a:lnTo>
                        <a:pt x="171" y="60"/>
                      </a:lnTo>
                      <a:lnTo>
                        <a:pt x="194" y="60"/>
                      </a:lnTo>
                      <a:lnTo>
                        <a:pt x="216" y="63"/>
                      </a:lnTo>
                      <a:lnTo>
                        <a:pt x="241" y="67"/>
                      </a:lnTo>
                      <a:lnTo>
                        <a:pt x="268" y="72"/>
                      </a:lnTo>
                      <a:lnTo>
                        <a:pt x="259" y="1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7" name="Freeform 826">
                  <a:extLst>
                    <a:ext uri="{FF2B5EF4-FFF2-40B4-BE49-F238E27FC236}">
                      <a16:creationId xmlns:a16="http://schemas.microsoft.com/office/drawing/2014/main" id="{46EFD069-AC02-9A73-92BA-90AB4247458B}"/>
                    </a:ext>
                  </a:extLst>
                </p:cNvPr>
                <p:cNvSpPr>
                  <a:spLocks/>
                </p:cNvSpPr>
                <p:nvPr/>
              </p:nvSpPr>
              <p:spPr bwMode="auto">
                <a:xfrm>
                  <a:off x="6015038" y="5213350"/>
                  <a:ext cx="44450" cy="36513"/>
                </a:xfrm>
                <a:custGeom>
                  <a:avLst/>
                  <a:gdLst>
                    <a:gd name="T0" fmla="*/ 186 w 195"/>
                    <a:gd name="T1" fmla="*/ 0 h 161"/>
                    <a:gd name="T2" fmla="*/ 186 w 195"/>
                    <a:gd name="T3" fmla="*/ 0 h 161"/>
                    <a:gd name="T4" fmla="*/ 186 w 195"/>
                    <a:gd name="T5" fmla="*/ 17 h 161"/>
                    <a:gd name="T6" fmla="*/ 187 w 195"/>
                    <a:gd name="T7" fmla="*/ 29 h 161"/>
                    <a:gd name="T8" fmla="*/ 188 w 195"/>
                    <a:gd name="T9" fmla="*/ 34 h 161"/>
                    <a:gd name="T10" fmla="*/ 190 w 195"/>
                    <a:gd name="T11" fmla="*/ 38 h 161"/>
                    <a:gd name="T12" fmla="*/ 192 w 195"/>
                    <a:gd name="T13" fmla="*/ 43 h 161"/>
                    <a:gd name="T14" fmla="*/ 195 w 195"/>
                    <a:gd name="T15" fmla="*/ 47 h 161"/>
                    <a:gd name="T16" fmla="*/ 195 w 195"/>
                    <a:gd name="T17" fmla="*/ 47 h 161"/>
                    <a:gd name="T18" fmla="*/ 191 w 195"/>
                    <a:gd name="T19" fmla="*/ 52 h 161"/>
                    <a:gd name="T20" fmla="*/ 186 w 195"/>
                    <a:gd name="T21" fmla="*/ 58 h 161"/>
                    <a:gd name="T22" fmla="*/ 178 w 195"/>
                    <a:gd name="T23" fmla="*/ 64 h 161"/>
                    <a:gd name="T24" fmla="*/ 166 w 195"/>
                    <a:gd name="T25" fmla="*/ 71 h 161"/>
                    <a:gd name="T26" fmla="*/ 150 w 195"/>
                    <a:gd name="T27" fmla="*/ 79 h 161"/>
                    <a:gd name="T28" fmla="*/ 129 w 195"/>
                    <a:gd name="T29" fmla="*/ 91 h 161"/>
                    <a:gd name="T30" fmla="*/ 70 w 195"/>
                    <a:gd name="T31" fmla="*/ 118 h 161"/>
                    <a:gd name="T32" fmla="*/ 70 w 195"/>
                    <a:gd name="T33" fmla="*/ 118 h 161"/>
                    <a:gd name="T34" fmla="*/ 60 w 195"/>
                    <a:gd name="T35" fmla="*/ 123 h 161"/>
                    <a:gd name="T36" fmla="*/ 50 w 195"/>
                    <a:gd name="T37" fmla="*/ 127 h 161"/>
                    <a:gd name="T38" fmla="*/ 40 w 195"/>
                    <a:gd name="T39" fmla="*/ 133 h 161"/>
                    <a:gd name="T40" fmla="*/ 32 w 195"/>
                    <a:gd name="T41" fmla="*/ 138 h 161"/>
                    <a:gd name="T42" fmla="*/ 18 w 195"/>
                    <a:gd name="T43" fmla="*/ 149 h 161"/>
                    <a:gd name="T44" fmla="*/ 11 w 195"/>
                    <a:gd name="T45" fmla="*/ 155 h 161"/>
                    <a:gd name="T46" fmla="*/ 7 w 195"/>
                    <a:gd name="T47" fmla="*/ 161 h 161"/>
                    <a:gd name="T48" fmla="*/ 7 w 195"/>
                    <a:gd name="T49" fmla="*/ 161 h 161"/>
                    <a:gd name="T50" fmla="*/ 4 w 195"/>
                    <a:gd name="T51" fmla="*/ 151 h 161"/>
                    <a:gd name="T52" fmla="*/ 1 w 195"/>
                    <a:gd name="T53" fmla="*/ 142 h 161"/>
                    <a:gd name="T54" fmla="*/ 0 w 195"/>
                    <a:gd name="T55" fmla="*/ 131 h 161"/>
                    <a:gd name="T56" fmla="*/ 1 w 195"/>
                    <a:gd name="T57" fmla="*/ 119 h 161"/>
                    <a:gd name="T58" fmla="*/ 2 w 195"/>
                    <a:gd name="T59" fmla="*/ 114 h 161"/>
                    <a:gd name="T60" fmla="*/ 4 w 195"/>
                    <a:gd name="T61" fmla="*/ 109 h 161"/>
                    <a:gd name="T62" fmla="*/ 6 w 195"/>
                    <a:gd name="T63" fmla="*/ 103 h 161"/>
                    <a:gd name="T64" fmla="*/ 10 w 195"/>
                    <a:gd name="T65" fmla="*/ 98 h 161"/>
                    <a:gd name="T66" fmla="*/ 14 w 195"/>
                    <a:gd name="T67" fmla="*/ 94 h 161"/>
                    <a:gd name="T68" fmla="*/ 20 w 195"/>
                    <a:gd name="T69" fmla="*/ 89 h 161"/>
                    <a:gd name="T70" fmla="*/ 27 w 195"/>
                    <a:gd name="T71" fmla="*/ 85 h 161"/>
                    <a:gd name="T72" fmla="*/ 34 w 195"/>
                    <a:gd name="T73" fmla="*/ 80 h 161"/>
                    <a:gd name="T74" fmla="*/ 34 w 195"/>
                    <a:gd name="T75" fmla="*/ 80 h 161"/>
                    <a:gd name="T76" fmla="*/ 75 w 195"/>
                    <a:gd name="T77" fmla="*/ 62 h 161"/>
                    <a:gd name="T78" fmla="*/ 123 w 195"/>
                    <a:gd name="T79" fmla="*/ 38 h 161"/>
                    <a:gd name="T80" fmla="*/ 146 w 195"/>
                    <a:gd name="T81" fmla="*/ 27 h 161"/>
                    <a:gd name="T82" fmla="*/ 164 w 195"/>
                    <a:gd name="T83" fmla="*/ 16 h 161"/>
                    <a:gd name="T84" fmla="*/ 179 w 195"/>
                    <a:gd name="T85" fmla="*/ 8 h 161"/>
                    <a:gd name="T86" fmla="*/ 184 w 195"/>
                    <a:gd name="T87" fmla="*/ 4 h 161"/>
                    <a:gd name="T88" fmla="*/ 186 w 195"/>
                    <a:gd name="T89" fmla="*/ 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95" h="161">
                      <a:moveTo>
                        <a:pt x="186" y="0"/>
                      </a:moveTo>
                      <a:lnTo>
                        <a:pt x="186" y="0"/>
                      </a:lnTo>
                      <a:lnTo>
                        <a:pt x="186" y="17"/>
                      </a:lnTo>
                      <a:lnTo>
                        <a:pt x="187" y="29"/>
                      </a:lnTo>
                      <a:lnTo>
                        <a:pt x="188" y="34"/>
                      </a:lnTo>
                      <a:lnTo>
                        <a:pt x="190" y="38"/>
                      </a:lnTo>
                      <a:lnTo>
                        <a:pt x="192" y="43"/>
                      </a:lnTo>
                      <a:lnTo>
                        <a:pt x="195" y="47"/>
                      </a:lnTo>
                      <a:lnTo>
                        <a:pt x="195" y="47"/>
                      </a:lnTo>
                      <a:lnTo>
                        <a:pt x="191" y="52"/>
                      </a:lnTo>
                      <a:lnTo>
                        <a:pt x="186" y="58"/>
                      </a:lnTo>
                      <a:lnTo>
                        <a:pt x="178" y="64"/>
                      </a:lnTo>
                      <a:lnTo>
                        <a:pt x="166" y="71"/>
                      </a:lnTo>
                      <a:lnTo>
                        <a:pt x="150" y="79"/>
                      </a:lnTo>
                      <a:lnTo>
                        <a:pt x="129" y="91"/>
                      </a:lnTo>
                      <a:lnTo>
                        <a:pt x="70" y="118"/>
                      </a:lnTo>
                      <a:lnTo>
                        <a:pt x="70" y="118"/>
                      </a:lnTo>
                      <a:lnTo>
                        <a:pt x="60" y="123"/>
                      </a:lnTo>
                      <a:lnTo>
                        <a:pt x="50" y="127"/>
                      </a:lnTo>
                      <a:lnTo>
                        <a:pt x="40" y="133"/>
                      </a:lnTo>
                      <a:lnTo>
                        <a:pt x="32" y="138"/>
                      </a:lnTo>
                      <a:lnTo>
                        <a:pt x="18" y="149"/>
                      </a:lnTo>
                      <a:lnTo>
                        <a:pt x="11" y="155"/>
                      </a:lnTo>
                      <a:lnTo>
                        <a:pt x="7" y="161"/>
                      </a:lnTo>
                      <a:lnTo>
                        <a:pt x="7" y="161"/>
                      </a:lnTo>
                      <a:lnTo>
                        <a:pt x="4" y="151"/>
                      </a:lnTo>
                      <a:lnTo>
                        <a:pt x="1" y="142"/>
                      </a:lnTo>
                      <a:lnTo>
                        <a:pt x="0" y="131"/>
                      </a:lnTo>
                      <a:lnTo>
                        <a:pt x="1" y="119"/>
                      </a:lnTo>
                      <a:lnTo>
                        <a:pt x="2" y="114"/>
                      </a:lnTo>
                      <a:lnTo>
                        <a:pt x="4" y="109"/>
                      </a:lnTo>
                      <a:lnTo>
                        <a:pt x="6" y="103"/>
                      </a:lnTo>
                      <a:lnTo>
                        <a:pt x="10" y="98"/>
                      </a:lnTo>
                      <a:lnTo>
                        <a:pt x="14" y="94"/>
                      </a:lnTo>
                      <a:lnTo>
                        <a:pt x="20" y="89"/>
                      </a:lnTo>
                      <a:lnTo>
                        <a:pt x="27" y="85"/>
                      </a:lnTo>
                      <a:lnTo>
                        <a:pt x="34" y="80"/>
                      </a:lnTo>
                      <a:lnTo>
                        <a:pt x="34" y="80"/>
                      </a:lnTo>
                      <a:lnTo>
                        <a:pt x="75" y="62"/>
                      </a:lnTo>
                      <a:lnTo>
                        <a:pt x="123" y="38"/>
                      </a:lnTo>
                      <a:lnTo>
                        <a:pt x="146" y="27"/>
                      </a:lnTo>
                      <a:lnTo>
                        <a:pt x="164" y="16"/>
                      </a:lnTo>
                      <a:lnTo>
                        <a:pt x="179" y="8"/>
                      </a:lnTo>
                      <a:lnTo>
                        <a:pt x="184" y="4"/>
                      </a:lnTo>
                      <a:lnTo>
                        <a:pt x="186" y="0"/>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827">
                  <a:extLst>
                    <a:ext uri="{FF2B5EF4-FFF2-40B4-BE49-F238E27FC236}">
                      <a16:creationId xmlns:a16="http://schemas.microsoft.com/office/drawing/2014/main" id="{B9B9E409-5FE3-4B03-FAE9-A1E7763EFA36}"/>
                    </a:ext>
                  </a:extLst>
                </p:cNvPr>
                <p:cNvSpPr>
                  <a:spLocks/>
                </p:cNvSpPr>
                <p:nvPr/>
              </p:nvSpPr>
              <p:spPr bwMode="auto">
                <a:xfrm>
                  <a:off x="6015038" y="5213350"/>
                  <a:ext cx="44450" cy="36513"/>
                </a:xfrm>
                <a:custGeom>
                  <a:avLst/>
                  <a:gdLst>
                    <a:gd name="T0" fmla="*/ 186 w 195"/>
                    <a:gd name="T1" fmla="*/ 0 h 161"/>
                    <a:gd name="T2" fmla="*/ 186 w 195"/>
                    <a:gd name="T3" fmla="*/ 0 h 161"/>
                    <a:gd name="T4" fmla="*/ 186 w 195"/>
                    <a:gd name="T5" fmla="*/ 17 h 161"/>
                    <a:gd name="T6" fmla="*/ 187 w 195"/>
                    <a:gd name="T7" fmla="*/ 29 h 161"/>
                    <a:gd name="T8" fmla="*/ 188 w 195"/>
                    <a:gd name="T9" fmla="*/ 34 h 161"/>
                    <a:gd name="T10" fmla="*/ 190 w 195"/>
                    <a:gd name="T11" fmla="*/ 38 h 161"/>
                    <a:gd name="T12" fmla="*/ 192 w 195"/>
                    <a:gd name="T13" fmla="*/ 43 h 161"/>
                    <a:gd name="T14" fmla="*/ 195 w 195"/>
                    <a:gd name="T15" fmla="*/ 47 h 161"/>
                    <a:gd name="T16" fmla="*/ 195 w 195"/>
                    <a:gd name="T17" fmla="*/ 47 h 161"/>
                    <a:gd name="T18" fmla="*/ 191 w 195"/>
                    <a:gd name="T19" fmla="*/ 52 h 161"/>
                    <a:gd name="T20" fmla="*/ 186 w 195"/>
                    <a:gd name="T21" fmla="*/ 58 h 161"/>
                    <a:gd name="T22" fmla="*/ 178 w 195"/>
                    <a:gd name="T23" fmla="*/ 64 h 161"/>
                    <a:gd name="T24" fmla="*/ 166 w 195"/>
                    <a:gd name="T25" fmla="*/ 71 h 161"/>
                    <a:gd name="T26" fmla="*/ 150 w 195"/>
                    <a:gd name="T27" fmla="*/ 79 h 161"/>
                    <a:gd name="T28" fmla="*/ 129 w 195"/>
                    <a:gd name="T29" fmla="*/ 91 h 161"/>
                    <a:gd name="T30" fmla="*/ 70 w 195"/>
                    <a:gd name="T31" fmla="*/ 118 h 161"/>
                    <a:gd name="T32" fmla="*/ 70 w 195"/>
                    <a:gd name="T33" fmla="*/ 118 h 161"/>
                    <a:gd name="T34" fmla="*/ 60 w 195"/>
                    <a:gd name="T35" fmla="*/ 123 h 161"/>
                    <a:gd name="T36" fmla="*/ 50 w 195"/>
                    <a:gd name="T37" fmla="*/ 127 h 161"/>
                    <a:gd name="T38" fmla="*/ 40 w 195"/>
                    <a:gd name="T39" fmla="*/ 133 h 161"/>
                    <a:gd name="T40" fmla="*/ 32 w 195"/>
                    <a:gd name="T41" fmla="*/ 138 h 161"/>
                    <a:gd name="T42" fmla="*/ 18 w 195"/>
                    <a:gd name="T43" fmla="*/ 149 h 161"/>
                    <a:gd name="T44" fmla="*/ 11 w 195"/>
                    <a:gd name="T45" fmla="*/ 155 h 161"/>
                    <a:gd name="T46" fmla="*/ 7 w 195"/>
                    <a:gd name="T47" fmla="*/ 161 h 161"/>
                    <a:gd name="T48" fmla="*/ 7 w 195"/>
                    <a:gd name="T49" fmla="*/ 161 h 161"/>
                    <a:gd name="T50" fmla="*/ 4 w 195"/>
                    <a:gd name="T51" fmla="*/ 151 h 161"/>
                    <a:gd name="T52" fmla="*/ 1 w 195"/>
                    <a:gd name="T53" fmla="*/ 142 h 161"/>
                    <a:gd name="T54" fmla="*/ 0 w 195"/>
                    <a:gd name="T55" fmla="*/ 131 h 161"/>
                    <a:gd name="T56" fmla="*/ 1 w 195"/>
                    <a:gd name="T57" fmla="*/ 119 h 161"/>
                    <a:gd name="T58" fmla="*/ 2 w 195"/>
                    <a:gd name="T59" fmla="*/ 114 h 161"/>
                    <a:gd name="T60" fmla="*/ 4 w 195"/>
                    <a:gd name="T61" fmla="*/ 109 h 161"/>
                    <a:gd name="T62" fmla="*/ 6 w 195"/>
                    <a:gd name="T63" fmla="*/ 103 h 161"/>
                    <a:gd name="T64" fmla="*/ 10 w 195"/>
                    <a:gd name="T65" fmla="*/ 98 h 161"/>
                    <a:gd name="T66" fmla="*/ 14 w 195"/>
                    <a:gd name="T67" fmla="*/ 94 h 161"/>
                    <a:gd name="T68" fmla="*/ 20 w 195"/>
                    <a:gd name="T69" fmla="*/ 89 h 161"/>
                    <a:gd name="T70" fmla="*/ 27 w 195"/>
                    <a:gd name="T71" fmla="*/ 85 h 161"/>
                    <a:gd name="T72" fmla="*/ 34 w 195"/>
                    <a:gd name="T73" fmla="*/ 80 h 161"/>
                    <a:gd name="T74" fmla="*/ 34 w 195"/>
                    <a:gd name="T75" fmla="*/ 80 h 161"/>
                    <a:gd name="T76" fmla="*/ 75 w 195"/>
                    <a:gd name="T77" fmla="*/ 62 h 161"/>
                    <a:gd name="T78" fmla="*/ 123 w 195"/>
                    <a:gd name="T79" fmla="*/ 38 h 161"/>
                    <a:gd name="T80" fmla="*/ 146 w 195"/>
                    <a:gd name="T81" fmla="*/ 27 h 161"/>
                    <a:gd name="T82" fmla="*/ 164 w 195"/>
                    <a:gd name="T83" fmla="*/ 16 h 161"/>
                    <a:gd name="T84" fmla="*/ 179 w 195"/>
                    <a:gd name="T85" fmla="*/ 8 h 161"/>
                    <a:gd name="T86" fmla="*/ 184 w 195"/>
                    <a:gd name="T87" fmla="*/ 4 h 161"/>
                    <a:gd name="T88" fmla="*/ 186 w 195"/>
                    <a:gd name="T89" fmla="*/ 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95" h="161">
                      <a:moveTo>
                        <a:pt x="186" y="0"/>
                      </a:moveTo>
                      <a:lnTo>
                        <a:pt x="186" y="0"/>
                      </a:lnTo>
                      <a:lnTo>
                        <a:pt x="186" y="17"/>
                      </a:lnTo>
                      <a:lnTo>
                        <a:pt x="187" y="29"/>
                      </a:lnTo>
                      <a:lnTo>
                        <a:pt x="188" y="34"/>
                      </a:lnTo>
                      <a:lnTo>
                        <a:pt x="190" y="38"/>
                      </a:lnTo>
                      <a:lnTo>
                        <a:pt x="192" y="43"/>
                      </a:lnTo>
                      <a:lnTo>
                        <a:pt x="195" y="47"/>
                      </a:lnTo>
                      <a:lnTo>
                        <a:pt x="195" y="47"/>
                      </a:lnTo>
                      <a:lnTo>
                        <a:pt x="191" y="52"/>
                      </a:lnTo>
                      <a:lnTo>
                        <a:pt x="186" y="58"/>
                      </a:lnTo>
                      <a:lnTo>
                        <a:pt x="178" y="64"/>
                      </a:lnTo>
                      <a:lnTo>
                        <a:pt x="166" y="71"/>
                      </a:lnTo>
                      <a:lnTo>
                        <a:pt x="150" y="79"/>
                      </a:lnTo>
                      <a:lnTo>
                        <a:pt x="129" y="91"/>
                      </a:lnTo>
                      <a:lnTo>
                        <a:pt x="70" y="118"/>
                      </a:lnTo>
                      <a:lnTo>
                        <a:pt x="70" y="118"/>
                      </a:lnTo>
                      <a:lnTo>
                        <a:pt x="60" y="123"/>
                      </a:lnTo>
                      <a:lnTo>
                        <a:pt x="50" y="127"/>
                      </a:lnTo>
                      <a:lnTo>
                        <a:pt x="40" y="133"/>
                      </a:lnTo>
                      <a:lnTo>
                        <a:pt x="32" y="138"/>
                      </a:lnTo>
                      <a:lnTo>
                        <a:pt x="18" y="149"/>
                      </a:lnTo>
                      <a:lnTo>
                        <a:pt x="11" y="155"/>
                      </a:lnTo>
                      <a:lnTo>
                        <a:pt x="7" y="161"/>
                      </a:lnTo>
                      <a:lnTo>
                        <a:pt x="7" y="161"/>
                      </a:lnTo>
                      <a:lnTo>
                        <a:pt x="4" y="151"/>
                      </a:lnTo>
                      <a:lnTo>
                        <a:pt x="1" y="142"/>
                      </a:lnTo>
                      <a:lnTo>
                        <a:pt x="0" y="131"/>
                      </a:lnTo>
                      <a:lnTo>
                        <a:pt x="1" y="119"/>
                      </a:lnTo>
                      <a:lnTo>
                        <a:pt x="2" y="114"/>
                      </a:lnTo>
                      <a:lnTo>
                        <a:pt x="4" y="109"/>
                      </a:lnTo>
                      <a:lnTo>
                        <a:pt x="6" y="103"/>
                      </a:lnTo>
                      <a:lnTo>
                        <a:pt x="10" y="98"/>
                      </a:lnTo>
                      <a:lnTo>
                        <a:pt x="14" y="94"/>
                      </a:lnTo>
                      <a:lnTo>
                        <a:pt x="20" y="89"/>
                      </a:lnTo>
                      <a:lnTo>
                        <a:pt x="27" y="85"/>
                      </a:lnTo>
                      <a:lnTo>
                        <a:pt x="34" y="80"/>
                      </a:lnTo>
                      <a:lnTo>
                        <a:pt x="34" y="80"/>
                      </a:lnTo>
                      <a:lnTo>
                        <a:pt x="75" y="62"/>
                      </a:lnTo>
                      <a:lnTo>
                        <a:pt x="123" y="38"/>
                      </a:lnTo>
                      <a:lnTo>
                        <a:pt x="146" y="27"/>
                      </a:lnTo>
                      <a:lnTo>
                        <a:pt x="164" y="16"/>
                      </a:lnTo>
                      <a:lnTo>
                        <a:pt x="179" y="8"/>
                      </a:lnTo>
                      <a:lnTo>
                        <a:pt x="184" y="4"/>
                      </a:lnTo>
                      <a:lnTo>
                        <a:pt x="18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828">
                  <a:extLst>
                    <a:ext uri="{FF2B5EF4-FFF2-40B4-BE49-F238E27FC236}">
                      <a16:creationId xmlns:a16="http://schemas.microsoft.com/office/drawing/2014/main" id="{11D0B703-1C1B-1C31-B7A9-787C942F97C4}"/>
                    </a:ext>
                  </a:extLst>
                </p:cNvPr>
                <p:cNvSpPr>
                  <a:spLocks/>
                </p:cNvSpPr>
                <p:nvPr/>
              </p:nvSpPr>
              <p:spPr bwMode="auto">
                <a:xfrm>
                  <a:off x="6015038" y="5213350"/>
                  <a:ext cx="44450" cy="36513"/>
                </a:xfrm>
                <a:custGeom>
                  <a:avLst/>
                  <a:gdLst>
                    <a:gd name="T0" fmla="*/ 186 w 195"/>
                    <a:gd name="T1" fmla="*/ 0 h 161"/>
                    <a:gd name="T2" fmla="*/ 186 w 195"/>
                    <a:gd name="T3" fmla="*/ 0 h 161"/>
                    <a:gd name="T4" fmla="*/ 186 w 195"/>
                    <a:gd name="T5" fmla="*/ 17 h 161"/>
                    <a:gd name="T6" fmla="*/ 187 w 195"/>
                    <a:gd name="T7" fmla="*/ 29 h 161"/>
                    <a:gd name="T8" fmla="*/ 188 w 195"/>
                    <a:gd name="T9" fmla="*/ 34 h 161"/>
                    <a:gd name="T10" fmla="*/ 190 w 195"/>
                    <a:gd name="T11" fmla="*/ 38 h 161"/>
                    <a:gd name="T12" fmla="*/ 192 w 195"/>
                    <a:gd name="T13" fmla="*/ 43 h 161"/>
                    <a:gd name="T14" fmla="*/ 195 w 195"/>
                    <a:gd name="T15" fmla="*/ 47 h 161"/>
                    <a:gd name="T16" fmla="*/ 195 w 195"/>
                    <a:gd name="T17" fmla="*/ 47 h 161"/>
                    <a:gd name="T18" fmla="*/ 191 w 195"/>
                    <a:gd name="T19" fmla="*/ 52 h 161"/>
                    <a:gd name="T20" fmla="*/ 186 w 195"/>
                    <a:gd name="T21" fmla="*/ 58 h 161"/>
                    <a:gd name="T22" fmla="*/ 178 w 195"/>
                    <a:gd name="T23" fmla="*/ 64 h 161"/>
                    <a:gd name="T24" fmla="*/ 166 w 195"/>
                    <a:gd name="T25" fmla="*/ 71 h 161"/>
                    <a:gd name="T26" fmla="*/ 150 w 195"/>
                    <a:gd name="T27" fmla="*/ 79 h 161"/>
                    <a:gd name="T28" fmla="*/ 129 w 195"/>
                    <a:gd name="T29" fmla="*/ 91 h 161"/>
                    <a:gd name="T30" fmla="*/ 70 w 195"/>
                    <a:gd name="T31" fmla="*/ 118 h 161"/>
                    <a:gd name="T32" fmla="*/ 70 w 195"/>
                    <a:gd name="T33" fmla="*/ 118 h 161"/>
                    <a:gd name="T34" fmla="*/ 60 w 195"/>
                    <a:gd name="T35" fmla="*/ 123 h 161"/>
                    <a:gd name="T36" fmla="*/ 50 w 195"/>
                    <a:gd name="T37" fmla="*/ 127 h 161"/>
                    <a:gd name="T38" fmla="*/ 40 w 195"/>
                    <a:gd name="T39" fmla="*/ 132 h 161"/>
                    <a:gd name="T40" fmla="*/ 32 w 195"/>
                    <a:gd name="T41" fmla="*/ 138 h 161"/>
                    <a:gd name="T42" fmla="*/ 24 w 195"/>
                    <a:gd name="T43" fmla="*/ 144 h 161"/>
                    <a:gd name="T44" fmla="*/ 18 w 195"/>
                    <a:gd name="T45" fmla="*/ 149 h 161"/>
                    <a:gd name="T46" fmla="*/ 11 w 195"/>
                    <a:gd name="T47" fmla="*/ 155 h 161"/>
                    <a:gd name="T48" fmla="*/ 7 w 195"/>
                    <a:gd name="T49" fmla="*/ 161 h 161"/>
                    <a:gd name="T50" fmla="*/ 7 w 195"/>
                    <a:gd name="T51" fmla="*/ 161 h 161"/>
                    <a:gd name="T52" fmla="*/ 4 w 195"/>
                    <a:gd name="T53" fmla="*/ 151 h 161"/>
                    <a:gd name="T54" fmla="*/ 1 w 195"/>
                    <a:gd name="T55" fmla="*/ 142 h 161"/>
                    <a:gd name="T56" fmla="*/ 0 w 195"/>
                    <a:gd name="T57" fmla="*/ 131 h 161"/>
                    <a:gd name="T58" fmla="*/ 1 w 195"/>
                    <a:gd name="T59" fmla="*/ 119 h 161"/>
                    <a:gd name="T60" fmla="*/ 2 w 195"/>
                    <a:gd name="T61" fmla="*/ 114 h 161"/>
                    <a:gd name="T62" fmla="*/ 4 w 195"/>
                    <a:gd name="T63" fmla="*/ 109 h 161"/>
                    <a:gd name="T64" fmla="*/ 6 w 195"/>
                    <a:gd name="T65" fmla="*/ 103 h 161"/>
                    <a:gd name="T66" fmla="*/ 10 w 195"/>
                    <a:gd name="T67" fmla="*/ 98 h 161"/>
                    <a:gd name="T68" fmla="*/ 14 w 195"/>
                    <a:gd name="T69" fmla="*/ 94 h 161"/>
                    <a:gd name="T70" fmla="*/ 20 w 195"/>
                    <a:gd name="T71" fmla="*/ 89 h 161"/>
                    <a:gd name="T72" fmla="*/ 27 w 195"/>
                    <a:gd name="T73" fmla="*/ 85 h 161"/>
                    <a:gd name="T74" fmla="*/ 34 w 195"/>
                    <a:gd name="T75" fmla="*/ 80 h 161"/>
                    <a:gd name="T76" fmla="*/ 34 w 195"/>
                    <a:gd name="T77" fmla="*/ 80 h 161"/>
                    <a:gd name="T78" fmla="*/ 53 w 195"/>
                    <a:gd name="T79" fmla="*/ 72 h 161"/>
                    <a:gd name="T80" fmla="*/ 75 w 195"/>
                    <a:gd name="T81" fmla="*/ 62 h 161"/>
                    <a:gd name="T82" fmla="*/ 123 w 195"/>
                    <a:gd name="T83" fmla="*/ 39 h 161"/>
                    <a:gd name="T84" fmla="*/ 146 w 195"/>
                    <a:gd name="T85" fmla="*/ 27 h 161"/>
                    <a:gd name="T86" fmla="*/ 164 w 195"/>
                    <a:gd name="T87" fmla="*/ 16 h 161"/>
                    <a:gd name="T88" fmla="*/ 179 w 195"/>
                    <a:gd name="T89" fmla="*/ 8 h 161"/>
                    <a:gd name="T90" fmla="*/ 184 w 195"/>
                    <a:gd name="T91" fmla="*/ 4 h 161"/>
                    <a:gd name="T92" fmla="*/ 186 w 195"/>
                    <a:gd name="T93" fmla="*/ 0 h 161"/>
                    <a:gd name="T94" fmla="*/ 186 w 195"/>
                    <a:gd name="T95" fmla="*/ 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95" h="161">
                      <a:moveTo>
                        <a:pt x="186" y="0"/>
                      </a:moveTo>
                      <a:lnTo>
                        <a:pt x="186" y="0"/>
                      </a:lnTo>
                      <a:lnTo>
                        <a:pt x="186" y="17"/>
                      </a:lnTo>
                      <a:lnTo>
                        <a:pt x="187" y="29"/>
                      </a:lnTo>
                      <a:lnTo>
                        <a:pt x="188" y="34"/>
                      </a:lnTo>
                      <a:lnTo>
                        <a:pt x="190" y="38"/>
                      </a:lnTo>
                      <a:lnTo>
                        <a:pt x="192" y="43"/>
                      </a:lnTo>
                      <a:lnTo>
                        <a:pt x="195" y="47"/>
                      </a:lnTo>
                      <a:lnTo>
                        <a:pt x="195" y="47"/>
                      </a:lnTo>
                      <a:lnTo>
                        <a:pt x="191" y="52"/>
                      </a:lnTo>
                      <a:lnTo>
                        <a:pt x="186" y="58"/>
                      </a:lnTo>
                      <a:lnTo>
                        <a:pt x="178" y="64"/>
                      </a:lnTo>
                      <a:lnTo>
                        <a:pt x="166" y="71"/>
                      </a:lnTo>
                      <a:lnTo>
                        <a:pt x="150" y="79"/>
                      </a:lnTo>
                      <a:lnTo>
                        <a:pt x="129" y="91"/>
                      </a:lnTo>
                      <a:lnTo>
                        <a:pt x="70" y="118"/>
                      </a:lnTo>
                      <a:lnTo>
                        <a:pt x="70" y="118"/>
                      </a:lnTo>
                      <a:lnTo>
                        <a:pt x="60" y="123"/>
                      </a:lnTo>
                      <a:lnTo>
                        <a:pt x="50" y="127"/>
                      </a:lnTo>
                      <a:lnTo>
                        <a:pt x="40" y="132"/>
                      </a:lnTo>
                      <a:lnTo>
                        <a:pt x="32" y="138"/>
                      </a:lnTo>
                      <a:lnTo>
                        <a:pt x="24" y="144"/>
                      </a:lnTo>
                      <a:lnTo>
                        <a:pt x="18" y="149"/>
                      </a:lnTo>
                      <a:lnTo>
                        <a:pt x="11" y="155"/>
                      </a:lnTo>
                      <a:lnTo>
                        <a:pt x="7" y="161"/>
                      </a:lnTo>
                      <a:lnTo>
                        <a:pt x="7" y="161"/>
                      </a:lnTo>
                      <a:lnTo>
                        <a:pt x="4" y="151"/>
                      </a:lnTo>
                      <a:lnTo>
                        <a:pt x="1" y="142"/>
                      </a:lnTo>
                      <a:lnTo>
                        <a:pt x="0" y="131"/>
                      </a:lnTo>
                      <a:lnTo>
                        <a:pt x="1" y="119"/>
                      </a:lnTo>
                      <a:lnTo>
                        <a:pt x="2" y="114"/>
                      </a:lnTo>
                      <a:lnTo>
                        <a:pt x="4" y="109"/>
                      </a:lnTo>
                      <a:lnTo>
                        <a:pt x="6" y="103"/>
                      </a:lnTo>
                      <a:lnTo>
                        <a:pt x="10" y="98"/>
                      </a:lnTo>
                      <a:lnTo>
                        <a:pt x="14" y="94"/>
                      </a:lnTo>
                      <a:lnTo>
                        <a:pt x="20" y="89"/>
                      </a:lnTo>
                      <a:lnTo>
                        <a:pt x="27" y="85"/>
                      </a:lnTo>
                      <a:lnTo>
                        <a:pt x="34" y="80"/>
                      </a:lnTo>
                      <a:lnTo>
                        <a:pt x="34" y="80"/>
                      </a:lnTo>
                      <a:lnTo>
                        <a:pt x="53" y="72"/>
                      </a:lnTo>
                      <a:lnTo>
                        <a:pt x="75" y="62"/>
                      </a:lnTo>
                      <a:lnTo>
                        <a:pt x="123" y="39"/>
                      </a:lnTo>
                      <a:lnTo>
                        <a:pt x="146" y="27"/>
                      </a:lnTo>
                      <a:lnTo>
                        <a:pt x="164" y="16"/>
                      </a:lnTo>
                      <a:lnTo>
                        <a:pt x="179" y="8"/>
                      </a:lnTo>
                      <a:lnTo>
                        <a:pt x="184" y="4"/>
                      </a:lnTo>
                      <a:lnTo>
                        <a:pt x="186" y="0"/>
                      </a:lnTo>
                      <a:lnTo>
                        <a:pt x="186"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0" name="Freeform 829">
                  <a:extLst>
                    <a:ext uri="{FF2B5EF4-FFF2-40B4-BE49-F238E27FC236}">
                      <a16:creationId xmlns:a16="http://schemas.microsoft.com/office/drawing/2014/main" id="{166AD9EE-A935-C883-50C7-ED2C3AB79EDD}"/>
                    </a:ext>
                  </a:extLst>
                </p:cNvPr>
                <p:cNvSpPr>
                  <a:spLocks/>
                </p:cNvSpPr>
                <p:nvPr/>
              </p:nvSpPr>
              <p:spPr bwMode="auto">
                <a:xfrm>
                  <a:off x="6016625" y="5245100"/>
                  <a:ext cx="7938" cy="11113"/>
                </a:xfrm>
                <a:custGeom>
                  <a:avLst/>
                  <a:gdLst>
                    <a:gd name="T0" fmla="*/ 0 w 36"/>
                    <a:gd name="T1" fmla="*/ 20 h 50"/>
                    <a:gd name="T2" fmla="*/ 0 w 36"/>
                    <a:gd name="T3" fmla="*/ 20 h 50"/>
                    <a:gd name="T4" fmla="*/ 13 w 36"/>
                    <a:gd name="T5" fmla="*/ 36 h 50"/>
                    <a:gd name="T6" fmla="*/ 17 w 36"/>
                    <a:gd name="T7" fmla="*/ 43 h 50"/>
                    <a:gd name="T8" fmla="*/ 18 w 36"/>
                    <a:gd name="T9" fmla="*/ 46 h 50"/>
                    <a:gd name="T10" fmla="*/ 18 w 36"/>
                    <a:gd name="T11" fmla="*/ 50 h 50"/>
                    <a:gd name="T12" fmla="*/ 36 w 36"/>
                    <a:gd name="T13" fmla="*/ 29 h 50"/>
                    <a:gd name="T14" fmla="*/ 27 w 36"/>
                    <a:gd name="T15" fmla="*/ 0 h 50"/>
                    <a:gd name="T16" fmla="*/ 27 w 36"/>
                    <a:gd name="T17" fmla="*/ 0 h 50"/>
                    <a:gd name="T18" fmla="*/ 17 w 36"/>
                    <a:gd name="T19" fmla="*/ 5 h 50"/>
                    <a:gd name="T20" fmla="*/ 11 w 36"/>
                    <a:gd name="T21" fmla="*/ 9 h 50"/>
                    <a:gd name="T22" fmla="*/ 5 w 36"/>
                    <a:gd name="T23" fmla="*/ 13 h 50"/>
                    <a:gd name="T24" fmla="*/ 0 w 36"/>
                    <a:gd name="T25" fmla="*/ 2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 h="50">
                      <a:moveTo>
                        <a:pt x="0" y="20"/>
                      </a:moveTo>
                      <a:lnTo>
                        <a:pt x="0" y="20"/>
                      </a:lnTo>
                      <a:lnTo>
                        <a:pt x="13" y="36"/>
                      </a:lnTo>
                      <a:lnTo>
                        <a:pt x="17" y="43"/>
                      </a:lnTo>
                      <a:lnTo>
                        <a:pt x="18" y="46"/>
                      </a:lnTo>
                      <a:lnTo>
                        <a:pt x="18" y="50"/>
                      </a:lnTo>
                      <a:lnTo>
                        <a:pt x="36" y="29"/>
                      </a:lnTo>
                      <a:lnTo>
                        <a:pt x="27" y="0"/>
                      </a:lnTo>
                      <a:lnTo>
                        <a:pt x="27" y="0"/>
                      </a:lnTo>
                      <a:lnTo>
                        <a:pt x="17" y="5"/>
                      </a:lnTo>
                      <a:lnTo>
                        <a:pt x="11" y="9"/>
                      </a:lnTo>
                      <a:lnTo>
                        <a:pt x="5" y="13"/>
                      </a:lnTo>
                      <a:lnTo>
                        <a:pt x="0" y="20"/>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830">
                  <a:extLst>
                    <a:ext uri="{FF2B5EF4-FFF2-40B4-BE49-F238E27FC236}">
                      <a16:creationId xmlns:a16="http://schemas.microsoft.com/office/drawing/2014/main" id="{37A31FED-07D5-AA4B-AF5E-D52861195348}"/>
                    </a:ext>
                  </a:extLst>
                </p:cNvPr>
                <p:cNvSpPr>
                  <a:spLocks/>
                </p:cNvSpPr>
                <p:nvPr/>
              </p:nvSpPr>
              <p:spPr bwMode="auto">
                <a:xfrm>
                  <a:off x="6016625" y="5245100"/>
                  <a:ext cx="7938" cy="11113"/>
                </a:xfrm>
                <a:custGeom>
                  <a:avLst/>
                  <a:gdLst>
                    <a:gd name="T0" fmla="*/ 0 w 36"/>
                    <a:gd name="T1" fmla="*/ 20 h 50"/>
                    <a:gd name="T2" fmla="*/ 0 w 36"/>
                    <a:gd name="T3" fmla="*/ 20 h 50"/>
                    <a:gd name="T4" fmla="*/ 13 w 36"/>
                    <a:gd name="T5" fmla="*/ 36 h 50"/>
                    <a:gd name="T6" fmla="*/ 17 w 36"/>
                    <a:gd name="T7" fmla="*/ 43 h 50"/>
                    <a:gd name="T8" fmla="*/ 18 w 36"/>
                    <a:gd name="T9" fmla="*/ 46 h 50"/>
                    <a:gd name="T10" fmla="*/ 18 w 36"/>
                    <a:gd name="T11" fmla="*/ 50 h 50"/>
                    <a:gd name="T12" fmla="*/ 36 w 36"/>
                    <a:gd name="T13" fmla="*/ 29 h 50"/>
                    <a:gd name="T14" fmla="*/ 27 w 36"/>
                    <a:gd name="T15" fmla="*/ 0 h 50"/>
                    <a:gd name="T16" fmla="*/ 27 w 36"/>
                    <a:gd name="T17" fmla="*/ 0 h 50"/>
                    <a:gd name="T18" fmla="*/ 17 w 36"/>
                    <a:gd name="T19" fmla="*/ 5 h 50"/>
                    <a:gd name="T20" fmla="*/ 11 w 36"/>
                    <a:gd name="T21" fmla="*/ 9 h 50"/>
                    <a:gd name="T22" fmla="*/ 5 w 36"/>
                    <a:gd name="T23" fmla="*/ 13 h 50"/>
                    <a:gd name="T24" fmla="*/ 0 w 36"/>
                    <a:gd name="T25" fmla="*/ 2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 h="50">
                      <a:moveTo>
                        <a:pt x="0" y="20"/>
                      </a:moveTo>
                      <a:lnTo>
                        <a:pt x="0" y="20"/>
                      </a:lnTo>
                      <a:lnTo>
                        <a:pt x="13" y="36"/>
                      </a:lnTo>
                      <a:lnTo>
                        <a:pt x="17" y="43"/>
                      </a:lnTo>
                      <a:lnTo>
                        <a:pt x="18" y="46"/>
                      </a:lnTo>
                      <a:lnTo>
                        <a:pt x="18" y="50"/>
                      </a:lnTo>
                      <a:lnTo>
                        <a:pt x="36" y="29"/>
                      </a:lnTo>
                      <a:lnTo>
                        <a:pt x="27" y="0"/>
                      </a:lnTo>
                      <a:lnTo>
                        <a:pt x="27" y="0"/>
                      </a:lnTo>
                      <a:lnTo>
                        <a:pt x="17" y="5"/>
                      </a:lnTo>
                      <a:lnTo>
                        <a:pt x="11" y="9"/>
                      </a:lnTo>
                      <a:lnTo>
                        <a:pt x="5" y="13"/>
                      </a:lnTo>
                      <a:lnTo>
                        <a:pt x="0" y="2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831">
                  <a:extLst>
                    <a:ext uri="{FF2B5EF4-FFF2-40B4-BE49-F238E27FC236}">
                      <a16:creationId xmlns:a16="http://schemas.microsoft.com/office/drawing/2014/main" id="{A083A3B9-DE4C-6011-D542-20428BC02D2D}"/>
                    </a:ext>
                  </a:extLst>
                </p:cNvPr>
                <p:cNvSpPr>
                  <a:spLocks/>
                </p:cNvSpPr>
                <p:nvPr/>
              </p:nvSpPr>
              <p:spPr bwMode="auto">
                <a:xfrm>
                  <a:off x="6016625" y="5245100"/>
                  <a:ext cx="7938" cy="11113"/>
                </a:xfrm>
                <a:custGeom>
                  <a:avLst/>
                  <a:gdLst>
                    <a:gd name="T0" fmla="*/ 0 w 36"/>
                    <a:gd name="T1" fmla="*/ 20 h 50"/>
                    <a:gd name="T2" fmla="*/ 0 w 36"/>
                    <a:gd name="T3" fmla="*/ 20 h 50"/>
                    <a:gd name="T4" fmla="*/ 13 w 36"/>
                    <a:gd name="T5" fmla="*/ 36 h 50"/>
                    <a:gd name="T6" fmla="*/ 17 w 36"/>
                    <a:gd name="T7" fmla="*/ 43 h 50"/>
                    <a:gd name="T8" fmla="*/ 18 w 36"/>
                    <a:gd name="T9" fmla="*/ 46 h 50"/>
                    <a:gd name="T10" fmla="*/ 18 w 36"/>
                    <a:gd name="T11" fmla="*/ 50 h 50"/>
                    <a:gd name="T12" fmla="*/ 36 w 36"/>
                    <a:gd name="T13" fmla="*/ 29 h 50"/>
                    <a:gd name="T14" fmla="*/ 27 w 36"/>
                    <a:gd name="T15" fmla="*/ 0 h 50"/>
                    <a:gd name="T16" fmla="*/ 27 w 36"/>
                    <a:gd name="T17" fmla="*/ 0 h 50"/>
                    <a:gd name="T18" fmla="*/ 17 w 36"/>
                    <a:gd name="T19" fmla="*/ 5 h 50"/>
                    <a:gd name="T20" fmla="*/ 11 w 36"/>
                    <a:gd name="T21" fmla="*/ 9 h 50"/>
                    <a:gd name="T22" fmla="*/ 5 w 36"/>
                    <a:gd name="T23" fmla="*/ 13 h 50"/>
                    <a:gd name="T24" fmla="*/ 0 w 36"/>
                    <a:gd name="T25" fmla="*/ 20 h 50"/>
                    <a:gd name="T26" fmla="*/ 0 w 36"/>
                    <a:gd name="T27" fmla="*/ 2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 h="50">
                      <a:moveTo>
                        <a:pt x="0" y="20"/>
                      </a:moveTo>
                      <a:lnTo>
                        <a:pt x="0" y="20"/>
                      </a:lnTo>
                      <a:lnTo>
                        <a:pt x="13" y="36"/>
                      </a:lnTo>
                      <a:lnTo>
                        <a:pt x="17" y="43"/>
                      </a:lnTo>
                      <a:lnTo>
                        <a:pt x="18" y="46"/>
                      </a:lnTo>
                      <a:lnTo>
                        <a:pt x="18" y="50"/>
                      </a:lnTo>
                      <a:lnTo>
                        <a:pt x="36" y="29"/>
                      </a:lnTo>
                      <a:lnTo>
                        <a:pt x="27" y="0"/>
                      </a:lnTo>
                      <a:lnTo>
                        <a:pt x="27" y="0"/>
                      </a:lnTo>
                      <a:lnTo>
                        <a:pt x="17" y="5"/>
                      </a:lnTo>
                      <a:lnTo>
                        <a:pt x="11" y="9"/>
                      </a:lnTo>
                      <a:lnTo>
                        <a:pt x="5" y="13"/>
                      </a:lnTo>
                      <a:lnTo>
                        <a:pt x="0" y="20"/>
                      </a:lnTo>
                      <a:lnTo>
                        <a:pt x="0" y="2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3" name="Freeform 832">
                  <a:extLst>
                    <a:ext uri="{FF2B5EF4-FFF2-40B4-BE49-F238E27FC236}">
                      <a16:creationId xmlns:a16="http://schemas.microsoft.com/office/drawing/2014/main" id="{60A15C59-744D-8454-DA17-0D5050DBB069}"/>
                    </a:ext>
                  </a:extLst>
                </p:cNvPr>
                <p:cNvSpPr>
                  <a:spLocks/>
                </p:cNvSpPr>
                <p:nvPr/>
              </p:nvSpPr>
              <p:spPr bwMode="auto">
                <a:xfrm>
                  <a:off x="6069013" y="5141913"/>
                  <a:ext cx="130175" cy="165100"/>
                </a:xfrm>
                <a:custGeom>
                  <a:avLst/>
                  <a:gdLst>
                    <a:gd name="T0" fmla="*/ 0 w 572"/>
                    <a:gd name="T1" fmla="*/ 529 h 730"/>
                    <a:gd name="T2" fmla="*/ 0 w 572"/>
                    <a:gd name="T3" fmla="*/ 529 h 730"/>
                    <a:gd name="T4" fmla="*/ 1 w 572"/>
                    <a:gd name="T5" fmla="*/ 543 h 730"/>
                    <a:gd name="T6" fmla="*/ 2 w 572"/>
                    <a:gd name="T7" fmla="*/ 558 h 730"/>
                    <a:gd name="T8" fmla="*/ 3 w 572"/>
                    <a:gd name="T9" fmla="*/ 571 h 730"/>
                    <a:gd name="T10" fmla="*/ 7 w 572"/>
                    <a:gd name="T11" fmla="*/ 583 h 730"/>
                    <a:gd name="T12" fmla="*/ 10 w 572"/>
                    <a:gd name="T13" fmla="*/ 596 h 730"/>
                    <a:gd name="T14" fmla="*/ 13 w 572"/>
                    <a:gd name="T15" fmla="*/ 607 h 730"/>
                    <a:gd name="T16" fmla="*/ 18 w 572"/>
                    <a:gd name="T17" fmla="*/ 617 h 730"/>
                    <a:gd name="T18" fmla="*/ 23 w 572"/>
                    <a:gd name="T19" fmla="*/ 627 h 730"/>
                    <a:gd name="T20" fmla="*/ 28 w 572"/>
                    <a:gd name="T21" fmla="*/ 638 h 730"/>
                    <a:gd name="T22" fmla="*/ 34 w 572"/>
                    <a:gd name="T23" fmla="*/ 646 h 730"/>
                    <a:gd name="T24" fmla="*/ 41 w 572"/>
                    <a:gd name="T25" fmla="*/ 655 h 730"/>
                    <a:gd name="T26" fmla="*/ 49 w 572"/>
                    <a:gd name="T27" fmla="*/ 662 h 730"/>
                    <a:gd name="T28" fmla="*/ 57 w 572"/>
                    <a:gd name="T29" fmla="*/ 671 h 730"/>
                    <a:gd name="T30" fmla="*/ 65 w 572"/>
                    <a:gd name="T31" fmla="*/ 677 h 730"/>
                    <a:gd name="T32" fmla="*/ 73 w 572"/>
                    <a:gd name="T33" fmla="*/ 684 h 730"/>
                    <a:gd name="T34" fmla="*/ 84 w 572"/>
                    <a:gd name="T35" fmla="*/ 689 h 730"/>
                    <a:gd name="T36" fmla="*/ 93 w 572"/>
                    <a:gd name="T37" fmla="*/ 695 h 730"/>
                    <a:gd name="T38" fmla="*/ 103 w 572"/>
                    <a:gd name="T39" fmla="*/ 700 h 730"/>
                    <a:gd name="T40" fmla="*/ 126 w 572"/>
                    <a:gd name="T41" fmla="*/ 708 h 730"/>
                    <a:gd name="T42" fmla="*/ 149 w 572"/>
                    <a:gd name="T43" fmla="*/ 716 h 730"/>
                    <a:gd name="T44" fmla="*/ 174 w 572"/>
                    <a:gd name="T45" fmla="*/ 722 h 730"/>
                    <a:gd name="T46" fmla="*/ 201 w 572"/>
                    <a:gd name="T47" fmla="*/ 726 h 730"/>
                    <a:gd name="T48" fmla="*/ 228 w 572"/>
                    <a:gd name="T49" fmla="*/ 728 h 730"/>
                    <a:gd name="T50" fmla="*/ 257 w 572"/>
                    <a:gd name="T51" fmla="*/ 730 h 730"/>
                    <a:gd name="T52" fmla="*/ 287 w 572"/>
                    <a:gd name="T53" fmla="*/ 730 h 730"/>
                    <a:gd name="T54" fmla="*/ 287 w 572"/>
                    <a:gd name="T55" fmla="*/ 730 h 730"/>
                    <a:gd name="T56" fmla="*/ 316 w 572"/>
                    <a:gd name="T57" fmla="*/ 730 h 730"/>
                    <a:gd name="T58" fmla="*/ 344 w 572"/>
                    <a:gd name="T59" fmla="*/ 728 h 730"/>
                    <a:gd name="T60" fmla="*/ 372 w 572"/>
                    <a:gd name="T61" fmla="*/ 726 h 730"/>
                    <a:gd name="T62" fmla="*/ 399 w 572"/>
                    <a:gd name="T63" fmla="*/ 722 h 730"/>
                    <a:gd name="T64" fmla="*/ 424 w 572"/>
                    <a:gd name="T65" fmla="*/ 716 h 730"/>
                    <a:gd name="T66" fmla="*/ 447 w 572"/>
                    <a:gd name="T67" fmla="*/ 708 h 730"/>
                    <a:gd name="T68" fmla="*/ 470 w 572"/>
                    <a:gd name="T69" fmla="*/ 700 h 730"/>
                    <a:gd name="T70" fmla="*/ 480 w 572"/>
                    <a:gd name="T71" fmla="*/ 695 h 730"/>
                    <a:gd name="T72" fmla="*/ 489 w 572"/>
                    <a:gd name="T73" fmla="*/ 689 h 730"/>
                    <a:gd name="T74" fmla="*/ 500 w 572"/>
                    <a:gd name="T75" fmla="*/ 684 h 730"/>
                    <a:gd name="T76" fmla="*/ 508 w 572"/>
                    <a:gd name="T77" fmla="*/ 677 h 730"/>
                    <a:gd name="T78" fmla="*/ 516 w 572"/>
                    <a:gd name="T79" fmla="*/ 671 h 730"/>
                    <a:gd name="T80" fmla="*/ 524 w 572"/>
                    <a:gd name="T81" fmla="*/ 662 h 730"/>
                    <a:gd name="T82" fmla="*/ 531 w 572"/>
                    <a:gd name="T83" fmla="*/ 655 h 730"/>
                    <a:gd name="T84" fmla="*/ 539 w 572"/>
                    <a:gd name="T85" fmla="*/ 646 h 730"/>
                    <a:gd name="T86" fmla="*/ 545 w 572"/>
                    <a:gd name="T87" fmla="*/ 638 h 730"/>
                    <a:gd name="T88" fmla="*/ 550 w 572"/>
                    <a:gd name="T89" fmla="*/ 627 h 730"/>
                    <a:gd name="T90" fmla="*/ 555 w 572"/>
                    <a:gd name="T91" fmla="*/ 617 h 730"/>
                    <a:gd name="T92" fmla="*/ 560 w 572"/>
                    <a:gd name="T93" fmla="*/ 607 h 730"/>
                    <a:gd name="T94" fmla="*/ 563 w 572"/>
                    <a:gd name="T95" fmla="*/ 596 h 730"/>
                    <a:gd name="T96" fmla="*/ 566 w 572"/>
                    <a:gd name="T97" fmla="*/ 583 h 730"/>
                    <a:gd name="T98" fmla="*/ 569 w 572"/>
                    <a:gd name="T99" fmla="*/ 571 h 730"/>
                    <a:gd name="T100" fmla="*/ 570 w 572"/>
                    <a:gd name="T101" fmla="*/ 558 h 730"/>
                    <a:gd name="T102" fmla="*/ 571 w 572"/>
                    <a:gd name="T103" fmla="*/ 543 h 730"/>
                    <a:gd name="T104" fmla="*/ 572 w 572"/>
                    <a:gd name="T105" fmla="*/ 529 h 730"/>
                    <a:gd name="T106" fmla="*/ 572 w 572"/>
                    <a:gd name="T107" fmla="*/ 0 h 730"/>
                    <a:gd name="T108" fmla="*/ 0 w 572"/>
                    <a:gd name="T109" fmla="*/ 0 h 730"/>
                    <a:gd name="T110" fmla="*/ 0 w 572"/>
                    <a:gd name="T111" fmla="*/ 529 h 7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572" h="730">
                      <a:moveTo>
                        <a:pt x="0" y="529"/>
                      </a:moveTo>
                      <a:lnTo>
                        <a:pt x="0" y="529"/>
                      </a:lnTo>
                      <a:lnTo>
                        <a:pt x="1" y="543"/>
                      </a:lnTo>
                      <a:lnTo>
                        <a:pt x="2" y="558"/>
                      </a:lnTo>
                      <a:lnTo>
                        <a:pt x="3" y="571"/>
                      </a:lnTo>
                      <a:lnTo>
                        <a:pt x="7" y="583"/>
                      </a:lnTo>
                      <a:lnTo>
                        <a:pt x="10" y="596"/>
                      </a:lnTo>
                      <a:lnTo>
                        <a:pt x="13" y="607"/>
                      </a:lnTo>
                      <a:lnTo>
                        <a:pt x="18" y="617"/>
                      </a:lnTo>
                      <a:lnTo>
                        <a:pt x="23" y="627"/>
                      </a:lnTo>
                      <a:lnTo>
                        <a:pt x="28" y="638"/>
                      </a:lnTo>
                      <a:lnTo>
                        <a:pt x="34" y="646"/>
                      </a:lnTo>
                      <a:lnTo>
                        <a:pt x="41" y="655"/>
                      </a:lnTo>
                      <a:lnTo>
                        <a:pt x="49" y="662"/>
                      </a:lnTo>
                      <a:lnTo>
                        <a:pt x="57" y="671"/>
                      </a:lnTo>
                      <a:lnTo>
                        <a:pt x="65" y="677"/>
                      </a:lnTo>
                      <a:lnTo>
                        <a:pt x="73" y="684"/>
                      </a:lnTo>
                      <a:lnTo>
                        <a:pt x="84" y="689"/>
                      </a:lnTo>
                      <a:lnTo>
                        <a:pt x="93" y="695"/>
                      </a:lnTo>
                      <a:lnTo>
                        <a:pt x="103" y="700"/>
                      </a:lnTo>
                      <a:lnTo>
                        <a:pt x="126" y="708"/>
                      </a:lnTo>
                      <a:lnTo>
                        <a:pt x="149" y="716"/>
                      </a:lnTo>
                      <a:lnTo>
                        <a:pt x="174" y="722"/>
                      </a:lnTo>
                      <a:lnTo>
                        <a:pt x="201" y="726"/>
                      </a:lnTo>
                      <a:lnTo>
                        <a:pt x="228" y="728"/>
                      </a:lnTo>
                      <a:lnTo>
                        <a:pt x="257" y="730"/>
                      </a:lnTo>
                      <a:lnTo>
                        <a:pt x="287" y="730"/>
                      </a:lnTo>
                      <a:lnTo>
                        <a:pt x="287" y="730"/>
                      </a:lnTo>
                      <a:lnTo>
                        <a:pt x="316" y="730"/>
                      </a:lnTo>
                      <a:lnTo>
                        <a:pt x="344" y="728"/>
                      </a:lnTo>
                      <a:lnTo>
                        <a:pt x="372" y="726"/>
                      </a:lnTo>
                      <a:lnTo>
                        <a:pt x="399" y="722"/>
                      </a:lnTo>
                      <a:lnTo>
                        <a:pt x="424" y="716"/>
                      </a:lnTo>
                      <a:lnTo>
                        <a:pt x="447" y="708"/>
                      </a:lnTo>
                      <a:lnTo>
                        <a:pt x="470" y="700"/>
                      </a:lnTo>
                      <a:lnTo>
                        <a:pt x="480" y="695"/>
                      </a:lnTo>
                      <a:lnTo>
                        <a:pt x="489" y="689"/>
                      </a:lnTo>
                      <a:lnTo>
                        <a:pt x="500" y="684"/>
                      </a:lnTo>
                      <a:lnTo>
                        <a:pt x="508" y="677"/>
                      </a:lnTo>
                      <a:lnTo>
                        <a:pt x="516" y="671"/>
                      </a:lnTo>
                      <a:lnTo>
                        <a:pt x="524" y="662"/>
                      </a:lnTo>
                      <a:lnTo>
                        <a:pt x="531" y="655"/>
                      </a:lnTo>
                      <a:lnTo>
                        <a:pt x="539" y="646"/>
                      </a:lnTo>
                      <a:lnTo>
                        <a:pt x="545" y="638"/>
                      </a:lnTo>
                      <a:lnTo>
                        <a:pt x="550" y="627"/>
                      </a:lnTo>
                      <a:lnTo>
                        <a:pt x="555" y="617"/>
                      </a:lnTo>
                      <a:lnTo>
                        <a:pt x="560" y="607"/>
                      </a:lnTo>
                      <a:lnTo>
                        <a:pt x="563" y="596"/>
                      </a:lnTo>
                      <a:lnTo>
                        <a:pt x="566" y="583"/>
                      </a:lnTo>
                      <a:lnTo>
                        <a:pt x="569" y="571"/>
                      </a:lnTo>
                      <a:lnTo>
                        <a:pt x="570" y="558"/>
                      </a:lnTo>
                      <a:lnTo>
                        <a:pt x="571" y="543"/>
                      </a:lnTo>
                      <a:lnTo>
                        <a:pt x="572" y="529"/>
                      </a:lnTo>
                      <a:lnTo>
                        <a:pt x="572" y="0"/>
                      </a:lnTo>
                      <a:lnTo>
                        <a:pt x="0" y="0"/>
                      </a:lnTo>
                      <a:lnTo>
                        <a:pt x="0" y="529"/>
                      </a:lnTo>
                      <a:close/>
                    </a:path>
                  </a:pathLst>
                </a:custGeom>
                <a:solidFill>
                  <a:srgbClr val="E5E6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833">
                  <a:extLst>
                    <a:ext uri="{FF2B5EF4-FFF2-40B4-BE49-F238E27FC236}">
                      <a16:creationId xmlns:a16="http://schemas.microsoft.com/office/drawing/2014/main" id="{4A2DEDC4-CF67-07B9-5EC4-270519A11F3B}"/>
                    </a:ext>
                  </a:extLst>
                </p:cNvPr>
                <p:cNvSpPr>
                  <a:spLocks/>
                </p:cNvSpPr>
                <p:nvPr/>
              </p:nvSpPr>
              <p:spPr bwMode="auto">
                <a:xfrm>
                  <a:off x="6069013" y="5141913"/>
                  <a:ext cx="130175" cy="165100"/>
                </a:xfrm>
                <a:custGeom>
                  <a:avLst/>
                  <a:gdLst>
                    <a:gd name="T0" fmla="*/ 0 w 572"/>
                    <a:gd name="T1" fmla="*/ 529 h 730"/>
                    <a:gd name="T2" fmla="*/ 0 w 572"/>
                    <a:gd name="T3" fmla="*/ 529 h 730"/>
                    <a:gd name="T4" fmla="*/ 1 w 572"/>
                    <a:gd name="T5" fmla="*/ 543 h 730"/>
                    <a:gd name="T6" fmla="*/ 2 w 572"/>
                    <a:gd name="T7" fmla="*/ 558 h 730"/>
                    <a:gd name="T8" fmla="*/ 3 w 572"/>
                    <a:gd name="T9" fmla="*/ 571 h 730"/>
                    <a:gd name="T10" fmla="*/ 7 w 572"/>
                    <a:gd name="T11" fmla="*/ 583 h 730"/>
                    <a:gd name="T12" fmla="*/ 10 w 572"/>
                    <a:gd name="T13" fmla="*/ 596 h 730"/>
                    <a:gd name="T14" fmla="*/ 13 w 572"/>
                    <a:gd name="T15" fmla="*/ 607 h 730"/>
                    <a:gd name="T16" fmla="*/ 18 w 572"/>
                    <a:gd name="T17" fmla="*/ 617 h 730"/>
                    <a:gd name="T18" fmla="*/ 23 w 572"/>
                    <a:gd name="T19" fmla="*/ 627 h 730"/>
                    <a:gd name="T20" fmla="*/ 28 w 572"/>
                    <a:gd name="T21" fmla="*/ 638 h 730"/>
                    <a:gd name="T22" fmla="*/ 34 w 572"/>
                    <a:gd name="T23" fmla="*/ 646 h 730"/>
                    <a:gd name="T24" fmla="*/ 41 w 572"/>
                    <a:gd name="T25" fmla="*/ 655 h 730"/>
                    <a:gd name="T26" fmla="*/ 49 w 572"/>
                    <a:gd name="T27" fmla="*/ 662 h 730"/>
                    <a:gd name="T28" fmla="*/ 57 w 572"/>
                    <a:gd name="T29" fmla="*/ 671 h 730"/>
                    <a:gd name="T30" fmla="*/ 65 w 572"/>
                    <a:gd name="T31" fmla="*/ 677 h 730"/>
                    <a:gd name="T32" fmla="*/ 73 w 572"/>
                    <a:gd name="T33" fmla="*/ 684 h 730"/>
                    <a:gd name="T34" fmla="*/ 84 w 572"/>
                    <a:gd name="T35" fmla="*/ 689 h 730"/>
                    <a:gd name="T36" fmla="*/ 93 w 572"/>
                    <a:gd name="T37" fmla="*/ 695 h 730"/>
                    <a:gd name="T38" fmla="*/ 103 w 572"/>
                    <a:gd name="T39" fmla="*/ 700 h 730"/>
                    <a:gd name="T40" fmla="*/ 126 w 572"/>
                    <a:gd name="T41" fmla="*/ 708 h 730"/>
                    <a:gd name="T42" fmla="*/ 149 w 572"/>
                    <a:gd name="T43" fmla="*/ 716 h 730"/>
                    <a:gd name="T44" fmla="*/ 174 w 572"/>
                    <a:gd name="T45" fmla="*/ 722 h 730"/>
                    <a:gd name="T46" fmla="*/ 201 w 572"/>
                    <a:gd name="T47" fmla="*/ 726 h 730"/>
                    <a:gd name="T48" fmla="*/ 228 w 572"/>
                    <a:gd name="T49" fmla="*/ 728 h 730"/>
                    <a:gd name="T50" fmla="*/ 257 w 572"/>
                    <a:gd name="T51" fmla="*/ 730 h 730"/>
                    <a:gd name="T52" fmla="*/ 287 w 572"/>
                    <a:gd name="T53" fmla="*/ 730 h 730"/>
                    <a:gd name="T54" fmla="*/ 287 w 572"/>
                    <a:gd name="T55" fmla="*/ 730 h 730"/>
                    <a:gd name="T56" fmla="*/ 316 w 572"/>
                    <a:gd name="T57" fmla="*/ 730 h 730"/>
                    <a:gd name="T58" fmla="*/ 344 w 572"/>
                    <a:gd name="T59" fmla="*/ 728 h 730"/>
                    <a:gd name="T60" fmla="*/ 372 w 572"/>
                    <a:gd name="T61" fmla="*/ 726 h 730"/>
                    <a:gd name="T62" fmla="*/ 399 w 572"/>
                    <a:gd name="T63" fmla="*/ 722 h 730"/>
                    <a:gd name="T64" fmla="*/ 424 w 572"/>
                    <a:gd name="T65" fmla="*/ 716 h 730"/>
                    <a:gd name="T66" fmla="*/ 447 w 572"/>
                    <a:gd name="T67" fmla="*/ 708 h 730"/>
                    <a:gd name="T68" fmla="*/ 470 w 572"/>
                    <a:gd name="T69" fmla="*/ 700 h 730"/>
                    <a:gd name="T70" fmla="*/ 480 w 572"/>
                    <a:gd name="T71" fmla="*/ 695 h 730"/>
                    <a:gd name="T72" fmla="*/ 489 w 572"/>
                    <a:gd name="T73" fmla="*/ 689 h 730"/>
                    <a:gd name="T74" fmla="*/ 500 w 572"/>
                    <a:gd name="T75" fmla="*/ 684 h 730"/>
                    <a:gd name="T76" fmla="*/ 508 w 572"/>
                    <a:gd name="T77" fmla="*/ 677 h 730"/>
                    <a:gd name="T78" fmla="*/ 516 w 572"/>
                    <a:gd name="T79" fmla="*/ 671 h 730"/>
                    <a:gd name="T80" fmla="*/ 524 w 572"/>
                    <a:gd name="T81" fmla="*/ 662 h 730"/>
                    <a:gd name="T82" fmla="*/ 531 w 572"/>
                    <a:gd name="T83" fmla="*/ 655 h 730"/>
                    <a:gd name="T84" fmla="*/ 539 w 572"/>
                    <a:gd name="T85" fmla="*/ 646 h 730"/>
                    <a:gd name="T86" fmla="*/ 545 w 572"/>
                    <a:gd name="T87" fmla="*/ 638 h 730"/>
                    <a:gd name="T88" fmla="*/ 550 w 572"/>
                    <a:gd name="T89" fmla="*/ 627 h 730"/>
                    <a:gd name="T90" fmla="*/ 555 w 572"/>
                    <a:gd name="T91" fmla="*/ 617 h 730"/>
                    <a:gd name="T92" fmla="*/ 560 w 572"/>
                    <a:gd name="T93" fmla="*/ 607 h 730"/>
                    <a:gd name="T94" fmla="*/ 563 w 572"/>
                    <a:gd name="T95" fmla="*/ 596 h 730"/>
                    <a:gd name="T96" fmla="*/ 566 w 572"/>
                    <a:gd name="T97" fmla="*/ 583 h 730"/>
                    <a:gd name="T98" fmla="*/ 569 w 572"/>
                    <a:gd name="T99" fmla="*/ 571 h 730"/>
                    <a:gd name="T100" fmla="*/ 570 w 572"/>
                    <a:gd name="T101" fmla="*/ 558 h 730"/>
                    <a:gd name="T102" fmla="*/ 571 w 572"/>
                    <a:gd name="T103" fmla="*/ 543 h 730"/>
                    <a:gd name="T104" fmla="*/ 572 w 572"/>
                    <a:gd name="T105" fmla="*/ 529 h 730"/>
                    <a:gd name="T106" fmla="*/ 572 w 572"/>
                    <a:gd name="T107" fmla="*/ 0 h 730"/>
                    <a:gd name="T108" fmla="*/ 0 w 572"/>
                    <a:gd name="T109" fmla="*/ 0 h 730"/>
                    <a:gd name="T110" fmla="*/ 0 w 572"/>
                    <a:gd name="T111" fmla="*/ 529 h 7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572" h="730">
                      <a:moveTo>
                        <a:pt x="0" y="529"/>
                      </a:moveTo>
                      <a:lnTo>
                        <a:pt x="0" y="529"/>
                      </a:lnTo>
                      <a:lnTo>
                        <a:pt x="1" y="543"/>
                      </a:lnTo>
                      <a:lnTo>
                        <a:pt x="2" y="558"/>
                      </a:lnTo>
                      <a:lnTo>
                        <a:pt x="3" y="571"/>
                      </a:lnTo>
                      <a:lnTo>
                        <a:pt x="7" y="583"/>
                      </a:lnTo>
                      <a:lnTo>
                        <a:pt x="10" y="596"/>
                      </a:lnTo>
                      <a:lnTo>
                        <a:pt x="13" y="607"/>
                      </a:lnTo>
                      <a:lnTo>
                        <a:pt x="18" y="617"/>
                      </a:lnTo>
                      <a:lnTo>
                        <a:pt x="23" y="627"/>
                      </a:lnTo>
                      <a:lnTo>
                        <a:pt x="28" y="638"/>
                      </a:lnTo>
                      <a:lnTo>
                        <a:pt x="34" y="646"/>
                      </a:lnTo>
                      <a:lnTo>
                        <a:pt x="41" y="655"/>
                      </a:lnTo>
                      <a:lnTo>
                        <a:pt x="49" y="662"/>
                      </a:lnTo>
                      <a:lnTo>
                        <a:pt x="57" y="671"/>
                      </a:lnTo>
                      <a:lnTo>
                        <a:pt x="65" y="677"/>
                      </a:lnTo>
                      <a:lnTo>
                        <a:pt x="73" y="684"/>
                      </a:lnTo>
                      <a:lnTo>
                        <a:pt x="84" y="689"/>
                      </a:lnTo>
                      <a:lnTo>
                        <a:pt x="93" y="695"/>
                      </a:lnTo>
                      <a:lnTo>
                        <a:pt x="103" y="700"/>
                      </a:lnTo>
                      <a:lnTo>
                        <a:pt x="126" y="708"/>
                      </a:lnTo>
                      <a:lnTo>
                        <a:pt x="149" y="716"/>
                      </a:lnTo>
                      <a:lnTo>
                        <a:pt x="174" y="722"/>
                      </a:lnTo>
                      <a:lnTo>
                        <a:pt x="201" y="726"/>
                      </a:lnTo>
                      <a:lnTo>
                        <a:pt x="228" y="728"/>
                      </a:lnTo>
                      <a:lnTo>
                        <a:pt x="257" y="730"/>
                      </a:lnTo>
                      <a:lnTo>
                        <a:pt x="287" y="730"/>
                      </a:lnTo>
                      <a:lnTo>
                        <a:pt x="287" y="730"/>
                      </a:lnTo>
                      <a:lnTo>
                        <a:pt x="316" y="730"/>
                      </a:lnTo>
                      <a:lnTo>
                        <a:pt x="344" y="728"/>
                      </a:lnTo>
                      <a:lnTo>
                        <a:pt x="372" y="726"/>
                      </a:lnTo>
                      <a:lnTo>
                        <a:pt x="399" y="722"/>
                      </a:lnTo>
                      <a:lnTo>
                        <a:pt x="424" y="716"/>
                      </a:lnTo>
                      <a:lnTo>
                        <a:pt x="447" y="708"/>
                      </a:lnTo>
                      <a:lnTo>
                        <a:pt x="470" y="700"/>
                      </a:lnTo>
                      <a:lnTo>
                        <a:pt x="480" y="695"/>
                      </a:lnTo>
                      <a:lnTo>
                        <a:pt x="489" y="689"/>
                      </a:lnTo>
                      <a:lnTo>
                        <a:pt x="500" y="684"/>
                      </a:lnTo>
                      <a:lnTo>
                        <a:pt x="508" y="677"/>
                      </a:lnTo>
                      <a:lnTo>
                        <a:pt x="516" y="671"/>
                      </a:lnTo>
                      <a:lnTo>
                        <a:pt x="524" y="662"/>
                      </a:lnTo>
                      <a:lnTo>
                        <a:pt x="531" y="655"/>
                      </a:lnTo>
                      <a:lnTo>
                        <a:pt x="539" y="646"/>
                      </a:lnTo>
                      <a:lnTo>
                        <a:pt x="545" y="638"/>
                      </a:lnTo>
                      <a:lnTo>
                        <a:pt x="550" y="627"/>
                      </a:lnTo>
                      <a:lnTo>
                        <a:pt x="555" y="617"/>
                      </a:lnTo>
                      <a:lnTo>
                        <a:pt x="560" y="607"/>
                      </a:lnTo>
                      <a:lnTo>
                        <a:pt x="563" y="596"/>
                      </a:lnTo>
                      <a:lnTo>
                        <a:pt x="566" y="583"/>
                      </a:lnTo>
                      <a:lnTo>
                        <a:pt x="569" y="571"/>
                      </a:lnTo>
                      <a:lnTo>
                        <a:pt x="570" y="558"/>
                      </a:lnTo>
                      <a:lnTo>
                        <a:pt x="571" y="543"/>
                      </a:lnTo>
                      <a:lnTo>
                        <a:pt x="572" y="529"/>
                      </a:lnTo>
                      <a:lnTo>
                        <a:pt x="572" y="0"/>
                      </a:lnTo>
                      <a:lnTo>
                        <a:pt x="0" y="0"/>
                      </a:lnTo>
                      <a:lnTo>
                        <a:pt x="0" y="52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834">
                  <a:extLst>
                    <a:ext uri="{FF2B5EF4-FFF2-40B4-BE49-F238E27FC236}">
                      <a16:creationId xmlns:a16="http://schemas.microsoft.com/office/drawing/2014/main" id="{B26B44AC-52AA-0F64-A62E-E181F25D70BF}"/>
                    </a:ext>
                  </a:extLst>
                </p:cNvPr>
                <p:cNvSpPr>
                  <a:spLocks/>
                </p:cNvSpPr>
                <p:nvPr/>
              </p:nvSpPr>
              <p:spPr bwMode="auto">
                <a:xfrm>
                  <a:off x="6069013" y="5141913"/>
                  <a:ext cx="130175" cy="165100"/>
                </a:xfrm>
                <a:custGeom>
                  <a:avLst/>
                  <a:gdLst>
                    <a:gd name="T0" fmla="*/ 0 w 572"/>
                    <a:gd name="T1" fmla="*/ 529 h 730"/>
                    <a:gd name="T2" fmla="*/ 0 w 572"/>
                    <a:gd name="T3" fmla="*/ 529 h 730"/>
                    <a:gd name="T4" fmla="*/ 1 w 572"/>
                    <a:gd name="T5" fmla="*/ 543 h 730"/>
                    <a:gd name="T6" fmla="*/ 2 w 572"/>
                    <a:gd name="T7" fmla="*/ 558 h 730"/>
                    <a:gd name="T8" fmla="*/ 3 w 572"/>
                    <a:gd name="T9" fmla="*/ 571 h 730"/>
                    <a:gd name="T10" fmla="*/ 7 w 572"/>
                    <a:gd name="T11" fmla="*/ 583 h 730"/>
                    <a:gd name="T12" fmla="*/ 10 w 572"/>
                    <a:gd name="T13" fmla="*/ 596 h 730"/>
                    <a:gd name="T14" fmla="*/ 13 w 572"/>
                    <a:gd name="T15" fmla="*/ 607 h 730"/>
                    <a:gd name="T16" fmla="*/ 18 w 572"/>
                    <a:gd name="T17" fmla="*/ 617 h 730"/>
                    <a:gd name="T18" fmla="*/ 23 w 572"/>
                    <a:gd name="T19" fmla="*/ 627 h 730"/>
                    <a:gd name="T20" fmla="*/ 28 w 572"/>
                    <a:gd name="T21" fmla="*/ 638 h 730"/>
                    <a:gd name="T22" fmla="*/ 34 w 572"/>
                    <a:gd name="T23" fmla="*/ 646 h 730"/>
                    <a:gd name="T24" fmla="*/ 41 w 572"/>
                    <a:gd name="T25" fmla="*/ 655 h 730"/>
                    <a:gd name="T26" fmla="*/ 49 w 572"/>
                    <a:gd name="T27" fmla="*/ 662 h 730"/>
                    <a:gd name="T28" fmla="*/ 57 w 572"/>
                    <a:gd name="T29" fmla="*/ 671 h 730"/>
                    <a:gd name="T30" fmla="*/ 65 w 572"/>
                    <a:gd name="T31" fmla="*/ 677 h 730"/>
                    <a:gd name="T32" fmla="*/ 73 w 572"/>
                    <a:gd name="T33" fmla="*/ 684 h 730"/>
                    <a:gd name="T34" fmla="*/ 84 w 572"/>
                    <a:gd name="T35" fmla="*/ 689 h 730"/>
                    <a:gd name="T36" fmla="*/ 93 w 572"/>
                    <a:gd name="T37" fmla="*/ 695 h 730"/>
                    <a:gd name="T38" fmla="*/ 103 w 572"/>
                    <a:gd name="T39" fmla="*/ 700 h 730"/>
                    <a:gd name="T40" fmla="*/ 126 w 572"/>
                    <a:gd name="T41" fmla="*/ 708 h 730"/>
                    <a:gd name="T42" fmla="*/ 149 w 572"/>
                    <a:gd name="T43" fmla="*/ 716 h 730"/>
                    <a:gd name="T44" fmla="*/ 174 w 572"/>
                    <a:gd name="T45" fmla="*/ 722 h 730"/>
                    <a:gd name="T46" fmla="*/ 201 w 572"/>
                    <a:gd name="T47" fmla="*/ 726 h 730"/>
                    <a:gd name="T48" fmla="*/ 228 w 572"/>
                    <a:gd name="T49" fmla="*/ 728 h 730"/>
                    <a:gd name="T50" fmla="*/ 257 w 572"/>
                    <a:gd name="T51" fmla="*/ 730 h 730"/>
                    <a:gd name="T52" fmla="*/ 287 w 572"/>
                    <a:gd name="T53" fmla="*/ 730 h 730"/>
                    <a:gd name="T54" fmla="*/ 287 w 572"/>
                    <a:gd name="T55" fmla="*/ 730 h 730"/>
                    <a:gd name="T56" fmla="*/ 316 w 572"/>
                    <a:gd name="T57" fmla="*/ 730 h 730"/>
                    <a:gd name="T58" fmla="*/ 344 w 572"/>
                    <a:gd name="T59" fmla="*/ 728 h 730"/>
                    <a:gd name="T60" fmla="*/ 372 w 572"/>
                    <a:gd name="T61" fmla="*/ 726 h 730"/>
                    <a:gd name="T62" fmla="*/ 399 w 572"/>
                    <a:gd name="T63" fmla="*/ 722 h 730"/>
                    <a:gd name="T64" fmla="*/ 424 w 572"/>
                    <a:gd name="T65" fmla="*/ 716 h 730"/>
                    <a:gd name="T66" fmla="*/ 447 w 572"/>
                    <a:gd name="T67" fmla="*/ 708 h 730"/>
                    <a:gd name="T68" fmla="*/ 470 w 572"/>
                    <a:gd name="T69" fmla="*/ 700 h 730"/>
                    <a:gd name="T70" fmla="*/ 480 w 572"/>
                    <a:gd name="T71" fmla="*/ 695 h 730"/>
                    <a:gd name="T72" fmla="*/ 489 w 572"/>
                    <a:gd name="T73" fmla="*/ 689 h 730"/>
                    <a:gd name="T74" fmla="*/ 500 w 572"/>
                    <a:gd name="T75" fmla="*/ 684 h 730"/>
                    <a:gd name="T76" fmla="*/ 508 w 572"/>
                    <a:gd name="T77" fmla="*/ 677 h 730"/>
                    <a:gd name="T78" fmla="*/ 516 w 572"/>
                    <a:gd name="T79" fmla="*/ 671 h 730"/>
                    <a:gd name="T80" fmla="*/ 524 w 572"/>
                    <a:gd name="T81" fmla="*/ 662 h 730"/>
                    <a:gd name="T82" fmla="*/ 531 w 572"/>
                    <a:gd name="T83" fmla="*/ 655 h 730"/>
                    <a:gd name="T84" fmla="*/ 539 w 572"/>
                    <a:gd name="T85" fmla="*/ 646 h 730"/>
                    <a:gd name="T86" fmla="*/ 545 w 572"/>
                    <a:gd name="T87" fmla="*/ 638 h 730"/>
                    <a:gd name="T88" fmla="*/ 550 w 572"/>
                    <a:gd name="T89" fmla="*/ 627 h 730"/>
                    <a:gd name="T90" fmla="*/ 555 w 572"/>
                    <a:gd name="T91" fmla="*/ 617 h 730"/>
                    <a:gd name="T92" fmla="*/ 560 w 572"/>
                    <a:gd name="T93" fmla="*/ 607 h 730"/>
                    <a:gd name="T94" fmla="*/ 563 w 572"/>
                    <a:gd name="T95" fmla="*/ 596 h 730"/>
                    <a:gd name="T96" fmla="*/ 566 w 572"/>
                    <a:gd name="T97" fmla="*/ 583 h 730"/>
                    <a:gd name="T98" fmla="*/ 569 w 572"/>
                    <a:gd name="T99" fmla="*/ 571 h 730"/>
                    <a:gd name="T100" fmla="*/ 570 w 572"/>
                    <a:gd name="T101" fmla="*/ 558 h 730"/>
                    <a:gd name="T102" fmla="*/ 571 w 572"/>
                    <a:gd name="T103" fmla="*/ 543 h 730"/>
                    <a:gd name="T104" fmla="*/ 572 w 572"/>
                    <a:gd name="T105" fmla="*/ 529 h 730"/>
                    <a:gd name="T106" fmla="*/ 572 w 572"/>
                    <a:gd name="T107" fmla="*/ 0 h 730"/>
                    <a:gd name="T108" fmla="*/ 0 w 572"/>
                    <a:gd name="T109" fmla="*/ 0 h 730"/>
                    <a:gd name="T110" fmla="*/ 0 w 572"/>
                    <a:gd name="T111" fmla="*/ 529 h 7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572" h="730">
                      <a:moveTo>
                        <a:pt x="0" y="529"/>
                      </a:moveTo>
                      <a:lnTo>
                        <a:pt x="0" y="529"/>
                      </a:lnTo>
                      <a:lnTo>
                        <a:pt x="1" y="543"/>
                      </a:lnTo>
                      <a:lnTo>
                        <a:pt x="2" y="558"/>
                      </a:lnTo>
                      <a:lnTo>
                        <a:pt x="3" y="571"/>
                      </a:lnTo>
                      <a:lnTo>
                        <a:pt x="7" y="583"/>
                      </a:lnTo>
                      <a:lnTo>
                        <a:pt x="10" y="596"/>
                      </a:lnTo>
                      <a:lnTo>
                        <a:pt x="13" y="607"/>
                      </a:lnTo>
                      <a:lnTo>
                        <a:pt x="18" y="617"/>
                      </a:lnTo>
                      <a:lnTo>
                        <a:pt x="23" y="627"/>
                      </a:lnTo>
                      <a:lnTo>
                        <a:pt x="28" y="638"/>
                      </a:lnTo>
                      <a:lnTo>
                        <a:pt x="34" y="646"/>
                      </a:lnTo>
                      <a:lnTo>
                        <a:pt x="41" y="655"/>
                      </a:lnTo>
                      <a:lnTo>
                        <a:pt x="49" y="662"/>
                      </a:lnTo>
                      <a:lnTo>
                        <a:pt x="57" y="671"/>
                      </a:lnTo>
                      <a:lnTo>
                        <a:pt x="65" y="677"/>
                      </a:lnTo>
                      <a:lnTo>
                        <a:pt x="73" y="684"/>
                      </a:lnTo>
                      <a:lnTo>
                        <a:pt x="84" y="689"/>
                      </a:lnTo>
                      <a:lnTo>
                        <a:pt x="93" y="695"/>
                      </a:lnTo>
                      <a:lnTo>
                        <a:pt x="103" y="700"/>
                      </a:lnTo>
                      <a:lnTo>
                        <a:pt x="126" y="708"/>
                      </a:lnTo>
                      <a:lnTo>
                        <a:pt x="149" y="716"/>
                      </a:lnTo>
                      <a:lnTo>
                        <a:pt x="174" y="722"/>
                      </a:lnTo>
                      <a:lnTo>
                        <a:pt x="201" y="726"/>
                      </a:lnTo>
                      <a:lnTo>
                        <a:pt x="228" y="728"/>
                      </a:lnTo>
                      <a:lnTo>
                        <a:pt x="257" y="730"/>
                      </a:lnTo>
                      <a:lnTo>
                        <a:pt x="287" y="730"/>
                      </a:lnTo>
                      <a:lnTo>
                        <a:pt x="287" y="730"/>
                      </a:lnTo>
                      <a:lnTo>
                        <a:pt x="316" y="730"/>
                      </a:lnTo>
                      <a:lnTo>
                        <a:pt x="344" y="728"/>
                      </a:lnTo>
                      <a:lnTo>
                        <a:pt x="372" y="726"/>
                      </a:lnTo>
                      <a:lnTo>
                        <a:pt x="399" y="722"/>
                      </a:lnTo>
                      <a:lnTo>
                        <a:pt x="424" y="716"/>
                      </a:lnTo>
                      <a:lnTo>
                        <a:pt x="447" y="708"/>
                      </a:lnTo>
                      <a:lnTo>
                        <a:pt x="470" y="700"/>
                      </a:lnTo>
                      <a:lnTo>
                        <a:pt x="480" y="695"/>
                      </a:lnTo>
                      <a:lnTo>
                        <a:pt x="489" y="689"/>
                      </a:lnTo>
                      <a:lnTo>
                        <a:pt x="500" y="684"/>
                      </a:lnTo>
                      <a:lnTo>
                        <a:pt x="508" y="677"/>
                      </a:lnTo>
                      <a:lnTo>
                        <a:pt x="516" y="671"/>
                      </a:lnTo>
                      <a:lnTo>
                        <a:pt x="524" y="662"/>
                      </a:lnTo>
                      <a:lnTo>
                        <a:pt x="531" y="655"/>
                      </a:lnTo>
                      <a:lnTo>
                        <a:pt x="539" y="646"/>
                      </a:lnTo>
                      <a:lnTo>
                        <a:pt x="545" y="638"/>
                      </a:lnTo>
                      <a:lnTo>
                        <a:pt x="550" y="627"/>
                      </a:lnTo>
                      <a:lnTo>
                        <a:pt x="555" y="617"/>
                      </a:lnTo>
                      <a:lnTo>
                        <a:pt x="560" y="607"/>
                      </a:lnTo>
                      <a:lnTo>
                        <a:pt x="563" y="596"/>
                      </a:lnTo>
                      <a:lnTo>
                        <a:pt x="566" y="583"/>
                      </a:lnTo>
                      <a:lnTo>
                        <a:pt x="569" y="571"/>
                      </a:lnTo>
                      <a:lnTo>
                        <a:pt x="570" y="558"/>
                      </a:lnTo>
                      <a:lnTo>
                        <a:pt x="571" y="543"/>
                      </a:lnTo>
                      <a:lnTo>
                        <a:pt x="572" y="529"/>
                      </a:lnTo>
                      <a:lnTo>
                        <a:pt x="572" y="0"/>
                      </a:lnTo>
                      <a:lnTo>
                        <a:pt x="0" y="0"/>
                      </a:lnTo>
                      <a:lnTo>
                        <a:pt x="0" y="529"/>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6" name="Freeform 835">
                  <a:extLst>
                    <a:ext uri="{FF2B5EF4-FFF2-40B4-BE49-F238E27FC236}">
                      <a16:creationId xmlns:a16="http://schemas.microsoft.com/office/drawing/2014/main" id="{AF217E50-C61B-0C98-6862-8D3760D89AF7}"/>
                    </a:ext>
                  </a:extLst>
                </p:cNvPr>
                <p:cNvSpPr>
                  <a:spLocks/>
                </p:cNvSpPr>
                <p:nvPr/>
              </p:nvSpPr>
              <p:spPr bwMode="auto">
                <a:xfrm>
                  <a:off x="6069013" y="5141913"/>
                  <a:ext cx="130175" cy="165100"/>
                </a:xfrm>
                <a:custGeom>
                  <a:avLst/>
                  <a:gdLst>
                    <a:gd name="T0" fmla="*/ 0 w 572"/>
                    <a:gd name="T1" fmla="*/ 529 h 730"/>
                    <a:gd name="T2" fmla="*/ 0 w 572"/>
                    <a:gd name="T3" fmla="*/ 529 h 730"/>
                    <a:gd name="T4" fmla="*/ 1 w 572"/>
                    <a:gd name="T5" fmla="*/ 543 h 730"/>
                    <a:gd name="T6" fmla="*/ 2 w 572"/>
                    <a:gd name="T7" fmla="*/ 558 h 730"/>
                    <a:gd name="T8" fmla="*/ 3 w 572"/>
                    <a:gd name="T9" fmla="*/ 571 h 730"/>
                    <a:gd name="T10" fmla="*/ 7 w 572"/>
                    <a:gd name="T11" fmla="*/ 583 h 730"/>
                    <a:gd name="T12" fmla="*/ 10 w 572"/>
                    <a:gd name="T13" fmla="*/ 596 h 730"/>
                    <a:gd name="T14" fmla="*/ 13 w 572"/>
                    <a:gd name="T15" fmla="*/ 607 h 730"/>
                    <a:gd name="T16" fmla="*/ 18 w 572"/>
                    <a:gd name="T17" fmla="*/ 617 h 730"/>
                    <a:gd name="T18" fmla="*/ 23 w 572"/>
                    <a:gd name="T19" fmla="*/ 627 h 730"/>
                    <a:gd name="T20" fmla="*/ 28 w 572"/>
                    <a:gd name="T21" fmla="*/ 638 h 730"/>
                    <a:gd name="T22" fmla="*/ 34 w 572"/>
                    <a:gd name="T23" fmla="*/ 646 h 730"/>
                    <a:gd name="T24" fmla="*/ 41 w 572"/>
                    <a:gd name="T25" fmla="*/ 655 h 730"/>
                    <a:gd name="T26" fmla="*/ 49 w 572"/>
                    <a:gd name="T27" fmla="*/ 662 h 730"/>
                    <a:gd name="T28" fmla="*/ 57 w 572"/>
                    <a:gd name="T29" fmla="*/ 671 h 730"/>
                    <a:gd name="T30" fmla="*/ 65 w 572"/>
                    <a:gd name="T31" fmla="*/ 677 h 730"/>
                    <a:gd name="T32" fmla="*/ 73 w 572"/>
                    <a:gd name="T33" fmla="*/ 684 h 730"/>
                    <a:gd name="T34" fmla="*/ 84 w 572"/>
                    <a:gd name="T35" fmla="*/ 689 h 730"/>
                    <a:gd name="T36" fmla="*/ 93 w 572"/>
                    <a:gd name="T37" fmla="*/ 695 h 730"/>
                    <a:gd name="T38" fmla="*/ 103 w 572"/>
                    <a:gd name="T39" fmla="*/ 700 h 730"/>
                    <a:gd name="T40" fmla="*/ 126 w 572"/>
                    <a:gd name="T41" fmla="*/ 708 h 730"/>
                    <a:gd name="T42" fmla="*/ 149 w 572"/>
                    <a:gd name="T43" fmla="*/ 716 h 730"/>
                    <a:gd name="T44" fmla="*/ 174 w 572"/>
                    <a:gd name="T45" fmla="*/ 722 h 730"/>
                    <a:gd name="T46" fmla="*/ 201 w 572"/>
                    <a:gd name="T47" fmla="*/ 726 h 730"/>
                    <a:gd name="T48" fmla="*/ 228 w 572"/>
                    <a:gd name="T49" fmla="*/ 728 h 730"/>
                    <a:gd name="T50" fmla="*/ 257 w 572"/>
                    <a:gd name="T51" fmla="*/ 730 h 730"/>
                    <a:gd name="T52" fmla="*/ 287 w 572"/>
                    <a:gd name="T53" fmla="*/ 730 h 730"/>
                    <a:gd name="T54" fmla="*/ 287 w 572"/>
                    <a:gd name="T55" fmla="*/ 730 h 730"/>
                    <a:gd name="T56" fmla="*/ 316 w 572"/>
                    <a:gd name="T57" fmla="*/ 730 h 730"/>
                    <a:gd name="T58" fmla="*/ 344 w 572"/>
                    <a:gd name="T59" fmla="*/ 728 h 730"/>
                    <a:gd name="T60" fmla="*/ 372 w 572"/>
                    <a:gd name="T61" fmla="*/ 726 h 730"/>
                    <a:gd name="T62" fmla="*/ 399 w 572"/>
                    <a:gd name="T63" fmla="*/ 722 h 730"/>
                    <a:gd name="T64" fmla="*/ 424 w 572"/>
                    <a:gd name="T65" fmla="*/ 716 h 730"/>
                    <a:gd name="T66" fmla="*/ 447 w 572"/>
                    <a:gd name="T67" fmla="*/ 708 h 730"/>
                    <a:gd name="T68" fmla="*/ 470 w 572"/>
                    <a:gd name="T69" fmla="*/ 700 h 730"/>
                    <a:gd name="T70" fmla="*/ 480 w 572"/>
                    <a:gd name="T71" fmla="*/ 695 h 730"/>
                    <a:gd name="T72" fmla="*/ 489 w 572"/>
                    <a:gd name="T73" fmla="*/ 689 h 730"/>
                    <a:gd name="T74" fmla="*/ 500 w 572"/>
                    <a:gd name="T75" fmla="*/ 684 h 730"/>
                    <a:gd name="T76" fmla="*/ 508 w 572"/>
                    <a:gd name="T77" fmla="*/ 677 h 730"/>
                    <a:gd name="T78" fmla="*/ 516 w 572"/>
                    <a:gd name="T79" fmla="*/ 671 h 730"/>
                    <a:gd name="T80" fmla="*/ 524 w 572"/>
                    <a:gd name="T81" fmla="*/ 662 h 730"/>
                    <a:gd name="T82" fmla="*/ 531 w 572"/>
                    <a:gd name="T83" fmla="*/ 655 h 730"/>
                    <a:gd name="T84" fmla="*/ 539 w 572"/>
                    <a:gd name="T85" fmla="*/ 646 h 730"/>
                    <a:gd name="T86" fmla="*/ 545 w 572"/>
                    <a:gd name="T87" fmla="*/ 638 h 730"/>
                    <a:gd name="T88" fmla="*/ 550 w 572"/>
                    <a:gd name="T89" fmla="*/ 627 h 730"/>
                    <a:gd name="T90" fmla="*/ 555 w 572"/>
                    <a:gd name="T91" fmla="*/ 617 h 730"/>
                    <a:gd name="T92" fmla="*/ 560 w 572"/>
                    <a:gd name="T93" fmla="*/ 607 h 730"/>
                    <a:gd name="T94" fmla="*/ 563 w 572"/>
                    <a:gd name="T95" fmla="*/ 596 h 730"/>
                    <a:gd name="T96" fmla="*/ 566 w 572"/>
                    <a:gd name="T97" fmla="*/ 583 h 730"/>
                    <a:gd name="T98" fmla="*/ 569 w 572"/>
                    <a:gd name="T99" fmla="*/ 571 h 730"/>
                    <a:gd name="T100" fmla="*/ 570 w 572"/>
                    <a:gd name="T101" fmla="*/ 558 h 730"/>
                    <a:gd name="T102" fmla="*/ 571 w 572"/>
                    <a:gd name="T103" fmla="*/ 543 h 730"/>
                    <a:gd name="T104" fmla="*/ 572 w 572"/>
                    <a:gd name="T105" fmla="*/ 529 h 730"/>
                    <a:gd name="T106" fmla="*/ 572 w 572"/>
                    <a:gd name="T107" fmla="*/ 0 h 730"/>
                    <a:gd name="T108" fmla="*/ 0 w 572"/>
                    <a:gd name="T109" fmla="*/ 0 h 730"/>
                    <a:gd name="T110" fmla="*/ 0 w 572"/>
                    <a:gd name="T111" fmla="*/ 529 h 7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572" h="730">
                      <a:moveTo>
                        <a:pt x="0" y="529"/>
                      </a:moveTo>
                      <a:lnTo>
                        <a:pt x="0" y="529"/>
                      </a:lnTo>
                      <a:lnTo>
                        <a:pt x="1" y="543"/>
                      </a:lnTo>
                      <a:lnTo>
                        <a:pt x="2" y="558"/>
                      </a:lnTo>
                      <a:lnTo>
                        <a:pt x="3" y="571"/>
                      </a:lnTo>
                      <a:lnTo>
                        <a:pt x="7" y="583"/>
                      </a:lnTo>
                      <a:lnTo>
                        <a:pt x="10" y="596"/>
                      </a:lnTo>
                      <a:lnTo>
                        <a:pt x="13" y="607"/>
                      </a:lnTo>
                      <a:lnTo>
                        <a:pt x="18" y="617"/>
                      </a:lnTo>
                      <a:lnTo>
                        <a:pt x="23" y="627"/>
                      </a:lnTo>
                      <a:lnTo>
                        <a:pt x="28" y="638"/>
                      </a:lnTo>
                      <a:lnTo>
                        <a:pt x="34" y="646"/>
                      </a:lnTo>
                      <a:lnTo>
                        <a:pt x="41" y="655"/>
                      </a:lnTo>
                      <a:lnTo>
                        <a:pt x="49" y="662"/>
                      </a:lnTo>
                      <a:lnTo>
                        <a:pt x="57" y="671"/>
                      </a:lnTo>
                      <a:lnTo>
                        <a:pt x="65" y="677"/>
                      </a:lnTo>
                      <a:lnTo>
                        <a:pt x="73" y="684"/>
                      </a:lnTo>
                      <a:lnTo>
                        <a:pt x="84" y="689"/>
                      </a:lnTo>
                      <a:lnTo>
                        <a:pt x="93" y="695"/>
                      </a:lnTo>
                      <a:lnTo>
                        <a:pt x="103" y="700"/>
                      </a:lnTo>
                      <a:lnTo>
                        <a:pt x="126" y="708"/>
                      </a:lnTo>
                      <a:lnTo>
                        <a:pt x="149" y="716"/>
                      </a:lnTo>
                      <a:lnTo>
                        <a:pt x="174" y="722"/>
                      </a:lnTo>
                      <a:lnTo>
                        <a:pt x="201" y="726"/>
                      </a:lnTo>
                      <a:lnTo>
                        <a:pt x="228" y="728"/>
                      </a:lnTo>
                      <a:lnTo>
                        <a:pt x="257" y="730"/>
                      </a:lnTo>
                      <a:lnTo>
                        <a:pt x="287" y="730"/>
                      </a:lnTo>
                      <a:lnTo>
                        <a:pt x="287" y="730"/>
                      </a:lnTo>
                      <a:lnTo>
                        <a:pt x="316" y="730"/>
                      </a:lnTo>
                      <a:lnTo>
                        <a:pt x="344" y="728"/>
                      </a:lnTo>
                      <a:lnTo>
                        <a:pt x="372" y="726"/>
                      </a:lnTo>
                      <a:lnTo>
                        <a:pt x="399" y="722"/>
                      </a:lnTo>
                      <a:lnTo>
                        <a:pt x="424" y="716"/>
                      </a:lnTo>
                      <a:lnTo>
                        <a:pt x="447" y="708"/>
                      </a:lnTo>
                      <a:lnTo>
                        <a:pt x="470" y="700"/>
                      </a:lnTo>
                      <a:lnTo>
                        <a:pt x="480" y="695"/>
                      </a:lnTo>
                      <a:lnTo>
                        <a:pt x="489" y="689"/>
                      </a:lnTo>
                      <a:lnTo>
                        <a:pt x="500" y="684"/>
                      </a:lnTo>
                      <a:lnTo>
                        <a:pt x="508" y="677"/>
                      </a:lnTo>
                      <a:lnTo>
                        <a:pt x="516" y="671"/>
                      </a:lnTo>
                      <a:lnTo>
                        <a:pt x="524" y="662"/>
                      </a:lnTo>
                      <a:lnTo>
                        <a:pt x="531" y="655"/>
                      </a:lnTo>
                      <a:lnTo>
                        <a:pt x="539" y="646"/>
                      </a:lnTo>
                      <a:lnTo>
                        <a:pt x="545" y="638"/>
                      </a:lnTo>
                      <a:lnTo>
                        <a:pt x="550" y="627"/>
                      </a:lnTo>
                      <a:lnTo>
                        <a:pt x="555" y="617"/>
                      </a:lnTo>
                      <a:lnTo>
                        <a:pt x="560" y="607"/>
                      </a:lnTo>
                      <a:lnTo>
                        <a:pt x="563" y="596"/>
                      </a:lnTo>
                      <a:lnTo>
                        <a:pt x="566" y="583"/>
                      </a:lnTo>
                      <a:lnTo>
                        <a:pt x="569" y="571"/>
                      </a:lnTo>
                      <a:lnTo>
                        <a:pt x="570" y="558"/>
                      </a:lnTo>
                      <a:lnTo>
                        <a:pt x="571" y="543"/>
                      </a:lnTo>
                      <a:lnTo>
                        <a:pt x="572" y="529"/>
                      </a:lnTo>
                      <a:lnTo>
                        <a:pt x="572" y="0"/>
                      </a:lnTo>
                      <a:lnTo>
                        <a:pt x="0" y="0"/>
                      </a:lnTo>
                      <a:lnTo>
                        <a:pt x="0" y="529"/>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7" name="Rectangle 836">
                  <a:extLst>
                    <a:ext uri="{FF2B5EF4-FFF2-40B4-BE49-F238E27FC236}">
                      <a16:creationId xmlns:a16="http://schemas.microsoft.com/office/drawing/2014/main" id="{9B04BBAF-A1CE-52B3-7285-37536E195FF5}"/>
                    </a:ext>
                  </a:extLst>
                </p:cNvPr>
                <p:cNvSpPr>
                  <a:spLocks noChangeArrowheads="1"/>
                </p:cNvSpPr>
                <p:nvPr/>
              </p:nvSpPr>
              <p:spPr bwMode="auto">
                <a:xfrm>
                  <a:off x="6069013" y="5141913"/>
                  <a:ext cx="65088" cy="76200"/>
                </a:xfrm>
                <a:prstGeom prst="rect">
                  <a:avLst/>
                </a:prstGeom>
                <a:solidFill>
                  <a:srgbClr val="D32B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Rectangle 837">
                  <a:extLst>
                    <a:ext uri="{FF2B5EF4-FFF2-40B4-BE49-F238E27FC236}">
                      <a16:creationId xmlns:a16="http://schemas.microsoft.com/office/drawing/2014/main" id="{64F006AD-3C78-7892-4E07-2C426DEA4D1C}"/>
                    </a:ext>
                  </a:extLst>
                </p:cNvPr>
                <p:cNvSpPr>
                  <a:spLocks noChangeArrowheads="1"/>
                </p:cNvSpPr>
                <p:nvPr/>
              </p:nvSpPr>
              <p:spPr bwMode="auto">
                <a:xfrm>
                  <a:off x="6069013" y="5141913"/>
                  <a:ext cx="65088" cy="76200"/>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9" name="Rectangle 838">
                  <a:extLst>
                    <a:ext uri="{FF2B5EF4-FFF2-40B4-BE49-F238E27FC236}">
                      <a16:creationId xmlns:a16="http://schemas.microsoft.com/office/drawing/2014/main" id="{DA19AFA9-4E48-5D17-8801-9896775423BC}"/>
                    </a:ext>
                  </a:extLst>
                </p:cNvPr>
                <p:cNvSpPr>
                  <a:spLocks noChangeArrowheads="1"/>
                </p:cNvSpPr>
                <p:nvPr/>
              </p:nvSpPr>
              <p:spPr bwMode="auto">
                <a:xfrm>
                  <a:off x="6134100" y="5141913"/>
                  <a:ext cx="65088" cy="76200"/>
                </a:xfrm>
                <a:prstGeom prst="rect">
                  <a:avLst/>
                </a:prstGeom>
                <a:solidFill>
                  <a:srgbClr val="E5E6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Rectangle 839">
                  <a:extLst>
                    <a:ext uri="{FF2B5EF4-FFF2-40B4-BE49-F238E27FC236}">
                      <a16:creationId xmlns:a16="http://schemas.microsoft.com/office/drawing/2014/main" id="{F7503BDE-5C57-F5D1-7481-CC2A0F51FF8E}"/>
                    </a:ext>
                  </a:extLst>
                </p:cNvPr>
                <p:cNvSpPr>
                  <a:spLocks noChangeArrowheads="1"/>
                </p:cNvSpPr>
                <p:nvPr/>
              </p:nvSpPr>
              <p:spPr bwMode="auto">
                <a:xfrm>
                  <a:off x="6134100" y="5141913"/>
                  <a:ext cx="65088" cy="76200"/>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1" name="Freeform 840">
                  <a:extLst>
                    <a:ext uri="{FF2B5EF4-FFF2-40B4-BE49-F238E27FC236}">
                      <a16:creationId xmlns:a16="http://schemas.microsoft.com/office/drawing/2014/main" id="{F9BF2F44-DB04-300A-54F6-7CABBDE36EF3}"/>
                    </a:ext>
                  </a:extLst>
                </p:cNvPr>
                <p:cNvSpPr>
                  <a:spLocks/>
                </p:cNvSpPr>
                <p:nvPr/>
              </p:nvSpPr>
              <p:spPr bwMode="auto">
                <a:xfrm>
                  <a:off x="6134100" y="5218113"/>
                  <a:ext cx="65088" cy="82550"/>
                </a:xfrm>
                <a:custGeom>
                  <a:avLst/>
                  <a:gdLst>
                    <a:gd name="T0" fmla="*/ 0 w 285"/>
                    <a:gd name="T1" fmla="*/ 207 h 364"/>
                    <a:gd name="T2" fmla="*/ 0 w 285"/>
                    <a:gd name="T3" fmla="*/ 207 h 364"/>
                    <a:gd name="T4" fmla="*/ 0 w 285"/>
                    <a:gd name="T5" fmla="*/ 222 h 364"/>
                    <a:gd name="T6" fmla="*/ 2 w 285"/>
                    <a:gd name="T7" fmla="*/ 236 h 364"/>
                    <a:gd name="T8" fmla="*/ 6 w 285"/>
                    <a:gd name="T9" fmla="*/ 250 h 364"/>
                    <a:gd name="T10" fmla="*/ 10 w 285"/>
                    <a:gd name="T11" fmla="*/ 265 h 364"/>
                    <a:gd name="T12" fmla="*/ 16 w 285"/>
                    <a:gd name="T13" fmla="*/ 278 h 364"/>
                    <a:gd name="T14" fmla="*/ 24 w 285"/>
                    <a:gd name="T15" fmla="*/ 292 h 364"/>
                    <a:gd name="T16" fmla="*/ 32 w 285"/>
                    <a:gd name="T17" fmla="*/ 304 h 364"/>
                    <a:gd name="T18" fmla="*/ 41 w 285"/>
                    <a:gd name="T19" fmla="*/ 315 h 364"/>
                    <a:gd name="T20" fmla="*/ 51 w 285"/>
                    <a:gd name="T21" fmla="*/ 326 h 364"/>
                    <a:gd name="T22" fmla="*/ 62 w 285"/>
                    <a:gd name="T23" fmla="*/ 336 h 364"/>
                    <a:gd name="T24" fmla="*/ 74 w 285"/>
                    <a:gd name="T25" fmla="*/ 344 h 364"/>
                    <a:gd name="T26" fmla="*/ 86 w 285"/>
                    <a:gd name="T27" fmla="*/ 351 h 364"/>
                    <a:gd name="T28" fmla="*/ 100 w 285"/>
                    <a:gd name="T29" fmla="*/ 357 h 364"/>
                    <a:gd name="T30" fmla="*/ 113 w 285"/>
                    <a:gd name="T31" fmla="*/ 361 h 364"/>
                    <a:gd name="T32" fmla="*/ 127 w 285"/>
                    <a:gd name="T33" fmla="*/ 363 h 364"/>
                    <a:gd name="T34" fmla="*/ 143 w 285"/>
                    <a:gd name="T35" fmla="*/ 364 h 364"/>
                    <a:gd name="T36" fmla="*/ 143 w 285"/>
                    <a:gd name="T37" fmla="*/ 364 h 364"/>
                    <a:gd name="T38" fmla="*/ 156 w 285"/>
                    <a:gd name="T39" fmla="*/ 364 h 364"/>
                    <a:gd name="T40" fmla="*/ 168 w 285"/>
                    <a:gd name="T41" fmla="*/ 362 h 364"/>
                    <a:gd name="T42" fmla="*/ 179 w 285"/>
                    <a:gd name="T43" fmla="*/ 360 h 364"/>
                    <a:gd name="T44" fmla="*/ 187 w 285"/>
                    <a:gd name="T45" fmla="*/ 356 h 364"/>
                    <a:gd name="T46" fmla="*/ 187 w 285"/>
                    <a:gd name="T47" fmla="*/ 356 h 364"/>
                    <a:gd name="T48" fmla="*/ 200 w 285"/>
                    <a:gd name="T49" fmla="*/ 350 h 364"/>
                    <a:gd name="T50" fmla="*/ 212 w 285"/>
                    <a:gd name="T51" fmla="*/ 343 h 364"/>
                    <a:gd name="T52" fmla="*/ 223 w 285"/>
                    <a:gd name="T53" fmla="*/ 335 h 364"/>
                    <a:gd name="T54" fmla="*/ 233 w 285"/>
                    <a:gd name="T55" fmla="*/ 326 h 364"/>
                    <a:gd name="T56" fmla="*/ 241 w 285"/>
                    <a:gd name="T57" fmla="*/ 317 h 364"/>
                    <a:gd name="T58" fmla="*/ 250 w 285"/>
                    <a:gd name="T59" fmla="*/ 307 h 364"/>
                    <a:gd name="T60" fmla="*/ 257 w 285"/>
                    <a:gd name="T61" fmla="*/ 297 h 364"/>
                    <a:gd name="T62" fmla="*/ 263 w 285"/>
                    <a:gd name="T63" fmla="*/ 285 h 364"/>
                    <a:gd name="T64" fmla="*/ 268 w 285"/>
                    <a:gd name="T65" fmla="*/ 274 h 364"/>
                    <a:gd name="T66" fmla="*/ 273 w 285"/>
                    <a:gd name="T67" fmla="*/ 263 h 364"/>
                    <a:gd name="T68" fmla="*/ 277 w 285"/>
                    <a:gd name="T69" fmla="*/ 251 h 364"/>
                    <a:gd name="T70" fmla="*/ 280 w 285"/>
                    <a:gd name="T71" fmla="*/ 239 h 364"/>
                    <a:gd name="T72" fmla="*/ 282 w 285"/>
                    <a:gd name="T73" fmla="*/ 228 h 364"/>
                    <a:gd name="T74" fmla="*/ 284 w 285"/>
                    <a:gd name="T75" fmla="*/ 217 h 364"/>
                    <a:gd name="T76" fmla="*/ 284 w 285"/>
                    <a:gd name="T77" fmla="*/ 205 h 364"/>
                    <a:gd name="T78" fmla="*/ 285 w 285"/>
                    <a:gd name="T79" fmla="*/ 194 h 364"/>
                    <a:gd name="T80" fmla="*/ 285 w 285"/>
                    <a:gd name="T81" fmla="*/ 0 h 364"/>
                    <a:gd name="T82" fmla="*/ 0 w 285"/>
                    <a:gd name="T83" fmla="*/ 0 h 364"/>
                    <a:gd name="T84" fmla="*/ 0 w 285"/>
                    <a:gd name="T85" fmla="*/ 207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85" h="364">
                      <a:moveTo>
                        <a:pt x="0" y="207"/>
                      </a:moveTo>
                      <a:lnTo>
                        <a:pt x="0" y="207"/>
                      </a:lnTo>
                      <a:lnTo>
                        <a:pt x="0" y="222"/>
                      </a:lnTo>
                      <a:lnTo>
                        <a:pt x="2" y="236"/>
                      </a:lnTo>
                      <a:lnTo>
                        <a:pt x="6" y="250"/>
                      </a:lnTo>
                      <a:lnTo>
                        <a:pt x="10" y="265"/>
                      </a:lnTo>
                      <a:lnTo>
                        <a:pt x="16" y="278"/>
                      </a:lnTo>
                      <a:lnTo>
                        <a:pt x="24" y="292"/>
                      </a:lnTo>
                      <a:lnTo>
                        <a:pt x="32" y="304"/>
                      </a:lnTo>
                      <a:lnTo>
                        <a:pt x="41" y="315"/>
                      </a:lnTo>
                      <a:lnTo>
                        <a:pt x="51" y="326"/>
                      </a:lnTo>
                      <a:lnTo>
                        <a:pt x="62" y="336"/>
                      </a:lnTo>
                      <a:lnTo>
                        <a:pt x="74" y="344"/>
                      </a:lnTo>
                      <a:lnTo>
                        <a:pt x="86" y="351"/>
                      </a:lnTo>
                      <a:lnTo>
                        <a:pt x="100" y="357"/>
                      </a:lnTo>
                      <a:lnTo>
                        <a:pt x="113" y="361"/>
                      </a:lnTo>
                      <a:lnTo>
                        <a:pt x="127" y="363"/>
                      </a:lnTo>
                      <a:lnTo>
                        <a:pt x="143" y="364"/>
                      </a:lnTo>
                      <a:lnTo>
                        <a:pt x="143" y="364"/>
                      </a:lnTo>
                      <a:lnTo>
                        <a:pt x="156" y="364"/>
                      </a:lnTo>
                      <a:lnTo>
                        <a:pt x="168" y="362"/>
                      </a:lnTo>
                      <a:lnTo>
                        <a:pt x="179" y="360"/>
                      </a:lnTo>
                      <a:lnTo>
                        <a:pt x="187" y="356"/>
                      </a:lnTo>
                      <a:lnTo>
                        <a:pt x="187" y="356"/>
                      </a:lnTo>
                      <a:lnTo>
                        <a:pt x="200" y="350"/>
                      </a:lnTo>
                      <a:lnTo>
                        <a:pt x="212" y="343"/>
                      </a:lnTo>
                      <a:lnTo>
                        <a:pt x="223" y="335"/>
                      </a:lnTo>
                      <a:lnTo>
                        <a:pt x="233" y="326"/>
                      </a:lnTo>
                      <a:lnTo>
                        <a:pt x="241" y="317"/>
                      </a:lnTo>
                      <a:lnTo>
                        <a:pt x="250" y="307"/>
                      </a:lnTo>
                      <a:lnTo>
                        <a:pt x="257" y="297"/>
                      </a:lnTo>
                      <a:lnTo>
                        <a:pt x="263" y="285"/>
                      </a:lnTo>
                      <a:lnTo>
                        <a:pt x="268" y="274"/>
                      </a:lnTo>
                      <a:lnTo>
                        <a:pt x="273" y="263"/>
                      </a:lnTo>
                      <a:lnTo>
                        <a:pt x="277" y="251"/>
                      </a:lnTo>
                      <a:lnTo>
                        <a:pt x="280" y="239"/>
                      </a:lnTo>
                      <a:lnTo>
                        <a:pt x="282" y="228"/>
                      </a:lnTo>
                      <a:lnTo>
                        <a:pt x="284" y="217"/>
                      </a:lnTo>
                      <a:lnTo>
                        <a:pt x="284" y="205"/>
                      </a:lnTo>
                      <a:lnTo>
                        <a:pt x="285" y="194"/>
                      </a:lnTo>
                      <a:lnTo>
                        <a:pt x="285" y="0"/>
                      </a:lnTo>
                      <a:lnTo>
                        <a:pt x="0" y="0"/>
                      </a:lnTo>
                      <a:lnTo>
                        <a:pt x="0" y="207"/>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Freeform 841">
                  <a:extLst>
                    <a:ext uri="{FF2B5EF4-FFF2-40B4-BE49-F238E27FC236}">
                      <a16:creationId xmlns:a16="http://schemas.microsoft.com/office/drawing/2014/main" id="{1AB98ABB-DDF6-B594-426F-F227F22A48F6}"/>
                    </a:ext>
                  </a:extLst>
                </p:cNvPr>
                <p:cNvSpPr>
                  <a:spLocks/>
                </p:cNvSpPr>
                <p:nvPr/>
              </p:nvSpPr>
              <p:spPr bwMode="auto">
                <a:xfrm>
                  <a:off x="6134100" y="5218113"/>
                  <a:ext cx="65088" cy="82550"/>
                </a:xfrm>
                <a:custGeom>
                  <a:avLst/>
                  <a:gdLst>
                    <a:gd name="T0" fmla="*/ 0 w 285"/>
                    <a:gd name="T1" fmla="*/ 207 h 364"/>
                    <a:gd name="T2" fmla="*/ 0 w 285"/>
                    <a:gd name="T3" fmla="*/ 207 h 364"/>
                    <a:gd name="T4" fmla="*/ 0 w 285"/>
                    <a:gd name="T5" fmla="*/ 222 h 364"/>
                    <a:gd name="T6" fmla="*/ 2 w 285"/>
                    <a:gd name="T7" fmla="*/ 236 h 364"/>
                    <a:gd name="T8" fmla="*/ 6 w 285"/>
                    <a:gd name="T9" fmla="*/ 250 h 364"/>
                    <a:gd name="T10" fmla="*/ 10 w 285"/>
                    <a:gd name="T11" fmla="*/ 265 h 364"/>
                    <a:gd name="T12" fmla="*/ 16 w 285"/>
                    <a:gd name="T13" fmla="*/ 278 h 364"/>
                    <a:gd name="T14" fmla="*/ 24 w 285"/>
                    <a:gd name="T15" fmla="*/ 292 h 364"/>
                    <a:gd name="T16" fmla="*/ 32 w 285"/>
                    <a:gd name="T17" fmla="*/ 304 h 364"/>
                    <a:gd name="T18" fmla="*/ 41 w 285"/>
                    <a:gd name="T19" fmla="*/ 315 h 364"/>
                    <a:gd name="T20" fmla="*/ 51 w 285"/>
                    <a:gd name="T21" fmla="*/ 326 h 364"/>
                    <a:gd name="T22" fmla="*/ 62 w 285"/>
                    <a:gd name="T23" fmla="*/ 336 h 364"/>
                    <a:gd name="T24" fmla="*/ 74 w 285"/>
                    <a:gd name="T25" fmla="*/ 344 h 364"/>
                    <a:gd name="T26" fmla="*/ 86 w 285"/>
                    <a:gd name="T27" fmla="*/ 351 h 364"/>
                    <a:gd name="T28" fmla="*/ 100 w 285"/>
                    <a:gd name="T29" fmla="*/ 357 h 364"/>
                    <a:gd name="T30" fmla="*/ 113 w 285"/>
                    <a:gd name="T31" fmla="*/ 361 h 364"/>
                    <a:gd name="T32" fmla="*/ 127 w 285"/>
                    <a:gd name="T33" fmla="*/ 363 h 364"/>
                    <a:gd name="T34" fmla="*/ 143 w 285"/>
                    <a:gd name="T35" fmla="*/ 364 h 364"/>
                    <a:gd name="T36" fmla="*/ 143 w 285"/>
                    <a:gd name="T37" fmla="*/ 364 h 364"/>
                    <a:gd name="T38" fmla="*/ 156 w 285"/>
                    <a:gd name="T39" fmla="*/ 364 h 364"/>
                    <a:gd name="T40" fmla="*/ 168 w 285"/>
                    <a:gd name="T41" fmla="*/ 362 h 364"/>
                    <a:gd name="T42" fmla="*/ 179 w 285"/>
                    <a:gd name="T43" fmla="*/ 360 h 364"/>
                    <a:gd name="T44" fmla="*/ 187 w 285"/>
                    <a:gd name="T45" fmla="*/ 356 h 364"/>
                    <a:gd name="T46" fmla="*/ 187 w 285"/>
                    <a:gd name="T47" fmla="*/ 356 h 364"/>
                    <a:gd name="T48" fmla="*/ 200 w 285"/>
                    <a:gd name="T49" fmla="*/ 350 h 364"/>
                    <a:gd name="T50" fmla="*/ 212 w 285"/>
                    <a:gd name="T51" fmla="*/ 343 h 364"/>
                    <a:gd name="T52" fmla="*/ 223 w 285"/>
                    <a:gd name="T53" fmla="*/ 335 h 364"/>
                    <a:gd name="T54" fmla="*/ 233 w 285"/>
                    <a:gd name="T55" fmla="*/ 326 h 364"/>
                    <a:gd name="T56" fmla="*/ 241 w 285"/>
                    <a:gd name="T57" fmla="*/ 317 h 364"/>
                    <a:gd name="T58" fmla="*/ 250 w 285"/>
                    <a:gd name="T59" fmla="*/ 307 h 364"/>
                    <a:gd name="T60" fmla="*/ 257 w 285"/>
                    <a:gd name="T61" fmla="*/ 297 h 364"/>
                    <a:gd name="T62" fmla="*/ 263 w 285"/>
                    <a:gd name="T63" fmla="*/ 285 h 364"/>
                    <a:gd name="T64" fmla="*/ 268 w 285"/>
                    <a:gd name="T65" fmla="*/ 274 h 364"/>
                    <a:gd name="T66" fmla="*/ 273 w 285"/>
                    <a:gd name="T67" fmla="*/ 263 h 364"/>
                    <a:gd name="T68" fmla="*/ 277 w 285"/>
                    <a:gd name="T69" fmla="*/ 251 h 364"/>
                    <a:gd name="T70" fmla="*/ 280 w 285"/>
                    <a:gd name="T71" fmla="*/ 239 h 364"/>
                    <a:gd name="T72" fmla="*/ 282 w 285"/>
                    <a:gd name="T73" fmla="*/ 228 h 364"/>
                    <a:gd name="T74" fmla="*/ 284 w 285"/>
                    <a:gd name="T75" fmla="*/ 217 h 364"/>
                    <a:gd name="T76" fmla="*/ 284 w 285"/>
                    <a:gd name="T77" fmla="*/ 205 h 364"/>
                    <a:gd name="T78" fmla="*/ 285 w 285"/>
                    <a:gd name="T79" fmla="*/ 194 h 364"/>
                    <a:gd name="T80" fmla="*/ 285 w 285"/>
                    <a:gd name="T81" fmla="*/ 0 h 364"/>
                    <a:gd name="T82" fmla="*/ 0 w 285"/>
                    <a:gd name="T83" fmla="*/ 0 h 364"/>
                    <a:gd name="T84" fmla="*/ 0 w 285"/>
                    <a:gd name="T85" fmla="*/ 207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85" h="364">
                      <a:moveTo>
                        <a:pt x="0" y="207"/>
                      </a:moveTo>
                      <a:lnTo>
                        <a:pt x="0" y="207"/>
                      </a:lnTo>
                      <a:lnTo>
                        <a:pt x="0" y="222"/>
                      </a:lnTo>
                      <a:lnTo>
                        <a:pt x="2" y="236"/>
                      </a:lnTo>
                      <a:lnTo>
                        <a:pt x="6" y="250"/>
                      </a:lnTo>
                      <a:lnTo>
                        <a:pt x="10" y="265"/>
                      </a:lnTo>
                      <a:lnTo>
                        <a:pt x="16" y="278"/>
                      </a:lnTo>
                      <a:lnTo>
                        <a:pt x="24" y="292"/>
                      </a:lnTo>
                      <a:lnTo>
                        <a:pt x="32" y="304"/>
                      </a:lnTo>
                      <a:lnTo>
                        <a:pt x="41" y="315"/>
                      </a:lnTo>
                      <a:lnTo>
                        <a:pt x="51" y="326"/>
                      </a:lnTo>
                      <a:lnTo>
                        <a:pt x="62" y="336"/>
                      </a:lnTo>
                      <a:lnTo>
                        <a:pt x="74" y="344"/>
                      </a:lnTo>
                      <a:lnTo>
                        <a:pt x="86" y="351"/>
                      </a:lnTo>
                      <a:lnTo>
                        <a:pt x="100" y="357"/>
                      </a:lnTo>
                      <a:lnTo>
                        <a:pt x="113" y="361"/>
                      </a:lnTo>
                      <a:lnTo>
                        <a:pt x="127" y="363"/>
                      </a:lnTo>
                      <a:lnTo>
                        <a:pt x="143" y="364"/>
                      </a:lnTo>
                      <a:lnTo>
                        <a:pt x="143" y="364"/>
                      </a:lnTo>
                      <a:lnTo>
                        <a:pt x="156" y="364"/>
                      </a:lnTo>
                      <a:lnTo>
                        <a:pt x="168" y="362"/>
                      </a:lnTo>
                      <a:lnTo>
                        <a:pt x="179" y="360"/>
                      </a:lnTo>
                      <a:lnTo>
                        <a:pt x="187" y="356"/>
                      </a:lnTo>
                      <a:lnTo>
                        <a:pt x="187" y="356"/>
                      </a:lnTo>
                      <a:lnTo>
                        <a:pt x="200" y="350"/>
                      </a:lnTo>
                      <a:lnTo>
                        <a:pt x="212" y="343"/>
                      </a:lnTo>
                      <a:lnTo>
                        <a:pt x="223" y="335"/>
                      </a:lnTo>
                      <a:lnTo>
                        <a:pt x="233" y="326"/>
                      </a:lnTo>
                      <a:lnTo>
                        <a:pt x="241" y="317"/>
                      </a:lnTo>
                      <a:lnTo>
                        <a:pt x="250" y="307"/>
                      </a:lnTo>
                      <a:lnTo>
                        <a:pt x="257" y="297"/>
                      </a:lnTo>
                      <a:lnTo>
                        <a:pt x="263" y="285"/>
                      </a:lnTo>
                      <a:lnTo>
                        <a:pt x="268" y="274"/>
                      </a:lnTo>
                      <a:lnTo>
                        <a:pt x="273" y="263"/>
                      </a:lnTo>
                      <a:lnTo>
                        <a:pt x="277" y="251"/>
                      </a:lnTo>
                      <a:lnTo>
                        <a:pt x="280" y="239"/>
                      </a:lnTo>
                      <a:lnTo>
                        <a:pt x="282" y="228"/>
                      </a:lnTo>
                      <a:lnTo>
                        <a:pt x="284" y="217"/>
                      </a:lnTo>
                      <a:lnTo>
                        <a:pt x="284" y="205"/>
                      </a:lnTo>
                      <a:lnTo>
                        <a:pt x="285" y="194"/>
                      </a:lnTo>
                      <a:lnTo>
                        <a:pt x="285" y="0"/>
                      </a:lnTo>
                      <a:lnTo>
                        <a:pt x="0" y="0"/>
                      </a:lnTo>
                      <a:lnTo>
                        <a:pt x="0" y="20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Freeform 842">
                  <a:extLst>
                    <a:ext uri="{FF2B5EF4-FFF2-40B4-BE49-F238E27FC236}">
                      <a16:creationId xmlns:a16="http://schemas.microsoft.com/office/drawing/2014/main" id="{C67D8E2D-09A3-E1A6-5572-3B89CA77D204}"/>
                    </a:ext>
                  </a:extLst>
                </p:cNvPr>
                <p:cNvSpPr>
                  <a:spLocks/>
                </p:cNvSpPr>
                <p:nvPr/>
              </p:nvSpPr>
              <p:spPr bwMode="auto">
                <a:xfrm>
                  <a:off x="6134100" y="5218113"/>
                  <a:ext cx="65088" cy="82550"/>
                </a:xfrm>
                <a:custGeom>
                  <a:avLst/>
                  <a:gdLst>
                    <a:gd name="T0" fmla="*/ 0 w 285"/>
                    <a:gd name="T1" fmla="*/ 206 h 364"/>
                    <a:gd name="T2" fmla="*/ 0 w 285"/>
                    <a:gd name="T3" fmla="*/ 206 h 364"/>
                    <a:gd name="T4" fmla="*/ 0 w 285"/>
                    <a:gd name="T5" fmla="*/ 222 h 364"/>
                    <a:gd name="T6" fmla="*/ 2 w 285"/>
                    <a:gd name="T7" fmla="*/ 236 h 364"/>
                    <a:gd name="T8" fmla="*/ 6 w 285"/>
                    <a:gd name="T9" fmla="*/ 250 h 364"/>
                    <a:gd name="T10" fmla="*/ 10 w 285"/>
                    <a:gd name="T11" fmla="*/ 265 h 364"/>
                    <a:gd name="T12" fmla="*/ 16 w 285"/>
                    <a:gd name="T13" fmla="*/ 278 h 364"/>
                    <a:gd name="T14" fmla="*/ 24 w 285"/>
                    <a:gd name="T15" fmla="*/ 292 h 364"/>
                    <a:gd name="T16" fmla="*/ 32 w 285"/>
                    <a:gd name="T17" fmla="*/ 304 h 364"/>
                    <a:gd name="T18" fmla="*/ 41 w 285"/>
                    <a:gd name="T19" fmla="*/ 315 h 364"/>
                    <a:gd name="T20" fmla="*/ 51 w 285"/>
                    <a:gd name="T21" fmla="*/ 326 h 364"/>
                    <a:gd name="T22" fmla="*/ 62 w 285"/>
                    <a:gd name="T23" fmla="*/ 336 h 364"/>
                    <a:gd name="T24" fmla="*/ 74 w 285"/>
                    <a:gd name="T25" fmla="*/ 344 h 364"/>
                    <a:gd name="T26" fmla="*/ 86 w 285"/>
                    <a:gd name="T27" fmla="*/ 351 h 364"/>
                    <a:gd name="T28" fmla="*/ 100 w 285"/>
                    <a:gd name="T29" fmla="*/ 357 h 364"/>
                    <a:gd name="T30" fmla="*/ 113 w 285"/>
                    <a:gd name="T31" fmla="*/ 361 h 364"/>
                    <a:gd name="T32" fmla="*/ 127 w 285"/>
                    <a:gd name="T33" fmla="*/ 363 h 364"/>
                    <a:gd name="T34" fmla="*/ 143 w 285"/>
                    <a:gd name="T35" fmla="*/ 364 h 364"/>
                    <a:gd name="T36" fmla="*/ 143 w 285"/>
                    <a:gd name="T37" fmla="*/ 364 h 364"/>
                    <a:gd name="T38" fmla="*/ 156 w 285"/>
                    <a:gd name="T39" fmla="*/ 364 h 364"/>
                    <a:gd name="T40" fmla="*/ 168 w 285"/>
                    <a:gd name="T41" fmla="*/ 362 h 364"/>
                    <a:gd name="T42" fmla="*/ 179 w 285"/>
                    <a:gd name="T43" fmla="*/ 359 h 364"/>
                    <a:gd name="T44" fmla="*/ 187 w 285"/>
                    <a:gd name="T45" fmla="*/ 356 h 364"/>
                    <a:gd name="T46" fmla="*/ 187 w 285"/>
                    <a:gd name="T47" fmla="*/ 356 h 364"/>
                    <a:gd name="T48" fmla="*/ 200 w 285"/>
                    <a:gd name="T49" fmla="*/ 350 h 364"/>
                    <a:gd name="T50" fmla="*/ 212 w 285"/>
                    <a:gd name="T51" fmla="*/ 343 h 364"/>
                    <a:gd name="T52" fmla="*/ 223 w 285"/>
                    <a:gd name="T53" fmla="*/ 335 h 364"/>
                    <a:gd name="T54" fmla="*/ 233 w 285"/>
                    <a:gd name="T55" fmla="*/ 326 h 364"/>
                    <a:gd name="T56" fmla="*/ 241 w 285"/>
                    <a:gd name="T57" fmla="*/ 317 h 364"/>
                    <a:gd name="T58" fmla="*/ 250 w 285"/>
                    <a:gd name="T59" fmla="*/ 307 h 364"/>
                    <a:gd name="T60" fmla="*/ 257 w 285"/>
                    <a:gd name="T61" fmla="*/ 297 h 364"/>
                    <a:gd name="T62" fmla="*/ 263 w 285"/>
                    <a:gd name="T63" fmla="*/ 285 h 364"/>
                    <a:gd name="T64" fmla="*/ 268 w 285"/>
                    <a:gd name="T65" fmla="*/ 274 h 364"/>
                    <a:gd name="T66" fmla="*/ 273 w 285"/>
                    <a:gd name="T67" fmla="*/ 263 h 364"/>
                    <a:gd name="T68" fmla="*/ 277 w 285"/>
                    <a:gd name="T69" fmla="*/ 251 h 364"/>
                    <a:gd name="T70" fmla="*/ 280 w 285"/>
                    <a:gd name="T71" fmla="*/ 239 h 364"/>
                    <a:gd name="T72" fmla="*/ 282 w 285"/>
                    <a:gd name="T73" fmla="*/ 228 h 364"/>
                    <a:gd name="T74" fmla="*/ 284 w 285"/>
                    <a:gd name="T75" fmla="*/ 217 h 364"/>
                    <a:gd name="T76" fmla="*/ 284 w 285"/>
                    <a:gd name="T77" fmla="*/ 205 h 364"/>
                    <a:gd name="T78" fmla="*/ 285 w 285"/>
                    <a:gd name="T79" fmla="*/ 194 h 364"/>
                    <a:gd name="T80" fmla="*/ 285 w 285"/>
                    <a:gd name="T81" fmla="*/ 0 h 364"/>
                    <a:gd name="T82" fmla="*/ 0 w 285"/>
                    <a:gd name="T83" fmla="*/ 0 h 364"/>
                    <a:gd name="T84" fmla="*/ 0 w 285"/>
                    <a:gd name="T85" fmla="*/ 206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85" h="364">
                      <a:moveTo>
                        <a:pt x="0" y="206"/>
                      </a:moveTo>
                      <a:lnTo>
                        <a:pt x="0" y="206"/>
                      </a:lnTo>
                      <a:lnTo>
                        <a:pt x="0" y="222"/>
                      </a:lnTo>
                      <a:lnTo>
                        <a:pt x="2" y="236"/>
                      </a:lnTo>
                      <a:lnTo>
                        <a:pt x="6" y="250"/>
                      </a:lnTo>
                      <a:lnTo>
                        <a:pt x="10" y="265"/>
                      </a:lnTo>
                      <a:lnTo>
                        <a:pt x="16" y="278"/>
                      </a:lnTo>
                      <a:lnTo>
                        <a:pt x="24" y="292"/>
                      </a:lnTo>
                      <a:lnTo>
                        <a:pt x="32" y="304"/>
                      </a:lnTo>
                      <a:lnTo>
                        <a:pt x="41" y="315"/>
                      </a:lnTo>
                      <a:lnTo>
                        <a:pt x="51" y="326"/>
                      </a:lnTo>
                      <a:lnTo>
                        <a:pt x="62" y="336"/>
                      </a:lnTo>
                      <a:lnTo>
                        <a:pt x="74" y="344"/>
                      </a:lnTo>
                      <a:lnTo>
                        <a:pt x="86" y="351"/>
                      </a:lnTo>
                      <a:lnTo>
                        <a:pt x="100" y="357"/>
                      </a:lnTo>
                      <a:lnTo>
                        <a:pt x="113" y="361"/>
                      </a:lnTo>
                      <a:lnTo>
                        <a:pt x="127" y="363"/>
                      </a:lnTo>
                      <a:lnTo>
                        <a:pt x="143" y="364"/>
                      </a:lnTo>
                      <a:lnTo>
                        <a:pt x="143" y="364"/>
                      </a:lnTo>
                      <a:lnTo>
                        <a:pt x="156" y="364"/>
                      </a:lnTo>
                      <a:lnTo>
                        <a:pt x="168" y="362"/>
                      </a:lnTo>
                      <a:lnTo>
                        <a:pt x="179" y="359"/>
                      </a:lnTo>
                      <a:lnTo>
                        <a:pt x="187" y="356"/>
                      </a:lnTo>
                      <a:lnTo>
                        <a:pt x="187" y="356"/>
                      </a:lnTo>
                      <a:lnTo>
                        <a:pt x="200" y="350"/>
                      </a:lnTo>
                      <a:lnTo>
                        <a:pt x="212" y="343"/>
                      </a:lnTo>
                      <a:lnTo>
                        <a:pt x="223" y="335"/>
                      </a:lnTo>
                      <a:lnTo>
                        <a:pt x="233" y="326"/>
                      </a:lnTo>
                      <a:lnTo>
                        <a:pt x="241" y="317"/>
                      </a:lnTo>
                      <a:lnTo>
                        <a:pt x="250" y="307"/>
                      </a:lnTo>
                      <a:lnTo>
                        <a:pt x="257" y="297"/>
                      </a:lnTo>
                      <a:lnTo>
                        <a:pt x="263" y="285"/>
                      </a:lnTo>
                      <a:lnTo>
                        <a:pt x="268" y="274"/>
                      </a:lnTo>
                      <a:lnTo>
                        <a:pt x="273" y="263"/>
                      </a:lnTo>
                      <a:lnTo>
                        <a:pt x="277" y="251"/>
                      </a:lnTo>
                      <a:lnTo>
                        <a:pt x="280" y="239"/>
                      </a:lnTo>
                      <a:lnTo>
                        <a:pt x="282" y="228"/>
                      </a:lnTo>
                      <a:lnTo>
                        <a:pt x="284" y="217"/>
                      </a:lnTo>
                      <a:lnTo>
                        <a:pt x="284" y="205"/>
                      </a:lnTo>
                      <a:lnTo>
                        <a:pt x="285" y="194"/>
                      </a:lnTo>
                      <a:lnTo>
                        <a:pt x="285" y="0"/>
                      </a:lnTo>
                      <a:lnTo>
                        <a:pt x="0" y="0"/>
                      </a:lnTo>
                      <a:lnTo>
                        <a:pt x="0" y="206"/>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4" name="Freeform 843">
                  <a:extLst>
                    <a:ext uri="{FF2B5EF4-FFF2-40B4-BE49-F238E27FC236}">
                      <a16:creationId xmlns:a16="http://schemas.microsoft.com/office/drawing/2014/main" id="{05E1A4DE-ABBE-EA8B-4025-77A82161D3BF}"/>
                    </a:ext>
                  </a:extLst>
                </p:cNvPr>
                <p:cNvSpPr>
                  <a:spLocks/>
                </p:cNvSpPr>
                <p:nvPr/>
              </p:nvSpPr>
              <p:spPr bwMode="auto">
                <a:xfrm>
                  <a:off x="6096000" y="5199063"/>
                  <a:ext cx="6350" cy="4763"/>
                </a:xfrm>
                <a:custGeom>
                  <a:avLst/>
                  <a:gdLst>
                    <a:gd name="T0" fmla="*/ 0 w 28"/>
                    <a:gd name="T1" fmla="*/ 10 h 19"/>
                    <a:gd name="T2" fmla="*/ 18 w 28"/>
                    <a:gd name="T3" fmla="*/ 0 h 19"/>
                    <a:gd name="T4" fmla="*/ 28 w 28"/>
                    <a:gd name="T5" fmla="*/ 11 h 19"/>
                    <a:gd name="T6" fmla="*/ 18 w 28"/>
                    <a:gd name="T7" fmla="*/ 19 h 19"/>
                    <a:gd name="T8" fmla="*/ 0 w 28"/>
                    <a:gd name="T9" fmla="*/ 10 h 19"/>
                  </a:gdLst>
                  <a:ahLst/>
                  <a:cxnLst>
                    <a:cxn ang="0">
                      <a:pos x="T0" y="T1"/>
                    </a:cxn>
                    <a:cxn ang="0">
                      <a:pos x="T2" y="T3"/>
                    </a:cxn>
                    <a:cxn ang="0">
                      <a:pos x="T4" y="T5"/>
                    </a:cxn>
                    <a:cxn ang="0">
                      <a:pos x="T6" y="T7"/>
                    </a:cxn>
                    <a:cxn ang="0">
                      <a:pos x="T8" y="T9"/>
                    </a:cxn>
                  </a:cxnLst>
                  <a:rect l="0" t="0" r="r" b="b"/>
                  <a:pathLst>
                    <a:path w="28" h="19">
                      <a:moveTo>
                        <a:pt x="0" y="10"/>
                      </a:moveTo>
                      <a:lnTo>
                        <a:pt x="18" y="0"/>
                      </a:lnTo>
                      <a:lnTo>
                        <a:pt x="28" y="11"/>
                      </a:lnTo>
                      <a:lnTo>
                        <a:pt x="18" y="19"/>
                      </a:lnTo>
                      <a:lnTo>
                        <a:pt x="0" y="1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Freeform 844">
                  <a:extLst>
                    <a:ext uri="{FF2B5EF4-FFF2-40B4-BE49-F238E27FC236}">
                      <a16:creationId xmlns:a16="http://schemas.microsoft.com/office/drawing/2014/main" id="{13C12BD1-DA11-DCE1-CA63-34B1ED8E8A57}"/>
                    </a:ext>
                  </a:extLst>
                </p:cNvPr>
                <p:cNvSpPr>
                  <a:spLocks/>
                </p:cNvSpPr>
                <p:nvPr/>
              </p:nvSpPr>
              <p:spPr bwMode="auto">
                <a:xfrm>
                  <a:off x="6096000" y="5199063"/>
                  <a:ext cx="6350" cy="4763"/>
                </a:xfrm>
                <a:custGeom>
                  <a:avLst/>
                  <a:gdLst>
                    <a:gd name="T0" fmla="*/ 0 w 28"/>
                    <a:gd name="T1" fmla="*/ 10 h 19"/>
                    <a:gd name="T2" fmla="*/ 18 w 28"/>
                    <a:gd name="T3" fmla="*/ 0 h 19"/>
                    <a:gd name="T4" fmla="*/ 28 w 28"/>
                    <a:gd name="T5" fmla="*/ 11 h 19"/>
                    <a:gd name="T6" fmla="*/ 18 w 28"/>
                    <a:gd name="T7" fmla="*/ 19 h 19"/>
                    <a:gd name="T8" fmla="*/ 0 w 28"/>
                    <a:gd name="T9" fmla="*/ 10 h 19"/>
                  </a:gdLst>
                  <a:ahLst/>
                  <a:cxnLst>
                    <a:cxn ang="0">
                      <a:pos x="T0" y="T1"/>
                    </a:cxn>
                    <a:cxn ang="0">
                      <a:pos x="T2" y="T3"/>
                    </a:cxn>
                    <a:cxn ang="0">
                      <a:pos x="T4" y="T5"/>
                    </a:cxn>
                    <a:cxn ang="0">
                      <a:pos x="T6" y="T7"/>
                    </a:cxn>
                    <a:cxn ang="0">
                      <a:pos x="T8" y="T9"/>
                    </a:cxn>
                  </a:cxnLst>
                  <a:rect l="0" t="0" r="r" b="b"/>
                  <a:pathLst>
                    <a:path w="28" h="19">
                      <a:moveTo>
                        <a:pt x="0" y="10"/>
                      </a:moveTo>
                      <a:lnTo>
                        <a:pt x="18" y="0"/>
                      </a:lnTo>
                      <a:lnTo>
                        <a:pt x="28" y="11"/>
                      </a:lnTo>
                      <a:lnTo>
                        <a:pt x="18" y="19"/>
                      </a:lnTo>
                      <a:lnTo>
                        <a:pt x="0" y="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Freeform 845">
                  <a:extLst>
                    <a:ext uri="{FF2B5EF4-FFF2-40B4-BE49-F238E27FC236}">
                      <a16:creationId xmlns:a16="http://schemas.microsoft.com/office/drawing/2014/main" id="{9999E5CD-667C-33FE-DBFC-A824F2AEDCCF}"/>
                    </a:ext>
                  </a:extLst>
                </p:cNvPr>
                <p:cNvSpPr>
                  <a:spLocks/>
                </p:cNvSpPr>
                <p:nvPr/>
              </p:nvSpPr>
              <p:spPr bwMode="auto">
                <a:xfrm>
                  <a:off x="6096000" y="5199063"/>
                  <a:ext cx="6350" cy="4763"/>
                </a:xfrm>
                <a:custGeom>
                  <a:avLst/>
                  <a:gdLst>
                    <a:gd name="T0" fmla="*/ 0 w 27"/>
                    <a:gd name="T1" fmla="*/ 10 h 19"/>
                    <a:gd name="T2" fmla="*/ 18 w 27"/>
                    <a:gd name="T3" fmla="*/ 0 h 19"/>
                    <a:gd name="T4" fmla="*/ 27 w 27"/>
                    <a:gd name="T5" fmla="*/ 11 h 19"/>
                    <a:gd name="T6" fmla="*/ 18 w 27"/>
                    <a:gd name="T7" fmla="*/ 19 h 19"/>
                    <a:gd name="T8" fmla="*/ 0 w 27"/>
                    <a:gd name="T9" fmla="*/ 10 h 19"/>
                  </a:gdLst>
                  <a:ahLst/>
                  <a:cxnLst>
                    <a:cxn ang="0">
                      <a:pos x="T0" y="T1"/>
                    </a:cxn>
                    <a:cxn ang="0">
                      <a:pos x="T2" y="T3"/>
                    </a:cxn>
                    <a:cxn ang="0">
                      <a:pos x="T4" y="T5"/>
                    </a:cxn>
                    <a:cxn ang="0">
                      <a:pos x="T6" y="T7"/>
                    </a:cxn>
                    <a:cxn ang="0">
                      <a:pos x="T8" y="T9"/>
                    </a:cxn>
                  </a:cxnLst>
                  <a:rect l="0" t="0" r="r" b="b"/>
                  <a:pathLst>
                    <a:path w="27" h="19">
                      <a:moveTo>
                        <a:pt x="0" y="10"/>
                      </a:moveTo>
                      <a:lnTo>
                        <a:pt x="18" y="0"/>
                      </a:lnTo>
                      <a:lnTo>
                        <a:pt x="27" y="11"/>
                      </a:lnTo>
                      <a:lnTo>
                        <a:pt x="18" y="19"/>
                      </a:lnTo>
                      <a:lnTo>
                        <a:pt x="0" y="1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7" name="Rectangle 846">
                  <a:extLst>
                    <a:ext uri="{FF2B5EF4-FFF2-40B4-BE49-F238E27FC236}">
                      <a16:creationId xmlns:a16="http://schemas.microsoft.com/office/drawing/2014/main" id="{981091F4-031C-88E2-E8D7-A47E88C02AC9}"/>
                    </a:ext>
                  </a:extLst>
                </p:cNvPr>
                <p:cNvSpPr>
                  <a:spLocks noChangeArrowheads="1"/>
                </p:cNvSpPr>
                <p:nvPr/>
              </p:nvSpPr>
              <p:spPr bwMode="auto">
                <a:xfrm>
                  <a:off x="6102350" y="5207000"/>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 name="Rectangle 847">
                  <a:extLst>
                    <a:ext uri="{FF2B5EF4-FFF2-40B4-BE49-F238E27FC236}">
                      <a16:creationId xmlns:a16="http://schemas.microsoft.com/office/drawing/2014/main" id="{5AFE253C-F49F-5BB0-EE9E-A3DD260E7C2B}"/>
                    </a:ext>
                  </a:extLst>
                </p:cNvPr>
                <p:cNvSpPr>
                  <a:spLocks noChangeArrowheads="1"/>
                </p:cNvSpPr>
                <p:nvPr/>
              </p:nvSpPr>
              <p:spPr bwMode="auto">
                <a:xfrm>
                  <a:off x="6102350" y="5207000"/>
                  <a:ext cx="635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9" name="Rectangle 848">
                  <a:extLst>
                    <a:ext uri="{FF2B5EF4-FFF2-40B4-BE49-F238E27FC236}">
                      <a16:creationId xmlns:a16="http://schemas.microsoft.com/office/drawing/2014/main" id="{1D8FA47C-D227-BDED-7A5F-60DD594C300C}"/>
                    </a:ext>
                  </a:extLst>
                </p:cNvPr>
                <p:cNvSpPr>
                  <a:spLocks noChangeArrowheads="1"/>
                </p:cNvSpPr>
                <p:nvPr/>
              </p:nvSpPr>
              <p:spPr bwMode="auto">
                <a:xfrm>
                  <a:off x="6105525" y="5205413"/>
                  <a:ext cx="4763" cy="4763"/>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Rectangle 849">
                  <a:extLst>
                    <a:ext uri="{FF2B5EF4-FFF2-40B4-BE49-F238E27FC236}">
                      <a16:creationId xmlns:a16="http://schemas.microsoft.com/office/drawing/2014/main" id="{643A7F23-94F7-9445-4C26-431A82787409}"/>
                    </a:ext>
                  </a:extLst>
                </p:cNvPr>
                <p:cNvSpPr>
                  <a:spLocks noChangeArrowheads="1"/>
                </p:cNvSpPr>
                <p:nvPr/>
              </p:nvSpPr>
              <p:spPr bwMode="auto">
                <a:xfrm>
                  <a:off x="6105525" y="5205413"/>
                  <a:ext cx="4763" cy="4763"/>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1" name="Freeform 850">
                  <a:extLst>
                    <a:ext uri="{FF2B5EF4-FFF2-40B4-BE49-F238E27FC236}">
                      <a16:creationId xmlns:a16="http://schemas.microsoft.com/office/drawing/2014/main" id="{A1CFDCC0-7928-7CF4-0E16-DDFFAA62A3AC}"/>
                    </a:ext>
                  </a:extLst>
                </p:cNvPr>
                <p:cNvSpPr>
                  <a:spLocks/>
                </p:cNvSpPr>
                <p:nvPr/>
              </p:nvSpPr>
              <p:spPr bwMode="auto">
                <a:xfrm>
                  <a:off x="6103938" y="5199063"/>
                  <a:ext cx="4763" cy="4763"/>
                </a:xfrm>
                <a:custGeom>
                  <a:avLst/>
                  <a:gdLst>
                    <a:gd name="T0" fmla="*/ 19 w 19"/>
                    <a:gd name="T1" fmla="*/ 10 h 19"/>
                    <a:gd name="T2" fmla="*/ 10 w 19"/>
                    <a:gd name="T3" fmla="*/ 0 h 19"/>
                    <a:gd name="T4" fmla="*/ 0 w 19"/>
                    <a:gd name="T5" fmla="*/ 11 h 19"/>
                    <a:gd name="T6" fmla="*/ 10 w 19"/>
                    <a:gd name="T7" fmla="*/ 19 h 19"/>
                    <a:gd name="T8" fmla="*/ 19 w 19"/>
                    <a:gd name="T9" fmla="*/ 10 h 19"/>
                  </a:gdLst>
                  <a:ahLst/>
                  <a:cxnLst>
                    <a:cxn ang="0">
                      <a:pos x="T0" y="T1"/>
                    </a:cxn>
                    <a:cxn ang="0">
                      <a:pos x="T2" y="T3"/>
                    </a:cxn>
                    <a:cxn ang="0">
                      <a:pos x="T4" y="T5"/>
                    </a:cxn>
                    <a:cxn ang="0">
                      <a:pos x="T6" y="T7"/>
                    </a:cxn>
                    <a:cxn ang="0">
                      <a:pos x="T8" y="T9"/>
                    </a:cxn>
                  </a:cxnLst>
                  <a:rect l="0" t="0" r="r" b="b"/>
                  <a:pathLst>
                    <a:path w="19" h="19">
                      <a:moveTo>
                        <a:pt x="19" y="10"/>
                      </a:moveTo>
                      <a:lnTo>
                        <a:pt x="10" y="0"/>
                      </a:lnTo>
                      <a:lnTo>
                        <a:pt x="0" y="11"/>
                      </a:lnTo>
                      <a:lnTo>
                        <a:pt x="10" y="19"/>
                      </a:lnTo>
                      <a:lnTo>
                        <a:pt x="19" y="1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 name="Freeform 851">
                  <a:extLst>
                    <a:ext uri="{FF2B5EF4-FFF2-40B4-BE49-F238E27FC236}">
                      <a16:creationId xmlns:a16="http://schemas.microsoft.com/office/drawing/2014/main" id="{A53296B5-92FC-5559-E068-D0CF0D282B58}"/>
                    </a:ext>
                  </a:extLst>
                </p:cNvPr>
                <p:cNvSpPr>
                  <a:spLocks/>
                </p:cNvSpPr>
                <p:nvPr/>
              </p:nvSpPr>
              <p:spPr bwMode="auto">
                <a:xfrm>
                  <a:off x="6103938" y="5199063"/>
                  <a:ext cx="4763" cy="4763"/>
                </a:xfrm>
                <a:custGeom>
                  <a:avLst/>
                  <a:gdLst>
                    <a:gd name="T0" fmla="*/ 19 w 19"/>
                    <a:gd name="T1" fmla="*/ 10 h 19"/>
                    <a:gd name="T2" fmla="*/ 10 w 19"/>
                    <a:gd name="T3" fmla="*/ 0 h 19"/>
                    <a:gd name="T4" fmla="*/ 0 w 19"/>
                    <a:gd name="T5" fmla="*/ 11 h 19"/>
                    <a:gd name="T6" fmla="*/ 10 w 19"/>
                    <a:gd name="T7" fmla="*/ 19 h 19"/>
                    <a:gd name="T8" fmla="*/ 19 w 19"/>
                    <a:gd name="T9" fmla="*/ 10 h 19"/>
                  </a:gdLst>
                  <a:ahLst/>
                  <a:cxnLst>
                    <a:cxn ang="0">
                      <a:pos x="T0" y="T1"/>
                    </a:cxn>
                    <a:cxn ang="0">
                      <a:pos x="T2" y="T3"/>
                    </a:cxn>
                    <a:cxn ang="0">
                      <a:pos x="T4" y="T5"/>
                    </a:cxn>
                    <a:cxn ang="0">
                      <a:pos x="T6" y="T7"/>
                    </a:cxn>
                    <a:cxn ang="0">
                      <a:pos x="T8" y="T9"/>
                    </a:cxn>
                  </a:cxnLst>
                  <a:rect l="0" t="0" r="r" b="b"/>
                  <a:pathLst>
                    <a:path w="19" h="19">
                      <a:moveTo>
                        <a:pt x="19" y="10"/>
                      </a:moveTo>
                      <a:lnTo>
                        <a:pt x="10" y="0"/>
                      </a:lnTo>
                      <a:lnTo>
                        <a:pt x="0" y="11"/>
                      </a:lnTo>
                      <a:lnTo>
                        <a:pt x="10" y="19"/>
                      </a:lnTo>
                      <a:lnTo>
                        <a:pt x="19" y="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Freeform 852">
                  <a:extLst>
                    <a:ext uri="{FF2B5EF4-FFF2-40B4-BE49-F238E27FC236}">
                      <a16:creationId xmlns:a16="http://schemas.microsoft.com/office/drawing/2014/main" id="{E15EFD08-F086-5660-25B8-11D28FF889C3}"/>
                    </a:ext>
                  </a:extLst>
                </p:cNvPr>
                <p:cNvSpPr>
                  <a:spLocks/>
                </p:cNvSpPr>
                <p:nvPr/>
              </p:nvSpPr>
              <p:spPr bwMode="auto">
                <a:xfrm>
                  <a:off x="6103938" y="5199063"/>
                  <a:ext cx="4763" cy="4763"/>
                </a:xfrm>
                <a:custGeom>
                  <a:avLst/>
                  <a:gdLst>
                    <a:gd name="T0" fmla="*/ 19 w 19"/>
                    <a:gd name="T1" fmla="*/ 10 h 19"/>
                    <a:gd name="T2" fmla="*/ 10 w 19"/>
                    <a:gd name="T3" fmla="*/ 0 h 19"/>
                    <a:gd name="T4" fmla="*/ 0 w 19"/>
                    <a:gd name="T5" fmla="*/ 11 h 19"/>
                    <a:gd name="T6" fmla="*/ 10 w 19"/>
                    <a:gd name="T7" fmla="*/ 19 h 19"/>
                    <a:gd name="T8" fmla="*/ 19 w 19"/>
                    <a:gd name="T9" fmla="*/ 10 h 19"/>
                  </a:gdLst>
                  <a:ahLst/>
                  <a:cxnLst>
                    <a:cxn ang="0">
                      <a:pos x="T0" y="T1"/>
                    </a:cxn>
                    <a:cxn ang="0">
                      <a:pos x="T2" y="T3"/>
                    </a:cxn>
                    <a:cxn ang="0">
                      <a:pos x="T4" y="T5"/>
                    </a:cxn>
                    <a:cxn ang="0">
                      <a:pos x="T6" y="T7"/>
                    </a:cxn>
                    <a:cxn ang="0">
                      <a:pos x="T8" y="T9"/>
                    </a:cxn>
                  </a:cxnLst>
                  <a:rect l="0" t="0" r="r" b="b"/>
                  <a:pathLst>
                    <a:path w="19" h="19">
                      <a:moveTo>
                        <a:pt x="19" y="10"/>
                      </a:moveTo>
                      <a:lnTo>
                        <a:pt x="10" y="0"/>
                      </a:lnTo>
                      <a:lnTo>
                        <a:pt x="0" y="11"/>
                      </a:lnTo>
                      <a:lnTo>
                        <a:pt x="10" y="19"/>
                      </a:lnTo>
                      <a:lnTo>
                        <a:pt x="19" y="1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4" name="Freeform 853">
                  <a:extLst>
                    <a:ext uri="{FF2B5EF4-FFF2-40B4-BE49-F238E27FC236}">
                      <a16:creationId xmlns:a16="http://schemas.microsoft.com/office/drawing/2014/main" id="{092F2F06-2D80-5635-846B-8FE49C87797C}"/>
                    </a:ext>
                  </a:extLst>
                </p:cNvPr>
                <p:cNvSpPr>
                  <a:spLocks/>
                </p:cNvSpPr>
                <p:nvPr/>
              </p:nvSpPr>
              <p:spPr bwMode="auto">
                <a:xfrm>
                  <a:off x="6110288" y="5199063"/>
                  <a:ext cx="4763" cy="3175"/>
                </a:xfrm>
                <a:custGeom>
                  <a:avLst/>
                  <a:gdLst>
                    <a:gd name="T0" fmla="*/ 0 w 19"/>
                    <a:gd name="T1" fmla="*/ 11 h 11"/>
                    <a:gd name="T2" fmla="*/ 19 w 19"/>
                    <a:gd name="T3" fmla="*/ 11 h 11"/>
                    <a:gd name="T4" fmla="*/ 19 w 19"/>
                    <a:gd name="T5" fmla="*/ 0 h 11"/>
                    <a:gd name="T6" fmla="*/ 0 w 19"/>
                    <a:gd name="T7" fmla="*/ 0 h 11"/>
                    <a:gd name="T8" fmla="*/ 0 w 19"/>
                    <a:gd name="T9" fmla="*/ 2 h 11"/>
                    <a:gd name="T10" fmla="*/ 0 w 19"/>
                    <a:gd name="T11" fmla="*/ 11 h 11"/>
                  </a:gdLst>
                  <a:ahLst/>
                  <a:cxnLst>
                    <a:cxn ang="0">
                      <a:pos x="T0" y="T1"/>
                    </a:cxn>
                    <a:cxn ang="0">
                      <a:pos x="T2" y="T3"/>
                    </a:cxn>
                    <a:cxn ang="0">
                      <a:pos x="T4" y="T5"/>
                    </a:cxn>
                    <a:cxn ang="0">
                      <a:pos x="T6" y="T7"/>
                    </a:cxn>
                    <a:cxn ang="0">
                      <a:pos x="T8" y="T9"/>
                    </a:cxn>
                    <a:cxn ang="0">
                      <a:pos x="T10" y="T11"/>
                    </a:cxn>
                  </a:cxnLst>
                  <a:rect l="0" t="0" r="r" b="b"/>
                  <a:pathLst>
                    <a:path w="19" h="11">
                      <a:moveTo>
                        <a:pt x="0" y="11"/>
                      </a:moveTo>
                      <a:lnTo>
                        <a:pt x="19" y="11"/>
                      </a:lnTo>
                      <a:lnTo>
                        <a:pt x="19" y="0"/>
                      </a:lnTo>
                      <a:lnTo>
                        <a:pt x="0" y="0"/>
                      </a:lnTo>
                      <a:lnTo>
                        <a:pt x="0" y="2"/>
                      </a:lnTo>
                      <a:lnTo>
                        <a:pt x="0" y="11"/>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Freeform 854">
                  <a:extLst>
                    <a:ext uri="{FF2B5EF4-FFF2-40B4-BE49-F238E27FC236}">
                      <a16:creationId xmlns:a16="http://schemas.microsoft.com/office/drawing/2014/main" id="{C40A44DD-99EF-69F3-0607-0222FC2AB0A3}"/>
                    </a:ext>
                  </a:extLst>
                </p:cNvPr>
                <p:cNvSpPr>
                  <a:spLocks/>
                </p:cNvSpPr>
                <p:nvPr/>
              </p:nvSpPr>
              <p:spPr bwMode="auto">
                <a:xfrm>
                  <a:off x="6110288" y="5199063"/>
                  <a:ext cx="4763" cy="3175"/>
                </a:xfrm>
                <a:custGeom>
                  <a:avLst/>
                  <a:gdLst>
                    <a:gd name="T0" fmla="*/ 0 w 19"/>
                    <a:gd name="T1" fmla="*/ 11 h 11"/>
                    <a:gd name="T2" fmla="*/ 19 w 19"/>
                    <a:gd name="T3" fmla="*/ 11 h 11"/>
                    <a:gd name="T4" fmla="*/ 19 w 19"/>
                    <a:gd name="T5" fmla="*/ 0 h 11"/>
                    <a:gd name="T6" fmla="*/ 0 w 19"/>
                    <a:gd name="T7" fmla="*/ 0 h 11"/>
                    <a:gd name="T8" fmla="*/ 0 w 19"/>
                    <a:gd name="T9" fmla="*/ 2 h 11"/>
                    <a:gd name="T10" fmla="*/ 0 w 19"/>
                    <a:gd name="T11" fmla="*/ 11 h 11"/>
                  </a:gdLst>
                  <a:ahLst/>
                  <a:cxnLst>
                    <a:cxn ang="0">
                      <a:pos x="T0" y="T1"/>
                    </a:cxn>
                    <a:cxn ang="0">
                      <a:pos x="T2" y="T3"/>
                    </a:cxn>
                    <a:cxn ang="0">
                      <a:pos x="T4" y="T5"/>
                    </a:cxn>
                    <a:cxn ang="0">
                      <a:pos x="T6" y="T7"/>
                    </a:cxn>
                    <a:cxn ang="0">
                      <a:pos x="T8" y="T9"/>
                    </a:cxn>
                    <a:cxn ang="0">
                      <a:pos x="T10" y="T11"/>
                    </a:cxn>
                  </a:cxnLst>
                  <a:rect l="0" t="0" r="r" b="b"/>
                  <a:pathLst>
                    <a:path w="19" h="11">
                      <a:moveTo>
                        <a:pt x="0" y="11"/>
                      </a:moveTo>
                      <a:lnTo>
                        <a:pt x="19" y="11"/>
                      </a:lnTo>
                      <a:lnTo>
                        <a:pt x="19" y="0"/>
                      </a:lnTo>
                      <a:lnTo>
                        <a:pt x="0" y="0"/>
                      </a:lnTo>
                      <a:lnTo>
                        <a:pt x="0" y="2"/>
                      </a:lnTo>
                      <a:lnTo>
                        <a:pt x="0" y="1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 name="Freeform 855">
                  <a:extLst>
                    <a:ext uri="{FF2B5EF4-FFF2-40B4-BE49-F238E27FC236}">
                      <a16:creationId xmlns:a16="http://schemas.microsoft.com/office/drawing/2014/main" id="{8709CCB9-D5AD-8FC7-EAE8-FB16BEADDDDD}"/>
                    </a:ext>
                  </a:extLst>
                </p:cNvPr>
                <p:cNvSpPr>
                  <a:spLocks/>
                </p:cNvSpPr>
                <p:nvPr/>
              </p:nvSpPr>
              <p:spPr bwMode="auto">
                <a:xfrm>
                  <a:off x="6110288" y="5199063"/>
                  <a:ext cx="4763" cy="3175"/>
                </a:xfrm>
                <a:custGeom>
                  <a:avLst/>
                  <a:gdLst>
                    <a:gd name="T0" fmla="*/ 0 w 19"/>
                    <a:gd name="T1" fmla="*/ 11 h 11"/>
                    <a:gd name="T2" fmla="*/ 19 w 19"/>
                    <a:gd name="T3" fmla="*/ 11 h 11"/>
                    <a:gd name="T4" fmla="*/ 19 w 19"/>
                    <a:gd name="T5" fmla="*/ 0 h 11"/>
                    <a:gd name="T6" fmla="*/ 0 w 19"/>
                    <a:gd name="T7" fmla="*/ 0 h 11"/>
                    <a:gd name="T8" fmla="*/ 0 w 19"/>
                    <a:gd name="T9" fmla="*/ 2 h 11"/>
                    <a:gd name="T10" fmla="*/ 0 w 19"/>
                    <a:gd name="T11" fmla="*/ 11 h 11"/>
                  </a:gdLst>
                  <a:ahLst/>
                  <a:cxnLst>
                    <a:cxn ang="0">
                      <a:pos x="T0" y="T1"/>
                    </a:cxn>
                    <a:cxn ang="0">
                      <a:pos x="T2" y="T3"/>
                    </a:cxn>
                    <a:cxn ang="0">
                      <a:pos x="T4" y="T5"/>
                    </a:cxn>
                    <a:cxn ang="0">
                      <a:pos x="T6" y="T7"/>
                    </a:cxn>
                    <a:cxn ang="0">
                      <a:pos x="T8" y="T9"/>
                    </a:cxn>
                    <a:cxn ang="0">
                      <a:pos x="T10" y="T11"/>
                    </a:cxn>
                  </a:cxnLst>
                  <a:rect l="0" t="0" r="r" b="b"/>
                  <a:pathLst>
                    <a:path w="19" h="11">
                      <a:moveTo>
                        <a:pt x="0" y="11"/>
                      </a:moveTo>
                      <a:lnTo>
                        <a:pt x="19" y="11"/>
                      </a:lnTo>
                      <a:lnTo>
                        <a:pt x="19" y="0"/>
                      </a:lnTo>
                      <a:lnTo>
                        <a:pt x="0" y="0"/>
                      </a:lnTo>
                      <a:lnTo>
                        <a:pt x="0" y="2"/>
                      </a:lnTo>
                      <a:lnTo>
                        <a:pt x="0" y="11"/>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7" name="Rectangle 856">
                  <a:extLst>
                    <a:ext uri="{FF2B5EF4-FFF2-40B4-BE49-F238E27FC236}">
                      <a16:creationId xmlns:a16="http://schemas.microsoft.com/office/drawing/2014/main" id="{7A01BBF7-1AE0-E26C-03FA-12CA899B844E}"/>
                    </a:ext>
                  </a:extLst>
                </p:cNvPr>
                <p:cNvSpPr>
                  <a:spLocks noChangeArrowheads="1"/>
                </p:cNvSpPr>
                <p:nvPr/>
              </p:nvSpPr>
              <p:spPr bwMode="auto">
                <a:xfrm>
                  <a:off x="6086475" y="5176838"/>
                  <a:ext cx="3175"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Rectangle 857">
                  <a:extLst>
                    <a:ext uri="{FF2B5EF4-FFF2-40B4-BE49-F238E27FC236}">
                      <a16:creationId xmlns:a16="http://schemas.microsoft.com/office/drawing/2014/main" id="{709EA9BA-A01B-0084-5CAD-BCC1FB6602C2}"/>
                    </a:ext>
                  </a:extLst>
                </p:cNvPr>
                <p:cNvSpPr>
                  <a:spLocks noChangeArrowheads="1"/>
                </p:cNvSpPr>
                <p:nvPr/>
              </p:nvSpPr>
              <p:spPr bwMode="auto">
                <a:xfrm>
                  <a:off x="6086475" y="5176838"/>
                  <a:ext cx="3175"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9" name="Rectangle 858">
                  <a:extLst>
                    <a:ext uri="{FF2B5EF4-FFF2-40B4-BE49-F238E27FC236}">
                      <a16:creationId xmlns:a16="http://schemas.microsoft.com/office/drawing/2014/main" id="{943B5821-B0F5-8E1D-52AD-31FFA087E99E}"/>
                    </a:ext>
                  </a:extLst>
                </p:cNvPr>
                <p:cNvSpPr>
                  <a:spLocks noChangeArrowheads="1"/>
                </p:cNvSpPr>
                <p:nvPr/>
              </p:nvSpPr>
              <p:spPr bwMode="auto">
                <a:xfrm>
                  <a:off x="6088063" y="5176838"/>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 name="Rectangle 859">
                  <a:extLst>
                    <a:ext uri="{FF2B5EF4-FFF2-40B4-BE49-F238E27FC236}">
                      <a16:creationId xmlns:a16="http://schemas.microsoft.com/office/drawing/2014/main" id="{B2A0B20E-D3DF-51B7-E236-8AA6C17CA602}"/>
                    </a:ext>
                  </a:extLst>
                </p:cNvPr>
                <p:cNvSpPr>
                  <a:spLocks noChangeArrowheads="1"/>
                </p:cNvSpPr>
                <p:nvPr/>
              </p:nvSpPr>
              <p:spPr bwMode="auto">
                <a:xfrm>
                  <a:off x="6088063" y="5176838"/>
                  <a:ext cx="635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1" name="Rectangle 860">
                  <a:extLst>
                    <a:ext uri="{FF2B5EF4-FFF2-40B4-BE49-F238E27FC236}">
                      <a16:creationId xmlns:a16="http://schemas.microsoft.com/office/drawing/2014/main" id="{96A15687-2D77-6CEB-2870-72B7560B860E}"/>
                    </a:ext>
                  </a:extLst>
                </p:cNvPr>
                <p:cNvSpPr>
                  <a:spLocks noChangeArrowheads="1"/>
                </p:cNvSpPr>
                <p:nvPr/>
              </p:nvSpPr>
              <p:spPr bwMode="auto">
                <a:xfrm>
                  <a:off x="6094413" y="5176838"/>
                  <a:ext cx="4763"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 name="Rectangle 861">
                  <a:extLst>
                    <a:ext uri="{FF2B5EF4-FFF2-40B4-BE49-F238E27FC236}">
                      <a16:creationId xmlns:a16="http://schemas.microsoft.com/office/drawing/2014/main" id="{55C80F9C-1CCB-88B1-1105-28F5B62CF0C8}"/>
                    </a:ext>
                  </a:extLst>
                </p:cNvPr>
                <p:cNvSpPr>
                  <a:spLocks noChangeArrowheads="1"/>
                </p:cNvSpPr>
                <p:nvPr/>
              </p:nvSpPr>
              <p:spPr bwMode="auto">
                <a:xfrm>
                  <a:off x="6094413" y="5176838"/>
                  <a:ext cx="4763"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3" name="Rectangle 862">
                  <a:extLst>
                    <a:ext uri="{FF2B5EF4-FFF2-40B4-BE49-F238E27FC236}">
                      <a16:creationId xmlns:a16="http://schemas.microsoft.com/office/drawing/2014/main" id="{F6BBB183-99A2-1DD1-82B6-3ADB66D40B35}"/>
                    </a:ext>
                  </a:extLst>
                </p:cNvPr>
                <p:cNvSpPr>
                  <a:spLocks noChangeArrowheads="1"/>
                </p:cNvSpPr>
                <p:nvPr/>
              </p:nvSpPr>
              <p:spPr bwMode="auto">
                <a:xfrm>
                  <a:off x="6099175" y="5176838"/>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 name="Rectangle 863">
                  <a:extLst>
                    <a:ext uri="{FF2B5EF4-FFF2-40B4-BE49-F238E27FC236}">
                      <a16:creationId xmlns:a16="http://schemas.microsoft.com/office/drawing/2014/main" id="{F91357CC-0F4F-1C70-C63F-267E0DD45E8E}"/>
                    </a:ext>
                  </a:extLst>
                </p:cNvPr>
                <p:cNvSpPr>
                  <a:spLocks noChangeArrowheads="1"/>
                </p:cNvSpPr>
                <p:nvPr/>
              </p:nvSpPr>
              <p:spPr bwMode="auto">
                <a:xfrm>
                  <a:off x="6099175" y="5176838"/>
                  <a:ext cx="635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5" name="Rectangle 864">
                  <a:extLst>
                    <a:ext uri="{FF2B5EF4-FFF2-40B4-BE49-F238E27FC236}">
                      <a16:creationId xmlns:a16="http://schemas.microsoft.com/office/drawing/2014/main" id="{E55DBDDD-8988-95A9-AB41-6CBA3D930AC9}"/>
                    </a:ext>
                  </a:extLst>
                </p:cNvPr>
                <p:cNvSpPr>
                  <a:spLocks noChangeArrowheads="1"/>
                </p:cNvSpPr>
                <p:nvPr/>
              </p:nvSpPr>
              <p:spPr bwMode="auto">
                <a:xfrm>
                  <a:off x="6105525" y="5176838"/>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Rectangle 865">
                  <a:extLst>
                    <a:ext uri="{FF2B5EF4-FFF2-40B4-BE49-F238E27FC236}">
                      <a16:creationId xmlns:a16="http://schemas.microsoft.com/office/drawing/2014/main" id="{35164E46-971D-9934-98A2-0359FBB012CC}"/>
                    </a:ext>
                  </a:extLst>
                </p:cNvPr>
                <p:cNvSpPr>
                  <a:spLocks noChangeArrowheads="1"/>
                </p:cNvSpPr>
                <p:nvPr/>
              </p:nvSpPr>
              <p:spPr bwMode="auto">
                <a:xfrm>
                  <a:off x="6105525" y="5176838"/>
                  <a:ext cx="635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7" name="Rectangle 866">
                  <a:extLst>
                    <a:ext uri="{FF2B5EF4-FFF2-40B4-BE49-F238E27FC236}">
                      <a16:creationId xmlns:a16="http://schemas.microsoft.com/office/drawing/2014/main" id="{405486B5-13C4-94EF-45B2-D8190B2DC2FF}"/>
                    </a:ext>
                  </a:extLst>
                </p:cNvPr>
                <p:cNvSpPr>
                  <a:spLocks noChangeArrowheads="1"/>
                </p:cNvSpPr>
                <p:nvPr/>
              </p:nvSpPr>
              <p:spPr bwMode="auto">
                <a:xfrm>
                  <a:off x="6111875" y="5176838"/>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Rectangle 867">
                  <a:extLst>
                    <a:ext uri="{FF2B5EF4-FFF2-40B4-BE49-F238E27FC236}">
                      <a16:creationId xmlns:a16="http://schemas.microsoft.com/office/drawing/2014/main" id="{60798E83-DEF1-7218-D5A8-EA6A30C91EC6}"/>
                    </a:ext>
                  </a:extLst>
                </p:cNvPr>
                <p:cNvSpPr>
                  <a:spLocks noChangeArrowheads="1"/>
                </p:cNvSpPr>
                <p:nvPr/>
              </p:nvSpPr>
              <p:spPr bwMode="auto">
                <a:xfrm>
                  <a:off x="6111875" y="5176838"/>
                  <a:ext cx="635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9" name="Rectangle 868">
                  <a:extLst>
                    <a:ext uri="{FF2B5EF4-FFF2-40B4-BE49-F238E27FC236}">
                      <a16:creationId xmlns:a16="http://schemas.microsoft.com/office/drawing/2014/main" id="{CB58D629-C70B-FA5A-998A-97D5151C326F}"/>
                    </a:ext>
                  </a:extLst>
                </p:cNvPr>
                <p:cNvSpPr>
                  <a:spLocks noChangeArrowheads="1"/>
                </p:cNvSpPr>
                <p:nvPr/>
              </p:nvSpPr>
              <p:spPr bwMode="auto">
                <a:xfrm>
                  <a:off x="6116638" y="5176838"/>
                  <a:ext cx="3175"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Rectangle 869">
                  <a:extLst>
                    <a:ext uri="{FF2B5EF4-FFF2-40B4-BE49-F238E27FC236}">
                      <a16:creationId xmlns:a16="http://schemas.microsoft.com/office/drawing/2014/main" id="{6715CAE0-7648-68B7-F7FC-7CEDCA10AD0D}"/>
                    </a:ext>
                  </a:extLst>
                </p:cNvPr>
                <p:cNvSpPr>
                  <a:spLocks noChangeArrowheads="1"/>
                </p:cNvSpPr>
                <p:nvPr/>
              </p:nvSpPr>
              <p:spPr bwMode="auto">
                <a:xfrm>
                  <a:off x="6116638" y="5176838"/>
                  <a:ext cx="3175"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1" name="Rectangle 870">
                  <a:extLst>
                    <a:ext uri="{FF2B5EF4-FFF2-40B4-BE49-F238E27FC236}">
                      <a16:creationId xmlns:a16="http://schemas.microsoft.com/office/drawing/2014/main" id="{43ABC473-BC19-4C8A-CB07-B9A6C90916D5}"/>
                    </a:ext>
                  </a:extLst>
                </p:cNvPr>
                <p:cNvSpPr>
                  <a:spLocks noChangeArrowheads="1"/>
                </p:cNvSpPr>
                <p:nvPr/>
              </p:nvSpPr>
              <p:spPr bwMode="auto">
                <a:xfrm>
                  <a:off x="6086475" y="5173663"/>
                  <a:ext cx="11113"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 name="Rectangle 871">
                  <a:extLst>
                    <a:ext uri="{FF2B5EF4-FFF2-40B4-BE49-F238E27FC236}">
                      <a16:creationId xmlns:a16="http://schemas.microsoft.com/office/drawing/2014/main" id="{79DD5429-D8E0-8BF7-4698-8B21194F3CFE}"/>
                    </a:ext>
                  </a:extLst>
                </p:cNvPr>
                <p:cNvSpPr>
                  <a:spLocks noChangeArrowheads="1"/>
                </p:cNvSpPr>
                <p:nvPr/>
              </p:nvSpPr>
              <p:spPr bwMode="auto">
                <a:xfrm>
                  <a:off x="6086475" y="5173663"/>
                  <a:ext cx="11113"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3" name="Rectangle 872">
                  <a:extLst>
                    <a:ext uri="{FF2B5EF4-FFF2-40B4-BE49-F238E27FC236}">
                      <a16:creationId xmlns:a16="http://schemas.microsoft.com/office/drawing/2014/main" id="{ACA27E9E-3F4F-8069-204E-423D7CD95564}"/>
                    </a:ext>
                  </a:extLst>
                </p:cNvPr>
                <p:cNvSpPr>
                  <a:spLocks noChangeArrowheads="1"/>
                </p:cNvSpPr>
                <p:nvPr/>
              </p:nvSpPr>
              <p:spPr bwMode="auto">
                <a:xfrm>
                  <a:off x="6096000" y="5173663"/>
                  <a:ext cx="1270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Rectangle 873">
                  <a:extLst>
                    <a:ext uri="{FF2B5EF4-FFF2-40B4-BE49-F238E27FC236}">
                      <a16:creationId xmlns:a16="http://schemas.microsoft.com/office/drawing/2014/main" id="{F8E2987D-4F0A-C7F4-375F-E5FA381612F1}"/>
                    </a:ext>
                  </a:extLst>
                </p:cNvPr>
                <p:cNvSpPr>
                  <a:spLocks noChangeArrowheads="1"/>
                </p:cNvSpPr>
                <p:nvPr/>
              </p:nvSpPr>
              <p:spPr bwMode="auto">
                <a:xfrm>
                  <a:off x="6096000" y="5173663"/>
                  <a:ext cx="1270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5" name="Rectangle 874">
                  <a:extLst>
                    <a:ext uri="{FF2B5EF4-FFF2-40B4-BE49-F238E27FC236}">
                      <a16:creationId xmlns:a16="http://schemas.microsoft.com/office/drawing/2014/main" id="{952458DD-B627-8446-D95E-F1459C01E97C}"/>
                    </a:ext>
                  </a:extLst>
                </p:cNvPr>
                <p:cNvSpPr>
                  <a:spLocks noChangeArrowheads="1"/>
                </p:cNvSpPr>
                <p:nvPr/>
              </p:nvSpPr>
              <p:spPr bwMode="auto">
                <a:xfrm>
                  <a:off x="6108700" y="5173663"/>
                  <a:ext cx="11113"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Rectangle 875">
                  <a:extLst>
                    <a:ext uri="{FF2B5EF4-FFF2-40B4-BE49-F238E27FC236}">
                      <a16:creationId xmlns:a16="http://schemas.microsoft.com/office/drawing/2014/main" id="{CBA3F8D5-3D60-03DB-2532-EA47B6FE1AA0}"/>
                    </a:ext>
                  </a:extLst>
                </p:cNvPr>
                <p:cNvSpPr>
                  <a:spLocks noChangeArrowheads="1"/>
                </p:cNvSpPr>
                <p:nvPr/>
              </p:nvSpPr>
              <p:spPr bwMode="auto">
                <a:xfrm>
                  <a:off x="6108700" y="5173663"/>
                  <a:ext cx="11113"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7" name="Rectangle 876">
                  <a:extLst>
                    <a:ext uri="{FF2B5EF4-FFF2-40B4-BE49-F238E27FC236}">
                      <a16:creationId xmlns:a16="http://schemas.microsoft.com/office/drawing/2014/main" id="{A644FAE6-731F-DF8E-48A0-952CEFA657C1}"/>
                    </a:ext>
                  </a:extLst>
                </p:cNvPr>
                <p:cNvSpPr>
                  <a:spLocks noChangeArrowheads="1"/>
                </p:cNvSpPr>
                <p:nvPr/>
              </p:nvSpPr>
              <p:spPr bwMode="auto">
                <a:xfrm>
                  <a:off x="6086475" y="5172075"/>
                  <a:ext cx="3175" cy="158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Rectangle 877">
                  <a:extLst>
                    <a:ext uri="{FF2B5EF4-FFF2-40B4-BE49-F238E27FC236}">
                      <a16:creationId xmlns:a16="http://schemas.microsoft.com/office/drawing/2014/main" id="{A2B8B7B0-5E1C-A962-21F7-7E4F2258C94F}"/>
                    </a:ext>
                  </a:extLst>
                </p:cNvPr>
                <p:cNvSpPr>
                  <a:spLocks noChangeArrowheads="1"/>
                </p:cNvSpPr>
                <p:nvPr/>
              </p:nvSpPr>
              <p:spPr bwMode="auto">
                <a:xfrm>
                  <a:off x="6086475" y="5172075"/>
                  <a:ext cx="3175" cy="15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9" name="Rectangle 878">
                  <a:extLst>
                    <a:ext uri="{FF2B5EF4-FFF2-40B4-BE49-F238E27FC236}">
                      <a16:creationId xmlns:a16="http://schemas.microsoft.com/office/drawing/2014/main" id="{260F03BB-4CF8-61A7-457E-FB42918CC293}"/>
                    </a:ext>
                  </a:extLst>
                </p:cNvPr>
                <p:cNvSpPr>
                  <a:spLocks noChangeArrowheads="1"/>
                </p:cNvSpPr>
                <p:nvPr/>
              </p:nvSpPr>
              <p:spPr bwMode="auto">
                <a:xfrm>
                  <a:off x="6086475" y="5168900"/>
                  <a:ext cx="3175"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Rectangle 879">
                  <a:extLst>
                    <a:ext uri="{FF2B5EF4-FFF2-40B4-BE49-F238E27FC236}">
                      <a16:creationId xmlns:a16="http://schemas.microsoft.com/office/drawing/2014/main" id="{7AF2F2B0-FD42-05E5-793F-FF65BAC98300}"/>
                    </a:ext>
                  </a:extLst>
                </p:cNvPr>
                <p:cNvSpPr>
                  <a:spLocks noChangeArrowheads="1"/>
                </p:cNvSpPr>
                <p:nvPr/>
              </p:nvSpPr>
              <p:spPr bwMode="auto">
                <a:xfrm>
                  <a:off x="6086475" y="5168900"/>
                  <a:ext cx="3175"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1" name="Rectangle 880">
                  <a:extLst>
                    <a:ext uri="{FF2B5EF4-FFF2-40B4-BE49-F238E27FC236}">
                      <a16:creationId xmlns:a16="http://schemas.microsoft.com/office/drawing/2014/main" id="{85C062B7-E074-668B-0629-AD09B0178EDA}"/>
                    </a:ext>
                  </a:extLst>
                </p:cNvPr>
                <p:cNvSpPr>
                  <a:spLocks noChangeArrowheads="1"/>
                </p:cNvSpPr>
                <p:nvPr/>
              </p:nvSpPr>
              <p:spPr bwMode="auto">
                <a:xfrm>
                  <a:off x="6088063" y="5172075"/>
                  <a:ext cx="3175" cy="158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Rectangle 881">
                  <a:extLst>
                    <a:ext uri="{FF2B5EF4-FFF2-40B4-BE49-F238E27FC236}">
                      <a16:creationId xmlns:a16="http://schemas.microsoft.com/office/drawing/2014/main" id="{380A1917-CB0F-8586-1C30-1F078E53DD90}"/>
                    </a:ext>
                  </a:extLst>
                </p:cNvPr>
                <p:cNvSpPr>
                  <a:spLocks noChangeArrowheads="1"/>
                </p:cNvSpPr>
                <p:nvPr/>
              </p:nvSpPr>
              <p:spPr bwMode="auto">
                <a:xfrm>
                  <a:off x="6088063" y="5172075"/>
                  <a:ext cx="3175" cy="15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3" name="Rectangle 882">
                  <a:extLst>
                    <a:ext uri="{FF2B5EF4-FFF2-40B4-BE49-F238E27FC236}">
                      <a16:creationId xmlns:a16="http://schemas.microsoft.com/office/drawing/2014/main" id="{85E58FE3-DCF3-6B44-979E-3EFCF90B94C2}"/>
                    </a:ext>
                  </a:extLst>
                </p:cNvPr>
                <p:cNvSpPr>
                  <a:spLocks noChangeArrowheads="1"/>
                </p:cNvSpPr>
                <p:nvPr/>
              </p:nvSpPr>
              <p:spPr bwMode="auto">
                <a:xfrm>
                  <a:off x="6088063" y="5168900"/>
                  <a:ext cx="3175"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4" name="Rectangle 883">
                  <a:extLst>
                    <a:ext uri="{FF2B5EF4-FFF2-40B4-BE49-F238E27FC236}">
                      <a16:creationId xmlns:a16="http://schemas.microsoft.com/office/drawing/2014/main" id="{8513CF7A-0585-107C-DE8E-E57ED017D052}"/>
                    </a:ext>
                  </a:extLst>
                </p:cNvPr>
                <p:cNvSpPr>
                  <a:spLocks noChangeArrowheads="1"/>
                </p:cNvSpPr>
                <p:nvPr/>
              </p:nvSpPr>
              <p:spPr bwMode="auto">
                <a:xfrm>
                  <a:off x="6088063" y="5168900"/>
                  <a:ext cx="3175"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5" name="Rectangle 884">
                  <a:extLst>
                    <a:ext uri="{FF2B5EF4-FFF2-40B4-BE49-F238E27FC236}">
                      <a16:creationId xmlns:a16="http://schemas.microsoft.com/office/drawing/2014/main" id="{8050FD36-59CB-E113-17FE-E75128FDCC67}"/>
                    </a:ext>
                  </a:extLst>
                </p:cNvPr>
                <p:cNvSpPr>
                  <a:spLocks noChangeArrowheads="1"/>
                </p:cNvSpPr>
                <p:nvPr/>
              </p:nvSpPr>
              <p:spPr bwMode="auto">
                <a:xfrm>
                  <a:off x="6091238" y="5172075"/>
                  <a:ext cx="4763" cy="158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 name="Rectangle 885">
                  <a:extLst>
                    <a:ext uri="{FF2B5EF4-FFF2-40B4-BE49-F238E27FC236}">
                      <a16:creationId xmlns:a16="http://schemas.microsoft.com/office/drawing/2014/main" id="{24AF6F0A-0C75-0BBC-9006-8D8736A48682}"/>
                    </a:ext>
                  </a:extLst>
                </p:cNvPr>
                <p:cNvSpPr>
                  <a:spLocks noChangeArrowheads="1"/>
                </p:cNvSpPr>
                <p:nvPr/>
              </p:nvSpPr>
              <p:spPr bwMode="auto">
                <a:xfrm>
                  <a:off x="6091238" y="5172075"/>
                  <a:ext cx="4763" cy="15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7" name="Rectangle 886">
                  <a:extLst>
                    <a:ext uri="{FF2B5EF4-FFF2-40B4-BE49-F238E27FC236}">
                      <a16:creationId xmlns:a16="http://schemas.microsoft.com/office/drawing/2014/main" id="{BDF150D6-1EF6-F8EC-B93E-F0A3EFB33D8F}"/>
                    </a:ext>
                  </a:extLst>
                </p:cNvPr>
                <p:cNvSpPr>
                  <a:spLocks noChangeArrowheads="1"/>
                </p:cNvSpPr>
                <p:nvPr/>
              </p:nvSpPr>
              <p:spPr bwMode="auto">
                <a:xfrm>
                  <a:off x="6091238" y="5168900"/>
                  <a:ext cx="4763"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8" name="Rectangle 887">
                  <a:extLst>
                    <a:ext uri="{FF2B5EF4-FFF2-40B4-BE49-F238E27FC236}">
                      <a16:creationId xmlns:a16="http://schemas.microsoft.com/office/drawing/2014/main" id="{5D47445F-BC6C-0350-2987-88B368F844BF}"/>
                    </a:ext>
                  </a:extLst>
                </p:cNvPr>
                <p:cNvSpPr>
                  <a:spLocks noChangeArrowheads="1"/>
                </p:cNvSpPr>
                <p:nvPr/>
              </p:nvSpPr>
              <p:spPr bwMode="auto">
                <a:xfrm>
                  <a:off x="6091238" y="5168900"/>
                  <a:ext cx="4763"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9" name="Rectangle 888">
                  <a:extLst>
                    <a:ext uri="{FF2B5EF4-FFF2-40B4-BE49-F238E27FC236}">
                      <a16:creationId xmlns:a16="http://schemas.microsoft.com/office/drawing/2014/main" id="{5FDF4D2A-C8BB-4ADC-25D0-DEFEB5516713}"/>
                    </a:ext>
                  </a:extLst>
                </p:cNvPr>
                <p:cNvSpPr>
                  <a:spLocks noChangeArrowheads="1"/>
                </p:cNvSpPr>
                <p:nvPr/>
              </p:nvSpPr>
              <p:spPr bwMode="auto">
                <a:xfrm>
                  <a:off x="6096000" y="5172075"/>
                  <a:ext cx="1588" cy="158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Rectangle 889">
                  <a:extLst>
                    <a:ext uri="{FF2B5EF4-FFF2-40B4-BE49-F238E27FC236}">
                      <a16:creationId xmlns:a16="http://schemas.microsoft.com/office/drawing/2014/main" id="{E0303610-609D-AC2E-CB96-00B6FF209CFC}"/>
                    </a:ext>
                  </a:extLst>
                </p:cNvPr>
                <p:cNvSpPr>
                  <a:spLocks noChangeArrowheads="1"/>
                </p:cNvSpPr>
                <p:nvPr/>
              </p:nvSpPr>
              <p:spPr bwMode="auto">
                <a:xfrm>
                  <a:off x="6096000" y="5172075"/>
                  <a:ext cx="1588" cy="15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1" name="Rectangle 890">
                  <a:extLst>
                    <a:ext uri="{FF2B5EF4-FFF2-40B4-BE49-F238E27FC236}">
                      <a16:creationId xmlns:a16="http://schemas.microsoft.com/office/drawing/2014/main" id="{A46BE878-A9F5-AA79-A623-FB9FA0EDE178}"/>
                    </a:ext>
                  </a:extLst>
                </p:cNvPr>
                <p:cNvSpPr>
                  <a:spLocks noChangeArrowheads="1"/>
                </p:cNvSpPr>
                <p:nvPr/>
              </p:nvSpPr>
              <p:spPr bwMode="auto">
                <a:xfrm>
                  <a:off x="6096000" y="5168900"/>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Rectangle 891">
                  <a:extLst>
                    <a:ext uri="{FF2B5EF4-FFF2-40B4-BE49-F238E27FC236}">
                      <a16:creationId xmlns:a16="http://schemas.microsoft.com/office/drawing/2014/main" id="{D088A182-01BD-2906-7FEC-6E8B76FBB18A}"/>
                    </a:ext>
                  </a:extLst>
                </p:cNvPr>
                <p:cNvSpPr>
                  <a:spLocks noChangeArrowheads="1"/>
                </p:cNvSpPr>
                <p:nvPr/>
              </p:nvSpPr>
              <p:spPr bwMode="auto">
                <a:xfrm>
                  <a:off x="6096000" y="5168900"/>
                  <a:ext cx="635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3" name="Rectangle 892">
                  <a:extLst>
                    <a:ext uri="{FF2B5EF4-FFF2-40B4-BE49-F238E27FC236}">
                      <a16:creationId xmlns:a16="http://schemas.microsoft.com/office/drawing/2014/main" id="{C876454B-146C-ED50-E7CE-B17288C87771}"/>
                    </a:ext>
                  </a:extLst>
                </p:cNvPr>
                <p:cNvSpPr>
                  <a:spLocks noChangeArrowheads="1"/>
                </p:cNvSpPr>
                <p:nvPr/>
              </p:nvSpPr>
              <p:spPr bwMode="auto">
                <a:xfrm>
                  <a:off x="6091238" y="5173663"/>
                  <a:ext cx="4763" cy="158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4" name="Rectangle 893">
                  <a:extLst>
                    <a:ext uri="{FF2B5EF4-FFF2-40B4-BE49-F238E27FC236}">
                      <a16:creationId xmlns:a16="http://schemas.microsoft.com/office/drawing/2014/main" id="{333251A8-7C8C-5F1A-2638-72EF10CEA3D8}"/>
                    </a:ext>
                  </a:extLst>
                </p:cNvPr>
                <p:cNvSpPr>
                  <a:spLocks noChangeArrowheads="1"/>
                </p:cNvSpPr>
                <p:nvPr/>
              </p:nvSpPr>
              <p:spPr bwMode="auto">
                <a:xfrm>
                  <a:off x="6091238" y="5173663"/>
                  <a:ext cx="4763" cy="15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5" name="Rectangle 894">
                  <a:extLst>
                    <a:ext uri="{FF2B5EF4-FFF2-40B4-BE49-F238E27FC236}">
                      <a16:creationId xmlns:a16="http://schemas.microsoft.com/office/drawing/2014/main" id="{7DE095BD-B4F2-9C34-58BE-0E403E9869A2}"/>
                    </a:ext>
                  </a:extLst>
                </p:cNvPr>
                <p:cNvSpPr>
                  <a:spLocks noChangeArrowheads="1"/>
                </p:cNvSpPr>
                <p:nvPr/>
              </p:nvSpPr>
              <p:spPr bwMode="auto">
                <a:xfrm>
                  <a:off x="6091238" y="5172075"/>
                  <a:ext cx="3175" cy="158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6" name="Rectangle 895">
                  <a:extLst>
                    <a:ext uri="{FF2B5EF4-FFF2-40B4-BE49-F238E27FC236}">
                      <a16:creationId xmlns:a16="http://schemas.microsoft.com/office/drawing/2014/main" id="{163B381B-FF43-C1EF-3617-CF5FBC7135AB}"/>
                    </a:ext>
                  </a:extLst>
                </p:cNvPr>
                <p:cNvSpPr>
                  <a:spLocks noChangeArrowheads="1"/>
                </p:cNvSpPr>
                <p:nvPr/>
              </p:nvSpPr>
              <p:spPr bwMode="auto">
                <a:xfrm>
                  <a:off x="6091238" y="5172075"/>
                  <a:ext cx="3175" cy="15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7" name="Rectangle 896">
                  <a:extLst>
                    <a:ext uri="{FF2B5EF4-FFF2-40B4-BE49-F238E27FC236}">
                      <a16:creationId xmlns:a16="http://schemas.microsoft.com/office/drawing/2014/main" id="{6B0C5A98-10A2-EDCE-D40E-597A789BC133}"/>
                    </a:ext>
                  </a:extLst>
                </p:cNvPr>
                <p:cNvSpPr>
                  <a:spLocks noChangeArrowheads="1"/>
                </p:cNvSpPr>
                <p:nvPr/>
              </p:nvSpPr>
              <p:spPr bwMode="auto">
                <a:xfrm>
                  <a:off x="6089650" y="5167313"/>
                  <a:ext cx="6350" cy="158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8" name="Rectangle 897">
                  <a:extLst>
                    <a:ext uri="{FF2B5EF4-FFF2-40B4-BE49-F238E27FC236}">
                      <a16:creationId xmlns:a16="http://schemas.microsoft.com/office/drawing/2014/main" id="{4B87CE4F-C7CA-8323-F7E2-E9E717087762}"/>
                    </a:ext>
                  </a:extLst>
                </p:cNvPr>
                <p:cNvSpPr>
                  <a:spLocks noChangeArrowheads="1"/>
                </p:cNvSpPr>
                <p:nvPr/>
              </p:nvSpPr>
              <p:spPr bwMode="auto">
                <a:xfrm>
                  <a:off x="6089650" y="5167313"/>
                  <a:ext cx="6350" cy="15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9" name="Rectangle 898">
                  <a:extLst>
                    <a:ext uri="{FF2B5EF4-FFF2-40B4-BE49-F238E27FC236}">
                      <a16:creationId xmlns:a16="http://schemas.microsoft.com/office/drawing/2014/main" id="{527E10A8-0832-8C80-BD06-524BCA432D3F}"/>
                    </a:ext>
                  </a:extLst>
                </p:cNvPr>
                <p:cNvSpPr>
                  <a:spLocks noChangeArrowheads="1"/>
                </p:cNvSpPr>
                <p:nvPr/>
              </p:nvSpPr>
              <p:spPr bwMode="auto">
                <a:xfrm>
                  <a:off x="6089650" y="5167313"/>
                  <a:ext cx="4763" cy="158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0" name="Rectangle 899">
                  <a:extLst>
                    <a:ext uri="{FF2B5EF4-FFF2-40B4-BE49-F238E27FC236}">
                      <a16:creationId xmlns:a16="http://schemas.microsoft.com/office/drawing/2014/main" id="{EA1CAE53-358F-66E7-ED90-2A7B282ACF7C}"/>
                    </a:ext>
                  </a:extLst>
                </p:cNvPr>
                <p:cNvSpPr>
                  <a:spLocks noChangeArrowheads="1"/>
                </p:cNvSpPr>
                <p:nvPr/>
              </p:nvSpPr>
              <p:spPr bwMode="auto">
                <a:xfrm>
                  <a:off x="6089650" y="5167313"/>
                  <a:ext cx="4763" cy="15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1" name="Rectangle 900">
                  <a:extLst>
                    <a:ext uri="{FF2B5EF4-FFF2-40B4-BE49-F238E27FC236}">
                      <a16:creationId xmlns:a16="http://schemas.microsoft.com/office/drawing/2014/main" id="{470300A4-92E7-21F9-4EDB-FBAE07CC5D8A}"/>
                    </a:ext>
                  </a:extLst>
                </p:cNvPr>
                <p:cNvSpPr>
                  <a:spLocks noChangeArrowheads="1"/>
                </p:cNvSpPr>
                <p:nvPr/>
              </p:nvSpPr>
              <p:spPr bwMode="auto">
                <a:xfrm>
                  <a:off x="6089650" y="5164138"/>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2" name="Rectangle 901">
                  <a:extLst>
                    <a:ext uri="{FF2B5EF4-FFF2-40B4-BE49-F238E27FC236}">
                      <a16:creationId xmlns:a16="http://schemas.microsoft.com/office/drawing/2014/main" id="{380A807E-FCD1-8159-E34C-31672A7906B6}"/>
                    </a:ext>
                  </a:extLst>
                </p:cNvPr>
                <p:cNvSpPr>
                  <a:spLocks noChangeArrowheads="1"/>
                </p:cNvSpPr>
                <p:nvPr/>
              </p:nvSpPr>
              <p:spPr bwMode="auto">
                <a:xfrm>
                  <a:off x="6089650" y="5164138"/>
                  <a:ext cx="635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3" name="Rectangle 902">
                  <a:extLst>
                    <a:ext uri="{FF2B5EF4-FFF2-40B4-BE49-F238E27FC236}">
                      <a16:creationId xmlns:a16="http://schemas.microsoft.com/office/drawing/2014/main" id="{BF07665A-140A-CDCE-5576-8B291B32DF45}"/>
                    </a:ext>
                  </a:extLst>
                </p:cNvPr>
                <p:cNvSpPr>
                  <a:spLocks noChangeArrowheads="1"/>
                </p:cNvSpPr>
                <p:nvPr/>
              </p:nvSpPr>
              <p:spPr bwMode="auto">
                <a:xfrm>
                  <a:off x="6094413" y="5162550"/>
                  <a:ext cx="3175"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4" name="Rectangle 903">
                  <a:extLst>
                    <a:ext uri="{FF2B5EF4-FFF2-40B4-BE49-F238E27FC236}">
                      <a16:creationId xmlns:a16="http://schemas.microsoft.com/office/drawing/2014/main" id="{AF140D2E-E9A4-525A-E895-DF132DE975EB}"/>
                    </a:ext>
                  </a:extLst>
                </p:cNvPr>
                <p:cNvSpPr>
                  <a:spLocks noChangeArrowheads="1"/>
                </p:cNvSpPr>
                <p:nvPr/>
              </p:nvSpPr>
              <p:spPr bwMode="auto">
                <a:xfrm>
                  <a:off x="6094413" y="5162550"/>
                  <a:ext cx="3175"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5" name="Rectangle 904">
                  <a:extLst>
                    <a:ext uri="{FF2B5EF4-FFF2-40B4-BE49-F238E27FC236}">
                      <a16:creationId xmlns:a16="http://schemas.microsoft.com/office/drawing/2014/main" id="{F4CFD25A-88A9-4F2C-F308-7A00A1D2F181}"/>
                    </a:ext>
                  </a:extLst>
                </p:cNvPr>
                <p:cNvSpPr>
                  <a:spLocks noChangeArrowheads="1"/>
                </p:cNvSpPr>
                <p:nvPr/>
              </p:nvSpPr>
              <p:spPr bwMode="auto">
                <a:xfrm>
                  <a:off x="6088063" y="5162550"/>
                  <a:ext cx="3175"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6" name="Rectangle 905">
                  <a:extLst>
                    <a:ext uri="{FF2B5EF4-FFF2-40B4-BE49-F238E27FC236}">
                      <a16:creationId xmlns:a16="http://schemas.microsoft.com/office/drawing/2014/main" id="{1B958B68-ACE6-C0D4-7EB6-E1319760577B}"/>
                    </a:ext>
                  </a:extLst>
                </p:cNvPr>
                <p:cNvSpPr>
                  <a:spLocks noChangeArrowheads="1"/>
                </p:cNvSpPr>
                <p:nvPr/>
              </p:nvSpPr>
              <p:spPr bwMode="auto">
                <a:xfrm>
                  <a:off x="6088063" y="5162550"/>
                  <a:ext cx="3175"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7" name="Freeform 906">
                  <a:extLst>
                    <a:ext uri="{FF2B5EF4-FFF2-40B4-BE49-F238E27FC236}">
                      <a16:creationId xmlns:a16="http://schemas.microsoft.com/office/drawing/2014/main" id="{B4E3B1C9-611F-5E38-F822-3587CFF0B7C7}"/>
                    </a:ext>
                  </a:extLst>
                </p:cNvPr>
                <p:cNvSpPr>
                  <a:spLocks/>
                </p:cNvSpPr>
                <p:nvPr/>
              </p:nvSpPr>
              <p:spPr bwMode="auto">
                <a:xfrm>
                  <a:off x="6088063" y="5157788"/>
                  <a:ext cx="9525" cy="4763"/>
                </a:xfrm>
                <a:custGeom>
                  <a:avLst/>
                  <a:gdLst>
                    <a:gd name="T0" fmla="*/ 0 w 46"/>
                    <a:gd name="T1" fmla="*/ 18 h 18"/>
                    <a:gd name="T2" fmla="*/ 0 w 46"/>
                    <a:gd name="T3" fmla="*/ 0 h 18"/>
                    <a:gd name="T4" fmla="*/ 10 w 46"/>
                    <a:gd name="T5" fmla="*/ 0 h 18"/>
                    <a:gd name="T6" fmla="*/ 10 w 46"/>
                    <a:gd name="T7" fmla="*/ 9 h 18"/>
                    <a:gd name="T8" fmla="*/ 19 w 46"/>
                    <a:gd name="T9" fmla="*/ 9 h 18"/>
                    <a:gd name="T10" fmla="*/ 19 w 46"/>
                    <a:gd name="T11" fmla="*/ 0 h 18"/>
                    <a:gd name="T12" fmla="*/ 27 w 46"/>
                    <a:gd name="T13" fmla="*/ 0 h 18"/>
                    <a:gd name="T14" fmla="*/ 27 w 46"/>
                    <a:gd name="T15" fmla="*/ 9 h 18"/>
                    <a:gd name="T16" fmla="*/ 36 w 46"/>
                    <a:gd name="T17" fmla="*/ 9 h 18"/>
                    <a:gd name="T18" fmla="*/ 36 w 46"/>
                    <a:gd name="T19" fmla="*/ 0 h 18"/>
                    <a:gd name="T20" fmla="*/ 46 w 46"/>
                    <a:gd name="T21" fmla="*/ 0 h 18"/>
                    <a:gd name="T22" fmla="*/ 46 w 46"/>
                    <a:gd name="T23" fmla="*/ 18 h 18"/>
                    <a:gd name="T24" fmla="*/ 0 w 46"/>
                    <a:gd name="T25"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6" h="18">
                      <a:moveTo>
                        <a:pt x="0" y="18"/>
                      </a:moveTo>
                      <a:lnTo>
                        <a:pt x="0" y="0"/>
                      </a:lnTo>
                      <a:lnTo>
                        <a:pt x="10" y="0"/>
                      </a:lnTo>
                      <a:lnTo>
                        <a:pt x="10" y="9"/>
                      </a:lnTo>
                      <a:lnTo>
                        <a:pt x="19" y="9"/>
                      </a:lnTo>
                      <a:lnTo>
                        <a:pt x="19" y="0"/>
                      </a:lnTo>
                      <a:lnTo>
                        <a:pt x="27" y="0"/>
                      </a:lnTo>
                      <a:lnTo>
                        <a:pt x="27" y="9"/>
                      </a:lnTo>
                      <a:lnTo>
                        <a:pt x="36" y="9"/>
                      </a:lnTo>
                      <a:lnTo>
                        <a:pt x="36" y="0"/>
                      </a:lnTo>
                      <a:lnTo>
                        <a:pt x="46" y="0"/>
                      </a:lnTo>
                      <a:lnTo>
                        <a:pt x="46" y="18"/>
                      </a:lnTo>
                      <a:lnTo>
                        <a:pt x="0" y="18"/>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8" name="Freeform 907">
                  <a:extLst>
                    <a:ext uri="{FF2B5EF4-FFF2-40B4-BE49-F238E27FC236}">
                      <a16:creationId xmlns:a16="http://schemas.microsoft.com/office/drawing/2014/main" id="{EE608989-4AFB-668D-7755-F7F6357EC60A}"/>
                    </a:ext>
                  </a:extLst>
                </p:cNvPr>
                <p:cNvSpPr>
                  <a:spLocks/>
                </p:cNvSpPr>
                <p:nvPr/>
              </p:nvSpPr>
              <p:spPr bwMode="auto">
                <a:xfrm>
                  <a:off x="6088063" y="5157788"/>
                  <a:ext cx="9525" cy="4763"/>
                </a:xfrm>
                <a:custGeom>
                  <a:avLst/>
                  <a:gdLst>
                    <a:gd name="T0" fmla="*/ 0 w 46"/>
                    <a:gd name="T1" fmla="*/ 18 h 18"/>
                    <a:gd name="T2" fmla="*/ 0 w 46"/>
                    <a:gd name="T3" fmla="*/ 0 h 18"/>
                    <a:gd name="T4" fmla="*/ 10 w 46"/>
                    <a:gd name="T5" fmla="*/ 0 h 18"/>
                    <a:gd name="T6" fmla="*/ 10 w 46"/>
                    <a:gd name="T7" fmla="*/ 9 h 18"/>
                    <a:gd name="T8" fmla="*/ 19 w 46"/>
                    <a:gd name="T9" fmla="*/ 9 h 18"/>
                    <a:gd name="T10" fmla="*/ 19 w 46"/>
                    <a:gd name="T11" fmla="*/ 0 h 18"/>
                    <a:gd name="T12" fmla="*/ 27 w 46"/>
                    <a:gd name="T13" fmla="*/ 0 h 18"/>
                    <a:gd name="T14" fmla="*/ 27 w 46"/>
                    <a:gd name="T15" fmla="*/ 9 h 18"/>
                    <a:gd name="T16" fmla="*/ 36 w 46"/>
                    <a:gd name="T17" fmla="*/ 9 h 18"/>
                    <a:gd name="T18" fmla="*/ 36 w 46"/>
                    <a:gd name="T19" fmla="*/ 0 h 18"/>
                    <a:gd name="T20" fmla="*/ 46 w 46"/>
                    <a:gd name="T21" fmla="*/ 0 h 18"/>
                    <a:gd name="T22" fmla="*/ 46 w 46"/>
                    <a:gd name="T23" fmla="*/ 18 h 18"/>
                    <a:gd name="T24" fmla="*/ 0 w 46"/>
                    <a:gd name="T25"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6" h="18">
                      <a:moveTo>
                        <a:pt x="0" y="18"/>
                      </a:moveTo>
                      <a:lnTo>
                        <a:pt x="0" y="0"/>
                      </a:lnTo>
                      <a:lnTo>
                        <a:pt x="10" y="0"/>
                      </a:lnTo>
                      <a:lnTo>
                        <a:pt x="10" y="9"/>
                      </a:lnTo>
                      <a:lnTo>
                        <a:pt x="19" y="9"/>
                      </a:lnTo>
                      <a:lnTo>
                        <a:pt x="19" y="0"/>
                      </a:lnTo>
                      <a:lnTo>
                        <a:pt x="27" y="0"/>
                      </a:lnTo>
                      <a:lnTo>
                        <a:pt x="27" y="9"/>
                      </a:lnTo>
                      <a:lnTo>
                        <a:pt x="36" y="9"/>
                      </a:lnTo>
                      <a:lnTo>
                        <a:pt x="36" y="0"/>
                      </a:lnTo>
                      <a:lnTo>
                        <a:pt x="46" y="0"/>
                      </a:lnTo>
                      <a:lnTo>
                        <a:pt x="46" y="18"/>
                      </a:lnTo>
                      <a:lnTo>
                        <a:pt x="0" y="1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9" name="Freeform 908">
                  <a:extLst>
                    <a:ext uri="{FF2B5EF4-FFF2-40B4-BE49-F238E27FC236}">
                      <a16:creationId xmlns:a16="http://schemas.microsoft.com/office/drawing/2014/main" id="{D4E56296-4223-BEE8-BE56-35A79AACA1EB}"/>
                    </a:ext>
                  </a:extLst>
                </p:cNvPr>
                <p:cNvSpPr>
                  <a:spLocks/>
                </p:cNvSpPr>
                <p:nvPr/>
              </p:nvSpPr>
              <p:spPr bwMode="auto">
                <a:xfrm>
                  <a:off x="6088063" y="5157788"/>
                  <a:ext cx="9525" cy="4763"/>
                </a:xfrm>
                <a:custGeom>
                  <a:avLst/>
                  <a:gdLst>
                    <a:gd name="T0" fmla="*/ 0 w 46"/>
                    <a:gd name="T1" fmla="*/ 18 h 18"/>
                    <a:gd name="T2" fmla="*/ 0 w 46"/>
                    <a:gd name="T3" fmla="*/ 0 h 18"/>
                    <a:gd name="T4" fmla="*/ 10 w 46"/>
                    <a:gd name="T5" fmla="*/ 0 h 18"/>
                    <a:gd name="T6" fmla="*/ 10 w 46"/>
                    <a:gd name="T7" fmla="*/ 9 h 18"/>
                    <a:gd name="T8" fmla="*/ 19 w 46"/>
                    <a:gd name="T9" fmla="*/ 9 h 18"/>
                    <a:gd name="T10" fmla="*/ 19 w 46"/>
                    <a:gd name="T11" fmla="*/ 0 h 18"/>
                    <a:gd name="T12" fmla="*/ 27 w 46"/>
                    <a:gd name="T13" fmla="*/ 0 h 18"/>
                    <a:gd name="T14" fmla="*/ 27 w 46"/>
                    <a:gd name="T15" fmla="*/ 9 h 18"/>
                    <a:gd name="T16" fmla="*/ 36 w 46"/>
                    <a:gd name="T17" fmla="*/ 9 h 18"/>
                    <a:gd name="T18" fmla="*/ 36 w 46"/>
                    <a:gd name="T19" fmla="*/ 0 h 18"/>
                    <a:gd name="T20" fmla="*/ 46 w 46"/>
                    <a:gd name="T21" fmla="*/ 0 h 18"/>
                    <a:gd name="T22" fmla="*/ 46 w 46"/>
                    <a:gd name="T23" fmla="*/ 18 h 18"/>
                    <a:gd name="T24" fmla="*/ 0 w 46"/>
                    <a:gd name="T25"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6" h="18">
                      <a:moveTo>
                        <a:pt x="0" y="18"/>
                      </a:moveTo>
                      <a:lnTo>
                        <a:pt x="0" y="0"/>
                      </a:lnTo>
                      <a:lnTo>
                        <a:pt x="10" y="0"/>
                      </a:lnTo>
                      <a:lnTo>
                        <a:pt x="10" y="9"/>
                      </a:lnTo>
                      <a:lnTo>
                        <a:pt x="19" y="9"/>
                      </a:lnTo>
                      <a:lnTo>
                        <a:pt x="19" y="0"/>
                      </a:lnTo>
                      <a:lnTo>
                        <a:pt x="27" y="0"/>
                      </a:lnTo>
                      <a:lnTo>
                        <a:pt x="27" y="9"/>
                      </a:lnTo>
                      <a:lnTo>
                        <a:pt x="36" y="9"/>
                      </a:lnTo>
                      <a:lnTo>
                        <a:pt x="36" y="0"/>
                      </a:lnTo>
                      <a:lnTo>
                        <a:pt x="46" y="0"/>
                      </a:lnTo>
                      <a:lnTo>
                        <a:pt x="46" y="18"/>
                      </a:lnTo>
                      <a:lnTo>
                        <a:pt x="0" y="18"/>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0" name="Rectangle 909">
                  <a:extLst>
                    <a:ext uri="{FF2B5EF4-FFF2-40B4-BE49-F238E27FC236}">
                      <a16:creationId xmlns:a16="http://schemas.microsoft.com/office/drawing/2014/main" id="{DFC33C09-8FA2-F949-126E-190D3C1491D1}"/>
                    </a:ext>
                  </a:extLst>
                </p:cNvPr>
                <p:cNvSpPr>
                  <a:spLocks noChangeArrowheads="1"/>
                </p:cNvSpPr>
                <p:nvPr/>
              </p:nvSpPr>
              <p:spPr bwMode="auto">
                <a:xfrm>
                  <a:off x="6116638" y="5172075"/>
                  <a:ext cx="3175" cy="158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1" name="Rectangle 910">
                  <a:extLst>
                    <a:ext uri="{FF2B5EF4-FFF2-40B4-BE49-F238E27FC236}">
                      <a16:creationId xmlns:a16="http://schemas.microsoft.com/office/drawing/2014/main" id="{11DD160E-74E0-7189-FD9A-35C2A6D27C2B}"/>
                    </a:ext>
                  </a:extLst>
                </p:cNvPr>
                <p:cNvSpPr>
                  <a:spLocks noChangeArrowheads="1"/>
                </p:cNvSpPr>
                <p:nvPr/>
              </p:nvSpPr>
              <p:spPr bwMode="auto">
                <a:xfrm>
                  <a:off x="6116638" y="5172075"/>
                  <a:ext cx="3175" cy="15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2" name="Rectangle 911">
                  <a:extLst>
                    <a:ext uri="{FF2B5EF4-FFF2-40B4-BE49-F238E27FC236}">
                      <a16:creationId xmlns:a16="http://schemas.microsoft.com/office/drawing/2014/main" id="{62C91B34-6AC4-F34E-127C-A92DA9340291}"/>
                    </a:ext>
                  </a:extLst>
                </p:cNvPr>
                <p:cNvSpPr>
                  <a:spLocks noChangeArrowheads="1"/>
                </p:cNvSpPr>
                <p:nvPr/>
              </p:nvSpPr>
              <p:spPr bwMode="auto">
                <a:xfrm>
                  <a:off x="6116638" y="5168900"/>
                  <a:ext cx="3175"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3" name="Rectangle 912">
                  <a:extLst>
                    <a:ext uri="{FF2B5EF4-FFF2-40B4-BE49-F238E27FC236}">
                      <a16:creationId xmlns:a16="http://schemas.microsoft.com/office/drawing/2014/main" id="{9E8D8AA3-19D4-AB63-DD51-10272B182DDF}"/>
                    </a:ext>
                  </a:extLst>
                </p:cNvPr>
                <p:cNvSpPr>
                  <a:spLocks noChangeArrowheads="1"/>
                </p:cNvSpPr>
                <p:nvPr/>
              </p:nvSpPr>
              <p:spPr bwMode="auto">
                <a:xfrm>
                  <a:off x="6116638" y="5168900"/>
                  <a:ext cx="3175"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4" name="Rectangle 913">
                  <a:extLst>
                    <a:ext uri="{FF2B5EF4-FFF2-40B4-BE49-F238E27FC236}">
                      <a16:creationId xmlns:a16="http://schemas.microsoft.com/office/drawing/2014/main" id="{A8BD7DC4-D185-45FD-9E5D-0202115AEA04}"/>
                    </a:ext>
                  </a:extLst>
                </p:cNvPr>
                <p:cNvSpPr>
                  <a:spLocks noChangeArrowheads="1"/>
                </p:cNvSpPr>
                <p:nvPr/>
              </p:nvSpPr>
              <p:spPr bwMode="auto">
                <a:xfrm>
                  <a:off x="6115050" y="5172075"/>
                  <a:ext cx="3175" cy="158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5" name="Rectangle 914">
                  <a:extLst>
                    <a:ext uri="{FF2B5EF4-FFF2-40B4-BE49-F238E27FC236}">
                      <a16:creationId xmlns:a16="http://schemas.microsoft.com/office/drawing/2014/main" id="{3D9DE215-3D51-FAAB-4CBF-C43F6D953C00}"/>
                    </a:ext>
                  </a:extLst>
                </p:cNvPr>
                <p:cNvSpPr>
                  <a:spLocks noChangeArrowheads="1"/>
                </p:cNvSpPr>
                <p:nvPr/>
              </p:nvSpPr>
              <p:spPr bwMode="auto">
                <a:xfrm>
                  <a:off x="6115050" y="5172075"/>
                  <a:ext cx="3175" cy="15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6" name="Rectangle 915">
                  <a:extLst>
                    <a:ext uri="{FF2B5EF4-FFF2-40B4-BE49-F238E27FC236}">
                      <a16:creationId xmlns:a16="http://schemas.microsoft.com/office/drawing/2014/main" id="{58881D6F-8033-2829-6ABF-F2A20333735B}"/>
                    </a:ext>
                  </a:extLst>
                </p:cNvPr>
                <p:cNvSpPr>
                  <a:spLocks noChangeArrowheads="1"/>
                </p:cNvSpPr>
                <p:nvPr/>
              </p:nvSpPr>
              <p:spPr bwMode="auto">
                <a:xfrm>
                  <a:off x="6115050" y="5168900"/>
                  <a:ext cx="3175"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7" name="Rectangle 916">
                  <a:extLst>
                    <a:ext uri="{FF2B5EF4-FFF2-40B4-BE49-F238E27FC236}">
                      <a16:creationId xmlns:a16="http://schemas.microsoft.com/office/drawing/2014/main" id="{3C40CAEA-E9A8-6973-B389-6C19E78D347E}"/>
                    </a:ext>
                  </a:extLst>
                </p:cNvPr>
                <p:cNvSpPr>
                  <a:spLocks noChangeArrowheads="1"/>
                </p:cNvSpPr>
                <p:nvPr/>
              </p:nvSpPr>
              <p:spPr bwMode="auto">
                <a:xfrm>
                  <a:off x="6115050" y="5168900"/>
                  <a:ext cx="3175"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8" name="Rectangle 917">
                  <a:extLst>
                    <a:ext uri="{FF2B5EF4-FFF2-40B4-BE49-F238E27FC236}">
                      <a16:creationId xmlns:a16="http://schemas.microsoft.com/office/drawing/2014/main" id="{3FD1D530-5A33-4D14-849C-3BC760296B0B}"/>
                    </a:ext>
                  </a:extLst>
                </p:cNvPr>
                <p:cNvSpPr>
                  <a:spLocks noChangeArrowheads="1"/>
                </p:cNvSpPr>
                <p:nvPr/>
              </p:nvSpPr>
              <p:spPr bwMode="auto">
                <a:xfrm>
                  <a:off x="6110288" y="5172075"/>
                  <a:ext cx="4763" cy="158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9" name="Rectangle 919">
                  <a:extLst>
                    <a:ext uri="{FF2B5EF4-FFF2-40B4-BE49-F238E27FC236}">
                      <a16:creationId xmlns:a16="http://schemas.microsoft.com/office/drawing/2014/main" id="{6C303A51-6216-B23D-7FA9-A896275044D2}"/>
                    </a:ext>
                  </a:extLst>
                </p:cNvPr>
                <p:cNvSpPr>
                  <a:spLocks noChangeArrowheads="1"/>
                </p:cNvSpPr>
                <p:nvPr/>
              </p:nvSpPr>
              <p:spPr bwMode="auto">
                <a:xfrm>
                  <a:off x="6110288" y="5172075"/>
                  <a:ext cx="4762"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0" name="Rectangle 920">
                  <a:extLst>
                    <a:ext uri="{FF2B5EF4-FFF2-40B4-BE49-F238E27FC236}">
                      <a16:creationId xmlns:a16="http://schemas.microsoft.com/office/drawing/2014/main" id="{689BF9FD-2D79-AA2B-FD03-8DEAE39BD336}"/>
                    </a:ext>
                  </a:extLst>
                </p:cNvPr>
                <p:cNvSpPr>
                  <a:spLocks noChangeArrowheads="1"/>
                </p:cNvSpPr>
                <p:nvPr/>
              </p:nvSpPr>
              <p:spPr bwMode="auto">
                <a:xfrm>
                  <a:off x="6110288" y="5168900"/>
                  <a:ext cx="4762"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1" name="Rectangle 921">
                  <a:extLst>
                    <a:ext uri="{FF2B5EF4-FFF2-40B4-BE49-F238E27FC236}">
                      <a16:creationId xmlns:a16="http://schemas.microsoft.com/office/drawing/2014/main" id="{FF276883-3ED4-0DB2-D6F6-26D3BBEB6951}"/>
                    </a:ext>
                  </a:extLst>
                </p:cNvPr>
                <p:cNvSpPr>
                  <a:spLocks noChangeArrowheads="1"/>
                </p:cNvSpPr>
                <p:nvPr/>
              </p:nvSpPr>
              <p:spPr bwMode="auto">
                <a:xfrm>
                  <a:off x="6110288" y="5168900"/>
                  <a:ext cx="4762"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2" name="Rectangle 922">
                  <a:extLst>
                    <a:ext uri="{FF2B5EF4-FFF2-40B4-BE49-F238E27FC236}">
                      <a16:creationId xmlns:a16="http://schemas.microsoft.com/office/drawing/2014/main" id="{33313643-CF07-42D4-C163-5C8D0A61D58A}"/>
                    </a:ext>
                  </a:extLst>
                </p:cNvPr>
                <p:cNvSpPr>
                  <a:spLocks noChangeArrowheads="1"/>
                </p:cNvSpPr>
                <p:nvPr/>
              </p:nvSpPr>
              <p:spPr bwMode="auto">
                <a:xfrm>
                  <a:off x="6110288" y="5173662"/>
                  <a:ext cx="4762"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 name="Rectangle 923">
                  <a:extLst>
                    <a:ext uri="{FF2B5EF4-FFF2-40B4-BE49-F238E27FC236}">
                      <a16:creationId xmlns:a16="http://schemas.microsoft.com/office/drawing/2014/main" id="{9FDBE1A2-0F13-4E7F-49D6-88E436B5523F}"/>
                    </a:ext>
                  </a:extLst>
                </p:cNvPr>
                <p:cNvSpPr>
                  <a:spLocks noChangeArrowheads="1"/>
                </p:cNvSpPr>
                <p:nvPr/>
              </p:nvSpPr>
              <p:spPr bwMode="auto">
                <a:xfrm>
                  <a:off x="6110288" y="5173662"/>
                  <a:ext cx="4762"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4" name="Rectangle 924">
                  <a:extLst>
                    <a:ext uri="{FF2B5EF4-FFF2-40B4-BE49-F238E27FC236}">
                      <a16:creationId xmlns:a16="http://schemas.microsoft.com/office/drawing/2014/main" id="{EB4EB07C-AF08-D1F8-5356-7590342DFC06}"/>
                    </a:ext>
                  </a:extLst>
                </p:cNvPr>
                <p:cNvSpPr>
                  <a:spLocks noChangeArrowheads="1"/>
                </p:cNvSpPr>
                <p:nvPr/>
              </p:nvSpPr>
              <p:spPr bwMode="auto">
                <a:xfrm>
                  <a:off x="6111875" y="5172075"/>
                  <a:ext cx="3175"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5" name="Rectangle 925">
                  <a:extLst>
                    <a:ext uri="{FF2B5EF4-FFF2-40B4-BE49-F238E27FC236}">
                      <a16:creationId xmlns:a16="http://schemas.microsoft.com/office/drawing/2014/main" id="{9A30FD78-3A8D-A396-8822-4100F71B5B70}"/>
                    </a:ext>
                  </a:extLst>
                </p:cNvPr>
                <p:cNvSpPr>
                  <a:spLocks noChangeArrowheads="1"/>
                </p:cNvSpPr>
                <p:nvPr/>
              </p:nvSpPr>
              <p:spPr bwMode="auto">
                <a:xfrm>
                  <a:off x="6111875" y="5172075"/>
                  <a:ext cx="3175"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6" name="Rectangle 926">
                  <a:extLst>
                    <a:ext uri="{FF2B5EF4-FFF2-40B4-BE49-F238E27FC236}">
                      <a16:creationId xmlns:a16="http://schemas.microsoft.com/office/drawing/2014/main" id="{0AE58494-F505-C548-311B-5EA959E1DBC2}"/>
                    </a:ext>
                  </a:extLst>
                </p:cNvPr>
                <p:cNvSpPr>
                  <a:spLocks noChangeArrowheads="1"/>
                </p:cNvSpPr>
                <p:nvPr/>
              </p:nvSpPr>
              <p:spPr bwMode="auto">
                <a:xfrm>
                  <a:off x="6108700" y="5167312"/>
                  <a:ext cx="6350"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7" name="Rectangle 927">
                  <a:extLst>
                    <a:ext uri="{FF2B5EF4-FFF2-40B4-BE49-F238E27FC236}">
                      <a16:creationId xmlns:a16="http://schemas.microsoft.com/office/drawing/2014/main" id="{9CFAACF1-ADD6-C0E7-CB48-FA0C85BE7D3A}"/>
                    </a:ext>
                  </a:extLst>
                </p:cNvPr>
                <p:cNvSpPr>
                  <a:spLocks noChangeArrowheads="1"/>
                </p:cNvSpPr>
                <p:nvPr/>
              </p:nvSpPr>
              <p:spPr bwMode="auto">
                <a:xfrm>
                  <a:off x="6108700" y="5167312"/>
                  <a:ext cx="6350"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8" name="Rectangle 928">
                  <a:extLst>
                    <a:ext uri="{FF2B5EF4-FFF2-40B4-BE49-F238E27FC236}">
                      <a16:creationId xmlns:a16="http://schemas.microsoft.com/office/drawing/2014/main" id="{6B79B939-3598-6C47-A792-4624CA7DA447}"/>
                    </a:ext>
                  </a:extLst>
                </p:cNvPr>
                <p:cNvSpPr>
                  <a:spLocks noChangeArrowheads="1"/>
                </p:cNvSpPr>
                <p:nvPr/>
              </p:nvSpPr>
              <p:spPr bwMode="auto">
                <a:xfrm>
                  <a:off x="6111875" y="5167312"/>
                  <a:ext cx="3175"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9" name="Rectangle 929">
                  <a:extLst>
                    <a:ext uri="{FF2B5EF4-FFF2-40B4-BE49-F238E27FC236}">
                      <a16:creationId xmlns:a16="http://schemas.microsoft.com/office/drawing/2014/main" id="{7F3B1858-01C4-FE7B-1C2C-553D05EF955D}"/>
                    </a:ext>
                  </a:extLst>
                </p:cNvPr>
                <p:cNvSpPr>
                  <a:spLocks noChangeArrowheads="1"/>
                </p:cNvSpPr>
                <p:nvPr/>
              </p:nvSpPr>
              <p:spPr bwMode="auto">
                <a:xfrm>
                  <a:off x="6111875" y="5167312"/>
                  <a:ext cx="3175"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0" name="Rectangle 930">
                  <a:extLst>
                    <a:ext uri="{FF2B5EF4-FFF2-40B4-BE49-F238E27FC236}">
                      <a16:creationId xmlns:a16="http://schemas.microsoft.com/office/drawing/2014/main" id="{D2F00125-EBCC-3C36-3FA2-167D7E6E4634}"/>
                    </a:ext>
                  </a:extLst>
                </p:cNvPr>
                <p:cNvSpPr>
                  <a:spLocks noChangeArrowheads="1"/>
                </p:cNvSpPr>
                <p:nvPr/>
              </p:nvSpPr>
              <p:spPr bwMode="auto">
                <a:xfrm>
                  <a:off x="6108700" y="5164137"/>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1" name="Rectangle 931">
                  <a:extLst>
                    <a:ext uri="{FF2B5EF4-FFF2-40B4-BE49-F238E27FC236}">
                      <a16:creationId xmlns:a16="http://schemas.microsoft.com/office/drawing/2014/main" id="{C9F29EA8-BE37-75F4-518B-2CBA5A2029E9}"/>
                    </a:ext>
                  </a:extLst>
                </p:cNvPr>
                <p:cNvSpPr>
                  <a:spLocks noChangeArrowheads="1"/>
                </p:cNvSpPr>
                <p:nvPr/>
              </p:nvSpPr>
              <p:spPr bwMode="auto">
                <a:xfrm>
                  <a:off x="6108700" y="5164137"/>
                  <a:ext cx="635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2" name="Rectangle 932">
                  <a:extLst>
                    <a:ext uri="{FF2B5EF4-FFF2-40B4-BE49-F238E27FC236}">
                      <a16:creationId xmlns:a16="http://schemas.microsoft.com/office/drawing/2014/main" id="{3EDFFF74-995F-5BFF-A3CE-969AA4772CC9}"/>
                    </a:ext>
                  </a:extLst>
                </p:cNvPr>
                <p:cNvSpPr>
                  <a:spLocks noChangeArrowheads="1"/>
                </p:cNvSpPr>
                <p:nvPr/>
              </p:nvSpPr>
              <p:spPr bwMode="auto">
                <a:xfrm>
                  <a:off x="6105525" y="5162550"/>
                  <a:ext cx="4762"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3" name="Rectangle 933">
                  <a:extLst>
                    <a:ext uri="{FF2B5EF4-FFF2-40B4-BE49-F238E27FC236}">
                      <a16:creationId xmlns:a16="http://schemas.microsoft.com/office/drawing/2014/main" id="{42A03320-373B-9565-2F72-0A4123A4165E}"/>
                    </a:ext>
                  </a:extLst>
                </p:cNvPr>
                <p:cNvSpPr>
                  <a:spLocks noChangeArrowheads="1"/>
                </p:cNvSpPr>
                <p:nvPr/>
              </p:nvSpPr>
              <p:spPr bwMode="auto">
                <a:xfrm>
                  <a:off x="6105525" y="5162550"/>
                  <a:ext cx="4762"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4" name="Rectangle 934">
                  <a:extLst>
                    <a:ext uri="{FF2B5EF4-FFF2-40B4-BE49-F238E27FC236}">
                      <a16:creationId xmlns:a16="http://schemas.microsoft.com/office/drawing/2014/main" id="{D27EE775-313A-B735-EA69-2A2CF696DDB8}"/>
                    </a:ext>
                  </a:extLst>
                </p:cNvPr>
                <p:cNvSpPr>
                  <a:spLocks noChangeArrowheads="1"/>
                </p:cNvSpPr>
                <p:nvPr/>
              </p:nvSpPr>
              <p:spPr bwMode="auto">
                <a:xfrm>
                  <a:off x="6111875" y="5162550"/>
                  <a:ext cx="4762"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5" name="Rectangle 935">
                  <a:extLst>
                    <a:ext uri="{FF2B5EF4-FFF2-40B4-BE49-F238E27FC236}">
                      <a16:creationId xmlns:a16="http://schemas.microsoft.com/office/drawing/2014/main" id="{3F3F9FC2-C56B-045E-6E2A-DD897C9EDC1A}"/>
                    </a:ext>
                  </a:extLst>
                </p:cNvPr>
                <p:cNvSpPr>
                  <a:spLocks noChangeArrowheads="1"/>
                </p:cNvSpPr>
                <p:nvPr/>
              </p:nvSpPr>
              <p:spPr bwMode="auto">
                <a:xfrm>
                  <a:off x="6111875" y="5162550"/>
                  <a:ext cx="4762"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6" name="Freeform 936">
                  <a:extLst>
                    <a:ext uri="{FF2B5EF4-FFF2-40B4-BE49-F238E27FC236}">
                      <a16:creationId xmlns:a16="http://schemas.microsoft.com/office/drawing/2014/main" id="{C96B6C09-5953-55F4-D70A-AFDE863D27CF}"/>
                    </a:ext>
                  </a:extLst>
                </p:cNvPr>
                <p:cNvSpPr>
                  <a:spLocks/>
                </p:cNvSpPr>
                <p:nvPr/>
              </p:nvSpPr>
              <p:spPr bwMode="auto">
                <a:xfrm>
                  <a:off x="6105525" y="5157787"/>
                  <a:ext cx="11112" cy="4762"/>
                </a:xfrm>
                <a:custGeom>
                  <a:avLst/>
                  <a:gdLst>
                    <a:gd name="T0" fmla="*/ 44 w 44"/>
                    <a:gd name="T1" fmla="*/ 18 h 18"/>
                    <a:gd name="T2" fmla="*/ 44 w 44"/>
                    <a:gd name="T3" fmla="*/ 0 h 18"/>
                    <a:gd name="T4" fmla="*/ 36 w 44"/>
                    <a:gd name="T5" fmla="*/ 0 h 18"/>
                    <a:gd name="T6" fmla="*/ 36 w 44"/>
                    <a:gd name="T7" fmla="*/ 9 h 18"/>
                    <a:gd name="T8" fmla="*/ 26 w 44"/>
                    <a:gd name="T9" fmla="*/ 9 h 18"/>
                    <a:gd name="T10" fmla="*/ 26 w 44"/>
                    <a:gd name="T11" fmla="*/ 0 h 18"/>
                    <a:gd name="T12" fmla="*/ 17 w 44"/>
                    <a:gd name="T13" fmla="*/ 0 h 18"/>
                    <a:gd name="T14" fmla="*/ 17 w 44"/>
                    <a:gd name="T15" fmla="*/ 9 h 18"/>
                    <a:gd name="T16" fmla="*/ 17 w 44"/>
                    <a:gd name="T17" fmla="*/ 0 h 18"/>
                    <a:gd name="T18" fmla="*/ 0 w 44"/>
                    <a:gd name="T19" fmla="*/ 0 h 18"/>
                    <a:gd name="T20" fmla="*/ 0 w 44"/>
                    <a:gd name="T21" fmla="*/ 18 h 18"/>
                    <a:gd name="T22" fmla="*/ 44 w 44"/>
                    <a:gd name="T23"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4" h="18">
                      <a:moveTo>
                        <a:pt x="44" y="18"/>
                      </a:moveTo>
                      <a:lnTo>
                        <a:pt x="44" y="0"/>
                      </a:lnTo>
                      <a:lnTo>
                        <a:pt x="36" y="0"/>
                      </a:lnTo>
                      <a:lnTo>
                        <a:pt x="36" y="9"/>
                      </a:lnTo>
                      <a:lnTo>
                        <a:pt x="26" y="9"/>
                      </a:lnTo>
                      <a:lnTo>
                        <a:pt x="26" y="0"/>
                      </a:lnTo>
                      <a:lnTo>
                        <a:pt x="17" y="0"/>
                      </a:lnTo>
                      <a:lnTo>
                        <a:pt x="17" y="9"/>
                      </a:lnTo>
                      <a:lnTo>
                        <a:pt x="17" y="0"/>
                      </a:lnTo>
                      <a:lnTo>
                        <a:pt x="0" y="0"/>
                      </a:lnTo>
                      <a:lnTo>
                        <a:pt x="0" y="18"/>
                      </a:lnTo>
                      <a:lnTo>
                        <a:pt x="44" y="18"/>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7" name="Freeform 937">
                  <a:extLst>
                    <a:ext uri="{FF2B5EF4-FFF2-40B4-BE49-F238E27FC236}">
                      <a16:creationId xmlns:a16="http://schemas.microsoft.com/office/drawing/2014/main" id="{C982C41D-88B2-80F4-FB0B-E429A5B4578E}"/>
                    </a:ext>
                  </a:extLst>
                </p:cNvPr>
                <p:cNvSpPr>
                  <a:spLocks/>
                </p:cNvSpPr>
                <p:nvPr/>
              </p:nvSpPr>
              <p:spPr bwMode="auto">
                <a:xfrm>
                  <a:off x="6105525" y="5157787"/>
                  <a:ext cx="11112" cy="4762"/>
                </a:xfrm>
                <a:custGeom>
                  <a:avLst/>
                  <a:gdLst>
                    <a:gd name="T0" fmla="*/ 44 w 44"/>
                    <a:gd name="T1" fmla="*/ 18 h 18"/>
                    <a:gd name="T2" fmla="*/ 44 w 44"/>
                    <a:gd name="T3" fmla="*/ 0 h 18"/>
                    <a:gd name="T4" fmla="*/ 36 w 44"/>
                    <a:gd name="T5" fmla="*/ 0 h 18"/>
                    <a:gd name="T6" fmla="*/ 36 w 44"/>
                    <a:gd name="T7" fmla="*/ 9 h 18"/>
                    <a:gd name="T8" fmla="*/ 26 w 44"/>
                    <a:gd name="T9" fmla="*/ 9 h 18"/>
                    <a:gd name="T10" fmla="*/ 26 w 44"/>
                    <a:gd name="T11" fmla="*/ 0 h 18"/>
                    <a:gd name="T12" fmla="*/ 17 w 44"/>
                    <a:gd name="T13" fmla="*/ 0 h 18"/>
                    <a:gd name="T14" fmla="*/ 17 w 44"/>
                    <a:gd name="T15" fmla="*/ 9 h 18"/>
                    <a:gd name="T16" fmla="*/ 17 w 44"/>
                    <a:gd name="T17" fmla="*/ 0 h 18"/>
                    <a:gd name="T18" fmla="*/ 0 w 44"/>
                    <a:gd name="T19" fmla="*/ 0 h 18"/>
                    <a:gd name="T20" fmla="*/ 0 w 44"/>
                    <a:gd name="T21" fmla="*/ 18 h 18"/>
                    <a:gd name="T22" fmla="*/ 44 w 44"/>
                    <a:gd name="T23"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4" h="18">
                      <a:moveTo>
                        <a:pt x="44" y="18"/>
                      </a:moveTo>
                      <a:lnTo>
                        <a:pt x="44" y="0"/>
                      </a:lnTo>
                      <a:lnTo>
                        <a:pt x="36" y="0"/>
                      </a:lnTo>
                      <a:lnTo>
                        <a:pt x="36" y="9"/>
                      </a:lnTo>
                      <a:lnTo>
                        <a:pt x="26" y="9"/>
                      </a:lnTo>
                      <a:lnTo>
                        <a:pt x="26" y="0"/>
                      </a:lnTo>
                      <a:lnTo>
                        <a:pt x="17" y="0"/>
                      </a:lnTo>
                      <a:lnTo>
                        <a:pt x="17" y="9"/>
                      </a:lnTo>
                      <a:lnTo>
                        <a:pt x="17" y="0"/>
                      </a:lnTo>
                      <a:lnTo>
                        <a:pt x="0" y="0"/>
                      </a:lnTo>
                      <a:lnTo>
                        <a:pt x="0" y="18"/>
                      </a:lnTo>
                      <a:lnTo>
                        <a:pt x="44" y="1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8" name="Freeform 938">
                  <a:extLst>
                    <a:ext uri="{FF2B5EF4-FFF2-40B4-BE49-F238E27FC236}">
                      <a16:creationId xmlns:a16="http://schemas.microsoft.com/office/drawing/2014/main" id="{673A658A-E590-1F88-1083-5E50524A3E83}"/>
                    </a:ext>
                  </a:extLst>
                </p:cNvPr>
                <p:cNvSpPr>
                  <a:spLocks/>
                </p:cNvSpPr>
                <p:nvPr/>
              </p:nvSpPr>
              <p:spPr bwMode="auto">
                <a:xfrm>
                  <a:off x="6105525" y="5157787"/>
                  <a:ext cx="11112" cy="4762"/>
                </a:xfrm>
                <a:custGeom>
                  <a:avLst/>
                  <a:gdLst>
                    <a:gd name="T0" fmla="*/ 44 w 44"/>
                    <a:gd name="T1" fmla="*/ 18 h 18"/>
                    <a:gd name="T2" fmla="*/ 44 w 44"/>
                    <a:gd name="T3" fmla="*/ 0 h 18"/>
                    <a:gd name="T4" fmla="*/ 36 w 44"/>
                    <a:gd name="T5" fmla="*/ 0 h 18"/>
                    <a:gd name="T6" fmla="*/ 36 w 44"/>
                    <a:gd name="T7" fmla="*/ 9 h 18"/>
                    <a:gd name="T8" fmla="*/ 26 w 44"/>
                    <a:gd name="T9" fmla="*/ 9 h 18"/>
                    <a:gd name="T10" fmla="*/ 26 w 44"/>
                    <a:gd name="T11" fmla="*/ 0 h 18"/>
                    <a:gd name="T12" fmla="*/ 17 w 44"/>
                    <a:gd name="T13" fmla="*/ 0 h 18"/>
                    <a:gd name="T14" fmla="*/ 17 w 44"/>
                    <a:gd name="T15" fmla="*/ 9 h 18"/>
                    <a:gd name="T16" fmla="*/ 17 w 44"/>
                    <a:gd name="T17" fmla="*/ 0 h 18"/>
                    <a:gd name="T18" fmla="*/ 0 w 44"/>
                    <a:gd name="T19" fmla="*/ 0 h 18"/>
                    <a:gd name="T20" fmla="*/ 0 w 44"/>
                    <a:gd name="T21" fmla="*/ 18 h 18"/>
                    <a:gd name="T22" fmla="*/ 44 w 44"/>
                    <a:gd name="T23"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4" h="18">
                      <a:moveTo>
                        <a:pt x="44" y="18"/>
                      </a:moveTo>
                      <a:lnTo>
                        <a:pt x="44" y="0"/>
                      </a:lnTo>
                      <a:lnTo>
                        <a:pt x="36" y="0"/>
                      </a:lnTo>
                      <a:lnTo>
                        <a:pt x="36" y="9"/>
                      </a:lnTo>
                      <a:lnTo>
                        <a:pt x="26" y="9"/>
                      </a:lnTo>
                      <a:lnTo>
                        <a:pt x="26" y="0"/>
                      </a:lnTo>
                      <a:lnTo>
                        <a:pt x="17" y="0"/>
                      </a:lnTo>
                      <a:lnTo>
                        <a:pt x="17" y="9"/>
                      </a:lnTo>
                      <a:lnTo>
                        <a:pt x="17" y="0"/>
                      </a:lnTo>
                      <a:lnTo>
                        <a:pt x="0" y="0"/>
                      </a:lnTo>
                      <a:lnTo>
                        <a:pt x="0" y="18"/>
                      </a:lnTo>
                      <a:lnTo>
                        <a:pt x="44" y="18"/>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9" name="Rectangle 939">
                  <a:extLst>
                    <a:ext uri="{FF2B5EF4-FFF2-40B4-BE49-F238E27FC236}">
                      <a16:creationId xmlns:a16="http://schemas.microsoft.com/office/drawing/2014/main" id="{950EBA4C-4D96-58E1-8391-75F2CEF4ACF0}"/>
                    </a:ext>
                  </a:extLst>
                </p:cNvPr>
                <p:cNvSpPr>
                  <a:spLocks noChangeArrowheads="1"/>
                </p:cNvSpPr>
                <p:nvPr/>
              </p:nvSpPr>
              <p:spPr bwMode="auto">
                <a:xfrm>
                  <a:off x="6097588" y="5172075"/>
                  <a:ext cx="1587"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 name="Rectangle 940">
                  <a:extLst>
                    <a:ext uri="{FF2B5EF4-FFF2-40B4-BE49-F238E27FC236}">
                      <a16:creationId xmlns:a16="http://schemas.microsoft.com/office/drawing/2014/main" id="{19BF64D7-ACFE-1E26-3B7D-1CAC3E47044B}"/>
                    </a:ext>
                  </a:extLst>
                </p:cNvPr>
                <p:cNvSpPr>
                  <a:spLocks noChangeArrowheads="1"/>
                </p:cNvSpPr>
                <p:nvPr/>
              </p:nvSpPr>
              <p:spPr bwMode="auto">
                <a:xfrm>
                  <a:off x="6097588" y="5172075"/>
                  <a:ext cx="1587"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1" name="Rectangle 941">
                  <a:extLst>
                    <a:ext uri="{FF2B5EF4-FFF2-40B4-BE49-F238E27FC236}">
                      <a16:creationId xmlns:a16="http://schemas.microsoft.com/office/drawing/2014/main" id="{662F2D64-D645-9F71-166F-41C259D6F5A2}"/>
                    </a:ext>
                  </a:extLst>
                </p:cNvPr>
                <p:cNvSpPr>
                  <a:spLocks noChangeArrowheads="1"/>
                </p:cNvSpPr>
                <p:nvPr/>
              </p:nvSpPr>
              <p:spPr bwMode="auto">
                <a:xfrm>
                  <a:off x="6108700" y="5172075"/>
                  <a:ext cx="1587"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2" name="Rectangle 942">
                  <a:extLst>
                    <a:ext uri="{FF2B5EF4-FFF2-40B4-BE49-F238E27FC236}">
                      <a16:creationId xmlns:a16="http://schemas.microsoft.com/office/drawing/2014/main" id="{E564F6BD-9493-4F1D-E2E2-D4C27ABD2A3E}"/>
                    </a:ext>
                  </a:extLst>
                </p:cNvPr>
                <p:cNvSpPr>
                  <a:spLocks noChangeArrowheads="1"/>
                </p:cNvSpPr>
                <p:nvPr/>
              </p:nvSpPr>
              <p:spPr bwMode="auto">
                <a:xfrm>
                  <a:off x="6108700" y="5172075"/>
                  <a:ext cx="1587"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3" name="Rectangle 943">
                  <a:extLst>
                    <a:ext uri="{FF2B5EF4-FFF2-40B4-BE49-F238E27FC236}">
                      <a16:creationId xmlns:a16="http://schemas.microsoft.com/office/drawing/2014/main" id="{DCDF46AF-D8B6-DE02-E7F3-E9A00EC59E10}"/>
                    </a:ext>
                  </a:extLst>
                </p:cNvPr>
                <p:cNvSpPr>
                  <a:spLocks noChangeArrowheads="1"/>
                </p:cNvSpPr>
                <p:nvPr/>
              </p:nvSpPr>
              <p:spPr bwMode="auto">
                <a:xfrm>
                  <a:off x="6103938" y="5168900"/>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4" name="Rectangle 944">
                  <a:extLst>
                    <a:ext uri="{FF2B5EF4-FFF2-40B4-BE49-F238E27FC236}">
                      <a16:creationId xmlns:a16="http://schemas.microsoft.com/office/drawing/2014/main" id="{7991450A-846E-9223-7ECE-2521BE79DE67}"/>
                    </a:ext>
                  </a:extLst>
                </p:cNvPr>
                <p:cNvSpPr>
                  <a:spLocks noChangeArrowheads="1"/>
                </p:cNvSpPr>
                <p:nvPr/>
              </p:nvSpPr>
              <p:spPr bwMode="auto">
                <a:xfrm>
                  <a:off x="6103938" y="5168900"/>
                  <a:ext cx="635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5" name="Rectangle 945">
                  <a:extLst>
                    <a:ext uri="{FF2B5EF4-FFF2-40B4-BE49-F238E27FC236}">
                      <a16:creationId xmlns:a16="http://schemas.microsoft.com/office/drawing/2014/main" id="{E77EBC8F-D70C-746E-F229-4C6C9D80CECB}"/>
                    </a:ext>
                  </a:extLst>
                </p:cNvPr>
                <p:cNvSpPr>
                  <a:spLocks noChangeArrowheads="1"/>
                </p:cNvSpPr>
                <p:nvPr/>
              </p:nvSpPr>
              <p:spPr bwMode="auto">
                <a:xfrm>
                  <a:off x="6103938" y="5172075"/>
                  <a:ext cx="1587"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6" name="Rectangle 946">
                  <a:extLst>
                    <a:ext uri="{FF2B5EF4-FFF2-40B4-BE49-F238E27FC236}">
                      <a16:creationId xmlns:a16="http://schemas.microsoft.com/office/drawing/2014/main" id="{1C3D376B-273D-BCE5-EEE2-BCF781A45486}"/>
                    </a:ext>
                  </a:extLst>
                </p:cNvPr>
                <p:cNvSpPr>
                  <a:spLocks noChangeArrowheads="1"/>
                </p:cNvSpPr>
                <p:nvPr/>
              </p:nvSpPr>
              <p:spPr bwMode="auto">
                <a:xfrm>
                  <a:off x="6103938" y="5172075"/>
                  <a:ext cx="1587"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7" name="Rectangle 947">
                  <a:extLst>
                    <a:ext uri="{FF2B5EF4-FFF2-40B4-BE49-F238E27FC236}">
                      <a16:creationId xmlns:a16="http://schemas.microsoft.com/office/drawing/2014/main" id="{C7007FDA-DB46-4070-7C60-EE7D046D61A7}"/>
                    </a:ext>
                  </a:extLst>
                </p:cNvPr>
                <p:cNvSpPr>
                  <a:spLocks noChangeArrowheads="1"/>
                </p:cNvSpPr>
                <p:nvPr/>
              </p:nvSpPr>
              <p:spPr bwMode="auto">
                <a:xfrm>
                  <a:off x="6102350" y="5167312"/>
                  <a:ext cx="1587"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8" name="Rectangle 948">
                  <a:extLst>
                    <a:ext uri="{FF2B5EF4-FFF2-40B4-BE49-F238E27FC236}">
                      <a16:creationId xmlns:a16="http://schemas.microsoft.com/office/drawing/2014/main" id="{1E89C14A-8BDD-F9E6-A184-A91883EBA0FF}"/>
                    </a:ext>
                  </a:extLst>
                </p:cNvPr>
                <p:cNvSpPr>
                  <a:spLocks noChangeArrowheads="1"/>
                </p:cNvSpPr>
                <p:nvPr/>
              </p:nvSpPr>
              <p:spPr bwMode="auto">
                <a:xfrm>
                  <a:off x="6102350" y="5167312"/>
                  <a:ext cx="1587"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9" name="Rectangle 949">
                  <a:extLst>
                    <a:ext uri="{FF2B5EF4-FFF2-40B4-BE49-F238E27FC236}">
                      <a16:creationId xmlns:a16="http://schemas.microsoft.com/office/drawing/2014/main" id="{D9FD8876-FBBC-85F3-8D3F-8F8D02E87C5F}"/>
                    </a:ext>
                  </a:extLst>
                </p:cNvPr>
                <p:cNvSpPr>
                  <a:spLocks noChangeArrowheads="1"/>
                </p:cNvSpPr>
                <p:nvPr/>
              </p:nvSpPr>
              <p:spPr bwMode="auto">
                <a:xfrm>
                  <a:off x="6099175" y="5167312"/>
                  <a:ext cx="3175"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0" name="Rectangle 950">
                  <a:extLst>
                    <a:ext uri="{FF2B5EF4-FFF2-40B4-BE49-F238E27FC236}">
                      <a16:creationId xmlns:a16="http://schemas.microsoft.com/office/drawing/2014/main" id="{EC65F14B-40AE-51B1-3F5D-D9B62A9FE45D}"/>
                    </a:ext>
                  </a:extLst>
                </p:cNvPr>
                <p:cNvSpPr>
                  <a:spLocks noChangeArrowheads="1"/>
                </p:cNvSpPr>
                <p:nvPr/>
              </p:nvSpPr>
              <p:spPr bwMode="auto">
                <a:xfrm>
                  <a:off x="6099175" y="5167312"/>
                  <a:ext cx="3175"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1" name="Rectangle 951">
                  <a:extLst>
                    <a:ext uri="{FF2B5EF4-FFF2-40B4-BE49-F238E27FC236}">
                      <a16:creationId xmlns:a16="http://schemas.microsoft.com/office/drawing/2014/main" id="{11B81AB0-1EB8-7C80-BE51-CFE4C5CD35BB}"/>
                    </a:ext>
                  </a:extLst>
                </p:cNvPr>
                <p:cNvSpPr>
                  <a:spLocks noChangeArrowheads="1"/>
                </p:cNvSpPr>
                <p:nvPr/>
              </p:nvSpPr>
              <p:spPr bwMode="auto">
                <a:xfrm>
                  <a:off x="6099175" y="5168900"/>
                  <a:ext cx="4762"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2" name="Rectangle 952">
                  <a:extLst>
                    <a:ext uri="{FF2B5EF4-FFF2-40B4-BE49-F238E27FC236}">
                      <a16:creationId xmlns:a16="http://schemas.microsoft.com/office/drawing/2014/main" id="{4CD0B26A-D67E-9444-6C61-A1369D318B9F}"/>
                    </a:ext>
                  </a:extLst>
                </p:cNvPr>
                <p:cNvSpPr>
                  <a:spLocks noChangeArrowheads="1"/>
                </p:cNvSpPr>
                <p:nvPr/>
              </p:nvSpPr>
              <p:spPr bwMode="auto">
                <a:xfrm>
                  <a:off x="6099175" y="5168900"/>
                  <a:ext cx="4762"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3" name="Rectangle 953">
                  <a:extLst>
                    <a:ext uri="{FF2B5EF4-FFF2-40B4-BE49-F238E27FC236}">
                      <a16:creationId xmlns:a16="http://schemas.microsoft.com/office/drawing/2014/main" id="{6596B7E6-80B3-FB29-868E-056EA288B864}"/>
                    </a:ext>
                  </a:extLst>
                </p:cNvPr>
                <p:cNvSpPr>
                  <a:spLocks noChangeArrowheads="1"/>
                </p:cNvSpPr>
                <p:nvPr/>
              </p:nvSpPr>
              <p:spPr bwMode="auto">
                <a:xfrm>
                  <a:off x="6099175" y="5172075"/>
                  <a:ext cx="4762"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4" name="Rectangle 954">
                  <a:extLst>
                    <a:ext uri="{FF2B5EF4-FFF2-40B4-BE49-F238E27FC236}">
                      <a16:creationId xmlns:a16="http://schemas.microsoft.com/office/drawing/2014/main" id="{E5B17F03-E210-40E6-EC54-0497F9AFA95E}"/>
                    </a:ext>
                  </a:extLst>
                </p:cNvPr>
                <p:cNvSpPr>
                  <a:spLocks noChangeArrowheads="1"/>
                </p:cNvSpPr>
                <p:nvPr/>
              </p:nvSpPr>
              <p:spPr bwMode="auto">
                <a:xfrm>
                  <a:off x="6099175" y="5172075"/>
                  <a:ext cx="4762"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5" name="Rectangle 955">
                  <a:extLst>
                    <a:ext uri="{FF2B5EF4-FFF2-40B4-BE49-F238E27FC236}">
                      <a16:creationId xmlns:a16="http://schemas.microsoft.com/office/drawing/2014/main" id="{F3A32AEF-6A3A-7864-B6B0-9502141BECF7}"/>
                    </a:ext>
                  </a:extLst>
                </p:cNvPr>
                <p:cNvSpPr>
                  <a:spLocks noChangeArrowheads="1"/>
                </p:cNvSpPr>
                <p:nvPr/>
              </p:nvSpPr>
              <p:spPr bwMode="auto">
                <a:xfrm>
                  <a:off x="6102350" y="5172075"/>
                  <a:ext cx="1587"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6" name="Rectangle 956">
                  <a:extLst>
                    <a:ext uri="{FF2B5EF4-FFF2-40B4-BE49-F238E27FC236}">
                      <a16:creationId xmlns:a16="http://schemas.microsoft.com/office/drawing/2014/main" id="{853B1DF3-138F-C90E-A7F0-2B31FA42973E}"/>
                    </a:ext>
                  </a:extLst>
                </p:cNvPr>
                <p:cNvSpPr>
                  <a:spLocks noChangeArrowheads="1"/>
                </p:cNvSpPr>
                <p:nvPr/>
              </p:nvSpPr>
              <p:spPr bwMode="auto">
                <a:xfrm>
                  <a:off x="6102350" y="5172075"/>
                  <a:ext cx="1587"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7" name="Rectangle 957">
                  <a:extLst>
                    <a:ext uri="{FF2B5EF4-FFF2-40B4-BE49-F238E27FC236}">
                      <a16:creationId xmlns:a16="http://schemas.microsoft.com/office/drawing/2014/main" id="{B459FE78-1682-E63F-506E-111AE6032A87}"/>
                    </a:ext>
                  </a:extLst>
                </p:cNvPr>
                <p:cNvSpPr>
                  <a:spLocks noChangeArrowheads="1"/>
                </p:cNvSpPr>
                <p:nvPr/>
              </p:nvSpPr>
              <p:spPr bwMode="auto">
                <a:xfrm>
                  <a:off x="6099175" y="5164137"/>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8" name="Rectangle 958">
                  <a:extLst>
                    <a:ext uri="{FF2B5EF4-FFF2-40B4-BE49-F238E27FC236}">
                      <a16:creationId xmlns:a16="http://schemas.microsoft.com/office/drawing/2014/main" id="{C416A10F-283A-A7AB-3F8F-CE8CDDD25FFA}"/>
                    </a:ext>
                  </a:extLst>
                </p:cNvPr>
                <p:cNvSpPr>
                  <a:spLocks noChangeArrowheads="1"/>
                </p:cNvSpPr>
                <p:nvPr/>
              </p:nvSpPr>
              <p:spPr bwMode="auto">
                <a:xfrm>
                  <a:off x="6099175" y="5164137"/>
                  <a:ext cx="635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9" name="Rectangle 959">
                  <a:extLst>
                    <a:ext uri="{FF2B5EF4-FFF2-40B4-BE49-F238E27FC236}">
                      <a16:creationId xmlns:a16="http://schemas.microsoft.com/office/drawing/2014/main" id="{25E16F11-2D5E-8B63-46C5-861C4EB968E0}"/>
                    </a:ext>
                  </a:extLst>
                </p:cNvPr>
                <p:cNvSpPr>
                  <a:spLocks noChangeArrowheads="1"/>
                </p:cNvSpPr>
                <p:nvPr/>
              </p:nvSpPr>
              <p:spPr bwMode="auto">
                <a:xfrm>
                  <a:off x="6102350" y="5162550"/>
                  <a:ext cx="1587"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0" name="Rectangle 960">
                  <a:extLst>
                    <a:ext uri="{FF2B5EF4-FFF2-40B4-BE49-F238E27FC236}">
                      <a16:creationId xmlns:a16="http://schemas.microsoft.com/office/drawing/2014/main" id="{525CCF32-CF16-298A-A817-40B5B7B852EC}"/>
                    </a:ext>
                  </a:extLst>
                </p:cNvPr>
                <p:cNvSpPr>
                  <a:spLocks noChangeArrowheads="1"/>
                </p:cNvSpPr>
                <p:nvPr/>
              </p:nvSpPr>
              <p:spPr bwMode="auto">
                <a:xfrm>
                  <a:off x="6102350" y="5162550"/>
                  <a:ext cx="1587"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1" name="Rectangle 961">
                  <a:extLst>
                    <a:ext uri="{FF2B5EF4-FFF2-40B4-BE49-F238E27FC236}">
                      <a16:creationId xmlns:a16="http://schemas.microsoft.com/office/drawing/2014/main" id="{457200BE-B476-C7F7-4F93-05DC9B8E33B0}"/>
                    </a:ext>
                  </a:extLst>
                </p:cNvPr>
                <p:cNvSpPr>
                  <a:spLocks noChangeArrowheads="1"/>
                </p:cNvSpPr>
                <p:nvPr/>
              </p:nvSpPr>
              <p:spPr bwMode="auto">
                <a:xfrm>
                  <a:off x="6099175" y="5162550"/>
                  <a:ext cx="3175"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2" name="Rectangle 962">
                  <a:extLst>
                    <a:ext uri="{FF2B5EF4-FFF2-40B4-BE49-F238E27FC236}">
                      <a16:creationId xmlns:a16="http://schemas.microsoft.com/office/drawing/2014/main" id="{8A59A30F-37AB-33F3-771F-459C343ACFC6}"/>
                    </a:ext>
                  </a:extLst>
                </p:cNvPr>
                <p:cNvSpPr>
                  <a:spLocks noChangeArrowheads="1"/>
                </p:cNvSpPr>
                <p:nvPr/>
              </p:nvSpPr>
              <p:spPr bwMode="auto">
                <a:xfrm>
                  <a:off x="6099175" y="5162550"/>
                  <a:ext cx="3175"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3" name="Rectangle 963">
                  <a:extLst>
                    <a:ext uri="{FF2B5EF4-FFF2-40B4-BE49-F238E27FC236}">
                      <a16:creationId xmlns:a16="http://schemas.microsoft.com/office/drawing/2014/main" id="{63A9C3C6-586A-3AB5-81AA-A8C334F0BD7F}"/>
                    </a:ext>
                  </a:extLst>
                </p:cNvPr>
                <p:cNvSpPr>
                  <a:spLocks noChangeArrowheads="1"/>
                </p:cNvSpPr>
                <p:nvPr/>
              </p:nvSpPr>
              <p:spPr bwMode="auto">
                <a:xfrm>
                  <a:off x="6099175" y="5160962"/>
                  <a:ext cx="6350"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4" name="Rectangle 964">
                  <a:extLst>
                    <a:ext uri="{FF2B5EF4-FFF2-40B4-BE49-F238E27FC236}">
                      <a16:creationId xmlns:a16="http://schemas.microsoft.com/office/drawing/2014/main" id="{634AC480-5947-1164-6875-2500BA082773}"/>
                    </a:ext>
                  </a:extLst>
                </p:cNvPr>
                <p:cNvSpPr>
                  <a:spLocks noChangeArrowheads="1"/>
                </p:cNvSpPr>
                <p:nvPr/>
              </p:nvSpPr>
              <p:spPr bwMode="auto">
                <a:xfrm>
                  <a:off x="6099175" y="5160962"/>
                  <a:ext cx="6350"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5" name="Rectangle 965">
                  <a:extLst>
                    <a:ext uri="{FF2B5EF4-FFF2-40B4-BE49-F238E27FC236}">
                      <a16:creationId xmlns:a16="http://schemas.microsoft.com/office/drawing/2014/main" id="{3268F5D1-7EEE-DB8E-FD6B-11E41D5F7A0D}"/>
                    </a:ext>
                  </a:extLst>
                </p:cNvPr>
                <p:cNvSpPr>
                  <a:spLocks noChangeArrowheads="1"/>
                </p:cNvSpPr>
                <p:nvPr/>
              </p:nvSpPr>
              <p:spPr bwMode="auto">
                <a:xfrm>
                  <a:off x="6102350" y="5159375"/>
                  <a:ext cx="1587"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6" name="Rectangle 966">
                  <a:extLst>
                    <a:ext uri="{FF2B5EF4-FFF2-40B4-BE49-F238E27FC236}">
                      <a16:creationId xmlns:a16="http://schemas.microsoft.com/office/drawing/2014/main" id="{B25DBC19-F2D8-D46F-24D7-EA39DC9A1279}"/>
                    </a:ext>
                  </a:extLst>
                </p:cNvPr>
                <p:cNvSpPr>
                  <a:spLocks noChangeArrowheads="1"/>
                </p:cNvSpPr>
                <p:nvPr/>
              </p:nvSpPr>
              <p:spPr bwMode="auto">
                <a:xfrm>
                  <a:off x="6102350" y="5159375"/>
                  <a:ext cx="1587"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7" name="Rectangle 967">
                  <a:extLst>
                    <a:ext uri="{FF2B5EF4-FFF2-40B4-BE49-F238E27FC236}">
                      <a16:creationId xmlns:a16="http://schemas.microsoft.com/office/drawing/2014/main" id="{F964F2A6-91F8-9B6A-5BE4-E7598A27ED03}"/>
                    </a:ext>
                  </a:extLst>
                </p:cNvPr>
                <p:cNvSpPr>
                  <a:spLocks noChangeArrowheads="1"/>
                </p:cNvSpPr>
                <p:nvPr/>
              </p:nvSpPr>
              <p:spPr bwMode="auto">
                <a:xfrm>
                  <a:off x="6099175" y="5159375"/>
                  <a:ext cx="3175"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 name="Rectangle 968">
                  <a:extLst>
                    <a:ext uri="{FF2B5EF4-FFF2-40B4-BE49-F238E27FC236}">
                      <a16:creationId xmlns:a16="http://schemas.microsoft.com/office/drawing/2014/main" id="{A832DB3C-1A90-2DA6-3725-C755EC000498}"/>
                    </a:ext>
                  </a:extLst>
                </p:cNvPr>
                <p:cNvSpPr>
                  <a:spLocks noChangeArrowheads="1"/>
                </p:cNvSpPr>
                <p:nvPr/>
              </p:nvSpPr>
              <p:spPr bwMode="auto">
                <a:xfrm>
                  <a:off x="6099175" y="5159375"/>
                  <a:ext cx="3175"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9" name="Rectangle 969">
                  <a:extLst>
                    <a:ext uri="{FF2B5EF4-FFF2-40B4-BE49-F238E27FC236}">
                      <a16:creationId xmlns:a16="http://schemas.microsoft.com/office/drawing/2014/main" id="{795FFF8E-80C3-B668-B773-8D3F7CF35DEB}"/>
                    </a:ext>
                  </a:extLst>
                </p:cNvPr>
                <p:cNvSpPr>
                  <a:spLocks noChangeArrowheads="1"/>
                </p:cNvSpPr>
                <p:nvPr/>
              </p:nvSpPr>
              <p:spPr bwMode="auto">
                <a:xfrm>
                  <a:off x="6099175" y="5156200"/>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0" name="Rectangle 970">
                  <a:extLst>
                    <a:ext uri="{FF2B5EF4-FFF2-40B4-BE49-F238E27FC236}">
                      <a16:creationId xmlns:a16="http://schemas.microsoft.com/office/drawing/2014/main" id="{9D82A620-C93E-BD06-1CFD-B3DD70D9DCCC}"/>
                    </a:ext>
                  </a:extLst>
                </p:cNvPr>
                <p:cNvSpPr>
                  <a:spLocks noChangeArrowheads="1"/>
                </p:cNvSpPr>
                <p:nvPr/>
              </p:nvSpPr>
              <p:spPr bwMode="auto">
                <a:xfrm>
                  <a:off x="6099175" y="5156200"/>
                  <a:ext cx="635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1" name="Rectangle 971">
                  <a:extLst>
                    <a:ext uri="{FF2B5EF4-FFF2-40B4-BE49-F238E27FC236}">
                      <a16:creationId xmlns:a16="http://schemas.microsoft.com/office/drawing/2014/main" id="{E1A98005-D493-7FFB-FEA8-DADEA3E4B022}"/>
                    </a:ext>
                  </a:extLst>
                </p:cNvPr>
                <p:cNvSpPr>
                  <a:spLocks noChangeArrowheads="1"/>
                </p:cNvSpPr>
                <p:nvPr/>
              </p:nvSpPr>
              <p:spPr bwMode="auto">
                <a:xfrm>
                  <a:off x="6096000" y="5154612"/>
                  <a:ext cx="6350"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2" name="Rectangle 972">
                  <a:extLst>
                    <a:ext uri="{FF2B5EF4-FFF2-40B4-BE49-F238E27FC236}">
                      <a16:creationId xmlns:a16="http://schemas.microsoft.com/office/drawing/2014/main" id="{8147BE59-4201-F6A2-18A0-52D61F3956C3}"/>
                    </a:ext>
                  </a:extLst>
                </p:cNvPr>
                <p:cNvSpPr>
                  <a:spLocks noChangeArrowheads="1"/>
                </p:cNvSpPr>
                <p:nvPr/>
              </p:nvSpPr>
              <p:spPr bwMode="auto">
                <a:xfrm>
                  <a:off x="6096000" y="5154612"/>
                  <a:ext cx="6350"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3" name="Rectangle 973">
                  <a:extLst>
                    <a:ext uri="{FF2B5EF4-FFF2-40B4-BE49-F238E27FC236}">
                      <a16:creationId xmlns:a16="http://schemas.microsoft.com/office/drawing/2014/main" id="{D9B1DC42-FC46-41BE-FE0C-D07E110637C0}"/>
                    </a:ext>
                  </a:extLst>
                </p:cNvPr>
                <p:cNvSpPr>
                  <a:spLocks noChangeArrowheads="1"/>
                </p:cNvSpPr>
                <p:nvPr/>
              </p:nvSpPr>
              <p:spPr bwMode="auto">
                <a:xfrm>
                  <a:off x="6102350" y="5154612"/>
                  <a:ext cx="6350"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4" name="Rectangle 974">
                  <a:extLst>
                    <a:ext uri="{FF2B5EF4-FFF2-40B4-BE49-F238E27FC236}">
                      <a16:creationId xmlns:a16="http://schemas.microsoft.com/office/drawing/2014/main" id="{9D74AF2F-42D1-E1E2-8B62-F8145AAD8C99}"/>
                    </a:ext>
                  </a:extLst>
                </p:cNvPr>
                <p:cNvSpPr>
                  <a:spLocks noChangeArrowheads="1"/>
                </p:cNvSpPr>
                <p:nvPr/>
              </p:nvSpPr>
              <p:spPr bwMode="auto">
                <a:xfrm>
                  <a:off x="6102350" y="5154612"/>
                  <a:ext cx="6350"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5" name="Freeform 975">
                  <a:extLst>
                    <a:ext uri="{FF2B5EF4-FFF2-40B4-BE49-F238E27FC236}">
                      <a16:creationId xmlns:a16="http://schemas.microsoft.com/office/drawing/2014/main" id="{C6DC775F-4D43-5BE3-4189-61718082C577}"/>
                    </a:ext>
                  </a:extLst>
                </p:cNvPr>
                <p:cNvSpPr>
                  <a:spLocks/>
                </p:cNvSpPr>
                <p:nvPr/>
              </p:nvSpPr>
              <p:spPr bwMode="auto">
                <a:xfrm>
                  <a:off x="6096000" y="5149850"/>
                  <a:ext cx="12700" cy="4762"/>
                </a:xfrm>
                <a:custGeom>
                  <a:avLst/>
                  <a:gdLst>
                    <a:gd name="T0" fmla="*/ 0 w 55"/>
                    <a:gd name="T1" fmla="*/ 19 h 19"/>
                    <a:gd name="T2" fmla="*/ 0 w 55"/>
                    <a:gd name="T3" fmla="*/ 0 h 19"/>
                    <a:gd name="T4" fmla="*/ 10 w 55"/>
                    <a:gd name="T5" fmla="*/ 0 h 19"/>
                    <a:gd name="T6" fmla="*/ 10 w 55"/>
                    <a:gd name="T7" fmla="*/ 11 h 19"/>
                    <a:gd name="T8" fmla="*/ 28 w 55"/>
                    <a:gd name="T9" fmla="*/ 11 h 19"/>
                    <a:gd name="T10" fmla="*/ 28 w 55"/>
                    <a:gd name="T11" fmla="*/ 0 h 19"/>
                    <a:gd name="T12" fmla="*/ 36 w 55"/>
                    <a:gd name="T13" fmla="*/ 0 h 19"/>
                    <a:gd name="T14" fmla="*/ 36 w 55"/>
                    <a:gd name="T15" fmla="*/ 11 h 19"/>
                    <a:gd name="T16" fmla="*/ 46 w 55"/>
                    <a:gd name="T17" fmla="*/ 11 h 19"/>
                    <a:gd name="T18" fmla="*/ 46 w 55"/>
                    <a:gd name="T19" fmla="*/ 0 h 19"/>
                    <a:gd name="T20" fmla="*/ 55 w 55"/>
                    <a:gd name="T21" fmla="*/ 0 h 19"/>
                    <a:gd name="T22" fmla="*/ 55 w 55"/>
                    <a:gd name="T23" fmla="*/ 19 h 19"/>
                    <a:gd name="T24" fmla="*/ 0 w 55"/>
                    <a:gd name="T25"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 h="19">
                      <a:moveTo>
                        <a:pt x="0" y="19"/>
                      </a:moveTo>
                      <a:lnTo>
                        <a:pt x="0" y="0"/>
                      </a:lnTo>
                      <a:lnTo>
                        <a:pt x="10" y="0"/>
                      </a:lnTo>
                      <a:lnTo>
                        <a:pt x="10" y="11"/>
                      </a:lnTo>
                      <a:lnTo>
                        <a:pt x="28" y="11"/>
                      </a:lnTo>
                      <a:lnTo>
                        <a:pt x="28" y="0"/>
                      </a:lnTo>
                      <a:lnTo>
                        <a:pt x="36" y="0"/>
                      </a:lnTo>
                      <a:lnTo>
                        <a:pt x="36" y="11"/>
                      </a:lnTo>
                      <a:lnTo>
                        <a:pt x="46" y="11"/>
                      </a:lnTo>
                      <a:lnTo>
                        <a:pt x="46" y="0"/>
                      </a:lnTo>
                      <a:lnTo>
                        <a:pt x="55" y="0"/>
                      </a:lnTo>
                      <a:lnTo>
                        <a:pt x="55" y="19"/>
                      </a:lnTo>
                      <a:lnTo>
                        <a:pt x="0" y="19"/>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6" name="Freeform 976">
                  <a:extLst>
                    <a:ext uri="{FF2B5EF4-FFF2-40B4-BE49-F238E27FC236}">
                      <a16:creationId xmlns:a16="http://schemas.microsoft.com/office/drawing/2014/main" id="{18B59DFC-5523-04AD-4F10-F5EBF35B61A0}"/>
                    </a:ext>
                  </a:extLst>
                </p:cNvPr>
                <p:cNvSpPr>
                  <a:spLocks/>
                </p:cNvSpPr>
                <p:nvPr/>
              </p:nvSpPr>
              <p:spPr bwMode="auto">
                <a:xfrm>
                  <a:off x="6096000" y="5149850"/>
                  <a:ext cx="12700" cy="4762"/>
                </a:xfrm>
                <a:custGeom>
                  <a:avLst/>
                  <a:gdLst>
                    <a:gd name="T0" fmla="*/ 0 w 55"/>
                    <a:gd name="T1" fmla="*/ 19 h 19"/>
                    <a:gd name="T2" fmla="*/ 0 w 55"/>
                    <a:gd name="T3" fmla="*/ 0 h 19"/>
                    <a:gd name="T4" fmla="*/ 10 w 55"/>
                    <a:gd name="T5" fmla="*/ 0 h 19"/>
                    <a:gd name="T6" fmla="*/ 10 w 55"/>
                    <a:gd name="T7" fmla="*/ 11 h 19"/>
                    <a:gd name="T8" fmla="*/ 28 w 55"/>
                    <a:gd name="T9" fmla="*/ 11 h 19"/>
                    <a:gd name="T10" fmla="*/ 28 w 55"/>
                    <a:gd name="T11" fmla="*/ 0 h 19"/>
                    <a:gd name="T12" fmla="*/ 36 w 55"/>
                    <a:gd name="T13" fmla="*/ 0 h 19"/>
                    <a:gd name="T14" fmla="*/ 36 w 55"/>
                    <a:gd name="T15" fmla="*/ 11 h 19"/>
                    <a:gd name="T16" fmla="*/ 46 w 55"/>
                    <a:gd name="T17" fmla="*/ 11 h 19"/>
                    <a:gd name="T18" fmla="*/ 46 w 55"/>
                    <a:gd name="T19" fmla="*/ 0 h 19"/>
                    <a:gd name="T20" fmla="*/ 55 w 55"/>
                    <a:gd name="T21" fmla="*/ 0 h 19"/>
                    <a:gd name="T22" fmla="*/ 55 w 55"/>
                    <a:gd name="T23" fmla="*/ 19 h 19"/>
                    <a:gd name="T24" fmla="*/ 0 w 55"/>
                    <a:gd name="T25"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 h="19">
                      <a:moveTo>
                        <a:pt x="0" y="19"/>
                      </a:moveTo>
                      <a:lnTo>
                        <a:pt x="0" y="0"/>
                      </a:lnTo>
                      <a:lnTo>
                        <a:pt x="10" y="0"/>
                      </a:lnTo>
                      <a:lnTo>
                        <a:pt x="10" y="11"/>
                      </a:lnTo>
                      <a:lnTo>
                        <a:pt x="28" y="11"/>
                      </a:lnTo>
                      <a:lnTo>
                        <a:pt x="28" y="0"/>
                      </a:lnTo>
                      <a:lnTo>
                        <a:pt x="36" y="0"/>
                      </a:lnTo>
                      <a:lnTo>
                        <a:pt x="36" y="11"/>
                      </a:lnTo>
                      <a:lnTo>
                        <a:pt x="46" y="11"/>
                      </a:lnTo>
                      <a:lnTo>
                        <a:pt x="46" y="0"/>
                      </a:lnTo>
                      <a:lnTo>
                        <a:pt x="55" y="0"/>
                      </a:lnTo>
                      <a:lnTo>
                        <a:pt x="55" y="19"/>
                      </a:lnTo>
                      <a:lnTo>
                        <a:pt x="0" y="1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7" name="Freeform 977">
                  <a:extLst>
                    <a:ext uri="{FF2B5EF4-FFF2-40B4-BE49-F238E27FC236}">
                      <a16:creationId xmlns:a16="http://schemas.microsoft.com/office/drawing/2014/main" id="{B84C4B00-21DB-FB17-A952-DE448EDA6840}"/>
                    </a:ext>
                  </a:extLst>
                </p:cNvPr>
                <p:cNvSpPr>
                  <a:spLocks/>
                </p:cNvSpPr>
                <p:nvPr/>
              </p:nvSpPr>
              <p:spPr bwMode="auto">
                <a:xfrm>
                  <a:off x="6096000" y="5149850"/>
                  <a:ext cx="12700" cy="4762"/>
                </a:xfrm>
                <a:custGeom>
                  <a:avLst/>
                  <a:gdLst>
                    <a:gd name="T0" fmla="*/ 0 w 55"/>
                    <a:gd name="T1" fmla="*/ 19 h 19"/>
                    <a:gd name="T2" fmla="*/ 0 w 55"/>
                    <a:gd name="T3" fmla="*/ 0 h 19"/>
                    <a:gd name="T4" fmla="*/ 10 w 55"/>
                    <a:gd name="T5" fmla="*/ 0 h 19"/>
                    <a:gd name="T6" fmla="*/ 10 w 55"/>
                    <a:gd name="T7" fmla="*/ 11 h 19"/>
                    <a:gd name="T8" fmla="*/ 27 w 55"/>
                    <a:gd name="T9" fmla="*/ 11 h 19"/>
                    <a:gd name="T10" fmla="*/ 27 w 55"/>
                    <a:gd name="T11" fmla="*/ 0 h 19"/>
                    <a:gd name="T12" fmla="*/ 36 w 55"/>
                    <a:gd name="T13" fmla="*/ 0 h 19"/>
                    <a:gd name="T14" fmla="*/ 36 w 55"/>
                    <a:gd name="T15" fmla="*/ 11 h 19"/>
                    <a:gd name="T16" fmla="*/ 46 w 55"/>
                    <a:gd name="T17" fmla="*/ 11 h 19"/>
                    <a:gd name="T18" fmla="*/ 46 w 55"/>
                    <a:gd name="T19" fmla="*/ 0 h 19"/>
                    <a:gd name="T20" fmla="*/ 55 w 55"/>
                    <a:gd name="T21" fmla="*/ 0 h 19"/>
                    <a:gd name="T22" fmla="*/ 55 w 55"/>
                    <a:gd name="T23" fmla="*/ 19 h 19"/>
                    <a:gd name="T24" fmla="*/ 0 w 55"/>
                    <a:gd name="T25"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 h="19">
                      <a:moveTo>
                        <a:pt x="0" y="19"/>
                      </a:moveTo>
                      <a:lnTo>
                        <a:pt x="0" y="0"/>
                      </a:lnTo>
                      <a:lnTo>
                        <a:pt x="10" y="0"/>
                      </a:lnTo>
                      <a:lnTo>
                        <a:pt x="10" y="11"/>
                      </a:lnTo>
                      <a:lnTo>
                        <a:pt x="27" y="11"/>
                      </a:lnTo>
                      <a:lnTo>
                        <a:pt x="27" y="0"/>
                      </a:lnTo>
                      <a:lnTo>
                        <a:pt x="36" y="0"/>
                      </a:lnTo>
                      <a:lnTo>
                        <a:pt x="36" y="11"/>
                      </a:lnTo>
                      <a:lnTo>
                        <a:pt x="46" y="11"/>
                      </a:lnTo>
                      <a:lnTo>
                        <a:pt x="46" y="0"/>
                      </a:lnTo>
                      <a:lnTo>
                        <a:pt x="55" y="0"/>
                      </a:lnTo>
                      <a:lnTo>
                        <a:pt x="55" y="19"/>
                      </a:lnTo>
                      <a:lnTo>
                        <a:pt x="0" y="19"/>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8" name="Rectangle 978">
                  <a:extLst>
                    <a:ext uri="{FF2B5EF4-FFF2-40B4-BE49-F238E27FC236}">
                      <a16:creationId xmlns:a16="http://schemas.microsoft.com/office/drawing/2014/main" id="{D20F4D8F-65AD-80B8-4981-330709023E1F}"/>
                    </a:ext>
                  </a:extLst>
                </p:cNvPr>
                <p:cNvSpPr>
                  <a:spLocks noChangeArrowheads="1"/>
                </p:cNvSpPr>
                <p:nvPr/>
              </p:nvSpPr>
              <p:spPr bwMode="auto">
                <a:xfrm>
                  <a:off x="6088063" y="5178425"/>
                  <a:ext cx="3175"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9" name="Rectangle 979">
                  <a:extLst>
                    <a:ext uri="{FF2B5EF4-FFF2-40B4-BE49-F238E27FC236}">
                      <a16:creationId xmlns:a16="http://schemas.microsoft.com/office/drawing/2014/main" id="{6D752EF4-0A20-CE2B-950C-30BE1B10C72A}"/>
                    </a:ext>
                  </a:extLst>
                </p:cNvPr>
                <p:cNvSpPr>
                  <a:spLocks noChangeArrowheads="1"/>
                </p:cNvSpPr>
                <p:nvPr/>
              </p:nvSpPr>
              <p:spPr bwMode="auto">
                <a:xfrm>
                  <a:off x="6088063" y="5180012"/>
                  <a:ext cx="3175"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0" name="Rectangle 980">
                  <a:extLst>
                    <a:ext uri="{FF2B5EF4-FFF2-40B4-BE49-F238E27FC236}">
                      <a16:creationId xmlns:a16="http://schemas.microsoft.com/office/drawing/2014/main" id="{0800098A-EDC6-C582-643F-31C743798F03}"/>
                    </a:ext>
                  </a:extLst>
                </p:cNvPr>
                <p:cNvSpPr>
                  <a:spLocks noChangeArrowheads="1"/>
                </p:cNvSpPr>
                <p:nvPr/>
              </p:nvSpPr>
              <p:spPr bwMode="auto">
                <a:xfrm>
                  <a:off x="6089650" y="5178425"/>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1" name="Rectangle 981">
                  <a:extLst>
                    <a:ext uri="{FF2B5EF4-FFF2-40B4-BE49-F238E27FC236}">
                      <a16:creationId xmlns:a16="http://schemas.microsoft.com/office/drawing/2014/main" id="{6026ACF0-8A43-7C76-AC67-1EBD6DDEBB1C}"/>
                    </a:ext>
                  </a:extLst>
                </p:cNvPr>
                <p:cNvSpPr>
                  <a:spLocks noChangeArrowheads="1"/>
                </p:cNvSpPr>
                <p:nvPr/>
              </p:nvSpPr>
              <p:spPr bwMode="auto">
                <a:xfrm>
                  <a:off x="6089650" y="5180012"/>
                  <a:ext cx="6350"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2" name="Rectangle 982">
                  <a:extLst>
                    <a:ext uri="{FF2B5EF4-FFF2-40B4-BE49-F238E27FC236}">
                      <a16:creationId xmlns:a16="http://schemas.microsoft.com/office/drawing/2014/main" id="{E3E60D43-4BB9-48B8-DEE6-7BACB722785F}"/>
                    </a:ext>
                  </a:extLst>
                </p:cNvPr>
                <p:cNvSpPr>
                  <a:spLocks noChangeArrowheads="1"/>
                </p:cNvSpPr>
                <p:nvPr/>
              </p:nvSpPr>
              <p:spPr bwMode="auto">
                <a:xfrm>
                  <a:off x="6096000" y="5178425"/>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3" name="Rectangle 983">
                  <a:extLst>
                    <a:ext uri="{FF2B5EF4-FFF2-40B4-BE49-F238E27FC236}">
                      <a16:creationId xmlns:a16="http://schemas.microsoft.com/office/drawing/2014/main" id="{BE458359-4698-D457-1D4D-CA6435B7914C}"/>
                    </a:ext>
                  </a:extLst>
                </p:cNvPr>
                <p:cNvSpPr>
                  <a:spLocks noChangeArrowheads="1"/>
                </p:cNvSpPr>
                <p:nvPr/>
              </p:nvSpPr>
              <p:spPr bwMode="auto">
                <a:xfrm>
                  <a:off x="6096000" y="5180012"/>
                  <a:ext cx="6350"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4" name="Rectangle 984">
                  <a:extLst>
                    <a:ext uri="{FF2B5EF4-FFF2-40B4-BE49-F238E27FC236}">
                      <a16:creationId xmlns:a16="http://schemas.microsoft.com/office/drawing/2014/main" id="{2ECBF485-3370-4797-08AF-7AA3319C799F}"/>
                    </a:ext>
                  </a:extLst>
                </p:cNvPr>
                <p:cNvSpPr>
                  <a:spLocks noChangeArrowheads="1"/>
                </p:cNvSpPr>
                <p:nvPr/>
              </p:nvSpPr>
              <p:spPr bwMode="auto">
                <a:xfrm>
                  <a:off x="6102350" y="5178425"/>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5" name="Rectangle 985">
                  <a:extLst>
                    <a:ext uri="{FF2B5EF4-FFF2-40B4-BE49-F238E27FC236}">
                      <a16:creationId xmlns:a16="http://schemas.microsoft.com/office/drawing/2014/main" id="{6A8B3DEB-3CB5-3437-4100-44410DA8EBE5}"/>
                    </a:ext>
                  </a:extLst>
                </p:cNvPr>
                <p:cNvSpPr>
                  <a:spLocks noChangeArrowheads="1"/>
                </p:cNvSpPr>
                <p:nvPr/>
              </p:nvSpPr>
              <p:spPr bwMode="auto">
                <a:xfrm>
                  <a:off x="6102350" y="5180012"/>
                  <a:ext cx="6350"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6" name="Rectangle 986">
                  <a:extLst>
                    <a:ext uri="{FF2B5EF4-FFF2-40B4-BE49-F238E27FC236}">
                      <a16:creationId xmlns:a16="http://schemas.microsoft.com/office/drawing/2014/main" id="{15A8C5CD-631E-25A9-DDCA-3736CB9C9B21}"/>
                    </a:ext>
                  </a:extLst>
                </p:cNvPr>
                <p:cNvSpPr>
                  <a:spLocks noChangeArrowheads="1"/>
                </p:cNvSpPr>
                <p:nvPr/>
              </p:nvSpPr>
              <p:spPr bwMode="auto">
                <a:xfrm>
                  <a:off x="6108700" y="5178425"/>
                  <a:ext cx="9525"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7" name="Rectangle 987">
                  <a:extLst>
                    <a:ext uri="{FF2B5EF4-FFF2-40B4-BE49-F238E27FC236}">
                      <a16:creationId xmlns:a16="http://schemas.microsoft.com/office/drawing/2014/main" id="{B1FC7916-33BA-690C-2713-1720025FA0F1}"/>
                    </a:ext>
                  </a:extLst>
                </p:cNvPr>
                <p:cNvSpPr>
                  <a:spLocks noChangeArrowheads="1"/>
                </p:cNvSpPr>
                <p:nvPr/>
              </p:nvSpPr>
              <p:spPr bwMode="auto">
                <a:xfrm>
                  <a:off x="6108700" y="5180012"/>
                  <a:ext cx="9525"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8" name="Rectangle 988">
                  <a:extLst>
                    <a:ext uri="{FF2B5EF4-FFF2-40B4-BE49-F238E27FC236}">
                      <a16:creationId xmlns:a16="http://schemas.microsoft.com/office/drawing/2014/main" id="{43653397-B505-519C-9A3A-72E1895739FD}"/>
                    </a:ext>
                  </a:extLst>
                </p:cNvPr>
                <p:cNvSpPr>
                  <a:spLocks noChangeArrowheads="1"/>
                </p:cNvSpPr>
                <p:nvPr/>
              </p:nvSpPr>
              <p:spPr bwMode="auto">
                <a:xfrm>
                  <a:off x="6088063" y="5181600"/>
                  <a:ext cx="11112"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9" name="Rectangle 989">
                  <a:extLst>
                    <a:ext uri="{FF2B5EF4-FFF2-40B4-BE49-F238E27FC236}">
                      <a16:creationId xmlns:a16="http://schemas.microsoft.com/office/drawing/2014/main" id="{EBEE9ACC-B084-6E86-135D-ADEAB751C475}"/>
                    </a:ext>
                  </a:extLst>
                </p:cNvPr>
                <p:cNvSpPr>
                  <a:spLocks noChangeArrowheads="1"/>
                </p:cNvSpPr>
                <p:nvPr/>
              </p:nvSpPr>
              <p:spPr bwMode="auto">
                <a:xfrm>
                  <a:off x="6088063" y="5181600"/>
                  <a:ext cx="11112"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0" name="Rectangle 990">
                  <a:extLst>
                    <a:ext uri="{FF2B5EF4-FFF2-40B4-BE49-F238E27FC236}">
                      <a16:creationId xmlns:a16="http://schemas.microsoft.com/office/drawing/2014/main" id="{3998035E-4015-4E59-AE2F-2E4ABB62CDC1}"/>
                    </a:ext>
                  </a:extLst>
                </p:cNvPr>
                <p:cNvSpPr>
                  <a:spLocks noChangeArrowheads="1"/>
                </p:cNvSpPr>
                <p:nvPr/>
              </p:nvSpPr>
              <p:spPr bwMode="auto">
                <a:xfrm>
                  <a:off x="6097588" y="5181600"/>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1" name="Rectangle 991">
                  <a:extLst>
                    <a:ext uri="{FF2B5EF4-FFF2-40B4-BE49-F238E27FC236}">
                      <a16:creationId xmlns:a16="http://schemas.microsoft.com/office/drawing/2014/main" id="{F0014376-063F-9815-6148-4E6BBB923FFD}"/>
                    </a:ext>
                  </a:extLst>
                </p:cNvPr>
                <p:cNvSpPr>
                  <a:spLocks noChangeArrowheads="1"/>
                </p:cNvSpPr>
                <p:nvPr/>
              </p:nvSpPr>
              <p:spPr bwMode="auto">
                <a:xfrm>
                  <a:off x="6097588" y="5181600"/>
                  <a:ext cx="635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2" name="Rectangle 992">
                  <a:extLst>
                    <a:ext uri="{FF2B5EF4-FFF2-40B4-BE49-F238E27FC236}">
                      <a16:creationId xmlns:a16="http://schemas.microsoft.com/office/drawing/2014/main" id="{972741FC-5097-F131-C5C4-96A89B51FD12}"/>
                    </a:ext>
                  </a:extLst>
                </p:cNvPr>
                <p:cNvSpPr>
                  <a:spLocks noChangeArrowheads="1"/>
                </p:cNvSpPr>
                <p:nvPr/>
              </p:nvSpPr>
              <p:spPr bwMode="auto">
                <a:xfrm>
                  <a:off x="6103938" y="5181600"/>
                  <a:ext cx="1270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3" name="Rectangle 993">
                  <a:extLst>
                    <a:ext uri="{FF2B5EF4-FFF2-40B4-BE49-F238E27FC236}">
                      <a16:creationId xmlns:a16="http://schemas.microsoft.com/office/drawing/2014/main" id="{3782B77E-DC5E-78EE-B0DA-B9B0BA0D1125}"/>
                    </a:ext>
                  </a:extLst>
                </p:cNvPr>
                <p:cNvSpPr>
                  <a:spLocks noChangeArrowheads="1"/>
                </p:cNvSpPr>
                <p:nvPr/>
              </p:nvSpPr>
              <p:spPr bwMode="auto">
                <a:xfrm>
                  <a:off x="6103938" y="5181600"/>
                  <a:ext cx="1270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4" name="Rectangle 994">
                  <a:extLst>
                    <a:ext uri="{FF2B5EF4-FFF2-40B4-BE49-F238E27FC236}">
                      <a16:creationId xmlns:a16="http://schemas.microsoft.com/office/drawing/2014/main" id="{03B3D025-3568-C148-58FD-F8E002399671}"/>
                    </a:ext>
                  </a:extLst>
                </p:cNvPr>
                <p:cNvSpPr>
                  <a:spLocks noChangeArrowheads="1"/>
                </p:cNvSpPr>
                <p:nvPr/>
              </p:nvSpPr>
              <p:spPr bwMode="auto">
                <a:xfrm>
                  <a:off x="6102350" y="5184775"/>
                  <a:ext cx="15875"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5" name="Rectangle 995">
                  <a:extLst>
                    <a:ext uri="{FF2B5EF4-FFF2-40B4-BE49-F238E27FC236}">
                      <a16:creationId xmlns:a16="http://schemas.microsoft.com/office/drawing/2014/main" id="{C806F0C1-4237-D34F-5185-7A6B0D8E10D4}"/>
                    </a:ext>
                  </a:extLst>
                </p:cNvPr>
                <p:cNvSpPr>
                  <a:spLocks noChangeArrowheads="1"/>
                </p:cNvSpPr>
                <p:nvPr/>
              </p:nvSpPr>
              <p:spPr bwMode="auto">
                <a:xfrm>
                  <a:off x="6102350" y="5184775"/>
                  <a:ext cx="15875"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6" name="Rectangle 996">
                  <a:extLst>
                    <a:ext uri="{FF2B5EF4-FFF2-40B4-BE49-F238E27FC236}">
                      <a16:creationId xmlns:a16="http://schemas.microsoft.com/office/drawing/2014/main" id="{C0CA4D81-ACCC-B2BE-2298-B059751A8D88}"/>
                    </a:ext>
                  </a:extLst>
                </p:cNvPr>
                <p:cNvSpPr>
                  <a:spLocks noChangeArrowheads="1"/>
                </p:cNvSpPr>
                <p:nvPr/>
              </p:nvSpPr>
              <p:spPr bwMode="auto">
                <a:xfrm>
                  <a:off x="6088063" y="5184775"/>
                  <a:ext cx="14287"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7" name="Rectangle 997">
                  <a:extLst>
                    <a:ext uri="{FF2B5EF4-FFF2-40B4-BE49-F238E27FC236}">
                      <a16:creationId xmlns:a16="http://schemas.microsoft.com/office/drawing/2014/main" id="{D01B7D63-11E9-CF86-E7EB-6B222EF17F1C}"/>
                    </a:ext>
                  </a:extLst>
                </p:cNvPr>
                <p:cNvSpPr>
                  <a:spLocks noChangeArrowheads="1"/>
                </p:cNvSpPr>
                <p:nvPr/>
              </p:nvSpPr>
              <p:spPr bwMode="auto">
                <a:xfrm>
                  <a:off x="6088063" y="5184775"/>
                  <a:ext cx="14287"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8" name="Rectangle 998">
                  <a:extLst>
                    <a:ext uri="{FF2B5EF4-FFF2-40B4-BE49-F238E27FC236}">
                      <a16:creationId xmlns:a16="http://schemas.microsoft.com/office/drawing/2014/main" id="{D033A34B-E330-5562-8A9E-768B47F959D8}"/>
                    </a:ext>
                  </a:extLst>
                </p:cNvPr>
                <p:cNvSpPr>
                  <a:spLocks noChangeArrowheads="1"/>
                </p:cNvSpPr>
                <p:nvPr/>
              </p:nvSpPr>
              <p:spPr bwMode="auto">
                <a:xfrm>
                  <a:off x="6088063" y="5186362"/>
                  <a:ext cx="11112"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9" name="Rectangle 999">
                  <a:extLst>
                    <a:ext uri="{FF2B5EF4-FFF2-40B4-BE49-F238E27FC236}">
                      <a16:creationId xmlns:a16="http://schemas.microsoft.com/office/drawing/2014/main" id="{B99A3C18-A5D0-5A36-79F7-2EC99FCFD2CF}"/>
                    </a:ext>
                  </a:extLst>
                </p:cNvPr>
                <p:cNvSpPr>
                  <a:spLocks noChangeArrowheads="1"/>
                </p:cNvSpPr>
                <p:nvPr/>
              </p:nvSpPr>
              <p:spPr bwMode="auto">
                <a:xfrm>
                  <a:off x="6088063" y="5186362"/>
                  <a:ext cx="11112"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0" name="Rectangle 1000">
                  <a:extLst>
                    <a:ext uri="{FF2B5EF4-FFF2-40B4-BE49-F238E27FC236}">
                      <a16:creationId xmlns:a16="http://schemas.microsoft.com/office/drawing/2014/main" id="{333C3768-5DBD-DBBE-E29F-FB2F4389983B}"/>
                    </a:ext>
                  </a:extLst>
                </p:cNvPr>
                <p:cNvSpPr>
                  <a:spLocks noChangeArrowheads="1"/>
                </p:cNvSpPr>
                <p:nvPr/>
              </p:nvSpPr>
              <p:spPr bwMode="auto">
                <a:xfrm>
                  <a:off x="6097588" y="5186362"/>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1" name="Rectangle 1001">
                  <a:extLst>
                    <a:ext uri="{FF2B5EF4-FFF2-40B4-BE49-F238E27FC236}">
                      <a16:creationId xmlns:a16="http://schemas.microsoft.com/office/drawing/2014/main" id="{17CE8586-AB25-D048-F24D-D1CEC0A6BD32}"/>
                    </a:ext>
                  </a:extLst>
                </p:cNvPr>
                <p:cNvSpPr>
                  <a:spLocks noChangeArrowheads="1"/>
                </p:cNvSpPr>
                <p:nvPr/>
              </p:nvSpPr>
              <p:spPr bwMode="auto">
                <a:xfrm>
                  <a:off x="6097588" y="5186362"/>
                  <a:ext cx="635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2" name="Rectangle 1002">
                  <a:extLst>
                    <a:ext uri="{FF2B5EF4-FFF2-40B4-BE49-F238E27FC236}">
                      <a16:creationId xmlns:a16="http://schemas.microsoft.com/office/drawing/2014/main" id="{367797F7-58AD-0FA5-C4DA-1D18BA8F8B38}"/>
                    </a:ext>
                  </a:extLst>
                </p:cNvPr>
                <p:cNvSpPr>
                  <a:spLocks noChangeArrowheads="1"/>
                </p:cNvSpPr>
                <p:nvPr/>
              </p:nvSpPr>
              <p:spPr bwMode="auto">
                <a:xfrm>
                  <a:off x="6103938" y="5186362"/>
                  <a:ext cx="14287"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3" name="Rectangle 1003">
                  <a:extLst>
                    <a:ext uri="{FF2B5EF4-FFF2-40B4-BE49-F238E27FC236}">
                      <a16:creationId xmlns:a16="http://schemas.microsoft.com/office/drawing/2014/main" id="{A3936B55-F44F-AEBB-5A65-E9E15931F997}"/>
                    </a:ext>
                  </a:extLst>
                </p:cNvPr>
                <p:cNvSpPr>
                  <a:spLocks noChangeArrowheads="1"/>
                </p:cNvSpPr>
                <p:nvPr/>
              </p:nvSpPr>
              <p:spPr bwMode="auto">
                <a:xfrm>
                  <a:off x="6103938" y="5186362"/>
                  <a:ext cx="14287"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4" name="Rectangle 1004">
                  <a:extLst>
                    <a:ext uri="{FF2B5EF4-FFF2-40B4-BE49-F238E27FC236}">
                      <a16:creationId xmlns:a16="http://schemas.microsoft.com/office/drawing/2014/main" id="{C79F4876-1A82-B039-DF3C-6435382E6373}"/>
                    </a:ext>
                  </a:extLst>
                </p:cNvPr>
                <p:cNvSpPr>
                  <a:spLocks noChangeArrowheads="1"/>
                </p:cNvSpPr>
                <p:nvPr/>
              </p:nvSpPr>
              <p:spPr bwMode="auto">
                <a:xfrm>
                  <a:off x="6102350" y="5189537"/>
                  <a:ext cx="15875"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5" name="Rectangle 1005">
                  <a:extLst>
                    <a:ext uri="{FF2B5EF4-FFF2-40B4-BE49-F238E27FC236}">
                      <a16:creationId xmlns:a16="http://schemas.microsoft.com/office/drawing/2014/main" id="{63195FED-4FD7-C4FE-9DBD-84F13C45F74B}"/>
                    </a:ext>
                  </a:extLst>
                </p:cNvPr>
                <p:cNvSpPr>
                  <a:spLocks noChangeArrowheads="1"/>
                </p:cNvSpPr>
                <p:nvPr/>
              </p:nvSpPr>
              <p:spPr bwMode="auto">
                <a:xfrm>
                  <a:off x="6102350" y="5189537"/>
                  <a:ext cx="15875"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6" name="Rectangle 1006">
                  <a:extLst>
                    <a:ext uri="{FF2B5EF4-FFF2-40B4-BE49-F238E27FC236}">
                      <a16:creationId xmlns:a16="http://schemas.microsoft.com/office/drawing/2014/main" id="{0F117DDD-1B22-248E-FB7C-8A03A28AF259}"/>
                    </a:ext>
                  </a:extLst>
                </p:cNvPr>
                <p:cNvSpPr>
                  <a:spLocks noChangeArrowheads="1"/>
                </p:cNvSpPr>
                <p:nvPr/>
              </p:nvSpPr>
              <p:spPr bwMode="auto">
                <a:xfrm>
                  <a:off x="6088063" y="5189537"/>
                  <a:ext cx="14287"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7" name="Rectangle 1007">
                  <a:extLst>
                    <a:ext uri="{FF2B5EF4-FFF2-40B4-BE49-F238E27FC236}">
                      <a16:creationId xmlns:a16="http://schemas.microsoft.com/office/drawing/2014/main" id="{08F63B19-8DA1-818E-F328-077ED6F88257}"/>
                    </a:ext>
                  </a:extLst>
                </p:cNvPr>
                <p:cNvSpPr>
                  <a:spLocks noChangeArrowheads="1"/>
                </p:cNvSpPr>
                <p:nvPr/>
              </p:nvSpPr>
              <p:spPr bwMode="auto">
                <a:xfrm>
                  <a:off x="6088063" y="5189537"/>
                  <a:ext cx="14287"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8" name="Rectangle 1008">
                  <a:extLst>
                    <a:ext uri="{FF2B5EF4-FFF2-40B4-BE49-F238E27FC236}">
                      <a16:creationId xmlns:a16="http://schemas.microsoft.com/office/drawing/2014/main" id="{C21C9FD1-63C6-6771-8273-B9AD9A445034}"/>
                    </a:ext>
                  </a:extLst>
                </p:cNvPr>
                <p:cNvSpPr>
                  <a:spLocks noChangeArrowheads="1"/>
                </p:cNvSpPr>
                <p:nvPr/>
              </p:nvSpPr>
              <p:spPr bwMode="auto">
                <a:xfrm>
                  <a:off x="6088063" y="5192712"/>
                  <a:ext cx="6350"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9" name="Rectangle 1009">
                  <a:extLst>
                    <a:ext uri="{FF2B5EF4-FFF2-40B4-BE49-F238E27FC236}">
                      <a16:creationId xmlns:a16="http://schemas.microsoft.com/office/drawing/2014/main" id="{CD32C3D0-552F-FAB2-66F2-3122E0C6F727}"/>
                    </a:ext>
                  </a:extLst>
                </p:cNvPr>
                <p:cNvSpPr>
                  <a:spLocks noChangeArrowheads="1"/>
                </p:cNvSpPr>
                <p:nvPr/>
              </p:nvSpPr>
              <p:spPr bwMode="auto">
                <a:xfrm>
                  <a:off x="6088063" y="5192712"/>
                  <a:ext cx="6350"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0" name="Rectangle 1010">
                  <a:extLst>
                    <a:ext uri="{FF2B5EF4-FFF2-40B4-BE49-F238E27FC236}">
                      <a16:creationId xmlns:a16="http://schemas.microsoft.com/office/drawing/2014/main" id="{CB5B4CFB-600E-D25C-4508-A58672837516}"/>
                    </a:ext>
                  </a:extLst>
                </p:cNvPr>
                <p:cNvSpPr>
                  <a:spLocks noChangeArrowheads="1"/>
                </p:cNvSpPr>
                <p:nvPr/>
              </p:nvSpPr>
              <p:spPr bwMode="auto">
                <a:xfrm>
                  <a:off x="6094413" y="5192712"/>
                  <a:ext cx="3175"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1" name="Rectangle 1011">
                  <a:extLst>
                    <a:ext uri="{FF2B5EF4-FFF2-40B4-BE49-F238E27FC236}">
                      <a16:creationId xmlns:a16="http://schemas.microsoft.com/office/drawing/2014/main" id="{70135FED-1E47-4117-6598-4C770A96C43E}"/>
                    </a:ext>
                  </a:extLst>
                </p:cNvPr>
                <p:cNvSpPr>
                  <a:spLocks noChangeArrowheads="1"/>
                </p:cNvSpPr>
                <p:nvPr/>
              </p:nvSpPr>
              <p:spPr bwMode="auto">
                <a:xfrm>
                  <a:off x="6094413" y="5192712"/>
                  <a:ext cx="3175"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2" name="Rectangle 1012">
                  <a:extLst>
                    <a:ext uri="{FF2B5EF4-FFF2-40B4-BE49-F238E27FC236}">
                      <a16:creationId xmlns:a16="http://schemas.microsoft.com/office/drawing/2014/main" id="{C9049718-C9DF-C298-17D5-E78D383E5ABC}"/>
                    </a:ext>
                  </a:extLst>
                </p:cNvPr>
                <p:cNvSpPr>
                  <a:spLocks noChangeArrowheads="1"/>
                </p:cNvSpPr>
                <p:nvPr/>
              </p:nvSpPr>
              <p:spPr bwMode="auto">
                <a:xfrm>
                  <a:off x="6097588" y="5192712"/>
                  <a:ext cx="6350"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3" name="Rectangle 1013">
                  <a:extLst>
                    <a:ext uri="{FF2B5EF4-FFF2-40B4-BE49-F238E27FC236}">
                      <a16:creationId xmlns:a16="http://schemas.microsoft.com/office/drawing/2014/main" id="{41A016FB-0B29-D303-9249-EF183398A156}"/>
                    </a:ext>
                  </a:extLst>
                </p:cNvPr>
                <p:cNvSpPr>
                  <a:spLocks noChangeArrowheads="1"/>
                </p:cNvSpPr>
                <p:nvPr/>
              </p:nvSpPr>
              <p:spPr bwMode="auto">
                <a:xfrm>
                  <a:off x="6097588" y="5192712"/>
                  <a:ext cx="6350"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4" name="Rectangle 1014">
                  <a:extLst>
                    <a:ext uri="{FF2B5EF4-FFF2-40B4-BE49-F238E27FC236}">
                      <a16:creationId xmlns:a16="http://schemas.microsoft.com/office/drawing/2014/main" id="{072A3969-135A-3902-3D5C-FF58F9A59F16}"/>
                    </a:ext>
                  </a:extLst>
                </p:cNvPr>
                <p:cNvSpPr>
                  <a:spLocks noChangeArrowheads="1"/>
                </p:cNvSpPr>
                <p:nvPr/>
              </p:nvSpPr>
              <p:spPr bwMode="auto">
                <a:xfrm>
                  <a:off x="6103938" y="5192712"/>
                  <a:ext cx="6350"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5" name="Rectangle 1015">
                  <a:extLst>
                    <a:ext uri="{FF2B5EF4-FFF2-40B4-BE49-F238E27FC236}">
                      <a16:creationId xmlns:a16="http://schemas.microsoft.com/office/drawing/2014/main" id="{DBA7D626-B3A8-6E9F-BFA3-4956348447A4}"/>
                    </a:ext>
                  </a:extLst>
                </p:cNvPr>
                <p:cNvSpPr>
                  <a:spLocks noChangeArrowheads="1"/>
                </p:cNvSpPr>
                <p:nvPr/>
              </p:nvSpPr>
              <p:spPr bwMode="auto">
                <a:xfrm>
                  <a:off x="6103938" y="5192712"/>
                  <a:ext cx="6350"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6" name="Rectangle 1016">
                  <a:extLst>
                    <a:ext uri="{FF2B5EF4-FFF2-40B4-BE49-F238E27FC236}">
                      <a16:creationId xmlns:a16="http://schemas.microsoft.com/office/drawing/2014/main" id="{FA68D01D-FFB6-8B16-1FA4-B077F6E471D2}"/>
                    </a:ext>
                  </a:extLst>
                </p:cNvPr>
                <p:cNvSpPr>
                  <a:spLocks noChangeArrowheads="1"/>
                </p:cNvSpPr>
                <p:nvPr/>
              </p:nvSpPr>
              <p:spPr bwMode="auto">
                <a:xfrm>
                  <a:off x="6110288" y="5192712"/>
                  <a:ext cx="6350"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7" name="Rectangle 1017">
                  <a:extLst>
                    <a:ext uri="{FF2B5EF4-FFF2-40B4-BE49-F238E27FC236}">
                      <a16:creationId xmlns:a16="http://schemas.microsoft.com/office/drawing/2014/main" id="{2145A682-1954-AEC5-79F5-DB4D33A73C23}"/>
                    </a:ext>
                  </a:extLst>
                </p:cNvPr>
                <p:cNvSpPr>
                  <a:spLocks noChangeArrowheads="1"/>
                </p:cNvSpPr>
                <p:nvPr/>
              </p:nvSpPr>
              <p:spPr bwMode="auto">
                <a:xfrm>
                  <a:off x="6110288" y="5192712"/>
                  <a:ext cx="6350"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8" name="Rectangle 1018">
                  <a:extLst>
                    <a:ext uri="{FF2B5EF4-FFF2-40B4-BE49-F238E27FC236}">
                      <a16:creationId xmlns:a16="http://schemas.microsoft.com/office/drawing/2014/main" id="{04DDCB6E-C869-7FEB-70B4-7B1D362B5DDE}"/>
                    </a:ext>
                  </a:extLst>
                </p:cNvPr>
                <p:cNvSpPr>
                  <a:spLocks noChangeArrowheads="1"/>
                </p:cNvSpPr>
                <p:nvPr/>
              </p:nvSpPr>
              <p:spPr bwMode="auto">
                <a:xfrm>
                  <a:off x="6116638" y="5192712"/>
                  <a:ext cx="1587"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 name="Rectangle 1019">
                  <a:extLst>
                    <a:ext uri="{FF2B5EF4-FFF2-40B4-BE49-F238E27FC236}">
                      <a16:creationId xmlns:a16="http://schemas.microsoft.com/office/drawing/2014/main" id="{83E40E03-8F1C-02F3-DB6B-C085B9B3DDA1}"/>
                    </a:ext>
                  </a:extLst>
                </p:cNvPr>
                <p:cNvSpPr>
                  <a:spLocks noChangeArrowheads="1"/>
                </p:cNvSpPr>
                <p:nvPr/>
              </p:nvSpPr>
              <p:spPr bwMode="auto">
                <a:xfrm>
                  <a:off x="6116638" y="5192712"/>
                  <a:ext cx="1587"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0" name="Rectangle 1020">
                  <a:extLst>
                    <a:ext uri="{FF2B5EF4-FFF2-40B4-BE49-F238E27FC236}">
                      <a16:creationId xmlns:a16="http://schemas.microsoft.com/office/drawing/2014/main" id="{6BED9330-53B9-C3A4-967A-CAB83B106AD8}"/>
                    </a:ext>
                  </a:extLst>
                </p:cNvPr>
                <p:cNvSpPr>
                  <a:spLocks noChangeArrowheads="1"/>
                </p:cNvSpPr>
                <p:nvPr/>
              </p:nvSpPr>
              <p:spPr bwMode="auto">
                <a:xfrm>
                  <a:off x="6091238" y="5194300"/>
                  <a:ext cx="4762"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1" name="Rectangle 1021">
                  <a:extLst>
                    <a:ext uri="{FF2B5EF4-FFF2-40B4-BE49-F238E27FC236}">
                      <a16:creationId xmlns:a16="http://schemas.microsoft.com/office/drawing/2014/main" id="{D82EC6A3-3C64-B7CC-FAC0-D3AE6A3C544C}"/>
                    </a:ext>
                  </a:extLst>
                </p:cNvPr>
                <p:cNvSpPr>
                  <a:spLocks noChangeArrowheads="1"/>
                </p:cNvSpPr>
                <p:nvPr/>
              </p:nvSpPr>
              <p:spPr bwMode="auto">
                <a:xfrm>
                  <a:off x="6091238" y="5194300"/>
                  <a:ext cx="4762"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2" name="Rectangle 1022">
                  <a:extLst>
                    <a:ext uri="{FF2B5EF4-FFF2-40B4-BE49-F238E27FC236}">
                      <a16:creationId xmlns:a16="http://schemas.microsoft.com/office/drawing/2014/main" id="{8BFF351A-AFAE-C1CC-9F5D-B4574FBEF46A}"/>
                    </a:ext>
                  </a:extLst>
                </p:cNvPr>
                <p:cNvSpPr>
                  <a:spLocks noChangeArrowheads="1"/>
                </p:cNvSpPr>
                <p:nvPr/>
              </p:nvSpPr>
              <p:spPr bwMode="auto">
                <a:xfrm>
                  <a:off x="6088063" y="5194300"/>
                  <a:ext cx="3175"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3" name="Rectangle 1023">
                  <a:extLst>
                    <a:ext uri="{FF2B5EF4-FFF2-40B4-BE49-F238E27FC236}">
                      <a16:creationId xmlns:a16="http://schemas.microsoft.com/office/drawing/2014/main" id="{BAB9AD0D-4651-9ECB-B506-DD4883510603}"/>
                    </a:ext>
                  </a:extLst>
                </p:cNvPr>
                <p:cNvSpPr>
                  <a:spLocks noChangeArrowheads="1"/>
                </p:cNvSpPr>
                <p:nvPr/>
              </p:nvSpPr>
              <p:spPr bwMode="auto">
                <a:xfrm>
                  <a:off x="6088063" y="5194300"/>
                  <a:ext cx="3175"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4" name="Rectangle 1024">
                  <a:extLst>
                    <a:ext uri="{FF2B5EF4-FFF2-40B4-BE49-F238E27FC236}">
                      <a16:creationId xmlns:a16="http://schemas.microsoft.com/office/drawing/2014/main" id="{E3C75980-5AF4-9BED-1335-16E038609A26}"/>
                    </a:ext>
                  </a:extLst>
                </p:cNvPr>
                <p:cNvSpPr>
                  <a:spLocks noChangeArrowheads="1"/>
                </p:cNvSpPr>
                <p:nvPr/>
              </p:nvSpPr>
              <p:spPr bwMode="auto">
                <a:xfrm>
                  <a:off x="6096000" y="5194300"/>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5" name="Rectangle 1025">
                  <a:extLst>
                    <a:ext uri="{FF2B5EF4-FFF2-40B4-BE49-F238E27FC236}">
                      <a16:creationId xmlns:a16="http://schemas.microsoft.com/office/drawing/2014/main" id="{AF0AA977-73CC-1DA2-4CBE-D95B83CB13B1}"/>
                    </a:ext>
                  </a:extLst>
                </p:cNvPr>
                <p:cNvSpPr>
                  <a:spLocks noChangeArrowheads="1"/>
                </p:cNvSpPr>
                <p:nvPr/>
              </p:nvSpPr>
              <p:spPr bwMode="auto">
                <a:xfrm>
                  <a:off x="6096000" y="5194300"/>
                  <a:ext cx="635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6" name="Rectangle 1026">
                  <a:extLst>
                    <a:ext uri="{FF2B5EF4-FFF2-40B4-BE49-F238E27FC236}">
                      <a16:creationId xmlns:a16="http://schemas.microsoft.com/office/drawing/2014/main" id="{FE34BA1D-B900-1C6C-5583-BE43681AEF31}"/>
                    </a:ext>
                  </a:extLst>
                </p:cNvPr>
                <p:cNvSpPr>
                  <a:spLocks noChangeArrowheads="1"/>
                </p:cNvSpPr>
                <p:nvPr/>
              </p:nvSpPr>
              <p:spPr bwMode="auto">
                <a:xfrm>
                  <a:off x="6102350" y="5194300"/>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7" name="Rectangle 1027">
                  <a:extLst>
                    <a:ext uri="{FF2B5EF4-FFF2-40B4-BE49-F238E27FC236}">
                      <a16:creationId xmlns:a16="http://schemas.microsoft.com/office/drawing/2014/main" id="{92CAF9B8-8180-2A8D-3797-B05A8E81B165}"/>
                    </a:ext>
                  </a:extLst>
                </p:cNvPr>
                <p:cNvSpPr>
                  <a:spLocks noChangeArrowheads="1"/>
                </p:cNvSpPr>
                <p:nvPr/>
              </p:nvSpPr>
              <p:spPr bwMode="auto">
                <a:xfrm>
                  <a:off x="6102350" y="5194300"/>
                  <a:ext cx="635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8" name="Rectangle 1028">
                  <a:extLst>
                    <a:ext uri="{FF2B5EF4-FFF2-40B4-BE49-F238E27FC236}">
                      <a16:creationId xmlns:a16="http://schemas.microsoft.com/office/drawing/2014/main" id="{DADC324A-0A34-DACF-941D-318B1E0616D9}"/>
                    </a:ext>
                  </a:extLst>
                </p:cNvPr>
                <p:cNvSpPr>
                  <a:spLocks noChangeArrowheads="1"/>
                </p:cNvSpPr>
                <p:nvPr/>
              </p:nvSpPr>
              <p:spPr bwMode="auto">
                <a:xfrm>
                  <a:off x="6108700" y="5194300"/>
                  <a:ext cx="3175"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9" name="Rectangle 1029">
                  <a:extLst>
                    <a:ext uri="{FF2B5EF4-FFF2-40B4-BE49-F238E27FC236}">
                      <a16:creationId xmlns:a16="http://schemas.microsoft.com/office/drawing/2014/main" id="{A39F8E70-813E-3C18-1E37-6F89038A7B6E}"/>
                    </a:ext>
                  </a:extLst>
                </p:cNvPr>
                <p:cNvSpPr>
                  <a:spLocks noChangeArrowheads="1"/>
                </p:cNvSpPr>
                <p:nvPr/>
              </p:nvSpPr>
              <p:spPr bwMode="auto">
                <a:xfrm>
                  <a:off x="6108700" y="5194300"/>
                  <a:ext cx="3175"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0" name="Rectangle 1030">
                  <a:extLst>
                    <a:ext uri="{FF2B5EF4-FFF2-40B4-BE49-F238E27FC236}">
                      <a16:creationId xmlns:a16="http://schemas.microsoft.com/office/drawing/2014/main" id="{9176E7E8-EE94-4EBF-3C77-AA859E62DC69}"/>
                    </a:ext>
                  </a:extLst>
                </p:cNvPr>
                <p:cNvSpPr>
                  <a:spLocks noChangeArrowheads="1"/>
                </p:cNvSpPr>
                <p:nvPr/>
              </p:nvSpPr>
              <p:spPr bwMode="auto">
                <a:xfrm>
                  <a:off x="6111875" y="5194300"/>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1" name="Rectangle 1031">
                  <a:extLst>
                    <a:ext uri="{FF2B5EF4-FFF2-40B4-BE49-F238E27FC236}">
                      <a16:creationId xmlns:a16="http://schemas.microsoft.com/office/drawing/2014/main" id="{B8D503C6-AE46-B1A1-193C-4B073B81054F}"/>
                    </a:ext>
                  </a:extLst>
                </p:cNvPr>
                <p:cNvSpPr>
                  <a:spLocks noChangeArrowheads="1"/>
                </p:cNvSpPr>
                <p:nvPr/>
              </p:nvSpPr>
              <p:spPr bwMode="auto">
                <a:xfrm>
                  <a:off x="6111875" y="5194300"/>
                  <a:ext cx="635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2" name="Rectangle 1032">
                  <a:extLst>
                    <a:ext uri="{FF2B5EF4-FFF2-40B4-BE49-F238E27FC236}">
                      <a16:creationId xmlns:a16="http://schemas.microsoft.com/office/drawing/2014/main" id="{B703ABD5-A8EB-A271-974D-402AB0FD3413}"/>
                    </a:ext>
                  </a:extLst>
                </p:cNvPr>
                <p:cNvSpPr>
                  <a:spLocks noChangeArrowheads="1"/>
                </p:cNvSpPr>
                <p:nvPr/>
              </p:nvSpPr>
              <p:spPr bwMode="auto">
                <a:xfrm>
                  <a:off x="6088063" y="5197475"/>
                  <a:ext cx="7937"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3" name="Rectangle 1033">
                  <a:extLst>
                    <a:ext uri="{FF2B5EF4-FFF2-40B4-BE49-F238E27FC236}">
                      <a16:creationId xmlns:a16="http://schemas.microsoft.com/office/drawing/2014/main" id="{6C12B0A6-8BAD-98F5-7449-352E9E32CA66}"/>
                    </a:ext>
                  </a:extLst>
                </p:cNvPr>
                <p:cNvSpPr>
                  <a:spLocks noChangeArrowheads="1"/>
                </p:cNvSpPr>
                <p:nvPr/>
              </p:nvSpPr>
              <p:spPr bwMode="auto">
                <a:xfrm>
                  <a:off x="6088063" y="5197475"/>
                  <a:ext cx="7937"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4" name="Rectangle 1034">
                  <a:extLst>
                    <a:ext uri="{FF2B5EF4-FFF2-40B4-BE49-F238E27FC236}">
                      <a16:creationId xmlns:a16="http://schemas.microsoft.com/office/drawing/2014/main" id="{D85856FF-20BC-9A43-807F-E0A8BB28730D}"/>
                    </a:ext>
                  </a:extLst>
                </p:cNvPr>
                <p:cNvSpPr>
                  <a:spLocks noChangeArrowheads="1"/>
                </p:cNvSpPr>
                <p:nvPr/>
              </p:nvSpPr>
              <p:spPr bwMode="auto">
                <a:xfrm>
                  <a:off x="6081713" y="5199062"/>
                  <a:ext cx="7937"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5" name="Rectangle 1035">
                  <a:extLst>
                    <a:ext uri="{FF2B5EF4-FFF2-40B4-BE49-F238E27FC236}">
                      <a16:creationId xmlns:a16="http://schemas.microsoft.com/office/drawing/2014/main" id="{33C28028-C51A-D16E-F2A5-31F8C1942727}"/>
                    </a:ext>
                  </a:extLst>
                </p:cNvPr>
                <p:cNvSpPr>
                  <a:spLocks noChangeArrowheads="1"/>
                </p:cNvSpPr>
                <p:nvPr/>
              </p:nvSpPr>
              <p:spPr bwMode="auto">
                <a:xfrm>
                  <a:off x="6081713" y="5199062"/>
                  <a:ext cx="7937"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6" name="Rectangle 1036">
                  <a:extLst>
                    <a:ext uri="{FF2B5EF4-FFF2-40B4-BE49-F238E27FC236}">
                      <a16:creationId xmlns:a16="http://schemas.microsoft.com/office/drawing/2014/main" id="{D6F86C37-BA77-635E-7797-7D031E501137}"/>
                    </a:ext>
                  </a:extLst>
                </p:cNvPr>
                <p:cNvSpPr>
                  <a:spLocks noChangeArrowheads="1"/>
                </p:cNvSpPr>
                <p:nvPr/>
              </p:nvSpPr>
              <p:spPr bwMode="auto">
                <a:xfrm>
                  <a:off x="6081713" y="5202237"/>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7" name="Rectangle 1037">
                  <a:extLst>
                    <a:ext uri="{FF2B5EF4-FFF2-40B4-BE49-F238E27FC236}">
                      <a16:creationId xmlns:a16="http://schemas.microsoft.com/office/drawing/2014/main" id="{2B0F87EF-785E-8D74-69F6-9FF1473599CF}"/>
                    </a:ext>
                  </a:extLst>
                </p:cNvPr>
                <p:cNvSpPr>
                  <a:spLocks noChangeArrowheads="1"/>
                </p:cNvSpPr>
                <p:nvPr/>
              </p:nvSpPr>
              <p:spPr bwMode="auto">
                <a:xfrm>
                  <a:off x="6081713" y="5202237"/>
                  <a:ext cx="635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8" name="Rectangle 1038">
                  <a:extLst>
                    <a:ext uri="{FF2B5EF4-FFF2-40B4-BE49-F238E27FC236}">
                      <a16:creationId xmlns:a16="http://schemas.microsoft.com/office/drawing/2014/main" id="{6EFD5DB0-8621-8275-739B-0CA569C8F7B5}"/>
                    </a:ext>
                  </a:extLst>
                </p:cNvPr>
                <p:cNvSpPr>
                  <a:spLocks noChangeArrowheads="1"/>
                </p:cNvSpPr>
                <p:nvPr/>
              </p:nvSpPr>
              <p:spPr bwMode="auto">
                <a:xfrm>
                  <a:off x="6089650" y="5202237"/>
                  <a:ext cx="7937"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9" name="Rectangle 1039">
                  <a:extLst>
                    <a:ext uri="{FF2B5EF4-FFF2-40B4-BE49-F238E27FC236}">
                      <a16:creationId xmlns:a16="http://schemas.microsoft.com/office/drawing/2014/main" id="{216A2CE2-F6E6-61DA-5986-BA0296D4256E}"/>
                    </a:ext>
                  </a:extLst>
                </p:cNvPr>
                <p:cNvSpPr>
                  <a:spLocks noChangeArrowheads="1"/>
                </p:cNvSpPr>
                <p:nvPr/>
              </p:nvSpPr>
              <p:spPr bwMode="auto">
                <a:xfrm>
                  <a:off x="6089650" y="5202237"/>
                  <a:ext cx="7937"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0" name="Rectangle 1040">
                  <a:extLst>
                    <a:ext uri="{FF2B5EF4-FFF2-40B4-BE49-F238E27FC236}">
                      <a16:creationId xmlns:a16="http://schemas.microsoft.com/office/drawing/2014/main" id="{C2AE89F1-47A5-4F6D-E261-961C80836935}"/>
                    </a:ext>
                  </a:extLst>
                </p:cNvPr>
                <p:cNvSpPr>
                  <a:spLocks noChangeArrowheads="1"/>
                </p:cNvSpPr>
                <p:nvPr/>
              </p:nvSpPr>
              <p:spPr bwMode="auto">
                <a:xfrm>
                  <a:off x="6081713" y="5205412"/>
                  <a:ext cx="4762"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1" name="Rectangle 1041">
                  <a:extLst>
                    <a:ext uri="{FF2B5EF4-FFF2-40B4-BE49-F238E27FC236}">
                      <a16:creationId xmlns:a16="http://schemas.microsoft.com/office/drawing/2014/main" id="{EECCE73B-8987-9C08-DE49-133F8CC5473C}"/>
                    </a:ext>
                  </a:extLst>
                </p:cNvPr>
                <p:cNvSpPr>
                  <a:spLocks noChangeArrowheads="1"/>
                </p:cNvSpPr>
                <p:nvPr/>
              </p:nvSpPr>
              <p:spPr bwMode="auto">
                <a:xfrm>
                  <a:off x="6081713" y="5205412"/>
                  <a:ext cx="4762"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2" name="Rectangle 1042">
                  <a:extLst>
                    <a:ext uri="{FF2B5EF4-FFF2-40B4-BE49-F238E27FC236}">
                      <a16:creationId xmlns:a16="http://schemas.microsoft.com/office/drawing/2014/main" id="{C56EB148-2B6C-FB03-CDB3-1C4EEDD11562}"/>
                    </a:ext>
                  </a:extLst>
                </p:cNvPr>
                <p:cNvSpPr>
                  <a:spLocks noChangeArrowheads="1"/>
                </p:cNvSpPr>
                <p:nvPr/>
              </p:nvSpPr>
              <p:spPr bwMode="auto">
                <a:xfrm>
                  <a:off x="6086475" y="5205412"/>
                  <a:ext cx="4762"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3" name="Rectangle 1043">
                  <a:extLst>
                    <a:ext uri="{FF2B5EF4-FFF2-40B4-BE49-F238E27FC236}">
                      <a16:creationId xmlns:a16="http://schemas.microsoft.com/office/drawing/2014/main" id="{D7390385-A479-ACD0-71D9-17E0C6CE04F8}"/>
                    </a:ext>
                  </a:extLst>
                </p:cNvPr>
                <p:cNvSpPr>
                  <a:spLocks noChangeArrowheads="1"/>
                </p:cNvSpPr>
                <p:nvPr/>
              </p:nvSpPr>
              <p:spPr bwMode="auto">
                <a:xfrm>
                  <a:off x="6086475" y="5205412"/>
                  <a:ext cx="4762"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4" name="Rectangle 1044">
                  <a:extLst>
                    <a:ext uri="{FF2B5EF4-FFF2-40B4-BE49-F238E27FC236}">
                      <a16:creationId xmlns:a16="http://schemas.microsoft.com/office/drawing/2014/main" id="{4D36A538-9D70-BF50-4C36-3983C9B92576}"/>
                    </a:ext>
                  </a:extLst>
                </p:cNvPr>
                <p:cNvSpPr>
                  <a:spLocks noChangeArrowheads="1"/>
                </p:cNvSpPr>
                <p:nvPr/>
              </p:nvSpPr>
              <p:spPr bwMode="auto">
                <a:xfrm>
                  <a:off x="6091238" y="5205412"/>
                  <a:ext cx="6350"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5" name="Rectangle 1045">
                  <a:extLst>
                    <a:ext uri="{FF2B5EF4-FFF2-40B4-BE49-F238E27FC236}">
                      <a16:creationId xmlns:a16="http://schemas.microsoft.com/office/drawing/2014/main" id="{C26A8DC2-0E92-15AE-8C67-A65302F07717}"/>
                    </a:ext>
                  </a:extLst>
                </p:cNvPr>
                <p:cNvSpPr>
                  <a:spLocks noChangeArrowheads="1"/>
                </p:cNvSpPr>
                <p:nvPr/>
              </p:nvSpPr>
              <p:spPr bwMode="auto">
                <a:xfrm>
                  <a:off x="6091238" y="5205412"/>
                  <a:ext cx="6350"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6" name="Rectangle 1046">
                  <a:extLst>
                    <a:ext uri="{FF2B5EF4-FFF2-40B4-BE49-F238E27FC236}">
                      <a16:creationId xmlns:a16="http://schemas.microsoft.com/office/drawing/2014/main" id="{2D1E6BA9-892F-586E-5F43-9926F246A611}"/>
                    </a:ext>
                  </a:extLst>
                </p:cNvPr>
                <p:cNvSpPr>
                  <a:spLocks noChangeArrowheads="1"/>
                </p:cNvSpPr>
                <p:nvPr/>
              </p:nvSpPr>
              <p:spPr bwMode="auto">
                <a:xfrm>
                  <a:off x="6081713" y="5207000"/>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 name="Rectangle 1047">
                  <a:extLst>
                    <a:ext uri="{FF2B5EF4-FFF2-40B4-BE49-F238E27FC236}">
                      <a16:creationId xmlns:a16="http://schemas.microsoft.com/office/drawing/2014/main" id="{996B413B-BE77-D030-2D29-5D7178E3F97D}"/>
                    </a:ext>
                  </a:extLst>
                </p:cNvPr>
                <p:cNvSpPr>
                  <a:spLocks noChangeArrowheads="1"/>
                </p:cNvSpPr>
                <p:nvPr/>
              </p:nvSpPr>
              <p:spPr bwMode="auto">
                <a:xfrm>
                  <a:off x="6081713" y="5207000"/>
                  <a:ext cx="635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8" name="Rectangle 1048">
                  <a:extLst>
                    <a:ext uri="{FF2B5EF4-FFF2-40B4-BE49-F238E27FC236}">
                      <a16:creationId xmlns:a16="http://schemas.microsoft.com/office/drawing/2014/main" id="{2FB4CB3D-1B8A-B9C5-8138-E983577C04E0}"/>
                    </a:ext>
                  </a:extLst>
                </p:cNvPr>
                <p:cNvSpPr>
                  <a:spLocks noChangeArrowheads="1"/>
                </p:cNvSpPr>
                <p:nvPr/>
              </p:nvSpPr>
              <p:spPr bwMode="auto">
                <a:xfrm>
                  <a:off x="6089650" y="5207000"/>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 name="Rectangle 1049">
                  <a:extLst>
                    <a:ext uri="{FF2B5EF4-FFF2-40B4-BE49-F238E27FC236}">
                      <a16:creationId xmlns:a16="http://schemas.microsoft.com/office/drawing/2014/main" id="{D94E466D-2A7B-C135-C8F3-ED67F63C2F69}"/>
                    </a:ext>
                  </a:extLst>
                </p:cNvPr>
                <p:cNvSpPr>
                  <a:spLocks noChangeArrowheads="1"/>
                </p:cNvSpPr>
                <p:nvPr/>
              </p:nvSpPr>
              <p:spPr bwMode="auto">
                <a:xfrm>
                  <a:off x="6089650" y="5207000"/>
                  <a:ext cx="635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0" name="Rectangle 1050">
                  <a:extLst>
                    <a:ext uri="{FF2B5EF4-FFF2-40B4-BE49-F238E27FC236}">
                      <a16:creationId xmlns:a16="http://schemas.microsoft.com/office/drawing/2014/main" id="{9F026153-F597-7BE5-34F7-1D8FA117A4CC}"/>
                    </a:ext>
                  </a:extLst>
                </p:cNvPr>
                <p:cNvSpPr>
                  <a:spLocks noChangeArrowheads="1"/>
                </p:cNvSpPr>
                <p:nvPr/>
              </p:nvSpPr>
              <p:spPr bwMode="auto">
                <a:xfrm>
                  <a:off x="6096000" y="5207000"/>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 name="Rectangle 1051">
                  <a:extLst>
                    <a:ext uri="{FF2B5EF4-FFF2-40B4-BE49-F238E27FC236}">
                      <a16:creationId xmlns:a16="http://schemas.microsoft.com/office/drawing/2014/main" id="{9BDB7327-EC3F-08EE-882D-DBBFD5433845}"/>
                    </a:ext>
                  </a:extLst>
                </p:cNvPr>
                <p:cNvSpPr>
                  <a:spLocks noChangeArrowheads="1"/>
                </p:cNvSpPr>
                <p:nvPr/>
              </p:nvSpPr>
              <p:spPr bwMode="auto">
                <a:xfrm>
                  <a:off x="6096000" y="5207000"/>
                  <a:ext cx="635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2" name="Rectangle 1052">
                  <a:extLst>
                    <a:ext uri="{FF2B5EF4-FFF2-40B4-BE49-F238E27FC236}">
                      <a16:creationId xmlns:a16="http://schemas.microsoft.com/office/drawing/2014/main" id="{F989B3E2-9A7E-C00E-3338-8A911F5C0E83}"/>
                    </a:ext>
                  </a:extLst>
                </p:cNvPr>
                <p:cNvSpPr>
                  <a:spLocks noChangeArrowheads="1"/>
                </p:cNvSpPr>
                <p:nvPr/>
              </p:nvSpPr>
              <p:spPr bwMode="auto">
                <a:xfrm>
                  <a:off x="6096000" y="5205412"/>
                  <a:ext cx="3175" cy="4762"/>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3" name="Rectangle 1053">
                  <a:extLst>
                    <a:ext uri="{FF2B5EF4-FFF2-40B4-BE49-F238E27FC236}">
                      <a16:creationId xmlns:a16="http://schemas.microsoft.com/office/drawing/2014/main" id="{C07243D3-6C97-795A-7060-855C2839EFF5}"/>
                    </a:ext>
                  </a:extLst>
                </p:cNvPr>
                <p:cNvSpPr>
                  <a:spLocks noChangeArrowheads="1"/>
                </p:cNvSpPr>
                <p:nvPr/>
              </p:nvSpPr>
              <p:spPr bwMode="auto">
                <a:xfrm>
                  <a:off x="6096000" y="5205412"/>
                  <a:ext cx="3175" cy="4762"/>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4" name="Freeform 1054">
                  <a:extLst>
                    <a:ext uri="{FF2B5EF4-FFF2-40B4-BE49-F238E27FC236}">
                      <a16:creationId xmlns:a16="http://schemas.microsoft.com/office/drawing/2014/main" id="{F349D15D-640F-7C6C-2CB9-A7D49022E1AA}"/>
                    </a:ext>
                  </a:extLst>
                </p:cNvPr>
                <p:cNvSpPr>
                  <a:spLocks/>
                </p:cNvSpPr>
                <p:nvPr/>
              </p:nvSpPr>
              <p:spPr bwMode="auto">
                <a:xfrm>
                  <a:off x="6094413" y="5200650"/>
                  <a:ext cx="4762" cy="4762"/>
                </a:xfrm>
                <a:custGeom>
                  <a:avLst/>
                  <a:gdLst>
                    <a:gd name="T0" fmla="*/ 19 w 27"/>
                    <a:gd name="T1" fmla="*/ 20 h 20"/>
                    <a:gd name="T2" fmla="*/ 27 w 27"/>
                    <a:gd name="T3" fmla="*/ 14 h 20"/>
                    <a:gd name="T4" fmla="*/ 9 w 27"/>
                    <a:gd name="T5" fmla="*/ 0 h 20"/>
                    <a:gd name="T6" fmla="*/ 0 w 27"/>
                    <a:gd name="T7" fmla="*/ 20 h 20"/>
                    <a:gd name="T8" fmla="*/ 19 w 27"/>
                    <a:gd name="T9" fmla="*/ 20 h 20"/>
                  </a:gdLst>
                  <a:ahLst/>
                  <a:cxnLst>
                    <a:cxn ang="0">
                      <a:pos x="T0" y="T1"/>
                    </a:cxn>
                    <a:cxn ang="0">
                      <a:pos x="T2" y="T3"/>
                    </a:cxn>
                    <a:cxn ang="0">
                      <a:pos x="T4" y="T5"/>
                    </a:cxn>
                    <a:cxn ang="0">
                      <a:pos x="T6" y="T7"/>
                    </a:cxn>
                    <a:cxn ang="0">
                      <a:pos x="T8" y="T9"/>
                    </a:cxn>
                  </a:cxnLst>
                  <a:rect l="0" t="0" r="r" b="b"/>
                  <a:pathLst>
                    <a:path w="27" h="20">
                      <a:moveTo>
                        <a:pt x="19" y="20"/>
                      </a:moveTo>
                      <a:lnTo>
                        <a:pt x="27" y="14"/>
                      </a:lnTo>
                      <a:lnTo>
                        <a:pt x="9" y="0"/>
                      </a:lnTo>
                      <a:lnTo>
                        <a:pt x="0" y="20"/>
                      </a:lnTo>
                      <a:lnTo>
                        <a:pt x="19" y="2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5" name="Freeform 1055">
                  <a:extLst>
                    <a:ext uri="{FF2B5EF4-FFF2-40B4-BE49-F238E27FC236}">
                      <a16:creationId xmlns:a16="http://schemas.microsoft.com/office/drawing/2014/main" id="{9A885A63-CAE3-6A63-2F03-3530EC31DDDE}"/>
                    </a:ext>
                  </a:extLst>
                </p:cNvPr>
                <p:cNvSpPr>
                  <a:spLocks/>
                </p:cNvSpPr>
                <p:nvPr/>
              </p:nvSpPr>
              <p:spPr bwMode="auto">
                <a:xfrm>
                  <a:off x="6094413" y="5200650"/>
                  <a:ext cx="4762" cy="4762"/>
                </a:xfrm>
                <a:custGeom>
                  <a:avLst/>
                  <a:gdLst>
                    <a:gd name="T0" fmla="*/ 19 w 27"/>
                    <a:gd name="T1" fmla="*/ 20 h 20"/>
                    <a:gd name="T2" fmla="*/ 27 w 27"/>
                    <a:gd name="T3" fmla="*/ 14 h 20"/>
                    <a:gd name="T4" fmla="*/ 9 w 27"/>
                    <a:gd name="T5" fmla="*/ 0 h 20"/>
                    <a:gd name="T6" fmla="*/ 0 w 27"/>
                    <a:gd name="T7" fmla="*/ 20 h 20"/>
                    <a:gd name="T8" fmla="*/ 19 w 27"/>
                    <a:gd name="T9" fmla="*/ 20 h 20"/>
                  </a:gdLst>
                  <a:ahLst/>
                  <a:cxnLst>
                    <a:cxn ang="0">
                      <a:pos x="T0" y="T1"/>
                    </a:cxn>
                    <a:cxn ang="0">
                      <a:pos x="T2" y="T3"/>
                    </a:cxn>
                    <a:cxn ang="0">
                      <a:pos x="T4" y="T5"/>
                    </a:cxn>
                    <a:cxn ang="0">
                      <a:pos x="T6" y="T7"/>
                    </a:cxn>
                    <a:cxn ang="0">
                      <a:pos x="T8" y="T9"/>
                    </a:cxn>
                  </a:cxnLst>
                  <a:rect l="0" t="0" r="r" b="b"/>
                  <a:pathLst>
                    <a:path w="27" h="20">
                      <a:moveTo>
                        <a:pt x="19" y="20"/>
                      </a:moveTo>
                      <a:lnTo>
                        <a:pt x="27" y="14"/>
                      </a:lnTo>
                      <a:lnTo>
                        <a:pt x="9" y="0"/>
                      </a:lnTo>
                      <a:lnTo>
                        <a:pt x="0" y="20"/>
                      </a:lnTo>
                      <a:lnTo>
                        <a:pt x="19" y="2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6" name="Freeform 1056">
                  <a:extLst>
                    <a:ext uri="{FF2B5EF4-FFF2-40B4-BE49-F238E27FC236}">
                      <a16:creationId xmlns:a16="http://schemas.microsoft.com/office/drawing/2014/main" id="{38CA6554-A1FD-3AD2-1D9D-85ED8D7E8A48}"/>
                    </a:ext>
                  </a:extLst>
                </p:cNvPr>
                <p:cNvSpPr>
                  <a:spLocks/>
                </p:cNvSpPr>
                <p:nvPr/>
              </p:nvSpPr>
              <p:spPr bwMode="auto">
                <a:xfrm>
                  <a:off x="6094413" y="5200650"/>
                  <a:ext cx="4762" cy="4762"/>
                </a:xfrm>
                <a:custGeom>
                  <a:avLst/>
                  <a:gdLst>
                    <a:gd name="T0" fmla="*/ 19 w 27"/>
                    <a:gd name="T1" fmla="*/ 20 h 20"/>
                    <a:gd name="T2" fmla="*/ 27 w 27"/>
                    <a:gd name="T3" fmla="*/ 14 h 20"/>
                    <a:gd name="T4" fmla="*/ 9 w 27"/>
                    <a:gd name="T5" fmla="*/ 0 h 20"/>
                    <a:gd name="T6" fmla="*/ 0 w 27"/>
                    <a:gd name="T7" fmla="*/ 20 h 20"/>
                    <a:gd name="T8" fmla="*/ 19 w 27"/>
                    <a:gd name="T9" fmla="*/ 20 h 20"/>
                  </a:gdLst>
                  <a:ahLst/>
                  <a:cxnLst>
                    <a:cxn ang="0">
                      <a:pos x="T0" y="T1"/>
                    </a:cxn>
                    <a:cxn ang="0">
                      <a:pos x="T2" y="T3"/>
                    </a:cxn>
                    <a:cxn ang="0">
                      <a:pos x="T4" y="T5"/>
                    </a:cxn>
                    <a:cxn ang="0">
                      <a:pos x="T6" y="T7"/>
                    </a:cxn>
                    <a:cxn ang="0">
                      <a:pos x="T8" y="T9"/>
                    </a:cxn>
                  </a:cxnLst>
                  <a:rect l="0" t="0" r="r" b="b"/>
                  <a:pathLst>
                    <a:path w="27" h="20">
                      <a:moveTo>
                        <a:pt x="19" y="20"/>
                      </a:moveTo>
                      <a:lnTo>
                        <a:pt x="27" y="14"/>
                      </a:lnTo>
                      <a:lnTo>
                        <a:pt x="9" y="0"/>
                      </a:lnTo>
                      <a:lnTo>
                        <a:pt x="0" y="20"/>
                      </a:lnTo>
                      <a:lnTo>
                        <a:pt x="19" y="2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7" name="Freeform 1057">
                  <a:extLst>
                    <a:ext uri="{FF2B5EF4-FFF2-40B4-BE49-F238E27FC236}">
                      <a16:creationId xmlns:a16="http://schemas.microsoft.com/office/drawing/2014/main" id="{F1644192-CD87-3FBB-75F3-8117E3DF9959}"/>
                    </a:ext>
                  </a:extLst>
                </p:cNvPr>
                <p:cNvSpPr>
                  <a:spLocks/>
                </p:cNvSpPr>
                <p:nvPr/>
              </p:nvSpPr>
              <p:spPr bwMode="auto">
                <a:xfrm>
                  <a:off x="6094413" y="5197475"/>
                  <a:ext cx="4762" cy="3175"/>
                </a:xfrm>
                <a:custGeom>
                  <a:avLst/>
                  <a:gdLst>
                    <a:gd name="T0" fmla="*/ 9 w 27"/>
                    <a:gd name="T1" fmla="*/ 18 h 18"/>
                    <a:gd name="T2" fmla="*/ 9 w 27"/>
                    <a:gd name="T3" fmla="*/ 11 h 18"/>
                    <a:gd name="T4" fmla="*/ 0 w 27"/>
                    <a:gd name="T5" fmla="*/ 11 h 18"/>
                    <a:gd name="T6" fmla="*/ 0 w 27"/>
                    <a:gd name="T7" fmla="*/ 0 h 18"/>
                    <a:gd name="T8" fmla="*/ 19 w 27"/>
                    <a:gd name="T9" fmla="*/ 0 h 18"/>
                    <a:gd name="T10" fmla="*/ 27 w 27"/>
                    <a:gd name="T11" fmla="*/ 8 h 18"/>
                    <a:gd name="T12" fmla="*/ 9 w 27"/>
                    <a:gd name="T13" fmla="*/ 18 h 18"/>
                  </a:gdLst>
                  <a:ahLst/>
                  <a:cxnLst>
                    <a:cxn ang="0">
                      <a:pos x="T0" y="T1"/>
                    </a:cxn>
                    <a:cxn ang="0">
                      <a:pos x="T2" y="T3"/>
                    </a:cxn>
                    <a:cxn ang="0">
                      <a:pos x="T4" y="T5"/>
                    </a:cxn>
                    <a:cxn ang="0">
                      <a:pos x="T6" y="T7"/>
                    </a:cxn>
                    <a:cxn ang="0">
                      <a:pos x="T8" y="T9"/>
                    </a:cxn>
                    <a:cxn ang="0">
                      <a:pos x="T10" y="T11"/>
                    </a:cxn>
                    <a:cxn ang="0">
                      <a:pos x="T12" y="T13"/>
                    </a:cxn>
                  </a:cxnLst>
                  <a:rect l="0" t="0" r="r" b="b"/>
                  <a:pathLst>
                    <a:path w="27" h="18">
                      <a:moveTo>
                        <a:pt x="9" y="18"/>
                      </a:moveTo>
                      <a:lnTo>
                        <a:pt x="9" y="11"/>
                      </a:lnTo>
                      <a:lnTo>
                        <a:pt x="0" y="11"/>
                      </a:lnTo>
                      <a:lnTo>
                        <a:pt x="0" y="0"/>
                      </a:lnTo>
                      <a:lnTo>
                        <a:pt x="19" y="0"/>
                      </a:lnTo>
                      <a:lnTo>
                        <a:pt x="27" y="8"/>
                      </a:lnTo>
                      <a:lnTo>
                        <a:pt x="9" y="18"/>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8" name="Freeform 1058">
                  <a:extLst>
                    <a:ext uri="{FF2B5EF4-FFF2-40B4-BE49-F238E27FC236}">
                      <a16:creationId xmlns:a16="http://schemas.microsoft.com/office/drawing/2014/main" id="{8AC07D22-B930-0C81-02A9-CC6F34ED00BE}"/>
                    </a:ext>
                  </a:extLst>
                </p:cNvPr>
                <p:cNvSpPr>
                  <a:spLocks/>
                </p:cNvSpPr>
                <p:nvPr/>
              </p:nvSpPr>
              <p:spPr bwMode="auto">
                <a:xfrm>
                  <a:off x="6094413" y="5197475"/>
                  <a:ext cx="4762" cy="3175"/>
                </a:xfrm>
                <a:custGeom>
                  <a:avLst/>
                  <a:gdLst>
                    <a:gd name="T0" fmla="*/ 9 w 27"/>
                    <a:gd name="T1" fmla="*/ 18 h 18"/>
                    <a:gd name="T2" fmla="*/ 9 w 27"/>
                    <a:gd name="T3" fmla="*/ 11 h 18"/>
                    <a:gd name="T4" fmla="*/ 0 w 27"/>
                    <a:gd name="T5" fmla="*/ 11 h 18"/>
                    <a:gd name="T6" fmla="*/ 0 w 27"/>
                    <a:gd name="T7" fmla="*/ 0 h 18"/>
                    <a:gd name="T8" fmla="*/ 19 w 27"/>
                    <a:gd name="T9" fmla="*/ 0 h 18"/>
                    <a:gd name="T10" fmla="*/ 27 w 27"/>
                    <a:gd name="T11" fmla="*/ 8 h 18"/>
                    <a:gd name="T12" fmla="*/ 9 w 27"/>
                    <a:gd name="T13" fmla="*/ 18 h 18"/>
                  </a:gdLst>
                  <a:ahLst/>
                  <a:cxnLst>
                    <a:cxn ang="0">
                      <a:pos x="T0" y="T1"/>
                    </a:cxn>
                    <a:cxn ang="0">
                      <a:pos x="T2" y="T3"/>
                    </a:cxn>
                    <a:cxn ang="0">
                      <a:pos x="T4" y="T5"/>
                    </a:cxn>
                    <a:cxn ang="0">
                      <a:pos x="T6" y="T7"/>
                    </a:cxn>
                    <a:cxn ang="0">
                      <a:pos x="T8" y="T9"/>
                    </a:cxn>
                    <a:cxn ang="0">
                      <a:pos x="T10" y="T11"/>
                    </a:cxn>
                    <a:cxn ang="0">
                      <a:pos x="T12" y="T13"/>
                    </a:cxn>
                  </a:cxnLst>
                  <a:rect l="0" t="0" r="r" b="b"/>
                  <a:pathLst>
                    <a:path w="27" h="18">
                      <a:moveTo>
                        <a:pt x="9" y="18"/>
                      </a:moveTo>
                      <a:lnTo>
                        <a:pt x="9" y="11"/>
                      </a:lnTo>
                      <a:lnTo>
                        <a:pt x="0" y="11"/>
                      </a:lnTo>
                      <a:lnTo>
                        <a:pt x="0" y="0"/>
                      </a:lnTo>
                      <a:lnTo>
                        <a:pt x="19" y="0"/>
                      </a:lnTo>
                      <a:lnTo>
                        <a:pt x="27" y="8"/>
                      </a:lnTo>
                      <a:lnTo>
                        <a:pt x="9" y="1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9" name="Freeform 1059">
                  <a:extLst>
                    <a:ext uri="{FF2B5EF4-FFF2-40B4-BE49-F238E27FC236}">
                      <a16:creationId xmlns:a16="http://schemas.microsoft.com/office/drawing/2014/main" id="{4C8A6B1C-0842-36B0-3FD4-B5E44FEDCED1}"/>
                    </a:ext>
                  </a:extLst>
                </p:cNvPr>
                <p:cNvSpPr>
                  <a:spLocks/>
                </p:cNvSpPr>
                <p:nvPr/>
              </p:nvSpPr>
              <p:spPr bwMode="auto">
                <a:xfrm>
                  <a:off x="6094413" y="5197475"/>
                  <a:ext cx="4762" cy="3175"/>
                </a:xfrm>
                <a:custGeom>
                  <a:avLst/>
                  <a:gdLst>
                    <a:gd name="T0" fmla="*/ 9 w 27"/>
                    <a:gd name="T1" fmla="*/ 18 h 18"/>
                    <a:gd name="T2" fmla="*/ 9 w 27"/>
                    <a:gd name="T3" fmla="*/ 11 h 18"/>
                    <a:gd name="T4" fmla="*/ 0 w 27"/>
                    <a:gd name="T5" fmla="*/ 11 h 18"/>
                    <a:gd name="T6" fmla="*/ 0 w 27"/>
                    <a:gd name="T7" fmla="*/ 0 h 18"/>
                    <a:gd name="T8" fmla="*/ 19 w 27"/>
                    <a:gd name="T9" fmla="*/ 0 h 18"/>
                    <a:gd name="T10" fmla="*/ 27 w 27"/>
                    <a:gd name="T11" fmla="*/ 8 h 18"/>
                    <a:gd name="T12" fmla="*/ 9 w 27"/>
                    <a:gd name="T13" fmla="*/ 18 h 18"/>
                  </a:gdLst>
                  <a:ahLst/>
                  <a:cxnLst>
                    <a:cxn ang="0">
                      <a:pos x="T0" y="T1"/>
                    </a:cxn>
                    <a:cxn ang="0">
                      <a:pos x="T2" y="T3"/>
                    </a:cxn>
                    <a:cxn ang="0">
                      <a:pos x="T4" y="T5"/>
                    </a:cxn>
                    <a:cxn ang="0">
                      <a:pos x="T6" y="T7"/>
                    </a:cxn>
                    <a:cxn ang="0">
                      <a:pos x="T8" y="T9"/>
                    </a:cxn>
                    <a:cxn ang="0">
                      <a:pos x="T10" y="T11"/>
                    </a:cxn>
                    <a:cxn ang="0">
                      <a:pos x="T12" y="T13"/>
                    </a:cxn>
                  </a:cxnLst>
                  <a:rect l="0" t="0" r="r" b="b"/>
                  <a:pathLst>
                    <a:path w="27" h="18">
                      <a:moveTo>
                        <a:pt x="9" y="18"/>
                      </a:moveTo>
                      <a:lnTo>
                        <a:pt x="9" y="11"/>
                      </a:lnTo>
                      <a:lnTo>
                        <a:pt x="0" y="11"/>
                      </a:lnTo>
                      <a:lnTo>
                        <a:pt x="0" y="0"/>
                      </a:lnTo>
                      <a:lnTo>
                        <a:pt x="19" y="0"/>
                      </a:lnTo>
                      <a:lnTo>
                        <a:pt x="27" y="8"/>
                      </a:lnTo>
                      <a:lnTo>
                        <a:pt x="9" y="18"/>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0" name="Rectangle 1060">
                  <a:extLst>
                    <a:ext uri="{FF2B5EF4-FFF2-40B4-BE49-F238E27FC236}">
                      <a16:creationId xmlns:a16="http://schemas.microsoft.com/office/drawing/2014/main" id="{D29DDA64-10A0-04F0-84DB-A56328E27F75}"/>
                    </a:ext>
                  </a:extLst>
                </p:cNvPr>
                <p:cNvSpPr>
                  <a:spLocks noChangeArrowheads="1"/>
                </p:cNvSpPr>
                <p:nvPr/>
              </p:nvSpPr>
              <p:spPr bwMode="auto">
                <a:xfrm>
                  <a:off x="6110288" y="5197475"/>
                  <a:ext cx="6350"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1" name="Rectangle 1061">
                  <a:extLst>
                    <a:ext uri="{FF2B5EF4-FFF2-40B4-BE49-F238E27FC236}">
                      <a16:creationId xmlns:a16="http://schemas.microsoft.com/office/drawing/2014/main" id="{F799505F-FEBC-A3B2-6ABF-D9D6F4EDA35F}"/>
                    </a:ext>
                  </a:extLst>
                </p:cNvPr>
                <p:cNvSpPr>
                  <a:spLocks noChangeArrowheads="1"/>
                </p:cNvSpPr>
                <p:nvPr/>
              </p:nvSpPr>
              <p:spPr bwMode="auto">
                <a:xfrm>
                  <a:off x="6110288" y="5197475"/>
                  <a:ext cx="6350"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2" name="Rectangle 1062">
                  <a:extLst>
                    <a:ext uri="{FF2B5EF4-FFF2-40B4-BE49-F238E27FC236}">
                      <a16:creationId xmlns:a16="http://schemas.microsoft.com/office/drawing/2014/main" id="{992FDC7B-5282-2F1C-8CA0-72D9C470BB0A}"/>
                    </a:ext>
                  </a:extLst>
                </p:cNvPr>
                <p:cNvSpPr>
                  <a:spLocks noChangeArrowheads="1"/>
                </p:cNvSpPr>
                <p:nvPr/>
              </p:nvSpPr>
              <p:spPr bwMode="auto">
                <a:xfrm>
                  <a:off x="6115050" y="5199062"/>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3" name="Rectangle 1063">
                  <a:extLst>
                    <a:ext uri="{FF2B5EF4-FFF2-40B4-BE49-F238E27FC236}">
                      <a16:creationId xmlns:a16="http://schemas.microsoft.com/office/drawing/2014/main" id="{F6E433DF-B248-4977-C806-AB20F2709F68}"/>
                    </a:ext>
                  </a:extLst>
                </p:cNvPr>
                <p:cNvSpPr>
                  <a:spLocks noChangeArrowheads="1"/>
                </p:cNvSpPr>
                <p:nvPr/>
              </p:nvSpPr>
              <p:spPr bwMode="auto">
                <a:xfrm>
                  <a:off x="6115050" y="5199062"/>
                  <a:ext cx="635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4" name="Rectangle 1064">
                  <a:extLst>
                    <a:ext uri="{FF2B5EF4-FFF2-40B4-BE49-F238E27FC236}">
                      <a16:creationId xmlns:a16="http://schemas.microsoft.com/office/drawing/2014/main" id="{8A37F68D-8D67-DDC6-E0E8-B4C091F51F1A}"/>
                    </a:ext>
                  </a:extLst>
                </p:cNvPr>
                <p:cNvSpPr>
                  <a:spLocks noChangeArrowheads="1"/>
                </p:cNvSpPr>
                <p:nvPr/>
              </p:nvSpPr>
              <p:spPr bwMode="auto">
                <a:xfrm>
                  <a:off x="6116638" y="5202237"/>
                  <a:ext cx="4762"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5" name="Rectangle 1065">
                  <a:extLst>
                    <a:ext uri="{FF2B5EF4-FFF2-40B4-BE49-F238E27FC236}">
                      <a16:creationId xmlns:a16="http://schemas.microsoft.com/office/drawing/2014/main" id="{60BDDCB2-0EC2-3004-8B57-B7CA3A4BABB4}"/>
                    </a:ext>
                  </a:extLst>
                </p:cNvPr>
                <p:cNvSpPr>
                  <a:spLocks noChangeArrowheads="1"/>
                </p:cNvSpPr>
                <p:nvPr/>
              </p:nvSpPr>
              <p:spPr bwMode="auto">
                <a:xfrm>
                  <a:off x="6116638" y="5202237"/>
                  <a:ext cx="4762"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6" name="Rectangle 1066">
                  <a:extLst>
                    <a:ext uri="{FF2B5EF4-FFF2-40B4-BE49-F238E27FC236}">
                      <a16:creationId xmlns:a16="http://schemas.microsoft.com/office/drawing/2014/main" id="{0F22972E-5415-F3D7-FED8-FD431872A511}"/>
                    </a:ext>
                  </a:extLst>
                </p:cNvPr>
                <p:cNvSpPr>
                  <a:spLocks noChangeArrowheads="1"/>
                </p:cNvSpPr>
                <p:nvPr/>
              </p:nvSpPr>
              <p:spPr bwMode="auto">
                <a:xfrm>
                  <a:off x="6108700" y="5202237"/>
                  <a:ext cx="7937"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7" name="Rectangle 1067">
                  <a:extLst>
                    <a:ext uri="{FF2B5EF4-FFF2-40B4-BE49-F238E27FC236}">
                      <a16:creationId xmlns:a16="http://schemas.microsoft.com/office/drawing/2014/main" id="{AD4D2835-2B2D-0D90-1AC7-61709B0EE6F6}"/>
                    </a:ext>
                  </a:extLst>
                </p:cNvPr>
                <p:cNvSpPr>
                  <a:spLocks noChangeArrowheads="1"/>
                </p:cNvSpPr>
                <p:nvPr/>
              </p:nvSpPr>
              <p:spPr bwMode="auto">
                <a:xfrm>
                  <a:off x="6108700" y="5202237"/>
                  <a:ext cx="7937"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8" name="Rectangle 1068">
                  <a:extLst>
                    <a:ext uri="{FF2B5EF4-FFF2-40B4-BE49-F238E27FC236}">
                      <a16:creationId xmlns:a16="http://schemas.microsoft.com/office/drawing/2014/main" id="{3B4B9BDF-E55C-8CB2-0555-0EF1F0B0C903}"/>
                    </a:ext>
                  </a:extLst>
                </p:cNvPr>
                <p:cNvSpPr>
                  <a:spLocks noChangeArrowheads="1"/>
                </p:cNvSpPr>
                <p:nvPr/>
              </p:nvSpPr>
              <p:spPr bwMode="auto">
                <a:xfrm>
                  <a:off x="6118225" y="5205412"/>
                  <a:ext cx="3175"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9" name="Rectangle 1069">
                  <a:extLst>
                    <a:ext uri="{FF2B5EF4-FFF2-40B4-BE49-F238E27FC236}">
                      <a16:creationId xmlns:a16="http://schemas.microsoft.com/office/drawing/2014/main" id="{9537E515-61FC-718F-3D92-49F3BE48760A}"/>
                    </a:ext>
                  </a:extLst>
                </p:cNvPr>
                <p:cNvSpPr>
                  <a:spLocks noChangeArrowheads="1"/>
                </p:cNvSpPr>
                <p:nvPr/>
              </p:nvSpPr>
              <p:spPr bwMode="auto">
                <a:xfrm>
                  <a:off x="6118225" y="5205412"/>
                  <a:ext cx="3175"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0" name="Rectangle 1070">
                  <a:extLst>
                    <a:ext uri="{FF2B5EF4-FFF2-40B4-BE49-F238E27FC236}">
                      <a16:creationId xmlns:a16="http://schemas.microsoft.com/office/drawing/2014/main" id="{9E4190BE-C228-E95B-ACA3-DF3CE9B6AC5B}"/>
                    </a:ext>
                  </a:extLst>
                </p:cNvPr>
                <p:cNvSpPr>
                  <a:spLocks noChangeArrowheads="1"/>
                </p:cNvSpPr>
                <p:nvPr/>
              </p:nvSpPr>
              <p:spPr bwMode="auto">
                <a:xfrm>
                  <a:off x="6115050" y="5205412"/>
                  <a:ext cx="4762"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1" name="Rectangle 1071">
                  <a:extLst>
                    <a:ext uri="{FF2B5EF4-FFF2-40B4-BE49-F238E27FC236}">
                      <a16:creationId xmlns:a16="http://schemas.microsoft.com/office/drawing/2014/main" id="{045D28DC-135A-D8A4-C70B-0DD7BBD272ED}"/>
                    </a:ext>
                  </a:extLst>
                </p:cNvPr>
                <p:cNvSpPr>
                  <a:spLocks noChangeArrowheads="1"/>
                </p:cNvSpPr>
                <p:nvPr/>
              </p:nvSpPr>
              <p:spPr bwMode="auto">
                <a:xfrm>
                  <a:off x="6115050" y="5205412"/>
                  <a:ext cx="4762"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2" name="Rectangle 1072">
                  <a:extLst>
                    <a:ext uri="{FF2B5EF4-FFF2-40B4-BE49-F238E27FC236}">
                      <a16:creationId xmlns:a16="http://schemas.microsoft.com/office/drawing/2014/main" id="{C725C2ED-1ACE-AD61-FC09-30747837BEC0}"/>
                    </a:ext>
                  </a:extLst>
                </p:cNvPr>
                <p:cNvSpPr>
                  <a:spLocks noChangeArrowheads="1"/>
                </p:cNvSpPr>
                <p:nvPr/>
              </p:nvSpPr>
              <p:spPr bwMode="auto">
                <a:xfrm>
                  <a:off x="6108700" y="5205412"/>
                  <a:ext cx="6350"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3" name="Rectangle 1073">
                  <a:extLst>
                    <a:ext uri="{FF2B5EF4-FFF2-40B4-BE49-F238E27FC236}">
                      <a16:creationId xmlns:a16="http://schemas.microsoft.com/office/drawing/2014/main" id="{887AF3D6-A6C4-555A-A6A7-AEBC60B04008}"/>
                    </a:ext>
                  </a:extLst>
                </p:cNvPr>
                <p:cNvSpPr>
                  <a:spLocks noChangeArrowheads="1"/>
                </p:cNvSpPr>
                <p:nvPr/>
              </p:nvSpPr>
              <p:spPr bwMode="auto">
                <a:xfrm>
                  <a:off x="6108700" y="5205412"/>
                  <a:ext cx="6350"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4" name="Rectangle 1074">
                  <a:extLst>
                    <a:ext uri="{FF2B5EF4-FFF2-40B4-BE49-F238E27FC236}">
                      <a16:creationId xmlns:a16="http://schemas.microsoft.com/office/drawing/2014/main" id="{9094107B-B0B3-2615-EB60-9AEEB83246AF}"/>
                    </a:ext>
                  </a:extLst>
                </p:cNvPr>
                <p:cNvSpPr>
                  <a:spLocks noChangeArrowheads="1"/>
                </p:cNvSpPr>
                <p:nvPr/>
              </p:nvSpPr>
              <p:spPr bwMode="auto">
                <a:xfrm>
                  <a:off x="6116638" y="5207000"/>
                  <a:ext cx="4762"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5" name="Rectangle 1075">
                  <a:extLst>
                    <a:ext uri="{FF2B5EF4-FFF2-40B4-BE49-F238E27FC236}">
                      <a16:creationId xmlns:a16="http://schemas.microsoft.com/office/drawing/2014/main" id="{FC784295-4ABA-9189-2D7C-FA6427CF56B5}"/>
                    </a:ext>
                  </a:extLst>
                </p:cNvPr>
                <p:cNvSpPr>
                  <a:spLocks noChangeArrowheads="1"/>
                </p:cNvSpPr>
                <p:nvPr/>
              </p:nvSpPr>
              <p:spPr bwMode="auto">
                <a:xfrm>
                  <a:off x="6116638" y="5207000"/>
                  <a:ext cx="4762"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6" name="Rectangle 1076">
                  <a:extLst>
                    <a:ext uri="{FF2B5EF4-FFF2-40B4-BE49-F238E27FC236}">
                      <a16:creationId xmlns:a16="http://schemas.microsoft.com/office/drawing/2014/main" id="{BA93F02D-15B7-1AA2-5BF2-1695BD03D549}"/>
                    </a:ext>
                  </a:extLst>
                </p:cNvPr>
                <p:cNvSpPr>
                  <a:spLocks noChangeArrowheads="1"/>
                </p:cNvSpPr>
                <p:nvPr/>
              </p:nvSpPr>
              <p:spPr bwMode="auto">
                <a:xfrm>
                  <a:off x="6110288" y="5207000"/>
                  <a:ext cx="6350"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7" name="Rectangle 1077">
                  <a:extLst>
                    <a:ext uri="{FF2B5EF4-FFF2-40B4-BE49-F238E27FC236}">
                      <a16:creationId xmlns:a16="http://schemas.microsoft.com/office/drawing/2014/main" id="{F2DDF4E5-254F-1C25-20A6-C88D6717029E}"/>
                    </a:ext>
                  </a:extLst>
                </p:cNvPr>
                <p:cNvSpPr>
                  <a:spLocks noChangeArrowheads="1"/>
                </p:cNvSpPr>
                <p:nvPr/>
              </p:nvSpPr>
              <p:spPr bwMode="auto">
                <a:xfrm>
                  <a:off x="6110288" y="5207000"/>
                  <a:ext cx="6350"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8" name="Freeform 1078">
                  <a:extLst>
                    <a:ext uri="{FF2B5EF4-FFF2-40B4-BE49-F238E27FC236}">
                      <a16:creationId xmlns:a16="http://schemas.microsoft.com/office/drawing/2014/main" id="{F06257E1-5681-7994-0367-0AFD396F4F56}"/>
                    </a:ext>
                  </a:extLst>
                </p:cNvPr>
                <p:cNvSpPr>
                  <a:spLocks/>
                </p:cNvSpPr>
                <p:nvPr/>
              </p:nvSpPr>
              <p:spPr bwMode="auto">
                <a:xfrm>
                  <a:off x="6105525" y="5200650"/>
                  <a:ext cx="6350" cy="4762"/>
                </a:xfrm>
                <a:custGeom>
                  <a:avLst/>
                  <a:gdLst>
                    <a:gd name="T0" fmla="*/ 0 w 26"/>
                    <a:gd name="T1" fmla="*/ 20 h 20"/>
                    <a:gd name="T2" fmla="*/ 0 w 26"/>
                    <a:gd name="T3" fmla="*/ 14 h 20"/>
                    <a:gd name="T4" fmla="*/ 17 w 26"/>
                    <a:gd name="T5" fmla="*/ 0 h 20"/>
                    <a:gd name="T6" fmla="*/ 26 w 26"/>
                    <a:gd name="T7" fmla="*/ 20 h 20"/>
                    <a:gd name="T8" fmla="*/ 0 w 26"/>
                    <a:gd name="T9" fmla="*/ 20 h 20"/>
                  </a:gdLst>
                  <a:ahLst/>
                  <a:cxnLst>
                    <a:cxn ang="0">
                      <a:pos x="T0" y="T1"/>
                    </a:cxn>
                    <a:cxn ang="0">
                      <a:pos x="T2" y="T3"/>
                    </a:cxn>
                    <a:cxn ang="0">
                      <a:pos x="T4" y="T5"/>
                    </a:cxn>
                    <a:cxn ang="0">
                      <a:pos x="T6" y="T7"/>
                    </a:cxn>
                    <a:cxn ang="0">
                      <a:pos x="T8" y="T9"/>
                    </a:cxn>
                  </a:cxnLst>
                  <a:rect l="0" t="0" r="r" b="b"/>
                  <a:pathLst>
                    <a:path w="26" h="20">
                      <a:moveTo>
                        <a:pt x="0" y="20"/>
                      </a:moveTo>
                      <a:lnTo>
                        <a:pt x="0" y="14"/>
                      </a:lnTo>
                      <a:lnTo>
                        <a:pt x="17" y="0"/>
                      </a:lnTo>
                      <a:lnTo>
                        <a:pt x="26" y="20"/>
                      </a:lnTo>
                      <a:lnTo>
                        <a:pt x="0" y="2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9" name="Freeform 1079">
                  <a:extLst>
                    <a:ext uri="{FF2B5EF4-FFF2-40B4-BE49-F238E27FC236}">
                      <a16:creationId xmlns:a16="http://schemas.microsoft.com/office/drawing/2014/main" id="{075704CB-F714-C2A0-A0DA-7982FAA9D319}"/>
                    </a:ext>
                  </a:extLst>
                </p:cNvPr>
                <p:cNvSpPr>
                  <a:spLocks/>
                </p:cNvSpPr>
                <p:nvPr/>
              </p:nvSpPr>
              <p:spPr bwMode="auto">
                <a:xfrm>
                  <a:off x="6105525" y="5200650"/>
                  <a:ext cx="6350" cy="4762"/>
                </a:xfrm>
                <a:custGeom>
                  <a:avLst/>
                  <a:gdLst>
                    <a:gd name="T0" fmla="*/ 0 w 26"/>
                    <a:gd name="T1" fmla="*/ 20 h 20"/>
                    <a:gd name="T2" fmla="*/ 0 w 26"/>
                    <a:gd name="T3" fmla="*/ 14 h 20"/>
                    <a:gd name="T4" fmla="*/ 17 w 26"/>
                    <a:gd name="T5" fmla="*/ 0 h 20"/>
                    <a:gd name="T6" fmla="*/ 26 w 26"/>
                    <a:gd name="T7" fmla="*/ 20 h 20"/>
                    <a:gd name="T8" fmla="*/ 0 w 26"/>
                    <a:gd name="T9" fmla="*/ 20 h 20"/>
                  </a:gdLst>
                  <a:ahLst/>
                  <a:cxnLst>
                    <a:cxn ang="0">
                      <a:pos x="T0" y="T1"/>
                    </a:cxn>
                    <a:cxn ang="0">
                      <a:pos x="T2" y="T3"/>
                    </a:cxn>
                    <a:cxn ang="0">
                      <a:pos x="T4" y="T5"/>
                    </a:cxn>
                    <a:cxn ang="0">
                      <a:pos x="T6" y="T7"/>
                    </a:cxn>
                    <a:cxn ang="0">
                      <a:pos x="T8" y="T9"/>
                    </a:cxn>
                  </a:cxnLst>
                  <a:rect l="0" t="0" r="r" b="b"/>
                  <a:pathLst>
                    <a:path w="26" h="20">
                      <a:moveTo>
                        <a:pt x="0" y="20"/>
                      </a:moveTo>
                      <a:lnTo>
                        <a:pt x="0" y="14"/>
                      </a:lnTo>
                      <a:lnTo>
                        <a:pt x="17" y="0"/>
                      </a:lnTo>
                      <a:lnTo>
                        <a:pt x="26" y="20"/>
                      </a:lnTo>
                      <a:lnTo>
                        <a:pt x="0" y="2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0" name="Freeform 1080">
                  <a:extLst>
                    <a:ext uri="{FF2B5EF4-FFF2-40B4-BE49-F238E27FC236}">
                      <a16:creationId xmlns:a16="http://schemas.microsoft.com/office/drawing/2014/main" id="{4A7486C5-DD62-BB3D-B4EB-78E3EC7B8374}"/>
                    </a:ext>
                  </a:extLst>
                </p:cNvPr>
                <p:cNvSpPr>
                  <a:spLocks/>
                </p:cNvSpPr>
                <p:nvPr/>
              </p:nvSpPr>
              <p:spPr bwMode="auto">
                <a:xfrm>
                  <a:off x="6105525" y="5200650"/>
                  <a:ext cx="6350" cy="4762"/>
                </a:xfrm>
                <a:custGeom>
                  <a:avLst/>
                  <a:gdLst>
                    <a:gd name="T0" fmla="*/ 0 w 26"/>
                    <a:gd name="T1" fmla="*/ 20 h 20"/>
                    <a:gd name="T2" fmla="*/ 0 w 26"/>
                    <a:gd name="T3" fmla="*/ 14 h 20"/>
                    <a:gd name="T4" fmla="*/ 17 w 26"/>
                    <a:gd name="T5" fmla="*/ 0 h 20"/>
                    <a:gd name="T6" fmla="*/ 26 w 26"/>
                    <a:gd name="T7" fmla="*/ 20 h 20"/>
                    <a:gd name="T8" fmla="*/ 0 w 26"/>
                    <a:gd name="T9" fmla="*/ 20 h 20"/>
                  </a:gdLst>
                  <a:ahLst/>
                  <a:cxnLst>
                    <a:cxn ang="0">
                      <a:pos x="T0" y="T1"/>
                    </a:cxn>
                    <a:cxn ang="0">
                      <a:pos x="T2" y="T3"/>
                    </a:cxn>
                    <a:cxn ang="0">
                      <a:pos x="T4" y="T5"/>
                    </a:cxn>
                    <a:cxn ang="0">
                      <a:pos x="T6" y="T7"/>
                    </a:cxn>
                    <a:cxn ang="0">
                      <a:pos x="T8" y="T9"/>
                    </a:cxn>
                  </a:cxnLst>
                  <a:rect l="0" t="0" r="r" b="b"/>
                  <a:pathLst>
                    <a:path w="26" h="20">
                      <a:moveTo>
                        <a:pt x="0" y="20"/>
                      </a:moveTo>
                      <a:lnTo>
                        <a:pt x="0" y="14"/>
                      </a:lnTo>
                      <a:lnTo>
                        <a:pt x="17" y="0"/>
                      </a:lnTo>
                      <a:lnTo>
                        <a:pt x="26" y="20"/>
                      </a:lnTo>
                      <a:lnTo>
                        <a:pt x="0" y="2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1" name="Freeform 1081">
                  <a:extLst>
                    <a:ext uri="{FF2B5EF4-FFF2-40B4-BE49-F238E27FC236}">
                      <a16:creationId xmlns:a16="http://schemas.microsoft.com/office/drawing/2014/main" id="{163D2920-DB45-4F95-82E9-FD620423C27D}"/>
                    </a:ext>
                  </a:extLst>
                </p:cNvPr>
                <p:cNvSpPr>
                  <a:spLocks/>
                </p:cNvSpPr>
                <p:nvPr/>
              </p:nvSpPr>
              <p:spPr bwMode="auto">
                <a:xfrm>
                  <a:off x="6105525" y="5197475"/>
                  <a:ext cx="4762" cy="3175"/>
                </a:xfrm>
                <a:custGeom>
                  <a:avLst/>
                  <a:gdLst>
                    <a:gd name="T0" fmla="*/ 9 w 17"/>
                    <a:gd name="T1" fmla="*/ 18 h 18"/>
                    <a:gd name="T2" fmla="*/ 17 w 17"/>
                    <a:gd name="T3" fmla="*/ 11 h 18"/>
                    <a:gd name="T4" fmla="*/ 17 w 17"/>
                    <a:gd name="T5" fmla="*/ 0 h 18"/>
                    <a:gd name="T6" fmla="*/ 0 w 17"/>
                    <a:gd name="T7" fmla="*/ 0 h 18"/>
                    <a:gd name="T8" fmla="*/ 0 w 17"/>
                    <a:gd name="T9" fmla="*/ 8 h 18"/>
                    <a:gd name="T10" fmla="*/ 9 w 17"/>
                    <a:gd name="T11" fmla="*/ 18 h 18"/>
                  </a:gdLst>
                  <a:ahLst/>
                  <a:cxnLst>
                    <a:cxn ang="0">
                      <a:pos x="T0" y="T1"/>
                    </a:cxn>
                    <a:cxn ang="0">
                      <a:pos x="T2" y="T3"/>
                    </a:cxn>
                    <a:cxn ang="0">
                      <a:pos x="T4" y="T5"/>
                    </a:cxn>
                    <a:cxn ang="0">
                      <a:pos x="T6" y="T7"/>
                    </a:cxn>
                    <a:cxn ang="0">
                      <a:pos x="T8" y="T9"/>
                    </a:cxn>
                    <a:cxn ang="0">
                      <a:pos x="T10" y="T11"/>
                    </a:cxn>
                  </a:cxnLst>
                  <a:rect l="0" t="0" r="r" b="b"/>
                  <a:pathLst>
                    <a:path w="17" h="18">
                      <a:moveTo>
                        <a:pt x="9" y="18"/>
                      </a:moveTo>
                      <a:lnTo>
                        <a:pt x="17" y="11"/>
                      </a:lnTo>
                      <a:lnTo>
                        <a:pt x="17" y="0"/>
                      </a:lnTo>
                      <a:lnTo>
                        <a:pt x="0" y="0"/>
                      </a:lnTo>
                      <a:lnTo>
                        <a:pt x="0" y="8"/>
                      </a:lnTo>
                      <a:lnTo>
                        <a:pt x="9" y="18"/>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2" name="Freeform 1082">
                  <a:extLst>
                    <a:ext uri="{FF2B5EF4-FFF2-40B4-BE49-F238E27FC236}">
                      <a16:creationId xmlns:a16="http://schemas.microsoft.com/office/drawing/2014/main" id="{A7A2C36C-A042-1600-5827-56047E7AFBD8}"/>
                    </a:ext>
                  </a:extLst>
                </p:cNvPr>
                <p:cNvSpPr>
                  <a:spLocks/>
                </p:cNvSpPr>
                <p:nvPr/>
              </p:nvSpPr>
              <p:spPr bwMode="auto">
                <a:xfrm>
                  <a:off x="6105525" y="5197475"/>
                  <a:ext cx="4762" cy="3175"/>
                </a:xfrm>
                <a:custGeom>
                  <a:avLst/>
                  <a:gdLst>
                    <a:gd name="T0" fmla="*/ 9 w 17"/>
                    <a:gd name="T1" fmla="*/ 18 h 18"/>
                    <a:gd name="T2" fmla="*/ 17 w 17"/>
                    <a:gd name="T3" fmla="*/ 11 h 18"/>
                    <a:gd name="T4" fmla="*/ 17 w 17"/>
                    <a:gd name="T5" fmla="*/ 0 h 18"/>
                    <a:gd name="T6" fmla="*/ 0 w 17"/>
                    <a:gd name="T7" fmla="*/ 0 h 18"/>
                    <a:gd name="T8" fmla="*/ 0 w 17"/>
                    <a:gd name="T9" fmla="*/ 8 h 18"/>
                    <a:gd name="T10" fmla="*/ 9 w 17"/>
                    <a:gd name="T11" fmla="*/ 18 h 18"/>
                  </a:gdLst>
                  <a:ahLst/>
                  <a:cxnLst>
                    <a:cxn ang="0">
                      <a:pos x="T0" y="T1"/>
                    </a:cxn>
                    <a:cxn ang="0">
                      <a:pos x="T2" y="T3"/>
                    </a:cxn>
                    <a:cxn ang="0">
                      <a:pos x="T4" y="T5"/>
                    </a:cxn>
                    <a:cxn ang="0">
                      <a:pos x="T6" y="T7"/>
                    </a:cxn>
                    <a:cxn ang="0">
                      <a:pos x="T8" y="T9"/>
                    </a:cxn>
                    <a:cxn ang="0">
                      <a:pos x="T10" y="T11"/>
                    </a:cxn>
                  </a:cxnLst>
                  <a:rect l="0" t="0" r="r" b="b"/>
                  <a:pathLst>
                    <a:path w="17" h="18">
                      <a:moveTo>
                        <a:pt x="9" y="18"/>
                      </a:moveTo>
                      <a:lnTo>
                        <a:pt x="17" y="11"/>
                      </a:lnTo>
                      <a:lnTo>
                        <a:pt x="17" y="0"/>
                      </a:lnTo>
                      <a:lnTo>
                        <a:pt x="0" y="0"/>
                      </a:lnTo>
                      <a:lnTo>
                        <a:pt x="0" y="8"/>
                      </a:lnTo>
                      <a:lnTo>
                        <a:pt x="9" y="1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3" name="Freeform 1083">
                  <a:extLst>
                    <a:ext uri="{FF2B5EF4-FFF2-40B4-BE49-F238E27FC236}">
                      <a16:creationId xmlns:a16="http://schemas.microsoft.com/office/drawing/2014/main" id="{7023BCE0-1BE3-48A3-9E74-680C23066A26}"/>
                    </a:ext>
                  </a:extLst>
                </p:cNvPr>
                <p:cNvSpPr>
                  <a:spLocks/>
                </p:cNvSpPr>
                <p:nvPr/>
              </p:nvSpPr>
              <p:spPr bwMode="auto">
                <a:xfrm>
                  <a:off x="6105525" y="5197475"/>
                  <a:ext cx="4762" cy="3175"/>
                </a:xfrm>
                <a:custGeom>
                  <a:avLst/>
                  <a:gdLst>
                    <a:gd name="T0" fmla="*/ 9 w 17"/>
                    <a:gd name="T1" fmla="*/ 18 h 18"/>
                    <a:gd name="T2" fmla="*/ 17 w 17"/>
                    <a:gd name="T3" fmla="*/ 11 h 18"/>
                    <a:gd name="T4" fmla="*/ 17 w 17"/>
                    <a:gd name="T5" fmla="*/ 0 h 18"/>
                    <a:gd name="T6" fmla="*/ 0 w 17"/>
                    <a:gd name="T7" fmla="*/ 0 h 18"/>
                    <a:gd name="T8" fmla="*/ 0 w 17"/>
                    <a:gd name="T9" fmla="*/ 8 h 18"/>
                    <a:gd name="T10" fmla="*/ 9 w 17"/>
                    <a:gd name="T11" fmla="*/ 18 h 18"/>
                  </a:gdLst>
                  <a:ahLst/>
                  <a:cxnLst>
                    <a:cxn ang="0">
                      <a:pos x="T0" y="T1"/>
                    </a:cxn>
                    <a:cxn ang="0">
                      <a:pos x="T2" y="T3"/>
                    </a:cxn>
                    <a:cxn ang="0">
                      <a:pos x="T4" y="T5"/>
                    </a:cxn>
                    <a:cxn ang="0">
                      <a:pos x="T6" y="T7"/>
                    </a:cxn>
                    <a:cxn ang="0">
                      <a:pos x="T8" y="T9"/>
                    </a:cxn>
                    <a:cxn ang="0">
                      <a:pos x="T10" y="T11"/>
                    </a:cxn>
                  </a:cxnLst>
                  <a:rect l="0" t="0" r="r" b="b"/>
                  <a:pathLst>
                    <a:path w="17" h="18">
                      <a:moveTo>
                        <a:pt x="9" y="18"/>
                      </a:moveTo>
                      <a:lnTo>
                        <a:pt x="17" y="11"/>
                      </a:lnTo>
                      <a:lnTo>
                        <a:pt x="17" y="0"/>
                      </a:lnTo>
                      <a:lnTo>
                        <a:pt x="0" y="0"/>
                      </a:lnTo>
                      <a:lnTo>
                        <a:pt x="0" y="8"/>
                      </a:lnTo>
                      <a:lnTo>
                        <a:pt x="9" y="18"/>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4" name="Freeform 1084">
                  <a:extLst>
                    <a:ext uri="{FF2B5EF4-FFF2-40B4-BE49-F238E27FC236}">
                      <a16:creationId xmlns:a16="http://schemas.microsoft.com/office/drawing/2014/main" id="{08A45780-988D-9C3A-B79B-F1098FCE9888}"/>
                    </a:ext>
                  </a:extLst>
                </p:cNvPr>
                <p:cNvSpPr>
                  <a:spLocks/>
                </p:cNvSpPr>
                <p:nvPr/>
              </p:nvSpPr>
              <p:spPr bwMode="auto">
                <a:xfrm>
                  <a:off x="6097588" y="5197475"/>
                  <a:ext cx="7937" cy="4762"/>
                </a:xfrm>
                <a:custGeom>
                  <a:avLst/>
                  <a:gdLst>
                    <a:gd name="T0" fmla="*/ 26 w 36"/>
                    <a:gd name="T1" fmla="*/ 20 h 20"/>
                    <a:gd name="T2" fmla="*/ 36 w 36"/>
                    <a:gd name="T3" fmla="*/ 0 h 20"/>
                    <a:gd name="T4" fmla="*/ 0 w 36"/>
                    <a:gd name="T5" fmla="*/ 0 h 20"/>
                    <a:gd name="T6" fmla="*/ 18 w 36"/>
                    <a:gd name="T7" fmla="*/ 20 h 20"/>
                    <a:gd name="T8" fmla="*/ 26 w 36"/>
                    <a:gd name="T9" fmla="*/ 20 h 20"/>
                  </a:gdLst>
                  <a:ahLst/>
                  <a:cxnLst>
                    <a:cxn ang="0">
                      <a:pos x="T0" y="T1"/>
                    </a:cxn>
                    <a:cxn ang="0">
                      <a:pos x="T2" y="T3"/>
                    </a:cxn>
                    <a:cxn ang="0">
                      <a:pos x="T4" y="T5"/>
                    </a:cxn>
                    <a:cxn ang="0">
                      <a:pos x="T6" y="T7"/>
                    </a:cxn>
                    <a:cxn ang="0">
                      <a:pos x="T8" y="T9"/>
                    </a:cxn>
                  </a:cxnLst>
                  <a:rect l="0" t="0" r="r" b="b"/>
                  <a:pathLst>
                    <a:path w="36" h="20">
                      <a:moveTo>
                        <a:pt x="26" y="20"/>
                      </a:moveTo>
                      <a:lnTo>
                        <a:pt x="36" y="0"/>
                      </a:lnTo>
                      <a:lnTo>
                        <a:pt x="0" y="0"/>
                      </a:lnTo>
                      <a:lnTo>
                        <a:pt x="18" y="20"/>
                      </a:lnTo>
                      <a:lnTo>
                        <a:pt x="26" y="2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5" name="Freeform 1085">
                  <a:extLst>
                    <a:ext uri="{FF2B5EF4-FFF2-40B4-BE49-F238E27FC236}">
                      <a16:creationId xmlns:a16="http://schemas.microsoft.com/office/drawing/2014/main" id="{4F781FDB-1A0D-21E6-B765-30311DAB108D}"/>
                    </a:ext>
                  </a:extLst>
                </p:cNvPr>
                <p:cNvSpPr>
                  <a:spLocks/>
                </p:cNvSpPr>
                <p:nvPr/>
              </p:nvSpPr>
              <p:spPr bwMode="auto">
                <a:xfrm>
                  <a:off x="6097588" y="5197475"/>
                  <a:ext cx="7937" cy="4762"/>
                </a:xfrm>
                <a:custGeom>
                  <a:avLst/>
                  <a:gdLst>
                    <a:gd name="T0" fmla="*/ 26 w 36"/>
                    <a:gd name="T1" fmla="*/ 20 h 20"/>
                    <a:gd name="T2" fmla="*/ 36 w 36"/>
                    <a:gd name="T3" fmla="*/ 0 h 20"/>
                    <a:gd name="T4" fmla="*/ 0 w 36"/>
                    <a:gd name="T5" fmla="*/ 0 h 20"/>
                    <a:gd name="T6" fmla="*/ 18 w 36"/>
                    <a:gd name="T7" fmla="*/ 20 h 20"/>
                    <a:gd name="T8" fmla="*/ 26 w 36"/>
                    <a:gd name="T9" fmla="*/ 20 h 20"/>
                  </a:gdLst>
                  <a:ahLst/>
                  <a:cxnLst>
                    <a:cxn ang="0">
                      <a:pos x="T0" y="T1"/>
                    </a:cxn>
                    <a:cxn ang="0">
                      <a:pos x="T2" y="T3"/>
                    </a:cxn>
                    <a:cxn ang="0">
                      <a:pos x="T4" y="T5"/>
                    </a:cxn>
                    <a:cxn ang="0">
                      <a:pos x="T6" y="T7"/>
                    </a:cxn>
                    <a:cxn ang="0">
                      <a:pos x="T8" y="T9"/>
                    </a:cxn>
                  </a:cxnLst>
                  <a:rect l="0" t="0" r="r" b="b"/>
                  <a:pathLst>
                    <a:path w="36" h="20">
                      <a:moveTo>
                        <a:pt x="26" y="20"/>
                      </a:moveTo>
                      <a:lnTo>
                        <a:pt x="36" y="0"/>
                      </a:lnTo>
                      <a:lnTo>
                        <a:pt x="0" y="0"/>
                      </a:lnTo>
                      <a:lnTo>
                        <a:pt x="18" y="20"/>
                      </a:lnTo>
                      <a:lnTo>
                        <a:pt x="26" y="2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6" name="Freeform 1086">
                  <a:extLst>
                    <a:ext uri="{FF2B5EF4-FFF2-40B4-BE49-F238E27FC236}">
                      <a16:creationId xmlns:a16="http://schemas.microsoft.com/office/drawing/2014/main" id="{461D2D82-AE8E-0988-3578-F8CE672D22D3}"/>
                    </a:ext>
                  </a:extLst>
                </p:cNvPr>
                <p:cNvSpPr>
                  <a:spLocks/>
                </p:cNvSpPr>
                <p:nvPr/>
              </p:nvSpPr>
              <p:spPr bwMode="auto">
                <a:xfrm>
                  <a:off x="6097588" y="5197475"/>
                  <a:ext cx="7937" cy="4762"/>
                </a:xfrm>
                <a:custGeom>
                  <a:avLst/>
                  <a:gdLst>
                    <a:gd name="T0" fmla="*/ 26 w 36"/>
                    <a:gd name="T1" fmla="*/ 20 h 20"/>
                    <a:gd name="T2" fmla="*/ 36 w 36"/>
                    <a:gd name="T3" fmla="*/ 0 h 20"/>
                    <a:gd name="T4" fmla="*/ 0 w 36"/>
                    <a:gd name="T5" fmla="*/ 0 h 20"/>
                    <a:gd name="T6" fmla="*/ 17 w 36"/>
                    <a:gd name="T7" fmla="*/ 20 h 20"/>
                    <a:gd name="T8" fmla="*/ 26 w 36"/>
                    <a:gd name="T9" fmla="*/ 20 h 20"/>
                  </a:gdLst>
                  <a:ahLst/>
                  <a:cxnLst>
                    <a:cxn ang="0">
                      <a:pos x="T0" y="T1"/>
                    </a:cxn>
                    <a:cxn ang="0">
                      <a:pos x="T2" y="T3"/>
                    </a:cxn>
                    <a:cxn ang="0">
                      <a:pos x="T4" y="T5"/>
                    </a:cxn>
                    <a:cxn ang="0">
                      <a:pos x="T6" y="T7"/>
                    </a:cxn>
                    <a:cxn ang="0">
                      <a:pos x="T8" y="T9"/>
                    </a:cxn>
                  </a:cxnLst>
                  <a:rect l="0" t="0" r="r" b="b"/>
                  <a:pathLst>
                    <a:path w="36" h="20">
                      <a:moveTo>
                        <a:pt x="26" y="20"/>
                      </a:moveTo>
                      <a:lnTo>
                        <a:pt x="36" y="0"/>
                      </a:lnTo>
                      <a:lnTo>
                        <a:pt x="0" y="0"/>
                      </a:lnTo>
                      <a:lnTo>
                        <a:pt x="17" y="20"/>
                      </a:lnTo>
                      <a:lnTo>
                        <a:pt x="26" y="2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7" name="Freeform 1087">
                  <a:extLst>
                    <a:ext uri="{FF2B5EF4-FFF2-40B4-BE49-F238E27FC236}">
                      <a16:creationId xmlns:a16="http://schemas.microsoft.com/office/drawing/2014/main" id="{DA72051E-EF4F-9792-AC58-007D75DACA98}"/>
                    </a:ext>
                  </a:extLst>
                </p:cNvPr>
                <p:cNvSpPr>
                  <a:spLocks/>
                </p:cNvSpPr>
                <p:nvPr/>
              </p:nvSpPr>
              <p:spPr bwMode="auto">
                <a:xfrm>
                  <a:off x="6097588" y="5202237"/>
                  <a:ext cx="7937" cy="7937"/>
                </a:xfrm>
                <a:custGeom>
                  <a:avLst/>
                  <a:gdLst>
                    <a:gd name="T0" fmla="*/ 36 w 36"/>
                    <a:gd name="T1" fmla="*/ 38 h 38"/>
                    <a:gd name="T2" fmla="*/ 36 w 36"/>
                    <a:gd name="T3" fmla="*/ 14 h 38"/>
                    <a:gd name="T4" fmla="*/ 36 w 36"/>
                    <a:gd name="T5" fmla="*/ 8 h 38"/>
                    <a:gd name="T6" fmla="*/ 26 w 36"/>
                    <a:gd name="T7" fmla="*/ 0 h 38"/>
                    <a:gd name="T8" fmla="*/ 18 w 36"/>
                    <a:gd name="T9" fmla="*/ 0 h 38"/>
                    <a:gd name="T10" fmla="*/ 8 w 36"/>
                    <a:gd name="T11" fmla="*/ 8 h 38"/>
                    <a:gd name="T12" fmla="*/ 0 w 36"/>
                    <a:gd name="T13" fmla="*/ 14 h 38"/>
                    <a:gd name="T14" fmla="*/ 0 w 36"/>
                    <a:gd name="T15" fmla="*/ 38 h 38"/>
                    <a:gd name="T16" fmla="*/ 36 w 36"/>
                    <a:gd name="T17"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 h="38">
                      <a:moveTo>
                        <a:pt x="36" y="38"/>
                      </a:moveTo>
                      <a:lnTo>
                        <a:pt x="36" y="14"/>
                      </a:lnTo>
                      <a:lnTo>
                        <a:pt x="36" y="8"/>
                      </a:lnTo>
                      <a:lnTo>
                        <a:pt x="26" y="0"/>
                      </a:lnTo>
                      <a:lnTo>
                        <a:pt x="18" y="0"/>
                      </a:lnTo>
                      <a:lnTo>
                        <a:pt x="8" y="8"/>
                      </a:lnTo>
                      <a:lnTo>
                        <a:pt x="0" y="14"/>
                      </a:lnTo>
                      <a:lnTo>
                        <a:pt x="0" y="38"/>
                      </a:lnTo>
                      <a:lnTo>
                        <a:pt x="36" y="38"/>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8" name="Freeform 1088">
                  <a:extLst>
                    <a:ext uri="{FF2B5EF4-FFF2-40B4-BE49-F238E27FC236}">
                      <a16:creationId xmlns:a16="http://schemas.microsoft.com/office/drawing/2014/main" id="{86E58CD7-4DF8-42FC-26DF-78585DDD3EA1}"/>
                    </a:ext>
                  </a:extLst>
                </p:cNvPr>
                <p:cNvSpPr>
                  <a:spLocks/>
                </p:cNvSpPr>
                <p:nvPr/>
              </p:nvSpPr>
              <p:spPr bwMode="auto">
                <a:xfrm>
                  <a:off x="6097588" y="5202237"/>
                  <a:ext cx="7937" cy="7937"/>
                </a:xfrm>
                <a:custGeom>
                  <a:avLst/>
                  <a:gdLst>
                    <a:gd name="T0" fmla="*/ 36 w 36"/>
                    <a:gd name="T1" fmla="*/ 38 h 38"/>
                    <a:gd name="T2" fmla="*/ 36 w 36"/>
                    <a:gd name="T3" fmla="*/ 14 h 38"/>
                    <a:gd name="T4" fmla="*/ 36 w 36"/>
                    <a:gd name="T5" fmla="*/ 8 h 38"/>
                    <a:gd name="T6" fmla="*/ 26 w 36"/>
                    <a:gd name="T7" fmla="*/ 0 h 38"/>
                    <a:gd name="T8" fmla="*/ 18 w 36"/>
                    <a:gd name="T9" fmla="*/ 0 h 38"/>
                    <a:gd name="T10" fmla="*/ 8 w 36"/>
                    <a:gd name="T11" fmla="*/ 8 h 38"/>
                    <a:gd name="T12" fmla="*/ 0 w 36"/>
                    <a:gd name="T13" fmla="*/ 14 h 38"/>
                    <a:gd name="T14" fmla="*/ 0 w 36"/>
                    <a:gd name="T15" fmla="*/ 38 h 38"/>
                    <a:gd name="T16" fmla="*/ 36 w 36"/>
                    <a:gd name="T17"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 h="38">
                      <a:moveTo>
                        <a:pt x="36" y="38"/>
                      </a:moveTo>
                      <a:lnTo>
                        <a:pt x="36" y="14"/>
                      </a:lnTo>
                      <a:lnTo>
                        <a:pt x="36" y="8"/>
                      </a:lnTo>
                      <a:lnTo>
                        <a:pt x="26" y="0"/>
                      </a:lnTo>
                      <a:lnTo>
                        <a:pt x="18" y="0"/>
                      </a:lnTo>
                      <a:lnTo>
                        <a:pt x="8" y="8"/>
                      </a:lnTo>
                      <a:lnTo>
                        <a:pt x="0" y="14"/>
                      </a:lnTo>
                      <a:lnTo>
                        <a:pt x="0" y="38"/>
                      </a:lnTo>
                      <a:lnTo>
                        <a:pt x="36" y="3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9" name="Freeform 1089">
                  <a:extLst>
                    <a:ext uri="{FF2B5EF4-FFF2-40B4-BE49-F238E27FC236}">
                      <a16:creationId xmlns:a16="http://schemas.microsoft.com/office/drawing/2014/main" id="{97225929-56A5-FA31-56FF-1246247DA8A0}"/>
                    </a:ext>
                  </a:extLst>
                </p:cNvPr>
                <p:cNvSpPr>
                  <a:spLocks/>
                </p:cNvSpPr>
                <p:nvPr/>
              </p:nvSpPr>
              <p:spPr bwMode="auto">
                <a:xfrm>
                  <a:off x="6097588" y="5202237"/>
                  <a:ext cx="7937" cy="7937"/>
                </a:xfrm>
                <a:custGeom>
                  <a:avLst/>
                  <a:gdLst>
                    <a:gd name="T0" fmla="*/ 36 w 36"/>
                    <a:gd name="T1" fmla="*/ 38 h 38"/>
                    <a:gd name="T2" fmla="*/ 36 w 36"/>
                    <a:gd name="T3" fmla="*/ 14 h 38"/>
                    <a:gd name="T4" fmla="*/ 36 w 36"/>
                    <a:gd name="T5" fmla="*/ 8 h 38"/>
                    <a:gd name="T6" fmla="*/ 26 w 36"/>
                    <a:gd name="T7" fmla="*/ 0 h 38"/>
                    <a:gd name="T8" fmla="*/ 17 w 36"/>
                    <a:gd name="T9" fmla="*/ 0 h 38"/>
                    <a:gd name="T10" fmla="*/ 8 w 36"/>
                    <a:gd name="T11" fmla="*/ 8 h 38"/>
                    <a:gd name="T12" fmla="*/ 0 w 36"/>
                    <a:gd name="T13" fmla="*/ 14 h 38"/>
                    <a:gd name="T14" fmla="*/ 0 w 36"/>
                    <a:gd name="T15" fmla="*/ 38 h 38"/>
                    <a:gd name="T16" fmla="*/ 36 w 36"/>
                    <a:gd name="T17"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 h="38">
                      <a:moveTo>
                        <a:pt x="36" y="38"/>
                      </a:moveTo>
                      <a:lnTo>
                        <a:pt x="36" y="14"/>
                      </a:lnTo>
                      <a:lnTo>
                        <a:pt x="36" y="8"/>
                      </a:lnTo>
                      <a:lnTo>
                        <a:pt x="26" y="0"/>
                      </a:lnTo>
                      <a:lnTo>
                        <a:pt x="17" y="0"/>
                      </a:lnTo>
                      <a:lnTo>
                        <a:pt x="8" y="8"/>
                      </a:lnTo>
                      <a:lnTo>
                        <a:pt x="0" y="14"/>
                      </a:lnTo>
                      <a:lnTo>
                        <a:pt x="0" y="38"/>
                      </a:lnTo>
                      <a:lnTo>
                        <a:pt x="36" y="38"/>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0" name="Freeform 1090">
                  <a:extLst>
                    <a:ext uri="{FF2B5EF4-FFF2-40B4-BE49-F238E27FC236}">
                      <a16:creationId xmlns:a16="http://schemas.microsoft.com/office/drawing/2014/main" id="{E96ECB41-90CF-39ED-C35C-E873DAA9DFE3}"/>
                    </a:ext>
                  </a:extLst>
                </p:cNvPr>
                <p:cNvSpPr>
                  <a:spLocks/>
                </p:cNvSpPr>
                <p:nvPr/>
              </p:nvSpPr>
              <p:spPr bwMode="auto">
                <a:xfrm>
                  <a:off x="6091238" y="5199062"/>
                  <a:ext cx="4762" cy="3175"/>
                </a:xfrm>
                <a:custGeom>
                  <a:avLst/>
                  <a:gdLst>
                    <a:gd name="T0" fmla="*/ 0 w 17"/>
                    <a:gd name="T1" fmla="*/ 0 h 11"/>
                    <a:gd name="T2" fmla="*/ 0 w 17"/>
                    <a:gd name="T3" fmla="*/ 11 h 11"/>
                    <a:gd name="T4" fmla="*/ 8 w 17"/>
                    <a:gd name="T5" fmla="*/ 11 h 11"/>
                    <a:gd name="T6" fmla="*/ 17 w 17"/>
                    <a:gd name="T7" fmla="*/ 2 h 11"/>
                    <a:gd name="T8" fmla="*/ 17 w 17"/>
                    <a:gd name="T9" fmla="*/ 0 h 11"/>
                    <a:gd name="T10" fmla="*/ 0 w 17"/>
                    <a:gd name="T11" fmla="*/ 0 h 11"/>
                  </a:gdLst>
                  <a:ahLst/>
                  <a:cxnLst>
                    <a:cxn ang="0">
                      <a:pos x="T0" y="T1"/>
                    </a:cxn>
                    <a:cxn ang="0">
                      <a:pos x="T2" y="T3"/>
                    </a:cxn>
                    <a:cxn ang="0">
                      <a:pos x="T4" y="T5"/>
                    </a:cxn>
                    <a:cxn ang="0">
                      <a:pos x="T6" y="T7"/>
                    </a:cxn>
                    <a:cxn ang="0">
                      <a:pos x="T8" y="T9"/>
                    </a:cxn>
                    <a:cxn ang="0">
                      <a:pos x="T10" y="T11"/>
                    </a:cxn>
                  </a:cxnLst>
                  <a:rect l="0" t="0" r="r" b="b"/>
                  <a:pathLst>
                    <a:path w="17" h="11">
                      <a:moveTo>
                        <a:pt x="0" y="0"/>
                      </a:moveTo>
                      <a:lnTo>
                        <a:pt x="0" y="11"/>
                      </a:lnTo>
                      <a:lnTo>
                        <a:pt x="8" y="11"/>
                      </a:lnTo>
                      <a:lnTo>
                        <a:pt x="17" y="2"/>
                      </a:lnTo>
                      <a:lnTo>
                        <a:pt x="17" y="0"/>
                      </a:lnTo>
                      <a:lnTo>
                        <a:pt x="0"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1" name="Freeform 1091">
                  <a:extLst>
                    <a:ext uri="{FF2B5EF4-FFF2-40B4-BE49-F238E27FC236}">
                      <a16:creationId xmlns:a16="http://schemas.microsoft.com/office/drawing/2014/main" id="{875C5398-B7EE-712F-7624-9970F795B596}"/>
                    </a:ext>
                  </a:extLst>
                </p:cNvPr>
                <p:cNvSpPr>
                  <a:spLocks/>
                </p:cNvSpPr>
                <p:nvPr/>
              </p:nvSpPr>
              <p:spPr bwMode="auto">
                <a:xfrm>
                  <a:off x="6091238" y="5199062"/>
                  <a:ext cx="4762" cy="3175"/>
                </a:xfrm>
                <a:custGeom>
                  <a:avLst/>
                  <a:gdLst>
                    <a:gd name="T0" fmla="*/ 0 w 17"/>
                    <a:gd name="T1" fmla="*/ 0 h 11"/>
                    <a:gd name="T2" fmla="*/ 0 w 17"/>
                    <a:gd name="T3" fmla="*/ 11 h 11"/>
                    <a:gd name="T4" fmla="*/ 8 w 17"/>
                    <a:gd name="T5" fmla="*/ 11 h 11"/>
                    <a:gd name="T6" fmla="*/ 17 w 17"/>
                    <a:gd name="T7" fmla="*/ 2 h 11"/>
                    <a:gd name="T8" fmla="*/ 17 w 17"/>
                    <a:gd name="T9" fmla="*/ 0 h 11"/>
                    <a:gd name="T10" fmla="*/ 0 w 17"/>
                    <a:gd name="T11" fmla="*/ 0 h 11"/>
                  </a:gdLst>
                  <a:ahLst/>
                  <a:cxnLst>
                    <a:cxn ang="0">
                      <a:pos x="T0" y="T1"/>
                    </a:cxn>
                    <a:cxn ang="0">
                      <a:pos x="T2" y="T3"/>
                    </a:cxn>
                    <a:cxn ang="0">
                      <a:pos x="T4" y="T5"/>
                    </a:cxn>
                    <a:cxn ang="0">
                      <a:pos x="T6" y="T7"/>
                    </a:cxn>
                    <a:cxn ang="0">
                      <a:pos x="T8" y="T9"/>
                    </a:cxn>
                    <a:cxn ang="0">
                      <a:pos x="T10" y="T11"/>
                    </a:cxn>
                  </a:cxnLst>
                  <a:rect l="0" t="0" r="r" b="b"/>
                  <a:pathLst>
                    <a:path w="17" h="11">
                      <a:moveTo>
                        <a:pt x="0" y="0"/>
                      </a:moveTo>
                      <a:lnTo>
                        <a:pt x="0" y="11"/>
                      </a:lnTo>
                      <a:lnTo>
                        <a:pt x="8" y="11"/>
                      </a:lnTo>
                      <a:lnTo>
                        <a:pt x="17" y="2"/>
                      </a:lnTo>
                      <a:lnTo>
                        <a:pt x="17"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2" name="Freeform 1092">
                  <a:extLst>
                    <a:ext uri="{FF2B5EF4-FFF2-40B4-BE49-F238E27FC236}">
                      <a16:creationId xmlns:a16="http://schemas.microsoft.com/office/drawing/2014/main" id="{E42ECE82-B390-80E1-E079-9A4578F9EEE4}"/>
                    </a:ext>
                  </a:extLst>
                </p:cNvPr>
                <p:cNvSpPr>
                  <a:spLocks/>
                </p:cNvSpPr>
                <p:nvPr/>
              </p:nvSpPr>
              <p:spPr bwMode="auto">
                <a:xfrm>
                  <a:off x="6091238" y="5199062"/>
                  <a:ext cx="4762" cy="3175"/>
                </a:xfrm>
                <a:custGeom>
                  <a:avLst/>
                  <a:gdLst>
                    <a:gd name="T0" fmla="*/ 0 w 17"/>
                    <a:gd name="T1" fmla="*/ 0 h 11"/>
                    <a:gd name="T2" fmla="*/ 0 w 17"/>
                    <a:gd name="T3" fmla="*/ 11 h 11"/>
                    <a:gd name="T4" fmla="*/ 8 w 17"/>
                    <a:gd name="T5" fmla="*/ 11 h 11"/>
                    <a:gd name="T6" fmla="*/ 17 w 17"/>
                    <a:gd name="T7" fmla="*/ 2 h 11"/>
                    <a:gd name="T8" fmla="*/ 17 w 17"/>
                    <a:gd name="T9" fmla="*/ 0 h 11"/>
                    <a:gd name="T10" fmla="*/ 0 w 17"/>
                    <a:gd name="T11" fmla="*/ 0 h 11"/>
                  </a:gdLst>
                  <a:ahLst/>
                  <a:cxnLst>
                    <a:cxn ang="0">
                      <a:pos x="T0" y="T1"/>
                    </a:cxn>
                    <a:cxn ang="0">
                      <a:pos x="T2" y="T3"/>
                    </a:cxn>
                    <a:cxn ang="0">
                      <a:pos x="T4" y="T5"/>
                    </a:cxn>
                    <a:cxn ang="0">
                      <a:pos x="T6" y="T7"/>
                    </a:cxn>
                    <a:cxn ang="0">
                      <a:pos x="T8" y="T9"/>
                    </a:cxn>
                    <a:cxn ang="0">
                      <a:pos x="T10" y="T11"/>
                    </a:cxn>
                  </a:cxnLst>
                  <a:rect l="0" t="0" r="r" b="b"/>
                  <a:pathLst>
                    <a:path w="17" h="11">
                      <a:moveTo>
                        <a:pt x="0" y="0"/>
                      </a:moveTo>
                      <a:lnTo>
                        <a:pt x="0" y="11"/>
                      </a:lnTo>
                      <a:lnTo>
                        <a:pt x="8" y="11"/>
                      </a:lnTo>
                      <a:lnTo>
                        <a:pt x="17" y="2"/>
                      </a:lnTo>
                      <a:lnTo>
                        <a:pt x="17" y="0"/>
                      </a:lnTo>
                      <a:lnTo>
                        <a:pt x="0"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3" name="Freeform 1093">
                  <a:extLst>
                    <a:ext uri="{FF2B5EF4-FFF2-40B4-BE49-F238E27FC236}">
                      <a16:creationId xmlns:a16="http://schemas.microsoft.com/office/drawing/2014/main" id="{C934AAEA-967E-D851-C536-5EBA2B590608}"/>
                    </a:ext>
                  </a:extLst>
                </p:cNvPr>
                <p:cNvSpPr>
                  <a:spLocks/>
                </p:cNvSpPr>
                <p:nvPr/>
              </p:nvSpPr>
              <p:spPr bwMode="auto">
                <a:xfrm>
                  <a:off x="6089650" y="5183187"/>
                  <a:ext cx="7937" cy="9525"/>
                </a:xfrm>
                <a:custGeom>
                  <a:avLst/>
                  <a:gdLst>
                    <a:gd name="T0" fmla="*/ 36 w 36"/>
                    <a:gd name="T1" fmla="*/ 16 h 41"/>
                    <a:gd name="T2" fmla="*/ 36 w 36"/>
                    <a:gd name="T3" fmla="*/ 16 h 41"/>
                    <a:gd name="T4" fmla="*/ 35 w 36"/>
                    <a:gd name="T5" fmla="*/ 13 h 41"/>
                    <a:gd name="T6" fmla="*/ 34 w 36"/>
                    <a:gd name="T7" fmla="*/ 10 h 41"/>
                    <a:gd name="T8" fmla="*/ 30 w 36"/>
                    <a:gd name="T9" fmla="*/ 5 h 41"/>
                    <a:gd name="T10" fmla="*/ 24 w 36"/>
                    <a:gd name="T11" fmla="*/ 2 h 41"/>
                    <a:gd name="T12" fmla="*/ 21 w 36"/>
                    <a:gd name="T13" fmla="*/ 1 h 41"/>
                    <a:gd name="T14" fmla="*/ 17 w 36"/>
                    <a:gd name="T15" fmla="*/ 0 h 41"/>
                    <a:gd name="T16" fmla="*/ 17 w 36"/>
                    <a:gd name="T17" fmla="*/ 0 h 41"/>
                    <a:gd name="T18" fmla="*/ 14 w 36"/>
                    <a:gd name="T19" fmla="*/ 1 h 41"/>
                    <a:gd name="T20" fmla="*/ 11 w 36"/>
                    <a:gd name="T21" fmla="*/ 2 h 41"/>
                    <a:gd name="T22" fmla="*/ 6 w 36"/>
                    <a:gd name="T23" fmla="*/ 5 h 41"/>
                    <a:gd name="T24" fmla="*/ 2 w 36"/>
                    <a:gd name="T25" fmla="*/ 10 h 41"/>
                    <a:gd name="T26" fmla="*/ 0 w 36"/>
                    <a:gd name="T27" fmla="*/ 13 h 41"/>
                    <a:gd name="T28" fmla="*/ 0 w 36"/>
                    <a:gd name="T29" fmla="*/ 16 h 41"/>
                    <a:gd name="T30" fmla="*/ 0 w 36"/>
                    <a:gd name="T31" fmla="*/ 41 h 41"/>
                    <a:gd name="T32" fmla="*/ 36 w 36"/>
                    <a:gd name="T33" fmla="*/ 41 h 41"/>
                    <a:gd name="T34" fmla="*/ 36 w 36"/>
                    <a:gd name="T35" fmla="*/ 16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6" h="41">
                      <a:moveTo>
                        <a:pt x="36" y="16"/>
                      </a:moveTo>
                      <a:lnTo>
                        <a:pt x="36" y="16"/>
                      </a:lnTo>
                      <a:lnTo>
                        <a:pt x="35" y="13"/>
                      </a:lnTo>
                      <a:lnTo>
                        <a:pt x="34" y="10"/>
                      </a:lnTo>
                      <a:lnTo>
                        <a:pt x="30" y="5"/>
                      </a:lnTo>
                      <a:lnTo>
                        <a:pt x="24" y="2"/>
                      </a:lnTo>
                      <a:lnTo>
                        <a:pt x="21" y="1"/>
                      </a:lnTo>
                      <a:lnTo>
                        <a:pt x="17" y="0"/>
                      </a:lnTo>
                      <a:lnTo>
                        <a:pt x="17" y="0"/>
                      </a:lnTo>
                      <a:lnTo>
                        <a:pt x="14" y="1"/>
                      </a:lnTo>
                      <a:lnTo>
                        <a:pt x="11" y="2"/>
                      </a:lnTo>
                      <a:lnTo>
                        <a:pt x="6" y="5"/>
                      </a:lnTo>
                      <a:lnTo>
                        <a:pt x="2" y="10"/>
                      </a:lnTo>
                      <a:lnTo>
                        <a:pt x="0" y="13"/>
                      </a:lnTo>
                      <a:lnTo>
                        <a:pt x="0" y="16"/>
                      </a:lnTo>
                      <a:lnTo>
                        <a:pt x="0" y="41"/>
                      </a:lnTo>
                      <a:lnTo>
                        <a:pt x="36" y="41"/>
                      </a:lnTo>
                      <a:lnTo>
                        <a:pt x="36" y="16"/>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4" name="Freeform 1094">
                  <a:extLst>
                    <a:ext uri="{FF2B5EF4-FFF2-40B4-BE49-F238E27FC236}">
                      <a16:creationId xmlns:a16="http://schemas.microsoft.com/office/drawing/2014/main" id="{BB569142-FDCB-8C4B-BCC6-B43B3DCAC336}"/>
                    </a:ext>
                  </a:extLst>
                </p:cNvPr>
                <p:cNvSpPr>
                  <a:spLocks/>
                </p:cNvSpPr>
                <p:nvPr/>
              </p:nvSpPr>
              <p:spPr bwMode="auto">
                <a:xfrm>
                  <a:off x="6089650" y="5183187"/>
                  <a:ext cx="7937" cy="9525"/>
                </a:xfrm>
                <a:custGeom>
                  <a:avLst/>
                  <a:gdLst>
                    <a:gd name="T0" fmla="*/ 36 w 36"/>
                    <a:gd name="T1" fmla="*/ 16 h 41"/>
                    <a:gd name="T2" fmla="*/ 36 w 36"/>
                    <a:gd name="T3" fmla="*/ 16 h 41"/>
                    <a:gd name="T4" fmla="*/ 35 w 36"/>
                    <a:gd name="T5" fmla="*/ 13 h 41"/>
                    <a:gd name="T6" fmla="*/ 34 w 36"/>
                    <a:gd name="T7" fmla="*/ 10 h 41"/>
                    <a:gd name="T8" fmla="*/ 30 w 36"/>
                    <a:gd name="T9" fmla="*/ 5 h 41"/>
                    <a:gd name="T10" fmla="*/ 24 w 36"/>
                    <a:gd name="T11" fmla="*/ 2 h 41"/>
                    <a:gd name="T12" fmla="*/ 21 w 36"/>
                    <a:gd name="T13" fmla="*/ 1 h 41"/>
                    <a:gd name="T14" fmla="*/ 17 w 36"/>
                    <a:gd name="T15" fmla="*/ 0 h 41"/>
                    <a:gd name="T16" fmla="*/ 17 w 36"/>
                    <a:gd name="T17" fmla="*/ 0 h 41"/>
                    <a:gd name="T18" fmla="*/ 14 w 36"/>
                    <a:gd name="T19" fmla="*/ 1 h 41"/>
                    <a:gd name="T20" fmla="*/ 11 w 36"/>
                    <a:gd name="T21" fmla="*/ 2 h 41"/>
                    <a:gd name="T22" fmla="*/ 6 w 36"/>
                    <a:gd name="T23" fmla="*/ 5 h 41"/>
                    <a:gd name="T24" fmla="*/ 2 w 36"/>
                    <a:gd name="T25" fmla="*/ 10 h 41"/>
                    <a:gd name="T26" fmla="*/ 0 w 36"/>
                    <a:gd name="T27" fmla="*/ 13 h 41"/>
                    <a:gd name="T28" fmla="*/ 0 w 36"/>
                    <a:gd name="T29" fmla="*/ 16 h 41"/>
                    <a:gd name="T30" fmla="*/ 0 w 36"/>
                    <a:gd name="T31" fmla="*/ 41 h 41"/>
                    <a:gd name="T32" fmla="*/ 36 w 36"/>
                    <a:gd name="T33" fmla="*/ 41 h 41"/>
                    <a:gd name="T34" fmla="*/ 36 w 36"/>
                    <a:gd name="T35" fmla="*/ 16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6" h="41">
                      <a:moveTo>
                        <a:pt x="36" y="16"/>
                      </a:moveTo>
                      <a:lnTo>
                        <a:pt x="36" y="16"/>
                      </a:lnTo>
                      <a:lnTo>
                        <a:pt x="35" y="13"/>
                      </a:lnTo>
                      <a:lnTo>
                        <a:pt x="34" y="10"/>
                      </a:lnTo>
                      <a:lnTo>
                        <a:pt x="30" y="5"/>
                      </a:lnTo>
                      <a:lnTo>
                        <a:pt x="24" y="2"/>
                      </a:lnTo>
                      <a:lnTo>
                        <a:pt x="21" y="1"/>
                      </a:lnTo>
                      <a:lnTo>
                        <a:pt x="17" y="0"/>
                      </a:lnTo>
                      <a:lnTo>
                        <a:pt x="17" y="0"/>
                      </a:lnTo>
                      <a:lnTo>
                        <a:pt x="14" y="1"/>
                      </a:lnTo>
                      <a:lnTo>
                        <a:pt x="11" y="2"/>
                      </a:lnTo>
                      <a:lnTo>
                        <a:pt x="6" y="5"/>
                      </a:lnTo>
                      <a:lnTo>
                        <a:pt x="2" y="10"/>
                      </a:lnTo>
                      <a:lnTo>
                        <a:pt x="0" y="13"/>
                      </a:lnTo>
                      <a:lnTo>
                        <a:pt x="0" y="16"/>
                      </a:lnTo>
                      <a:lnTo>
                        <a:pt x="0" y="41"/>
                      </a:lnTo>
                      <a:lnTo>
                        <a:pt x="36" y="41"/>
                      </a:lnTo>
                      <a:lnTo>
                        <a:pt x="36" y="1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5" name="Freeform 1095">
                  <a:extLst>
                    <a:ext uri="{FF2B5EF4-FFF2-40B4-BE49-F238E27FC236}">
                      <a16:creationId xmlns:a16="http://schemas.microsoft.com/office/drawing/2014/main" id="{6BD8DA47-53F6-8E41-D485-69D5F46D3384}"/>
                    </a:ext>
                  </a:extLst>
                </p:cNvPr>
                <p:cNvSpPr>
                  <a:spLocks/>
                </p:cNvSpPr>
                <p:nvPr/>
              </p:nvSpPr>
              <p:spPr bwMode="auto">
                <a:xfrm>
                  <a:off x="6089650" y="5183187"/>
                  <a:ext cx="7937" cy="9525"/>
                </a:xfrm>
                <a:custGeom>
                  <a:avLst/>
                  <a:gdLst>
                    <a:gd name="T0" fmla="*/ 36 w 36"/>
                    <a:gd name="T1" fmla="*/ 16 h 41"/>
                    <a:gd name="T2" fmla="*/ 36 w 36"/>
                    <a:gd name="T3" fmla="*/ 16 h 41"/>
                    <a:gd name="T4" fmla="*/ 35 w 36"/>
                    <a:gd name="T5" fmla="*/ 13 h 41"/>
                    <a:gd name="T6" fmla="*/ 34 w 36"/>
                    <a:gd name="T7" fmla="*/ 10 h 41"/>
                    <a:gd name="T8" fmla="*/ 30 w 36"/>
                    <a:gd name="T9" fmla="*/ 5 h 41"/>
                    <a:gd name="T10" fmla="*/ 24 w 36"/>
                    <a:gd name="T11" fmla="*/ 2 h 41"/>
                    <a:gd name="T12" fmla="*/ 21 w 36"/>
                    <a:gd name="T13" fmla="*/ 1 h 41"/>
                    <a:gd name="T14" fmla="*/ 17 w 36"/>
                    <a:gd name="T15" fmla="*/ 0 h 41"/>
                    <a:gd name="T16" fmla="*/ 17 w 36"/>
                    <a:gd name="T17" fmla="*/ 0 h 41"/>
                    <a:gd name="T18" fmla="*/ 14 w 36"/>
                    <a:gd name="T19" fmla="*/ 1 h 41"/>
                    <a:gd name="T20" fmla="*/ 11 w 36"/>
                    <a:gd name="T21" fmla="*/ 2 h 41"/>
                    <a:gd name="T22" fmla="*/ 6 w 36"/>
                    <a:gd name="T23" fmla="*/ 5 h 41"/>
                    <a:gd name="T24" fmla="*/ 2 w 36"/>
                    <a:gd name="T25" fmla="*/ 10 h 41"/>
                    <a:gd name="T26" fmla="*/ 0 w 36"/>
                    <a:gd name="T27" fmla="*/ 13 h 41"/>
                    <a:gd name="T28" fmla="*/ 0 w 36"/>
                    <a:gd name="T29" fmla="*/ 16 h 41"/>
                    <a:gd name="T30" fmla="*/ 0 w 36"/>
                    <a:gd name="T31" fmla="*/ 41 h 41"/>
                    <a:gd name="T32" fmla="*/ 36 w 36"/>
                    <a:gd name="T33" fmla="*/ 41 h 41"/>
                    <a:gd name="T34" fmla="*/ 36 w 36"/>
                    <a:gd name="T35" fmla="*/ 16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6" h="41">
                      <a:moveTo>
                        <a:pt x="36" y="16"/>
                      </a:moveTo>
                      <a:lnTo>
                        <a:pt x="36" y="16"/>
                      </a:lnTo>
                      <a:lnTo>
                        <a:pt x="35" y="13"/>
                      </a:lnTo>
                      <a:lnTo>
                        <a:pt x="34" y="10"/>
                      </a:lnTo>
                      <a:lnTo>
                        <a:pt x="30" y="5"/>
                      </a:lnTo>
                      <a:lnTo>
                        <a:pt x="24" y="2"/>
                      </a:lnTo>
                      <a:lnTo>
                        <a:pt x="21" y="1"/>
                      </a:lnTo>
                      <a:lnTo>
                        <a:pt x="17" y="0"/>
                      </a:lnTo>
                      <a:lnTo>
                        <a:pt x="17" y="0"/>
                      </a:lnTo>
                      <a:lnTo>
                        <a:pt x="14" y="1"/>
                      </a:lnTo>
                      <a:lnTo>
                        <a:pt x="11" y="2"/>
                      </a:lnTo>
                      <a:lnTo>
                        <a:pt x="6" y="5"/>
                      </a:lnTo>
                      <a:lnTo>
                        <a:pt x="2" y="10"/>
                      </a:lnTo>
                      <a:lnTo>
                        <a:pt x="0" y="13"/>
                      </a:lnTo>
                      <a:lnTo>
                        <a:pt x="0" y="16"/>
                      </a:lnTo>
                      <a:lnTo>
                        <a:pt x="0" y="41"/>
                      </a:lnTo>
                      <a:lnTo>
                        <a:pt x="36" y="41"/>
                      </a:lnTo>
                      <a:lnTo>
                        <a:pt x="36" y="16"/>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6" name="Freeform 1096">
                  <a:extLst>
                    <a:ext uri="{FF2B5EF4-FFF2-40B4-BE49-F238E27FC236}">
                      <a16:creationId xmlns:a16="http://schemas.microsoft.com/office/drawing/2014/main" id="{D8DD2BFE-12B8-9231-2EDE-E38F36D6A631}"/>
                    </a:ext>
                  </a:extLst>
                </p:cNvPr>
                <p:cNvSpPr>
                  <a:spLocks/>
                </p:cNvSpPr>
                <p:nvPr/>
              </p:nvSpPr>
              <p:spPr bwMode="auto">
                <a:xfrm>
                  <a:off x="6091238" y="5184775"/>
                  <a:ext cx="4762" cy="6350"/>
                </a:xfrm>
                <a:custGeom>
                  <a:avLst/>
                  <a:gdLst>
                    <a:gd name="T0" fmla="*/ 17 w 17"/>
                    <a:gd name="T1" fmla="*/ 9 h 29"/>
                    <a:gd name="T2" fmla="*/ 17 w 17"/>
                    <a:gd name="T3" fmla="*/ 9 h 29"/>
                    <a:gd name="T4" fmla="*/ 17 w 17"/>
                    <a:gd name="T5" fmla="*/ 5 h 29"/>
                    <a:gd name="T6" fmla="*/ 16 w 17"/>
                    <a:gd name="T7" fmla="*/ 2 h 29"/>
                    <a:gd name="T8" fmla="*/ 14 w 17"/>
                    <a:gd name="T9" fmla="*/ 0 h 29"/>
                    <a:gd name="T10" fmla="*/ 8 w 17"/>
                    <a:gd name="T11" fmla="*/ 0 h 29"/>
                    <a:gd name="T12" fmla="*/ 8 w 17"/>
                    <a:gd name="T13" fmla="*/ 0 h 29"/>
                    <a:gd name="T14" fmla="*/ 4 w 17"/>
                    <a:gd name="T15" fmla="*/ 2 h 29"/>
                    <a:gd name="T16" fmla="*/ 1 w 17"/>
                    <a:gd name="T17" fmla="*/ 5 h 29"/>
                    <a:gd name="T18" fmla="*/ 0 w 17"/>
                    <a:gd name="T19" fmla="*/ 7 h 29"/>
                    <a:gd name="T20" fmla="*/ 0 w 17"/>
                    <a:gd name="T21" fmla="*/ 9 h 29"/>
                    <a:gd name="T22" fmla="*/ 0 w 17"/>
                    <a:gd name="T23" fmla="*/ 29 h 29"/>
                    <a:gd name="T24" fmla="*/ 17 w 17"/>
                    <a:gd name="T25" fmla="*/ 29 h 29"/>
                    <a:gd name="T26" fmla="*/ 17 w 17"/>
                    <a:gd name="T27" fmla="*/ 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 h="29">
                      <a:moveTo>
                        <a:pt x="17" y="9"/>
                      </a:moveTo>
                      <a:lnTo>
                        <a:pt x="17" y="9"/>
                      </a:lnTo>
                      <a:lnTo>
                        <a:pt x="17" y="5"/>
                      </a:lnTo>
                      <a:lnTo>
                        <a:pt x="16" y="2"/>
                      </a:lnTo>
                      <a:lnTo>
                        <a:pt x="14" y="0"/>
                      </a:lnTo>
                      <a:lnTo>
                        <a:pt x="8" y="0"/>
                      </a:lnTo>
                      <a:lnTo>
                        <a:pt x="8" y="0"/>
                      </a:lnTo>
                      <a:lnTo>
                        <a:pt x="4" y="2"/>
                      </a:lnTo>
                      <a:lnTo>
                        <a:pt x="1" y="5"/>
                      </a:lnTo>
                      <a:lnTo>
                        <a:pt x="0" y="7"/>
                      </a:lnTo>
                      <a:lnTo>
                        <a:pt x="0" y="9"/>
                      </a:lnTo>
                      <a:lnTo>
                        <a:pt x="0" y="29"/>
                      </a:lnTo>
                      <a:lnTo>
                        <a:pt x="17" y="29"/>
                      </a:lnTo>
                      <a:lnTo>
                        <a:pt x="17" y="9"/>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7" name="Freeform 1097">
                  <a:extLst>
                    <a:ext uri="{FF2B5EF4-FFF2-40B4-BE49-F238E27FC236}">
                      <a16:creationId xmlns:a16="http://schemas.microsoft.com/office/drawing/2014/main" id="{24204B94-29CA-5E70-30AB-433EAF34B094}"/>
                    </a:ext>
                  </a:extLst>
                </p:cNvPr>
                <p:cNvSpPr>
                  <a:spLocks/>
                </p:cNvSpPr>
                <p:nvPr/>
              </p:nvSpPr>
              <p:spPr bwMode="auto">
                <a:xfrm>
                  <a:off x="6091238" y="5184775"/>
                  <a:ext cx="4762" cy="6350"/>
                </a:xfrm>
                <a:custGeom>
                  <a:avLst/>
                  <a:gdLst>
                    <a:gd name="T0" fmla="*/ 17 w 17"/>
                    <a:gd name="T1" fmla="*/ 9 h 29"/>
                    <a:gd name="T2" fmla="*/ 17 w 17"/>
                    <a:gd name="T3" fmla="*/ 9 h 29"/>
                    <a:gd name="T4" fmla="*/ 17 w 17"/>
                    <a:gd name="T5" fmla="*/ 5 h 29"/>
                    <a:gd name="T6" fmla="*/ 16 w 17"/>
                    <a:gd name="T7" fmla="*/ 2 h 29"/>
                    <a:gd name="T8" fmla="*/ 14 w 17"/>
                    <a:gd name="T9" fmla="*/ 0 h 29"/>
                    <a:gd name="T10" fmla="*/ 8 w 17"/>
                    <a:gd name="T11" fmla="*/ 0 h 29"/>
                    <a:gd name="T12" fmla="*/ 8 w 17"/>
                    <a:gd name="T13" fmla="*/ 0 h 29"/>
                    <a:gd name="T14" fmla="*/ 4 w 17"/>
                    <a:gd name="T15" fmla="*/ 2 h 29"/>
                    <a:gd name="T16" fmla="*/ 1 w 17"/>
                    <a:gd name="T17" fmla="*/ 5 h 29"/>
                    <a:gd name="T18" fmla="*/ 0 w 17"/>
                    <a:gd name="T19" fmla="*/ 7 h 29"/>
                    <a:gd name="T20" fmla="*/ 0 w 17"/>
                    <a:gd name="T21" fmla="*/ 9 h 29"/>
                    <a:gd name="T22" fmla="*/ 0 w 17"/>
                    <a:gd name="T23" fmla="*/ 29 h 29"/>
                    <a:gd name="T24" fmla="*/ 17 w 17"/>
                    <a:gd name="T25" fmla="*/ 29 h 29"/>
                    <a:gd name="T26" fmla="*/ 17 w 17"/>
                    <a:gd name="T27" fmla="*/ 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 h="29">
                      <a:moveTo>
                        <a:pt x="17" y="9"/>
                      </a:moveTo>
                      <a:lnTo>
                        <a:pt x="17" y="9"/>
                      </a:lnTo>
                      <a:lnTo>
                        <a:pt x="17" y="5"/>
                      </a:lnTo>
                      <a:lnTo>
                        <a:pt x="16" y="2"/>
                      </a:lnTo>
                      <a:lnTo>
                        <a:pt x="14" y="0"/>
                      </a:lnTo>
                      <a:lnTo>
                        <a:pt x="8" y="0"/>
                      </a:lnTo>
                      <a:lnTo>
                        <a:pt x="8" y="0"/>
                      </a:lnTo>
                      <a:lnTo>
                        <a:pt x="4" y="2"/>
                      </a:lnTo>
                      <a:lnTo>
                        <a:pt x="1" y="5"/>
                      </a:lnTo>
                      <a:lnTo>
                        <a:pt x="0" y="7"/>
                      </a:lnTo>
                      <a:lnTo>
                        <a:pt x="0" y="9"/>
                      </a:lnTo>
                      <a:lnTo>
                        <a:pt x="0" y="29"/>
                      </a:lnTo>
                      <a:lnTo>
                        <a:pt x="17" y="29"/>
                      </a:lnTo>
                      <a:lnTo>
                        <a:pt x="17"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8" name="Freeform 1098">
                  <a:extLst>
                    <a:ext uri="{FF2B5EF4-FFF2-40B4-BE49-F238E27FC236}">
                      <a16:creationId xmlns:a16="http://schemas.microsoft.com/office/drawing/2014/main" id="{A8BA39A2-C2B7-21CA-4A1B-EA0C164785BD}"/>
                    </a:ext>
                  </a:extLst>
                </p:cNvPr>
                <p:cNvSpPr>
                  <a:spLocks/>
                </p:cNvSpPr>
                <p:nvPr/>
              </p:nvSpPr>
              <p:spPr bwMode="auto">
                <a:xfrm>
                  <a:off x="6091238" y="5184775"/>
                  <a:ext cx="4762" cy="6350"/>
                </a:xfrm>
                <a:custGeom>
                  <a:avLst/>
                  <a:gdLst>
                    <a:gd name="T0" fmla="*/ 17 w 17"/>
                    <a:gd name="T1" fmla="*/ 9 h 29"/>
                    <a:gd name="T2" fmla="*/ 17 w 17"/>
                    <a:gd name="T3" fmla="*/ 9 h 29"/>
                    <a:gd name="T4" fmla="*/ 17 w 17"/>
                    <a:gd name="T5" fmla="*/ 5 h 29"/>
                    <a:gd name="T6" fmla="*/ 16 w 17"/>
                    <a:gd name="T7" fmla="*/ 2 h 29"/>
                    <a:gd name="T8" fmla="*/ 14 w 17"/>
                    <a:gd name="T9" fmla="*/ 0 h 29"/>
                    <a:gd name="T10" fmla="*/ 8 w 17"/>
                    <a:gd name="T11" fmla="*/ 0 h 29"/>
                    <a:gd name="T12" fmla="*/ 8 w 17"/>
                    <a:gd name="T13" fmla="*/ 0 h 29"/>
                    <a:gd name="T14" fmla="*/ 4 w 17"/>
                    <a:gd name="T15" fmla="*/ 2 h 29"/>
                    <a:gd name="T16" fmla="*/ 1 w 17"/>
                    <a:gd name="T17" fmla="*/ 5 h 29"/>
                    <a:gd name="T18" fmla="*/ 0 w 17"/>
                    <a:gd name="T19" fmla="*/ 7 h 29"/>
                    <a:gd name="T20" fmla="*/ 0 w 17"/>
                    <a:gd name="T21" fmla="*/ 9 h 29"/>
                    <a:gd name="T22" fmla="*/ 0 w 17"/>
                    <a:gd name="T23" fmla="*/ 29 h 29"/>
                    <a:gd name="T24" fmla="*/ 17 w 17"/>
                    <a:gd name="T25" fmla="*/ 29 h 29"/>
                    <a:gd name="T26" fmla="*/ 17 w 17"/>
                    <a:gd name="T27" fmla="*/ 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 h="29">
                      <a:moveTo>
                        <a:pt x="17" y="9"/>
                      </a:moveTo>
                      <a:lnTo>
                        <a:pt x="17" y="9"/>
                      </a:lnTo>
                      <a:lnTo>
                        <a:pt x="17" y="5"/>
                      </a:lnTo>
                      <a:lnTo>
                        <a:pt x="16" y="2"/>
                      </a:lnTo>
                      <a:lnTo>
                        <a:pt x="14" y="0"/>
                      </a:lnTo>
                      <a:lnTo>
                        <a:pt x="8" y="0"/>
                      </a:lnTo>
                      <a:lnTo>
                        <a:pt x="8" y="0"/>
                      </a:lnTo>
                      <a:lnTo>
                        <a:pt x="4" y="2"/>
                      </a:lnTo>
                      <a:lnTo>
                        <a:pt x="1" y="5"/>
                      </a:lnTo>
                      <a:lnTo>
                        <a:pt x="0" y="7"/>
                      </a:lnTo>
                      <a:lnTo>
                        <a:pt x="0" y="9"/>
                      </a:lnTo>
                      <a:lnTo>
                        <a:pt x="0" y="29"/>
                      </a:lnTo>
                      <a:lnTo>
                        <a:pt x="17" y="29"/>
                      </a:lnTo>
                      <a:lnTo>
                        <a:pt x="17" y="9"/>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9" name="Freeform 1099">
                  <a:extLst>
                    <a:ext uri="{FF2B5EF4-FFF2-40B4-BE49-F238E27FC236}">
                      <a16:creationId xmlns:a16="http://schemas.microsoft.com/office/drawing/2014/main" id="{C42FF33F-2F64-4BFB-7CBE-8CB9ED39481D}"/>
                    </a:ext>
                  </a:extLst>
                </p:cNvPr>
                <p:cNvSpPr>
                  <a:spLocks/>
                </p:cNvSpPr>
                <p:nvPr/>
              </p:nvSpPr>
              <p:spPr bwMode="auto">
                <a:xfrm>
                  <a:off x="6108700" y="5183187"/>
                  <a:ext cx="6350" cy="9525"/>
                </a:xfrm>
                <a:custGeom>
                  <a:avLst/>
                  <a:gdLst>
                    <a:gd name="T0" fmla="*/ 27 w 27"/>
                    <a:gd name="T1" fmla="*/ 16 h 41"/>
                    <a:gd name="T2" fmla="*/ 27 w 27"/>
                    <a:gd name="T3" fmla="*/ 16 h 41"/>
                    <a:gd name="T4" fmla="*/ 26 w 27"/>
                    <a:gd name="T5" fmla="*/ 13 h 41"/>
                    <a:gd name="T6" fmla="*/ 25 w 27"/>
                    <a:gd name="T7" fmla="*/ 10 h 41"/>
                    <a:gd name="T8" fmla="*/ 20 w 27"/>
                    <a:gd name="T9" fmla="*/ 5 h 41"/>
                    <a:gd name="T10" fmla="*/ 15 w 27"/>
                    <a:gd name="T11" fmla="*/ 2 h 41"/>
                    <a:gd name="T12" fmla="*/ 12 w 27"/>
                    <a:gd name="T13" fmla="*/ 1 h 41"/>
                    <a:gd name="T14" fmla="*/ 8 w 27"/>
                    <a:gd name="T15" fmla="*/ 0 h 41"/>
                    <a:gd name="T16" fmla="*/ 8 w 27"/>
                    <a:gd name="T17" fmla="*/ 0 h 41"/>
                    <a:gd name="T18" fmla="*/ 5 w 27"/>
                    <a:gd name="T19" fmla="*/ 1 h 41"/>
                    <a:gd name="T20" fmla="*/ 3 w 27"/>
                    <a:gd name="T21" fmla="*/ 2 h 41"/>
                    <a:gd name="T22" fmla="*/ 2 w 27"/>
                    <a:gd name="T23" fmla="*/ 3 h 41"/>
                    <a:gd name="T24" fmla="*/ 1 w 27"/>
                    <a:gd name="T25" fmla="*/ 5 h 41"/>
                    <a:gd name="T26" fmla="*/ 0 w 27"/>
                    <a:gd name="T27" fmla="*/ 10 h 41"/>
                    <a:gd name="T28" fmla="*/ 0 w 27"/>
                    <a:gd name="T29" fmla="*/ 16 h 41"/>
                    <a:gd name="T30" fmla="*/ 0 w 27"/>
                    <a:gd name="T31" fmla="*/ 41 h 41"/>
                    <a:gd name="T32" fmla="*/ 27 w 27"/>
                    <a:gd name="T33" fmla="*/ 41 h 41"/>
                    <a:gd name="T34" fmla="*/ 27 w 27"/>
                    <a:gd name="T35" fmla="*/ 16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7" h="41">
                      <a:moveTo>
                        <a:pt x="27" y="16"/>
                      </a:moveTo>
                      <a:lnTo>
                        <a:pt x="27" y="16"/>
                      </a:lnTo>
                      <a:lnTo>
                        <a:pt x="26" y="13"/>
                      </a:lnTo>
                      <a:lnTo>
                        <a:pt x="25" y="10"/>
                      </a:lnTo>
                      <a:lnTo>
                        <a:pt x="20" y="5"/>
                      </a:lnTo>
                      <a:lnTo>
                        <a:pt x="15" y="2"/>
                      </a:lnTo>
                      <a:lnTo>
                        <a:pt x="12" y="1"/>
                      </a:lnTo>
                      <a:lnTo>
                        <a:pt x="8" y="0"/>
                      </a:lnTo>
                      <a:lnTo>
                        <a:pt x="8" y="0"/>
                      </a:lnTo>
                      <a:lnTo>
                        <a:pt x="5" y="1"/>
                      </a:lnTo>
                      <a:lnTo>
                        <a:pt x="3" y="2"/>
                      </a:lnTo>
                      <a:lnTo>
                        <a:pt x="2" y="3"/>
                      </a:lnTo>
                      <a:lnTo>
                        <a:pt x="1" y="5"/>
                      </a:lnTo>
                      <a:lnTo>
                        <a:pt x="0" y="10"/>
                      </a:lnTo>
                      <a:lnTo>
                        <a:pt x="0" y="16"/>
                      </a:lnTo>
                      <a:lnTo>
                        <a:pt x="0" y="41"/>
                      </a:lnTo>
                      <a:lnTo>
                        <a:pt x="27" y="41"/>
                      </a:lnTo>
                      <a:lnTo>
                        <a:pt x="27" y="16"/>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0" name="Freeform 1100">
                  <a:extLst>
                    <a:ext uri="{FF2B5EF4-FFF2-40B4-BE49-F238E27FC236}">
                      <a16:creationId xmlns:a16="http://schemas.microsoft.com/office/drawing/2014/main" id="{377809F7-998D-3534-660A-F51743B99102}"/>
                    </a:ext>
                  </a:extLst>
                </p:cNvPr>
                <p:cNvSpPr>
                  <a:spLocks/>
                </p:cNvSpPr>
                <p:nvPr/>
              </p:nvSpPr>
              <p:spPr bwMode="auto">
                <a:xfrm>
                  <a:off x="6108700" y="5183187"/>
                  <a:ext cx="6350" cy="9525"/>
                </a:xfrm>
                <a:custGeom>
                  <a:avLst/>
                  <a:gdLst>
                    <a:gd name="T0" fmla="*/ 27 w 27"/>
                    <a:gd name="T1" fmla="*/ 16 h 41"/>
                    <a:gd name="T2" fmla="*/ 27 w 27"/>
                    <a:gd name="T3" fmla="*/ 16 h 41"/>
                    <a:gd name="T4" fmla="*/ 26 w 27"/>
                    <a:gd name="T5" fmla="*/ 13 h 41"/>
                    <a:gd name="T6" fmla="*/ 25 w 27"/>
                    <a:gd name="T7" fmla="*/ 10 h 41"/>
                    <a:gd name="T8" fmla="*/ 20 w 27"/>
                    <a:gd name="T9" fmla="*/ 5 h 41"/>
                    <a:gd name="T10" fmla="*/ 15 w 27"/>
                    <a:gd name="T11" fmla="*/ 2 h 41"/>
                    <a:gd name="T12" fmla="*/ 12 w 27"/>
                    <a:gd name="T13" fmla="*/ 1 h 41"/>
                    <a:gd name="T14" fmla="*/ 8 w 27"/>
                    <a:gd name="T15" fmla="*/ 0 h 41"/>
                    <a:gd name="T16" fmla="*/ 8 w 27"/>
                    <a:gd name="T17" fmla="*/ 0 h 41"/>
                    <a:gd name="T18" fmla="*/ 5 w 27"/>
                    <a:gd name="T19" fmla="*/ 1 h 41"/>
                    <a:gd name="T20" fmla="*/ 3 w 27"/>
                    <a:gd name="T21" fmla="*/ 2 h 41"/>
                    <a:gd name="T22" fmla="*/ 2 w 27"/>
                    <a:gd name="T23" fmla="*/ 3 h 41"/>
                    <a:gd name="T24" fmla="*/ 1 w 27"/>
                    <a:gd name="T25" fmla="*/ 5 h 41"/>
                    <a:gd name="T26" fmla="*/ 0 w 27"/>
                    <a:gd name="T27" fmla="*/ 10 h 41"/>
                    <a:gd name="T28" fmla="*/ 0 w 27"/>
                    <a:gd name="T29" fmla="*/ 16 h 41"/>
                    <a:gd name="T30" fmla="*/ 0 w 27"/>
                    <a:gd name="T31" fmla="*/ 41 h 41"/>
                    <a:gd name="T32" fmla="*/ 27 w 27"/>
                    <a:gd name="T33" fmla="*/ 41 h 41"/>
                    <a:gd name="T34" fmla="*/ 27 w 27"/>
                    <a:gd name="T35" fmla="*/ 16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7" h="41">
                      <a:moveTo>
                        <a:pt x="27" y="16"/>
                      </a:moveTo>
                      <a:lnTo>
                        <a:pt x="27" y="16"/>
                      </a:lnTo>
                      <a:lnTo>
                        <a:pt x="26" y="13"/>
                      </a:lnTo>
                      <a:lnTo>
                        <a:pt x="25" y="10"/>
                      </a:lnTo>
                      <a:lnTo>
                        <a:pt x="20" y="5"/>
                      </a:lnTo>
                      <a:lnTo>
                        <a:pt x="15" y="2"/>
                      </a:lnTo>
                      <a:lnTo>
                        <a:pt x="12" y="1"/>
                      </a:lnTo>
                      <a:lnTo>
                        <a:pt x="8" y="0"/>
                      </a:lnTo>
                      <a:lnTo>
                        <a:pt x="8" y="0"/>
                      </a:lnTo>
                      <a:lnTo>
                        <a:pt x="5" y="1"/>
                      </a:lnTo>
                      <a:lnTo>
                        <a:pt x="3" y="2"/>
                      </a:lnTo>
                      <a:lnTo>
                        <a:pt x="2" y="3"/>
                      </a:lnTo>
                      <a:lnTo>
                        <a:pt x="1" y="5"/>
                      </a:lnTo>
                      <a:lnTo>
                        <a:pt x="0" y="10"/>
                      </a:lnTo>
                      <a:lnTo>
                        <a:pt x="0" y="16"/>
                      </a:lnTo>
                      <a:lnTo>
                        <a:pt x="0" y="41"/>
                      </a:lnTo>
                      <a:lnTo>
                        <a:pt x="27" y="41"/>
                      </a:lnTo>
                      <a:lnTo>
                        <a:pt x="27" y="1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1" name="Freeform 1101">
                  <a:extLst>
                    <a:ext uri="{FF2B5EF4-FFF2-40B4-BE49-F238E27FC236}">
                      <a16:creationId xmlns:a16="http://schemas.microsoft.com/office/drawing/2014/main" id="{F255298D-1414-A96E-CDC8-9C5B499BE90A}"/>
                    </a:ext>
                  </a:extLst>
                </p:cNvPr>
                <p:cNvSpPr>
                  <a:spLocks/>
                </p:cNvSpPr>
                <p:nvPr/>
              </p:nvSpPr>
              <p:spPr bwMode="auto">
                <a:xfrm>
                  <a:off x="6108700" y="5183187"/>
                  <a:ext cx="6350" cy="9525"/>
                </a:xfrm>
                <a:custGeom>
                  <a:avLst/>
                  <a:gdLst>
                    <a:gd name="T0" fmla="*/ 27 w 27"/>
                    <a:gd name="T1" fmla="*/ 16 h 41"/>
                    <a:gd name="T2" fmla="*/ 27 w 27"/>
                    <a:gd name="T3" fmla="*/ 16 h 41"/>
                    <a:gd name="T4" fmla="*/ 26 w 27"/>
                    <a:gd name="T5" fmla="*/ 13 h 41"/>
                    <a:gd name="T6" fmla="*/ 25 w 27"/>
                    <a:gd name="T7" fmla="*/ 10 h 41"/>
                    <a:gd name="T8" fmla="*/ 20 w 27"/>
                    <a:gd name="T9" fmla="*/ 5 h 41"/>
                    <a:gd name="T10" fmla="*/ 15 w 27"/>
                    <a:gd name="T11" fmla="*/ 2 h 41"/>
                    <a:gd name="T12" fmla="*/ 12 w 27"/>
                    <a:gd name="T13" fmla="*/ 1 h 41"/>
                    <a:gd name="T14" fmla="*/ 8 w 27"/>
                    <a:gd name="T15" fmla="*/ 0 h 41"/>
                    <a:gd name="T16" fmla="*/ 8 w 27"/>
                    <a:gd name="T17" fmla="*/ 0 h 41"/>
                    <a:gd name="T18" fmla="*/ 5 w 27"/>
                    <a:gd name="T19" fmla="*/ 1 h 41"/>
                    <a:gd name="T20" fmla="*/ 3 w 27"/>
                    <a:gd name="T21" fmla="*/ 2 h 41"/>
                    <a:gd name="T22" fmla="*/ 2 w 27"/>
                    <a:gd name="T23" fmla="*/ 3 h 41"/>
                    <a:gd name="T24" fmla="*/ 1 w 27"/>
                    <a:gd name="T25" fmla="*/ 5 h 41"/>
                    <a:gd name="T26" fmla="*/ 0 w 27"/>
                    <a:gd name="T27" fmla="*/ 10 h 41"/>
                    <a:gd name="T28" fmla="*/ 0 w 27"/>
                    <a:gd name="T29" fmla="*/ 16 h 41"/>
                    <a:gd name="T30" fmla="*/ 0 w 27"/>
                    <a:gd name="T31" fmla="*/ 41 h 41"/>
                    <a:gd name="T32" fmla="*/ 27 w 27"/>
                    <a:gd name="T33" fmla="*/ 41 h 41"/>
                    <a:gd name="T34" fmla="*/ 27 w 27"/>
                    <a:gd name="T35" fmla="*/ 16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7" h="41">
                      <a:moveTo>
                        <a:pt x="27" y="16"/>
                      </a:moveTo>
                      <a:lnTo>
                        <a:pt x="27" y="16"/>
                      </a:lnTo>
                      <a:lnTo>
                        <a:pt x="26" y="13"/>
                      </a:lnTo>
                      <a:lnTo>
                        <a:pt x="25" y="10"/>
                      </a:lnTo>
                      <a:lnTo>
                        <a:pt x="20" y="5"/>
                      </a:lnTo>
                      <a:lnTo>
                        <a:pt x="15" y="2"/>
                      </a:lnTo>
                      <a:lnTo>
                        <a:pt x="12" y="1"/>
                      </a:lnTo>
                      <a:lnTo>
                        <a:pt x="8" y="0"/>
                      </a:lnTo>
                      <a:lnTo>
                        <a:pt x="8" y="0"/>
                      </a:lnTo>
                      <a:lnTo>
                        <a:pt x="5" y="1"/>
                      </a:lnTo>
                      <a:lnTo>
                        <a:pt x="3" y="2"/>
                      </a:lnTo>
                      <a:lnTo>
                        <a:pt x="2" y="3"/>
                      </a:lnTo>
                      <a:lnTo>
                        <a:pt x="1" y="5"/>
                      </a:lnTo>
                      <a:lnTo>
                        <a:pt x="0" y="10"/>
                      </a:lnTo>
                      <a:lnTo>
                        <a:pt x="0" y="16"/>
                      </a:lnTo>
                      <a:lnTo>
                        <a:pt x="0" y="41"/>
                      </a:lnTo>
                      <a:lnTo>
                        <a:pt x="27" y="41"/>
                      </a:lnTo>
                      <a:lnTo>
                        <a:pt x="27" y="16"/>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2" name="Freeform 1102">
                  <a:extLst>
                    <a:ext uri="{FF2B5EF4-FFF2-40B4-BE49-F238E27FC236}">
                      <a16:creationId xmlns:a16="http://schemas.microsoft.com/office/drawing/2014/main" id="{A2201A1B-236A-3F2E-87D1-05212D917A0C}"/>
                    </a:ext>
                  </a:extLst>
                </p:cNvPr>
                <p:cNvSpPr>
                  <a:spLocks/>
                </p:cNvSpPr>
                <p:nvPr/>
              </p:nvSpPr>
              <p:spPr bwMode="auto">
                <a:xfrm>
                  <a:off x="6108700" y="5184775"/>
                  <a:ext cx="3175" cy="6350"/>
                </a:xfrm>
                <a:custGeom>
                  <a:avLst/>
                  <a:gdLst>
                    <a:gd name="T0" fmla="*/ 17 w 17"/>
                    <a:gd name="T1" fmla="*/ 9 h 29"/>
                    <a:gd name="T2" fmla="*/ 17 w 17"/>
                    <a:gd name="T3" fmla="*/ 9 h 29"/>
                    <a:gd name="T4" fmla="*/ 17 w 17"/>
                    <a:gd name="T5" fmla="*/ 5 h 29"/>
                    <a:gd name="T6" fmla="*/ 16 w 17"/>
                    <a:gd name="T7" fmla="*/ 2 h 29"/>
                    <a:gd name="T8" fmla="*/ 13 w 17"/>
                    <a:gd name="T9" fmla="*/ 0 h 29"/>
                    <a:gd name="T10" fmla="*/ 8 w 17"/>
                    <a:gd name="T11" fmla="*/ 0 h 29"/>
                    <a:gd name="T12" fmla="*/ 8 w 17"/>
                    <a:gd name="T13" fmla="*/ 0 h 29"/>
                    <a:gd name="T14" fmla="*/ 4 w 17"/>
                    <a:gd name="T15" fmla="*/ 2 h 29"/>
                    <a:gd name="T16" fmla="*/ 1 w 17"/>
                    <a:gd name="T17" fmla="*/ 5 h 29"/>
                    <a:gd name="T18" fmla="*/ 0 w 17"/>
                    <a:gd name="T19" fmla="*/ 7 h 29"/>
                    <a:gd name="T20" fmla="*/ 0 w 17"/>
                    <a:gd name="T21" fmla="*/ 9 h 29"/>
                    <a:gd name="T22" fmla="*/ 0 w 17"/>
                    <a:gd name="T23" fmla="*/ 29 h 29"/>
                    <a:gd name="T24" fmla="*/ 17 w 17"/>
                    <a:gd name="T25" fmla="*/ 29 h 29"/>
                    <a:gd name="T26" fmla="*/ 17 w 17"/>
                    <a:gd name="T27" fmla="*/ 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 h="29">
                      <a:moveTo>
                        <a:pt x="17" y="9"/>
                      </a:moveTo>
                      <a:lnTo>
                        <a:pt x="17" y="9"/>
                      </a:lnTo>
                      <a:lnTo>
                        <a:pt x="17" y="5"/>
                      </a:lnTo>
                      <a:lnTo>
                        <a:pt x="16" y="2"/>
                      </a:lnTo>
                      <a:lnTo>
                        <a:pt x="13" y="0"/>
                      </a:lnTo>
                      <a:lnTo>
                        <a:pt x="8" y="0"/>
                      </a:lnTo>
                      <a:lnTo>
                        <a:pt x="8" y="0"/>
                      </a:lnTo>
                      <a:lnTo>
                        <a:pt x="4" y="2"/>
                      </a:lnTo>
                      <a:lnTo>
                        <a:pt x="1" y="5"/>
                      </a:lnTo>
                      <a:lnTo>
                        <a:pt x="0" y="7"/>
                      </a:lnTo>
                      <a:lnTo>
                        <a:pt x="0" y="9"/>
                      </a:lnTo>
                      <a:lnTo>
                        <a:pt x="0" y="29"/>
                      </a:lnTo>
                      <a:lnTo>
                        <a:pt x="17" y="29"/>
                      </a:lnTo>
                      <a:lnTo>
                        <a:pt x="17" y="9"/>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3" name="Freeform 1103">
                  <a:extLst>
                    <a:ext uri="{FF2B5EF4-FFF2-40B4-BE49-F238E27FC236}">
                      <a16:creationId xmlns:a16="http://schemas.microsoft.com/office/drawing/2014/main" id="{1A20CBC7-5D38-06C6-0E8E-06729C8064DA}"/>
                    </a:ext>
                  </a:extLst>
                </p:cNvPr>
                <p:cNvSpPr>
                  <a:spLocks/>
                </p:cNvSpPr>
                <p:nvPr/>
              </p:nvSpPr>
              <p:spPr bwMode="auto">
                <a:xfrm>
                  <a:off x="6108700" y="5184775"/>
                  <a:ext cx="3175" cy="6350"/>
                </a:xfrm>
                <a:custGeom>
                  <a:avLst/>
                  <a:gdLst>
                    <a:gd name="T0" fmla="*/ 17 w 17"/>
                    <a:gd name="T1" fmla="*/ 9 h 29"/>
                    <a:gd name="T2" fmla="*/ 17 w 17"/>
                    <a:gd name="T3" fmla="*/ 9 h 29"/>
                    <a:gd name="T4" fmla="*/ 17 w 17"/>
                    <a:gd name="T5" fmla="*/ 5 h 29"/>
                    <a:gd name="T6" fmla="*/ 16 w 17"/>
                    <a:gd name="T7" fmla="*/ 2 h 29"/>
                    <a:gd name="T8" fmla="*/ 13 w 17"/>
                    <a:gd name="T9" fmla="*/ 0 h 29"/>
                    <a:gd name="T10" fmla="*/ 8 w 17"/>
                    <a:gd name="T11" fmla="*/ 0 h 29"/>
                    <a:gd name="T12" fmla="*/ 8 w 17"/>
                    <a:gd name="T13" fmla="*/ 0 h 29"/>
                    <a:gd name="T14" fmla="*/ 4 w 17"/>
                    <a:gd name="T15" fmla="*/ 2 h 29"/>
                    <a:gd name="T16" fmla="*/ 1 w 17"/>
                    <a:gd name="T17" fmla="*/ 5 h 29"/>
                    <a:gd name="T18" fmla="*/ 0 w 17"/>
                    <a:gd name="T19" fmla="*/ 7 h 29"/>
                    <a:gd name="T20" fmla="*/ 0 w 17"/>
                    <a:gd name="T21" fmla="*/ 9 h 29"/>
                    <a:gd name="T22" fmla="*/ 0 w 17"/>
                    <a:gd name="T23" fmla="*/ 29 h 29"/>
                    <a:gd name="T24" fmla="*/ 17 w 17"/>
                    <a:gd name="T25" fmla="*/ 29 h 29"/>
                    <a:gd name="T26" fmla="*/ 17 w 17"/>
                    <a:gd name="T27" fmla="*/ 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 h="29">
                      <a:moveTo>
                        <a:pt x="17" y="9"/>
                      </a:moveTo>
                      <a:lnTo>
                        <a:pt x="17" y="9"/>
                      </a:lnTo>
                      <a:lnTo>
                        <a:pt x="17" y="5"/>
                      </a:lnTo>
                      <a:lnTo>
                        <a:pt x="16" y="2"/>
                      </a:lnTo>
                      <a:lnTo>
                        <a:pt x="13" y="0"/>
                      </a:lnTo>
                      <a:lnTo>
                        <a:pt x="8" y="0"/>
                      </a:lnTo>
                      <a:lnTo>
                        <a:pt x="8" y="0"/>
                      </a:lnTo>
                      <a:lnTo>
                        <a:pt x="4" y="2"/>
                      </a:lnTo>
                      <a:lnTo>
                        <a:pt x="1" y="5"/>
                      </a:lnTo>
                      <a:lnTo>
                        <a:pt x="0" y="7"/>
                      </a:lnTo>
                      <a:lnTo>
                        <a:pt x="0" y="9"/>
                      </a:lnTo>
                      <a:lnTo>
                        <a:pt x="0" y="29"/>
                      </a:lnTo>
                      <a:lnTo>
                        <a:pt x="17" y="29"/>
                      </a:lnTo>
                      <a:lnTo>
                        <a:pt x="17"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4" name="Freeform 1104">
                  <a:extLst>
                    <a:ext uri="{FF2B5EF4-FFF2-40B4-BE49-F238E27FC236}">
                      <a16:creationId xmlns:a16="http://schemas.microsoft.com/office/drawing/2014/main" id="{B9BE1C6D-A685-23B4-DC87-C0A9457C98CD}"/>
                    </a:ext>
                  </a:extLst>
                </p:cNvPr>
                <p:cNvSpPr>
                  <a:spLocks/>
                </p:cNvSpPr>
                <p:nvPr/>
              </p:nvSpPr>
              <p:spPr bwMode="auto">
                <a:xfrm>
                  <a:off x="6108700" y="5184775"/>
                  <a:ext cx="3175" cy="6350"/>
                </a:xfrm>
                <a:custGeom>
                  <a:avLst/>
                  <a:gdLst>
                    <a:gd name="T0" fmla="*/ 17 w 17"/>
                    <a:gd name="T1" fmla="*/ 9 h 29"/>
                    <a:gd name="T2" fmla="*/ 17 w 17"/>
                    <a:gd name="T3" fmla="*/ 9 h 29"/>
                    <a:gd name="T4" fmla="*/ 17 w 17"/>
                    <a:gd name="T5" fmla="*/ 5 h 29"/>
                    <a:gd name="T6" fmla="*/ 16 w 17"/>
                    <a:gd name="T7" fmla="*/ 2 h 29"/>
                    <a:gd name="T8" fmla="*/ 13 w 17"/>
                    <a:gd name="T9" fmla="*/ 0 h 29"/>
                    <a:gd name="T10" fmla="*/ 8 w 17"/>
                    <a:gd name="T11" fmla="*/ 0 h 29"/>
                    <a:gd name="T12" fmla="*/ 8 w 17"/>
                    <a:gd name="T13" fmla="*/ 0 h 29"/>
                    <a:gd name="T14" fmla="*/ 4 w 17"/>
                    <a:gd name="T15" fmla="*/ 2 h 29"/>
                    <a:gd name="T16" fmla="*/ 1 w 17"/>
                    <a:gd name="T17" fmla="*/ 5 h 29"/>
                    <a:gd name="T18" fmla="*/ 0 w 17"/>
                    <a:gd name="T19" fmla="*/ 7 h 29"/>
                    <a:gd name="T20" fmla="*/ 0 w 17"/>
                    <a:gd name="T21" fmla="*/ 9 h 29"/>
                    <a:gd name="T22" fmla="*/ 0 w 17"/>
                    <a:gd name="T23" fmla="*/ 29 h 29"/>
                    <a:gd name="T24" fmla="*/ 17 w 17"/>
                    <a:gd name="T25" fmla="*/ 29 h 29"/>
                    <a:gd name="T26" fmla="*/ 17 w 17"/>
                    <a:gd name="T27" fmla="*/ 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 h="29">
                      <a:moveTo>
                        <a:pt x="17" y="9"/>
                      </a:moveTo>
                      <a:lnTo>
                        <a:pt x="17" y="9"/>
                      </a:lnTo>
                      <a:lnTo>
                        <a:pt x="17" y="5"/>
                      </a:lnTo>
                      <a:lnTo>
                        <a:pt x="16" y="2"/>
                      </a:lnTo>
                      <a:lnTo>
                        <a:pt x="13" y="0"/>
                      </a:lnTo>
                      <a:lnTo>
                        <a:pt x="8" y="0"/>
                      </a:lnTo>
                      <a:lnTo>
                        <a:pt x="8" y="0"/>
                      </a:lnTo>
                      <a:lnTo>
                        <a:pt x="4" y="2"/>
                      </a:lnTo>
                      <a:lnTo>
                        <a:pt x="1" y="5"/>
                      </a:lnTo>
                      <a:lnTo>
                        <a:pt x="0" y="7"/>
                      </a:lnTo>
                      <a:lnTo>
                        <a:pt x="0" y="9"/>
                      </a:lnTo>
                      <a:lnTo>
                        <a:pt x="0" y="29"/>
                      </a:lnTo>
                      <a:lnTo>
                        <a:pt x="17" y="29"/>
                      </a:lnTo>
                      <a:lnTo>
                        <a:pt x="17" y="9"/>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5" name="Freeform 1105">
                  <a:extLst>
                    <a:ext uri="{FF2B5EF4-FFF2-40B4-BE49-F238E27FC236}">
                      <a16:creationId xmlns:a16="http://schemas.microsoft.com/office/drawing/2014/main" id="{B2A09025-DA91-F90C-E533-B2743ED7BA9D}"/>
                    </a:ext>
                  </a:extLst>
                </p:cNvPr>
                <p:cNvSpPr>
                  <a:spLocks/>
                </p:cNvSpPr>
                <p:nvPr/>
              </p:nvSpPr>
              <p:spPr bwMode="auto">
                <a:xfrm>
                  <a:off x="6126163" y="5284787"/>
                  <a:ext cx="15875" cy="22225"/>
                </a:xfrm>
                <a:custGeom>
                  <a:avLst/>
                  <a:gdLst>
                    <a:gd name="T0" fmla="*/ 36 w 71"/>
                    <a:gd name="T1" fmla="*/ 63 h 95"/>
                    <a:gd name="T2" fmla="*/ 36 w 71"/>
                    <a:gd name="T3" fmla="*/ 63 h 95"/>
                    <a:gd name="T4" fmla="*/ 42 w 71"/>
                    <a:gd name="T5" fmla="*/ 62 h 95"/>
                    <a:gd name="T6" fmla="*/ 48 w 71"/>
                    <a:gd name="T7" fmla="*/ 60 h 95"/>
                    <a:gd name="T8" fmla="*/ 54 w 71"/>
                    <a:gd name="T9" fmla="*/ 57 h 95"/>
                    <a:gd name="T10" fmla="*/ 60 w 71"/>
                    <a:gd name="T11" fmla="*/ 54 h 95"/>
                    <a:gd name="T12" fmla="*/ 65 w 71"/>
                    <a:gd name="T13" fmla="*/ 50 h 95"/>
                    <a:gd name="T14" fmla="*/ 68 w 71"/>
                    <a:gd name="T15" fmla="*/ 46 h 95"/>
                    <a:gd name="T16" fmla="*/ 70 w 71"/>
                    <a:gd name="T17" fmla="*/ 42 h 95"/>
                    <a:gd name="T18" fmla="*/ 71 w 71"/>
                    <a:gd name="T19" fmla="*/ 36 h 95"/>
                    <a:gd name="T20" fmla="*/ 71 w 71"/>
                    <a:gd name="T21" fmla="*/ 36 h 95"/>
                    <a:gd name="T22" fmla="*/ 71 w 71"/>
                    <a:gd name="T23" fmla="*/ 32 h 95"/>
                    <a:gd name="T24" fmla="*/ 70 w 71"/>
                    <a:gd name="T25" fmla="*/ 29 h 95"/>
                    <a:gd name="T26" fmla="*/ 68 w 71"/>
                    <a:gd name="T27" fmla="*/ 25 h 95"/>
                    <a:gd name="T28" fmla="*/ 66 w 71"/>
                    <a:gd name="T29" fmla="*/ 22 h 95"/>
                    <a:gd name="T30" fmla="*/ 60 w 71"/>
                    <a:gd name="T31" fmla="*/ 17 h 95"/>
                    <a:gd name="T32" fmla="*/ 53 w 71"/>
                    <a:gd name="T33" fmla="*/ 13 h 95"/>
                    <a:gd name="T34" fmla="*/ 53 w 71"/>
                    <a:gd name="T35" fmla="*/ 3 h 95"/>
                    <a:gd name="T36" fmla="*/ 53 w 71"/>
                    <a:gd name="T37" fmla="*/ 3 h 95"/>
                    <a:gd name="T38" fmla="*/ 49 w 71"/>
                    <a:gd name="T39" fmla="*/ 3 h 95"/>
                    <a:gd name="T40" fmla="*/ 46 w 71"/>
                    <a:gd name="T41" fmla="*/ 5 h 95"/>
                    <a:gd name="T42" fmla="*/ 45 w 71"/>
                    <a:gd name="T43" fmla="*/ 6 h 95"/>
                    <a:gd name="T44" fmla="*/ 44 w 71"/>
                    <a:gd name="T45" fmla="*/ 8 h 95"/>
                    <a:gd name="T46" fmla="*/ 44 w 71"/>
                    <a:gd name="T47" fmla="*/ 8 h 95"/>
                    <a:gd name="T48" fmla="*/ 44 w 71"/>
                    <a:gd name="T49" fmla="*/ 6 h 95"/>
                    <a:gd name="T50" fmla="*/ 43 w 71"/>
                    <a:gd name="T51" fmla="*/ 5 h 95"/>
                    <a:gd name="T52" fmla="*/ 40 w 71"/>
                    <a:gd name="T53" fmla="*/ 3 h 95"/>
                    <a:gd name="T54" fmla="*/ 37 w 71"/>
                    <a:gd name="T55" fmla="*/ 1 h 95"/>
                    <a:gd name="T56" fmla="*/ 36 w 71"/>
                    <a:gd name="T57" fmla="*/ 0 h 95"/>
                    <a:gd name="T58" fmla="*/ 36 w 71"/>
                    <a:gd name="T59" fmla="*/ 0 h 95"/>
                    <a:gd name="T60" fmla="*/ 36 w 71"/>
                    <a:gd name="T61" fmla="*/ 0 h 95"/>
                    <a:gd name="T62" fmla="*/ 30 w 71"/>
                    <a:gd name="T63" fmla="*/ 1 h 95"/>
                    <a:gd name="T64" fmla="*/ 28 w 71"/>
                    <a:gd name="T65" fmla="*/ 3 h 95"/>
                    <a:gd name="T66" fmla="*/ 27 w 71"/>
                    <a:gd name="T67" fmla="*/ 5 h 95"/>
                    <a:gd name="T68" fmla="*/ 27 w 71"/>
                    <a:gd name="T69" fmla="*/ 8 h 95"/>
                    <a:gd name="T70" fmla="*/ 27 w 71"/>
                    <a:gd name="T71" fmla="*/ 8 h 95"/>
                    <a:gd name="T72" fmla="*/ 26 w 71"/>
                    <a:gd name="T73" fmla="*/ 6 h 95"/>
                    <a:gd name="T74" fmla="*/ 25 w 71"/>
                    <a:gd name="T75" fmla="*/ 5 h 95"/>
                    <a:gd name="T76" fmla="*/ 22 w 71"/>
                    <a:gd name="T77" fmla="*/ 3 h 95"/>
                    <a:gd name="T78" fmla="*/ 17 w 71"/>
                    <a:gd name="T79" fmla="*/ 3 h 95"/>
                    <a:gd name="T80" fmla="*/ 17 w 71"/>
                    <a:gd name="T81" fmla="*/ 13 h 95"/>
                    <a:gd name="T82" fmla="*/ 17 w 71"/>
                    <a:gd name="T83" fmla="*/ 13 h 95"/>
                    <a:gd name="T84" fmla="*/ 11 w 71"/>
                    <a:gd name="T85" fmla="*/ 17 h 95"/>
                    <a:gd name="T86" fmla="*/ 5 w 71"/>
                    <a:gd name="T87" fmla="*/ 22 h 95"/>
                    <a:gd name="T88" fmla="*/ 3 w 71"/>
                    <a:gd name="T89" fmla="*/ 25 h 95"/>
                    <a:gd name="T90" fmla="*/ 1 w 71"/>
                    <a:gd name="T91" fmla="*/ 29 h 95"/>
                    <a:gd name="T92" fmla="*/ 0 w 71"/>
                    <a:gd name="T93" fmla="*/ 32 h 95"/>
                    <a:gd name="T94" fmla="*/ 0 w 71"/>
                    <a:gd name="T95" fmla="*/ 36 h 95"/>
                    <a:gd name="T96" fmla="*/ 0 w 71"/>
                    <a:gd name="T97" fmla="*/ 36 h 95"/>
                    <a:gd name="T98" fmla="*/ 0 w 71"/>
                    <a:gd name="T99" fmla="*/ 42 h 95"/>
                    <a:gd name="T100" fmla="*/ 1 w 71"/>
                    <a:gd name="T101" fmla="*/ 46 h 95"/>
                    <a:gd name="T102" fmla="*/ 3 w 71"/>
                    <a:gd name="T103" fmla="*/ 50 h 95"/>
                    <a:gd name="T104" fmla="*/ 6 w 71"/>
                    <a:gd name="T105" fmla="*/ 54 h 95"/>
                    <a:gd name="T106" fmla="*/ 10 w 71"/>
                    <a:gd name="T107" fmla="*/ 57 h 95"/>
                    <a:gd name="T108" fmla="*/ 14 w 71"/>
                    <a:gd name="T109" fmla="*/ 60 h 95"/>
                    <a:gd name="T110" fmla="*/ 21 w 71"/>
                    <a:gd name="T111" fmla="*/ 62 h 95"/>
                    <a:gd name="T112" fmla="*/ 27 w 71"/>
                    <a:gd name="T113" fmla="*/ 63 h 95"/>
                    <a:gd name="T114" fmla="*/ 27 w 71"/>
                    <a:gd name="T115" fmla="*/ 95 h 95"/>
                    <a:gd name="T116" fmla="*/ 36 w 71"/>
                    <a:gd name="T117" fmla="*/ 95 h 95"/>
                    <a:gd name="T118" fmla="*/ 36 w 71"/>
                    <a:gd name="T119" fmla="*/ 63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71" h="95">
                      <a:moveTo>
                        <a:pt x="36" y="63"/>
                      </a:moveTo>
                      <a:lnTo>
                        <a:pt x="36" y="63"/>
                      </a:lnTo>
                      <a:lnTo>
                        <a:pt x="42" y="62"/>
                      </a:lnTo>
                      <a:lnTo>
                        <a:pt x="48" y="60"/>
                      </a:lnTo>
                      <a:lnTo>
                        <a:pt x="54" y="57"/>
                      </a:lnTo>
                      <a:lnTo>
                        <a:pt x="60" y="54"/>
                      </a:lnTo>
                      <a:lnTo>
                        <a:pt x="65" y="50"/>
                      </a:lnTo>
                      <a:lnTo>
                        <a:pt x="68" y="46"/>
                      </a:lnTo>
                      <a:lnTo>
                        <a:pt x="70" y="42"/>
                      </a:lnTo>
                      <a:lnTo>
                        <a:pt x="71" y="36"/>
                      </a:lnTo>
                      <a:lnTo>
                        <a:pt x="71" y="36"/>
                      </a:lnTo>
                      <a:lnTo>
                        <a:pt x="71" y="32"/>
                      </a:lnTo>
                      <a:lnTo>
                        <a:pt x="70" y="29"/>
                      </a:lnTo>
                      <a:lnTo>
                        <a:pt x="68" y="25"/>
                      </a:lnTo>
                      <a:lnTo>
                        <a:pt x="66" y="22"/>
                      </a:lnTo>
                      <a:lnTo>
                        <a:pt x="60" y="17"/>
                      </a:lnTo>
                      <a:lnTo>
                        <a:pt x="53" y="13"/>
                      </a:lnTo>
                      <a:lnTo>
                        <a:pt x="53" y="3"/>
                      </a:lnTo>
                      <a:lnTo>
                        <a:pt x="53" y="3"/>
                      </a:lnTo>
                      <a:lnTo>
                        <a:pt x="49" y="3"/>
                      </a:lnTo>
                      <a:lnTo>
                        <a:pt x="46" y="5"/>
                      </a:lnTo>
                      <a:lnTo>
                        <a:pt x="45" y="6"/>
                      </a:lnTo>
                      <a:lnTo>
                        <a:pt x="44" y="8"/>
                      </a:lnTo>
                      <a:lnTo>
                        <a:pt x="44" y="8"/>
                      </a:lnTo>
                      <a:lnTo>
                        <a:pt x="44" y="6"/>
                      </a:lnTo>
                      <a:lnTo>
                        <a:pt x="43" y="5"/>
                      </a:lnTo>
                      <a:lnTo>
                        <a:pt x="40" y="3"/>
                      </a:lnTo>
                      <a:lnTo>
                        <a:pt x="37" y="1"/>
                      </a:lnTo>
                      <a:lnTo>
                        <a:pt x="36" y="0"/>
                      </a:lnTo>
                      <a:lnTo>
                        <a:pt x="36" y="0"/>
                      </a:lnTo>
                      <a:lnTo>
                        <a:pt x="36" y="0"/>
                      </a:lnTo>
                      <a:lnTo>
                        <a:pt x="30" y="1"/>
                      </a:lnTo>
                      <a:lnTo>
                        <a:pt x="28" y="3"/>
                      </a:lnTo>
                      <a:lnTo>
                        <a:pt x="27" y="5"/>
                      </a:lnTo>
                      <a:lnTo>
                        <a:pt x="27" y="8"/>
                      </a:lnTo>
                      <a:lnTo>
                        <a:pt x="27" y="8"/>
                      </a:lnTo>
                      <a:lnTo>
                        <a:pt x="26" y="6"/>
                      </a:lnTo>
                      <a:lnTo>
                        <a:pt x="25" y="5"/>
                      </a:lnTo>
                      <a:lnTo>
                        <a:pt x="22" y="3"/>
                      </a:lnTo>
                      <a:lnTo>
                        <a:pt x="17" y="3"/>
                      </a:lnTo>
                      <a:lnTo>
                        <a:pt x="17" y="13"/>
                      </a:lnTo>
                      <a:lnTo>
                        <a:pt x="17" y="13"/>
                      </a:lnTo>
                      <a:lnTo>
                        <a:pt x="11" y="17"/>
                      </a:lnTo>
                      <a:lnTo>
                        <a:pt x="5" y="22"/>
                      </a:lnTo>
                      <a:lnTo>
                        <a:pt x="3" y="25"/>
                      </a:lnTo>
                      <a:lnTo>
                        <a:pt x="1" y="29"/>
                      </a:lnTo>
                      <a:lnTo>
                        <a:pt x="0" y="32"/>
                      </a:lnTo>
                      <a:lnTo>
                        <a:pt x="0" y="36"/>
                      </a:lnTo>
                      <a:lnTo>
                        <a:pt x="0" y="36"/>
                      </a:lnTo>
                      <a:lnTo>
                        <a:pt x="0" y="42"/>
                      </a:lnTo>
                      <a:lnTo>
                        <a:pt x="1" y="46"/>
                      </a:lnTo>
                      <a:lnTo>
                        <a:pt x="3" y="50"/>
                      </a:lnTo>
                      <a:lnTo>
                        <a:pt x="6" y="54"/>
                      </a:lnTo>
                      <a:lnTo>
                        <a:pt x="10" y="57"/>
                      </a:lnTo>
                      <a:lnTo>
                        <a:pt x="14" y="60"/>
                      </a:lnTo>
                      <a:lnTo>
                        <a:pt x="21" y="62"/>
                      </a:lnTo>
                      <a:lnTo>
                        <a:pt x="27" y="63"/>
                      </a:lnTo>
                      <a:lnTo>
                        <a:pt x="27" y="95"/>
                      </a:lnTo>
                      <a:lnTo>
                        <a:pt x="36" y="95"/>
                      </a:lnTo>
                      <a:lnTo>
                        <a:pt x="36" y="6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6" name="Freeform 1106">
                  <a:extLst>
                    <a:ext uri="{FF2B5EF4-FFF2-40B4-BE49-F238E27FC236}">
                      <a16:creationId xmlns:a16="http://schemas.microsoft.com/office/drawing/2014/main" id="{A668D8DF-6225-56CD-0FE8-27A5D7AE3EC7}"/>
                    </a:ext>
                  </a:extLst>
                </p:cNvPr>
                <p:cNvSpPr>
                  <a:spLocks/>
                </p:cNvSpPr>
                <p:nvPr/>
              </p:nvSpPr>
              <p:spPr bwMode="auto">
                <a:xfrm>
                  <a:off x="6126163" y="5284787"/>
                  <a:ext cx="15875" cy="22225"/>
                </a:xfrm>
                <a:custGeom>
                  <a:avLst/>
                  <a:gdLst>
                    <a:gd name="T0" fmla="*/ 36 w 71"/>
                    <a:gd name="T1" fmla="*/ 63 h 95"/>
                    <a:gd name="T2" fmla="*/ 36 w 71"/>
                    <a:gd name="T3" fmla="*/ 63 h 95"/>
                    <a:gd name="T4" fmla="*/ 42 w 71"/>
                    <a:gd name="T5" fmla="*/ 62 h 95"/>
                    <a:gd name="T6" fmla="*/ 48 w 71"/>
                    <a:gd name="T7" fmla="*/ 60 h 95"/>
                    <a:gd name="T8" fmla="*/ 54 w 71"/>
                    <a:gd name="T9" fmla="*/ 57 h 95"/>
                    <a:gd name="T10" fmla="*/ 60 w 71"/>
                    <a:gd name="T11" fmla="*/ 54 h 95"/>
                    <a:gd name="T12" fmla="*/ 65 w 71"/>
                    <a:gd name="T13" fmla="*/ 50 h 95"/>
                    <a:gd name="T14" fmla="*/ 68 w 71"/>
                    <a:gd name="T15" fmla="*/ 46 h 95"/>
                    <a:gd name="T16" fmla="*/ 70 w 71"/>
                    <a:gd name="T17" fmla="*/ 42 h 95"/>
                    <a:gd name="T18" fmla="*/ 71 w 71"/>
                    <a:gd name="T19" fmla="*/ 36 h 95"/>
                    <a:gd name="T20" fmla="*/ 71 w 71"/>
                    <a:gd name="T21" fmla="*/ 36 h 95"/>
                    <a:gd name="T22" fmla="*/ 71 w 71"/>
                    <a:gd name="T23" fmla="*/ 32 h 95"/>
                    <a:gd name="T24" fmla="*/ 70 w 71"/>
                    <a:gd name="T25" fmla="*/ 29 h 95"/>
                    <a:gd name="T26" fmla="*/ 68 w 71"/>
                    <a:gd name="T27" fmla="*/ 25 h 95"/>
                    <a:gd name="T28" fmla="*/ 66 w 71"/>
                    <a:gd name="T29" fmla="*/ 22 h 95"/>
                    <a:gd name="T30" fmla="*/ 60 w 71"/>
                    <a:gd name="T31" fmla="*/ 17 h 95"/>
                    <a:gd name="T32" fmla="*/ 53 w 71"/>
                    <a:gd name="T33" fmla="*/ 13 h 95"/>
                    <a:gd name="T34" fmla="*/ 53 w 71"/>
                    <a:gd name="T35" fmla="*/ 3 h 95"/>
                    <a:gd name="T36" fmla="*/ 53 w 71"/>
                    <a:gd name="T37" fmla="*/ 3 h 95"/>
                    <a:gd name="T38" fmla="*/ 49 w 71"/>
                    <a:gd name="T39" fmla="*/ 3 h 95"/>
                    <a:gd name="T40" fmla="*/ 46 w 71"/>
                    <a:gd name="T41" fmla="*/ 5 h 95"/>
                    <a:gd name="T42" fmla="*/ 45 w 71"/>
                    <a:gd name="T43" fmla="*/ 6 h 95"/>
                    <a:gd name="T44" fmla="*/ 44 w 71"/>
                    <a:gd name="T45" fmla="*/ 8 h 95"/>
                    <a:gd name="T46" fmla="*/ 44 w 71"/>
                    <a:gd name="T47" fmla="*/ 8 h 95"/>
                    <a:gd name="T48" fmla="*/ 44 w 71"/>
                    <a:gd name="T49" fmla="*/ 6 h 95"/>
                    <a:gd name="T50" fmla="*/ 43 w 71"/>
                    <a:gd name="T51" fmla="*/ 5 h 95"/>
                    <a:gd name="T52" fmla="*/ 40 w 71"/>
                    <a:gd name="T53" fmla="*/ 3 h 95"/>
                    <a:gd name="T54" fmla="*/ 37 w 71"/>
                    <a:gd name="T55" fmla="*/ 1 h 95"/>
                    <a:gd name="T56" fmla="*/ 36 w 71"/>
                    <a:gd name="T57" fmla="*/ 0 h 95"/>
                    <a:gd name="T58" fmla="*/ 36 w 71"/>
                    <a:gd name="T59" fmla="*/ 0 h 95"/>
                    <a:gd name="T60" fmla="*/ 36 w 71"/>
                    <a:gd name="T61" fmla="*/ 0 h 95"/>
                    <a:gd name="T62" fmla="*/ 30 w 71"/>
                    <a:gd name="T63" fmla="*/ 1 h 95"/>
                    <a:gd name="T64" fmla="*/ 28 w 71"/>
                    <a:gd name="T65" fmla="*/ 3 h 95"/>
                    <a:gd name="T66" fmla="*/ 27 w 71"/>
                    <a:gd name="T67" fmla="*/ 5 h 95"/>
                    <a:gd name="T68" fmla="*/ 27 w 71"/>
                    <a:gd name="T69" fmla="*/ 8 h 95"/>
                    <a:gd name="T70" fmla="*/ 27 w 71"/>
                    <a:gd name="T71" fmla="*/ 8 h 95"/>
                    <a:gd name="T72" fmla="*/ 26 w 71"/>
                    <a:gd name="T73" fmla="*/ 6 h 95"/>
                    <a:gd name="T74" fmla="*/ 25 w 71"/>
                    <a:gd name="T75" fmla="*/ 5 h 95"/>
                    <a:gd name="T76" fmla="*/ 22 w 71"/>
                    <a:gd name="T77" fmla="*/ 3 h 95"/>
                    <a:gd name="T78" fmla="*/ 17 w 71"/>
                    <a:gd name="T79" fmla="*/ 3 h 95"/>
                    <a:gd name="T80" fmla="*/ 17 w 71"/>
                    <a:gd name="T81" fmla="*/ 13 h 95"/>
                    <a:gd name="T82" fmla="*/ 17 w 71"/>
                    <a:gd name="T83" fmla="*/ 13 h 95"/>
                    <a:gd name="T84" fmla="*/ 11 w 71"/>
                    <a:gd name="T85" fmla="*/ 17 h 95"/>
                    <a:gd name="T86" fmla="*/ 5 w 71"/>
                    <a:gd name="T87" fmla="*/ 22 h 95"/>
                    <a:gd name="T88" fmla="*/ 3 w 71"/>
                    <a:gd name="T89" fmla="*/ 25 h 95"/>
                    <a:gd name="T90" fmla="*/ 1 w 71"/>
                    <a:gd name="T91" fmla="*/ 29 h 95"/>
                    <a:gd name="T92" fmla="*/ 0 w 71"/>
                    <a:gd name="T93" fmla="*/ 32 h 95"/>
                    <a:gd name="T94" fmla="*/ 0 w 71"/>
                    <a:gd name="T95" fmla="*/ 36 h 95"/>
                    <a:gd name="T96" fmla="*/ 0 w 71"/>
                    <a:gd name="T97" fmla="*/ 36 h 95"/>
                    <a:gd name="T98" fmla="*/ 0 w 71"/>
                    <a:gd name="T99" fmla="*/ 42 h 95"/>
                    <a:gd name="T100" fmla="*/ 1 w 71"/>
                    <a:gd name="T101" fmla="*/ 46 h 95"/>
                    <a:gd name="T102" fmla="*/ 3 w 71"/>
                    <a:gd name="T103" fmla="*/ 50 h 95"/>
                    <a:gd name="T104" fmla="*/ 6 w 71"/>
                    <a:gd name="T105" fmla="*/ 54 h 95"/>
                    <a:gd name="T106" fmla="*/ 10 w 71"/>
                    <a:gd name="T107" fmla="*/ 57 h 95"/>
                    <a:gd name="T108" fmla="*/ 14 w 71"/>
                    <a:gd name="T109" fmla="*/ 60 h 95"/>
                    <a:gd name="T110" fmla="*/ 21 w 71"/>
                    <a:gd name="T111" fmla="*/ 62 h 95"/>
                    <a:gd name="T112" fmla="*/ 27 w 71"/>
                    <a:gd name="T113" fmla="*/ 63 h 95"/>
                    <a:gd name="T114" fmla="*/ 27 w 71"/>
                    <a:gd name="T115" fmla="*/ 95 h 95"/>
                    <a:gd name="T116" fmla="*/ 36 w 71"/>
                    <a:gd name="T117" fmla="*/ 95 h 95"/>
                    <a:gd name="T118" fmla="*/ 36 w 71"/>
                    <a:gd name="T119" fmla="*/ 63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71" h="95">
                      <a:moveTo>
                        <a:pt x="36" y="63"/>
                      </a:moveTo>
                      <a:lnTo>
                        <a:pt x="36" y="63"/>
                      </a:lnTo>
                      <a:lnTo>
                        <a:pt x="42" y="62"/>
                      </a:lnTo>
                      <a:lnTo>
                        <a:pt x="48" y="60"/>
                      </a:lnTo>
                      <a:lnTo>
                        <a:pt x="54" y="57"/>
                      </a:lnTo>
                      <a:lnTo>
                        <a:pt x="60" y="54"/>
                      </a:lnTo>
                      <a:lnTo>
                        <a:pt x="65" y="50"/>
                      </a:lnTo>
                      <a:lnTo>
                        <a:pt x="68" y="46"/>
                      </a:lnTo>
                      <a:lnTo>
                        <a:pt x="70" y="42"/>
                      </a:lnTo>
                      <a:lnTo>
                        <a:pt x="71" y="36"/>
                      </a:lnTo>
                      <a:lnTo>
                        <a:pt x="71" y="36"/>
                      </a:lnTo>
                      <a:lnTo>
                        <a:pt x="71" y="32"/>
                      </a:lnTo>
                      <a:lnTo>
                        <a:pt x="70" y="29"/>
                      </a:lnTo>
                      <a:lnTo>
                        <a:pt x="68" y="25"/>
                      </a:lnTo>
                      <a:lnTo>
                        <a:pt x="66" y="22"/>
                      </a:lnTo>
                      <a:lnTo>
                        <a:pt x="60" y="17"/>
                      </a:lnTo>
                      <a:lnTo>
                        <a:pt x="53" y="13"/>
                      </a:lnTo>
                      <a:lnTo>
                        <a:pt x="53" y="3"/>
                      </a:lnTo>
                      <a:lnTo>
                        <a:pt x="53" y="3"/>
                      </a:lnTo>
                      <a:lnTo>
                        <a:pt x="49" y="3"/>
                      </a:lnTo>
                      <a:lnTo>
                        <a:pt x="46" y="5"/>
                      </a:lnTo>
                      <a:lnTo>
                        <a:pt x="45" y="6"/>
                      </a:lnTo>
                      <a:lnTo>
                        <a:pt x="44" y="8"/>
                      </a:lnTo>
                      <a:lnTo>
                        <a:pt x="44" y="8"/>
                      </a:lnTo>
                      <a:lnTo>
                        <a:pt x="44" y="6"/>
                      </a:lnTo>
                      <a:lnTo>
                        <a:pt x="43" y="5"/>
                      </a:lnTo>
                      <a:lnTo>
                        <a:pt x="40" y="3"/>
                      </a:lnTo>
                      <a:lnTo>
                        <a:pt x="37" y="1"/>
                      </a:lnTo>
                      <a:lnTo>
                        <a:pt x="36" y="0"/>
                      </a:lnTo>
                      <a:lnTo>
                        <a:pt x="36" y="0"/>
                      </a:lnTo>
                      <a:lnTo>
                        <a:pt x="36" y="0"/>
                      </a:lnTo>
                      <a:lnTo>
                        <a:pt x="30" y="1"/>
                      </a:lnTo>
                      <a:lnTo>
                        <a:pt x="28" y="3"/>
                      </a:lnTo>
                      <a:lnTo>
                        <a:pt x="27" y="5"/>
                      </a:lnTo>
                      <a:lnTo>
                        <a:pt x="27" y="8"/>
                      </a:lnTo>
                      <a:lnTo>
                        <a:pt x="27" y="8"/>
                      </a:lnTo>
                      <a:lnTo>
                        <a:pt x="26" y="6"/>
                      </a:lnTo>
                      <a:lnTo>
                        <a:pt x="25" y="5"/>
                      </a:lnTo>
                      <a:lnTo>
                        <a:pt x="22" y="3"/>
                      </a:lnTo>
                      <a:lnTo>
                        <a:pt x="17" y="3"/>
                      </a:lnTo>
                      <a:lnTo>
                        <a:pt x="17" y="13"/>
                      </a:lnTo>
                      <a:lnTo>
                        <a:pt x="17" y="13"/>
                      </a:lnTo>
                      <a:lnTo>
                        <a:pt x="11" y="17"/>
                      </a:lnTo>
                      <a:lnTo>
                        <a:pt x="5" y="22"/>
                      </a:lnTo>
                      <a:lnTo>
                        <a:pt x="3" y="25"/>
                      </a:lnTo>
                      <a:lnTo>
                        <a:pt x="1" y="29"/>
                      </a:lnTo>
                      <a:lnTo>
                        <a:pt x="0" y="32"/>
                      </a:lnTo>
                      <a:lnTo>
                        <a:pt x="0" y="36"/>
                      </a:lnTo>
                      <a:lnTo>
                        <a:pt x="0" y="36"/>
                      </a:lnTo>
                      <a:lnTo>
                        <a:pt x="0" y="42"/>
                      </a:lnTo>
                      <a:lnTo>
                        <a:pt x="1" y="46"/>
                      </a:lnTo>
                      <a:lnTo>
                        <a:pt x="3" y="50"/>
                      </a:lnTo>
                      <a:lnTo>
                        <a:pt x="6" y="54"/>
                      </a:lnTo>
                      <a:lnTo>
                        <a:pt x="10" y="57"/>
                      </a:lnTo>
                      <a:lnTo>
                        <a:pt x="14" y="60"/>
                      </a:lnTo>
                      <a:lnTo>
                        <a:pt x="21" y="62"/>
                      </a:lnTo>
                      <a:lnTo>
                        <a:pt x="27" y="63"/>
                      </a:lnTo>
                      <a:lnTo>
                        <a:pt x="27" y="95"/>
                      </a:lnTo>
                      <a:lnTo>
                        <a:pt x="36" y="95"/>
                      </a:lnTo>
                      <a:lnTo>
                        <a:pt x="36" y="6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7" name="Freeform 1107">
                  <a:extLst>
                    <a:ext uri="{FF2B5EF4-FFF2-40B4-BE49-F238E27FC236}">
                      <a16:creationId xmlns:a16="http://schemas.microsoft.com/office/drawing/2014/main" id="{530F6290-1C5F-5153-EFB5-9C007FC1F6FF}"/>
                    </a:ext>
                  </a:extLst>
                </p:cNvPr>
                <p:cNvSpPr>
                  <a:spLocks/>
                </p:cNvSpPr>
                <p:nvPr/>
              </p:nvSpPr>
              <p:spPr bwMode="auto">
                <a:xfrm>
                  <a:off x="6126163" y="5284787"/>
                  <a:ext cx="15875" cy="22225"/>
                </a:xfrm>
                <a:custGeom>
                  <a:avLst/>
                  <a:gdLst>
                    <a:gd name="T0" fmla="*/ 36 w 71"/>
                    <a:gd name="T1" fmla="*/ 63 h 95"/>
                    <a:gd name="T2" fmla="*/ 36 w 71"/>
                    <a:gd name="T3" fmla="*/ 63 h 95"/>
                    <a:gd name="T4" fmla="*/ 42 w 71"/>
                    <a:gd name="T5" fmla="*/ 62 h 95"/>
                    <a:gd name="T6" fmla="*/ 48 w 71"/>
                    <a:gd name="T7" fmla="*/ 60 h 95"/>
                    <a:gd name="T8" fmla="*/ 54 w 71"/>
                    <a:gd name="T9" fmla="*/ 57 h 95"/>
                    <a:gd name="T10" fmla="*/ 60 w 71"/>
                    <a:gd name="T11" fmla="*/ 54 h 95"/>
                    <a:gd name="T12" fmla="*/ 65 w 71"/>
                    <a:gd name="T13" fmla="*/ 50 h 95"/>
                    <a:gd name="T14" fmla="*/ 68 w 71"/>
                    <a:gd name="T15" fmla="*/ 46 h 95"/>
                    <a:gd name="T16" fmla="*/ 70 w 71"/>
                    <a:gd name="T17" fmla="*/ 42 h 95"/>
                    <a:gd name="T18" fmla="*/ 71 w 71"/>
                    <a:gd name="T19" fmla="*/ 36 h 95"/>
                    <a:gd name="T20" fmla="*/ 71 w 71"/>
                    <a:gd name="T21" fmla="*/ 36 h 95"/>
                    <a:gd name="T22" fmla="*/ 71 w 71"/>
                    <a:gd name="T23" fmla="*/ 32 h 95"/>
                    <a:gd name="T24" fmla="*/ 70 w 71"/>
                    <a:gd name="T25" fmla="*/ 29 h 95"/>
                    <a:gd name="T26" fmla="*/ 68 w 71"/>
                    <a:gd name="T27" fmla="*/ 25 h 95"/>
                    <a:gd name="T28" fmla="*/ 66 w 71"/>
                    <a:gd name="T29" fmla="*/ 22 h 95"/>
                    <a:gd name="T30" fmla="*/ 60 w 71"/>
                    <a:gd name="T31" fmla="*/ 17 h 95"/>
                    <a:gd name="T32" fmla="*/ 53 w 71"/>
                    <a:gd name="T33" fmla="*/ 13 h 95"/>
                    <a:gd name="T34" fmla="*/ 53 w 71"/>
                    <a:gd name="T35" fmla="*/ 3 h 95"/>
                    <a:gd name="T36" fmla="*/ 53 w 71"/>
                    <a:gd name="T37" fmla="*/ 3 h 95"/>
                    <a:gd name="T38" fmla="*/ 49 w 71"/>
                    <a:gd name="T39" fmla="*/ 4 h 95"/>
                    <a:gd name="T40" fmla="*/ 46 w 71"/>
                    <a:gd name="T41" fmla="*/ 5 h 95"/>
                    <a:gd name="T42" fmla="*/ 45 w 71"/>
                    <a:gd name="T43" fmla="*/ 6 h 95"/>
                    <a:gd name="T44" fmla="*/ 44 w 71"/>
                    <a:gd name="T45" fmla="*/ 8 h 95"/>
                    <a:gd name="T46" fmla="*/ 44 w 71"/>
                    <a:gd name="T47" fmla="*/ 8 h 95"/>
                    <a:gd name="T48" fmla="*/ 44 w 71"/>
                    <a:gd name="T49" fmla="*/ 6 h 95"/>
                    <a:gd name="T50" fmla="*/ 43 w 71"/>
                    <a:gd name="T51" fmla="*/ 5 h 95"/>
                    <a:gd name="T52" fmla="*/ 40 w 71"/>
                    <a:gd name="T53" fmla="*/ 3 h 95"/>
                    <a:gd name="T54" fmla="*/ 37 w 71"/>
                    <a:gd name="T55" fmla="*/ 1 h 95"/>
                    <a:gd name="T56" fmla="*/ 36 w 71"/>
                    <a:gd name="T57" fmla="*/ 0 h 95"/>
                    <a:gd name="T58" fmla="*/ 36 w 71"/>
                    <a:gd name="T59" fmla="*/ 0 h 95"/>
                    <a:gd name="T60" fmla="*/ 36 w 71"/>
                    <a:gd name="T61" fmla="*/ 0 h 95"/>
                    <a:gd name="T62" fmla="*/ 30 w 71"/>
                    <a:gd name="T63" fmla="*/ 1 h 95"/>
                    <a:gd name="T64" fmla="*/ 28 w 71"/>
                    <a:gd name="T65" fmla="*/ 3 h 95"/>
                    <a:gd name="T66" fmla="*/ 27 w 71"/>
                    <a:gd name="T67" fmla="*/ 5 h 95"/>
                    <a:gd name="T68" fmla="*/ 27 w 71"/>
                    <a:gd name="T69" fmla="*/ 8 h 95"/>
                    <a:gd name="T70" fmla="*/ 27 w 71"/>
                    <a:gd name="T71" fmla="*/ 8 h 95"/>
                    <a:gd name="T72" fmla="*/ 26 w 71"/>
                    <a:gd name="T73" fmla="*/ 6 h 95"/>
                    <a:gd name="T74" fmla="*/ 25 w 71"/>
                    <a:gd name="T75" fmla="*/ 5 h 95"/>
                    <a:gd name="T76" fmla="*/ 22 w 71"/>
                    <a:gd name="T77" fmla="*/ 4 h 95"/>
                    <a:gd name="T78" fmla="*/ 17 w 71"/>
                    <a:gd name="T79" fmla="*/ 3 h 95"/>
                    <a:gd name="T80" fmla="*/ 17 w 71"/>
                    <a:gd name="T81" fmla="*/ 13 h 95"/>
                    <a:gd name="T82" fmla="*/ 17 w 71"/>
                    <a:gd name="T83" fmla="*/ 13 h 95"/>
                    <a:gd name="T84" fmla="*/ 11 w 71"/>
                    <a:gd name="T85" fmla="*/ 17 h 95"/>
                    <a:gd name="T86" fmla="*/ 5 w 71"/>
                    <a:gd name="T87" fmla="*/ 22 h 95"/>
                    <a:gd name="T88" fmla="*/ 3 w 71"/>
                    <a:gd name="T89" fmla="*/ 25 h 95"/>
                    <a:gd name="T90" fmla="*/ 1 w 71"/>
                    <a:gd name="T91" fmla="*/ 29 h 95"/>
                    <a:gd name="T92" fmla="*/ 0 w 71"/>
                    <a:gd name="T93" fmla="*/ 32 h 95"/>
                    <a:gd name="T94" fmla="*/ 0 w 71"/>
                    <a:gd name="T95" fmla="*/ 36 h 95"/>
                    <a:gd name="T96" fmla="*/ 0 w 71"/>
                    <a:gd name="T97" fmla="*/ 36 h 95"/>
                    <a:gd name="T98" fmla="*/ 0 w 71"/>
                    <a:gd name="T99" fmla="*/ 42 h 95"/>
                    <a:gd name="T100" fmla="*/ 1 w 71"/>
                    <a:gd name="T101" fmla="*/ 46 h 95"/>
                    <a:gd name="T102" fmla="*/ 3 w 71"/>
                    <a:gd name="T103" fmla="*/ 50 h 95"/>
                    <a:gd name="T104" fmla="*/ 6 w 71"/>
                    <a:gd name="T105" fmla="*/ 54 h 95"/>
                    <a:gd name="T106" fmla="*/ 10 w 71"/>
                    <a:gd name="T107" fmla="*/ 57 h 95"/>
                    <a:gd name="T108" fmla="*/ 14 w 71"/>
                    <a:gd name="T109" fmla="*/ 60 h 95"/>
                    <a:gd name="T110" fmla="*/ 21 w 71"/>
                    <a:gd name="T111" fmla="*/ 62 h 95"/>
                    <a:gd name="T112" fmla="*/ 27 w 71"/>
                    <a:gd name="T113" fmla="*/ 63 h 95"/>
                    <a:gd name="T114" fmla="*/ 27 w 71"/>
                    <a:gd name="T115" fmla="*/ 95 h 95"/>
                    <a:gd name="T116" fmla="*/ 36 w 71"/>
                    <a:gd name="T117" fmla="*/ 95 h 95"/>
                    <a:gd name="T118" fmla="*/ 36 w 71"/>
                    <a:gd name="T119" fmla="*/ 63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71" h="95">
                      <a:moveTo>
                        <a:pt x="36" y="63"/>
                      </a:moveTo>
                      <a:lnTo>
                        <a:pt x="36" y="63"/>
                      </a:lnTo>
                      <a:lnTo>
                        <a:pt x="42" y="62"/>
                      </a:lnTo>
                      <a:lnTo>
                        <a:pt x="48" y="60"/>
                      </a:lnTo>
                      <a:lnTo>
                        <a:pt x="54" y="57"/>
                      </a:lnTo>
                      <a:lnTo>
                        <a:pt x="60" y="54"/>
                      </a:lnTo>
                      <a:lnTo>
                        <a:pt x="65" y="50"/>
                      </a:lnTo>
                      <a:lnTo>
                        <a:pt x="68" y="46"/>
                      </a:lnTo>
                      <a:lnTo>
                        <a:pt x="70" y="42"/>
                      </a:lnTo>
                      <a:lnTo>
                        <a:pt x="71" y="36"/>
                      </a:lnTo>
                      <a:lnTo>
                        <a:pt x="71" y="36"/>
                      </a:lnTo>
                      <a:lnTo>
                        <a:pt x="71" y="32"/>
                      </a:lnTo>
                      <a:lnTo>
                        <a:pt x="70" y="29"/>
                      </a:lnTo>
                      <a:lnTo>
                        <a:pt x="68" y="25"/>
                      </a:lnTo>
                      <a:lnTo>
                        <a:pt x="66" y="22"/>
                      </a:lnTo>
                      <a:lnTo>
                        <a:pt x="60" y="17"/>
                      </a:lnTo>
                      <a:lnTo>
                        <a:pt x="53" y="13"/>
                      </a:lnTo>
                      <a:lnTo>
                        <a:pt x="53" y="3"/>
                      </a:lnTo>
                      <a:lnTo>
                        <a:pt x="53" y="3"/>
                      </a:lnTo>
                      <a:lnTo>
                        <a:pt x="49" y="4"/>
                      </a:lnTo>
                      <a:lnTo>
                        <a:pt x="46" y="5"/>
                      </a:lnTo>
                      <a:lnTo>
                        <a:pt x="45" y="6"/>
                      </a:lnTo>
                      <a:lnTo>
                        <a:pt x="44" y="8"/>
                      </a:lnTo>
                      <a:lnTo>
                        <a:pt x="44" y="8"/>
                      </a:lnTo>
                      <a:lnTo>
                        <a:pt x="44" y="6"/>
                      </a:lnTo>
                      <a:lnTo>
                        <a:pt x="43" y="5"/>
                      </a:lnTo>
                      <a:lnTo>
                        <a:pt x="40" y="3"/>
                      </a:lnTo>
                      <a:lnTo>
                        <a:pt x="37" y="1"/>
                      </a:lnTo>
                      <a:lnTo>
                        <a:pt x="36" y="0"/>
                      </a:lnTo>
                      <a:lnTo>
                        <a:pt x="36" y="0"/>
                      </a:lnTo>
                      <a:lnTo>
                        <a:pt x="36" y="0"/>
                      </a:lnTo>
                      <a:lnTo>
                        <a:pt x="30" y="1"/>
                      </a:lnTo>
                      <a:lnTo>
                        <a:pt x="28" y="3"/>
                      </a:lnTo>
                      <a:lnTo>
                        <a:pt x="27" y="5"/>
                      </a:lnTo>
                      <a:lnTo>
                        <a:pt x="27" y="8"/>
                      </a:lnTo>
                      <a:lnTo>
                        <a:pt x="27" y="8"/>
                      </a:lnTo>
                      <a:lnTo>
                        <a:pt x="26" y="6"/>
                      </a:lnTo>
                      <a:lnTo>
                        <a:pt x="25" y="5"/>
                      </a:lnTo>
                      <a:lnTo>
                        <a:pt x="22" y="4"/>
                      </a:lnTo>
                      <a:lnTo>
                        <a:pt x="17" y="3"/>
                      </a:lnTo>
                      <a:lnTo>
                        <a:pt x="17" y="13"/>
                      </a:lnTo>
                      <a:lnTo>
                        <a:pt x="17" y="13"/>
                      </a:lnTo>
                      <a:lnTo>
                        <a:pt x="11" y="17"/>
                      </a:lnTo>
                      <a:lnTo>
                        <a:pt x="5" y="22"/>
                      </a:lnTo>
                      <a:lnTo>
                        <a:pt x="3" y="25"/>
                      </a:lnTo>
                      <a:lnTo>
                        <a:pt x="1" y="29"/>
                      </a:lnTo>
                      <a:lnTo>
                        <a:pt x="0" y="32"/>
                      </a:lnTo>
                      <a:lnTo>
                        <a:pt x="0" y="36"/>
                      </a:lnTo>
                      <a:lnTo>
                        <a:pt x="0" y="36"/>
                      </a:lnTo>
                      <a:lnTo>
                        <a:pt x="0" y="42"/>
                      </a:lnTo>
                      <a:lnTo>
                        <a:pt x="1" y="46"/>
                      </a:lnTo>
                      <a:lnTo>
                        <a:pt x="3" y="50"/>
                      </a:lnTo>
                      <a:lnTo>
                        <a:pt x="6" y="54"/>
                      </a:lnTo>
                      <a:lnTo>
                        <a:pt x="10" y="57"/>
                      </a:lnTo>
                      <a:lnTo>
                        <a:pt x="14" y="60"/>
                      </a:lnTo>
                      <a:lnTo>
                        <a:pt x="21" y="62"/>
                      </a:lnTo>
                      <a:lnTo>
                        <a:pt x="27" y="63"/>
                      </a:lnTo>
                      <a:lnTo>
                        <a:pt x="27" y="95"/>
                      </a:lnTo>
                      <a:lnTo>
                        <a:pt x="36" y="95"/>
                      </a:lnTo>
                      <a:lnTo>
                        <a:pt x="36" y="6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8" name="Freeform 1108">
                  <a:extLst>
                    <a:ext uri="{FF2B5EF4-FFF2-40B4-BE49-F238E27FC236}">
                      <a16:creationId xmlns:a16="http://schemas.microsoft.com/office/drawing/2014/main" id="{65A397F7-1251-4398-BAD2-35DD26EE30C1}"/>
                    </a:ext>
                  </a:extLst>
                </p:cNvPr>
                <p:cNvSpPr>
                  <a:spLocks/>
                </p:cNvSpPr>
                <p:nvPr/>
              </p:nvSpPr>
              <p:spPr bwMode="auto">
                <a:xfrm>
                  <a:off x="6132513" y="5287962"/>
                  <a:ext cx="3175" cy="9525"/>
                </a:xfrm>
                <a:custGeom>
                  <a:avLst/>
                  <a:gdLst>
                    <a:gd name="T0" fmla="*/ 0 w 17"/>
                    <a:gd name="T1" fmla="*/ 21 h 42"/>
                    <a:gd name="T2" fmla="*/ 0 w 17"/>
                    <a:gd name="T3" fmla="*/ 21 h 42"/>
                    <a:gd name="T4" fmla="*/ 0 w 17"/>
                    <a:gd name="T5" fmla="*/ 13 h 42"/>
                    <a:gd name="T6" fmla="*/ 1 w 17"/>
                    <a:gd name="T7" fmla="*/ 6 h 42"/>
                    <a:gd name="T8" fmla="*/ 2 w 17"/>
                    <a:gd name="T9" fmla="*/ 4 h 42"/>
                    <a:gd name="T10" fmla="*/ 3 w 17"/>
                    <a:gd name="T11" fmla="*/ 2 h 42"/>
                    <a:gd name="T12" fmla="*/ 6 w 17"/>
                    <a:gd name="T13" fmla="*/ 0 h 42"/>
                    <a:gd name="T14" fmla="*/ 9 w 17"/>
                    <a:gd name="T15" fmla="*/ 0 h 42"/>
                    <a:gd name="T16" fmla="*/ 9 w 17"/>
                    <a:gd name="T17" fmla="*/ 0 h 42"/>
                    <a:gd name="T18" fmla="*/ 11 w 17"/>
                    <a:gd name="T19" fmla="*/ 0 h 42"/>
                    <a:gd name="T20" fmla="*/ 14 w 17"/>
                    <a:gd name="T21" fmla="*/ 2 h 42"/>
                    <a:gd name="T22" fmla="*/ 15 w 17"/>
                    <a:gd name="T23" fmla="*/ 4 h 42"/>
                    <a:gd name="T24" fmla="*/ 16 w 17"/>
                    <a:gd name="T25" fmla="*/ 6 h 42"/>
                    <a:gd name="T26" fmla="*/ 17 w 17"/>
                    <a:gd name="T27" fmla="*/ 13 h 42"/>
                    <a:gd name="T28" fmla="*/ 17 w 17"/>
                    <a:gd name="T29" fmla="*/ 21 h 42"/>
                    <a:gd name="T30" fmla="*/ 17 w 17"/>
                    <a:gd name="T31" fmla="*/ 21 h 42"/>
                    <a:gd name="T32" fmla="*/ 17 w 17"/>
                    <a:gd name="T33" fmla="*/ 30 h 42"/>
                    <a:gd name="T34" fmla="*/ 16 w 17"/>
                    <a:gd name="T35" fmla="*/ 36 h 42"/>
                    <a:gd name="T36" fmla="*/ 15 w 17"/>
                    <a:gd name="T37" fmla="*/ 39 h 42"/>
                    <a:gd name="T38" fmla="*/ 14 w 17"/>
                    <a:gd name="T39" fmla="*/ 41 h 42"/>
                    <a:gd name="T40" fmla="*/ 11 w 17"/>
                    <a:gd name="T41" fmla="*/ 42 h 42"/>
                    <a:gd name="T42" fmla="*/ 9 w 17"/>
                    <a:gd name="T43" fmla="*/ 42 h 42"/>
                    <a:gd name="T44" fmla="*/ 9 w 17"/>
                    <a:gd name="T45" fmla="*/ 42 h 42"/>
                    <a:gd name="T46" fmla="*/ 6 w 17"/>
                    <a:gd name="T47" fmla="*/ 42 h 42"/>
                    <a:gd name="T48" fmla="*/ 3 w 17"/>
                    <a:gd name="T49" fmla="*/ 41 h 42"/>
                    <a:gd name="T50" fmla="*/ 2 w 17"/>
                    <a:gd name="T51" fmla="*/ 39 h 42"/>
                    <a:gd name="T52" fmla="*/ 1 w 17"/>
                    <a:gd name="T53" fmla="*/ 36 h 42"/>
                    <a:gd name="T54" fmla="*/ 0 w 17"/>
                    <a:gd name="T55" fmla="*/ 30 h 42"/>
                    <a:gd name="T56" fmla="*/ 0 w 17"/>
                    <a:gd name="T57" fmla="*/ 2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 h="42">
                      <a:moveTo>
                        <a:pt x="0" y="21"/>
                      </a:moveTo>
                      <a:lnTo>
                        <a:pt x="0" y="21"/>
                      </a:lnTo>
                      <a:lnTo>
                        <a:pt x="0" y="13"/>
                      </a:lnTo>
                      <a:lnTo>
                        <a:pt x="1" y="6"/>
                      </a:lnTo>
                      <a:lnTo>
                        <a:pt x="2" y="4"/>
                      </a:lnTo>
                      <a:lnTo>
                        <a:pt x="3" y="2"/>
                      </a:lnTo>
                      <a:lnTo>
                        <a:pt x="6" y="0"/>
                      </a:lnTo>
                      <a:lnTo>
                        <a:pt x="9" y="0"/>
                      </a:lnTo>
                      <a:lnTo>
                        <a:pt x="9" y="0"/>
                      </a:lnTo>
                      <a:lnTo>
                        <a:pt x="11" y="0"/>
                      </a:lnTo>
                      <a:lnTo>
                        <a:pt x="14" y="2"/>
                      </a:lnTo>
                      <a:lnTo>
                        <a:pt x="15" y="4"/>
                      </a:lnTo>
                      <a:lnTo>
                        <a:pt x="16" y="6"/>
                      </a:lnTo>
                      <a:lnTo>
                        <a:pt x="17" y="13"/>
                      </a:lnTo>
                      <a:lnTo>
                        <a:pt x="17" y="21"/>
                      </a:lnTo>
                      <a:lnTo>
                        <a:pt x="17" y="21"/>
                      </a:lnTo>
                      <a:lnTo>
                        <a:pt x="17" y="30"/>
                      </a:lnTo>
                      <a:lnTo>
                        <a:pt x="16" y="36"/>
                      </a:lnTo>
                      <a:lnTo>
                        <a:pt x="15" y="39"/>
                      </a:lnTo>
                      <a:lnTo>
                        <a:pt x="14" y="41"/>
                      </a:lnTo>
                      <a:lnTo>
                        <a:pt x="11" y="42"/>
                      </a:lnTo>
                      <a:lnTo>
                        <a:pt x="9" y="42"/>
                      </a:lnTo>
                      <a:lnTo>
                        <a:pt x="9" y="42"/>
                      </a:lnTo>
                      <a:lnTo>
                        <a:pt x="6" y="42"/>
                      </a:lnTo>
                      <a:lnTo>
                        <a:pt x="3" y="41"/>
                      </a:lnTo>
                      <a:lnTo>
                        <a:pt x="2" y="39"/>
                      </a:lnTo>
                      <a:lnTo>
                        <a:pt x="1" y="36"/>
                      </a:lnTo>
                      <a:lnTo>
                        <a:pt x="0" y="30"/>
                      </a:lnTo>
                      <a:lnTo>
                        <a:pt x="0" y="21"/>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9" name="Freeform 1109">
                  <a:extLst>
                    <a:ext uri="{FF2B5EF4-FFF2-40B4-BE49-F238E27FC236}">
                      <a16:creationId xmlns:a16="http://schemas.microsoft.com/office/drawing/2014/main" id="{4EF2F708-1108-55E9-8887-8D731A6B6EDA}"/>
                    </a:ext>
                  </a:extLst>
                </p:cNvPr>
                <p:cNvSpPr>
                  <a:spLocks/>
                </p:cNvSpPr>
                <p:nvPr/>
              </p:nvSpPr>
              <p:spPr bwMode="auto">
                <a:xfrm>
                  <a:off x="6132513" y="5287962"/>
                  <a:ext cx="3175" cy="9525"/>
                </a:xfrm>
                <a:custGeom>
                  <a:avLst/>
                  <a:gdLst>
                    <a:gd name="T0" fmla="*/ 0 w 17"/>
                    <a:gd name="T1" fmla="*/ 21 h 42"/>
                    <a:gd name="T2" fmla="*/ 0 w 17"/>
                    <a:gd name="T3" fmla="*/ 21 h 42"/>
                    <a:gd name="T4" fmla="*/ 0 w 17"/>
                    <a:gd name="T5" fmla="*/ 13 h 42"/>
                    <a:gd name="T6" fmla="*/ 1 w 17"/>
                    <a:gd name="T7" fmla="*/ 6 h 42"/>
                    <a:gd name="T8" fmla="*/ 2 w 17"/>
                    <a:gd name="T9" fmla="*/ 4 h 42"/>
                    <a:gd name="T10" fmla="*/ 3 w 17"/>
                    <a:gd name="T11" fmla="*/ 2 h 42"/>
                    <a:gd name="T12" fmla="*/ 6 w 17"/>
                    <a:gd name="T13" fmla="*/ 0 h 42"/>
                    <a:gd name="T14" fmla="*/ 9 w 17"/>
                    <a:gd name="T15" fmla="*/ 0 h 42"/>
                    <a:gd name="T16" fmla="*/ 9 w 17"/>
                    <a:gd name="T17" fmla="*/ 0 h 42"/>
                    <a:gd name="T18" fmla="*/ 11 w 17"/>
                    <a:gd name="T19" fmla="*/ 0 h 42"/>
                    <a:gd name="T20" fmla="*/ 14 w 17"/>
                    <a:gd name="T21" fmla="*/ 2 h 42"/>
                    <a:gd name="T22" fmla="*/ 15 w 17"/>
                    <a:gd name="T23" fmla="*/ 4 h 42"/>
                    <a:gd name="T24" fmla="*/ 16 w 17"/>
                    <a:gd name="T25" fmla="*/ 6 h 42"/>
                    <a:gd name="T26" fmla="*/ 17 w 17"/>
                    <a:gd name="T27" fmla="*/ 13 h 42"/>
                    <a:gd name="T28" fmla="*/ 17 w 17"/>
                    <a:gd name="T29" fmla="*/ 21 h 42"/>
                    <a:gd name="T30" fmla="*/ 17 w 17"/>
                    <a:gd name="T31" fmla="*/ 21 h 42"/>
                    <a:gd name="T32" fmla="*/ 17 w 17"/>
                    <a:gd name="T33" fmla="*/ 30 h 42"/>
                    <a:gd name="T34" fmla="*/ 16 w 17"/>
                    <a:gd name="T35" fmla="*/ 36 h 42"/>
                    <a:gd name="T36" fmla="*/ 15 w 17"/>
                    <a:gd name="T37" fmla="*/ 39 h 42"/>
                    <a:gd name="T38" fmla="*/ 14 w 17"/>
                    <a:gd name="T39" fmla="*/ 41 h 42"/>
                    <a:gd name="T40" fmla="*/ 11 w 17"/>
                    <a:gd name="T41" fmla="*/ 42 h 42"/>
                    <a:gd name="T42" fmla="*/ 9 w 17"/>
                    <a:gd name="T43" fmla="*/ 42 h 42"/>
                    <a:gd name="T44" fmla="*/ 9 w 17"/>
                    <a:gd name="T45" fmla="*/ 42 h 42"/>
                    <a:gd name="T46" fmla="*/ 6 w 17"/>
                    <a:gd name="T47" fmla="*/ 42 h 42"/>
                    <a:gd name="T48" fmla="*/ 3 w 17"/>
                    <a:gd name="T49" fmla="*/ 41 h 42"/>
                    <a:gd name="T50" fmla="*/ 2 w 17"/>
                    <a:gd name="T51" fmla="*/ 39 h 42"/>
                    <a:gd name="T52" fmla="*/ 1 w 17"/>
                    <a:gd name="T53" fmla="*/ 36 h 42"/>
                    <a:gd name="T54" fmla="*/ 0 w 17"/>
                    <a:gd name="T55" fmla="*/ 30 h 42"/>
                    <a:gd name="T56" fmla="*/ 0 w 17"/>
                    <a:gd name="T57" fmla="*/ 2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 h="42">
                      <a:moveTo>
                        <a:pt x="0" y="21"/>
                      </a:moveTo>
                      <a:lnTo>
                        <a:pt x="0" y="21"/>
                      </a:lnTo>
                      <a:lnTo>
                        <a:pt x="0" y="13"/>
                      </a:lnTo>
                      <a:lnTo>
                        <a:pt x="1" y="6"/>
                      </a:lnTo>
                      <a:lnTo>
                        <a:pt x="2" y="4"/>
                      </a:lnTo>
                      <a:lnTo>
                        <a:pt x="3" y="2"/>
                      </a:lnTo>
                      <a:lnTo>
                        <a:pt x="6" y="0"/>
                      </a:lnTo>
                      <a:lnTo>
                        <a:pt x="9" y="0"/>
                      </a:lnTo>
                      <a:lnTo>
                        <a:pt x="9" y="0"/>
                      </a:lnTo>
                      <a:lnTo>
                        <a:pt x="11" y="0"/>
                      </a:lnTo>
                      <a:lnTo>
                        <a:pt x="14" y="2"/>
                      </a:lnTo>
                      <a:lnTo>
                        <a:pt x="15" y="4"/>
                      </a:lnTo>
                      <a:lnTo>
                        <a:pt x="16" y="6"/>
                      </a:lnTo>
                      <a:lnTo>
                        <a:pt x="17" y="13"/>
                      </a:lnTo>
                      <a:lnTo>
                        <a:pt x="17" y="21"/>
                      </a:lnTo>
                      <a:lnTo>
                        <a:pt x="17" y="21"/>
                      </a:lnTo>
                      <a:lnTo>
                        <a:pt x="17" y="30"/>
                      </a:lnTo>
                      <a:lnTo>
                        <a:pt x="16" y="36"/>
                      </a:lnTo>
                      <a:lnTo>
                        <a:pt x="15" y="39"/>
                      </a:lnTo>
                      <a:lnTo>
                        <a:pt x="14" y="41"/>
                      </a:lnTo>
                      <a:lnTo>
                        <a:pt x="11" y="42"/>
                      </a:lnTo>
                      <a:lnTo>
                        <a:pt x="9" y="42"/>
                      </a:lnTo>
                      <a:lnTo>
                        <a:pt x="9" y="42"/>
                      </a:lnTo>
                      <a:lnTo>
                        <a:pt x="6" y="42"/>
                      </a:lnTo>
                      <a:lnTo>
                        <a:pt x="3" y="41"/>
                      </a:lnTo>
                      <a:lnTo>
                        <a:pt x="2" y="39"/>
                      </a:lnTo>
                      <a:lnTo>
                        <a:pt x="1" y="36"/>
                      </a:lnTo>
                      <a:lnTo>
                        <a:pt x="0" y="30"/>
                      </a:lnTo>
                      <a:lnTo>
                        <a:pt x="0" y="2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0" name="Freeform 1110">
                  <a:extLst>
                    <a:ext uri="{FF2B5EF4-FFF2-40B4-BE49-F238E27FC236}">
                      <a16:creationId xmlns:a16="http://schemas.microsoft.com/office/drawing/2014/main" id="{D872E949-A105-E249-50C4-D34838E2CD5D}"/>
                    </a:ext>
                  </a:extLst>
                </p:cNvPr>
                <p:cNvSpPr>
                  <a:spLocks/>
                </p:cNvSpPr>
                <p:nvPr/>
              </p:nvSpPr>
              <p:spPr bwMode="auto">
                <a:xfrm>
                  <a:off x="6132513" y="5287962"/>
                  <a:ext cx="3175" cy="9525"/>
                </a:xfrm>
                <a:custGeom>
                  <a:avLst/>
                  <a:gdLst>
                    <a:gd name="T0" fmla="*/ 0 w 17"/>
                    <a:gd name="T1" fmla="*/ 21 h 42"/>
                    <a:gd name="T2" fmla="*/ 0 w 17"/>
                    <a:gd name="T3" fmla="*/ 21 h 42"/>
                    <a:gd name="T4" fmla="*/ 0 w 17"/>
                    <a:gd name="T5" fmla="*/ 13 h 42"/>
                    <a:gd name="T6" fmla="*/ 1 w 17"/>
                    <a:gd name="T7" fmla="*/ 6 h 42"/>
                    <a:gd name="T8" fmla="*/ 2 w 17"/>
                    <a:gd name="T9" fmla="*/ 4 h 42"/>
                    <a:gd name="T10" fmla="*/ 3 w 17"/>
                    <a:gd name="T11" fmla="*/ 2 h 42"/>
                    <a:gd name="T12" fmla="*/ 6 w 17"/>
                    <a:gd name="T13" fmla="*/ 0 h 42"/>
                    <a:gd name="T14" fmla="*/ 9 w 17"/>
                    <a:gd name="T15" fmla="*/ 0 h 42"/>
                    <a:gd name="T16" fmla="*/ 9 w 17"/>
                    <a:gd name="T17" fmla="*/ 0 h 42"/>
                    <a:gd name="T18" fmla="*/ 11 w 17"/>
                    <a:gd name="T19" fmla="*/ 0 h 42"/>
                    <a:gd name="T20" fmla="*/ 14 w 17"/>
                    <a:gd name="T21" fmla="*/ 2 h 42"/>
                    <a:gd name="T22" fmla="*/ 15 w 17"/>
                    <a:gd name="T23" fmla="*/ 4 h 42"/>
                    <a:gd name="T24" fmla="*/ 16 w 17"/>
                    <a:gd name="T25" fmla="*/ 6 h 42"/>
                    <a:gd name="T26" fmla="*/ 17 w 17"/>
                    <a:gd name="T27" fmla="*/ 13 h 42"/>
                    <a:gd name="T28" fmla="*/ 17 w 17"/>
                    <a:gd name="T29" fmla="*/ 21 h 42"/>
                    <a:gd name="T30" fmla="*/ 17 w 17"/>
                    <a:gd name="T31" fmla="*/ 21 h 42"/>
                    <a:gd name="T32" fmla="*/ 17 w 17"/>
                    <a:gd name="T33" fmla="*/ 30 h 42"/>
                    <a:gd name="T34" fmla="*/ 16 w 17"/>
                    <a:gd name="T35" fmla="*/ 36 h 42"/>
                    <a:gd name="T36" fmla="*/ 15 w 17"/>
                    <a:gd name="T37" fmla="*/ 39 h 42"/>
                    <a:gd name="T38" fmla="*/ 14 w 17"/>
                    <a:gd name="T39" fmla="*/ 41 h 42"/>
                    <a:gd name="T40" fmla="*/ 11 w 17"/>
                    <a:gd name="T41" fmla="*/ 42 h 42"/>
                    <a:gd name="T42" fmla="*/ 9 w 17"/>
                    <a:gd name="T43" fmla="*/ 42 h 42"/>
                    <a:gd name="T44" fmla="*/ 9 w 17"/>
                    <a:gd name="T45" fmla="*/ 42 h 42"/>
                    <a:gd name="T46" fmla="*/ 6 w 17"/>
                    <a:gd name="T47" fmla="*/ 42 h 42"/>
                    <a:gd name="T48" fmla="*/ 3 w 17"/>
                    <a:gd name="T49" fmla="*/ 41 h 42"/>
                    <a:gd name="T50" fmla="*/ 2 w 17"/>
                    <a:gd name="T51" fmla="*/ 39 h 42"/>
                    <a:gd name="T52" fmla="*/ 1 w 17"/>
                    <a:gd name="T53" fmla="*/ 36 h 42"/>
                    <a:gd name="T54" fmla="*/ 0 w 17"/>
                    <a:gd name="T55" fmla="*/ 30 h 42"/>
                    <a:gd name="T56" fmla="*/ 0 w 17"/>
                    <a:gd name="T57" fmla="*/ 21 h 42"/>
                    <a:gd name="T58" fmla="*/ 0 w 17"/>
                    <a:gd name="T59" fmla="*/ 2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7" h="42">
                      <a:moveTo>
                        <a:pt x="0" y="21"/>
                      </a:moveTo>
                      <a:lnTo>
                        <a:pt x="0" y="21"/>
                      </a:lnTo>
                      <a:lnTo>
                        <a:pt x="0" y="13"/>
                      </a:lnTo>
                      <a:lnTo>
                        <a:pt x="1" y="6"/>
                      </a:lnTo>
                      <a:lnTo>
                        <a:pt x="2" y="4"/>
                      </a:lnTo>
                      <a:lnTo>
                        <a:pt x="3" y="2"/>
                      </a:lnTo>
                      <a:lnTo>
                        <a:pt x="6" y="0"/>
                      </a:lnTo>
                      <a:lnTo>
                        <a:pt x="9" y="0"/>
                      </a:lnTo>
                      <a:lnTo>
                        <a:pt x="9" y="0"/>
                      </a:lnTo>
                      <a:lnTo>
                        <a:pt x="11" y="0"/>
                      </a:lnTo>
                      <a:lnTo>
                        <a:pt x="14" y="2"/>
                      </a:lnTo>
                      <a:lnTo>
                        <a:pt x="15" y="4"/>
                      </a:lnTo>
                      <a:lnTo>
                        <a:pt x="16" y="6"/>
                      </a:lnTo>
                      <a:lnTo>
                        <a:pt x="17" y="13"/>
                      </a:lnTo>
                      <a:lnTo>
                        <a:pt x="17" y="21"/>
                      </a:lnTo>
                      <a:lnTo>
                        <a:pt x="17" y="21"/>
                      </a:lnTo>
                      <a:lnTo>
                        <a:pt x="17" y="30"/>
                      </a:lnTo>
                      <a:lnTo>
                        <a:pt x="16" y="36"/>
                      </a:lnTo>
                      <a:lnTo>
                        <a:pt x="15" y="39"/>
                      </a:lnTo>
                      <a:lnTo>
                        <a:pt x="14" y="41"/>
                      </a:lnTo>
                      <a:lnTo>
                        <a:pt x="11" y="42"/>
                      </a:lnTo>
                      <a:lnTo>
                        <a:pt x="9" y="42"/>
                      </a:lnTo>
                      <a:lnTo>
                        <a:pt x="9" y="42"/>
                      </a:lnTo>
                      <a:lnTo>
                        <a:pt x="6" y="42"/>
                      </a:lnTo>
                      <a:lnTo>
                        <a:pt x="3" y="41"/>
                      </a:lnTo>
                      <a:lnTo>
                        <a:pt x="2" y="39"/>
                      </a:lnTo>
                      <a:lnTo>
                        <a:pt x="1" y="36"/>
                      </a:lnTo>
                      <a:lnTo>
                        <a:pt x="0" y="30"/>
                      </a:lnTo>
                      <a:lnTo>
                        <a:pt x="0" y="21"/>
                      </a:lnTo>
                      <a:lnTo>
                        <a:pt x="0" y="21"/>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1" name="Freeform 1111">
                  <a:extLst>
                    <a:ext uri="{FF2B5EF4-FFF2-40B4-BE49-F238E27FC236}">
                      <a16:creationId xmlns:a16="http://schemas.microsoft.com/office/drawing/2014/main" id="{8C4CCC1C-61FB-B109-BD86-0E123108DCC5}"/>
                    </a:ext>
                  </a:extLst>
                </p:cNvPr>
                <p:cNvSpPr>
                  <a:spLocks/>
                </p:cNvSpPr>
                <p:nvPr/>
              </p:nvSpPr>
              <p:spPr bwMode="auto">
                <a:xfrm>
                  <a:off x="6119813" y="5297487"/>
                  <a:ext cx="12700" cy="6350"/>
                </a:xfrm>
                <a:custGeom>
                  <a:avLst/>
                  <a:gdLst>
                    <a:gd name="T0" fmla="*/ 0 w 54"/>
                    <a:gd name="T1" fmla="*/ 0 h 26"/>
                    <a:gd name="T2" fmla="*/ 0 w 54"/>
                    <a:gd name="T3" fmla="*/ 0 h 26"/>
                    <a:gd name="T4" fmla="*/ 4 w 54"/>
                    <a:gd name="T5" fmla="*/ 0 h 26"/>
                    <a:gd name="T6" fmla="*/ 11 w 54"/>
                    <a:gd name="T7" fmla="*/ 0 h 26"/>
                    <a:gd name="T8" fmla="*/ 19 w 54"/>
                    <a:gd name="T9" fmla="*/ 2 h 26"/>
                    <a:gd name="T10" fmla="*/ 27 w 54"/>
                    <a:gd name="T11" fmla="*/ 4 h 26"/>
                    <a:gd name="T12" fmla="*/ 35 w 54"/>
                    <a:gd name="T13" fmla="*/ 8 h 26"/>
                    <a:gd name="T14" fmla="*/ 42 w 54"/>
                    <a:gd name="T15" fmla="*/ 12 h 26"/>
                    <a:gd name="T16" fmla="*/ 49 w 54"/>
                    <a:gd name="T17" fmla="*/ 19 h 26"/>
                    <a:gd name="T18" fmla="*/ 52 w 54"/>
                    <a:gd name="T19" fmla="*/ 22 h 26"/>
                    <a:gd name="T20" fmla="*/ 54 w 54"/>
                    <a:gd name="T21" fmla="*/ 25 h 26"/>
                    <a:gd name="T22" fmla="*/ 54 w 54"/>
                    <a:gd name="T23" fmla="*/ 25 h 26"/>
                    <a:gd name="T24" fmla="*/ 46 w 54"/>
                    <a:gd name="T25" fmla="*/ 26 h 26"/>
                    <a:gd name="T26" fmla="*/ 37 w 54"/>
                    <a:gd name="T27" fmla="*/ 26 h 26"/>
                    <a:gd name="T28" fmla="*/ 29 w 54"/>
                    <a:gd name="T29" fmla="*/ 25 h 26"/>
                    <a:gd name="T30" fmla="*/ 20 w 54"/>
                    <a:gd name="T31" fmla="*/ 22 h 26"/>
                    <a:gd name="T32" fmla="*/ 13 w 54"/>
                    <a:gd name="T33" fmla="*/ 19 h 26"/>
                    <a:gd name="T34" fmla="*/ 5 w 54"/>
                    <a:gd name="T35" fmla="*/ 13 h 26"/>
                    <a:gd name="T36" fmla="*/ 3 w 54"/>
                    <a:gd name="T37" fmla="*/ 10 h 26"/>
                    <a:gd name="T38" fmla="*/ 1 w 54"/>
                    <a:gd name="T39" fmla="*/ 7 h 26"/>
                    <a:gd name="T40" fmla="*/ 0 w 54"/>
                    <a:gd name="T41" fmla="*/ 4 h 26"/>
                    <a:gd name="T42" fmla="*/ 0 w 54"/>
                    <a:gd name="T43"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4" h="26">
                      <a:moveTo>
                        <a:pt x="0" y="0"/>
                      </a:moveTo>
                      <a:lnTo>
                        <a:pt x="0" y="0"/>
                      </a:lnTo>
                      <a:lnTo>
                        <a:pt x="4" y="0"/>
                      </a:lnTo>
                      <a:lnTo>
                        <a:pt x="11" y="0"/>
                      </a:lnTo>
                      <a:lnTo>
                        <a:pt x="19" y="2"/>
                      </a:lnTo>
                      <a:lnTo>
                        <a:pt x="27" y="4"/>
                      </a:lnTo>
                      <a:lnTo>
                        <a:pt x="35" y="8"/>
                      </a:lnTo>
                      <a:lnTo>
                        <a:pt x="42" y="12"/>
                      </a:lnTo>
                      <a:lnTo>
                        <a:pt x="49" y="19"/>
                      </a:lnTo>
                      <a:lnTo>
                        <a:pt x="52" y="22"/>
                      </a:lnTo>
                      <a:lnTo>
                        <a:pt x="54" y="25"/>
                      </a:lnTo>
                      <a:lnTo>
                        <a:pt x="54" y="25"/>
                      </a:lnTo>
                      <a:lnTo>
                        <a:pt x="46" y="26"/>
                      </a:lnTo>
                      <a:lnTo>
                        <a:pt x="37" y="26"/>
                      </a:lnTo>
                      <a:lnTo>
                        <a:pt x="29" y="25"/>
                      </a:lnTo>
                      <a:lnTo>
                        <a:pt x="20" y="22"/>
                      </a:lnTo>
                      <a:lnTo>
                        <a:pt x="13" y="19"/>
                      </a:lnTo>
                      <a:lnTo>
                        <a:pt x="5" y="13"/>
                      </a:lnTo>
                      <a:lnTo>
                        <a:pt x="3" y="10"/>
                      </a:lnTo>
                      <a:lnTo>
                        <a:pt x="1" y="7"/>
                      </a:lnTo>
                      <a:lnTo>
                        <a:pt x="0" y="4"/>
                      </a:lnTo>
                      <a:lnTo>
                        <a:pt x="0" y="0"/>
                      </a:lnTo>
                      <a:close/>
                    </a:path>
                  </a:pathLst>
                </a:custGeom>
                <a:solidFill>
                  <a:srgbClr val="60AD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2" name="Freeform 1112">
                  <a:extLst>
                    <a:ext uri="{FF2B5EF4-FFF2-40B4-BE49-F238E27FC236}">
                      <a16:creationId xmlns:a16="http://schemas.microsoft.com/office/drawing/2014/main" id="{E8EA3455-CE0A-C95C-3B9C-A4BA5D69D90C}"/>
                    </a:ext>
                  </a:extLst>
                </p:cNvPr>
                <p:cNvSpPr>
                  <a:spLocks/>
                </p:cNvSpPr>
                <p:nvPr/>
              </p:nvSpPr>
              <p:spPr bwMode="auto">
                <a:xfrm>
                  <a:off x="6119813" y="5297487"/>
                  <a:ext cx="12700" cy="6350"/>
                </a:xfrm>
                <a:custGeom>
                  <a:avLst/>
                  <a:gdLst>
                    <a:gd name="T0" fmla="*/ 0 w 54"/>
                    <a:gd name="T1" fmla="*/ 0 h 26"/>
                    <a:gd name="T2" fmla="*/ 0 w 54"/>
                    <a:gd name="T3" fmla="*/ 0 h 26"/>
                    <a:gd name="T4" fmla="*/ 4 w 54"/>
                    <a:gd name="T5" fmla="*/ 0 h 26"/>
                    <a:gd name="T6" fmla="*/ 11 w 54"/>
                    <a:gd name="T7" fmla="*/ 0 h 26"/>
                    <a:gd name="T8" fmla="*/ 19 w 54"/>
                    <a:gd name="T9" fmla="*/ 2 h 26"/>
                    <a:gd name="T10" fmla="*/ 27 w 54"/>
                    <a:gd name="T11" fmla="*/ 4 h 26"/>
                    <a:gd name="T12" fmla="*/ 35 w 54"/>
                    <a:gd name="T13" fmla="*/ 8 h 26"/>
                    <a:gd name="T14" fmla="*/ 42 w 54"/>
                    <a:gd name="T15" fmla="*/ 12 h 26"/>
                    <a:gd name="T16" fmla="*/ 49 w 54"/>
                    <a:gd name="T17" fmla="*/ 19 h 26"/>
                    <a:gd name="T18" fmla="*/ 52 w 54"/>
                    <a:gd name="T19" fmla="*/ 22 h 26"/>
                    <a:gd name="T20" fmla="*/ 54 w 54"/>
                    <a:gd name="T21" fmla="*/ 25 h 26"/>
                    <a:gd name="T22" fmla="*/ 54 w 54"/>
                    <a:gd name="T23" fmla="*/ 25 h 26"/>
                    <a:gd name="T24" fmla="*/ 46 w 54"/>
                    <a:gd name="T25" fmla="*/ 26 h 26"/>
                    <a:gd name="T26" fmla="*/ 37 w 54"/>
                    <a:gd name="T27" fmla="*/ 26 h 26"/>
                    <a:gd name="T28" fmla="*/ 29 w 54"/>
                    <a:gd name="T29" fmla="*/ 25 h 26"/>
                    <a:gd name="T30" fmla="*/ 20 w 54"/>
                    <a:gd name="T31" fmla="*/ 22 h 26"/>
                    <a:gd name="T32" fmla="*/ 13 w 54"/>
                    <a:gd name="T33" fmla="*/ 19 h 26"/>
                    <a:gd name="T34" fmla="*/ 5 w 54"/>
                    <a:gd name="T35" fmla="*/ 13 h 26"/>
                    <a:gd name="T36" fmla="*/ 3 w 54"/>
                    <a:gd name="T37" fmla="*/ 10 h 26"/>
                    <a:gd name="T38" fmla="*/ 1 w 54"/>
                    <a:gd name="T39" fmla="*/ 7 h 26"/>
                    <a:gd name="T40" fmla="*/ 0 w 54"/>
                    <a:gd name="T41" fmla="*/ 4 h 26"/>
                    <a:gd name="T42" fmla="*/ 0 w 54"/>
                    <a:gd name="T43"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4" h="26">
                      <a:moveTo>
                        <a:pt x="0" y="0"/>
                      </a:moveTo>
                      <a:lnTo>
                        <a:pt x="0" y="0"/>
                      </a:lnTo>
                      <a:lnTo>
                        <a:pt x="4" y="0"/>
                      </a:lnTo>
                      <a:lnTo>
                        <a:pt x="11" y="0"/>
                      </a:lnTo>
                      <a:lnTo>
                        <a:pt x="19" y="2"/>
                      </a:lnTo>
                      <a:lnTo>
                        <a:pt x="27" y="4"/>
                      </a:lnTo>
                      <a:lnTo>
                        <a:pt x="35" y="8"/>
                      </a:lnTo>
                      <a:lnTo>
                        <a:pt x="42" y="12"/>
                      </a:lnTo>
                      <a:lnTo>
                        <a:pt x="49" y="19"/>
                      </a:lnTo>
                      <a:lnTo>
                        <a:pt x="52" y="22"/>
                      </a:lnTo>
                      <a:lnTo>
                        <a:pt x="54" y="25"/>
                      </a:lnTo>
                      <a:lnTo>
                        <a:pt x="54" y="25"/>
                      </a:lnTo>
                      <a:lnTo>
                        <a:pt x="46" y="26"/>
                      </a:lnTo>
                      <a:lnTo>
                        <a:pt x="37" y="26"/>
                      </a:lnTo>
                      <a:lnTo>
                        <a:pt x="29" y="25"/>
                      </a:lnTo>
                      <a:lnTo>
                        <a:pt x="20" y="22"/>
                      </a:lnTo>
                      <a:lnTo>
                        <a:pt x="13" y="19"/>
                      </a:lnTo>
                      <a:lnTo>
                        <a:pt x="5" y="13"/>
                      </a:lnTo>
                      <a:lnTo>
                        <a:pt x="3" y="10"/>
                      </a:lnTo>
                      <a:lnTo>
                        <a:pt x="1" y="7"/>
                      </a:lnTo>
                      <a:lnTo>
                        <a:pt x="0" y="4"/>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3" name="Freeform 1113">
                  <a:extLst>
                    <a:ext uri="{FF2B5EF4-FFF2-40B4-BE49-F238E27FC236}">
                      <a16:creationId xmlns:a16="http://schemas.microsoft.com/office/drawing/2014/main" id="{E244FC0D-2576-8CF2-4114-5C989940BDFB}"/>
                    </a:ext>
                  </a:extLst>
                </p:cNvPr>
                <p:cNvSpPr>
                  <a:spLocks/>
                </p:cNvSpPr>
                <p:nvPr/>
              </p:nvSpPr>
              <p:spPr bwMode="auto">
                <a:xfrm>
                  <a:off x="6119813" y="5297487"/>
                  <a:ext cx="12700" cy="6350"/>
                </a:xfrm>
                <a:custGeom>
                  <a:avLst/>
                  <a:gdLst>
                    <a:gd name="T0" fmla="*/ 0 w 54"/>
                    <a:gd name="T1" fmla="*/ 0 h 26"/>
                    <a:gd name="T2" fmla="*/ 0 w 54"/>
                    <a:gd name="T3" fmla="*/ 0 h 26"/>
                    <a:gd name="T4" fmla="*/ 4 w 54"/>
                    <a:gd name="T5" fmla="*/ 0 h 26"/>
                    <a:gd name="T6" fmla="*/ 11 w 54"/>
                    <a:gd name="T7" fmla="*/ 0 h 26"/>
                    <a:gd name="T8" fmla="*/ 19 w 54"/>
                    <a:gd name="T9" fmla="*/ 2 h 26"/>
                    <a:gd name="T10" fmla="*/ 27 w 54"/>
                    <a:gd name="T11" fmla="*/ 4 h 26"/>
                    <a:gd name="T12" fmla="*/ 35 w 54"/>
                    <a:gd name="T13" fmla="*/ 8 h 26"/>
                    <a:gd name="T14" fmla="*/ 42 w 54"/>
                    <a:gd name="T15" fmla="*/ 12 h 26"/>
                    <a:gd name="T16" fmla="*/ 49 w 54"/>
                    <a:gd name="T17" fmla="*/ 19 h 26"/>
                    <a:gd name="T18" fmla="*/ 52 w 54"/>
                    <a:gd name="T19" fmla="*/ 22 h 26"/>
                    <a:gd name="T20" fmla="*/ 54 w 54"/>
                    <a:gd name="T21" fmla="*/ 25 h 26"/>
                    <a:gd name="T22" fmla="*/ 54 w 54"/>
                    <a:gd name="T23" fmla="*/ 25 h 26"/>
                    <a:gd name="T24" fmla="*/ 46 w 54"/>
                    <a:gd name="T25" fmla="*/ 26 h 26"/>
                    <a:gd name="T26" fmla="*/ 37 w 54"/>
                    <a:gd name="T27" fmla="*/ 26 h 26"/>
                    <a:gd name="T28" fmla="*/ 29 w 54"/>
                    <a:gd name="T29" fmla="*/ 25 h 26"/>
                    <a:gd name="T30" fmla="*/ 20 w 54"/>
                    <a:gd name="T31" fmla="*/ 22 h 26"/>
                    <a:gd name="T32" fmla="*/ 13 w 54"/>
                    <a:gd name="T33" fmla="*/ 19 h 26"/>
                    <a:gd name="T34" fmla="*/ 5 w 54"/>
                    <a:gd name="T35" fmla="*/ 13 h 26"/>
                    <a:gd name="T36" fmla="*/ 3 w 54"/>
                    <a:gd name="T37" fmla="*/ 10 h 26"/>
                    <a:gd name="T38" fmla="*/ 1 w 54"/>
                    <a:gd name="T39" fmla="*/ 7 h 26"/>
                    <a:gd name="T40" fmla="*/ 0 w 54"/>
                    <a:gd name="T41" fmla="*/ 4 h 26"/>
                    <a:gd name="T42" fmla="*/ 0 w 54"/>
                    <a:gd name="T43" fmla="*/ 0 h 26"/>
                    <a:gd name="T44" fmla="*/ 0 w 54"/>
                    <a:gd name="T45"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4" h="26">
                      <a:moveTo>
                        <a:pt x="0" y="0"/>
                      </a:moveTo>
                      <a:lnTo>
                        <a:pt x="0" y="0"/>
                      </a:lnTo>
                      <a:lnTo>
                        <a:pt x="4" y="0"/>
                      </a:lnTo>
                      <a:lnTo>
                        <a:pt x="11" y="0"/>
                      </a:lnTo>
                      <a:lnTo>
                        <a:pt x="19" y="2"/>
                      </a:lnTo>
                      <a:lnTo>
                        <a:pt x="27" y="4"/>
                      </a:lnTo>
                      <a:lnTo>
                        <a:pt x="35" y="8"/>
                      </a:lnTo>
                      <a:lnTo>
                        <a:pt x="42" y="12"/>
                      </a:lnTo>
                      <a:lnTo>
                        <a:pt x="49" y="19"/>
                      </a:lnTo>
                      <a:lnTo>
                        <a:pt x="52" y="22"/>
                      </a:lnTo>
                      <a:lnTo>
                        <a:pt x="54" y="25"/>
                      </a:lnTo>
                      <a:lnTo>
                        <a:pt x="54" y="25"/>
                      </a:lnTo>
                      <a:lnTo>
                        <a:pt x="46" y="26"/>
                      </a:lnTo>
                      <a:lnTo>
                        <a:pt x="37" y="26"/>
                      </a:lnTo>
                      <a:lnTo>
                        <a:pt x="29" y="25"/>
                      </a:lnTo>
                      <a:lnTo>
                        <a:pt x="20" y="22"/>
                      </a:lnTo>
                      <a:lnTo>
                        <a:pt x="13" y="19"/>
                      </a:lnTo>
                      <a:lnTo>
                        <a:pt x="5" y="13"/>
                      </a:lnTo>
                      <a:lnTo>
                        <a:pt x="3" y="10"/>
                      </a:lnTo>
                      <a:lnTo>
                        <a:pt x="1" y="7"/>
                      </a:lnTo>
                      <a:lnTo>
                        <a:pt x="0" y="4"/>
                      </a:lnTo>
                      <a:lnTo>
                        <a:pt x="0" y="0"/>
                      </a:lnTo>
                      <a:lnTo>
                        <a:pt x="0"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4" name="Freeform 1114">
                  <a:extLst>
                    <a:ext uri="{FF2B5EF4-FFF2-40B4-BE49-F238E27FC236}">
                      <a16:creationId xmlns:a16="http://schemas.microsoft.com/office/drawing/2014/main" id="{D4108BFF-4003-B36D-1656-3580D4CA42F7}"/>
                    </a:ext>
                  </a:extLst>
                </p:cNvPr>
                <p:cNvSpPr>
                  <a:spLocks/>
                </p:cNvSpPr>
                <p:nvPr/>
              </p:nvSpPr>
              <p:spPr bwMode="auto">
                <a:xfrm>
                  <a:off x="6134100" y="5297487"/>
                  <a:ext cx="14287" cy="6350"/>
                </a:xfrm>
                <a:custGeom>
                  <a:avLst/>
                  <a:gdLst>
                    <a:gd name="T0" fmla="*/ 62 w 62"/>
                    <a:gd name="T1" fmla="*/ 0 h 26"/>
                    <a:gd name="T2" fmla="*/ 62 w 62"/>
                    <a:gd name="T3" fmla="*/ 0 h 26"/>
                    <a:gd name="T4" fmla="*/ 54 w 62"/>
                    <a:gd name="T5" fmla="*/ 0 h 26"/>
                    <a:gd name="T6" fmla="*/ 47 w 62"/>
                    <a:gd name="T7" fmla="*/ 0 h 26"/>
                    <a:gd name="T8" fmla="*/ 39 w 62"/>
                    <a:gd name="T9" fmla="*/ 2 h 26"/>
                    <a:gd name="T10" fmla="*/ 31 w 62"/>
                    <a:gd name="T11" fmla="*/ 4 h 26"/>
                    <a:gd name="T12" fmla="*/ 23 w 62"/>
                    <a:gd name="T13" fmla="*/ 8 h 26"/>
                    <a:gd name="T14" fmla="*/ 14 w 62"/>
                    <a:gd name="T15" fmla="*/ 12 h 26"/>
                    <a:gd name="T16" fmla="*/ 6 w 62"/>
                    <a:gd name="T17" fmla="*/ 19 h 26"/>
                    <a:gd name="T18" fmla="*/ 0 w 62"/>
                    <a:gd name="T19" fmla="*/ 25 h 26"/>
                    <a:gd name="T20" fmla="*/ 0 w 62"/>
                    <a:gd name="T21" fmla="*/ 25 h 26"/>
                    <a:gd name="T22" fmla="*/ 9 w 62"/>
                    <a:gd name="T23" fmla="*/ 26 h 26"/>
                    <a:gd name="T24" fmla="*/ 19 w 62"/>
                    <a:gd name="T25" fmla="*/ 26 h 26"/>
                    <a:gd name="T26" fmla="*/ 29 w 62"/>
                    <a:gd name="T27" fmla="*/ 25 h 26"/>
                    <a:gd name="T28" fmla="*/ 37 w 62"/>
                    <a:gd name="T29" fmla="*/ 22 h 26"/>
                    <a:gd name="T30" fmla="*/ 45 w 62"/>
                    <a:gd name="T31" fmla="*/ 19 h 26"/>
                    <a:gd name="T32" fmla="*/ 52 w 62"/>
                    <a:gd name="T33" fmla="*/ 13 h 26"/>
                    <a:gd name="T34" fmla="*/ 57 w 62"/>
                    <a:gd name="T35" fmla="*/ 7 h 26"/>
                    <a:gd name="T36" fmla="*/ 62 w 62"/>
                    <a:gd name="T37"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2" h="26">
                      <a:moveTo>
                        <a:pt x="62" y="0"/>
                      </a:moveTo>
                      <a:lnTo>
                        <a:pt x="62" y="0"/>
                      </a:lnTo>
                      <a:lnTo>
                        <a:pt x="54" y="0"/>
                      </a:lnTo>
                      <a:lnTo>
                        <a:pt x="47" y="0"/>
                      </a:lnTo>
                      <a:lnTo>
                        <a:pt x="39" y="2"/>
                      </a:lnTo>
                      <a:lnTo>
                        <a:pt x="31" y="4"/>
                      </a:lnTo>
                      <a:lnTo>
                        <a:pt x="23" y="8"/>
                      </a:lnTo>
                      <a:lnTo>
                        <a:pt x="14" y="12"/>
                      </a:lnTo>
                      <a:lnTo>
                        <a:pt x="6" y="19"/>
                      </a:lnTo>
                      <a:lnTo>
                        <a:pt x="0" y="25"/>
                      </a:lnTo>
                      <a:lnTo>
                        <a:pt x="0" y="25"/>
                      </a:lnTo>
                      <a:lnTo>
                        <a:pt x="9" y="26"/>
                      </a:lnTo>
                      <a:lnTo>
                        <a:pt x="19" y="26"/>
                      </a:lnTo>
                      <a:lnTo>
                        <a:pt x="29" y="25"/>
                      </a:lnTo>
                      <a:lnTo>
                        <a:pt x="37" y="22"/>
                      </a:lnTo>
                      <a:lnTo>
                        <a:pt x="45" y="19"/>
                      </a:lnTo>
                      <a:lnTo>
                        <a:pt x="52" y="13"/>
                      </a:lnTo>
                      <a:lnTo>
                        <a:pt x="57" y="7"/>
                      </a:lnTo>
                      <a:lnTo>
                        <a:pt x="62" y="0"/>
                      </a:lnTo>
                      <a:close/>
                    </a:path>
                  </a:pathLst>
                </a:custGeom>
                <a:solidFill>
                  <a:srgbClr val="60AD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5" name="Freeform 1115">
                  <a:extLst>
                    <a:ext uri="{FF2B5EF4-FFF2-40B4-BE49-F238E27FC236}">
                      <a16:creationId xmlns:a16="http://schemas.microsoft.com/office/drawing/2014/main" id="{6F6794A1-8B93-6F54-F38A-742ED290055C}"/>
                    </a:ext>
                  </a:extLst>
                </p:cNvPr>
                <p:cNvSpPr>
                  <a:spLocks/>
                </p:cNvSpPr>
                <p:nvPr/>
              </p:nvSpPr>
              <p:spPr bwMode="auto">
                <a:xfrm>
                  <a:off x="6134100" y="5297487"/>
                  <a:ext cx="14287" cy="6350"/>
                </a:xfrm>
                <a:custGeom>
                  <a:avLst/>
                  <a:gdLst>
                    <a:gd name="T0" fmla="*/ 62 w 62"/>
                    <a:gd name="T1" fmla="*/ 0 h 26"/>
                    <a:gd name="T2" fmla="*/ 62 w 62"/>
                    <a:gd name="T3" fmla="*/ 0 h 26"/>
                    <a:gd name="T4" fmla="*/ 54 w 62"/>
                    <a:gd name="T5" fmla="*/ 0 h 26"/>
                    <a:gd name="T6" fmla="*/ 47 w 62"/>
                    <a:gd name="T7" fmla="*/ 0 h 26"/>
                    <a:gd name="T8" fmla="*/ 39 w 62"/>
                    <a:gd name="T9" fmla="*/ 2 h 26"/>
                    <a:gd name="T10" fmla="*/ 31 w 62"/>
                    <a:gd name="T11" fmla="*/ 4 h 26"/>
                    <a:gd name="T12" fmla="*/ 23 w 62"/>
                    <a:gd name="T13" fmla="*/ 8 h 26"/>
                    <a:gd name="T14" fmla="*/ 14 w 62"/>
                    <a:gd name="T15" fmla="*/ 12 h 26"/>
                    <a:gd name="T16" fmla="*/ 6 w 62"/>
                    <a:gd name="T17" fmla="*/ 19 h 26"/>
                    <a:gd name="T18" fmla="*/ 0 w 62"/>
                    <a:gd name="T19" fmla="*/ 25 h 26"/>
                    <a:gd name="T20" fmla="*/ 0 w 62"/>
                    <a:gd name="T21" fmla="*/ 25 h 26"/>
                    <a:gd name="T22" fmla="*/ 9 w 62"/>
                    <a:gd name="T23" fmla="*/ 26 h 26"/>
                    <a:gd name="T24" fmla="*/ 19 w 62"/>
                    <a:gd name="T25" fmla="*/ 26 h 26"/>
                    <a:gd name="T26" fmla="*/ 29 w 62"/>
                    <a:gd name="T27" fmla="*/ 25 h 26"/>
                    <a:gd name="T28" fmla="*/ 37 w 62"/>
                    <a:gd name="T29" fmla="*/ 22 h 26"/>
                    <a:gd name="T30" fmla="*/ 45 w 62"/>
                    <a:gd name="T31" fmla="*/ 19 h 26"/>
                    <a:gd name="T32" fmla="*/ 52 w 62"/>
                    <a:gd name="T33" fmla="*/ 13 h 26"/>
                    <a:gd name="T34" fmla="*/ 57 w 62"/>
                    <a:gd name="T35" fmla="*/ 7 h 26"/>
                    <a:gd name="T36" fmla="*/ 62 w 62"/>
                    <a:gd name="T37"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2" h="26">
                      <a:moveTo>
                        <a:pt x="62" y="0"/>
                      </a:moveTo>
                      <a:lnTo>
                        <a:pt x="62" y="0"/>
                      </a:lnTo>
                      <a:lnTo>
                        <a:pt x="54" y="0"/>
                      </a:lnTo>
                      <a:lnTo>
                        <a:pt x="47" y="0"/>
                      </a:lnTo>
                      <a:lnTo>
                        <a:pt x="39" y="2"/>
                      </a:lnTo>
                      <a:lnTo>
                        <a:pt x="31" y="4"/>
                      </a:lnTo>
                      <a:lnTo>
                        <a:pt x="23" y="8"/>
                      </a:lnTo>
                      <a:lnTo>
                        <a:pt x="14" y="12"/>
                      </a:lnTo>
                      <a:lnTo>
                        <a:pt x="6" y="19"/>
                      </a:lnTo>
                      <a:lnTo>
                        <a:pt x="0" y="25"/>
                      </a:lnTo>
                      <a:lnTo>
                        <a:pt x="0" y="25"/>
                      </a:lnTo>
                      <a:lnTo>
                        <a:pt x="9" y="26"/>
                      </a:lnTo>
                      <a:lnTo>
                        <a:pt x="19" y="26"/>
                      </a:lnTo>
                      <a:lnTo>
                        <a:pt x="29" y="25"/>
                      </a:lnTo>
                      <a:lnTo>
                        <a:pt x="37" y="22"/>
                      </a:lnTo>
                      <a:lnTo>
                        <a:pt x="45" y="19"/>
                      </a:lnTo>
                      <a:lnTo>
                        <a:pt x="52" y="13"/>
                      </a:lnTo>
                      <a:lnTo>
                        <a:pt x="57" y="7"/>
                      </a:lnTo>
                      <a:lnTo>
                        <a:pt x="6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6" name="Freeform 1116">
                  <a:extLst>
                    <a:ext uri="{FF2B5EF4-FFF2-40B4-BE49-F238E27FC236}">
                      <a16:creationId xmlns:a16="http://schemas.microsoft.com/office/drawing/2014/main" id="{1C2FA47A-0213-DDBB-53D5-3873F9A76D9A}"/>
                    </a:ext>
                  </a:extLst>
                </p:cNvPr>
                <p:cNvSpPr>
                  <a:spLocks/>
                </p:cNvSpPr>
                <p:nvPr/>
              </p:nvSpPr>
              <p:spPr bwMode="auto">
                <a:xfrm>
                  <a:off x="6134100" y="5297487"/>
                  <a:ext cx="14287" cy="6350"/>
                </a:xfrm>
                <a:custGeom>
                  <a:avLst/>
                  <a:gdLst>
                    <a:gd name="T0" fmla="*/ 62 w 62"/>
                    <a:gd name="T1" fmla="*/ 0 h 26"/>
                    <a:gd name="T2" fmla="*/ 62 w 62"/>
                    <a:gd name="T3" fmla="*/ 0 h 26"/>
                    <a:gd name="T4" fmla="*/ 54 w 62"/>
                    <a:gd name="T5" fmla="*/ 0 h 26"/>
                    <a:gd name="T6" fmla="*/ 47 w 62"/>
                    <a:gd name="T7" fmla="*/ 0 h 26"/>
                    <a:gd name="T8" fmla="*/ 39 w 62"/>
                    <a:gd name="T9" fmla="*/ 2 h 26"/>
                    <a:gd name="T10" fmla="*/ 31 w 62"/>
                    <a:gd name="T11" fmla="*/ 4 h 26"/>
                    <a:gd name="T12" fmla="*/ 23 w 62"/>
                    <a:gd name="T13" fmla="*/ 8 h 26"/>
                    <a:gd name="T14" fmla="*/ 14 w 62"/>
                    <a:gd name="T15" fmla="*/ 12 h 26"/>
                    <a:gd name="T16" fmla="*/ 6 w 62"/>
                    <a:gd name="T17" fmla="*/ 19 h 26"/>
                    <a:gd name="T18" fmla="*/ 0 w 62"/>
                    <a:gd name="T19" fmla="*/ 25 h 26"/>
                    <a:gd name="T20" fmla="*/ 0 w 62"/>
                    <a:gd name="T21" fmla="*/ 25 h 26"/>
                    <a:gd name="T22" fmla="*/ 9 w 62"/>
                    <a:gd name="T23" fmla="*/ 26 h 26"/>
                    <a:gd name="T24" fmla="*/ 19 w 62"/>
                    <a:gd name="T25" fmla="*/ 26 h 26"/>
                    <a:gd name="T26" fmla="*/ 29 w 62"/>
                    <a:gd name="T27" fmla="*/ 25 h 26"/>
                    <a:gd name="T28" fmla="*/ 37 w 62"/>
                    <a:gd name="T29" fmla="*/ 22 h 26"/>
                    <a:gd name="T30" fmla="*/ 45 w 62"/>
                    <a:gd name="T31" fmla="*/ 19 h 26"/>
                    <a:gd name="T32" fmla="*/ 52 w 62"/>
                    <a:gd name="T33" fmla="*/ 13 h 26"/>
                    <a:gd name="T34" fmla="*/ 57 w 62"/>
                    <a:gd name="T35" fmla="*/ 7 h 26"/>
                    <a:gd name="T36" fmla="*/ 62 w 62"/>
                    <a:gd name="T37" fmla="*/ 0 h 26"/>
                    <a:gd name="T38" fmla="*/ 62 w 62"/>
                    <a:gd name="T39"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2" h="26">
                      <a:moveTo>
                        <a:pt x="62" y="0"/>
                      </a:moveTo>
                      <a:lnTo>
                        <a:pt x="62" y="0"/>
                      </a:lnTo>
                      <a:lnTo>
                        <a:pt x="54" y="0"/>
                      </a:lnTo>
                      <a:lnTo>
                        <a:pt x="47" y="0"/>
                      </a:lnTo>
                      <a:lnTo>
                        <a:pt x="39" y="2"/>
                      </a:lnTo>
                      <a:lnTo>
                        <a:pt x="31" y="4"/>
                      </a:lnTo>
                      <a:lnTo>
                        <a:pt x="23" y="8"/>
                      </a:lnTo>
                      <a:lnTo>
                        <a:pt x="14" y="12"/>
                      </a:lnTo>
                      <a:lnTo>
                        <a:pt x="6" y="19"/>
                      </a:lnTo>
                      <a:lnTo>
                        <a:pt x="0" y="25"/>
                      </a:lnTo>
                      <a:lnTo>
                        <a:pt x="0" y="25"/>
                      </a:lnTo>
                      <a:lnTo>
                        <a:pt x="9" y="26"/>
                      </a:lnTo>
                      <a:lnTo>
                        <a:pt x="19" y="26"/>
                      </a:lnTo>
                      <a:lnTo>
                        <a:pt x="29" y="25"/>
                      </a:lnTo>
                      <a:lnTo>
                        <a:pt x="37" y="22"/>
                      </a:lnTo>
                      <a:lnTo>
                        <a:pt x="45" y="19"/>
                      </a:lnTo>
                      <a:lnTo>
                        <a:pt x="52" y="13"/>
                      </a:lnTo>
                      <a:lnTo>
                        <a:pt x="57" y="7"/>
                      </a:lnTo>
                      <a:lnTo>
                        <a:pt x="62" y="0"/>
                      </a:lnTo>
                      <a:lnTo>
                        <a:pt x="62"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7" name="Freeform 1117">
                  <a:extLst>
                    <a:ext uri="{FF2B5EF4-FFF2-40B4-BE49-F238E27FC236}">
                      <a16:creationId xmlns:a16="http://schemas.microsoft.com/office/drawing/2014/main" id="{B991040B-82E1-ED23-9DCA-E81FF5337356}"/>
                    </a:ext>
                  </a:extLst>
                </p:cNvPr>
                <p:cNvSpPr>
                  <a:spLocks/>
                </p:cNvSpPr>
                <p:nvPr/>
              </p:nvSpPr>
              <p:spPr bwMode="auto">
                <a:xfrm>
                  <a:off x="6146800" y="5156200"/>
                  <a:ext cx="3175" cy="1587"/>
                </a:xfrm>
                <a:custGeom>
                  <a:avLst/>
                  <a:gdLst>
                    <a:gd name="T0" fmla="*/ 0 w 18"/>
                    <a:gd name="T1" fmla="*/ 0 h 13"/>
                    <a:gd name="T2" fmla="*/ 0 w 18"/>
                    <a:gd name="T3" fmla="*/ 0 h 13"/>
                    <a:gd name="T4" fmla="*/ 6 w 18"/>
                    <a:gd name="T5" fmla="*/ 0 h 13"/>
                    <a:gd name="T6" fmla="*/ 13 w 18"/>
                    <a:gd name="T7" fmla="*/ 0 h 13"/>
                    <a:gd name="T8" fmla="*/ 15 w 18"/>
                    <a:gd name="T9" fmla="*/ 2 h 13"/>
                    <a:gd name="T10" fmla="*/ 17 w 18"/>
                    <a:gd name="T11" fmla="*/ 3 h 13"/>
                    <a:gd name="T12" fmla="*/ 18 w 18"/>
                    <a:gd name="T13" fmla="*/ 5 h 13"/>
                    <a:gd name="T14" fmla="*/ 18 w 18"/>
                    <a:gd name="T15" fmla="*/ 8 h 13"/>
                    <a:gd name="T16" fmla="*/ 9 w 18"/>
                    <a:gd name="T17" fmla="*/ 13 h 13"/>
                    <a:gd name="T18" fmla="*/ 9 w 18"/>
                    <a:gd name="T19" fmla="*/ 13 h 13"/>
                    <a:gd name="T20" fmla="*/ 9 w 18"/>
                    <a:gd name="T21" fmla="*/ 9 h 13"/>
                    <a:gd name="T22" fmla="*/ 8 w 18"/>
                    <a:gd name="T23" fmla="*/ 6 h 13"/>
                    <a:gd name="T24" fmla="*/ 5 w 18"/>
                    <a:gd name="T25" fmla="*/ 3 h 13"/>
                    <a:gd name="T26" fmla="*/ 0 w 18"/>
                    <a:gd name="T2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 h="13">
                      <a:moveTo>
                        <a:pt x="0" y="0"/>
                      </a:moveTo>
                      <a:lnTo>
                        <a:pt x="0" y="0"/>
                      </a:lnTo>
                      <a:lnTo>
                        <a:pt x="6" y="0"/>
                      </a:lnTo>
                      <a:lnTo>
                        <a:pt x="13" y="0"/>
                      </a:lnTo>
                      <a:lnTo>
                        <a:pt x="15" y="2"/>
                      </a:lnTo>
                      <a:lnTo>
                        <a:pt x="17" y="3"/>
                      </a:lnTo>
                      <a:lnTo>
                        <a:pt x="18" y="5"/>
                      </a:lnTo>
                      <a:lnTo>
                        <a:pt x="18" y="8"/>
                      </a:lnTo>
                      <a:lnTo>
                        <a:pt x="9" y="13"/>
                      </a:lnTo>
                      <a:lnTo>
                        <a:pt x="9" y="13"/>
                      </a:lnTo>
                      <a:lnTo>
                        <a:pt x="9" y="9"/>
                      </a:lnTo>
                      <a:lnTo>
                        <a:pt x="8" y="6"/>
                      </a:lnTo>
                      <a:lnTo>
                        <a:pt x="5" y="3"/>
                      </a:lnTo>
                      <a:lnTo>
                        <a:pt x="0"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8" name="Freeform 1118">
                  <a:extLst>
                    <a:ext uri="{FF2B5EF4-FFF2-40B4-BE49-F238E27FC236}">
                      <a16:creationId xmlns:a16="http://schemas.microsoft.com/office/drawing/2014/main" id="{CDDF4B59-3771-BF2E-933C-277683A16847}"/>
                    </a:ext>
                  </a:extLst>
                </p:cNvPr>
                <p:cNvSpPr>
                  <a:spLocks/>
                </p:cNvSpPr>
                <p:nvPr/>
              </p:nvSpPr>
              <p:spPr bwMode="auto">
                <a:xfrm>
                  <a:off x="6146800" y="5156200"/>
                  <a:ext cx="3175" cy="1587"/>
                </a:xfrm>
                <a:custGeom>
                  <a:avLst/>
                  <a:gdLst>
                    <a:gd name="T0" fmla="*/ 0 w 18"/>
                    <a:gd name="T1" fmla="*/ 0 h 13"/>
                    <a:gd name="T2" fmla="*/ 0 w 18"/>
                    <a:gd name="T3" fmla="*/ 0 h 13"/>
                    <a:gd name="T4" fmla="*/ 6 w 18"/>
                    <a:gd name="T5" fmla="*/ 0 h 13"/>
                    <a:gd name="T6" fmla="*/ 13 w 18"/>
                    <a:gd name="T7" fmla="*/ 0 h 13"/>
                    <a:gd name="T8" fmla="*/ 15 w 18"/>
                    <a:gd name="T9" fmla="*/ 2 h 13"/>
                    <a:gd name="T10" fmla="*/ 17 w 18"/>
                    <a:gd name="T11" fmla="*/ 3 h 13"/>
                    <a:gd name="T12" fmla="*/ 18 w 18"/>
                    <a:gd name="T13" fmla="*/ 5 h 13"/>
                    <a:gd name="T14" fmla="*/ 18 w 18"/>
                    <a:gd name="T15" fmla="*/ 8 h 13"/>
                    <a:gd name="T16" fmla="*/ 9 w 18"/>
                    <a:gd name="T17" fmla="*/ 13 h 13"/>
                    <a:gd name="T18" fmla="*/ 9 w 18"/>
                    <a:gd name="T19" fmla="*/ 13 h 13"/>
                    <a:gd name="T20" fmla="*/ 9 w 18"/>
                    <a:gd name="T21" fmla="*/ 9 h 13"/>
                    <a:gd name="T22" fmla="*/ 8 w 18"/>
                    <a:gd name="T23" fmla="*/ 6 h 13"/>
                    <a:gd name="T24" fmla="*/ 5 w 18"/>
                    <a:gd name="T25" fmla="*/ 3 h 13"/>
                    <a:gd name="T26" fmla="*/ 0 w 18"/>
                    <a:gd name="T2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 h="13">
                      <a:moveTo>
                        <a:pt x="0" y="0"/>
                      </a:moveTo>
                      <a:lnTo>
                        <a:pt x="0" y="0"/>
                      </a:lnTo>
                      <a:lnTo>
                        <a:pt x="6" y="0"/>
                      </a:lnTo>
                      <a:lnTo>
                        <a:pt x="13" y="0"/>
                      </a:lnTo>
                      <a:lnTo>
                        <a:pt x="15" y="2"/>
                      </a:lnTo>
                      <a:lnTo>
                        <a:pt x="17" y="3"/>
                      </a:lnTo>
                      <a:lnTo>
                        <a:pt x="18" y="5"/>
                      </a:lnTo>
                      <a:lnTo>
                        <a:pt x="18" y="8"/>
                      </a:lnTo>
                      <a:lnTo>
                        <a:pt x="9" y="13"/>
                      </a:lnTo>
                      <a:lnTo>
                        <a:pt x="9" y="13"/>
                      </a:lnTo>
                      <a:lnTo>
                        <a:pt x="9" y="9"/>
                      </a:lnTo>
                      <a:lnTo>
                        <a:pt x="8" y="6"/>
                      </a:lnTo>
                      <a:lnTo>
                        <a:pt x="5" y="3"/>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9" name="Freeform 1120">
                  <a:extLst>
                    <a:ext uri="{FF2B5EF4-FFF2-40B4-BE49-F238E27FC236}">
                      <a16:creationId xmlns:a16="http://schemas.microsoft.com/office/drawing/2014/main" id="{F2E4C99F-7C7F-AB97-0E80-A13E009DEC55}"/>
                    </a:ext>
                  </a:extLst>
                </p:cNvPr>
                <p:cNvSpPr>
                  <a:spLocks/>
                </p:cNvSpPr>
                <p:nvPr/>
              </p:nvSpPr>
              <p:spPr bwMode="auto">
                <a:xfrm>
                  <a:off x="6146801" y="5154613"/>
                  <a:ext cx="3175" cy="3175"/>
                </a:xfrm>
                <a:custGeom>
                  <a:avLst/>
                  <a:gdLst>
                    <a:gd name="T0" fmla="*/ 0 w 18"/>
                    <a:gd name="T1" fmla="*/ 1 h 14"/>
                    <a:gd name="T2" fmla="*/ 0 w 18"/>
                    <a:gd name="T3" fmla="*/ 1 h 14"/>
                    <a:gd name="T4" fmla="*/ 6 w 18"/>
                    <a:gd name="T5" fmla="*/ 0 h 14"/>
                    <a:gd name="T6" fmla="*/ 13 w 18"/>
                    <a:gd name="T7" fmla="*/ 1 h 14"/>
                    <a:gd name="T8" fmla="*/ 15 w 18"/>
                    <a:gd name="T9" fmla="*/ 3 h 14"/>
                    <a:gd name="T10" fmla="*/ 17 w 18"/>
                    <a:gd name="T11" fmla="*/ 4 h 14"/>
                    <a:gd name="T12" fmla="*/ 18 w 18"/>
                    <a:gd name="T13" fmla="*/ 6 h 14"/>
                    <a:gd name="T14" fmla="*/ 18 w 18"/>
                    <a:gd name="T15" fmla="*/ 9 h 14"/>
                    <a:gd name="T16" fmla="*/ 9 w 18"/>
                    <a:gd name="T17" fmla="*/ 14 h 14"/>
                    <a:gd name="T18" fmla="*/ 9 w 18"/>
                    <a:gd name="T19" fmla="*/ 14 h 14"/>
                    <a:gd name="T20" fmla="*/ 9 w 18"/>
                    <a:gd name="T21" fmla="*/ 10 h 14"/>
                    <a:gd name="T22" fmla="*/ 8 w 18"/>
                    <a:gd name="T23" fmla="*/ 7 h 14"/>
                    <a:gd name="T24" fmla="*/ 5 w 18"/>
                    <a:gd name="T25" fmla="*/ 4 h 14"/>
                    <a:gd name="T26" fmla="*/ 0 w 18"/>
                    <a:gd name="T27" fmla="*/ 1 h 14"/>
                    <a:gd name="T28" fmla="*/ 0 w 18"/>
                    <a:gd name="T29" fmla="*/ 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 h="14">
                      <a:moveTo>
                        <a:pt x="0" y="1"/>
                      </a:moveTo>
                      <a:lnTo>
                        <a:pt x="0" y="1"/>
                      </a:lnTo>
                      <a:lnTo>
                        <a:pt x="6" y="0"/>
                      </a:lnTo>
                      <a:lnTo>
                        <a:pt x="13" y="1"/>
                      </a:lnTo>
                      <a:lnTo>
                        <a:pt x="15" y="3"/>
                      </a:lnTo>
                      <a:lnTo>
                        <a:pt x="17" y="4"/>
                      </a:lnTo>
                      <a:lnTo>
                        <a:pt x="18" y="6"/>
                      </a:lnTo>
                      <a:lnTo>
                        <a:pt x="18" y="9"/>
                      </a:lnTo>
                      <a:lnTo>
                        <a:pt x="9" y="14"/>
                      </a:lnTo>
                      <a:lnTo>
                        <a:pt x="9" y="14"/>
                      </a:lnTo>
                      <a:lnTo>
                        <a:pt x="9" y="10"/>
                      </a:lnTo>
                      <a:lnTo>
                        <a:pt x="8" y="7"/>
                      </a:lnTo>
                      <a:lnTo>
                        <a:pt x="5" y="4"/>
                      </a:lnTo>
                      <a:lnTo>
                        <a:pt x="0" y="1"/>
                      </a:lnTo>
                      <a:lnTo>
                        <a:pt x="0" y="1"/>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0" name="Freeform 1121">
                  <a:extLst>
                    <a:ext uri="{FF2B5EF4-FFF2-40B4-BE49-F238E27FC236}">
                      <a16:creationId xmlns:a16="http://schemas.microsoft.com/office/drawing/2014/main" id="{DE4D2ECA-C98C-24D2-4C07-D432D81CEE37}"/>
                    </a:ext>
                  </a:extLst>
                </p:cNvPr>
                <p:cNvSpPr>
                  <a:spLocks/>
                </p:cNvSpPr>
                <p:nvPr/>
              </p:nvSpPr>
              <p:spPr bwMode="auto">
                <a:xfrm>
                  <a:off x="6142038" y="5157788"/>
                  <a:ext cx="4763" cy="3175"/>
                </a:xfrm>
                <a:custGeom>
                  <a:avLst/>
                  <a:gdLst>
                    <a:gd name="T0" fmla="*/ 0 w 18"/>
                    <a:gd name="T1" fmla="*/ 3 h 11"/>
                    <a:gd name="T2" fmla="*/ 0 w 18"/>
                    <a:gd name="T3" fmla="*/ 3 h 11"/>
                    <a:gd name="T4" fmla="*/ 5 w 18"/>
                    <a:gd name="T5" fmla="*/ 1 h 11"/>
                    <a:gd name="T6" fmla="*/ 9 w 18"/>
                    <a:gd name="T7" fmla="*/ 0 h 11"/>
                    <a:gd name="T8" fmla="*/ 11 w 18"/>
                    <a:gd name="T9" fmla="*/ 0 h 11"/>
                    <a:gd name="T10" fmla="*/ 12 w 18"/>
                    <a:gd name="T11" fmla="*/ 1 h 11"/>
                    <a:gd name="T12" fmla="*/ 18 w 18"/>
                    <a:gd name="T13" fmla="*/ 6 h 11"/>
                    <a:gd name="T14" fmla="*/ 18 w 18"/>
                    <a:gd name="T15" fmla="*/ 11 h 11"/>
                    <a:gd name="T16" fmla="*/ 18 w 18"/>
                    <a:gd name="T17" fmla="*/ 11 h 11"/>
                    <a:gd name="T18" fmla="*/ 6 w 18"/>
                    <a:gd name="T19" fmla="*/ 7 h 11"/>
                    <a:gd name="T20" fmla="*/ 2 w 18"/>
                    <a:gd name="T21" fmla="*/ 5 h 11"/>
                    <a:gd name="T22" fmla="*/ 0 w 18"/>
                    <a:gd name="T23" fmla="*/ 3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 h="11">
                      <a:moveTo>
                        <a:pt x="0" y="3"/>
                      </a:moveTo>
                      <a:lnTo>
                        <a:pt x="0" y="3"/>
                      </a:lnTo>
                      <a:lnTo>
                        <a:pt x="5" y="1"/>
                      </a:lnTo>
                      <a:lnTo>
                        <a:pt x="9" y="0"/>
                      </a:lnTo>
                      <a:lnTo>
                        <a:pt x="11" y="0"/>
                      </a:lnTo>
                      <a:lnTo>
                        <a:pt x="12" y="1"/>
                      </a:lnTo>
                      <a:lnTo>
                        <a:pt x="18" y="6"/>
                      </a:lnTo>
                      <a:lnTo>
                        <a:pt x="18" y="11"/>
                      </a:lnTo>
                      <a:lnTo>
                        <a:pt x="18" y="11"/>
                      </a:lnTo>
                      <a:lnTo>
                        <a:pt x="6" y="7"/>
                      </a:lnTo>
                      <a:lnTo>
                        <a:pt x="2" y="5"/>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1" name="Freeform 1122">
                  <a:extLst>
                    <a:ext uri="{FF2B5EF4-FFF2-40B4-BE49-F238E27FC236}">
                      <a16:creationId xmlns:a16="http://schemas.microsoft.com/office/drawing/2014/main" id="{08B4C38D-1D49-4E3F-C325-2DF913EBC690}"/>
                    </a:ext>
                  </a:extLst>
                </p:cNvPr>
                <p:cNvSpPr>
                  <a:spLocks/>
                </p:cNvSpPr>
                <p:nvPr/>
              </p:nvSpPr>
              <p:spPr bwMode="auto">
                <a:xfrm>
                  <a:off x="6142038" y="5157788"/>
                  <a:ext cx="4763" cy="3175"/>
                </a:xfrm>
                <a:custGeom>
                  <a:avLst/>
                  <a:gdLst>
                    <a:gd name="T0" fmla="*/ 0 w 18"/>
                    <a:gd name="T1" fmla="*/ 3 h 11"/>
                    <a:gd name="T2" fmla="*/ 0 w 18"/>
                    <a:gd name="T3" fmla="*/ 3 h 11"/>
                    <a:gd name="T4" fmla="*/ 5 w 18"/>
                    <a:gd name="T5" fmla="*/ 1 h 11"/>
                    <a:gd name="T6" fmla="*/ 9 w 18"/>
                    <a:gd name="T7" fmla="*/ 0 h 11"/>
                    <a:gd name="T8" fmla="*/ 11 w 18"/>
                    <a:gd name="T9" fmla="*/ 0 h 11"/>
                    <a:gd name="T10" fmla="*/ 12 w 18"/>
                    <a:gd name="T11" fmla="*/ 1 h 11"/>
                    <a:gd name="T12" fmla="*/ 18 w 18"/>
                    <a:gd name="T13" fmla="*/ 6 h 11"/>
                    <a:gd name="T14" fmla="*/ 18 w 18"/>
                    <a:gd name="T15" fmla="*/ 11 h 11"/>
                    <a:gd name="T16" fmla="*/ 18 w 18"/>
                    <a:gd name="T17" fmla="*/ 11 h 11"/>
                    <a:gd name="T18" fmla="*/ 6 w 18"/>
                    <a:gd name="T19" fmla="*/ 7 h 11"/>
                    <a:gd name="T20" fmla="*/ 2 w 18"/>
                    <a:gd name="T21" fmla="*/ 5 h 11"/>
                    <a:gd name="T22" fmla="*/ 0 w 18"/>
                    <a:gd name="T23" fmla="*/ 3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 h="11">
                      <a:moveTo>
                        <a:pt x="0" y="3"/>
                      </a:moveTo>
                      <a:lnTo>
                        <a:pt x="0" y="3"/>
                      </a:lnTo>
                      <a:lnTo>
                        <a:pt x="5" y="1"/>
                      </a:lnTo>
                      <a:lnTo>
                        <a:pt x="9" y="0"/>
                      </a:lnTo>
                      <a:lnTo>
                        <a:pt x="11" y="0"/>
                      </a:lnTo>
                      <a:lnTo>
                        <a:pt x="12" y="1"/>
                      </a:lnTo>
                      <a:lnTo>
                        <a:pt x="18" y="6"/>
                      </a:lnTo>
                      <a:lnTo>
                        <a:pt x="18" y="11"/>
                      </a:lnTo>
                      <a:lnTo>
                        <a:pt x="18" y="11"/>
                      </a:lnTo>
                      <a:lnTo>
                        <a:pt x="6" y="7"/>
                      </a:lnTo>
                      <a:lnTo>
                        <a:pt x="2" y="5"/>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2" name="Freeform 1123">
                  <a:extLst>
                    <a:ext uri="{FF2B5EF4-FFF2-40B4-BE49-F238E27FC236}">
                      <a16:creationId xmlns:a16="http://schemas.microsoft.com/office/drawing/2014/main" id="{688A1565-D0B5-D4D6-66E8-490C358ECA82}"/>
                    </a:ext>
                  </a:extLst>
                </p:cNvPr>
                <p:cNvSpPr>
                  <a:spLocks/>
                </p:cNvSpPr>
                <p:nvPr/>
              </p:nvSpPr>
              <p:spPr bwMode="auto">
                <a:xfrm>
                  <a:off x="6142038" y="5157788"/>
                  <a:ext cx="4763" cy="3175"/>
                </a:xfrm>
                <a:custGeom>
                  <a:avLst/>
                  <a:gdLst>
                    <a:gd name="T0" fmla="*/ 0 w 18"/>
                    <a:gd name="T1" fmla="*/ 3 h 11"/>
                    <a:gd name="T2" fmla="*/ 0 w 18"/>
                    <a:gd name="T3" fmla="*/ 3 h 11"/>
                    <a:gd name="T4" fmla="*/ 5 w 18"/>
                    <a:gd name="T5" fmla="*/ 1 h 11"/>
                    <a:gd name="T6" fmla="*/ 9 w 18"/>
                    <a:gd name="T7" fmla="*/ 0 h 11"/>
                    <a:gd name="T8" fmla="*/ 11 w 18"/>
                    <a:gd name="T9" fmla="*/ 0 h 11"/>
                    <a:gd name="T10" fmla="*/ 12 w 18"/>
                    <a:gd name="T11" fmla="*/ 1 h 11"/>
                    <a:gd name="T12" fmla="*/ 18 w 18"/>
                    <a:gd name="T13" fmla="*/ 6 h 11"/>
                    <a:gd name="T14" fmla="*/ 18 w 18"/>
                    <a:gd name="T15" fmla="*/ 11 h 11"/>
                    <a:gd name="T16" fmla="*/ 18 w 18"/>
                    <a:gd name="T17" fmla="*/ 11 h 11"/>
                    <a:gd name="T18" fmla="*/ 6 w 18"/>
                    <a:gd name="T19" fmla="*/ 7 h 11"/>
                    <a:gd name="T20" fmla="*/ 2 w 18"/>
                    <a:gd name="T21" fmla="*/ 5 h 11"/>
                    <a:gd name="T22" fmla="*/ 0 w 18"/>
                    <a:gd name="T23" fmla="*/ 3 h 11"/>
                    <a:gd name="T24" fmla="*/ 0 w 18"/>
                    <a:gd name="T25" fmla="*/ 3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11">
                      <a:moveTo>
                        <a:pt x="0" y="3"/>
                      </a:moveTo>
                      <a:lnTo>
                        <a:pt x="0" y="3"/>
                      </a:lnTo>
                      <a:lnTo>
                        <a:pt x="5" y="1"/>
                      </a:lnTo>
                      <a:lnTo>
                        <a:pt x="9" y="0"/>
                      </a:lnTo>
                      <a:lnTo>
                        <a:pt x="11" y="0"/>
                      </a:lnTo>
                      <a:lnTo>
                        <a:pt x="12" y="1"/>
                      </a:lnTo>
                      <a:lnTo>
                        <a:pt x="18" y="6"/>
                      </a:lnTo>
                      <a:lnTo>
                        <a:pt x="18" y="11"/>
                      </a:lnTo>
                      <a:lnTo>
                        <a:pt x="18" y="11"/>
                      </a:lnTo>
                      <a:lnTo>
                        <a:pt x="6" y="7"/>
                      </a:lnTo>
                      <a:lnTo>
                        <a:pt x="2" y="5"/>
                      </a:lnTo>
                      <a:lnTo>
                        <a:pt x="0" y="3"/>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3" name="Freeform 1124">
                  <a:extLst>
                    <a:ext uri="{FF2B5EF4-FFF2-40B4-BE49-F238E27FC236}">
                      <a16:creationId xmlns:a16="http://schemas.microsoft.com/office/drawing/2014/main" id="{47882690-1358-B74F-9C14-22370954CC33}"/>
                    </a:ext>
                  </a:extLst>
                </p:cNvPr>
                <p:cNvSpPr>
                  <a:spLocks/>
                </p:cNvSpPr>
                <p:nvPr/>
              </p:nvSpPr>
              <p:spPr bwMode="auto">
                <a:xfrm>
                  <a:off x="6142038" y="5164138"/>
                  <a:ext cx="4763" cy="3175"/>
                </a:xfrm>
                <a:custGeom>
                  <a:avLst/>
                  <a:gdLst>
                    <a:gd name="T0" fmla="*/ 9 w 18"/>
                    <a:gd name="T1" fmla="*/ 0 h 14"/>
                    <a:gd name="T2" fmla="*/ 9 w 18"/>
                    <a:gd name="T3" fmla="*/ 0 h 14"/>
                    <a:gd name="T4" fmla="*/ 8 w 18"/>
                    <a:gd name="T5" fmla="*/ 1 h 14"/>
                    <a:gd name="T6" fmla="*/ 5 w 18"/>
                    <a:gd name="T7" fmla="*/ 4 h 14"/>
                    <a:gd name="T8" fmla="*/ 2 w 18"/>
                    <a:gd name="T9" fmla="*/ 8 h 14"/>
                    <a:gd name="T10" fmla="*/ 1 w 18"/>
                    <a:gd name="T11" fmla="*/ 10 h 14"/>
                    <a:gd name="T12" fmla="*/ 0 w 18"/>
                    <a:gd name="T13" fmla="*/ 14 h 14"/>
                    <a:gd name="T14" fmla="*/ 0 w 18"/>
                    <a:gd name="T15" fmla="*/ 14 h 14"/>
                    <a:gd name="T16" fmla="*/ 5 w 18"/>
                    <a:gd name="T17" fmla="*/ 11 h 14"/>
                    <a:gd name="T18" fmla="*/ 9 w 18"/>
                    <a:gd name="T19" fmla="*/ 10 h 14"/>
                    <a:gd name="T20" fmla="*/ 12 w 18"/>
                    <a:gd name="T21" fmla="*/ 9 h 14"/>
                    <a:gd name="T22" fmla="*/ 18 w 18"/>
                    <a:gd name="T23" fmla="*/ 9 h 14"/>
                    <a:gd name="T24" fmla="*/ 9 w 18"/>
                    <a:gd name="T25"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14">
                      <a:moveTo>
                        <a:pt x="9" y="0"/>
                      </a:moveTo>
                      <a:lnTo>
                        <a:pt x="9" y="0"/>
                      </a:lnTo>
                      <a:lnTo>
                        <a:pt x="8" y="1"/>
                      </a:lnTo>
                      <a:lnTo>
                        <a:pt x="5" y="4"/>
                      </a:lnTo>
                      <a:lnTo>
                        <a:pt x="2" y="8"/>
                      </a:lnTo>
                      <a:lnTo>
                        <a:pt x="1" y="10"/>
                      </a:lnTo>
                      <a:lnTo>
                        <a:pt x="0" y="14"/>
                      </a:lnTo>
                      <a:lnTo>
                        <a:pt x="0" y="14"/>
                      </a:lnTo>
                      <a:lnTo>
                        <a:pt x="5" y="11"/>
                      </a:lnTo>
                      <a:lnTo>
                        <a:pt x="9" y="10"/>
                      </a:lnTo>
                      <a:lnTo>
                        <a:pt x="12" y="9"/>
                      </a:lnTo>
                      <a:lnTo>
                        <a:pt x="18" y="9"/>
                      </a:lnTo>
                      <a:lnTo>
                        <a:pt x="9"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4" name="Freeform 1125">
                  <a:extLst>
                    <a:ext uri="{FF2B5EF4-FFF2-40B4-BE49-F238E27FC236}">
                      <a16:creationId xmlns:a16="http://schemas.microsoft.com/office/drawing/2014/main" id="{D50BBF6D-7EC1-550A-A833-4C623B8A480A}"/>
                    </a:ext>
                  </a:extLst>
                </p:cNvPr>
                <p:cNvSpPr>
                  <a:spLocks/>
                </p:cNvSpPr>
                <p:nvPr/>
              </p:nvSpPr>
              <p:spPr bwMode="auto">
                <a:xfrm>
                  <a:off x="6142038" y="5164138"/>
                  <a:ext cx="4763" cy="3175"/>
                </a:xfrm>
                <a:custGeom>
                  <a:avLst/>
                  <a:gdLst>
                    <a:gd name="T0" fmla="*/ 9 w 18"/>
                    <a:gd name="T1" fmla="*/ 0 h 14"/>
                    <a:gd name="T2" fmla="*/ 9 w 18"/>
                    <a:gd name="T3" fmla="*/ 0 h 14"/>
                    <a:gd name="T4" fmla="*/ 8 w 18"/>
                    <a:gd name="T5" fmla="*/ 1 h 14"/>
                    <a:gd name="T6" fmla="*/ 5 w 18"/>
                    <a:gd name="T7" fmla="*/ 4 h 14"/>
                    <a:gd name="T8" fmla="*/ 2 w 18"/>
                    <a:gd name="T9" fmla="*/ 8 h 14"/>
                    <a:gd name="T10" fmla="*/ 1 w 18"/>
                    <a:gd name="T11" fmla="*/ 10 h 14"/>
                    <a:gd name="T12" fmla="*/ 0 w 18"/>
                    <a:gd name="T13" fmla="*/ 14 h 14"/>
                    <a:gd name="T14" fmla="*/ 0 w 18"/>
                    <a:gd name="T15" fmla="*/ 14 h 14"/>
                    <a:gd name="T16" fmla="*/ 5 w 18"/>
                    <a:gd name="T17" fmla="*/ 11 h 14"/>
                    <a:gd name="T18" fmla="*/ 9 w 18"/>
                    <a:gd name="T19" fmla="*/ 10 h 14"/>
                    <a:gd name="T20" fmla="*/ 12 w 18"/>
                    <a:gd name="T21" fmla="*/ 9 h 14"/>
                    <a:gd name="T22" fmla="*/ 18 w 18"/>
                    <a:gd name="T23" fmla="*/ 9 h 14"/>
                    <a:gd name="T24" fmla="*/ 9 w 18"/>
                    <a:gd name="T25"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14">
                      <a:moveTo>
                        <a:pt x="9" y="0"/>
                      </a:moveTo>
                      <a:lnTo>
                        <a:pt x="9" y="0"/>
                      </a:lnTo>
                      <a:lnTo>
                        <a:pt x="8" y="1"/>
                      </a:lnTo>
                      <a:lnTo>
                        <a:pt x="5" y="4"/>
                      </a:lnTo>
                      <a:lnTo>
                        <a:pt x="2" y="8"/>
                      </a:lnTo>
                      <a:lnTo>
                        <a:pt x="1" y="10"/>
                      </a:lnTo>
                      <a:lnTo>
                        <a:pt x="0" y="14"/>
                      </a:lnTo>
                      <a:lnTo>
                        <a:pt x="0" y="14"/>
                      </a:lnTo>
                      <a:lnTo>
                        <a:pt x="5" y="11"/>
                      </a:lnTo>
                      <a:lnTo>
                        <a:pt x="9" y="10"/>
                      </a:lnTo>
                      <a:lnTo>
                        <a:pt x="12" y="9"/>
                      </a:lnTo>
                      <a:lnTo>
                        <a:pt x="18" y="9"/>
                      </a:lnTo>
                      <a:lnTo>
                        <a:pt x="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5" name="Freeform 1126">
                  <a:extLst>
                    <a:ext uri="{FF2B5EF4-FFF2-40B4-BE49-F238E27FC236}">
                      <a16:creationId xmlns:a16="http://schemas.microsoft.com/office/drawing/2014/main" id="{6934BE43-9CB8-E284-FAB9-B8937E3E85DD}"/>
                    </a:ext>
                  </a:extLst>
                </p:cNvPr>
                <p:cNvSpPr>
                  <a:spLocks/>
                </p:cNvSpPr>
                <p:nvPr/>
              </p:nvSpPr>
              <p:spPr bwMode="auto">
                <a:xfrm>
                  <a:off x="6142038" y="5164138"/>
                  <a:ext cx="4763" cy="3175"/>
                </a:xfrm>
                <a:custGeom>
                  <a:avLst/>
                  <a:gdLst>
                    <a:gd name="T0" fmla="*/ 9 w 18"/>
                    <a:gd name="T1" fmla="*/ 0 h 15"/>
                    <a:gd name="T2" fmla="*/ 9 w 18"/>
                    <a:gd name="T3" fmla="*/ 0 h 15"/>
                    <a:gd name="T4" fmla="*/ 8 w 18"/>
                    <a:gd name="T5" fmla="*/ 2 h 15"/>
                    <a:gd name="T6" fmla="*/ 5 w 18"/>
                    <a:gd name="T7" fmla="*/ 5 h 15"/>
                    <a:gd name="T8" fmla="*/ 2 w 18"/>
                    <a:gd name="T9" fmla="*/ 9 h 15"/>
                    <a:gd name="T10" fmla="*/ 1 w 18"/>
                    <a:gd name="T11" fmla="*/ 11 h 15"/>
                    <a:gd name="T12" fmla="*/ 0 w 18"/>
                    <a:gd name="T13" fmla="*/ 15 h 15"/>
                    <a:gd name="T14" fmla="*/ 0 w 18"/>
                    <a:gd name="T15" fmla="*/ 15 h 15"/>
                    <a:gd name="T16" fmla="*/ 5 w 18"/>
                    <a:gd name="T17" fmla="*/ 12 h 15"/>
                    <a:gd name="T18" fmla="*/ 9 w 18"/>
                    <a:gd name="T19" fmla="*/ 11 h 15"/>
                    <a:gd name="T20" fmla="*/ 12 w 18"/>
                    <a:gd name="T21" fmla="*/ 10 h 15"/>
                    <a:gd name="T22" fmla="*/ 18 w 18"/>
                    <a:gd name="T23" fmla="*/ 10 h 15"/>
                    <a:gd name="T24" fmla="*/ 9 w 18"/>
                    <a:gd name="T25" fmla="*/ 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15">
                      <a:moveTo>
                        <a:pt x="9" y="0"/>
                      </a:moveTo>
                      <a:lnTo>
                        <a:pt x="9" y="0"/>
                      </a:lnTo>
                      <a:lnTo>
                        <a:pt x="8" y="2"/>
                      </a:lnTo>
                      <a:lnTo>
                        <a:pt x="5" y="5"/>
                      </a:lnTo>
                      <a:lnTo>
                        <a:pt x="2" y="9"/>
                      </a:lnTo>
                      <a:lnTo>
                        <a:pt x="1" y="11"/>
                      </a:lnTo>
                      <a:lnTo>
                        <a:pt x="0" y="15"/>
                      </a:lnTo>
                      <a:lnTo>
                        <a:pt x="0" y="15"/>
                      </a:lnTo>
                      <a:lnTo>
                        <a:pt x="5" y="12"/>
                      </a:lnTo>
                      <a:lnTo>
                        <a:pt x="9" y="11"/>
                      </a:lnTo>
                      <a:lnTo>
                        <a:pt x="12" y="10"/>
                      </a:lnTo>
                      <a:lnTo>
                        <a:pt x="18" y="10"/>
                      </a:lnTo>
                      <a:lnTo>
                        <a:pt x="9"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6" name="Freeform 1127">
                  <a:extLst>
                    <a:ext uri="{FF2B5EF4-FFF2-40B4-BE49-F238E27FC236}">
                      <a16:creationId xmlns:a16="http://schemas.microsoft.com/office/drawing/2014/main" id="{C939C096-DB8B-D819-A7E2-53C65BCE0EA7}"/>
                    </a:ext>
                  </a:extLst>
                </p:cNvPr>
                <p:cNvSpPr>
                  <a:spLocks/>
                </p:cNvSpPr>
                <p:nvPr/>
              </p:nvSpPr>
              <p:spPr bwMode="auto">
                <a:xfrm>
                  <a:off x="6145213" y="5176838"/>
                  <a:ext cx="4763" cy="4763"/>
                </a:xfrm>
                <a:custGeom>
                  <a:avLst/>
                  <a:gdLst>
                    <a:gd name="T0" fmla="*/ 27 w 27"/>
                    <a:gd name="T1" fmla="*/ 3 h 18"/>
                    <a:gd name="T2" fmla="*/ 27 w 27"/>
                    <a:gd name="T3" fmla="*/ 3 h 18"/>
                    <a:gd name="T4" fmla="*/ 21 w 27"/>
                    <a:gd name="T5" fmla="*/ 1 h 18"/>
                    <a:gd name="T6" fmla="*/ 15 w 27"/>
                    <a:gd name="T7" fmla="*/ 0 h 18"/>
                    <a:gd name="T8" fmla="*/ 10 w 27"/>
                    <a:gd name="T9" fmla="*/ 0 h 18"/>
                    <a:gd name="T10" fmla="*/ 6 w 27"/>
                    <a:gd name="T11" fmla="*/ 1 h 18"/>
                    <a:gd name="T12" fmla="*/ 4 w 27"/>
                    <a:gd name="T13" fmla="*/ 4 h 18"/>
                    <a:gd name="T14" fmla="*/ 2 w 27"/>
                    <a:gd name="T15" fmla="*/ 7 h 18"/>
                    <a:gd name="T16" fmla="*/ 0 w 27"/>
                    <a:gd name="T17" fmla="*/ 13 h 18"/>
                    <a:gd name="T18" fmla="*/ 0 w 27"/>
                    <a:gd name="T19" fmla="*/ 18 h 18"/>
                    <a:gd name="T20" fmla="*/ 0 w 27"/>
                    <a:gd name="T21" fmla="*/ 18 h 18"/>
                    <a:gd name="T22" fmla="*/ 6 w 27"/>
                    <a:gd name="T23" fmla="*/ 15 h 18"/>
                    <a:gd name="T24" fmla="*/ 12 w 27"/>
                    <a:gd name="T25" fmla="*/ 13 h 18"/>
                    <a:gd name="T26" fmla="*/ 17 w 27"/>
                    <a:gd name="T27" fmla="*/ 12 h 18"/>
                    <a:gd name="T28" fmla="*/ 18 w 27"/>
                    <a:gd name="T29" fmla="*/ 12 h 18"/>
                    <a:gd name="T30" fmla="*/ 18 w 27"/>
                    <a:gd name="T31" fmla="*/ 13 h 18"/>
                    <a:gd name="T32" fmla="*/ 27 w 27"/>
                    <a:gd name="T33" fmla="*/ 3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7" h="18">
                      <a:moveTo>
                        <a:pt x="27" y="3"/>
                      </a:moveTo>
                      <a:lnTo>
                        <a:pt x="27" y="3"/>
                      </a:lnTo>
                      <a:lnTo>
                        <a:pt x="21" y="1"/>
                      </a:lnTo>
                      <a:lnTo>
                        <a:pt x="15" y="0"/>
                      </a:lnTo>
                      <a:lnTo>
                        <a:pt x="10" y="0"/>
                      </a:lnTo>
                      <a:lnTo>
                        <a:pt x="6" y="1"/>
                      </a:lnTo>
                      <a:lnTo>
                        <a:pt x="4" y="4"/>
                      </a:lnTo>
                      <a:lnTo>
                        <a:pt x="2" y="7"/>
                      </a:lnTo>
                      <a:lnTo>
                        <a:pt x="0" y="13"/>
                      </a:lnTo>
                      <a:lnTo>
                        <a:pt x="0" y="18"/>
                      </a:lnTo>
                      <a:lnTo>
                        <a:pt x="0" y="18"/>
                      </a:lnTo>
                      <a:lnTo>
                        <a:pt x="6" y="15"/>
                      </a:lnTo>
                      <a:lnTo>
                        <a:pt x="12" y="13"/>
                      </a:lnTo>
                      <a:lnTo>
                        <a:pt x="17" y="12"/>
                      </a:lnTo>
                      <a:lnTo>
                        <a:pt x="18" y="12"/>
                      </a:lnTo>
                      <a:lnTo>
                        <a:pt x="18" y="13"/>
                      </a:lnTo>
                      <a:lnTo>
                        <a:pt x="27"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7" name="Freeform 1128">
                  <a:extLst>
                    <a:ext uri="{FF2B5EF4-FFF2-40B4-BE49-F238E27FC236}">
                      <a16:creationId xmlns:a16="http://schemas.microsoft.com/office/drawing/2014/main" id="{788CB851-8040-16BC-D2B0-497CA6EEEE20}"/>
                    </a:ext>
                  </a:extLst>
                </p:cNvPr>
                <p:cNvSpPr>
                  <a:spLocks/>
                </p:cNvSpPr>
                <p:nvPr/>
              </p:nvSpPr>
              <p:spPr bwMode="auto">
                <a:xfrm>
                  <a:off x="6145213" y="5176838"/>
                  <a:ext cx="4763" cy="4763"/>
                </a:xfrm>
                <a:custGeom>
                  <a:avLst/>
                  <a:gdLst>
                    <a:gd name="T0" fmla="*/ 27 w 27"/>
                    <a:gd name="T1" fmla="*/ 3 h 18"/>
                    <a:gd name="T2" fmla="*/ 27 w 27"/>
                    <a:gd name="T3" fmla="*/ 3 h 18"/>
                    <a:gd name="T4" fmla="*/ 21 w 27"/>
                    <a:gd name="T5" fmla="*/ 1 h 18"/>
                    <a:gd name="T6" fmla="*/ 15 w 27"/>
                    <a:gd name="T7" fmla="*/ 0 h 18"/>
                    <a:gd name="T8" fmla="*/ 10 w 27"/>
                    <a:gd name="T9" fmla="*/ 0 h 18"/>
                    <a:gd name="T10" fmla="*/ 6 w 27"/>
                    <a:gd name="T11" fmla="*/ 1 h 18"/>
                    <a:gd name="T12" fmla="*/ 4 w 27"/>
                    <a:gd name="T13" fmla="*/ 4 h 18"/>
                    <a:gd name="T14" fmla="*/ 2 w 27"/>
                    <a:gd name="T15" fmla="*/ 7 h 18"/>
                    <a:gd name="T16" fmla="*/ 0 w 27"/>
                    <a:gd name="T17" fmla="*/ 13 h 18"/>
                    <a:gd name="T18" fmla="*/ 0 w 27"/>
                    <a:gd name="T19" fmla="*/ 18 h 18"/>
                    <a:gd name="T20" fmla="*/ 0 w 27"/>
                    <a:gd name="T21" fmla="*/ 18 h 18"/>
                    <a:gd name="T22" fmla="*/ 6 w 27"/>
                    <a:gd name="T23" fmla="*/ 15 h 18"/>
                    <a:gd name="T24" fmla="*/ 12 w 27"/>
                    <a:gd name="T25" fmla="*/ 13 h 18"/>
                    <a:gd name="T26" fmla="*/ 17 w 27"/>
                    <a:gd name="T27" fmla="*/ 12 h 18"/>
                    <a:gd name="T28" fmla="*/ 18 w 27"/>
                    <a:gd name="T29" fmla="*/ 12 h 18"/>
                    <a:gd name="T30" fmla="*/ 18 w 27"/>
                    <a:gd name="T31" fmla="*/ 13 h 18"/>
                    <a:gd name="T32" fmla="*/ 27 w 27"/>
                    <a:gd name="T33" fmla="*/ 3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7" h="18">
                      <a:moveTo>
                        <a:pt x="27" y="3"/>
                      </a:moveTo>
                      <a:lnTo>
                        <a:pt x="27" y="3"/>
                      </a:lnTo>
                      <a:lnTo>
                        <a:pt x="21" y="1"/>
                      </a:lnTo>
                      <a:lnTo>
                        <a:pt x="15" y="0"/>
                      </a:lnTo>
                      <a:lnTo>
                        <a:pt x="10" y="0"/>
                      </a:lnTo>
                      <a:lnTo>
                        <a:pt x="6" y="1"/>
                      </a:lnTo>
                      <a:lnTo>
                        <a:pt x="4" y="4"/>
                      </a:lnTo>
                      <a:lnTo>
                        <a:pt x="2" y="7"/>
                      </a:lnTo>
                      <a:lnTo>
                        <a:pt x="0" y="13"/>
                      </a:lnTo>
                      <a:lnTo>
                        <a:pt x="0" y="18"/>
                      </a:lnTo>
                      <a:lnTo>
                        <a:pt x="0" y="18"/>
                      </a:lnTo>
                      <a:lnTo>
                        <a:pt x="6" y="15"/>
                      </a:lnTo>
                      <a:lnTo>
                        <a:pt x="12" y="13"/>
                      </a:lnTo>
                      <a:lnTo>
                        <a:pt x="17" y="12"/>
                      </a:lnTo>
                      <a:lnTo>
                        <a:pt x="18" y="12"/>
                      </a:lnTo>
                      <a:lnTo>
                        <a:pt x="18" y="13"/>
                      </a:lnTo>
                      <a:lnTo>
                        <a:pt x="27"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8" name="Freeform 1129">
                  <a:extLst>
                    <a:ext uri="{FF2B5EF4-FFF2-40B4-BE49-F238E27FC236}">
                      <a16:creationId xmlns:a16="http://schemas.microsoft.com/office/drawing/2014/main" id="{E3E2200C-E164-E502-0B86-1E183A4DE7B1}"/>
                    </a:ext>
                  </a:extLst>
                </p:cNvPr>
                <p:cNvSpPr>
                  <a:spLocks/>
                </p:cNvSpPr>
                <p:nvPr/>
              </p:nvSpPr>
              <p:spPr bwMode="auto">
                <a:xfrm>
                  <a:off x="6145213" y="5176838"/>
                  <a:ext cx="4763" cy="4763"/>
                </a:xfrm>
                <a:custGeom>
                  <a:avLst/>
                  <a:gdLst>
                    <a:gd name="T0" fmla="*/ 27 w 27"/>
                    <a:gd name="T1" fmla="*/ 3 h 18"/>
                    <a:gd name="T2" fmla="*/ 27 w 27"/>
                    <a:gd name="T3" fmla="*/ 3 h 18"/>
                    <a:gd name="T4" fmla="*/ 21 w 27"/>
                    <a:gd name="T5" fmla="*/ 1 h 18"/>
                    <a:gd name="T6" fmla="*/ 15 w 27"/>
                    <a:gd name="T7" fmla="*/ 0 h 18"/>
                    <a:gd name="T8" fmla="*/ 10 w 27"/>
                    <a:gd name="T9" fmla="*/ 0 h 18"/>
                    <a:gd name="T10" fmla="*/ 6 w 27"/>
                    <a:gd name="T11" fmla="*/ 2 h 18"/>
                    <a:gd name="T12" fmla="*/ 4 w 27"/>
                    <a:gd name="T13" fmla="*/ 4 h 18"/>
                    <a:gd name="T14" fmla="*/ 2 w 27"/>
                    <a:gd name="T15" fmla="*/ 7 h 18"/>
                    <a:gd name="T16" fmla="*/ 0 w 27"/>
                    <a:gd name="T17" fmla="*/ 13 h 18"/>
                    <a:gd name="T18" fmla="*/ 0 w 27"/>
                    <a:gd name="T19" fmla="*/ 18 h 18"/>
                    <a:gd name="T20" fmla="*/ 0 w 27"/>
                    <a:gd name="T21" fmla="*/ 18 h 18"/>
                    <a:gd name="T22" fmla="*/ 6 w 27"/>
                    <a:gd name="T23" fmla="*/ 15 h 18"/>
                    <a:gd name="T24" fmla="*/ 12 w 27"/>
                    <a:gd name="T25" fmla="*/ 13 h 18"/>
                    <a:gd name="T26" fmla="*/ 17 w 27"/>
                    <a:gd name="T27" fmla="*/ 12 h 18"/>
                    <a:gd name="T28" fmla="*/ 18 w 27"/>
                    <a:gd name="T29" fmla="*/ 12 h 18"/>
                    <a:gd name="T30" fmla="*/ 18 w 27"/>
                    <a:gd name="T31" fmla="*/ 13 h 18"/>
                    <a:gd name="T32" fmla="*/ 27 w 27"/>
                    <a:gd name="T33" fmla="*/ 3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7" h="18">
                      <a:moveTo>
                        <a:pt x="27" y="3"/>
                      </a:moveTo>
                      <a:lnTo>
                        <a:pt x="27" y="3"/>
                      </a:lnTo>
                      <a:lnTo>
                        <a:pt x="21" y="1"/>
                      </a:lnTo>
                      <a:lnTo>
                        <a:pt x="15" y="0"/>
                      </a:lnTo>
                      <a:lnTo>
                        <a:pt x="10" y="0"/>
                      </a:lnTo>
                      <a:lnTo>
                        <a:pt x="6" y="2"/>
                      </a:lnTo>
                      <a:lnTo>
                        <a:pt x="4" y="4"/>
                      </a:lnTo>
                      <a:lnTo>
                        <a:pt x="2" y="7"/>
                      </a:lnTo>
                      <a:lnTo>
                        <a:pt x="0" y="13"/>
                      </a:lnTo>
                      <a:lnTo>
                        <a:pt x="0" y="18"/>
                      </a:lnTo>
                      <a:lnTo>
                        <a:pt x="0" y="18"/>
                      </a:lnTo>
                      <a:lnTo>
                        <a:pt x="6" y="15"/>
                      </a:lnTo>
                      <a:lnTo>
                        <a:pt x="12" y="13"/>
                      </a:lnTo>
                      <a:lnTo>
                        <a:pt x="17" y="12"/>
                      </a:lnTo>
                      <a:lnTo>
                        <a:pt x="18" y="12"/>
                      </a:lnTo>
                      <a:lnTo>
                        <a:pt x="18" y="13"/>
                      </a:lnTo>
                      <a:lnTo>
                        <a:pt x="27"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9" name="Freeform 1130">
                  <a:extLst>
                    <a:ext uri="{FF2B5EF4-FFF2-40B4-BE49-F238E27FC236}">
                      <a16:creationId xmlns:a16="http://schemas.microsoft.com/office/drawing/2014/main" id="{F987F241-97CF-7FD0-0F0B-7348E25DAB4B}"/>
                    </a:ext>
                  </a:extLst>
                </p:cNvPr>
                <p:cNvSpPr>
                  <a:spLocks/>
                </p:cNvSpPr>
                <p:nvPr/>
              </p:nvSpPr>
              <p:spPr bwMode="auto">
                <a:xfrm>
                  <a:off x="6145213" y="5183188"/>
                  <a:ext cx="3175" cy="3175"/>
                </a:xfrm>
                <a:custGeom>
                  <a:avLst/>
                  <a:gdLst>
                    <a:gd name="T0" fmla="*/ 18 w 18"/>
                    <a:gd name="T1" fmla="*/ 0 h 16"/>
                    <a:gd name="T2" fmla="*/ 18 w 18"/>
                    <a:gd name="T3" fmla="*/ 0 h 16"/>
                    <a:gd name="T4" fmla="*/ 11 w 18"/>
                    <a:gd name="T5" fmla="*/ 2 h 16"/>
                    <a:gd name="T6" fmla="*/ 5 w 18"/>
                    <a:gd name="T7" fmla="*/ 5 h 16"/>
                    <a:gd name="T8" fmla="*/ 3 w 18"/>
                    <a:gd name="T9" fmla="*/ 7 h 16"/>
                    <a:gd name="T10" fmla="*/ 1 w 18"/>
                    <a:gd name="T11" fmla="*/ 10 h 16"/>
                    <a:gd name="T12" fmla="*/ 0 w 18"/>
                    <a:gd name="T13" fmla="*/ 13 h 16"/>
                    <a:gd name="T14" fmla="*/ 0 w 18"/>
                    <a:gd name="T15" fmla="*/ 16 h 16"/>
                    <a:gd name="T16" fmla="*/ 0 w 18"/>
                    <a:gd name="T17" fmla="*/ 16 h 16"/>
                    <a:gd name="T18" fmla="*/ 6 w 18"/>
                    <a:gd name="T19" fmla="*/ 15 h 16"/>
                    <a:gd name="T20" fmla="*/ 12 w 18"/>
                    <a:gd name="T21" fmla="*/ 13 h 16"/>
                    <a:gd name="T22" fmla="*/ 17 w 18"/>
                    <a:gd name="T23" fmla="*/ 11 h 16"/>
                    <a:gd name="T24" fmla="*/ 18 w 18"/>
                    <a:gd name="T25" fmla="*/ 8 h 16"/>
                    <a:gd name="T26" fmla="*/ 18 w 18"/>
                    <a:gd name="T27"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 h="16">
                      <a:moveTo>
                        <a:pt x="18" y="0"/>
                      </a:moveTo>
                      <a:lnTo>
                        <a:pt x="18" y="0"/>
                      </a:lnTo>
                      <a:lnTo>
                        <a:pt x="11" y="2"/>
                      </a:lnTo>
                      <a:lnTo>
                        <a:pt x="5" y="5"/>
                      </a:lnTo>
                      <a:lnTo>
                        <a:pt x="3" y="7"/>
                      </a:lnTo>
                      <a:lnTo>
                        <a:pt x="1" y="10"/>
                      </a:lnTo>
                      <a:lnTo>
                        <a:pt x="0" y="13"/>
                      </a:lnTo>
                      <a:lnTo>
                        <a:pt x="0" y="16"/>
                      </a:lnTo>
                      <a:lnTo>
                        <a:pt x="0" y="16"/>
                      </a:lnTo>
                      <a:lnTo>
                        <a:pt x="6" y="15"/>
                      </a:lnTo>
                      <a:lnTo>
                        <a:pt x="12" y="13"/>
                      </a:lnTo>
                      <a:lnTo>
                        <a:pt x="17" y="11"/>
                      </a:lnTo>
                      <a:lnTo>
                        <a:pt x="18" y="8"/>
                      </a:lnTo>
                      <a:lnTo>
                        <a:pt x="18"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0" name="Freeform 1131">
                  <a:extLst>
                    <a:ext uri="{FF2B5EF4-FFF2-40B4-BE49-F238E27FC236}">
                      <a16:creationId xmlns:a16="http://schemas.microsoft.com/office/drawing/2014/main" id="{91C9F9A0-6D83-DC9F-7869-9739D688653F}"/>
                    </a:ext>
                  </a:extLst>
                </p:cNvPr>
                <p:cNvSpPr>
                  <a:spLocks/>
                </p:cNvSpPr>
                <p:nvPr/>
              </p:nvSpPr>
              <p:spPr bwMode="auto">
                <a:xfrm>
                  <a:off x="6145213" y="5183188"/>
                  <a:ext cx="3175" cy="3175"/>
                </a:xfrm>
                <a:custGeom>
                  <a:avLst/>
                  <a:gdLst>
                    <a:gd name="T0" fmla="*/ 18 w 18"/>
                    <a:gd name="T1" fmla="*/ 0 h 16"/>
                    <a:gd name="T2" fmla="*/ 18 w 18"/>
                    <a:gd name="T3" fmla="*/ 0 h 16"/>
                    <a:gd name="T4" fmla="*/ 11 w 18"/>
                    <a:gd name="T5" fmla="*/ 2 h 16"/>
                    <a:gd name="T6" fmla="*/ 5 w 18"/>
                    <a:gd name="T7" fmla="*/ 5 h 16"/>
                    <a:gd name="T8" fmla="*/ 3 w 18"/>
                    <a:gd name="T9" fmla="*/ 7 h 16"/>
                    <a:gd name="T10" fmla="*/ 1 w 18"/>
                    <a:gd name="T11" fmla="*/ 10 h 16"/>
                    <a:gd name="T12" fmla="*/ 0 w 18"/>
                    <a:gd name="T13" fmla="*/ 13 h 16"/>
                    <a:gd name="T14" fmla="*/ 0 w 18"/>
                    <a:gd name="T15" fmla="*/ 16 h 16"/>
                    <a:gd name="T16" fmla="*/ 0 w 18"/>
                    <a:gd name="T17" fmla="*/ 16 h 16"/>
                    <a:gd name="T18" fmla="*/ 6 w 18"/>
                    <a:gd name="T19" fmla="*/ 15 h 16"/>
                    <a:gd name="T20" fmla="*/ 12 w 18"/>
                    <a:gd name="T21" fmla="*/ 13 h 16"/>
                    <a:gd name="T22" fmla="*/ 17 w 18"/>
                    <a:gd name="T23" fmla="*/ 11 h 16"/>
                    <a:gd name="T24" fmla="*/ 18 w 18"/>
                    <a:gd name="T25" fmla="*/ 8 h 16"/>
                    <a:gd name="T26" fmla="*/ 18 w 18"/>
                    <a:gd name="T27"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 h="16">
                      <a:moveTo>
                        <a:pt x="18" y="0"/>
                      </a:moveTo>
                      <a:lnTo>
                        <a:pt x="18" y="0"/>
                      </a:lnTo>
                      <a:lnTo>
                        <a:pt x="11" y="2"/>
                      </a:lnTo>
                      <a:lnTo>
                        <a:pt x="5" y="5"/>
                      </a:lnTo>
                      <a:lnTo>
                        <a:pt x="3" y="7"/>
                      </a:lnTo>
                      <a:lnTo>
                        <a:pt x="1" y="10"/>
                      </a:lnTo>
                      <a:lnTo>
                        <a:pt x="0" y="13"/>
                      </a:lnTo>
                      <a:lnTo>
                        <a:pt x="0" y="16"/>
                      </a:lnTo>
                      <a:lnTo>
                        <a:pt x="0" y="16"/>
                      </a:lnTo>
                      <a:lnTo>
                        <a:pt x="6" y="15"/>
                      </a:lnTo>
                      <a:lnTo>
                        <a:pt x="12" y="13"/>
                      </a:lnTo>
                      <a:lnTo>
                        <a:pt x="17" y="11"/>
                      </a:lnTo>
                      <a:lnTo>
                        <a:pt x="18" y="8"/>
                      </a:lnTo>
                      <a:lnTo>
                        <a:pt x="1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1" name="Freeform 1132">
                  <a:extLst>
                    <a:ext uri="{FF2B5EF4-FFF2-40B4-BE49-F238E27FC236}">
                      <a16:creationId xmlns:a16="http://schemas.microsoft.com/office/drawing/2014/main" id="{21E4EDB5-4F32-F63E-B8EB-65AB16320EDE}"/>
                    </a:ext>
                  </a:extLst>
                </p:cNvPr>
                <p:cNvSpPr>
                  <a:spLocks/>
                </p:cNvSpPr>
                <p:nvPr/>
              </p:nvSpPr>
              <p:spPr bwMode="auto">
                <a:xfrm>
                  <a:off x="6145213" y="5183188"/>
                  <a:ext cx="3175" cy="3175"/>
                </a:xfrm>
                <a:custGeom>
                  <a:avLst/>
                  <a:gdLst>
                    <a:gd name="T0" fmla="*/ 18 w 18"/>
                    <a:gd name="T1" fmla="*/ 0 h 16"/>
                    <a:gd name="T2" fmla="*/ 18 w 18"/>
                    <a:gd name="T3" fmla="*/ 0 h 16"/>
                    <a:gd name="T4" fmla="*/ 11 w 18"/>
                    <a:gd name="T5" fmla="*/ 2 h 16"/>
                    <a:gd name="T6" fmla="*/ 5 w 18"/>
                    <a:gd name="T7" fmla="*/ 5 h 16"/>
                    <a:gd name="T8" fmla="*/ 3 w 18"/>
                    <a:gd name="T9" fmla="*/ 7 h 16"/>
                    <a:gd name="T10" fmla="*/ 1 w 18"/>
                    <a:gd name="T11" fmla="*/ 10 h 16"/>
                    <a:gd name="T12" fmla="*/ 0 w 18"/>
                    <a:gd name="T13" fmla="*/ 13 h 16"/>
                    <a:gd name="T14" fmla="*/ 0 w 18"/>
                    <a:gd name="T15" fmla="*/ 16 h 16"/>
                    <a:gd name="T16" fmla="*/ 0 w 18"/>
                    <a:gd name="T17" fmla="*/ 16 h 16"/>
                    <a:gd name="T18" fmla="*/ 6 w 18"/>
                    <a:gd name="T19" fmla="*/ 15 h 16"/>
                    <a:gd name="T20" fmla="*/ 12 w 18"/>
                    <a:gd name="T21" fmla="*/ 13 h 16"/>
                    <a:gd name="T22" fmla="*/ 17 w 18"/>
                    <a:gd name="T23" fmla="*/ 11 h 16"/>
                    <a:gd name="T24" fmla="*/ 18 w 18"/>
                    <a:gd name="T25" fmla="*/ 8 h 16"/>
                    <a:gd name="T26" fmla="*/ 18 w 18"/>
                    <a:gd name="T27"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 h="16">
                      <a:moveTo>
                        <a:pt x="18" y="0"/>
                      </a:moveTo>
                      <a:lnTo>
                        <a:pt x="18" y="0"/>
                      </a:lnTo>
                      <a:lnTo>
                        <a:pt x="11" y="2"/>
                      </a:lnTo>
                      <a:lnTo>
                        <a:pt x="5" y="5"/>
                      </a:lnTo>
                      <a:lnTo>
                        <a:pt x="3" y="7"/>
                      </a:lnTo>
                      <a:lnTo>
                        <a:pt x="1" y="10"/>
                      </a:lnTo>
                      <a:lnTo>
                        <a:pt x="0" y="13"/>
                      </a:lnTo>
                      <a:lnTo>
                        <a:pt x="0" y="16"/>
                      </a:lnTo>
                      <a:lnTo>
                        <a:pt x="0" y="16"/>
                      </a:lnTo>
                      <a:lnTo>
                        <a:pt x="6" y="15"/>
                      </a:lnTo>
                      <a:lnTo>
                        <a:pt x="12" y="13"/>
                      </a:lnTo>
                      <a:lnTo>
                        <a:pt x="17" y="11"/>
                      </a:lnTo>
                      <a:lnTo>
                        <a:pt x="18" y="8"/>
                      </a:lnTo>
                      <a:lnTo>
                        <a:pt x="18"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2" name="Freeform 1133">
                  <a:extLst>
                    <a:ext uri="{FF2B5EF4-FFF2-40B4-BE49-F238E27FC236}">
                      <a16:creationId xmlns:a16="http://schemas.microsoft.com/office/drawing/2014/main" id="{083B195B-8F53-3831-500C-2987094533B8}"/>
                    </a:ext>
                  </a:extLst>
                </p:cNvPr>
                <p:cNvSpPr>
                  <a:spLocks/>
                </p:cNvSpPr>
                <p:nvPr/>
              </p:nvSpPr>
              <p:spPr bwMode="auto">
                <a:xfrm>
                  <a:off x="6149976" y="5186363"/>
                  <a:ext cx="3175" cy="3175"/>
                </a:xfrm>
                <a:custGeom>
                  <a:avLst/>
                  <a:gdLst>
                    <a:gd name="T0" fmla="*/ 0 w 9"/>
                    <a:gd name="T1" fmla="*/ 2 h 18"/>
                    <a:gd name="T2" fmla="*/ 0 w 9"/>
                    <a:gd name="T3" fmla="*/ 2 h 18"/>
                    <a:gd name="T4" fmla="*/ 0 w 9"/>
                    <a:gd name="T5" fmla="*/ 18 h 18"/>
                    <a:gd name="T6" fmla="*/ 0 w 9"/>
                    <a:gd name="T7" fmla="*/ 18 h 18"/>
                    <a:gd name="T8" fmla="*/ 5 w 9"/>
                    <a:gd name="T9" fmla="*/ 14 h 18"/>
                    <a:gd name="T10" fmla="*/ 8 w 9"/>
                    <a:gd name="T11" fmla="*/ 11 h 18"/>
                    <a:gd name="T12" fmla="*/ 9 w 9"/>
                    <a:gd name="T13" fmla="*/ 6 h 18"/>
                    <a:gd name="T14" fmla="*/ 9 w 9"/>
                    <a:gd name="T15" fmla="*/ 0 h 18"/>
                    <a:gd name="T16" fmla="*/ 0 w 9"/>
                    <a:gd name="T17" fmla="*/ 2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18">
                      <a:moveTo>
                        <a:pt x="0" y="2"/>
                      </a:moveTo>
                      <a:lnTo>
                        <a:pt x="0" y="2"/>
                      </a:lnTo>
                      <a:lnTo>
                        <a:pt x="0" y="18"/>
                      </a:lnTo>
                      <a:lnTo>
                        <a:pt x="0" y="18"/>
                      </a:lnTo>
                      <a:lnTo>
                        <a:pt x="5" y="14"/>
                      </a:lnTo>
                      <a:lnTo>
                        <a:pt x="8" y="11"/>
                      </a:lnTo>
                      <a:lnTo>
                        <a:pt x="9" y="6"/>
                      </a:lnTo>
                      <a:lnTo>
                        <a:pt x="9" y="0"/>
                      </a:lnTo>
                      <a:lnTo>
                        <a:pt x="0" y="2"/>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3" name="Freeform 1134">
                  <a:extLst>
                    <a:ext uri="{FF2B5EF4-FFF2-40B4-BE49-F238E27FC236}">
                      <a16:creationId xmlns:a16="http://schemas.microsoft.com/office/drawing/2014/main" id="{1AC36B9B-6AF8-208B-1D68-4720426353E9}"/>
                    </a:ext>
                  </a:extLst>
                </p:cNvPr>
                <p:cNvSpPr>
                  <a:spLocks/>
                </p:cNvSpPr>
                <p:nvPr/>
              </p:nvSpPr>
              <p:spPr bwMode="auto">
                <a:xfrm>
                  <a:off x="6149976" y="5186363"/>
                  <a:ext cx="3175" cy="3175"/>
                </a:xfrm>
                <a:custGeom>
                  <a:avLst/>
                  <a:gdLst>
                    <a:gd name="T0" fmla="*/ 0 w 9"/>
                    <a:gd name="T1" fmla="*/ 2 h 18"/>
                    <a:gd name="T2" fmla="*/ 0 w 9"/>
                    <a:gd name="T3" fmla="*/ 2 h 18"/>
                    <a:gd name="T4" fmla="*/ 0 w 9"/>
                    <a:gd name="T5" fmla="*/ 18 h 18"/>
                    <a:gd name="T6" fmla="*/ 0 w 9"/>
                    <a:gd name="T7" fmla="*/ 18 h 18"/>
                    <a:gd name="T8" fmla="*/ 5 w 9"/>
                    <a:gd name="T9" fmla="*/ 14 h 18"/>
                    <a:gd name="T10" fmla="*/ 8 w 9"/>
                    <a:gd name="T11" fmla="*/ 11 h 18"/>
                    <a:gd name="T12" fmla="*/ 9 w 9"/>
                    <a:gd name="T13" fmla="*/ 6 h 18"/>
                    <a:gd name="T14" fmla="*/ 9 w 9"/>
                    <a:gd name="T15" fmla="*/ 0 h 18"/>
                    <a:gd name="T16" fmla="*/ 0 w 9"/>
                    <a:gd name="T17" fmla="*/ 2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18">
                      <a:moveTo>
                        <a:pt x="0" y="2"/>
                      </a:moveTo>
                      <a:lnTo>
                        <a:pt x="0" y="2"/>
                      </a:lnTo>
                      <a:lnTo>
                        <a:pt x="0" y="18"/>
                      </a:lnTo>
                      <a:lnTo>
                        <a:pt x="0" y="18"/>
                      </a:lnTo>
                      <a:lnTo>
                        <a:pt x="5" y="14"/>
                      </a:lnTo>
                      <a:lnTo>
                        <a:pt x="8" y="11"/>
                      </a:lnTo>
                      <a:lnTo>
                        <a:pt x="9" y="6"/>
                      </a:lnTo>
                      <a:lnTo>
                        <a:pt x="9"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4" name="Freeform 1135">
                  <a:extLst>
                    <a:ext uri="{FF2B5EF4-FFF2-40B4-BE49-F238E27FC236}">
                      <a16:creationId xmlns:a16="http://schemas.microsoft.com/office/drawing/2014/main" id="{1D119844-1884-5DD6-CA35-ABDCC1FD73E5}"/>
                    </a:ext>
                  </a:extLst>
                </p:cNvPr>
                <p:cNvSpPr>
                  <a:spLocks/>
                </p:cNvSpPr>
                <p:nvPr/>
              </p:nvSpPr>
              <p:spPr bwMode="auto">
                <a:xfrm>
                  <a:off x="6149976" y="5186363"/>
                  <a:ext cx="3175" cy="3175"/>
                </a:xfrm>
                <a:custGeom>
                  <a:avLst/>
                  <a:gdLst>
                    <a:gd name="T0" fmla="*/ 0 w 9"/>
                    <a:gd name="T1" fmla="*/ 2 h 18"/>
                    <a:gd name="T2" fmla="*/ 0 w 9"/>
                    <a:gd name="T3" fmla="*/ 2 h 18"/>
                    <a:gd name="T4" fmla="*/ 0 w 9"/>
                    <a:gd name="T5" fmla="*/ 18 h 18"/>
                    <a:gd name="T6" fmla="*/ 0 w 9"/>
                    <a:gd name="T7" fmla="*/ 18 h 18"/>
                    <a:gd name="T8" fmla="*/ 5 w 9"/>
                    <a:gd name="T9" fmla="*/ 14 h 18"/>
                    <a:gd name="T10" fmla="*/ 8 w 9"/>
                    <a:gd name="T11" fmla="*/ 11 h 18"/>
                    <a:gd name="T12" fmla="*/ 8 w 9"/>
                    <a:gd name="T13" fmla="*/ 6 h 18"/>
                    <a:gd name="T14" fmla="*/ 9 w 9"/>
                    <a:gd name="T15" fmla="*/ 0 h 18"/>
                    <a:gd name="T16" fmla="*/ 0 w 9"/>
                    <a:gd name="T17" fmla="*/ 2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18">
                      <a:moveTo>
                        <a:pt x="0" y="2"/>
                      </a:moveTo>
                      <a:lnTo>
                        <a:pt x="0" y="2"/>
                      </a:lnTo>
                      <a:lnTo>
                        <a:pt x="0" y="18"/>
                      </a:lnTo>
                      <a:lnTo>
                        <a:pt x="0" y="18"/>
                      </a:lnTo>
                      <a:lnTo>
                        <a:pt x="5" y="14"/>
                      </a:lnTo>
                      <a:lnTo>
                        <a:pt x="8" y="11"/>
                      </a:lnTo>
                      <a:lnTo>
                        <a:pt x="8" y="6"/>
                      </a:lnTo>
                      <a:lnTo>
                        <a:pt x="9" y="0"/>
                      </a:lnTo>
                      <a:lnTo>
                        <a:pt x="0" y="2"/>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5" name="Freeform 1136">
                  <a:extLst>
                    <a:ext uri="{FF2B5EF4-FFF2-40B4-BE49-F238E27FC236}">
                      <a16:creationId xmlns:a16="http://schemas.microsoft.com/office/drawing/2014/main" id="{C9A0FAAC-8E41-86A6-DD30-253BA876146D}"/>
                    </a:ext>
                  </a:extLst>
                </p:cNvPr>
                <p:cNvSpPr>
                  <a:spLocks/>
                </p:cNvSpPr>
                <p:nvPr/>
              </p:nvSpPr>
              <p:spPr bwMode="auto">
                <a:xfrm>
                  <a:off x="6154738" y="5195888"/>
                  <a:ext cx="4763" cy="3175"/>
                </a:xfrm>
                <a:custGeom>
                  <a:avLst/>
                  <a:gdLst>
                    <a:gd name="T0" fmla="*/ 18 w 18"/>
                    <a:gd name="T1" fmla="*/ 1 h 13"/>
                    <a:gd name="T2" fmla="*/ 18 w 18"/>
                    <a:gd name="T3" fmla="*/ 1 h 13"/>
                    <a:gd name="T4" fmla="*/ 12 w 18"/>
                    <a:gd name="T5" fmla="*/ 0 h 13"/>
                    <a:gd name="T6" fmla="*/ 5 w 18"/>
                    <a:gd name="T7" fmla="*/ 1 h 13"/>
                    <a:gd name="T8" fmla="*/ 3 w 18"/>
                    <a:gd name="T9" fmla="*/ 2 h 13"/>
                    <a:gd name="T10" fmla="*/ 1 w 18"/>
                    <a:gd name="T11" fmla="*/ 4 h 13"/>
                    <a:gd name="T12" fmla="*/ 0 w 18"/>
                    <a:gd name="T13" fmla="*/ 6 h 13"/>
                    <a:gd name="T14" fmla="*/ 0 w 18"/>
                    <a:gd name="T15" fmla="*/ 8 h 13"/>
                    <a:gd name="T16" fmla="*/ 0 w 18"/>
                    <a:gd name="T17" fmla="*/ 8 h 13"/>
                    <a:gd name="T18" fmla="*/ 6 w 18"/>
                    <a:gd name="T19" fmla="*/ 9 h 13"/>
                    <a:gd name="T20" fmla="*/ 13 w 18"/>
                    <a:gd name="T21" fmla="*/ 9 h 13"/>
                    <a:gd name="T22" fmla="*/ 17 w 18"/>
                    <a:gd name="T23" fmla="*/ 11 h 13"/>
                    <a:gd name="T24" fmla="*/ 18 w 18"/>
                    <a:gd name="T25" fmla="*/ 12 h 13"/>
                    <a:gd name="T26" fmla="*/ 18 w 18"/>
                    <a:gd name="T27" fmla="*/ 13 h 13"/>
                    <a:gd name="T28" fmla="*/ 18 w 18"/>
                    <a:gd name="T29" fmla="*/ 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 h="13">
                      <a:moveTo>
                        <a:pt x="18" y="1"/>
                      </a:moveTo>
                      <a:lnTo>
                        <a:pt x="18" y="1"/>
                      </a:lnTo>
                      <a:lnTo>
                        <a:pt x="12" y="0"/>
                      </a:lnTo>
                      <a:lnTo>
                        <a:pt x="5" y="1"/>
                      </a:lnTo>
                      <a:lnTo>
                        <a:pt x="3" y="2"/>
                      </a:lnTo>
                      <a:lnTo>
                        <a:pt x="1" y="4"/>
                      </a:lnTo>
                      <a:lnTo>
                        <a:pt x="0" y="6"/>
                      </a:lnTo>
                      <a:lnTo>
                        <a:pt x="0" y="8"/>
                      </a:lnTo>
                      <a:lnTo>
                        <a:pt x="0" y="8"/>
                      </a:lnTo>
                      <a:lnTo>
                        <a:pt x="6" y="9"/>
                      </a:lnTo>
                      <a:lnTo>
                        <a:pt x="13" y="9"/>
                      </a:lnTo>
                      <a:lnTo>
                        <a:pt x="17" y="11"/>
                      </a:lnTo>
                      <a:lnTo>
                        <a:pt x="18" y="12"/>
                      </a:lnTo>
                      <a:lnTo>
                        <a:pt x="18" y="13"/>
                      </a:lnTo>
                      <a:lnTo>
                        <a:pt x="18" y="1"/>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6" name="Freeform 1137">
                  <a:extLst>
                    <a:ext uri="{FF2B5EF4-FFF2-40B4-BE49-F238E27FC236}">
                      <a16:creationId xmlns:a16="http://schemas.microsoft.com/office/drawing/2014/main" id="{241B51BF-6EB1-6D3E-48D3-6315C05F7CC8}"/>
                    </a:ext>
                  </a:extLst>
                </p:cNvPr>
                <p:cNvSpPr>
                  <a:spLocks/>
                </p:cNvSpPr>
                <p:nvPr/>
              </p:nvSpPr>
              <p:spPr bwMode="auto">
                <a:xfrm>
                  <a:off x="6154738" y="5195888"/>
                  <a:ext cx="4763" cy="3175"/>
                </a:xfrm>
                <a:custGeom>
                  <a:avLst/>
                  <a:gdLst>
                    <a:gd name="T0" fmla="*/ 18 w 18"/>
                    <a:gd name="T1" fmla="*/ 1 h 13"/>
                    <a:gd name="T2" fmla="*/ 18 w 18"/>
                    <a:gd name="T3" fmla="*/ 1 h 13"/>
                    <a:gd name="T4" fmla="*/ 12 w 18"/>
                    <a:gd name="T5" fmla="*/ 0 h 13"/>
                    <a:gd name="T6" fmla="*/ 5 w 18"/>
                    <a:gd name="T7" fmla="*/ 1 h 13"/>
                    <a:gd name="T8" fmla="*/ 3 w 18"/>
                    <a:gd name="T9" fmla="*/ 2 h 13"/>
                    <a:gd name="T10" fmla="*/ 1 w 18"/>
                    <a:gd name="T11" fmla="*/ 4 h 13"/>
                    <a:gd name="T12" fmla="*/ 0 w 18"/>
                    <a:gd name="T13" fmla="*/ 6 h 13"/>
                    <a:gd name="T14" fmla="*/ 0 w 18"/>
                    <a:gd name="T15" fmla="*/ 8 h 13"/>
                    <a:gd name="T16" fmla="*/ 0 w 18"/>
                    <a:gd name="T17" fmla="*/ 8 h 13"/>
                    <a:gd name="T18" fmla="*/ 6 w 18"/>
                    <a:gd name="T19" fmla="*/ 9 h 13"/>
                    <a:gd name="T20" fmla="*/ 13 w 18"/>
                    <a:gd name="T21" fmla="*/ 9 h 13"/>
                    <a:gd name="T22" fmla="*/ 17 w 18"/>
                    <a:gd name="T23" fmla="*/ 11 h 13"/>
                    <a:gd name="T24" fmla="*/ 18 w 18"/>
                    <a:gd name="T25" fmla="*/ 12 h 13"/>
                    <a:gd name="T26" fmla="*/ 18 w 18"/>
                    <a:gd name="T27" fmla="*/ 13 h 13"/>
                    <a:gd name="T28" fmla="*/ 18 w 18"/>
                    <a:gd name="T29" fmla="*/ 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 h="13">
                      <a:moveTo>
                        <a:pt x="18" y="1"/>
                      </a:moveTo>
                      <a:lnTo>
                        <a:pt x="18" y="1"/>
                      </a:lnTo>
                      <a:lnTo>
                        <a:pt x="12" y="0"/>
                      </a:lnTo>
                      <a:lnTo>
                        <a:pt x="5" y="1"/>
                      </a:lnTo>
                      <a:lnTo>
                        <a:pt x="3" y="2"/>
                      </a:lnTo>
                      <a:lnTo>
                        <a:pt x="1" y="4"/>
                      </a:lnTo>
                      <a:lnTo>
                        <a:pt x="0" y="6"/>
                      </a:lnTo>
                      <a:lnTo>
                        <a:pt x="0" y="8"/>
                      </a:lnTo>
                      <a:lnTo>
                        <a:pt x="0" y="8"/>
                      </a:lnTo>
                      <a:lnTo>
                        <a:pt x="6" y="9"/>
                      </a:lnTo>
                      <a:lnTo>
                        <a:pt x="13" y="9"/>
                      </a:lnTo>
                      <a:lnTo>
                        <a:pt x="17" y="11"/>
                      </a:lnTo>
                      <a:lnTo>
                        <a:pt x="18" y="12"/>
                      </a:lnTo>
                      <a:lnTo>
                        <a:pt x="18" y="13"/>
                      </a:lnTo>
                      <a:lnTo>
                        <a:pt x="18" y="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7" name="Freeform 1138">
                  <a:extLst>
                    <a:ext uri="{FF2B5EF4-FFF2-40B4-BE49-F238E27FC236}">
                      <a16:creationId xmlns:a16="http://schemas.microsoft.com/office/drawing/2014/main" id="{8FE6EF53-8AF2-1BF5-968B-38D4ABF704DA}"/>
                    </a:ext>
                  </a:extLst>
                </p:cNvPr>
                <p:cNvSpPr>
                  <a:spLocks/>
                </p:cNvSpPr>
                <p:nvPr/>
              </p:nvSpPr>
              <p:spPr bwMode="auto">
                <a:xfrm>
                  <a:off x="6154738" y="5195888"/>
                  <a:ext cx="4763" cy="3175"/>
                </a:xfrm>
                <a:custGeom>
                  <a:avLst/>
                  <a:gdLst>
                    <a:gd name="T0" fmla="*/ 18 w 18"/>
                    <a:gd name="T1" fmla="*/ 1 h 13"/>
                    <a:gd name="T2" fmla="*/ 18 w 18"/>
                    <a:gd name="T3" fmla="*/ 1 h 13"/>
                    <a:gd name="T4" fmla="*/ 12 w 18"/>
                    <a:gd name="T5" fmla="*/ 0 h 13"/>
                    <a:gd name="T6" fmla="*/ 5 w 18"/>
                    <a:gd name="T7" fmla="*/ 1 h 13"/>
                    <a:gd name="T8" fmla="*/ 3 w 18"/>
                    <a:gd name="T9" fmla="*/ 2 h 13"/>
                    <a:gd name="T10" fmla="*/ 1 w 18"/>
                    <a:gd name="T11" fmla="*/ 4 h 13"/>
                    <a:gd name="T12" fmla="*/ 0 w 18"/>
                    <a:gd name="T13" fmla="*/ 6 h 13"/>
                    <a:gd name="T14" fmla="*/ 0 w 18"/>
                    <a:gd name="T15" fmla="*/ 8 h 13"/>
                    <a:gd name="T16" fmla="*/ 0 w 18"/>
                    <a:gd name="T17" fmla="*/ 8 h 13"/>
                    <a:gd name="T18" fmla="*/ 6 w 18"/>
                    <a:gd name="T19" fmla="*/ 9 h 13"/>
                    <a:gd name="T20" fmla="*/ 13 w 18"/>
                    <a:gd name="T21" fmla="*/ 9 h 13"/>
                    <a:gd name="T22" fmla="*/ 17 w 18"/>
                    <a:gd name="T23" fmla="*/ 11 h 13"/>
                    <a:gd name="T24" fmla="*/ 18 w 18"/>
                    <a:gd name="T25" fmla="*/ 12 h 13"/>
                    <a:gd name="T26" fmla="*/ 18 w 18"/>
                    <a:gd name="T27" fmla="*/ 13 h 13"/>
                    <a:gd name="T28" fmla="*/ 18 w 18"/>
                    <a:gd name="T29" fmla="*/ 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 h="13">
                      <a:moveTo>
                        <a:pt x="18" y="1"/>
                      </a:moveTo>
                      <a:lnTo>
                        <a:pt x="18" y="1"/>
                      </a:lnTo>
                      <a:lnTo>
                        <a:pt x="12" y="0"/>
                      </a:lnTo>
                      <a:lnTo>
                        <a:pt x="5" y="1"/>
                      </a:lnTo>
                      <a:lnTo>
                        <a:pt x="3" y="2"/>
                      </a:lnTo>
                      <a:lnTo>
                        <a:pt x="1" y="4"/>
                      </a:lnTo>
                      <a:lnTo>
                        <a:pt x="0" y="6"/>
                      </a:lnTo>
                      <a:lnTo>
                        <a:pt x="0" y="8"/>
                      </a:lnTo>
                      <a:lnTo>
                        <a:pt x="0" y="8"/>
                      </a:lnTo>
                      <a:lnTo>
                        <a:pt x="6" y="9"/>
                      </a:lnTo>
                      <a:lnTo>
                        <a:pt x="13" y="9"/>
                      </a:lnTo>
                      <a:lnTo>
                        <a:pt x="17" y="11"/>
                      </a:lnTo>
                      <a:lnTo>
                        <a:pt x="18" y="12"/>
                      </a:lnTo>
                      <a:lnTo>
                        <a:pt x="18" y="13"/>
                      </a:lnTo>
                      <a:lnTo>
                        <a:pt x="18" y="1"/>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8" name="Freeform 1139">
                  <a:extLst>
                    <a:ext uri="{FF2B5EF4-FFF2-40B4-BE49-F238E27FC236}">
                      <a16:creationId xmlns:a16="http://schemas.microsoft.com/office/drawing/2014/main" id="{64520BC9-18B7-0310-CC1D-BA087BA4B9B6}"/>
                    </a:ext>
                  </a:extLst>
                </p:cNvPr>
                <p:cNvSpPr>
                  <a:spLocks/>
                </p:cNvSpPr>
                <p:nvPr/>
              </p:nvSpPr>
              <p:spPr bwMode="auto">
                <a:xfrm>
                  <a:off x="6154738" y="5199063"/>
                  <a:ext cx="4763" cy="4763"/>
                </a:xfrm>
                <a:custGeom>
                  <a:avLst/>
                  <a:gdLst>
                    <a:gd name="T0" fmla="*/ 20 w 20"/>
                    <a:gd name="T1" fmla="*/ 0 h 21"/>
                    <a:gd name="T2" fmla="*/ 20 w 20"/>
                    <a:gd name="T3" fmla="*/ 0 h 21"/>
                    <a:gd name="T4" fmla="*/ 13 w 20"/>
                    <a:gd name="T5" fmla="*/ 2 h 21"/>
                    <a:gd name="T6" fmla="*/ 7 w 20"/>
                    <a:gd name="T7" fmla="*/ 3 h 21"/>
                    <a:gd name="T8" fmla="*/ 4 w 20"/>
                    <a:gd name="T9" fmla="*/ 5 h 21"/>
                    <a:gd name="T10" fmla="*/ 1 w 20"/>
                    <a:gd name="T11" fmla="*/ 8 h 21"/>
                    <a:gd name="T12" fmla="*/ 0 w 20"/>
                    <a:gd name="T13" fmla="*/ 11 h 21"/>
                    <a:gd name="T14" fmla="*/ 0 w 20"/>
                    <a:gd name="T15" fmla="*/ 16 h 21"/>
                    <a:gd name="T16" fmla="*/ 2 w 20"/>
                    <a:gd name="T17" fmla="*/ 21 h 21"/>
                    <a:gd name="T18" fmla="*/ 2 w 20"/>
                    <a:gd name="T19" fmla="*/ 21 h 21"/>
                    <a:gd name="T20" fmla="*/ 2 w 20"/>
                    <a:gd name="T21" fmla="*/ 19 h 21"/>
                    <a:gd name="T22" fmla="*/ 3 w 20"/>
                    <a:gd name="T23" fmla="*/ 17 h 21"/>
                    <a:gd name="T24" fmla="*/ 7 w 20"/>
                    <a:gd name="T25" fmla="*/ 14 h 21"/>
                    <a:gd name="T26" fmla="*/ 14 w 20"/>
                    <a:gd name="T27" fmla="*/ 11 h 21"/>
                    <a:gd name="T28" fmla="*/ 17 w 20"/>
                    <a:gd name="T29" fmla="*/ 11 h 21"/>
                    <a:gd name="T30" fmla="*/ 20 w 20"/>
                    <a:gd name="T31" fmla="*/ 11 h 21"/>
                    <a:gd name="T32" fmla="*/ 20 w 20"/>
                    <a:gd name="T33"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21">
                      <a:moveTo>
                        <a:pt x="20" y="0"/>
                      </a:moveTo>
                      <a:lnTo>
                        <a:pt x="20" y="0"/>
                      </a:lnTo>
                      <a:lnTo>
                        <a:pt x="13" y="2"/>
                      </a:lnTo>
                      <a:lnTo>
                        <a:pt x="7" y="3"/>
                      </a:lnTo>
                      <a:lnTo>
                        <a:pt x="4" y="5"/>
                      </a:lnTo>
                      <a:lnTo>
                        <a:pt x="1" y="8"/>
                      </a:lnTo>
                      <a:lnTo>
                        <a:pt x="0" y="11"/>
                      </a:lnTo>
                      <a:lnTo>
                        <a:pt x="0" y="16"/>
                      </a:lnTo>
                      <a:lnTo>
                        <a:pt x="2" y="21"/>
                      </a:lnTo>
                      <a:lnTo>
                        <a:pt x="2" y="21"/>
                      </a:lnTo>
                      <a:lnTo>
                        <a:pt x="2" y="19"/>
                      </a:lnTo>
                      <a:lnTo>
                        <a:pt x="3" y="17"/>
                      </a:lnTo>
                      <a:lnTo>
                        <a:pt x="7" y="14"/>
                      </a:lnTo>
                      <a:lnTo>
                        <a:pt x="14" y="11"/>
                      </a:lnTo>
                      <a:lnTo>
                        <a:pt x="17" y="11"/>
                      </a:lnTo>
                      <a:lnTo>
                        <a:pt x="20" y="11"/>
                      </a:lnTo>
                      <a:lnTo>
                        <a:pt x="20"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9" name="Freeform 1140">
                  <a:extLst>
                    <a:ext uri="{FF2B5EF4-FFF2-40B4-BE49-F238E27FC236}">
                      <a16:creationId xmlns:a16="http://schemas.microsoft.com/office/drawing/2014/main" id="{7D1A67B9-5E01-3DC6-CEC0-66FCDF7358F0}"/>
                    </a:ext>
                  </a:extLst>
                </p:cNvPr>
                <p:cNvSpPr>
                  <a:spLocks/>
                </p:cNvSpPr>
                <p:nvPr/>
              </p:nvSpPr>
              <p:spPr bwMode="auto">
                <a:xfrm>
                  <a:off x="6154738" y="5199063"/>
                  <a:ext cx="4763" cy="4763"/>
                </a:xfrm>
                <a:custGeom>
                  <a:avLst/>
                  <a:gdLst>
                    <a:gd name="T0" fmla="*/ 20 w 20"/>
                    <a:gd name="T1" fmla="*/ 0 h 21"/>
                    <a:gd name="T2" fmla="*/ 20 w 20"/>
                    <a:gd name="T3" fmla="*/ 0 h 21"/>
                    <a:gd name="T4" fmla="*/ 13 w 20"/>
                    <a:gd name="T5" fmla="*/ 2 h 21"/>
                    <a:gd name="T6" fmla="*/ 7 w 20"/>
                    <a:gd name="T7" fmla="*/ 3 h 21"/>
                    <a:gd name="T8" fmla="*/ 4 w 20"/>
                    <a:gd name="T9" fmla="*/ 5 h 21"/>
                    <a:gd name="T10" fmla="*/ 1 w 20"/>
                    <a:gd name="T11" fmla="*/ 8 h 21"/>
                    <a:gd name="T12" fmla="*/ 0 w 20"/>
                    <a:gd name="T13" fmla="*/ 11 h 21"/>
                    <a:gd name="T14" fmla="*/ 0 w 20"/>
                    <a:gd name="T15" fmla="*/ 16 h 21"/>
                    <a:gd name="T16" fmla="*/ 2 w 20"/>
                    <a:gd name="T17" fmla="*/ 21 h 21"/>
                    <a:gd name="T18" fmla="*/ 2 w 20"/>
                    <a:gd name="T19" fmla="*/ 21 h 21"/>
                    <a:gd name="T20" fmla="*/ 2 w 20"/>
                    <a:gd name="T21" fmla="*/ 19 h 21"/>
                    <a:gd name="T22" fmla="*/ 3 w 20"/>
                    <a:gd name="T23" fmla="*/ 17 h 21"/>
                    <a:gd name="T24" fmla="*/ 7 w 20"/>
                    <a:gd name="T25" fmla="*/ 14 h 21"/>
                    <a:gd name="T26" fmla="*/ 14 w 20"/>
                    <a:gd name="T27" fmla="*/ 11 h 21"/>
                    <a:gd name="T28" fmla="*/ 17 w 20"/>
                    <a:gd name="T29" fmla="*/ 11 h 21"/>
                    <a:gd name="T30" fmla="*/ 20 w 20"/>
                    <a:gd name="T31" fmla="*/ 11 h 21"/>
                    <a:gd name="T32" fmla="*/ 20 w 20"/>
                    <a:gd name="T33"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21">
                      <a:moveTo>
                        <a:pt x="20" y="0"/>
                      </a:moveTo>
                      <a:lnTo>
                        <a:pt x="20" y="0"/>
                      </a:lnTo>
                      <a:lnTo>
                        <a:pt x="13" y="2"/>
                      </a:lnTo>
                      <a:lnTo>
                        <a:pt x="7" y="3"/>
                      </a:lnTo>
                      <a:lnTo>
                        <a:pt x="4" y="5"/>
                      </a:lnTo>
                      <a:lnTo>
                        <a:pt x="1" y="8"/>
                      </a:lnTo>
                      <a:lnTo>
                        <a:pt x="0" y="11"/>
                      </a:lnTo>
                      <a:lnTo>
                        <a:pt x="0" y="16"/>
                      </a:lnTo>
                      <a:lnTo>
                        <a:pt x="2" y="21"/>
                      </a:lnTo>
                      <a:lnTo>
                        <a:pt x="2" y="21"/>
                      </a:lnTo>
                      <a:lnTo>
                        <a:pt x="2" y="19"/>
                      </a:lnTo>
                      <a:lnTo>
                        <a:pt x="3" y="17"/>
                      </a:lnTo>
                      <a:lnTo>
                        <a:pt x="7" y="14"/>
                      </a:lnTo>
                      <a:lnTo>
                        <a:pt x="14" y="11"/>
                      </a:lnTo>
                      <a:lnTo>
                        <a:pt x="17" y="11"/>
                      </a:lnTo>
                      <a:lnTo>
                        <a:pt x="20" y="11"/>
                      </a:lnTo>
                      <a:lnTo>
                        <a:pt x="2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0" name="Freeform 1141">
                  <a:extLst>
                    <a:ext uri="{FF2B5EF4-FFF2-40B4-BE49-F238E27FC236}">
                      <a16:creationId xmlns:a16="http://schemas.microsoft.com/office/drawing/2014/main" id="{F0C8849E-F320-D035-2A81-3F3343A2971B}"/>
                    </a:ext>
                  </a:extLst>
                </p:cNvPr>
                <p:cNvSpPr>
                  <a:spLocks/>
                </p:cNvSpPr>
                <p:nvPr/>
              </p:nvSpPr>
              <p:spPr bwMode="auto">
                <a:xfrm>
                  <a:off x="6154738" y="5199063"/>
                  <a:ext cx="4763" cy="4763"/>
                </a:xfrm>
                <a:custGeom>
                  <a:avLst/>
                  <a:gdLst>
                    <a:gd name="T0" fmla="*/ 21 w 21"/>
                    <a:gd name="T1" fmla="*/ 0 h 21"/>
                    <a:gd name="T2" fmla="*/ 21 w 21"/>
                    <a:gd name="T3" fmla="*/ 0 h 21"/>
                    <a:gd name="T4" fmla="*/ 13 w 21"/>
                    <a:gd name="T5" fmla="*/ 2 h 21"/>
                    <a:gd name="T6" fmla="*/ 8 w 21"/>
                    <a:gd name="T7" fmla="*/ 3 h 21"/>
                    <a:gd name="T8" fmla="*/ 5 w 21"/>
                    <a:gd name="T9" fmla="*/ 5 h 21"/>
                    <a:gd name="T10" fmla="*/ 2 w 21"/>
                    <a:gd name="T11" fmla="*/ 8 h 21"/>
                    <a:gd name="T12" fmla="*/ 0 w 21"/>
                    <a:gd name="T13" fmla="*/ 11 h 21"/>
                    <a:gd name="T14" fmla="*/ 0 w 21"/>
                    <a:gd name="T15" fmla="*/ 16 h 21"/>
                    <a:gd name="T16" fmla="*/ 3 w 21"/>
                    <a:gd name="T17" fmla="*/ 21 h 21"/>
                    <a:gd name="T18" fmla="*/ 3 w 21"/>
                    <a:gd name="T19" fmla="*/ 21 h 21"/>
                    <a:gd name="T20" fmla="*/ 3 w 21"/>
                    <a:gd name="T21" fmla="*/ 19 h 21"/>
                    <a:gd name="T22" fmla="*/ 4 w 21"/>
                    <a:gd name="T23" fmla="*/ 17 h 21"/>
                    <a:gd name="T24" fmla="*/ 8 w 21"/>
                    <a:gd name="T25" fmla="*/ 14 h 21"/>
                    <a:gd name="T26" fmla="*/ 15 w 21"/>
                    <a:gd name="T27" fmla="*/ 12 h 21"/>
                    <a:gd name="T28" fmla="*/ 18 w 21"/>
                    <a:gd name="T29" fmla="*/ 11 h 21"/>
                    <a:gd name="T30" fmla="*/ 21 w 21"/>
                    <a:gd name="T31" fmla="*/ 11 h 21"/>
                    <a:gd name="T32" fmla="*/ 21 w 21"/>
                    <a:gd name="T33"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1" h="21">
                      <a:moveTo>
                        <a:pt x="21" y="0"/>
                      </a:moveTo>
                      <a:lnTo>
                        <a:pt x="21" y="0"/>
                      </a:lnTo>
                      <a:lnTo>
                        <a:pt x="13" y="2"/>
                      </a:lnTo>
                      <a:lnTo>
                        <a:pt x="8" y="3"/>
                      </a:lnTo>
                      <a:lnTo>
                        <a:pt x="5" y="5"/>
                      </a:lnTo>
                      <a:lnTo>
                        <a:pt x="2" y="8"/>
                      </a:lnTo>
                      <a:lnTo>
                        <a:pt x="0" y="11"/>
                      </a:lnTo>
                      <a:lnTo>
                        <a:pt x="0" y="16"/>
                      </a:lnTo>
                      <a:lnTo>
                        <a:pt x="3" y="21"/>
                      </a:lnTo>
                      <a:lnTo>
                        <a:pt x="3" y="21"/>
                      </a:lnTo>
                      <a:lnTo>
                        <a:pt x="3" y="19"/>
                      </a:lnTo>
                      <a:lnTo>
                        <a:pt x="4" y="17"/>
                      </a:lnTo>
                      <a:lnTo>
                        <a:pt x="8" y="14"/>
                      </a:lnTo>
                      <a:lnTo>
                        <a:pt x="15" y="12"/>
                      </a:lnTo>
                      <a:lnTo>
                        <a:pt x="18" y="11"/>
                      </a:lnTo>
                      <a:lnTo>
                        <a:pt x="21" y="11"/>
                      </a:lnTo>
                      <a:lnTo>
                        <a:pt x="21"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1" name="Freeform 1142">
                  <a:extLst>
                    <a:ext uri="{FF2B5EF4-FFF2-40B4-BE49-F238E27FC236}">
                      <a16:creationId xmlns:a16="http://schemas.microsoft.com/office/drawing/2014/main" id="{9153915D-9196-984F-7466-D98477F1F41D}"/>
                    </a:ext>
                  </a:extLst>
                </p:cNvPr>
                <p:cNvSpPr>
                  <a:spLocks/>
                </p:cNvSpPr>
                <p:nvPr/>
              </p:nvSpPr>
              <p:spPr bwMode="auto">
                <a:xfrm>
                  <a:off x="6159501" y="5203826"/>
                  <a:ext cx="1588" cy="4763"/>
                </a:xfrm>
                <a:custGeom>
                  <a:avLst/>
                  <a:gdLst>
                    <a:gd name="T0" fmla="*/ 0 w 9"/>
                    <a:gd name="T1" fmla="*/ 0 h 23"/>
                    <a:gd name="T2" fmla="*/ 0 w 9"/>
                    <a:gd name="T3" fmla="*/ 0 h 23"/>
                    <a:gd name="T4" fmla="*/ 0 w 9"/>
                    <a:gd name="T5" fmla="*/ 5 h 23"/>
                    <a:gd name="T6" fmla="*/ 1 w 9"/>
                    <a:gd name="T7" fmla="*/ 12 h 23"/>
                    <a:gd name="T8" fmla="*/ 4 w 9"/>
                    <a:gd name="T9" fmla="*/ 18 h 23"/>
                    <a:gd name="T10" fmla="*/ 6 w 9"/>
                    <a:gd name="T11" fmla="*/ 21 h 23"/>
                    <a:gd name="T12" fmla="*/ 9 w 9"/>
                    <a:gd name="T13" fmla="*/ 23 h 23"/>
                    <a:gd name="T14" fmla="*/ 9 w 9"/>
                    <a:gd name="T15" fmla="*/ 23 h 23"/>
                    <a:gd name="T16" fmla="*/ 9 w 9"/>
                    <a:gd name="T17" fmla="*/ 4 h 23"/>
                    <a:gd name="T18" fmla="*/ 0 w 9"/>
                    <a:gd name="T19"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23">
                      <a:moveTo>
                        <a:pt x="0" y="0"/>
                      </a:moveTo>
                      <a:lnTo>
                        <a:pt x="0" y="0"/>
                      </a:lnTo>
                      <a:lnTo>
                        <a:pt x="0" y="5"/>
                      </a:lnTo>
                      <a:lnTo>
                        <a:pt x="1" y="12"/>
                      </a:lnTo>
                      <a:lnTo>
                        <a:pt x="4" y="18"/>
                      </a:lnTo>
                      <a:lnTo>
                        <a:pt x="6" y="21"/>
                      </a:lnTo>
                      <a:lnTo>
                        <a:pt x="9" y="23"/>
                      </a:lnTo>
                      <a:lnTo>
                        <a:pt x="9" y="23"/>
                      </a:lnTo>
                      <a:lnTo>
                        <a:pt x="9" y="4"/>
                      </a:lnTo>
                      <a:lnTo>
                        <a:pt x="0"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2" name="Freeform 1143">
                  <a:extLst>
                    <a:ext uri="{FF2B5EF4-FFF2-40B4-BE49-F238E27FC236}">
                      <a16:creationId xmlns:a16="http://schemas.microsoft.com/office/drawing/2014/main" id="{321EDF24-059C-047F-6379-590ED5F41DD7}"/>
                    </a:ext>
                  </a:extLst>
                </p:cNvPr>
                <p:cNvSpPr>
                  <a:spLocks/>
                </p:cNvSpPr>
                <p:nvPr/>
              </p:nvSpPr>
              <p:spPr bwMode="auto">
                <a:xfrm>
                  <a:off x="6159501" y="5203826"/>
                  <a:ext cx="1588" cy="4763"/>
                </a:xfrm>
                <a:custGeom>
                  <a:avLst/>
                  <a:gdLst>
                    <a:gd name="T0" fmla="*/ 0 w 9"/>
                    <a:gd name="T1" fmla="*/ 0 h 23"/>
                    <a:gd name="T2" fmla="*/ 0 w 9"/>
                    <a:gd name="T3" fmla="*/ 0 h 23"/>
                    <a:gd name="T4" fmla="*/ 0 w 9"/>
                    <a:gd name="T5" fmla="*/ 5 h 23"/>
                    <a:gd name="T6" fmla="*/ 1 w 9"/>
                    <a:gd name="T7" fmla="*/ 12 h 23"/>
                    <a:gd name="T8" fmla="*/ 4 w 9"/>
                    <a:gd name="T9" fmla="*/ 18 h 23"/>
                    <a:gd name="T10" fmla="*/ 6 w 9"/>
                    <a:gd name="T11" fmla="*/ 21 h 23"/>
                    <a:gd name="T12" fmla="*/ 9 w 9"/>
                    <a:gd name="T13" fmla="*/ 23 h 23"/>
                    <a:gd name="T14" fmla="*/ 9 w 9"/>
                    <a:gd name="T15" fmla="*/ 23 h 23"/>
                    <a:gd name="T16" fmla="*/ 9 w 9"/>
                    <a:gd name="T17" fmla="*/ 4 h 23"/>
                    <a:gd name="T18" fmla="*/ 0 w 9"/>
                    <a:gd name="T19"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23">
                      <a:moveTo>
                        <a:pt x="0" y="0"/>
                      </a:moveTo>
                      <a:lnTo>
                        <a:pt x="0" y="0"/>
                      </a:lnTo>
                      <a:lnTo>
                        <a:pt x="0" y="5"/>
                      </a:lnTo>
                      <a:lnTo>
                        <a:pt x="1" y="12"/>
                      </a:lnTo>
                      <a:lnTo>
                        <a:pt x="4" y="18"/>
                      </a:lnTo>
                      <a:lnTo>
                        <a:pt x="6" y="21"/>
                      </a:lnTo>
                      <a:lnTo>
                        <a:pt x="9" y="23"/>
                      </a:lnTo>
                      <a:lnTo>
                        <a:pt x="9" y="23"/>
                      </a:lnTo>
                      <a:lnTo>
                        <a:pt x="9" y="4"/>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3" name="Freeform 1144">
                  <a:extLst>
                    <a:ext uri="{FF2B5EF4-FFF2-40B4-BE49-F238E27FC236}">
                      <a16:creationId xmlns:a16="http://schemas.microsoft.com/office/drawing/2014/main" id="{4A476CE9-1E36-3B7C-35F0-542615A097CC}"/>
                    </a:ext>
                  </a:extLst>
                </p:cNvPr>
                <p:cNvSpPr>
                  <a:spLocks/>
                </p:cNvSpPr>
                <p:nvPr/>
              </p:nvSpPr>
              <p:spPr bwMode="auto">
                <a:xfrm>
                  <a:off x="6159501" y="5202238"/>
                  <a:ext cx="1588" cy="6350"/>
                </a:xfrm>
                <a:custGeom>
                  <a:avLst/>
                  <a:gdLst>
                    <a:gd name="T0" fmla="*/ 0 w 9"/>
                    <a:gd name="T1" fmla="*/ 0 h 24"/>
                    <a:gd name="T2" fmla="*/ 0 w 9"/>
                    <a:gd name="T3" fmla="*/ 0 h 24"/>
                    <a:gd name="T4" fmla="*/ 0 w 9"/>
                    <a:gd name="T5" fmla="*/ 6 h 24"/>
                    <a:gd name="T6" fmla="*/ 1 w 9"/>
                    <a:gd name="T7" fmla="*/ 13 h 24"/>
                    <a:gd name="T8" fmla="*/ 4 w 9"/>
                    <a:gd name="T9" fmla="*/ 19 h 24"/>
                    <a:gd name="T10" fmla="*/ 6 w 9"/>
                    <a:gd name="T11" fmla="*/ 22 h 24"/>
                    <a:gd name="T12" fmla="*/ 9 w 9"/>
                    <a:gd name="T13" fmla="*/ 24 h 24"/>
                    <a:gd name="T14" fmla="*/ 9 w 9"/>
                    <a:gd name="T15" fmla="*/ 24 h 24"/>
                    <a:gd name="T16" fmla="*/ 9 w 9"/>
                    <a:gd name="T17" fmla="*/ 5 h 24"/>
                    <a:gd name="T18" fmla="*/ 0 w 9"/>
                    <a:gd name="T19"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24">
                      <a:moveTo>
                        <a:pt x="0" y="0"/>
                      </a:moveTo>
                      <a:lnTo>
                        <a:pt x="0" y="0"/>
                      </a:lnTo>
                      <a:lnTo>
                        <a:pt x="0" y="6"/>
                      </a:lnTo>
                      <a:lnTo>
                        <a:pt x="1" y="13"/>
                      </a:lnTo>
                      <a:lnTo>
                        <a:pt x="4" y="19"/>
                      </a:lnTo>
                      <a:lnTo>
                        <a:pt x="6" y="22"/>
                      </a:lnTo>
                      <a:lnTo>
                        <a:pt x="9" y="24"/>
                      </a:lnTo>
                      <a:lnTo>
                        <a:pt x="9" y="24"/>
                      </a:lnTo>
                      <a:lnTo>
                        <a:pt x="9" y="5"/>
                      </a:lnTo>
                      <a:lnTo>
                        <a:pt x="0"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4" name="Freeform 1145">
                  <a:extLst>
                    <a:ext uri="{FF2B5EF4-FFF2-40B4-BE49-F238E27FC236}">
                      <a16:creationId xmlns:a16="http://schemas.microsoft.com/office/drawing/2014/main" id="{556B5050-EE1A-DAC6-96FE-5A8C71041141}"/>
                    </a:ext>
                  </a:extLst>
                </p:cNvPr>
                <p:cNvSpPr>
                  <a:spLocks/>
                </p:cNvSpPr>
                <p:nvPr/>
              </p:nvSpPr>
              <p:spPr bwMode="auto">
                <a:xfrm>
                  <a:off x="6172201" y="5205413"/>
                  <a:ext cx="6350" cy="3175"/>
                </a:xfrm>
                <a:custGeom>
                  <a:avLst/>
                  <a:gdLst>
                    <a:gd name="T0" fmla="*/ 27 w 27"/>
                    <a:gd name="T1" fmla="*/ 0 h 17"/>
                    <a:gd name="T2" fmla="*/ 27 w 27"/>
                    <a:gd name="T3" fmla="*/ 0 h 17"/>
                    <a:gd name="T4" fmla="*/ 20 w 27"/>
                    <a:gd name="T5" fmla="*/ 2 h 17"/>
                    <a:gd name="T6" fmla="*/ 17 w 27"/>
                    <a:gd name="T7" fmla="*/ 2 h 17"/>
                    <a:gd name="T8" fmla="*/ 14 w 27"/>
                    <a:gd name="T9" fmla="*/ 3 h 17"/>
                    <a:gd name="T10" fmla="*/ 11 w 27"/>
                    <a:gd name="T11" fmla="*/ 5 h 17"/>
                    <a:gd name="T12" fmla="*/ 7 w 27"/>
                    <a:gd name="T13" fmla="*/ 8 h 17"/>
                    <a:gd name="T14" fmla="*/ 3 w 27"/>
                    <a:gd name="T15" fmla="*/ 12 h 17"/>
                    <a:gd name="T16" fmla="*/ 0 w 27"/>
                    <a:gd name="T17" fmla="*/ 17 h 17"/>
                    <a:gd name="T18" fmla="*/ 0 w 27"/>
                    <a:gd name="T19" fmla="*/ 17 h 17"/>
                    <a:gd name="T20" fmla="*/ 14 w 27"/>
                    <a:gd name="T21" fmla="*/ 13 h 17"/>
                    <a:gd name="T22" fmla="*/ 20 w 27"/>
                    <a:gd name="T23" fmla="*/ 12 h 17"/>
                    <a:gd name="T24" fmla="*/ 27 w 27"/>
                    <a:gd name="T25" fmla="*/ 11 h 17"/>
                    <a:gd name="T26" fmla="*/ 27 w 27"/>
                    <a:gd name="T27"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17">
                      <a:moveTo>
                        <a:pt x="27" y="0"/>
                      </a:moveTo>
                      <a:lnTo>
                        <a:pt x="27" y="0"/>
                      </a:lnTo>
                      <a:lnTo>
                        <a:pt x="20" y="2"/>
                      </a:lnTo>
                      <a:lnTo>
                        <a:pt x="17" y="2"/>
                      </a:lnTo>
                      <a:lnTo>
                        <a:pt x="14" y="3"/>
                      </a:lnTo>
                      <a:lnTo>
                        <a:pt x="11" y="5"/>
                      </a:lnTo>
                      <a:lnTo>
                        <a:pt x="7" y="8"/>
                      </a:lnTo>
                      <a:lnTo>
                        <a:pt x="3" y="12"/>
                      </a:lnTo>
                      <a:lnTo>
                        <a:pt x="0" y="17"/>
                      </a:lnTo>
                      <a:lnTo>
                        <a:pt x="0" y="17"/>
                      </a:lnTo>
                      <a:lnTo>
                        <a:pt x="14" y="13"/>
                      </a:lnTo>
                      <a:lnTo>
                        <a:pt x="20" y="12"/>
                      </a:lnTo>
                      <a:lnTo>
                        <a:pt x="27" y="11"/>
                      </a:lnTo>
                      <a:lnTo>
                        <a:pt x="27"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5" name="Freeform 1146">
                  <a:extLst>
                    <a:ext uri="{FF2B5EF4-FFF2-40B4-BE49-F238E27FC236}">
                      <a16:creationId xmlns:a16="http://schemas.microsoft.com/office/drawing/2014/main" id="{64D959CB-A97A-1C58-2C2A-1F7BE4F1DB92}"/>
                    </a:ext>
                  </a:extLst>
                </p:cNvPr>
                <p:cNvSpPr>
                  <a:spLocks/>
                </p:cNvSpPr>
                <p:nvPr/>
              </p:nvSpPr>
              <p:spPr bwMode="auto">
                <a:xfrm>
                  <a:off x="6172201" y="5205413"/>
                  <a:ext cx="6350" cy="3175"/>
                </a:xfrm>
                <a:custGeom>
                  <a:avLst/>
                  <a:gdLst>
                    <a:gd name="T0" fmla="*/ 27 w 27"/>
                    <a:gd name="T1" fmla="*/ 0 h 17"/>
                    <a:gd name="T2" fmla="*/ 27 w 27"/>
                    <a:gd name="T3" fmla="*/ 0 h 17"/>
                    <a:gd name="T4" fmla="*/ 20 w 27"/>
                    <a:gd name="T5" fmla="*/ 2 h 17"/>
                    <a:gd name="T6" fmla="*/ 17 w 27"/>
                    <a:gd name="T7" fmla="*/ 2 h 17"/>
                    <a:gd name="T8" fmla="*/ 14 w 27"/>
                    <a:gd name="T9" fmla="*/ 3 h 17"/>
                    <a:gd name="T10" fmla="*/ 11 w 27"/>
                    <a:gd name="T11" fmla="*/ 5 h 17"/>
                    <a:gd name="T12" fmla="*/ 7 w 27"/>
                    <a:gd name="T13" fmla="*/ 8 h 17"/>
                    <a:gd name="T14" fmla="*/ 3 w 27"/>
                    <a:gd name="T15" fmla="*/ 12 h 17"/>
                    <a:gd name="T16" fmla="*/ 0 w 27"/>
                    <a:gd name="T17" fmla="*/ 17 h 17"/>
                    <a:gd name="T18" fmla="*/ 0 w 27"/>
                    <a:gd name="T19" fmla="*/ 17 h 17"/>
                    <a:gd name="T20" fmla="*/ 14 w 27"/>
                    <a:gd name="T21" fmla="*/ 13 h 17"/>
                    <a:gd name="T22" fmla="*/ 20 w 27"/>
                    <a:gd name="T23" fmla="*/ 12 h 17"/>
                    <a:gd name="T24" fmla="*/ 27 w 27"/>
                    <a:gd name="T25" fmla="*/ 11 h 17"/>
                    <a:gd name="T26" fmla="*/ 27 w 27"/>
                    <a:gd name="T27"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17">
                      <a:moveTo>
                        <a:pt x="27" y="0"/>
                      </a:moveTo>
                      <a:lnTo>
                        <a:pt x="27" y="0"/>
                      </a:lnTo>
                      <a:lnTo>
                        <a:pt x="20" y="2"/>
                      </a:lnTo>
                      <a:lnTo>
                        <a:pt x="17" y="2"/>
                      </a:lnTo>
                      <a:lnTo>
                        <a:pt x="14" y="3"/>
                      </a:lnTo>
                      <a:lnTo>
                        <a:pt x="11" y="5"/>
                      </a:lnTo>
                      <a:lnTo>
                        <a:pt x="7" y="8"/>
                      </a:lnTo>
                      <a:lnTo>
                        <a:pt x="3" y="12"/>
                      </a:lnTo>
                      <a:lnTo>
                        <a:pt x="0" y="17"/>
                      </a:lnTo>
                      <a:lnTo>
                        <a:pt x="0" y="17"/>
                      </a:lnTo>
                      <a:lnTo>
                        <a:pt x="14" y="13"/>
                      </a:lnTo>
                      <a:lnTo>
                        <a:pt x="20" y="12"/>
                      </a:lnTo>
                      <a:lnTo>
                        <a:pt x="27" y="11"/>
                      </a:lnTo>
                      <a:lnTo>
                        <a:pt x="2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6" name="Freeform 1147">
                  <a:extLst>
                    <a:ext uri="{FF2B5EF4-FFF2-40B4-BE49-F238E27FC236}">
                      <a16:creationId xmlns:a16="http://schemas.microsoft.com/office/drawing/2014/main" id="{CC69BA54-8A52-F1D0-F780-31F1CEF498FD}"/>
                    </a:ext>
                  </a:extLst>
                </p:cNvPr>
                <p:cNvSpPr>
                  <a:spLocks/>
                </p:cNvSpPr>
                <p:nvPr/>
              </p:nvSpPr>
              <p:spPr bwMode="auto">
                <a:xfrm>
                  <a:off x="6172201" y="5205413"/>
                  <a:ext cx="6350" cy="3175"/>
                </a:xfrm>
                <a:custGeom>
                  <a:avLst/>
                  <a:gdLst>
                    <a:gd name="T0" fmla="*/ 27 w 27"/>
                    <a:gd name="T1" fmla="*/ 0 h 15"/>
                    <a:gd name="T2" fmla="*/ 27 w 27"/>
                    <a:gd name="T3" fmla="*/ 0 h 15"/>
                    <a:gd name="T4" fmla="*/ 20 w 27"/>
                    <a:gd name="T5" fmla="*/ 0 h 15"/>
                    <a:gd name="T6" fmla="*/ 17 w 27"/>
                    <a:gd name="T7" fmla="*/ 0 h 15"/>
                    <a:gd name="T8" fmla="*/ 14 w 27"/>
                    <a:gd name="T9" fmla="*/ 2 h 15"/>
                    <a:gd name="T10" fmla="*/ 11 w 27"/>
                    <a:gd name="T11" fmla="*/ 3 h 15"/>
                    <a:gd name="T12" fmla="*/ 7 w 27"/>
                    <a:gd name="T13" fmla="*/ 6 h 15"/>
                    <a:gd name="T14" fmla="*/ 3 w 27"/>
                    <a:gd name="T15" fmla="*/ 10 h 15"/>
                    <a:gd name="T16" fmla="*/ 0 w 27"/>
                    <a:gd name="T17" fmla="*/ 15 h 15"/>
                    <a:gd name="T18" fmla="*/ 0 w 27"/>
                    <a:gd name="T19" fmla="*/ 15 h 15"/>
                    <a:gd name="T20" fmla="*/ 14 w 27"/>
                    <a:gd name="T21" fmla="*/ 11 h 15"/>
                    <a:gd name="T22" fmla="*/ 20 w 27"/>
                    <a:gd name="T23" fmla="*/ 10 h 15"/>
                    <a:gd name="T24" fmla="*/ 27 w 27"/>
                    <a:gd name="T25" fmla="*/ 9 h 15"/>
                    <a:gd name="T26" fmla="*/ 27 w 27"/>
                    <a:gd name="T27" fmla="*/ 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15">
                      <a:moveTo>
                        <a:pt x="27" y="0"/>
                      </a:moveTo>
                      <a:lnTo>
                        <a:pt x="27" y="0"/>
                      </a:lnTo>
                      <a:lnTo>
                        <a:pt x="20" y="0"/>
                      </a:lnTo>
                      <a:lnTo>
                        <a:pt x="17" y="0"/>
                      </a:lnTo>
                      <a:lnTo>
                        <a:pt x="14" y="2"/>
                      </a:lnTo>
                      <a:lnTo>
                        <a:pt x="11" y="3"/>
                      </a:lnTo>
                      <a:lnTo>
                        <a:pt x="7" y="6"/>
                      </a:lnTo>
                      <a:lnTo>
                        <a:pt x="3" y="10"/>
                      </a:lnTo>
                      <a:lnTo>
                        <a:pt x="0" y="15"/>
                      </a:lnTo>
                      <a:lnTo>
                        <a:pt x="0" y="15"/>
                      </a:lnTo>
                      <a:lnTo>
                        <a:pt x="14" y="11"/>
                      </a:lnTo>
                      <a:lnTo>
                        <a:pt x="20" y="10"/>
                      </a:lnTo>
                      <a:lnTo>
                        <a:pt x="27" y="9"/>
                      </a:lnTo>
                      <a:lnTo>
                        <a:pt x="27"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7" name="Freeform 1148">
                  <a:extLst>
                    <a:ext uri="{FF2B5EF4-FFF2-40B4-BE49-F238E27FC236}">
                      <a16:creationId xmlns:a16="http://schemas.microsoft.com/office/drawing/2014/main" id="{EA3BDC5D-39BA-6792-6654-C375EB793AEB}"/>
                    </a:ext>
                  </a:extLst>
                </p:cNvPr>
                <p:cNvSpPr>
                  <a:spLocks/>
                </p:cNvSpPr>
                <p:nvPr/>
              </p:nvSpPr>
              <p:spPr bwMode="auto">
                <a:xfrm>
                  <a:off x="6175376" y="5208588"/>
                  <a:ext cx="3175" cy="6350"/>
                </a:xfrm>
                <a:custGeom>
                  <a:avLst/>
                  <a:gdLst>
                    <a:gd name="T0" fmla="*/ 17 w 17"/>
                    <a:gd name="T1" fmla="*/ 0 h 27"/>
                    <a:gd name="T2" fmla="*/ 17 w 17"/>
                    <a:gd name="T3" fmla="*/ 0 h 27"/>
                    <a:gd name="T4" fmla="*/ 11 w 17"/>
                    <a:gd name="T5" fmla="*/ 4 h 27"/>
                    <a:gd name="T6" fmla="*/ 5 w 17"/>
                    <a:gd name="T7" fmla="*/ 9 h 27"/>
                    <a:gd name="T8" fmla="*/ 3 w 17"/>
                    <a:gd name="T9" fmla="*/ 13 h 27"/>
                    <a:gd name="T10" fmla="*/ 1 w 17"/>
                    <a:gd name="T11" fmla="*/ 17 h 27"/>
                    <a:gd name="T12" fmla="*/ 0 w 17"/>
                    <a:gd name="T13" fmla="*/ 21 h 27"/>
                    <a:gd name="T14" fmla="*/ 0 w 17"/>
                    <a:gd name="T15" fmla="*/ 27 h 27"/>
                    <a:gd name="T16" fmla="*/ 0 w 17"/>
                    <a:gd name="T17" fmla="*/ 27 h 27"/>
                    <a:gd name="T18" fmla="*/ 6 w 17"/>
                    <a:gd name="T19" fmla="*/ 21 h 27"/>
                    <a:gd name="T20" fmla="*/ 12 w 17"/>
                    <a:gd name="T21" fmla="*/ 16 h 27"/>
                    <a:gd name="T22" fmla="*/ 15 w 17"/>
                    <a:gd name="T23" fmla="*/ 11 h 27"/>
                    <a:gd name="T24" fmla="*/ 17 w 17"/>
                    <a:gd name="T25" fmla="*/ 8 h 27"/>
                    <a:gd name="T26" fmla="*/ 17 w 17"/>
                    <a:gd name="T27"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 h="27">
                      <a:moveTo>
                        <a:pt x="17" y="0"/>
                      </a:moveTo>
                      <a:lnTo>
                        <a:pt x="17" y="0"/>
                      </a:lnTo>
                      <a:lnTo>
                        <a:pt x="11" y="4"/>
                      </a:lnTo>
                      <a:lnTo>
                        <a:pt x="5" y="9"/>
                      </a:lnTo>
                      <a:lnTo>
                        <a:pt x="3" y="13"/>
                      </a:lnTo>
                      <a:lnTo>
                        <a:pt x="1" y="17"/>
                      </a:lnTo>
                      <a:lnTo>
                        <a:pt x="0" y="21"/>
                      </a:lnTo>
                      <a:lnTo>
                        <a:pt x="0" y="27"/>
                      </a:lnTo>
                      <a:lnTo>
                        <a:pt x="0" y="27"/>
                      </a:lnTo>
                      <a:lnTo>
                        <a:pt x="6" y="21"/>
                      </a:lnTo>
                      <a:lnTo>
                        <a:pt x="12" y="16"/>
                      </a:lnTo>
                      <a:lnTo>
                        <a:pt x="15" y="11"/>
                      </a:lnTo>
                      <a:lnTo>
                        <a:pt x="17" y="8"/>
                      </a:lnTo>
                      <a:lnTo>
                        <a:pt x="17"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8" name="Freeform 1149">
                  <a:extLst>
                    <a:ext uri="{FF2B5EF4-FFF2-40B4-BE49-F238E27FC236}">
                      <a16:creationId xmlns:a16="http://schemas.microsoft.com/office/drawing/2014/main" id="{8715DC25-083B-75C3-0D9E-C6D05C3AC910}"/>
                    </a:ext>
                  </a:extLst>
                </p:cNvPr>
                <p:cNvSpPr>
                  <a:spLocks/>
                </p:cNvSpPr>
                <p:nvPr/>
              </p:nvSpPr>
              <p:spPr bwMode="auto">
                <a:xfrm>
                  <a:off x="6175376" y="5208588"/>
                  <a:ext cx="3175" cy="6350"/>
                </a:xfrm>
                <a:custGeom>
                  <a:avLst/>
                  <a:gdLst>
                    <a:gd name="T0" fmla="*/ 17 w 17"/>
                    <a:gd name="T1" fmla="*/ 0 h 27"/>
                    <a:gd name="T2" fmla="*/ 17 w 17"/>
                    <a:gd name="T3" fmla="*/ 0 h 27"/>
                    <a:gd name="T4" fmla="*/ 11 w 17"/>
                    <a:gd name="T5" fmla="*/ 4 h 27"/>
                    <a:gd name="T6" fmla="*/ 5 w 17"/>
                    <a:gd name="T7" fmla="*/ 9 h 27"/>
                    <a:gd name="T8" fmla="*/ 3 w 17"/>
                    <a:gd name="T9" fmla="*/ 13 h 27"/>
                    <a:gd name="T10" fmla="*/ 1 w 17"/>
                    <a:gd name="T11" fmla="*/ 17 h 27"/>
                    <a:gd name="T12" fmla="*/ 0 w 17"/>
                    <a:gd name="T13" fmla="*/ 21 h 27"/>
                    <a:gd name="T14" fmla="*/ 0 w 17"/>
                    <a:gd name="T15" fmla="*/ 27 h 27"/>
                    <a:gd name="T16" fmla="*/ 0 w 17"/>
                    <a:gd name="T17" fmla="*/ 27 h 27"/>
                    <a:gd name="T18" fmla="*/ 6 w 17"/>
                    <a:gd name="T19" fmla="*/ 21 h 27"/>
                    <a:gd name="T20" fmla="*/ 12 w 17"/>
                    <a:gd name="T21" fmla="*/ 16 h 27"/>
                    <a:gd name="T22" fmla="*/ 15 w 17"/>
                    <a:gd name="T23" fmla="*/ 11 h 27"/>
                    <a:gd name="T24" fmla="*/ 17 w 17"/>
                    <a:gd name="T25" fmla="*/ 8 h 27"/>
                    <a:gd name="T26" fmla="*/ 17 w 17"/>
                    <a:gd name="T27"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 h="27">
                      <a:moveTo>
                        <a:pt x="17" y="0"/>
                      </a:moveTo>
                      <a:lnTo>
                        <a:pt x="17" y="0"/>
                      </a:lnTo>
                      <a:lnTo>
                        <a:pt x="11" y="4"/>
                      </a:lnTo>
                      <a:lnTo>
                        <a:pt x="5" y="9"/>
                      </a:lnTo>
                      <a:lnTo>
                        <a:pt x="3" y="13"/>
                      </a:lnTo>
                      <a:lnTo>
                        <a:pt x="1" y="17"/>
                      </a:lnTo>
                      <a:lnTo>
                        <a:pt x="0" y="21"/>
                      </a:lnTo>
                      <a:lnTo>
                        <a:pt x="0" y="27"/>
                      </a:lnTo>
                      <a:lnTo>
                        <a:pt x="0" y="27"/>
                      </a:lnTo>
                      <a:lnTo>
                        <a:pt x="6" y="21"/>
                      </a:lnTo>
                      <a:lnTo>
                        <a:pt x="12" y="16"/>
                      </a:lnTo>
                      <a:lnTo>
                        <a:pt x="15" y="11"/>
                      </a:lnTo>
                      <a:lnTo>
                        <a:pt x="17" y="8"/>
                      </a:lnTo>
                      <a:lnTo>
                        <a:pt x="1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9" name="Freeform 1150">
                  <a:extLst>
                    <a:ext uri="{FF2B5EF4-FFF2-40B4-BE49-F238E27FC236}">
                      <a16:creationId xmlns:a16="http://schemas.microsoft.com/office/drawing/2014/main" id="{DE721C36-B7E8-4639-F678-8F90496815E2}"/>
                    </a:ext>
                  </a:extLst>
                </p:cNvPr>
                <p:cNvSpPr>
                  <a:spLocks/>
                </p:cNvSpPr>
                <p:nvPr/>
              </p:nvSpPr>
              <p:spPr bwMode="auto">
                <a:xfrm>
                  <a:off x="6175376" y="5208588"/>
                  <a:ext cx="3175" cy="6350"/>
                </a:xfrm>
                <a:custGeom>
                  <a:avLst/>
                  <a:gdLst>
                    <a:gd name="T0" fmla="*/ 17 w 17"/>
                    <a:gd name="T1" fmla="*/ 0 h 27"/>
                    <a:gd name="T2" fmla="*/ 17 w 17"/>
                    <a:gd name="T3" fmla="*/ 0 h 27"/>
                    <a:gd name="T4" fmla="*/ 11 w 17"/>
                    <a:gd name="T5" fmla="*/ 4 h 27"/>
                    <a:gd name="T6" fmla="*/ 5 w 17"/>
                    <a:gd name="T7" fmla="*/ 9 h 27"/>
                    <a:gd name="T8" fmla="*/ 3 w 17"/>
                    <a:gd name="T9" fmla="*/ 13 h 27"/>
                    <a:gd name="T10" fmla="*/ 1 w 17"/>
                    <a:gd name="T11" fmla="*/ 17 h 27"/>
                    <a:gd name="T12" fmla="*/ 0 w 17"/>
                    <a:gd name="T13" fmla="*/ 21 h 27"/>
                    <a:gd name="T14" fmla="*/ 0 w 17"/>
                    <a:gd name="T15" fmla="*/ 27 h 27"/>
                    <a:gd name="T16" fmla="*/ 0 w 17"/>
                    <a:gd name="T17" fmla="*/ 27 h 27"/>
                    <a:gd name="T18" fmla="*/ 6 w 17"/>
                    <a:gd name="T19" fmla="*/ 21 h 27"/>
                    <a:gd name="T20" fmla="*/ 12 w 17"/>
                    <a:gd name="T21" fmla="*/ 16 h 27"/>
                    <a:gd name="T22" fmla="*/ 15 w 17"/>
                    <a:gd name="T23" fmla="*/ 11 h 27"/>
                    <a:gd name="T24" fmla="*/ 17 w 17"/>
                    <a:gd name="T25" fmla="*/ 8 h 27"/>
                    <a:gd name="T26" fmla="*/ 17 w 17"/>
                    <a:gd name="T27"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 h="27">
                      <a:moveTo>
                        <a:pt x="17" y="0"/>
                      </a:moveTo>
                      <a:lnTo>
                        <a:pt x="17" y="0"/>
                      </a:lnTo>
                      <a:lnTo>
                        <a:pt x="11" y="4"/>
                      </a:lnTo>
                      <a:lnTo>
                        <a:pt x="5" y="9"/>
                      </a:lnTo>
                      <a:lnTo>
                        <a:pt x="3" y="13"/>
                      </a:lnTo>
                      <a:lnTo>
                        <a:pt x="1" y="17"/>
                      </a:lnTo>
                      <a:lnTo>
                        <a:pt x="0" y="21"/>
                      </a:lnTo>
                      <a:lnTo>
                        <a:pt x="0" y="27"/>
                      </a:lnTo>
                      <a:lnTo>
                        <a:pt x="0" y="27"/>
                      </a:lnTo>
                      <a:lnTo>
                        <a:pt x="6" y="21"/>
                      </a:lnTo>
                      <a:lnTo>
                        <a:pt x="12" y="16"/>
                      </a:lnTo>
                      <a:lnTo>
                        <a:pt x="15" y="11"/>
                      </a:lnTo>
                      <a:lnTo>
                        <a:pt x="17" y="8"/>
                      </a:lnTo>
                      <a:lnTo>
                        <a:pt x="17"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0" name="Freeform 1151">
                  <a:extLst>
                    <a:ext uri="{FF2B5EF4-FFF2-40B4-BE49-F238E27FC236}">
                      <a16:creationId xmlns:a16="http://schemas.microsoft.com/office/drawing/2014/main" id="{E48658B7-2EA9-9E77-FB2E-971A464F9847}"/>
                    </a:ext>
                  </a:extLst>
                </p:cNvPr>
                <p:cNvSpPr>
                  <a:spLocks/>
                </p:cNvSpPr>
                <p:nvPr/>
              </p:nvSpPr>
              <p:spPr bwMode="auto">
                <a:xfrm>
                  <a:off x="6181726" y="5210176"/>
                  <a:ext cx="3175" cy="4763"/>
                </a:xfrm>
                <a:custGeom>
                  <a:avLst/>
                  <a:gdLst>
                    <a:gd name="T0" fmla="*/ 0 w 18"/>
                    <a:gd name="T1" fmla="*/ 0 h 21"/>
                    <a:gd name="T2" fmla="*/ 0 w 18"/>
                    <a:gd name="T3" fmla="*/ 0 h 21"/>
                    <a:gd name="T4" fmla="*/ 0 w 18"/>
                    <a:gd name="T5" fmla="*/ 5 h 21"/>
                    <a:gd name="T6" fmla="*/ 0 w 18"/>
                    <a:gd name="T7" fmla="*/ 8 h 21"/>
                    <a:gd name="T8" fmla="*/ 2 w 18"/>
                    <a:gd name="T9" fmla="*/ 11 h 21"/>
                    <a:gd name="T10" fmla="*/ 4 w 18"/>
                    <a:gd name="T11" fmla="*/ 14 h 21"/>
                    <a:gd name="T12" fmla="*/ 8 w 18"/>
                    <a:gd name="T13" fmla="*/ 18 h 21"/>
                    <a:gd name="T14" fmla="*/ 12 w 18"/>
                    <a:gd name="T15" fmla="*/ 20 h 21"/>
                    <a:gd name="T16" fmla="*/ 18 w 18"/>
                    <a:gd name="T17" fmla="*/ 21 h 21"/>
                    <a:gd name="T18" fmla="*/ 18 w 18"/>
                    <a:gd name="T19" fmla="*/ 21 h 21"/>
                    <a:gd name="T20" fmla="*/ 17 w 18"/>
                    <a:gd name="T21" fmla="*/ 16 h 21"/>
                    <a:gd name="T22" fmla="*/ 14 w 18"/>
                    <a:gd name="T23" fmla="*/ 9 h 21"/>
                    <a:gd name="T24" fmla="*/ 11 w 18"/>
                    <a:gd name="T25" fmla="*/ 3 h 21"/>
                    <a:gd name="T26" fmla="*/ 9 w 18"/>
                    <a:gd name="T27" fmla="*/ 0 h 21"/>
                    <a:gd name="T28" fmla="*/ 0 w 18"/>
                    <a:gd name="T29"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 h="21">
                      <a:moveTo>
                        <a:pt x="0" y="0"/>
                      </a:moveTo>
                      <a:lnTo>
                        <a:pt x="0" y="0"/>
                      </a:lnTo>
                      <a:lnTo>
                        <a:pt x="0" y="5"/>
                      </a:lnTo>
                      <a:lnTo>
                        <a:pt x="0" y="8"/>
                      </a:lnTo>
                      <a:lnTo>
                        <a:pt x="2" y="11"/>
                      </a:lnTo>
                      <a:lnTo>
                        <a:pt x="4" y="14"/>
                      </a:lnTo>
                      <a:lnTo>
                        <a:pt x="8" y="18"/>
                      </a:lnTo>
                      <a:lnTo>
                        <a:pt x="12" y="20"/>
                      </a:lnTo>
                      <a:lnTo>
                        <a:pt x="18" y="21"/>
                      </a:lnTo>
                      <a:lnTo>
                        <a:pt x="18" y="21"/>
                      </a:lnTo>
                      <a:lnTo>
                        <a:pt x="17" y="16"/>
                      </a:lnTo>
                      <a:lnTo>
                        <a:pt x="14" y="9"/>
                      </a:lnTo>
                      <a:lnTo>
                        <a:pt x="11" y="3"/>
                      </a:lnTo>
                      <a:lnTo>
                        <a:pt x="9" y="0"/>
                      </a:lnTo>
                      <a:lnTo>
                        <a:pt x="0"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1" name="Freeform 1152">
                  <a:extLst>
                    <a:ext uri="{FF2B5EF4-FFF2-40B4-BE49-F238E27FC236}">
                      <a16:creationId xmlns:a16="http://schemas.microsoft.com/office/drawing/2014/main" id="{1AA6589B-6324-38B0-0465-4B3355DE961D}"/>
                    </a:ext>
                  </a:extLst>
                </p:cNvPr>
                <p:cNvSpPr>
                  <a:spLocks/>
                </p:cNvSpPr>
                <p:nvPr/>
              </p:nvSpPr>
              <p:spPr bwMode="auto">
                <a:xfrm>
                  <a:off x="6181726" y="5210176"/>
                  <a:ext cx="3175" cy="4763"/>
                </a:xfrm>
                <a:custGeom>
                  <a:avLst/>
                  <a:gdLst>
                    <a:gd name="T0" fmla="*/ 0 w 18"/>
                    <a:gd name="T1" fmla="*/ 0 h 21"/>
                    <a:gd name="T2" fmla="*/ 0 w 18"/>
                    <a:gd name="T3" fmla="*/ 0 h 21"/>
                    <a:gd name="T4" fmla="*/ 0 w 18"/>
                    <a:gd name="T5" fmla="*/ 5 h 21"/>
                    <a:gd name="T6" fmla="*/ 0 w 18"/>
                    <a:gd name="T7" fmla="*/ 8 h 21"/>
                    <a:gd name="T8" fmla="*/ 2 w 18"/>
                    <a:gd name="T9" fmla="*/ 11 h 21"/>
                    <a:gd name="T10" fmla="*/ 4 w 18"/>
                    <a:gd name="T11" fmla="*/ 14 h 21"/>
                    <a:gd name="T12" fmla="*/ 8 w 18"/>
                    <a:gd name="T13" fmla="*/ 18 h 21"/>
                    <a:gd name="T14" fmla="*/ 12 w 18"/>
                    <a:gd name="T15" fmla="*/ 20 h 21"/>
                    <a:gd name="T16" fmla="*/ 18 w 18"/>
                    <a:gd name="T17" fmla="*/ 21 h 21"/>
                    <a:gd name="T18" fmla="*/ 18 w 18"/>
                    <a:gd name="T19" fmla="*/ 21 h 21"/>
                    <a:gd name="T20" fmla="*/ 17 w 18"/>
                    <a:gd name="T21" fmla="*/ 16 h 21"/>
                    <a:gd name="T22" fmla="*/ 14 w 18"/>
                    <a:gd name="T23" fmla="*/ 9 h 21"/>
                    <a:gd name="T24" fmla="*/ 11 w 18"/>
                    <a:gd name="T25" fmla="*/ 3 h 21"/>
                    <a:gd name="T26" fmla="*/ 9 w 18"/>
                    <a:gd name="T27" fmla="*/ 0 h 21"/>
                    <a:gd name="T28" fmla="*/ 0 w 18"/>
                    <a:gd name="T29"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 h="21">
                      <a:moveTo>
                        <a:pt x="0" y="0"/>
                      </a:moveTo>
                      <a:lnTo>
                        <a:pt x="0" y="0"/>
                      </a:lnTo>
                      <a:lnTo>
                        <a:pt x="0" y="5"/>
                      </a:lnTo>
                      <a:lnTo>
                        <a:pt x="0" y="8"/>
                      </a:lnTo>
                      <a:lnTo>
                        <a:pt x="2" y="11"/>
                      </a:lnTo>
                      <a:lnTo>
                        <a:pt x="4" y="14"/>
                      </a:lnTo>
                      <a:lnTo>
                        <a:pt x="8" y="18"/>
                      </a:lnTo>
                      <a:lnTo>
                        <a:pt x="12" y="20"/>
                      </a:lnTo>
                      <a:lnTo>
                        <a:pt x="18" y="21"/>
                      </a:lnTo>
                      <a:lnTo>
                        <a:pt x="18" y="21"/>
                      </a:lnTo>
                      <a:lnTo>
                        <a:pt x="17" y="16"/>
                      </a:lnTo>
                      <a:lnTo>
                        <a:pt x="14" y="9"/>
                      </a:lnTo>
                      <a:lnTo>
                        <a:pt x="11" y="3"/>
                      </a:lnTo>
                      <a:lnTo>
                        <a:pt x="9"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2" name="Freeform 1153">
                  <a:extLst>
                    <a:ext uri="{FF2B5EF4-FFF2-40B4-BE49-F238E27FC236}">
                      <a16:creationId xmlns:a16="http://schemas.microsoft.com/office/drawing/2014/main" id="{D709FAEA-B3BD-5B17-F140-714B28DA3AB6}"/>
                    </a:ext>
                  </a:extLst>
                </p:cNvPr>
                <p:cNvSpPr>
                  <a:spLocks/>
                </p:cNvSpPr>
                <p:nvPr/>
              </p:nvSpPr>
              <p:spPr bwMode="auto">
                <a:xfrm>
                  <a:off x="6181726" y="5210176"/>
                  <a:ext cx="3175" cy="4763"/>
                </a:xfrm>
                <a:custGeom>
                  <a:avLst/>
                  <a:gdLst>
                    <a:gd name="T0" fmla="*/ 0 w 18"/>
                    <a:gd name="T1" fmla="*/ 0 h 21"/>
                    <a:gd name="T2" fmla="*/ 0 w 18"/>
                    <a:gd name="T3" fmla="*/ 0 h 21"/>
                    <a:gd name="T4" fmla="*/ 0 w 18"/>
                    <a:gd name="T5" fmla="*/ 5 h 21"/>
                    <a:gd name="T6" fmla="*/ 0 w 18"/>
                    <a:gd name="T7" fmla="*/ 8 h 21"/>
                    <a:gd name="T8" fmla="*/ 2 w 18"/>
                    <a:gd name="T9" fmla="*/ 11 h 21"/>
                    <a:gd name="T10" fmla="*/ 4 w 18"/>
                    <a:gd name="T11" fmla="*/ 14 h 21"/>
                    <a:gd name="T12" fmla="*/ 8 w 18"/>
                    <a:gd name="T13" fmla="*/ 18 h 21"/>
                    <a:gd name="T14" fmla="*/ 12 w 18"/>
                    <a:gd name="T15" fmla="*/ 20 h 21"/>
                    <a:gd name="T16" fmla="*/ 18 w 18"/>
                    <a:gd name="T17" fmla="*/ 21 h 21"/>
                    <a:gd name="T18" fmla="*/ 18 w 18"/>
                    <a:gd name="T19" fmla="*/ 21 h 21"/>
                    <a:gd name="T20" fmla="*/ 17 w 18"/>
                    <a:gd name="T21" fmla="*/ 16 h 21"/>
                    <a:gd name="T22" fmla="*/ 14 w 18"/>
                    <a:gd name="T23" fmla="*/ 9 h 21"/>
                    <a:gd name="T24" fmla="*/ 11 w 18"/>
                    <a:gd name="T25" fmla="*/ 3 h 21"/>
                    <a:gd name="T26" fmla="*/ 9 w 18"/>
                    <a:gd name="T27" fmla="*/ 0 h 21"/>
                    <a:gd name="T28" fmla="*/ 0 w 18"/>
                    <a:gd name="T29"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 h="21">
                      <a:moveTo>
                        <a:pt x="0" y="0"/>
                      </a:moveTo>
                      <a:lnTo>
                        <a:pt x="0" y="0"/>
                      </a:lnTo>
                      <a:lnTo>
                        <a:pt x="0" y="5"/>
                      </a:lnTo>
                      <a:lnTo>
                        <a:pt x="0" y="8"/>
                      </a:lnTo>
                      <a:lnTo>
                        <a:pt x="2" y="11"/>
                      </a:lnTo>
                      <a:lnTo>
                        <a:pt x="4" y="14"/>
                      </a:lnTo>
                      <a:lnTo>
                        <a:pt x="8" y="18"/>
                      </a:lnTo>
                      <a:lnTo>
                        <a:pt x="12" y="20"/>
                      </a:lnTo>
                      <a:lnTo>
                        <a:pt x="18" y="21"/>
                      </a:lnTo>
                      <a:lnTo>
                        <a:pt x="18" y="21"/>
                      </a:lnTo>
                      <a:lnTo>
                        <a:pt x="17" y="16"/>
                      </a:lnTo>
                      <a:lnTo>
                        <a:pt x="14" y="9"/>
                      </a:lnTo>
                      <a:lnTo>
                        <a:pt x="11" y="3"/>
                      </a:lnTo>
                      <a:lnTo>
                        <a:pt x="9" y="0"/>
                      </a:lnTo>
                      <a:lnTo>
                        <a:pt x="0"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3" name="Freeform 1154">
                  <a:extLst>
                    <a:ext uri="{FF2B5EF4-FFF2-40B4-BE49-F238E27FC236}">
                      <a16:creationId xmlns:a16="http://schemas.microsoft.com/office/drawing/2014/main" id="{6DD744B0-001E-C0E0-9FB4-3F8B4D3B4DC1}"/>
                    </a:ext>
                  </a:extLst>
                </p:cNvPr>
                <p:cNvSpPr>
                  <a:spLocks/>
                </p:cNvSpPr>
                <p:nvPr/>
              </p:nvSpPr>
              <p:spPr bwMode="auto">
                <a:xfrm>
                  <a:off x="6143626" y="5157788"/>
                  <a:ext cx="25400" cy="19050"/>
                </a:xfrm>
                <a:custGeom>
                  <a:avLst/>
                  <a:gdLst>
                    <a:gd name="T0" fmla="*/ 22 w 111"/>
                    <a:gd name="T1" fmla="*/ 0 h 84"/>
                    <a:gd name="T2" fmla="*/ 31 w 111"/>
                    <a:gd name="T3" fmla="*/ 0 h 84"/>
                    <a:gd name="T4" fmla="*/ 40 w 111"/>
                    <a:gd name="T5" fmla="*/ 11 h 84"/>
                    <a:gd name="T6" fmla="*/ 40 w 111"/>
                    <a:gd name="T7" fmla="*/ 11 h 84"/>
                    <a:gd name="T8" fmla="*/ 37 w 111"/>
                    <a:gd name="T9" fmla="*/ 12 h 84"/>
                    <a:gd name="T10" fmla="*/ 35 w 111"/>
                    <a:gd name="T11" fmla="*/ 14 h 84"/>
                    <a:gd name="T12" fmla="*/ 34 w 111"/>
                    <a:gd name="T13" fmla="*/ 16 h 84"/>
                    <a:gd name="T14" fmla="*/ 33 w 111"/>
                    <a:gd name="T15" fmla="*/ 17 h 84"/>
                    <a:gd name="T16" fmla="*/ 34 w 111"/>
                    <a:gd name="T17" fmla="*/ 20 h 84"/>
                    <a:gd name="T18" fmla="*/ 35 w 111"/>
                    <a:gd name="T19" fmla="*/ 22 h 84"/>
                    <a:gd name="T20" fmla="*/ 37 w 111"/>
                    <a:gd name="T21" fmla="*/ 23 h 84"/>
                    <a:gd name="T22" fmla="*/ 40 w 111"/>
                    <a:gd name="T23" fmla="*/ 25 h 84"/>
                    <a:gd name="T24" fmla="*/ 40 w 111"/>
                    <a:gd name="T25" fmla="*/ 25 h 84"/>
                    <a:gd name="T26" fmla="*/ 79 w 111"/>
                    <a:gd name="T27" fmla="*/ 41 h 84"/>
                    <a:gd name="T28" fmla="*/ 111 w 111"/>
                    <a:gd name="T29" fmla="*/ 55 h 84"/>
                    <a:gd name="T30" fmla="*/ 67 w 111"/>
                    <a:gd name="T31" fmla="*/ 84 h 84"/>
                    <a:gd name="T32" fmla="*/ 67 w 111"/>
                    <a:gd name="T33" fmla="*/ 84 h 84"/>
                    <a:gd name="T34" fmla="*/ 66 w 111"/>
                    <a:gd name="T35" fmla="*/ 80 h 84"/>
                    <a:gd name="T36" fmla="*/ 63 w 111"/>
                    <a:gd name="T37" fmla="*/ 75 h 84"/>
                    <a:gd name="T38" fmla="*/ 60 w 111"/>
                    <a:gd name="T39" fmla="*/ 71 h 84"/>
                    <a:gd name="T40" fmla="*/ 57 w 111"/>
                    <a:gd name="T41" fmla="*/ 68 h 84"/>
                    <a:gd name="T42" fmla="*/ 57 w 111"/>
                    <a:gd name="T43" fmla="*/ 68 h 84"/>
                    <a:gd name="T44" fmla="*/ 57 w 111"/>
                    <a:gd name="T45" fmla="*/ 67 h 84"/>
                    <a:gd name="T46" fmla="*/ 56 w 111"/>
                    <a:gd name="T47" fmla="*/ 66 h 84"/>
                    <a:gd name="T48" fmla="*/ 52 w 111"/>
                    <a:gd name="T49" fmla="*/ 64 h 84"/>
                    <a:gd name="T50" fmla="*/ 46 w 111"/>
                    <a:gd name="T51" fmla="*/ 63 h 84"/>
                    <a:gd name="T52" fmla="*/ 40 w 111"/>
                    <a:gd name="T53" fmla="*/ 62 h 84"/>
                    <a:gd name="T54" fmla="*/ 40 w 111"/>
                    <a:gd name="T55" fmla="*/ 62 h 84"/>
                    <a:gd name="T56" fmla="*/ 39 w 111"/>
                    <a:gd name="T57" fmla="*/ 60 h 84"/>
                    <a:gd name="T58" fmla="*/ 36 w 111"/>
                    <a:gd name="T59" fmla="*/ 57 h 84"/>
                    <a:gd name="T60" fmla="*/ 32 w 111"/>
                    <a:gd name="T61" fmla="*/ 54 h 84"/>
                    <a:gd name="T62" fmla="*/ 31 w 111"/>
                    <a:gd name="T63" fmla="*/ 52 h 84"/>
                    <a:gd name="T64" fmla="*/ 31 w 111"/>
                    <a:gd name="T65" fmla="*/ 50 h 84"/>
                    <a:gd name="T66" fmla="*/ 31 w 111"/>
                    <a:gd name="T67" fmla="*/ 50 h 84"/>
                    <a:gd name="T68" fmla="*/ 31 w 111"/>
                    <a:gd name="T69" fmla="*/ 48 h 84"/>
                    <a:gd name="T70" fmla="*/ 30 w 111"/>
                    <a:gd name="T71" fmla="*/ 46 h 84"/>
                    <a:gd name="T72" fmla="*/ 26 w 111"/>
                    <a:gd name="T73" fmla="*/ 42 h 84"/>
                    <a:gd name="T74" fmla="*/ 19 w 111"/>
                    <a:gd name="T75" fmla="*/ 39 h 84"/>
                    <a:gd name="T76" fmla="*/ 16 w 111"/>
                    <a:gd name="T77" fmla="*/ 39 h 84"/>
                    <a:gd name="T78" fmla="*/ 13 w 111"/>
                    <a:gd name="T79" fmla="*/ 39 h 84"/>
                    <a:gd name="T80" fmla="*/ 13 w 111"/>
                    <a:gd name="T81" fmla="*/ 39 h 84"/>
                    <a:gd name="T82" fmla="*/ 12 w 111"/>
                    <a:gd name="T83" fmla="*/ 39 h 84"/>
                    <a:gd name="T84" fmla="*/ 11 w 111"/>
                    <a:gd name="T85" fmla="*/ 39 h 84"/>
                    <a:gd name="T86" fmla="*/ 8 w 111"/>
                    <a:gd name="T87" fmla="*/ 38 h 84"/>
                    <a:gd name="T88" fmla="*/ 5 w 111"/>
                    <a:gd name="T89" fmla="*/ 37 h 84"/>
                    <a:gd name="T90" fmla="*/ 4 w 111"/>
                    <a:gd name="T91" fmla="*/ 35 h 84"/>
                    <a:gd name="T92" fmla="*/ 4 w 111"/>
                    <a:gd name="T93" fmla="*/ 34 h 84"/>
                    <a:gd name="T94" fmla="*/ 4 w 111"/>
                    <a:gd name="T95" fmla="*/ 34 h 84"/>
                    <a:gd name="T96" fmla="*/ 1 w 111"/>
                    <a:gd name="T97" fmla="*/ 32 h 84"/>
                    <a:gd name="T98" fmla="*/ 0 w 111"/>
                    <a:gd name="T99" fmla="*/ 31 h 84"/>
                    <a:gd name="T100" fmla="*/ 0 w 111"/>
                    <a:gd name="T101" fmla="*/ 30 h 84"/>
                    <a:gd name="T102" fmla="*/ 1 w 111"/>
                    <a:gd name="T103" fmla="*/ 28 h 84"/>
                    <a:gd name="T104" fmla="*/ 3 w 111"/>
                    <a:gd name="T105" fmla="*/ 27 h 84"/>
                    <a:gd name="T106" fmla="*/ 4 w 111"/>
                    <a:gd name="T107" fmla="*/ 26 h 84"/>
                    <a:gd name="T108" fmla="*/ 13 w 111"/>
                    <a:gd name="T109" fmla="*/ 20 h 84"/>
                    <a:gd name="T110" fmla="*/ 13 w 111"/>
                    <a:gd name="T111" fmla="*/ 9 h 84"/>
                    <a:gd name="T112" fmla="*/ 22 w 111"/>
                    <a:gd name="T113" fmla="*/ 6 h 84"/>
                    <a:gd name="T114" fmla="*/ 22 w 111"/>
                    <a:gd name="T115" fmla="*/ 6 h 84"/>
                    <a:gd name="T116" fmla="*/ 22 w 111"/>
                    <a:gd name="T117" fmla="*/ 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11" h="84">
                      <a:moveTo>
                        <a:pt x="22" y="0"/>
                      </a:moveTo>
                      <a:lnTo>
                        <a:pt x="31" y="0"/>
                      </a:lnTo>
                      <a:lnTo>
                        <a:pt x="40" y="11"/>
                      </a:lnTo>
                      <a:lnTo>
                        <a:pt x="40" y="11"/>
                      </a:lnTo>
                      <a:lnTo>
                        <a:pt x="37" y="12"/>
                      </a:lnTo>
                      <a:lnTo>
                        <a:pt x="35" y="14"/>
                      </a:lnTo>
                      <a:lnTo>
                        <a:pt x="34" y="16"/>
                      </a:lnTo>
                      <a:lnTo>
                        <a:pt x="33" y="17"/>
                      </a:lnTo>
                      <a:lnTo>
                        <a:pt x="34" y="20"/>
                      </a:lnTo>
                      <a:lnTo>
                        <a:pt x="35" y="22"/>
                      </a:lnTo>
                      <a:lnTo>
                        <a:pt x="37" y="23"/>
                      </a:lnTo>
                      <a:lnTo>
                        <a:pt x="40" y="25"/>
                      </a:lnTo>
                      <a:lnTo>
                        <a:pt x="40" y="25"/>
                      </a:lnTo>
                      <a:lnTo>
                        <a:pt x="79" y="41"/>
                      </a:lnTo>
                      <a:lnTo>
                        <a:pt x="111" y="55"/>
                      </a:lnTo>
                      <a:lnTo>
                        <a:pt x="67" y="84"/>
                      </a:lnTo>
                      <a:lnTo>
                        <a:pt x="67" y="84"/>
                      </a:lnTo>
                      <a:lnTo>
                        <a:pt x="66" y="80"/>
                      </a:lnTo>
                      <a:lnTo>
                        <a:pt x="63" y="75"/>
                      </a:lnTo>
                      <a:lnTo>
                        <a:pt x="60" y="71"/>
                      </a:lnTo>
                      <a:lnTo>
                        <a:pt x="57" y="68"/>
                      </a:lnTo>
                      <a:lnTo>
                        <a:pt x="57" y="68"/>
                      </a:lnTo>
                      <a:lnTo>
                        <a:pt x="57" y="67"/>
                      </a:lnTo>
                      <a:lnTo>
                        <a:pt x="56" y="66"/>
                      </a:lnTo>
                      <a:lnTo>
                        <a:pt x="52" y="64"/>
                      </a:lnTo>
                      <a:lnTo>
                        <a:pt x="46" y="63"/>
                      </a:lnTo>
                      <a:lnTo>
                        <a:pt x="40" y="62"/>
                      </a:lnTo>
                      <a:lnTo>
                        <a:pt x="40" y="62"/>
                      </a:lnTo>
                      <a:lnTo>
                        <a:pt x="39" y="60"/>
                      </a:lnTo>
                      <a:lnTo>
                        <a:pt x="36" y="57"/>
                      </a:lnTo>
                      <a:lnTo>
                        <a:pt x="32" y="54"/>
                      </a:lnTo>
                      <a:lnTo>
                        <a:pt x="31" y="52"/>
                      </a:lnTo>
                      <a:lnTo>
                        <a:pt x="31" y="50"/>
                      </a:lnTo>
                      <a:lnTo>
                        <a:pt x="31" y="50"/>
                      </a:lnTo>
                      <a:lnTo>
                        <a:pt x="31" y="48"/>
                      </a:lnTo>
                      <a:lnTo>
                        <a:pt x="30" y="46"/>
                      </a:lnTo>
                      <a:lnTo>
                        <a:pt x="26" y="42"/>
                      </a:lnTo>
                      <a:lnTo>
                        <a:pt x="19" y="39"/>
                      </a:lnTo>
                      <a:lnTo>
                        <a:pt x="16" y="39"/>
                      </a:lnTo>
                      <a:lnTo>
                        <a:pt x="13" y="39"/>
                      </a:lnTo>
                      <a:lnTo>
                        <a:pt x="13" y="39"/>
                      </a:lnTo>
                      <a:lnTo>
                        <a:pt x="12" y="39"/>
                      </a:lnTo>
                      <a:lnTo>
                        <a:pt x="11" y="39"/>
                      </a:lnTo>
                      <a:lnTo>
                        <a:pt x="8" y="38"/>
                      </a:lnTo>
                      <a:lnTo>
                        <a:pt x="5" y="37"/>
                      </a:lnTo>
                      <a:lnTo>
                        <a:pt x="4" y="35"/>
                      </a:lnTo>
                      <a:lnTo>
                        <a:pt x="4" y="34"/>
                      </a:lnTo>
                      <a:lnTo>
                        <a:pt x="4" y="34"/>
                      </a:lnTo>
                      <a:lnTo>
                        <a:pt x="1" y="32"/>
                      </a:lnTo>
                      <a:lnTo>
                        <a:pt x="0" y="31"/>
                      </a:lnTo>
                      <a:lnTo>
                        <a:pt x="0" y="30"/>
                      </a:lnTo>
                      <a:lnTo>
                        <a:pt x="1" y="28"/>
                      </a:lnTo>
                      <a:lnTo>
                        <a:pt x="3" y="27"/>
                      </a:lnTo>
                      <a:lnTo>
                        <a:pt x="4" y="26"/>
                      </a:lnTo>
                      <a:lnTo>
                        <a:pt x="13" y="20"/>
                      </a:lnTo>
                      <a:lnTo>
                        <a:pt x="13" y="9"/>
                      </a:lnTo>
                      <a:lnTo>
                        <a:pt x="22" y="6"/>
                      </a:lnTo>
                      <a:lnTo>
                        <a:pt x="22" y="6"/>
                      </a:lnTo>
                      <a:lnTo>
                        <a:pt x="22" y="0"/>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 name="Freeform 1155">
                  <a:extLst>
                    <a:ext uri="{FF2B5EF4-FFF2-40B4-BE49-F238E27FC236}">
                      <a16:creationId xmlns:a16="http://schemas.microsoft.com/office/drawing/2014/main" id="{72F4FA46-5ADC-CE94-6346-5A4F0EDAF1CD}"/>
                    </a:ext>
                  </a:extLst>
                </p:cNvPr>
                <p:cNvSpPr>
                  <a:spLocks/>
                </p:cNvSpPr>
                <p:nvPr/>
              </p:nvSpPr>
              <p:spPr bwMode="auto">
                <a:xfrm>
                  <a:off x="6143626" y="5157788"/>
                  <a:ext cx="25400" cy="19050"/>
                </a:xfrm>
                <a:custGeom>
                  <a:avLst/>
                  <a:gdLst>
                    <a:gd name="T0" fmla="*/ 22 w 111"/>
                    <a:gd name="T1" fmla="*/ 0 h 84"/>
                    <a:gd name="T2" fmla="*/ 31 w 111"/>
                    <a:gd name="T3" fmla="*/ 0 h 84"/>
                    <a:gd name="T4" fmla="*/ 40 w 111"/>
                    <a:gd name="T5" fmla="*/ 11 h 84"/>
                    <a:gd name="T6" fmla="*/ 40 w 111"/>
                    <a:gd name="T7" fmla="*/ 11 h 84"/>
                    <a:gd name="T8" fmla="*/ 37 w 111"/>
                    <a:gd name="T9" fmla="*/ 12 h 84"/>
                    <a:gd name="T10" fmla="*/ 35 w 111"/>
                    <a:gd name="T11" fmla="*/ 14 h 84"/>
                    <a:gd name="T12" fmla="*/ 34 w 111"/>
                    <a:gd name="T13" fmla="*/ 16 h 84"/>
                    <a:gd name="T14" fmla="*/ 33 w 111"/>
                    <a:gd name="T15" fmla="*/ 17 h 84"/>
                    <a:gd name="T16" fmla="*/ 34 w 111"/>
                    <a:gd name="T17" fmla="*/ 20 h 84"/>
                    <a:gd name="T18" fmla="*/ 35 w 111"/>
                    <a:gd name="T19" fmla="*/ 22 h 84"/>
                    <a:gd name="T20" fmla="*/ 37 w 111"/>
                    <a:gd name="T21" fmla="*/ 23 h 84"/>
                    <a:gd name="T22" fmla="*/ 40 w 111"/>
                    <a:gd name="T23" fmla="*/ 25 h 84"/>
                    <a:gd name="T24" fmla="*/ 40 w 111"/>
                    <a:gd name="T25" fmla="*/ 25 h 84"/>
                    <a:gd name="T26" fmla="*/ 79 w 111"/>
                    <a:gd name="T27" fmla="*/ 41 h 84"/>
                    <a:gd name="T28" fmla="*/ 111 w 111"/>
                    <a:gd name="T29" fmla="*/ 55 h 84"/>
                    <a:gd name="T30" fmla="*/ 67 w 111"/>
                    <a:gd name="T31" fmla="*/ 84 h 84"/>
                    <a:gd name="T32" fmla="*/ 67 w 111"/>
                    <a:gd name="T33" fmla="*/ 84 h 84"/>
                    <a:gd name="T34" fmla="*/ 66 w 111"/>
                    <a:gd name="T35" fmla="*/ 80 h 84"/>
                    <a:gd name="T36" fmla="*/ 63 w 111"/>
                    <a:gd name="T37" fmla="*/ 75 h 84"/>
                    <a:gd name="T38" fmla="*/ 60 w 111"/>
                    <a:gd name="T39" fmla="*/ 71 h 84"/>
                    <a:gd name="T40" fmla="*/ 57 w 111"/>
                    <a:gd name="T41" fmla="*/ 68 h 84"/>
                    <a:gd name="T42" fmla="*/ 57 w 111"/>
                    <a:gd name="T43" fmla="*/ 68 h 84"/>
                    <a:gd name="T44" fmla="*/ 57 w 111"/>
                    <a:gd name="T45" fmla="*/ 67 h 84"/>
                    <a:gd name="T46" fmla="*/ 56 w 111"/>
                    <a:gd name="T47" fmla="*/ 66 h 84"/>
                    <a:gd name="T48" fmla="*/ 52 w 111"/>
                    <a:gd name="T49" fmla="*/ 64 h 84"/>
                    <a:gd name="T50" fmla="*/ 46 w 111"/>
                    <a:gd name="T51" fmla="*/ 63 h 84"/>
                    <a:gd name="T52" fmla="*/ 40 w 111"/>
                    <a:gd name="T53" fmla="*/ 62 h 84"/>
                    <a:gd name="T54" fmla="*/ 40 w 111"/>
                    <a:gd name="T55" fmla="*/ 62 h 84"/>
                    <a:gd name="T56" fmla="*/ 39 w 111"/>
                    <a:gd name="T57" fmla="*/ 60 h 84"/>
                    <a:gd name="T58" fmla="*/ 36 w 111"/>
                    <a:gd name="T59" fmla="*/ 57 h 84"/>
                    <a:gd name="T60" fmla="*/ 32 w 111"/>
                    <a:gd name="T61" fmla="*/ 54 h 84"/>
                    <a:gd name="T62" fmla="*/ 31 w 111"/>
                    <a:gd name="T63" fmla="*/ 52 h 84"/>
                    <a:gd name="T64" fmla="*/ 31 w 111"/>
                    <a:gd name="T65" fmla="*/ 50 h 84"/>
                    <a:gd name="T66" fmla="*/ 31 w 111"/>
                    <a:gd name="T67" fmla="*/ 50 h 84"/>
                    <a:gd name="T68" fmla="*/ 31 w 111"/>
                    <a:gd name="T69" fmla="*/ 48 h 84"/>
                    <a:gd name="T70" fmla="*/ 30 w 111"/>
                    <a:gd name="T71" fmla="*/ 46 h 84"/>
                    <a:gd name="T72" fmla="*/ 26 w 111"/>
                    <a:gd name="T73" fmla="*/ 42 h 84"/>
                    <a:gd name="T74" fmla="*/ 19 w 111"/>
                    <a:gd name="T75" fmla="*/ 39 h 84"/>
                    <a:gd name="T76" fmla="*/ 16 w 111"/>
                    <a:gd name="T77" fmla="*/ 39 h 84"/>
                    <a:gd name="T78" fmla="*/ 13 w 111"/>
                    <a:gd name="T79" fmla="*/ 39 h 84"/>
                    <a:gd name="T80" fmla="*/ 13 w 111"/>
                    <a:gd name="T81" fmla="*/ 39 h 84"/>
                    <a:gd name="T82" fmla="*/ 12 w 111"/>
                    <a:gd name="T83" fmla="*/ 39 h 84"/>
                    <a:gd name="T84" fmla="*/ 11 w 111"/>
                    <a:gd name="T85" fmla="*/ 39 h 84"/>
                    <a:gd name="T86" fmla="*/ 8 w 111"/>
                    <a:gd name="T87" fmla="*/ 38 h 84"/>
                    <a:gd name="T88" fmla="*/ 5 w 111"/>
                    <a:gd name="T89" fmla="*/ 37 h 84"/>
                    <a:gd name="T90" fmla="*/ 4 w 111"/>
                    <a:gd name="T91" fmla="*/ 35 h 84"/>
                    <a:gd name="T92" fmla="*/ 4 w 111"/>
                    <a:gd name="T93" fmla="*/ 34 h 84"/>
                    <a:gd name="T94" fmla="*/ 4 w 111"/>
                    <a:gd name="T95" fmla="*/ 34 h 84"/>
                    <a:gd name="T96" fmla="*/ 1 w 111"/>
                    <a:gd name="T97" fmla="*/ 32 h 84"/>
                    <a:gd name="T98" fmla="*/ 0 w 111"/>
                    <a:gd name="T99" fmla="*/ 31 h 84"/>
                    <a:gd name="T100" fmla="*/ 0 w 111"/>
                    <a:gd name="T101" fmla="*/ 30 h 84"/>
                    <a:gd name="T102" fmla="*/ 1 w 111"/>
                    <a:gd name="T103" fmla="*/ 28 h 84"/>
                    <a:gd name="T104" fmla="*/ 3 w 111"/>
                    <a:gd name="T105" fmla="*/ 27 h 84"/>
                    <a:gd name="T106" fmla="*/ 4 w 111"/>
                    <a:gd name="T107" fmla="*/ 26 h 84"/>
                    <a:gd name="T108" fmla="*/ 13 w 111"/>
                    <a:gd name="T109" fmla="*/ 20 h 84"/>
                    <a:gd name="T110" fmla="*/ 13 w 111"/>
                    <a:gd name="T111" fmla="*/ 9 h 84"/>
                    <a:gd name="T112" fmla="*/ 22 w 111"/>
                    <a:gd name="T113" fmla="*/ 6 h 84"/>
                    <a:gd name="T114" fmla="*/ 22 w 111"/>
                    <a:gd name="T115" fmla="*/ 6 h 84"/>
                    <a:gd name="T116" fmla="*/ 22 w 111"/>
                    <a:gd name="T117" fmla="*/ 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11" h="84">
                      <a:moveTo>
                        <a:pt x="22" y="0"/>
                      </a:moveTo>
                      <a:lnTo>
                        <a:pt x="31" y="0"/>
                      </a:lnTo>
                      <a:lnTo>
                        <a:pt x="40" y="11"/>
                      </a:lnTo>
                      <a:lnTo>
                        <a:pt x="40" y="11"/>
                      </a:lnTo>
                      <a:lnTo>
                        <a:pt x="37" y="12"/>
                      </a:lnTo>
                      <a:lnTo>
                        <a:pt x="35" y="14"/>
                      </a:lnTo>
                      <a:lnTo>
                        <a:pt x="34" y="16"/>
                      </a:lnTo>
                      <a:lnTo>
                        <a:pt x="33" y="17"/>
                      </a:lnTo>
                      <a:lnTo>
                        <a:pt x="34" y="20"/>
                      </a:lnTo>
                      <a:lnTo>
                        <a:pt x="35" y="22"/>
                      </a:lnTo>
                      <a:lnTo>
                        <a:pt x="37" y="23"/>
                      </a:lnTo>
                      <a:lnTo>
                        <a:pt x="40" y="25"/>
                      </a:lnTo>
                      <a:lnTo>
                        <a:pt x="40" y="25"/>
                      </a:lnTo>
                      <a:lnTo>
                        <a:pt x="79" y="41"/>
                      </a:lnTo>
                      <a:lnTo>
                        <a:pt x="111" y="55"/>
                      </a:lnTo>
                      <a:lnTo>
                        <a:pt x="67" y="84"/>
                      </a:lnTo>
                      <a:lnTo>
                        <a:pt x="67" y="84"/>
                      </a:lnTo>
                      <a:lnTo>
                        <a:pt x="66" y="80"/>
                      </a:lnTo>
                      <a:lnTo>
                        <a:pt x="63" y="75"/>
                      </a:lnTo>
                      <a:lnTo>
                        <a:pt x="60" y="71"/>
                      </a:lnTo>
                      <a:lnTo>
                        <a:pt x="57" y="68"/>
                      </a:lnTo>
                      <a:lnTo>
                        <a:pt x="57" y="68"/>
                      </a:lnTo>
                      <a:lnTo>
                        <a:pt x="57" y="67"/>
                      </a:lnTo>
                      <a:lnTo>
                        <a:pt x="56" y="66"/>
                      </a:lnTo>
                      <a:lnTo>
                        <a:pt x="52" y="64"/>
                      </a:lnTo>
                      <a:lnTo>
                        <a:pt x="46" y="63"/>
                      </a:lnTo>
                      <a:lnTo>
                        <a:pt x="40" y="62"/>
                      </a:lnTo>
                      <a:lnTo>
                        <a:pt x="40" y="62"/>
                      </a:lnTo>
                      <a:lnTo>
                        <a:pt x="39" y="60"/>
                      </a:lnTo>
                      <a:lnTo>
                        <a:pt x="36" y="57"/>
                      </a:lnTo>
                      <a:lnTo>
                        <a:pt x="32" y="54"/>
                      </a:lnTo>
                      <a:lnTo>
                        <a:pt x="31" y="52"/>
                      </a:lnTo>
                      <a:lnTo>
                        <a:pt x="31" y="50"/>
                      </a:lnTo>
                      <a:lnTo>
                        <a:pt x="31" y="50"/>
                      </a:lnTo>
                      <a:lnTo>
                        <a:pt x="31" y="48"/>
                      </a:lnTo>
                      <a:lnTo>
                        <a:pt x="30" y="46"/>
                      </a:lnTo>
                      <a:lnTo>
                        <a:pt x="26" y="42"/>
                      </a:lnTo>
                      <a:lnTo>
                        <a:pt x="19" y="39"/>
                      </a:lnTo>
                      <a:lnTo>
                        <a:pt x="16" y="39"/>
                      </a:lnTo>
                      <a:lnTo>
                        <a:pt x="13" y="39"/>
                      </a:lnTo>
                      <a:lnTo>
                        <a:pt x="13" y="39"/>
                      </a:lnTo>
                      <a:lnTo>
                        <a:pt x="12" y="39"/>
                      </a:lnTo>
                      <a:lnTo>
                        <a:pt x="11" y="39"/>
                      </a:lnTo>
                      <a:lnTo>
                        <a:pt x="8" y="38"/>
                      </a:lnTo>
                      <a:lnTo>
                        <a:pt x="5" y="37"/>
                      </a:lnTo>
                      <a:lnTo>
                        <a:pt x="4" y="35"/>
                      </a:lnTo>
                      <a:lnTo>
                        <a:pt x="4" y="34"/>
                      </a:lnTo>
                      <a:lnTo>
                        <a:pt x="4" y="34"/>
                      </a:lnTo>
                      <a:lnTo>
                        <a:pt x="1" y="32"/>
                      </a:lnTo>
                      <a:lnTo>
                        <a:pt x="0" y="31"/>
                      </a:lnTo>
                      <a:lnTo>
                        <a:pt x="0" y="30"/>
                      </a:lnTo>
                      <a:lnTo>
                        <a:pt x="1" y="28"/>
                      </a:lnTo>
                      <a:lnTo>
                        <a:pt x="3" y="27"/>
                      </a:lnTo>
                      <a:lnTo>
                        <a:pt x="4" y="26"/>
                      </a:lnTo>
                      <a:lnTo>
                        <a:pt x="13" y="20"/>
                      </a:lnTo>
                      <a:lnTo>
                        <a:pt x="13" y="9"/>
                      </a:lnTo>
                      <a:lnTo>
                        <a:pt x="22" y="6"/>
                      </a:lnTo>
                      <a:lnTo>
                        <a:pt x="22" y="6"/>
                      </a:lnTo>
                      <a:lnTo>
                        <a:pt x="2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 name="Freeform 1156">
                  <a:extLst>
                    <a:ext uri="{FF2B5EF4-FFF2-40B4-BE49-F238E27FC236}">
                      <a16:creationId xmlns:a16="http://schemas.microsoft.com/office/drawing/2014/main" id="{57A3614C-FE57-A6F2-65A0-93DE4ECCCF2B}"/>
                    </a:ext>
                  </a:extLst>
                </p:cNvPr>
                <p:cNvSpPr>
                  <a:spLocks/>
                </p:cNvSpPr>
                <p:nvPr/>
              </p:nvSpPr>
              <p:spPr bwMode="auto">
                <a:xfrm>
                  <a:off x="6143626" y="5157788"/>
                  <a:ext cx="25400" cy="19050"/>
                </a:xfrm>
                <a:custGeom>
                  <a:avLst/>
                  <a:gdLst>
                    <a:gd name="T0" fmla="*/ 22 w 111"/>
                    <a:gd name="T1" fmla="*/ 0 h 84"/>
                    <a:gd name="T2" fmla="*/ 31 w 111"/>
                    <a:gd name="T3" fmla="*/ 0 h 84"/>
                    <a:gd name="T4" fmla="*/ 40 w 111"/>
                    <a:gd name="T5" fmla="*/ 11 h 84"/>
                    <a:gd name="T6" fmla="*/ 40 w 111"/>
                    <a:gd name="T7" fmla="*/ 11 h 84"/>
                    <a:gd name="T8" fmla="*/ 37 w 111"/>
                    <a:gd name="T9" fmla="*/ 12 h 84"/>
                    <a:gd name="T10" fmla="*/ 35 w 111"/>
                    <a:gd name="T11" fmla="*/ 14 h 84"/>
                    <a:gd name="T12" fmla="*/ 34 w 111"/>
                    <a:gd name="T13" fmla="*/ 16 h 84"/>
                    <a:gd name="T14" fmla="*/ 33 w 111"/>
                    <a:gd name="T15" fmla="*/ 17 h 84"/>
                    <a:gd name="T16" fmla="*/ 34 w 111"/>
                    <a:gd name="T17" fmla="*/ 20 h 84"/>
                    <a:gd name="T18" fmla="*/ 35 w 111"/>
                    <a:gd name="T19" fmla="*/ 22 h 84"/>
                    <a:gd name="T20" fmla="*/ 37 w 111"/>
                    <a:gd name="T21" fmla="*/ 23 h 84"/>
                    <a:gd name="T22" fmla="*/ 40 w 111"/>
                    <a:gd name="T23" fmla="*/ 25 h 84"/>
                    <a:gd name="T24" fmla="*/ 40 w 111"/>
                    <a:gd name="T25" fmla="*/ 25 h 84"/>
                    <a:gd name="T26" fmla="*/ 79 w 111"/>
                    <a:gd name="T27" fmla="*/ 41 h 84"/>
                    <a:gd name="T28" fmla="*/ 111 w 111"/>
                    <a:gd name="T29" fmla="*/ 55 h 84"/>
                    <a:gd name="T30" fmla="*/ 67 w 111"/>
                    <a:gd name="T31" fmla="*/ 84 h 84"/>
                    <a:gd name="T32" fmla="*/ 67 w 111"/>
                    <a:gd name="T33" fmla="*/ 84 h 84"/>
                    <a:gd name="T34" fmla="*/ 66 w 111"/>
                    <a:gd name="T35" fmla="*/ 80 h 84"/>
                    <a:gd name="T36" fmla="*/ 63 w 111"/>
                    <a:gd name="T37" fmla="*/ 75 h 84"/>
                    <a:gd name="T38" fmla="*/ 60 w 111"/>
                    <a:gd name="T39" fmla="*/ 71 h 84"/>
                    <a:gd name="T40" fmla="*/ 57 w 111"/>
                    <a:gd name="T41" fmla="*/ 69 h 84"/>
                    <a:gd name="T42" fmla="*/ 57 w 111"/>
                    <a:gd name="T43" fmla="*/ 69 h 84"/>
                    <a:gd name="T44" fmla="*/ 57 w 111"/>
                    <a:gd name="T45" fmla="*/ 67 h 84"/>
                    <a:gd name="T46" fmla="*/ 56 w 111"/>
                    <a:gd name="T47" fmla="*/ 66 h 84"/>
                    <a:gd name="T48" fmla="*/ 52 w 111"/>
                    <a:gd name="T49" fmla="*/ 64 h 84"/>
                    <a:gd name="T50" fmla="*/ 46 w 111"/>
                    <a:gd name="T51" fmla="*/ 63 h 84"/>
                    <a:gd name="T52" fmla="*/ 40 w 111"/>
                    <a:gd name="T53" fmla="*/ 62 h 84"/>
                    <a:gd name="T54" fmla="*/ 40 w 111"/>
                    <a:gd name="T55" fmla="*/ 62 h 84"/>
                    <a:gd name="T56" fmla="*/ 38 w 111"/>
                    <a:gd name="T57" fmla="*/ 60 h 84"/>
                    <a:gd name="T58" fmla="*/ 35 w 111"/>
                    <a:gd name="T59" fmla="*/ 57 h 84"/>
                    <a:gd name="T60" fmla="*/ 32 w 111"/>
                    <a:gd name="T61" fmla="*/ 54 h 84"/>
                    <a:gd name="T62" fmla="*/ 31 w 111"/>
                    <a:gd name="T63" fmla="*/ 52 h 84"/>
                    <a:gd name="T64" fmla="*/ 31 w 111"/>
                    <a:gd name="T65" fmla="*/ 50 h 84"/>
                    <a:gd name="T66" fmla="*/ 31 w 111"/>
                    <a:gd name="T67" fmla="*/ 50 h 84"/>
                    <a:gd name="T68" fmla="*/ 31 w 111"/>
                    <a:gd name="T69" fmla="*/ 48 h 84"/>
                    <a:gd name="T70" fmla="*/ 30 w 111"/>
                    <a:gd name="T71" fmla="*/ 46 h 84"/>
                    <a:gd name="T72" fmla="*/ 26 w 111"/>
                    <a:gd name="T73" fmla="*/ 42 h 84"/>
                    <a:gd name="T74" fmla="*/ 19 w 111"/>
                    <a:gd name="T75" fmla="*/ 39 h 84"/>
                    <a:gd name="T76" fmla="*/ 16 w 111"/>
                    <a:gd name="T77" fmla="*/ 39 h 84"/>
                    <a:gd name="T78" fmla="*/ 13 w 111"/>
                    <a:gd name="T79" fmla="*/ 39 h 84"/>
                    <a:gd name="T80" fmla="*/ 13 w 111"/>
                    <a:gd name="T81" fmla="*/ 39 h 84"/>
                    <a:gd name="T82" fmla="*/ 12 w 111"/>
                    <a:gd name="T83" fmla="*/ 39 h 84"/>
                    <a:gd name="T84" fmla="*/ 11 w 111"/>
                    <a:gd name="T85" fmla="*/ 39 h 84"/>
                    <a:gd name="T86" fmla="*/ 8 w 111"/>
                    <a:gd name="T87" fmla="*/ 38 h 84"/>
                    <a:gd name="T88" fmla="*/ 5 w 111"/>
                    <a:gd name="T89" fmla="*/ 37 h 84"/>
                    <a:gd name="T90" fmla="*/ 4 w 111"/>
                    <a:gd name="T91" fmla="*/ 34 h 84"/>
                    <a:gd name="T92" fmla="*/ 4 w 111"/>
                    <a:gd name="T93" fmla="*/ 34 h 84"/>
                    <a:gd name="T94" fmla="*/ 1 w 111"/>
                    <a:gd name="T95" fmla="*/ 33 h 84"/>
                    <a:gd name="T96" fmla="*/ 0 w 111"/>
                    <a:gd name="T97" fmla="*/ 31 h 84"/>
                    <a:gd name="T98" fmla="*/ 0 w 111"/>
                    <a:gd name="T99" fmla="*/ 30 h 84"/>
                    <a:gd name="T100" fmla="*/ 1 w 111"/>
                    <a:gd name="T101" fmla="*/ 29 h 84"/>
                    <a:gd name="T102" fmla="*/ 3 w 111"/>
                    <a:gd name="T103" fmla="*/ 27 h 84"/>
                    <a:gd name="T104" fmla="*/ 4 w 111"/>
                    <a:gd name="T105" fmla="*/ 26 h 84"/>
                    <a:gd name="T106" fmla="*/ 13 w 111"/>
                    <a:gd name="T107" fmla="*/ 20 h 84"/>
                    <a:gd name="T108" fmla="*/ 13 w 111"/>
                    <a:gd name="T109" fmla="*/ 9 h 84"/>
                    <a:gd name="T110" fmla="*/ 22 w 111"/>
                    <a:gd name="T111" fmla="*/ 6 h 84"/>
                    <a:gd name="T112" fmla="*/ 22 w 111"/>
                    <a:gd name="T113" fmla="*/ 6 h 84"/>
                    <a:gd name="T114" fmla="*/ 22 w 111"/>
                    <a:gd name="T115" fmla="*/ 0 h 84"/>
                    <a:gd name="T116" fmla="*/ 22 w 111"/>
                    <a:gd name="T117" fmla="*/ 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11" h="84">
                      <a:moveTo>
                        <a:pt x="22" y="0"/>
                      </a:moveTo>
                      <a:lnTo>
                        <a:pt x="31" y="0"/>
                      </a:lnTo>
                      <a:lnTo>
                        <a:pt x="40" y="11"/>
                      </a:lnTo>
                      <a:lnTo>
                        <a:pt x="40" y="11"/>
                      </a:lnTo>
                      <a:lnTo>
                        <a:pt x="37" y="12"/>
                      </a:lnTo>
                      <a:lnTo>
                        <a:pt x="35" y="14"/>
                      </a:lnTo>
                      <a:lnTo>
                        <a:pt x="34" y="16"/>
                      </a:lnTo>
                      <a:lnTo>
                        <a:pt x="33" y="17"/>
                      </a:lnTo>
                      <a:lnTo>
                        <a:pt x="34" y="20"/>
                      </a:lnTo>
                      <a:lnTo>
                        <a:pt x="35" y="22"/>
                      </a:lnTo>
                      <a:lnTo>
                        <a:pt x="37" y="23"/>
                      </a:lnTo>
                      <a:lnTo>
                        <a:pt x="40" y="25"/>
                      </a:lnTo>
                      <a:lnTo>
                        <a:pt x="40" y="25"/>
                      </a:lnTo>
                      <a:lnTo>
                        <a:pt x="79" y="41"/>
                      </a:lnTo>
                      <a:lnTo>
                        <a:pt x="111" y="55"/>
                      </a:lnTo>
                      <a:lnTo>
                        <a:pt x="67" y="84"/>
                      </a:lnTo>
                      <a:lnTo>
                        <a:pt x="67" y="84"/>
                      </a:lnTo>
                      <a:lnTo>
                        <a:pt x="66" y="80"/>
                      </a:lnTo>
                      <a:lnTo>
                        <a:pt x="63" y="75"/>
                      </a:lnTo>
                      <a:lnTo>
                        <a:pt x="60" y="71"/>
                      </a:lnTo>
                      <a:lnTo>
                        <a:pt x="57" y="69"/>
                      </a:lnTo>
                      <a:lnTo>
                        <a:pt x="57" y="69"/>
                      </a:lnTo>
                      <a:lnTo>
                        <a:pt x="57" y="67"/>
                      </a:lnTo>
                      <a:lnTo>
                        <a:pt x="56" y="66"/>
                      </a:lnTo>
                      <a:lnTo>
                        <a:pt x="52" y="64"/>
                      </a:lnTo>
                      <a:lnTo>
                        <a:pt x="46" y="63"/>
                      </a:lnTo>
                      <a:lnTo>
                        <a:pt x="40" y="62"/>
                      </a:lnTo>
                      <a:lnTo>
                        <a:pt x="40" y="62"/>
                      </a:lnTo>
                      <a:lnTo>
                        <a:pt x="38" y="60"/>
                      </a:lnTo>
                      <a:lnTo>
                        <a:pt x="35" y="57"/>
                      </a:lnTo>
                      <a:lnTo>
                        <a:pt x="32" y="54"/>
                      </a:lnTo>
                      <a:lnTo>
                        <a:pt x="31" y="52"/>
                      </a:lnTo>
                      <a:lnTo>
                        <a:pt x="31" y="50"/>
                      </a:lnTo>
                      <a:lnTo>
                        <a:pt x="31" y="50"/>
                      </a:lnTo>
                      <a:lnTo>
                        <a:pt x="31" y="48"/>
                      </a:lnTo>
                      <a:lnTo>
                        <a:pt x="30" y="46"/>
                      </a:lnTo>
                      <a:lnTo>
                        <a:pt x="26" y="42"/>
                      </a:lnTo>
                      <a:lnTo>
                        <a:pt x="19" y="39"/>
                      </a:lnTo>
                      <a:lnTo>
                        <a:pt x="16" y="39"/>
                      </a:lnTo>
                      <a:lnTo>
                        <a:pt x="13" y="39"/>
                      </a:lnTo>
                      <a:lnTo>
                        <a:pt x="13" y="39"/>
                      </a:lnTo>
                      <a:lnTo>
                        <a:pt x="12" y="39"/>
                      </a:lnTo>
                      <a:lnTo>
                        <a:pt x="11" y="39"/>
                      </a:lnTo>
                      <a:lnTo>
                        <a:pt x="8" y="38"/>
                      </a:lnTo>
                      <a:lnTo>
                        <a:pt x="5" y="37"/>
                      </a:lnTo>
                      <a:lnTo>
                        <a:pt x="4" y="34"/>
                      </a:lnTo>
                      <a:lnTo>
                        <a:pt x="4" y="34"/>
                      </a:lnTo>
                      <a:lnTo>
                        <a:pt x="1" y="33"/>
                      </a:lnTo>
                      <a:lnTo>
                        <a:pt x="0" y="31"/>
                      </a:lnTo>
                      <a:lnTo>
                        <a:pt x="0" y="30"/>
                      </a:lnTo>
                      <a:lnTo>
                        <a:pt x="1" y="29"/>
                      </a:lnTo>
                      <a:lnTo>
                        <a:pt x="3" y="27"/>
                      </a:lnTo>
                      <a:lnTo>
                        <a:pt x="4" y="26"/>
                      </a:lnTo>
                      <a:lnTo>
                        <a:pt x="13" y="20"/>
                      </a:lnTo>
                      <a:lnTo>
                        <a:pt x="13" y="9"/>
                      </a:lnTo>
                      <a:lnTo>
                        <a:pt x="22" y="6"/>
                      </a:lnTo>
                      <a:lnTo>
                        <a:pt x="22" y="6"/>
                      </a:lnTo>
                      <a:lnTo>
                        <a:pt x="22" y="0"/>
                      </a:lnTo>
                      <a:lnTo>
                        <a:pt x="22"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6" name="Freeform 1157">
                  <a:extLst>
                    <a:ext uri="{FF2B5EF4-FFF2-40B4-BE49-F238E27FC236}">
                      <a16:creationId xmlns:a16="http://schemas.microsoft.com/office/drawing/2014/main" id="{346D705F-D0A8-1BEE-77F0-FE5C16049F31}"/>
                    </a:ext>
                  </a:extLst>
                </p:cNvPr>
                <p:cNvSpPr>
                  <a:spLocks/>
                </p:cNvSpPr>
                <p:nvPr/>
              </p:nvSpPr>
              <p:spPr bwMode="auto">
                <a:xfrm>
                  <a:off x="6156326" y="5186363"/>
                  <a:ext cx="20638" cy="17463"/>
                </a:xfrm>
                <a:custGeom>
                  <a:avLst/>
                  <a:gdLst>
                    <a:gd name="T0" fmla="*/ 90 w 90"/>
                    <a:gd name="T1" fmla="*/ 0 h 78"/>
                    <a:gd name="T2" fmla="*/ 75 w 90"/>
                    <a:gd name="T3" fmla="*/ 4 h 78"/>
                    <a:gd name="T4" fmla="*/ 54 w 90"/>
                    <a:gd name="T5" fmla="*/ 7 h 78"/>
                    <a:gd name="T6" fmla="*/ 46 w 90"/>
                    <a:gd name="T7" fmla="*/ 7 h 78"/>
                    <a:gd name="T8" fmla="*/ 33 w 90"/>
                    <a:gd name="T9" fmla="*/ 8 h 78"/>
                    <a:gd name="T10" fmla="*/ 29 w 90"/>
                    <a:gd name="T11" fmla="*/ 12 h 78"/>
                    <a:gd name="T12" fmla="*/ 27 w 90"/>
                    <a:gd name="T13" fmla="*/ 18 h 78"/>
                    <a:gd name="T14" fmla="*/ 32 w 90"/>
                    <a:gd name="T15" fmla="*/ 25 h 78"/>
                    <a:gd name="T16" fmla="*/ 36 w 90"/>
                    <a:gd name="T17" fmla="*/ 33 h 78"/>
                    <a:gd name="T18" fmla="*/ 36 w 90"/>
                    <a:gd name="T19" fmla="*/ 36 h 78"/>
                    <a:gd name="T20" fmla="*/ 42 w 90"/>
                    <a:gd name="T21" fmla="*/ 38 h 78"/>
                    <a:gd name="T22" fmla="*/ 46 w 90"/>
                    <a:gd name="T23" fmla="*/ 46 h 78"/>
                    <a:gd name="T24" fmla="*/ 46 w 90"/>
                    <a:gd name="T25" fmla="*/ 48 h 78"/>
                    <a:gd name="T26" fmla="*/ 33 w 90"/>
                    <a:gd name="T27" fmla="*/ 50 h 78"/>
                    <a:gd name="T28" fmla="*/ 28 w 90"/>
                    <a:gd name="T29" fmla="*/ 48 h 78"/>
                    <a:gd name="T30" fmla="*/ 27 w 90"/>
                    <a:gd name="T31" fmla="*/ 46 h 78"/>
                    <a:gd name="T32" fmla="*/ 19 w 90"/>
                    <a:gd name="T33" fmla="*/ 41 h 78"/>
                    <a:gd name="T34" fmla="*/ 10 w 90"/>
                    <a:gd name="T35" fmla="*/ 40 h 78"/>
                    <a:gd name="T36" fmla="*/ 10 w 90"/>
                    <a:gd name="T37" fmla="*/ 49 h 78"/>
                    <a:gd name="T38" fmla="*/ 10 w 90"/>
                    <a:gd name="T39" fmla="*/ 52 h 78"/>
                    <a:gd name="T40" fmla="*/ 6 w 90"/>
                    <a:gd name="T41" fmla="*/ 55 h 78"/>
                    <a:gd name="T42" fmla="*/ 0 w 90"/>
                    <a:gd name="T43" fmla="*/ 57 h 78"/>
                    <a:gd name="T44" fmla="*/ 2 w 90"/>
                    <a:gd name="T45" fmla="*/ 62 h 78"/>
                    <a:gd name="T46" fmla="*/ 10 w 90"/>
                    <a:gd name="T47" fmla="*/ 68 h 78"/>
                    <a:gd name="T48" fmla="*/ 10 w 90"/>
                    <a:gd name="T49" fmla="*/ 75 h 78"/>
                    <a:gd name="T50" fmla="*/ 11 w 90"/>
                    <a:gd name="T51" fmla="*/ 76 h 78"/>
                    <a:gd name="T52" fmla="*/ 17 w 90"/>
                    <a:gd name="T53" fmla="*/ 78 h 78"/>
                    <a:gd name="T54" fmla="*/ 19 w 90"/>
                    <a:gd name="T55" fmla="*/ 76 h 78"/>
                    <a:gd name="T56" fmla="*/ 24 w 90"/>
                    <a:gd name="T57" fmla="*/ 73 h 78"/>
                    <a:gd name="T58" fmla="*/ 31 w 90"/>
                    <a:gd name="T59" fmla="*/ 68 h 78"/>
                    <a:gd name="T60" fmla="*/ 36 w 90"/>
                    <a:gd name="T61" fmla="*/ 68 h 78"/>
                    <a:gd name="T62" fmla="*/ 40 w 90"/>
                    <a:gd name="T63" fmla="*/ 69 h 78"/>
                    <a:gd name="T64" fmla="*/ 54 w 90"/>
                    <a:gd name="T65" fmla="*/ 70 h 78"/>
                    <a:gd name="T66" fmla="*/ 60 w 90"/>
                    <a:gd name="T67" fmla="*/ 68 h 78"/>
                    <a:gd name="T68" fmla="*/ 63 w 90"/>
                    <a:gd name="T69" fmla="*/ 62 h 78"/>
                    <a:gd name="T70" fmla="*/ 63 w 90"/>
                    <a:gd name="T71" fmla="*/ 57 h 78"/>
                    <a:gd name="T72" fmla="*/ 63 w 90"/>
                    <a:gd name="T73" fmla="*/ 39 h 78"/>
                    <a:gd name="T74" fmla="*/ 64 w 90"/>
                    <a:gd name="T75" fmla="*/ 35 h 78"/>
                    <a:gd name="T76" fmla="*/ 65 w 90"/>
                    <a:gd name="T77" fmla="*/ 35 h 78"/>
                    <a:gd name="T78" fmla="*/ 72 w 90"/>
                    <a:gd name="T79" fmla="*/ 4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90" h="78">
                      <a:moveTo>
                        <a:pt x="90" y="0"/>
                      </a:moveTo>
                      <a:lnTo>
                        <a:pt x="90" y="0"/>
                      </a:lnTo>
                      <a:lnTo>
                        <a:pt x="86" y="1"/>
                      </a:lnTo>
                      <a:lnTo>
                        <a:pt x="75" y="4"/>
                      </a:lnTo>
                      <a:lnTo>
                        <a:pt x="64" y="6"/>
                      </a:lnTo>
                      <a:lnTo>
                        <a:pt x="54" y="7"/>
                      </a:lnTo>
                      <a:lnTo>
                        <a:pt x="46" y="7"/>
                      </a:lnTo>
                      <a:lnTo>
                        <a:pt x="46" y="7"/>
                      </a:lnTo>
                      <a:lnTo>
                        <a:pt x="39" y="7"/>
                      </a:lnTo>
                      <a:lnTo>
                        <a:pt x="33" y="8"/>
                      </a:lnTo>
                      <a:lnTo>
                        <a:pt x="31" y="9"/>
                      </a:lnTo>
                      <a:lnTo>
                        <a:pt x="29" y="12"/>
                      </a:lnTo>
                      <a:lnTo>
                        <a:pt x="28" y="15"/>
                      </a:lnTo>
                      <a:lnTo>
                        <a:pt x="27" y="18"/>
                      </a:lnTo>
                      <a:lnTo>
                        <a:pt x="27" y="18"/>
                      </a:lnTo>
                      <a:lnTo>
                        <a:pt x="32" y="25"/>
                      </a:lnTo>
                      <a:lnTo>
                        <a:pt x="35" y="30"/>
                      </a:lnTo>
                      <a:lnTo>
                        <a:pt x="36" y="33"/>
                      </a:lnTo>
                      <a:lnTo>
                        <a:pt x="36" y="36"/>
                      </a:lnTo>
                      <a:lnTo>
                        <a:pt x="36" y="36"/>
                      </a:lnTo>
                      <a:lnTo>
                        <a:pt x="40" y="36"/>
                      </a:lnTo>
                      <a:lnTo>
                        <a:pt x="42" y="38"/>
                      </a:lnTo>
                      <a:lnTo>
                        <a:pt x="45" y="41"/>
                      </a:lnTo>
                      <a:lnTo>
                        <a:pt x="46" y="46"/>
                      </a:lnTo>
                      <a:lnTo>
                        <a:pt x="46" y="48"/>
                      </a:lnTo>
                      <a:lnTo>
                        <a:pt x="46" y="48"/>
                      </a:lnTo>
                      <a:lnTo>
                        <a:pt x="39" y="50"/>
                      </a:lnTo>
                      <a:lnTo>
                        <a:pt x="33" y="50"/>
                      </a:lnTo>
                      <a:lnTo>
                        <a:pt x="29" y="49"/>
                      </a:lnTo>
                      <a:lnTo>
                        <a:pt x="28" y="48"/>
                      </a:lnTo>
                      <a:lnTo>
                        <a:pt x="27" y="46"/>
                      </a:lnTo>
                      <a:lnTo>
                        <a:pt x="27" y="46"/>
                      </a:lnTo>
                      <a:lnTo>
                        <a:pt x="22" y="43"/>
                      </a:lnTo>
                      <a:lnTo>
                        <a:pt x="19" y="41"/>
                      </a:lnTo>
                      <a:lnTo>
                        <a:pt x="15" y="40"/>
                      </a:lnTo>
                      <a:lnTo>
                        <a:pt x="10" y="40"/>
                      </a:lnTo>
                      <a:lnTo>
                        <a:pt x="10" y="40"/>
                      </a:lnTo>
                      <a:lnTo>
                        <a:pt x="10" y="49"/>
                      </a:lnTo>
                      <a:lnTo>
                        <a:pt x="10" y="49"/>
                      </a:lnTo>
                      <a:lnTo>
                        <a:pt x="10" y="52"/>
                      </a:lnTo>
                      <a:lnTo>
                        <a:pt x="9" y="54"/>
                      </a:lnTo>
                      <a:lnTo>
                        <a:pt x="6" y="55"/>
                      </a:lnTo>
                      <a:lnTo>
                        <a:pt x="0" y="57"/>
                      </a:lnTo>
                      <a:lnTo>
                        <a:pt x="0" y="57"/>
                      </a:lnTo>
                      <a:lnTo>
                        <a:pt x="2" y="59"/>
                      </a:lnTo>
                      <a:lnTo>
                        <a:pt x="2" y="62"/>
                      </a:lnTo>
                      <a:lnTo>
                        <a:pt x="5" y="65"/>
                      </a:lnTo>
                      <a:lnTo>
                        <a:pt x="10" y="68"/>
                      </a:lnTo>
                      <a:lnTo>
                        <a:pt x="10" y="68"/>
                      </a:lnTo>
                      <a:lnTo>
                        <a:pt x="10" y="75"/>
                      </a:lnTo>
                      <a:lnTo>
                        <a:pt x="10" y="75"/>
                      </a:lnTo>
                      <a:lnTo>
                        <a:pt x="11" y="76"/>
                      </a:lnTo>
                      <a:lnTo>
                        <a:pt x="14" y="77"/>
                      </a:lnTo>
                      <a:lnTo>
                        <a:pt x="17" y="78"/>
                      </a:lnTo>
                      <a:lnTo>
                        <a:pt x="18" y="77"/>
                      </a:lnTo>
                      <a:lnTo>
                        <a:pt x="19" y="76"/>
                      </a:lnTo>
                      <a:lnTo>
                        <a:pt x="19" y="76"/>
                      </a:lnTo>
                      <a:lnTo>
                        <a:pt x="24" y="73"/>
                      </a:lnTo>
                      <a:lnTo>
                        <a:pt x="27" y="70"/>
                      </a:lnTo>
                      <a:lnTo>
                        <a:pt x="31" y="68"/>
                      </a:lnTo>
                      <a:lnTo>
                        <a:pt x="36" y="68"/>
                      </a:lnTo>
                      <a:lnTo>
                        <a:pt x="36" y="68"/>
                      </a:lnTo>
                      <a:lnTo>
                        <a:pt x="37" y="69"/>
                      </a:lnTo>
                      <a:lnTo>
                        <a:pt x="40" y="69"/>
                      </a:lnTo>
                      <a:lnTo>
                        <a:pt x="46" y="70"/>
                      </a:lnTo>
                      <a:lnTo>
                        <a:pt x="54" y="70"/>
                      </a:lnTo>
                      <a:lnTo>
                        <a:pt x="54" y="70"/>
                      </a:lnTo>
                      <a:lnTo>
                        <a:pt x="60" y="68"/>
                      </a:lnTo>
                      <a:lnTo>
                        <a:pt x="62" y="65"/>
                      </a:lnTo>
                      <a:lnTo>
                        <a:pt x="63" y="62"/>
                      </a:lnTo>
                      <a:lnTo>
                        <a:pt x="63" y="57"/>
                      </a:lnTo>
                      <a:lnTo>
                        <a:pt x="63" y="57"/>
                      </a:lnTo>
                      <a:lnTo>
                        <a:pt x="63" y="39"/>
                      </a:lnTo>
                      <a:lnTo>
                        <a:pt x="63" y="39"/>
                      </a:lnTo>
                      <a:lnTo>
                        <a:pt x="63" y="36"/>
                      </a:lnTo>
                      <a:lnTo>
                        <a:pt x="64" y="35"/>
                      </a:lnTo>
                      <a:lnTo>
                        <a:pt x="64" y="35"/>
                      </a:lnTo>
                      <a:lnTo>
                        <a:pt x="65" y="35"/>
                      </a:lnTo>
                      <a:lnTo>
                        <a:pt x="67" y="37"/>
                      </a:lnTo>
                      <a:lnTo>
                        <a:pt x="72" y="46"/>
                      </a:lnTo>
                      <a:lnTo>
                        <a:pt x="90" y="0"/>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 name="Freeform 1158">
                  <a:extLst>
                    <a:ext uri="{FF2B5EF4-FFF2-40B4-BE49-F238E27FC236}">
                      <a16:creationId xmlns:a16="http://schemas.microsoft.com/office/drawing/2014/main" id="{9A40DE8B-5756-7465-7071-0E88510D7A9C}"/>
                    </a:ext>
                  </a:extLst>
                </p:cNvPr>
                <p:cNvSpPr>
                  <a:spLocks/>
                </p:cNvSpPr>
                <p:nvPr/>
              </p:nvSpPr>
              <p:spPr bwMode="auto">
                <a:xfrm>
                  <a:off x="6156326" y="5186363"/>
                  <a:ext cx="20638" cy="17463"/>
                </a:xfrm>
                <a:custGeom>
                  <a:avLst/>
                  <a:gdLst>
                    <a:gd name="T0" fmla="*/ 90 w 90"/>
                    <a:gd name="T1" fmla="*/ 0 h 78"/>
                    <a:gd name="T2" fmla="*/ 75 w 90"/>
                    <a:gd name="T3" fmla="*/ 4 h 78"/>
                    <a:gd name="T4" fmla="*/ 54 w 90"/>
                    <a:gd name="T5" fmla="*/ 7 h 78"/>
                    <a:gd name="T6" fmla="*/ 46 w 90"/>
                    <a:gd name="T7" fmla="*/ 7 h 78"/>
                    <a:gd name="T8" fmla="*/ 33 w 90"/>
                    <a:gd name="T9" fmla="*/ 8 h 78"/>
                    <a:gd name="T10" fmla="*/ 29 w 90"/>
                    <a:gd name="T11" fmla="*/ 12 h 78"/>
                    <a:gd name="T12" fmla="*/ 27 w 90"/>
                    <a:gd name="T13" fmla="*/ 18 h 78"/>
                    <a:gd name="T14" fmla="*/ 32 w 90"/>
                    <a:gd name="T15" fmla="*/ 25 h 78"/>
                    <a:gd name="T16" fmla="*/ 36 w 90"/>
                    <a:gd name="T17" fmla="*/ 33 h 78"/>
                    <a:gd name="T18" fmla="*/ 36 w 90"/>
                    <a:gd name="T19" fmla="*/ 36 h 78"/>
                    <a:gd name="T20" fmla="*/ 42 w 90"/>
                    <a:gd name="T21" fmla="*/ 38 h 78"/>
                    <a:gd name="T22" fmla="*/ 46 w 90"/>
                    <a:gd name="T23" fmla="*/ 46 h 78"/>
                    <a:gd name="T24" fmla="*/ 46 w 90"/>
                    <a:gd name="T25" fmla="*/ 48 h 78"/>
                    <a:gd name="T26" fmla="*/ 33 w 90"/>
                    <a:gd name="T27" fmla="*/ 50 h 78"/>
                    <a:gd name="T28" fmla="*/ 28 w 90"/>
                    <a:gd name="T29" fmla="*/ 48 h 78"/>
                    <a:gd name="T30" fmla="*/ 27 w 90"/>
                    <a:gd name="T31" fmla="*/ 46 h 78"/>
                    <a:gd name="T32" fmla="*/ 19 w 90"/>
                    <a:gd name="T33" fmla="*/ 41 h 78"/>
                    <a:gd name="T34" fmla="*/ 10 w 90"/>
                    <a:gd name="T35" fmla="*/ 40 h 78"/>
                    <a:gd name="T36" fmla="*/ 10 w 90"/>
                    <a:gd name="T37" fmla="*/ 49 h 78"/>
                    <a:gd name="T38" fmla="*/ 10 w 90"/>
                    <a:gd name="T39" fmla="*/ 52 h 78"/>
                    <a:gd name="T40" fmla="*/ 6 w 90"/>
                    <a:gd name="T41" fmla="*/ 55 h 78"/>
                    <a:gd name="T42" fmla="*/ 0 w 90"/>
                    <a:gd name="T43" fmla="*/ 57 h 78"/>
                    <a:gd name="T44" fmla="*/ 2 w 90"/>
                    <a:gd name="T45" fmla="*/ 62 h 78"/>
                    <a:gd name="T46" fmla="*/ 10 w 90"/>
                    <a:gd name="T47" fmla="*/ 68 h 78"/>
                    <a:gd name="T48" fmla="*/ 10 w 90"/>
                    <a:gd name="T49" fmla="*/ 75 h 78"/>
                    <a:gd name="T50" fmla="*/ 11 w 90"/>
                    <a:gd name="T51" fmla="*/ 76 h 78"/>
                    <a:gd name="T52" fmla="*/ 17 w 90"/>
                    <a:gd name="T53" fmla="*/ 78 h 78"/>
                    <a:gd name="T54" fmla="*/ 19 w 90"/>
                    <a:gd name="T55" fmla="*/ 76 h 78"/>
                    <a:gd name="T56" fmla="*/ 24 w 90"/>
                    <a:gd name="T57" fmla="*/ 73 h 78"/>
                    <a:gd name="T58" fmla="*/ 31 w 90"/>
                    <a:gd name="T59" fmla="*/ 68 h 78"/>
                    <a:gd name="T60" fmla="*/ 36 w 90"/>
                    <a:gd name="T61" fmla="*/ 68 h 78"/>
                    <a:gd name="T62" fmla="*/ 40 w 90"/>
                    <a:gd name="T63" fmla="*/ 69 h 78"/>
                    <a:gd name="T64" fmla="*/ 54 w 90"/>
                    <a:gd name="T65" fmla="*/ 70 h 78"/>
                    <a:gd name="T66" fmla="*/ 60 w 90"/>
                    <a:gd name="T67" fmla="*/ 68 h 78"/>
                    <a:gd name="T68" fmla="*/ 63 w 90"/>
                    <a:gd name="T69" fmla="*/ 62 h 78"/>
                    <a:gd name="T70" fmla="*/ 63 w 90"/>
                    <a:gd name="T71" fmla="*/ 57 h 78"/>
                    <a:gd name="T72" fmla="*/ 63 w 90"/>
                    <a:gd name="T73" fmla="*/ 39 h 78"/>
                    <a:gd name="T74" fmla="*/ 64 w 90"/>
                    <a:gd name="T75" fmla="*/ 35 h 78"/>
                    <a:gd name="T76" fmla="*/ 65 w 90"/>
                    <a:gd name="T77" fmla="*/ 35 h 78"/>
                    <a:gd name="T78" fmla="*/ 72 w 90"/>
                    <a:gd name="T79" fmla="*/ 4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90" h="78">
                      <a:moveTo>
                        <a:pt x="90" y="0"/>
                      </a:moveTo>
                      <a:lnTo>
                        <a:pt x="90" y="0"/>
                      </a:lnTo>
                      <a:lnTo>
                        <a:pt x="86" y="1"/>
                      </a:lnTo>
                      <a:lnTo>
                        <a:pt x="75" y="4"/>
                      </a:lnTo>
                      <a:lnTo>
                        <a:pt x="64" y="6"/>
                      </a:lnTo>
                      <a:lnTo>
                        <a:pt x="54" y="7"/>
                      </a:lnTo>
                      <a:lnTo>
                        <a:pt x="46" y="7"/>
                      </a:lnTo>
                      <a:lnTo>
                        <a:pt x="46" y="7"/>
                      </a:lnTo>
                      <a:lnTo>
                        <a:pt x="39" y="7"/>
                      </a:lnTo>
                      <a:lnTo>
                        <a:pt x="33" y="8"/>
                      </a:lnTo>
                      <a:lnTo>
                        <a:pt x="31" y="9"/>
                      </a:lnTo>
                      <a:lnTo>
                        <a:pt x="29" y="12"/>
                      </a:lnTo>
                      <a:lnTo>
                        <a:pt x="28" y="15"/>
                      </a:lnTo>
                      <a:lnTo>
                        <a:pt x="27" y="18"/>
                      </a:lnTo>
                      <a:lnTo>
                        <a:pt x="27" y="18"/>
                      </a:lnTo>
                      <a:lnTo>
                        <a:pt x="32" y="25"/>
                      </a:lnTo>
                      <a:lnTo>
                        <a:pt x="35" y="30"/>
                      </a:lnTo>
                      <a:lnTo>
                        <a:pt x="36" y="33"/>
                      </a:lnTo>
                      <a:lnTo>
                        <a:pt x="36" y="36"/>
                      </a:lnTo>
                      <a:lnTo>
                        <a:pt x="36" y="36"/>
                      </a:lnTo>
                      <a:lnTo>
                        <a:pt x="40" y="36"/>
                      </a:lnTo>
                      <a:lnTo>
                        <a:pt x="42" y="38"/>
                      </a:lnTo>
                      <a:lnTo>
                        <a:pt x="45" y="41"/>
                      </a:lnTo>
                      <a:lnTo>
                        <a:pt x="46" y="46"/>
                      </a:lnTo>
                      <a:lnTo>
                        <a:pt x="46" y="48"/>
                      </a:lnTo>
                      <a:lnTo>
                        <a:pt x="46" y="48"/>
                      </a:lnTo>
                      <a:lnTo>
                        <a:pt x="39" y="50"/>
                      </a:lnTo>
                      <a:lnTo>
                        <a:pt x="33" y="50"/>
                      </a:lnTo>
                      <a:lnTo>
                        <a:pt x="29" y="49"/>
                      </a:lnTo>
                      <a:lnTo>
                        <a:pt x="28" y="48"/>
                      </a:lnTo>
                      <a:lnTo>
                        <a:pt x="27" y="46"/>
                      </a:lnTo>
                      <a:lnTo>
                        <a:pt x="27" y="46"/>
                      </a:lnTo>
                      <a:lnTo>
                        <a:pt x="22" y="43"/>
                      </a:lnTo>
                      <a:lnTo>
                        <a:pt x="19" y="41"/>
                      </a:lnTo>
                      <a:lnTo>
                        <a:pt x="15" y="40"/>
                      </a:lnTo>
                      <a:lnTo>
                        <a:pt x="10" y="40"/>
                      </a:lnTo>
                      <a:lnTo>
                        <a:pt x="10" y="40"/>
                      </a:lnTo>
                      <a:lnTo>
                        <a:pt x="10" y="49"/>
                      </a:lnTo>
                      <a:lnTo>
                        <a:pt x="10" y="49"/>
                      </a:lnTo>
                      <a:lnTo>
                        <a:pt x="10" y="52"/>
                      </a:lnTo>
                      <a:lnTo>
                        <a:pt x="9" y="54"/>
                      </a:lnTo>
                      <a:lnTo>
                        <a:pt x="6" y="55"/>
                      </a:lnTo>
                      <a:lnTo>
                        <a:pt x="0" y="57"/>
                      </a:lnTo>
                      <a:lnTo>
                        <a:pt x="0" y="57"/>
                      </a:lnTo>
                      <a:lnTo>
                        <a:pt x="2" y="59"/>
                      </a:lnTo>
                      <a:lnTo>
                        <a:pt x="2" y="62"/>
                      </a:lnTo>
                      <a:lnTo>
                        <a:pt x="5" y="65"/>
                      </a:lnTo>
                      <a:lnTo>
                        <a:pt x="10" y="68"/>
                      </a:lnTo>
                      <a:lnTo>
                        <a:pt x="10" y="68"/>
                      </a:lnTo>
                      <a:lnTo>
                        <a:pt x="10" y="75"/>
                      </a:lnTo>
                      <a:lnTo>
                        <a:pt x="10" y="75"/>
                      </a:lnTo>
                      <a:lnTo>
                        <a:pt x="11" y="76"/>
                      </a:lnTo>
                      <a:lnTo>
                        <a:pt x="14" y="77"/>
                      </a:lnTo>
                      <a:lnTo>
                        <a:pt x="17" y="78"/>
                      </a:lnTo>
                      <a:lnTo>
                        <a:pt x="18" y="77"/>
                      </a:lnTo>
                      <a:lnTo>
                        <a:pt x="19" y="76"/>
                      </a:lnTo>
                      <a:lnTo>
                        <a:pt x="19" y="76"/>
                      </a:lnTo>
                      <a:lnTo>
                        <a:pt x="24" y="73"/>
                      </a:lnTo>
                      <a:lnTo>
                        <a:pt x="27" y="70"/>
                      </a:lnTo>
                      <a:lnTo>
                        <a:pt x="31" y="68"/>
                      </a:lnTo>
                      <a:lnTo>
                        <a:pt x="36" y="68"/>
                      </a:lnTo>
                      <a:lnTo>
                        <a:pt x="36" y="68"/>
                      </a:lnTo>
                      <a:lnTo>
                        <a:pt x="37" y="69"/>
                      </a:lnTo>
                      <a:lnTo>
                        <a:pt x="40" y="69"/>
                      </a:lnTo>
                      <a:lnTo>
                        <a:pt x="46" y="70"/>
                      </a:lnTo>
                      <a:lnTo>
                        <a:pt x="54" y="70"/>
                      </a:lnTo>
                      <a:lnTo>
                        <a:pt x="54" y="70"/>
                      </a:lnTo>
                      <a:lnTo>
                        <a:pt x="60" y="68"/>
                      </a:lnTo>
                      <a:lnTo>
                        <a:pt x="62" y="65"/>
                      </a:lnTo>
                      <a:lnTo>
                        <a:pt x="63" y="62"/>
                      </a:lnTo>
                      <a:lnTo>
                        <a:pt x="63" y="57"/>
                      </a:lnTo>
                      <a:lnTo>
                        <a:pt x="63" y="57"/>
                      </a:lnTo>
                      <a:lnTo>
                        <a:pt x="63" y="39"/>
                      </a:lnTo>
                      <a:lnTo>
                        <a:pt x="63" y="39"/>
                      </a:lnTo>
                      <a:lnTo>
                        <a:pt x="63" y="36"/>
                      </a:lnTo>
                      <a:lnTo>
                        <a:pt x="64" y="35"/>
                      </a:lnTo>
                      <a:lnTo>
                        <a:pt x="64" y="35"/>
                      </a:lnTo>
                      <a:lnTo>
                        <a:pt x="65" y="35"/>
                      </a:lnTo>
                      <a:lnTo>
                        <a:pt x="67" y="37"/>
                      </a:lnTo>
                      <a:lnTo>
                        <a:pt x="72" y="46"/>
                      </a:lnTo>
                      <a:lnTo>
                        <a:pt x="9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8" name="Freeform 1159">
                  <a:extLst>
                    <a:ext uri="{FF2B5EF4-FFF2-40B4-BE49-F238E27FC236}">
                      <a16:creationId xmlns:a16="http://schemas.microsoft.com/office/drawing/2014/main" id="{A3051653-8B5D-9CBD-B485-F3191EB05D32}"/>
                    </a:ext>
                  </a:extLst>
                </p:cNvPr>
                <p:cNvSpPr>
                  <a:spLocks/>
                </p:cNvSpPr>
                <p:nvPr/>
              </p:nvSpPr>
              <p:spPr bwMode="auto">
                <a:xfrm>
                  <a:off x="6156326" y="5186363"/>
                  <a:ext cx="20638" cy="17463"/>
                </a:xfrm>
                <a:custGeom>
                  <a:avLst/>
                  <a:gdLst>
                    <a:gd name="T0" fmla="*/ 90 w 90"/>
                    <a:gd name="T1" fmla="*/ 0 h 78"/>
                    <a:gd name="T2" fmla="*/ 75 w 90"/>
                    <a:gd name="T3" fmla="*/ 4 h 78"/>
                    <a:gd name="T4" fmla="*/ 54 w 90"/>
                    <a:gd name="T5" fmla="*/ 7 h 78"/>
                    <a:gd name="T6" fmla="*/ 46 w 90"/>
                    <a:gd name="T7" fmla="*/ 7 h 78"/>
                    <a:gd name="T8" fmla="*/ 35 w 90"/>
                    <a:gd name="T9" fmla="*/ 7 h 78"/>
                    <a:gd name="T10" fmla="*/ 31 w 90"/>
                    <a:gd name="T11" fmla="*/ 9 h 78"/>
                    <a:gd name="T12" fmla="*/ 28 w 90"/>
                    <a:gd name="T13" fmla="*/ 15 h 78"/>
                    <a:gd name="T14" fmla="*/ 27 w 90"/>
                    <a:gd name="T15" fmla="*/ 18 h 78"/>
                    <a:gd name="T16" fmla="*/ 35 w 90"/>
                    <a:gd name="T17" fmla="*/ 30 h 78"/>
                    <a:gd name="T18" fmla="*/ 36 w 90"/>
                    <a:gd name="T19" fmla="*/ 36 h 78"/>
                    <a:gd name="T20" fmla="*/ 40 w 90"/>
                    <a:gd name="T21" fmla="*/ 37 h 78"/>
                    <a:gd name="T22" fmla="*/ 45 w 90"/>
                    <a:gd name="T23" fmla="*/ 41 h 78"/>
                    <a:gd name="T24" fmla="*/ 46 w 90"/>
                    <a:gd name="T25" fmla="*/ 48 h 78"/>
                    <a:gd name="T26" fmla="*/ 39 w 90"/>
                    <a:gd name="T27" fmla="*/ 49 h 78"/>
                    <a:gd name="T28" fmla="*/ 29 w 90"/>
                    <a:gd name="T29" fmla="*/ 49 h 78"/>
                    <a:gd name="T30" fmla="*/ 27 w 90"/>
                    <a:gd name="T31" fmla="*/ 46 h 78"/>
                    <a:gd name="T32" fmla="*/ 22 w 90"/>
                    <a:gd name="T33" fmla="*/ 43 h 78"/>
                    <a:gd name="T34" fmla="*/ 15 w 90"/>
                    <a:gd name="T35" fmla="*/ 40 h 78"/>
                    <a:gd name="T36" fmla="*/ 10 w 90"/>
                    <a:gd name="T37" fmla="*/ 40 h 78"/>
                    <a:gd name="T38" fmla="*/ 10 w 90"/>
                    <a:gd name="T39" fmla="*/ 49 h 78"/>
                    <a:gd name="T40" fmla="*/ 9 w 90"/>
                    <a:gd name="T41" fmla="*/ 54 h 78"/>
                    <a:gd name="T42" fmla="*/ 0 w 90"/>
                    <a:gd name="T43" fmla="*/ 57 h 78"/>
                    <a:gd name="T44" fmla="*/ 2 w 90"/>
                    <a:gd name="T45" fmla="*/ 59 h 78"/>
                    <a:gd name="T46" fmla="*/ 5 w 90"/>
                    <a:gd name="T47" fmla="*/ 66 h 78"/>
                    <a:gd name="T48" fmla="*/ 10 w 90"/>
                    <a:gd name="T49" fmla="*/ 68 h 78"/>
                    <a:gd name="T50" fmla="*/ 10 w 90"/>
                    <a:gd name="T51" fmla="*/ 75 h 78"/>
                    <a:gd name="T52" fmla="*/ 14 w 90"/>
                    <a:gd name="T53" fmla="*/ 77 h 78"/>
                    <a:gd name="T54" fmla="*/ 18 w 90"/>
                    <a:gd name="T55" fmla="*/ 77 h 78"/>
                    <a:gd name="T56" fmla="*/ 19 w 90"/>
                    <a:gd name="T57" fmla="*/ 76 h 78"/>
                    <a:gd name="T58" fmla="*/ 27 w 90"/>
                    <a:gd name="T59" fmla="*/ 70 h 78"/>
                    <a:gd name="T60" fmla="*/ 36 w 90"/>
                    <a:gd name="T61" fmla="*/ 68 h 78"/>
                    <a:gd name="T62" fmla="*/ 40 w 90"/>
                    <a:gd name="T63" fmla="*/ 69 h 78"/>
                    <a:gd name="T64" fmla="*/ 54 w 90"/>
                    <a:gd name="T65" fmla="*/ 70 h 78"/>
                    <a:gd name="T66" fmla="*/ 60 w 90"/>
                    <a:gd name="T67" fmla="*/ 68 h 78"/>
                    <a:gd name="T68" fmla="*/ 63 w 90"/>
                    <a:gd name="T69" fmla="*/ 62 h 78"/>
                    <a:gd name="T70" fmla="*/ 63 w 90"/>
                    <a:gd name="T71" fmla="*/ 57 h 78"/>
                    <a:gd name="T72" fmla="*/ 63 w 90"/>
                    <a:gd name="T73" fmla="*/ 39 h 78"/>
                    <a:gd name="T74" fmla="*/ 64 w 90"/>
                    <a:gd name="T75" fmla="*/ 35 h 78"/>
                    <a:gd name="T76" fmla="*/ 65 w 90"/>
                    <a:gd name="T77" fmla="*/ 35 h 78"/>
                    <a:gd name="T78" fmla="*/ 72 w 90"/>
                    <a:gd name="T79" fmla="*/ 4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90" h="78">
                      <a:moveTo>
                        <a:pt x="90" y="0"/>
                      </a:moveTo>
                      <a:lnTo>
                        <a:pt x="90" y="0"/>
                      </a:lnTo>
                      <a:lnTo>
                        <a:pt x="86" y="1"/>
                      </a:lnTo>
                      <a:lnTo>
                        <a:pt x="75" y="4"/>
                      </a:lnTo>
                      <a:lnTo>
                        <a:pt x="64" y="6"/>
                      </a:lnTo>
                      <a:lnTo>
                        <a:pt x="54" y="7"/>
                      </a:lnTo>
                      <a:lnTo>
                        <a:pt x="46" y="7"/>
                      </a:lnTo>
                      <a:lnTo>
                        <a:pt x="46" y="7"/>
                      </a:lnTo>
                      <a:lnTo>
                        <a:pt x="39" y="7"/>
                      </a:lnTo>
                      <a:lnTo>
                        <a:pt x="35" y="7"/>
                      </a:lnTo>
                      <a:lnTo>
                        <a:pt x="33" y="8"/>
                      </a:lnTo>
                      <a:lnTo>
                        <a:pt x="31" y="9"/>
                      </a:lnTo>
                      <a:lnTo>
                        <a:pt x="29" y="12"/>
                      </a:lnTo>
                      <a:lnTo>
                        <a:pt x="28" y="15"/>
                      </a:lnTo>
                      <a:lnTo>
                        <a:pt x="27" y="18"/>
                      </a:lnTo>
                      <a:lnTo>
                        <a:pt x="27" y="18"/>
                      </a:lnTo>
                      <a:lnTo>
                        <a:pt x="32" y="25"/>
                      </a:lnTo>
                      <a:lnTo>
                        <a:pt x="35" y="30"/>
                      </a:lnTo>
                      <a:lnTo>
                        <a:pt x="36" y="33"/>
                      </a:lnTo>
                      <a:lnTo>
                        <a:pt x="36" y="36"/>
                      </a:lnTo>
                      <a:lnTo>
                        <a:pt x="36" y="36"/>
                      </a:lnTo>
                      <a:lnTo>
                        <a:pt x="40" y="37"/>
                      </a:lnTo>
                      <a:lnTo>
                        <a:pt x="42" y="38"/>
                      </a:lnTo>
                      <a:lnTo>
                        <a:pt x="45" y="41"/>
                      </a:lnTo>
                      <a:lnTo>
                        <a:pt x="46" y="46"/>
                      </a:lnTo>
                      <a:lnTo>
                        <a:pt x="46" y="48"/>
                      </a:lnTo>
                      <a:lnTo>
                        <a:pt x="46" y="48"/>
                      </a:lnTo>
                      <a:lnTo>
                        <a:pt x="39" y="49"/>
                      </a:lnTo>
                      <a:lnTo>
                        <a:pt x="33" y="50"/>
                      </a:lnTo>
                      <a:lnTo>
                        <a:pt x="29" y="49"/>
                      </a:lnTo>
                      <a:lnTo>
                        <a:pt x="28" y="48"/>
                      </a:lnTo>
                      <a:lnTo>
                        <a:pt x="27" y="46"/>
                      </a:lnTo>
                      <a:lnTo>
                        <a:pt x="27" y="46"/>
                      </a:lnTo>
                      <a:lnTo>
                        <a:pt x="22" y="43"/>
                      </a:lnTo>
                      <a:lnTo>
                        <a:pt x="19" y="41"/>
                      </a:lnTo>
                      <a:lnTo>
                        <a:pt x="15" y="40"/>
                      </a:lnTo>
                      <a:lnTo>
                        <a:pt x="10" y="40"/>
                      </a:lnTo>
                      <a:lnTo>
                        <a:pt x="10" y="40"/>
                      </a:lnTo>
                      <a:lnTo>
                        <a:pt x="10" y="49"/>
                      </a:lnTo>
                      <a:lnTo>
                        <a:pt x="10" y="49"/>
                      </a:lnTo>
                      <a:lnTo>
                        <a:pt x="10" y="52"/>
                      </a:lnTo>
                      <a:lnTo>
                        <a:pt x="9" y="54"/>
                      </a:lnTo>
                      <a:lnTo>
                        <a:pt x="6" y="55"/>
                      </a:lnTo>
                      <a:lnTo>
                        <a:pt x="0" y="57"/>
                      </a:lnTo>
                      <a:lnTo>
                        <a:pt x="0" y="57"/>
                      </a:lnTo>
                      <a:lnTo>
                        <a:pt x="2" y="59"/>
                      </a:lnTo>
                      <a:lnTo>
                        <a:pt x="2" y="62"/>
                      </a:lnTo>
                      <a:lnTo>
                        <a:pt x="5" y="66"/>
                      </a:lnTo>
                      <a:lnTo>
                        <a:pt x="10" y="68"/>
                      </a:lnTo>
                      <a:lnTo>
                        <a:pt x="10" y="68"/>
                      </a:lnTo>
                      <a:lnTo>
                        <a:pt x="10" y="75"/>
                      </a:lnTo>
                      <a:lnTo>
                        <a:pt x="10" y="75"/>
                      </a:lnTo>
                      <a:lnTo>
                        <a:pt x="11" y="76"/>
                      </a:lnTo>
                      <a:lnTo>
                        <a:pt x="14" y="77"/>
                      </a:lnTo>
                      <a:lnTo>
                        <a:pt x="17" y="78"/>
                      </a:lnTo>
                      <a:lnTo>
                        <a:pt x="18" y="77"/>
                      </a:lnTo>
                      <a:lnTo>
                        <a:pt x="19" y="76"/>
                      </a:lnTo>
                      <a:lnTo>
                        <a:pt x="19" y="76"/>
                      </a:lnTo>
                      <a:lnTo>
                        <a:pt x="24" y="73"/>
                      </a:lnTo>
                      <a:lnTo>
                        <a:pt x="27" y="70"/>
                      </a:lnTo>
                      <a:lnTo>
                        <a:pt x="31" y="68"/>
                      </a:lnTo>
                      <a:lnTo>
                        <a:pt x="36" y="68"/>
                      </a:lnTo>
                      <a:lnTo>
                        <a:pt x="36" y="68"/>
                      </a:lnTo>
                      <a:lnTo>
                        <a:pt x="40" y="69"/>
                      </a:lnTo>
                      <a:lnTo>
                        <a:pt x="46" y="70"/>
                      </a:lnTo>
                      <a:lnTo>
                        <a:pt x="54" y="70"/>
                      </a:lnTo>
                      <a:lnTo>
                        <a:pt x="54" y="70"/>
                      </a:lnTo>
                      <a:lnTo>
                        <a:pt x="60" y="68"/>
                      </a:lnTo>
                      <a:lnTo>
                        <a:pt x="62" y="65"/>
                      </a:lnTo>
                      <a:lnTo>
                        <a:pt x="63" y="62"/>
                      </a:lnTo>
                      <a:lnTo>
                        <a:pt x="63" y="57"/>
                      </a:lnTo>
                      <a:lnTo>
                        <a:pt x="63" y="57"/>
                      </a:lnTo>
                      <a:lnTo>
                        <a:pt x="63" y="39"/>
                      </a:lnTo>
                      <a:lnTo>
                        <a:pt x="63" y="39"/>
                      </a:lnTo>
                      <a:lnTo>
                        <a:pt x="63" y="36"/>
                      </a:lnTo>
                      <a:lnTo>
                        <a:pt x="64" y="35"/>
                      </a:lnTo>
                      <a:lnTo>
                        <a:pt x="64" y="35"/>
                      </a:lnTo>
                      <a:lnTo>
                        <a:pt x="65" y="35"/>
                      </a:lnTo>
                      <a:lnTo>
                        <a:pt x="67" y="37"/>
                      </a:lnTo>
                      <a:lnTo>
                        <a:pt x="72" y="46"/>
                      </a:lnTo>
                      <a:lnTo>
                        <a:pt x="90"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9" name="Freeform 1160">
                  <a:extLst>
                    <a:ext uri="{FF2B5EF4-FFF2-40B4-BE49-F238E27FC236}">
                      <a16:creationId xmlns:a16="http://schemas.microsoft.com/office/drawing/2014/main" id="{391D743E-43D3-95B6-0A34-3A3C335C32F8}"/>
                    </a:ext>
                  </a:extLst>
                </p:cNvPr>
                <p:cNvSpPr>
                  <a:spLocks/>
                </p:cNvSpPr>
                <p:nvPr/>
              </p:nvSpPr>
              <p:spPr bwMode="auto">
                <a:xfrm>
                  <a:off x="6146801" y="5153026"/>
                  <a:ext cx="46038" cy="58738"/>
                </a:xfrm>
                <a:custGeom>
                  <a:avLst/>
                  <a:gdLst>
                    <a:gd name="T0" fmla="*/ 127 w 201"/>
                    <a:gd name="T1" fmla="*/ 205 h 256"/>
                    <a:gd name="T2" fmla="*/ 146 w 201"/>
                    <a:gd name="T3" fmla="*/ 213 h 256"/>
                    <a:gd name="T4" fmla="*/ 152 w 201"/>
                    <a:gd name="T5" fmla="*/ 219 h 256"/>
                    <a:gd name="T6" fmla="*/ 146 w 201"/>
                    <a:gd name="T7" fmla="*/ 228 h 256"/>
                    <a:gd name="T8" fmla="*/ 139 w 201"/>
                    <a:gd name="T9" fmla="*/ 231 h 256"/>
                    <a:gd name="T10" fmla="*/ 134 w 201"/>
                    <a:gd name="T11" fmla="*/ 235 h 256"/>
                    <a:gd name="T12" fmla="*/ 139 w 201"/>
                    <a:gd name="T13" fmla="*/ 250 h 256"/>
                    <a:gd name="T14" fmla="*/ 151 w 201"/>
                    <a:gd name="T15" fmla="*/ 254 h 256"/>
                    <a:gd name="T16" fmla="*/ 170 w 201"/>
                    <a:gd name="T17" fmla="*/ 245 h 256"/>
                    <a:gd name="T18" fmla="*/ 166 w 201"/>
                    <a:gd name="T19" fmla="*/ 233 h 256"/>
                    <a:gd name="T20" fmla="*/ 170 w 201"/>
                    <a:gd name="T21" fmla="*/ 226 h 256"/>
                    <a:gd name="T22" fmla="*/ 176 w 201"/>
                    <a:gd name="T23" fmla="*/ 214 h 256"/>
                    <a:gd name="T24" fmla="*/ 178 w 201"/>
                    <a:gd name="T25" fmla="*/ 203 h 256"/>
                    <a:gd name="T26" fmla="*/ 170 w 201"/>
                    <a:gd name="T27" fmla="*/ 195 h 256"/>
                    <a:gd name="T28" fmla="*/ 153 w 201"/>
                    <a:gd name="T29" fmla="*/ 185 h 256"/>
                    <a:gd name="T30" fmla="*/ 152 w 201"/>
                    <a:gd name="T31" fmla="*/ 173 h 256"/>
                    <a:gd name="T32" fmla="*/ 157 w 201"/>
                    <a:gd name="T33" fmla="*/ 160 h 256"/>
                    <a:gd name="T34" fmla="*/ 181 w 201"/>
                    <a:gd name="T35" fmla="*/ 151 h 256"/>
                    <a:gd name="T36" fmla="*/ 187 w 201"/>
                    <a:gd name="T37" fmla="*/ 144 h 256"/>
                    <a:gd name="T38" fmla="*/ 191 w 201"/>
                    <a:gd name="T39" fmla="*/ 123 h 256"/>
                    <a:gd name="T40" fmla="*/ 187 w 201"/>
                    <a:gd name="T41" fmla="*/ 101 h 256"/>
                    <a:gd name="T42" fmla="*/ 176 w 201"/>
                    <a:gd name="T43" fmla="*/ 71 h 256"/>
                    <a:gd name="T44" fmla="*/ 179 w 201"/>
                    <a:gd name="T45" fmla="*/ 59 h 256"/>
                    <a:gd name="T46" fmla="*/ 186 w 201"/>
                    <a:gd name="T47" fmla="*/ 33 h 256"/>
                    <a:gd name="T48" fmla="*/ 194 w 201"/>
                    <a:gd name="T49" fmla="*/ 27 h 256"/>
                    <a:gd name="T50" fmla="*/ 197 w 201"/>
                    <a:gd name="T51" fmla="*/ 15 h 256"/>
                    <a:gd name="T52" fmla="*/ 201 w 201"/>
                    <a:gd name="T53" fmla="*/ 5 h 256"/>
                    <a:gd name="T54" fmla="*/ 197 w 201"/>
                    <a:gd name="T55" fmla="*/ 0 h 256"/>
                    <a:gd name="T56" fmla="*/ 187 w 201"/>
                    <a:gd name="T57" fmla="*/ 5 h 256"/>
                    <a:gd name="T58" fmla="*/ 179 w 201"/>
                    <a:gd name="T59" fmla="*/ 4 h 256"/>
                    <a:gd name="T60" fmla="*/ 170 w 201"/>
                    <a:gd name="T61" fmla="*/ 33 h 256"/>
                    <a:gd name="T62" fmla="*/ 166 w 201"/>
                    <a:gd name="T63" fmla="*/ 51 h 256"/>
                    <a:gd name="T64" fmla="*/ 161 w 201"/>
                    <a:gd name="T65" fmla="*/ 61 h 256"/>
                    <a:gd name="T66" fmla="*/ 170 w 201"/>
                    <a:gd name="T67" fmla="*/ 90 h 256"/>
                    <a:gd name="T68" fmla="*/ 178 w 201"/>
                    <a:gd name="T69" fmla="*/ 117 h 256"/>
                    <a:gd name="T70" fmla="*/ 180 w 201"/>
                    <a:gd name="T71" fmla="*/ 136 h 256"/>
                    <a:gd name="T72" fmla="*/ 176 w 201"/>
                    <a:gd name="T73" fmla="*/ 143 h 256"/>
                    <a:gd name="T74" fmla="*/ 156 w 201"/>
                    <a:gd name="T75" fmla="*/ 148 h 256"/>
                    <a:gd name="T76" fmla="*/ 136 w 201"/>
                    <a:gd name="T77" fmla="*/ 139 h 256"/>
                    <a:gd name="T78" fmla="*/ 123 w 201"/>
                    <a:gd name="T79" fmla="*/ 111 h 256"/>
                    <a:gd name="T80" fmla="*/ 63 w 201"/>
                    <a:gd name="T81" fmla="*/ 79 h 256"/>
                    <a:gd name="T82" fmla="*/ 36 w 201"/>
                    <a:gd name="T83" fmla="*/ 106 h 256"/>
                    <a:gd name="T84" fmla="*/ 9 w 201"/>
                    <a:gd name="T85" fmla="*/ 117 h 256"/>
                    <a:gd name="T86" fmla="*/ 13 w 201"/>
                    <a:gd name="T87" fmla="*/ 124 h 256"/>
                    <a:gd name="T88" fmla="*/ 4 w 201"/>
                    <a:gd name="T89" fmla="*/ 125 h 256"/>
                    <a:gd name="T90" fmla="*/ 0 w 201"/>
                    <a:gd name="T91" fmla="*/ 131 h 256"/>
                    <a:gd name="T92" fmla="*/ 9 w 201"/>
                    <a:gd name="T93" fmla="*/ 139 h 256"/>
                    <a:gd name="T94" fmla="*/ 13 w 201"/>
                    <a:gd name="T95" fmla="*/ 145 h 256"/>
                    <a:gd name="T96" fmla="*/ 26 w 201"/>
                    <a:gd name="T97" fmla="*/ 143 h 256"/>
                    <a:gd name="T98" fmla="*/ 29 w 201"/>
                    <a:gd name="T99" fmla="*/ 136 h 256"/>
                    <a:gd name="T100" fmla="*/ 44 w 201"/>
                    <a:gd name="T101" fmla="*/ 128 h 256"/>
                    <a:gd name="T102" fmla="*/ 54 w 201"/>
                    <a:gd name="T103" fmla="*/ 123 h 256"/>
                    <a:gd name="T104" fmla="*/ 69 w 201"/>
                    <a:gd name="T105" fmla="*/ 120 h 256"/>
                    <a:gd name="T106" fmla="*/ 71 w 201"/>
                    <a:gd name="T107" fmla="*/ 111 h 256"/>
                    <a:gd name="T108" fmla="*/ 83 w 201"/>
                    <a:gd name="T109" fmla="*/ 129 h 256"/>
                    <a:gd name="T110" fmla="*/ 107 w 201"/>
                    <a:gd name="T111" fmla="*/ 144 h 256"/>
                    <a:gd name="T112" fmla="*/ 126 w 201"/>
                    <a:gd name="T113" fmla="*/ 172 h 256"/>
                    <a:gd name="T114" fmla="*/ 122 w 201"/>
                    <a:gd name="T115" fmla="*/ 188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01" h="256">
                      <a:moveTo>
                        <a:pt x="126" y="201"/>
                      </a:moveTo>
                      <a:lnTo>
                        <a:pt x="126" y="201"/>
                      </a:lnTo>
                      <a:lnTo>
                        <a:pt x="126" y="203"/>
                      </a:lnTo>
                      <a:lnTo>
                        <a:pt x="127" y="205"/>
                      </a:lnTo>
                      <a:lnTo>
                        <a:pt x="129" y="207"/>
                      </a:lnTo>
                      <a:lnTo>
                        <a:pt x="134" y="209"/>
                      </a:lnTo>
                      <a:lnTo>
                        <a:pt x="134" y="209"/>
                      </a:lnTo>
                      <a:lnTo>
                        <a:pt x="146" y="213"/>
                      </a:lnTo>
                      <a:lnTo>
                        <a:pt x="150" y="216"/>
                      </a:lnTo>
                      <a:lnTo>
                        <a:pt x="151" y="217"/>
                      </a:lnTo>
                      <a:lnTo>
                        <a:pt x="152" y="219"/>
                      </a:lnTo>
                      <a:lnTo>
                        <a:pt x="152" y="219"/>
                      </a:lnTo>
                      <a:lnTo>
                        <a:pt x="151" y="221"/>
                      </a:lnTo>
                      <a:lnTo>
                        <a:pt x="151" y="225"/>
                      </a:lnTo>
                      <a:lnTo>
                        <a:pt x="148" y="227"/>
                      </a:lnTo>
                      <a:lnTo>
                        <a:pt x="146" y="228"/>
                      </a:lnTo>
                      <a:lnTo>
                        <a:pt x="143" y="228"/>
                      </a:lnTo>
                      <a:lnTo>
                        <a:pt x="143" y="228"/>
                      </a:lnTo>
                      <a:lnTo>
                        <a:pt x="142" y="229"/>
                      </a:lnTo>
                      <a:lnTo>
                        <a:pt x="139" y="231"/>
                      </a:lnTo>
                      <a:lnTo>
                        <a:pt x="136" y="233"/>
                      </a:lnTo>
                      <a:lnTo>
                        <a:pt x="135" y="234"/>
                      </a:lnTo>
                      <a:lnTo>
                        <a:pt x="134" y="235"/>
                      </a:lnTo>
                      <a:lnTo>
                        <a:pt x="134" y="235"/>
                      </a:lnTo>
                      <a:lnTo>
                        <a:pt x="134" y="245"/>
                      </a:lnTo>
                      <a:lnTo>
                        <a:pt x="134" y="245"/>
                      </a:lnTo>
                      <a:lnTo>
                        <a:pt x="136" y="247"/>
                      </a:lnTo>
                      <a:lnTo>
                        <a:pt x="139" y="250"/>
                      </a:lnTo>
                      <a:lnTo>
                        <a:pt x="143" y="253"/>
                      </a:lnTo>
                      <a:lnTo>
                        <a:pt x="143" y="253"/>
                      </a:lnTo>
                      <a:lnTo>
                        <a:pt x="148" y="253"/>
                      </a:lnTo>
                      <a:lnTo>
                        <a:pt x="151" y="254"/>
                      </a:lnTo>
                      <a:lnTo>
                        <a:pt x="151" y="255"/>
                      </a:lnTo>
                      <a:lnTo>
                        <a:pt x="152" y="256"/>
                      </a:lnTo>
                      <a:lnTo>
                        <a:pt x="170" y="256"/>
                      </a:lnTo>
                      <a:lnTo>
                        <a:pt x="170" y="245"/>
                      </a:lnTo>
                      <a:lnTo>
                        <a:pt x="170" y="245"/>
                      </a:lnTo>
                      <a:lnTo>
                        <a:pt x="169" y="241"/>
                      </a:lnTo>
                      <a:lnTo>
                        <a:pt x="167" y="236"/>
                      </a:lnTo>
                      <a:lnTo>
                        <a:pt x="166" y="233"/>
                      </a:lnTo>
                      <a:lnTo>
                        <a:pt x="166" y="231"/>
                      </a:lnTo>
                      <a:lnTo>
                        <a:pt x="167" y="228"/>
                      </a:lnTo>
                      <a:lnTo>
                        <a:pt x="170" y="226"/>
                      </a:lnTo>
                      <a:lnTo>
                        <a:pt x="170" y="226"/>
                      </a:lnTo>
                      <a:lnTo>
                        <a:pt x="170" y="223"/>
                      </a:lnTo>
                      <a:lnTo>
                        <a:pt x="171" y="219"/>
                      </a:lnTo>
                      <a:lnTo>
                        <a:pt x="174" y="215"/>
                      </a:lnTo>
                      <a:lnTo>
                        <a:pt x="176" y="214"/>
                      </a:lnTo>
                      <a:lnTo>
                        <a:pt x="179" y="212"/>
                      </a:lnTo>
                      <a:lnTo>
                        <a:pt x="179" y="212"/>
                      </a:lnTo>
                      <a:lnTo>
                        <a:pt x="179" y="208"/>
                      </a:lnTo>
                      <a:lnTo>
                        <a:pt x="178" y="203"/>
                      </a:lnTo>
                      <a:lnTo>
                        <a:pt x="177" y="200"/>
                      </a:lnTo>
                      <a:lnTo>
                        <a:pt x="175" y="198"/>
                      </a:lnTo>
                      <a:lnTo>
                        <a:pt x="173" y="196"/>
                      </a:lnTo>
                      <a:lnTo>
                        <a:pt x="170" y="195"/>
                      </a:lnTo>
                      <a:lnTo>
                        <a:pt x="170" y="195"/>
                      </a:lnTo>
                      <a:lnTo>
                        <a:pt x="164" y="193"/>
                      </a:lnTo>
                      <a:lnTo>
                        <a:pt x="157" y="189"/>
                      </a:lnTo>
                      <a:lnTo>
                        <a:pt x="153" y="185"/>
                      </a:lnTo>
                      <a:lnTo>
                        <a:pt x="152" y="182"/>
                      </a:lnTo>
                      <a:lnTo>
                        <a:pt x="152" y="179"/>
                      </a:lnTo>
                      <a:lnTo>
                        <a:pt x="152" y="179"/>
                      </a:lnTo>
                      <a:lnTo>
                        <a:pt x="152" y="173"/>
                      </a:lnTo>
                      <a:lnTo>
                        <a:pt x="153" y="167"/>
                      </a:lnTo>
                      <a:lnTo>
                        <a:pt x="154" y="164"/>
                      </a:lnTo>
                      <a:lnTo>
                        <a:pt x="155" y="162"/>
                      </a:lnTo>
                      <a:lnTo>
                        <a:pt x="157" y="160"/>
                      </a:lnTo>
                      <a:lnTo>
                        <a:pt x="161" y="159"/>
                      </a:lnTo>
                      <a:lnTo>
                        <a:pt x="161" y="159"/>
                      </a:lnTo>
                      <a:lnTo>
                        <a:pt x="178" y="154"/>
                      </a:lnTo>
                      <a:lnTo>
                        <a:pt x="181" y="151"/>
                      </a:lnTo>
                      <a:lnTo>
                        <a:pt x="184" y="149"/>
                      </a:lnTo>
                      <a:lnTo>
                        <a:pt x="187" y="147"/>
                      </a:lnTo>
                      <a:lnTo>
                        <a:pt x="187" y="144"/>
                      </a:lnTo>
                      <a:lnTo>
                        <a:pt x="187" y="144"/>
                      </a:lnTo>
                      <a:lnTo>
                        <a:pt x="190" y="139"/>
                      </a:lnTo>
                      <a:lnTo>
                        <a:pt x="191" y="134"/>
                      </a:lnTo>
                      <a:lnTo>
                        <a:pt x="191" y="129"/>
                      </a:lnTo>
                      <a:lnTo>
                        <a:pt x="191" y="123"/>
                      </a:lnTo>
                      <a:lnTo>
                        <a:pt x="189" y="112"/>
                      </a:lnTo>
                      <a:lnTo>
                        <a:pt x="187" y="105"/>
                      </a:lnTo>
                      <a:lnTo>
                        <a:pt x="187" y="105"/>
                      </a:lnTo>
                      <a:lnTo>
                        <a:pt x="187" y="101"/>
                      </a:lnTo>
                      <a:lnTo>
                        <a:pt x="185" y="97"/>
                      </a:lnTo>
                      <a:lnTo>
                        <a:pt x="180" y="85"/>
                      </a:lnTo>
                      <a:lnTo>
                        <a:pt x="178" y="78"/>
                      </a:lnTo>
                      <a:lnTo>
                        <a:pt x="176" y="71"/>
                      </a:lnTo>
                      <a:lnTo>
                        <a:pt x="177" y="64"/>
                      </a:lnTo>
                      <a:lnTo>
                        <a:pt x="177" y="62"/>
                      </a:lnTo>
                      <a:lnTo>
                        <a:pt x="179" y="59"/>
                      </a:lnTo>
                      <a:lnTo>
                        <a:pt x="179" y="59"/>
                      </a:lnTo>
                      <a:lnTo>
                        <a:pt x="179" y="54"/>
                      </a:lnTo>
                      <a:lnTo>
                        <a:pt x="180" y="49"/>
                      </a:lnTo>
                      <a:lnTo>
                        <a:pt x="183" y="41"/>
                      </a:lnTo>
                      <a:lnTo>
                        <a:pt x="186" y="33"/>
                      </a:lnTo>
                      <a:lnTo>
                        <a:pt x="187" y="30"/>
                      </a:lnTo>
                      <a:lnTo>
                        <a:pt x="187" y="30"/>
                      </a:lnTo>
                      <a:lnTo>
                        <a:pt x="192" y="28"/>
                      </a:lnTo>
                      <a:lnTo>
                        <a:pt x="194" y="27"/>
                      </a:lnTo>
                      <a:lnTo>
                        <a:pt x="195" y="25"/>
                      </a:lnTo>
                      <a:lnTo>
                        <a:pt x="197" y="21"/>
                      </a:lnTo>
                      <a:lnTo>
                        <a:pt x="197" y="15"/>
                      </a:lnTo>
                      <a:lnTo>
                        <a:pt x="197" y="15"/>
                      </a:lnTo>
                      <a:lnTo>
                        <a:pt x="197" y="8"/>
                      </a:lnTo>
                      <a:lnTo>
                        <a:pt x="197" y="8"/>
                      </a:lnTo>
                      <a:lnTo>
                        <a:pt x="199" y="6"/>
                      </a:lnTo>
                      <a:lnTo>
                        <a:pt x="201" y="5"/>
                      </a:lnTo>
                      <a:lnTo>
                        <a:pt x="201" y="3"/>
                      </a:lnTo>
                      <a:lnTo>
                        <a:pt x="200" y="2"/>
                      </a:lnTo>
                      <a:lnTo>
                        <a:pt x="198" y="0"/>
                      </a:lnTo>
                      <a:lnTo>
                        <a:pt x="197" y="0"/>
                      </a:lnTo>
                      <a:lnTo>
                        <a:pt x="197" y="1"/>
                      </a:lnTo>
                      <a:lnTo>
                        <a:pt x="197" y="1"/>
                      </a:lnTo>
                      <a:lnTo>
                        <a:pt x="188" y="4"/>
                      </a:lnTo>
                      <a:lnTo>
                        <a:pt x="187" y="5"/>
                      </a:lnTo>
                      <a:lnTo>
                        <a:pt x="187" y="4"/>
                      </a:lnTo>
                      <a:lnTo>
                        <a:pt x="187" y="4"/>
                      </a:lnTo>
                      <a:lnTo>
                        <a:pt x="182" y="3"/>
                      </a:lnTo>
                      <a:lnTo>
                        <a:pt x="179" y="4"/>
                      </a:lnTo>
                      <a:lnTo>
                        <a:pt x="175" y="5"/>
                      </a:lnTo>
                      <a:lnTo>
                        <a:pt x="170" y="9"/>
                      </a:lnTo>
                      <a:lnTo>
                        <a:pt x="170" y="9"/>
                      </a:lnTo>
                      <a:lnTo>
                        <a:pt x="170" y="33"/>
                      </a:lnTo>
                      <a:lnTo>
                        <a:pt x="170" y="33"/>
                      </a:lnTo>
                      <a:lnTo>
                        <a:pt x="170" y="40"/>
                      </a:lnTo>
                      <a:lnTo>
                        <a:pt x="169" y="45"/>
                      </a:lnTo>
                      <a:lnTo>
                        <a:pt x="166" y="51"/>
                      </a:lnTo>
                      <a:lnTo>
                        <a:pt x="164" y="54"/>
                      </a:lnTo>
                      <a:lnTo>
                        <a:pt x="161" y="56"/>
                      </a:lnTo>
                      <a:lnTo>
                        <a:pt x="161" y="56"/>
                      </a:lnTo>
                      <a:lnTo>
                        <a:pt x="161" y="61"/>
                      </a:lnTo>
                      <a:lnTo>
                        <a:pt x="162" y="69"/>
                      </a:lnTo>
                      <a:lnTo>
                        <a:pt x="165" y="80"/>
                      </a:lnTo>
                      <a:lnTo>
                        <a:pt x="167" y="85"/>
                      </a:lnTo>
                      <a:lnTo>
                        <a:pt x="170" y="90"/>
                      </a:lnTo>
                      <a:lnTo>
                        <a:pt x="170" y="90"/>
                      </a:lnTo>
                      <a:lnTo>
                        <a:pt x="171" y="96"/>
                      </a:lnTo>
                      <a:lnTo>
                        <a:pt x="173" y="102"/>
                      </a:lnTo>
                      <a:lnTo>
                        <a:pt x="178" y="117"/>
                      </a:lnTo>
                      <a:lnTo>
                        <a:pt x="180" y="123"/>
                      </a:lnTo>
                      <a:lnTo>
                        <a:pt x="181" y="129"/>
                      </a:lnTo>
                      <a:lnTo>
                        <a:pt x="181" y="134"/>
                      </a:lnTo>
                      <a:lnTo>
                        <a:pt x="180" y="136"/>
                      </a:lnTo>
                      <a:lnTo>
                        <a:pt x="179" y="137"/>
                      </a:lnTo>
                      <a:lnTo>
                        <a:pt x="179" y="137"/>
                      </a:lnTo>
                      <a:lnTo>
                        <a:pt x="178" y="140"/>
                      </a:lnTo>
                      <a:lnTo>
                        <a:pt x="176" y="143"/>
                      </a:lnTo>
                      <a:lnTo>
                        <a:pt x="172" y="145"/>
                      </a:lnTo>
                      <a:lnTo>
                        <a:pt x="168" y="147"/>
                      </a:lnTo>
                      <a:lnTo>
                        <a:pt x="163" y="148"/>
                      </a:lnTo>
                      <a:lnTo>
                        <a:pt x="156" y="148"/>
                      </a:lnTo>
                      <a:lnTo>
                        <a:pt x="149" y="147"/>
                      </a:lnTo>
                      <a:lnTo>
                        <a:pt x="143" y="145"/>
                      </a:lnTo>
                      <a:lnTo>
                        <a:pt x="143" y="145"/>
                      </a:lnTo>
                      <a:lnTo>
                        <a:pt x="136" y="139"/>
                      </a:lnTo>
                      <a:lnTo>
                        <a:pt x="133" y="134"/>
                      </a:lnTo>
                      <a:lnTo>
                        <a:pt x="130" y="129"/>
                      </a:lnTo>
                      <a:lnTo>
                        <a:pt x="127" y="121"/>
                      </a:lnTo>
                      <a:lnTo>
                        <a:pt x="123" y="111"/>
                      </a:lnTo>
                      <a:lnTo>
                        <a:pt x="119" y="99"/>
                      </a:lnTo>
                      <a:lnTo>
                        <a:pt x="116" y="84"/>
                      </a:lnTo>
                      <a:lnTo>
                        <a:pt x="63" y="79"/>
                      </a:lnTo>
                      <a:lnTo>
                        <a:pt x="63" y="79"/>
                      </a:lnTo>
                      <a:lnTo>
                        <a:pt x="55" y="85"/>
                      </a:lnTo>
                      <a:lnTo>
                        <a:pt x="46" y="93"/>
                      </a:lnTo>
                      <a:lnTo>
                        <a:pt x="39" y="101"/>
                      </a:lnTo>
                      <a:lnTo>
                        <a:pt x="36" y="106"/>
                      </a:lnTo>
                      <a:lnTo>
                        <a:pt x="18" y="108"/>
                      </a:lnTo>
                      <a:lnTo>
                        <a:pt x="9" y="105"/>
                      </a:lnTo>
                      <a:lnTo>
                        <a:pt x="9" y="117"/>
                      </a:lnTo>
                      <a:lnTo>
                        <a:pt x="9" y="117"/>
                      </a:lnTo>
                      <a:lnTo>
                        <a:pt x="11" y="119"/>
                      </a:lnTo>
                      <a:lnTo>
                        <a:pt x="13" y="122"/>
                      </a:lnTo>
                      <a:lnTo>
                        <a:pt x="13" y="123"/>
                      </a:lnTo>
                      <a:lnTo>
                        <a:pt x="13" y="124"/>
                      </a:lnTo>
                      <a:lnTo>
                        <a:pt x="12" y="124"/>
                      </a:lnTo>
                      <a:lnTo>
                        <a:pt x="9" y="125"/>
                      </a:lnTo>
                      <a:lnTo>
                        <a:pt x="9" y="125"/>
                      </a:lnTo>
                      <a:lnTo>
                        <a:pt x="4" y="125"/>
                      </a:lnTo>
                      <a:lnTo>
                        <a:pt x="1" y="127"/>
                      </a:lnTo>
                      <a:lnTo>
                        <a:pt x="0" y="129"/>
                      </a:lnTo>
                      <a:lnTo>
                        <a:pt x="0" y="131"/>
                      </a:lnTo>
                      <a:lnTo>
                        <a:pt x="0" y="131"/>
                      </a:lnTo>
                      <a:lnTo>
                        <a:pt x="4" y="133"/>
                      </a:lnTo>
                      <a:lnTo>
                        <a:pt x="8" y="136"/>
                      </a:lnTo>
                      <a:lnTo>
                        <a:pt x="9" y="137"/>
                      </a:lnTo>
                      <a:lnTo>
                        <a:pt x="9" y="139"/>
                      </a:lnTo>
                      <a:lnTo>
                        <a:pt x="9" y="139"/>
                      </a:lnTo>
                      <a:lnTo>
                        <a:pt x="9" y="141"/>
                      </a:lnTo>
                      <a:lnTo>
                        <a:pt x="10" y="143"/>
                      </a:lnTo>
                      <a:lnTo>
                        <a:pt x="13" y="145"/>
                      </a:lnTo>
                      <a:lnTo>
                        <a:pt x="18" y="145"/>
                      </a:lnTo>
                      <a:lnTo>
                        <a:pt x="18" y="145"/>
                      </a:lnTo>
                      <a:lnTo>
                        <a:pt x="23" y="145"/>
                      </a:lnTo>
                      <a:lnTo>
                        <a:pt x="26" y="143"/>
                      </a:lnTo>
                      <a:lnTo>
                        <a:pt x="27" y="141"/>
                      </a:lnTo>
                      <a:lnTo>
                        <a:pt x="27" y="139"/>
                      </a:lnTo>
                      <a:lnTo>
                        <a:pt x="27" y="139"/>
                      </a:lnTo>
                      <a:lnTo>
                        <a:pt x="29" y="136"/>
                      </a:lnTo>
                      <a:lnTo>
                        <a:pt x="32" y="132"/>
                      </a:lnTo>
                      <a:lnTo>
                        <a:pt x="38" y="129"/>
                      </a:lnTo>
                      <a:lnTo>
                        <a:pt x="41" y="128"/>
                      </a:lnTo>
                      <a:lnTo>
                        <a:pt x="44" y="128"/>
                      </a:lnTo>
                      <a:lnTo>
                        <a:pt x="44" y="128"/>
                      </a:lnTo>
                      <a:lnTo>
                        <a:pt x="50" y="126"/>
                      </a:lnTo>
                      <a:lnTo>
                        <a:pt x="53" y="124"/>
                      </a:lnTo>
                      <a:lnTo>
                        <a:pt x="54" y="123"/>
                      </a:lnTo>
                      <a:lnTo>
                        <a:pt x="63" y="120"/>
                      </a:lnTo>
                      <a:lnTo>
                        <a:pt x="63" y="120"/>
                      </a:lnTo>
                      <a:lnTo>
                        <a:pt x="68" y="120"/>
                      </a:lnTo>
                      <a:lnTo>
                        <a:pt x="69" y="120"/>
                      </a:lnTo>
                      <a:lnTo>
                        <a:pt x="70" y="119"/>
                      </a:lnTo>
                      <a:lnTo>
                        <a:pt x="71" y="116"/>
                      </a:lnTo>
                      <a:lnTo>
                        <a:pt x="71" y="111"/>
                      </a:lnTo>
                      <a:lnTo>
                        <a:pt x="71" y="111"/>
                      </a:lnTo>
                      <a:lnTo>
                        <a:pt x="72" y="115"/>
                      </a:lnTo>
                      <a:lnTo>
                        <a:pt x="73" y="118"/>
                      </a:lnTo>
                      <a:lnTo>
                        <a:pt x="77" y="124"/>
                      </a:lnTo>
                      <a:lnTo>
                        <a:pt x="83" y="129"/>
                      </a:lnTo>
                      <a:lnTo>
                        <a:pt x="90" y="132"/>
                      </a:lnTo>
                      <a:lnTo>
                        <a:pt x="90" y="132"/>
                      </a:lnTo>
                      <a:lnTo>
                        <a:pt x="98" y="138"/>
                      </a:lnTo>
                      <a:lnTo>
                        <a:pt x="107" y="144"/>
                      </a:lnTo>
                      <a:lnTo>
                        <a:pt x="117" y="151"/>
                      </a:lnTo>
                      <a:lnTo>
                        <a:pt x="126" y="156"/>
                      </a:lnTo>
                      <a:lnTo>
                        <a:pt x="126" y="156"/>
                      </a:lnTo>
                      <a:lnTo>
                        <a:pt x="126" y="172"/>
                      </a:lnTo>
                      <a:lnTo>
                        <a:pt x="126" y="172"/>
                      </a:lnTo>
                      <a:lnTo>
                        <a:pt x="124" y="177"/>
                      </a:lnTo>
                      <a:lnTo>
                        <a:pt x="122" y="184"/>
                      </a:lnTo>
                      <a:lnTo>
                        <a:pt x="122" y="188"/>
                      </a:lnTo>
                      <a:lnTo>
                        <a:pt x="122" y="193"/>
                      </a:lnTo>
                      <a:lnTo>
                        <a:pt x="123" y="197"/>
                      </a:lnTo>
                      <a:lnTo>
                        <a:pt x="126" y="201"/>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0" name="Freeform 1161">
                  <a:extLst>
                    <a:ext uri="{FF2B5EF4-FFF2-40B4-BE49-F238E27FC236}">
                      <a16:creationId xmlns:a16="http://schemas.microsoft.com/office/drawing/2014/main" id="{617802B0-1134-2D0A-1947-5B68D91F3E8A}"/>
                    </a:ext>
                  </a:extLst>
                </p:cNvPr>
                <p:cNvSpPr>
                  <a:spLocks/>
                </p:cNvSpPr>
                <p:nvPr/>
              </p:nvSpPr>
              <p:spPr bwMode="auto">
                <a:xfrm>
                  <a:off x="6146801" y="5153026"/>
                  <a:ext cx="46038" cy="58738"/>
                </a:xfrm>
                <a:custGeom>
                  <a:avLst/>
                  <a:gdLst>
                    <a:gd name="T0" fmla="*/ 127 w 201"/>
                    <a:gd name="T1" fmla="*/ 205 h 256"/>
                    <a:gd name="T2" fmla="*/ 146 w 201"/>
                    <a:gd name="T3" fmla="*/ 213 h 256"/>
                    <a:gd name="T4" fmla="*/ 152 w 201"/>
                    <a:gd name="T5" fmla="*/ 219 h 256"/>
                    <a:gd name="T6" fmla="*/ 146 w 201"/>
                    <a:gd name="T7" fmla="*/ 228 h 256"/>
                    <a:gd name="T8" fmla="*/ 139 w 201"/>
                    <a:gd name="T9" fmla="*/ 231 h 256"/>
                    <a:gd name="T10" fmla="*/ 134 w 201"/>
                    <a:gd name="T11" fmla="*/ 235 h 256"/>
                    <a:gd name="T12" fmla="*/ 139 w 201"/>
                    <a:gd name="T13" fmla="*/ 250 h 256"/>
                    <a:gd name="T14" fmla="*/ 151 w 201"/>
                    <a:gd name="T15" fmla="*/ 254 h 256"/>
                    <a:gd name="T16" fmla="*/ 170 w 201"/>
                    <a:gd name="T17" fmla="*/ 245 h 256"/>
                    <a:gd name="T18" fmla="*/ 166 w 201"/>
                    <a:gd name="T19" fmla="*/ 233 h 256"/>
                    <a:gd name="T20" fmla="*/ 170 w 201"/>
                    <a:gd name="T21" fmla="*/ 226 h 256"/>
                    <a:gd name="T22" fmla="*/ 176 w 201"/>
                    <a:gd name="T23" fmla="*/ 214 h 256"/>
                    <a:gd name="T24" fmla="*/ 178 w 201"/>
                    <a:gd name="T25" fmla="*/ 203 h 256"/>
                    <a:gd name="T26" fmla="*/ 170 w 201"/>
                    <a:gd name="T27" fmla="*/ 195 h 256"/>
                    <a:gd name="T28" fmla="*/ 153 w 201"/>
                    <a:gd name="T29" fmla="*/ 185 h 256"/>
                    <a:gd name="T30" fmla="*/ 152 w 201"/>
                    <a:gd name="T31" fmla="*/ 173 h 256"/>
                    <a:gd name="T32" fmla="*/ 157 w 201"/>
                    <a:gd name="T33" fmla="*/ 160 h 256"/>
                    <a:gd name="T34" fmla="*/ 181 w 201"/>
                    <a:gd name="T35" fmla="*/ 151 h 256"/>
                    <a:gd name="T36" fmla="*/ 187 w 201"/>
                    <a:gd name="T37" fmla="*/ 144 h 256"/>
                    <a:gd name="T38" fmla="*/ 191 w 201"/>
                    <a:gd name="T39" fmla="*/ 123 h 256"/>
                    <a:gd name="T40" fmla="*/ 187 w 201"/>
                    <a:gd name="T41" fmla="*/ 101 h 256"/>
                    <a:gd name="T42" fmla="*/ 176 w 201"/>
                    <a:gd name="T43" fmla="*/ 71 h 256"/>
                    <a:gd name="T44" fmla="*/ 179 w 201"/>
                    <a:gd name="T45" fmla="*/ 59 h 256"/>
                    <a:gd name="T46" fmla="*/ 186 w 201"/>
                    <a:gd name="T47" fmla="*/ 33 h 256"/>
                    <a:gd name="T48" fmla="*/ 194 w 201"/>
                    <a:gd name="T49" fmla="*/ 27 h 256"/>
                    <a:gd name="T50" fmla="*/ 197 w 201"/>
                    <a:gd name="T51" fmla="*/ 15 h 256"/>
                    <a:gd name="T52" fmla="*/ 201 w 201"/>
                    <a:gd name="T53" fmla="*/ 5 h 256"/>
                    <a:gd name="T54" fmla="*/ 197 w 201"/>
                    <a:gd name="T55" fmla="*/ 0 h 256"/>
                    <a:gd name="T56" fmla="*/ 187 w 201"/>
                    <a:gd name="T57" fmla="*/ 5 h 256"/>
                    <a:gd name="T58" fmla="*/ 179 w 201"/>
                    <a:gd name="T59" fmla="*/ 4 h 256"/>
                    <a:gd name="T60" fmla="*/ 170 w 201"/>
                    <a:gd name="T61" fmla="*/ 33 h 256"/>
                    <a:gd name="T62" fmla="*/ 166 w 201"/>
                    <a:gd name="T63" fmla="*/ 51 h 256"/>
                    <a:gd name="T64" fmla="*/ 161 w 201"/>
                    <a:gd name="T65" fmla="*/ 61 h 256"/>
                    <a:gd name="T66" fmla="*/ 170 w 201"/>
                    <a:gd name="T67" fmla="*/ 90 h 256"/>
                    <a:gd name="T68" fmla="*/ 178 w 201"/>
                    <a:gd name="T69" fmla="*/ 117 h 256"/>
                    <a:gd name="T70" fmla="*/ 180 w 201"/>
                    <a:gd name="T71" fmla="*/ 136 h 256"/>
                    <a:gd name="T72" fmla="*/ 176 w 201"/>
                    <a:gd name="T73" fmla="*/ 143 h 256"/>
                    <a:gd name="T74" fmla="*/ 156 w 201"/>
                    <a:gd name="T75" fmla="*/ 148 h 256"/>
                    <a:gd name="T76" fmla="*/ 136 w 201"/>
                    <a:gd name="T77" fmla="*/ 139 h 256"/>
                    <a:gd name="T78" fmla="*/ 123 w 201"/>
                    <a:gd name="T79" fmla="*/ 111 h 256"/>
                    <a:gd name="T80" fmla="*/ 63 w 201"/>
                    <a:gd name="T81" fmla="*/ 79 h 256"/>
                    <a:gd name="T82" fmla="*/ 36 w 201"/>
                    <a:gd name="T83" fmla="*/ 106 h 256"/>
                    <a:gd name="T84" fmla="*/ 9 w 201"/>
                    <a:gd name="T85" fmla="*/ 117 h 256"/>
                    <a:gd name="T86" fmla="*/ 13 w 201"/>
                    <a:gd name="T87" fmla="*/ 124 h 256"/>
                    <a:gd name="T88" fmla="*/ 4 w 201"/>
                    <a:gd name="T89" fmla="*/ 125 h 256"/>
                    <a:gd name="T90" fmla="*/ 0 w 201"/>
                    <a:gd name="T91" fmla="*/ 131 h 256"/>
                    <a:gd name="T92" fmla="*/ 9 w 201"/>
                    <a:gd name="T93" fmla="*/ 139 h 256"/>
                    <a:gd name="T94" fmla="*/ 13 w 201"/>
                    <a:gd name="T95" fmla="*/ 145 h 256"/>
                    <a:gd name="T96" fmla="*/ 26 w 201"/>
                    <a:gd name="T97" fmla="*/ 143 h 256"/>
                    <a:gd name="T98" fmla="*/ 29 w 201"/>
                    <a:gd name="T99" fmla="*/ 136 h 256"/>
                    <a:gd name="T100" fmla="*/ 44 w 201"/>
                    <a:gd name="T101" fmla="*/ 128 h 256"/>
                    <a:gd name="T102" fmla="*/ 54 w 201"/>
                    <a:gd name="T103" fmla="*/ 123 h 256"/>
                    <a:gd name="T104" fmla="*/ 69 w 201"/>
                    <a:gd name="T105" fmla="*/ 120 h 256"/>
                    <a:gd name="T106" fmla="*/ 71 w 201"/>
                    <a:gd name="T107" fmla="*/ 111 h 256"/>
                    <a:gd name="T108" fmla="*/ 83 w 201"/>
                    <a:gd name="T109" fmla="*/ 129 h 256"/>
                    <a:gd name="T110" fmla="*/ 107 w 201"/>
                    <a:gd name="T111" fmla="*/ 144 h 256"/>
                    <a:gd name="T112" fmla="*/ 126 w 201"/>
                    <a:gd name="T113" fmla="*/ 172 h 256"/>
                    <a:gd name="T114" fmla="*/ 122 w 201"/>
                    <a:gd name="T115" fmla="*/ 188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01" h="256">
                      <a:moveTo>
                        <a:pt x="126" y="201"/>
                      </a:moveTo>
                      <a:lnTo>
                        <a:pt x="126" y="201"/>
                      </a:lnTo>
                      <a:lnTo>
                        <a:pt x="126" y="203"/>
                      </a:lnTo>
                      <a:lnTo>
                        <a:pt x="127" y="205"/>
                      </a:lnTo>
                      <a:lnTo>
                        <a:pt x="129" y="207"/>
                      </a:lnTo>
                      <a:lnTo>
                        <a:pt x="134" y="209"/>
                      </a:lnTo>
                      <a:lnTo>
                        <a:pt x="134" y="209"/>
                      </a:lnTo>
                      <a:lnTo>
                        <a:pt x="146" y="213"/>
                      </a:lnTo>
                      <a:lnTo>
                        <a:pt x="150" y="216"/>
                      </a:lnTo>
                      <a:lnTo>
                        <a:pt x="151" y="217"/>
                      </a:lnTo>
                      <a:lnTo>
                        <a:pt x="152" y="219"/>
                      </a:lnTo>
                      <a:lnTo>
                        <a:pt x="152" y="219"/>
                      </a:lnTo>
                      <a:lnTo>
                        <a:pt x="151" y="221"/>
                      </a:lnTo>
                      <a:lnTo>
                        <a:pt x="151" y="225"/>
                      </a:lnTo>
                      <a:lnTo>
                        <a:pt x="148" y="227"/>
                      </a:lnTo>
                      <a:lnTo>
                        <a:pt x="146" y="228"/>
                      </a:lnTo>
                      <a:lnTo>
                        <a:pt x="143" y="228"/>
                      </a:lnTo>
                      <a:lnTo>
                        <a:pt x="143" y="228"/>
                      </a:lnTo>
                      <a:lnTo>
                        <a:pt x="142" y="229"/>
                      </a:lnTo>
                      <a:lnTo>
                        <a:pt x="139" y="231"/>
                      </a:lnTo>
                      <a:lnTo>
                        <a:pt x="136" y="233"/>
                      </a:lnTo>
                      <a:lnTo>
                        <a:pt x="135" y="234"/>
                      </a:lnTo>
                      <a:lnTo>
                        <a:pt x="134" y="235"/>
                      </a:lnTo>
                      <a:lnTo>
                        <a:pt x="134" y="235"/>
                      </a:lnTo>
                      <a:lnTo>
                        <a:pt x="134" y="245"/>
                      </a:lnTo>
                      <a:lnTo>
                        <a:pt x="134" y="245"/>
                      </a:lnTo>
                      <a:lnTo>
                        <a:pt x="136" y="247"/>
                      </a:lnTo>
                      <a:lnTo>
                        <a:pt x="139" y="250"/>
                      </a:lnTo>
                      <a:lnTo>
                        <a:pt x="143" y="253"/>
                      </a:lnTo>
                      <a:lnTo>
                        <a:pt x="143" y="253"/>
                      </a:lnTo>
                      <a:lnTo>
                        <a:pt x="148" y="253"/>
                      </a:lnTo>
                      <a:lnTo>
                        <a:pt x="151" y="254"/>
                      </a:lnTo>
                      <a:lnTo>
                        <a:pt x="151" y="255"/>
                      </a:lnTo>
                      <a:lnTo>
                        <a:pt x="152" y="256"/>
                      </a:lnTo>
                      <a:lnTo>
                        <a:pt x="170" y="256"/>
                      </a:lnTo>
                      <a:lnTo>
                        <a:pt x="170" y="245"/>
                      </a:lnTo>
                      <a:lnTo>
                        <a:pt x="170" y="245"/>
                      </a:lnTo>
                      <a:lnTo>
                        <a:pt x="169" y="241"/>
                      </a:lnTo>
                      <a:lnTo>
                        <a:pt x="167" y="236"/>
                      </a:lnTo>
                      <a:lnTo>
                        <a:pt x="166" y="233"/>
                      </a:lnTo>
                      <a:lnTo>
                        <a:pt x="166" y="231"/>
                      </a:lnTo>
                      <a:lnTo>
                        <a:pt x="167" y="228"/>
                      </a:lnTo>
                      <a:lnTo>
                        <a:pt x="170" y="226"/>
                      </a:lnTo>
                      <a:lnTo>
                        <a:pt x="170" y="226"/>
                      </a:lnTo>
                      <a:lnTo>
                        <a:pt x="170" y="223"/>
                      </a:lnTo>
                      <a:lnTo>
                        <a:pt x="171" y="219"/>
                      </a:lnTo>
                      <a:lnTo>
                        <a:pt x="174" y="215"/>
                      </a:lnTo>
                      <a:lnTo>
                        <a:pt x="176" y="214"/>
                      </a:lnTo>
                      <a:lnTo>
                        <a:pt x="179" y="212"/>
                      </a:lnTo>
                      <a:lnTo>
                        <a:pt x="179" y="212"/>
                      </a:lnTo>
                      <a:lnTo>
                        <a:pt x="179" y="208"/>
                      </a:lnTo>
                      <a:lnTo>
                        <a:pt x="178" y="203"/>
                      </a:lnTo>
                      <a:lnTo>
                        <a:pt x="177" y="200"/>
                      </a:lnTo>
                      <a:lnTo>
                        <a:pt x="175" y="198"/>
                      </a:lnTo>
                      <a:lnTo>
                        <a:pt x="173" y="196"/>
                      </a:lnTo>
                      <a:lnTo>
                        <a:pt x="170" y="195"/>
                      </a:lnTo>
                      <a:lnTo>
                        <a:pt x="170" y="195"/>
                      </a:lnTo>
                      <a:lnTo>
                        <a:pt x="164" y="193"/>
                      </a:lnTo>
                      <a:lnTo>
                        <a:pt x="157" y="189"/>
                      </a:lnTo>
                      <a:lnTo>
                        <a:pt x="153" y="185"/>
                      </a:lnTo>
                      <a:lnTo>
                        <a:pt x="152" y="182"/>
                      </a:lnTo>
                      <a:lnTo>
                        <a:pt x="152" y="179"/>
                      </a:lnTo>
                      <a:lnTo>
                        <a:pt x="152" y="179"/>
                      </a:lnTo>
                      <a:lnTo>
                        <a:pt x="152" y="173"/>
                      </a:lnTo>
                      <a:lnTo>
                        <a:pt x="153" y="167"/>
                      </a:lnTo>
                      <a:lnTo>
                        <a:pt x="154" y="164"/>
                      </a:lnTo>
                      <a:lnTo>
                        <a:pt x="155" y="162"/>
                      </a:lnTo>
                      <a:lnTo>
                        <a:pt x="157" y="160"/>
                      </a:lnTo>
                      <a:lnTo>
                        <a:pt x="161" y="159"/>
                      </a:lnTo>
                      <a:lnTo>
                        <a:pt x="161" y="159"/>
                      </a:lnTo>
                      <a:lnTo>
                        <a:pt x="178" y="154"/>
                      </a:lnTo>
                      <a:lnTo>
                        <a:pt x="181" y="151"/>
                      </a:lnTo>
                      <a:lnTo>
                        <a:pt x="184" y="149"/>
                      </a:lnTo>
                      <a:lnTo>
                        <a:pt x="187" y="147"/>
                      </a:lnTo>
                      <a:lnTo>
                        <a:pt x="187" y="144"/>
                      </a:lnTo>
                      <a:lnTo>
                        <a:pt x="187" y="144"/>
                      </a:lnTo>
                      <a:lnTo>
                        <a:pt x="190" y="139"/>
                      </a:lnTo>
                      <a:lnTo>
                        <a:pt x="191" y="134"/>
                      </a:lnTo>
                      <a:lnTo>
                        <a:pt x="191" y="129"/>
                      </a:lnTo>
                      <a:lnTo>
                        <a:pt x="191" y="123"/>
                      </a:lnTo>
                      <a:lnTo>
                        <a:pt x="189" y="112"/>
                      </a:lnTo>
                      <a:lnTo>
                        <a:pt x="187" y="105"/>
                      </a:lnTo>
                      <a:lnTo>
                        <a:pt x="187" y="105"/>
                      </a:lnTo>
                      <a:lnTo>
                        <a:pt x="187" y="101"/>
                      </a:lnTo>
                      <a:lnTo>
                        <a:pt x="185" y="97"/>
                      </a:lnTo>
                      <a:lnTo>
                        <a:pt x="180" y="85"/>
                      </a:lnTo>
                      <a:lnTo>
                        <a:pt x="178" y="78"/>
                      </a:lnTo>
                      <a:lnTo>
                        <a:pt x="176" y="71"/>
                      </a:lnTo>
                      <a:lnTo>
                        <a:pt x="177" y="64"/>
                      </a:lnTo>
                      <a:lnTo>
                        <a:pt x="177" y="62"/>
                      </a:lnTo>
                      <a:lnTo>
                        <a:pt x="179" y="59"/>
                      </a:lnTo>
                      <a:lnTo>
                        <a:pt x="179" y="59"/>
                      </a:lnTo>
                      <a:lnTo>
                        <a:pt x="179" y="54"/>
                      </a:lnTo>
                      <a:lnTo>
                        <a:pt x="180" y="49"/>
                      </a:lnTo>
                      <a:lnTo>
                        <a:pt x="183" y="41"/>
                      </a:lnTo>
                      <a:lnTo>
                        <a:pt x="186" y="33"/>
                      </a:lnTo>
                      <a:lnTo>
                        <a:pt x="187" y="30"/>
                      </a:lnTo>
                      <a:lnTo>
                        <a:pt x="187" y="30"/>
                      </a:lnTo>
                      <a:lnTo>
                        <a:pt x="192" y="28"/>
                      </a:lnTo>
                      <a:lnTo>
                        <a:pt x="194" y="27"/>
                      </a:lnTo>
                      <a:lnTo>
                        <a:pt x="195" y="25"/>
                      </a:lnTo>
                      <a:lnTo>
                        <a:pt x="197" y="21"/>
                      </a:lnTo>
                      <a:lnTo>
                        <a:pt x="197" y="15"/>
                      </a:lnTo>
                      <a:lnTo>
                        <a:pt x="197" y="15"/>
                      </a:lnTo>
                      <a:lnTo>
                        <a:pt x="197" y="8"/>
                      </a:lnTo>
                      <a:lnTo>
                        <a:pt x="197" y="8"/>
                      </a:lnTo>
                      <a:lnTo>
                        <a:pt x="199" y="6"/>
                      </a:lnTo>
                      <a:lnTo>
                        <a:pt x="201" y="5"/>
                      </a:lnTo>
                      <a:lnTo>
                        <a:pt x="201" y="3"/>
                      </a:lnTo>
                      <a:lnTo>
                        <a:pt x="200" y="2"/>
                      </a:lnTo>
                      <a:lnTo>
                        <a:pt x="198" y="0"/>
                      </a:lnTo>
                      <a:lnTo>
                        <a:pt x="197" y="0"/>
                      </a:lnTo>
                      <a:lnTo>
                        <a:pt x="197" y="1"/>
                      </a:lnTo>
                      <a:lnTo>
                        <a:pt x="197" y="1"/>
                      </a:lnTo>
                      <a:lnTo>
                        <a:pt x="188" y="4"/>
                      </a:lnTo>
                      <a:lnTo>
                        <a:pt x="187" y="5"/>
                      </a:lnTo>
                      <a:lnTo>
                        <a:pt x="187" y="4"/>
                      </a:lnTo>
                      <a:lnTo>
                        <a:pt x="187" y="4"/>
                      </a:lnTo>
                      <a:lnTo>
                        <a:pt x="182" y="3"/>
                      </a:lnTo>
                      <a:lnTo>
                        <a:pt x="179" y="4"/>
                      </a:lnTo>
                      <a:lnTo>
                        <a:pt x="175" y="5"/>
                      </a:lnTo>
                      <a:lnTo>
                        <a:pt x="170" y="9"/>
                      </a:lnTo>
                      <a:lnTo>
                        <a:pt x="170" y="9"/>
                      </a:lnTo>
                      <a:lnTo>
                        <a:pt x="170" y="33"/>
                      </a:lnTo>
                      <a:lnTo>
                        <a:pt x="170" y="33"/>
                      </a:lnTo>
                      <a:lnTo>
                        <a:pt x="170" y="40"/>
                      </a:lnTo>
                      <a:lnTo>
                        <a:pt x="169" y="45"/>
                      </a:lnTo>
                      <a:lnTo>
                        <a:pt x="166" y="51"/>
                      </a:lnTo>
                      <a:lnTo>
                        <a:pt x="164" y="54"/>
                      </a:lnTo>
                      <a:lnTo>
                        <a:pt x="161" y="56"/>
                      </a:lnTo>
                      <a:lnTo>
                        <a:pt x="161" y="56"/>
                      </a:lnTo>
                      <a:lnTo>
                        <a:pt x="161" y="61"/>
                      </a:lnTo>
                      <a:lnTo>
                        <a:pt x="162" y="69"/>
                      </a:lnTo>
                      <a:lnTo>
                        <a:pt x="165" y="80"/>
                      </a:lnTo>
                      <a:lnTo>
                        <a:pt x="167" y="85"/>
                      </a:lnTo>
                      <a:lnTo>
                        <a:pt x="170" y="90"/>
                      </a:lnTo>
                      <a:lnTo>
                        <a:pt x="170" y="90"/>
                      </a:lnTo>
                      <a:lnTo>
                        <a:pt x="171" y="96"/>
                      </a:lnTo>
                      <a:lnTo>
                        <a:pt x="173" y="102"/>
                      </a:lnTo>
                      <a:lnTo>
                        <a:pt x="178" y="117"/>
                      </a:lnTo>
                      <a:lnTo>
                        <a:pt x="180" y="123"/>
                      </a:lnTo>
                      <a:lnTo>
                        <a:pt x="181" y="129"/>
                      </a:lnTo>
                      <a:lnTo>
                        <a:pt x="181" y="134"/>
                      </a:lnTo>
                      <a:lnTo>
                        <a:pt x="180" y="136"/>
                      </a:lnTo>
                      <a:lnTo>
                        <a:pt x="179" y="137"/>
                      </a:lnTo>
                      <a:lnTo>
                        <a:pt x="179" y="137"/>
                      </a:lnTo>
                      <a:lnTo>
                        <a:pt x="178" y="140"/>
                      </a:lnTo>
                      <a:lnTo>
                        <a:pt x="176" y="143"/>
                      </a:lnTo>
                      <a:lnTo>
                        <a:pt x="172" y="145"/>
                      </a:lnTo>
                      <a:lnTo>
                        <a:pt x="168" y="147"/>
                      </a:lnTo>
                      <a:lnTo>
                        <a:pt x="163" y="148"/>
                      </a:lnTo>
                      <a:lnTo>
                        <a:pt x="156" y="148"/>
                      </a:lnTo>
                      <a:lnTo>
                        <a:pt x="149" y="147"/>
                      </a:lnTo>
                      <a:lnTo>
                        <a:pt x="143" y="145"/>
                      </a:lnTo>
                      <a:lnTo>
                        <a:pt x="143" y="145"/>
                      </a:lnTo>
                      <a:lnTo>
                        <a:pt x="136" y="139"/>
                      </a:lnTo>
                      <a:lnTo>
                        <a:pt x="133" y="134"/>
                      </a:lnTo>
                      <a:lnTo>
                        <a:pt x="130" y="129"/>
                      </a:lnTo>
                      <a:lnTo>
                        <a:pt x="127" y="121"/>
                      </a:lnTo>
                      <a:lnTo>
                        <a:pt x="123" y="111"/>
                      </a:lnTo>
                      <a:lnTo>
                        <a:pt x="119" y="99"/>
                      </a:lnTo>
                      <a:lnTo>
                        <a:pt x="116" y="84"/>
                      </a:lnTo>
                      <a:lnTo>
                        <a:pt x="63" y="79"/>
                      </a:lnTo>
                      <a:lnTo>
                        <a:pt x="63" y="79"/>
                      </a:lnTo>
                      <a:lnTo>
                        <a:pt x="55" y="85"/>
                      </a:lnTo>
                      <a:lnTo>
                        <a:pt x="46" y="93"/>
                      </a:lnTo>
                      <a:lnTo>
                        <a:pt x="39" y="101"/>
                      </a:lnTo>
                      <a:lnTo>
                        <a:pt x="36" y="106"/>
                      </a:lnTo>
                      <a:lnTo>
                        <a:pt x="18" y="108"/>
                      </a:lnTo>
                      <a:lnTo>
                        <a:pt x="9" y="105"/>
                      </a:lnTo>
                      <a:lnTo>
                        <a:pt x="9" y="117"/>
                      </a:lnTo>
                      <a:lnTo>
                        <a:pt x="9" y="117"/>
                      </a:lnTo>
                      <a:lnTo>
                        <a:pt x="11" y="119"/>
                      </a:lnTo>
                      <a:lnTo>
                        <a:pt x="13" y="122"/>
                      </a:lnTo>
                      <a:lnTo>
                        <a:pt x="13" y="123"/>
                      </a:lnTo>
                      <a:lnTo>
                        <a:pt x="13" y="124"/>
                      </a:lnTo>
                      <a:lnTo>
                        <a:pt x="12" y="124"/>
                      </a:lnTo>
                      <a:lnTo>
                        <a:pt x="9" y="125"/>
                      </a:lnTo>
                      <a:lnTo>
                        <a:pt x="9" y="125"/>
                      </a:lnTo>
                      <a:lnTo>
                        <a:pt x="4" y="125"/>
                      </a:lnTo>
                      <a:lnTo>
                        <a:pt x="1" y="127"/>
                      </a:lnTo>
                      <a:lnTo>
                        <a:pt x="0" y="129"/>
                      </a:lnTo>
                      <a:lnTo>
                        <a:pt x="0" y="131"/>
                      </a:lnTo>
                      <a:lnTo>
                        <a:pt x="0" y="131"/>
                      </a:lnTo>
                      <a:lnTo>
                        <a:pt x="4" y="133"/>
                      </a:lnTo>
                      <a:lnTo>
                        <a:pt x="8" y="136"/>
                      </a:lnTo>
                      <a:lnTo>
                        <a:pt x="9" y="137"/>
                      </a:lnTo>
                      <a:lnTo>
                        <a:pt x="9" y="139"/>
                      </a:lnTo>
                      <a:lnTo>
                        <a:pt x="9" y="139"/>
                      </a:lnTo>
                      <a:lnTo>
                        <a:pt x="9" y="141"/>
                      </a:lnTo>
                      <a:lnTo>
                        <a:pt x="10" y="143"/>
                      </a:lnTo>
                      <a:lnTo>
                        <a:pt x="13" y="145"/>
                      </a:lnTo>
                      <a:lnTo>
                        <a:pt x="18" y="145"/>
                      </a:lnTo>
                      <a:lnTo>
                        <a:pt x="18" y="145"/>
                      </a:lnTo>
                      <a:lnTo>
                        <a:pt x="23" y="145"/>
                      </a:lnTo>
                      <a:lnTo>
                        <a:pt x="26" y="143"/>
                      </a:lnTo>
                      <a:lnTo>
                        <a:pt x="27" y="141"/>
                      </a:lnTo>
                      <a:lnTo>
                        <a:pt x="27" y="139"/>
                      </a:lnTo>
                      <a:lnTo>
                        <a:pt x="27" y="139"/>
                      </a:lnTo>
                      <a:lnTo>
                        <a:pt x="29" y="136"/>
                      </a:lnTo>
                      <a:lnTo>
                        <a:pt x="32" y="132"/>
                      </a:lnTo>
                      <a:lnTo>
                        <a:pt x="38" y="129"/>
                      </a:lnTo>
                      <a:lnTo>
                        <a:pt x="41" y="128"/>
                      </a:lnTo>
                      <a:lnTo>
                        <a:pt x="44" y="128"/>
                      </a:lnTo>
                      <a:lnTo>
                        <a:pt x="44" y="128"/>
                      </a:lnTo>
                      <a:lnTo>
                        <a:pt x="50" y="126"/>
                      </a:lnTo>
                      <a:lnTo>
                        <a:pt x="53" y="124"/>
                      </a:lnTo>
                      <a:lnTo>
                        <a:pt x="54" y="123"/>
                      </a:lnTo>
                      <a:lnTo>
                        <a:pt x="63" y="120"/>
                      </a:lnTo>
                      <a:lnTo>
                        <a:pt x="63" y="120"/>
                      </a:lnTo>
                      <a:lnTo>
                        <a:pt x="68" y="120"/>
                      </a:lnTo>
                      <a:lnTo>
                        <a:pt x="69" y="120"/>
                      </a:lnTo>
                      <a:lnTo>
                        <a:pt x="70" y="119"/>
                      </a:lnTo>
                      <a:lnTo>
                        <a:pt x="71" y="116"/>
                      </a:lnTo>
                      <a:lnTo>
                        <a:pt x="71" y="111"/>
                      </a:lnTo>
                      <a:lnTo>
                        <a:pt x="71" y="111"/>
                      </a:lnTo>
                      <a:lnTo>
                        <a:pt x="72" y="115"/>
                      </a:lnTo>
                      <a:lnTo>
                        <a:pt x="73" y="118"/>
                      </a:lnTo>
                      <a:lnTo>
                        <a:pt x="77" y="124"/>
                      </a:lnTo>
                      <a:lnTo>
                        <a:pt x="83" y="129"/>
                      </a:lnTo>
                      <a:lnTo>
                        <a:pt x="90" y="132"/>
                      </a:lnTo>
                      <a:lnTo>
                        <a:pt x="90" y="132"/>
                      </a:lnTo>
                      <a:lnTo>
                        <a:pt x="98" y="138"/>
                      </a:lnTo>
                      <a:lnTo>
                        <a:pt x="107" y="144"/>
                      </a:lnTo>
                      <a:lnTo>
                        <a:pt x="117" y="151"/>
                      </a:lnTo>
                      <a:lnTo>
                        <a:pt x="126" y="156"/>
                      </a:lnTo>
                      <a:lnTo>
                        <a:pt x="126" y="156"/>
                      </a:lnTo>
                      <a:lnTo>
                        <a:pt x="126" y="172"/>
                      </a:lnTo>
                      <a:lnTo>
                        <a:pt x="126" y="172"/>
                      </a:lnTo>
                      <a:lnTo>
                        <a:pt x="124" y="177"/>
                      </a:lnTo>
                      <a:lnTo>
                        <a:pt x="122" y="184"/>
                      </a:lnTo>
                      <a:lnTo>
                        <a:pt x="122" y="188"/>
                      </a:lnTo>
                      <a:lnTo>
                        <a:pt x="122" y="193"/>
                      </a:lnTo>
                      <a:lnTo>
                        <a:pt x="123" y="197"/>
                      </a:lnTo>
                      <a:lnTo>
                        <a:pt x="126" y="20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1" name="Freeform 1162">
                  <a:extLst>
                    <a:ext uri="{FF2B5EF4-FFF2-40B4-BE49-F238E27FC236}">
                      <a16:creationId xmlns:a16="http://schemas.microsoft.com/office/drawing/2014/main" id="{B53F2653-4E2F-3D5C-6B76-91CAAEAC4E45}"/>
                    </a:ext>
                  </a:extLst>
                </p:cNvPr>
                <p:cNvSpPr>
                  <a:spLocks/>
                </p:cNvSpPr>
                <p:nvPr/>
              </p:nvSpPr>
              <p:spPr bwMode="auto">
                <a:xfrm>
                  <a:off x="6146801" y="5153026"/>
                  <a:ext cx="46038" cy="58738"/>
                </a:xfrm>
                <a:custGeom>
                  <a:avLst/>
                  <a:gdLst>
                    <a:gd name="T0" fmla="*/ 127 w 201"/>
                    <a:gd name="T1" fmla="*/ 205 h 256"/>
                    <a:gd name="T2" fmla="*/ 146 w 201"/>
                    <a:gd name="T3" fmla="*/ 213 h 256"/>
                    <a:gd name="T4" fmla="*/ 152 w 201"/>
                    <a:gd name="T5" fmla="*/ 218 h 256"/>
                    <a:gd name="T6" fmla="*/ 146 w 201"/>
                    <a:gd name="T7" fmla="*/ 228 h 256"/>
                    <a:gd name="T8" fmla="*/ 139 w 201"/>
                    <a:gd name="T9" fmla="*/ 232 h 256"/>
                    <a:gd name="T10" fmla="*/ 134 w 201"/>
                    <a:gd name="T11" fmla="*/ 235 h 256"/>
                    <a:gd name="T12" fmla="*/ 139 w 201"/>
                    <a:gd name="T13" fmla="*/ 250 h 256"/>
                    <a:gd name="T14" fmla="*/ 151 w 201"/>
                    <a:gd name="T15" fmla="*/ 254 h 256"/>
                    <a:gd name="T16" fmla="*/ 170 w 201"/>
                    <a:gd name="T17" fmla="*/ 245 h 256"/>
                    <a:gd name="T18" fmla="*/ 166 w 201"/>
                    <a:gd name="T19" fmla="*/ 233 h 256"/>
                    <a:gd name="T20" fmla="*/ 170 w 201"/>
                    <a:gd name="T21" fmla="*/ 226 h 256"/>
                    <a:gd name="T22" fmla="*/ 176 w 201"/>
                    <a:gd name="T23" fmla="*/ 214 h 256"/>
                    <a:gd name="T24" fmla="*/ 178 w 201"/>
                    <a:gd name="T25" fmla="*/ 203 h 256"/>
                    <a:gd name="T26" fmla="*/ 170 w 201"/>
                    <a:gd name="T27" fmla="*/ 195 h 256"/>
                    <a:gd name="T28" fmla="*/ 155 w 201"/>
                    <a:gd name="T29" fmla="*/ 187 h 256"/>
                    <a:gd name="T30" fmla="*/ 152 w 201"/>
                    <a:gd name="T31" fmla="*/ 179 h 256"/>
                    <a:gd name="T32" fmla="*/ 155 w 201"/>
                    <a:gd name="T33" fmla="*/ 162 h 256"/>
                    <a:gd name="T34" fmla="*/ 178 w 201"/>
                    <a:gd name="T35" fmla="*/ 154 h 256"/>
                    <a:gd name="T36" fmla="*/ 187 w 201"/>
                    <a:gd name="T37" fmla="*/ 144 h 256"/>
                    <a:gd name="T38" fmla="*/ 191 w 201"/>
                    <a:gd name="T39" fmla="*/ 129 h 256"/>
                    <a:gd name="T40" fmla="*/ 187 w 201"/>
                    <a:gd name="T41" fmla="*/ 105 h 256"/>
                    <a:gd name="T42" fmla="*/ 178 w 201"/>
                    <a:gd name="T43" fmla="*/ 78 h 256"/>
                    <a:gd name="T44" fmla="*/ 179 w 201"/>
                    <a:gd name="T45" fmla="*/ 59 h 256"/>
                    <a:gd name="T46" fmla="*/ 183 w 201"/>
                    <a:gd name="T47" fmla="*/ 41 h 256"/>
                    <a:gd name="T48" fmla="*/ 192 w 201"/>
                    <a:gd name="T49" fmla="*/ 28 h 256"/>
                    <a:gd name="T50" fmla="*/ 197 w 201"/>
                    <a:gd name="T51" fmla="*/ 15 h 256"/>
                    <a:gd name="T52" fmla="*/ 199 w 201"/>
                    <a:gd name="T53" fmla="*/ 6 h 256"/>
                    <a:gd name="T54" fmla="*/ 198 w 201"/>
                    <a:gd name="T55" fmla="*/ 0 h 256"/>
                    <a:gd name="T56" fmla="*/ 188 w 201"/>
                    <a:gd name="T57" fmla="*/ 5 h 256"/>
                    <a:gd name="T58" fmla="*/ 182 w 201"/>
                    <a:gd name="T59" fmla="*/ 3 h 256"/>
                    <a:gd name="T60" fmla="*/ 170 w 201"/>
                    <a:gd name="T61" fmla="*/ 9 h 256"/>
                    <a:gd name="T62" fmla="*/ 169 w 201"/>
                    <a:gd name="T63" fmla="*/ 45 h 256"/>
                    <a:gd name="T64" fmla="*/ 161 w 201"/>
                    <a:gd name="T65" fmla="*/ 56 h 256"/>
                    <a:gd name="T66" fmla="*/ 167 w 201"/>
                    <a:gd name="T67" fmla="*/ 85 h 256"/>
                    <a:gd name="T68" fmla="*/ 173 w 201"/>
                    <a:gd name="T69" fmla="*/ 102 h 256"/>
                    <a:gd name="T70" fmla="*/ 181 w 201"/>
                    <a:gd name="T71" fmla="*/ 134 h 256"/>
                    <a:gd name="T72" fmla="*/ 178 w 201"/>
                    <a:gd name="T73" fmla="*/ 140 h 256"/>
                    <a:gd name="T74" fmla="*/ 163 w 201"/>
                    <a:gd name="T75" fmla="*/ 148 h 256"/>
                    <a:gd name="T76" fmla="*/ 143 w 201"/>
                    <a:gd name="T77" fmla="*/ 145 h 256"/>
                    <a:gd name="T78" fmla="*/ 127 w 201"/>
                    <a:gd name="T79" fmla="*/ 121 h 256"/>
                    <a:gd name="T80" fmla="*/ 63 w 201"/>
                    <a:gd name="T81" fmla="*/ 79 h 256"/>
                    <a:gd name="T82" fmla="*/ 39 w 201"/>
                    <a:gd name="T83" fmla="*/ 101 h 256"/>
                    <a:gd name="T84" fmla="*/ 9 w 201"/>
                    <a:gd name="T85" fmla="*/ 105 h 256"/>
                    <a:gd name="T86" fmla="*/ 13 w 201"/>
                    <a:gd name="T87" fmla="*/ 122 h 256"/>
                    <a:gd name="T88" fmla="*/ 9 w 201"/>
                    <a:gd name="T89" fmla="*/ 125 h 256"/>
                    <a:gd name="T90" fmla="*/ 0 w 201"/>
                    <a:gd name="T91" fmla="*/ 129 h 256"/>
                    <a:gd name="T92" fmla="*/ 8 w 201"/>
                    <a:gd name="T93" fmla="*/ 136 h 256"/>
                    <a:gd name="T94" fmla="*/ 9 w 201"/>
                    <a:gd name="T95" fmla="*/ 141 h 256"/>
                    <a:gd name="T96" fmla="*/ 18 w 201"/>
                    <a:gd name="T97" fmla="*/ 145 h 256"/>
                    <a:gd name="T98" fmla="*/ 27 w 201"/>
                    <a:gd name="T99" fmla="*/ 139 h 256"/>
                    <a:gd name="T100" fmla="*/ 38 w 201"/>
                    <a:gd name="T101" fmla="*/ 129 h 256"/>
                    <a:gd name="T102" fmla="*/ 50 w 201"/>
                    <a:gd name="T103" fmla="*/ 126 h 256"/>
                    <a:gd name="T104" fmla="*/ 63 w 201"/>
                    <a:gd name="T105" fmla="*/ 120 h 256"/>
                    <a:gd name="T106" fmla="*/ 71 w 201"/>
                    <a:gd name="T107" fmla="*/ 116 h 256"/>
                    <a:gd name="T108" fmla="*/ 73 w 201"/>
                    <a:gd name="T109" fmla="*/ 118 h 256"/>
                    <a:gd name="T110" fmla="*/ 90 w 201"/>
                    <a:gd name="T111" fmla="*/ 132 h 256"/>
                    <a:gd name="T112" fmla="*/ 126 w 201"/>
                    <a:gd name="T113" fmla="*/ 156 h 256"/>
                    <a:gd name="T114" fmla="*/ 124 w 201"/>
                    <a:gd name="T115" fmla="*/ 177 h 256"/>
                    <a:gd name="T116" fmla="*/ 123 w 201"/>
                    <a:gd name="T117" fmla="*/ 197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01" h="256">
                      <a:moveTo>
                        <a:pt x="126" y="201"/>
                      </a:moveTo>
                      <a:lnTo>
                        <a:pt x="126" y="201"/>
                      </a:lnTo>
                      <a:lnTo>
                        <a:pt x="126" y="203"/>
                      </a:lnTo>
                      <a:lnTo>
                        <a:pt x="127" y="205"/>
                      </a:lnTo>
                      <a:lnTo>
                        <a:pt x="129" y="207"/>
                      </a:lnTo>
                      <a:lnTo>
                        <a:pt x="134" y="209"/>
                      </a:lnTo>
                      <a:lnTo>
                        <a:pt x="134" y="209"/>
                      </a:lnTo>
                      <a:lnTo>
                        <a:pt x="146" y="213"/>
                      </a:lnTo>
                      <a:lnTo>
                        <a:pt x="150" y="215"/>
                      </a:lnTo>
                      <a:lnTo>
                        <a:pt x="151" y="217"/>
                      </a:lnTo>
                      <a:lnTo>
                        <a:pt x="152" y="218"/>
                      </a:lnTo>
                      <a:lnTo>
                        <a:pt x="152" y="218"/>
                      </a:lnTo>
                      <a:lnTo>
                        <a:pt x="151" y="221"/>
                      </a:lnTo>
                      <a:lnTo>
                        <a:pt x="151" y="224"/>
                      </a:lnTo>
                      <a:lnTo>
                        <a:pt x="148" y="227"/>
                      </a:lnTo>
                      <a:lnTo>
                        <a:pt x="146" y="228"/>
                      </a:lnTo>
                      <a:lnTo>
                        <a:pt x="143" y="228"/>
                      </a:lnTo>
                      <a:lnTo>
                        <a:pt x="143" y="228"/>
                      </a:lnTo>
                      <a:lnTo>
                        <a:pt x="142" y="229"/>
                      </a:lnTo>
                      <a:lnTo>
                        <a:pt x="139" y="232"/>
                      </a:lnTo>
                      <a:lnTo>
                        <a:pt x="136" y="233"/>
                      </a:lnTo>
                      <a:lnTo>
                        <a:pt x="135" y="234"/>
                      </a:lnTo>
                      <a:lnTo>
                        <a:pt x="134" y="235"/>
                      </a:lnTo>
                      <a:lnTo>
                        <a:pt x="134" y="235"/>
                      </a:lnTo>
                      <a:lnTo>
                        <a:pt x="134" y="245"/>
                      </a:lnTo>
                      <a:lnTo>
                        <a:pt x="134" y="245"/>
                      </a:lnTo>
                      <a:lnTo>
                        <a:pt x="136" y="247"/>
                      </a:lnTo>
                      <a:lnTo>
                        <a:pt x="139" y="250"/>
                      </a:lnTo>
                      <a:lnTo>
                        <a:pt x="143" y="253"/>
                      </a:lnTo>
                      <a:lnTo>
                        <a:pt x="143" y="253"/>
                      </a:lnTo>
                      <a:lnTo>
                        <a:pt x="148" y="253"/>
                      </a:lnTo>
                      <a:lnTo>
                        <a:pt x="151" y="254"/>
                      </a:lnTo>
                      <a:lnTo>
                        <a:pt x="151" y="255"/>
                      </a:lnTo>
                      <a:lnTo>
                        <a:pt x="152" y="256"/>
                      </a:lnTo>
                      <a:lnTo>
                        <a:pt x="170" y="256"/>
                      </a:lnTo>
                      <a:lnTo>
                        <a:pt x="170" y="245"/>
                      </a:lnTo>
                      <a:lnTo>
                        <a:pt x="170" y="245"/>
                      </a:lnTo>
                      <a:lnTo>
                        <a:pt x="169" y="241"/>
                      </a:lnTo>
                      <a:lnTo>
                        <a:pt x="167" y="236"/>
                      </a:lnTo>
                      <a:lnTo>
                        <a:pt x="166" y="233"/>
                      </a:lnTo>
                      <a:lnTo>
                        <a:pt x="166" y="231"/>
                      </a:lnTo>
                      <a:lnTo>
                        <a:pt x="167" y="228"/>
                      </a:lnTo>
                      <a:lnTo>
                        <a:pt x="170" y="226"/>
                      </a:lnTo>
                      <a:lnTo>
                        <a:pt x="170" y="226"/>
                      </a:lnTo>
                      <a:lnTo>
                        <a:pt x="170" y="223"/>
                      </a:lnTo>
                      <a:lnTo>
                        <a:pt x="171" y="219"/>
                      </a:lnTo>
                      <a:lnTo>
                        <a:pt x="174" y="215"/>
                      </a:lnTo>
                      <a:lnTo>
                        <a:pt x="176" y="214"/>
                      </a:lnTo>
                      <a:lnTo>
                        <a:pt x="179" y="212"/>
                      </a:lnTo>
                      <a:lnTo>
                        <a:pt x="179" y="212"/>
                      </a:lnTo>
                      <a:lnTo>
                        <a:pt x="179" y="208"/>
                      </a:lnTo>
                      <a:lnTo>
                        <a:pt x="178" y="203"/>
                      </a:lnTo>
                      <a:lnTo>
                        <a:pt x="177" y="200"/>
                      </a:lnTo>
                      <a:lnTo>
                        <a:pt x="175" y="198"/>
                      </a:lnTo>
                      <a:lnTo>
                        <a:pt x="173" y="196"/>
                      </a:lnTo>
                      <a:lnTo>
                        <a:pt x="170" y="195"/>
                      </a:lnTo>
                      <a:lnTo>
                        <a:pt x="170" y="195"/>
                      </a:lnTo>
                      <a:lnTo>
                        <a:pt x="164" y="193"/>
                      </a:lnTo>
                      <a:lnTo>
                        <a:pt x="157" y="189"/>
                      </a:lnTo>
                      <a:lnTo>
                        <a:pt x="155" y="187"/>
                      </a:lnTo>
                      <a:lnTo>
                        <a:pt x="153" y="185"/>
                      </a:lnTo>
                      <a:lnTo>
                        <a:pt x="152" y="182"/>
                      </a:lnTo>
                      <a:lnTo>
                        <a:pt x="152" y="179"/>
                      </a:lnTo>
                      <a:lnTo>
                        <a:pt x="152" y="179"/>
                      </a:lnTo>
                      <a:lnTo>
                        <a:pt x="152" y="173"/>
                      </a:lnTo>
                      <a:lnTo>
                        <a:pt x="153" y="167"/>
                      </a:lnTo>
                      <a:lnTo>
                        <a:pt x="154" y="164"/>
                      </a:lnTo>
                      <a:lnTo>
                        <a:pt x="155" y="162"/>
                      </a:lnTo>
                      <a:lnTo>
                        <a:pt x="157" y="160"/>
                      </a:lnTo>
                      <a:lnTo>
                        <a:pt x="161" y="159"/>
                      </a:lnTo>
                      <a:lnTo>
                        <a:pt x="161" y="159"/>
                      </a:lnTo>
                      <a:lnTo>
                        <a:pt x="178" y="154"/>
                      </a:lnTo>
                      <a:lnTo>
                        <a:pt x="181" y="151"/>
                      </a:lnTo>
                      <a:lnTo>
                        <a:pt x="184" y="149"/>
                      </a:lnTo>
                      <a:lnTo>
                        <a:pt x="187" y="147"/>
                      </a:lnTo>
                      <a:lnTo>
                        <a:pt x="187" y="144"/>
                      </a:lnTo>
                      <a:lnTo>
                        <a:pt x="187" y="144"/>
                      </a:lnTo>
                      <a:lnTo>
                        <a:pt x="190" y="139"/>
                      </a:lnTo>
                      <a:lnTo>
                        <a:pt x="191" y="134"/>
                      </a:lnTo>
                      <a:lnTo>
                        <a:pt x="191" y="129"/>
                      </a:lnTo>
                      <a:lnTo>
                        <a:pt x="191" y="123"/>
                      </a:lnTo>
                      <a:lnTo>
                        <a:pt x="189" y="112"/>
                      </a:lnTo>
                      <a:lnTo>
                        <a:pt x="187" y="105"/>
                      </a:lnTo>
                      <a:lnTo>
                        <a:pt x="187" y="105"/>
                      </a:lnTo>
                      <a:lnTo>
                        <a:pt x="187" y="101"/>
                      </a:lnTo>
                      <a:lnTo>
                        <a:pt x="185" y="97"/>
                      </a:lnTo>
                      <a:lnTo>
                        <a:pt x="180" y="85"/>
                      </a:lnTo>
                      <a:lnTo>
                        <a:pt x="178" y="78"/>
                      </a:lnTo>
                      <a:lnTo>
                        <a:pt x="176" y="71"/>
                      </a:lnTo>
                      <a:lnTo>
                        <a:pt x="177" y="64"/>
                      </a:lnTo>
                      <a:lnTo>
                        <a:pt x="177" y="62"/>
                      </a:lnTo>
                      <a:lnTo>
                        <a:pt x="179" y="59"/>
                      </a:lnTo>
                      <a:lnTo>
                        <a:pt x="179" y="59"/>
                      </a:lnTo>
                      <a:lnTo>
                        <a:pt x="179" y="54"/>
                      </a:lnTo>
                      <a:lnTo>
                        <a:pt x="180" y="49"/>
                      </a:lnTo>
                      <a:lnTo>
                        <a:pt x="183" y="41"/>
                      </a:lnTo>
                      <a:lnTo>
                        <a:pt x="186" y="33"/>
                      </a:lnTo>
                      <a:lnTo>
                        <a:pt x="187" y="30"/>
                      </a:lnTo>
                      <a:lnTo>
                        <a:pt x="187" y="30"/>
                      </a:lnTo>
                      <a:lnTo>
                        <a:pt x="192" y="28"/>
                      </a:lnTo>
                      <a:lnTo>
                        <a:pt x="194" y="27"/>
                      </a:lnTo>
                      <a:lnTo>
                        <a:pt x="195" y="25"/>
                      </a:lnTo>
                      <a:lnTo>
                        <a:pt x="197" y="21"/>
                      </a:lnTo>
                      <a:lnTo>
                        <a:pt x="197" y="15"/>
                      </a:lnTo>
                      <a:lnTo>
                        <a:pt x="197" y="15"/>
                      </a:lnTo>
                      <a:lnTo>
                        <a:pt x="197" y="7"/>
                      </a:lnTo>
                      <a:lnTo>
                        <a:pt x="197" y="7"/>
                      </a:lnTo>
                      <a:lnTo>
                        <a:pt x="199" y="6"/>
                      </a:lnTo>
                      <a:lnTo>
                        <a:pt x="201" y="5"/>
                      </a:lnTo>
                      <a:lnTo>
                        <a:pt x="201" y="3"/>
                      </a:lnTo>
                      <a:lnTo>
                        <a:pt x="200" y="2"/>
                      </a:lnTo>
                      <a:lnTo>
                        <a:pt x="198" y="0"/>
                      </a:lnTo>
                      <a:lnTo>
                        <a:pt x="197" y="0"/>
                      </a:lnTo>
                      <a:lnTo>
                        <a:pt x="197" y="1"/>
                      </a:lnTo>
                      <a:lnTo>
                        <a:pt x="197" y="1"/>
                      </a:lnTo>
                      <a:lnTo>
                        <a:pt x="188" y="5"/>
                      </a:lnTo>
                      <a:lnTo>
                        <a:pt x="187" y="5"/>
                      </a:lnTo>
                      <a:lnTo>
                        <a:pt x="187" y="4"/>
                      </a:lnTo>
                      <a:lnTo>
                        <a:pt x="187" y="4"/>
                      </a:lnTo>
                      <a:lnTo>
                        <a:pt x="182" y="3"/>
                      </a:lnTo>
                      <a:lnTo>
                        <a:pt x="179" y="4"/>
                      </a:lnTo>
                      <a:lnTo>
                        <a:pt x="175" y="5"/>
                      </a:lnTo>
                      <a:lnTo>
                        <a:pt x="170" y="9"/>
                      </a:lnTo>
                      <a:lnTo>
                        <a:pt x="170" y="9"/>
                      </a:lnTo>
                      <a:lnTo>
                        <a:pt x="170" y="33"/>
                      </a:lnTo>
                      <a:lnTo>
                        <a:pt x="170" y="33"/>
                      </a:lnTo>
                      <a:lnTo>
                        <a:pt x="170" y="40"/>
                      </a:lnTo>
                      <a:lnTo>
                        <a:pt x="169" y="45"/>
                      </a:lnTo>
                      <a:lnTo>
                        <a:pt x="166" y="51"/>
                      </a:lnTo>
                      <a:lnTo>
                        <a:pt x="164" y="54"/>
                      </a:lnTo>
                      <a:lnTo>
                        <a:pt x="161" y="56"/>
                      </a:lnTo>
                      <a:lnTo>
                        <a:pt x="161" y="56"/>
                      </a:lnTo>
                      <a:lnTo>
                        <a:pt x="161" y="61"/>
                      </a:lnTo>
                      <a:lnTo>
                        <a:pt x="162" y="69"/>
                      </a:lnTo>
                      <a:lnTo>
                        <a:pt x="165" y="80"/>
                      </a:lnTo>
                      <a:lnTo>
                        <a:pt x="167" y="85"/>
                      </a:lnTo>
                      <a:lnTo>
                        <a:pt x="170" y="90"/>
                      </a:lnTo>
                      <a:lnTo>
                        <a:pt x="170" y="90"/>
                      </a:lnTo>
                      <a:lnTo>
                        <a:pt x="171" y="96"/>
                      </a:lnTo>
                      <a:lnTo>
                        <a:pt x="173" y="102"/>
                      </a:lnTo>
                      <a:lnTo>
                        <a:pt x="178" y="117"/>
                      </a:lnTo>
                      <a:lnTo>
                        <a:pt x="180" y="123"/>
                      </a:lnTo>
                      <a:lnTo>
                        <a:pt x="181" y="129"/>
                      </a:lnTo>
                      <a:lnTo>
                        <a:pt x="181" y="134"/>
                      </a:lnTo>
                      <a:lnTo>
                        <a:pt x="180" y="136"/>
                      </a:lnTo>
                      <a:lnTo>
                        <a:pt x="179" y="137"/>
                      </a:lnTo>
                      <a:lnTo>
                        <a:pt x="179" y="137"/>
                      </a:lnTo>
                      <a:lnTo>
                        <a:pt x="178" y="140"/>
                      </a:lnTo>
                      <a:lnTo>
                        <a:pt x="176" y="143"/>
                      </a:lnTo>
                      <a:lnTo>
                        <a:pt x="172" y="145"/>
                      </a:lnTo>
                      <a:lnTo>
                        <a:pt x="168" y="147"/>
                      </a:lnTo>
                      <a:lnTo>
                        <a:pt x="163" y="148"/>
                      </a:lnTo>
                      <a:lnTo>
                        <a:pt x="156" y="148"/>
                      </a:lnTo>
                      <a:lnTo>
                        <a:pt x="149" y="147"/>
                      </a:lnTo>
                      <a:lnTo>
                        <a:pt x="143" y="145"/>
                      </a:lnTo>
                      <a:lnTo>
                        <a:pt x="143" y="145"/>
                      </a:lnTo>
                      <a:lnTo>
                        <a:pt x="136" y="139"/>
                      </a:lnTo>
                      <a:lnTo>
                        <a:pt x="133" y="134"/>
                      </a:lnTo>
                      <a:lnTo>
                        <a:pt x="130" y="129"/>
                      </a:lnTo>
                      <a:lnTo>
                        <a:pt x="127" y="121"/>
                      </a:lnTo>
                      <a:lnTo>
                        <a:pt x="123" y="111"/>
                      </a:lnTo>
                      <a:lnTo>
                        <a:pt x="119" y="99"/>
                      </a:lnTo>
                      <a:lnTo>
                        <a:pt x="116" y="84"/>
                      </a:lnTo>
                      <a:lnTo>
                        <a:pt x="63" y="79"/>
                      </a:lnTo>
                      <a:lnTo>
                        <a:pt x="63" y="79"/>
                      </a:lnTo>
                      <a:lnTo>
                        <a:pt x="55" y="85"/>
                      </a:lnTo>
                      <a:lnTo>
                        <a:pt x="46" y="93"/>
                      </a:lnTo>
                      <a:lnTo>
                        <a:pt x="39" y="101"/>
                      </a:lnTo>
                      <a:lnTo>
                        <a:pt x="36" y="104"/>
                      </a:lnTo>
                      <a:lnTo>
                        <a:pt x="36" y="106"/>
                      </a:lnTo>
                      <a:lnTo>
                        <a:pt x="18" y="108"/>
                      </a:lnTo>
                      <a:lnTo>
                        <a:pt x="9" y="105"/>
                      </a:lnTo>
                      <a:lnTo>
                        <a:pt x="9" y="117"/>
                      </a:lnTo>
                      <a:lnTo>
                        <a:pt x="9" y="117"/>
                      </a:lnTo>
                      <a:lnTo>
                        <a:pt x="11" y="119"/>
                      </a:lnTo>
                      <a:lnTo>
                        <a:pt x="13" y="122"/>
                      </a:lnTo>
                      <a:lnTo>
                        <a:pt x="13" y="123"/>
                      </a:lnTo>
                      <a:lnTo>
                        <a:pt x="13" y="124"/>
                      </a:lnTo>
                      <a:lnTo>
                        <a:pt x="12" y="124"/>
                      </a:lnTo>
                      <a:lnTo>
                        <a:pt x="9" y="125"/>
                      </a:lnTo>
                      <a:lnTo>
                        <a:pt x="9" y="125"/>
                      </a:lnTo>
                      <a:lnTo>
                        <a:pt x="4" y="125"/>
                      </a:lnTo>
                      <a:lnTo>
                        <a:pt x="1" y="127"/>
                      </a:lnTo>
                      <a:lnTo>
                        <a:pt x="0" y="129"/>
                      </a:lnTo>
                      <a:lnTo>
                        <a:pt x="0" y="131"/>
                      </a:lnTo>
                      <a:lnTo>
                        <a:pt x="0" y="131"/>
                      </a:lnTo>
                      <a:lnTo>
                        <a:pt x="4" y="133"/>
                      </a:lnTo>
                      <a:lnTo>
                        <a:pt x="8" y="136"/>
                      </a:lnTo>
                      <a:lnTo>
                        <a:pt x="9" y="137"/>
                      </a:lnTo>
                      <a:lnTo>
                        <a:pt x="9" y="139"/>
                      </a:lnTo>
                      <a:lnTo>
                        <a:pt x="9" y="139"/>
                      </a:lnTo>
                      <a:lnTo>
                        <a:pt x="9" y="141"/>
                      </a:lnTo>
                      <a:lnTo>
                        <a:pt x="10" y="143"/>
                      </a:lnTo>
                      <a:lnTo>
                        <a:pt x="13" y="145"/>
                      </a:lnTo>
                      <a:lnTo>
                        <a:pt x="18" y="145"/>
                      </a:lnTo>
                      <a:lnTo>
                        <a:pt x="18" y="145"/>
                      </a:lnTo>
                      <a:lnTo>
                        <a:pt x="23" y="145"/>
                      </a:lnTo>
                      <a:lnTo>
                        <a:pt x="26" y="143"/>
                      </a:lnTo>
                      <a:lnTo>
                        <a:pt x="26" y="141"/>
                      </a:lnTo>
                      <a:lnTo>
                        <a:pt x="27" y="139"/>
                      </a:lnTo>
                      <a:lnTo>
                        <a:pt x="27" y="139"/>
                      </a:lnTo>
                      <a:lnTo>
                        <a:pt x="28" y="136"/>
                      </a:lnTo>
                      <a:lnTo>
                        <a:pt x="32" y="132"/>
                      </a:lnTo>
                      <a:lnTo>
                        <a:pt x="38" y="129"/>
                      </a:lnTo>
                      <a:lnTo>
                        <a:pt x="41" y="128"/>
                      </a:lnTo>
                      <a:lnTo>
                        <a:pt x="44" y="128"/>
                      </a:lnTo>
                      <a:lnTo>
                        <a:pt x="44" y="128"/>
                      </a:lnTo>
                      <a:lnTo>
                        <a:pt x="50" y="126"/>
                      </a:lnTo>
                      <a:lnTo>
                        <a:pt x="53" y="124"/>
                      </a:lnTo>
                      <a:lnTo>
                        <a:pt x="54" y="123"/>
                      </a:lnTo>
                      <a:lnTo>
                        <a:pt x="63" y="120"/>
                      </a:lnTo>
                      <a:lnTo>
                        <a:pt x="63" y="120"/>
                      </a:lnTo>
                      <a:lnTo>
                        <a:pt x="68" y="120"/>
                      </a:lnTo>
                      <a:lnTo>
                        <a:pt x="69" y="120"/>
                      </a:lnTo>
                      <a:lnTo>
                        <a:pt x="70" y="119"/>
                      </a:lnTo>
                      <a:lnTo>
                        <a:pt x="71" y="116"/>
                      </a:lnTo>
                      <a:lnTo>
                        <a:pt x="71" y="111"/>
                      </a:lnTo>
                      <a:lnTo>
                        <a:pt x="71" y="111"/>
                      </a:lnTo>
                      <a:lnTo>
                        <a:pt x="72" y="115"/>
                      </a:lnTo>
                      <a:lnTo>
                        <a:pt x="73" y="118"/>
                      </a:lnTo>
                      <a:lnTo>
                        <a:pt x="77" y="124"/>
                      </a:lnTo>
                      <a:lnTo>
                        <a:pt x="83" y="129"/>
                      </a:lnTo>
                      <a:lnTo>
                        <a:pt x="90" y="132"/>
                      </a:lnTo>
                      <a:lnTo>
                        <a:pt x="90" y="132"/>
                      </a:lnTo>
                      <a:lnTo>
                        <a:pt x="98" y="137"/>
                      </a:lnTo>
                      <a:lnTo>
                        <a:pt x="107" y="144"/>
                      </a:lnTo>
                      <a:lnTo>
                        <a:pt x="117" y="151"/>
                      </a:lnTo>
                      <a:lnTo>
                        <a:pt x="126" y="156"/>
                      </a:lnTo>
                      <a:lnTo>
                        <a:pt x="126" y="156"/>
                      </a:lnTo>
                      <a:lnTo>
                        <a:pt x="126" y="172"/>
                      </a:lnTo>
                      <a:lnTo>
                        <a:pt x="126" y="172"/>
                      </a:lnTo>
                      <a:lnTo>
                        <a:pt x="124" y="177"/>
                      </a:lnTo>
                      <a:lnTo>
                        <a:pt x="122" y="184"/>
                      </a:lnTo>
                      <a:lnTo>
                        <a:pt x="122" y="188"/>
                      </a:lnTo>
                      <a:lnTo>
                        <a:pt x="122" y="193"/>
                      </a:lnTo>
                      <a:lnTo>
                        <a:pt x="123" y="197"/>
                      </a:lnTo>
                      <a:lnTo>
                        <a:pt x="126" y="201"/>
                      </a:lnTo>
                      <a:lnTo>
                        <a:pt x="126" y="201"/>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2" name="Freeform 1163">
                  <a:extLst>
                    <a:ext uri="{FF2B5EF4-FFF2-40B4-BE49-F238E27FC236}">
                      <a16:creationId xmlns:a16="http://schemas.microsoft.com/office/drawing/2014/main" id="{B1C0BF4E-E23C-5167-7BB6-8FFB2185EC4B}"/>
                    </a:ext>
                  </a:extLst>
                </p:cNvPr>
                <p:cNvSpPr>
                  <a:spLocks/>
                </p:cNvSpPr>
                <p:nvPr/>
              </p:nvSpPr>
              <p:spPr bwMode="auto">
                <a:xfrm>
                  <a:off x="6159501" y="5153026"/>
                  <a:ext cx="22225" cy="23813"/>
                </a:xfrm>
                <a:custGeom>
                  <a:avLst/>
                  <a:gdLst>
                    <a:gd name="T0" fmla="*/ 44 w 98"/>
                    <a:gd name="T1" fmla="*/ 9 h 106"/>
                    <a:gd name="T2" fmla="*/ 46 w 98"/>
                    <a:gd name="T3" fmla="*/ 6 h 106"/>
                    <a:gd name="T4" fmla="*/ 55 w 98"/>
                    <a:gd name="T5" fmla="*/ 0 h 106"/>
                    <a:gd name="T6" fmla="*/ 62 w 98"/>
                    <a:gd name="T7" fmla="*/ 0 h 106"/>
                    <a:gd name="T8" fmla="*/ 71 w 98"/>
                    <a:gd name="T9" fmla="*/ 5 h 106"/>
                    <a:gd name="T10" fmla="*/ 83 w 98"/>
                    <a:gd name="T11" fmla="*/ 14 h 106"/>
                    <a:gd name="T12" fmla="*/ 88 w 98"/>
                    <a:gd name="T13" fmla="*/ 21 h 106"/>
                    <a:gd name="T14" fmla="*/ 89 w 98"/>
                    <a:gd name="T15" fmla="*/ 25 h 106"/>
                    <a:gd name="T16" fmla="*/ 90 w 98"/>
                    <a:gd name="T17" fmla="*/ 45 h 106"/>
                    <a:gd name="T18" fmla="*/ 93 w 98"/>
                    <a:gd name="T19" fmla="*/ 54 h 106"/>
                    <a:gd name="T20" fmla="*/ 98 w 98"/>
                    <a:gd name="T21" fmla="*/ 61 h 106"/>
                    <a:gd name="T22" fmla="*/ 89 w 98"/>
                    <a:gd name="T23" fmla="*/ 59 h 106"/>
                    <a:gd name="T24" fmla="*/ 80 w 98"/>
                    <a:gd name="T25" fmla="*/ 55 h 106"/>
                    <a:gd name="T26" fmla="*/ 85 w 98"/>
                    <a:gd name="T27" fmla="*/ 60 h 106"/>
                    <a:gd name="T28" fmla="*/ 92 w 98"/>
                    <a:gd name="T29" fmla="*/ 73 h 106"/>
                    <a:gd name="T30" fmla="*/ 98 w 98"/>
                    <a:gd name="T31" fmla="*/ 78 h 106"/>
                    <a:gd name="T32" fmla="*/ 91 w 98"/>
                    <a:gd name="T33" fmla="*/ 78 h 106"/>
                    <a:gd name="T34" fmla="*/ 87 w 98"/>
                    <a:gd name="T35" fmla="*/ 81 h 106"/>
                    <a:gd name="T36" fmla="*/ 85 w 98"/>
                    <a:gd name="T37" fmla="*/ 85 h 106"/>
                    <a:gd name="T38" fmla="*/ 89 w 98"/>
                    <a:gd name="T39" fmla="*/ 92 h 106"/>
                    <a:gd name="T40" fmla="*/ 83 w 98"/>
                    <a:gd name="T41" fmla="*/ 87 h 106"/>
                    <a:gd name="T42" fmla="*/ 77 w 98"/>
                    <a:gd name="T43" fmla="*/ 84 h 106"/>
                    <a:gd name="T44" fmla="*/ 73 w 98"/>
                    <a:gd name="T45" fmla="*/ 88 h 106"/>
                    <a:gd name="T46" fmla="*/ 72 w 98"/>
                    <a:gd name="T47" fmla="*/ 102 h 106"/>
                    <a:gd name="T48" fmla="*/ 62 w 98"/>
                    <a:gd name="T49" fmla="*/ 97 h 106"/>
                    <a:gd name="T50" fmla="*/ 61 w 98"/>
                    <a:gd name="T51" fmla="*/ 103 h 106"/>
                    <a:gd name="T52" fmla="*/ 53 w 98"/>
                    <a:gd name="T53" fmla="*/ 106 h 106"/>
                    <a:gd name="T54" fmla="*/ 36 w 98"/>
                    <a:gd name="T55" fmla="*/ 106 h 106"/>
                    <a:gd name="T56" fmla="*/ 36 w 98"/>
                    <a:gd name="T57" fmla="*/ 89 h 106"/>
                    <a:gd name="T58" fmla="*/ 23 w 98"/>
                    <a:gd name="T59" fmla="*/ 95 h 106"/>
                    <a:gd name="T60" fmla="*/ 17 w 98"/>
                    <a:gd name="T61" fmla="*/ 97 h 106"/>
                    <a:gd name="T62" fmla="*/ 17 w 98"/>
                    <a:gd name="T63" fmla="*/ 78 h 106"/>
                    <a:gd name="T64" fmla="*/ 9 w 98"/>
                    <a:gd name="T65" fmla="*/ 76 h 106"/>
                    <a:gd name="T66" fmla="*/ 0 w 98"/>
                    <a:gd name="T67" fmla="*/ 75 h 106"/>
                    <a:gd name="T68" fmla="*/ 1 w 98"/>
                    <a:gd name="T69" fmla="*/ 72 h 106"/>
                    <a:gd name="T70" fmla="*/ 6 w 98"/>
                    <a:gd name="T71" fmla="*/ 66 h 106"/>
                    <a:gd name="T72" fmla="*/ 18 w 98"/>
                    <a:gd name="T73" fmla="*/ 64 h 106"/>
                    <a:gd name="T74" fmla="*/ 26 w 98"/>
                    <a:gd name="T75" fmla="*/ 64 h 106"/>
                    <a:gd name="T76" fmla="*/ 32 w 98"/>
                    <a:gd name="T77" fmla="*/ 63 h 106"/>
                    <a:gd name="T78" fmla="*/ 34 w 98"/>
                    <a:gd name="T79" fmla="*/ 60 h 106"/>
                    <a:gd name="T80" fmla="*/ 32 w 98"/>
                    <a:gd name="T81" fmla="*/ 57 h 106"/>
                    <a:gd name="T82" fmla="*/ 26 w 98"/>
                    <a:gd name="T83" fmla="*/ 56 h 106"/>
                    <a:gd name="T84" fmla="*/ 26 w 98"/>
                    <a:gd name="T85" fmla="*/ 52 h 106"/>
                    <a:gd name="T86" fmla="*/ 36 w 98"/>
                    <a:gd name="T87" fmla="*/ 48 h 106"/>
                    <a:gd name="T88" fmla="*/ 40 w 98"/>
                    <a:gd name="T89" fmla="*/ 47 h 106"/>
                    <a:gd name="T90" fmla="*/ 43 w 98"/>
                    <a:gd name="T91" fmla="*/ 44 h 106"/>
                    <a:gd name="T92" fmla="*/ 44 w 98"/>
                    <a:gd name="T93" fmla="*/ 38 h 106"/>
                    <a:gd name="T94" fmla="*/ 44 w 98"/>
                    <a:gd name="T95" fmla="*/ 35 h 106"/>
                    <a:gd name="T96" fmla="*/ 42 w 98"/>
                    <a:gd name="T97" fmla="*/ 31 h 106"/>
                    <a:gd name="T98" fmla="*/ 37 w 98"/>
                    <a:gd name="T99" fmla="*/ 29 h 106"/>
                    <a:gd name="T100" fmla="*/ 36 w 98"/>
                    <a:gd name="T101" fmla="*/ 30 h 106"/>
                    <a:gd name="T102" fmla="*/ 27 w 98"/>
                    <a:gd name="T103" fmla="*/ 29 h 106"/>
                    <a:gd name="T104" fmla="*/ 26 w 98"/>
                    <a:gd name="T105" fmla="*/ 25 h 106"/>
                    <a:gd name="T106" fmla="*/ 26 w 98"/>
                    <a:gd name="T107" fmla="*/ 19 h 106"/>
                    <a:gd name="T108" fmla="*/ 23 w 98"/>
                    <a:gd name="T109" fmla="*/ 14 h 106"/>
                    <a:gd name="T110" fmla="*/ 22 w 98"/>
                    <a:gd name="T111" fmla="*/ 11 h 106"/>
                    <a:gd name="T112" fmla="*/ 26 w 98"/>
                    <a:gd name="T113" fmla="*/ 11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8" h="106">
                      <a:moveTo>
                        <a:pt x="44" y="9"/>
                      </a:moveTo>
                      <a:lnTo>
                        <a:pt x="44" y="9"/>
                      </a:lnTo>
                      <a:lnTo>
                        <a:pt x="45" y="7"/>
                      </a:lnTo>
                      <a:lnTo>
                        <a:pt x="46" y="6"/>
                      </a:lnTo>
                      <a:lnTo>
                        <a:pt x="50" y="1"/>
                      </a:lnTo>
                      <a:lnTo>
                        <a:pt x="55" y="0"/>
                      </a:lnTo>
                      <a:lnTo>
                        <a:pt x="59" y="0"/>
                      </a:lnTo>
                      <a:lnTo>
                        <a:pt x="62" y="0"/>
                      </a:lnTo>
                      <a:lnTo>
                        <a:pt x="62" y="0"/>
                      </a:lnTo>
                      <a:lnTo>
                        <a:pt x="71" y="5"/>
                      </a:lnTo>
                      <a:lnTo>
                        <a:pt x="79" y="10"/>
                      </a:lnTo>
                      <a:lnTo>
                        <a:pt x="83" y="14"/>
                      </a:lnTo>
                      <a:lnTo>
                        <a:pt x="86" y="17"/>
                      </a:lnTo>
                      <a:lnTo>
                        <a:pt x="88" y="21"/>
                      </a:lnTo>
                      <a:lnTo>
                        <a:pt x="89" y="25"/>
                      </a:lnTo>
                      <a:lnTo>
                        <a:pt x="89" y="25"/>
                      </a:lnTo>
                      <a:lnTo>
                        <a:pt x="89" y="34"/>
                      </a:lnTo>
                      <a:lnTo>
                        <a:pt x="90" y="45"/>
                      </a:lnTo>
                      <a:lnTo>
                        <a:pt x="91" y="50"/>
                      </a:lnTo>
                      <a:lnTo>
                        <a:pt x="93" y="54"/>
                      </a:lnTo>
                      <a:lnTo>
                        <a:pt x="95" y="58"/>
                      </a:lnTo>
                      <a:lnTo>
                        <a:pt x="98" y="61"/>
                      </a:lnTo>
                      <a:lnTo>
                        <a:pt x="98" y="61"/>
                      </a:lnTo>
                      <a:lnTo>
                        <a:pt x="89" y="59"/>
                      </a:lnTo>
                      <a:lnTo>
                        <a:pt x="80" y="55"/>
                      </a:lnTo>
                      <a:lnTo>
                        <a:pt x="80" y="55"/>
                      </a:lnTo>
                      <a:lnTo>
                        <a:pt x="83" y="57"/>
                      </a:lnTo>
                      <a:lnTo>
                        <a:pt x="85" y="60"/>
                      </a:lnTo>
                      <a:lnTo>
                        <a:pt x="89" y="67"/>
                      </a:lnTo>
                      <a:lnTo>
                        <a:pt x="92" y="73"/>
                      </a:lnTo>
                      <a:lnTo>
                        <a:pt x="95" y="76"/>
                      </a:lnTo>
                      <a:lnTo>
                        <a:pt x="98" y="78"/>
                      </a:lnTo>
                      <a:lnTo>
                        <a:pt x="98" y="78"/>
                      </a:lnTo>
                      <a:lnTo>
                        <a:pt x="91" y="78"/>
                      </a:lnTo>
                      <a:lnTo>
                        <a:pt x="89" y="79"/>
                      </a:lnTo>
                      <a:lnTo>
                        <a:pt x="87" y="81"/>
                      </a:lnTo>
                      <a:lnTo>
                        <a:pt x="86" y="83"/>
                      </a:lnTo>
                      <a:lnTo>
                        <a:pt x="85" y="85"/>
                      </a:lnTo>
                      <a:lnTo>
                        <a:pt x="86" y="88"/>
                      </a:lnTo>
                      <a:lnTo>
                        <a:pt x="89" y="92"/>
                      </a:lnTo>
                      <a:lnTo>
                        <a:pt x="89" y="92"/>
                      </a:lnTo>
                      <a:lnTo>
                        <a:pt x="83" y="87"/>
                      </a:lnTo>
                      <a:lnTo>
                        <a:pt x="80" y="85"/>
                      </a:lnTo>
                      <a:lnTo>
                        <a:pt x="77" y="84"/>
                      </a:lnTo>
                      <a:lnTo>
                        <a:pt x="75" y="85"/>
                      </a:lnTo>
                      <a:lnTo>
                        <a:pt x="73" y="88"/>
                      </a:lnTo>
                      <a:lnTo>
                        <a:pt x="72" y="94"/>
                      </a:lnTo>
                      <a:lnTo>
                        <a:pt x="72" y="102"/>
                      </a:lnTo>
                      <a:lnTo>
                        <a:pt x="62" y="97"/>
                      </a:lnTo>
                      <a:lnTo>
                        <a:pt x="62" y="97"/>
                      </a:lnTo>
                      <a:lnTo>
                        <a:pt x="62" y="101"/>
                      </a:lnTo>
                      <a:lnTo>
                        <a:pt x="61" y="103"/>
                      </a:lnTo>
                      <a:lnTo>
                        <a:pt x="58" y="105"/>
                      </a:lnTo>
                      <a:lnTo>
                        <a:pt x="53" y="106"/>
                      </a:lnTo>
                      <a:lnTo>
                        <a:pt x="44" y="98"/>
                      </a:lnTo>
                      <a:lnTo>
                        <a:pt x="36" y="106"/>
                      </a:lnTo>
                      <a:lnTo>
                        <a:pt x="36" y="106"/>
                      </a:lnTo>
                      <a:lnTo>
                        <a:pt x="36" y="89"/>
                      </a:lnTo>
                      <a:lnTo>
                        <a:pt x="36" y="89"/>
                      </a:lnTo>
                      <a:lnTo>
                        <a:pt x="23" y="95"/>
                      </a:lnTo>
                      <a:lnTo>
                        <a:pt x="17" y="97"/>
                      </a:lnTo>
                      <a:lnTo>
                        <a:pt x="17" y="97"/>
                      </a:lnTo>
                      <a:lnTo>
                        <a:pt x="17" y="78"/>
                      </a:lnTo>
                      <a:lnTo>
                        <a:pt x="17" y="78"/>
                      </a:lnTo>
                      <a:lnTo>
                        <a:pt x="12" y="77"/>
                      </a:lnTo>
                      <a:lnTo>
                        <a:pt x="9" y="76"/>
                      </a:lnTo>
                      <a:lnTo>
                        <a:pt x="5" y="75"/>
                      </a:lnTo>
                      <a:lnTo>
                        <a:pt x="0" y="75"/>
                      </a:lnTo>
                      <a:lnTo>
                        <a:pt x="0" y="75"/>
                      </a:lnTo>
                      <a:lnTo>
                        <a:pt x="1" y="72"/>
                      </a:lnTo>
                      <a:lnTo>
                        <a:pt x="3" y="69"/>
                      </a:lnTo>
                      <a:lnTo>
                        <a:pt x="6" y="66"/>
                      </a:lnTo>
                      <a:lnTo>
                        <a:pt x="10" y="65"/>
                      </a:lnTo>
                      <a:lnTo>
                        <a:pt x="18" y="64"/>
                      </a:lnTo>
                      <a:lnTo>
                        <a:pt x="26" y="64"/>
                      </a:lnTo>
                      <a:lnTo>
                        <a:pt x="26" y="64"/>
                      </a:lnTo>
                      <a:lnTo>
                        <a:pt x="30" y="64"/>
                      </a:lnTo>
                      <a:lnTo>
                        <a:pt x="32" y="63"/>
                      </a:lnTo>
                      <a:lnTo>
                        <a:pt x="33" y="62"/>
                      </a:lnTo>
                      <a:lnTo>
                        <a:pt x="34" y="60"/>
                      </a:lnTo>
                      <a:lnTo>
                        <a:pt x="33" y="59"/>
                      </a:lnTo>
                      <a:lnTo>
                        <a:pt x="32" y="57"/>
                      </a:lnTo>
                      <a:lnTo>
                        <a:pt x="30" y="56"/>
                      </a:lnTo>
                      <a:lnTo>
                        <a:pt x="26" y="56"/>
                      </a:lnTo>
                      <a:lnTo>
                        <a:pt x="26" y="56"/>
                      </a:lnTo>
                      <a:lnTo>
                        <a:pt x="26" y="52"/>
                      </a:lnTo>
                      <a:lnTo>
                        <a:pt x="36" y="48"/>
                      </a:lnTo>
                      <a:lnTo>
                        <a:pt x="36" y="48"/>
                      </a:lnTo>
                      <a:lnTo>
                        <a:pt x="37" y="48"/>
                      </a:lnTo>
                      <a:lnTo>
                        <a:pt x="40" y="47"/>
                      </a:lnTo>
                      <a:lnTo>
                        <a:pt x="42" y="46"/>
                      </a:lnTo>
                      <a:lnTo>
                        <a:pt x="43" y="44"/>
                      </a:lnTo>
                      <a:lnTo>
                        <a:pt x="44" y="42"/>
                      </a:lnTo>
                      <a:lnTo>
                        <a:pt x="44" y="38"/>
                      </a:lnTo>
                      <a:lnTo>
                        <a:pt x="44" y="38"/>
                      </a:lnTo>
                      <a:lnTo>
                        <a:pt x="44" y="35"/>
                      </a:lnTo>
                      <a:lnTo>
                        <a:pt x="43" y="32"/>
                      </a:lnTo>
                      <a:lnTo>
                        <a:pt x="42" y="31"/>
                      </a:lnTo>
                      <a:lnTo>
                        <a:pt x="40" y="30"/>
                      </a:lnTo>
                      <a:lnTo>
                        <a:pt x="37" y="29"/>
                      </a:lnTo>
                      <a:lnTo>
                        <a:pt x="36" y="30"/>
                      </a:lnTo>
                      <a:lnTo>
                        <a:pt x="36" y="30"/>
                      </a:lnTo>
                      <a:lnTo>
                        <a:pt x="31" y="30"/>
                      </a:lnTo>
                      <a:lnTo>
                        <a:pt x="27" y="29"/>
                      </a:lnTo>
                      <a:lnTo>
                        <a:pt x="26" y="27"/>
                      </a:lnTo>
                      <a:lnTo>
                        <a:pt x="26" y="25"/>
                      </a:lnTo>
                      <a:lnTo>
                        <a:pt x="26" y="19"/>
                      </a:lnTo>
                      <a:lnTo>
                        <a:pt x="26" y="19"/>
                      </a:lnTo>
                      <a:lnTo>
                        <a:pt x="25" y="17"/>
                      </a:lnTo>
                      <a:lnTo>
                        <a:pt x="23" y="14"/>
                      </a:lnTo>
                      <a:lnTo>
                        <a:pt x="22" y="12"/>
                      </a:lnTo>
                      <a:lnTo>
                        <a:pt x="22" y="11"/>
                      </a:lnTo>
                      <a:lnTo>
                        <a:pt x="24" y="11"/>
                      </a:lnTo>
                      <a:lnTo>
                        <a:pt x="26" y="11"/>
                      </a:lnTo>
                      <a:lnTo>
                        <a:pt x="44" y="9"/>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3" name="Freeform 1164">
                  <a:extLst>
                    <a:ext uri="{FF2B5EF4-FFF2-40B4-BE49-F238E27FC236}">
                      <a16:creationId xmlns:a16="http://schemas.microsoft.com/office/drawing/2014/main" id="{56028C32-2C89-3185-5FE3-4EF878FE8579}"/>
                    </a:ext>
                  </a:extLst>
                </p:cNvPr>
                <p:cNvSpPr>
                  <a:spLocks/>
                </p:cNvSpPr>
                <p:nvPr/>
              </p:nvSpPr>
              <p:spPr bwMode="auto">
                <a:xfrm>
                  <a:off x="6159501" y="5153026"/>
                  <a:ext cx="22225" cy="23813"/>
                </a:xfrm>
                <a:custGeom>
                  <a:avLst/>
                  <a:gdLst>
                    <a:gd name="T0" fmla="*/ 44 w 98"/>
                    <a:gd name="T1" fmla="*/ 9 h 106"/>
                    <a:gd name="T2" fmla="*/ 46 w 98"/>
                    <a:gd name="T3" fmla="*/ 6 h 106"/>
                    <a:gd name="T4" fmla="*/ 55 w 98"/>
                    <a:gd name="T5" fmla="*/ 0 h 106"/>
                    <a:gd name="T6" fmla="*/ 62 w 98"/>
                    <a:gd name="T7" fmla="*/ 0 h 106"/>
                    <a:gd name="T8" fmla="*/ 71 w 98"/>
                    <a:gd name="T9" fmla="*/ 5 h 106"/>
                    <a:gd name="T10" fmla="*/ 83 w 98"/>
                    <a:gd name="T11" fmla="*/ 14 h 106"/>
                    <a:gd name="T12" fmla="*/ 88 w 98"/>
                    <a:gd name="T13" fmla="*/ 21 h 106"/>
                    <a:gd name="T14" fmla="*/ 89 w 98"/>
                    <a:gd name="T15" fmla="*/ 25 h 106"/>
                    <a:gd name="T16" fmla="*/ 90 w 98"/>
                    <a:gd name="T17" fmla="*/ 45 h 106"/>
                    <a:gd name="T18" fmla="*/ 93 w 98"/>
                    <a:gd name="T19" fmla="*/ 54 h 106"/>
                    <a:gd name="T20" fmla="*/ 98 w 98"/>
                    <a:gd name="T21" fmla="*/ 61 h 106"/>
                    <a:gd name="T22" fmla="*/ 89 w 98"/>
                    <a:gd name="T23" fmla="*/ 59 h 106"/>
                    <a:gd name="T24" fmla="*/ 80 w 98"/>
                    <a:gd name="T25" fmla="*/ 55 h 106"/>
                    <a:gd name="T26" fmla="*/ 85 w 98"/>
                    <a:gd name="T27" fmla="*/ 60 h 106"/>
                    <a:gd name="T28" fmla="*/ 92 w 98"/>
                    <a:gd name="T29" fmla="*/ 73 h 106"/>
                    <a:gd name="T30" fmla="*/ 98 w 98"/>
                    <a:gd name="T31" fmla="*/ 78 h 106"/>
                    <a:gd name="T32" fmla="*/ 91 w 98"/>
                    <a:gd name="T33" fmla="*/ 78 h 106"/>
                    <a:gd name="T34" fmla="*/ 87 w 98"/>
                    <a:gd name="T35" fmla="*/ 81 h 106"/>
                    <a:gd name="T36" fmla="*/ 85 w 98"/>
                    <a:gd name="T37" fmla="*/ 85 h 106"/>
                    <a:gd name="T38" fmla="*/ 89 w 98"/>
                    <a:gd name="T39" fmla="*/ 92 h 106"/>
                    <a:gd name="T40" fmla="*/ 83 w 98"/>
                    <a:gd name="T41" fmla="*/ 87 h 106"/>
                    <a:gd name="T42" fmla="*/ 77 w 98"/>
                    <a:gd name="T43" fmla="*/ 84 h 106"/>
                    <a:gd name="T44" fmla="*/ 73 w 98"/>
                    <a:gd name="T45" fmla="*/ 88 h 106"/>
                    <a:gd name="T46" fmla="*/ 72 w 98"/>
                    <a:gd name="T47" fmla="*/ 102 h 106"/>
                    <a:gd name="T48" fmla="*/ 62 w 98"/>
                    <a:gd name="T49" fmla="*/ 97 h 106"/>
                    <a:gd name="T50" fmla="*/ 61 w 98"/>
                    <a:gd name="T51" fmla="*/ 103 h 106"/>
                    <a:gd name="T52" fmla="*/ 53 w 98"/>
                    <a:gd name="T53" fmla="*/ 106 h 106"/>
                    <a:gd name="T54" fmla="*/ 36 w 98"/>
                    <a:gd name="T55" fmla="*/ 106 h 106"/>
                    <a:gd name="T56" fmla="*/ 36 w 98"/>
                    <a:gd name="T57" fmla="*/ 89 h 106"/>
                    <a:gd name="T58" fmla="*/ 23 w 98"/>
                    <a:gd name="T59" fmla="*/ 95 h 106"/>
                    <a:gd name="T60" fmla="*/ 17 w 98"/>
                    <a:gd name="T61" fmla="*/ 97 h 106"/>
                    <a:gd name="T62" fmla="*/ 17 w 98"/>
                    <a:gd name="T63" fmla="*/ 78 h 106"/>
                    <a:gd name="T64" fmla="*/ 9 w 98"/>
                    <a:gd name="T65" fmla="*/ 76 h 106"/>
                    <a:gd name="T66" fmla="*/ 0 w 98"/>
                    <a:gd name="T67" fmla="*/ 75 h 106"/>
                    <a:gd name="T68" fmla="*/ 1 w 98"/>
                    <a:gd name="T69" fmla="*/ 72 h 106"/>
                    <a:gd name="T70" fmla="*/ 6 w 98"/>
                    <a:gd name="T71" fmla="*/ 66 h 106"/>
                    <a:gd name="T72" fmla="*/ 18 w 98"/>
                    <a:gd name="T73" fmla="*/ 64 h 106"/>
                    <a:gd name="T74" fmla="*/ 26 w 98"/>
                    <a:gd name="T75" fmla="*/ 64 h 106"/>
                    <a:gd name="T76" fmla="*/ 32 w 98"/>
                    <a:gd name="T77" fmla="*/ 63 h 106"/>
                    <a:gd name="T78" fmla="*/ 34 w 98"/>
                    <a:gd name="T79" fmla="*/ 60 h 106"/>
                    <a:gd name="T80" fmla="*/ 32 w 98"/>
                    <a:gd name="T81" fmla="*/ 57 h 106"/>
                    <a:gd name="T82" fmla="*/ 26 w 98"/>
                    <a:gd name="T83" fmla="*/ 56 h 106"/>
                    <a:gd name="T84" fmla="*/ 26 w 98"/>
                    <a:gd name="T85" fmla="*/ 52 h 106"/>
                    <a:gd name="T86" fmla="*/ 36 w 98"/>
                    <a:gd name="T87" fmla="*/ 48 h 106"/>
                    <a:gd name="T88" fmla="*/ 40 w 98"/>
                    <a:gd name="T89" fmla="*/ 47 h 106"/>
                    <a:gd name="T90" fmla="*/ 43 w 98"/>
                    <a:gd name="T91" fmla="*/ 44 h 106"/>
                    <a:gd name="T92" fmla="*/ 44 w 98"/>
                    <a:gd name="T93" fmla="*/ 38 h 106"/>
                    <a:gd name="T94" fmla="*/ 44 w 98"/>
                    <a:gd name="T95" fmla="*/ 35 h 106"/>
                    <a:gd name="T96" fmla="*/ 42 w 98"/>
                    <a:gd name="T97" fmla="*/ 31 h 106"/>
                    <a:gd name="T98" fmla="*/ 37 w 98"/>
                    <a:gd name="T99" fmla="*/ 29 h 106"/>
                    <a:gd name="T100" fmla="*/ 36 w 98"/>
                    <a:gd name="T101" fmla="*/ 30 h 106"/>
                    <a:gd name="T102" fmla="*/ 27 w 98"/>
                    <a:gd name="T103" fmla="*/ 29 h 106"/>
                    <a:gd name="T104" fmla="*/ 26 w 98"/>
                    <a:gd name="T105" fmla="*/ 25 h 106"/>
                    <a:gd name="T106" fmla="*/ 26 w 98"/>
                    <a:gd name="T107" fmla="*/ 19 h 106"/>
                    <a:gd name="T108" fmla="*/ 23 w 98"/>
                    <a:gd name="T109" fmla="*/ 14 h 106"/>
                    <a:gd name="T110" fmla="*/ 22 w 98"/>
                    <a:gd name="T111" fmla="*/ 11 h 106"/>
                    <a:gd name="T112" fmla="*/ 26 w 98"/>
                    <a:gd name="T113" fmla="*/ 11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8" h="106">
                      <a:moveTo>
                        <a:pt x="44" y="9"/>
                      </a:moveTo>
                      <a:lnTo>
                        <a:pt x="44" y="9"/>
                      </a:lnTo>
                      <a:lnTo>
                        <a:pt x="45" y="7"/>
                      </a:lnTo>
                      <a:lnTo>
                        <a:pt x="46" y="6"/>
                      </a:lnTo>
                      <a:lnTo>
                        <a:pt x="50" y="1"/>
                      </a:lnTo>
                      <a:lnTo>
                        <a:pt x="55" y="0"/>
                      </a:lnTo>
                      <a:lnTo>
                        <a:pt x="59" y="0"/>
                      </a:lnTo>
                      <a:lnTo>
                        <a:pt x="62" y="0"/>
                      </a:lnTo>
                      <a:lnTo>
                        <a:pt x="62" y="0"/>
                      </a:lnTo>
                      <a:lnTo>
                        <a:pt x="71" y="5"/>
                      </a:lnTo>
                      <a:lnTo>
                        <a:pt x="79" y="10"/>
                      </a:lnTo>
                      <a:lnTo>
                        <a:pt x="83" y="14"/>
                      </a:lnTo>
                      <a:lnTo>
                        <a:pt x="86" y="17"/>
                      </a:lnTo>
                      <a:lnTo>
                        <a:pt x="88" y="21"/>
                      </a:lnTo>
                      <a:lnTo>
                        <a:pt x="89" y="25"/>
                      </a:lnTo>
                      <a:lnTo>
                        <a:pt x="89" y="25"/>
                      </a:lnTo>
                      <a:lnTo>
                        <a:pt x="89" y="34"/>
                      </a:lnTo>
                      <a:lnTo>
                        <a:pt x="90" y="45"/>
                      </a:lnTo>
                      <a:lnTo>
                        <a:pt x="91" y="50"/>
                      </a:lnTo>
                      <a:lnTo>
                        <a:pt x="93" y="54"/>
                      </a:lnTo>
                      <a:lnTo>
                        <a:pt x="95" y="58"/>
                      </a:lnTo>
                      <a:lnTo>
                        <a:pt x="98" y="61"/>
                      </a:lnTo>
                      <a:lnTo>
                        <a:pt x="98" y="61"/>
                      </a:lnTo>
                      <a:lnTo>
                        <a:pt x="89" y="59"/>
                      </a:lnTo>
                      <a:lnTo>
                        <a:pt x="80" y="55"/>
                      </a:lnTo>
                      <a:lnTo>
                        <a:pt x="80" y="55"/>
                      </a:lnTo>
                      <a:lnTo>
                        <a:pt x="83" y="57"/>
                      </a:lnTo>
                      <a:lnTo>
                        <a:pt x="85" y="60"/>
                      </a:lnTo>
                      <a:lnTo>
                        <a:pt x="89" y="67"/>
                      </a:lnTo>
                      <a:lnTo>
                        <a:pt x="92" y="73"/>
                      </a:lnTo>
                      <a:lnTo>
                        <a:pt x="95" y="76"/>
                      </a:lnTo>
                      <a:lnTo>
                        <a:pt x="98" y="78"/>
                      </a:lnTo>
                      <a:lnTo>
                        <a:pt x="98" y="78"/>
                      </a:lnTo>
                      <a:lnTo>
                        <a:pt x="91" y="78"/>
                      </a:lnTo>
                      <a:lnTo>
                        <a:pt x="89" y="79"/>
                      </a:lnTo>
                      <a:lnTo>
                        <a:pt x="87" y="81"/>
                      </a:lnTo>
                      <a:lnTo>
                        <a:pt x="86" y="83"/>
                      </a:lnTo>
                      <a:lnTo>
                        <a:pt x="85" y="85"/>
                      </a:lnTo>
                      <a:lnTo>
                        <a:pt x="86" y="88"/>
                      </a:lnTo>
                      <a:lnTo>
                        <a:pt x="89" y="92"/>
                      </a:lnTo>
                      <a:lnTo>
                        <a:pt x="89" y="92"/>
                      </a:lnTo>
                      <a:lnTo>
                        <a:pt x="83" y="87"/>
                      </a:lnTo>
                      <a:lnTo>
                        <a:pt x="80" y="85"/>
                      </a:lnTo>
                      <a:lnTo>
                        <a:pt x="77" y="84"/>
                      </a:lnTo>
                      <a:lnTo>
                        <a:pt x="75" y="85"/>
                      </a:lnTo>
                      <a:lnTo>
                        <a:pt x="73" y="88"/>
                      </a:lnTo>
                      <a:lnTo>
                        <a:pt x="72" y="94"/>
                      </a:lnTo>
                      <a:lnTo>
                        <a:pt x="72" y="102"/>
                      </a:lnTo>
                      <a:lnTo>
                        <a:pt x="62" y="97"/>
                      </a:lnTo>
                      <a:lnTo>
                        <a:pt x="62" y="97"/>
                      </a:lnTo>
                      <a:lnTo>
                        <a:pt x="62" y="101"/>
                      </a:lnTo>
                      <a:lnTo>
                        <a:pt x="61" y="103"/>
                      </a:lnTo>
                      <a:lnTo>
                        <a:pt x="58" y="105"/>
                      </a:lnTo>
                      <a:lnTo>
                        <a:pt x="53" y="106"/>
                      </a:lnTo>
                      <a:lnTo>
                        <a:pt x="44" y="98"/>
                      </a:lnTo>
                      <a:lnTo>
                        <a:pt x="36" y="106"/>
                      </a:lnTo>
                      <a:lnTo>
                        <a:pt x="36" y="106"/>
                      </a:lnTo>
                      <a:lnTo>
                        <a:pt x="36" y="89"/>
                      </a:lnTo>
                      <a:lnTo>
                        <a:pt x="36" y="89"/>
                      </a:lnTo>
                      <a:lnTo>
                        <a:pt x="23" y="95"/>
                      </a:lnTo>
                      <a:lnTo>
                        <a:pt x="17" y="97"/>
                      </a:lnTo>
                      <a:lnTo>
                        <a:pt x="17" y="97"/>
                      </a:lnTo>
                      <a:lnTo>
                        <a:pt x="17" y="78"/>
                      </a:lnTo>
                      <a:lnTo>
                        <a:pt x="17" y="78"/>
                      </a:lnTo>
                      <a:lnTo>
                        <a:pt x="12" y="77"/>
                      </a:lnTo>
                      <a:lnTo>
                        <a:pt x="9" y="76"/>
                      </a:lnTo>
                      <a:lnTo>
                        <a:pt x="5" y="75"/>
                      </a:lnTo>
                      <a:lnTo>
                        <a:pt x="0" y="75"/>
                      </a:lnTo>
                      <a:lnTo>
                        <a:pt x="0" y="75"/>
                      </a:lnTo>
                      <a:lnTo>
                        <a:pt x="1" y="72"/>
                      </a:lnTo>
                      <a:lnTo>
                        <a:pt x="3" y="69"/>
                      </a:lnTo>
                      <a:lnTo>
                        <a:pt x="6" y="66"/>
                      </a:lnTo>
                      <a:lnTo>
                        <a:pt x="10" y="65"/>
                      </a:lnTo>
                      <a:lnTo>
                        <a:pt x="18" y="64"/>
                      </a:lnTo>
                      <a:lnTo>
                        <a:pt x="26" y="64"/>
                      </a:lnTo>
                      <a:lnTo>
                        <a:pt x="26" y="64"/>
                      </a:lnTo>
                      <a:lnTo>
                        <a:pt x="30" y="64"/>
                      </a:lnTo>
                      <a:lnTo>
                        <a:pt x="32" y="63"/>
                      </a:lnTo>
                      <a:lnTo>
                        <a:pt x="33" y="62"/>
                      </a:lnTo>
                      <a:lnTo>
                        <a:pt x="34" y="60"/>
                      </a:lnTo>
                      <a:lnTo>
                        <a:pt x="33" y="59"/>
                      </a:lnTo>
                      <a:lnTo>
                        <a:pt x="32" y="57"/>
                      </a:lnTo>
                      <a:lnTo>
                        <a:pt x="30" y="56"/>
                      </a:lnTo>
                      <a:lnTo>
                        <a:pt x="26" y="56"/>
                      </a:lnTo>
                      <a:lnTo>
                        <a:pt x="26" y="56"/>
                      </a:lnTo>
                      <a:lnTo>
                        <a:pt x="26" y="52"/>
                      </a:lnTo>
                      <a:lnTo>
                        <a:pt x="36" y="48"/>
                      </a:lnTo>
                      <a:lnTo>
                        <a:pt x="36" y="48"/>
                      </a:lnTo>
                      <a:lnTo>
                        <a:pt x="37" y="48"/>
                      </a:lnTo>
                      <a:lnTo>
                        <a:pt x="40" y="47"/>
                      </a:lnTo>
                      <a:lnTo>
                        <a:pt x="42" y="46"/>
                      </a:lnTo>
                      <a:lnTo>
                        <a:pt x="43" y="44"/>
                      </a:lnTo>
                      <a:lnTo>
                        <a:pt x="44" y="42"/>
                      </a:lnTo>
                      <a:lnTo>
                        <a:pt x="44" y="38"/>
                      </a:lnTo>
                      <a:lnTo>
                        <a:pt x="44" y="38"/>
                      </a:lnTo>
                      <a:lnTo>
                        <a:pt x="44" y="35"/>
                      </a:lnTo>
                      <a:lnTo>
                        <a:pt x="43" y="32"/>
                      </a:lnTo>
                      <a:lnTo>
                        <a:pt x="42" y="31"/>
                      </a:lnTo>
                      <a:lnTo>
                        <a:pt x="40" y="30"/>
                      </a:lnTo>
                      <a:lnTo>
                        <a:pt x="37" y="29"/>
                      </a:lnTo>
                      <a:lnTo>
                        <a:pt x="36" y="30"/>
                      </a:lnTo>
                      <a:lnTo>
                        <a:pt x="36" y="30"/>
                      </a:lnTo>
                      <a:lnTo>
                        <a:pt x="31" y="30"/>
                      </a:lnTo>
                      <a:lnTo>
                        <a:pt x="27" y="29"/>
                      </a:lnTo>
                      <a:lnTo>
                        <a:pt x="26" y="27"/>
                      </a:lnTo>
                      <a:lnTo>
                        <a:pt x="26" y="25"/>
                      </a:lnTo>
                      <a:lnTo>
                        <a:pt x="26" y="19"/>
                      </a:lnTo>
                      <a:lnTo>
                        <a:pt x="26" y="19"/>
                      </a:lnTo>
                      <a:lnTo>
                        <a:pt x="25" y="17"/>
                      </a:lnTo>
                      <a:lnTo>
                        <a:pt x="23" y="14"/>
                      </a:lnTo>
                      <a:lnTo>
                        <a:pt x="22" y="12"/>
                      </a:lnTo>
                      <a:lnTo>
                        <a:pt x="22" y="11"/>
                      </a:lnTo>
                      <a:lnTo>
                        <a:pt x="24" y="11"/>
                      </a:lnTo>
                      <a:lnTo>
                        <a:pt x="26" y="11"/>
                      </a:lnTo>
                      <a:lnTo>
                        <a:pt x="44"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4" name="Freeform 1165">
                  <a:extLst>
                    <a:ext uri="{FF2B5EF4-FFF2-40B4-BE49-F238E27FC236}">
                      <a16:creationId xmlns:a16="http://schemas.microsoft.com/office/drawing/2014/main" id="{B257F6F5-6622-A98D-E8C9-6BE50F4CDA46}"/>
                    </a:ext>
                  </a:extLst>
                </p:cNvPr>
                <p:cNvSpPr>
                  <a:spLocks/>
                </p:cNvSpPr>
                <p:nvPr/>
              </p:nvSpPr>
              <p:spPr bwMode="auto">
                <a:xfrm>
                  <a:off x="6159501" y="5153026"/>
                  <a:ext cx="22225" cy="23813"/>
                </a:xfrm>
                <a:custGeom>
                  <a:avLst/>
                  <a:gdLst>
                    <a:gd name="T0" fmla="*/ 44 w 98"/>
                    <a:gd name="T1" fmla="*/ 9 h 106"/>
                    <a:gd name="T2" fmla="*/ 46 w 98"/>
                    <a:gd name="T3" fmla="*/ 6 h 106"/>
                    <a:gd name="T4" fmla="*/ 53 w 98"/>
                    <a:gd name="T5" fmla="*/ 0 h 106"/>
                    <a:gd name="T6" fmla="*/ 59 w 98"/>
                    <a:gd name="T7" fmla="*/ 0 h 106"/>
                    <a:gd name="T8" fmla="*/ 62 w 98"/>
                    <a:gd name="T9" fmla="*/ 0 h 106"/>
                    <a:gd name="T10" fmla="*/ 79 w 98"/>
                    <a:gd name="T11" fmla="*/ 10 h 106"/>
                    <a:gd name="T12" fmla="*/ 86 w 98"/>
                    <a:gd name="T13" fmla="*/ 17 h 106"/>
                    <a:gd name="T14" fmla="*/ 89 w 98"/>
                    <a:gd name="T15" fmla="*/ 25 h 106"/>
                    <a:gd name="T16" fmla="*/ 89 w 98"/>
                    <a:gd name="T17" fmla="*/ 34 h 106"/>
                    <a:gd name="T18" fmla="*/ 91 w 98"/>
                    <a:gd name="T19" fmla="*/ 50 h 106"/>
                    <a:gd name="T20" fmla="*/ 95 w 98"/>
                    <a:gd name="T21" fmla="*/ 58 h 106"/>
                    <a:gd name="T22" fmla="*/ 98 w 98"/>
                    <a:gd name="T23" fmla="*/ 61 h 106"/>
                    <a:gd name="T24" fmla="*/ 80 w 98"/>
                    <a:gd name="T25" fmla="*/ 55 h 106"/>
                    <a:gd name="T26" fmla="*/ 83 w 98"/>
                    <a:gd name="T27" fmla="*/ 57 h 106"/>
                    <a:gd name="T28" fmla="*/ 89 w 98"/>
                    <a:gd name="T29" fmla="*/ 67 h 106"/>
                    <a:gd name="T30" fmla="*/ 95 w 98"/>
                    <a:gd name="T31" fmla="*/ 76 h 106"/>
                    <a:gd name="T32" fmla="*/ 98 w 98"/>
                    <a:gd name="T33" fmla="*/ 78 h 106"/>
                    <a:gd name="T34" fmla="*/ 89 w 98"/>
                    <a:gd name="T35" fmla="*/ 79 h 106"/>
                    <a:gd name="T36" fmla="*/ 86 w 98"/>
                    <a:gd name="T37" fmla="*/ 83 h 106"/>
                    <a:gd name="T38" fmla="*/ 86 w 98"/>
                    <a:gd name="T39" fmla="*/ 88 h 106"/>
                    <a:gd name="T40" fmla="*/ 89 w 98"/>
                    <a:gd name="T41" fmla="*/ 92 h 106"/>
                    <a:gd name="T42" fmla="*/ 80 w 98"/>
                    <a:gd name="T43" fmla="*/ 85 h 106"/>
                    <a:gd name="T44" fmla="*/ 75 w 98"/>
                    <a:gd name="T45" fmla="*/ 85 h 106"/>
                    <a:gd name="T46" fmla="*/ 72 w 98"/>
                    <a:gd name="T47" fmla="*/ 94 h 106"/>
                    <a:gd name="T48" fmla="*/ 62 w 98"/>
                    <a:gd name="T49" fmla="*/ 97 h 106"/>
                    <a:gd name="T50" fmla="*/ 62 w 98"/>
                    <a:gd name="T51" fmla="*/ 101 h 106"/>
                    <a:gd name="T52" fmla="*/ 58 w 98"/>
                    <a:gd name="T53" fmla="*/ 105 h 106"/>
                    <a:gd name="T54" fmla="*/ 44 w 98"/>
                    <a:gd name="T55" fmla="*/ 98 h 106"/>
                    <a:gd name="T56" fmla="*/ 36 w 98"/>
                    <a:gd name="T57" fmla="*/ 106 h 106"/>
                    <a:gd name="T58" fmla="*/ 36 w 98"/>
                    <a:gd name="T59" fmla="*/ 89 h 106"/>
                    <a:gd name="T60" fmla="*/ 17 w 98"/>
                    <a:gd name="T61" fmla="*/ 97 h 106"/>
                    <a:gd name="T62" fmla="*/ 17 w 98"/>
                    <a:gd name="T63" fmla="*/ 78 h 106"/>
                    <a:gd name="T64" fmla="*/ 12 w 98"/>
                    <a:gd name="T65" fmla="*/ 77 h 106"/>
                    <a:gd name="T66" fmla="*/ 5 w 98"/>
                    <a:gd name="T67" fmla="*/ 75 h 106"/>
                    <a:gd name="T68" fmla="*/ 0 w 98"/>
                    <a:gd name="T69" fmla="*/ 75 h 106"/>
                    <a:gd name="T70" fmla="*/ 3 w 98"/>
                    <a:gd name="T71" fmla="*/ 69 h 106"/>
                    <a:gd name="T72" fmla="*/ 10 w 98"/>
                    <a:gd name="T73" fmla="*/ 65 h 106"/>
                    <a:gd name="T74" fmla="*/ 26 w 98"/>
                    <a:gd name="T75" fmla="*/ 64 h 106"/>
                    <a:gd name="T76" fmla="*/ 30 w 98"/>
                    <a:gd name="T77" fmla="*/ 64 h 106"/>
                    <a:gd name="T78" fmla="*/ 33 w 98"/>
                    <a:gd name="T79" fmla="*/ 62 h 106"/>
                    <a:gd name="T80" fmla="*/ 33 w 98"/>
                    <a:gd name="T81" fmla="*/ 59 h 106"/>
                    <a:gd name="T82" fmla="*/ 30 w 98"/>
                    <a:gd name="T83" fmla="*/ 57 h 106"/>
                    <a:gd name="T84" fmla="*/ 26 w 98"/>
                    <a:gd name="T85" fmla="*/ 56 h 106"/>
                    <a:gd name="T86" fmla="*/ 36 w 98"/>
                    <a:gd name="T87" fmla="*/ 48 h 106"/>
                    <a:gd name="T88" fmla="*/ 37 w 98"/>
                    <a:gd name="T89" fmla="*/ 48 h 106"/>
                    <a:gd name="T90" fmla="*/ 42 w 98"/>
                    <a:gd name="T91" fmla="*/ 46 h 106"/>
                    <a:gd name="T92" fmla="*/ 44 w 98"/>
                    <a:gd name="T93" fmla="*/ 42 h 106"/>
                    <a:gd name="T94" fmla="*/ 44 w 98"/>
                    <a:gd name="T95" fmla="*/ 38 h 106"/>
                    <a:gd name="T96" fmla="*/ 43 w 98"/>
                    <a:gd name="T97" fmla="*/ 32 h 106"/>
                    <a:gd name="T98" fmla="*/ 40 w 98"/>
                    <a:gd name="T99" fmla="*/ 30 h 106"/>
                    <a:gd name="T100" fmla="*/ 36 w 98"/>
                    <a:gd name="T101" fmla="*/ 30 h 106"/>
                    <a:gd name="T102" fmla="*/ 31 w 98"/>
                    <a:gd name="T103" fmla="*/ 30 h 106"/>
                    <a:gd name="T104" fmla="*/ 26 w 98"/>
                    <a:gd name="T105" fmla="*/ 27 h 106"/>
                    <a:gd name="T106" fmla="*/ 26 w 98"/>
                    <a:gd name="T107" fmla="*/ 19 h 106"/>
                    <a:gd name="T108" fmla="*/ 25 w 98"/>
                    <a:gd name="T109" fmla="*/ 17 h 106"/>
                    <a:gd name="T110" fmla="*/ 22 w 98"/>
                    <a:gd name="T111" fmla="*/ 12 h 106"/>
                    <a:gd name="T112" fmla="*/ 24 w 98"/>
                    <a:gd name="T113" fmla="*/ 11 h 106"/>
                    <a:gd name="T114" fmla="*/ 44 w 98"/>
                    <a:gd name="T115" fmla="*/ 9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 h="106">
                      <a:moveTo>
                        <a:pt x="44" y="9"/>
                      </a:moveTo>
                      <a:lnTo>
                        <a:pt x="44" y="9"/>
                      </a:lnTo>
                      <a:lnTo>
                        <a:pt x="45" y="7"/>
                      </a:lnTo>
                      <a:lnTo>
                        <a:pt x="46" y="6"/>
                      </a:lnTo>
                      <a:lnTo>
                        <a:pt x="50" y="1"/>
                      </a:lnTo>
                      <a:lnTo>
                        <a:pt x="53" y="0"/>
                      </a:lnTo>
                      <a:lnTo>
                        <a:pt x="55" y="0"/>
                      </a:lnTo>
                      <a:lnTo>
                        <a:pt x="59" y="0"/>
                      </a:lnTo>
                      <a:lnTo>
                        <a:pt x="62" y="0"/>
                      </a:lnTo>
                      <a:lnTo>
                        <a:pt x="62" y="0"/>
                      </a:lnTo>
                      <a:lnTo>
                        <a:pt x="71" y="5"/>
                      </a:lnTo>
                      <a:lnTo>
                        <a:pt x="79" y="10"/>
                      </a:lnTo>
                      <a:lnTo>
                        <a:pt x="83" y="14"/>
                      </a:lnTo>
                      <a:lnTo>
                        <a:pt x="86" y="17"/>
                      </a:lnTo>
                      <a:lnTo>
                        <a:pt x="88" y="21"/>
                      </a:lnTo>
                      <a:lnTo>
                        <a:pt x="89" y="25"/>
                      </a:lnTo>
                      <a:lnTo>
                        <a:pt x="89" y="25"/>
                      </a:lnTo>
                      <a:lnTo>
                        <a:pt x="89" y="34"/>
                      </a:lnTo>
                      <a:lnTo>
                        <a:pt x="90" y="45"/>
                      </a:lnTo>
                      <a:lnTo>
                        <a:pt x="91" y="50"/>
                      </a:lnTo>
                      <a:lnTo>
                        <a:pt x="93" y="54"/>
                      </a:lnTo>
                      <a:lnTo>
                        <a:pt x="95" y="58"/>
                      </a:lnTo>
                      <a:lnTo>
                        <a:pt x="98" y="61"/>
                      </a:lnTo>
                      <a:lnTo>
                        <a:pt x="98" y="61"/>
                      </a:lnTo>
                      <a:lnTo>
                        <a:pt x="89" y="59"/>
                      </a:lnTo>
                      <a:lnTo>
                        <a:pt x="80" y="55"/>
                      </a:lnTo>
                      <a:lnTo>
                        <a:pt x="80" y="55"/>
                      </a:lnTo>
                      <a:lnTo>
                        <a:pt x="83" y="57"/>
                      </a:lnTo>
                      <a:lnTo>
                        <a:pt x="85" y="60"/>
                      </a:lnTo>
                      <a:lnTo>
                        <a:pt x="89" y="67"/>
                      </a:lnTo>
                      <a:lnTo>
                        <a:pt x="92" y="73"/>
                      </a:lnTo>
                      <a:lnTo>
                        <a:pt x="95" y="76"/>
                      </a:lnTo>
                      <a:lnTo>
                        <a:pt x="98" y="78"/>
                      </a:lnTo>
                      <a:lnTo>
                        <a:pt x="98" y="78"/>
                      </a:lnTo>
                      <a:lnTo>
                        <a:pt x="91" y="78"/>
                      </a:lnTo>
                      <a:lnTo>
                        <a:pt x="89" y="79"/>
                      </a:lnTo>
                      <a:lnTo>
                        <a:pt x="87" y="81"/>
                      </a:lnTo>
                      <a:lnTo>
                        <a:pt x="86" y="83"/>
                      </a:lnTo>
                      <a:lnTo>
                        <a:pt x="85" y="85"/>
                      </a:lnTo>
                      <a:lnTo>
                        <a:pt x="86" y="88"/>
                      </a:lnTo>
                      <a:lnTo>
                        <a:pt x="89" y="92"/>
                      </a:lnTo>
                      <a:lnTo>
                        <a:pt x="89" y="92"/>
                      </a:lnTo>
                      <a:lnTo>
                        <a:pt x="83" y="87"/>
                      </a:lnTo>
                      <a:lnTo>
                        <a:pt x="80" y="85"/>
                      </a:lnTo>
                      <a:lnTo>
                        <a:pt x="77" y="84"/>
                      </a:lnTo>
                      <a:lnTo>
                        <a:pt x="75" y="85"/>
                      </a:lnTo>
                      <a:lnTo>
                        <a:pt x="73" y="88"/>
                      </a:lnTo>
                      <a:lnTo>
                        <a:pt x="72" y="94"/>
                      </a:lnTo>
                      <a:lnTo>
                        <a:pt x="72" y="102"/>
                      </a:lnTo>
                      <a:lnTo>
                        <a:pt x="62" y="97"/>
                      </a:lnTo>
                      <a:lnTo>
                        <a:pt x="62" y="97"/>
                      </a:lnTo>
                      <a:lnTo>
                        <a:pt x="62" y="101"/>
                      </a:lnTo>
                      <a:lnTo>
                        <a:pt x="61" y="103"/>
                      </a:lnTo>
                      <a:lnTo>
                        <a:pt x="58" y="105"/>
                      </a:lnTo>
                      <a:lnTo>
                        <a:pt x="53" y="106"/>
                      </a:lnTo>
                      <a:lnTo>
                        <a:pt x="44" y="98"/>
                      </a:lnTo>
                      <a:lnTo>
                        <a:pt x="36" y="106"/>
                      </a:lnTo>
                      <a:lnTo>
                        <a:pt x="36" y="106"/>
                      </a:lnTo>
                      <a:lnTo>
                        <a:pt x="36" y="89"/>
                      </a:lnTo>
                      <a:lnTo>
                        <a:pt x="36" y="89"/>
                      </a:lnTo>
                      <a:lnTo>
                        <a:pt x="23" y="95"/>
                      </a:lnTo>
                      <a:lnTo>
                        <a:pt x="17" y="97"/>
                      </a:lnTo>
                      <a:lnTo>
                        <a:pt x="17" y="97"/>
                      </a:lnTo>
                      <a:lnTo>
                        <a:pt x="17" y="78"/>
                      </a:lnTo>
                      <a:lnTo>
                        <a:pt x="17" y="78"/>
                      </a:lnTo>
                      <a:lnTo>
                        <a:pt x="12" y="77"/>
                      </a:lnTo>
                      <a:lnTo>
                        <a:pt x="9" y="76"/>
                      </a:lnTo>
                      <a:lnTo>
                        <a:pt x="5" y="75"/>
                      </a:lnTo>
                      <a:lnTo>
                        <a:pt x="0" y="75"/>
                      </a:lnTo>
                      <a:lnTo>
                        <a:pt x="0" y="75"/>
                      </a:lnTo>
                      <a:lnTo>
                        <a:pt x="1" y="72"/>
                      </a:lnTo>
                      <a:lnTo>
                        <a:pt x="3" y="69"/>
                      </a:lnTo>
                      <a:lnTo>
                        <a:pt x="6" y="66"/>
                      </a:lnTo>
                      <a:lnTo>
                        <a:pt x="10" y="65"/>
                      </a:lnTo>
                      <a:lnTo>
                        <a:pt x="18" y="64"/>
                      </a:lnTo>
                      <a:lnTo>
                        <a:pt x="26" y="64"/>
                      </a:lnTo>
                      <a:lnTo>
                        <a:pt x="26" y="64"/>
                      </a:lnTo>
                      <a:lnTo>
                        <a:pt x="30" y="64"/>
                      </a:lnTo>
                      <a:lnTo>
                        <a:pt x="32" y="63"/>
                      </a:lnTo>
                      <a:lnTo>
                        <a:pt x="33" y="62"/>
                      </a:lnTo>
                      <a:lnTo>
                        <a:pt x="34" y="60"/>
                      </a:lnTo>
                      <a:lnTo>
                        <a:pt x="33" y="59"/>
                      </a:lnTo>
                      <a:lnTo>
                        <a:pt x="32" y="58"/>
                      </a:lnTo>
                      <a:lnTo>
                        <a:pt x="30" y="57"/>
                      </a:lnTo>
                      <a:lnTo>
                        <a:pt x="26" y="56"/>
                      </a:lnTo>
                      <a:lnTo>
                        <a:pt x="26" y="56"/>
                      </a:lnTo>
                      <a:lnTo>
                        <a:pt x="26" y="51"/>
                      </a:lnTo>
                      <a:lnTo>
                        <a:pt x="36" y="48"/>
                      </a:lnTo>
                      <a:lnTo>
                        <a:pt x="36" y="48"/>
                      </a:lnTo>
                      <a:lnTo>
                        <a:pt x="37" y="48"/>
                      </a:lnTo>
                      <a:lnTo>
                        <a:pt x="40" y="47"/>
                      </a:lnTo>
                      <a:lnTo>
                        <a:pt x="42" y="46"/>
                      </a:lnTo>
                      <a:lnTo>
                        <a:pt x="43" y="44"/>
                      </a:lnTo>
                      <a:lnTo>
                        <a:pt x="44" y="42"/>
                      </a:lnTo>
                      <a:lnTo>
                        <a:pt x="44" y="38"/>
                      </a:lnTo>
                      <a:lnTo>
                        <a:pt x="44" y="38"/>
                      </a:lnTo>
                      <a:lnTo>
                        <a:pt x="44" y="35"/>
                      </a:lnTo>
                      <a:lnTo>
                        <a:pt x="43" y="32"/>
                      </a:lnTo>
                      <a:lnTo>
                        <a:pt x="42" y="31"/>
                      </a:lnTo>
                      <a:lnTo>
                        <a:pt x="40" y="30"/>
                      </a:lnTo>
                      <a:lnTo>
                        <a:pt x="37" y="29"/>
                      </a:lnTo>
                      <a:lnTo>
                        <a:pt x="36" y="30"/>
                      </a:lnTo>
                      <a:lnTo>
                        <a:pt x="36" y="30"/>
                      </a:lnTo>
                      <a:lnTo>
                        <a:pt x="31" y="30"/>
                      </a:lnTo>
                      <a:lnTo>
                        <a:pt x="27" y="29"/>
                      </a:lnTo>
                      <a:lnTo>
                        <a:pt x="26" y="27"/>
                      </a:lnTo>
                      <a:lnTo>
                        <a:pt x="26" y="25"/>
                      </a:lnTo>
                      <a:lnTo>
                        <a:pt x="26" y="19"/>
                      </a:lnTo>
                      <a:lnTo>
                        <a:pt x="26" y="19"/>
                      </a:lnTo>
                      <a:lnTo>
                        <a:pt x="25" y="17"/>
                      </a:lnTo>
                      <a:lnTo>
                        <a:pt x="23" y="14"/>
                      </a:lnTo>
                      <a:lnTo>
                        <a:pt x="22" y="12"/>
                      </a:lnTo>
                      <a:lnTo>
                        <a:pt x="22" y="11"/>
                      </a:lnTo>
                      <a:lnTo>
                        <a:pt x="24" y="11"/>
                      </a:lnTo>
                      <a:lnTo>
                        <a:pt x="26" y="11"/>
                      </a:lnTo>
                      <a:lnTo>
                        <a:pt x="44" y="9"/>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5" name="Freeform 1166">
                  <a:extLst>
                    <a:ext uri="{FF2B5EF4-FFF2-40B4-BE49-F238E27FC236}">
                      <a16:creationId xmlns:a16="http://schemas.microsoft.com/office/drawing/2014/main" id="{85227F0A-FF84-4419-84CA-321D821F1431}"/>
                    </a:ext>
                  </a:extLst>
                </p:cNvPr>
                <p:cNvSpPr>
                  <a:spLocks/>
                </p:cNvSpPr>
                <p:nvPr/>
              </p:nvSpPr>
              <p:spPr bwMode="auto">
                <a:xfrm>
                  <a:off x="6156326" y="5156201"/>
                  <a:ext cx="12700" cy="6350"/>
                </a:xfrm>
                <a:custGeom>
                  <a:avLst/>
                  <a:gdLst>
                    <a:gd name="T0" fmla="*/ 54 w 54"/>
                    <a:gd name="T1" fmla="*/ 25 h 28"/>
                    <a:gd name="T2" fmla="*/ 54 w 54"/>
                    <a:gd name="T3" fmla="*/ 25 h 28"/>
                    <a:gd name="T4" fmla="*/ 43 w 54"/>
                    <a:gd name="T5" fmla="*/ 21 h 28"/>
                    <a:gd name="T6" fmla="*/ 39 w 54"/>
                    <a:gd name="T7" fmla="*/ 19 h 28"/>
                    <a:gd name="T8" fmla="*/ 36 w 54"/>
                    <a:gd name="T9" fmla="*/ 17 h 28"/>
                    <a:gd name="T10" fmla="*/ 36 w 54"/>
                    <a:gd name="T11" fmla="*/ 17 h 28"/>
                    <a:gd name="T12" fmla="*/ 30 w 54"/>
                    <a:gd name="T13" fmla="*/ 17 h 28"/>
                    <a:gd name="T14" fmla="*/ 24 w 54"/>
                    <a:gd name="T15" fmla="*/ 15 h 28"/>
                    <a:gd name="T16" fmla="*/ 20 w 54"/>
                    <a:gd name="T17" fmla="*/ 12 h 28"/>
                    <a:gd name="T18" fmla="*/ 19 w 54"/>
                    <a:gd name="T19" fmla="*/ 11 h 28"/>
                    <a:gd name="T20" fmla="*/ 19 w 54"/>
                    <a:gd name="T21" fmla="*/ 10 h 28"/>
                    <a:gd name="T22" fmla="*/ 19 w 54"/>
                    <a:gd name="T23" fmla="*/ 10 h 28"/>
                    <a:gd name="T24" fmla="*/ 17 w 54"/>
                    <a:gd name="T25" fmla="*/ 7 h 28"/>
                    <a:gd name="T26" fmla="*/ 13 w 54"/>
                    <a:gd name="T27" fmla="*/ 4 h 28"/>
                    <a:gd name="T28" fmla="*/ 8 w 54"/>
                    <a:gd name="T29" fmla="*/ 1 h 28"/>
                    <a:gd name="T30" fmla="*/ 0 w 54"/>
                    <a:gd name="T31" fmla="*/ 0 h 28"/>
                    <a:gd name="T32" fmla="*/ 0 w 54"/>
                    <a:gd name="T33" fmla="*/ 0 h 28"/>
                    <a:gd name="T34" fmla="*/ 3 w 54"/>
                    <a:gd name="T35" fmla="*/ 4 h 28"/>
                    <a:gd name="T36" fmla="*/ 7 w 54"/>
                    <a:gd name="T37" fmla="*/ 10 h 28"/>
                    <a:gd name="T38" fmla="*/ 12 w 54"/>
                    <a:gd name="T39" fmla="*/ 16 h 28"/>
                    <a:gd name="T40" fmla="*/ 19 w 54"/>
                    <a:gd name="T41" fmla="*/ 22 h 28"/>
                    <a:gd name="T42" fmla="*/ 19 w 54"/>
                    <a:gd name="T43" fmla="*/ 22 h 28"/>
                    <a:gd name="T44" fmla="*/ 19 w 54"/>
                    <a:gd name="T45" fmla="*/ 24 h 28"/>
                    <a:gd name="T46" fmla="*/ 20 w 54"/>
                    <a:gd name="T47" fmla="*/ 26 h 28"/>
                    <a:gd name="T48" fmla="*/ 22 w 54"/>
                    <a:gd name="T49" fmla="*/ 26 h 28"/>
                    <a:gd name="T50" fmla="*/ 24 w 54"/>
                    <a:gd name="T51" fmla="*/ 28 h 28"/>
                    <a:gd name="T52" fmla="*/ 30 w 54"/>
                    <a:gd name="T53" fmla="*/ 26 h 28"/>
                    <a:gd name="T54" fmla="*/ 36 w 54"/>
                    <a:gd name="T55" fmla="*/ 25 h 28"/>
                    <a:gd name="T56" fmla="*/ 36 w 54"/>
                    <a:gd name="T57" fmla="*/ 25 h 28"/>
                    <a:gd name="T58" fmla="*/ 39 w 54"/>
                    <a:gd name="T59" fmla="*/ 25 h 28"/>
                    <a:gd name="T60" fmla="*/ 43 w 54"/>
                    <a:gd name="T61" fmla="*/ 24 h 28"/>
                    <a:gd name="T62" fmla="*/ 54 w 54"/>
                    <a:gd name="T63" fmla="*/ 25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4" h="28">
                      <a:moveTo>
                        <a:pt x="54" y="25"/>
                      </a:moveTo>
                      <a:lnTo>
                        <a:pt x="54" y="25"/>
                      </a:lnTo>
                      <a:lnTo>
                        <a:pt x="43" y="21"/>
                      </a:lnTo>
                      <a:lnTo>
                        <a:pt x="39" y="19"/>
                      </a:lnTo>
                      <a:lnTo>
                        <a:pt x="36" y="17"/>
                      </a:lnTo>
                      <a:lnTo>
                        <a:pt x="36" y="17"/>
                      </a:lnTo>
                      <a:lnTo>
                        <a:pt x="30" y="17"/>
                      </a:lnTo>
                      <a:lnTo>
                        <a:pt x="24" y="15"/>
                      </a:lnTo>
                      <a:lnTo>
                        <a:pt x="20" y="12"/>
                      </a:lnTo>
                      <a:lnTo>
                        <a:pt x="19" y="11"/>
                      </a:lnTo>
                      <a:lnTo>
                        <a:pt x="19" y="10"/>
                      </a:lnTo>
                      <a:lnTo>
                        <a:pt x="19" y="10"/>
                      </a:lnTo>
                      <a:lnTo>
                        <a:pt x="17" y="7"/>
                      </a:lnTo>
                      <a:lnTo>
                        <a:pt x="13" y="4"/>
                      </a:lnTo>
                      <a:lnTo>
                        <a:pt x="8" y="1"/>
                      </a:lnTo>
                      <a:lnTo>
                        <a:pt x="0" y="0"/>
                      </a:lnTo>
                      <a:lnTo>
                        <a:pt x="0" y="0"/>
                      </a:lnTo>
                      <a:lnTo>
                        <a:pt x="3" y="4"/>
                      </a:lnTo>
                      <a:lnTo>
                        <a:pt x="7" y="10"/>
                      </a:lnTo>
                      <a:lnTo>
                        <a:pt x="12" y="16"/>
                      </a:lnTo>
                      <a:lnTo>
                        <a:pt x="19" y="22"/>
                      </a:lnTo>
                      <a:lnTo>
                        <a:pt x="19" y="22"/>
                      </a:lnTo>
                      <a:lnTo>
                        <a:pt x="19" y="24"/>
                      </a:lnTo>
                      <a:lnTo>
                        <a:pt x="20" y="26"/>
                      </a:lnTo>
                      <a:lnTo>
                        <a:pt x="22" y="26"/>
                      </a:lnTo>
                      <a:lnTo>
                        <a:pt x="24" y="28"/>
                      </a:lnTo>
                      <a:lnTo>
                        <a:pt x="30" y="26"/>
                      </a:lnTo>
                      <a:lnTo>
                        <a:pt x="36" y="25"/>
                      </a:lnTo>
                      <a:lnTo>
                        <a:pt x="36" y="25"/>
                      </a:lnTo>
                      <a:lnTo>
                        <a:pt x="39" y="25"/>
                      </a:lnTo>
                      <a:lnTo>
                        <a:pt x="43" y="24"/>
                      </a:lnTo>
                      <a:lnTo>
                        <a:pt x="54" y="25"/>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6" name="Freeform 1167">
                  <a:extLst>
                    <a:ext uri="{FF2B5EF4-FFF2-40B4-BE49-F238E27FC236}">
                      <a16:creationId xmlns:a16="http://schemas.microsoft.com/office/drawing/2014/main" id="{F63ACBCC-5EC9-1AC8-183C-AB21612C9781}"/>
                    </a:ext>
                  </a:extLst>
                </p:cNvPr>
                <p:cNvSpPr>
                  <a:spLocks/>
                </p:cNvSpPr>
                <p:nvPr/>
              </p:nvSpPr>
              <p:spPr bwMode="auto">
                <a:xfrm>
                  <a:off x="6156326" y="5156201"/>
                  <a:ext cx="12700" cy="6350"/>
                </a:xfrm>
                <a:custGeom>
                  <a:avLst/>
                  <a:gdLst>
                    <a:gd name="T0" fmla="*/ 54 w 54"/>
                    <a:gd name="T1" fmla="*/ 25 h 28"/>
                    <a:gd name="T2" fmla="*/ 54 w 54"/>
                    <a:gd name="T3" fmla="*/ 25 h 28"/>
                    <a:gd name="T4" fmla="*/ 43 w 54"/>
                    <a:gd name="T5" fmla="*/ 21 h 28"/>
                    <a:gd name="T6" fmla="*/ 39 w 54"/>
                    <a:gd name="T7" fmla="*/ 19 h 28"/>
                    <a:gd name="T8" fmla="*/ 36 w 54"/>
                    <a:gd name="T9" fmla="*/ 17 h 28"/>
                    <a:gd name="T10" fmla="*/ 36 w 54"/>
                    <a:gd name="T11" fmla="*/ 17 h 28"/>
                    <a:gd name="T12" fmla="*/ 30 w 54"/>
                    <a:gd name="T13" fmla="*/ 17 h 28"/>
                    <a:gd name="T14" fmla="*/ 24 w 54"/>
                    <a:gd name="T15" fmla="*/ 15 h 28"/>
                    <a:gd name="T16" fmla="*/ 20 w 54"/>
                    <a:gd name="T17" fmla="*/ 12 h 28"/>
                    <a:gd name="T18" fmla="*/ 19 w 54"/>
                    <a:gd name="T19" fmla="*/ 11 h 28"/>
                    <a:gd name="T20" fmla="*/ 19 w 54"/>
                    <a:gd name="T21" fmla="*/ 10 h 28"/>
                    <a:gd name="T22" fmla="*/ 19 w 54"/>
                    <a:gd name="T23" fmla="*/ 10 h 28"/>
                    <a:gd name="T24" fmla="*/ 17 w 54"/>
                    <a:gd name="T25" fmla="*/ 7 h 28"/>
                    <a:gd name="T26" fmla="*/ 13 w 54"/>
                    <a:gd name="T27" fmla="*/ 4 h 28"/>
                    <a:gd name="T28" fmla="*/ 8 w 54"/>
                    <a:gd name="T29" fmla="*/ 1 h 28"/>
                    <a:gd name="T30" fmla="*/ 0 w 54"/>
                    <a:gd name="T31" fmla="*/ 0 h 28"/>
                    <a:gd name="T32" fmla="*/ 0 w 54"/>
                    <a:gd name="T33" fmla="*/ 0 h 28"/>
                    <a:gd name="T34" fmla="*/ 3 w 54"/>
                    <a:gd name="T35" fmla="*/ 4 h 28"/>
                    <a:gd name="T36" fmla="*/ 7 w 54"/>
                    <a:gd name="T37" fmla="*/ 10 h 28"/>
                    <a:gd name="T38" fmla="*/ 12 w 54"/>
                    <a:gd name="T39" fmla="*/ 16 h 28"/>
                    <a:gd name="T40" fmla="*/ 19 w 54"/>
                    <a:gd name="T41" fmla="*/ 22 h 28"/>
                    <a:gd name="T42" fmla="*/ 19 w 54"/>
                    <a:gd name="T43" fmla="*/ 22 h 28"/>
                    <a:gd name="T44" fmla="*/ 19 w 54"/>
                    <a:gd name="T45" fmla="*/ 24 h 28"/>
                    <a:gd name="T46" fmla="*/ 20 w 54"/>
                    <a:gd name="T47" fmla="*/ 26 h 28"/>
                    <a:gd name="T48" fmla="*/ 22 w 54"/>
                    <a:gd name="T49" fmla="*/ 26 h 28"/>
                    <a:gd name="T50" fmla="*/ 24 w 54"/>
                    <a:gd name="T51" fmla="*/ 28 h 28"/>
                    <a:gd name="T52" fmla="*/ 30 w 54"/>
                    <a:gd name="T53" fmla="*/ 26 h 28"/>
                    <a:gd name="T54" fmla="*/ 36 w 54"/>
                    <a:gd name="T55" fmla="*/ 25 h 28"/>
                    <a:gd name="T56" fmla="*/ 36 w 54"/>
                    <a:gd name="T57" fmla="*/ 25 h 28"/>
                    <a:gd name="T58" fmla="*/ 39 w 54"/>
                    <a:gd name="T59" fmla="*/ 25 h 28"/>
                    <a:gd name="T60" fmla="*/ 43 w 54"/>
                    <a:gd name="T61" fmla="*/ 24 h 28"/>
                    <a:gd name="T62" fmla="*/ 54 w 54"/>
                    <a:gd name="T63" fmla="*/ 25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4" h="28">
                      <a:moveTo>
                        <a:pt x="54" y="25"/>
                      </a:moveTo>
                      <a:lnTo>
                        <a:pt x="54" y="25"/>
                      </a:lnTo>
                      <a:lnTo>
                        <a:pt x="43" y="21"/>
                      </a:lnTo>
                      <a:lnTo>
                        <a:pt x="39" y="19"/>
                      </a:lnTo>
                      <a:lnTo>
                        <a:pt x="36" y="17"/>
                      </a:lnTo>
                      <a:lnTo>
                        <a:pt x="36" y="17"/>
                      </a:lnTo>
                      <a:lnTo>
                        <a:pt x="30" y="17"/>
                      </a:lnTo>
                      <a:lnTo>
                        <a:pt x="24" y="15"/>
                      </a:lnTo>
                      <a:lnTo>
                        <a:pt x="20" y="12"/>
                      </a:lnTo>
                      <a:lnTo>
                        <a:pt x="19" y="11"/>
                      </a:lnTo>
                      <a:lnTo>
                        <a:pt x="19" y="10"/>
                      </a:lnTo>
                      <a:lnTo>
                        <a:pt x="19" y="10"/>
                      </a:lnTo>
                      <a:lnTo>
                        <a:pt x="17" y="7"/>
                      </a:lnTo>
                      <a:lnTo>
                        <a:pt x="13" y="4"/>
                      </a:lnTo>
                      <a:lnTo>
                        <a:pt x="8" y="1"/>
                      </a:lnTo>
                      <a:lnTo>
                        <a:pt x="0" y="0"/>
                      </a:lnTo>
                      <a:lnTo>
                        <a:pt x="0" y="0"/>
                      </a:lnTo>
                      <a:lnTo>
                        <a:pt x="3" y="4"/>
                      </a:lnTo>
                      <a:lnTo>
                        <a:pt x="7" y="10"/>
                      </a:lnTo>
                      <a:lnTo>
                        <a:pt x="12" y="16"/>
                      </a:lnTo>
                      <a:lnTo>
                        <a:pt x="19" y="22"/>
                      </a:lnTo>
                      <a:lnTo>
                        <a:pt x="19" y="22"/>
                      </a:lnTo>
                      <a:lnTo>
                        <a:pt x="19" y="24"/>
                      </a:lnTo>
                      <a:lnTo>
                        <a:pt x="20" y="26"/>
                      </a:lnTo>
                      <a:lnTo>
                        <a:pt x="22" y="26"/>
                      </a:lnTo>
                      <a:lnTo>
                        <a:pt x="24" y="28"/>
                      </a:lnTo>
                      <a:lnTo>
                        <a:pt x="30" y="26"/>
                      </a:lnTo>
                      <a:lnTo>
                        <a:pt x="36" y="25"/>
                      </a:lnTo>
                      <a:lnTo>
                        <a:pt x="36" y="25"/>
                      </a:lnTo>
                      <a:lnTo>
                        <a:pt x="39" y="25"/>
                      </a:lnTo>
                      <a:lnTo>
                        <a:pt x="43" y="24"/>
                      </a:lnTo>
                      <a:lnTo>
                        <a:pt x="54" y="2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7" name="Freeform 1168">
                  <a:extLst>
                    <a:ext uri="{FF2B5EF4-FFF2-40B4-BE49-F238E27FC236}">
                      <a16:creationId xmlns:a16="http://schemas.microsoft.com/office/drawing/2014/main" id="{047299DE-370E-C5CA-4EC8-37BB95EB2EBE}"/>
                    </a:ext>
                  </a:extLst>
                </p:cNvPr>
                <p:cNvSpPr>
                  <a:spLocks/>
                </p:cNvSpPr>
                <p:nvPr/>
              </p:nvSpPr>
              <p:spPr bwMode="auto">
                <a:xfrm>
                  <a:off x="6156326" y="5156201"/>
                  <a:ext cx="12700" cy="6350"/>
                </a:xfrm>
                <a:custGeom>
                  <a:avLst/>
                  <a:gdLst>
                    <a:gd name="T0" fmla="*/ 54 w 54"/>
                    <a:gd name="T1" fmla="*/ 25 h 28"/>
                    <a:gd name="T2" fmla="*/ 54 w 54"/>
                    <a:gd name="T3" fmla="*/ 25 h 28"/>
                    <a:gd name="T4" fmla="*/ 43 w 54"/>
                    <a:gd name="T5" fmla="*/ 21 h 28"/>
                    <a:gd name="T6" fmla="*/ 39 w 54"/>
                    <a:gd name="T7" fmla="*/ 19 h 28"/>
                    <a:gd name="T8" fmla="*/ 36 w 54"/>
                    <a:gd name="T9" fmla="*/ 17 h 28"/>
                    <a:gd name="T10" fmla="*/ 36 w 54"/>
                    <a:gd name="T11" fmla="*/ 17 h 28"/>
                    <a:gd name="T12" fmla="*/ 30 w 54"/>
                    <a:gd name="T13" fmla="*/ 17 h 28"/>
                    <a:gd name="T14" fmla="*/ 24 w 54"/>
                    <a:gd name="T15" fmla="*/ 15 h 28"/>
                    <a:gd name="T16" fmla="*/ 20 w 54"/>
                    <a:gd name="T17" fmla="*/ 12 h 28"/>
                    <a:gd name="T18" fmla="*/ 19 w 54"/>
                    <a:gd name="T19" fmla="*/ 10 h 28"/>
                    <a:gd name="T20" fmla="*/ 19 w 54"/>
                    <a:gd name="T21" fmla="*/ 10 h 28"/>
                    <a:gd name="T22" fmla="*/ 17 w 54"/>
                    <a:gd name="T23" fmla="*/ 7 h 28"/>
                    <a:gd name="T24" fmla="*/ 13 w 54"/>
                    <a:gd name="T25" fmla="*/ 4 h 28"/>
                    <a:gd name="T26" fmla="*/ 8 w 54"/>
                    <a:gd name="T27" fmla="*/ 1 h 28"/>
                    <a:gd name="T28" fmla="*/ 0 w 54"/>
                    <a:gd name="T29" fmla="*/ 0 h 28"/>
                    <a:gd name="T30" fmla="*/ 0 w 54"/>
                    <a:gd name="T31" fmla="*/ 0 h 28"/>
                    <a:gd name="T32" fmla="*/ 3 w 54"/>
                    <a:gd name="T33" fmla="*/ 4 h 28"/>
                    <a:gd name="T34" fmla="*/ 7 w 54"/>
                    <a:gd name="T35" fmla="*/ 10 h 28"/>
                    <a:gd name="T36" fmla="*/ 12 w 54"/>
                    <a:gd name="T37" fmla="*/ 16 h 28"/>
                    <a:gd name="T38" fmla="*/ 19 w 54"/>
                    <a:gd name="T39" fmla="*/ 22 h 28"/>
                    <a:gd name="T40" fmla="*/ 19 w 54"/>
                    <a:gd name="T41" fmla="*/ 22 h 28"/>
                    <a:gd name="T42" fmla="*/ 19 w 54"/>
                    <a:gd name="T43" fmla="*/ 24 h 28"/>
                    <a:gd name="T44" fmla="*/ 20 w 54"/>
                    <a:gd name="T45" fmla="*/ 26 h 28"/>
                    <a:gd name="T46" fmla="*/ 22 w 54"/>
                    <a:gd name="T47" fmla="*/ 26 h 28"/>
                    <a:gd name="T48" fmla="*/ 24 w 54"/>
                    <a:gd name="T49" fmla="*/ 28 h 28"/>
                    <a:gd name="T50" fmla="*/ 30 w 54"/>
                    <a:gd name="T51" fmla="*/ 26 h 28"/>
                    <a:gd name="T52" fmla="*/ 36 w 54"/>
                    <a:gd name="T53" fmla="*/ 25 h 28"/>
                    <a:gd name="T54" fmla="*/ 36 w 54"/>
                    <a:gd name="T55" fmla="*/ 25 h 28"/>
                    <a:gd name="T56" fmla="*/ 39 w 54"/>
                    <a:gd name="T57" fmla="*/ 25 h 28"/>
                    <a:gd name="T58" fmla="*/ 43 w 54"/>
                    <a:gd name="T59" fmla="*/ 24 h 28"/>
                    <a:gd name="T60" fmla="*/ 54 w 54"/>
                    <a:gd name="T61" fmla="*/ 25 h 28"/>
                    <a:gd name="T62" fmla="*/ 54 w 54"/>
                    <a:gd name="T63" fmla="*/ 25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4" h="28">
                      <a:moveTo>
                        <a:pt x="54" y="25"/>
                      </a:moveTo>
                      <a:lnTo>
                        <a:pt x="54" y="25"/>
                      </a:lnTo>
                      <a:lnTo>
                        <a:pt x="43" y="21"/>
                      </a:lnTo>
                      <a:lnTo>
                        <a:pt x="39" y="19"/>
                      </a:lnTo>
                      <a:lnTo>
                        <a:pt x="36" y="17"/>
                      </a:lnTo>
                      <a:lnTo>
                        <a:pt x="36" y="17"/>
                      </a:lnTo>
                      <a:lnTo>
                        <a:pt x="30" y="17"/>
                      </a:lnTo>
                      <a:lnTo>
                        <a:pt x="24" y="15"/>
                      </a:lnTo>
                      <a:lnTo>
                        <a:pt x="20" y="12"/>
                      </a:lnTo>
                      <a:lnTo>
                        <a:pt x="19" y="10"/>
                      </a:lnTo>
                      <a:lnTo>
                        <a:pt x="19" y="10"/>
                      </a:lnTo>
                      <a:lnTo>
                        <a:pt x="17" y="7"/>
                      </a:lnTo>
                      <a:lnTo>
                        <a:pt x="13" y="4"/>
                      </a:lnTo>
                      <a:lnTo>
                        <a:pt x="8" y="1"/>
                      </a:lnTo>
                      <a:lnTo>
                        <a:pt x="0" y="0"/>
                      </a:lnTo>
                      <a:lnTo>
                        <a:pt x="0" y="0"/>
                      </a:lnTo>
                      <a:lnTo>
                        <a:pt x="3" y="4"/>
                      </a:lnTo>
                      <a:lnTo>
                        <a:pt x="7" y="10"/>
                      </a:lnTo>
                      <a:lnTo>
                        <a:pt x="12" y="16"/>
                      </a:lnTo>
                      <a:lnTo>
                        <a:pt x="19" y="22"/>
                      </a:lnTo>
                      <a:lnTo>
                        <a:pt x="19" y="22"/>
                      </a:lnTo>
                      <a:lnTo>
                        <a:pt x="19" y="24"/>
                      </a:lnTo>
                      <a:lnTo>
                        <a:pt x="20" y="26"/>
                      </a:lnTo>
                      <a:lnTo>
                        <a:pt x="22" y="26"/>
                      </a:lnTo>
                      <a:lnTo>
                        <a:pt x="24" y="28"/>
                      </a:lnTo>
                      <a:lnTo>
                        <a:pt x="30" y="26"/>
                      </a:lnTo>
                      <a:lnTo>
                        <a:pt x="36" y="25"/>
                      </a:lnTo>
                      <a:lnTo>
                        <a:pt x="36" y="25"/>
                      </a:lnTo>
                      <a:lnTo>
                        <a:pt x="39" y="25"/>
                      </a:lnTo>
                      <a:lnTo>
                        <a:pt x="43" y="24"/>
                      </a:lnTo>
                      <a:lnTo>
                        <a:pt x="54" y="25"/>
                      </a:lnTo>
                      <a:lnTo>
                        <a:pt x="54" y="2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8" name="Freeform 1169">
                  <a:extLst>
                    <a:ext uri="{FF2B5EF4-FFF2-40B4-BE49-F238E27FC236}">
                      <a16:creationId xmlns:a16="http://schemas.microsoft.com/office/drawing/2014/main" id="{0E07663B-133A-CF21-2A4E-87C24544EA45}"/>
                    </a:ext>
                  </a:extLst>
                </p:cNvPr>
                <p:cNvSpPr>
                  <a:spLocks/>
                </p:cNvSpPr>
                <p:nvPr/>
              </p:nvSpPr>
              <p:spPr bwMode="auto">
                <a:xfrm>
                  <a:off x="6170613" y="5148263"/>
                  <a:ext cx="12700" cy="9525"/>
                </a:xfrm>
                <a:custGeom>
                  <a:avLst/>
                  <a:gdLst>
                    <a:gd name="T0" fmla="*/ 36 w 54"/>
                    <a:gd name="T1" fmla="*/ 44 h 44"/>
                    <a:gd name="T2" fmla="*/ 0 w 54"/>
                    <a:gd name="T3" fmla="*/ 22 h 44"/>
                    <a:gd name="T4" fmla="*/ 0 w 54"/>
                    <a:gd name="T5" fmla="*/ 22 h 44"/>
                    <a:gd name="T6" fmla="*/ 3 w 54"/>
                    <a:gd name="T7" fmla="*/ 19 h 44"/>
                    <a:gd name="T8" fmla="*/ 4 w 54"/>
                    <a:gd name="T9" fmla="*/ 16 h 44"/>
                    <a:gd name="T10" fmla="*/ 4 w 54"/>
                    <a:gd name="T11" fmla="*/ 13 h 44"/>
                    <a:gd name="T12" fmla="*/ 3 w 54"/>
                    <a:gd name="T13" fmla="*/ 11 h 44"/>
                    <a:gd name="T14" fmla="*/ 1 w 54"/>
                    <a:gd name="T15" fmla="*/ 5 h 44"/>
                    <a:gd name="T16" fmla="*/ 0 w 54"/>
                    <a:gd name="T17" fmla="*/ 0 h 44"/>
                    <a:gd name="T18" fmla="*/ 9 w 54"/>
                    <a:gd name="T19" fmla="*/ 0 h 44"/>
                    <a:gd name="T20" fmla="*/ 9 w 54"/>
                    <a:gd name="T21" fmla="*/ 11 h 44"/>
                    <a:gd name="T22" fmla="*/ 9 w 54"/>
                    <a:gd name="T23" fmla="*/ 13 h 44"/>
                    <a:gd name="T24" fmla="*/ 19 w 54"/>
                    <a:gd name="T25" fmla="*/ 5 h 44"/>
                    <a:gd name="T26" fmla="*/ 27 w 54"/>
                    <a:gd name="T27" fmla="*/ 10 h 44"/>
                    <a:gd name="T28" fmla="*/ 19 w 54"/>
                    <a:gd name="T29" fmla="*/ 16 h 44"/>
                    <a:gd name="T30" fmla="*/ 19 w 54"/>
                    <a:gd name="T31" fmla="*/ 19 h 44"/>
                    <a:gd name="T32" fmla="*/ 27 w 54"/>
                    <a:gd name="T33" fmla="*/ 13 h 44"/>
                    <a:gd name="T34" fmla="*/ 36 w 54"/>
                    <a:gd name="T35" fmla="*/ 18 h 44"/>
                    <a:gd name="T36" fmla="*/ 27 w 54"/>
                    <a:gd name="T37" fmla="*/ 25 h 44"/>
                    <a:gd name="T38" fmla="*/ 36 w 54"/>
                    <a:gd name="T39" fmla="*/ 28 h 44"/>
                    <a:gd name="T40" fmla="*/ 36 w 54"/>
                    <a:gd name="T41" fmla="*/ 24 h 44"/>
                    <a:gd name="T42" fmla="*/ 45 w 54"/>
                    <a:gd name="T43" fmla="*/ 28 h 44"/>
                    <a:gd name="T44" fmla="*/ 36 w 54"/>
                    <a:gd name="T45" fmla="*/ 33 h 44"/>
                    <a:gd name="T46" fmla="*/ 36 w 54"/>
                    <a:gd name="T47" fmla="*/ 35 h 44"/>
                    <a:gd name="T48" fmla="*/ 54 w 54"/>
                    <a:gd name="T49" fmla="*/ 33 h 44"/>
                    <a:gd name="T50" fmla="*/ 54 w 54"/>
                    <a:gd name="T51" fmla="*/ 39 h 44"/>
                    <a:gd name="T52" fmla="*/ 54 w 54"/>
                    <a:gd name="T53" fmla="*/ 39 h 44"/>
                    <a:gd name="T54" fmla="*/ 47 w 54"/>
                    <a:gd name="T55" fmla="*/ 40 h 44"/>
                    <a:gd name="T56" fmla="*/ 41 w 54"/>
                    <a:gd name="T57" fmla="*/ 40 h 44"/>
                    <a:gd name="T58" fmla="*/ 37 w 54"/>
                    <a:gd name="T59" fmla="*/ 41 h 44"/>
                    <a:gd name="T60" fmla="*/ 36 w 54"/>
                    <a:gd name="T61" fmla="*/ 43 h 44"/>
                    <a:gd name="T62" fmla="*/ 36 w 54"/>
                    <a:gd name="T63"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4" h="44">
                      <a:moveTo>
                        <a:pt x="36" y="44"/>
                      </a:moveTo>
                      <a:lnTo>
                        <a:pt x="0" y="22"/>
                      </a:lnTo>
                      <a:lnTo>
                        <a:pt x="0" y="22"/>
                      </a:lnTo>
                      <a:lnTo>
                        <a:pt x="3" y="19"/>
                      </a:lnTo>
                      <a:lnTo>
                        <a:pt x="4" y="16"/>
                      </a:lnTo>
                      <a:lnTo>
                        <a:pt x="4" y="13"/>
                      </a:lnTo>
                      <a:lnTo>
                        <a:pt x="3" y="11"/>
                      </a:lnTo>
                      <a:lnTo>
                        <a:pt x="1" y="5"/>
                      </a:lnTo>
                      <a:lnTo>
                        <a:pt x="0" y="0"/>
                      </a:lnTo>
                      <a:lnTo>
                        <a:pt x="9" y="0"/>
                      </a:lnTo>
                      <a:lnTo>
                        <a:pt x="9" y="11"/>
                      </a:lnTo>
                      <a:lnTo>
                        <a:pt x="9" y="13"/>
                      </a:lnTo>
                      <a:lnTo>
                        <a:pt x="19" y="5"/>
                      </a:lnTo>
                      <a:lnTo>
                        <a:pt x="27" y="10"/>
                      </a:lnTo>
                      <a:lnTo>
                        <a:pt x="19" y="16"/>
                      </a:lnTo>
                      <a:lnTo>
                        <a:pt x="19" y="19"/>
                      </a:lnTo>
                      <a:lnTo>
                        <a:pt x="27" y="13"/>
                      </a:lnTo>
                      <a:lnTo>
                        <a:pt x="36" y="18"/>
                      </a:lnTo>
                      <a:lnTo>
                        <a:pt x="27" y="25"/>
                      </a:lnTo>
                      <a:lnTo>
                        <a:pt x="36" y="28"/>
                      </a:lnTo>
                      <a:lnTo>
                        <a:pt x="36" y="24"/>
                      </a:lnTo>
                      <a:lnTo>
                        <a:pt x="45" y="28"/>
                      </a:lnTo>
                      <a:lnTo>
                        <a:pt x="36" y="33"/>
                      </a:lnTo>
                      <a:lnTo>
                        <a:pt x="36" y="35"/>
                      </a:lnTo>
                      <a:lnTo>
                        <a:pt x="54" y="33"/>
                      </a:lnTo>
                      <a:lnTo>
                        <a:pt x="54" y="39"/>
                      </a:lnTo>
                      <a:lnTo>
                        <a:pt x="54" y="39"/>
                      </a:lnTo>
                      <a:lnTo>
                        <a:pt x="47" y="40"/>
                      </a:lnTo>
                      <a:lnTo>
                        <a:pt x="41" y="40"/>
                      </a:lnTo>
                      <a:lnTo>
                        <a:pt x="37" y="41"/>
                      </a:lnTo>
                      <a:lnTo>
                        <a:pt x="36" y="43"/>
                      </a:lnTo>
                      <a:lnTo>
                        <a:pt x="36" y="4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9" name="Freeform 1170">
                  <a:extLst>
                    <a:ext uri="{FF2B5EF4-FFF2-40B4-BE49-F238E27FC236}">
                      <a16:creationId xmlns:a16="http://schemas.microsoft.com/office/drawing/2014/main" id="{F530596A-A10B-39BD-CC2A-BC22F60AEB61}"/>
                    </a:ext>
                  </a:extLst>
                </p:cNvPr>
                <p:cNvSpPr>
                  <a:spLocks/>
                </p:cNvSpPr>
                <p:nvPr/>
              </p:nvSpPr>
              <p:spPr bwMode="auto">
                <a:xfrm>
                  <a:off x="6170613" y="5148263"/>
                  <a:ext cx="12700" cy="9525"/>
                </a:xfrm>
                <a:custGeom>
                  <a:avLst/>
                  <a:gdLst>
                    <a:gd name="T0" fmla="*/ 36 w 54"/>
                    <a:gd name="T1" fmla="*/ 44 h 44"/>
                    <a:gd name="T2" fmla="*/ 0 w 54"/>
                    <a:gd name="T3" fmla="*/ 22 h 44"/>
                    <a:gd name="T4" fmla="*/ 0 w 54"/>
                    <a:gd name="T5" fmla="*/ 22 h 44"/>
                    <a:gd name="T6" fmla="*/ 3 w 54"/>
                    <a:gd name="T7" fmla="*/ 19 h 44"/>
                    <a:gd name="T8" fmla="*/ 4 w 54"/>
                    <a:gd name="T9" fmla="*/ 16 h 44"/>
                    <a:gd name="T10" fmla="*/ 4 w 54"/>
                    <a:gd name="T11" fmla="*/ 13 h 44"/>
                    <a:gd name="T12" fmla="*/ 3 w 54"/>
                    <a:gd name="T13" fmla="*/ 11 h 44"/>
                    <a:gd name="T14" fmla="*/ 1 w 54"/>
                    <a:gd name="T15" fmla="*/ 5 h 44"/>
                    <a:gd name="T16" fmla="*/ 0 w 54"/>
                    <a:gd name="T17" fmla="*/ 0 h 44"/>
                    <a:gd name="T18" fmla="*/ 9 w 54"/>
                    <a:gd name="T19" fmla="*/ 0 h 44"/>
                    <a:gd name="T20" fmla="*/ 9 w 54"/>
                    <a:gd name="T21" fmla="*/ 11 h 44"/>
                    <a:gd name="T22" fmla="*/ 9 w 54"/>
                    <a:gd name="T23" fmla="*/ 13 h 44"/>
                    <a:gd name="T24" fmla="*/ 19 w 54"/>
                    <a:gd name="T25" fmla="*/ 5 h 44"/>
                    <a:gd name="T26" fmla="*/ 27 w 54"/>
                    <a:gd name="T27" fmla="*/ 10 h 44"/>
                    <a:gd name="T28" fmla="*/ 19 w 54"/>
                    <a:gd name="T29" fmla="*/ 16 h 44"/>
                    <a:gd name="T30" fmla="*/ 19 w 54"/>
                    <a:gd name="T31" fmla="*/ 19 h 44"/>
                    <a:gd name="T32" fmla="*/ 27 w 54"/>
                    <a:gd name="T33" fmla="*/ 13 h 44"/>
                    <a:gd name="T34" fmla="*/ 36 w 54"/>
                    <a:gd name="T35" fmla="*/ 18 h 44"/>
                    <a:gd name="T36" fmla="*/ 27 w 54"/>
                    <a:gd name="T37" fmla="*/ 25 h 44"/>
                    <a:gd name="T38" fmla="*/ 36 w 54"/>
                    <a:gd name="T39" fmla="*/ 28 h 44"/>
                    <a:gd name="T40" fmla="*/ 36 w 54"/>
                    <a:gd name="T41" fmla="*/ 24 h 44"/>
                    <a:gd name="T42" fmla="*/ 45 w 54"/>
                    <a:gd name="T43" fmla="*/ 28 h 44"/>
                    <a:gd name="T44" fmla="*/ 36 w 54"/>
                    <a:gd name="T45" fmla="*/ 33 h 44"/>
                    <a:gd name="T46" fmla="*/ 36 w 54"/>
                    <a:gd name="T47" fmla="*/ 35 h 44"/>
                    <a:gd name="T48" fmla="*/ 54 w 54"/>
                    <a:gd name="T49" fmla="*/ 33 h 44"/>
                    <a:gd name="T50" fmla="*/ 54 w 54"/>
                    <a:gd name="T51" fmla="*/ 39 h 44"/>
                    <a:gd name="T52" fmla="*/ 54 w 54"/>
                    <a:gd name="T53" fmla="*/ 39 h 44"/>
                    <a:gd name="T54" fmla="*/ 47 w 54"/>
                    <a:gd name="T55" fmla="*/ 40 h 44"/>
                    <a:gd name="T56" fmla="*/ 41 w 54"/>
                    <a:gd name="T57" fmla="*/ 40 h 44"/>
                    <a:gd name="T58" fmla="*/ 37 w 54"/>
                    <a:gd name="T59" fmla="*/ 41 h 44"/>
                    <a:gd name="T60" fmla="*/ 36 w 54"/>
                    <a:gd name="T61" fmla="*/ 43 h 44"/>
                    <a:gd name="T62" fmla="*/ 36 w 54"/>
                    <a:gd name="T63"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4" h="44">
                      <a:moveTo>
                        <a:pt x="36" y="44"/>
                      </a:moveTo>
                      <a:lnTo>
                        <a:pt x="0" y="22"/>
                      </a:lnTo>
                      <a:lnTo>
                        <a:pt x="0" y="22"/>
                      </a:lnTo>
                      <a:lnTo>
                        <a:pt x="3" y="19"/>
                      </a:lnTo>
                      <a:lnTo>
                        <a:pt x="4" y="16"/>
                      </a:lnTo>
                      <a:lnTo>
                        <a:pt x="4" y="13"/>
                      </a:lnTo>
                      <a:lnTo>
                        <a:pt x="3" y="11"/>
                      </a:lnTo>
                      <a:lnTo>
                        <a:pt x="1" y="5"/>
                      </a:lnTo>
                      <a:lnTo>
                        <a:pt x="0" y="0"/>
                      </a:lnTo>
                      <a:lnTo>
                        <a:pt x="9" y="0"/>
                      </a:lnTo>
                      <a:lnTo>
                        <a:pt x="9" y="11"/>
                      </a:lnTo>
                      <a:lnTo>
                        <a:pt x="9" y="13"/>
                      </a:lnTo>
                      <a:lnTo>
                        <a:pt x="19" y="5"/>
                      </a:lnTo>
                      <a:lnTo>
                        <a:pt x="27" y="10"/>
                      </a:lnTo>
                      <a:lnTo>
                        <a:pt x="19" y="16"/>
                      </a:lnTo>
                      <a:lnTo>
                        <a:pt x="19" y="19"/>
                      </a:lnTo>
                      <a:lnTo>
                        <a:pt x="27" y="13"/>
                      </a:lnTo>
                      <a:lnTo>
                        <a:pt x="36" y="18"/>
                      </a:lnTo>
                      <a:lnTo>
                        <a:pt x="27" y="25"/>
                      </a:lnTo>
                      <a:lnTo>
                        <a:pt x="36" y="28"/>
                      </a:lnTo>
                      <a:lnTo>
                        <a:pt x="36" y="24"/>
                      </a:lnTo>
                      <a:lnTo>
                        <a:pt x="45" y="28"/>
                      </a:lnTo>
                      <a:lnTo>
                        <a:pt x="36" y="33"/>
                      </a:lnTo>
                      <a:lnTo>
                        <a:pt x="36" y="35"/>
                      </a:lnTo>
                      <a:lnTo>
                        <a:pt x="54" y="33"/>
                      </a:lnTo>
                      <a:lnTo>
                        <a:pt x="54" y="39"/>
                      </a:lnTo>
                      <a:lnTo>
                        <a:pt x="54" y="39"/>
                      </a:lnTo>
                      <a:lnTo>
                        <a:pt x="47" y="40"/>
                      </a:lnTo>
                      <a:lnTo>
                        <a:pt x="41" y="40"/>
                      </a:lnTo>
                      <a:lnTo>
                        <a:pt x="37" y="41"/>
                      </a:lnTo>
                      <a:lnTo>
                        <a:pt x="36" y="43"/>
                      </a:lnTo>
                      <a:lnTo>
                        <a:pt x="36" y="4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0" name="Freeform 1171">
                  <a:extLst>
                    <a:ext uri="{FF2B5EF4-FFF2-40B4-BE49-F238E27FC236}">
                      <a16:creationId xmlns:a16="http://schemas.microsoft.com/office/drawing/2014/main" id="{B9D010F3-A1FA-79B7-9C80-8EF954CE5C76}"/>
                    </a:ext>
                  </a:extLst>
                </p:cNvPr>
                <p:cNvSpPr>
                  <a:spLocks/>
                </p:cNvSpPr>
                <p:nvPr/>
              </p:nvSpPr>
              <p:spPr bwMode="auto">
                <a:xfrm>
                  <a:off x="6170613" y="5148263"/>
                  <a:ext cx="12700" cy="9525"/>
                </a:xfrm>
                <a:custGeom>
                  <a:avLst/>
                  <a:gdLst>
                    <a:gd name="T0" fmla="*/ 36 w 54"/>
                    <a:gd name="T1" fmla="*/ 44 h 44"/>
                    <a:gd name="T2" fmla="*/ 0 w 54"/>
                    <a:gd name="T3" fmla="*/ 22 h 44"/>
                    <a:gd name="T4" fmla="*/ 0 w 54"/>
                    <a:gd name="T5" fmla="*/ 22 h 44"/>
                    <a:gd name="T6" fmla="*/ 3 w 54"/>
                    <a:gd name="T7" fmla="*/ 18 h 44"/>
                    <a:gd name="T8" fmla="*/ 4 w 54"/>
                    <a:gd name="T9" fmla="*/ 16 h 44"/>
                    <a:gd name="T10" fmla="*/ 4 w 54"/>
                    <a:gd name="T11" fmla="*/ 13 h 44"/>
                    <a:gd name="T12" fmla="*/ 3 w 54"/>
                    <a:gd name="T13" fmla="*/ 11 h 44"/>
                    <a:gd name="T14" fmla="*/ 1 w 54"/>
                    <a:gd name="T15" fmla="*/ 5 h 44"/>
                    <a:gd name="T16" fmla="*/ 0 w 54"/>
                    <a:gd name="T17" fmla="*/ 0 h 44"/>
                    <a:gd name="T18" fmla="*/ 9 w 54"/>
                    <a:gd name="T19" fmla="*/ 0 h 44"/>
                    <a:gd name="T20" fmla="*/ 9 w 54"/>
                    <a:gd name="T21" fmla="*/ 11 h 44"/>
                    <a:gd name="T22" fmla="*/ 9 w 54"/>
                    <a:gd name="T23" fmla="*/ 13 h 44"/>
                    <a:gd name="T24" fmla="*/ 19 w 54"/>
                    <a:gd name="T25" fmla="*/ 5 h 44"/>
                    <a:gd name="T26" fmla="*/ 27 w 54"/>
                    <a:gd name="T27" fmla="*/ 10 h 44"/>
                    <a:gd name="T28" fmla="*/ 19 w 54"/>
                    <a:gd name="T29" fmla="*/ 16 h 44"/>
                    <a:gd name="T30" fmla="*/ 19 w 54"/>
                    <a:gd name="T31" fmla="*/ 19 h 44"/>
                    <a:gd name="T32" fmla="*/ 27 w 54"/>
                    <a:gd name="T33" fmla="*/ 13 h 44"/>
                    <a:gd name="T34" fmla="*/ 36 w 54"/>
                    <a:gd name="T35" fmla="*/ 18 h 44"/>
                    <a:gd name="T36" fmla="*/ 27 w 54"/>
                    <a:gd name="T37" fmla="*/ 25 h 44"/>
                    <a:gd name="T38" fmla="*/ 36 w 54"/>
                    <a:gd name="T39" fmla="*/ 28 h 44"/>
                    <a:gd name="T40" fmla="*/ 36 w 54"/>
                    <a:gd name="T41" fmla="*/ 23 h 44"/>
                    <a:gd name="T42" fmla="*/ 45 w 54"/>
                    <a:gd name="T43" fmla="*/ 28 h 44"/>
                    <a:gd name="T44" fmla="*/ 36 w 54"/>
                    <a:gd name="T45" fmla="*/ 33 h 44"/>
                    <a:gd name="T46" fmla="*/ 36 w 54"/>
                    <a:gd name="T47" fmla="*/ 35 h 44"/>
                    <a:gd name="T48" fmla="*/ 54 w 54"/>
                    <a:gd name="T49" fmla="*/ 33 h 44"/>
                    <a:gd name="T50" fmla="*/ 54 w 54"/>
                    <a:gd name="T51" fmla="*/ 39 h 44"/>
                    <a:gd name="T52" fmla="*/ 54 w 54"/>
                    <a:gd name="T53" fmla="*/ 39 h 44"/>
                    <a:gd name="T54" fmla="*/ 47 w 54"/>
                    <a:gd name="T55" fmla="*/ 40 h 44"/>
                    <a:gd name="T56" fmla="*/ 41 w 54"/>
                    <a:gd name="T57" fmla="*/ 40 h 44"/>
                    <a:gd name="T58" fmla="*/ 37 w 54"/>
                    <a:gd name="T59" fmla="*/ 41 h 44"/>
                    <a:gd name="T60" fmla="*/ 36 w 54"/>
                    <a:gd name="T61" fmla="*/ 43 h 44"/>
                    <a:gd name="T62" fmla="*/ 36 w 54"/>
                    <a:gd name="T63" fmla="*/ 44 h 44"/>
                    <a:gd name="T64" fmla="*/ 36 w 54"/>
                    <a:gd name="T65"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4" h="44">
                      <a:moveTo>
                        <a:pt x="36" y="44"/>
                      </a:moveTo>
                      <a:lnTo>
                        <a:pt x="0" y="22"/>
                      </a:lnTo>
                      <a:lnTo>
                        <a:pt x="0" y="22"/>
                      </a:lnTo>
                      <a:lnTo>
                        <a:pt x="3" y="18"/>
                      </a:lnTo>
                      <a:lnTo>
                        <a:pt x="4" y="16"/>
                      </a:lnTo>
                      <a:lnTo>
                        <a:pt x="4" y="13"/>
                      </a:lnTo>
                      <a:lnTo>
                        <a:pt x="3" y="11"/>
                      </a:lnTo>
                      <a:lnTo>
                        <a:pt x="1" y="5"/>
                      </a:lnTo>
                      <a:lnTo>
                        <a:pt x="0" y="0"/>
                      </a:lnTo>
                      <a:lnTo>
                        <a:pt x="9" y="0"/>
                      </a:lnTo>
                      <a:lnTo>
                        <a:pt x="9" y="11"/>
                      </a:lnTo>
                      <a:lnTo>
                        <a:pt x="9" y="13"/>
                      </a:lnTo>
                      <a:lnTo>
                        <a:pt x="19" y="5"/>
                      </a:lnTo>
                      <a:lnTo>
                        <a:pt x="27" y="10"/>
                      </a:lnTo>
                      <a:lnTo>
                        <a:pt x="19" y="16"/>
                      </a:lnTo>
                      <a:lnTo>
                        <a:pt x="19" y="19"/>
                      </a:lnTo>
                      <a:lnTo>
                        <a:pt x="27" y="13"/>
                      </a:lnTo>
                      <a:lnTo>
                        <a:pt x="36" y="18"/>
                      </a:lnTo>
                      <a:lnTo>
                        <a:pt x="27" y="25"/>
                      </a:lnTo>
                      <a:lnTo>
                        <a:pt x="36" y="28"/>
                      </a:lnTo>
                      <a:lnTo>
                        <a:pt x="36" y="23"/>
                      </a:lnTo>
                      <a:lnTo>
                        <a:pt x="45" y="28"/>
                      </a:lnTo>
                      <a:lnTo>
                        <a:pt x="36" y="33"/>
                      </a:lnTo>
                      <a:lnTo>
                        <a:pt x="36" y="35"/>
                      </a:lnTo>
                      <a:lnTo>
                        <a:pt x="54" y="33"/>
                      </a:lnTo>
                      <a:lnTo>
                        <a:pt x="54" y="39"/>
                      </a:lnTo>
                      <a:lnTo>
                        <a:pt x="54" y="39"/>
                      </a:lnTo>
                      <a:lnTo>
                        <a:pt x="47" y="40"/>
                      </a:lnTo>
                      <a:lnTo>
                        <a:pt x="41" y="40"/>
                      </a:lnTo>
                      <a:lnTo>
                        <a:pt x="37" y="41"/>
                      </a:lnTo>
                      <a:lnTo>
                        <a:pt x="36" y="43"/>
                      </a:lnTo>
                      <a:lnTo>
                        <a:pt x="36" y="44"/>
                      </a:lnTo>
                      <a:lnTo>
                        <a:pt x="36" y="4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1" name="Rectangle 1172">
                  <a:extLst>
                    <a:ext uri="{FF2B5EF4-FFF2-40B4-BE49-F238E27FC236}">
                      <a16:creationId xmlns:a16="http://schemas.microsoft.com/office/drawing/2014/main" id="{E72D418E-A7CA-CA77-A7EB-F6B73DB63610}"/>
                    </a:ext>
                  </a:extLst>
                </p:cNvPr>
                <p:cNvSpPr>
                  <a:spLocks noChangeArrowheads="1"/>
                </p:cNvSpPr>
                <p:nvPr/>
              </p:nvSpPr>
              <p:spPr bwMode="auto">
                <a:xfrm>
                  <a:off x="6186488" y="5243513"/>
                  <a:ext cx="3175" cy="952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2" name="Rectangle 1173">
                  <a:extLst>
                    <a:ext uri="{FF2B5EF4-FFF2-40B4-BE49-F238E27FC236}">
                      <a16:creationId xmlns:a16="http://schemas.microsoft.com/office/drawing/2014/main" id="{A3FA62F6-68A7-A41A-DF40-AC0541F33DD2}"/>
                    </a:ext>
                  </a:extLst>
                </p:cNvPr>
                <p:cNvSpPr>
                  <a:spLocks noChangeArrowheads="1"/>
                </p:cNvSpPr>
                <p:nvPr/>
              </p:nvSpPr>
              <p:spPr bwMode="auto">
                <a:xfrm>
                  <a:off x="6186488" y="5243513"/>
                  <a:ext cx="3175" cy="952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3" name="Rectangle 1174">
                  <a:extLst>
                    <a:ext uri="{FF2B5EF4-FFF2-40B4-BE49-F238E27FC236}">
                      <a16:creationId xmlns:a16="http://schemas.microsoft.com/office/drawing/2014/main" id="{5F1343EF-0A65-582A-45D5-55F6F31FB4E5}"/>
                    </a:ext>
                  </a:extLst>
                </p:cNvPr>
                <p:cNvSpPr>
                  <a:spLocks noChangeArrowheads="1"/>
                </p:cNvSpPr>
                <p:nvPr/>
              </p:nvSpPr>
              <p:spPr bwMode="auto">
                <a:xfrm>
                  <a:off x="6175376" y="5230813"/>
                  <a:ext cx="7938"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4" name="Rectangle 1175">
                  <a:extLst>
                    <a:ext uri="{FF2B5EF4-FFF2-40B4-BE49-F238E27FC236}">
                      <a16:creationId xmlns:a16="http://schemas.microsoft.com/office/drawing/2014/main" id="{859B821A-930D-24B4-2178-1C3E97EC90F3}"/>
                    </a:ext>
                  </a:extLst>
                </p:cNvPr>
                <p:cNvSpPr>
                  <a:spLocks noChangeArrowheads="1"/>
                </p:cNvSpPr>
                <p:nvPr/>
              </p:nvSpPr>
              <p:spPr bwMode="auto">
                <a:xfrm>
                  <a:off x="6175376" y="5230813"/>
                  <a:ext cx="7938"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5" name="Rectangle 1176">
                  <a:extLst>
                    <a:ext uri="{FF2B5EF4-FFF2-40B4-BE49-F238E27FC236}">
                      <a16:creationId xmlns:a16="http://schemas.microsoft.com/office/drawing/2014/main" id="{BFD42CE4-4DF8-F8A4-252D-F276F79E495C}"/>
                    </a:ext>
                  </a:extLst>
                </p:cNvPr>
                <p:cNvSpPr>
                  <a:spLocks noChangeArrowheads="1"/>
                </p:cNvSpPr>
                <p:nvPr/>
              </p:nvSpPr>
              <p:spPr bwMode="auto">
                <a:xfrm>
                  <a:off x="6145213" y="5240338"/>
                  <a:ext cx="1588"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6" name="Rectangle 1177">
                  <a:extLst>
                    <a:ext uri="{FF2B5EF4-FFF2-40B4-BE49-F238E27FC236}">
                      <a16:creationId xmlns:a16="http://schemas.microsoft.com/office/drawing/2014/main" id="{E9495E52-13D1-B0DA-9A87-01548C36A036}"/>
                    </a:ext>
                  </a:extLst>
                </p:cNvPr>
                <p:cNvSpPr>
                  <a:spLocks noChangeArrowheads="1"/>
                </p:cNvSpPr>
                <p:nvPr/>
              </p:nvSpPr>
              <p:spPr bwMode="auto">
                <a:xfrm>
                  <a:off x="6145213" y="5240338"/>
                  <a:ext cx="1588"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7" name="Rectangle 1178">
                  <a:extLst>
                    <a:ext uri="{FF2B5EF4-FFF2-40B4-BE49-F238E27FC236}">
                      <a16:creationId xmlns:a16="http://schemas.microsoft.com/office/drawing/2014/main" id="{C3B7266F-D22C-2555-1029-B5036B6FFE79}"/>
                    </a:ext>
                  </a:extLst>
                </p:cNvPr>
                <p:cNvSpPr>
                  <a:spLocks noChangeArrowheads="1"/>
                </p:cNvSpPr>
                <p:nvPr/>
              </p:nvSpPr>
              <p:spPr bwMode="auto">
                <a:xfrm>
                  <a:off x="6145213" y="5240338"/>
                  <a:ext cx="1588"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8" name="Rectangle 1179">
                  <a:extLst>
                    <a:ext uri="{FF2B5EF4-FFF2-40B4-BE49-F238E27FC236}">
                      <a16:creationId xmlns:a16="http://schemas.microsoft.com/office/drawing/2014/main" id="{086B3C04-CA72-A984-DE52-D240A7C8D3F8}"/>
                    </a:ext>
                  </a:extLst>
                </p:cNvPr>
                <p:cNvSpPr>
                  <a:spLocks noChangeArrowheads="1"/>
                </p:cNvSpPr>
                <p:nvPr/>
              </p:nvSpPr>
              <p:spPr bwMode="auto">
                <a:xfrm>
                  <a:off x="6145213" y="5240338"/>
                  <a:ext cx="1588"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9" name="Rectangle 1180">
                  <a:extLst>
                    <a:ext uri="{FF2B5EF4-FFF2-40B4-BE49-F238E27FC236}">
                      <a16:creationId xmlns:a16="http://schemas.microsoft.com/office/drawing/2014/main" id="{63FFD5C9-9E8D-21DC-B6CD-AB17DA2BE494}"/>
                    </a:ext>
                  </a:extLst>
                </p:cNvPr>
                <p:cNvSpPr>
                  <a:spLocks noChangeArrowheads="1"/>
                </p:cNvSpPr>
                <p:nvPr/>
              </p:nvSpPr>
              <p:spPr bwMode="auto">
                <a:xfrm>
                  <a:off x="6186488" y="5240338"/>
                  <a:ext cx="3175"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0" name="Rectangle 1181">
                  <a:extLst>
                    <a:ext uri="{FF2B5EF4-FFF2-40B4-BE49-F238E27FC236}">
                      <a16:creationId xmlns:a16="http://schemas.microsoft.com/office/drawing/2014/main" id="{98DB6192-34CF-B5C3-D449-41797F25D232}"/>
                    </a:ext>
                  </a:extLst>
                </p:cNvPr>
                <p:cNvSpPr>
                  <a:spLocks noChangeArrowheads="1"/>
                </p:cNvSpPr>
                <p:nvPr/>
              </p:nvSpPr>
              <p:spPr bwMode="auto">
                <a:xfrm>
                  <a:off x="6186488" y="5240338"/>
                  <a:ext cx="3175"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1" name="Rectangle 1182">
                  <a:extLst>
                    <a:ext uri="{FF2B5EF4-FFF2-40B4-BE49-F238E27FC236}">
                      <a16:creationId xmlns:a16="http://schemas.microsoft.com/office/drawing/2014/main" id="{6D6BDC3B-3517-B746-6A91-25A6C8776CB7}"/>
                    </a:ext>
                  </a:extLst>
                </p:cNvPr>
                <p:cNvSpPr>
                  <a:spLocks noChangeArrowheads="1"/>
                </p:cNvSpPr>
                <p:nvPr/>
              </p:nvSpPr>
              <p:spPr bwMode="auto">
                <a:xfrm>
                  <a:off x="6186488" y="5240338"/>
                  <a:ext cx="3175"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2" name="Rectangle 1183">
                  <a:extLst>
                    <a:ext uri="{FF2B5EF4-FFF2-40B4-BE49-F238E27FC236}">
                      <a16:creationId xmlns:a16="http://schemas.microsoft.com/office/drawing/2014/main" id="{93154A6C-2BBD-FB57-63F1-8D97DD09DA41}"/>
                    </a:ext>
                  </a:extLst>
                </p:cNvPr>
                <p:cNvSpPr>
                  <a:spLocks noChangeArrowheads="1"/>
                </p:cNvSpPr>
                <p:nvPr/>
              </p:nvSpPr>
              <p:spPr bwMode="auto">
                <a:xfrm>
                  <a:off x="6186488" y="5240338"/>
                  <a:ext cx="3175"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3" name="Rectangle 1184">
                  <a:extLst>
                    <a:ext uri="{FF2B5EF4-FFF2-40B4-BE49-F238E27FC236}">
                      <a16:creationId xmlns:a16="http://schemas.microsoft.com/office/drawing/2014/main" id="{3B195CFB-7805-DACD-68D4-276C0B988BD2}"/>
                    </a:ext>
                  </a:extLst>
                </p:cNvPr>
                <p:cNvSpPr>
                  <a:spLocks noChangeArrowheads="1"/>
                </p:cNvSpPr>
                <p:nvPr/>
              </p:nvSpPr>
              <p:spPr bwMode="auto">
                <a:xfrm>
                  <a:off x="6184901" y="5238751"/>
                  <a:ext cx="1588" cy="6350"/>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 name="Rectangle 1185">
                  <a:extLst>
                    <a:ext uri="{FF2B5EF4-FFF2-40B4-BE49-F238E27FC236}">
                      <a16:creationId xmlns:a16="http://schemas.microsoft.com/office/drawing/2014/main" id="{7329B3B8-4510-69C8-36BF-06748F718D8C}"/>
                    </a:ext>
                  </a:extLst>
                </p:cNvPr>
                <p:cNvSpPr>
                  <a:spLocks noChangeArrowheads="1"/>
                </p:cNvSpPr>
                <p:nvPr/>
              </p:nvSpPr>
              <p:spPr bwMode="auto">
                <a:xfrm>
                  <a:off x="6184901" y="5238751"/>
                  <a:ext cx="1588" cy="6350"/>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5" name="Rectangle 1186">
                  <a:extLst>
                    <a:ext uri="{FF2B5EF4-FFF2-40B4-BE49-F238E27FC236}">
                      <a16:creationId xmlns:a16="http://schemas.microsoft.com/office/drawing/2014/main" id="{ACE0246F-DF79-EB47-516C-202C1E04B84D}"/>
                    </a:ext>
                  </a:extLst>
                </p:cNvPr>
                <p:cNvSpPr>
                  <a:spLocks noChangeArrowheads="1"/>
                </p:cNvSpPr>
                <p:nvPr/>
              </p:nvSpPr>
              <p:spPr bwMode="auto">
                <a:xfrm>
                  <a:off x="6189663" y="5238751"/>
                  <a:ext cx="1588" cy="6350"/>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6" name="Rectangle 1187">
                  <a:extLst>
                    <a:ext uri="{FF2B5EF4-FFF2-40B4-BE49-F238E27FC236}">
                      <a16:creationId xmlns:a16="http://schemas.microsoft.com/office/drawing/2014/main" id="{952E08EC-057C-6E6F-42D9-39B0A8497394}"/>
                    </a:ext>
                  </a:extLst>
                </p:cNvPr>
                <p:cNvSpPr>
                  <a:spLocks noChangeArrowheads="1"/>
                </p:cNvSpPr>
                <p:nvPr/>
              </p:nvSpPr>
              <p:spPr bwMode="auto">
                <a:xfrm>
                  <a:off x="6189663" y="5238751"/>
                  <a:ext cx="1588" cy="6350"/>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7" name="Rectangle 1188">
                  <a:extLst>
                    <a:ext uri="{FF2B5EF4-FFF2-40B4-BE49-F238E27FC236}">
                      <a16:creationId xmlns:a16="http://schemas.microsoft.com/office/drawing/2014/main" id="{B1C4FB2E-4A28-322D-1233-17BB7DDD62D5}"/>
                    </a:ext>
                  </a:extLst>
                </p:cNvPr>
                <p:cNvSpPr>
                  <a:spLocks noChangeArrowheads="1"/>
                </p:cNvSpPr>
                <p:nvPr/>
              </p:nvSpPr>
              <p:spPr bwMode="auto">
                <a:xfrm>
                  <a:off x="6186488" y="5232401"/>
                  <a:ext cx="3175" cy="793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8" name="Rectangle 1189">
                  <a:extLst>
                    <a:ext uri="{FF2B5EF4-FFF2-40B4-BE49-F238E27FC236}">
                      <a16:creationId xmlns:a16="http://schemas.microsoft.com/office/drawing/2014/main" id="{6871C11B-6187-73CC-F5A4-94F4C241A9E9}"/>
                    </a:ext>
                  </a:extLst>
                </p:cNvPr>
                <p:cNvSpPr>
                  <a:spLocks noChangeArrowheads="1"/>
                </p:cNvSpPr>
                <p:nvPr/>
              </p:nvSpPr>
              <p:spPr bwMode="auto">
                <a:xfrm>
                  <a:off x="6186488" y="5232401"/>
                  <a:ext cx="3175" cy="793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9" name="Freeform 1190">
                  <a:extLst>
                    <a:ext uri="{FF2B5EF4-FFF2-40B4-BE49-F238E27FC236}">
                      <a16:creationId xmlns:a16="http://schemas.microsoft.com/office/drawing/2014/main" id="{5C03AD0C-37A4-2E08-DCC1-C393B2B3E388}"/>
                    </a:ext>
                  </a:extLst>
                </p:cNvPr>
                <p:cNvSpPr>
                  <a:spLocks/>
                </p:cNvSpPr>
                <p:nvPr/>
              </p:nvSpPr>
              <p:spPr bwMode="auto">
                <a:xfrm>
                  <a:off x="6164263" y="5254626"/>
                  <a:ext cx="4763" cy="3175"/>
                </a:xfrm>
                <a:custGeom>
                  <a:avLst/>
                  <a:gdLst>
                    <a:gd name="T0" fmla="*/ 10 w 18"/>
                    <a:gd name="T1" fmla="*/ 13 h 13"/>
                    <a:gd name="T2" fmla="*/ 18 w 18"/>
                    <a:gd name="T3" fmla="*/ 6 h 13"/>
                    <a:gd name="T4" fmla="*/ 10 w 18"/>
                    <a:gd name="T5" fmla="*/ 0 h 13"/>
                    <a:gd name="T6" fmla="*/ 0 w 18"/>
                    <a:gd name="T7" fmla="*/ 6 h 13"/>
                    <a:gd name="T8" fmla="*/ 10 w 18"/>
                    <a:gd name="T9" fmla="*/ 13 h 13"/>
                  </a:gdLst>
                  <a:ahLst/>
                  <a:cxnLst>
                    <a:cxn ang="0">
                      <a:pos x="T0" y="T1"/>
                    </a:cxn>
                    <a:cxn ang="0">
                      <a:pos x="T2" y="T3"/>
                    </a:cxn>
                    <a:cxn ang="0">
                      <a:pos x="T4" y="T5"/>
                    </a:cxn>
                    <a:cxn ang="0">
                      <a:pos x="T6" y="T7"/>
                    </a:cxn>
                    <a:cxn ang="0">
                      <a:pos x="T8" y="T9"/>
                    </a:cxn>
                  </a:cxnLst>
                  <a:rect l="0" t="0" r="r" b="b"/>
                  <a:pathLst>
                    <a:path w="18" h="13">
                      <a:moveTo>
                        <a:pt x="10" y="13"/>
                      </a:moveTo>
                      <a:lnTo>
                        <a:pt x="18" y="6"/>
                      </a:lnTo>
                      <a:lnTo>
                        <a:pt x="10" y="0"/>
                      </a:lnTo>
                      <a:lnTo>
                        <a:pt x="0" y="6"/>
                      </a:lnTo>
                      <a:lnTo>
                        <a:pt x="10" y="1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0" name="Freeform 1191">
                  <a:extLst>
                    <a:ext uri="{FF2B5EF4-FFF2-40B4-BE49-F238E27FC236}">
                      <a16:creationId xmlns:a16="http://schemas.microsoft.com/office/drawing/2014/main" id="{FA9CE449-7453-9708-9A35-211D7F3A0A0D}"/>
                    </a:ext>
                  </a:extLst>
                </p:cNvPr>
                <p:cNvSpPr>
                  <a:spLocks/>
                </p:cNvSpPr>
                <p:nvPr/>
              </p:nvSpPr>
              <p:spPr bwMode="auto">
                <a:xfrm>
                  <a:off x="6164263" y="5254626"/>
                  <a:ext cx="4763" cy="3175"/>
                </a:xfrm>
                <a:custGeom>
                  <a:avLst/>
                  <a:gdLst>
                    <a:gd name="T0" fmla="*/ 10 w 18"/>
                    <a:gd name="T1" fmla="*/ 13 h 13"/>
                    <a:gd name="T2" fmla="*/ 18 w 18"/>
                    <a:gd name="T3" fmla="*/ 6 h 13"/>
                    <a:gd name="T4" fmla="*/ 10 w 18"/>
                    <a:gd name="T5" fmla="*/ 0 h 13"/>
                    <a:gd name="T6" fmla="*/ 0 w 18"/>
                    <a:gd name="T7" fmla="*/ 6 h 13"/>
                    <a:gd name="T8" fmla="*/ 10 w 18"/>
                    <a:gd name="T9" fmla="*/ 13 h 13"/>
                  </a:gdLst>
                  <a:ahLst/>
                  <a:cxnLst>
                    <a:cxn ang="0">
                      <a:pos x="T0" y="T1"/>
                    </a:cxn>
                    <a:cxn ang="0">
                      <a:pos x="T2" y="T3"/>
                    </a:cxn>
                    <a:cxn ang="0">
                      <a:pos x="T4" y="T5"/>
                    </a:cxn>
                    <a:cxn ang="0">
                      <a:pos x="T6" y="T7"/>
                    </a:cxn>
                    <a:cxn ang="0">
                      <a:pos x="T8" y="T9"/>
                    </a:cxn>
                  </a:cxnLst>
                  <a:rect l="0" t="0" r="r" b="b"/>
                  <a:pathLst>
                    <a:path w="18" h="13">
                      <a:moveTo>
                        <a:pt x="10" y="13"/>
                      </a:moveTo>
                      <a:lnTo>
                        <a:pt x="18" y="6"/>
                      </a:lnTo>
                      <a:lnTo>
                        <a:pt x="10" y="0"/>
                      </a:lnTo>
                      <a:lnTo>
                        <a:pt x="0" y="6"/>
                      </a:lnTo>
                      <a:lnTo>
                        <a:pt x="10" y="1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1" name="Freeform 1192">
                  <a:extLst>
                    <a:ext uri="{FF2B5EF4-FFF2-40B4-BE49-F238E27FC236}">
                      <a16:creationId xmlns:a16="http://schemas.microsoft.com/office/drawing/2014/main" id="{6AEB1DFD-30A8-135B-637A-D40603A8B2CA}"/>
                    </a:ext>
                  </a:extLst>
                </p:cNvPr>
                <p:cNvSpPr>
                  <a:spLocks/>
                </p:cNvSpPr>
                <p:nvPr/>
              </p:nvSpPr>
              <p:spPr bwMode="auto">
                <a:xfrm>
                  <a:off x="6164263" y="5254626"/>
                  <a:ext cx="4763" cy="3175"/>
                </a:xfrm>
                <a:custGeom>
                  <a:avLst/>
                  <a:gdLst>
                    <a:gd name="T0" fmla="*/ 10 w 18"/>
                    <a:gd name="T1" fmla="*/ 13 h 13"/>
                    <a:gd name="T2" fmla="*/ 18 w 18"/>
                    <a:gd name="T3" fmla="*/ 6 h 13"/>
                    <a:gd name="T4" fmla="*/ 10 w 18"/>
                    <a:gd name="T5" fmla="*/ 0 h 13"/>
                    <a:gd name="T6" fmla="*/ 0 w 18"/>
                    <a:gd name="T7" fmla="*/ 6 h 13"/>
                    <a:gd name="T8" fmla="*/ 10 w 18"/>
                    <a:gd name="T9" fmla="*/ 13 h 13"/>
                  </a:gdLst>
                  <a:ahLst/>
                  <a:cxnLst>
                    <a:cxn ang="0">
                      <a:pos x="T0" y="T1"/>
                    </a:cxn>
                    <a:cxn ang="0">
                      <a:pos x="T2" y="T3"/>
                    </a:cxn>
                    <a:cxn ang="0">
                      <a:pos x="T4" y="T5"/>
                    </a:cxn>
                    <a:cxn ang="0">
                      <a:pos x="T6" y="T7"/>
                    </a:cxn>
                    <a:cxn ang="0">
                      <a:pos x="T8" y="T9"/>
                    </a:cxn>
                  </a:cxnLst>
                  <a:rect l="0" t="0" r="r" b="b"/>
                  <a:pathLst>
                    <a:path w="18" h="13">
                      <a:moveTo>
                        <a:pt x="10" y="13"/>
                      </a:moveTo>
                      <a:lnTo>
                        <a:pt x="18" y="6"/>
                      </a:lnTo>
                      <a:lnTo>
                        <a:pt x="10" y="0"/>
                      </a:lnTo>
                      <a:lnTo>
                        <a:pt x="0" y="6"/>
                      </a:lnTo>
                      <a:lnTo>
                        <a:pt x="10" y="1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2" name="Freeform 1193">
                  <a:extLst>
                    <a:ext uri="{FF2B5EF4-FFF2-40B4-BE49-F238E27FC236}">
                      <a16:creationId xmlns:a16="http://schemas.microsoft.com/office/drawing/2014/main" id="{73A4741D-1DEB-9D7F-40A4-A981C5788E41}"/>
                    </a:ext>
                  </a:extLst>
                </p:cNvPr>
                <p:cNvSpPr>
                  <a:spLocks/>
                </p:cNvSpPr>
                <p:nvPr/>
              </p:nvSpPr>
              <p:spPr bwMode="auto">
                <a:xfrm>
                  <a:off x="6162676" y="5253038"/>
                  <a:ext cx="7938" cy="7938"/>
                </a:xfrm>
                <a:custGeom>
                  <a:avLst/>
                  <a:gdLst>
                    <a:gd name="T0" fmla="*/ 0 w 36"/>
                    <a:gd name="T1" fmla="*/ 16 h 33"/>
                    <a:gd name="T2" fmla="*/ 0 w 36"/>
                    <a:gd name="T3" fmla="*/ 16 h 33"/>
                    <a:gd name="T4" fmla="*/ 1 w 36"/>
                    <a:gd name="T5" fmla="*/ 13 h 33"/>
                    <a:gd name="T6" fmla="*/ 2 w 36"/>
                    <a:gd name="T7" fmla="*/ 10 h 33"/>
                    <a:gd name="T8" fmla="*/ 4 w 36"/>
                    <a:gd name="T9" fmla="*/ 7 h 33"/>
                    <a:gd name="T10" fmla="*/ 6 w 36"/>
                    <a:gd name="T11" fmla="*/ 5 h 33"/>
                    <a:gd name="T12" fmla="*/ 12 w 36"/>
                    <a:gd name="T13" fmla="*/ 2 h 33"/>
                    <a:gd name="T14" fmla="*/ 19 w 36"/>
                    <a:gd name="T15" fmla="*/ 0 h 33"/>
                    <a:gd name="T16" fmla="*/ 19 w 36"/>
                    <a:gd name="T17" fmla="*/ 0 h 33"/>
                    <a:gd name="T18" fmla="*/ 25 w 36"/>
                    <a:gd name="T19" fmla="*/ 2 h 33"/>
                    <a:gd name="T20" fmla="*/ 31 w 36"/>
                    <a:gd name="T21" fmla="*/ 5 h 33"/>
                    <a:gd name="T22" fmla="*/ 33 w 36"/>
                    <a:gd name="T23" fmla="*/ 7 h 33"/>
                    <a:gd name="T24" fmla="*/ 35 w 36"/>
                    <a:gd name="T25" fmla="*/ 10 h 33"/>
                    <a:gd name="T26" fmla="*/ 36 w 36"/>
                    <a:gd name="T27" fmla="*/ 13 h 33"/>
                    <a:gd name="T28" fmla="*/ 36 w 36"/>
                    <a:gd name="T29" fmla="*/ 16 h 33"/>
                    <a:gd name="T30" fmla="*/ 36 w 36"/>
                    <a:gd name="T31" fmla="*/ 16 h 33"/>
                    <a:gd name="T32" fmla="*/ 36 w 36"/>
                    <a:gd name="T33" fmla="*/ 19 h 33"/>
                    <a:gd name="T34" fmla="*/ 35 w 36"/>
                    <a:gd name="T35" fmla="*/ 22 h 33"/>
                    <a:gd name="T36" fmla="*/ 31 w 36"/>
                    <a:gd name="T37" fmla="*/ 28 h 33"/>
                    <a:gd name="T38" fmla="*/ 25 w 36"/>
                    <a:gd name="T39" fmla="*/ 32 h 33"/>
                    <a:gd name="T40" fmla="*/ 22 w 36"/>
                    <a:gd name="T41" fmla="*/ 33 h 33"/>
                    <a:gd name="T42" fmla="*/ 19 w 36"/>
                    <a:gd name="T43" fmla="*/ 33 h 33"/>
                    <a:gd name="T44" fmla="*/ 19 w 36"/>
                    <a:gd name="T45" fmla="*/ 33 h 33"/>
                    <a:gd name="T46" fmla="*/ 16 w 36"/>
                    <a:gd name="T47" fmla="*/ 33 h 33"/>
                    <a:gd name="T48" fmla="*/ 12 w 36"/>
                    <a:gd name="T49" fmla="*/ 32 h 33"/>
                    <a:gd name="T50" fmla="*/ 6 w 36"/>
                    <a:gd name="T51" fmla="*/ 28 h 33"/>
                    <a:gd name="T52" fmla="*/ 2 w 36"/>
                    <a:gd name="T53" fmla="*/ 22 h 33"/>
                    <a:gd name="T54" fmla="*/ 1 w 36"/>
                    <a:gd name="T55" fmla="*/ 19 h 33"/>
                    <a:gd name="T56" fmla="*/ 0 w 36"/>
                    <a:gd name="T57" fmla="*/ 16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 h="33">
                      <a:moveTo>
                        <a:pt x="0" y="16"/>
                      </a:moveTo>
                      <a:lnTo>
                        <a:pt x="0" y="16"/>
                      </a:lnTo>
                      <a:lnTo>
                        <a:pt x="1" y="13"/>
                      </a:lnTo>
                      <a:lnTo>
                        <a:pt x="2" y="10"/>
                      </a:lnTo>
                      <a:lnTo>
                        <a:pt x="4" y="7"/>
                      </a:lnTo>
                      <a:lnTo>
                        <a:pt x="6" y="5"/>
                      </a:lnTo>
                      <a:lnTo>
                        <a:pt x="12" y="2"/>
                      </a:lnTo>
                      <a:lnTo>
                        <a:pt x="19" y="0"/>
                      </a:lnTo>
                      <a:lnTo>
                        <a:pt x="19" y="0"/>
                      </a:lnTo>
                      <a:lnTo>
                        <a:pt x="25" y="2"/>
                      </a:lnTo>
                      <a:lnTo>
                        <a:pt x="31" y="5"/>
                      </a:lnTo>
                      <a:lnTo>
                        <a:pt x="33" y="7"/>
                      </a:lnTo>
                      <a:lnTo>
                        <a:pt x="35" y="10"/>
                      </a:lnTo>
                      <a:lnTo>
                        <a:pt x="36" y="13"/>
                      </a:lnTo>
                      <a:lnTo>
                        <a:pt x="36" y="16"/>
                      </a:lnTo>
                      <a:lnTo>
                        <a:pt x="36" y="16"/>
                      </a:lnTo>
                      <a:lnTo>
                        <a:pt x="36" y="19"/>
                      </a:lnTo>
                      <a:lnTo>
                        <a:pt x="35" y="22"/>
                      </a:lnTo>
                      <a:lnTo>
                        <a:pt x="31" y="28"/>
                      </a:lnTo>
                      <a:lnTo>
                        <a:pt x="25" y="32"/>
                      </a:lnTo>
                      <a:lnTo>
                        <a:pt x="22" y="33"/>
                      </a:lnTo>
                      <a:lnTo>
                        <a:pt x="19" y="33"/>
                      </a:lnTo>
                      <a:lnTo>
                        <a:pt x="19" y="33"/>
                      </a:lnTo>
                      <a:lnTo>
                        <a:pt x="16" y="33"/>
                      </a:lnTo>
                      <a:lnTo>
                        <a:pt x="12" y="32"/>
                      </a:lnTo>
                      <a:lnTo>
                        <a:pt x="6" y="28"/>
                      </a:lnTo>
                      <a:lnTo>
                        <a:pt x="2" y="22"/>
                      </a:lnTo>
                      <a:lnTo>
                        <a:pt x="1" y="19"/>
                      </a:lnTo>
                      <a:lnTo>
                        <a:pt x="0" y="16"/>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3" name="Freeform 1194">
                  <a:extLst>
                    <a:ext uri="{FF2B5EF4-FFF2-40B4-BE49-F238E27FC236}">
                      <a16:creationId xmlns:a16="http://schemas.microsoft.com/office/drawing/2014/main" id="{F5160EE9-ADDF-573B-0C96-4FC293AEC89C}"/>
                    </a:ext>
                  </a:extLst>
                </p:cNvPr>
                <p:cNvSpPr>
                  <a:spLocks/>
                </p:cNvSpPr>
                <p:nvPr/>
              </p:nvSpPr>
              <p:spPr bwMode="auto">
                <a:xfrm>
                  <a:off x="6162676" y="5253038"/>
                  <a:ext cx="7938" cy="7938"/>
                </a:xfrm>
                <a:custGeom>
                  <a:avLst/>
                  <a:gdLst>
                    <a:gd name="T0" fmla="*/ 0 w 36"/>
                    <a:gd name="T1" fmla="*/ 16 h 33"/>
                    <a:gd name="T2" fmla="*/ 0 w 36"/>
                    <a:gd name="T3" fmla="*/ 16 h 33"/>
                    <a:gd name="T4" fmla="*/ 1 w 36"/>
                    <a:gd name="T5" fmla="*/ 13 h 33"/>
                    <a:gd name="T6" fmla="*/ 2 w 36"/>
                    <a:gd name="T7" fmla="*/ 10 h 33"/>
                    <a:gd name="T8" fmla="*/ 4 w 36"/>
                    <a:gd name="T9" fmla="*/ 7 h 33"/>
                    <a:gd name="T10" fmla="*/ 6 w 36"/>
                    <a:gd name="T11" fmla="*/ 5 h 33"/>
                    <a:gd name="T12" fmla="*/ 12 w 36"/>
                    <a:gd name="T13" fmla="*/ 2 h 33"/>
                    <a:gd name="T14" fmla="*/ 19 w 36"/>
                    <a:gd name="T15" fmla="*/ 0 h 33"/>
                    <a:gd name="T16" fmla="*/ 19 w 36"/>
                    <a:gd name="T17" fmla="*/ 0 h 33"/>
                    <a:gd name="T18" fmla="*/ 25 w 36"/>
                    <a:gd name="T19" fmla="*/ 2 h 33"/>
                    <a:gd name="T20" fmla="*/ 31 w 36"/>
                    <a:gd name="T21" fmla="*/ 5 h 33"/>
                    <a:gd name="T22" fmla="*/ 33 w 36"/>
                    <a:gd name="T23" fmla="*/ 7 h 33"/>
                    <a:gd name="T24" fmla="*/ 35 w 36"/>
                    <a:gd name="T25" fmla="*/ 10 h 33"/>
                    <a:gd name="T26" fmla="*/ 36 w 36"/>
                    <a:gd name="T27" fmla="*/ 13 h 33"/>
                    <a:gd name="T28" fmla="*/ 36 w 36"/>
                    <a:gd name="T29" fmla="*/ 16 h 33"/>
                    <a:gd name="T30" fmla="*/ 36 w 36"/>
                    <a:gd name="T31" fmla="*/ 16 h 33"/>
                    <a:gd name="T32" fmla="*/ 36 w 36"/>
                    <a:gd name="T33" fmla="*/ 19 h 33"/>
                    <a:gd name="T34" fmla="*/ 35 w 36"/>
                    <a:gd name="T35" fmla="*/ 22 h 33"/>
                    <a:gd name="T36" fmla="*/ 31 w 36"/>
                    <a:gd name="T37" fmla="*/ 28 h 33"/>
                    <a:gd name="T38" fmla="*/ 25 w 36"/>
                    <a:gd name="T39" fmla="*/ 32 h 33"/>
                    <a:gd name="T40" fmla="*/ 22 w 36"/>
                    <a:gd name="T41" fmla="*/ 33 h 33"/>
                    <a:gd name="T42" fmla="*/ 19 w 36"/>
                    <a:gd name="T43" fmla="*/ 33 h 33"/>
                    <a:gd name="T44" fmla="*/ 19 w 36"/>
                    <a:gd name="T45" fmla="*/ 33 h 33"/>
                    <a:gd name="T46" fmla="*/ 16 w 36"/>
                    <a:gd name="T47" fmla="*/ 33 h 33"/>
                    <a:gd name="T48" fmla="*/ 12 w 36"/>
                    <a:gd name="T49" fmla="*/ 32 h 33"/>
                    <a:gd name="T50" fmla="*/ 6 w 36"/>
                    <a:gd name="T51" fmla="*/ 28 h 33"/>
                    <a:gd name="T52" fmla="*/ 2 w 36"/>
                    <a:gd name="T53" fmla="*/ 22 h 33"/>
                    <a:gd name="T54" fmla="*/ 1 w 36"/>
                    <a:gd name="T55" fmla="*/ 19 h 33"/>
                    <a:gd name="T56" fmla="*/ 0 w 36"/>
                    <a:gd name="T57" fmla="*/ 16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 h="33">
                      <a:moveTo>
                        <a:pt x="0" y="16"/>
                      </a:moveTo>
                      <a:lnTo>
                        <a:pt x="0" y="16"/>
                      </a:lnTo>
                      <a:lnTo>
                        <a:pt x="1" y="13"/>
                      </a:lnTo>
                      <a:lnTo>
                        <a:pt x="2" y="10"/>
                      </a:lnTo>
                      <a:lnTo>
                        <a:pt x="4" y="7"/>
                      </a:lnTo>
                      <a:lnTo>
                        <a:pt x="6" y="5"/>
                      </a:lnTo>
                      <a:lnTo>
                        <a:pt x="12" y="2"/>
                      </a:lnTo>
                      <a:lnTo>
                        <a:pt x="19" y="0"/>
                      </a:lnTo>
                      <a:lnTo>
                        <a:pt x="19" y="0"/>
                      </a:lnTo>
                      <a:lnTo>
                        <a:pt x="25" y="2"/>
                      </a:lnTo>
                      <a:lnTo>
                        <a:pt x="31" y="5"/>
                      </a:lnTo>
                      <a:lnTo>
                        <a:pt x="33" y="7"/>
                      </a:lnTo>
                      <a:lnTo>
                        <a:pt x="35" y="10"/>
                      </a:lnTo>
                      <a:lnTo>
                        <a:pt x="36" y="13"/>
                      </a:lnTo>
                      <a:lnTo>
                        <a:pt x="36" y="16"/>
                      </a:lnTo>
                      <a:lnTo>
                        <a:pt x="36" y="16"/>
                      </a:lnTo>
                      <a:lnTo>
                        <a:pt x="36" y="19"/>
                      </a:lnTo>
                      <a:lnTo>
                        <a:pt x="35" y="22"/>
                      </a:lnTo>
                      <a:lnTo>
                        <a:pt x="31" y="28"/>
                      </a:lnTo>
                      <a:lnTo>
                        <a:pt x="25" y="32"/>
                      </a:lnTo>
                      <a:lnTo>
                        <a:pt x="22" y="33"/>
                      </a:lnTo>
                      <a:lnTo>
                        <a:pt x="19" y="33"/>
                      </a:lnTo>
                      <a:lnTo>
                        <a:pt x="19" y="33"/>
                      </a:lnTo>
                      <a:lnTo>
                        <a:pt x="16" y="33"/>
                      </a:lnTo>
                      <a:lnTo>
                        <a:pt x="12" y="32"/>
                      </a:lnTo>
                      <a:lnTo>
                        <a:pt x="6" y="28"/>
                      </a:lnTo>
                      <a:lnTo>
                        <a:pt x="2" y="22"/>
                      </a:lnTo>
                      <a:lnTo>
                        <a:pt x="1" y="19"/>
                      </a:lnTo>
                      <a:lnTo>
                        <a:pt x="0" y="1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4" name="Freeform 1195">
                  <a:extLst>
                    <a:ext uri="{FF2B5EF4-FFF2-40B4-BE49-F238E27FC236}">
                      <a16:creationId xmlns:a16="http://schemas.microsoft.com/office/drawing/2014/main" id="{E44AB59E-3B27-231C-53E0-885549FD8003}"/>
                    </a:ext>
                  </a:extLst>
                </p:cNvPr>
                <p:cNvSpPr>
                  <a:spLocks/>
                </p:cNvSpPr>
                <p:nvPr/>
              </p:nvSpPr>
              <p:spPr bwMode="auto">
                <a:xfrm>
                  <a:off x="6162676" y="5253038"/>
                  <a:ext cx="7938" cy="7938"/>
                </a:xfrm>
                <a:custGeom>
                  <a:avLst/>
                  <a:gdLst>
                    <a:gd name="T0" fmla="*/ 0 w 36"/>
                    <a:gd name="T1" fmla="*/ 16 h 33"/>
                    <a:gd name="T2" fmla="*/ 0 w 36"/>
                    <a:gd name="T3" fmla="*/ 16 h 33"/>
                    <a:gd name="T4" fmla="*/ 1 w 36"/>
                    <a:gd name="T5" fmla="*/ 13 h 33"/>
                    <a:gd name="T6" fmla="*/ 2 w 36"/>
                    <a:gd name="T7" fmla="*/ 10 h 33"/>
                    <a:gd name="T8" fmla="*/ 4 w 36"/>
                    <a:gd name="T9" fmla="*/ 7 h 33"/>
                    <a:gd name="T10" fmla="*/ 6 w 36"/>
                    <a:gd name="T11" fmla="*/ 5 h 33"/>
                    <a:gd name="T12" fmla="*/ 12 w 36"/>
                    <a:gd name="T13" fmla="*/ 2 h 33"/>
                    <a:gd name="T14" fmla="*/ 19 w 36"/>
                    <a:gd name="T15" fmla="*/ 0 h 33"/>
                    <a:gd name="T16" fmla="*/ 19 w 36"/>
                    <a:gd name="T17" fmla="*/ 0 h 33"/>
                    <a:gd name="T18" fmla="*/ 25 w 36"/>
                    <a:gd name="T19" fmla="*/ 2 h 33"/>
                    <a:gd name="T20" fmla="*/ 31 w 36"/>
                    <a:gd name="T21" fmla="*/ 5 h 33"/>
                    <a:gd name="T22" fmla="*/ 33 w 36"/>
                    <a:gd name="T23" fmla="*/ 7 h 33"/>
                    <a:gd name="T24" fmla="*/ 35 w 36"/>
                    <a:gd name="T25" fmla="*/ 10 h 33"/>
                    <a:gd name="T26" fmla="*/ 36 w 36"/>
                    <a:gd name="T27" fmla="*/ 13 h 33"/>
                    <a:gd name="T28" fmla="*/ 36 w 36"/>
                    <a:gd name="T29" fmla="*/ 16 h 33"/>
                    <a:gd name="T30" fmla="*/ 36 w 36"/>
                    <a:gd name="T31" fmla="*/ 16 h 33"/>
                    <a:gd name="T32" fmla="*/ 36 w 36"/>
                    <a:gd name="T33" fmla="*/ 19 h 33"/>
                    <a:gd name="T34" fmla="*/ 35 w 36"/>
                    <a:gd name="T35" fmla="*/ 22 h 33"/>
                    <a:gd name="T36" fmla="*/ 31 w 36"/>
                    <a:gd name="T37" fmla="*/ 28 h 33"/>
                    <a:gd name="T38" fmla="*/ 25 w 36"/>
                    <a:gd name="T39" fmla="*/ 32 h 33"/>
                    <a:gd name="T40" fmla="*/ 22 w 36"/>
                    <a:gd name="T41" fmla="*/ 33 h 33"/>
                    <a:gd name="T42" fmla="*/ 19 w 36"/>
                    <a:gd name="T43" fmla="*/ 33 h 33"/>
                    <a:gd name="T44" fmla="*/ 19 w 36"/>
                    <a:gd name="T45" fmla="*/ 33 h 33"/>
                    <a:gd name="T46" fmla="*/ 16 w 36"/>
                    <a:gd name="T47" fmla="*/ 33 h 33"/>
                    <a:gd name="T48" fmla="*/ 12 w 36"/>
                    <a:gd name="T49" fmla="*/ 32 h 33"/>
                    <a:gd name="T50" fmla="*/ 6 w 36"/>
                    <a:gd name="T51" fmla="*/ 28 h 33"/>
                    <a:gd name="T52" fmla="*/ 2 w 36"/>
                    <a:gd name="T53" fmla="*/ 22 h 33"/>
                    <a:gd name="T54" fmla="*/ 1 w 36"/>
                    <a:gd name="T55" fmla="*/ 19 h 33"/>
                    <a:gd name="T56" fmla="*/ 0 w 36"/>
                    <a:gd name="T57" fmla="*/ 16 h 33"/>
                    <a:gd name="T58" fmla="*/ 0 w 36"/>
                    <a:gd name="T59" fmla="*/ 16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6" h="33">
                      <a:moveTo>
                        <a:pt x="0" y="16"/>
                      </a:moveTo>
                      <a:lnTo>
                        <a:pt x="0" y="16"/>
                      </a:lnTo>
                      <a:lnTo>
                        <a:pt x="1" y="13"/>
                      </a:lnTo>
                      <a:lnTo>
                        <a:pt x="2" y="10"/>
                      </a:lnTo>
                      <a:lnTo>
                        <a:pt x="4" y="7"/>
                      </a:lnTo>
                      <a:lnTo>
                        <a:pt x="6" y="5"/>
                      </a:lnTo>
                      <a:lnTo>
                        <a:pt x="12" y="2"/>
                      </a:lnTo>
                      <a:lnTo>
                        <a:pt x="19" y="0"/>
                      </a:lnTo>
                      <a:lnTo>
                        <a:pt x="19" y="0"/>
                      </a:lnTo>
                      <a:lnTo>
                        <a:pt x="25" y="2"/>
                      </a:lnTo>
                      <a:lnTo>
                        <a:pt x="31" y="5"/>
                      </a:lnTo>
                      <a:lnTo>
                        <a:pt x="33" y="7"/>
                      </a:lnTo>
                      <a:lnTo>
                        <a:pt x="35" y="10"/>
                      </a:lnTo>
                      <a:lnTo>
                        <a:pt x="36" y="13"/>
                      </a:lnTo>
                      <a:lnTo>
                        <a:pt x="36" y="16"/>
                      </a:lnTo>
                      <a:lnTo>
                        <a:pt x="36" y="16"/>
                      </a:lnTo>
                      <a:lnTo>
                        <a:pt x="36" y="19"/>
                      </a:lnTo>
                      <a:lnTo>
                        <a:pt x="35" y="22"/>
                      </a:lnTo>
                      <a:lnTo>
                        <a:pt x="31" y="28"/>
                      </a:lnTo>
                      <a:lnTo>
                        <a:pt x="25" y="32"/>
                      </a:lnTo>
                      <a:lnTo>
                        <a:pt x="22" y="33"/>
                      </a:lnTo>
                      <a:lnTo>
                        <a:pt x="19" y="33"/>
                      </a:lnTo>
                      <a:lnTo>
                        <a:pt x="19" y="33"/>
                      </a:lnTo>
                      <a:lnTo>
                        <a:pt x="16" y="33"/>
                      </a:lnTo>
                      <a:lnTo>
                        <a:pt x="12" y="32"/>
                      </a:lnTo>
                      <a:lnTo>
                        <a:pt x="6" y="28"/>
                      </a:lnTo>
                      <a:lnTo>
                        <a:pt x="2" y="22"/>
                      </a:lnTo>
                      <a:lnTo>
                        <a:pt x="1" y="19"/>
                      </a:lnTo>
                      <a:lnTo>
                        <a:pt x="0" y="16"/>
                      </a:lnTo>
                      <a:lnTo>
                        <a:pt x="0" y="16"/>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5" name="Rectangle 1196">
                  <a:extLst>
                    <a:ext uri="{FF2B5EF4-FFF2-40B4-BE49-F238E27FC236}">
                      <a16:creationId xmlns:a16="http://schemas.microsoft.com/office/drawing/2014/main" id="{F116D1AF-A8FD-6AB7-9747-F1A4DD6CCEC5}"/>
                    </a:ext>
                  </a:extLst>
                </p:cNvPr>
                <p:cNvSpPr>
                  <a:spLocks noChangeArrowheads="1"/>
                </p:cNvSpPr>
                <p:nvPr/>
              </p:nvSpPr>
              <p:spPr bwMode="auto">
                <a:xfrm>
                  <a:off x="6167438" y="5273676"/>
                  <a:ext cx="1588"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6" name="Rectangle 1197">
                  <a:extLst>
                    <a:ext uri="{FF2B5EF4-FFF2-40B4-BE49-F238E27FC236}">
                      <a16:creationId xmlns:a16="http://schemas.microsoft.com/office/drawing/2014/main" id="{039A54C6-C451-FFD0-5F58-7098392621A4}"/>
                    </a:ext>
                  </a:extLst>
                </p:cNvPr>
                <p:cNvSpPr>
                  <a:spLocks noChangeArrowheads="1"/>
                </p:cNvSpPr>
                <p:nvPr/>
              </p:nvSpPr>
              <p:spPr bwMode="auto">
                <a:xfrm>
                  <a:off x="6167438" y="5273676"/>
                  <a:ext cx="1588"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7" name="Rectangle 1198">
                  <a:extLst>
                    <a:ext uri="{FF2B5EF4-FFF2-40B4-BE49-F238E27FC236}">
                      <a16:creationId xmlns:a16="http://schemas.microsoft.com/office/drawing/2014/main" id="{451BFB4B-05E8-8269-DBBF-59894018CC2E}"/>
                    </a:ext>
                  </a:extLst>
                </p:cNvPr>
                <p:cNvSpPr>
                  <a:spLocks noChangeArrowheads="1"/>
                </p:cNvSpPr>
                <p:nvPr/>
              </p:nvSpPr>
              <p:spPr bwMode="auto">
                <a:xfrm>
                  <a:off x="6167438" y="5273676"/>
                  <a:ext cx="1588"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8" name="Rectangle 1199">
                  <a:extLst>
                    <a:ext uri="{FF2B5EF4-FFF2-40B4-BE49-F238E27FC236}">
                      <a16:creationId xmlns:a16="http://schemas.microsoft.com/office/drawing/2014/main" id="{829DC1A5-ABE8-B5FD-9D1B-BCA95F754022}"/>
                    </a:ext>
                  </a:extLst>
                </p:cNvPr>
                <p:cNvSpPr>
                  <a:spLocks noChangeArrowheads="1"/>
                </p:cNvSpPr>
                <p:nvPr/>
              </p:nvSpPr>
              <p:spPr bwMode="auto">
                <a:xfrm>
                  <a:off x="6167438" y="5273676"/>
                  <a:ext cx="1588"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9" name="Rectangle 1200">
                  <a:extLst>
                    <a:ext uri="{FF2B5EF4-FFF2-40B4-BE49-F238E27FC236}">
                      <a16:creationId xmlns:a16="http://schemas.microsoft.com/office/drawing/2014/main" id="{B1936568-567B-F1AD-2771-94F1B4BCCCCB}"/>
                    </a:ext>
                  </a:extLst>
                </p:cNvPr>
                <p:cNvSpPr>
                  <a:spLocks noChangeArrowheads="1"/>
                </p:cNvSpPr>
                <p:nvPr/>
              </p:nvSpPr>
              <p:spPr bwMode="auto">
                <a:xfrm>
                  <a:off x="6162676" y="5272088"/>
                  <a:ext cx="1588" cy="6350"/>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0" name="Rectangle 1201">
                  <a:extLst>
                    <a:ext uri="{FF2B5EF4-FFF2-40B4-BE49-F238E27FC236}">
                      <a16:creationId xmlns:a16="http://schemas.microsoft.com/office/drawing/2014/main" id="{5A4C8F54-58A7-2AD1-7BF4-14CE9E721FAA}"/>
                    </a:ext>
                  </a:extLst>
                </p:cNvPr>
                <p:cNvSpPr>
                  <a:spLocks noChangeArrowheads="1"/>
                </p:cNvSpPr>
                <p:nvPr/>
              </p:nvSpPr>
              <p:spPr bwMode="auto">
                <a:xfrm>
                  <a:off x="6162676" y="5272088"/>
                  <a:ext cx="1588" cy="6350"/>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1" name="Rectangle 1202">
                  <a:extLst>
                    <a:ext uri="{FF2B5EF4-FFF2-40B4-BE49-F238E27FC236}">
                      <a16:creationId xmlns:a16="http://schemas.microsoft.com/office/drawing/2014/main" id="{7C8F43ED-6D7C-48C7-DD2A-18897CEB8468}"/>
                    </a:ext>
                  </a:extLst>
                </p:cNvPr>
                <p:cNvSpPr>
                  <a:spLocks noChangeArrowheads="1"/>
                </p:cNvSpPr>
                <p:nvPr/>
              </p:nvSpPr>
              <p:spPr bwMode="auto">
                <a:xfrm>
                  <a:off x="6169026" y="5272088"/>
                  <a:ext cx="1588" cy="6350"/>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2" name="Rectangle 1203">
                  <a:extLst>
                    <a:ext uri="{FF2B5EF4-FFF2-40B4-BE49-F238E27FC236}">
                      <a16:creationId xmlns:a16="http://schemas.microsoft.com/office/drawing/2014/main" id="{084CC75D-3FA7-2817-3B1D-E7E3FAEA177C}"/>
                    </a:ext>
                  </a:extLst>
                </p:cNvPr>
                <p:cNvSpPr>
                  <a:spLocks noChangeArrowheads="1"/>
                </p:cNvSpPr>
                <p:nvPr/>
              </p:nvSpPr>
              <p:spPr bwMode="auto">
                <a:xfrm>
                  <a:off x="6169026" y="5272088"/>
                  <a:ext cx="1588" cy="6350"/>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3" name="Rectangle 1204">
                  <a:extLst>
                    <a:ext uri="{FF2B5EF4-FFF2-40B4-BE49-F238E27FC236}">
                      <a16:creationId xmlns:a16="http://schemas.microsoft.com/office/drawing/2014/main" id="{E19AD245-EA24-0EA7-04FF-88118EC7DFAA}"/>
                    </a:ext>
                  </a:extLst>
                </p:cNvPr>
                <p:cNvSpPr>
                  <a:spLocks noChangeArrowheads="1"/>
                </p:cNvSpPr>
                <p:nvPr/>
              </p:nvSpPr>
              <p:spPr bwMode="auto">
                <a:xfrm>
                  <a:off x="6167438" y="5259388"/>
                  <a:ext cx="1588" cy="1428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4" name="Rectangle 1205">
                  <a:extLst>
                    <a:ext uri="{FF2B5EF4-FFF2-40B4-BE49-F238E27FC236}">
                      <a16:creationId xmlns:a16="http://schemas.microsoft.com/office/drawing/2014/main" id="{0A7B2153-217B-129D-6B70-43630952A025}"/>
                    </a:ext>
                  </a:extLst>
                </p:cNvPr>
                <p:cNvSpPr>
                  <a:spLocks noChangeArrowheads="1"/>
                </p:cNvSpPr>
                <p:nvPr/>
              </p:nvSpPr>
              <p:spPr bwMode="auto">
                <a:xfrm>
                  <a:off x="6167438" y="5259388"/>
                  <a:ext cx="1588" cy="142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5" name="Rectangle 1206">
                  <a:extLst>
                    <a:ext uri="{FF2B5EF4-FFF2-40B4-BE49-F238E27FC236}">
                      <a16:creationId xmlns:a16="http://schemas.microsoft.com/office/drawing/2014/main" id="{13D7669B-C2D1-51F5-B927-479C0F735056}"/>
                    </a:ext>
                  </a:extLst>
                </p:cNvPr>
                <p:cNvSpPr>
                  <a:spLocks noChangeArrowheads="1"/>
                </p:cNvSpPr>
                <p:nvPr/>
              </p:nvSpPr>
              <p:spPr bwMode="auto">
                <a:xfrm>
                  <a:off x="6167438" y="5276851"/>
                  <a:ext cx="1588" cy="11113"/>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6" name="Rectangle 1207">
                  <a:extLst>
                    <a:ext uri="{FF2B5EF4-FFF2-40B4-BE49-F238E27FC236}">
                      <a16:creationId xmlns:a16="http://schemas.microsoft.com/office/drawing/2014/main" id="{109DF437-EBC9-7F04-A19F-4659BEAE0561}"/>
                    </a:ext>
                  </a:extLst>
                </p:cNvPr>
                <p:cNvSpPr>
                  <a:spLocks noChangeArrowheads="1"/>
                </p:cNvSpPr>
                <p:nvPr/>
              </p:nvSpPr>
              <p:spPr bwMode="auto">
                <a:xfrm>
                  <a:off x="6167438" y="5276851"/>
                  <a:ext cx="1588" cy="11113"/>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7" name="Rectangle 1208">
                  <a:extLst>
                    <a:ext uri="{FF2B5EF4-FFF2-40B4-BE49-F238E27FC236}">
                      <a16:creationId xmlns:a16="http://schemas.microsoft.com/office/drawing/2014/main" id="{714A3C3B-F2A0-A5EE-2179-7E5F8E7800C2}"/>
                    </a:ext>
                  </a:extLst>
                </p:cNvPr>
                <p:cNvSpPr>
                  <a:spLocks noChangeArrowheads="1"/>
                </p:cNvSpPr>
                <p:nvPr/>
              </p:nvSpPr>
              <p:spPr bwMode="auto">
                <a:xfrm>
                  <a:off x="6167438" y="5238751"/>
                  <a:ext cx="1588"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8" name="Rectangle 1209">
                  <a:extLst>
                    <a:ext uri="{FF2B5EF4-FFF2-40B4-BE49-F238E27FC236}">
                      <a16:creationId xmlns:a16="http://schemas.microsoft.com/office/drawing/2014/main" id="{7B0FA28F-74A9-22A0-F36C-CDF3B5612FCB}"/>
                    </a:ext>
                  </a:extLst>
                </p:cNvPr>
                <p:cNvSpPr>
                  <a:spLocks noChangeArrowheads="1"/>
                </p:cNvSpPr>
                <p:nvPr/>
              </p:nvSpPr>
              <p:spPr bwMode="auto">
                <a:xfrm>
                  <a:off x="6167438" y="5238751"/>
                  <a:ext cx="1588"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9" name="Rectangle 1210">
                  <a:extLst>
                    <a:ext uri="{FF2B5EF4-FFF2-40B4-BE49-F238E27FC236}">
                      <a16:creationId xmlns:a16="http://schemas.microsoft.com/office/drawing/2014/main" id="{9B7A326E-BFFF-2032-B9D1-EA49F045D74F}"/>
                    </a:ext>
                  </a:extLst>
                </p:cNvPr>
                <p:cNvSpPr>
                  <a:spLocks noChangeArrowheads="1"/>
                </p:cNvSpPr>
                <p:nvPr/>
              </p:nvSpPr>
              <p:spPr bwMode="auto">
                <a:xfrm>
                  <a:off x="6167438" y="5238751"/>
                  <a:ext cx="1588"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0" name="Rectangle 1211">
                  <a:extLst>
                    <a:ext uri="{FF2B5EF4-FFF2-40B4-BE49-F238E27FC236}">
                      <a16:creationId xmlns:a16="http://schemas.microsoft.com/office/drawing/2014/main" id="{138B5E03-7B96-CB7E-4763-B705AC4A62E9}"/>
                    </a:ext>
                  </a:extLst>
                </p:cNvPr>
                <p:cNvSpPr>
                  <a:spLocks noChangeArrowheads="1"/>
                </p:cNvSpPr>
                <p:nvPr/>
              </p:nvSpPr>
              <p:spPr bwMode="auto">
                <a:xfrm>
                  <a:off x="6167438" y="5238751"/>
                  <a:ext cx="1588"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1" name="Rectangle 1212">
                  <a:extLst>
                    <a:ext uri="{FF2B5EF4-FFF2-40B4-BE49-F238E27FC236}">
                      <a16:creationId xmlns:a16="http://schemas.microsoft.com/office/drawing/2014/main" id="{5965B2F0-0B6D-1FEF-25E9-5E78277CAB46}"/>
                    </a:ext>
                  </a:extLst>
                </p:cNvPr>
                <p:cNvSpPr>
                  <a:spLocks noChangeArrowheads="1"/>
                </p:cNvSpPr>
                <p:nvPr/>
              </p:nvSpPr>
              <p:spPr bwMode="auto">
                <a:xfrm>
                  <a:off x="6162676" y="5235576"/>
                  <a:ext cx="1588" cy="793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2" name="Rectangle 1213">
                  <a:extLst>
                    <a:ext uri="{FF2B5EF4-FFF2-40B4-BE49-F238E27FC236}">
                      <a16:creationId xmlns:a16="http://schemas.microsoft.com/office/drawing/2014/main" id="{8CF1975F-7119-D9DD-3F01-A34081229EA5}"/>
                    </a:ext>
                  </a:extLst>
                </p:cNvPr>
                <p:cNvSpPr>
                  <a:spLocks noChangeArrowheads="1"/>
                </p:cNvSpPr>
                <p:nvPr/>
              </p:nvSpPr>
              <p:spPr bwMode="auto">
                <a:xfrm>
                  <a:off x="6162676" y="5235576"/>
                  <a:ext cx="1588" cy="793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3" name="Rectangle 1214">
                  <a:extLst>
                    <a:ext uri="{FF2B5EF4-FFF2-40B4-BE49-F238E27FC236}">
                      <a16:creationId xmlns:a16="http://schemas.microsoft.com/office/drawing/2014/main" id="{51567DD5-4297-ACF2-6548-B6EBE0F9808E}"/>
                    </a:ext>
                  </a:extLst>
                </p:cNvPr>
                <p:cNvSpPr>
                  <a:spLocks noChangeArrowheads="1"/>
                </p:cNvSpPr>
                <p:nvPr/>
              </p:nvSpPr>
              <p:spPr bwMode="auto">
                <a:xfrm>
                  <a:off x="6169026" y="5235576"/>
                  <a:ext cx="1588" cy="793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 name="Rectangle 1215">
                  <a:extLst>
                    <a:ext uri="{FF2B5EF4-FFF2-40B4-BE49-F238E27FC236}">
                      <a16:creationId xmlns:a16="http://schemas.microsoft.com/office/drawing/2014/main" id="{F473DB2F-EA35-E47E-C7E4-A3CE97395492}"/>
                    </a:ext>
                  </a:extLst>
                </p:cNvPr>
                <p:cNvSpPr>
                  <a:spLocks noChangeArrowheads="1"/>
                </p:cNvSpPr>
                <p:nvPr/>
              </p:nvSpPr>
              <p:spPr bwMode="auto">
                <a:xfrm>
                  <a:off x="6169026" y="5235576"/>
                  <a:ext cx="1588" cy="793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5" name="Rectangle 1216">
                  <a:extLst>
                    <a:ext uri="{FF2B5EF4-FFF2-40B4-BE49-F238E27FC236}">
                      <a16:creationId xmlns:a16="http://schemas.microsoft.com/office/drawing/2014/main" id="{1C5843A3-23EC-7118-9852-C666FEA5858B}"/>
                    </a:ext>
                  </a:extLst>
                </p:cNvPr>
                <p:cNvSpPr>
                  <a:spLocks noChangeArrowheads="1"/>
                </p:cNvSpPr>
                <p:nvPr/>
              </p:nvSpPr>
              <p:spPr bwMode="auto">
                <a:xfrm>
                  <a:off x="6167438" y="5241926"/>
                  <a:ext cx="1588" cy="11113"/>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6" name="Rectangle 1217">
                  <a:extLst>
                    <a:ext uri="{FF2B5EF4-FFF2-40B4-BE49-F238E27FC236}">
                      <a16:creationId xmlns:a16="http://schemas.microsoft.com/office/drawing/2014/main" id="{12A8DB5C-3CAB-4AA9-AB50-07544918A294}"/>
                    </a:ext>
                  </a:extLst>
                </p:cNvPr>
                <p:cNvSpPr>
                  <a:spLocks noChangeArrowheads="1"/>
                </p:cNvSpPr>
                <p:nvPr/>
              </p:nvSpPr>
              <p:spPr bwMode="auto">
                <a:xfrm>
                  <a:off x="6167438" y="5241926"/>
                  <a:ext cx="1588" cy="11113"/>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7" name="Rectangle 1218">
                  <a:extLst>
                    <a:ext uri="{FF2B5EF4-FFF2-40B4-BE49-F238E27FC236}">
                      <a16:creationId xmlns:a16="http://schemas.microsoft.com/office/drawing/2014/main" id="{E6824C6C-7601-1BB6-7D57-47F502FFD7FF}"/>
                    </a:ext>
                  </a:extLst>
                </p:cNvPr>
                <p:cNvSpPr>
                  <a:spLocks noChangeArrowheads="1"/>
                </p:cNvSpPr>
                <p:nvPr/>
              </p:nvSpPr>
              <p:spPr bwMode="auto">
                <a:xfrm>
                  <a:off x="6167438" y="5232401"/>
                  <a:ext cx="1588" cy="6350"/>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8" name="Rectangle 1219">
                  <a:extLst>
                    <a:ext uri="{FF2B5EF4-FFF2-40B4-BE49-F238E27FC236}">
                      <a16:creationId xmlns:a16="http://schemas.microsoft.com/office/drawing/2014/main" id="{FB646784-8CAB-F310-0DB5-87C80379CBC6}"/>
                    </a:ext>
                  </a:extLst>
                </p:cNvPr>
                <p:cNvSpPr>
                  <a:spLocks noChangeArrowheads="1"/>
                </p:cNvSpPr>
                <p:nvPr/>
              </p:nvSpPr>
              <p:spPr bwMode="auto">
                <a:xfrm>
                  <a:off x="6167438" y="5232401"/>
                  <a:ext cx="1588" cy="6350"/>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9" name="Rectangle 1220">
                  <a:extLst>
                    <a:ext uri="{FF2B5EF4-FFF2-40B4-BE49-F238E27FC236}">
                      <a16:creationId xmlns:a16="http://schemas.microsoft.com/office/drawing/2014/main" id="{9FB4A242-077E-2325-38AA-86A78110BFB0}"/>
                    </a:ext>
                  </a:extLst>
                </p:cNvPr>
                <p:cNvSpPr>
                  <a:spLocks noChangeArrowheads="1"/>
                </p:cNvSpPr>
                <p:nvPr/>
              </p:nvSpPr>
              <p:spPr bwMode="auto">
                <a:xfrm>
                  <a:off x="6167438" y="5238751"/>
                  <a:ext cx="1588"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0" name="Rectangle 1221">
                  <a:extLst>
                    <a:ext uri="{FF2B5EF4-FFF2-40B4-BE49-F238E27FC236}">
                      <a16:creationId xmlns:a16="http://schemas.microsoft.com/office/drawing/2014/main" id="{BF0B556A-B6D8-DE69-EB7D-D30F852DE246}"/>
                    </a:ext>
                  </a:extLst>
                </p:cNvPr>
                <p:cNvSpPr>
                  <a:spLocks noChangeArrowheads="1"/>
                </p:cNvSpPr>
                <p:nvPr/>
              </p:nvSpPr>
              <p:spPr bwMode="auto">
                <a:xfrm>
                  <a:off x="6167438" y="5238751"/>
                  <a:ext cx="1588"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1" name="Rectangle 1222">
                  <a:extLst>
                    <a:ext uri="{FF2B5EF4-FFF2-40B4-BE49-F238E27FC236}">
                      <a16:creationId xmlns:a16="http://schemas.microsoft.com/office/drawing/2014/main" id="{748A7D5F-E15C-248E-05D4-8D46CF4D173C}"/>
                    </a:ext>
                  </a:extLst>
                </p:cNvPr>
                <p:cNvSpPr>
                  <a:spLocks noChangeArrowheads="1"/>
                </p:cNvSpPr>
                <p:nvPr/>
              </p:nvSpPr>
              <p:spPr bwMode="auto">
                <a:xfrm>
                  <a:off x="6167438" y="5238751"/>
                  <a:ext cx="1588"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2" name="Rectangle 1223">
                  <a:extLst>
                    <a:ext uri="{FF2B5EF4-FFF2-40B4-BE49-F238E27FC236}">
                      <a16:creationId xmlns:a16="http://schemas.microsoft.com/office/drawing/2014/main" id="{7D74DDD4-E2E4-7A66-B623-2A70ED9CFAD3}"/>
                    </a:ext>
                  </a:extLst>
                </p:cNvPr>
                <p:cNvSpPr>
                  <a:spLocks noChangeArrowheads="1"/>
                </p:cNvSpPr>
                <p:nvPr/>
              </p:nvSpPr>
              <p:spPr bwMode="auto">
                <a:xfrm>
                  <a:off x="6167438" y="5238751"/>
                  <a:ext cx="1588"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3" name="Freeform 1224">
                  <a:extLst>
                    <a:ext uri="{FF2B5EF4-FFF2-40B4-BE49-F238E27FC236}">
                      <a16:creationId xmlns:a16="http://schemas.microsoft.com/office/drawing/2014/main" id="{80F5472F-6C81-5BAC-CE53-31F6CC909C8B}"/>
                    </a:ext>
                  </a:extLst>
                </p:cNvPr>
                <p:cNvSpPr>
                  <a:spLocks/>
                </p:cNvSpPr>
                <p:nvPr/>
              </p:nvSpPr>
              <p:spPr bwMode="auto">
                <a:xfrm>
                  <a:off x="6154738" y="5241926"/>
                  <a:ext cx="4763" cy="4763"/>
                </a:xfrm>
                <a:custGeom>
                  <a:avLst/>
                  <a:gdLst>
                    <a:gd name="T0" fmla="*/ 18 w 18"/>
                    <a:gd name="T1" fmla="*/ 10 h 18"/>
                    <a:gd name="T2" fmla="*/ 8 w 18"/>
                    <a:gd name="T3" fmla="*/ 0 h 18"/>
                    <a:gd name="T4" fmla="*/ 0 w 18"/>
                    <a:gd name="T5" fmla="*/ 7 h 18"/>
                    <a:gd name="T6" fmla="*/ 8 w 18"/>
                    <a:gd name="T7" fmla="*/ 18 h 18"/>
                    <a:gd name="T8" fmla="*/ 18 w 18"/>
                    <a:gd name="T9" fmla="*/ 10 h 18"/>
                  </a:gdLst>
                  <a:ahLst/>
                  <a:cxnLst>
                    <a:cxn ang="0">
                      <a:pos x="T0" y="T1"/>
                    </a:cxn>
                    <a:cxn ang="0">
                      <a:pos x="T2" y="T3"/>
                    </a:cxn>
                    <a:cxn ang="0">
                      <a:pos x="T4" y="T5"/>
                    </a:cxn>
                    <a:cxn ang="0">
                      <a:pos x="T6" y="T7"/>
                    </a:cxn>
                    <a:cxn ang="0">
                      <a:pos x="T8" y="T9"/>
                    </a:cxn>
                  </a:cxnLst>
                  <a:rect l="0" t="0" r="r" b="b"/>
                  <a:pathLst>
                    <a:path w="18" h="18">
                      <a:moveTo>
                        <a:pt x="18" y="10"/>
                      </a:moveTo>
                      <a:lnTo>
                        <a:pt x="8" y="0"/>
                      </a:lnTo>
                      <a:lnTo>
                        <a:pt x="0" y="7"/>
                      </a:lnTo>
                      <a:lnTo>
                        <a:pt x="8" y="18"/>
                      </a:lnTo>
                      <a:lnTo>
                        <a:pt x="18" y="1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4" name="Freeform 1225">
                  <a:extLst>
                    <a:ext uri="{FF2B5EF4-FFF2-40B4-BE49-F238E27FC236}">
                      <a16:creationId xmlns:a16="http://schemas.microsoft.com/office/drawing/2014/main" id="{D1EA4732-7545-2C33-C930-334357760A1F}"/>
                    </a:ext>
                  </a:extLst>
                </p:cNvPr>
                <p:cNvSpPr>
                  <a:spLocks/>
                </p:cNvSpPr>
                <p:nvPr/>
              </p:nvSpPr>
              <p:spPr bwMode="auto">
                <a:xfrm>
                  <a:off x="6154738" y="5241926"/>
                  <a:ext cx="4763" cy="4763"/>
                </a:xfrm>
                <a:custGeom>
                  <a:avLst/>
                  <a:gdLst>
                    <a:gd name="T0" fmla="*/ 18 w 18"/>
                    <a:gd name="T1" fmla="*/ 10 h 18"/>
                    <a:gd name="T2" fmla="*/ 8 w 18"/>
                    <a:gd name="T3" fmla="*/ 0 h 18"/>
                    <a:gd name="T4" fmla="*/ 0 w 18"/>
                    <a:gd name="T5" fmla="*/ 7 h 18"/>
                    <a:gd name="T6" fmla="*/ 8 w 18"/>
                    <a:gd name="T7" fmla="*/ 18 h 18"/>
                    <a:gd name="T8" fmla="*/ 18 w 18"/>
                    <a:gd name="T9" fmla="*/ 10 h 18"/>
                  </a:gdLst>
                  <a:ahLst/>
                  <a:cxnLst>
                    <a:cxn ang="0">
                      <a:pos x="T0" y="T1"/>
                    </a:cxn>
                    <a:cxn ang="0">
                      <a:pos x="T2" y="T3"/>
                    </a:cxn>
                    <a:cxn ang="0">
                      <a:pos x="T4" y="T5"/>
                    </a:cxn>
                    <a:cxn ang="0">
                      <a:pos x="T6" y="T7"/>
                    </a:cxn>
                    <a:cxn ang="0">
                      <a:pos x="T8" y="T9"/>
                    </a:cxn>
                  </a:cxnLst>
                  <a:rect l="0" t="0" r="r" b="b"/>
                  <a:pathLst>
                    <a:path w="18" h="18">
                      <a:moveTo>
                        <a:pt x="18" y="10"/>
                      </a:moveTo>
                      <a:lnTo>
                        <a:pt x="8" y="0"/>
                      </a:lnTo>
                      <a:lnTo>
                        <a:pt x="0" y="7"/>
                      </a:lnTo>
                      <a:lnTo>
                        <a:pt x="8" y="18"/>
                      </a:lnTo>
                      <a:lnTo>
                        <a:pt x="18" y="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5" name="Freeform 1226">
                  <a:extLst>
                    <a:ext uri="{FF2B5EF4-FFF2-40B4-BE49-F238E27FC236}">
                      <a16:creationId xmlns:a16="http://schemas.microsoft.com/office/drawing/2014/main" id="{BE81E9C0-2F7B-136C-75CD-9005A2C90681}"/>
                    </a:ext>
                  </a:extLst>
                </p:cNvPr>
                <p:cNvSpPr>
                  <a:spLocks/>
                </p:cNvSpPr>
                <p:nvPr/>
              </p:nvSpPr>
              <p:spPr bwMode="auto">
                <a:xfrm>
                  <a:off x="6154738" y="5241926"/>
                  <a:ext cx="4763" cy="4763"/>
                </a:xfrm>
                <a:custGeom>
                  <a:avLst/>
                  <a:gdLst>
                    <a:gd name="T0" fmla="*/ 18 w 18"/>
                    <a:gd name="T1" fmla="*/ 10 h 18"/>
                    <a:gd name="T2" fmla="*/ 8 w 18"/>
                    <a:gd name="T3" fmla="*/ 0 h 18"/>
                    <a:gd name="T4" fmla="*/ 0 w 18"/>
                    <a:gd name="T5" fmla="*/ 7 h 18"/>
                    <a:gd name="T6" fmla="*/ 8 w 18"/>
                    <a:gd name="T7" fmla="*/ 18 h 18"/>
                    <a:gd name="T8" fmla="*/ 18 w 18"/>
                    <a:gd name="T9" fmla="*/ 10 h 18"/>
                  </a:gdLst>
                  <a:ahLst/>
                  <a:cxnLst>
                    <a:cxn ang="0">
                      <a:pos x="T0" y="T1"/>
                    </a:cxn>
                    <a:cxn ang="0">
                      <a:pos x="T2" y="T3"/>
                    </a:cxn>
                    <a:cxn ang="0">
                      <a:pos x="T4" y="T5"/>
                    </a:cxn>
                    <a:cxn ang="0">
                      <a:pos x="T6" y="T7"/>
                    </a:cxn>
                    <a:cxn ang="0">
                      <a:pos x="T8" y="T9"/>
                    </a:cxn>
                  </a:cxnLst>
                  <a:rect l="0" t="0" r="r" b="b"/>
                  <a:pathLst>
                    <a:path w="18" h="18">
                      <a:moveTo>
                        <a:pt x="18" y="10"/>
                      </a:moveTo>
                      <a:lnTo>
                        <a:pt x="8" y="0"/>
                      </a:lnTo>
                      <a:lnTo>
                        <a:pt x="0" y="7"/>
                      </a:lnTo>
                      <a:lnTo>
                        <a:pt x="8" y="18"/>
                      </a:lnTo>
                      <a:lnTo>
                        <a:pt x="18" y="1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6" name="Freeform 1227">
                  <a:extLst>
                    <a:ext uri="{FF2B5EF4-FFF2-40B4-BE49-F238E27FC236}">
                      <a16:creationId xmlns:a16="http://schemas.microsoft.com/office/drawing/2014/main" id="{9B359E7C-3C5F-7104-0A5F-B0EEE1DB1C1F}"/>
                    </a:ext>
                  </a:extLst>
                </p:cNvPr>
                <p:cNvSpPr>
                  <a:spLocks/>
                </p:cNvSpPr>
                <p:nvPr/>
              </p:nvSpPr>
              <p:spPr bwMode="auto">
                <a:xfrm>
                  <a:off x="6154738" y="5241926"/>
                  <a:ext cx="4763" cy="4763"/>
                </a:xfrm>
                <a:custGeom>
                  <a:avLst/>
                  <a:gdLst>
                    <a:gd name="T0" fmla="*/ 18 w 18"/>
                    <a:gd name="T1" fmla="*/ 10 h 18"/>
                    <a:gd name="T2" fmla="*/ 8 w 18"/>
                    <a:gd name="T3" fmla="*/ 0 h 18"/>
                    <a:gd name="T4" fmla="*/ 0 w 18"/>
                    <a:gd name="T5" fmla="*/ 7 h 18"/>
                    <a:gd name="T6" fmla="*/ 8 w 18"/>
                    <a:gd name="T7" fmla="*/ 18 h 18"/>
                    <a:gd name="T8" fmla="*/ 18 w 18"/>
                    <a:gd name="T9" fmla="*/ 10 h 18"/>
                  </a:gdLst>
                  <a:ahLst/>
                  <a:cxnLst>
                    <a:cxn ang="0">
                      <a:pos x="T0" y="T1"/>
                    </a:cxn>
                    <a:cxn ang="0">
                      <a:pos x="T2" y="T3"/>
                    </a:cxn>
                    <a:cxn ang="0">
                      <a:pos x="T4" y="T5"/>
                    </a:cxn>
                    <a:cxn ang="0">
                      <a:pos x="T6" y="T7"/>
                    </a:cxn>
                    <a:cxn ang="0">
                      <a:pos x="T8" y="T9"/>
                    </a:cxn>
                  </a:cxnLst>
                  <a:rect l="0" t="0" r="r" b="b"/>
                  <a:pathLst>
                    <a:path w="18" h="18">
                      <a:moveTo>
                        <a:pt x="18" y="10"/>
                      </a:moveTo>
                      <a:lnTo>
                        <a:pt x="8" y="0"/>
                      </a:lnTo>
                      <a:lnTo>
                        <a:pt x="0" y="7"/>
                      </a:lnTo>
                      <a:lnTo>
                        <a:pt x="8" y="18"/>
                      </a:lnTo>
                      <a:lnTo>
                        <a:pt x="18" y="1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7" name="Freeform 1228">
                  <a:extLst>
                    <a:ext uri="{FF2B5EF4-FFF2-40B4-BE49-F238E27FC236}">
                      <a16:creationId xmlns:a16="http://schemas.microsoft.com/office/drawing/2014/main" id="{DDF1073F-C975-15D7-84E0-D0D8D8507C83}"/>
                    </a:ext>
                  </a:extLst>
                </p:cNvPr>
                <p:cNvSpPr>
                  <a:spLocks/>
                </p:cNvSpPr>
                <p:nvPr/>
              </p:nvSpPr>
              <p:spPr bwMode="auto">
                <a:xfrm>
                  <a:off x="6154738" y="5241926"/>
                  <a:ext cx="4763" cy="4763"/>
                </a:xfrm>
                <a:custGeom>
                  <a:avLst/>
                  <a:gdLst>
                    <a:gd name="T0" fmla="*/ 18 w 18"/>
                    <a:gd name="T1" fmla="*/ 10 h 18"/>
                    <a:gd name="T2" fmla="*/ 8 w 18"/>
                    <a:gd name="T3" fmla="*/ 0 h 18"/>
                    <a:gd name="T4" fmla="*/ 0 w 18"/>
                    <a:gd name="T5" fmla="*/ 7 h 18"/>
                    <a:gd name="T6" fmla="*/ 8 w 18"/>
                    <a:gd name="T7" fmla="*/ 18 h 18"/>
                    <a:gd name="T8" fmla="*/ 18 w 18"/>
                    <a:gd name="T9" fmla="*/ 10 h 18"/>
                  </a:gdLst>
                  <a:ahLst/>
                  <a:cxnLst>
                    <a:cxn ang="0">
                      <a:pos x="T0" y="T1"/>
                    </a:cxn>
                    <a:cxn ang="0">
                      <a:pos x="T2" y="T3"/>
                    </a:cxn>
                    <a:cxn ang="0">
                      <a:pos x="T4" y="T5"/>
                    </a:cxn>
                    <a:cxn ang="0">
                      <a:pos x="T6" y="T7"/>
                    </a:cxn>
                    <a:cxn ang="0">
                      <a:pos x="T8" y="T9"/>
                    </a:cxn>
                  </a:cxnLst>
                  <a:rect l="0" t="0" r="r" b="b"/>
                  <a:pathLst>
                    <a:path w="18" h="18">
                      <a:moveTo>
                        <a:pt x="18" y="10"/>
                      </a:moveTo>
                      <a:lnTo>
                        <a:pt x="8" y="0"/>
                      </a:lnTo>
                      <a:lnTo>
                        <a:pt x="0" y="7"/>
                      </a:lnTo>
                      <a:lnTo>
                        <a:pt x="8" y="18"/>
                      </a:lnTo>
                      <a:lnTo>
                        <a:pt x="18" y="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8" name="Freeform 1229">
                  <a:extLst>
                    <a:ext uri="{FF2B5EF4-FFF2-40B4-BE49-F238E27FC236}">
                      <a16:creationId xmlns:a16="http://schemas.microsoft.com/office/drawing/2014/main" id="{3681363F-6F4D-5CC9-EEB8-8ABFA8823E59}"/>
                    </a:ext>
                  </a:extLst>
                </p:cNvPr>
                <p:cNvSpPr>
                  <a:spLocks/>
                </p:cNvSpPr>
                <p:nvPr/>
              </p:nvSpPr>
              <p:spPr bwMode="auto">
                <a:xfrm>
                  <a:off x="6154738" y="5241926"/>
                  <a:ext cx="4763" cy="4763"/>
                </a:xfrm>
                <a:custGeom>
                  <a:avLst/>
                  <a:gdLst>
                    <a:gd name="T0" fmla="*/ 18 w 18"/>
                    <a:gd name="T1" fmla="*/ 10 h 18"/>
                    <a:gd name="T2" fmla="*/ 8 w 18"/>
                    <a:gd name="T3" fmla="*/ 0 h 18"/>
                    <a:gd name="T4" fmla="*/ 0 w 18"/>
                    <a:gd name="T5" fmla="*/ 7 h 18"/>
                    <a:gd name="T6" fmla="*/ 8 w 18"/>
                    <a:gd name="T7" fmla="*/ 18 h 18"/>
                    <a:gd name="T8" fmla="*/ 18 w 18"/>
                    <a:gd name="T9" fmla="*/ 10 h 18"/>
                  </a:gdLst>
                  <a:ahLst/>
                  <a:cxnLst>
                    <a:cxn ang="0">
                      <a:pos x="T0" y="T1"/>
                    </a:cxn>
                    <a:cxn ang="0">
                      <a:pos x="T2" y="T3"/>
                    </a:cxn>
                    <a:cxn ang="0">
                      <a:pos x="T4" y="T5"/>
                    </a:cxn>
                    <a:cxn ang="0">
                      <a:pos x="T6" y="T7"/>
                    </a:cxn>
                    <a:cxn ang="0">
                      <a:pos x="T8" y="T9"/>
                    </a:cxn>
                  </a:cxnLst>
                  <a:rect l="0" t="0" r="r" b="b"/>
                  <a:pathLst>
                    <a:path w="18" h="18">
                      <a:moveTo>
                        <a:pt x="18" y="10"/>
                      </a:moveTo>
                      <a:lnTo>
                        <a:pt x="8" y="0"/>
                      </a:lnTo>
                      <a:lnTo>
                        <a:pt x="0" y="7"/>
                      </a:lnTo>
                      <a:lnTo>
                        <a:pt x="8" y="18"/>
                      </a:lnTo>
                      <a:lnTo>
                        <a:pt x="18" y="1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9" name="Freeform 1230">
                  <a:extLst>
                    <a:ext uri="{FF2B5EF4-FFF2-40B4-BE49-F238E27FC236}">
                      <a16:creationId xmlns:a16="http://schemas.microsoft.com/office/drawing/2014/main" id="{D4D4FCE7-6A30-6E54-62A7-DC1E63EE6669}"/>
                    </a:ext>
                  </a:extLst>
                </p:cNvPr>
                <p:cNvSpPr>
                  <a:spLocks/>
                </p:cNvSpPr>
                <p:nvPr/>
              </p:nvSpPr>
              <p:spPr bwMode="auto">
                <a:xfrm>
                  <a:off x="6149976" y="5241926"/>
                  <a:ext cx="9525" cy="7938"/>
                </a:xfrm>
                <a:custGeom>
                  <a:avLst/>
                  <a:gdLst>
                    <a:gd name="T0" fmla="*/ 36 w 36"/>
                    <a:gd name="T1" fmla="*/ 24 h 31"/>
                    <a:gd name="T2" fmla="*/ 9 w 36"/>
                    <a:gd name="T3" fmla="*/ 0 h 31"/>
                    <a:gd name="T4" fmla="*/ 0 w 36"/>
                    <a:gd name="T5" fmla="*/ 5 h 31"/>
                    <a:gd name="T6" fmla="*/ 26 w 36"/>
                    <a:gd name="T7" fmla="*/ 31 h 31"/>
                    <a:gd name="T8" fmla="*/ 36 w 36"/>
                    <a:gd name="T9" fmla="*/ 24 h 31"/>
                  </a:gdLst>
                  <a:ahLst/>
                  <a:cxnLst>
                    <a:cxn ang="0">
                      <a:pos x="T0" y="T1"/>
                    </a:cxn>
                    <a:cxn ang="0">
                      <a:pos x="T2" y="T3"/>
                    </a:cxn>
                    <a:cxn ang="0">
                      <a:pos x="T4" y="T5"/>
                    </a:cxn>
                    <a:cxn ang="0">
                      <a:pos x="T6" y="T7"/>
                    </a:cxn>
                    <a:cxn ang="0">
                      <a:pos x="T8" y="T9"/>
                    </a:cxn>
                  </a:cxnLst>
                  <a:rect l="0" t="0" r="r" b="b"/>
                  <a:pathLst>
                    <a:path w="36" h="31">
                      <a:moveTo>
                        <a:pt x="36" y="24"/>
                      </a:moveTo>
                      <a:lnTo>
                        <a:pt x="9" y="0"/>
                      </a:lnTo>
                      <a:lnTo>
                        <a:pt x="0" y="5"/>
                      </a:lnTo>
                      <a:lnTo>
                        <a:pt x="26" y="31"/>
                      </a:lnTo>
                      <a:lnTo>
                        <a:pt x="36" y="2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0" name="Freeform 1231">
                  <a:extLst>
                    <a:ext uri="{FF2B5EF4-FFF2-40B4-BE49-F238E27FC236}">
                      <a16:creationId xmlns:a16="http://schemas.microsoft.com/office/drawing/2014/main" id="{2A4A24A3-D212-F82E-7B0A-95CFEC6D9DFD}"/>
                    </a:ext>
                  </a:extLst>
                </p:cNvPr>
                <p:cNvSpPr>
                  <a:spLocks/>
                </p:cNvSpPr>
                <p:nvPr/>
              </p:nvSpPr>
              <p:spPr bwMode="auto">
                <a:xfrm>
                  <a:off x="6149976" y="5241926"/>
                  <a:ext cx="9525" cy="7938"/>
                </a:xfrm>
                <a:custGeom>
                  <a:avLst/>
                  <a:gdLst>
                    <a:gd name="T0" fmla="*/ 36 w 36"/>
                    <a:gd name="T1" fmla="*/ 24 h 31"/>
                    <a:gd name="T2" fmla="*/ 9 w 36"/>
                    <a:gd name="T3" fmla="*/ 0 h 31"/>
                    <a:gd name="T4" fmla="*/ 0 w 36"/>
                    <a:gd name="T5" fmla="*/ 5 h 31"/>
                    <a:gd name="T6" fmla="*/ 26 w 36"/>
                    <a:gd name="T7" fmla="*/ 31 h 31"/>
                    <a:gd name="T8" fmla="*/ 36 w 36"/>
                    <a:gd name="T9" fmla="*/ 24 h 31"/>
                  </a:gdLst>
                  <a:ahLst/>
                  <a:cxnLst>
                    <a:cxn ang="0">
                      <a:pos x="T0" y="T1"/>
                    </a:cxn>
                    <a:cxn ang="0">
                      <a:pos x="T2" y="T3"/>
                    </a:cxn>
                    <a:cxn ang="0">
                      <a:pos x="T4" y="T5"/>
                    </a:cxn>
                    <a:cxn ang="0">
                      <a:pos x="T6" y="T7"/>
                    </a:cxn>
                    <a:cxn ang="0">
                      <a:pos x="T8" y="T9"/>
                    </a:cxn>
                  </a:cxnLst>
                  <a:rect l="0" t="0" r="r" b="b"/>
                  <a:pathLst>
                    <a:path w="36" h="31">
                      <a:moveTo>
                        <a:pt x="36" y="24"/>
                      </a:moveTo>
                      <a:lnTo>
                        <a:pt x="9" y="0"/>
                      </a:lnTo>
                      <a:lnTo>
                        <a:pt x="0" y="5"/>
                      </a:lnTo>
                      <a:lnTo>
                        <a:pt x="26" y="31"/>
                      </a:lnTo>
                      <a:lnTo>
                        <a:pt x="36" y="2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1" name="Freeform 1232">
                  <a:extLst>
                    <a:ext uri="{FF2B5EF4-FFF2-40B4-BE49-F238E27FC236}">
                      <a16:creationId xmlns:a16="http://schemas.microsoft.com/office/drawing/2014/main" id="{3DE2C7FB-EC07-0749-69BC-CFC0BDB9FB49}"/>
                    </a:ext>
                  </a:extLst>
                </p:cNvPr>
                <p:cNvSpPr>
                  <a:spLocks/>
                </p:cNvSpPr>
                <p:nvPr/>
              </p:nvSpPr>
              <p:spPr bwMode="auto">
                <a:xfrm>
                  <a:off x="6149976" y="5241926"/>
                  <a:ext cx="9525" cy="7938"/>
                </a:xfrm>
                <a:custGeom>
                  <a:avLst/>
                  <a:gdLst>
                    <a:gd name="T0" fmla="*/ 36 w 36"/>
                    <a:gd name="T1" fmla="*/ 24 h 31"/>
                    <a:gd name="T2" fmla="*/ 9 w 36"/>
                    <a:gd name="T3" fmla="*/ 0 h 31"/>
                    <a:gd name="T4" fmla="*/ 0 w 36"/>
                    <a:gd name="T5" fmla="*/ 5 h 31"/>
                    <a:gd name="T6" fmla="*/ 26 w 36"/>
                    <a:gd name="T7" fmla="*/ 31 h 31"/>
                    <a:gd name="T8" fmla="*/ 36 w 36"/>
                    <a:gd name="T9" fmla="*/ 24 h 31"/>
                  </a:gdLst>
                  <a:ahLst/>
                  <a:cxnLst>
                    <a:cxn ang="0">
                      <a:pos x="T0" y="T1"/>
                    </a:cxn>
                    <a:cxn ang="0">
                      <a:pos x="T2" y="T3"/>
                    </a:cxn>
                    <a:cxn ang="0">
                      <a:pos x="T4" y="T5"/>
                    </a:cxn>
                    <a:cxn ang="0">
                      <a:pos x="T6" y="T7"/>
                    </a:cxn>
                    <a:cxn ang="0">
                      <a:pos x="T8" y="T9"/>
                    </a:cxn>
                  </a:cxnLst>
                  <a:rect l="0" t="0" r="r" b="b"/>
                  <a:pathLst>
                    <a:path w="36" h="31">
                      <a:moveTo>
                        <a:pt x="36" y="24"/>
                      </a:moveTo>
                      <a:lnTo>
                        <a:pt x="9" y="0"/>
                      </a:lnTo>
                      <a:lnTo>
                        <a:pt x="0" y="5"/>
                      </a:lnTo>
                      <a:lnTo>
                        <a:pt x="26" y="31"/>
                      </a:lnTo>
                      <a:lnTo>
                        <a:pt x="36" y="2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2" name="Freeform 1233">
                  <a:extLst>
                    <a:ext uri="{FF2B5EF4-FFF2-40B4-BE49-F238E27FC236}">
                      <a16:creationId xmlns:a16="http://schemas.microsoft.com/office/drawing/2014/main" id="{AB7677D4-1959-359B-8BFF-CEAAFD0EA393}"/>
                    </a:ext>
                  </a:extLst>
                </p:cNvPr>
                <p:cNvSpPr>
                  <a:spLocks/>
                </p:cNvSpPr>
                <p:nvPr/>
              </p:nvSpPr>
              <p:spPr bwMode="auto">
                <a:xfrm>
                  <a:off x="6154738" y="5238751"/>
                  <a:ext cx="6350" cy="7938"/>
                </a:xfrm>
                <a:custGeom>
                  <a:avLst/>
                  <a:gdLst>
                    <a:gd name="T0" fmla="*/ 27 w 27"/>
                    <a:gd name="T1" fmla="*/ 27 h 33"/>
                    <a:gd name="T2" fmla="*/ 8 w 27"/>
                    <a:gd name="T3" fmla="*/ 0 h 33"/>
                    <a:gd name="T4" fmla="*/ 0 w 27"/>
                    <a:gd name="T5" fmla="*/ 7 h 33"/>
                    <a:gd name="T6" fmla="*/ 27 w 27"/>
                    <a:gd name="T7" fmla="*/ 33 h 33"/>
                    <a:gd name="T8" fmla="*/ 27 w 27"/>
                    <a:gd name="T9" fmla="*/ 27 h 33"/>
                  </a:gdLst>
                  <a:ahLst/>
                  <a:cxnLst>
                    <a:cxn ang="0">
                      <a:pos x="T0" y="T1"/>
                    </a:cxn>
                    <a:cxn ang="0">
                      <a:pos x="T2" y="T3"/>
                    </a:cxn>
                    <a:cxn ang="0">
                      <a:pos x="T4" y="T5"/>
                    </a:cxn>
                    <a:cxn ang="0">
                      <a:pos x="T6" y="T7"/>
                    </a:cxn>
                    <a:cxn ang="0">
                      <a:pos x="T8" y="T9"/>
                    </a:cxn>
                  </a:cxnLst>
                  <a:rect l="0" t="0" r="r" b="b"/>
                  <a:pathLst>
                    <a:path w="27" h="33">
                      <a:moveTo>
                        <a:pt x="27" y="27"/>
                      </a:moveTo>
                      <a:lnTo>
                        <a:pt x="8" y="0"/>
                      </a:lnTo>
                      <a:lnTo>
                        <a:pt x="0" y="7"/>
                      </a:lnTo>
                      <a:lnTo>
                        <a:pt x="27" y="33"/>
                      </a:lnTo>
                      <a:lnTo>
                        <a:pt x="27" y="27"/>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3" name="Freeform 1234">
                  <a:extLst>
                    <a:ext uri="{FF2B5EF4-FFF2-40B4-BE49-F238E27FC236}">
                      <a16:creationId xmlns:a16="http://schemas.microsoft.com/office/drawing/2014/main" id="{05BDAB31-B193-AE75-2502-7A241AFA5D7E}"/>
                    </a:ext>
                  </a:extLst>
                </p:cNvPr>
                <p:cNvSpPr>
                  <a:spLocks/>
                </p:cNvSpPr>
                <p:nvPr/>
              </p:nvSpPr>
              <p:spPr bwMode="auto">
                <a:xfrm>
                  <a:off x="6154738" y="5238751"/>
                  <a:ext cx="6350" cy="7938"/>
                </a:xfrm>
                <a:custGeom>
                  <a:avLst/>
                  <a:gdLst>
                    <a:gd name="T0" fmla="*/ 27 w 27"/>
                    <a:gd name="T1" fmla="*/ 27 h 33"/>
                    <a:gd name="T2" fmla="*/ 8 w 27"/>
                    <a:gd name="T3" fmla="*/ 0 h 33"/>
                    <a:gd name="T4" fmla="*/ 0 w 27"/>
                    <a:gd name="T5" fmla="*/ 7 h 33"/>
                    <a:gd name="T6" fmla="*/ 27 w 27"/>
                    <a:gd name="T7" fmla="*/ 33 h 33"/>
                    <a:gd name="T8" fmla="*/ 27 w 27"/>
                    <a:gd name="T9" fmla="*/ 27 h 33"/>
                  </a:gdLst>
                  <a:ahLst/>
                  <a:cxnLst>
                    <a:cxn ang="0">
                      <a:pos x="T0" y="T1"/>
                    </a:cxn>
                    <a:cxn ang="0">
                      <a:pos x="T2" y="T3"/>
                    </a:cxn>
                    <a:cxn ang="0">
                      <a:pos x="T4" y="T5"/>
                    </a:cxn>
                    <a:cxn ang="0">
                      <a:pos x="T6" y="T7"/>
                    </a:cxn>
                    <a:cxn ang="0">
                      <a:pos x="T8" y="T9"/>
                    </a:cxn>
                  </a:cxnLst>
                  <a:rect l="0" t="0" r="r" b="b"/>
                  <a:pathLst>
                    <a:path w="27" h="33">
                      <a:moveTo>
                        <a:pt x="27" y="27"/>
                      </a:moveTo>
                      <a:lnTo>
                        <a:pt x="8" y="0"/>
                      </a:lnTo>
                      <a:lnTo>
                        <a:pt x="0" y="7"/>
                      </a:lnTo>
                      <a:lnTo>
                        <a:pt x="27" y="33"/>
                      </a:lnTo>
                      <a:lnTo>
                        <a:pt x="27" y="2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4" name="Freeform 1235">
                  <a:extLst>
                    <a:ext uri="{FF2B5EF4-FFF2-40B4-BE49-F238E27FC236}">
                      <a16:creationId xmlns:a16="http://schemas.microsoft.com/office/drawing/2014/main" id="{72D21BCC-E3E7-E326-CC92-5C89031796DD}"/>
                    </a:ext>
                  </a:extLst>
                </p:cNvPr>
                <p:cNvSpPr>
                  <a:spLocks/>
                </p:cNvSpPr>
                <p:nvPr/>
              </p:nvSpPr>
              <p:spPr bwMode="auto">
                <a:xfrm>
                  <a:off x="6154738" y="5238751"/>
                  <a:ext cx="6350" cy="7938"/>
                </a:xfrm>
                <a:custGeom>
                  <a:avLst/>
                  <a:gdLst>
                    <a:gd name="T0" fmla="*/ 27 w 27"/>
                    <a:gd name="T1" fmla="*/ 27 h 33"/>
                    <a:gd name="T2" fmla="*/ 8 w 27"/>
                    <a:gd name="T3" fmla="*/ 0 h 33"/>
                    <a:gd name="T4" fmla="*/ 0 w 27"/>
                    <a:gd name="T5" fmla="*/ 7 h 33"/>
                    <a:gd name="T6" fmla="*/ 27 w 27"/>
                    <a:gd name="T7" fmla="*/ 33 h 33"/>
                    <a:gd name="T8" fmla="*/ 27 w 27"/>
                    <a:gd name="T9" fmla="*/ 27 h 33"/>
                  </a:gdLst>
                  <a:ahLst/>
                  <a:cxnLst>
                    <a:cxn ang="0">
                      <a:pos x="T0" y="T1"/>
                    </a:cxn>
                    <a:cxn ang="0">
                      <a:pos x="T2" y="T3"/>
                    </a:cxn>
                    <a:cxn ang="0">
                      <a:pos x="T4" y="T5"/>
                    </a:cxn>
                    <a:cxn ang="0">
                      <a:pos x="T6" y="T7"/>
                    </a:cxn>
                    <a:cxn ang="0">
                      <a:pos x="T8" y="T9"/>
                    </a:cxn>
                  </a:cxnLst>
                  <a:rect l="0" t="0" r="r" b="b"/>
                  <a:pathLst>
                    <a:path w="27" h="33">
                      <a:moveTo>
                        <a:pt x="27" y="27"/>
                      </a:moveTo>
                      <a:lnTo>
                        <a:pt x="8" y="0"/>
                      </a:lnTo>
                      <a:lnTo>
                        <a:pt x="0" y="7"/>
                      </a:lnTo>
                      <a:lnTo>
                        <a:pt x="27" y="33"/>
                      </a:lnTo>
                      <a:lnTo>
                        <a:pt x="27" y="27"/>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5" name="Freeform 1236">
                  <a:extLst>
                    <a:ext uri="{FF2B5EF4-FFF2-40B4-BE49-F238E27FC236}">
                      <a16:creationId xmlns:a16="http://schemas.microsoft.com/office/drawing/2014/main" id="{5CEEC3E8-732E-17ED-4DE4-3E5D2AFFEEDB}"/>
                    </a:ext>
                  </a:extLst>
                </p:cNvPr>
                <p:cNvSpPr>
                  <a:spLocks/>
                </p:cNvSpPr>
                <p:nvPr/>
              </p:nvSpPr>
              <p:spPr bwMode="auto">
                <a:xfrm>
                  <a:off x="6156326" y="5245101"/>
                  <a:ext cx="11113" cy="9525"/>
                </a:xfrm>
                <a:custGeom>
                  <a:avLst/>
                  <a:gdLst>
                    <a:gd name="T0" fmla="*/ 46 w 46"/>
                    <a:gd name="T1" fmla="*/ 39 h 45"/>
                    <a:gd name="T2" fmla="*/ 10 w 46"/>
                    <a:gd name="T3" fmla="*/ 0 h 45"/>
                    <a:gd name="T4" fmla="*/ 0 w 46"/>
                    <a:gd name="T5" fmla="*/ 8 h 45"/>
                    <a:gd name="T6" fmla="*/ 36 w 46"/>
                    <a:gd name="T7" fmla="*/ 45 h 45"/>
                    <a:gd name="T8" fmla="*/ 46 w 46"/>
                    <a:gd name="T9" fmla="*/ 39 h 45"/>
                  </a:gdLst>
                  <a:ahLst/>
                  <a:cxnLst>
                    <a:cxn ang="0">
                      <a:pos x="T0" y="T1"/>
                    </a:cxn>
                    <a:cxn ang="0">
                      <a:pos x="T2" y="T3"/>
                    </a:cxn>
                    <a:cxn ang="0">
                      <a:pos x="T4" y="T5"/>
                    </a:cxn>
                    <a:cxn ang="0">
                      <a:pos x="T6" y="T7"/>
                    </a:cxn>
                    <a:cxn ang="0">
                      <a:pos x="T8" y="T9"/>
                    </a:cxn>
                  </a:cxnLst>
                  <a:rect l="0" t="0" r="r" b="b"/>
                  <a:pathLst>
                    <a:path w="46" h="45">
                      <a:moveTo>
                        <a:pt x="46" y="39"/>
                      </a:moveTo>
                      <a:lnTo>
                        <a:pt x="10" y="0"/>
                      </a:lnTo>
                      <a:lnTo>
                        <a:pt x="0" y="8"/>
                      </a:lnTo>
                      <a:lnTo>
                        <a:pt x="36" y="45"/>
                      </a:lnTo>
                      <a:lnTo>
                        <a:pt x="46" y="39"/>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6" name="Freeform 1237">
                  <a:extLst>
                    <a:ext uri="{FF2B5EF4-FFF2-40B4-BE49-F238E27FC236}">
                      <a16:creationId xmlns:a16="http://schemas.microsoft.com/office/drawing/2014/main" id="{3572B328-189A-437A-8A89-06B1283DF07B}"/>
                    </a:ext>
                  </a:extLst>
                </p:cNvPr>
                <p:cNvSpPr>
                  <a:spLocks/>
                </p:cNvSpPr>
                <p:nvPr/>
              </p:nvSpPr>
              <p:spPr bwMode="auto">
                <a:xfrm>
                  <a:off x="6156326" y="5245101"/>
                  <a:ext cx="11113" cy="9525"/>
                </a:xfrm>
                <a:custGeom>
                  <a:avLst/>
                  <a:gdLst>
                    <a:gd name="T0" fmla="*/ 46 w 46"/>
                    <a:gd name="T1" fmla="*/ 39 h 45"/>
                    <a:gd name="T2" fmla="*/ 10 w 46"/>
                    <a:gd name="T3" fmla="*/ 0 h 45"/>
                    <a:gd name="T4" fmla="*/ 0 w 46"/>
                    <a:gd name="T5" fmla="*/ 8 h 45"/>
                    <a:gd name="T6" fmla="*/ 36 w 46"/>
                    <a:gd name="T7" fmla="*/ 45 h 45"/>
                    <a:gd name="T8" fmla="*/ 46 w 46"/>
                    <a:gd name="T9" fmla="*/ 39 h 45"/>
                  </a:gdLst>
                  <a:ahLst/>
                  <a:cxnLst>
                    <a:cxn ang="0">
                      <a:pos x="T0" y="T1"/>
                    </a:cxn>
                    <a:cxn ang="0">
                      <a:pos x="T2" y="T3"/>
                    </a:cxn>
                    <a:cxn ang="0">
                      <a:pos x="T4" y="T5"/>
                    </a:cxn>
                    <a:cxn ang="0">
                      <a:pos x="T6" y="T7"/>
                    </a:cxn>
                    <a:cxn ang="0">
                      <a:pos x="T8" y="T9"/>
                    </a:cxn>
                  </a:cxnLst>
                  <a:rect l="0" t="0" r="r" b="b"/>
                  <a:pathLst>
                    <a:path w="46" h="45">
                      <a:moveTo>
                        <a:pt x="46" y="39"/>
                      </a:moveTo>
                      <a:lnTo>
                        <a:pt x="10" y="0"/>
                      </a:lnTo>
                      <a:lnTo>
                        <a:pt x="0" y="8"/>
                      </a:lnTo>
                      <a:lnTo>
                        <a:pt x="36" y="45"/>
                      </a:lnTo>
                      <a:lnTo>
                        <a:pt x="46" y="3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7" name="Freeform 1238">
                  <a:extLst>
                    <a:ext uri="{FF2B5EF4-FFF2-40B4-BE49-F238E27FC236}">
                      <a16:creationId xmlns:a16="http://schemas.microsoft.com/office/drawing/2014/main" id="{F970138A-279A-50F7-434A-AA3927B13E21}"/>
                    </a:ext>
                  </a:extLst>
                </p:cNvPr>
                <p:cNvSpPr>
                  <a:spLocks/>
                </p:cNvSpPr>
                <p:nvPr/>
              </p:nvSpPr>
              <p:spPr bwMode="auto">
                <a:xfrm>
                  <a:off x="6156326" y="5245101"/>
                  <a:ext cx="11113" cy="9525"/>
                </a:xfrm>
                <a:custGeom>
                  <a:avLst/>
                  <a:gdLst>
                    <a:gd name="T0" fmla="*/ 46 w 46"/>
                    <a:gd name="T1" fmla="*/ 39 h 45"/>
                    <a:gd name="T2" fmla="*/ 10 w 46"/>
                    <a:gd name="T3" fmla="*/ 0 h 45"/>
                    <a:gd name="T4" fmla="*/ 0 w 46"/>
                    <a:gd name="T5" fmla="*/ 8 h 45"/>
                    <a:gd name="T6" fmla="*/ 36 w 46"/>
                    <a:gd name="T7" fmla="*/ 45 h 45"/>
                    <a:gd name="T8" fmla="*/ 46 w 46"/>
                    <a:gd name="T9" fmla="*/ 39 h 45"/>
                  </a:gdLst>
                  <a:ahLst/>
                  <a:cxnLst>
                    <a:cxn ang="0">
                      <a:pos x="T0" y="T1"/>
                    </a:cxn>
                    <a:cxn ang="0">
                      <a:pos x="T2" y="T3"/>
                    </a:cxn>
                    <a:cxn ang="0">
                      <a:pos x="T4" y="T5"/>
                    </a:cxn>
                    <a:cxn ang="0">
                      <a:pos x="T6" y="T7"/>
                    </a:cxn>
                    <a:cxn ang="0">
                      <a:pos x="T8" y="T9"/>
                    </a:cxn>
                  </a:cxnLst>
                  <a:rect l="0" t="0" r="r" b="b"/>
                  <a:pathLst>
                    <a:path w="46" h="45">
                      <a:moveTo>
                        <a:pt x="46" y="39"/>
                      </a:moveTo>
                      <a:lnTo>
                        <a:pt x="10" y="0"/>
                      </a:lnTo>
                      <a:lnTo>
                        <a:pt x="0" y="8"/>
                      </a:lnTo>
                      <a:lnTo>
                        <a:pt x="36" y="45"/>
                      </a:lnTo>
                      <a:lnTo>
                        <a:pt x="46" y="39"/>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8" name="Freeform 1239">
                  <a:extLst>
                    <a:ext uri="{FF2B5EF4-FFF2-40B4-BE49-F238E27FC236}">
                      <a16:creationId xmlns:a16="http://schemas.microsoft.com/office/drawing/2014/main" id="{75ABA2B1-4D15-9404-4460-8E82C2B3CFC1}"/>
                    </a:ext>
                  </a:extLst>
                </p:cNvPr>
                <p:cNvSpPr>
                  <a:spLocks/>
                </p:cNvSpPr>
                <p:nvPr/>
              </p:nvSpPr>
              <p:spPr bwMode="auto">
                <a:xfrm>
                  <a:off x="6146801" y="5232401"/>
                  <a:ext cx="9525" cy="11113"/>
                </a:xfrm>
                <a:custGeom>
                  <a:avLst/>
                  <a:gdLst>
                    <a:gd name="T0" fmla="*/ 9 w 44"/>
                    <a:gd name="T1" fmla="*/ 0 h 47"/>
                    <a:gd name="T2" fmla="*/ 44 w 44"/>
                    <a:gd name="T3" fmla="*/ 40 h 47"/>
                    <a:gd name="T4" fmla="*/ 36 w 44"/>
                    <a:gd name="T5" fmla="*/ 47 h 47"/>
                    <a:gd name="T6" fmla="*/ 0 w 44"/>
                    <a:gd name="T7" fmla="*/ 8 h 47"/>
                    <a:gd name="T8" fmla="*/ 9 w 44"/>
                    <a:gd name="T9" fmla="*/ 0 h 47"/>
                  </a:gdLst>
                  <a:ahLst/>
                  <a:cxnLst>
                    <a:cxn ang="0">
                      <a:pos x="T0" y="T1"/>
                    </a:cxn>
                    <a:cxn ang="0">
                      <a:pos x="T2" y="T3"/>
                    </a:cxn>
                    <a:cxn ang="0">
                      <a:pos x="T4" y="T5"/>
                    </a:cxn>
                    <a:cxn ang="0">
                      <a:pos x="T6" y="T7"/>
                    </a:cxn>
                    <a:cxn ang="0">
                      <a:pos x="T8" y="T9"/>
                    </a:cxn>
                  </a:cxnLst>
                  <a:rect l="0" t="0" r="r" b="b"/>
                  <a:pathLst>
                    <a:path w="44" h="47">
                      <a:moveTo>
                        <a:pt x="9" y="0"/>
                      </a:moveTo>
                      <a:lnTo>
                        <a:pt x="44" y="40"/>
                      </a:lnTo>
                      <a:lnTo>
                        <a:pt x="36" y="47"/>
                      </a:lnTo>
                      <a:lnTo>
                        <a:pt x="0" y="8"/>
                      </a:lnTo>
                      <a:lnTo>
                        <a:pt x="9"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9" name="Freeform 1240">
                  <a:extLst>
                    <a:ext uri="{FF2B5EF4-FFF2-40B4-BE49-F238E27FC236}">
                      <a16:creationId xmlns:a16="http://schemas.microsoft.com/office/drawing/2014/main" id="{50E302DD-0433-90CD-ABCE-C2947DB59044}"/>
                    </a:ext>
                  </a:extLst>
                </p:cNvPr>
                <p:cNvSpPr>
                  <a:spLocks/>
                </p:cNvSpPr>
                <p:nvPr/>
              </p:nvSpPr>
              <p:spPr bwMode="auto">
                <a:xfrm>
                  <a:off x="6146801" y="5232401"/>
                  <a:ext cx="9525" cy="11113"/>
                </a:xfrm>
                <a:custGeom>
                  <a:avLst/>
                  <a:gdLst>
                    <a:gd name="T0" fmla="*/ 9 w 44"/>
                    <a:gd name="T1" fmla="*/ 0 h 47"/>
                    <a:gd name="T2" fmla="*/ 44 w 44"/>
                    <a:gd name="T3" fmla="*/ 40 h 47"/>
                    <a:gd name="T4" fmla="*/ 36 w 44"/>
                    <a:gd name="T5" fmla="*/ 47 h 47"/>
                    <a:gd name="T6" fmla="*/ 0 w 44"/>
                    <a:gd name="T7" fmla="*/ 8 h 47"/>
                    <a:gd name="T8" fmla="*/ 9 w 44"/>
                    <a:gd name="T9" fmla="*/ 0 h 47"/>
                  </a:gdLst>
                  <a:ahLst/>
                  <a:cxnLst>
                    <a:cxn ang="0">
                      <a:pos x="T0" y="T1"/>
                    </a:cxn>
                    <a:cxn ang="0">
                      <a:pos x="T2" y="T3"/>
                    </a:cxn>
                    <a:cxn ang="0">
                      <a:pos x="T4" y="T5"/>
                    </a:cxn>
                    <a:cxn ang="0">
                      <a:pos x="T6" y="T7"/>
                    </a:cxn>
                    <a:cxn ang="0">
                      <a:pos x="T8" y="T9"/>
                    </a:cxn>
                  </a:cxnLst>
                  <a:rect l="0" t="0" r="r" b="b"/>
                  <a:pathLst>
                    <a:path w="44" h="47">
                      <a:moveTo>
                        <a:pt x="9" y="0"/>
                      </a:moveTo>
                      <a:lnTo>
                        <a:pt x="44" y="40"/>
                      </a:lnTo>
                      <a:lnTo>
                        <a:pt x="36" y="47"/>
                      </a:lnTo>
                      <a:lnTo>
                        <a:pt x="0" y="8"/>
                      </a:lnTo>
                      <a:lnTo>
                        <a:pt x="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0" name="Freeform 1241">
                  <a:extLst>
                    <a:ext uri="{FF2B5EF4-FFF2-40B4-BE49-F238E27FC236}">
                      <a16:creationId xmlns:a16="http://schemas.microsoft.com/office/drawing/2014/main" id="{75856DCB-E472-4A5B-ED81-25E830D9CBBF}"/>
                    </a:ext>
                  </a:extLst>
                </p:cNvPr>
                <p:cNvSpPr>
                  <a:spLocks/>
                </p:cNvSpPr>
                <p:nvPr/>
              </p:nvSpPr>
              <p:spPr bwMode="auto">
                <a:xfrm>
                  <a:off x="6146801" y="5232401"/>
                  <a:ext cx="9525" cy="11113"/>
                </a:xfrm>
                <a:custGeom>
                  <a:avLst/>
                  <a:gdLst>
                    <a:gd name="T0" fmla="*/ 9 w 44"/>
                    <a:gd name="T1" fmla="*/ 0 h 47"/>
                    <a:gd name="T2" fmla="*/ 44 w 44"/>
                    <a:gd name="T3" fmla="*/ 40 h 47"/>
                    <a:gd name="T4" fmla="*/ 36 w 44"/>
                    <a:gd name="T5" fmla="*/ 47 h 47"/>
                    <a:gd name="T6" fmla="*/ 0 w 44"/>
                    <a:gd name="T7" fmla="*/ 8 h 47"/>
                    <a:gd name="T8" fmla="*/ 9 w 44"/>
                    <a:gd name="T9" fmla="*/ 0 h 47"/>
                  </a:gdLst>
                  <a:ahLst/>
                  <a:cxnLst>
                    <a:cxn ang="0">
                      <a:pos x="T0" y="T1"/>
                    </a:cxn>
                    <a:cxn ang="0">
                      <a:pos x="T2" y="T3"/>
                    </a:cxn>
                    <a:cxn ang="0">
                      <a:pos x="T4" y="T5"/>
                    </a:cxn>
                    <a:cxn ang="0">
                      <a:pos x="T6" y="T7"/>
                    </a:cxn>
                    <a:cxn ang="0">
                      <a:pos x="T8" y="T9"/>
                    </a:cxn>
                  </a:cxnLst>
                  <a:rect l="0" t="0" r="r" b="b"/>
                  <a:pathLst>
                    <a:path w="44" h="47">
                      <a:moveTo>
                        <a:pt x="9" y="0"/>
                      </a:moveTo>
                      <a:lnTo>
                        <a:pt x="44" y="40"/>
                      </a:lnTo>
                      <a:lnTo>
                        <a:pt x="36" y="47"/>
                      </a:lnTo>
                      <a:lnTo>
                        <a:pt x="0" y="8"/>
                      </a:lnTo>
                      <a:lnTo>
                        <a:pt x="9"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1" name="Freeform 1242">
                  <a:extLst>
                    <a:ext uri="{FF2B5EF4-FFF2-40B4-BE49-F238E27FC236}">
                      <a16:creationId xmlns:a16="http://schemas.microsoft.com/office/drawing/2014/main" id="{4FE3978B-B8D6-CBF1-31C4-DE1F178F98A3}"/>
                    </a:ext>
                  </a:extLst>
                </p:cNvPr>
                <p:cNvSpPr>
                  <a:spLocks/>
                </p:cNvSpPr>
                <p:nvPr/>
              </p:nvSpPr>
              <p:spPr bwMode="auto">
                <a:xfrm>
                  <a:off x="6175376" y="5241926"/>
                  <a:ext cx="3175" cy="4763"/>
                </a:xfrm>
                <a:custGeom>
                  <a:avLst/>
                  <a:gdLst>
                    <a:gd name="T0" fmla="*/ 0 w 17"/>
                    <a:gd name="T1" fmla="*/ 10 h 18"/>
                    <a:gd name="T2" fmla="*/ 8 w 17"/>
                    <a:gd name="T3" fmla="*/ 0 h 18"/>
                    <a:gd name="T4" fmla="*/ 17 w 17"/>
                    <a:gd name="T5" fmla="*/ 7 h 18"/>
                    <a:gd name="T6" fmla="*/ 8 w 17"/>
                    <a:gd name="T7" fmla="*/ 18 h 18"/>
                    <a:gd name="T8" fmla="*/ 0 w 17"/>
                    <a:gd name="T9" fmla="*/ 10 h 18"/>
                  </a:gdLst>
                  <a:ahLst/>
                  <a:cxnLst>
                    <a:cxn ang="0">
                      <a:pos x="T0" y="T1"/>
                    </a:cxn>
                    <a:cxn ang="0">
                      <a:pos x="T2" y="T3"/>
                    </a:cxn>
                    <a:cxn ang="0">
                      <a:pos x="T4" y="T5"/>
                    </a:cxn>
                    <a:cxn ang="0">
                      <a:pos x="T6" y="T7"/>
                    </a:cxn>
                    <a:cxn ang="0">
                      <a:pos x="T8" y="T9"/>
                    </a:cxn>
                  </a:cxnLst>
                  <a:rect l="0" t="0" r="r" b="b"/>
                  <a:pathLst>
                    <a:path w="17" h="18">
                      <a:moveTo>
                        <a:pt x="0" y="10"/>
                      </a:moveTo>
                      <a:lnTo>
                        <a:pt x="8" y="0"/>
                      </a:lnTo>
                      <a:lnTo>
                        <a:pt x="17" y="7"/>
                      </a:lnTo>
                      <a:lnTo>
                        <a:pt x="8" y="18"/>
                      </a:lnTo>
                      <a:lnTo>
                        <a:pt x="0" y="1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2" name="Freeform 1243">
                  <a:extLst>
                    <a:ext uri="{FF2B5EF4-FFF2-40B4-BE49-F238E27FC236}">
                      <a16:creationId xmlns:a16="http://schemas.microsoft.com/office/drawing/2014/main" id="{67320CE5-CE7A-08CE-8CC0-4F0875748E61}"/>
                    </a:ext>
                  </a:extLst>
                </p:cNvPr>
                <p:cNvSpPr>
                  <a:spLocks/>
                </p:cNvSpPr>
                <p:nvPr/>
              </p:nvSpPr>
              <p:spPr bwMode="auto">
                <a:xfrm>
                  <a:off x="6175376" y="5241926"/>
                  <a:ext cx="3175" cy="4763"/>
                </a:xfrm>
                <a:custGeom>
                  <a:avLst/>
                  <a:gdLst>
                    <a:gd name="T0" fmla="*/ 0 w 17"/>
                    <a:gd name="T1" fmla="*/ 10 h 18"/>
                    <a:gd name="T2" fmla="*/ 8 w 17"/>
                    <a:gd name="T3" fmla="*/ 0 h 18"/>
                    <a:gd name="T4" fmla="*/ 17 w 17"/>
                    <a:gd name="T5" fmla="*/ 7 h 18"/>
                    <a:gd name="T6" fmla="*/ 8 w 17"/>
                    <a:gd name="T7" fmla="*/ 18 h 18"/>
                    <a:gd name="T8" fmla="*/ 0 w 17"/>
                    <a:gd name="T9" fmla="*/ 10 h 18"/>
                  </a:gdLst>
                  <a:ahLst/>
                  <a:cxnLst>
                    <a:cxn ang="0">
                      <a:pos x="T0" y="T1"/>
                    </a:cxn>
                    <a:cxn ang="0">
                      <a:pos x="T2" y="T3"/>
                    </a:cxn>
                    <a:cxn ang="0">
                      <a:pos x="T4" y="T5"/>
                    </a:cxn>
                    <a:cxn ang="0">
                      <a:pos x="T6" y="T7"/>
                    </a:cxn>
                    <a:cxn ang="0">
                      <a:pos x="T8" y="T9"/>
                    </a:cxn>
                  </a:cxnLst>
                  <a:rect l="0" t="0" r="r" b="b"/>
                  <a:pathLst>
                    <a:path w="17" h="18">
                      <a:moveTo>
                        <a:pt x="0" y="10"/>
                      </a:moveTo>
                      <a:lnTo>
                        <a:pt x="8" y="0"/>
                      </a:lnTo>
                      <a:lnTo>
                        <a:pt x="17" y="7"/>
                      </a:lnTo>
                      <a:lnTo>
                        <a:pt x="8" y="18"/>
                      </a:lnTo>
                      <a:lnTo>
                        <a:pt x="0" y="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3" name="Freeform 1244">
                  <a:extLst>
                    <a:ext uri="{FF2B5EF4-FFF2-40B4-BE49-F238E27FC236}">
                      <a16:creationId xmlns:a16="http://schemas.microsoft.com/office/drawing/2014/main" id="{BE52D358-BA4C-8B99-D50F-1221D22AA727}"/>
                    </a:ext>
                  </a:extLst>
                </p:cNvPr>
                <p:cNvSpPr>
                  <a:spLocks/>
                </p:cNvSpPr>
                <p:nvPr/>
              </p:nvSpPr>
              <p:spPr bwMode="auto">
                <a:xfrm>
                  <a:off x="6175376" y="5241926"/>
                  <a:ext cx="3175" cy="4763"/>
                </a:xfrm>
                <a:custGeom>
                  <a:avLst/>
                  <a:gdLst>
                    <a:gd name="T0" fmla="*/ 0 w 17"/>
                    <a:gd name="T1" fmla="*/ 10 h 18"/>
                    <a:gd name="T2" fmla="*/ 8 w 17"/>
                    <a:gd name="T3" fmla="*/ 0 h 18"/>
                    <a:gd name="T4" fmla="*/ 17 w 17"/>
                    <a:gd name="T5" fmla="*/ 7 h 18"/>
                    <a:gd name="T6" fmla="*/ 8 w 17"/>
                    <a:gd name="T7" fmla="*/ 18 h 18"/>
                    <a:gd name="T8" fmla="*/ 0 w 17"/>
                    <a:gd name="T9" fmla="*/ 10 h 18"/>
                  </a:gdLst>
                  <a:ahLst/>
                  <a:cxnLst>
                    <a:cxn ang="0">
                      <a:pos x="T0" y="T1"/>
                    </a:cxn>
                    <a:cxn ang="0">
                      <a:pos x="T2" y="T3"/>
                    </a:cxn>
                    <a:cxn ang="0">
                      <a:pos x="T4" y="T5"/>
                    </a:cxn>
                    <a:cxn ang="0">
                      <a:pos x="T6" y="T7"/>
                    </a:cxn>
                    <a:cxn ang="0">
                      <a:pos x="T8" y="T9"/>
                    </a:cxn>
                  </a:cxnLst>
                  <a:rect l="0" t="0" r="r" b="b"/>
                  <a:pathLst>
                    <a:path w="17" h="18">
                      <a:moveTo>
                        <a:pt x="0" y="10"/>
                      </a:moveTo>
                      <a:lnTo>
                        <a:pt x="8" y="0"/>
                      </a:lnTo>
                      <a:lnTo>
                        <a:pt x="17" y="7"/>
                      </a:lnTo>
                      <a:lnTo>
                        <a:pt x="8" y="18"/>
                      </a:lnTo>
                      <a:lnTo>
                        <a:pt x="0" y="1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4" name="Freeform 1245">
                  <a:extLst>
                    <a:ext uri="{FF2B5EF4-FFF2-40B4-BE49-F238E27FC236}">
                      <a16:creationId xmlns:a16="http://schemas.microsoft.com/office/drawing/2014/main" id="{8D5BD47B-70F9-2997-E9D5-0F8C8BECA5A7}"/>
                    </a:ext>
                  </a:extLst>
                </p:cNvPr>
                <p:cNvSpPr>
                  <a:spLocks/>
                </p:cNvSpPr>
                <p:nvPr/>
              </p:nvSpPr>
              <p:spPr bwMode="auto">
                <a:xfrm>
                  <a:off x="6175376" y="5241926"/>
                  <a:ext cx="3175" cy="4763"/>
                </a:xfrm>
                <a:custGeom>
                  <a:avLst/>
                  <a:gdLst>
                    <a:gd name="T0" fmla="*/ 0 w 17"/>
                    <a:gd name="T1" fmla="*/ 10 h 18"/>
                    <a:gd name="T2" fmla="*/ 8 w 17"/>
                    <a:gd name="T3" fmla="*/ 0 h 18"/>
                    <a:gd name="T4" fmla="*/ 17 w 17"/>
                    <a:gd name="T5" fmla="*/ 7 h 18"/>
                    <a:gd name="T6" fmla="*/ 8 w 17"/>
                    <a:gd name="T7" fmla="*/ 18 h 18"/>
                    <a:gd name="T8" fmla="*/ 0 w 17"/>
                    <a:gd name="T9" fmla="*/ 10 h 18"/>
                  </a:gdLst>
                  <a:ahLst/>
                  <a:cxnLst>
                    <a:cxn ang="0">
                      <a:pos x="T0" y="T1"/>
                    </a:cxn>
                    <a:cxn ang="0">
                      <a:pos x="T2" y="T3"/>
                    </a:cxn>
                    <a:cxn ang="0">
                      <a:pos x="T4" y="T5"/>
                    </a:cxn>
                    <a:cxn ang="0">
                      <a:pos x="T6" y="T7"/>
                    </a:cxn>
                    <a:cxn ang="0">
                      <a:pos x="T8" y="T9"/>
                    </a:cxn>
                  </a:cxnLst>
                  <a:rect l="0" t="0" r="r" b="b"/>
                  <a:pathLst>
                    <a:path w="17" h="18">
                      <a:moveTo>
                        <a:pt x="0" y="10"/>
                      </a:moveTo>
                      <a:lnTo>
                        <a:pt x="8" y="0"/>
                      </a:lnTo>
                      <a:lnTo>
                        <a:pt x="17" y="7"/>
                      </a:lnTo>
                      <a:lnTo>
                        <a:pt x="8" y="18"/>
                      </a:lnTo>
                      <a:lnTo>
                        <a:pt x="0" y="1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5" name="Freeform 1246">
                  <a:extLst>
                    <a:ext uri="{FF2B5EF4-FFF2-40B4-BE49-F238E27FC236}">
                      <a16:creationId xmlns:a16="http://schemas.microsoft.com/office/drawing/2014/main" id="{CF5B3306-4481-2B80-D1B1-94AD8A54E823}"/>
                    </a:ext>
                  </a:extLst>
                </p:cNvPr>
                <p:cNvSpPr>
                  <a:spLocks/>
                </p:cNvSpPr>
                <p:nvPr/>
              </p:nvSpPr>
              <p:spPr bwMode="auto">
                <a:xfrm>
                  <a:off x="6175376" y="5241926"/>
                  <a:ext cx="3175" cy="4763"/>
                </a:xfrm>
                <a:custGeom>
                  <a:avLst/>
                  <a:gdLst>
                    <a:gd name="T0" fmla="*/ 0 w 17"/>
                    <a:gd name="T1" fmla="*/ 10 h 18"/>
                    <a:gd name="T2" fmla="*/ 8 w 17"/>
                    <a:gd name="T3" fmla="*/ 0 h 18"/>
                    <a:gd name="T4" fmla="*/ 17 w 17"/>
                    <a:gd name="T5" fmla="*/ 7 h 18"/>
                    <a:gd name="T6" fmla="*/ 8 w 17"/>
                    <a:gd name="T7" fmla="*/ 18 h 18"/>
                    <a:gd name="T8" fmla="*/ 0 w 17"/>
                    <a:gd name="T9" fmla="*/ 10 h 18"/>
                  </a:gdLst>
                  <a:ahLst/>
                  <a:cxnLst>
                    <a:cxn ang="0">
                      <a:pos x="T0" y="T1"/>
                    </a:cxn>
                    <a:cxn ang="0">
                      <a:pos x="T2" y="T3"/>
                    </a:cxn>
                    <a:cxn ang="0">
                      <a:pos x="T4" y="T5"/>
                    </a:cxn>
                    <a:cxn ang="0">
                      <a:pos x="T6" y="T7"/>
                    </a:cxn>
                    <a:cxn ang="0">
                      <a:pos x="T8" y="T9"/>
                    </a:cxn>
                  </a:cxnLst>
                  <a:rect l="0" t="0" r="r" b="b"/>
                  <a:pathLst>
                    <a:path w="17" h="18">
                      <a:moveTo>
                        <a:pt x="0" y="10"/>
                      </a:moveTo>
                      <a:lnTo>
                        <a:pt x="8" y="0"/>
                      </a:lnTo>
                      <a:lnTo>
                        <a:pt x="17" y="7"/>
                      </a:lnTo>
                      <a:lnTo>
                        <a:pt x="8" y="18"/>
                      </a:lnTo>
                      <a:lnTo>
                        <a:pt x="0" y="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6" name="Freeform 1247">
                  <a:extLst>
                    <a:ext uri="{FF2B5EF4-FFF2-40B4-BE49-F238E27FC236}">
                      <a16:creationId xmlns:a16="http://schemas.microsoft.com/office/drawing/2014/main" id="{50F95DD4-FBF0-863D-B440-DB56A271E496}"/>
                    </a:ext>
                  </a:extLst>
                </p:cNvPr>
                <p:cNvSpPr>
                  <a:spLocks/>
                </p:cNvSpPr>
                <p:nvPr/>
              </p:nvSpPr>
              <p:spPr bwMode="auto">
                <a:xfrm>
                  <a:off x="6175376" y="5241926"/>
                  <a:ext cx="3175" cy="4763"/>
                </a:xfrm>
                <a:custGeom>
                  <a:avLst/>
                  <a:gdLst>
                    <a:gd name="T0" fmla="*/ 0 w 17"/>
                    <a:gd name="T1" fmla="*/ 10 h 18"/>
                    <a:gd name="T2" fmla="*/ 8 w 17"/>
                    <a:gd name="T3" fmla="*/ 0 h 18"/>
                    <a:gd name="T4" fmla="*/ 17 w 17"/>
                    <a:gd name="T5" fmla="*/ 7 h 18"/>
                    <a:gd name="T6" fmla="*/ 8 w 17"/>
                    <a:gd name="T7" fmla="*/ 18 h 18"/>
                    <a:gd name="T8" fmla="*/ 0 w 17"/>
                    <a:gd name="T9" fmla="*/ 10 h 18"/>
                  </a:gdLst>
                  <a:ahLst/>
                  <a:cxnLst>
                    <a:cxn ang="0">
                      <a:pos x="T0" y="T1"/>
                    </a:cxn>
                    <a:cxn ang="0">
                      <a:pos x="T2" y="T3"/>
                    </a:cxn>
                    <a:cxn ang="0">
                      <a:pos x="T4" y="T5"/>
                    </a:cxn>
                    <a:cxn ang="0">
                      <a:pos x="T6" y="T7"/>
                    </a:cxn>
                    <a:cxn ang="0">
                      <a:pos x="T8" y="T9"/>
                    </a:cxn>
                  </a:cxnLst>
                  <a:rect l="0" t="0" r="r" b="b"/>
                  <a:pathLst>
                    <a:path w="17" h="18">
                      <a:moveTo>
                        <a:pt x="0" y="10"/>
                      </a:moveTo>
                      <a:lnTo>
                        <a:pt x="8" y="0"/>
                      </a:lnTo>
                      <a:lnTo>
                        <a:pt x="17" y="7"/>
                      </a:lnTo>
                      <a:lnTo>
                        <a:pt x="8" y="18"/>
                      </a:lnTo>
                      <a:lnTo>
                        <a:pt x="0" y="1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7" name="Freeform 1248">
                  <a:extLst>
                    <a:ext uri="{FF2B5EF4-FFF2-40B4-BE49-F238E27FC236}">
                      <a16:creationId xmlns:a16="http://schemas.microsoft.com/office/drawing/2014/main" id="{3D94B10D-0210-694E-C710-8098915F65CE}"/>
                    </a:ext>
                  </a:extLst>
                </p:cNvPr>
                <p:cNvSpPr>
                  <a:spLocks/>
                </p:cNvSpPr>
                <p:nvPr/>
              </p:nvSpPr>
              <p:spPr bwMode="auto">
                <a:xfrm>
                  <a:off x="6176963" y="5241926"/>
                  <a:ext cx="6350" cy="7938"/>
                </a:xfrm>
                <a:custGeom>
                  <a:avLst/>
                  <a:gdLst>
                    <a:gd name="T0" fmla="*/ 0 w 27"/>
                    <a:gd name="T1" fmla="*/ 24 h 31"/>
                    <a:gd name="T2" fmla="*/ 18 w 27"/>
                    <a:gd name="T3" fmla="*/ 0 h 31"/>
                    <a:gd name="T4" fmla="*/ 27 w 27"/>
                    <a:gd name="T5" fmla="*/ 5 h 31"/>
                    <a:gd name="T6" fmla="*/ 0 w 27"/>
                    <a:gd name="T7" fmla="*/ 31 h 31"/>
                    <a:gd name="T8" fmla="*/ 0 w 27"/>
                    <a:gd name="T9" fmla="*/ 24 h 31"/>
                  </a:gdLst>
                  <a:ahLst/>
                  <a:cxnLst>
                    <a:cxn ang="0">
                      <a:pos x="T0" y="T1"/>
                    </a:cxn>
                    <a:cxn ang="0">
                      <a:pos x="T2" y="T3"/>
                    </a:cxn>
                    <a:cxn ang="0">
                      <a:pos x="T4" y="T5"/>
                    </a:cxn>
                    <a:cxn ang="0">
                      <a:pos x="T6" y="T7"/>
                    </a:cxn>
                    <a:cxn ang="0">
                      <a:pos x="T8" y="T9"/>
                    </a:cxn>
                  </a:cxnLst>
                  <a:rect l="0" t="0" r="r" b="b"/>
                  <a:pathLst>
                    <a:path w="27" h="31">
                      <a:moveTo>
                        <a:pt x="0" y="24"/>
                      </a:moveTo>
                      <a:lnTo>
                        <a:pt x="18" y="0"/>
                      </a:lnTo>
                      <a:lnTo>
                        <a:pt x="27" y="5"/>
                      </a:lnTo>
                      <a:lnTo>
                        <a:pt x="0" y="31"/>
                      </a:lnTo>
                      <a:lnTo>
                        <a:pt x="0" y="2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8" name="Freeform 1249">
                  <a:extLst>
                    <a:ext uri="{FF2B5EF4-FFF2-40B4-BE49-F238E27FC236}">
                      <a16:creationId xmlns:a16="http://schemas.microsoft.com/office/drawing/2014/main" id="{58CF8D94-EA3C-381B-FBDE-AE7CFAA2EF13}"/>
                    </a:ext>
                  </a:extLst>
                </p:cNvPr>
                <p:cNvSpPr>
                  <a:spLocks/>
                </p:cNvSpPr>
                <p:nvPr/>
              </p:nvSpPr>
              <p:spPr bwMode="auto">
                <a:xfrm>
                  <a:off x="6176963" y="5241926"/>
                  <a:ext cx="6350" cy="7938"/>
                </a:xfrm>
                <a:custGeom>
                  <a:avLst/>
                  <a:gdLst>
                    <a:gd name="T0" fmla="*/ 0 w 27"/>
                    <a:gd name="T1" fmla="*/ 24 h 31"/>
                    <a:gd name="T2" fmla="*/ 18 w 27"/>
                    <a:gd name="T3" fmla="*/ 0 h 31"/>
                    <a:gd name="T4" fmla="*/ 27 w 27"/>
                    <a:gd name="T5" fmla="*/ 5 h 31"/>
                    <a:gd name="T6" fmla="*/ 0 w 27"/>
                    <a:gd name="T7" fmla="*/ 31 h 31"/>
                    <a:gd name="T8" fmla="*/ 0 w 27"/>
                    <a:gd name="T9" fmla="*/ 24 h 31"/>
                  </a:gdLst>
                  <a:ahLst/>
                  <a:cxnLst>
                    <a:cxn ang="0">
                      <a:pos x="T0" y="T1"/>
                    </a:cxn>
                    <a:cxn ang="0">
                      <a:pos x="T2" y="T3"/>
                    </a:cxn>
                    <a:cxn ang="0">
                      <a:pos x="T4" y="T5"/>
                    </a:cxn>
                    <a:cxn ang="0">
                      <a:pos x="T6" y="T7"/>
                    </a:cxn>
                    <a:cxn ang="0">
                      <a:pos x="T8" y="T9"/>
                    </a:cxn>
                  </a:cxnLst>
                  <a:rect l="0" t="0" r="r" b="b"/>
                  <a:pathLst>
                    <a:path w="27" h="31">
                      <a:moveTo>
                        <a:pt x="0" y="24"/>
                      </a:moveTo>
                      <a:lnTo>
                        <a:pt x="18" y="0"/>
                      </a:lnTo>
                      <a:lnTo>
                        <a:pt x="27" y="5"/>
                      </a:lnTo>
                      <a:lnTo>
                        <a:pt x="0" y="31"/>
                      </a:lnTo>
                      <a:lnTo>
                        <a:pt x="0" y="2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9" name="Freeform 1250">
                  <a:extLst>
                    <a:ext uri="{FF2B5EF4-FFF2-40B4-BE49-F238E27FC236}">
                      <a16:creationId xmlns:a16="http://schemas.microsoft.com/office/drawing/2014/main" id="{995A4A4B-73BD-2CA6-DD1E-21967A624D2C}"/>
                    </a:ext>
                  </a:extLst>
                </p:cNvPr>
                <p:cNvSpPr>
                  <a:spLocks/>
                </p:cNvSpPr>
                <p:nvPr/>
              </p:nvSpPr>
              <p:spPr bwMode="auto">
                <a:xfrm>
                  <a:off x="6176963" y="5241926"/>
                  <a:ext cx="6350" cy="7938"/>
                </a:xfrm>
                <a:custGeom>
                  <a:avLst/>
                  <a:gdLst>
                    <a:gd name="T0" fmla="*/ 0 w 27"/>
                    <a:gd name="T1" fmla="*/ 24 h 31"/>
                    <a:gd name="T2" fmla="*/ 18 w 27"/>
                    <a:gd name="T3" fmla="*/ 0 h 31"/>
                    <a:gd name="T4" fmla="*/ 27 w 27"/>
                    <a:gd name="T5" fmla="*/ 5 h 31"/>
                    <a:gd name="T6" fmla="*/ 0 w 27"/>
                    <a:gd name="T7" fmla="*/ 31 h 31"/>
                    <a:gd name="T8" fmla="*/ 0 w 27"/>
                    <a:gd name="T9" fmla="*/ 24 h 31"/>
                  </a:gdLst>
                  <a:ahLst/>
                  <a:cxnLst>
                    <a:cxn ang="0">
                      <a:pos x="T0" y="T1"/>
                    </a:cxn>
                    <a:cxn ang="0">
                      <a:pos x="T2" y="T3"/>
                    </a:cxn>
                    <a:cxn ang="0">
                      <a:pos x="T4" y="T5"/>
                    </a:cxn>
                    <a:cxn ang="0">
                      <a:pos x="T6" y="T7"/>
                    </a:cxn>
                    <a:cxn ang="0">
                      <a:pos x="T8" y="T9"/>
                    </a:cxn>
                  </a:cxnLst>
                  <a:rect l="0" t="0" r="r" b="b"/>
                  <a:pathLst>
                    <a:path w="27" h="31">
                      <a:moveTo>
                        <a:pt x="0" y="24"/>
                      </a:moveTo>
                      <a:lnTo>
                        <a:pt x="18" y="0"/>
                      </a:lnTo>
                      <a:lnTo>
                        <a:pt x="27" y="5"/>
                      </a:lnTo>
                      <a:lnTo>
                        <a:pt x="0" y="31"/>
                      </a:lnTo>
                      <a:lnTo>
                        <a:pt x="0" y="2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0" name="Freeform 1251">
                  <a:extLst>
                    <a:ext uri="{FF2B5EF4-FFF2-40B4-BE49-F238E27FC236}">
                      <a16:creationId xmlns:a16="http://schemas.microsoft.com/office/drawing/2014/main" id="{AEEC7200-03FB-883C-CE5A-C1E4170BA178}"/>
                    </a:ext>
                  </a:extLst>
                </p:cNvPr>
                <p:cNvSpPr>
                  <a:spLocks/>
                </p:cNvSpPr>
                <p:nvPr/>
              </p:nvSpPr>
              <p:spPr bwMode="auto">
                <a:xfrm>
                  <a:off x="6172201" y="5238751"/>
                  <a:ext cx="6350" cy="7938"/>
                </a:xfrm>
                <a:custGeom>
                  <a:avLst/>
                  <a:gdLst>
                    <a:gd name="T0" fmla="*/ 0 w 27"/>
                    <a:gd name="T1" fmla="*/ 27 h 33"/>
                    <a:gd name="T2" fmla="*/ 18 w 27"/>
                    <a:gd name="T3" fmla="*/ 0 h 33"/>
                    <a:gd name="T4" fmla="*/ 27 w 27"/>
                    <a:gd name="T5" fmla="*/ 7 h 33"/>
                    <a:gd name="T6" fmla="*/ 10 w 27"/>
                    <a:gd name="T7" fmla="*/ 33 h 33"/>
                    <a:gd name="T8" fmla="*/ 0 w 27"/>
                    <a:gd name="T9" fmla="*/ 27 h 33"/>
                  </a:gdLst>
                  <a:ahLst/>
                  <a:cxnLst>
                    <a:cxn ang="0">
                      <a:pos x="T0" y="T1"/>
                    </a:cxn>
                    <a:cxn ang="0">
                      <a:pos x="T2" y="T3"/>
                    </a:cxn>
                    <a:cxn ang="0">
                      <a:pos x="T4" y="T5"/>
                    </a:cxn>
                    <a:cxn ang="0">
                      <a:pos x="T6" y="T7"/>
                    </a:cxn>
                    <a:cxn ang="0">
                      <a:pos x="T8" y="T9"/>
                    </a:cxn>
                  </a:cxnLst>
                  <a:rect l="0" t="0" r="r" b="b"/>
                  <a:pathLst>
                    <a:path w="27" h="33">
                      <a:moveTo>
                        <a:pt x="0" y="27"/>
                      </a:moveTo>
                      <a:lnTo>
                        <a:pt x="18" y="0"/>
                      </a:lnTo>
                      <a:lnTo>
                        <a:pt x="27" y="7"/>
                      </a:lnTo>
                      <a:lnTo>
                        <a:pt x="10" y="33"/>
                      </a:lnTo>
                      <a:lnTo>
                        <a:pt x="0" y="27"/>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1" name="Freeform 1252">
                  <a:extLst>
                    <a:ext uri="{FF2B5EF4-FFF2-40B4-BE49-F238E27FC236}">
                      <a16:creationId xmlns:a16="http://schemas.microsoft.com/office/drawing/2014/main" id="{11842D19-EDD9-D1E1-0295-F223B16C3B1E}"/>
                    </a:ext>
                  </a:extLst>
                </p:cNvPr>
                <p:cNvSpPr>
                  <a:spLocks/>
                </p:cNvSpPr>
                <p:nvPr/>
              </p:nvSpPr>
              <p:spPr bwMode="auto">
                <a:xfrm>
                  <a:off x="6172201" y="5238751"/>
                  <a:ext cx="6350" cy="7938"/>
                </a:xfrm>
                <a:custGeom>
                  <a:avLst/>
                  <a:gdLst>
                    <a:gd name="T0" fmla="*/ 0 w 27"/>
                    <a:gd name="T1" fmla="*/ 27 h 33"/>
                    <a:gd name="T2" fmla="*/ 18 w 27"/>
                    <a:gd name="T3" fmla="*/ 0 h 33"/>
                    <a:gd name="T4" fmla="*/ 27 w 27"/>
                    <a:gd name="T5" fmla="*/ 7 h 33"/>
                    <a:gd name="T6" fmla="*/ 10 w 27"/>
                    <a:gd name="T7" fmla="*/ 33 h 33"/>
                    <a:gd name="T8" fmla="*/ 0 w 27"/>
                    <a:gd name="T9" fmla="*/ 27 h 33"/>
                  </a:gdLst>
                  <a:ahLst/>
                  <a:cxnLst>
                    <a:cxn ang="0">
                      <a:pos x="T0" y="T1"/>
                    </a:cxn>
                    <a:cxn ang="0">
                      <a:pos x="T2" y="T3"/>
                    </a:cxn>
                    <a:cxn ang="0">
                      <a:pos x="T4" y="T5"/>
                    </a:cxn>
                    <a:cxn ang="0">
                      <a:pos x="T6" y="T7"/>
                    </a:cxn>
                    <a:cxn ang="0">
                      <a:pos x="T8" y="T9"/>
                    </a:cxn>
                  </a:cxnLst>
                  <a:rect l="0" t="0" r="r" b="b"/>
                  <a:pathLst>
                    <a:path w="27" h="33">
                      <a:moveTo>
                        <a:pt x="0" y="27"/>
                      </a:moveTo>
                      <a:lnTo>
                        <a:pt x="18" y="0"/>
                      </a:lnTo>
                      <a:lnTo>
                        <a:pt x="27" y="7"/>
                      </a:lnTo>
                      <a:lnTo>
                        <a:pt x="10" y="33"/>
                      </a:lnTo>
                      <a:lnTo>
                        <a:pt x="0" y="2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2" name="Freeform 1253">
                  <a:extLst>
                    <a:ext uri="{FF2B5EF4-FFF2-40B4-BE49-F238E27FC236}">
                      <a16:creationId xmlns:a16="http://schemas.microsoft.com/office/drawing/2014/main" id="{756CEF05-EAA7-3B2C-D33E-A39BF91B00AA}"/>
                    </a:ext>
                  </a:extLst>
                </p:cNvPr>
                <p:cNvSpPr>
                  <a:spLocks/>
                </p:cNvSpPr>
                <p:nvPr/>
              </p:nvSpPr>
              <p:spPr bwMode="auto">
                <a:xfrm>
                  <a:off x="6172201" y="5238751"/>
                  <a:ext cx="6350" cy="7938"/>
                </a:xfrm>
                <a:custGeom>
                  <a:avLst/>
                  <a:gdLst>
                    <a:gd name="T0" fmla="*/ 0 w 27"/>
                    <a:gd name="T1" fmla="*/ 27 h 33"/>
                    <a:gd name="T2" fmla="*/ 18 w 27"/>
                    <a:gd name="T3" fmla="*/ 0 h 33"/>
                    <a:gd name="T4" fmla="*/ 27 w 27"/>
                    <a:gd name="T5" fmla="*/ 7 h 33"/>
                    <a:gd name="T6" fmla="*/ 10 w 27"/>
                    <a:gd name="T7" fmla="*/ 33 h 33"/>
                    <a:gd name="T8" fmla="*/ 0 w 27"/>
                    <a:gd name="T9" fmla="*/ 27 h 33"/>
                  </a:gdLst>
                  <a:ahLst/>
                  <a:cxnLst>
                    <a:cxn ang="0">
                      <a:pos x="T0" y="T1"/>
                    </a:cxn>
                    <a:cxn ang="0">
                      <a:pos x="T2" y="T3"/>
                    </a:cxn>
                    <a:cxn ang="0">
                      <a:pos x="T4" y="T5"/>
                    </a:cxn>
                    <a:cxn ang="0">
                      <a:pos x="T6" y="T7"/>
                    </a:cxn>
                    <a:cxn ang="0">
                      <a:pos x="T8" y="T9"/>
                    </a:cxn>
                  </a:cxnLst>
                  <a:rect l="0" t="0" r="r" b="b"/>
                  <a:pathLst>
                    <a:path w="27" h="33">
                      <a:moveTo>
                        <a:pt x="0" y="27"/>
                      </a:moveTo>
                      <a:lnTo>
                        <a:pt x="18" y="0"/>
                      </a:lnTo>
                      <a:lnTo>
                        <a:pt x="27" y="7"/>
                      </a:lnTo>
                      <a:lnTo>
                        <a:pt x="10" y="33"/>
                      </a:lnTo>
                      <a:lnTo>
                        <a:pt x="0" y="27"/>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3" name="Freeform 1254">
                  <a:extLst>
                    <a:ext uri="{FF2B5EF4-FFF2-40B4-BE49-F238E27FC236}">
                      <a16:creationId xmlns:a16="http://schemas.microsoft.com/office/drawing/2014/main" id="{8F7D172D-E568-3BAB-4C07-3AC2DDC66770}"/>
                    </a:ext>
                  </a:extLst>
                </p:cNvPr>
                <p:cNvSpPr>
                  <a:spLocks/>
                </p:cNvSpPr>
                <p:nvPr/>
              </p:nvSpPr>
              <p:spPr bwMode="auto">
                <a:xfrm>
                  <a:off x="6169026" y="5245101"/>
                  <a:ext cx="7938" cy="9525"/>
                </a:xfrm>
                <a:custGeom>
                  <a:avLst/>
                  <a:gdLst>
                    <a:gd name="T0" fmla="*/ 0 w 36"/>
                    <a:gd name="T1" fmla="*/ 39 h 45"/>
                    <a:gd name="T2" fmla="*/ 28 w 36"/>
                    <a:gd name="T3" fmla="*/ 0 h 45"/>
                    <a:gd name="T4" fmla="*/ 36 w 36"/>
                    <a:gd name="T5" fmla="*/ 8 h 45"/>
                    <a:gd name="T6" fmla="*/ 9 w 36"/>
                    <a:gd name="T7" fmla="*/ 45 h 45"/>
                    <a:gd name="T8" fmla="*/ 0 w 36"/>
                    <a:gd name="T9" fmla="*/ 39 h 45"/>
                  </a:gdLst>
                  <a:ahLst/>
                  <a:cxnLst>
                    <a:cxn ang="0">
                      <a:pos x="T0" y="T1"/>
                    </a:cxn>
                    <a:cxn ang="0">
                      <a:pos x="T2" y="T3"/>
                    </a:cxn>
                    <a:cxn ang="0">
                      <a:pos x="T4" y="T5"/>
                    </a:cxn>
                    <a:cxn ang="0">
                      <a:pos x="T6" y="T7"/>
                    </a:cxn>
                    <a:cxn ang="0">
                      <a:pos x="T8" y="T9"/>
                    </a:cxn>
                  </a:cxnLst>
                  <a:rect l="0" t="0" r="r" b="b"/>
                  <a:pathLst>
                    <a:path w="36" h="45">
                      <a:moveTo>
                        <a:pt x="0" y="39"/>
                      </a:moveTo>
                      <a:lnTo>
                        <a:pt x="28" y="0"/>
                      </a:lnTo>
                      <a:lnTo>
                        <a:pt x="36" y="8"/>
                      </a:lnTo>
                      <a:lnTo>
                        <a:pt x="9" y="45"/>
                      </a:lnTo>
                      <a:lnTo>
                        <a:pt x="0" y="39"/>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 name="Freeform 1255">
                  <a:extLst>
                    <a:ext uri="{FF2B5EF4-FFF2-40B4-BE49-F238E27FC236}">
                      <a16:creationId xmlns:a16="http://schemas.microsoft.com/office/drawing/2014/main" id="{03A0F77C-817D-EB59-A763-074A66C3B676}"/>
                    </a:ext>
                  </a:extLst>
                </p:cNvPr>
                <p:cNvSpPr>
                  <a:spLocks/>
                </p:cNvSpPr>
                <p:nvPr/>
              </p:nvSpPr>
              <p:spPr bwMode="auto">
                <a:xfrm>
                  <a:off x="6169026" y="5245101"/>
                  <a:ext cx="7938" cy="9525"/>
                </a:xfrm>
                <a:custGeom>
                  <a:avLst/>
                  <a:gdLst>
                    <a:gd name="T0" fmla="*/ 0 w 36"/>
                    <a:gd name="T1" fmla="*/ 39 h 45"/>
                    <a:gd name="T2" fmla="*/ 28 w 36"/>
                    <a:gd name="T3" fmla="*/ 0 h 45"/>
                    <a:gd name="T4" fmla="*/ 36 w 36"/>
                    <a:gd name="T5" fmla="*/ 8 h 45"/>
                    <a:gd name="T6" fmla="*/ 9 w 36"/>
                    <a:gd name="T7" fmla="*/ 45 h 45"/>
                    <a:gd name="T8" fmla="*/ 0 w 36"/>
                    <a:gd name="T9" fmla="*/ 39 h 45"/>
                  </a:gdLst>
                  <a:ahLst/>
                  <a:cxnLst>
                    <a:cxn ang="0">
                      <a:pos x="T0" y="T1"/>
                    </a:cxn>
                    <a:cxn ang="0">
                      <a:pos x="T2" y="T3"/>
                    </a:cxn>
                    <a:cxn ang="0">
                      <a:pos x="T4" y="T5"/>
                    </a:cxn>
                    <a:cxn ang="0">
                      <a:pos x="T6" y="T7"/>
                    </a:cxn>
                    <a:cxn ang="0">
                      <a:pos x="T8" y="T9"/>
                    </a:cxn>
                  </a:cxnLst>
                  <a:rect l="0" t="0" r="r" b="b"/>
                  <a:pathLst>
                    <a:path w="36" h="45">
                      <a:moveTo>
                        <a:pt x="0" y="39"/>
                      </a:moveTo>
                      <a:lnTo>
                        <a:pt x="28" y="0"/>
                      </a:lnTo>
                      <a:lnTo>
                        <a:pt x="36" y="8"/>
                      </a:lnTo>
                      <a:lnTo>
                        <a:pt x="9" y="45"/>
                      </a:lnTo>
                      <a:lnTo>
                        <a:pt x="0" y="3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5" name="Freeform 1256">
                  <a:extLst>
                    <a:ext uri="{FF2B5EF4-FFF2-40B4-BE49-F238E27FC236}">
                      <a16:creationId xmlns:a16="http://schemas.microsoft.com/office/drawing/2014/main" id="{ADBF6E3D-D7C7-8C7E-0242-4654F6BBA064}"/>
                    </a:ext>
                  </a:extLst>
                </p:cNvPr>
                <p:cNvSpPr>
                  <a:spLocks/>
                </p:cNvSpPr>
                <p:nvPr/>
              </p:nvSpPr>
              <p:spPr bwMode="auto">
                <a:xfrm>
                  <a:off x="6169026" y="5245101"/>
                  <a:ext cx="7938" cy="9525"/>
                </a:xfrm>
                <a:custGeom>
                  <a:avLst/>
                  <a:gdLst>
                    <a:gd name="T0" fmla="*/ 0 w 36"/>
                    <a:gd name="T1" fmla="*/ 39 h 45"/>
                    <a:gd name="T2" fmla="*/ 28 w 36"/>
                    <a:gd name="T3" fmla="*/ 0 h 45"/>
                    <a:gd name="T4" fmla="*/ 36 w 36"/>
                    <a:gd name="T5" fmla="*/ 8 h 45"/>
                    <a:gd name="T6" fmla="*/ 9 w 36"/>
                    <a:gd name="T7" fmla="*/ 45 h 45"/>
                    <a:gd name="T8" fmla="*/ 0 w 36"/>
                    <a:gd name="T9" fmla="*/ 39 h 45"/>
                  </a:gdLst>
                  <a:ahLst/>
                  <a:cxnLst>
                    <a:cxn ang="0">
                      <a:pos x="T0" y="T1"/>
                    </a:cxn>
                    <a:cxn ang="0">
                      <a:pos x="T2" y="T3"/>
                    </a:cxn>
                    <a:cxn ang="0">
                      <a:pos x="T4" y="T5"/>
                    </a:cxn>
                    <a:cxn ang="0">
                      <a:pos x="T6" y="T7"/>
                    </a:cxn>
                    <a:cxn ang="0">
                      <a:pos x="T8" y="T9"/>
                    </a:cxn>
                  </a:cxnLst>
                  <a:rect l="0" t="0" r="r" b="b"/>
                  <a:pathLst>
                    <a:path w="36" h="45">
                      <a:moveTo>
                        <a:pt x="0" y="39"/>
                      </a:moveTo>
                      <a:lnTo>
                        <a:pt x="28" y="0"/>
                      </a:lnTo>
                      <a:lnTo>
                        <a:pt x="36" y="8"/>
                      </a:lnTo>
                      <a:lnTo>
                        <a:pt x="9" y="45"/>
                      </a:lnTo>
                      <a:lnTo>
                        <a:pt x="0" y="39"/>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6" name="Freeform 1257">
                  <a:extLst>
                    <a:ext uri="{FF2B5EF4-FFF2-40B4-BE49-F238E27FC236}">
                      <a16:creationId xmlns:a16="http://schemas.microsoft.com/office/drawing/2014/main" id="{472E28E6-F75B-2583-0A20-17F579D871D3}"/>
                    </a:ext>
                  </a:extLst>
                </p:cNvPr>
                <p:cNvSpPr>
                  <a:spLocks/>
                </p:cNvSpPr>
                <p:nvPr/>
              </p:nvSpPr>
              <p:spPr bwMode="auto">
                <a:xfrm>
                  <a:off x="6176963" y="5232401"/>
                  <a:ext cx="9525" cy="11113"/>
                </a:xfrm>
                <a:custGeom>
                  <a:avLst/>
                  <a:gdLst>
                    <a:gd name="T0" fmla="*/ 45 w 45"/>
                    <a:gd name="T1" fmla="*/ 0 h 53"/>
                    <a:gd name="T2" fmla="*/ 0 w 45"/>
                    <a:gd name="T3" fmla="*/ 46 h 53"/>
                    <a:gd name="T4" fmla="*/ 9 w 45"/>
                    <a:gd name="T5" fmla="*/ 53 h 53"/>
                    <a:gd name="T6" fmla="*/ 45 w 45"/>
                    <a:gd name="T7" fmla="*/ 7 h 53"/>
                    <a:gd name="T8" fmla="*/ 45 w 45"/>
                    <a:gd name="T9" fmla="*/ 0 h 53"/>
                  </a:gdLst>
                  <a:ahLst/>
                  <a:cxnLst>
                    <a:cxn ang="0">
                      <a:pos x="T0" y="T1"/>
                    </a:cxn>
                    <a:cxn ang="0">
                      <a:pos x="T2" y="T3"/>
                    </a:cxn>
                    <a:cxn ang="0">
                      <a:pos x="T4" y="T5"/>
                    </a:cxn>
                    <a:cxn ang="0">
                      <a:pos x="T6" y="T7"/>
                    </a:cxn>
                    <a:cxn ang="0">
                      <a:pos x="T8" y="T9"/>
                    </a:cxn>
                  </a:cxnLst>
                  <a:rect l="0" t="0" r="r" b="b"/>
                  <a:pathLst>
                    <a:path w="45" h="53">
                      <a:moveTo>
                        <a:pt x="45" y="0"/>
                      </a:moveTo>
                      <a:lnTo>
                        <a:pt x="0" y="46"/>
                      </a:lnTo>
                      <a:lnTo>
                        <a:pt x="9" y="53"/>
                      </a:lnTo>
                      <a:lnTo>
                        <a:pt x="45" y="7"/>
                      </a:lnTo>
                      <a:lnTo>
                        <a:pt x="45"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7" name="Freeform 1258">
                  <a:extLst>
                    <a:ext uri="{FF2B5EF4-FFF2-40B4-BE49-F238E27FC236}">
                      <a16:creationId xmlns:a16="http://schemas.microsoft.com/office/drawing/2014/main" id="{07522F47-E5F9-7429-7AD2-EFF7361A1658}"/>
                    </a:ext>
                  </a:extLst>
                </p:cNvPr>
                <p:cNvSpPr>
                  <a:spLocks/>
                </p:cNvSpPr>
                <p:nvPr/>
              </p:nvSpPr>
              <p:spPr bwMode="auto">
                <a:xfrm>
                  <a:off x="6176963" y="5232401"/>
                  <a:ext cx="9525" cy="11113"/>
                </a:xfrm>
                <a:custGeom>
                  <a:avLst/>
                  <a:gdLst>
                    <a:gd name="T0" fmla="*/ 45 w 45"/>
                    <a:gd name="T1" fmla="*/ 0 h 53"/>
                    <a:gd name="T2" fmla="*/ 0 w 45"/>
                    <a:gd name="T3" fmla="*/ 46 h 53"/>
                    <a:gd name="T4" fmla="*/ 9 w 45"/>
                    <a:gd name="T5" fmla="*/ 53 h 53"/>
                    <a:gd name="T6" fmla="*/ 45 w 45"/>
                    <a:gd name="T7" fmla="*/ 7 h 53"/>
                    <a:gd name="T8" fmla="*/ 45 w 45"/>
                    <a:gd name="T9" fmla="*/ 0 h 53"/>
                  </a:gdLst>
                  <a:ahLst/>
                  <a:cxnLst>
                    <a:cxn ang="0">
                      <a:pos x="T0" y="T1"/>
                    </a:cxn>
                    <a:cxn ang="0">
                      <a:pos x="T2" y="T3"/>
                    </a:cxn>
                    <a:cxn ang="0">
                      <a:pos x="T4" y="T5"/>
                    </a:cxn>
                    <a:cxn ang="0">
                      <a:pos x="T6" y="T7"/>
                    </a:cxn>
                    <a:cxn ang="0">
                      <a:pos x="T8" y="T9"/>
                    </a:cxn>
                  </a:cxnLst>
                  <a:rect l="0" t="0" r="r" b="b"/>
                  <a:pathLst>
                    <a:path w="45" h="53">
                      <a:moveTo>
                        <a:pt x="45" y="0"/>
                      </a:moveTo>
                      <a:lnTo>
                        <a:pt x="0" y="46"/>
                      </a:lnTo>
                      <a:lnTo>
                        <a:pt x="9" y="53"/>
                      </a:lnTo>
                      <a:lnTo>
                        <a:pt x="45" y="7"/>
                      </a:lnTo>
                      <a:lnTo>
                        <a:pt x="4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8" name="Freeform 1259">
                  <a:extLst>
                    <a:ext uri="{FF2B5EF4-FFF2-40B4-BE49-F238E27FC236}">
                      <a16:creationId xmlns:a16="http://schemas.microsoft.com/office/drawing/2014/main" id="{39B564AF-68A1-555A-8AA2-F3D5F621478F}"/>
                    </a:ext>
                  </a:extLst>
                </p:cNvPr>
                <p:cNvSpPr>
                  <a:spLocks/>
                </p:cNvSpPr>
                <p:nvPr/>
              </p:nvSpPr>
              <p:spPr bwMode="auto">
                <a:xfrm>
                  <a:off x="6176963" y="5232401"/>
                  <a:ext cx="9525" cy="11113"/>
                </a:xfrm>
                <a:custGeom>
                  <a:avLst/>
                  <a:gdLst>
                    <a:gd name="T0" fmla="*/ 45 w 45"/>
                    <a:gd name="T1" fmla="*/ 0 h 53"/>
                    <a:gd name="T2" fmla="*/ 0 w 45"/>
                    <a:gd name="T3" fmla="*/ 46 h 53"/>
                    <a:gd name="T4" fmla="*/ 9 w 45"/>
                    <a:gd name="T5" fmla="*/ 53 h 53"/>
                    <a:gd name="T6" fmla="*/ 45 w 45"/>
                    <a:gd name="T7" fmla="*/ 7 h 53"/>
                    <a:gd name="T8" fmla="*/ 45 w 45"/>
                    <a:gd name="T9" fmla="*/ 0 h 53"/>
                  </a:gdLst>
                  <a:ahLst/>
                  <a:cxnLst>
                    <a:cxn ang="0">
                      <a:pos x="T0" y="T1"/>
                    </a:cxn>
                    <a:cxn ang="0">
                      <a:pos x="T2" y="T3"/>
                    </a:cxn>
                    <a:cxn ang="0">
                      <a:pos x="T4" y="T5"/>
                    </a:cxn>
                    <a:cxn ang="0">
                      <a:pos x="T6" y="T7"/>
                    </a:cxn>
                    <a:cxn ang="0">
                      <a:pos x="T8" y="T9"/>
                    </a:cxn>
                  </a:cxnLst>
                  <a:rect l="0" t="0" r="r" b="b"/>
                  <a:pathLst>
                    <a:path w="45" h="53">
                      <a:moveTo>
                        <a:pt x="45" y="0"/>
                      </a:moveTo>
                      <a:lnTo>
                        <a:pt x="0" y="46"/>
                      </a:lnTo>
                      <a:lnTo>
                        <a:pt x="9" y="53"/>
                      </a:lnTo>
                      <a:lnTo>
                        <a:pt x="45" y="7"/>
                      </a:lnTo>
                      <a:lnTo>
                        <a:pt x="45"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9" name="Rectangle 1260">
                  <a:extLst>
                    <a:ext uri="{FF2B5EF4-FFF2-40B4-BE49-F238E27FC236}">
                      <a16:creationId xmlns:a16="http://schemas.microsoft.com/office/drawing/2014/main" id="{A5595697-229B-C68D-3C4F-C8EA491F14B5}"/>
                    </a:ext>
                  </a:extLst>
                </p:cNvPr>
                <p:cNvSpPr>
                  <a:spLocks noChangeArrowheads="1"/>
                </p:cNvSpPr>
                <p:nvPr/>
              </p:nvSpPr>
              <p:spPr bwMode="auto">
                <a:xfrm>
                  <a:off x="6154738" y="5267326"/>
                  <a:ext cx="4763"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0" name="Rectangle 1261">
                  <a:extLst>
                    <a:ext uri="{FF2B5EF4-FFF2-40B4-BE49-F238E27FC236}">
                      <a16:creationId xmlns:a16="http://schemas.microsoft.com/office/drawing/2014/main" id="{ACC45771-2DEE-2BF5-1058-7D3F3F65CC00}"/>
                    </a:ext>
                  </a:extLst>
                </p:cNvPr>
                <p:cNvSpPr>
                  <a:spLocks noChangeArrowheads="1"/>
                </p:cNvSpPr>
                <p:nvPr/>
              </p:nvSpPr>
              <p:spPr bwMode="auto">
                <a:xfrm>
                  <a:off x="6154738" y="5267326"/>
                  <a:ext cx="4763"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1" name="Rectangle 1262">
                  <a:extLst>
                    <a:ext uri="{FF2B5EF4-FFF2-40B4-BE49-F238E27FC236}">
                      <a16:creationId xmlns:a16="http://schemas.microsoft.com/office/drawing/2014/main" id="{CDA9BFFF-A471-95AA-3688-5712A6C2A2B4}"/>
                    </a:ext>
                  </a:extLst>
                </p:cNvPr>
                <p:cNvSpPr>
                  <a:spLocks noChangeArrowheads="1"/>
                </p:cNvSpPr>
                <p:nvPr/>
              </p:nvSpPr>
              <p:spPr bwMode="auto">
                <a:xfrm>
                  <a:off x="6154738" y="5267326"/>
                  <a:ext cx="4763"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2" name="Rectangle 1263">
                  <a:extLst>
                    <a:ext uri="{FF2B5EF4-FFF2-40B4-BE49-F238E27FC236}">
                      <a16:creationId xmlns:a16="http://schemas.microsoft.com/office/drawing/2014/main" id="{EE9349CA-F427-35FB-5AA4-1C6983AFA965}"/>
                    </a:ext>
                  </a:extLst>
                </p:cNvPr>
                <p:cNvSpPr>
                  <a:spLocks noChangeArrowheads="1"/>
                </p:cNvSpPr>
                <p:nvPr/>
              </p:nvSpPr>
              <p:spPr bwMode="auto">
                <a:xfrm>
                  <a:off x="6154738" y="5267326"/>
                  <a:ext cx="4763"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3" name="Freeform 1264">
                  <a:extLst>
                    <a:ext uri="{FF2B5EF4-FFF2-40B4-BE49-F238E27FC236}">
                      <a16:creationId xmlns:a16="http://schemas.microsoft.com/office/drawing/2014/main" id="{14E54240-1FC6-F50D-B55A-602EB035C2B0}"/>
                    </a:ext>
                  </a:extLst>
                </p:cNvPr>
                <p:cNvSpPr>
                  <a:spLocks/>
                </p:cNvSpPr>
                <p:nvPr/>
              </p:nvSpPr>
              <p:spPr bwMode="auto">
                <a:xfrm>
                  <a:off x="6149976" y="5264151"/>
                  <a:ext cx="9525" cy="6350"/>
                </a:xfrm>
                <a:custGeom>
                  <a:avLst/>
                  <a:gdLst>
                    <a:gd name="T0" fmla="*/ 36 w 36"/>
                    <a:gd name="T1" fmla="*/ 7 h 31"/>
                    <a:gd name="T2" fmla="*/ 9 w 36"/>
                    <a:gd name="T3" fmla="*/ 31 h 31"/>
                    <a:gd name="T4" fmla="*/ 0 w 36"/>
                    <a:gd name="T5" fmla="*/ 25 h 31"/>
                    <a:gd name="T6" fmla="*/ 26 w 36"/>
                    <a:gd name="T7" fmla="*/ 0 h 31"/>
                    <a:gd name="T8" fmla="*/ 36 w 36"/>
                    <a:gd name="T9" fmla="*/ 7 h 31"/>
                  </a:gdLst>
                  <a:ahLst/>
                  <a:cxnLst>
                    <a:cxn ang="0">
                      <a:pos x="T0" y="T1"/>
                    </a:cxn>
                    <a:cxn ang="0">
                      <a:pos x="T2" y="T3"/>
                    </a:cxn>
                    <a:cxn ang="0">
                      <a:pos x="T4" y="T5"/>
                    </a:cxn>
                    <a:cxn ang="0">
                      <a:pos x="T6" y="T7"/>
                    </a:cxn>
                    <a:cxn ang="0">
                      <a:pos x="T8" y="T9"/>
                    </a:cxn>
                  </a:cxnLst>
                  <a:rect l="0" t="0" r="r" b="b"/>
                  <a:pathLst>
                    <a:path w="36" h="31">
                      <a:moveTo>
                        <a:pt x="36" y="7"/>
                      </a:moveTo>
                      <a:lnTo>
                        <a:pt x="9" y="31"/>
                      </a:lnTo>
                      <a:lnTo>
                        <a:pt x="0" y="25"/>
                      </a:lnTo>
                      <a:lnTo>
                        <a:pt x="26" y="0"/>
                      </a:lnTo>
                      <a:lnTo>
                        <a:pt x="36" y="7"/>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4" name="Freeform 1265">
                  <a:extLst>
                    <a:ext uri="{FF2B5EF4-FFF2-40B4-BE49-F238E27FC236}">
                      <a16:creationId xmlns:a16="http://schemas.microsoft.com/office/drawing/2014/main" id="{35E162C4-F570-39F3-7E6D-AC08D0FF9B03}"/>
                    </a:ext>
                  </a:extLst>
                </p:cNvPr>
                <p:cNvSpPr>
                  <a:spLocks/>
                </p:cNvSpPr>
                <p:nvPr/>
              </p:nvSpPr>
              <p:spPr bwMode="auto">
                <a:xfrm>
                  <a:off x="6149976" y="5264151"/>
                  <a:ext cx="9525" cy="6350"/>
                </a:xfrm>
                <a:custGeom>
                  <a:avLst/>
                  <a:gdLst>
                    <a:gd name="T0" fmla="*/ 36 w 36"/>
                    <a:gd name="T1" fmla="*/ 7 h 31"/>
                    <a:gd name="T2" fmla="*/ 9 w 36"/>
                    <a:gd name="T3" fmla="*/ 31 h 31"/>
                    <a:gd name="T4" fmla="*/ 0 w 36"/>
                    <a:gd name="T5" fmla="*/ 25 h 31"/>
                    <a:gd name="T6" fmla="*/ 26 w 36"/>
                    <a:gd name="T7" fmla="*/ 0 h 31"/>
                    <a:gd name="T8" fmla="*/ 36 w 36"/>
                    <a:gd name="T9" fmla="*/ 7 h 31"/>
                  </a:gdLst>
                  <a:ahLst/>
                  <a:cxnLst>
                    <a:cxn ang="0">
                      <a:pos x="T0" y="T1"/>
                    </a:cxn>
                    <a:cxn ang="0">
                      <a:pos x="T2" y="T3"/>
                    </a:cxn>
                    <a:cxn ang="0">
                      <a:pos x="T4" y="T5"/>
                    </a:cxn>
                    <a:cxn ang="0">
                      <a:pos x="T6" y="T7"/>
                    </a:cxn>
                    <a:cxn ang="0">
                      <a:pos x="T8" y="T9"/>
                    </a:cxn>
                  </a:cxnLst>
                  <a:rect l="0" t="0" r="r" b="b"/>
                  <a:pathLst>
                    <a:path w="36" h="31">
                      <a:moveTo>
                        <a:pt x="36" y="7"/>
                      </a:moveTo>
                      <a:lnTo>
                        <a:pt x="9" y="31"/>
                      </a:lnTo>
                      <a:lnTo>
                        <a:pt x="0" y="25"/>
                      </a:lnTo>
                      <a:lnTo>
                        <a:pt x="26" y="0"/>
                      </a:lnTo>
                      <a:lnTo>
                        <a:pt x="36" y="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5" name="Freeform 1266">
                  <a:extLst>
                    <a:ext uri="{FF2B5EF4-FFF2-40B4-BE49-F238E27FC236}">
                      <a16:creationId xmlns:a16="http://schemas.microsoft.com/office/drawing/2014/main" id="{FB57E598-DBFC-75A1-A983-4792F0EC9E50}"/>
                    </a:ext>
                  </a:extLst>
                </p:cNvPr>
                <p:cNvSpPr>
                  <a:spLocks/>
                </p:cNvSpPr>
                <p:nvPr/>
              </p:nvSpPr>
              <p:spPr bwMode="auto">
                <a:xfrm>
                  <a:off x="6149976" y="5264151"/>
                  <a:ext cx="9525" cy="6350"/>
                </a:xfrm>
                <a:custGeom>
                  <a:avLst/>
                  <a:gdLst>
                    <a:gd name="T0" fmla="*/ 36 w 36"/>
                    <a:gd name="T1" fmla="*/ 6 h 31"/>
                    <a:gd name="T2" fmla="*/ 9 w 36"/>
                    <a:gd name="T3" fmla="*/ 31 h 31"/>
                    <a:gd name="T4" fmla="*/ 0 w 36"/>
                    <a:gd name="T5" fmla="*/ 25 h 31"/>
                    <a:gd name="T6" fmla="*/ 26 w 36"/>
                    <a:gd name="T7" fmla="*/ 0 h 31"/>
                    <a:gd name="T8" fmla="*/ 36 w 36"/>
                    <a:gd name="T9" fmla="*/ 6 h 31"/>
                  </a:gdLst>
                  <a:ahLst/>
                  <a:cxnLst>
                    <a:cxn ang="0">
                      <a:pos x="T0" y="T1"/>
                    </a:cxn>
                    <a:cxn ang="0">
                      <a:pos x="T2" y="T3"/>
                    </a:cxn>
                    <a:cxn ang="0">
                      <a:pos x="T4" y="T5"/>
                    </a:cxn>
                    <a:cxn ang="0">
                      <a:pos x="T6" y="T7"/>
                    </a:cxn>
                    <a:cxn ang="0">
                      <a:pos x="T8" y="T9"/>
                    </a:cxn>
                  </a:cxnLst>
                  <a:rect l="0" t="0" r="r" b="b"/>
                  <a:pathLst>
                    <a:path w="36" h="31">
                      <a:moveTo>
                        <a:pt x="36" y="6"/>
                      </a:moveTo>
                      <a:lnTo>
                        <a:pt x="9" y="31"/>
                      </a:lnTo>
                      <a:lnTo>
                        <a:pt x="0" y="25"/>
                      </a:lnTo>
                      <a:lnTo>
                        <a:pt x="26" y="0"/>
                      </a:lnTo>
                      <a:lnTo>
                        <a:pt x="36" y="6"/>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6" name="Freeform 1267">
                  <a:extLst>
                    <a:ext uri="{FF2B5EF4-FFF2-40B4-BE49-F238E27FC236}">
                      <a16:creationId xmlns:a16="http://schemas.microsoft.com/office/drawing/2014/main" id="{447B79D3-39B5-FF72-13FF-08D1FFF2EA4E}"/>
                    </a:ext>
                  </a:extLst>
                </p:cNvPr>
                <p:cNvSpPr>
                  <a:spLocks/>
                </p:cNvSpPr>
                <p:nvPr/>
              </p:nvSpPr>
              <p:spPr bwMode="auto">
                <a:xfrm>
                  <a:off x="6154738" y="5267326"/>
                  <a:ext cx="6350" cy="6350"/>
                </a:xfrm>
                <a:custGeom>
                  <a:avLst/>
                  <a:gdLst>
                    <a:gd name="T0" fmla="*/ 27 w 27"/>
                    <a:gd name="T1" fmla="*/ 7 h 31"/>
                    <a:gd name="T2" fmla="*/ 8 w 27"/>
                    <a:gd name="T3" fmla="*/ 31 h 31"/>
                    <a:gd name="T4" fmla="*/ 0 w 27"/>
                    <a:gd name="T5" fmla="*/ 26 h 31"/>
                    <a:gd name="T6" fmla="*/ 27 w 27"/>
                    <a:gd name="T7" fmla="*/ 0 h 31"/>
                    <a:gd name="T8" fmla="*/ 27 w 27"/>
                    <a:gd name="T9" fmla="*/ 7 h 31"/>
                  </a:gdLst>
                  <a:ahLst/>
                  <a:cxnLst>
                    <a:cxn ang="0">
                      <a:pos x="T0" y="T1"/>
                    </a:cxn>
                    <a:cxn ang="0">
                      <a:pos x="T2" y="T3"/>
                    </a:cxn>
                    <a:cxn ang="0">
                      <a:pos x="T4" y="T5"/>
                    </a:cxn>
                    <a:cxn ang="0">
                      <a:pos x="T6" y="T7"/>
                    </a:cxn>
                    <a:cxn ang="0">
                      <a:pos x="T8" y="T9"/>
                    </a:cxn>
                  </a:cxnLst>
                  <a:rect l="0" t="0" r="r" b="b"/>
                  <a:pathLst>
                    <a:path w="27" h="31">
                      <a:moveTo>
                        <a:pt x="27" y="7"/>
                      </a:moveTo>
                      <a:lnTo>
                        <a:pt x="8" y="31"/>
                      </a:lnTo>
                      <a:lnTo>
                        <a:pt x="0" y="26"/>
                      </a:lnTo>
                      <a:lnTo>
                        <a:pt x="27" y="0"/>
                      </a:lnTo>
                      <a:lnTo>
                        <a:pt x="27" y="7"/>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7" name="Freeform 1268">
                  <a:extLst>
                    <a:ext uri="{FF2B5EF4-FFF2-40B4-BE49-F238E27FC236}">
                      <a16:creationId xmlns:a16="http://schemas.microsoft.com/office/drawing/2014/main" id="{2528D191-B72F-AE2D-291B-43F29AC093AA}"/>
                    </a:ext>
                  </a:extLst>
                </p:cNvPr>
                <p:cNvSpPr>
                  <a:spLocks/>
                </p:cNvSpPr>
                <p:nvPr/>
              </p:nvSpPr>
              <p:spPr bwMode="auto">
                <a:xfrm>
                  <a:off x="6154738" y="5267326"/>
                  <a:ext cx="6350" cy="6350"/>
                </a:xfrm>
                <a:custGeom>
                  <a:avLst/>
                  <a:gdLst>
                    <a:gd name="T0" fmla="*/ 27 w 27"/>
                    <a:gd name="T1" fmla="*/ 7 h 31"/>
                    <a:gd name="T2" fmla="*/ 8 w 27"/>
                    <a:gd name="T3" fmla="*/ 31 h 31"/>
                    <a:gd name="T4" fmla="*/ 0 w 27"/>
                    <a:gd name="T5" fmla="*/ 26 h 31"/>
                    <a:gd name="T6" fmla="*/ 27 w 27"/>
                    <a:gd name="T7" fmla="*/ 0 h 31"/>
                    <a:gd name="T8" fmla="*/ 27 w 27"/>
                    <a:gd name="T9" fmla="*/ 7 h 31"/>
                  </a:gdLst>
                  <a:ahLst/>
                  <a:cxnLst>
                    <a:cxn ang="0">
                      <a:pos x="T0" y="T1"/>
                    </a:cxn>
                    <a:cxn ang="0">
                      <a:pos x="T2" y="T3"/>
                    </a:cxn>
                    <a:cxn ang="0">
                      <a:pos x="T4" y="T5"/>
                    </a:cxn>
                    <a:cxn ang="0">
                      <a:pos x="T6" y="T7"/>
                    </a:cxn>
                    <a:cxn ang="0">
                      <a:pos x="T8" y="T9"/>
                    </a:cxn>
                  </a:cxnLst>
                  <a:rect l="0" t="0" r="r" b="b"/>
                  <a:pathLst>
                    <a:path w="27" h="31">
                      <a:moveTo>
                        <a:pt x="27" y="7"/>
                      </a:moveTo>
                      <a:lnTo>
                        <a:pt x="8" y="31"/>
                      </a:lnTo>
                      <a:lnTo>
                        <a:pt x="0" y="26"/>
                      </a:lnTo>
                      <a:lnTo>
                        <a:pt x="27" y="0"/>
                      </a:lnTo>
                      <a:lnTo>
                        <a:pt x="27" y="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8" name="Freeform 1269">
                  <a:extLst>
                    <a:ext uri="{FF2B5EF4-FFF2-40B4-BE49-F238E27FC236}">
                      <a16:creationId xmlns:a16="http://schemas.microsoft.com/office/drawing/2014/main" id="{41734C92-2346-E475-6FA8-96597072FC50}"/>
                    </a:ext>
                  </a:extLst>
                </p:cNvPr>
                <p:cNvSpPr>
                  <a:spLocks/>
                </p:cNvSpPr>
                <p:nvPr/>
              </p:nvSpPr>
              <p:spPr bwMode="auto">
                <a:xfrm>
                  <a:off x="6154738" y="5267326"/>
                  <a:ext cx="6350" cy="6350"/>
                </a:xfrm>
                <a:custGeom>
                  <a:avLst/>
                  <a:gdLst>
                    <a:gd name="T0" fmla="*/ 27 w 27"/>
                    <a:gd name="T1" fmla="*/ 7 h 31"/>
                    <a:gd name="T2" fmla="*/ 8 w 27"/>
                    <a:gd name="T3" fmla="*/ 31 h 31"/>
                    <a:gd name="T4" fmla="*/ 0 w 27"/>
                    <a:gd name="T5" fmla="*/ 26 h 31"/>
                    <a:gd name="T6" fmla="*/ 27 w 27"/>
                    <a:gd name="T7" fmla="*/ 0 h 31"/>
                    <a:gd name="T8" fmla="*/ 27 w 27"/>
                    <a:gd name="T9" fmla="*/ 7 h 31"/>
                  </a:gdLst>
                  <a:ahLst/>
                  <a:cxnLst>
                    <a:cxn ang="0">
                      <a:pos x="T0" y="T1"/>
                    </a:cxn>
                    <a:cxn ang="0">
                      <a:pos x="T2" y="T3"/>
                    </a:cxn>
                    <a:cxn ang="0">
                      <a:pos x="T4" y="T5"/>
                    </a:cxn>
                    <a:cxn ang="0">
                      <a:pos x="T6" y="T7"/>
                    </a:cxn>
                    <a:cxn ang="0">
                      <a:pos x="T8" y="T9"/>
                    </a:cxn>
                  </a:cxnLst>
                  <a:rect l="0" t="0" r="r" b="b"/>
                  <a:pathLst>
                    <a:path w="27" h="31">
                      <a:moveTo>
                        <a:pt x="27" y="7"/>
                      </a:moveTo>
                      <a:lnTo>
                        <a:pt x="8" y="31"/>
                      </a:lnTo>
                      <a:lnTo>
                        <a:pt x="0" y="26"/>
                      </a:lnTo>
                      <a:lnTo>
                        <a:pt x="27" y="0"/>
                      </a:lnTo>
                      <a:lnTo>
                        <a:pt x="27" y="7"/>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9" name="Freeform 1270">
                  <a:extLst>
                    <a:ext uri="{FF2B5EF4-FFF2-40B4-BE49-F238E27FC236}">
                      <a16:creationId xmlns:a16="http://schemas.microsoft.com/office/drawing/2014/main" id="{1D4EB061-C5B0-295E-84EA-08E810C92477}"/>
                    </a:ext>
                  </a:extLst>
                </p:cNvPr>
                <p:cNvSpPr>
                  <a:spLocks/>
                </p:cNvSpPr>
                <p:nvPr/>
              </p:nvSpPr>
              <p:spPr bwMode="auto">
                <a:xfrm>
                  <a:off x="6156326" y="5257801"/>
                  <a:ext cx="11113" cy="11113"/>
                </a:xfrm>
                <a:custGeom>
                  <a:avLst/>
                  <a:gdLst>
                    <a:gd name="T0" fmla="*/ 46 w 46"/>
                    <a:gd name="T1" fmla="*/ 7 h 44"/>
                    <a:gd name="T2" fmla="*/ 10 w 46"/>
                    <a:gd name="T3" fmla="*/ 44 h 44"/>
                    <a:gd name="T4" fmla="*/ 0 w 46"/>
                    <a:gd name="T5" fmla="*/ 37 h 44"/>
                    <a:gd name="T6" fmla="*/ 36 w 46"/>
                    <a:gd name="T7" fmla="*/ 0 h 44"/>
                    <a:gd name="T8" fmla="*/ 46 w 46"/>
                    <a:gd name="T9" fmla="*/ 7 h 44"/>
                  </a:gdLst>
                  <a:ahLst/>
                  <a:cxnLst>
                    <a:cxn ang="0">
                      <a:pos x="T0" y="T1"/>
                    </a:cxn>
                    <a:cxn ang="0">
                      <a:pos x="T2" y="T3"/>
                    </a:cxn>
                    <a:cxn ang="0">
                      <a:pos x="T4" y="T5"/>
                    </a:cxn>
                    <a:cxn ang="0">
                      <a:pos x="T6" y="T7"/>
                    </a:cxn>
                    <a:cxn ang="0">
                      <a:pos x="T8" y="T9"/>
                    </a:cxn>
                  </a:cxnLst>
                  <a:rect l="0" t="0" r="r" b="b"/>
                  <a:pathLst>
                    <a:path w="46" h="44">
                      <a:moveTo>
                        <a:pt x="46" y="7"/>
                      </a:moveTo>
                      <a:lnTo>
                        <a:pt x="10" y="44"/>
                      </a:lnTo>
                      <a:lnTo>
                        <a:pt x="0" y="37"/>
                      </a:lnTo>
                      <a:lnTo>
                        <a:pt x="36" y="0"/>
                      </a:lnTo>
                      <a:lnTo>
                        <a:pt x="46" y="7"/>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0" name="Freeform 1271">
                  <a:extLst>
                    <a:ext uri="{FF2B5EF4-FFF2-40B4-BE49-F238E27FC236}">
                      <a16:creationId xmlns:a16="http://schemas.microsoft.com/office/drawing/2014/main" id="{7F8E7B5F-4DE4-829B-9E3E-36FEF45AED63}"/>
                    </a:ext>
                  </a:extLst>
                </p:cNvPr>
                <p:cNvSpPr>
                  <a:spLocks/>
                </p:cNvSpPr>
                <p:nvPr/>
              </p:nvSpPr>
              <p:spPr bwMode="auto">
                <a:xfrm>
                  <a:off x="6156326" y="5257801"/>
                  <a:ext cx="11113" cy="11113"/>
                </a:xfrm>
                <a:custGeom>
                  <a:avLst/>
                  <a:gdLst>
                    <a:gd name="T0" fmla="*/ 46 w 46"/>
                    <a:gd name="T1" fmla="*/ 7 h 44"/>
                    <a:gd name="T2" fmla="*/ 10 w 46"/>
                    <a:gd name="T3" fmla="*/ 44 h 44"/>
                    <a:gd name="T4" fmla="*/ 0 w 46"/>
                    <a:gd name="T5" fmla="*/ 37 h 44"/>
                    <a:gd name="T6" fmla="*/ 36 w 46"/>
                    <a:gd name="T7" fmla="*/ 0 h 44"/>
                    <a:gd name="T8" fmla="*/ 46 w 46"/>
                    <a:gd name="T9" fmla="*/ 7 h 44"/>
                  </a:gdLst>
                  <a:ahLst/>
                  <a:cxnLst>
                    <a:cxn ang="0">
                      <a:pos x="T0" y="T1"/>
                    </a:cxn>
                    <a:cxn ang="0">
                      <a:pos x="T2" y="T3"/>
                    </a:cxn>
                    <a:cxn ang="0">
                      <a:pos x="T4" y="T5"/>
                    </a:cxn>
                    <a:cxn ang="0">
                      <a:pos x="T6" y="T7"/>
                    </a:cxn>
                    <a:cxn ang="0">
                      <a:pos x="T8" y="T9"/>
                    </a:cxn>
                  </a:cxnLst>
                  <a:rect l="0" t="0" r="r" b="b"/>
                  <a:pathLst>
                    <a:path w="46" h="44">
                      <a:moveTo>
                        <a:pt x="46" y="7"/>
                      </a:moveTo>
                      <a:lnTo>
                        <a:pt x="10" y="44"/>
                      </a:lnTo>
                      <a:lnTo>
                        <a:pt x="0" y="37"/>
                      </a:lnTo>
                      <a:lnTo>
                        <a:pt x="36" y="0"/>
                      </a:lnTo>
                      <a:lnTo>
                        <a:pt x="46" y="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1" name="Freeform 1272">
                  <a:extLst>
                    <a:ext uri="{FF2B5EF4-FFF2-40B4-BE49-F238E27FC236}">
                      <a16:creationId xmlns:a16="http://schemas.microsoft.com/office/drawing/2014/main" id="{DF6EAF44-11DC-4B9A-270E-351A7E554D6D}"/>
                    </a:ext>
                  </a:extLst>
                </p:cNvPr>
                <p:cNvSpPr>
                  <a:spLocks/>
                </p:cNvSpPr>
                <p:nvPr/>
              </p:nvSpPr>
              <p:spPr bwMode="auto">
                <a:xfrm>
                  <a:off x="6156326" y="5257801"/>
                  <a:ext cx="11113" cy="11113"/>
                </a:xfrm>
                <a:custGeom>
                  <a:avLst/>
                  <a:gdLst>
                    <a:gd name="T0" fmla="*/ 46 w 46"/>
                    <a:gd name="T1" fmla="*/ 7 h 44"/>
                    <a:gd name="T2" fmla="*/ 10 w 46"/>
                    <a:gd name="T3" fmla="*/ 44 h 44"/>
                    <a:gd name="T4" fmla="*/ 0 w 46"/>
                    <a:gd name="T5" fmla="*/ 37 h 44"/>
                    <a:gd name="T6" fmla="*/ 36 w 46"/>
                    <a:gd name="T7" fmla="*/ 0 h 44"/>
                    <a:gd name="T8" fmla="*/ 46 w 46"/>
                    <a:gd name="T9" fmla="*/ 7 h 44"/>
                  </a:gdLst>
                  <a:ahLst/>
                  <a:cxnLst>
                    <a:cxn ang="0">
                      <a:pos x="T0" y="T1"/>
                    </a:cxn>
                    <a:cxn ang="0">
                      <a:pos x="T2" y="T3"/>
                    </a:cxn>
                    <a:cxn ang="0">
                      <a:pos x="T4" y="T5"/>
                    </a:cxn>
                    <a:cxn ang="0">
                      <a:pos x="T6" y="T7"/>
                    </a:cxn>
                    <a:cxn ang="0">
                      <a:pos x="T8" y="T9"/>
                    </a:cxn>
                  </a:cxnLst>
                  <a:rect l="0" t="0" r="r" b="b"/>
                  <a:pathLst>
                    <a:path w="46" h="44">
                      <a:moveTo>
                        <a:pt x="46" y="7"/>
                      </a:moveTo>
                      <a:lnTo>
                        <a:pt x="10" y="44"/>
                      </a:lnTo>
                      <a:lnTo>
                        <a:pt x="0" y="37"/>
                      </a:lnTo>
                      <a:lnTo>
                        <a:pt x="36" y="0"/>
                      </a:lnTo>
                      <a:lnTo>
                        <a:pt x="46" y="7"/>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2" name="Freeform 1273">
                  <a:extLst>
                    <a:ext uri="{FF2B5EF4-FFF2-40B4-BE49-F238E27FC236}">
                      <a16:creationId xmlns:a16="http://schemas.microsoft.com/office/drawing/2014/main" id="{E4AE9AAD-0A7F-7FE5-77EA-ECB33E0CE4F5}"/>
                    </a:ext>
                  </a:extLst>
                </p:cNvPr>
                <p:cNvSpPr>
                  <a:spLocks/>
                </p:cNvSpPr>
                <p:nvPr/>
              </p:nvSpPr>
              <p:spPr bwMode="auto">
                <a:xfrm>
                  <a:off x="6146801" y="5268913"/>
                  <a:ext cx="9525" cy="11113"/>
                </a:xfrm>
                <a:custGeom>
                  <a:avLst/>
                  <a:gdLst>
                    <a:gd name="T0" fmla="*/ 9 w 44"/>
                    <a:gd name="T1" fmla="*/ 45 h 45"/>
                    <a:gd name="T2" fmla="*/ 44 w 44"/>
                    <a:gd name="T3" fmla="*/ 6 h 45"/>
                    <a:gd name="T4" fmla="*/ 36 w 44"/>
                    <a:gd name="T5" fmla="*/ 0 h 45"/>
                    <a:gd name="T6" fmla="*/ 0 w 44"/>
                    <a:gd name="T7" fmla="*/ 39 h 45"/>
                    <a:gd name="T8" fmla="*/ 9 w 44"/>
                    <a:gd name="T9" fmla="*/ 45 h 45"/>
                  </a:gdLst>
                  <a:ahLst/>
                  <a:cxnLst>
                    <a:cxn ang="0">
                      <a:pos x="T0" y="T1"/>
                    </a:cxn>
                    <a:cxn ang="0">
                      <a:pos x="T2" y="T3"/>
                    </a:cxn>
                    <a:cxn ang="0">
                      <a:pos x="T4" y="T5"/>
                    </a:cxn>
                    <a:cxn ang="0">
                      <a:pos x="T6" y="T7"/>
                    </a:cxn>
                    <a:cxn ang="0">
                      <a:pos x="T8" y="T9"/>
                    </a:cxn>
                  </a:cxnLst>
                  <a:rect l="0" t="0" r="r" b="b"/>
                  <a:pathLst>
                    <a:path w="44" h="45">
                      <a:moveTo>
                        <a:pt x="9" y="45"/>
                      </a:moveTo>
                      <a:lnTo>
                        <a:pt x="44" y="6"/>
                      </a:lnTo>
                      <a:lnTo>
                        <a:pt x="36" y="0"/>
                      </a:lnTo>
                      <a:lnTo>
                        <a:pt x="0" y="39"/>
                      </a:lnTo>
                      <a:lnTo>
                        <a:pt x="9" y="4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3" name="Freeform 1274">
                  <a:extLst>
                    <a:ext uri="{FF2B5EF4-FFF2-40B4-BE49-F238E27FC236}">
                      <a16:creationId xmlns:a16="http://schemas.microsoft.com/office/drawing/2014/main" id="{48F72A0C-C25C-F243-2953-46D12AD54AB2}"/>
                    </a:ext>
                  </a:extLst>
                </p:cNvPr>
                <p:cNvSpPr>
                  <a:spLocks/>
                </p:cNvSpPr>
                <p:nvPr/>
              </p:nvSpPr>
              <p:spPr bwMode="auto">
                <a:xfrm>
                  <a:off x="6146801" y="5268913"/>
                  <a:ext cx="9525" cy="11113"/>
                </a:xfrm>
                <a:custGeom>
                  <a:avLst/>
                  <a:gdLst>
                    <a:gd name="T0" fmla="*/ 9 w 44"/>
                    <a:gd name="T1" fmla="*/ 45 h 45"/>
                    <a:gd name="T2" fmla="*/ 44 w 44"/>
                    <a:gd name="T3" fmla="*/ 6 h 45"/>
                    <a:gd name="T4" fmla="*/ 36 w 44"/>
                    <a:gd name="T5" fmla="*/ 0 h 45"/>
                    <a:gd name="T6" fmla="*/ 0 w 44"/>
                    <a:gd name="T7" fmla="*/ 39 h 45"/>
                    <a:gd name="T8" fmla="*/ 9 w 44"/>
                    <a:gd name="T9" fmla="*/ 45 h 45"/>
                  </a:gdLst>
                  <a:ahLst/>
                  <a:cxnLst>
                    <a:cxn ang="0">
                      <a:pos x="T0" y="T1"/>
                    </a:cxn>
                    <a:cxn ang="0">
                      <a:pos x="T2" y="T3"/>
                    </a:cxn>
                    <a:cxn ang="0">
                      <a:pos x="T4" y="T5"/>
                    </a:cxn>
                    <a:cxn ang="0">
                      <a:pos x="T6" y="T7"/>
                    </a:cxn>
                    <a:cxn ang="0">
                      <a:pos x="T8" y="T9"/>
                    </a:cxn>
                  </a:cxnLst>
                  <a:rect l="0" t="0" r="r" b="b"/>
                  <a:pathLst>
                    <a:path w="44" h="45">
                      <a:moveTo>
                        <a:pt x="9" y="45"/>
                      </a:moveTo>
                      <a:lnTo>
                        <a:pt x="44" y="6"/>
                      </a:lnTo>
                      <a:lnTo>
                        <a:pt x="36" y="0"/>
                      </a:lnTo>
                      <a:lnTo>
                        <a:pt x="0" y="39"/>
                      </a:lnTo>
                      <a:lnTo>
                        <a:pt x="9" y="4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4" name="Freeform 1275">
                  <a:extLst>
                    <a:ext uri="{FF2B5EF4-FFF2-40B4-BE49-F238E27FC236}">
                      <a16:creationId xmlns:a16="http://schemas.microsoft.com/office/drawing/2014/main" id="{5CB8318A-72F3-9EBB-D03B-D0D43AE6A625}"/>
                    </a:ext>
                  </a:extLst>
                </p:cNvPr>
                <p:cNvSpPr>
                  <a:spLocks/>
                </p:cNvSpPr>
                <p:nvPr/>
              </p:nvSpPr>
              <p:spPr bwMode="auto">
                <a:xfrm>
                  <a:off x="6146801" y="5268913"/>
                  <a:ext cx="9525" cy="11113"/>
                </a:xfrm>
                <a:custGeom>
                  <a:avLst/>
                  <a:gdLst>
                    <a:gd name="T0" fmla="*/ 9 w 44"/>
                    <a:gd name="T1" fmla="*/ 45 h 45"/>
                    <a:gd name="T2" fmla="*/ 44 w 44"/>
                    <a:gd name="T3" fmla="*/ 6 h 45"/>
                    <a:gd name="T4" fmla="*/ 36 w 44"/>
                    <a:gd name="T5" fmla="*/ 0 h 45"/>
                    <a:gd name="T6" fmla="*/ 0 w 44"/>
                    <a:gd name="T7" fmla="*/ 39 h 45"/>
                    <a:gd name="T8" fmla="*/ 9 w 44"/>
                    <a:gd name="T9" fmla="*/ 45 h 45"/>
                  </a:gdLst>
                  <a:ahLst/>
                  <a:cxnLst>
                    <a:cxn ang="0">
                      <a:pos x="T0" y="T1"/>
                    </a:cxn>
                    <a:cxn ang="0">
                      <a:pos x="T2" y="T3"/>
                    </a:cxn>
                    <a:cxn ang="0">
                      <a:pos x="T4" y="T5"/>
                    </a:cxn>
                    <a:cxn ang="0">
                      <a:pos x="T6" y="T7"/>
                    </a:cxn>
                    <a:cxn ang="0">
                      <a:pos x="T8" y="T9"/>
                    </a:cxn>
                  </a:cxnLst>
                  <a:rect l="0" t="0" r="r" b="b"/>
                  <a:pathLst>
                    <a:path w="44" h="45">
                      <a:moveTo>
                        <a:pt x="9" y="45"/>
                      </a:moveTo>
                      <a:lnTo>
                        <a:pt x="44" y="6"/>
                      </a:lnTo>
                      <a:lnTo>
                        <a:pt x="36" y="0"/>
                      </a:lnTo>
                      <a:lnTo>
                        <a:pt x="0" y="39"/>
                      </a:lnTo>
                      <a:lnTo>
                        <a:pt x="9" y="4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5" name="Freeform 1276">
                  <a:extLst>
                    <a:ext uri="{FF2B5EF4-FFF2-40B4-BE49-F238E27FC236}">
                      <a16:creationId xmlns:a16="http://schemas.microsoft.com/office/drawing/2014/main" id="{0BD96970-7051-F0BC-855D-2DB1EB805D12}"/>
                    </a:ext>
                  </a:extLst>
                </p:cNvPr>
                <p:cNvSpPr>
                  <a:spLocks/>
                </p:cNvSpPr>
                <p:nvPr/>
              </p:nvSpPr>
              <p:spPr bwMode="auto">
                <a:xfrm>
                  <a:off x="6175376" y="5267326"/>
                  <a:ext cx="3175" cy="3175"/>
                </a:xfrm>
                <a:custGeom>
                  <a:avLst/>
                  <a:gdLst>
                    <a:gd name="T0" fmla="*/ 0 w 17"/>
                    <a:gd name="T1" fmla="*/ 7 h 18"/>
                    <a:gd name="T2" fmla="*/ 8 w 17"/>
                    <a:gd name="T3" fmla="*/ 18 h 18"/>
                    <a:gd name="T4" fmla="*/ 17 w 17"/>
                    <a:gd name="T5" fmla="*/ 12 h 18"/>
                    <a:gd name="T6" fmla="*/ 8 w 17"/>
                    <a:gd name="T7" fmla="*/ 0 h 18"/>
                    <a:gd name="T8" fmla="*/ 0 w 17"/>
                    <a:gd name="T9" fmla="*/ 7 h 18"/>
                  </a:gdLst>
                  <a:ahLst/>
                  <a:cxnLst>
                    <a:cxn ang="0">
                      <a:pos x="T0" y="T1"/>
                    </a:cxn>
                    <a:cxn ang="0">
                      <a:pos x="T2" y="T3"/>
                    </a:cxn>
                    <a:cxn ang="0">
                      <a:pos x="T4" y="T5"/>
                    </a:cxn>
                    <a:cxn ang="0">
                      <a:pos x="T6" y="T7"/>
                    </a:cxn>
                    <a:cxn ang="0">
                      <a:pos x="T8" y="T9"/>
                    </a:cxn>
                  </a:cxnLst>
                  <a:rect l="0" t="0" r="r" b="b"/>
                  <a:pathLst>
                    <a:path w="17" h="18">
                      <a:moveTo>
                        <a:pt x="0" y="7"/>
                      </a:moveTo>
                      <a:lnTo>
                        <a:pt x="8" y="18"/>
                      </a:lnTo>
                      <a:lnTo>
                        <a:pt x="17" y="12"/>
                      </a:lnTo>
                      <a:lnTo>
                        <a:pt x="8" y="0"/>
                      </a:lnTo>
                      <a:lnTo>
                        <a:pt x="0" y="7"/>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6" name="Freeform 1277">
                  <a:extLst>
                    <a:ext uri="{FF2B5EF4-FFF2-40B4-BE49-F238E27FC236}">
                      <a16:creationId xmlns:a16="http://schemas.microsoft.com/office/drawing/2014/main" id="{E8045EB2-E0AD-58F4-0688-867D16BE106C}"/>
                    </a:ext>
                  </a:extLst>
                </p:cNvPr>
                <p:cNvSpPr>
                  <a:spLocks/>
                </p:cNvSpPr>
                <p:nvPr/>
              </p:nvSpPr>
              <p:spPr bwMode="auto">
                <a:xfrm>
                  <a:off x="6175376" y="5267326"/>
                  <a:ext cx="3175" cy="3175"/>
                </a:xfrm>
                <a:custGeom>
                  <a:avLst/>
                  <a:gdLst>
                    <a:gd name="T0" fmla="*/ 0 w 17"/>
                    <a:gd name="T1" fmla="*/ 7 h 18"/>
                    <a:gd name="T2" fmla="*/ 8 w 17"/>
                    <a:gd name="T3" fmla="*/ 18 h 18"/>
                    <a:gd name="T4" fmla="*/ 17 w 17"/>
                    <a:gd name="T5" fmla="*/ 12 h 18"/>
                    <a:gd name="T6" fmla="*/ 8 w 17"/>
                    <a:gd name="T7" fmla="*/ 0 h 18"/>
                    <a:gd name="T8" fmla="*/ 0 w 17"/>
                    <a:gd name="T9" fmla="*/ 7 h 18"/>
                  </a:gdLst>
                  <a:ahLst/>
                  <a:cxnLst>
                    <a:cxn ang="0">
                      <a:pos x="T0" y="T1"/>
                    </a:cxn>
                    <a:cxn ang="0">
                      <a:pos x="T2" y="T3"/>
                    </a:cxn>
                    <a:cxn ang="0">
                      <a:pos x="T4" y="T5"/>
                    </a:cxn>
                    <a:cxn ang="0">
                      <a:pos x="T6" y="T7"/>
                    </a:cxn>
                    <a:cxn ang="0">
                      <a:pos x="T8" y="T9"/>
                    </a:cxn>
                  </a:cxnLst>
                  <a:rect l="0" t="0" r="r" b="b"/>
                  <a:pathLst>
                    <a:path w="17" h="18">
                      <a:moveTo>
                        <a:pt x="0" y="7"/>
                      </a:moveTo>
                      <a:lnTo>
                        <a:pt x="8" y="18"/>
                      </a:lnTo>
                      <a:lnTo>
                        <a:pt x="17" y="12"/>
                      </a:lnTo>
                      <a:lnTo>
                        <a:pt x="8" y="0"/>
                      </a:lnTo>
                      <a:lnTo>
                        <a:pt x="0" y="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7" name="Freeform 1278">
                  <a:extLst>
                    <a:ext uri="{FF2B5EF4-FFF2-40B4-BE49-F238E27FC236}">
                      <a16:creationId xmlns:a16="http://schemas.microsoft.com/office/drawing/2014/main" id="{1429449D-CF27-B711-B834-D345CC15D8C6}"/>
                    </a:ext>
                  </a:extLst>
                </p:cNvPr>
                <p:cNvSpPr>
                  <a:spLocks/>
                </p:cNvSpPr>
                <p:nvPr/>
              </p:nvSpPr>
              <p:spPr bwMode="auto">
                <a:xfrm>
                  <a:off x="6175376" y="5267326"/>
                  <a:ext cx="3175" cy="3175"/>
                </a:xfrm>
                <a:custGeom>
                  <a:avLst/>
                  <a:gdLst>
                    <a:gd name="T0" fmla="*/ 0 w 17"/>
                    <a:gd name="T1" fmla="*/ 7 h 18"/>
                    <a:gd name="T2" fmla="*/ 8 w 17"/>
                    <a:gd name="T3" fmla="*/ 18 h 18"/>
                    <a:gd name="T4" fmla="*/ 17 w 17"/>
                    <a:gd name="T5" fmla="*/ 12 h 18"/>
                    <a:gd name="T6" fmla="*/ 8 w 17"/>
                    <a:gd name="T7" fmla="*/ 0 h 18"/>
                    <a:gd name="T8" fmla="*/ 0 w 17"/>
                    <a:gd name="T9" fmla="*/ 7 h 18"/>
                  </a:gdLst>
                  <a:ahLst/>
                  <a:cxnLst>
                    <a:cxn ang="0">
                      <a:pos x="T0" y="T1"/>
                    </a:cxn>
                    <a:cxn ang="0">
                      <a:pos x="T2" y="T3"/>
                    </a:cxn>
                    <a:cxn ang="0">
                      <a:pos x="T4" y="T5"/>
                    </a:cxn>
                    <a:cxn ang="0">
                      <a:pos x="T6" y="T7"/>
                    </a:cxn>
                    <a:cxn ang="0">
                      <a:pos x="T8" y="T9"/>
                    </a:cxn>
                  </a:cxnLst>
                  <a:rect l="0" t="0" r="r" b="b"/>
                  <a:pathLst>
                    <a:path w="17" h="18">
                      <a:moveTo>
                        <a:pt x="0" y="7"/>
                      </a:moveTo>
                      <a:lnTo>
                        <a:pt x="8" y="18"/>
                      </a:lnTo>
                      <a:lnTo>
                        <a:pt x="17" y="12"/>
                      </a:lnTo>
                      <a:lnTo>
                        <a:pt x="8" y="0"/>
                      </a:lnTo>
                      <a:lnTo>
                        <a:pt x="0" y="7"/>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8" name="Freeform 1279">
                  <a:extLst>
                    <a:ext uri="{FF2B5EF4-FFF2-40B4-BE49-F238E27FC236}">
                      <a16:creationId xmlns:a16="http://schemas.microsoft.com/office/drawing/2014/main" id="{F9187C97-1D14-B9DA-7D73-B7301F76C950}"/>
                    </a:ext>
                  </a:extLst>
                </p:cNvPr>
                <p:cNvSpPr>
                  <a:spLocks/>
                </p:cNvSpPr>
                <p:nvPr/>
              </p:nvSpPr>
              <p:spPr bwMode="auto">
                <a:xfrm>
                  <a:off x="6175376" y="5267326"/>
                  <a:ext cx="3175" cy="3175"/>
                </a:xfrm>
                <a:custGeom>
                  <a:avLst/>
                  <a:gdLst>
                    <a:gd name="T0" fmla="*/ 0 w 17"/>
                    <a:gd name="T1" fmla="*/ 7 h 18"/>
                    <a:gd name="T2" fmla="*/ 8 w 17"/>
                    <a:gd name="T3" fmla="*/ 18 h 18"/>
                    <a:gd name="T4" fmla="*/ 17 w 17"/>
                    <a:gd name="T5" fmla="*/ 12 h 18"/>
                    <a:gd name="T6" fmla="*/ 8 w 17"/>
                    <a:gd name="T7" fmla="*/ 0 h 18"/>
                    <a:gd name="T8" fmla="*/ 0 w 17"/>
                    <a:gd name="T9" fmla="*/ 7 h 18"/>
                  </a:gdLst>
                  <a:ahLst/>
                  <a:cxnLst>
                    <a:cxn ang="0">
                      <a:pos x="T0" y="T1"/>
                    </a:cxn>
                    <a:cxn ang="0">
                      <a:pos x="T2" y="T3"/>
                    </a:cxn>
                    <a:cxn ang="0">
                      <a:pos x="T4" y="T5"/>
                    </a:cxn>
                    <a:cxn ang="0">
                      <a:pos x="T6" y="T7"/>
                    </a:cxn>
                    <a:cxn ang="0">
                      <a:pos x="T8" y="T9"/>
                    </a:cxn>
                  </a:cxnLst>
                  <a:rect l="0" t="0" r="r" b="b"/>
                  <a:pathLst>
                    <a:path w="17" h="18">
                      <a:moveTo>
                        <a:pt x="0" y="7"/>
                      </a:moveTo>
                      <a:lnTo>
                        <a:pt x="8" y="18"/>
                      </a:lnTo>
                      <a:lnTo>
                        <a:pt x="17" y="12"/>
                      </a:lnTo>
                      <a:lnTo>
                        <a:pt x="8" y="0"/>
                      </a:lnTo>
                      <a:lnTo>
                        <a:pt x="0" y="7"/>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9" name="Freeform 1280">
                  <a:extLst>
                    <a:ext uri="{FF2B5EF4-FFF2-40B4-BE49-F238E27FC236}">
                      <a16:creationId xmlns:a16="http://schemas.microsoft.com/office/drawing/2014/main" id="{EA63CE2C-21A9-C2CC-CD00-D654D2EA85D8}"/>
                    </a:ext>
                  </a:extLst>
                </p:cNvPr>
                <p:cNvSpPr>
                  <a:spLocks/>
                </p:cNvSpPr>
                <p:nvPr/>
              </p:nvSpPr>
              <p:spPr bwMode="auto">
                <a:xfrm>
                  <a:off x="6175376" y="5267326"/>
                  <a:ext cx="3175" cy="3175"/>
                </a:xfrm>
                <a:custGeom>
                  <a:avLst/>
                  <a:gdLst>
                    <a:gd name="T0" fmla="*/ 0 w 17"/>
                    <a:gd name="T1" fmla="*/ 7 h 18"/>
                    <a:gd name="T2" fmla="*/ 8 w 17"/>
                    <a:gd name="T3" fmla="*/ 18 h 18"/>
                    <a:gd name="T4" fmla="*/ 17 w 17"/>
                    <a:gd name="T5" fmla="*/ 12 h 18"/>
                    <a:gd name="T6" fmla="*/ 8 w 17"/>
                    <a:gd name="T7" fmla="*/ 0 h 18"/>
                    <a:gd name="T8" fmla="*/ 0 w 17"/>
                    <a:gd name="T9" fmla="*/ 7 h 18"/>
                  </a:gdLst>
                  <a:ahLst/>
                  <a:cxnLst>
                    <a:cxn ang="0">
                      <a:pos x="T0" y="T1"/>
                    </a:cxn>
                    <a:cxn ang="0">
                      <a:pos x="T2" y="T3"/>
                    </a:cxn>
                    <a:cxn ang="0">
                      <a:pos x="T4" y="T5"/>
                    </a:cxn>
                    <a:cxn ang="0">
                      <a:pos x="T6" y="T7"/>
                    </a:cxn>
                    <a:cxn ang="0">
                      <a:pos x="T8" y="T9"/>
                    </a:cxn>
                  </a:cxnLst>
                  <a:rect l="0" t="0" r="r" b="b"/>
                  <a:pathLst>
                    <a:path w="17" h="18">
                      <a:moveTo>
                        <a:pt x="0" y="7"/>
                      </a:moveTo>
                      <a:lnTo>
                        <a:pt x="8" y="18"/>
                      </a:lnTo>
                      <a:lnTo>
                        <a:pt x="17" y="12"/>
                      </a:lnTo>
                      <a:lnTo>
                        <a:pt x="8" y="0"/>
                      </a:lnTo>
                      <a:lnTo>
                        <a:pt x="0" y="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0" name="Freeform 1281">
                  <a:extLst>
                    <a:ext uri="{FF2B5EF4-FFF2-40B4-BE49-F238E27FC236}">
                      <a16:creationId xmlns:a16="http://schemas.microsoft.com/office/drawing/2014/main" id="{F7B93468-5F3B-8EA2-CD69-4DA5852028A8}"/>
                    </a:ext>
                  </a:extLst>
                </p:cNvPr>
                <p:cNvSpPr>
                  <a:spLocks/>
                </p:cNvSpPr>
                <p:nvPr/>
              </p:nvSpPr>
              <p:spPr bwMode="auto">
                <a:xfrm>
                  <a:off x="6175376" y="5267326"/>
                  <a:ext cx="3175" cy="3175"/>
                </a:xfrm>
                <a:custGeom>
                  <a:avLst/>
                  <a:gdLst>
                    <a:gd name="T0" fmla="*/ 0 w 17"/>
                    <a:gd name="T1" fmla="*/ 7 h 18"/>
                    <a:gd name="T2" fmla="*/ 8 w 17"/>
                    <a:gd name="T3" fmla="*/ 18 h 18"/>
                    <a:gd name="T4" fmla="*/ 17 w 17"/>
                    <a:gd name="T5" fmla="*/ 12 h 18"/>
                    <a:gd name="T6" fmla="*/ 8 w 17"/>
                    <a:gd name="T7" fmla="*/ 0 h 18"/>
                    <a:gd name="T8" fmla="*/ 0 w 17"/>
                    <a:gd name="T9" fmla="*/ 7 h 18"/>
                  </a:gdLst>
                  <a:ahLst/>
                  <a:cxnLst>
                    <a:cxn ang="0">
                      <a:pos x="T0" y="T1"/>
                    </a:cxn>
                    <a:cxn ang="0">
                      <a:pos x="T2" y="T3"/>
                    </a:cxn>
                    <a:cxn ang="0">
                      <a:pos x="T4" y="T5"/>
                    </a:cxn>
                    <a:cxn ang="0">
                      <a:pos x="T6" y="T7"/>
                    </a:cxn>
                    <a:cxn ang="0">
                      <a:pos x="T8" y="T9"/>
                    </a:cxn>
                  </a:cxnLst>
                  <a:rect l="0" t="0" r="r" b="b"/>
                  <a:pathLst>
                    <a:path w="17" h="18">
                      <a:moveTo>
                        <a:pt x="0" y="7"/>
                      </a:moveTo>
                      <a:lnTo>
                        <a:pt x="8" y="18"/>
                      </a:lnTo>
                      <a:lnTo>
                        <a:pt x="17" y="12"/>
                      </a:lnTo>
                      <a:lnTo>
                        <a:pt x="8" y="0"/>
                      </a:lnTo>
                      <a:lnTo>
                        <a:pt x="0" y="7"/>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51" name="Freeform 1282">
                  <a:extLst>
                    <a:ext uri="{FF2B5EF4-FFF2-40B4-BE49-F238E27FC236}">
                      <a16:creationId xmlns:a16="http://schemas.microsoft.com/office/drawing/2014/main" id="{1F7180C1-9E7F-8D70-14D5-D3550D6A10EB}"/>
                    </a:ext>
                  </a:extLst>
                </p:cNvPr>
                <p:cNvSpPr>
                  <a:spLocks/>
                </p:cNvSpPr>
                <p:nvPr/>
              </p:nvSpPr>
              <p:spPr bwMode="auto">
                <a:xfrm>
                  <a:off x="6176963" y="5264151"/>
                  <a:ext cx="6350" cy="6350"/>
                </a:xfrm>
                <a:custGeom>
                  <a:avLst/>
                  <a:gdLst>
                    <a:gd name="T0" fmla="*/ 0 w 27"/>
                    <a:gd name="T1" fmla="*/ 7 h 31"/>
                    <a:gd name="T2" fmla="*/ 18 w 27"/>
                    <a:gd name="T3" fmla="*/ 31 h 31"/>
                    <a:gd name="T4" fmla="*/ 27 w 27"/>
                    <a:gd name="T5" fmla="*/ 25 h 31"/>
                    <a:gd name="T6" fmla="*/ 0 w 27"/>
                    <a:gd name="T7" fmla="*/ 0 h 31"/>
                    <a:gd name="T8" fmla="*/ 0 w 27"/>
                    <a:gd name="T9" fmla="*/ 7 h 31"/>
                  </a:gdLst>
                  <a:ahLst/>
                  <a:cxnLst>
                    <a:cxn ang="0">
                      <a:pos x="T0" y="T1"/>
                    </a:cxn>
                    <a:cxn ang="0">
                      <a:pos x="T2" y="T3"/>
                    </a:cxn>
                    <a:cxn ang="0">
                      <a:pos x="T4" y="T5"/>
                    </a:cxn>
                    <a:cxn ang="0">
                      <a:pos x="T6" y="T7"/>
                    </a:cxn>
                    <a:cxn ang="0">
                      <a:pos x="T8" y="T9"/>
                    </a:cxn>
                  </a:cxnLst>
                  <a:rect l="0" t="0" r="r" b="b"/>
                  <a:pathLst>
                    <a:path w="27" h="31">
                      <a:moveTo>
                        <a:pt x="0" y="7"/>
                      </a:moveTo>
                      <a:lnTo>
                        <a:pt x="18" y="31"/>
                      </a:lnTo>
                      <a:lnTo>
                        <a:pt x="27" y="25"/>
                      </a:lnTo>
                      <a:lnTo>
                        <a:pt x="0" y="0"/>
                      </a:lnTo>
                      <a:lnTo>
                        <a:pt x="0" y="7"/>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2" name="Freeform 1283">
                  <a:extLst>
                    <a:ext uri="{FF2B5EF4-FFF2-40B4-BE49-F238E27FC236}">
                      <a16:creationId xmlns:a16="http://schemas.microsoft.com/office/drawing/2014/main" id="{9A81382A-F2D2-4114-A9A4-46C52D4E993D}"/>
                    </a:ext>
                  </a:extLst>
                </p:cNvPr>
                <p:cNvSpPr>
                  <a:spLocks/>
                </p:cNvSpPr>
                <p:nvPr/>
              </p:nvSpPr>
              <p:spPr bwMode="auto">
                <a:xfrm>
                  <a:off x="6176963" y="5264151"/>
                  <a:ext cx="6350" cy="6350"/>
                </a:xfrm>
                <a:custGeom>
                  <a:avLst/>
                  <a:gdLst>
                    <a:gd name="T0" fmla="*/ 0 w 27"/>
                    <a:gd name="T1" fmla="*/ 7 h 31"/>
                    <a:gd name="T2" fmla="*/ 18 w 27"/>
                    <a:gd name="T3" fmla="*/ 31 h 31"/>
                    <a:gd name="T4" fmla="*/ 27 w 27"/>
                    <a:gd name="T5" fmla="*/ 25 h 31"/>
                    <a:gd name="T6" fmla="*/ 0 w 27"/>
                    <a:gd name="T7" fmla="*/ 0 h 31"/>
                    <a:gd name="T8" fmla="*/ 0 w 27"/>
                    <a:gd name="T9" fmla="*/ 7 h 31"/>
                  </a:gdLst>
                  <a:ahLst/>
                  <a:cxnLst>
                    <a:cxn ang="0">
                      <a:pos x="T0" y="T1"/>
                    </a:cxn>
                    <a:cxn ang="0">
                      <a:pos x="T2" y="T3"/>
                    </a:cxn>
                    <a:cxn ang="0">
                      <a:pos x="T4" y="T5"/>
                    </a:cxn>
                    <a:cxn ang="0">
                      <a:pos x="T6" y="T7"/>
                    </a:cxn>
                    <a:cxn ang="0">
                      <a:pos x="T8" y="T9"/>
                    </a:cxn>
                  </a:cxnLst>
                  <a:rect l="0" t="0" r="r" b="b"/>
                  <a:pathLst>
                    <a:path w="27" h="31">
                      <a:moveTo>
                        <a:pt x="0" y="7"/>
                      </a:moveTo>
                      <a:lnTo>
                        <a:pt x="18" y="31"/>
                      </a:lnTo>
                      <a:lnTo>
                        <a:pt x="27" y="25"/>
                      </a:lnTo>
                      <a:lnTo>
                        <a:pt x="0" y="0"/>
                      </a:lnTo>
                      <a:lnTo>
                        <a:pt x="0" y="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3" name="Freeform 1284">
                  <a:extLst>
                    <a:ext uri="{FF2B5EF4-FFF2-40B4-BE49-F238E27FC236}">
                      <a16:creationId xmlns:a16="http://schemas.microsoft.com/office/drawing/2014/main" id="{876723A5-1B97-B466-730C-1A0E8ECD5A08}"/>
                    </a:ext>
                  </a:extLst>
                </p:cNvPr>
                <p:cNvSpPr>
                  <a:spLocks/>
                </p:cNvSpPr>
                <p:nvPr/>
              </p:nvSpPr>
              <p:spPr bwMode="auto">
                <a:xfrm>
                  <a:off x="6176963" y="5264151"/>
                  <a:ext cx="6350" cy="6350"/>
                </a:xfrm>
                <a:custGeom>
                  <a:avLst/>
                  <a:gdLst>
                    <a:gd name="T0" fmla="*/ 0 w 27"/>
                    <a:gd name="T1" fmla="*/ 6 h 31"/>
                    <a:gd name="T2" fmla="*/ 18 w 27"/>
                    <a:gd name="T3" fmla="*/ 31 h 31"/>
                    <a:gd name="T4" fmla="*/ 27 w 27"/>
                    <a:gd name="T5" fmla="*/ 25 h 31"/>
                    <a:gd name="T6" fmla="*/ 0 w 27"/>
                    <a:gd name="T7" fmla="*/ 0 h 31"/>
                    <a:gd name="T8" fmla="*/ 0 w 27"/>
                    <a:gd name="T9" fmla="*/ 6 h 31"/>
                  </a:gdLst>
                  <a:ahLst/>
                  <a:cxnLst>
                    <a:cxn ang="0">
                      <a:pos x="T0" y="T1"/>
                    </a:cxn>
                    <a:cxn ang="0">
                      <a:pos x="T2" y="T3"/>
                    </a:cxn>
                    <a:cxn ang="0">
                      <a:pos x="T4" y="T5"/>
                    </a:cxn>
                    <a:cxn ang="0">
                      <a:pos x="T6" y="T7"/>
                    </a:cxn>
                    <a:cxn ang="0">
                      <a:pos x="T8" y="T9"/>
                    </a:cxn>
                  </a:cxnLst>
                  <a:rect l="0" t="0" r="r" b="b"/>
                  <a:pathLst>
                    <a:path w="27" h="31">
                      <a:moveTo>
                        <a:pt x="0" y="6"/>
                      </a:moveTo>
                      <a:lnTo>
                        <a:pt x="18" y="31"/>
                      </a:lnTo>
                      <a:lnTo>
                        <a:pt x="27" y="25"/>
                      </a:lnTo>
                      <a:lnTo>
                        <a:pt x="0" y="0"/>
                      </a:lnTo>
                      <a:lnTo>
                        <a:pt x="0" y="6"/>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54" name="Freeform 1285">
                  <a:extLst>
                    <a:ext uri="{FF2B5EF4-FFF2-40B4-BE49-F238E27FC236}">
                      <a16:creationId xmlns:a16="http://schemas.microsoft.com/office/drawing/2014/main" id="{8F1E6EEA-056C-60A4-A51A-DAA65D9A947D}"/>
                    </a:ext>
                  </a:extLst>
                </p:cNvPr>
                <p:cNvSpPr>
                  <a:spLocks/>
                </p:cNvSpPr>
                <p:nvPr/>
              </p:nvSpPr>
              <p:spPr bwMode="auto">
                <a:xfrm>
                  <a:off x="6172201" y="5267326"/>
                  <a:ext cx="6350" cy="6350"/>
                </a:xfrm>
                <a:custGeom>
                  <a:avLst/>
                  <a:gdLst>
                    <a:gd name="T0" fmla="*/ 0 w 27"/>
                    <a:gd name="T1" fmla="*/ 7 h 31"/>
                    <a:gd name="T2" fmla="*/ 18 w 27"/>
                    <a:gd name="T3" fmla="*/ 31 h 31"/>
                    <a:gd name="T4" fmla="*/ 27 w 27"/>
                    <a:gd name="T5" fmla="*/ 26 h 31"/>
                    <a:gd name="T6" fmla="*/ 10 w 27"/>
                    <a:gd name="T7" fmla="*/ 0 h 31"/>
                    <a:gd name="T8" fmla="*/ 0 w 27"/>
                    <a:gd name="T9" fmla="*/ 7 h 31"/>
                  </a:gdLst>
                  <a:ahLst/>
                  <a:cxnLst>
                    <a:cxn ang="0">
                      <a:pos x="T0" y="T1"/>
                    </a:cxn>
                    <a:cxn ang="0">
                      <a:pos x="T2" y="T3"/>
                    </a:cxn>
                    <a:cxn ang="0">
                      <a:pos x="T4" y="T5"/>
                    </a:cxn>
                    <a:cxn ang="0">
                      <a:pos x="T6" y="T7"/>
                    </a:cxn>
                    <a:cxn ang="0">
                      <a:pos x="T8" y="T9"/>
                    </a:cxn>
                  </a:cxnLst>
                  <a:rect l="0" t="0" r="r" b="b"/>
                  <a:pathLst>
                    <a:path w="27" h="31">
                      <a:moveTo>
                        <a:pt x="0" y="7"/>
                      </a:moveTo>
                      <a:lnTo>
                        <a:pt x="18" y="31"/>
                      </a:lnTo>
                      <a:lnTo>
                        <a:pt x="27" y="26"/>
                      </a:lnTo>
                      <a:lnTo>
                        <a:pt x="10" y="0"/>
                      </a:lnTo>
                      <a:lnTo>
                        <a:pt x="0" y="7"/>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5" name="Freeform 1286">
                  <a:extLst>
                    <a:ext uri="{FF2B5EF4-FFF2-40B4-BE49-F238E27FC236}">
                      <a16:creationId xmlns:a16="http://schemas.microsoft.com/office/drawing/2014/main" id="{D460F1BE-E01B-3E4F-AC85-C09D7CE966B2}"/>
                    </a:ext>
                  </a:extLst>
                </p:cNvPr>
                <p:cNvSpPr>
                  <a:spLocks/>
                </p:cNvSpPr>
                <p:nvPr/>
              </p:nvSpPr>
              <p:spPr bwMode="auto">
                <a:xfrm>
                  <a:off x="6172201" y="5267326"/>
                  <a:ext cx="6350" cy="6350"/>
                </a:xfrm>
                <a:custGeom>
                  <a:avLst/>
                  <a:gdLst>
                    <a:gd name="T0" fmla="*/ 0 w 27"/>
                    <a:gd name="T1" fmla="*/ 7 h 31"/>
                    <a:gd name="T2" fmla="*/ 18 w 27"/>
                    <a:gd name="T3" fmla="*/ 31 h 31"/>
                    <a:gd name="T4" fmla="*/ 27 w 27"/>
                    <a:gd name="T5" fmla="*/ 26 h 31"/>
                    <a:gd name="T6" fmla="*/ 10 w 27"/>
                    <a:gd name="T7" fmla="*/ 0 h 31"/>
                    <a:gd name="T8" fmla="*/ 0 w 27"/>
                    <a:gd name="T9" fmla="*/ 7 h 31"/>
                  </a:gdLst>
                  <a:ahLst/>
                  <a:cxnLst>
                    <a:cxn ang="0">
                      <a:pos x="T0" y="T1"/>
                    </a:cxn>
                    <a:cxn ang="0">
                      <a:pos x="T2" y="T3"/>
                    </a:cxn>
                    <a:cxn ang="0">
                      <a:pos x="T4" y="T5"/>
                    </a:cxn>
                    <a:cxn ang="0">
                      <a:pos x="T6" y="T7"/>
                    </a:cxn>
                    <a:cxn ang="0">
                      <a:pos x="T8" y="T9"/>
                    </a:cxn>
                  </a:cxnLst>
                  <a:rect l="0" t="0" r="r" b="b"/>
                  <a:pathLst>
                    <a:path w="27" h="31">
                      <a:moveTo>
                        <a:pt x="0" y="7"/>
                      </a:moveTo>
                      <a:lnTo>
                        <a:pt x="18" y="31"/>
                      </a:lnTo>
                      <a:lnTo>
                        <a:pt x="27" y="26"/>
                      </a:lnTo>
                      <a:lnTo>
                        <a:pt x="10" y="0"/>
                      </a:lnTo>
                      <a:lnTo>
                        <a:pt x="0" y="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6" name="Freeform 1287">
                  <a:extLst>
                    <a:ext uri="{FF2B5EF4-FFF2-40B4-BE49-F238E27FC236}">
                      <a16:creationId xmlns:a16="http://schemas.microsoft.com/office/drawing/2014/main" id="{AE74C874-E454-5F1F-9165-A071A9A1E764}"/>
                    </a:ext>
                  </a:extLst>
                </p:cNvPr>
                <p:cNvSpPr>
                  <a:spLocks/>
                </p:cNvSpPr>
                <p:nvPr/>
              </p:nvSpPr>
              <p:spPr bwMode="auto">
                <a:xfrm>
                  <a:off x="6172201" y="5267326"/>
                  <a:ext cx="6350" cy="6350"/>
                </a:xfrm>
                <a:custGeom>
                  <a:avLst/>
                  <a:gdLst>
                    <a:gd name="T0" fmla="*/ 0 w 27"/>
                    <a:gd name="T1" fmla="*/ 7 h 31"/>
                    <a:gd name="T2" fmla="*/ 18 w 27"/>
                    <a:gd name="T3" fmla="*/ 31 h 31"/>
                    <a:gd name="T4" fmla="*/ 27 w 27"/>
                    <a:gd name="T5" fmla="*/ 26 h 31"/>
                    <a:gd name="T6" fmla="*/ 10 w 27"/>
                    <a:gd name="T7" fmla="*/ 0 h 31"/>
                    <a:gd name="T8" fmla="*/ 0 w 27"/>
                    <a:gd name="T9" fmla="*/ 7 h 31"/>
                  </a:gdLst>
                  <a:ahLst/>
                  <a:cxnLst>
                    <a:cxn ang="0">
                      <a:pos x="T0" y="T1"/>
                    </a:cxn>
                    <a:cxn ang="0">
                      <a:pos x="T2" y="T3"/>
                    </a:cxn>
                    <a:cxn ang="0">
                      <a:pos x="T4" y="T5"/>
                    </a:cxn>
                    <a:cxn ang="0">
                      <a:pos x="T6" y="T7"/>
                    </a:cxn>
                    <a:cxn ang="0">
                      <a:pos x="T8" y="T9"/>
                    </a:cxn>
                  </a:cxnLst>
                  <a:rect l="0" t="0" r="r" b="b"/>
                  <a:pathLst>
                    <a:path w="27" h="31">
                      <a:moveTo>
                        <a:pt x="0" y="7"/>
                      </a:moveTo>
                      <a:lnTo>
                        <a:pt x="18" y="31"/>
                      </a:lnTo>
                      <a:lnTo>
                        <a:pt x="27" y="26"/>
                      </a:lnTo>
                      <a:lnTo>
                        <a:pt x="10" y="0"/>
                      </a:lnTo>
                      <a:lnTo>
                        <a:pt x="0" y="7"/>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57" name="Freeform 1288">
                  <a:extLst>
                    <a:ext uri="{FF2B5EF4-FFF2-40B4-BE49-F238E27FC236}">
                      <a16:creationId xmlns:a16="http://schemas.microsoft.com/office/drawing/2014/main" id="{64CB0860-361C-B7DF-8E41-886F928DA376}"/>
                    </a:ext>
                  </a:extLst>
                </p:cNvPr>
                <p:cNvSpPr>
                  <a:spLocks/>
                </p:cNvSpPr>
                <p:nvPr/>
              </p:nvSpPr>
              <p:spPr bwMode="auto">
                <a:xfrm>
                  <a:off x="6169026" y="5257801"/>
                  <a:ext cx="7938" cy="11113"/>
                </a:xfrm>
                <a:custGeom>
                  <a:avLst/>
                  <a:gdLst>
                    <a:gd name="T0" fmla="*/ 0 w 36"/>
                    <a:gd name="T1" fmla="*/ 7 h 44"/>
                    <a:gd name="T2" fmla="*/ 28 w 36"/>
                    <a:gd name="T3" fmla="*/ 44 h 44"/>
                    <a:gd name="T4" fmla="*/ 36 w 36"/>
                    <a:gd name="T5" fmla="*/ 37 h 44"/>
                    <a:gd name="T6" fmla="*/ 9 w 36"/>
                    <a:gd name="T7" fmla="*/ 0 h 44"/>
                    <a:gd name="T8" fmla="*/ 0 w 36"/>
                    <a:gd name="T9" fmla="*/ 7 h 44"/>
                  </a:gdLst>
                  <a:ahLst/>
                  <a:cxnLst>
                    <a:cxn ang="0">
                      <a:pos x="T0" y="T1"/>
                    </a:cxn>
                    <a:cxn ang="0">
                      <a:pos x="T2" y="T3"/>
                    </a:cxn>
                    <a:cxn ang="0">
                      <a:pos x="T4" y="T5"/>
                    </a:cxn>
                    <a:cxn ang="0">
                      <a:pos x="T6" y="T7"/>
                    </a:cxn>
                    <a:cxn ang="0">
                      <a:pos x="T8" y="T9"/>
                    </a:cxn>
                  </a:cxnLst>
                  <a:rect l="0" t="0" r="r" b="b"/>
                  <a:pathLst>
                    <a:path w="36" h="44">
                      <a:moveTo>
                        <a:pt x="0" y="7"/>
                      </a:moveTo>
                      <a:lnTo>
                        <a:pt x="28" y="44"/>
                      </a:lnTo>
                      <a:lnTo>
                        <a:pt x="36" y="37"/>
                      </a:lnTo>
                      <a:lnTo>
                        <a:pt x="9" y="0"/>
                      </a:lnTo>
                      <a:lnTo>
                        <a:pt x="0" y="7"/>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8" name="Freeform 1289">
                  <a:extLst>
                    <a:ext uri="{FF2B5EF4-FFF2-40B4-BE49-F238E27FC236}">
                      <a16:creationId xmlns:a16="http://schemas.microsoft.com/office/drawing/2014/main" id="{C9005757-BBF0-6A25-6DE4-F8CFC3390323}"/>
                    </a:ext>
                  </a:extLst>
                </p:cNvPr>
                <p:cNvSpPr>
                  <a:spLocks/>
                </p:cNvSpPr>
                <p:nvPr/>
              </p:nvSpPr>
              <p:spPr bwMode="auto">
                <a:xfrm>
                  <a:off x="6169026" y="5257801"/>
                  <a:ext cx="7938" cy="11113"/>
                </a:xfrm>
                <a:custGeom>
                  <a:avLst/>
                  <a:gdLst>
                    <a:gd name="T0" fmla="*/ 0 w 36"/>
                    <a:gd name="T1" fmla="*/ 7 h 44"/>
                    <a:gd name="T2" fmla="*/ 28 w 36"/>
                    <a:gd name="T3" fmla="*/ 44 h 44"/>
                    <a:gd name="T4" fmla="*/ 36 w 36"/>
                    <a:gd name="T5" fmla="*/ 37 h 44"/>
                    <a:gd name="T6" fmla="*/ 9 w 36"/>
                    <a:gd name="T7" fmla="*/ 0 h 44"/>
                    <a:gd name="T8" fmla="*/ 0 w 36"/>
                    <a:gd name="T9" fmla="*/ 7 h 44"/>
                  </a:gdLst>
                  <a:ahLst/>
                  <a:cxnLst>
                    <a:cxn ang="0">
                      <a:pos x="T0" y="T1"/>
                    </a:cxn>
                    <a:cxn ang="0">
                      <a:pos x="T2" y="T3"/>
                    </a:cxn>
                    <a:cxn ang="0">
                      <a:pos x="T4" y="T5"/>
                    </a:cxn>
                    <a:cxn ang="0">
                      <a:pos x="T6" y="T7"/>
                    </a:cxn>
                    <a:cxn ang="0">
                      <a:pos x="T8" y="T9"/>
                    </a:cxn>
                  </a:cxnLst>
                  <a:rect l="0" t="0" r="r" b="b"/>
                  <a:pathLst>
                    <a:path w="36" h="44">
                      <a:moveTo>
                        <a:pt x="0" y="7"/>
                      </a:moveTo>
                      <a:lnTo>
                        <a:pt x="28" y="44"/>
                      </a:lnTo>
                      <a:lnTo>
                        <a:pt x="36" y="37"/>
                      </a:lnTo>
                      <a:lnTo>
                        <a:pt x="9" y="0"/>
                      </a:lnTo>
                      <a:lnTo>
                        <a:pt x="0" y="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9" name="Freeform 1290">
                  <a:extLst>
                    <a:ext uri="{FF2B5EF4-FFF2-40B4-BE49-F238E27FC236}">
                      <a16:creationId xmlns:a16="http://schemas.microsoft.com/office/drawing/2014/main" id="{8E11DAF4-5C04-12F1-29E6-7CE3FEF48B05}"/>
                    </a:ext>
                  </a:extLst>
                </p:cNvPr>
                <p:cNvSpPr>
                  <a:spLocks/>
                </p:cNvSpPr>
                <p:nvPr/>
              </p:nvSpPr>
              <p:spPr bwMode="auto">
                <a:xfrm>
                  <a:off x="6169026" y="5257801"/>
                  <a:ext cx="7938" cy="11113"/>
                </a:xfrm>
                <a:custGeom>
                  <a:avLst/>
                  <a:gdLst>
                    <a:gd name="T0" fmla="*/ 0 w 36"/>
                    <a:gd name="T1" fmla="*/ 7 h 44"/>
                    <a:gd name="T2" fmla="*/ 28 w 36"/>
                    <a:gd name="T3" fmla="*/ 44 h 44"/>
                    <a:gd name="T4" fmla="*/ 36 w 36"/>
                    <a:gd name="T5" fmla="*/ 37 h 44"/>
                    <a:gd name="T6" fmla="*/ 9 w 36"/>
                    <a:gd name="T7" fmla="*/ 0 h 44"/>
                    <a:gd name="T8" fmla="*/ 0 w 36"/>
                    <a:gd name="T9" fmla="*/ 7 h 44"/>
                  </a:gdLst>
                  <a:ahLst/>
                  <a:cxnLst>
                    <a:cxn ang="0">
                      <a:pos x="T0" y="T1"/>
                    </a:cxn>
                    <a:cxn ang="0">
                      <a:pos x="T2" y="T3"/>
                    </a:cxn>
                    <a:cxn ang="0">
                      <a:pos x="T4" y="T5"/>
                    </a:cxn>
                    <a:cxn ang="0">
                      <a:pos x="T6" y="T7"/>
                    </a:cxn>
                    <a:cxn ang="0">
                      <a:pos x="T8" y="T9"/>
                    </a:cxn>
                  </a:cxnLst>
                  <a:rect l="0" t="0" r="r" b="b"/>
                  <a:pathLst>
                    <a:path w="36" h="44">
                      <a:moveTo>
                        <a:pt x="0" y="7"/>
                      </a:moveTo>
                      <a:lnTo>
                        <a:pt x="28" y="44"/>
                      </a:lnTo>
                      <a:lnTo>
                        <a:pt x="36" y="37"/>
                      </a:lnTo>
                      <a:lnTo>
                        <a:pt x="9" y="0"/>
                      </a:lnTo>
                      <a:lnTo>
                        <a:pt x="0" y="7"/>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0" name="Freeform 1291">
                  <a:extLst>
                    <a:ext uri="{FF2B5EF4-FFF2-40B4-BE49-F238E27FC236}">
                      <a16:creationId xmlns:a16="http://schemas.microsoft.com/office/drawing/2014/main" id="{DE4A0E34-D773-AD0C-CA6A-38D1E2982E16}"/>
                    </a:ext>
                  </a:extLst>
                </p:cNvPr>
                <p:cNvSpPr>
                  <a:spLocks/>
                </p:cNvSpPr>
                <p:nvPr/>
              </p:nvSpPr>
              <p:spPr bwMode="auto">
                <a:xfrm>
                  <a:off x="6176963" y="5268913"/>
                  <a:ext cx="9525" cy="12700"/>
                </a:xfrm>
                <a:custGeom>
                  <a:avLst/>
                  <a:gdLst>
                    <a:gd name="T0" fmla="*/ 45 w 45"/>
                    <a:gd name="T1" fmla="*/ 51 h 51"/>
                    <a:gd name="T2" fmla="*/ 0 w 45"/>
                    <a:gd name="T3" fmla="*/ 6 h 51"/>
                    <a:gd name="T4" fmla="*/ 9 w 45"/>
                    <a:gd name="T5" fmla="*/ 0 h 51"/>
                    <a:gd name="T6" fmla="*/ 45 w 45"/>
                    <a:gd name="T7" fmla="*/ 44 h 51"/>
                    <a:gd name="T8" fmla="*/ 45 w 45"/>
                    <a:gd name="T9" fmla="*/ 51 h 51"/>
                  </a:gdLst>
                  <a:ahLst/>
                  <a:cxnLst>
                    <a:cxn ang="0">
                      <a:pos x="T0" y="T1"/>
                    </a:cxn>
                    <a:cxn ang="0">
                      <a:pos x="T2" y="T3"/>
                    </a:cxn>
                    <a:cxn ang="0">
                      <a:pos x="T4" y="T5"/>
                    </a:cxn>
                    <a:cxn ang="0">
                      <a:pos x="T6" y="T7"/>
                    </a:cxn>
                    <a:cxn ang="0">
                      <a:pos x="T8" y="T9"/>
                    </a:cxn>
                  </a:cxnLst>
                  <a:rect l="0" t="0" r="r" b="b"/>
                  <a:pathLst>
                    <a:path w="45" h="51">
                      <a:moveTo>
                        <a:pt x="45" y="51"/>
                      </a:moveTo>
                      <a:lnTo>
                        <a:pt x="0" y="6"/>
                      </a:lnTo>
                      <a:lnTo>
                        <a:pt x="9" y="0"/>
                      </a:lnTo>
                      <a:lnTo>
                        <a:pt x="45" y="44"/>
                      </a:lnTo>
                      <a:lnTo>
                        <a:pt x="45" y="51"/>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1" name="Freeform 1292">
                  <a:extLst>
                    <a:ext uri="{FF2B5EF4-FFF2-40B4-BE49-F238E27FC236}">
                      <a16:creationId xmlns:a16="http://schemas.microsoft.com/office/drawing/2014/main" id="{E89A8763-F852-EF66-C9BA-CEE27197FDDA}"/>
                    </a:ext>
                  </a:extLst>
                </p:cNvPr>
                <p:cNvSpPr>
                  <a:spLocks/>
                </p:cNvSpPr>
                <p:nvPr/>
              </p:nvSpPr>
              <p:spPr bwMode="auto">
                <a:xfrm>
                  <a:off x="6176963" y="5268913"/>
                  <a:ext cx="9525" cy="12700"/>
                </a:xfrm>
                <a:custGeom>
                  <a:avLst/>
                  <a:gdLst>
                    <a:gd name="T0" fmla="*/ 45 w 45"/>
                    <a:gd name="T1" fmla="*/ 51 h 51"/>
                    <a:gd name="T2" fmla="*/ 0 w 45"/>
                    <a:gd name="T3" fmla="*/ 6 h 51"/>
                    <a:gd name="T4" fmla="*/ 9 w 45"/>
                    <a:gd name="T5" fmla="*/ 0 h 51"/>
                    <a:gd name="T6" fmla="*/ 45 w 45"/>
                    <a:gd name="T7" fmla="*/ 44 h 51"/>
                    <a:gd name="T8" fmla="*/ 45 w 45"/>
                    <a:gd name="T9" fmla="*/ 51 h 51"/>
                  </a:gdLst>
                  <a:ahLst/>
                  <a:cxnLst>
                    <a:cxn ang="0">
                      <a:pos x="T0" y="T1"/>
                    </a:cxn>
                    <a:cxn ang="0">
                      <a:pos x="T2" y="T3"/>
                    </a:cxn>
                    <a:cxn ang="0">
                      <a:pos x="T4" y="T5"/>
                    </a:cxn>
                    <a:cxn ang="0">
                      <a:pos x="T6" y="T7"/>
                    </a:cxn>
                    <a:cxn ang="0">
                      <a:pos x="T8" y="T9"/>
                    </a:cxn>
                  </a:cxnLst>
                  <a:rect l="0" t="0" r="r" b="b"/>
                  <a:pathLst>
                    <a:path w="45" h="51">
                      <a:moveTo>
                        <a:pt x="45" y="51"/>
                      </a:moveTo>
                      <a:lnTo>
                        <a:pt x="0" y="6"/>
                      </a:lnTo>
                      <a:lnTo>
                        <a:pt x="9" y="0"/>
                      </a:lnTo>
                      <a:lnTo>
                        <a:pt x="45" y="44"/>
                      </a:lnTo>
                      <a:lnTo>
                        <a:pt x="45" y="5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2" name="Freeform 1293">
                  <a:extLst>
                    <a:ext uri="{FF2B5EF4-FFF2-40B4-BE49-F238E27FC236}">
                      <a16:creationId xmlns:a16="http://schemas.microsoft.com/office/drawing/2014/main" id="{BB8DB5A5-A930-82B8-BD32-9B4B9C20CB71}"/>
                    </a:ext>
                  </a:extLst>
                </p:cNvPr>
                <p:cNvSpPr>
                  <a:spLocks/>
                </p:cNvSpPr>
                <p:nvPr/>
              </p:nvSpPr>
              <p:spPr bwMode="auto">
                <a:xfrm>
                  <a:off x="6176963" y="5268913"/>
                  <a:ext cx="9525" cy="12700"/>
                </a:xfrm>
                <a:custGeom>
                  <a:avLst/>
                  <a:gdLst>
                    <a:gd name="T0" fmla="*/ 45 w 45"/>
                    <a:gd name="T1" fmla="*/ 52 h 52"/>
                    <a:gd name="T2" fmla="*/ 0 w 45"/>
                    <a:gd name="T3" fmla="*/ 6 h 52"/>
                    <a:gd name="T4" fmla="*/ 9 w 45"/>
                    <a:gd name="T5" fmla="*/ 0 h 52"/>
                    <a:gd name="T6" fmla="*/ 45 w 45"/>
                    <a:gd name="T7" fmla="*/ 44 h 52"/>
                    <a:gd name="T8" fmla="*/ 45 w 45"/>
                    <a:gd name="T9" fmla="*/ 52 h 52"/>
                  </a:gdLst>
                  <a:ahLst/>
                  <a:cxnLst>
                    <a:cxn ang="0">
                      <a:pos x="T0" y="T1"/>
                    </a:cxn>
                    <a:cxn ang="0">
                      <a:pos x="T2" y="T3"/>
                    </a:cxn>
                    <a:cxn ang="0">
                      <a:pos x="T4" y="T5"/>
                    </a:cxn>
                    <a:cxn ang="0">
                      <a:pos x="T6" y="T7"/>
                    </a:cxn>
                    <a:cxn ang="0">
                      <a:pos x="T8" y="T9"/>
                    </a:cxn>
                  </a:cxnLst>
                  <a:rect l="0" t="0" r="r" b="b"/>
                  <a:pathLst>
                    <a:path w="45" h="52">
                      <a:moveTo>
                        <a:pt x="45" y="52"/>
                      </a:moveTo>
                      <a:lnTo>
                        <a:pt x="0" y="6"/>
                      </a:lnTo>
                      <a:lnTo>
                        <a:pt x="9" y="0"/>
                      </a:lnTo>
                      <a:lnTo>
                        <a:pt x="45" y="44"/>
                      </a:lnTo>
                      <a:lnTo>
                        <a:pt x="45" y="52"/>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3" name="Rectangle 1294">
                  <a:extLst>
                    <a:ext uri="{FF2B5EF4-FFF2-40B4-BE49-F238E27FC236}">
                      <a16:creationId xmlns:a16="http://schemas.microsoft.com/office/drawing/2014/main" id="{40D0DB58-8C52-6A00-2114-85405D76C1FD}"/>
                    </a:ext>
                  </a:extLst>
                </p:cNvPr>
                <p:cNvSpPr>
                  <a:spLocks noChangeArrowheads="1"/>
                </p:cNvSpPr>
                <p:nvPr/>
              </p:nvSpPr>
              <p:spPr bwMode="auto">
                <a:xfrm>
                  <a:off x="6156326" y="5229226"/>
                  <a:ext cx="4763" cy="158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4" name="Rectangle 1295">
                  <a:extLst>
                    <a:ext uri="{FF2B5EF4-FFF2-40B4-BE49-F238E27FC236}">
                      <a16:creationId xmlns:a16="http://schemas.microsoft.com/office/drawing/2014/main" id="{73ABF11E-B787-A92B-AC83-A7B0E18115C8}"/>
                    </a:ext>
                  </a:extLst>
                </p:cNvPr>
                <p:cNvSpPr>
                  <a:spLocks noChangeArrowheads="1"/>
                </p:cNvSpPr>
                <p:nvPr/>
              </p:nvSpPr>
              <p:spPr bwMode="auto">
                <a:xfrm>
                  <a:off x="6156326" y="5229226"/>
                  <a:ext cx="4763" cy="15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5" name="Rectangle 1296">
                  <a:extLst>
                    <a:ext uri="{FF2B5EF4-FFF2-40B4-BE49-F238E27FC236}">
                      <a16:creationId xmlns:a16="http://schemas.microsoft.com/office/drawing/2014/main" id="{1B7581A6-9711-13F6-F5F0-9A885F30A8E2}"/>
                    </a:ext>
                  </a:extLst>
                </p:cNvPr>
                <p:cNvSpPr>
                  <a:spLocks noChangeArrowheads="1"/>
                </p:cNvSpPr>
                <p:nvPr/>
              </p:nvSpPr>
              <p:spPr bwMode="auto">
                <a:xfrm>
                  <a:off x="6156326" y="5229226"/>
                  <a:ext cx="4763" cy="158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6" name="Rectangle 1297">
                  <a:extLst>
                    <a:ext uri="{FF2B5EF4-FFF2-40B4-BE49-F238E27FC236}">
                      <a16:creationId xmlns:a16="http://schemas.microsoft.com/office/drawing/2014/main" id="{EBCE5034-6A11-5B7E-518F-9D2BF2AA0F09}"/>
                    </a:ext>
                  </a:extLst>
                </p:cNvPr>
                <p:cNvSpPr>
                  <a:spLocks noChangeArrowheads="1"/>
                </p:cNvSpPr>
                <p:nvPr/>
              </p:nvSpPr>
              <p:spPr bwMode="auto">
                <a:xfrm>
                  <a:off x="6156326" y="5229226"/>
                  <a:ext cx="4763" cy="15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7" name="Rectangle 1298">
                  <a:extLst>
                    <a:ext uri="{FF2B5EF4-FFF2-40B4-BE49-F238E27FC236}">
                      <a16:creationId xmlns:a16="http://schemas.microsoft.com/office/drawing/2014/main" id="{F57336DB-35A0-58E6-823B-967E6ED38CCF}"/>
                    </a:ext>
                  </a:extLst>
                </p:cNvPr>
                <p:cNvSpPr>
                  <a:spLocks noChangeArrowheads="1"/>
                </p:cNvSpPr>
                <p:nvPr/>
              </p:nvSpPr>
              <p:spPr bwMode="auto">
                <a:xfrm>
                  <a:off x="6154738" y="5230813"/>
                  <a:ext cx="7938"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8" name="Rectangle 1299">
                  <a:extLst>
                    <a:ext uri="{FF2B5EF4-FFF2-40B4-BE49-F238E27FC236}">
                      <a16:creationId xmlns:a16="http://schemas.microsoft.com/office/drawing/2014/main" id="{3BC9F2F2-D5BA-EDE1-1C09-0AD38CC2153A}"/>
                    </a:ext>
                  </a:extLst>
                </p:cNvPr>
                <p:cNvSpPr>
                  <a:spLocks noChangeArrowheads="1"/>
                </p:cNvSpPr>
                <p:nvPr/>
              </p:nvSpPr>
              <p:spPr bwMode="auto">
                <a:xfrm>
                  <a:off x="6154738" y="5230813"/>
                  <a:ext cx="7938"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9" name="Rectangle 1300">
                  <a:extLst>
                    <a:ext uri="{FF2B5EF4-FFF2-40B4-BE49-F238E27FC236}">
                      <a16:creationId xmlns:a16="http://schemas.microsoft.com/office/drawing/2014/main" id="{C218DE69-45E9-E487-763B-D3D6EC5EA664}"/>
                    </a:ext>
                  </a:extLst>
                </p:cNvPr>
                <p:cNvSpPr>
                  <a:spLocks noChangeArrowheads="1"/>
                </p:cNvSpPr>
                <p:nvPr/>
              </p:nvSpPr>
              <p:spPr bwMode="auto">
                <a:xfrm>
                  <a:off x="6154738" y="5226051"/>
                  <a:ext cx="7938"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0" name="Rectangle 1301">
                  <a:extLst>
                    <a:ext uri="{FF2B5EF4-FFF2-40B4-BE49-F238E27FC236}">
                      <a16:creationId xmlns:a16="http://schemas.microsoft.com/office/drawing/2014/main" id="{9495BBF9-2F04-0A38-4225-29BF62BA58EC}"/>
                    </a:ext>
                  </a:extLst>
                </p:cNvPr>
                <p:cNvSpPr>
                  <a:spLocks noChangeArrowheads="1"/>
                </p:cNvSpPr>
                <p:nvPr/>
              </p:nvSpPr>
              <p:spPr bwMode="auto">
                <a:xfrm>
                  <a:off x="6154738" y="5226051"/>
                  <a:ext cx="7938"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1" name="Rectangle 1302">
                  <a:extLst>
                    <a:ext uri="{FF2B5EF4-FFF2-40B4-BE49-F238E27FC236}">
                      <a16:creationId xmlns:a16="http://schemas.microsoft.com/office/drawing/2014/main" id="{AE82CE89-6011-9809-C6AE-8E11428BE0BB}"/>
                    </a:ext>
                  </a:extLst>
                </p:cNvPr>
                <p:cNvSpPr>
                  <a:spLocks noChangeArrowheads="1"/>
                </p:cNvSpPr>
                <p:nvPr/>
              </p:nvSpPr>
              <p:spPr bwMode="auto">
                <a:xfrm>
                  <a:off x="6159501" y="5229226"/>
                  <a:ext cx="9525" cy="158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2" name="Rectangle 1303">
                  <a:extLst>
                    <a:ext uri="{FF2B5EF4-FFF2-40B4-BE49-F238E27FC236}">
                      <a16:creationId xmlns:a16="http://schemas.microsoft.com/office/drawing/2014/main" id="{A3C4FA41-954B-5D11-67E4-92D60962C752}"/>
                    </a:ext>
                  </a:extLst>
                </p:cNvPr>
                <p:cNvSpPr>
                  <a:spLocks noChangeArrowheads="1"/>
                </p:cNvSpPr>
                <p:nvPr/>
              </p:nvSpPr>
              <p:spPr bwMode="auto">
                <a:xfrm>
                  <a:off x="6159501" y="5229226"/>
                  <a:ext cx="9525" cy="15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3" name="Rectangle 1304">
                  <a:extLst>
                    <a:ext uri="{FF2B5EF4-FFF2-40B4-BE49-F238E27FC236}">
                      <a16:creationId xmlns:a16="http://schemas.microsoft.com/office/drawing/2014/main" id="{A2CAFBED-E37B-4BE1-4A33-C33F3153114E}"/>
                    </a:ext>
                  </a:extLst>
                </p:cNvPr>
                <p:cNvSpPr>
                  <a:spLocks noChangeArrowheads="1"/>
                </p:cNvSpPr>
                <p:nvPr/>
              </p:nvSpPr>
              <p:spPr bwMode="auto">
                <a:xfrm>
                  <a:off x="6146801" y="5229226"/>
                  <a:ext cx="7938" cy="158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4" name="Rectangle 1305">
                  <a:extLst>
                    <a:ext uri="{FF2B5EF4-FFF2-40B4-BE49-F238E27FC236}">
                      <a16:creationId xmlns:a16="http://schemas.microsoft.com/office/drawing/2014/main" id="{F3086158-8FC1-38CD-95EF-29C60C8477B4}"/>
                    </a:ext>
                  </a:extLst>
                </p:cNvPr>
                <p:cNvSpPr>
                  <a:spLocks noChangeArrowheads="1"/>
                </p:cNvSpPr>
                <p:nvPr/>
              </p:nvSpPr>
              <p:spPr bwMode="auto">
                <a:xfrm>
                  <a:off x="6146801" y="5229226"/>
                  <a:ext cx="7938" cy="15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5" name="Rectangle 1306">
                  <a:extLst>
                    <a:ext uri="{FF2B5EF4-FFF2-40B4-BE49-F238E27FC236}">
                      <a16:creationId xmlns:a16="http://schemas.microsoft.com/office/drawing/2014/main" id="{31B68524-AF29-A59F-CF63-495E9E8E3C9A}"/>
                    </a:ext>
                  </a:extLst>
                </p:cNvPr>
                <p:cNvSpPr>
                  <a:spLocks noChangeArrowheads="1"/>
                </p:cNvSpPr>
                <p:nvPr/>
              </p:nvSpPr>
              <p:spPr bwMode="auto">
                <a:xfrm>
                  <a:off x="6176963" y="5229226"/>
                  <a:ext cx="4763" cy="158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6" name="Rectangle 1307">
                  <a:extLst>
                    <a:ext uri="{FF2B5EF4-FFF2-40B4-BE49-F238E27FC236}">
                      <a16:creationId xmlns:a16="http://schemas.microsoft.com/office/drawing/2014/main" id="{CD7CA44E-A0C6-138E-9D9A-E35FF0599CFB}"/>
                    </a:ext>
                  </a:extLst>
                </p:cNvPr>
                <p:cNvSpPr>
                  <a:spLocks noChangeArrowheads="1"/>
                </p:cNvSpPr>
                <p:nvPr/>
              </p:nvSpPr>
              <p:spPr bwMode="auto">
                <a:xfrm>
                  <a:off x="6176963" y="5229226"/>
                  <a:ext cx="4763" cy="15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7" name="Rectangle 1308">
                  <a:extLst>
                    <a:ext uri="{FF2B5EF4-FFF2-40B4-BE49-F238E27FC236}">
                      <a16:creationId xmlns:a16="http://schemas.microsoft.com/office/drawing/2014/main" id="{23AE3C0C-9A1E-94EA-3B3C-BAE29DA1E00F}"/>
                    </a:ext>
                  </a:extLst>
                </p:cNvPr>
                <p:cNvSpPr>
                  <a:spLocks noChangeArrowheads="1"/>
                </p:cNvSpPr>
                <p:nvPr/>
              </p:nvSpPr>
              <p:spPr bwMode="auto">
                <a:xfrm>
                  <a:off x="6176963" y="5229226"/>
                  <a:ext cx="4763" cy="158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8" name="Rectangle 1309">
                  <a:extLst>
                    <a:ext uri="{FF2B5EF4-FFF2-40B4-BE49-F238E27FC236}">
                      <a16:creationId xmlns:a16="http://schemas.microsoft.com/office/drawing/2014/main" id="{8CBDF05B-A9B9-B7F7-B7F5-3D499AE6AE2C}"/>
                    </a:ext>
                  </a:extLst>
                </p:cNvPr>
                <p:cNvSpPr>
                  <a:spLocks noChangeArrowheads="1"/>
                </p:cNvSpPr>
                <p:nvPr/>
              </p:nvSpPr>
              <p:spPr bwMode="auto">
                <a:xfrm>
                  <a:off x="6176963" y="5229226"/>
                  <a:ext cx="4763" cy="15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9" name="Rectangle 1310">
                  <a:extLst>
                    <a:ext uri="{FF2B5EF4-FFF2-40B4-BE49-F238E27FC236}">
                      <a16:creationId xmlns:a16="http://schemas.microsoft.com/office/drawing/2014/main" id="{719E945E-5F5B-308A-00CE-FBFEDA1B729F}"/>
                    </a:ext>
                  </a:extLst>
                </p:cNvPr>
                <p:cNvSpPr>
                  <a:spLocks noChangeArrowheads="1"/>
                </p:cNvSpPr>
                <p:nvPr/>
              </p:nvSpPr>
              <p:spPr bwMode="auto">
                <a:xfrm>
                  <a:off x="6175376" y="5226051"/>
                  <a:ext cx="7938"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0" name="Rectangle 1311">
                  <a:extLst>
                    <a:ext uri="{FF2B5EF4-FFF2-40B4-BE49-F238E27FC236}">
                      <a16:creationId xmlns:a16="http://schemas.microsoft.com/office/drawing/2014/main" id="{8A95F633-D46F-A901-2F68-478244331AA2}"/>
                    </a:ext>
                  </a:extLst>
                </p:cNvPr>
                <p:cNvSpPr>
                  <a:spLocks noChangeArrowheads="1"/>
                </p:cNvSpPr>
                <p:nvPr/>
              </p:nvSpPr>
              <p:spPr bwMode="auto">
                <a:xfrm>
                  <a:off x="6175376" y="5226051"/>
                  <a:ext cx="7938"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1" name="Rectangle 1312">
                  <a:extLst>
                    <a:ext uri="{FF2B5EF4-FFF2-40B4-BE49-F238E27FC236}">
                      <a16:creationId xmlns:a16="http://schemas.microsoft.com/office/drawing/2014/main" id="{BD96D0B4-3E29-CE16-6EE5-54C3618ACF6E}"/>
                    </a:ext>
                  </a:extLst>
                </p:cNvPr>
                <p:cNvSpPr>
                  <a:spLocks noChangeArrowheads="1"/>
                </p:cNvSpPr>
                <p:nvPr/>
              </p:nvSpPr>
              <p:spPr bwMode="auto">
                <a:xfrm>
                  <a:off x="6178551" y="5229226"/>
                  <a:ext cx="11113" cy="158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2" name="Rectangle 1313">
                  <a:extLst>
                    <a:ext uri="{FF2B5EF4-FFF2-40B4-BE49-F238E27FC236}">
                      <a16:creationId xmlns:a16="http://schemas.microsoft.com/office/drawing/2014/main" id="{C735BDFB-DA47-002C-E8A8-ED0C3F77B1D9}"/>
                    </a:ext>
                  </a:extLst>
                </p:cNvPr>
                <p:cNvSpPr>
                  <a:spLocks noChangeArrowheads="1"/>
                </p:cNvSpPr>
                <p:nvPr/>
              </p:nvSpPr>
              <p:spPr bwMode="auto">
                <a:xfrm>
                  <a:off x="6178551" y="5229226"/>
                  <a:ext cx="11113" cy="15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3" name="Rectangle 1314">
                  <a:extLst>
                    <a:ext uri="{FF2B5EF4-FFF2-40B4-BE49-F238E27FC236}">
                      <a16:creationId xmlns:a16="http://schemas.microsoft.com/office/drawing/2014/main" id="{16FD4399-1CAC-BDEE-9685-6AD97FC32391}"/>
                    </a:ext>
                  </a:extLst>
                </p:cNvPr>
                <p:cNvSpPr>
                  <a:spLocks noChangeArrowheads="1"/>
                </p:cNvSpPr>
                <p:nvPr/>
              </p:nvSpPr>
              <p:spPr bwMode="auto">
                <a:xfrm>
                  <a:off x="6167438" y="5229226"/>
                  <a:ext cx="7938" cy="1588"/>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4" name="Rectangle 1315">
                  <a:extLst>
                    <a:ext uri="{FF2B5EF4-FFF2-40B4-BE49-F238E27FC236}">
                      <a16:creationId xmlns:a16="http://schemas.microsoft.com/office/drawing/2014/main" id="{15768437-1DF7-0DF0-4EB2-C7CF67269AA9}"/>
                    </a:ext>
                  </a:extLst>
                </p:cNvPr>
                <p:cNvSpPr>
                  <a:spLocks noChangeArrowheads="1"/>
                </p:cNvSpPr>
                <p:nvPr/>
              </p:nvSpPr>
              <p:spPr bwMode="auto">
                <a:xfrm>
                  <a:off x="6167438" y="5229226"/>
                  <a:ext cx="7938" cy="1588"/>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5" name="Freeform 1316">
                  <a:extLst>
                    <a:ext uri="{FF2B5EF4-FFF2-40B4-BE49-F238E27FC236}">
                      <a16:creationId xmlns:a16="http://schemas.microsoft.com/office/drawing/2014/main" id="{281A00E8-BD10-9401-856F-23CEEA5F1C26}"/>
                    </a:ext>
                  </a:extLst>
                </p:cNvPr>
                <p:cNvSpPr>
                  <a:spLocks/>
                </p:cNvSpPr>
                <p:nvPr/>
              </p:nvSpPr>
              <p:spPr bwMode="auto">
                <a:xfrm>
                  <a:off x="6184901" y="5227638"/>
                  <a:ext cx="7938" cy="6350"/>
                </a:xfrm>
                <a:custGeom>
                  <a:avLst/>
                  <a:gdLst>
                    <a:gd name="T0" fmla="*/ 0 w 36"/>
                    <a:gd name="T1" fmla="*/ 15 h 32"/>
                    <a:gd name="T2" fmla="*/ 0 w 36"/>
                    <a:gd name="T3" fmla="*/ 15 h 32"/>
                    <a:gd name="T4" fmla="*/ 0 w 36"/>
                    <a:gd name="T5" fmla="*/ 12 h 32"/>
                    <a:gd name="T6" fmla="*/ 1 w 36"/>
                    <a:gd name="T7" fmla="*/ 9 h 32"/>
                    <a:gd name="T8" fmla="*/ 3 w 36"/>
                    <a:gd name="T9" fmla="*/ 7 h 32"/>
                    <a:gd name="T10" fmla="*/ 5 w 36"/>
                    <a:gd name="T11" fmla="*/ 5 h 32"/>
                    <a:gd name="T12" fmla="*/ 11 w 36"/>
                    <a:gd name="T13" fmla="*/ 2 h 32"/>
                    <a:gd name="T14" fmla="*/ 17 w 36"/>
                    <a:gd name="T15" fmla="*/ 0 h 32"/>
                    <a:gd name="T16" fmla="*/ 17 w 36"/>
                    <a:gd name="T17" fmla="*/ 0 h 32"/>
                    <a:gd name="T18" fmla="*/ 24 w 36"/>
                    <a:gd name="T19" fmla="*/ 2 h 32"/>
                    <a:gd name="T20" fmla="*/ 30 w 36"/>
                    <a:gd name="T21" fmla="*/ 5 h 32"/>
                    <a:gd name="T22" fmla="*/ 33 w 36"/>
                    <a:gd name="T23" fmla="*/ 7 h 32"/>
                    <a:gd name="T24" fmla="*/ 34 w 36"/>
                    <a:gd name="T25" fmla="*/ 9 h 32"/>
                    <a:gd name="T26" fmla="*/ 35 w 36"/>
                    <a:gd name="T27" fmla="*/ 12 h 32"/>
                    <a:gd name="T28" fmla="*/ 36 w 36"/>
                    <a:gd name="T29" fmla="*/ 15 h 32"/>
                    <a:gd name="T30" fmla="*/ 36 w 36"/>
                    <a:gd name="T31" fmla="*/ 15 h 32"/>
                    <a:gd name="T32" fmla="*/ 35 w 36"/>
                    <a:gd name="T33" fmla="*/ 18 h 32"/>
                    <a:gd name="T34" fmla="*/ 34 w 36"/>
                    <a:gd name="T35" fmla="*/ 21 h 32"/>
                    <a:gd name="T36" fmla="*/ 33 w 36"/>
                    <a:gd name="T37" fmla="*/ 25 h 32"/>
                    <a:gd name="T38" fmla="*/ 30 w 36"/>
                    <a:gd name="T39" fmla="*/ 27 h 32"/>
                    <a:gd name="T40" fmla="*/ 24 w 36"/>
                    <a:gd name="T41" fmla="*/ 31 h 32"/>
                    <a:gd name="T42" fmla="*/ 17 w 36"/>
                    <a:gd name="T43" fmla="*/ 32 h 32"/>
                    <a:gd name="T44" fmla="*/ 17 w 36"/>
                    <a:gd name="T45" fmla="*/ 32 h 32"/>
                    <a:gd name="T46" fmla="*/ 11 w 36"/>
                    <a:gd name="T47" fmla="*/ 31 h 32"/>
                    <a:gd name="T48" fmla="*/ 5 w 36"/>
                    <a:gd name="T49" fmla="*/ 27 h 32"/>
                    <a:gd name="T50" fmla="*/ 3 w 36"/>
                    <a:gd name="T51" fmla="*/ 25 h 32"/>
                    <a:gd name="T52" fmla="*/ 1 w 36"/>
                    <a:gd name="T53" fmla="*/ 21 h 32"/>
                    <a:gd name="T54" fmla="*/ 0 w 36"/>
                    <a:gd name="T55" fmla="*/ 18 h 32"/>
                    <a:gd name="T56" fmla="*/ 0 w 36"/>
                    <a:gd name="T57" fmla="*/ 1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 h="32">
                      <a:moveTo>
                        <a:pt x="0" y="15"/>
                      </a:moveTo>
                      <a:lnTo>
                        <a:pt x="0" y="15"/>
                      </a:lnTo>
                      <a:lnTo>
                        <a:pt x="0" y="12"/>
                      </a:lnTo>
                      <a:lnTo>
                        <a:pt x="1" y="9"/>
                      </a:lnTo>
                      <a:lnTo>
                        <a:pt x="3" y="7"/>
                      </a:lnTo>
                      <a:lnTo>
                        <a:pt x="5" y="5"/>
                      </a:lnTo>
                      <a:lnTo>
                        <a:pt x="11" y="2"/>
                      </a:lnTo>
                      <a:lnTo>
                        <a:pt x="17" y="0"/>
                      </a:lnTo>
                      <a:lnTo>
                        <a:pt x="17" y="0"/>
                      </a:lnTo>
                      <a:lnTo>
                        <a:pt x="24" y="2"/>
                      </a:lnTo>
                      <a:lnTo>
                        <a:pt x="30" y="5"/>
                      </a:lnTo>
                      <a:lnTo>
                        <a:pt x="33" y="7"/>
                      </a:lnTo>
                      <a:lnTo>
                        <a:pt x="34" y="9"/>
                      </a:lnTo>
                      <a:lnTo>
                        <a:pt x="35" y="12"/>
                      </a:lnTo>
                      <a:lnTo>
                        <a:pt x="36" y="15"/>
                      </a:lnTo>
                      <a:lnTo>
                        <a:pt x="36" y="15"/>
                      </a:lnTo>
                      <a:lnTo>
                        <a:pt x="35" y="18"/>
                      </a:lnTo>
                      <a:lnTo>
                        <a:pt x="34" y="21"/>
                      </a:lnTo>
                      <a:lnTo>
                        <a:pt x="33" y="25"/>
                      </a:lnTo>
                      <a:lnTo>
                        <a:pt x="30" y="27"/>
                      </a:lnTo>
                      <a:lnTo>
                        <a:pt x="24" y="31"/>
                      </a:lnTo>
                      <a:lnTo>
                        <a:pt x="17" y="32"/>
                      </a:lnTo>
                      <a:lnTo>
                        <a:pt x="17" y="32"/>
                      </a:lnTo>
                      <a:lnTo>
                        <a:pt x="11" y="31"/>
                      </a:lnTo>
                      <a:lnTo>
                        <a:pt x="5" y="27"/>
                      </a:lnTo>
                      <a:lnTo>
                        <a:pt x="3" y="25"/>
                      </a:lnTo>
                      <a:lnTo>
                        <a:pt x="1" y="21"/>
                      </a:lnTo>
                      <a:lnTo>
                        <a:pt x="0" y="18"/>
                      </a:lnTo>
                      <a:lnTo>
                        <a:pt x="0" y="1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 name="Freeform 1317">
                  <a:extLst>
                    <a:ext uri="{FF2B5EF4-FFF2-40B4-BE49-F238E27FC236}">
                      <a16:creationId xmlns:a16="http://schemas.microsoft.com/office/drawing/2014/main" id="{7217AACA-010B-348E-3A98-2A575931B4F2}"/>
                    </a:ext>
                  </a:extLst>
                </p:cNvPr>
                <p:cNvSpPr>
                  <a:spLocks/>
                </p:cNvSpPr>
                <p:nvPr/>
              </p:nvSpPr>
              <p:spPr bwMode="auto">
                <a:xfrm>
                  <a:off x="6184901" y="5227638"/>
                  <a:ext cx="7938" cy="6350"/>
                </a:xfrm>
                <a:custGeom>
                  <a:avLst/>
                  <a:gdLst>
                    <a:gd name="T0" fmla="*/ 0 w 36"/>
                    <a:gd name="T1" fmla="*/ 15 h 32"/>
                    <a:gd name="T2" fmla="*/ 0 w 36"/>
                    <a:gd name="T3" fmla="*/ 15 h 32"/>
                    <a:gd name="T4" fmla="*/ 0 w 36"/>
                    <a:gd name="T5" fmla="*/ 12 h 32"/>
                    <a:gd name="T6" fmla="*/ 1 w 36"/>
                    <a:gd name="T7" fmla="*/ 9 h 32"/>
                    <a:gd name="T8" fmla="*/ 3 w 36"/>
                    <a:gd name="T9" fmla="*/ 7 h 32"/>
                    <a:gd name="T10" fmla="*/ 5 w 36"/>
                    <a:gd name="T11" fmla="*/ 5 h 32"/>
                    <a:gd name="T12" fmla="*/ 11 w 36"/>
                    <a:gd name="T13" fmla="*/ 2 h 32"/>
                    <a:gd name="T14" fmla="*/ 17 w 36"/>
                    <a:gd name="T15" fmla="*/ 0 h 32"/>
                    <a:gd name="T16" fmla="*/ 17 w 36"/>
                    <a:gd name="T17" fmla="*/ 0 h 32"/>
                    <a:gd name="T18" fmla="*/ 24 w 36"/>
                    <a:gd name="T19" fmla="*/ 2 h 32"/>
                    <a:gd name="T20" fmla="*/ 30 w 36"/>
                    <a:gd name="T21" fmla="*/ 5 h 32"/>
                    <a:gd name="T22" fmla="*/ 33 w 36"/>
                    <a:gd name="T23" fmla="*/ 7 h 32"/>
                    <a:gd name="T24" fmla="*/ 34 w 36"/>
                    <a:gd name="T25" fmla="*/ 9 h 32"/>
                    <a:gd name="T26" fmla="*/ 35 w 36"/>
                    <a:gd name="T27" fmla="*/ 12 h 32"/>
                    <a:gd name="T28" fmla="*/ 36 w 36"/>
                    <a:gd name="T29" fmla="*/ 15 h 32"/>
                    <a:gd name="T30" fmla="*/ 36 w 36"/>
                    <a:gd name="T31" fmla="*/ 15 h 32"/>
                    <a:gd name="T32" fmla="*/ 35 w 36"/>
                    <a:gd name="T33" fmla="*/ 18 h 32"/>
                    <a:gd name="T34" fmla="*/ 34 w 36"/>
                    <a:gd name="T35" fmla="*/ 21 h 32"/>
                    <a:gd name="T36" fmla="*/ 33 w 36"/>
                    <a:gd name="T37" fmla="*/ 25 h 32"/>
                    <a:gd name="T38" fmla="*/ 30 w 36"/>
                    <a:gd name="T39" fmla="*/ 27 h 32"/>
                    <a:gd name="T40" fmla="*/ 24 w 36"/>
                    <a:gd name="T41" fmla="*/ 31 h 32"/>
                    <a:gd name="T42" fmla="*/ 17 w 36"/>
                    <a:gd name="T43" fmla="*/ 32 h 32"/>
                    <a:gd name="T44" fmla="*/ 17 w 36"/>
                    <a:gd name="T45" fmla="*/ 32 h 32"/>
                    <a:gd name="T46" fmla="*/ 11 w 36"/>
                    <a:gd name="T47" fmla="*/ 31 h 32"/>
                    <a:gd name="T48" fmla="*/ 5 w 36"/>
                    <a:gd name="T49" fmla="*/ 27 h 32"/>
                    <a:gd name="T50" fmla="*/ 3 w 36"/>
                    <a:gd name="T51" fmla="*/ 25 h 32"/>
                    <a:gd name="T52" fmla="*/ 1 w 36"/>
                    <a:gd name="T53" fmla="*/ 21 h 32"/>
                    <a:gd name="T54" fmla="*/ 0 w 36"/>
                    <a:gd name="T55" fmla="*/ 18 h 32"/>
                    <a:gd name="T56" fmla="*/ 0 w 36"/>
                    <a:gd name="T57" fmla="*/ 1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 h="32">
                      <a:moveTo>
                        <a:pt x="0" y="15"/>
                      </a:moveTo>
                      <a:lnTo>
                        <a:pt x="0" y="15"/>
                      </a:lnTo>
                      <a:lnTo>
                        <a:pt x="0" y="12"/>
                      </a:lnTo>
                      <a:lnTo>
                        <a:pt x="1" y="9"/>
                      </a:lnTo>
                      <a:lnTo>
                        <a:pt x="3" y="7"/>
                      </a:lnTo>
                      <a:lnTo>
                        <a:pt x="5" y="5"/>
                      </a:lnTo>
                      <a:lnTo>
                        <a:pt x="11" y="2"/>
                      </a:lnTo>
                      <a:lnTo>
                        <a:pt x="17" y="0"/>
                      </a:lnTo>
                      <a:lnTo>
                        <a:pt x="17" y="0"/>
                      </a:lnTo>
                      <a:lnTo>
                        <a:pt x="24" y="2"/>
                      </a:lnTo>
                      <a:lnTo>
                        <a:pt x="30" y="5"/>
                      </a:lnTo>
                      <a:lnTo>
                        <a:pt x="33" y="7"/>
                      </a:lnTo>
                      <a:lnTo>
                        <a:pt x="34" y="9"/>
                      </a:lnTo>
                      <a:lnTo>
                        <a:pt x="35" y="12"/>
                      </a:lnTo>
                      <a:lnTo>
                        <a:pt x="36" y="15"/>
                      </a:lnTo>
                      <a:lnTo>
                        <a:pt x="36" y="15"/>
                      </a:lnTo>
                      <a:lnTo>
                        <a:pt x="35" y="18"/>
                      </a:lnTo>
                      <a:lnTo>
                        <a:pt x="34" y="21"/>
                      </a:lnTo>
                      <a:lnTo>
                        <a:pt x="33" y="25"/>
                      </a:lnTo>
                      <a:lnTo>
                        <a:pt x="30" y="27"/>
                      </a:lnTo>
                      <a:lnTo>
                        <a:pt x="24" y="31"/>
                      </a:lnTo>
                      <a:lnTo>
                        <a:pt x="17" y="32"/>
                      </a:lnTo>
                      <a:lnTo>
                        <a:pt x="17" y="32"/>
                      </a:lnTo>
                      <a:lnTo>
                        <a:pt x="11" y="31"/>
                      </a:lnTo>
                      <a:lnTo>
                        <a:pt x="5" y="27"/>
                      </a:lnTo>
                      <a:lnTo>
                        <a:pt x="3" y="25"/>
                      </a:lnTo>
                      <a:lnTo>
                        <a:pt x="1" y="21"/>
                      </a:lnTo>
                      <a:lnTo>
                        <a:pt x="0" y="18"/>
                      </a:lnTo>
                      <a:lnTo>
                        <a:pt x="0"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 name="Freeform 1318">
                  <a:extLst>
                    <a:ext uri="{FF2B5EF4-FFF2-40B4-BE49-F238E27FC236}">
                      <a16:creationId xmlns:a16="http://schemas.microsoft.com/office/drawing/2014/main" id="{8E8A7484-0866-4CCA-A428-F56457AFA8D0}"/>
                    </a:ext>
                  </a:extLst>
                </p:cNvPr>
                <p:cNvSpPr>
                  <a:spLocks/>
                </p:cNvSpPr>
                <p:nvPr/>
              </p:nvSpPr>
              <p:spPr bwMode="auto">
                <a:xfrm>
                  <a:off x="6184901" y="5227638"/>
                  <a:ext cx="7938" cy="6350"/>
                </a:xfrm>
                <a:custGeom>
                  <a:avLst/>
                  <a:gdLst>
                    <a:gd name="T0" fmla="*/ 0 w 36"/>
                    <a:gd name="T1" fmla="*/ 15 h 32"/>
                    <a:gd name="T2" fmla="*/ 0 w 36"/>
                    <a:gd name="T3" fmla="*/ 15 h 32"/>
                    <a:gd name="T4" fmla="*/ 0 w 36"/>
                    <a:gd name="T5" fmla="*/ 12 h 32"/>
                    <a:gd name="T6" fmla="*/ 1 w 36"/>
                    <a:gd name="T7" fmla="*/ 9 h 32"/>
                    <a:gd name="T8" fmla="*/ 3 w 36"/>
                    <a:gd name="T9" fmla="*/ 7 h 32"/>
                    <a:gd name="T10" fmla="*/ 5 w 36"/>
                    <a:gd name="T11" fmla="*/ 5 h 32"/>
                    <a:gd name="T12" fmla="*/ 11 w 36"/>
                    <a:gd name="T13" fmla="*/ 2 h 32"/>
                    <a:gd name="T14" fmla="*/ 17 w 36"/>
                    <a:gd name="T15" fmla="*/ 0 h 32"/>
                    <a:gd name="T16" fmla="*/ 17 w 36"/>
                    <a:gd name="T17" fmla="*/ 0 h 32"/>
                    <a:gd name="T18" fmla="*/ 24 w 36"/>
                    <a:gd name="T19" fmla="*/ 2 h 32"/>
                    <a:gd name="T20" fmla="*/ 30 w 36"/>
                    <a:gd name="T21" fmla="*/ 5 h 32"/>
                    <a:gd name="T22" fmla="*/ 33 w 36"/>
                    <a:gd name="T23" fmla="*/ 7 h 32"/>
                    <a:gd name="T24" fmla="*/ 34 w 36"/>
                    <a:gd name="T25" fmla="*/ 9 h 32"/>
                    <a:gd name="T26" fmla="*/ 35 w 36"/>
                    <a:gd name="T27" fmla="*/ 12 h 32"/>
                    <a:gd name="T28" fmla="*/ 36 w 36"/>
                    <a:gd name="T29" fmla="*/ 15 h 32"/>
                    <a:gd name="T30" fmla="*/ 36 w 36"/>
                    <a:gd name="T31" fmla="*/ 15 h 32"/>
                    <a:gd name="T32" fmla="*/ 35 w 36"/>
                    <a:gd name="T33" fmla="*/ 18 h 32"/>
                    <a:gd name="T34" fmla="*/ 34 w 36"/>
                    <a:gd name="T35" fmla="*/ 21 h 32"/>
                    <a:gd name="T36" fmla="*/ 33 w 36"/>
                    <a:gd name="T37" fmla="*/ 25 h 32"/>
                    <a:gd name="T38" fmla="*/ 30 w 36"/>
                    <a:gd name="T39" fmla="*/ 27 h 32"/>
                    <a:gd name="T40" fmla="*/ 24 w 36"/>
                    <a:gd name="T41" fmla="*/ 31 h 32"/>
                    <a:gd name="T42" fmla="*/ 17 w 36"/>
                    <a:gd name="T43" fmla="*/ 32 h 32"/>
                    <a:gd name="T44" fmla="*/ 17 w 36"/>
                    <a:gd name="T45" fmla="*/ 32 h 32"/>
                    <a:gd name="T46" fmla="*/ 11 w 36"/>
                    <a:gd name="T47" fmla="*/ 31 h 32"/>
                    <a:gd name="T48" fmla="*/ 5 w 36"/>
                    <a:gd name="T49" fmla="*/ 27 h 32"/>
                    <a:gd name="T50" fmla="*/ 3 w 36"/>
                    <a:gd name="T51" fmla="*/ 25 h 32"/>
                    <a:gd name="T52" fmla="*/ 1 w 36"/>
                    <a:gd name="T53" fmla="*/ 21 h 32"/>
                    <a:gd name="T54" fmla="*/ 0 w 36"/>
                    <a:gd name="T55" fmla="*/ 18 h 32"/>
                    <a:gd name="T56" fmla="*/ 0 w 36"/>
                    <a:gd name="T57" fmla="*/ 15 h 32"/>
                    <a:gd name="T58" fmla="*/ 0 w 36"/>
                    <a:gd name="T59" fmla="*/ 1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6" h="32">
                      <a:moveTo>
                        <a:pt x="0" y="15"/>
                      </a:moveTo>
                      <a:lnTo>
                        <a:pt x="0" y="15"/>
                      </a:lnTo>
                      <a:lnTo>
                        <a:pt x="0" y="12"/>
                      </a:lnTo>
                      <a:lnTo>
                        <a:pt x="1" y="9"/>
                      </a:lnTo>
                      <a:lnTo>
                        <a:pt x="3" y="7"/>
                      </a:lnTo>
                      <a:lnTo>
                        <a:pt x="5" y="5"/>
                      </a:lnTo>
                      <a:lnTo>
                        <a:pt x="11" y="2"/>
                      </a:lnTo>
                      <a:lnTo>
                        <a:pt x="17" y="0"/>
                      </a:lnTo>
                      <a:lnTo>
                        <a:pt x="17" y="0"/>
                      </a:lnTo>
                      <a:lnTo>
                        <a:pt x="24" y="2"/>
                      </a:lnTo>
                      <a:lnTo>
                        <a:pt x="30" y="5"/>
                      </a:lnTo>
                      <a:lnTo>
                        <a:pt x="33" y="7"/>
                      </a:lnTo>
                      <a:lnTo>
                        <a:pt x="34" y="9"/>
                      </a:lnTo>
                      <a:lnTo>
                        <a:pt x="35" y="12"/>
                      </a:lnTo>
                      <a:lnTo>
                        <a:pt x="36" y="15"/>
                      </a:lnTo>
                      <a:lnTo>
                        <a:pt x="36" y="15"/>
                      </a:lnTo>
                      <a:lnTo>
                        <a:pt x="35" y="18"/>
                      </a:lnTo>
                      <a:lnTo>
                        <a:pt x="34" y="21"/>
                      </a:lnTo>
                      <a:lnTo>
                        <a:pt x="33" y="25"/>
                      </a:lnTo>
                      <a:lnTo>
                        <a:pt x="30" y="27"/>
                      </a:lnTo>
                      <a:lnTo>
                        <a:pt x="24" y="31"/>
                      </a:lnTo>
                      <a:lnTo>
                        <a:pt x="17" y="32"/>
                      </a:lnTo>
                      <a:lnTo>
                        <a:pt x="17" y="32"/>
                      </a:lnTo>
                      <a:lnTo>
                        <a:pt x="11" y="31"/>
                      </a:lnTo>
                      <a:lnTo>
                        <a:pt x="5" y="27"/>
                      </a:lnTo>
                      <a:lnTo>
                        <a:pt x="3" y="25"/>
                      </a:lnTo>
                      <a:lnTo>
                        <a:pt x="1" y="21"/>
                      </a:lnTo>
                      <a:lnTo>
                        <a:pt x="0" y="18"/>
                      </a:lnTo>
                      <a:lnTo>
                        <a:pt x="0" y="15"/>
                      </a:lnTo>
                      <a:lnTo>
                        <a:pt x="0" y="1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8" name="Freeform 1319">
                  <a:extLst>
                    <a:ext uri="{FF2B5EF4-FFF2-40B4-BE49-F238E27FC236}">
                      <a16:creationId xmlns:a16="http://schemas.microsoft.com/office/drawing/2014/main" id="{B6D7E19E-CCCF-3CF6-F826-8827A3D77203}"/>
                    </a:ext>
                  </a:extLst>
                </p:cNvPr>
                <p:cNvSpPr>
                  <a:spLocks/>
                </p:cNvSpPr>
                <p:nvPr/>
              </p:nvSpPr>
              <p:spPr bwMode="auto">
                <a:xfrm>
                  <a:off x="6162676" y="5226051"/>
                  <a:ext cx="7938" cy="7938"/>
                </a:xfrm>
                <a:custGeom>
                  <a:avLst/>
                  <a:gdLst>
                    <a:gd name="T0" fmla="*/ 0 w 36"/>
                    <a:gd name="T1" fmla="*/ 16 h 33"/>
                    <a:gd name="T2" fmla="*/ 0 w 36"/>
                    <a:gd name="T3" fmla="*/ 16 h 33"/>
                    <a:gd name="T4" fmla="*/ 1 w 36"/>
                    <a:gd name="T5" fmla="*/ 12 h 33"/>
                    <a:gd name="T6" fmla="*/ 2 w 36"/>
                    <a:gd name="T7" fmla="*/ 9 h 33"/>
                    <a:gd name="T8" fmla="*/ 4 w 36"/>
                    <a:gd name="T9" fmla="*/ 7 h 33"/>
                    <a:gd name="T10" fmla="*/ 6 w 36"/>
                    <a:gd name="T11" fmla="*/ 4 h 33"/>
                    <a:gd name="T12" fmla="*/ 12 w 36"/>
                    <a:gd name="T13" fmla="*/ 1 h 33"/>
                    <a:gd name="T14" fmla="*/ 19 w 36"/>
                    <a:gd name="T15" fmla="*/ 0 h 33"/>
                    <a:gd name="T16" fmla="*/ 19 w 36"/>
                    <a:gd name="T17" fmla="*/ 0 h 33"/>
                    <a:gd name="T18" fmla="*/ 25 w 36"/>
                    <a:gd name="T19" fmla="*/ 1 h 33"/>
                    <a:gd name="T20" fmla="*/ 31 w 36"/>
                    <a:gd name="T21" fmla="*/ 4 h 33"/>
                    <a:gd name="T22" fmla="*/ 33 w 36"/>
                    <a:gd name="T23" fmla="*/ 7 h 33"/>
                    <a:gd name="T24" fmla="*/ 35 w 36"/>
                    <a:gd name="T25" fmla="*/ 9 h 33"/>
                    <a:gd name="T26" fmla="*/ 36 w 36"/>
                    <a:gd name="T27" fmla="*/ 12 h 33"/>
                    <a:gd name="T28" fmla="*/ 36 w 36"/>
                    <a:gd name="T29" fmla="*/ 16 h 33"/>
                    <a:gd name="T30" fmla="*/ 36 w 36"/>
                    <a:gd name="T31" fmla="*/ 16 h 33"/>
                    <a:gd name="T32" fmla="*/ 36 w 36"/>
                    <a:gd name="T33" fmla="*/ 19 h 33"/>
                    <a:gd name="T34" fmla="*/ 35 w 36"/>
                    <a:gd name="T35" fmla="*/ 22 h 33"/>
                    <a:gd name="T36" fmla="*/ 31 w 36"/>
                    <a:gd name="T37" fmla="*/ 28 h 33"/>
                    <a:gd name="T38" fmla="*/ 25 w 36"/>
                    <a:gd name="T39" fmla="*/ 31 h 33"/>
                    <a:gd name="T40" fmla="*/ 22 w 36"/>
                    <a:gd name="T41" fmla="*/ 32 h 33"/>
                    <a:gd name="T42" fmla="*/ 19 w 36"/>
                    <a:gd name="T43" fmla="*/ 33 h 33"/>
                    <a:gd name="T44" fmla="*/ 19 w 36"/>
                    <a:gd name="T45" fmla="*/ 33 h 33"/>
                    <a:gd name="T46" fmla="*/ 16 w 36"/>
                    <a:gd name="T47" fmla="*/ 32 h 33"/>
                    <a:gd name="T48" fmla="*/ 12 w 36"/>
                    <a:gd name="T49" fmla="*/ 31 h 33"/>
                    <a:gd name="T50" fmla="*/ 6 w 36"/>
                    <a:gd name="T51" fmla="*/ 28 h 33"/>
                    <a:gd name="T52" fmla="*/ 2 w 36"/>
                    <a:gd name="T53" fmla="*/ 22 h 33"/>
                    <a:gd name="T54" fmla="*/ 1 w 36"/>
                    <a:gd name="T55" fmla="*/ 19 h 33"/>
                    <a:gd name="T56" fmla="*/ 0 w 36"/>
                    <a:gd name="T57" fmla="*/ 16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 h="33">
                      <a:moveTo>
                        <a:pt x="0" y="16"/>
                      </a:moveTo>
                      <a:lnTo>
                        <a:pt x="0" y="16"/>
                      </a:lnTo>
                      <a:lnTo>
                        <a:pt x="1" y="12"/>
                      </a:lnTo>
                      <a:lnTo>
                        <a:pt x="2" y="9"/>
                      </a:lnTo>
                      <a:lnTo>
                        <a:pt x="4" y="7"/>
                      </a:lnTo>
                      <a:lnTo>
                        <a:pt x="6" y="4"/>
                      </a:lnTo>
                      <a:lnTo>
                        <a:pt x="12" y="1"/>
                      </a:lnTo>
                      <a:lnTo>
                        <a:pt x="19" y="0"/>
                      </a:lnTo>
                      <a:lnTo>
                        <a:pt x="19" y="0"/>
                      </a:lnTo>
                      <a:lnTo>
                        <a:pt x="25" y="1"/>
                      </a:lnTo>
                      <a:lnTo>
                        <a:pt x="31" y="4"/>
                      </a:lnTo>
                      <a:lnTo>
                        <a:pt x="33" y="7"/>
                      </a:lnTo>
                      <a:lnTo>
                        <a:pt x="35" y="9"/>
                      </a:lnTo>
                      <a:lnTo>
                        <a:pt x="36" y="12"/>
                      </a:lnTo>
                      <a:lnTo>
                        <a:pt x="36" y="16"/>
                      </a:lnTo>
                      <a:lnTo>
                        <a:pt x="36" y="16"/>
                      </a:lnTo>
                      <a:lnTo>
                        <a:pt x="36" y="19"/>
                      </a:lnTo>
                      <a:lnTo>
                        <a:pt x="35" y="22"/>
                      </a:lnTo>
                      <a:lnTo>
                        <a:pt x="31" y="28"/>
                      </a:lnTo>
                      <a:lnTo>
                        <a:pt x="25" y="31"/>
                      </a:lnTo>
                      <a:lnTo>
                        <a:pt x="22" y="32"/>
                      </a:lnTo>
                      <a:lnTo>
                        <a:pt x="19" y="33"/>
                      </a:lnTo>
                      <a:lnTo>
                        <a:pt x="19" y="33"/>
                      </a:lnTo>
                      <a:lnTo>
                        <a:pt x="16" y="32"/>
                      </a:lnTo>
                      <a:lnTo>
                        <a:pt x="12" y="31"/>
                      </a:lnTo>
                      <a:lnTo>
                        <a:pt x="6" y="28"/>
                      </a:lnTo>
                      <a:lnTo>
                        <a:pt x="2" y="22"/>
                      </a:lnTo>
                      <a:lnTo>
                        <a:pt x="1" y="19"/>
                      </a:lnTo>
                      <a:lnTo>
                        <a:pt x="0" y="16"/>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9" name="Freeform 1321">
                  <a:extLst>
                    <a:ext uri="{FF2B5EF4-FFF2-40B4-BE49-F238E27FC236}">
                      <a16:creationId xmlns:a16="http://schemas.microsoft.com/office/drawing/2014/main" id="{EAFD4162-C574-ED90-9416-75D95F6BBE82}"/>
                    </a:ext>
                  </a:extLst>
                </p:cNvPr>
                <p:cNvSpPr>
                  <a:spLocks/>
                </p:cNvSpPr>
                <p:nvPr/>
              </p:nvSpPr>
              <p:spPr bwMode="auto">
                <a:xfrm>
                  <a:off x="6162676" y="5226050"/>
                  <a:ext cx="7938" cy="7937"/>
                </a:xfrm>
                <a:custGeom>
                  <a:avLst/>
                  <a:gdLst>
                    <a:gd name="T0" fmla="*/ 0 w 36"/>
                    <a:gd name="T1" fmla="*/ 16 h 33"/>
                    <a:gd name="T2" fmla="*/ 0 w 36"/>
                    <a:gd name="T3" fmla="*/ 16 h 33"/>
                    <a:gd name="T4" fmla="*/ 1 w 36"/>
                    <a:gd name="T5" fmla="*/ 12 h 33"/>
                    <a:gd name="T6" fmla="*/ 2 w 36"/>
                    <a:gd name="T7" fmla="*/ 9 h 33"/>
                    <a:gd name="T8" fmla="*/ 4 w 36"/>
                    <a:gd name="T9" fmla="*/ 7 h 33"/>
                    <a:gd name="T10" fmla="*/ 6 w 36"/>
                    <a:gd name="T11" fmla="*/ 4 h 33"/>
                    <a:gd name="T12" fmla="*/ 12 w 36"/>
                    <a:gd name="T13" fmla="*/ 1 h 33"/>
                    <a:gd name="T14" fmla="*/ 19 w 36"/>
                    <a:gd name="T15" fmla="*/ 0 h 33"/>
                    <a:gd name="T16" fmla="*/ 19 w 36"/>
                    <a:gd name="T17" fmla="*/ 0 h 33"/>
                    <a:gd name="T18" fmla="*/ 25 w 36"/>
                    <a:gd name="T19" fmla="*/ 1 h 33"/>
                    <a:gd name="T20" fmla="*/ 31 w 36"/>
                    <a:gd name="T21" fmla="*/ 4 h 33"/>
                    <a:gd name="T22" fmla="*/ 33 w 36"/>
                    <a:gd name="T23" fmla="*/ 7 h 33"/>
                    <a:gd name="T24" fmla="*/ 35 w 36"/>
                    <a:gd name="T25" fmla="*/ 9 h 33"/>
                    <a:gd name="T26" fmla="*/ 36 w 36"/>
                    <a:gd name="T27" fmla="*/ 12 h 33"/>
                    <a:gd name="T28" fmla="*/ 36 w 36"/>
                    <a:gd name="T29" fmla="*/ 16 h 33"/>
                    <a:gd name="T30" fmla="*/ 36 w 36"/>
                    <a:gd name="T31" fmla="*/ 16 h 33"/>
                    <a:gd name="T32" fmla="*/ 36 w 36"/>
                    <a:gd name="T33" fmla="*/ 19 h 33"/>
                    <a:gd name="T34" fmla="*/ 35 w 36"/>
                    <a:gd name="T35" fmla="*/ 22 h 33"/>
                    <a:gd name="T36" fmla="*/ 31 w 36"/>
                    <a:gd name="T37" fmla="*/ 28 h 33"/>
                    <a:gd name="T38" fmla="*/ 25 w 36"/>
                    <a:gd name="T39" fmla="*/ 31 h 33"/>
                    <a:gd name="T40" fmla="*/ 22 w 36"/>
                    <a:gd name="T41" fmla="*/ 32 h 33"/>
                    <a:gd name="T42" fmla="*/ 19 w 36"/>
                    <a:gd name="T43" fmla="*/ 33 h 33"/>
                    <a:gd name="T44" fmla="*/ 19 w 36"/>
                    <a:gd name="T45" fmla="*/ 33 h 33"/>
                    <a:gd name="T46" fmla="*/ 16 w 36"/>
                    <a:gd name="T47" fmla="*/ 32 h 33"/>
                    <a:gd name="T48" fmla="*/ 12 w 36"/>
                    <a:gd name="T49" fmla="*/ 31 h 33"/>
                    <a:gd name="T50" fmla="*/ 6 w 36"/>
                    <a:gd name="T51" fmla="*/ 28 h 33"/>
                    <a:gd name="T52" fmla="*/ 2 w 36"/>
                    <a:gd name="T53" fmla="*/ 22 h 33"/>
                    <a:gd name="T54" fmla="*/ 1 w 36"/>
                    <a:gd name="T55" fmla="*/ 19 h 33"/>
                    <a:gd name="T56" fmla="*/ 0 w 36"/>
                    <a:gd name="T57" fmla="*/ 16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 h="33">
                      <a:moveTo>
                        <a:pt x="0" y="16"/>
                      </a:moveTo>
                      <a:lnTo>
                        <a:pt x="0" y="16"/>
                      </a:lnTo>
                      <a:lnTo>
                        <a:pt x="1" y="12"/>
                      </a:lnTo>
                      <a:lnTo>
                        <a:pt x="2" y="9"/>
                      </a:lnTo>
                      <a:lnTo>
                        <a:pt x="4" y="7"/>
                      </a:lnTo>
                      <a:lnTo>
                        <a:pt x="6" y="4"/>
                      </a:lnTo>
                      <a:lnTo>
                        <a:pt x="12" y="1"/>
                      </a:lnTo>
                      <a:lnTo>
                        <a:pt x="19" y="0"/>
                      </a:lnTo>
                      <a:lnTo>
                        <a:pt x="19" y="0"/>
                      </a:lnTo>
                      <a:lnTo>
                        <a:pt x="25" y="1"/>
                      </a:lnTo>
                      <a:lnTo>
                        <a:pt x="31" y="4"/>
                      </a:lnTo>
                      <a:lnTo>
                        <a:pt x="33" y="7"/>
                      </a:lnTo>
                      <a:lnTo>
                        <a:pt x="35" y="9"/>
                      </a:lnTo>
                      <a:lnTo>
                        <a:pt x="36" y="12"/>
                      </a:lnTo>
                      <a:lnTo>
                        <a:pt x="36" y="16"/>
                      </a:lnTo>
                      <a:lnTo>
                        <a:pt x="36" y="16"/>
                      </a:lnTo>
                      <a:lnTo>
                        <a:pt x="36" y="19"/>
                      </a:lnTo>
                      <a:lnTo>
                        <a:pt x="35" y="22"/>
                      </a:lnTo>
                      <a:lnTo>
                        <a:pt x="31" y="28"/>
                      </a:lnTo>
                      <a:lnTo>
                        <a:pt x="25" y="31"/>
                      </a:lnTo>
                      <a:lnTo>
                        <a:pt x="22" y="32"/>
                      </a:lnTo>
                      <a:lnTo>
                        <a:pt x="19" y="33"/>
                      </a:lnTo>
                      <a:lnTo>
                        <a:pt x="19" y="33"/>
                      </a:lnTo>
                      <a:lnTo>
                        <a:pt x="16" y="32"/>
                      </a:lnTo>
                      <a:lnTo>
                        <a:pt x="12" y="31"/>
                      </a:lnTo>
                      <a:lnTo>
                        <a:pt x="6" y="28"/>
                      </a:lnTo>
                      <a:lnTo>
                        <a:pt x="2" y="22"/>
                      </a:lnTo>
                      <a:lnTo>
                        <a:pt x="1" y="19"/>
                      </a:lnTo>
                      <a:lnTo>
                        <a:pt x="0" y="1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0" name="Freeform 1322">
                  <a:extLst>
                    <a:ext uri="{FF2B5EF4-FFF2-40B4-BE49-F238E27FC236}">
                      <a16:creationId xmlns:a16="http://schemas.microsoft.com/office/drawing/2014/main" id="{CD51325B-714B-6CAB-3BE2-E9B01CBDDDFC}"/>
                    </a:ext>
                  </a:extLst>
                </p:cNvPr>
                <p:cNvSpPr>
                  <a:spLocks/>
                </p:cNvSpPr>
                <p:nvPr/>
              </p:nvSpPr>
              <p:spPr bwMode="auto">
                <a:xfrm>
                  <a:off x="6162676" y="5226050"/>
                  <a:ext cx="7938" cy="7937"/>
                </a:xfrm>
                <a:custGeom>
                  <a:avLst/>
                  <a:gdLst>
                    <a:gd name="T0" fmla="*/ 0 w 36"/>
                    <a:gd name="T1" fmla="*/ 16 h 33"/>
                    <a:gd name="T2" fmla="*/ 0 w 36"/>
                    <a:gd name="T3" fmla="*/ 16 h 33"/>
                    <a:gd name="T4" fmla="*/ 1 w 36"/>
                    <a:gd name="T5" fmla="*/ 12 h 33"/>
                    <a:gd name="T6" fmla="*/ 2 w 36"/>
                    <a:gd name="T7" fmla="*/ 9 h 33"/>
                    <a:gd name="T8" fmla="*/ 4 w 36"/>
                    <a:gd name="T9" fmla="*/ 7 h 33"/>
                    <a:gd name="T10" fmla="*/ 6 w 36"/>
                    <a:gd name="T11" fmla="*/ 4 h 33"/>
                    <a:gd name="T12" fmla="*/ 12 w 36"/>
                    <a:gd name="T13" fmla="*/ 1 h 33"/>
                    <a:gd name="T14" fmla="*/ 19 w 36"/>
                    <a:gd name="T15" fmla="*/ 0 h 33"/>
                    <a:gd name="T16" fmla="*/ 19 w 36"/>
                    <a:gd name="T17" fmla="*/ 0 h 33"/>
                    <a:gd name="T18" fmla="*/ 25 w 36"/>
                    <a:gd name="T19" fmla="*/ 1 h 33"/>
                    <a:gd name="T20" fmla="*/ 31 w 36"/>
                    <a:gd name="T21" fmla="*/ 4 h 33"/>
                    <a:gd name="T22" fmla="*/ 33 w 36"/>
                    <a:gd name="T23" fmla="*/ 7 h 33"/>
                    <a:gd name="T24" fmla="*/ 35 w 36"/>
                    <a:gd name="T25" fmla="*/ 9 h 33"/>
                    <a:gd name="T26" fmla="*/ 36 w 36"/>
                    <a:gd name="T27" fmla="*/ 12 h 33"/>
                    <a:gd name="T28" fmla="*/ 36 w 36"/>
                    <a:gd name="T29" fmla="*/ 16 h 33"/>
                    <a:gd name="T30" fmla="*/ 36 w 36"/>
                    <a:gd name="T31" fmla="*/ 16 h 33"/>
                    <a:gd name="T32" fmla="*/ 36 w 36"/>
                    <a:gd name="T33" fmla="*/ 19 h 33"/>
                    <a:gd name="T34" fmla="*/ 35 w 36"/>
                    <a:gd name="T35" fmla="*/ 22 h 33"/>
                    <a:gd name="T36" fmla="*/ 31 w 36"/>
                    <a:gd name="T37" fmla="*/ 28 h 33"/>
                    <a:gd name="T38" fmla="*/ 25 w 36"/>
                    <a:gd name="T39" fmla="*/ 31 h 33"/>
                    <a:gd name="T40" fmla="*/ 22 w 36"/>
                    <a:gd name="T41" fmla="*/ 32 h 33"/>
                    <a:gd name="T42" fmla="*/ 19 w 36"/>
                    <a:gd name="T43" fmla="*/ 33 h 33"/>
                    <a:gd name="T44" fmla="*/ 19 w 36"/>
                    <a:gd name="T45" fmla="*/ 33 h 33"/>
                    <a:gd name="T46" fmla="*/ 16 w 36"/>
                    <a:gd name="T47" fmla="*/ 32 h 33"/>
                    <a:gd name="T48" fmla="*/ 12 w 36"/>
                    <a:gd name="T49" fmla="*/ 31 h 33"/>
                    <a:gd name="T50" fmla="*/ 6 w 36"/>
                    <a:gd name="T51" fmla="*/ 28 h 33"/>
                    <a:gd name="T52" fmla="*/ 2 w 36"/>
                    <a:gd name="T53" fmla="*/ 22 h 33"/>
                    <a:gd name="T54" fmla="*/ 1 w 36"/>
                    <a:gd name="T55" fmla="*/ 19 h 33"/>
                    <a:gd name="T56" fmla="*/ 0 w 36"/>
                    <a:gd name="T57" fmla="*/ 16 h 33"/>
                    <a:gd name="T58" fmla="*/ 0 w 36"/>
                    <a:gd name="T59" fmla="*/ 16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6" h="33">
                      <a:moveTo>
                        <a:pt x="0" y="16"/>
                      </a:moveTo>
                      <a:lnTo>
                        <a:pt x="0" y="16"/>
                      </a:lnTo>
                      <a:lnTo>
                        <a:pt x="1" y="12"/>
                      </a:lnTo>
                      <a:lnTo>
                        <a:pt x="2" y="9"/>
                      </a:lnTo>
                      <a:lnTo>
                        <a:pt x="4" y="7"/>
                      </a:lnTo>
                      <a:lnTo>
                        <a:pt x="6" y="4"/>
                      </a:lnTo>
                      <a:lnTo>
                        <a:pt x="12" y="1"/>
                      </a:lnTo>
                      <a:lnTo>
                        <a:pt x="19" y="0"/>
                      </a:lnTo>
                      <a:lnTo>
                        <a:pt x="19" y="0"/>
                      </a:lnTo>
                      <a:lnTo>
                        <a:pt x="25" y="1"/>
                      </a:lnTo>
                      <a:lnTo>
                        <a:pt x="31" y="4"/>
                      </a:lnTo>
                      <a:lnTo>
                        <a:pt x="33" y="7"/>
                      </a:lnTo>
                      <a:lnTo>
                        <a:pt x="35" y="9"/>
                      </a:lnTo>
                      <a:lnTo>
                        <a:pt x="36" y="12"/>
                      </a:lnTo>
                      <a:lnTo>
                        <a:pt x="36" y="16"/>
                      </a:lnTo>
                      <a:lnTo>
                        <a:pt x="36" y="16"/>
                      </a:lnTo>
                      <a:lnTo>
                        <a:pt x="36" y="19"/>
                      </a:lnTo>
                      <a:lnTo>
                        <a:pt x="35" y="22"/>
                      </a:lnTo>
                      <a:lnTo>
                        <a:pt x="31" y="28"/>
                      </a:lnTo>
                      <a:lnTo>
                        <a:pt x="25" y="31"/>
                      </a:lnTo>
                      <a:lnTo>
                        <a:pt x="22" y="32"/>
                      </a:lnTo>
                      <a:lnTo>
                        <a:pt x="19" y="33"/>
                      </a:lnTo>
                      <a:lnTo>
                        <a:pt x="19" y="33"/>
                      </a:lnTo>
                      <a:lnTo>
                        <a:pt x="16" y="32"/>
                      </a:lnTo>
                      <a:lnTo>
                        <a:pt x="12" y="31"/>
                      </a:lnTo>
                      <a:lnTo>
                        <a:pt x="6" y="28"/>
                      </a:lnTo>
                      <a:lnTo>
                        <a:pt x="2" y="22"/>
                      </a:lnTo>
                      <a:lnTo>
                        <a:pt x="1" y="19"/>
                      </a:lnTo>
                      <a:lnTo>
                        <a:pt x="0" y="16"/>
                      </a:lnTo>
                      <a:lnTo>
                        <a:pt x="0" y="16"/>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91" name="Rectangle 1323">
                  <a:extLst>
                    <a:ext uri="{FF2B5EF4-FFF2-40B4-BE49-F238E27FC236}">
                      <a16:creationId xmlns:a16="http://schemas.microsoft.com/office/drawing/2014/main" id="{56DE21A6-2FF6-905E-9793-A0F9CAE9332D}"/>
                    </a:ext>
                  </a:extLst>
                </p:cNvPr>
                <p:cNvSpPr>
                  <a:spLocks noChangeArrowheads="1"/>
                </p:cNvSpPr>
                <p:nvPr/>
              </p:nvSpPr>
              <p:spPr bwMode="auto">
                <a:xfrm>
                  <a:off x="6186488" y="5229225"/>
                  <a:ext cx="3175" cy="3175"/>
                </a:xfrm>
                <a:prstGeom prst="rect">
                  <a:avLst/>
                </a:prstGeom>
                <a:solidFill>
                  <a:srgbClr val="D32B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2" name="Rectangle 1324">
                  <a:extLst>
                    <a:ext uri="{FF2B5EF4-FFF2-40B4-BE49-F238E27FC236}">
                      <a16:creationId xmlns:a16="http://schemas.microsoft.com/office/drawing/2014/main" id="{77EC17ED-A73D-0C92-0243-8171E1D13F24}"/>
                    </a:ext>
                  </a:extLst>
                </p:cNvPr>
                <p:cNvSpPr>
                  <a:spLocks noChangeArrowheads="1"/>
                </p:cNvSpPr>
                <p:nvPr/>
              </p:nvSpPr>
              <p:spPr bwMode="auto">
                <a:xfrm>
                  <a:off x="6186488" y="5229225"/>
                  <a:ext cx="3175"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93" name="Rectangle 1325">
                  <a:extLst>
                    <a:ext uri="{FF2B5EF4-FFF2-40B4-BE49-F238E27FC236}">
                      <a16:creationId xmlns:a16="http://schemas.microsoft.com/office/drawing/2014/main" id="{828D8FDD-3C81-54F5-E234-1F9D531B1DFE}"/>
                    </a:ext>
                  </a:extLst>
                </p:cNvPr>
                <p:cNvSpPr>
                  <a:spLocks noChangeArrowheads="1"/>
                </p:cNvSpPr>
                <p:nvPr/>
              </p:nvSpPr>
              <p:spPr bwMode="auto">
                <a:xfrm>
                  <a:off x="6146801" y="5238750"/>
                  <a:ext cx="1588" cy="6350"/>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4" name="Rectangle 1326">
                  <a:extLst>
                    <a:ext uri="{FF2B5EF4-FFF2-40B4-BE49-F238E27FC236}">
                      <a16:creationId xmlns:a16="http://schemas.microsoft.com/office/drawing/2014/main" id="{3A38AA1F-781D-2BFB-D796-6A15C29697C8}"/>
                    </a:ext>
                  </a:extLst>
                </p:cNvPr>
                <p:cNvSpPr>
                  <a:spLocks noChangeArrowheads="1"/>
                </p:cNvSpPr>
                <p:nvPr/>
              </p:nvSpPr>
              <p:spPr bwMode="auto">
                <a:xfrm>
                  <a:off x="6146801" y="5238750"/>
                  <a:ext cx="1588" cy="6350"/>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95" name="Rectangle 1327">
                  <a:extLst>
                    <a:ext uri="{FF2B5EF4-FFF2-40B4-BE49-F238E27FC236}">
                      <a16:creationId xmlns:a16="http://schemas.microsoft.com/office/drawing/2014/main" id="{89D04307-1E7B-DE39-EFE5-2FC85358B91C}"/>
                    </a:ext>
                  </a:extLst>
                </p:cNvPr>
                <p:cNvSpPr>
                  <a:spLocks noChangeArrowheads="1"/>
                </p:cNvSpPr>
                <p:nvPr/>
              </p:nvSpPr>
              <p:spPr bwMode="auto">
                <a:xfrm>
                  <a:off x="6142038" y="5238750"/>
                  <a:ext cx="3175" cy="6350"/>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6" name="Rectangle 1328">
                  <a:extLst>
                    <a:ext uri="{FF2B5EF4-FFF2-40B4-BE49-F238E27FC236}">
                      <a16:creationId xmlns:a16="http://schemas.microsoft.com/office/drawing/2014/main" id="{82515C39-A782-7C94-2039-CA58F086A777}"/>
                    </a:ext>
                  </a:extLst>
                </p:cNvPr>
                <p:cNvSpPr>
                  <a:spLocks noChangeArrowheads="1"/>
                </p:cNvSpPr>
                <p:nvPr/>
              </p:nvSpPr>
              <p:spPr bwMode="auto">
                <a:xfrm>
                  <a:off x="6142038" y="5238750"/>
                  <a:ext cx="3175" cy="6350"/>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97" name="Rectangle 1329">
                  <a:extLst>
                    <a:ext uri="{FF2B5EF4-FFF2-40B4-BE49-F238E27FC236}">
                      <a16:creationId xmlns:a16="http://schemas.microsoft.com/office/drawing/2014/main" id="{1161911F-DB03-2E1A-7411-12C711EA8A1B}"/>
                    </a:ext>
                  </a:extLst>
                </p:cNvPr>
                <p:cNvSpPr>
                  <a:spLocks noChangeArrowheads="1"/>
                </p:cNvSpPr>
                <p:nvPr/>
              </p:nvSpPr>
              <p:spPr bwMode="auto">
                <a:xfrm>
                  <a:off x="6145213" y="5243512"/>
                  <a:ext cx="1588" cy="952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8" name="Rectangle 1330">
                  <a:extLst>
                    <a:ext uri="{FF2B5EF4-FFF2-40B4-BE49-F238E27FC236}">
                      <a16:creationId xmlns:a16="http://schemas.microsoft.com/office/drawing/2014/main" id="{F7C5BB43-0F90-FD53-8194-BF0080284EFC}"/>
                    </a:ext>
                  </a:extLst>
                </p:cNvPr>
                <p:cNvSpPr>
                  <a:spLocks noChangeArrowheads="1"/>
                </p:cNvSpPr>
                <p:nvPr/>
              </p:nvSpPr>
              <p:spPr bwMode="auto">
                <a:xfrm>
                  <a:off x="6145213" y="5243512"/>
                  <a:ext cx="1588" cy="952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99" name="Rectangle 1331">
                  <a:extLst>
                    <a:ext uri="{FF2B5EF4-FFF2-40B4-BE49-F238E27FC236}">
                      <a16:creationId xmlns:a16="http://schemas.microsoft.com/office/drawing/2014/main" id="{2D37D8F8-8C37-4489-29CD-44C0853802BE}"/>
                    </a:ext>
                  </a:extLst>
                </p:cNvPr>
                <p:cNvSpPr>
                  <a:spLocks noChangeArrowheads="1"/>
                </p:cNvSpPr>
                <p:nvPr/>
              </p:nvSpPr>
              <p:spPr bwMode="auto">
                <a:xfrm>
                  <a:off x="6145213" y="5232400"/>
                  <a:ext cx="1588" cy="793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0" name="Rectangle 1332">
                  <a:extLst>
                    <a:ext uri="{FF2B5EF4-FFF2-40B4-BE49-F238E27FC236}">
                      <a16:creationId xmlns:a16="http://schemas.microsoft.com/office/drawing/2014/main" id="{1CAE029B-5A3A-7DE6-8AA1-9254DAE2FC8A}"/>
                    </a:ext>
                  </a:extLst>
                </p:cNvPr>
                <p:cNvSpPr>
                  <a:spLocks noChangeArrowheads="1"/>
                </p:cNvSpPr>
                <p:nvPr/>
              </p:nvSpPr>
              <p:spPr bwMode="auto">
                <a:xfrm>
                  <a:off x="6145213" y="5232400"/>
                  <a:ext cx="1588" cy="793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1" name="Freeform 1333">
                  <a:extLst>
                    <a:ext uri="{FF2B5EF4-FFF2-40B4-BE49-F238E27FC236}">
                      <a16:creationId xmlns:a16="http://schemas.microsoft.com/office/drawing/2014/main" id="{A18A6C11-253A-10FA-88D6-33EFC06F2B94}"/>
                    </a:ext>
                  </a:extLst>
                </p:cNvPr>
                <p:cNvSpPr>
                  <a:spLocks/>
                </p:cNvSpPr>
                <p:nvPr/>
              </p:nvSpPr>
              <p:spPr bwMode="auto">
                <a:xfrm>
                  <a:off x="6142038" y="5227637"/>
                  <a:ext cx="6350" cy="6350"/>
                </a:xfrm>
                <a:custGeom>
                  <a:avLst/>
                  <a:gdLst>
                    <a:gd name="T0" fmla="*/ 0 w 27"/>
                    <a:gd name="T1" fmla="*/ 15 h 32"/>
                    <a:gd name="T2" fmla="*/ 0 w 27"/>
                    <a:gd name="T3" fmla="*/ 15 h 32"/>
                    <a:gd name="T4" fmla="*/ 0 w 27"/>
                    <a:gd name="T5" fmla="*/ 9 h 32"/>
                    <a:gd name="T6" fmla="*/ 1 w 27"/>
                    <a:gd name="T7" fmla="*/ 5 h 32"/>
                    <a:gd name="T8" fmla="*/ 2 w 27"/>
                    <a:gd name="T9" fmla="*/ 3 h 32"/>
                    <a:gd name="T10" fmla="*/ 4 w 27"/>
                    <a:gd name="T11" fmla="*/ 2 h 32"/>
                    <a:gd name="T12" fmla="*/ 6 w 27"/>
                    <a:gd name="T13" fmla="*/ 1 h 32"/>
                    <a:gd name="T14" fmla="*/ 9 w 27"/>
                    <a:gd name="T15" fmla="*/ 0 h 32"/>
                    <a:gd name="T16" fmla="*/ 9 w 27"/>
                    <a:gd name="T17" fmla="*/ 0 h 32"/>
                    <a:gd name="T18" fmla="*/ 15 w 27"/>
                    <a:gd name="T19" fmla="*/ 2 h 32"/>
                    <a:gd name="T20" fmla="*/ 21 w 27"/>
                    <a:gd name="T21" fmla="*/ 5 h 32"/>
                    <a:gd name="T22" fmla="*/ 26 w 27"/>
                    <a:gd name="T23" fmla="*/ 9 h 32"/>
                    <a:gd name="T24" fmla="*/ 27 w 27"/>
                    <a:gd name="T25" fmla="*/ 12 h 32"/>
                    <a:gd name="T26" fmla="*/ 27 w 27"/>
                    <a:gd name="T27" fmla="*/ 15 h 32"/>
                    <a:gd name="T28" fmla="*/ 27 w 27"/>
                    <a:gd name="T29" fmla="*/ 15 h 32"/>
                    <a:gd name="T30" fmla="*/ 27 w 27"/>
                    <a:gd name="T31" fmla="*/ 18 h 32"/>
                    <a:gd name="T32" fmla="*/ 26 w 27"/>
                    <a:gd name="T33" fmla="*/ 21 h 32"/>
                    <a:gd name="T34" fmla="*/ 23 w 27"/>
                    <a:gd name="T35" fmla="*/ 25 h 32"/>
                    <a:gd name="T36" fmla="*/ 21 w 27"/>
                    <a:gd name="T37" fmla="*/ 27 h 32"/>
                    <a:gd name="T38" fmla="*/ 15 w 27"/>
                    <a:gd name="T39" fmla="*/ 31 h 32"/>
                    <a:gd name="T40" fmla="*/ 9 w 27"/>
                    <a:gd name="T41" fmla="*/ 32 h 32"/>
                    <a:gd name="T42" fmla="*/ 9 w 27"/>
                    <a:gd name="T43" fmla="*/ 32 h 32"/>
                    <a:gd name="T44" fmla="*/ 6 w 27"/>
                    <a:gd name="T45" fmla="*/ 31 h 32"/>
                    <a:gd name="T46" fmla="*/ 4 w 27"/>
                    <a:gd name="T47" fmla="*/ 31 h 32"/>
                    <a:gd name="T48" fmla="*/ 2 w 27"/>
                    <a:gd name="T49" fmla="*/ 29 h 32"/>
                    <a:gd name="T50" fmla="*/ 1 w 27"/>
                    <a:gd name="T51" fmla="*/ 27 h 32"/>
                    <a:gd name="T52" fmla="*/ 0 w 27"/>
                    <a:gd name="T53" fmla="*/ 21 h 32"/>
                    <a:gd name="T54" fmla="*/ 0 w 27"/>
                    <a:gd name="T55" fmla="*/ 1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7" h="32">
                      <a:moveTo>
                        <a:pt x="0" y="15"/>
                      </a:moveTo>
                      <a:lnTo>
                        <a:pt x="0" y="15"/>
                      </a:lnTo>
                      <a:lnTo>
                        <a:pt x="0" y="9"/>
                      </a:lnTo>
                      <a:lnTo>
                        <a:pt x="1" y="5"/>
                      </a:lnTo>
                      <a:lnTo>
                        <a:pt x="2" y="3"/>
                      </a:lnTo>
                      <a:lnTo>
                        <a:pt x="4" y="2"/>
                      </a:lnTo>
                      <a:lnTo>
                        <a:pt x="6" y="1"/>
                      </a:lnTo>
                      <a:lnTo>
                        <a:pt x="9" y="0"/>
                      </a:lnTo>
                      <a:lnTo>
                        <a:pt x="9" y="0"/>
                      </a:lnTo>
                      <a:lnTo>
                        <a:pt x="15" y="2"/>
                      </a:lnTo>
                      <a:lnTo>
                        <a:pt x="21" y="5"/>
                      </a:lnTo>
                      <a:lnTo>
                        <a:pt x="26" y="9"/>
                      </a:lnTo>
                      <a:lnTo>
                        <a:pt x="27" y="12"/>
                      </a:lnTo>
                      <a:lnTo>
                        <a:pt x="27" y="15"/>
                      </a:lnTo>
                      <a:lnTo>
                        <a:pt x="27" y="15"/>
                      </a:lnTo>
                      <a:lnTo>
                        <a:pt x="27" y="18"/>
                      </a:lnTo>
                      <a:lnTo>
                        <a:pt x="26" y="21"/>
                      </a:lnTo>
                      <a:lnTo>
                        <a:pt x="23" y="25"/>
                      </a:lnTo>
                      <a:lnTo>
                        <a:pt x="21" y="27"/>
                      </a:lnTo>
                      <a:lnTo>
                        <a:pt x="15" y="31"/>
                      </a:lnTo>
                      <a:lnTo>
                        <a:pt x="9" y="32"/>
                      </a:lnTo>
                      <a:lnTo>
                        <a:pt x="9" y="32"/>
                      </a:lnTo>
                      <a:lnTo>
                        <a:pt x="6" y="31"/>
                      </a:lnTo>
                      <a:lnTo>
                        <a:pt x="4" y="31"/>
                      </a:lnTo>
                      <a:lnTo>
                        <a:pt x="2" y="29"/>
                      </a:lnTo>
                      <a:lnTo>
                        <a:pt x="1" y="27"/>
                      </a:lnTo>
                      <a:lnTo>
                        <a:pt x="0" y="21"/>
                      </a:lnTo>
                      <a:lnTo>
                        <a:pt x="0" y="1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2" name="Freeform 1334">
                  <a:extLst>
                    <a:ext uri="{FF2B5EF4-FFF2-40B4-BE49-F238E27FC236}">
                      <a16:creationId xmlns:a16="http://schemas.microsoft.com/office/drawing/2014/main" id="{6406A259-A460-5449-12A3-046E214942C0}"/>
                    </a:ext>
                  </a:extLst>
                </p:cNvPr>
                <p:cNvSpPr>
                  <a:spLocks/>
                </p:cNvSpPr>
                <p:nvPr/>
              </p:nvSpPr>
              <p:spPr bwMode="auto">
                <a:xfrm>
                  <a:off x="6142038" y="5227637"/>
                  <a:ext cx="6350" cy="6350"/>
                </a:xfrm>
                <a:custGeom>
                  <a:avLst/>
                  <a:gdLst>
                    <a:gd name="T0" fmla="*/ 0 w 27"/>
                    <a:gd name="T1" fmla="*/ 15 h 32"/>
                    <a:gd name="T2" fmla="*/ 0 w 27"/>
                    <a:gd name="T3" fmla="*/ 15 h 32"/>
                    <a:gd name="T4" fmla="*/ 0 w 27"/>
                    <a:gd name="T5" fmla="*/ 9 h 32"/>
                    <a:gd name="T6" fmla="*/ 1 w 27"/>
                    <a:gd name="T7" fmla="*/ 5 h 32"/>
                    <a:gd name="T8" fmla="*/ 2 w 27"/>
                    <a:gd name="T9" fmla="*/ 3 h 32"/>
                    <a:gd name="T10" fmla="*/ 4 w 27"/>
                    <a:gd name="T11" fmla="*/ 2 h 32"/>
                    <a:gd name="T12" fmla="*/ 6 w 27"/>
                    <a:gd name="T13" fmla="*/ 1 h 32"/>
                    <a:gd name="T14" fmla="*/ 9 w 27"/>
                    <a:gd name="T15" fmla="*/ 0 h 32"/>
                    <a:gd name="T16" fmla="*/ 9 w 27"/>
                    <a:gd name="T17" fmla="*/ 0 h 32"/>
                    <a:gd name="T18" fmla="*/ 15 w 27"/>
                    <a:gd name="T19" fmla="*/ 2 h 32"/>
                    <a:gd name="T20" fmla="*/ 21 w 27"/>
                    <a:gd name="T21" fmla="*/ 5 h 32"/>
                    <a:gd name="T22" fmla="*/ 26 w 27"/>
                    <a:gd name="T23" fmla="*/ 9 h 32"/>
                    <a:gd name="T24" fmla="*/ 27 w 27"/>
                    <a:gd name="T25" fmla="*/ 12 h 32"/>
                    <a:gd name="T26" fmla="*/ 27 w 27"/>
                    <a:gd name="T27" fmla="*/ 15 h 32"/>
                    <a:gd name="T28" fmla="*/ 27 w 27"/>
                    <a:gd name="T29" fmla="*/ 15 h 32"/>
                    <a:gd name="T30" fmla="*/ 27 w 27"/>
                    <a:gd name="T31" fmla="*/ 18 h 32"/>
                    <a:gd name="T32" fmla="*/ 26 w 27"/>
                    <a:gd name="T33" fmla="*/ 21 h 32"/>
                    <a:gd name="T34" fmla="*/ 23 w 27"/>
                    <a:gd name="T35" fmla="*/ 25 h 32"/>
                    <a:gd name="T36" fmla="*/ 21 w 27"/>
                    <a:gd name="T37" fmla="*/ 27 h 32"/>
                    <a:gd name="T38" fmla="*/ 15 w 27"/>
                    <a:gd name="T39" fmla="*/ 31 h 32"/>
                    <a:gd name="T40" fmla="*/ 9 w 27"/>
                    <a:gd name="T41" fmla="*/ 32 h 32"/>
                    <a:gd name="T42" fmla="*/ 9 w 27"/>
                    <a:gd name="T43" fmla="*/ 32 h 32"/>
                    <a:gd name="T44" fmla="*/ 6 w 27"/>
                    <a:gd name="T45" fmla="*/ 31 h 32"/>
                    <a:gd name="T46" fmla="*/ 4 w 27"/>
                    <a:gd name="T47" fmla="*/ 31 h 32"/>
                    <a:gd name="T48" fmla="*/ 2 w 27"/>
                    <a:gd name="T49" fmla="*/ 29 h 32"/>
                    <a:gd name="T50" fmla="*/ 1 w 27"/>
                    <a:gd name="T51" fmla="*/ 27 h 32"/>
                    <a:gd name="T52" fmla="*/ 0 w 27"/>
                    <a:gd name="T53" fmla="*/ 21 h 32"/>
                    <a:gd name="T54" fmla="*/ 0 w 27"/>
                    <a:gd name="T55" fmla="*/ 1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7" h="32">
                      <a:moveTo>
                        <a:pt x="0" y="15"/>
                      </a:moveTo>
                      <a:lnTo>
                        <a:pt x="0" y="15"/>
                      </a:lnTo>
                      <a:lnTo>
                        <a:pt x="0" y="9"/>
                      </a:lnTo>
                      <a:lnTo>
                        <a:pt x="1" y="5"/>
                      </a:lnTo>
                      <a:lnTo>
                        <a:pt x="2" y="3"/>
                      </a:lnTo>
                      <a:lnTo>
                        <a:pt x="4" y="2"/>
                      </a:lnTo>
                      <a:lnTo>
                        <a:pt x="6" y="1"/>
                      </a:lnTo>
                      <a:lnTo>
                        <a:pt x="9" y="0"/>
                      </a:lnTo>
                      <a:lnTo>
                        <a:pt x="9" y="0"/>
                      </a:lnTo>
                      <a:lnTo>
                        <a:pt x="15" y="2"/>
                      </a:lnTo>
                      <a:lnTo>
                        <a:pt x="21" y="5"/>
                      </a:lnTo>
                      <a:lnTo>
                        <a:pt x="26" y="9"/>
                      </a:lnTo>
                      <a:lnTo>
                        <a:pt x="27" y="12"/>
                      </a:lnTo>
                      <a:lnTo>
                        <a:pt x="27" y="15"/>
                      </a:lnTo>
                      <a:lnTo>
                        <a:pt x="27" y="15"/>
                      </a:lnTo>
                      <a:lnTo>
                        <a:pt x="27" y="18"/>
                      </a:lnTo>
                      <a:lnTo>
                        <a:pt x="26" y="21"/>
                      </a:lnTo>
                      <a:lnTo>
                        <a:pt x="23" y="25"/>
                      </a:lnTo>
                      <a:lnTo>
                        <a:pt x="21" y="27"/>
                      </a:lnTo>
                      <a:lnTo>
                        <a:pt x="15" y="31"/>
                      </a:lnTo>
                      <a:lnTo>
                        <a:pt x="9" y="32"/>
                      </a:lnTo>
                      <a:lnTo>
                        <a:pt x="9" y="32"/>
                      </a:lnTo>
                      <a:lnTo>
                        <a:pt x="6" y="31"/>
                      </a:lnTo>
                      <a:lnTo>
                        <a:pt x="4" y="31"/>
                      </a:lnTo>
                      <a:lnTo>
                        <a:pt x="2" y="29"/>
                      </a:lnTo>
                      <a:lnTo>
                        <a:pt x="1" y="27"/>
                      </a:lnTo>
                      <a:lnTo>
                        <a:pt x="0" y="21"/>
                      </a:lnTo>
                      <a:lnTo>
                        <a:pt x="0"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3" name="Freeform 1335">
                  <a:extLst>
                    <a:ext uri="{FF2B5EF4-FFF2-40B4-BE49-F238E27FC236}">
                      <a16:creationId xmlns:a16="http://schemas.microsoft.com/office/drawing/2014/main" id="{C74F4A18-6391-0E1E-6352-3CCF8A7BBE80}"/>
                    </a:ext>
                  </a:extLst>
                </p:cNvPr>
                <p:cNvSpPr>
                  <a:spLocks/>
                </p:cNvSpPr>
                <p:nvPr/>
              </p:nvSpPr>
              <p:spPr bwMode="auto">
                <a:xfrm>
                  <a:off x="6142038" y="5227637"/>
                  <a:ext cx="6350" cy="6350"/>
                </a:xfrm>
                <a:custGeom>
                  <a:avLst/>
                  <a:gdLst>
                    <a:gd name="T0" fmla="*/ 0 w 27"/>
                    <a:gd name="T1" fmla="*/ 15 h 32"/>
                    <a:gd name="T2" fmla="*/ 0 w 27"/>
                    <a:gd name="T3" fmla="*/ 15 h 32"/>
                    <a:gd name="T4" fmla="*/ 0 w 27"/>
                    <a:gd name="T5" fmla="*/ 9 h 32"/>
                    <a:gd name="T6" fmla="*/ 1 w 27"/>
                    <a:gd name="T7" fmla="*/ 5 h 32"/>
                    <a:gd name="T8" fmla="*/ 2 w 27"/>
                    <a:gd name="T9" fmla="*/ 3 h 32"/>
                    <a:gd name="T10" fmla="*/ 4 w 27"/>
                    <a:gd name="T11" fmla="*/ 2 h 32"/>
                    <a:gd name="T12" fmla="*/ 6 w 27"/>
                    <a:gd name="T13" fmla="*/ 1 h 32"/>
                    <a:gd name="T14" fmla="*/ 9 w 27"/>
                    <a:gd name="T15" fmla="*/ 0 h 32"/>
                    <a:gd name="T16" fmla="*/ 9 w 27"/>
                    <a:gd name="T17" fmla="*/ 0 h 32"/>
                    <a:gd name="T18" fmla="*/ 15 w 27"/>
                    <a:gd name="T19" fmla="*/ 2 h 32"/>
                    <a:gd name="T20" fmla="*/ 21 w 27"/>
                    <a:gd name="T21" fmla="*/ 5 h 32"/>
                    <a:gd name="T22" fmla="*/ 23 w 27"/>
                    <a:gd name="T23" fmla="*/ 7 h 32"/>
                    <a:gd name="T24" fmla="*/ 26 w 27"/>
                    <a:gd name="T25" fmla="*/ 9 h 32"/>
                    <a:gd name="T26" fmla="*/ 27 w 27"/>
                    <a:gd name="T27" fmla="*/ 12 h 32"/>
                    <a:gd name="T28" fmla="*/ 27 w 27"/>
                    <a:gd name="T29" fmla="*/ 15 h 32"/>
                    <a:gd name="T30" fmla="*/ 27 w 27"/>
                    <a:gd name="T31" fmla="*/ 15 h 32"/>
                    <a:gd name="T32" fmla="*/ 27 w 27"/>
                    <a:gd name="T33" fmla="*/ 18 h 32"/>
                    <a:gd name="T34" fmla="*/ 26 w 27"/>
                    <a:gd name="T35" fmla="*/ 21 h 32"/>
                    <a:gd name="T36" fmla="*/ 23 w 27"/>
                    <a:gd name="T37" fmla="*/ 25 h 32"/>
                    <a:gd name="T38" fmla="*/ 21 w 27"/>
                    <a:gd name="T39" fmla="*/ 27 h 32"/>
                    <a:gd name="T40" fmla="*/ 15 w 27"/>
                    <a:gd name="T41" fmla="*/ 31 h 32"/>
                    <a:gd name="T42" fmla="*/ 9 w 27"/>
                    <a:gd name="T43" fmla="*/ 32 h 32"/>
                    <a:gd name="T44" fmla="*/ 9 w 27"/>
                    <a:gd name="T45" fmla="*/ 32 h 32"/>
                    <a:gd name="T46" fmla="*/ 6 w 27"/>
                    <a:gd name="T47" fmla="*/ 31 h 32"/>
                    <a:gd name="T48" fmla="*/ 4 w 27"/>
                    <a:gd name="T49" fmla="*/ 31 h 32"/>
                    <a:gd name="T50" fmla="*/ 2 w 27"/>
                    <a:gd name="T51" fmla="*/ 29 h 32"/>
                    <a:gd name="T52" fmla="*/ 1 w 27"/>
                    <a:gd name="T53" fmla="*/ 27 h 32"/>
                    <a:gd name="T54" fmla="*/ 0 w 27"/>
                    <a:gd name="T55" fmla="*/ 21 h 32"/>
                    <a:gd name="T56" fmla="*/ 0 w 27"/>
                    <a:gd name="T57" fmla="*/ 15 h 32"/>
                    <a:gd name="T58" fmla="*/ 0 w 27"/>
                    <a:gd name="T59" fmla="*/ 1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7" h="32">
                      <a:moveTo>
                        <a:pt x="0" y="15"/>
                      </a:moveTo>
                      <a:lnTo>
                        <a:pt x="0" y="15"/>
                      </a:lnTo>
                      <a:lnTo>
                        <a:pt x="0" y="9"/>
                      </a:lnTo>
                      <a:lnTo>
                        <a:pt x="1" y="5"/>
                      </a:lnTo>
                      <a:lnTo>
                        <a:pt x="2" y="3"/>
                      </a:lnTo>
                      <a:lnTo>
                        <a:pt x="4" y="2"/>
                      </a:lnTo>
                      <a:lnTo>
                        <a:pt x="6" y="1"/>
                      </a:lnTo>
                      <a:lnTo>
                        <a:pt x="9" y="0"/>
                      </a:lnTo>
                      <a:lnTo>
                        <a:pt x="9" y="0"/>
                      </a:lnTo>
                      <a:lnTo>
                        <a:pt x="15" y="2"/>
                      </a:lnTo>
                      <a:lnTo>
                        <a:pt x="21" y="5"/>
                      </a:lnTo>
                      <a:lnTo>
                        <a:pt x="23" y="7"/>
                      </a:lnTo>
                      <a:lnTo>
                        <a:pt x="26" y="9"/>
                      </a:lnTo>
                      <a:lnTo>
                        <a:pt x="27" y="12"/>
                      </a:lnTo>
                      <a:lnTo>
                        <a:pt x="27" y="15"/>
                      </a:lnTo>
                      <a:lnTo>
                        <a:pt x="27" y="15"/>
                      </a:lnTo>
                      <a:lnTo>
                        <a:pt x="27" y="18"/>
                      </a:lnTo>
                      <a:lnTo>
                        <a:pt x="26" y="21"/>
                      </a:lnTo>
                      <a:lnTo>
                        <a:pt x="23" y="25"/>
                      </a:lnTo>
                      <a:lnTo>
                        <a:pt x="21" y="27"/>
                      </a:lnTo>
                      <a:lnTo>
                        <a:pt x="15" y="31"/>
                      </a:lnTo>
                      <a:lnTo>
                        <a:pt x="9" y="32"/>
                      </a:lnTo>
                      <a:lnTo>
                        <a:pt x="9" y="32"/>
                      </a:lnTo>
                      <a:lnTo>
                        <a:pt x="6" y="31"/>
                      </a:lnTo>
                      <a:lnTo>
                        <a:pt x="4" y="31"/>
                      </a:lnTo>
                      <a:lnTo>
                        <a:pt x="2" y="29"/>
                      </a:lnTo>
                      <a:lnTo>
                        <a:pt x="1" y="27"/>
                      </a:lnTo>
                      <a:lnTo>
                        <a:pt x="0" y="21"/>
                      </a:lnTo>
                      <a:lnTo>
                        <a:pt x="0" y="15"/>
                      </a:lnTo>
                      <a:lnTo>
                        <a:pt x="0" y="1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4" name="Rectangle 1336">
                  <a:extLst>
                    <a:ext uri="{FF2B5EF4-FFF2-40B4-BE49-F238E27FC236}">
                      <a16:creationId xmlns:a16="http://schemas.microsoft.com/office/drawing/2014/main" id="{B3AA5138-4D5D-597F-EA82-CCDF15F8B38D}"/>
                    </a:ext>
                  </a:extLst>
                </p:cNvPr>
                <p:cNvSpPr>
                  <a:spLocks noChangeArrowheads="1"/>
                </p:cNvSpPr>
                <p:nvPr/>
              </p:nvSpPr>
              <p:spPr bwMode="auto">
                <a:xfrm>
                  <a:off x="6145213" y="5229225"/>
                  <a:ext cx="1588" cy="3175"/>
                </a:xfrm>
                <a:prstGeom prst="rect">
                  <a:avLst/>
                </a:prstGeom>
                <a:solidFill>
                  <a:srgbClr val="D32B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5" name="Rectangle 1337">
                  <a:extLst>
                    <a:ext uri="{FF2B5EF4-FFF2-40B4-BE49-F238E27FC236}">
                      <a16:creationId xmlns:a16="http://schemas.microsoft.com/office/drawing/2014/main" id="{3D9A94FD-3F09-40B7-59BA-4FA66DFB1901}"/>
                    </a:ext>
                  </a:extLst>
                </p:cNvPr>
                <p:cNvSpPr>
                  <a:spLocks noChangeArrowheads="1"/>
                </p:cNvSpPr>
                <p:nvPr/>
              </p:nvSpPr>
              <p:spPr bwMode="auto">
                <a:xfrm>
                  <a:off x="6145213" y="5229225"/>
                  <a:ext cx="1588"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6" name="Rectangle 1338">
                  <a:extLst>
                    <a:ext uri="{FF2B5EF4-FFF2-40B4-BE49-F238E27FC236}">
                      <a16:creationId xmlns:a16="http://schemas.microsoft.com/office/drawing/2014/main" id="{642E231E-6F46-8F64-B4B1-2681F61CFF34}"/>
                    </a:ext>
                  </a:extLst>
                </p:cNvPr>
                <p:cNvSpPr>
                  <a:spLocks noChangeArrowheads="1"/>
                </p:cNvSpPr>
                <p:nvPr/>
              </p:nvSpPr>
              <p:spPr bwMode="auto">
                <a:xfrm>
                  <a:off x="6164263" y="5229225"/>
                  <a:ext cx="3175" cy="3175"/>
                </a:xfrm>
                <a:prstGeom prst="rect">
                  <a:avLst/>
                </a:prstGeom>
                <a:solidFill>
                  <a:srgbClr val="D32B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7" name="Rectangle 1339">
                  <a:extLst>
                    <a:ext uri="{FF2B5EF4-FFF2-40B4-BE49-F238E27FC236}">
                      <a16:creationId xmlns:a16="http://schemas.microsoft.com/office/drawing/2014/main" id="{8A753137-B48D-84A4-13F7-8F6F9241C4C7}"/>
                    </a:ext>
                  </a:extLst>
                </p:cNvPr>
                <p:cNvSpPr>
                  <a:spLocks noChangeArrowheads="1"/>
                </p:cNvSpPr>
                <p:nvPr/>
              </p:nvSpPr>
              <p:spPr bwMode="auto">
                <a:xfrm>
                  <a:off x="6164263" y="5229225"/>
                  <a:ext cx="3175"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8" name="Rectangle 1340">
                  <a:extLst>
                    <a:ext uri="{FF2B5EF4-FFF2-40B4-BE49-F238E27FC236}">
                      <a16:creationId xmlns:a16="http://schemas.microsoft.com/office/drawing/2014/main" id="{9310A24B-4D01-4C4D-7A6F-BC78880413A3}"/>
                    </a:ext>
                  </a:extLst>
                </p:cNvPr>
                <p:cNvSpPr>
                  <a:spLocks noChangeArrowheads="1"/>
                </p:cNvSpPr>
                <p:nvPr/>
              </p:nvSpPr>
              <p:spPr bwMode="auto">
                <a:xfrm>
                  <a:off x="6154738" y="5254625"/>
                  <a:ext cx="4763"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9" name="Rectangle 1341">
                  <a:extLst>
                    <a:ext uri="{FF2B5EF4-FFF2-40B4-BE49-F238E27FC236}">
                      <a16:creationId xmlns:a16="http://schemas.microsoft.com/office/drawing/2014/main" id="{53F6B5DE-C46A-7CB5-3690-0150A62A45A8}"/>
                    </a:ext>
                  </a:extLst>
                </p:cNvPr>
                <p:cNvSpPr>
                  <a:spLocks noChangeArrowheads="1"/>
                </p:cNvSpPr>
                <p:nvPr/>
              </p:nvSpPr>
              <p:spPr bwMode="auto">
                <a:xfrm>
                  <a:off x="6154738" y="5254625"/>
                  <a:ext cx="4763"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0" name="Rectangle 1342">
                  <a:extLst>
                    <a:ext uri="{FF2B5EF4-FFF2-40B4-BE49-F238E27FC236}">
                      <a16:creationId xmlns:a16="http://schemas.microsoft.com/office/drawing/2014/main" id="{56E9385F-3080-56EF-2F66-B1E6D8E6B3C7}"/>
                    </a:ext>
                  </a:extLst>
                </p:cNvPr>
                <p:cNvSpPr>
                  <a:spLocks noChangeArrowheads="1"/>
                </p:cNvSpPr>
                <p:nvPr/>
              </p:nvSpPr>
              <p:spPr bwMode="auto">
                <a:xfrm>
                  <a:off x="6154738" y="5254625"/>
                  <a:ext cx="4763"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1" name="Rectangle 1343">
                  <a:extLst>
                    <a:ext uri="{FF2B5EF4-FFF2-40B4-BE49-F238E27FC236}">
                      <a16:creationId xmlns:a16="http://schemas.microsoft.com/office/drawing/2014/main" id="{CEFEA5FC-023D-6476-2AD8-C75414EA822A}"/>
                    </a:ext>
                  </a:extLst>
                </p:cNvPr>
                <p:cNvSpPr>
                  <a:spLocks noChangeArrowheads="1"/>
                </p:cNvSpPr>
                <p:nvPr/>
              </p:nvSpPr>
              <p:spPr bwMode="auto">
                <a:xfrm>
                  <a:off x="6154738" y="5254625"/>
                  <a:ext cx="4763"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2" name="Rectangle 1344">
                  <a:extLst>
                    <a:ext uri="{FF2B5EF4-FFF2-40B4-BE49-F238E27FC236}">
                      <a16:creationId xmlns:a16="http://schemas.microsoft.com/office/drawing/2014/main" id="{97F75064-A477-282C-01C1-6C672DCA6A2A}"/>
                    </a:ext>
                  </a:extLst>
                </p:cNvPr>
                <p:cNvSpPr>
                  <a:spLocks noChangeArrowheads="1"/>
                </p:cNvSpPr>
                <p:nvPr/>
              </p:nvSpPr>
              <p:spPr bwMode="auto">
                <a:xfrm>
                  <a:off x="6153151" y="5256212"/>
                  <a:ext cx="7938"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3" name="Rectangle 1345">
                  <a:extLst>
                    <a:ext uri="{FF2B5EF4-FFF2-40B4-BE49-F238E27FC236}">
                      <a16:creationId xmlns:a16="http://schemas.microsoft.com/office/drawing/2014/main" id="{0324919E-2442-F76C-9DBC-1A066BE4FDB7}"/>
                    </a:ext>
                  </a:extLst>
                </p:cNvPr>
                <p:cNvSpPr>
                  <a:spLocks noChangeArrowheads="1"/>
                </p:cNvSpPr>
                <p:nvPr/>
              </p:nvSpPr>
              <p:spPr bwMode="auto">
                <a:xfrm>
                  <a:off x="6153151" y="5256212"/>
                  <a:ext cx="7938"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4" name="Rectangle 1346">
                  <a:extLst>
                    <a:ext uri="{FF2B5EF4-FFF2-40B4-BE49-F238E27FC236}">
                      <a16:creationId xmlns:a16="http://schemas.microsoft.com/office/drawing/2014/main" id="{FDE87771-C1E4-48D1-B79C-DC02AE54F3CD}"/>
                    </a:ext>
                  </a:extLst>
                </p:cNvPr>
                <p:cNvSpPr>
                  <a:spLocks noChangeArrowheads="1"/>
                </p:cNvSpPr>
                <p:nvPr/>
              </p:nvSpPr>
              <p:spPr bwMode="auto">
                <a:xfrm>
                  <a:off x="6153151" y="5251450"/>
                  <a:ext cx="7938"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5" name="Rectangle 1347">
                  <a:extLst>
                    <a:ext uri="{FF2B5EF4-FFF2-40B4-BE49-F238E27FC236}">
                      <a16:creationId xmlns:a16="http://schemas.microsoft.com/office/drawing/2014/main" id="{B8BF0C21-304B-9FDB-8214-DB7AF1305DA7}"/>
                    </a:ext>
                  </a:extLst>
                </p:cNvPr>
                <p:cNvSpPr>
                  <a:spLocks noChangeArrowheads="1"/>
                </p:cNvSpPr>
                <p:nvPr/>
              </p:nvSpPr>
              <p:spPr bwMode="auto">
                <a:xfrm>
                  <a:off x="6153151" y="5251450"/>
                  <a:ext cx="7938"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6" name="Rectangle 1348">
                  <a:extLst>
                    <a:ext uri="{FF2B5EF4-FFF2-40B4-BE49-F238E27FC236}">
                      <a16:creationId xmlns:a16="http://schemas.microsoft.com/office/drawing/2014/main" id="{B311A42E-D8C0-FE50-78BF-551D768626E8}"/>
                    </a:ext>
                  </a:extLst>
                </p:cNvPr>
                <p:cNvSpPr>
                  <a:spLocks noChangeArrowheads="1"/>
                </p:cNvSpPr>
                <p:nvPr/>
              </p:nvSpPr>
              <p:spPr bwMode="auto">
                <a:xfrm>
                  <a:off x="6159501" y="5254625"/>
                  <a:ext cx="9525"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 name="Rectangle 1349">
                  <a:extLst>
                    <a:ext uri="{FF2B5EF4-FFF2-40B4-BE49-F238E27FC236}">
                      <a16:creationId xmlns:a16="http://schemas.microsoft.com/office/drawing/2014/main" id="{02453A78-7867-D1A6-88FC-F37BCBC8FF57}"/>
                    </a:ext>
                  </a:extLst>
                </p:cNvPr>
                <p:cNvSpPr>
                  <a:spLocks noChangeArrowheads="1"/>
                </p:cNvSpPr>
                <p:nvPr/>
              </p:nvSpPr>
              <p:spPr bwMode="auto">
                <a:xfrm>
                  <a:off x="6159501" y="5254625"/>
                  <a:ext cx="9525"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8" name="Rectangle 1350">
                  <a:extLst>
                    <a:ext uri="{FF2B5EF4-FFF2-40B4-BE49-F238E27FC236}">
                      <a16:creationId xmlns:a16="http://schemas.microsoft.com/office/drawing/2014/main" id="{1110CCEB-64A1-DC4F-E69D-147D5AB1BE41}"/>
                    </a:ext>
                  </a:extLst>
                </p:cNvPr>
                <p:cNvSpPr>
                  <a:spLocks noChangeArrowheads="1"/>
                </p:cNvSpPr>
                <p:nvPr/>
              </p:nvSpPr>
              <p:spPr bwMode="auto">
                <a:xfrm>
                  <a:off x="6146801" y="5254625"/>
                  <a:ext cx="7938"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 name="Rectangle 1351">
                  <a:extLst>
                    <a:ext uri="{FF2B5EF4-FFF2-40B4-BE49-F238E27FC236}">
                      <a16:creationId xmlns:a16="http://schemas.microsoft.com/office/drawing/2014/main" id="{2F28F2B6-25C9-0307-7F48-1B5AFC1374DE}"/>
                    </a:ext>
                  </a:extLst>
                </p:cNvPr>
                <p:cNvSpPr>
                  <a:spLocks noChangeArrowheads="1"/>
                </p:cNvSpPr>
                <p:nvPr/>
              </p:nvSpPr>
              <p:spPr bwMode="auto">
                <a:xfrm>
                  <a:off x="6146801" y="5254625"/>
                  <a:ext cx="7938"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20" name="Rectangle 1352">
                  <a:extLst>
                    <a:ext uri="{FF2B5EF4-FFF2-40B4-BE49-F238E27FC236}">
                      <a16:creationId xmlns:a16="http://schemas.microsoft.com/office/drawing/2014/main" id="{E80B7DC4-986C-4384-8372-F8AB94B74ED7}"/>
                    </a:ext>
                  </a:extLst>
                </p:cNvPr>
                <p:cNvSpPr>
                  <a:spLocks noChangeArrowheads="1"/>
                </p:cNvSpPr>
                <p:nvPr/>
              </p:nvSpPr>
              <p:spPr bwMode="auto">
                <a:xfrm>
                  <a:off x="6176963" y="5254625"/>
                  <a:ext cx="4763"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 name="Rectangle 1353">
                  <a:extLst>
                    <a:ext uri="{FF2B5EF4-FFF2-40B4-BE49-F238E27FC236}">
                      <a16:creationId xmlns:a16="http://schemas.microsoft.com/office/drawing/2014/main" id="{34BA9C42-A004-4F00-988A-0CAFF9F216AA}"/>
                    </a:ext>
                  </a:extLst>
                </p:cNvPr>
                <p:cNvSpPr>
                  <a:spLocks noChangeArrowheads="1"/>
                </p:cNvSpPr>
                <p:nvPr/>
              </p:nvSpPr>
              <p:spPr bwMode="auto">
                <a:xfrm>
                  <a:off x="6176963" y="5254625"/>
                  <a:ext cx="4763"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22" name="Rectangle 1354">
                  <a:extLst>
                    <a:ext uri="{FF2B5EF4-FFF2-40B4-BE49-F238E27FC236}">
                      <a16:creationId xmlns:a16="http://schemas.microsoft.com/office/drawing/2014/main" id="{DDD15CD0-4A54-23C7-B713-F1E2429883BB}"/>
                    </a:ext>
                  </a:extLst>
                </p:cNvPr>
                <p:cNvSpPr>
                  <a:spLocks noChangeArrowheads="1"/>
                </p:cNvSpPr>
                <p:nvPr/>
              </p:nvSpPr>
              <p:spPr bwMode="auto">
                <a:xfrm>
                  <a:off x="6176963" y="5254625"/>
                  <a:ext cx="4763"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3" name="Rectangle 1355">
                  <a:extLst>
                    <a:ext uri="{FF2B5EF4-FFF2-40B4-BE49-F238E27FC236}">
                      <a16:creationId xmlns:a16="http://schemas.microsoft.com/office/drawing/2014/main" id="{6FC4D200-04F8-AB5C-4C03-E15BECD3CBAB}"/>
                    </a:ext>
                  </a:extLst>
                </p:cNvPr>
                <p:cNvSpPr>
                  <a:spLocks noChangeArrowheads="1"/>
                </p:cNvSpPr>
                <p:nvPr/>
              </p:nvSpPr>
              <p:spPr bwMode="auto">
                <a:xfrm>
                  <a:off x="6176963" y="5254625"/>
                  <a:ext cx="4763"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24" name="Rectangle 1356">
                  <a:extLst>
                    <a:ext uri="{FF2B5EF4-FFF2-40B4-BE49-F238E27FC236}">
                      <a16:creationId xmlns:a16="http://schemas.microsoft.com/office/drawing/2014/main" id="{96870666-E11C-5D31-04BB-3FB512DCC621}"/>
                    </a:ext>
                  </a:extLst>
                </p:cNvPr>
                <p:cNvSpPr>
                  <a:spLocks noChangeArrowheads="1"/>
                </p:cNvSpPr>
                <p:nvPr/>
              </p:nvSpPr>
              <p:spPr bwMode="auto">
                <a:xfrm>
                  <a:off x="6172201" y="5256212"/>
                  <a:ext cx="9525"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5" name="Rectangle 1357">
                  <a:extLst>
                    <a:ext uri="{FF2B5EF4-FFF2-40B4-BE49-F238E27FC236}">
                      <a16:creationId xmlns:a16="http://schemas.microsoft.com/office/drawing/2014/main" id="{F1E4D904-1864-91FA-F8C0-F33C03440AAB}"/>
                    </a:ext>
                  </a:extLst>
                </p:cNvPr>
                <p:cNvSpPr>
                  <a:spLocks noChangeArrowheads="1"/>
                </p:cNvSpPr>
                <p:nvPr/>
              </p:nvSpPr>
              <p:spPr bwMode="auto">
                <a:xfrm>
                  <a:off x="6172201" y="5256212"/>
                  <a:ext cx="9525"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26" name="Rectangle 1358">
                  <a:extLst>
                    <a:ext uri="{FF2B5EF4-FFF2-40B4-BE49-F238E27FC236}">
                      <a16:creationId xmlns:a16="http://schemas.microsoft.com/office/drawing/2014/main" id="{6E7856DE-0AB3-EB94-CB52-D6574A050A3A}"/>
                    </a:ext>
                  </a:extLst>
                </p:cNvPr>
                <p:cNvSpPr>
                  <a:spLocks noChangeArrowheads="1"/>
                </p:cNvSpPr>
                <p:nvPr/>
              </p:nvSpPr>
              <p:spPr bwMode="auto">
                <a:xfrm>
                  <a:off x="6172201" y="5251450"/>
                  <a:ext cx="9525"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7" name="Rectangle 1359">
                  <a:extLst>
                    <a:ext uri="{FF2B5EF4-FFF2-40B4-BE49-F238E27FC236}">
                      <a16:creationId xmlns:a16="http://schemas.microsoft.com/office/drawing/2014/main" id="{9651EF20-5194-A596-5DCD-E6D91B76CEB4}"/>
                    </a:ext>
                  </a:extLst>
                </p:cNvPr>
                <p:cNvSpPr>
                  <a:spLocks noChangeArrowheads="1"/>
                </p:cNvSpPr>
                <p:nvPr/>
              </p:nvSpPr>
              <p:spPr bwMode="auto">
                <a:xfrm>
                  <a:off x="6172201" y="5251450"/>
                  <a:ext cx="9525"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28" name="Rectangle 1360">
                  <a:extLst>
                    <a:ext uri="{FF2B5EF4-FFF2-40B4-BE49-F238E27FC236}">
                      <a16:creationId xmlns:a16="http://schemas.microsoft.com/office/drawing/2014/main" id="{9C9040E7-FB10-A0E5-F75D-25E7CA233E4D}"/>
                    </a:ext>
                  </a:extLst>
                </p:cNvPr>
                <p:cNvSpPr>
                  <a:spLocks noChangeArrowheads="1"/>
                </p:cNvSpPr>
                <p:nvPr/>
              </p:nvSpPr>
              <p:spPr bwMode="auto">
                <a:xfrm>
                  <a:off x="6167438" y="5254625"/>
                  <a:ext cx="9525"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9" name="Rectangle 1361">
                  <a:extLst>
                    <a:ext uri="{FF2B5EF4-FFF2-40B4-BE49-F238E27FC236}">
                      <a16:creationId xmlns:a16="http://schemas.microsoft.com/office/drawing/2014/main" id="{5A6AB0D3-225F-0096-00B7-53F974399EE8}"/>
                    </a:ext>
                  </a:extLst>
                </p:cNvPr>
                <p:cNvSpPr>
                  <a:spLocks noChangeArrowheads="1"/>
                </p:cNvSpPr>
                <p:nvPr/>
              </p:nvSpPr>
              <p:spPr bwMode="auto">
                <a:xfrm>
                  <a:off x="6167438" y="5254625"/>
                  <a:ext cx="9525"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0" name="Rectangle 1362">
                  <a:extLst>
                    <a:ext uri="{FF2B5EF4-FFF2-40B4-BE49-F238E27FC236}">
                      <a16:creationId xmlns:a16="http://schemas.microsoft.com/office/drawing/2014/main" id="{18A793D5-8A59-2751-1795-60B345FAAB6F}"/>
                    </a:ext>
                  </a:extLst>
                </p:cNvPr>
                <p:cNvSpPr>
                  <a:spLocks noChangeArrowheads="1"/>
                </p:cNvSpPr>
                <p:nvPr/>
              </p:nvSpPr>
              <p:spPr bwMode="auto">
                <a:xfrm>
                  <a:off x="6178551" y="5254625"/>
                  <a:ext cx="7938"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1" name="Rectangle 1363">
                  <a:extLst>
                    <a:ext uri="{FF2B5EF4-FFF2-40B4-BE49-F238E27FC236}">
                      <a16:creationId xmlns:a16="http://schemas.microsoft.com/office/drawing/2014/main" id="{71E7BAEF-084E-D5C4-08FD-AF2F8A7524F3}"/>
                    </a:ext>
                  </a:extLst>
                </p:cNvPr>
                <p:cNvSpPr>
                  <a:spLocks noChangeArrowheads="1"/>
                </p:cNvSpPr>
                <p:nvPr/>
              </p:nvSpPr>
              <p:spPr bwMode="auto">
                <a:xfrm>
                  <a:off x="6178551" y="5254625"/>
                  <a:ext cx="7938"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2" name="Rectangle 1364">
                  <a:extLst>
                    <a:ext uri="{FF2B5EF4-FFF2-40B4-BE49-F238E27FC236}">
                      <a16:creationId xmlns:a16="http://schemas.microsoft.com/office/drawing/2014/main" id="{B380466B-DF8B-BA4E-AF89-B35059930325}"/>
                    </a:ext>
                  </a:extLst>
                </p:cNvPr>
                <p:cNvSpPr>
                  <a:spLocks noChangeArrowheads="1"/>
                </p:cNvSpPr>
                <p:nvPr/>
              </p:nvSpPr>
              <p:spPr bwMode="auto">
                <a:xfrm>
                  <a:off x="6186488" y="5265737"/>
                  <a:ext cx="3175"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3" name="Rectangle 1365">
                  <a:extLst>
                    <a:ext uri="{FF2B5EF4-FFF2-40B4-BE49-F238E27FC236}">
                      <a16:creationId xmlns:a16="http://schemas.microsoft.com/office/drawing/2014/main" id="{060A072B-9B86-C42C-FFF7-D49ADC7B693A}"/>
                    </a:ext>
                  </a:extLst>
                </p:cNvPr>
                <p:cNvSpPr>
                  <a:spLocks noChangeArrowheads="1"/>
                </p:cNvSpPr>
                <p:nvPr/>
              </p:nvSpPr>
              <p:spPr bwMode="auto">
                <a:xfrm>
                  <a:off x="6186488" y="5265737"/>
                  <a:ext cx="3175"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4" name="Rectangle 1366">
                  <a:extLst>
                    <a:ext uri="{FF2B5EF4-FFF2-40B4-BE49-F238E27FC236}">
                      <a16:creationId xmlns:a16="http://schemas.microsoft.com/office/drawing/2014/main" id="{0D2CE80F-01C5-711D-04C9-A056CD3637C5}"/>
                    </a:ext>
                  </a:extLst>
                </p:cNvPr>
                <p:cNvSpPr>
                  <a:spLocks noChangeArrowheads="1"/>
                </p:cNvSpPr>
                <p:nvPr/>
              </p:nvSpPr>
              <p:spPr bwMode="auto">
                <a:xfrm>
                  <a:off x="6186488" y="5265737"/>
                  <a:ext cx="3175"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5" name="Rectangle 1367">
                  <a:extLst>
                    <a:ext uri="{FF2B5EF4-FFF2-40B4-BE49-F238E27FC236}">
                      <a16:creationId xmlns:a16="http://schemas.microsoft.com/office/drawing/2014/main" id="{E4273698-69F1-93F2-E530-101D5EF23584}"/>
                    </a:ext>
                  </a:extLst>
                </p:cNvPr>
                <p:cNvSpPr>
                  <a:spLocks noChangeArrowheads="1"/>
                </p:cNvSpPr>
                <p:nvPr/>
              </p:nvSpPr>
              <p:spPr bwMode="auto">
                <a:xfrm>
                  <a:off x="6186488" y="5265737"/>
                  <a:ext cx="3175"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6" name="Rectangle 1368">
                  <a:extLst>
                    <a:ext uri="{FF2B5EF4-FFF2-40B4-BE49-F238E27FC236}">
                      <a16:creationId xmlns:a16="http://schemas.microsoft.com/office/drawing/2014/main" id="{492FD46F-8352-F8DD-12B5-92B273B660AE}"/>
                    </a:ext>
                  </a:extLst>
                </p:cNvPr>
                <p:cNvSpPr>
                  <a:spLocks noChangeArrowheads="1"/>
                </p:cNvSpPr>
                <p:nvPr/>
              </p:nvSpPr>
              <p:spPr bwMode="auto">
                <a:xfrm>
                  <a:off x="6184901" y="5262562"/>
                  <a:ext cx="1588" cy="793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7" name="Rectangle 1369">
                  <a:extLst>
                    <a:ext uri="{FF2B5EF4-FFF2-40B4-BE49-F238E27FC236}">
                      <a16:creationId xmlns:a16="http://schemas.microsoft.com/office/drawing/2014/main" id="{21048FCE-DB4A-B40A-57E3-B94843931504}"/>
                    </a:ext>
                  </a:extLst>
                </p:cNvPr>
                <p:cNvSpPr>
                  <a:spLocks noChangeArrowheads="1"/>
                </p:cNvSpPr>
                <p:nvPr/>
              </p:nvSpPr>
              <p:spPr bwMode="auto">
                <a:xfrm>
                  <a:off x="6184901" y="5262562"/>
                  <a:ext cx="1588" cy="793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8" name="Rectangle 1370">
                  <a:extLst>
                    <a:ext uri="{FF2B5EF4-FFF2-40B4-BE49-F238E27FC236}">
                      <a16:creationId xmlns:a16="http://schemas.microsoft.com/office/drawing/2014/main" id="{BAA80C93-D08B-D1A2-C1CB-6586290E9A97}"/>
                    </a:ext>
                  </a:extLst>
                </p:cNvPr>
                <p:cNvSpPr>
                  <a:spLocks noChangeArrowheads="1"/>
                </p:cNvSpPr>
                <p:nvPr/>
              </p:nvSpPr>
              <p:spPr bwMode="auto">
                <a:xfrm>
                  <a:off x="6189663" y="5262562"/>
                  <a:ext cx="1588" cy="793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9" name="Rectangle 1371">
                  <a:extLst>
                    <a:ext uri="{FF2B5EF4-FFF2-40B4-BE49-F238E27FC236}">
                      <a16:creationId xmlns:a16="http://schemas.microsoft.com/office/drawing/2014/main" id="{7AEF5462-CC0D-3FAF-F949-F1ADF95C20F8}"/>
                    </a:ext>
                  </a:extLst>
                </p:cNvPr>
                <p:cNvSpPr>
                  <a:spLocks noChangeArrowheads="1"/>
                </p:cNvSpPr>
                <p:nvPr/>
              </p:nvSpPr>
              <p:spPr bwMode="auto">
                <a:xfrm>
                  <a:off x="6189663" y="5262562"/>
                  <a:ext cx="1588" cy="793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40" name="Rectangle 1372">
                  <a:extLst>
                    <a:ext uri="{FF2B5EF4-FFF2-40B4-BE49-F238E27FC236}">
                      <a16:creationId xmlns:a16="http://schemas.microsoft.com/office/drawing/2014/main" id="{1D28BCF2-5E6A-E2CD-946D-0EA8451BE608}"/>
                    </a:ext>
                  </a:extLst>
                </p:cNvPr>
                <p:cNvSpPr>
                  <a:spLocks noChangeArrowheads="1"/>
                </p:cNvSpPr>
                <p:nvPr/>
              </p:nvSpPr>
              <p:spPr bwMode="auto">
                <a:xfrm>
                  <a:off x="6186488" y="5256212"/>
                  <a:ext cx="3175" cy="952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1" name="Rectangle 1373">
                  <a:extLst>
                    <a:ext uri="{FF2B5EF4-FFF2-40B4-BE49-F238E27FC236}">
                      <a16:creationId xmlns:a16="http://schemas.microsoft.com/office/drawing/2014/main" id="{4729CFCD-8FBD-7861-AA57-27D4CC32E4EF}"/>
                    </a:ext>
                  </a:extLst>
                </p:cNvPr>
                <p:cNvSpPr>
                  <a:spLocks noChangeArrowheads="1"/>
                </p:cNvSpPr>
                <p:nvPr/>
              </p:nvSpPr>
              <p:spPr bwMode="auto">
                <a:xfrm>
                  <a:off x="6186488" y="5256212"/>
                  <a:ext cx="3175" cy="952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42" name="Rectangle 1374">
                  <a:extLst>
                    <a:ext uri="{FF2B5EF4-FFF2-40B4-BE49-F238E27FC236}">
                      <a16:creationId xmlns:a16="http://schemas.microsoft.com/office/drawing/2014/main" id="{09379FC8-0551-0D07-A091-37C31E5B7A3E}"/>
                    </a:ext>
                  </a:extLst>
                </p:cNvPr>
                <p:cNvSpPr>
                  <a:spLocks noChangeArrowheads="1"/>
                </p:cNvSpPr>
                <p:nvPr/>
              </p:nvSpPr>
              <p:spPr bwMode="auto">
                <a:xfrm>
                  <a:off x="6146801" y="5262562"/>
                  <a:ext cx="1588" cy="793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3" name="Rectangle 1375">
                  <a:extLst>
                    <a:ext uri="{FF2B5EF4-FFF2-40B4-BE49-F238E27FC236}">
                      <a16:creationId xmlns:a16="http://schemas.microsoft.com/office/drawing/2014/main" id="{3688F659-6771-55C7-57DD-05FB8DF25E70}"/>
                    </a:ext>
                  </a:extLst>
                </p:cNvPr>
                <p:cNvSpPr>
                  <a:spLocks noChangeArrowheads="1"/>
                </p:cNvSpPr>
                <p:nvPr/>
              </p:nvSpPr>
              <p:spPr bwMode="auto">
                <a:xfrm>
                  <a:off x="6146801" y="5262562"/>
                  <a:ext cx="1588" cy="793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44" name="Rectangle 1376">
                  <a:extLst>
                    <a:ext uri="{FF2B5EF4-FFF2-40B4-BE49-F238E27FC236}">
                      <a16:creationId xmlns:a16="http://schemas.microsoft.com/office/drawing/2014/main" id="{CDBBC486-5EBD-8B4C-C7C4-AB31CF16C3FA}"/>
                    </a:ext>
                  </a:extLst>
                </p:cNvPr>
                <p:cNvSpPr>
                  <a:spLocks noChangeArrowheads="1"/>
                </p:cNvSpPr>
                <p:nvPr/>
              </p:nvSpPr>
              <p:spPr bwMode="auto">
                <a:xfrm>
                  <a:off x="6142038" y="5262562"/>
                  <a:ext cx="3175" cy="793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5" name="Rectangle 1377">
                  <a:extLst>
                    <a:ext uri="{FF2B5EF4-FFF2-40B4-BE49-F238E27FC236}">
                      <a16:creationId xmlns:a16="http://schemas.microsoft.com/office/drawing/2014/main" id="{CB5BFF4F-16BD-E659-AAA9-CC91466BD5B0}"/>
                    </a:ext>
                  </a:extLst>
                </p:cNvPr>
                <p:cNvSpPr>
                  <a:spLocks noChangeArrowheads="1"/>
                </p:cNvSpPr>
                <p:nvPr/>
              </p:nvSpPr>
              <p:spPr bwMode="auto">
                <a:xfrm>
                  <a:off x="6142038" y="5262562"/>
                  <a:ext cx="3175" cy="793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46" name="Rectangle 1378">
                  <a:extLst>
                    <a:ext uri="{FF2B5EF4-FFF2-40B4-BE49-F238E27FC236}">
                      <a16:creationId xmlns:a16="http://schemas.microsoft.com/office/drawing/2014/main" id="{2D710505-8820-B6A5-8818-C37B9FA7B2D7}"/>
                    </a:ext>
                  </a:extLst>
                </p:cNvPr>
                <p:cNvSpPr>
                  <a:spLocks noChangeArrowheads="1"/>
                </p:cNvSpPr>
                <p:nvPr/>
              </p:nvSpPr>
              <p:spPr bwMode="auto">
                <a:xfrm>
                  <a:off x="6145213" y="5256212"/>
                  <a:ext cx="1588" cy="952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7" name="Rectangle 1379">
                  <a:extLst>
                    <a:ext uri="{FF2B5EF4-FFF2-40B4-BE49-F238E27FC236}">
                      <a16:creationId xmlns:a16="http://schemas.microsoft.com/office/drawing/2014/main" id="{EC847058-A1ED-CC9C-E430-6475FD371E4E}"/>
                    </a:ext>
                  </a:extLst>
                </p:cNvPr>
                <p:cNvSpPr>
                  <a:spLocks noChangeArrowheads="1"/>
                </p:cNvSpPr>
                <p:nvPr/>
              </p:nvSpPr>
              <p:spPr bwMode="auto">
                <a:xfrm>
                  <a:off x="6145213" y="5256212"/>
                  <a:ext cx="1588" cy="952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48" name="Freeform 1380">
                  <a:extLst>
                    <a:ext uri="{FF2B5EF4-FFF2-40B4-BE49-F238E27FC236}">
                      <a16:creationId xmlns:a16="http://schemas.microsoft.com/office/drawing/2014/main" id="{FB18D46B-A634-51FC-0822-A86A1A3AFA9E}"/>
                    </a:ext>
                  </a:extLst>
                </p:cNvPr>
                <p:cNvSpPr>
                  <a:spLocks/>
                </p:cNvSpPr>
                <p:nvPr/>
              </p:nvSpPr>
              <p:spPr bwMode="auto">
                <a:xfrm>
                  <a:off x="6145213" y="5268912"/>
                  <a:ext cx="44450" cy="22225"/>
                </a:xfrm>
                <a:custGeom>
                  <a:avLst/>
                  <a:gdLst>
                    <a:gd name="T0" fmla="*/ 196 w 196"/>
                    <a:gd name="T1" fmla="*/ 0 h 100"/>
                    <a:gd name="T2" fmla="*/ 194 w 196"/>
                    <a:gd name="T3" fmla="*/ 20 h 100"/>
                    <a:gd name="T4" fmla="*/ 189 w 196"/>
                    <a:gd name="T5" fmla="*/ 39 h 100"/>
                    <a:gd name="T6" fmla="*/ 180 w 196"/>
                    <a:gd name="T7" fmla="*/ 56 h 100"/>
                    <a:gd name="T8" fmla="*/ 168 w 196"/>
                    <a:gd name="T9" fmla="*/ 70 h 100"/>
                    <a:gd name="T10" fmla="*/ 153 w 196"/>
                    <a:gd name="T11" fmla="*/ 84 h 100"/>
                    <a:gd name="T12" fmla="*/ 137 w 196"/>
                    <a:gd name="T13" fmla="*/ 93 h 100"/>
                    <a:gd name="T14" fmla="*/ 118 w 196"/>
                    <a:gd name="T15" fmla="*/ 98 h 100"/>
                    <a:gd name="T16" fmla="*/ 99 w 196"/>
                    <a:gd name="T17" fmla="*/ 100 h 100"/>
                    <a:gd name="T18" fmla="*/ 88 w 196"/>
                    <a:gd name="T19" fmla="*/ 100 h 100"/>
                    <a:gd name="T20" fmla="*/ 70 w 196"/>
                    <a:gd name="T21" fmla="*/ 96 h 100"/>
                    <a:gd name="T22" fmla="*/ 51 w 196"/>
                    <a:gd name="T23" fmla="*/ 88 h 100"/>
                    <a:gd name="T24" fmla="*/ 36 w 196"/>
                    <a:gd name="T25" fmla="*/ 78 h 100"/>
                    <a:gd name="T26" fmla="*/ 23 w 196"/>
                    <a:gd name="T27" fmla="*/ 63 h 100"/>
                    <a:gd name="T28" fmla="*/ 12 w 196"/>
                    <a:gd name="T29" fmla="*/ 48 h 100"/>
                    <a:gd name="T30" fmla="*/ 4 w 196"/>
                    <a:gd name="T31" fmla="*/ 29 h 100"/>
                    <a:gd name="T32" fmla="*/ 0 w 196"/>
                    <a:gd name="T33" fmla="*/ 10 h 100"/>
                    <a:gd name="T34" fmla="*/ 9 w 196"/>
                    <a:gd name="T35" fmla="*/ 0 h 100"/>
                    <a:gd name="T36" fmla="*/ 9 w 196"/>
                    <a:gd name="T37" fmla="*/ 9 h 100"/>
                    <a:gd name="T38" fmla="*/ 13 w 196"/>
                    <a:gd name="T39" fmla="*/ 26 h 100"/>
                    <a:gd name="T40" fmla="*/ 21 w 196"/>
                    <a:gd name="T41" fmla="*/ 43 h 100"/>
                    <a:gd name="T42" fmla="*/ 31 w 196"/>
                    <a:gd name="T43" fmla="*/ 57 h 100"/>
                    <a:gd name="T44" fmla="*/ 43 w 196"/>
                    <a:gd name="T45" fmla="*/ 69 h 100"/>
                    <a:gd name="T46" fmla="*/ 58 w 196"/>
                    <a:gd name="T47" fmla="*/ 79 h 100"/>
                    <a:gd name="T48" fmla="*/ 74 w 196"/>
                    <a:gd name="T49" fmla="*/ 85 h 100"/>
                    <a:gd name="T50" fmla="*/ 90 w 196"/>
                    <a:gd name="T51" fmla="*/ 89 h 100"/>
                    <a:gd name="T52" fmla="*/ 99 w 196"/>
                    <a:gd name="T53" fmla="*/ 89 h 100"/>
                    <a:gd name="T54" fmla="*/ 118 w 196"/>
                    <a:gd name="T55" fmla="*/ 87 h 100"/>
                    <a:gd name="T56" fmla="*/ 135 w 196"/>
                    <a:gd name="T57" fmla="*/ 82 h 100"/>
                    <a:gd name="T58" fmla="*/ 150 w 196"/>
                    <a:gd name="T59" fmla="*/ 75 h 100"/>
                    <a:gd name="T60" fmla="*/ 163 w 196"/>
                    <a:gd name="T61" fmla="*/ 63 h 100"/>
                    <a:gd name="T62" fmla="*/ 174 w 196"/>
                    <a:gd name="T63" fmla="*/ 50 h 100"/>
                    <a:gd name="T64" fmla="*/ 181 w 196"/>
                    <a:gd name="T65" fmla="*/ 35 h 100"/>
                    <a:gd name="T66" fmla="*/ 186 w 196"/>
                    <a:gd name="T67" fmla="*/ 18 h 100"/>
                    <a:gd name="T68" fmla="*/ 188 w 196"/>
                    <a:gd name="T69" fmla="*/ 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96" h="100">
                      <a:moveTo>
                        <a:pt x="196" y="0"/>
                      </a:moveTo>
                      <a:lnTo>
                        <a:pt x="196" y="0"/>
                      </a:lnTo>
                      <a:lnTo>
                        <a:pt x="196" y="10"/>
                      </a:lnTo>
                      <a:lnTo>
                        <a:pt x="194" y="20"/>
                      </a:lnTo>
                      <a:lnTo>
                        <a:pt x="192" y="29"/>
                      </a:lnTo>
                      <a:lnTo>
                        <a:pt x="189" y="39"/>
                      </a:lnTo>
                      <a:lnTo>
                        <a:pt x="185" y="48"/>
                      </a:lnTo>
                      <a:lnTo>
                        <a:pt x="180" y="56"/>
                      </a:lnTo>
                      <a:lnTo>
                        <a:pt x="174" y="63"/>
                      </a:lnTo>
                      <a:lnTo>
                        <a:pt x="168" y="70"/>
                      </a:lnTo>
                      <a:lnTo>
                        <a:pt x="160" y="78"/>
                      </a:lnTo>
                      <a:lnTo>
                        <a:pt x="153" y="84"/>
                      </a:lnTo>
                      <a:lnTo>
                        <a:pt x="145" y="88"/>
                      </a:lnTo>
                      <a:lnTo>
                        <a:pt x="137" y="93"/>
                      </a:lnTo>
                      <a:lnTo>
                        <a:pt x="127" y="96"/>
                      </a:lnTo>
                      <a:lnTo>
                        <a:pt x="118" y="98"/>
                      </a:lnTo>
                      <a:lnTo>
                        <a:pt x="108" y="100"/>
                      </a:lnTo>
                      <a:lnTo>
                        <a:pt x="99" y="100"/>
                      </a:lnTo>
                      <a:lnTo>
                        <a:pt x="99" y="100"/>
                      </a:lnTo>
                      <a:lnTo>
                        <a:pt x="88" y="100"/>
                      </a:lnTo>
                      <a:lnTo>
                        <a:pt x="79" y="98"/>
                      </a:lnTo>
                      <a:lnTo>
                        <a:pt x="70" y="96"/>
                      </a:lnTo>
                      <a:lnTo>
                        <a:pt x="61" y="93"/>
                      </a:lnTo>
                      <a:lnTo>
                        <a:pt x="51" y="88"/>
                      </a:lnTo>
                      <a:lnTo>
                        <a:pt x="44" y="84"/>
                      </a:lnTo>
                      <a:lnTo>
                        <a:pt x="36" y="78"/>
                      </a:lnTo>
                      <a:lnTo>
                        <a:pt x="29" y="70"/>
                      </a:lnTo>
                      <a:lnTo>
                        <a:pt x="23" y="63"/>
                      </a:lnTo>
                      <a:lnTo>
                        <a:pt x="18" y="56"/>
                      </a:lnTo>
                      <a:lnTo>
                        <a:pt x="12" y="48"/>
                      </a:lnTo>
                      <a:lnTo>
                        <a:pt x="8" y="39"/>
                      </a:lnTo>
                      <a:lnTo>
                        <a:pt x="4" y="29"/>
                      </a:lnTo>
                      <a:lnTo>
                        <a:pt x="2" y="20"/>
                      </a:lnTo>
                      <a:lnTo>
                        <a:pt x="0" y="10"/>
                      </a:lnTo>
                      <a:lnTo>
                        <a:pt x="0" y="0"/>
                      </a:lnTo>
                      <a:lnTo>
                        <a:pt x="9" y="0"/>
                      </a:lnTo>
                      <a:lnTo>
                        <a:pt x="9" y="0"/>
                      </a:lnTo>
                      <a:lnTo>
                        <a:pt x="9" y="9"/>
                      </a:lnTo>
                      <a:lnTo>
                        <a:pt x="11" y="18"/>
                      </a:lnTo>
                      <a:lnTo>
                        <a:pt x="13" y="26"/>
                      </a:lnTo>
                      <a:lnTo>
                        <a:pt x="17" y="35"/>
                      </a:lnTo>
                      <a:lnTo>
                        <a:pt x="21" y="43"/>
                      </a:lnTo>
                      <a:lnTo>
                        <a:pt x="26" y="50"/>
                      </a:lnTo>
                      <a:lnTo>
                        <a:pt x="31" y="57"/>
                      </a:lnTo>
                      <a:lnTo>
                        <a:pt x="37" y="63"/>
                      </a:lnTo>
                      <a:lnTo>
                        <a:pt x="43" y="69"/>
                      </a:lnTo>
                      <a:lnTo>
                        <a:pt x="50" y="75"/>
                      </a:lnTo>
                      <a:lnTo>
                        <a:pt x="58" y="79"/>
                      </a:lnTo>
                      <a:lnTo>
                        <a:pt x="66" y="82"/>
                      </a:lnTo>
                      <a:lnTo>
                        <a:pt x="74" y="85"/>
                      </a:lnTo>
                      <a:lnTo>
                        <a:pt x="82" y="87"/>
                      </a:lnTo>
                      <a:lnTo>
                        <a:pt x="90" y="89"/>
                      </a:lnTo>
                      <a:lnTo>
                        <a:pt x="99" y="89"/>
                      </a:lnTo>
                      <a:lnTo>
                        <a:pt x="99" y="89"/>
                      </a:lnTo>
                      <a:lnTo>
                        <a:pt x="108" y="89"/>
                      </a:lnTo>
                      <a:lnTo>
                        <a:pt x="118" y="87"/>
                      </a:lnTo>
                      <a:lnTo>
                        <a:pt x="126" y="85"/>
                      </a:lnTo>
                      <a:lnTo>
                        <a:pt x="135" y="82"/>
                      </a:lnTo>
                      <a:lnTo>
                        <a:pt x="143" y="79"/>
                      </a:lnTo>
                      <a:lnTo>
                        <a:pt x="150" y="75"/>
                      </a:lnTo>
                      <a:lnTo>
                        <a:pt x="157" y="69"/>
                      </a:lnTo>
                      <a:lnTo>
                        <a:pt x="163" y="63"/>
                      </a:lnTo>
                      <a:lnTo>
                        <a:pt x="169" y="57"/>
                      </a:lnTo>
                      <a:lnTo>
                        <a:pt x="174" y="50"/>
                      </a:lnTo>
                      <a:lnTo>
                        <a:pt x="178" y="43"/>
                      </a:lnTo>
                      <a:lnTo>
                        <a:pt x="181" y="35"/>
                      </a:lnTo>
                      <a:lnTo>
                        <a:pt x="184" y="26"/>
                      </a:lnTo>
                      <a:lnTo>
                        <a:pt x="186" y="18"/>
                      </a:lnTo>
                      <a:lnTo>
                        <a:pt x="187" y="9"/>
                      </a:lnTo>
                      <a:lnTo>
                        <a:pt x="188" y="0"/>
                      </a:lnTo>
                      <a:lnTo>
                        <a:pt x="196"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 name="Freeform 1381">
                  <a:extLst>
                    <a:ext uri="{FF2B5EF4-FFF2-40B4-BE49-F238E27FC236}">
                      <a16:creationId xmlns:a16="http://schemas.microsoft.com/office/drawing/2014/main" id="{536A5DC0-B4FB-5CCD-5C19-D2CFC094C4EF}"/>
                    </a:ext>
                  </a:extLst>
                </p:cNvPr>
                <p:cNvSpPr>
                  <a:spLocks/>
                </p:cNvSpPr>
                <p:nvPr/>
              </p:nvSpPr>
              <p:spPr bwMode="auto">
                <a:xfrm>
                  <a:off x="6145213" y="5268912"/>
                  <a:ext cx="44450" cy="22225"/>
                </a:xfrm>
                <a:custGeom>
                  <a:avLst/>
                  <a:gdLst>
                    <a:gd name="T0" fmla="*/ 196 w 196"/>
                    <a:gd name="T1" fmla="*/ 0 h 100"/>
                    <a:gd name="T2" fmla="*/ 194 w 196"/>
                    <a:gd name="T3" fmla="*/ 20 h 100"/>
                    <a:gd name="T4" fmla="*/ 189 w 196"/>
                    <a:gd name="T5" fmla="*/ 39 h 100"/>
                    <a:gd name="T6" fmla="*/ 180 w 196"/>
                    <a:gd name="T7" fmla="*/ 56 h 100"/>
                    <a:gd name="T8" fmla="*/ 168 w 196"/>
                    <a:gd name="T9" fmla="*/ 70 h 100"/>
                    <a:gd name="T10" fmla="*/ 153 w 196"/>
                    <a:gd name="T11" fmla="*/ 84 h 100"/>
                    <a:gd name="T12" fmla="*/ 137 w 196"/>
                    <a:gd name="T13" fmla="*/ 93 h 100"/>
                    <a:gd name="T14" fmla="*/ 118 w 196"/>
                    <a:gd name="T15" fmla="*/ 98 h 100"/>
                    <a:gd name="T16" fmla="*/ 99 w 196"/>
                    <a:gd name="T17" fmla="*/ 100 h 100"/>
                    <a:gd name="T18" fmla="*/ 88 w 196"/>
                    <a:gd name="T19" fmla="*/ 100 h 100"/>
                    <a:gd name="T20" fmla="*/ 70 w 196"/>
                    <a:gd name="T21" fmla="*/ 96 h 100"/>
                    <a:gd name="T22" fmla="*/ 51 w 196"/>
                    <a:gd name="T23" fmla="*/ 88 h 100"/>
                    <a:gd name="T24" fmla="*/ 36 w 196"/>
                    <a:gd name="T25" fmla="*/ 78 h 100"/>
                    <a:gd name="T26" fmla="*/ 23 w 196"/>
                    <a:gd name="T27" fmla="*/ 63 h 100"/>
                    <a:gd name="T28" fmla="*/ 12 w 196"/>
                    <a:gd name="T29" fmla="*/ 48 h 100"/>
                    <a:gd name="T30" fmla="*/ 4 w 196"/>
                    <a:gd name="T31" fmla="*/ 29 h 100"/>
                    <a:gd name="T32" fmla="*/ 0 w 196"/>
                    <a:gd name="T33" fmla="*/ 10 h 100"/>
                    <a:gd name="T34" fmla="*/ 9 w 196"/>
                    <a:gd name="T35" fmla="*/ 0 h 100"/>
                    <a:gd name="T36" fmla="*/ 9 w 196"/>
                    <a:gd name="T37" fmla="*/ 9 h 100"/>
                    <a:gd name="T38" fmla="*/ 13 w 196"/>
                    <a:gd name="T39" fmla="*/ 26 h 100"/>
                    <a:gd name="T40" fmla="*/ 21 w 196"/>
                    <a:gd name="T41" fmla="*/ 43 h 100"/>
                    <a:gd name="T42" fmla="*/ 31 w 196"/>
                    <a:gd name="T43" fmla="*/ 57 h 100"/>
                    <a:gd name="T44" fmla="*/ 43 w 196"/>
                    <a:gd name="T45" fmla="*/ 69 h 100"/>
                    <a:gd name="T46" fmla="*/ 58 w 196"/>
                    <a:gd name="T47" fmla="*/ 79 h 100"/>
                    <a:gd name="T48" fmla="*/ 74 w 196"/>
                    <a:gd name="T49" fmla="*/ 85 h 100"/>
                    <a:gd name="T50" fmla="*/ 90 w 196"/>
                    <a:gd name="T51" fmla="*/ 89 h 100"/>
                    <a:gd name="T52" fmla="*/ 99 w 196"/>
                    <a:gd name="T53" fmla="*/ 89 h 100"/>
                    <a:gd name="T54" fmla="*/ 118 w 196"/>
                    <a:gd name="T55" fmla="*/ 87 h 100"/>
                    <a:gd name="T56" fmla="*/ 135 w 196"/>
                    <a:gd name="T57" fmla="*/ 82 h 100"/>
                    <a:gd name="T58" fmla="*/ 150 w 196"/>
                    <a:gd name="T59" fmla="*/ 75 h 100"/>
                    <a:gd name="T60" fmla="*/ 163 w 196"/>
                    <a:gd name="T61" fmla="*/ 63 h 100"/>
                    <a:gd name="T62" fmla="*/ 174 w 196"/>
                    <a:gd name="T63" fmla="*/ 50 h 100"/>
                    <a:gd name="T64" fmla="*/ 181 w 196"/>
                    <a:gd name="T65" fmla="*/ 35 h 100"/>
                    <a:gd name="T66" fmla="*/ 186 w 196"/>
                    <a:gd name="T67" fmla="*/ 18 h 100"/>
                    <a:gd name="T68" fmla="*/ 188 w 196"/>
                    <a:gd name="T69" fmla="*/ 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96" h="100">
                      <a:moveTo>
                        <a:pt x="196" y="0"/>
                      </a:moveTo>
                      <a:lnTo>
                        <a:pt x="196" y="0"/>
                      </a:lnTo>
                      <a:lnTo>
                        <a:pt x="196" y="10"/>
                      </a:lnTo>
                      <a:lnTo>
                        <a:pt x="194" y="20"/>
                      </a:lnTo>
                      <a:lnTo>
                        <a:pt x="192" y="29"/>
                      </a:lnTo>
                      <a:lnTo>
                        <a:pt x="189" y="39"/>
                      </a:lnTo>
                      <a:lnTo>
                        <a:pt x="185" y="48"/>
                      </a:lnTo>
                      <a:lnTo>
                        <a:pt x="180" y="56"/>
                      </a:lnTo>
                      <a:lnTo>
                        <a:pt x="174" y="63"/>
                      </a:lnTo>
                      <a:lnTo>
                        <a:pt x="168" y="70"/>
                      </a:lnTo>
                      <a:lnTo>
                        <a:pt x="160" y="78"/>
                      </a:lnTo>
                      <a:lnTo>
                        <a:pt x="153" y="84"/>
                      </a:lnTo>
                      <a:lnTo>
                        <a:pt x="145" y="88"/>
                      </a:lnTo>
                      <a:lnTo>
                        <a:pt x="137" y="93"/>
                      </a:lnTo>
                      <a:lnTo>
                        <a:pt x="127" y="96"/>
                      </a:lnTo>
                      <a:lnTo>
                        <a:pt x="118" y="98"/>
                      </a:lnTo>
                      <a:lnTo>
                        <a:pt x="108" y="100"/>
                      </a:lnTo>
                      <a:lnTo>
                        <a:pt x="99" y="100"/>
                      </a:lnTo>
                      <a:lnTo>
                        <a:pt x="99" y="100"/>
                      </a:lnTo>
                      <a:lnTo>
                        <a:pt x="88" y="100"/>
                      </a:lnTo>
                      <a:lnTo>
                        <a:pt x="79" y="98"/>
                      </a:lnTo>
                      <a:lnTo>
                        <a:pt x="70" y="96"/>
                      </a:lnTo>
                      <a:lnTo>
                        <a:pt x="61" y="93"/>
                      </a:lnTo>
                      <a:lnTo>
                        <a:pt x="51" y="88"/>
                      </a:lnTo>
                      <a:lnTo>
                        <a:pt x="44" y="84"/>
                      </a:lnTo>
                      <a:lnTo>
                        <a:pt x="36" y="78"/>
                      </a:lnTo>
                      <a:lnTo>
                        <a:pt x="29" y="70"/>
                      </a:lnTo>
                      <a:lnTo>
                        <a:pt x="23" y="63"/>
                      </a:lnTo>
                      <a:lnTo>
                        <a:pt x="18" y="56"/>
                      </a:lnTo>
                      <a:lnTo>
                        <a:pt x="12" y="48"/>
                      </a:lnTo>
                      <a:lnTo>
                        <a:pt x="8" y="39"/>
                      </a:lnTo>
                      <a:lnTo>
                        <a:pt x="4" y="29"/>
                      </a:lnTo>
                      <a:lnTo>
                        <a:pt x="2" y="20"/>
                      </a:lnTo>
                      <a:lnTo>
                        <a:pt x="0" y="10"/>
                      </a:lnTo>
                      <a:lnTo>
                        <a:pt x="0" y="0"/>
                      </a:lnTo>
                      <a:lnTo>
                        <a:pt x="9" y="0"/>
                      </a:lnTo>
                      <a:lnTo>
                        <a:pt x="9" y="0"/>
                      </a:lnTo>
                      <a:lnTo>
                        <a:pt x="9" y="9"/>
                      </a:lnTo>
                      <a:lnTo>
                        <a:pt x="11" y="18"/>
                      </a:lnTo>
                      <a:lnTo>
                        <a:pt x="13" y="26"/>
                      </a:lnTo>
                      <a:lnTo>
                        <a:pt x="17" y="35"/>
                      </a:lnTo>
                      <a:lnTo>
                        <a:pt x="21" y="43"/>
                      </a:lnTo>
                      <a:lnTo>
                        <a:pt x="26" y="50"/>
                      </a:lnTo>
                      <a:lnTo>
                        <a:pt x="31" y="57"/>
                      </a:lnTo>
                      <a:lnTo>
                        <a:pt x="37" y="63"/>
                      </a:lnTo>
                      <a:lnTo>
                        <a:pt x="43" y="69"/>
                      </a:lnTo>
                      <a:lnTo>
                        <a:pt x="50" y="75"/>
                      </a:lnTo>
                      <a:lnTo>
                        <a:pt x="58" y="79"/>
                      </a:lnTo>
                      <a:lnTo>
                        <a:pt x="66" y="82"/>
                      </a:lnTo>
                      <a:lnTo>
                        <a:pt x="74" y="85"/>
                      </a:lnTo>
                      <a:lnTo>
                        <a:pt x="82" y="87"/>
                      </a:lnTo>
                      <a:lnTo>
                        <a:pt x="90" y="89"/>
                      </a:lnTo>
                      <a:lnTo>
                        <a:pt x="99" y="89"/>
                      </a:lnTo>
                      <a:lnTo>
                        <a:pt x="99" y="89"/>
                      </a:lnTo>
                      <a:lnTo>
                        <a:pt x="108" y="89"/>
                      </a:lnTo>
                      <a:lnTo>
                        <a:pt x="118" y="87"/>
                      </a:lnTo>
                      <a:lnTo>
                        <a:pt x="126" y="85"/>
                      </a:lnTo>
                      <a:lnTo>
                        <a:pt x="135" y="82"/>
                      </a:lnTo>
                      <a:lnTo>
                        <a:pt x="143" y="79"/>
                      </a:lnTo>
                      <a:lnTo>
                        <a:pt x="150" y="75"/>
                      </a:lnTo>
                      <a:lnTo>
                        <a:pt x="157" y="69"/>
                      </a:lnTo>
                      <a:lnTo>
                        <a:pt x="163" y="63"/>
                      </a:lnTo>
                      <a:lnTo>
                        <a:pt x="169" y="57"/>
                      </a:lnTo>
                      <a:lnTo>
                        <a:pt x="174" y="50"/>
                      </a:lnTo>
                      <a:lnTo>
                        <a:pt x="178" y="43"/>
                      </a:lnTo>
                      <a:lnTo>
                        <a:pt x="181" y="35"/>
                      </a:lnTo>
                      <a:lnTo>
                        <a:pt x="184" y="26"/>
                      </a:lnTo>
                      <a:lnTo>
                        <a:pt x="186" y="18"/>
                      </a:lnTo>
                      <a:lnTo>
                        <a:pt x="187" y="9"/>
                      </a:lnTo>
                      <a:lnTo>
                        <a:pt x="188" y="0"/>
                      </a:lnTo>
                      <a:lnTo>
                        <a:pt x="19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0" name="Freeform 1382">
                  <a:extLst>
                    <a:ext uri="{FF2B5EF4-FFF2-40B4-BE49-F238E27FC236}">
                      <a16:creationId xmlns:a16="http://schemas.microsoft.com/office/drawing/2014/main" id="{C839C353-51F2-3525-93A6-0C00DBBA614A}"/>
                    </a:ext>
                  </a:extLst>
                </p:cNvPr>
                <p:cNvSpPr>
                  <a:spLocks/>
                </p:cNvSpPr>
                <p:nvPr/>
              </p:nvSpPr>
              <p:spPr bwMode="auto">
                <a:xfrm>
                  <a:off x="6145213" y="5268912"/>
                  <a:ext cx="44450" cy="22225"/>
                </a:xfrm>
                <a:custGeom>
                  <a:avLst/>
                  <a:gdLst>
                    <a:gd name="T0" fmla="*/ 196 w 196"/>
                    <a:gd name="T1" fmla="*/ 0 h 100"/>
                    <a:gd name="T2" fmla="*/ 194 w 196"/>
                    <a:gd name="T3" fmla="*/ 20 h 100"/>
                    <a:gd name="T4" fmla="*/ 189 w 196"/>
                    <a:gd name="T5" fmla="*/ 39 h 100"/>
                    <a:gd name="T6" fmla="*/ 180 w 196"/>
                    <a:gd name="T7" fmla="*/ 56 h 100"/>
                    <a:gd name="T8" fmla="*/ 168 w 196"/>
                    <a:gd name="T9" fmla="*/ 70 h 100"/>
                    <a:gd name="T10" fmla="*/ 153 w 196"/>
                    <a:gd name="T11" fmla="*/ 83 h 100"/>
                    <a:gd name="T12" fmla="*/ 137 w 196"/>
                    <a:gd name="T13" fmla="*/ 93 h 100"/>
                    <a:gd name="T14" fmla="*/ 118 w 196"/>
                    <a:gd name="T15" fmla="*/ 98 h 100"/>
                    <a:gd name="T16" fmla="*/ 99 w 196"/>
                    <a:gd name="T17" fmla="*/ 100 h 100"/>
                    <a:gd name="T18" fmla="*/ 88 w 196"/>
                    <a:gd name="T19" fmla="*/ 100 h 100"/>
                    <a:gd name="T20" fmla="*/ 70 w 196"/>
                    <a:gd name="T21" fmla="*/ 96 h 100"/>
                    <a:gd name="T22" fmla="*/ 51 w 196"/>
                    <a:gd name="T23" fmla="*/ 88 h 100"/>
                    <a:gd name="T24" fmla="*/ 36 w 196"/>
                    <a:gd name="T25" fmla="*/ 78 h 100"/>
                    <a:gd name="T26" fmla="*/ 23 w 196"/>
                    <a:gd name="T27" fmla="*/ 63 h 100"/>
                    <a:gd name="T28" fmla="*/ 12 w 196"/>
                    <a:gd name="T29" fmla="*/ 48 h 100"/>
                    <a:gd name="T30" fmla="*/ 4 w 196"/>
                    <a:gd name="T31" fmla="*/ 29 h 100"/>
                    <a:gd name="T32" fmla="*/ 0 w 196"/>
                    <a:gd name="T33" fmla="*/ 10 h 100"/>
                    <a:gd name="T34" fmla="*/ 9 w 196"/>
                    <a:gd name="T35" fmla="*/ 0 h 100"/>
                    <a:gd name="T36" fmla="*/ 9 w 196"/>
                    <a:gd name="T37" fmla="*/ 9 h 100"/>
                    <a:gd name="T38" fmla="*/ 13 w 196"/>
                    <a:gd name="T39" fmla="*/ 26 h 100"/>
                    <a:gd name="T40" fmla="*/ 21 w 196"/>
                    <a:gd name="T41" fmla="*/ 43 h 100"/>
                    <a:gd name="T42" fmla="*/ 31 w 196"/>
                    <a:gd name="T43" fmla="*/ 57 h 100"/>
                    <a:gd name="T44" fmla="*/ 43 w 196"/>
                    <a:gd name="T45" fmla="*/ 69 h 100"/>
                    <a:gd name="T46" fmla="*/ 58 w 196"/>
                    <a:gd name="T47" fmla="*/ 79 h 100"/>
                    <a:gd name="T48" fmla="*/ 74 w 196"/>
                    <a:gd name="T49" fmla="*/ 85 h 100"/>
                    <a:gd name="T50" fmla="*/ 90 w 196"/>
                    <a:gd name="T51" fmla="*/ 89 h 100"/>
                    <a:gd name="T52" fmla="*/ 99 w 196"/>
                    <a:gd name="T53" fmla="*/ 89 h 100"/>
                    <a:gd name="T54" fmla="*/ 118 w 196"/>
                    <a:gd name="T55" fmla="*/ 87 h 100"/>
                    <a:gd name="T56" fmla="*/ 135 w 196"/>
                    <a:gd name="T57" fmla="*/ 82 h 100"/>
                    <a:gd name="T58" fmla="*/ 150 w 196"/>
                    <a:gd name="T59" fmla="*/ 75 h 100"/>
                    <a:gd name="T60" fmla="*/ 163 w 196"/>
                    <a:gd name="T61" fmla="*/ 63 h 100"/>
                    <a:gd name="T62" fmla="*/ 174 w 196"/>
                    <a:gd name="T63" fmla="*/ 50 h 100"/>
                    <a:gd name="T64" fmla="*/ 181 w 196"/>
                    <a:gd name="T65" fmla="*/ 35 h 100"/>
                    <a:gd name="T66" fmla="*/ 186 w 196"/>
                    <a:gd name="T67" fmla="*/ 18 h 100"/>
                    <a:gd name="T68" fmla="*/ 188 w 196"/>
                    <a:gd name="T69" fmla="*/ 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96" h="100">
                      <a:moveTo>
                        <a:pt x="196" y="0"/>
                      </a:moveTo>
                      <a:lnTo>
                        <a:pt x="196" y="0"/>
                      </a:lnTo>
                      <a:lnTo>
                        <a:pt x="196" y="10"/>
                      </a:lnTo>
                      <a:lnTo>
                        <a:pt x="194" y="20"/>
                      </a:lnTo>
                      <a:lnTo>
                        <a:pt x="192" y="29"/>
                      </a:lnTo>
                      <a:lnTo>
                        <a:pt x="189" y="39"/>
                      </a:lnTo>
                      <a:lnTo>
                        <a:pt x="185" y="48"/>
                      </a:lnTo>
                      <a:lnTo>
                        <a:pt x="180" y="56"/>
                      </a:lnTo>
                      <a:lnTo>
                        <a:pt x="174" y="63"/>
                      </a:lnTo>
                      <a:lnTo>
                        <a:pt x="168" y="70"/>
                      </a:lnTo>
                      <a:lnTo>
                        <a:pt x="160" y="78"/>
                      </a:lnTo>
                      <a:lnTo>
                        <a:pt x="153" y="83"/>
                      </a:lnTo>
                      <a:lnTo>
                        <a:pt x="145" y="88"/>
                      </a:lnTo>
                      <a:lnTo>
                        <a:pt x="137" y="93"/>
                      </a:lnTo>
                      <a:lnTo>
                        <a:pt x="127" y="96"/>
                      </a:lnTo>
                      <a:lnTo>
                        <a:pt x="118" y="98"/>
                      </a:lnTo>
                      <a:lnTo>
                        <a:pt x="108" y="100"/>
                      </a:lnTo>
                      <a:lnTo>
                        <a:pt x="99" y="100"/>
                      </a:lnTo>
                      <a:lnTo>
                        <a:pt x="99" y="100"/>
                      </a:lnTo>
                      <a:lnTo>
                        <a:pt x="88" y="100"/>
                      </a:lnTo>
                      <a:lnTo>
                        <a:pt x="79" y="98"/>
                      </a:lnTo>
                      <a:lnTo>
                        <a:pt x="70" y="96"/>
                      </a:lnTo>
                      <a:lnTo>
                        <a:pt x="61" y="93"/>
                      </a:lnTo>
                      <a:lnTo>
                        <a:pt x="51" y="88"/>
                      </a:lnTo>
                      <a:lnTo>
                        <a:pt x="44" y="83"/>
                      </a:lnTo>
                      <a:lnTo>
                        <a:pt x="36" y="78"/>
                      </a:lnTo>
                      <a:lnTo>
                        <a:pt x="29" y="70"/>
                      </a:lnTo>
                      <a:lnTo>
                        <a:pt x="23" y="63"/>
                      </a:lnTo>
                      <a:lnTo>
                        <a:pt x="18" y="56"/>
                      </a:lnTo>
                      <a:lnTo>
                        <a:pt x="12" y="48"/>
                      </a:lnTo>
                      <a:lnTo>
                        <a:pt x="8" y="39"/>
                      </a:lnTo>
                      <a:lnTo>
                        <a:pt x="4" y="29"/>
                      </a:lnTo>
                      <a:lnTo>
                        <a:pt x="2" y="20"/>
                      </a:lnTo>
                      <a:lnTo>
                        <a:pt x="0" y="10"/>
                      </a:lnTo>
                      <a:lnTo>
                        <a:pt x="0" y="0"/>
                      </a:lnTo>
                      <a:lnTo>
                        <a:pt x="9" y="0"/>
                      </a:lnTo>
                      <a:lnTo>
                        <a:pt x="9" y="0"/>
                      </a:lnTo>
                      <a:lnTo>
                        <a:pt x="9" y="9"/>
                      </a:lnTo>
                      <a:lnTo>
                        <a:pt x="11" y="18"/>
                      </a:lnTo>
                      <a:lnTo>
                        <a:pt x="13" y="26"/>
                      </a:lnTo>
                      <a:lnTo>
                        <a:pt x="17" y="35"/>
                      </a:lnTo>
                      <a:lnTo>
                        <a:pt x="21" y="43"/>
                      </a:lnTo>
                      <a:lnTo>
                        <a:pt x="26" y="50"/>
                      </a:lnTo>
                      <a:lnTo>
                        <a:pt x="31" y="57"/>
                      </a:lnTo>
                      <a:lnTo>
                        <a:pt x="37" y="63"/>
                      </a:lnTo>
                      <a:lnTo>
                        <a:pt x="43" y="69"/>
                      </a:lnTo>
                      <a:lnTo>
                        <a:pt x="50" y="75"/>
                      </a:lnTo>
                      <a:lnTo>
                        <a:pt x="58" y="79"/>
                      </a:lnTo>
                      <a:lnTo>
                        <a:pt x="66" y="82"/>
                      </a:lnTo>
                      <a:lnTo>
                        <a:pt x="74" y="85"/>
                      </a:lnTo>
                      <a:lnTo>
                        <a:pt x="82" y="87"/>
                      </a:lnTo>
                      <a:lnTo>
                        <a:pt x="90" y="89"/>
                      </a:lnTo>
                      <a:lnTo>
                        <a:pt x="99" y="89"/>
                      </a:lnTo>
                      <a:lnTo>
                        <a:pt x="99" y="89"/>
                      </a:lnTo>
                      <a:lnTo>
                        <a:pt x="108" y="89"/>
                      </a:lnTo>
                      <a:lnTo>
                        <a:pt x="118" y="87"/>
                      </a:lnTo>
                      <a:lnTo>
                        <a:pt x="126" y="85"/>
                      </a:lnTo>
                      <a:lnTo>
                        <a:pt x="135" y="82"/>
                      </a:lnTo>
                      <a:lnTo>
                        <a:pt x="143" y="79"/>
                      </a:lnTo>
                      <a:lnTo>
                        <a:pt x="150" y="75"/>
                      </a:lnTo>
                      <a:lnTo>
                        <a:pt x="157" y="69"/>
                      </a:lnTo>
                      <a:lnTo>
                        <a:pt x="163" y="63"/>
                      </a:lnTo>
                      <a:lnTo>
                        <a:pt x="169" y="57"/>
                      </a:lnTo>
                      <a:lnTo>
                        <a:pt x="174" y="50"/>
                      </a:lnTo>
                      <a:lnTo>
                        <a:pt x="178" y="43"/>
                      </a:lnTo>
                      <a:lnTo>
                        <a:pt x="181" y="35"/>
                      </a:lnTo>
                      <a:lnTo>
                        <a:pt x="184" y="26"/>
                      </a:lnTo>
                      <a:lnTo>
                        <a:pt x="186" y="18"/>
                      </a:lnTo>
                      <a:lnTo>
                        <a:pt x="187" y="9"/>
                      </a:lnTo>
                      <a:lnTo>
                        <a:pt x="188" y="0"/>
                      </a:lnTo>
                      <a:lnTo>
                        <a:pt x="196"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1" name="Rectangle 1383">
                  <a:extLst>
                    <a:ext uri="{FF2B5EF4-FFF2-40B4-BE49-F238E27FC236}">
                      <a16:creationId xmlns:a16="http://schemas.microsoft.com/office/drawing/2014/main" id="{F7F49C2D-BC5C-82BC-1DD7-03580AFEC21A}"/>
                    </a:ext>
                  </a:extLst>
                </p:cNvPr>
                <p:cNvSpPr>
                  <a:spLocks noChangeArrowheads="1"/>
                </p:cNvSpPr>
                <p:nvPr/>
              </p:nvSpPr>
              <p:spPr bwMode="auto">
                <a:xfrm>
                  <a:off x="6145213" y="5265737"/>
                  <a:ext cx="1588" cy="3175"/>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2" name="Rectangle 1384">
                  <a:extLst>
                    <a:ext uri="{FF2B5EF4-FFF2-40B4-BE49-F238E27FC236}">
                      <a16:creationId xmlns:a16="http://schemas.microsoft.com/office/drawing/2014/main" id="{D0152EFB-3D0B-4B6B-BC4A-7E0DEE796A9E}"/>
                    </a:ext>
                  </a:extLst>
                </p:cNvPr>
                <p:cNvSpPr>
                  <a:spLocks noChangeArrowheads="1"/>
                </p:cNvSpPr>
                <p:nvPr/>
              </p:nvSpPr>
              <p:spPr bwMode="auto">
                <a:xfrm>
                  <a:off x="6145213" y="5265737"/>
                  <a:ext cx="1588"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3" name="Freeform 1385">
                  <a:extLst>
                    <a:ext uri="{FF2B5EF4-FFF2-40B4-BE49-F238E27FC236}">
                      <a16:creationId xmlns:a16="http://schemas.microsoft.com/office/drawing/2014/main" id="{8B599542-9A97-D47B-8884-8FF114E7047B}"/>
                    </a:ext>
                  </a:extLst>
                </p:cNvPr>
                <p:cNvSpPr>
                  <a:spLocks/>
                </p:cNvSpPr>
                <p:nvPr/>
              </p:nvSpPr>
              <p:spPr bwMode="auto">
                <a:xfrm>
                  <a:off x="6154738" y="5283200"/>
                  <a:ext cx="6350" cy="4762"/>
                </a:xfrm>
                <a:custGeom>
                  <a:avLst/>
                  <a:gdLst>
                    <a:gd name="T0" fmla="*/ 18 w 27"/>
                    <a:gd name="T1" fmla="*/ 22 h 22"/>
                    <a:gd name="T2" fmla="*/ 0 w 27"/>
                    <a:gd name="T3" fmla="*/ 9 h 22"/>
                    <a:gd name="T4" fmla="*/ 0 w 27"/>
                    <a:gd name="T5" fmla="*/ 0 h 22"/>
                    <a:gd name="T6" fmla="*/ 27 w 27"/>
                    <a:gd name="T7" fmla="*/ 12 h 22"/>
                    <a:gd name="T8" fmla="*/ 18 w 27"/>
                    <a:gd name="T9" fmla="*/ 22 h 22"/>
                  </a:gdLst>
                  <a:ahLst/>
                  <a:cxnLst>
                    <a:cxn ang="0">
                      <a:pos x="T0" y="T1"/>
                    </a:cxn>
                    <a:cxn ang="0">
                      <a:pos x="T2" y="T3"/>
                    </a:cxn>
                    <a:cxn ang="0">
                      <a:pos x="T4" y="T5"/>
                    </a:cxn>
                    <a:cxn ang="0">
                      <a:pos x="T6" y="T7"/>
                    </a:cxn>
                    <a:cxn ang="0">
                      <a:pos x="T8" y="T9"/>
                    </a:cxn>
                  </a:cxnLst>
                  <a:rect l="0" t="0" r="r" b="b"/>
                  <a:pathLst>
                    <a:path w="27" h="22">
                      <a:moveTo>
                        <a:pt x="18" y="22"/>
                      </a:moveTo>
                      <a:lnTo>
                        <a:pt x="0" y="9"/>
                      </a:lnTo>
                      <a:lnTo>
                        <a:pt x="0" y="0"/>
                      </a:lnTo>
                      <a:lnTo>
                        <a:pt x="27" y="12"/>
                      </a:lnTo>
                      <a:lnTo>
                        <a:pt x="18" y="22"/>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4" name="Freeform 1386">
                  <a:extLst>
                    <a:ext uri="{FF2B5EF4-FFF2-40B4-BE49-F238E27FC236}">
                      <a16:creationId xmlns:a16="http://schemas.microsoft.com/office/drawing/2014/main" id="{2BA6E95D-83A7-5081-F602-A722863F4704}"/>
                    </a:ext>
                  </a:extLst>
                </p:cNvPr>
                <p:cNvSpPr>
                  <a:spLocks/>
                </p:cNvSpPr>
                <p:nvPr/>
              </p:nvSpPr>
              <p:spPr bwMode="auto">
                <a:xfrm>
                  <a:off x="6154738" y="5283200"/>
                  <a:ext cx="6350" cy="4762"/>
                </a:xfrm>
                <a:custGeom>
                  <a:avLst/>
                  <a:gdLst>
                    <a:gd name="T0" fmla="*/ 18 w 27"/>
                    <a:gd name="T1" fmla="*/ 22 h 22"/>
                    <a:gd name="T2" fmla="*/ 0 w 27"/>
                    <a:gd name="T3" fmla="*/ 9 h 22"/>
                    <a:gd name="T4" fmla="*/ 0 w 27"/>
                    <a:gd name="T5" fmla="*/ 0 h 22"/>
                    <a:gd name="T6" fmla="*/ 27 w 27"/>
                    <a:gd name="T7" fmla="*/ 12 h 22"/>
                    <a:gd name="T8" fmla="*/ 18 w 27"/>
                    <a:gd name="T9" fmla="*/ 22 h 22"/>
                  </a:gdLst>
                  <a:ahLst/>
                  <a:cxnLst>
                    <a:cxn ang="0">
                      <a:pos x="T0" y="T1"/>
                    </a:cxn>
                    <a:cxn ang="0">
                      <a:pos x="T2" y="T3"/>
                    </a:cxn>
                    <a:cxn ang="0">
                      <a:pos x="T4" y="T5"/>
                    </a:cxn>
                    <a:cxn ang="0">
                      <a:pos x="T6" y="T7"/>
                    </a:cxn>
                    <a:cxn ang="0">
                      <a:pos x="T8" y="T9"/>
                    </a:cxn>
                  </a:cxnLst>
                  <a:rect l="0" t="0" r="r" b="b"/>
                  <a:pathLst>
                    <a:path w="27" h="22">
                      <a:moveTo>
                        <a:pt x="18" y="22"/>
                      </a:moveTo>
                      <a:lnTo>
                        <a:pt x="0" y="9"/>
                      </a:lnTo>
                      <a:lnTo>
                        <a:pt x="0" y="0"/>
                      </a:lnTo>
                      <a:lnTo>
                        <a:pt x="27" y="12"/>
                      </a:lnTo>
                      <a:lnTo>
                        <a:pt x="18" y="2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5" name="Freeform 1387">
                  <a:extLst>
                    <a:ext uri="{FF2B5EF4-FFF2-40B4-BE49-F238E27FC236}">
                      <a16:creationId xmlns:a16="http://schemas.microsoft.com/office/drawing/2014/main" id="{D379272A-3333-C65D-D716-85B927015C24}"/>
                    </a:ext>
                  </a:extLst>
                </p:cNvPr>
                <p:cNvSpPr>
                  <a:spLocks/>
                </p:cNvSpPr>
                <p:nvPr/>
              </p:nvSpPr>
              <p:spPr bwMode="auto">
                <a:xfrm>
                  <a:off x="6154738" y="5283200"/>
                  <a:ext cx="6350" cy="4762"/>
                </a:xfrm>
                <a:custGeom>
                  <a:avLst/>
                  <a:gdLst>
                    <a:gd name="T0" fmla="*/ 18 w 27"/>
                    <a:gd name="T1" fmla="*/ 22 h 22"/>
                    <a:gd name="T2" fmla="*/ 0 w 27"/>
                    <a:gd name="T3" fmla="*/ 9 h 22"/>
                    <a:gd name="T4" fmla="*/ 0 w 27"/>
                    <a:gd name="T5" fmla="*/ 0 h 22"/>
                    <a:gd name="T6" fmla="*/ 27 w 27"/>
                    <a:gd name="T7" fmla="*/ 12 h 22"/>
                    <a:gd name="T8" fmla="*/ 18 w 27"/>
                    <a:gd name="T9" fmla="*/ 22 h 22"/>
                  </a:gdLst>
                  <a:ahLst/>
                  <a:cxnLst>
                    <a:cxn ang="0">
                      <a:pos x="T0" y="T1"/>
                    </a:cxn>
                    <a:cxn ang="0">
                      <a:pos x="T2" y="T3"/>
                    </a:cxn>
                    <a:cxn ang="0">
                      <a:pos x="T4" y="T5"/>
                    </a:cxn>
                    <a:cxn ang="0">
                      <a:pos x="T6" y="T7"/>
                    </a:cxn>
                    <a:cxn ang="0">
                      <a:pos x="T8" y="T9"/>
                    </a:cxn>
                  </a:cxnLst>
                  <a:rect l="0" t="0" r="r" b="b"/>
                  <a:pathLst>
                    <a:path w="27" h="22">
                      <a:moveTo>
                        <a:pt x="18" y="22"/>
                      </a:moveTo>
                      <a:lnTo>
                        <a:pt x="0" y="9"/>
                      </a:lnTo>
                      <a:lnTo>
                        <a:pt x="0" y="0"/>
                      </a:lnTo>
                      <a:lnTo>
                        <a:pt x="27" y="12"/>
                      </a:lnTo>
                      <a:lnTo>
                        <a:pt x="18" y="22"/>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6" name="Freeform 1388">
                  <a:extLst>
                    <a:ext uri="{FF2B5EF4-FFF2-40B4-BE49-F238E27FC236}">
                      <a16:creationId xmlns:a16="http://schemas.microsoft.com/office/drawing/2014/main" id="{7AEBA70D-6A99-328D-1388-7252CE245B95}"/>
                    </a:ext>
                  </a:extLst>
                </p:cNvPr>
                <p:cNvSpPr>
                  <a:spLocks/>
                </p:cNvSpPr>
                <p:nvPr/>
              </p:nvSpPr>
              <p:spPr bwMode="auto">
                <a:xfrm>
                  <a:off x="6153151" y="5286375"/>
                  <a:ext cx="6350" cy="4762"/>
                </a:xfrm>
                <a:custGeom>
                  <a:avLst/>
                  <a:gdLst>
                    <a:gd name="T0" fmla="*/ 17 w 27"/>
                    <a:gd name="T1" fmla="*/ 21 h 21"/>
                    <a:gd name="T2" fmla="*/ 0 w 27"/>
                    <a:gd name="T3" fmla="*/ 8 h 21"/>
                    <a:gd name="T4" fmla="*/ 0 w 27"/>
                    <a:gd name="T5" fmla="*/ 0 h 21"/>
                    <a:gd name="T6" fmla="*/ 27 w 27"/>
                    <a:gd name="T7" fmla="*/ 12 h 21"/>
                    <a:gd name="T8" fmla="*/ 17 w 27"/>
                    <a:gd name="T9" fmla="*/ 21 h 21"/>
                  </a:gdLst>
                  <a:ahLst/>
                  <a:cxnLst>
                    <a:cxn ang="0">
                      <a:pos x="T0" y="T1"/>
                    </a:cxn>
                    <a:cxn ang="0">
                      <a:pos x="T2" y="T3"/>
                    </a:cxn>
                    <a:cxn ang="0">
                      <a:pos x="T4" y="T5"/>
                    </a:cxn>
                    <a:cxn ang="0">
                      <a:pos x="T6" y="T7"/>
                    </a:cxn>
                    <a:cxn ang="0">
                      <a:pos x="T8" y="T9"/>
                    </a:cxn>
                  </a:cxnLst>
                  <a:rect l="0" t="0" r="r" b="b"/>
                  <a:pathLst>
                    <a:path w="27" h="21">
                      <a:moveTo>
                        <a:pt x="17" y="21"/>
                      </a:moveTo>
                      <a:lnTo>
                        <a:pt x="0" y="8"/>
                      </a:lnTo>
                      <a:lnTo>
                        <a:pt x="0" y="0"/>
                      </a:lnTo>
                      <a:lnTo>
                        <a:pt x="27" y="12"/>
                      </a:lnTo>
                      <a:lnTo>
                        <a:pt x="17" y="21"/>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 name="Freeform 1389">
                  <a:extLst>
                    <a:ext uri="{FF2B5EF4-FFF2-40B4-BE49-F238E27FC236}">
                      <a16:creationId xmlns:a16="http://schemas.microsoft.com/office/drawing/2014/main" id="{73D7F190-3007-6F3E-0413-88D2A00AE0D8}"/>
                    </a:ext>
                  </a:extLst>
                </p:cNvPr>
                <p:cNvSpPr>
                  <a:spLocks/>
                </p:cNvSpPr>
                <p:nvPr/>
              </p:nvSpPr>
              <p:spPr bwMode="auto">
                <a:xfrm>
                  <a:off x="6153151" y="5286375"/>
                  <a:ext cx="6350" cy="4762"/>
                </a:xfrm>
                <a:custGeom>
                  <a:avLst/>
                  <a:gdLst>
                    <a:gd name="T0" fmla="*/ 17 w 27"/>
                    <a:gd name="T1" fmla="*/ 21 h 21"/>
                    <a:gd name="T2" fmla="*/ 0 w 27"/>
                    <a:gd name="T3" fmla="*/ 8 h 21"/>
                    <a:gd name="T4" fmla="*/ 0 w 27"/>
                    <a:gd name="T5" fmla="*/ 0 h 21"/>
                    <a:gd name="T6" fmla="*/ 27 w 27"/>
                    <a:gd name="T7" fmla="*/ 12 h 21"/>
                    <a:gd name="T8" fmla="*/ 17 w 27"/>
                    <a:gd name="T9" fmla="*/ 21 h 21"/>
                  </a:gdLst>
                  <a:ahLst/>
                  <a:cxnLst>
                    <a:cxn ang="0">
                      <a:pos x="T0" y="T1"/>
                    </a:cxn>
                    <a:cxn ang="0">
                      <a:pos x="T2" y="T3"/>
                    </a:cxn>
                    <a:cxn ang="0">
                      <a:pos x="T4" y="T5"/>
                    </a:cxn>
                    <a:cxn ang="0">
                      <a:pos x="T6" y="T7"/>
                    </a:cxn>
                    <a:cxn ang="0">
                      <a:pos x="T8" y="T9"/>
                    </a:cxn>
                  </a:cxnLst>
                  <a:rect l="0" t="0" r="r" b="b"/>
                  <a:pathLst>
                    <a:path w="27" h="21">
                      <a:moveTo>
                        <a:pt x="17" y="21"/>
                      </a:moveTo>
                      <a:lnTo>
                        <a:pt x="0" y="8"/>
                      </a:lnTo>
                      <a:lnTo>
                        <a:pt x="0" y="0"/>
                      </a:lnTo>
                      <a:lnTo>
                        <a:pt x="27" y="12"/>
                      </a:lnTo>
                      <a:lnTo>
                        <a:pt x="17" y="2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 name="Freeform 1390">
                  <a:extLst>
                    <a:ext uri="{FF2B5EF4-FFF2-40B4-BE49-F238E27FC236}">
                      <a16:creationId xmlns:a16="http://schemas.microsoft.com/office/drawing/2014/main" id="{63C5CB1A-260B-5C6E-AA8F-3E1A8E6A3A29}"/>
                    </a:ext>
                  </a:extLst>
                </p:cNvPr>
                <p:cNvSpPr>
                  <a:spLocks/>
                </p:cNvSpPr>
                <p:nvPr/>
              </p:nvSpPr>
              <p:spPr bwMode="auto">
                <a:xfrm>
                  <a:off x="6153151" y="5286375"/>
                  <a:ext cx="6350" cy="4762"/>
                </a:xfrm>
                <a:custGeom>
                  <a:avLst/>
                  <a:gdLst>
                    <a:gd name="T0" fmla="*/ 17 w 27"/>
                    <a:gd name="T1" fmla="*/ 21 h 21"/>
                    <a:gd name="T2" fmla="*/ 0 w 27"/>
                    <a:gd name="T3" fmla="*/ 8 h 21"/>
                    <a:gd name="T4" fmla="*/ 0 w 27"/>
                    <a:gd name="T5" fmla="*/ 0 h 21"/>
                    <a:gd name="T6" fmla="*/ 27 w 27"/>
                    <a:gd name="T7" fmla="*/ 11 h 21"/>
                    <a:gd name="T8" fmla="*/ 17 w 27"/>
                    <a:gd name="T9" fmla="*/ 21 h 21"/>
                  </a:gdLst>
                  <a:ahLst/>
                  <a:cxnLst>
                    <a:cxn ang="0">
                      <a:pos x="T0" y="T1"/>
                    </a:cxn>
                    <a:cxn ang="0">
                      <a:pos x="T2" y="T3"/>
                    </a:cxn>
                    <a:cxn ang="0">
                      <a:pos x="T4" y="T5"/>
                    </a:cxn>
                    <a:cxn ang="0">
                      <a:pos x="T6" y="T7"/>
                    </a:cxn>
                    <a:cxn ang="0">
                      <a:pos x="T8" y="T9"/>
                    </a:cxn>
                  </a:cxnLst>
                  <a:rect l="0" t="0" r="r" b="b"/>
                  <a:pathLst>
                    <a:path w="27" h="21">
                      <a:moveTo>
                        <a:pt x="17" y="21"/>
                      </a:moveTo>
                      <a:lnTo>
                        <a:pt x="0" y="8"/>
                      </a:lnTo>
                      <a:lnTo>
                        <a:pt x="0" y="0"/>
                      </a:lnTo>
                      <a:lnTo>
                        <a:pt x="27" y="11"/>
                      </a:lnTo>
                      <a:lnTo>
                        <a:pt x="17" y="21"/>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9" name="Freeform 1391">
                  <a:extLst>
                    <a:ext uri="{FF2B5EF4-FFF2-40B4-BE49-F238E27FC236}">
                      <a16:creationId xmlns:a16="http://schemas.microsoft.com/office/drawing/2014/main" id="{B34AFD91-2841-4EEC-32A9-A80AB9FB7C8B}"/>
                    </a:ext>
                  </a:extLst>
                </p:cNvPr>
                <p:cNvSpPr>
                  <a:spLocks/>
                </p:cNvSpPr>
                <p:nvPr/>
              </p:nvSpPr>
              <p:spPr bwMode="auto">
                <a:xfrm>
                  <a:off x="6154738" y="5284787"/>
                  <a:ext cx="4763" cy="3175"/>
                </a:xfrm>
                <a:custGeom>
                  <a:avLst/>
                  <a:gdLst>
                    <a:gd name="T0" fmla="*/ 18 w 18"/>
                    <a:gd name="T1" fmla="*/ 6 h 14"/>
                    <a:gd name="T2" fmla="*/ 0 w 18"/>
                    <a:gd name="T3" fmla="*/ 0 h 14"/>
                    <a:gd name="T4" fmla="*/ 0 w 18"/>
                    <a:gd name="T5" fmla="*/ 8 h 14"/>
                    <a:gd name="T6" fmla="*/ 8 w 18"/>
                    <a:gd name="T7" fmla="*/ 14 h 14"/>
                    <a:gd name="T8" fmla="*/ 18 w 18"/>
                    <a:gd name="T9" fmla="*/ 6 h 14"/>
                  </a:gdLst>
                  <a:ahLst/>
                  <a:cxnLst>
                    <a:cxn ang="0">
                      <a:pos x="T0" y="T1"/>
                    </a:cxn>
                    <a:cxn ang="0">
                      <a:pos x="T2" y="T3"/>
                    </a:cxn>
                    <a:cxn ang="0">
                      <a:pos x="T4" y="T5"/>
                    </a:cxn>
                    <a:cxn ang="0">
                      <a:pos x="T6" y="T7"/>
                    </a:cxn>
                    <a:cxn ang="0">
                      <a:pos x="T8" y="T9"/>
                    </a:cxn>
                  </a:cxnLst>
                  <a:rect l="0" t="0" r="r" b="b"/>
                  <a:pathLst>
                    <a:path w="18" h="14">
                      <a:moveTo>
                        <a:pt x="18" y="6"/>
                      </a:moveTo>
                      <a:lnTo>
                        <a:pt x="0" y="0"/>
                      </a:lnTo>
                      <a:lnTo>
                        <a:pt x="0" y="8"/>
                      </a:lnTo>
                      <a:lnTo>
                        <a:pt x="8" y="14"/>
                      </a:lnTo>
                      <a:lnTo>
                        <a:pt x="18" y="6"/>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0" name="Freeform 1392">
                  <a:extLst>
                    <a:ext uri="{FF2B5EF4-FFF2-40B4-BE49-F238E27FC236}">
                      <a16:creationId xmlns:a16="http://schemas.microsoft.com/office/drawing/2014/main" id="{E1E13330-CD0A-9FD7-D676-15B9B673EBE7}"/>
                    </a:ext>
                  </a:extLst>
                </p:cNvPr>
                <p:cNvSpPr>
                  <a:spLocks/>
                </p:cNvSpPr>
                <p:nvPr/>
              </p:nvSpPr>
              <p:spPr bwMode="auto">
                <a:xfrm>
                  <a:off x="6154738" y="5284787"/>
                  <a:ext cx="4763" cy="3175"/>
                </a:xfrm>
                <a:custGeom>
                  <a:avLst/>
                  <a:gdLst>
                    <a:gd name="T0" fmla="*/ 18 w 18"/>
                    <a:gd name="T1" fmla="*/ 6 h 14"/>
                    <a:gd name="T2" fmla="*/ 0 w 18"/>
                    <a:gd name="T3" fmla="*/ 0 h 14"/>
                    <a:gd name="T4" fmla="*/ 0 w 18"/>
                    <a:gd name="T5" fmla="*/ 8 h 14"/>
                    <a:gd name="T6" fmla="*/ 8 w 18"/>
                    <a:gd name="T7" fmla="*/ 14 h 14"/>
                    <a:gd name="T8" fmla="*/ 18 w 18"/>
                    <a:gd name="T9" fmla="*/ 6 h 14"/>
                  </a:gdLst>
                  <a:ahLst/>
                  <a:cxnLst>
                    <a:cxn ang="0">
                      <a:pos x="T0" y="T1"/>
                    </a:cxn>
                    <a:cxn ang="0">
                      <a:pos x="T2" y="T3"/>
                    </a:cxn>
                    <a:cxn ang="0">
                      <a:pos x="T4" y="T5"/>
                    </a:cxn>
                    <a:cxn ang="0">
                      <a:pos x="T6" y="T7"/>
                    </a:cxn>
                    <a:cxn ang="0">
                      <a:pos x="T8" y="T9"/>
                    </a:cxn>
                  </a:cxnLst>
                  <a:rect l="0" t="0" r="r" b="b"/>
                  <a:pathLst>
                    <a:path w="18" h="14">
                      <a:moveTo>
                        <a:pt x="18" y="6"/>
                      </a:moveTo>
                      <a:lnTo>
                        <a:pt x="0" y="0"/>
                      </a:lnTo>
                      <a:lnTo>
                        <a:pt x="0" y="8"/>
                      </a:lnTo>
                      <a:lnTo>
                        <a:pt x="8" y="14"/>
                      </a:lnTo>
                      <a:lnTo>
                        <a:pt x="18" y="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1" name="Freeform 1393">
                  <a:extLst>
                    <a:ext uri="{FF2B5EF4-FFF2-40B4-BE49-F238E27FC236}">
                      <a16:creationId xmlns:a16="http://schemas.microsoft.com/office/drawing/2014/main" id="{DFBFF614-1457-5EE8-3740-42CFFF067064}"/>
                    </a:ext>
                  </a:extLst>
                </p:cNvPr>
                <p:cNvSpPr>
                  <a:spLocks/>
                </p:cNvSpPr>
                <p:nvPr/>
              </p:nvSpPr>
              <p:spPr bwMode="auto">
                <a:xfrm>
                  <a:off x="6154738" y="5284787"/>
                  <a:ext cx="4763" cy="3175"/>
                </a:xfrm>
                <a:custGeom>
                  <a:avLst/>
                  <a:gdLst>
                    <a:gd name="T0" fmla="*/ 18 w 18"/>
                    <a:gd name="T1" fmla="*/ 6 h 14"/>
                    <a:gd name="T2" fmla="*/ 0 w 18"/>
                    <a:gd name="T3" fmla="*/ 0 h 14"/>
                    <a:gd name="T4" fmla="*/ 0 w 18"/>
                    <a:gd name="T5" fmla="*/ 8 h 14"/>
                    <a:gd name="T6" fmla="*/ 8 w 18"/>
                    <a:gd name="T7" fmla="*/ 14 h 14"/>
                    <a:gd name="T8" fmla="*/ 18 w 18"/>
                    <a:gd name="T9" fmla="*/ 6 h 14"/>
                  </a:gdLst>
                  <a:ahLst/>
                  <a:cxnLst>
                    <a:cxn ang="0">
                      <a:pos x="T0" y="T1"/>
                    </a:cxn>
                    <a:cxn ang="0">
                      <a:pos x="T2" y="T3"/>
                    </a:cxn>
                    <a:cxn ang="0">
                      <a:pos x="T4" y="T5"/>
                    </a:cxn>
                    <a:cxn ang="0">
                      <a:pos x="T6" y="T7"/>
                    </a:cxn>
                    <a:cxn ang="0">
                      <a:pos x="T8" y="T9"/>
                    </a:cxn>
                  </a:cxnLst>
                  <a:rect l="0" t="0" r="r" b="b"/>
                  <a:pathLst>
                    <a:path w="18" h="14">
                      <a:moveTo>
                        <a:pt x="18" y="6"/>
                      </a:moveTo>
                      <a:lnTo>
                        <a:pt x="0" y="0"/>
                      </a:lnTo>
                      <a:lnTo>
                        <a:pt x="0" y="8"/>
                      </a:lnTo>
                      <a:lnTo>
                        <a:pt x="8" y="14"/>
                      </a:lnTo>
                      <a:lnTo>
                        <a:pt x="18" y="6"/>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62" name="Rectangle 1394">
                  <a:extLst>
                    <a:ext uri="{FF2B5EF4-FFF2-40B4-BE49-F238E27FC236}">
                      <a16:creationId xmlns:a16="http://schemas.microsoft.com/office/drawing/2014/main" id="{ACF493F0-D836-CB18-59F4-40E3B3BCD936}"/>
                    </a:ext>
                  </a:extLst>
                </p:cNvPr>
                <p:cNvSpPr>
                  <a:spLocks noChangeArrowheads="1"/>
                </p:cNvSpPr>
                <p:nvPr/>
              </p:nvSpPr>
              <p:spPr bwMode="auto">
                <a:xfrm>
                  <a:off x="6172201" y="5283200"/>
                  <a:ext cx="6350" cy="4762"/>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3" name="Rectangle 1395">
                  <a:extLst>
                    <a:ext uri="{FF2B5EF4-FFF2-40B4-BE49-F238E27FC236}">
                      <a16:creationId xmlns:a16="http://schemas.microsoft.com/office/drawing/2014/main" id="{ED0096C8-8DD4-28EE-A1D8-6487D3586EC8}"/>
                    </a:ext>
                  </a:extLst>
                </p:cNvPr>
                <p:cNvSpPr>
                  <a:spLocks noChangeArrowheads="1"/>
                </p:cNvSpPr>
                <p:nvPr/>
              </p:nvSpPr>
              <p:spPr bwMode="auto">
                <a:xfrm>
                  <a:off x="6172201" y="5283200"/>
                  <a:ext cx="6350" cy="4762"/>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64" name="Freeform 1396">
                  <a:extLst>
                    <a:ext uri="{FF2B5EF4-FFF2-40B4-BE49-F238E27FC236}">
                      <a16:creationId xmlns:a16="http://schemas.microsoft.com/office/drawing/2014/main" id="{16A0680E-4118-5091-2CD1-584EDF0D04AC}"/>
                    </a:ext>
                  </a:extLst>
                </p:cNvPr>
                <p:cNvSpPr>
                  <a:spLocks/>
                </p:cNvSpPr>
                <p:nvPr/>
              </p:nvSpPr>
              <p:spPr bwMode="auto">
                <a:xfrm>
                  <a:off x="6176963" y="5286375"/>
                  <a:ext cx="6350" cy="4762"/>
                </a:xfrm>
                <a:custGeom>
                  <a:avLst/>
                  <a:gdLst>
                    <a:gd name="T0" fmla="*/ 0 w 27"/>
                    <a:gd name="T1" fmla="*/ 21 h 21"/>
                    <a:gd name="T2" fmla="*/ 27 w 27"/>
                    <a:gd name="T3" fmla="*/ 8 h 21"/>
                    <a:gd name="T4" fmla="*/ 18 w 27"/>
                    <a:gd name="T5" fmla="*/ 0 h 21"/>
                    <a:gd name="T6" fmla="*/ 0 w 27"/>
                    <a:gd name="T7" fmla="*/ 12 h 21"/>
                    <a:gd name="T8" fmla="*/ 0 w 27"/>
                    <a:gd name="T9" fmla="*/ 21 h 21"/>
                  </a:gdLst>
                  <a:ahLst/>
                  <a:cxnLst>
                    <a:cxn ang="0">
                      <a:pos x="T0" y="T1"/>
                    </a:cxn>
                    <a:cxn ang="0">
                      <a:pos x="T2" y="T3"/>
                    </a:cxn>
                    <a:cxn ang="0">
                      <a:pos x="T4" y="T5"/>
                    </a:cxn>
                    <a:cxn ang="0">
                      <a:pos x="T6" y="T7"/>
                    </a:cxn>
                    <a:cxn ang="0">
                      <a:pos x="T8" y="T9"/>
                    </a:cxn>
                  </a:cxnLst>
                  <a:rect l="0" t="0" r="r" b="b"/>
                  <a:pathLst>
                    <a:path w="27" h="21">
                      <a:moveTo>
                        <a:pt x="0" y="21"/>
                      </a:moveTo>
                      <a:lnTo>
                        <a:pt x="27" y="8"/>
                      </a:lnTo>
                      <a:lnTo>
                        <a:pt x="18" y="0"/>
                      </a:lnTo>
                      <a:lnTo>
                        <a:pt x="0" y="12"/>
                      </a:lnTo>
                      <a:lnTo>
                        <a:pt x="0" y="21"/>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5" name="Freeform 1397">
                  <a:extLst>
                    <a:ext uri="{FF2B5EF4-FFF2-40B4-BE49-F238E27FC236}">
                      <a16:creationId xmlns:a16="http://schemas.microsoft.com/office/drawing/2014/main" id="{7968A07C-D188-0A8D-21B6-1C777063F868}"/>
                    </a:ext>
                  </a:extLst>
                </p:cNvPr>
                <p:cNvSpPr>
                  <a:spLocks/>
                </p:cNvSpPr>
                <p:nvPr/>
              </p:nvSpPr>
              <p:spPr bwMode="auto">
                <a:xfrm>
                  <a:off x="6176963" y="5286375"/>
                  <a:ext cx="6350" cy="4762"/>
                </a:xfrm>
                <a:custGeom>
                  <a:avLst/>
                  <a:gdLst>
                    <a:gd name="T0" fmla="*/ 0 w 27"/>
                    <a:gd name="T1" fmla="*/ 21 h 21"/>
                    <a:gd name="T2" fmla="*/ 27 w 27"/>
                    <a:gd name="T3" fmla="*/ 8 h 21"/>
                    <a:gd name="T4" fmla="*/ 18 w 27"/>
                    <a:gd name="T5" fmla="*/ 0 h 21"/>
                    <a:gd name="T6" fmla="*/ 0 w 27"/>
                    <a:gd name="T7" fmla="*/ 12 h 21"/>
                    <a:gd name="T8" fmla="*/ 0 w 27"/>
                    <a:gd name="T9" fmla="*/ 21 h 21"/>
                  </a:gdLst>
                  <a:ahLst/>
                  <a:cxnLst>
                    <a:cxn ang="0">
                      <a:pos x="T0" y="T1"/>
                    </a:cxn>
                    <a:cxn ang="0">
                      <a:pos x="T2" y="T3"/>
                    </a:cxn>
                    <a:cxn ang="0">
                      <a:pos x="T4" y="T5"/>
                    </a:cxn>
                    <a:cxn ang="0">
                      <a:pos x="T6" y="T7"/>
                    </a:cxn>
                    <a:cxn ang="0">
                      <a:pos x="T8" y="T9"/>
                    </a:cxn>
                  </a:cxnLst>
                  <a:rect l="0" t="0" r="r" b="b"/>
                  <a:pathLst>
                    <a:path w="27" h="21">
                      <a:moveTo>
                        <a:pt x="0" y="21"/>
                      </a:moveTo>
                      <a:lnTo>
                        <a:pt x="27" y="8"/>
                      </a:lnTo>
                      <a:lnTo>
                        <a:pt x="18" y="0"/>
                      </a:lnTo>
                      <a:lnTo>
                        <a:pt x="0" y="12"/>
                      </a:lnTo>
                      <a:lnTo>
                        <a:pt x="0" y="2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6" name="Freeform 1398">
                  <a:extLst>
                    <a:ext uri="{FF2B5EF4-FFF2-40B4-BE49-F238E27FC236}">
                      <a16:creationId xmlns:a16="http://schemas.microsoft.com/office/drawing/2014/main" id="{F6C00B13-4443-9006-D4AE-C435AE5313C5}"/>
                    </a:ext>
                  </a:extLst>
                </p:cNvPr>
                <p:cNvSpPr>
                  <a:spLocks/>
                </p:cNvSpPr>
                <p:nvPr/>
              </p:nvSpPr>
              <p:spPr bwMode="auto">
                <a:xfrm>
                  <a:off x="6176963" y="5286375"/>
                  <a:ext cx="6350" cy="4762"/>
                </a:xfrm>
                <a:custGeom>
                  <a:avLst/>
                  <a:gdLst>
                    <a:gd name="T0" fmla="*/ 0 w 27"/>
                    <a:gd name="T1" fmla="*/ 21 h 21"/>
                    <a:gd name="T2" fmla="*/ 27 w 27"/>
                    <a:gd name="T3" fmla="*/ 8 h 21"/>
                    <a:gd name="T4" fmla="*/ 18 w 27"/>
                    <a:gd name="T5" fmla="*/ 0 h 21"/>
                    <a:gd name="T6" fmla="*/ 0 w 27"/>
                    <a:gd name="T7" fmla="*/ 11 h 21"/>
                    <a:gd name="T8" fmla="*/ 0 w 27"/>
                    <a:gd name="T9" fmla="*/ 21 h 21"/>
                  </a:gdLst>
                  <a:ahLst/>
                  <a:cxnLst>
                    <a:cxn ang="0">
                      <a:pos x="T0" y="T1"/>
                    </a:cxn>
                    <a:cxn ang="0">
                      <a:pos x="T2" y="T3"/>
                    </a:cxn>
                    <a:cxn ang="0">
                      <a:pos x="T4" y="T5"/>
                    </a:cxn>
                    <a:cxn ang="0">
                      <a:pos x="T6" y="T7"/>
                    </a:cxn>
                    <a:cxn ang="0">
                      <a:pos x="T8" y="T9"/>
                    </a:cxn>
                  </a:cxnLst>
                  <a:rect l="0" t="0" r="r" b="b"/>
                  <a:pathLst>
                    <a:path w="27" h="21">
                      <a:moveTo>
                        <a:pt x="0" y="21"/>
                      </a:moveTo>
                      <a:lnTo>
                        <a:pt x="27" y="8"/>
                      </a:lnTo>
                      <a:lnTo>
                        <a:pt x="18" y="0"/>
                      </a:lnTo>
                      <a:lnTo>
                        <a:pt x="0" y="11"/>
                      </a:lnTo>
                      <a:lnTo>
                        <a:pt x="0" y="21"/>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67" name="Freeform 1399">
                  <a:extLst>
                    <a:ext uri="{FF2B5EF4-FFF2-40B4-BE49-F238E27FC236}">
                      <a16:creationId xmlns:a16="http://schemas.microsoft.com/office/drawing/2014/main" id="{DA21E5D3-8D11-0189-6F30-5C42F63951E1}"/>
                    </a:ext>
                  </a:extLst>
                </p:cNvPr>
                <p:cNvSpPr>
                  <a:spLocks/>
                </p:cNvSpPr>
                <p:nvPr/>
              </p:nvSpPr>
              <p:spPr bwMode="auto">
                <a:xfrm>
                  <a:off x="6175376" y="5284787"/>
                  <a:ext cx="3175" cy="3175"/>
                </a:xfrm>
                <a:custGeom>
                  <a:avLst/>
                  <a:gdLst>
                    <a:gd name="T0" fmla="*/ 17 w 17"/>
                    <a:gd name="T1" fmla="*/ 8 h 14"/>
                    <a:gd name="T2" fmla="*/ 8 w 17"/>
                    <a:gd name="T3" fmla="*/ 14 h 14"/>
                    <a:gd name="T4" fmla="*/ 0 w 17"/>
                    <a:gd name="T5" fmla="*/ 6 h 14"/>
                    <a:gd name="T6" fmla="*/ 17 w 17"/>
                    <a:gd name="T7" fmla="*/ 0 h 14"/>
                    <a:gd name="T8" fmla="*/ 17 w 17"/>
                    <a:gd name="T9" fmla="*/ 8 h 14"/>
                  </a:gdLst>
                  <a:ahLst/>
                  <a:cxnLst>
                    <a:cxn ang="0">
                      <a:pos x="T0" y="T1"/>
                    </a:cxn>
                    <a:cxn ang="0">
                      <a:pos x="T2" y="T3"/>
                    </a:cxn>
                    <a:cxn ang="0">
                      <a:pos x="T4" y="T5"/>
                    </a:cxn>
                    <a:cxn ang="0">
                      <a:pos x="T6" y="T7"/>
                    </a:cxn>
                    <a:cxn ang="0">
                      <a:pos x="T8" y="T9"/>
                    </a:cxn>
                  </a:cxnLst>
                  <a:rect l="0" t="0" r="r" b="b"/>
                  <a:pathLst>
                    <a:path w="17" h="14">
                      <a:moveTo>
                        <a:pt x="17" y="8"/>
                      </a:moveTo>
                      <a:lnTo>
                        <a:pt x="8" y="14"/>
                      </a:lnTo>
                      <a:lnTo>
                        <a:pt x="0" y="6"/>
                      </a:lnTo>
                      <a:lnTo>
                        <a:pt x="17" y="0"/>
                      </a:lnTo>
                      <a:lnTo>
                        <a:pt x="17" y="8"/>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8" name="Freeform 1400">
                  <a:extLst>
                    <a:ext uri="{FF2B5EF4-FFF2-40B4-BE49-F238E27FC236}">
                      <a16:creationId xmlns:a16="http://schemas.microsoft.com/office/drawing/2014/main" id="{B8327E7D-4489-9DC7-A74F-1BA5F050C721}"/>
                    </a:ext>
                  </a:extLst>
                </p:cNvPr>
                <p:cNvSpPr>
                  <a:spLocks/>
                </p:cNvSpPr>
                <p:nvPr/>
              </p:nvSpPr>
              <p:spPr bwMode="auto">
                <a:xfrm>
                  <a:off x="6175376" y="5284787"/>
                  <a:ext cx="3175" cy="3175"/>
                </a:xfrm>
                <a:custGeom>
                  <a:avLst/>
                  <a:gdLst>
                    <a:gd name="T0" fmla="*/ 17 w 17"/>
                    <a:gd name="T1" fmla="*/ 8 h 14"/>
                    <a:gd name="T2" fmla="*/ 8 w 17"/>
                    <a:gd name="T3" fmla="*/ 14 h 14"/>
                    <a:gd name="T4" fmla="*/ 0 w 17"/>
                    <a:gd name="T5" fmla="*/ 6 h 14"/>
                    <a:gd name="T6" fmla="*/ 17 w 17"/>
                    <a:gd name="T7" fmla="*/ 0 h 14"/>
                    <a:gd name="T8" fmla="*/ 17 w 17"/>
                    <a:gd name="T9" fmla="*/ 8 h 14"/>
                  </a:gdLst>
                  <a:ahLst/>
                  <a:cxnLst>
                    <a:cxn ang="0">
                      <a:pos x="T0" y="T1"/>
                    </a:cxn>
                    <a:cxn ang="0">
                      <a:pos x="T2" y="T3"/>
                    </a:cxn>
                    <a:cxn ang="0">
                      <a:pos x="T4" y="T5"/>
                    </a:cxn>
                    <a:cxn ang="0">
                      <a:pos x="T6" y="T7"/>
                    </a:cxn>
                    <a:cxn ang="0">
                      <a:pos x="T8" y="T9"/>
                    </a:cxn>
                  </a:cxnLst>
                  <a:rect l="0" t="0" r="r" b="b"/>
                  <a:pathLst>
                    <a:path w="17" h="14">
                      <a:moveTo>
                        <a:pt x="17" y="8"/>
                      </a:moveTo>
                      <a:lnTo>
                        <a:pt x="8" y="14"/>
                      </a:lnTo>
                      <a:lnTo>
                        <a:pt x="0" y="6"/>
                      </a:lnTo>
                      <a:lnTo>
                        <a:pt x="17" y="0"/>
                      </a:lnTo>
                      <a:lnTo>
                        <a:pt x="17" y="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9" name="Freeform 1401">
                  <a:extLst>
                    <a:ext uri="{FF2B5EF4-FFF2-40B4-BE49-F238E27FC236}">
                      <a16:creationId xmlns:a16="http://schemas.microsoft.com/office/drawing/2014/main" id="{7114FD94-308B-7785-2933-EFA4BABB952A}"/>
                    </a:ext>
                  </a:extLst>
                </p:cNvPr>
                <p:cNvSpPr>
                  <a:spLocks/>
                </p:cNvSpPr>
                <p:nvPr/>
              </p:nvSpPr>
              <p:spPr bwMode="auto">
                <a:xfrm>
                  <a:off x="6175376" y="5284787"/>
                  <a:ext cx="3175" cy="3175"/>
                </a:xfrm>
                <a:custGeom>
                  <a:avLst/>
                  <a:gdLst>
                    <a:gd name="T0" fmla="*/ 17 w 17"/>
                    <a:gd name="T1" fmla="*/ 8 h 14"/>
                    <a:gd name="T2" fmla="*/ 8 w 17"/>
                    <a:gd name="T3" fmla="*/ 14 h 14"/>
                    <a:gd name="T4" fmla="*/ 0 w 17"/>
                    <a:gd name="T5" fmla="*/ 6 h 14"/>
                    <a:gd name="T6" fmla="*/ 17 w 17"/>
                    <a:gd name="T7" fmla="*/ 0 h 14"/>
                    <a:gd name="T8" fmla="*/ 17 w 17"/>
                    <a:gd name="T9" fmla="*/ 8 h 14"/>
                  </a:gdLst>
                  <a:ahLst/>
                  <a:cxnLst>
                    <a:cxn ang="0">
                      <a:pos x="T0" y="T1"/>
                    </a:cxn>
                    <a:cxn ang="0">
                      <a:pos x="T2" y="T3"/>
                    </a:cxn>
                    <a:cxn ang="0">
                      <a:pos x="T4" y="T5"/>
                    </a:cxn>
                    <a:cxn ang="0">
                      <a:pos x="T6" y="T7"/>
                    </a:cxn>
                    <a:cxn ang="0">
                      <a:pos x="T8" y="T9"/>
                    </a:cxn>
                  </a:cxnLst>
                  <a:rect l="0" t="0" r="r" b="b"/>
                  <a:pathLst>
                    <a:path w="17" h="14">
                      <a:moveTo>
                        <a:pt x="17" y="8"/>
                      </a:moveTo>
                      <a:lnTo>
                        <a:pt x="8" y="14"/>
                      </a:lnTo>
                      <a:lnTo>
                        <a:pt x="0" y="6"/>
                      </a:lnTo>
                      <a:lnTo>
                        <a:pt x="17" y="0"/>
                      </a:lnTo>
                      <a:lnTo>
                        <a:pt x="17" y="8"/>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70" name="Freeform 1402">
                  <a:extLst>
                    <a:ext uri="{FF2B5EF4-FFF2-40B4-BE49-F238E27FC236}">
                      <a16:creationId xmlns:a16="http://schemas.microsoft.com/office/drawing/2014/main" id="{436A6863-862B-891A-8376-0A11785A213E}"/>
                    </a:ext>
                  </a:extLst>
                </p:cNvPr>
                <p:cNvSpPr>
                  <a:spLocks/>
                </p:cNvSpPr>
                <p:nvPr/>
              </p:nvSpPr>
              <p:spPr bwMode="auto">
                <a:xfrm>
                  <a:off x="6162676" y="5253037"/>
                  <a:ext cx="7938" cy="7937"/>
                </a:xfrm>
                <a:custGeom>
                  <a:avLst/>
                  <a:gdLst>
                    <a:gd name="T0" fmla="*/ 0 w 36"/>
                    <a:gd name="T1" fmla="*/ 16 h 33"/>
                    <a:gd name="T2" fmla="*/ 0 w 36"/>
                    <a:gd name="T3" fmla="*/ 16 h 33"/>
                    <a:gd name="T4" fmla="*/ 1 w 36"/>
                    <a:gd name="T5" fmla="*/ 13 h 33"/>
                    <a:gd name="T6" fmla="*/ 2 w 36"/>
                    <a:gd name="T7" fmla="*/ 10 h 33"/>
                    <a:gd name="T8" fmla="*/ 4 w 36"/>
                    <a:gd name="T9" fmla="*/ 7 h 33"/>
                    <a:gd name="T10" fmla="*/ 6 w 36"/>
                    <a:gd name="T11" fmla="*/ 5 h 33"/>
                    <a:gd name="T12" fmla="*/ 12 w 36"/>
                    <a:gd name="T13" fmla="*/ 2 h 33"/>
                    <a:gd name="T14" fmla="*/ 19 w 36"/>
                    <a:gd name="T15" fmla="*/ 0 h 33"/>
                    <a:gd name="T16" fmla="*/ 19 w 36"/>
                    <a:gd name="T17" fmla="*/ 0 h 33"/>
                    <a:gd name="T18" fmla="*/ 25 w 36"/>
                    <a:gd name="T19" fmla="*/ 2 h 33"/>
                    <a:gd name="T20" fmla="*/ 31 w 36"/>
                    <a:gd name="T21" fmla="*/ 5 h 33"/>
                    <a:gd name="T22" fmla="*/ 33 w 36"/>
                    <a:gd name="T23" fmla="*/ 7 h 33"/>
                    <a:gd name="T24" fmla="*/ 35 w 36"/>
                    <a:gd name="T25" fmla="*/ 10 h 33"/>
                    <a:gd name="T26" fmla="*/ 36 w 36"/>
                    <a:gd name="T27" fmla="*/ 13 h 33"/>
                    <a:gd name="T28" fmla="*/ 36 w 36"/>
                    <a:gd name="T29" fmla="*/ 16 h 33"/>
                    <a:gd name="T30" fmla="*/ 36 w 36"/>
                    <a:gd name="T31" fmla="*/ 16 h 33"/>
                    <a:gd name="T32" fmla="*/ 36 w 36"/>
                    <a:gd name="T33" fmla="*/ 19 h 33"/>
                    <a:gd name="T34" fmla="*/ 35 w 36"/>
                    <a:gd name="T35" fmla="*/ 22 h 33"/>
                    <a:gd name="T36" fmla="*/ 31 w 36"/>
                    <a:gd name="T37" fmla="*/ 28 h 33"/>
                    <a:gd name="T38" fmla="*/ 25 w 36"/>
                    <a:gd name="T39" fmla="*/ 32 h 33"/>
                    <a:gd name="T40" fmla="*/ 22 w 36"/>
                    <a:gd name="T41" fmla="*/ 33 h 33"/>
                    <a:gd name="T42" fmla="*/ 19 w 36"/>
                    <a:gd name="T43" fmla="*/ 33 h 33"/>
                    <a:gd name="T44" fmla="*/ 19 w 36"/>
                    <a:gd name="T45" fmla="*/ 33 h 33"/>
                    <a:gd name="T46" fmla="*/ 16 w 36"/>
                    <a:gd name="T47" fmla="*/ 33 h 33"/>
                    <a:gd name="T48" fmla="*/ 12 w 36"/>
                    <a:gd name="T49" fmla="*/ 32 h 33"/>
                    <a:gd name="T50" fmla="*/ 6 w 36"/>
                    <a:gd name="T51" fmla="*/ 28 h 33"/>
                    <a:gd name="T52" fmla="*/ 2 w 36"/>
                    <a:gd name="T53" fmla="*/ 22 h 33"/>
                    <a:gd name="T54" fmla="*/ 1 w 36"/>
                    <a:gd name="T55" fmla="*/ 19 h 33"/>
                    <a:gd name="T56" fmla="*/ 0 w 36"/>
                    <a:gd name="T57" fmla="*/ 16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 h="33">
                      <a:moveTo>
                        <a:pt x="0" y="16"/>
                      </a:moveTo>
                      <a:lnTo>
                        <a:pt x="0" y="16"/>
                      </a:lnTo>
                      <a:lnTo>
                        <a:pt x="1" y="13"/>
                      </a:lnTo>
                      <a:lnTo>
                        <a:pt x="2" y="10"/>
                      </a:lnTo>
                      <a:lnTo>
                        <a:pt x="4" y="7"/>
                      </a:lnTo>
                      <a:lnTo>
                        <a:pt x="6" y="5"/>
                      </a:lnTo>
                      <a:lnTo>
                        <a:pt x="12" y="2"/>
                      </a:lnTo>
                      <a:lnTo>
                        <a:pt x="19" y="0"/>
                      </a:lnTo>
                      <a:lnTo>
                        <a:pt x="19" y="0"/>
                      </a:lnTo>
                      <a:lnTo>
                        <a:pt x="25" y="2"/>
                      </a:lnTo>
                      <a:lnTo>
                        <a:pt x="31" y="5"/>
                      </a:lnTo>
                      <a:lnTo>
                        <a:pt x="33" y="7"/>
                      </a:lnTo>
                      <a:lnTo>
                        <a:pt x="35" y="10"/>
                      </a:lnTo>
                      <a:lnTo>
                        <a:pt x="36" y="13"/>
                      </a:lnTo>
                      <a:lnTo>
                        <a:pt x="36" y="16"/>
                      </a:lnTo>
                      <a:lnTo>
                        <a:pt x="36" y="16"/>
                      </a:lnTo>
                      <a:lnTo>
                        <a:pt x="36" y="19"/>
                      </a:lnTo>
                      <a:lnTo>
                        <a:pt x="35" y="22"/>
                      </a:lnTo>
                      <a:lnTo>
                        <a:pt x="31" y="28"/>
                      </a:lnTo>
                      <a:lnTo>
                        <a:pt x="25" y="32"/>
                      </a:lnTo>
                      <a:lnTo>
                        <a:pt x="22" y="33"/>
                      </a:lnTo>
                      <a:lnTo>
                        <a:pt x="19" y="33"/>
                      </a:lnTo>
                      <a:lnTo>
                        <a:pt x="19" y="33"/>
                      </a:lnTo>
                      <a:lnTo>
                        <a:pt x="16" y="33"/>
                      </a:lnTo>
                      <a:lnTo>
                        <a:pt x="12" y="32"/>
                      </a:lnTo>
                      <a:lnTo>
                        <a:pt x="6" y="28"/>
                      </a:lnTo>
                      <a:lnTo>
                        <a:pt x="2" y="22"/>
                      </a:lnTo>
                      <a:lnTo>
                        <a:pt x="1" y="19"/>
                      </a:lnTo>
                      <a:lnTo>
                        <a:pt x="0" y="16"/>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1" name="Freeform 1403">
                  <a:extLst>
                    <a:ext uri="{FF2B5EF4-FFF2-40B4-BE49-F238E27FC236}">
                      <a16:creationId xmlns:a16="http://schemas.microsoft.com/office/drawing/2014/main" id="{827DF121-5A9C-E7AC-F68C-EEB4D2EC0991}"/>
                    </a:ext>
                  </a:extLst>
                </p:cNvPr>
                <p:cNvSpPr>
                  <a:spLocks/>
                </p:cNvSpPr>
                <p:nvPr/>
              </p:nvSpPr>
              <p:spPr bwMode="auto">
                <a:xfrm>
                  <a:off x="6162676" y="5253037"/>
                  <a:ext cx="7938" cy="7937"/>
                </a:xfrm>
                <a:custGeom>
                  <a:avLst/>
                  <a:gdLst>
                    <a:gd name="T0" fmla="*/ 0 w 36"/>
                    <a:gd name="T1" fmla="*/ 16 h 33"/>
                    <a:gd name="T2" fmla="*/ 0 w 36"/>
                    <a:gd name="T3" fmla="*/ 16 h 33"/>
                    <a:gd name="T4" fmla="*/ 1 w 36"/>
                    <a:gd name="T5" fmla="*/ 13 h 33"/>
                    <a:gd name="T6" fmla="*/ 2 w 36"/>
                    <a:gd name="T7" fmla="*/ 10 h 33"/>
                    <a:gd name="T8" fmla="*/ 4 w 36"/>
                    <a:gd name="T9" fmla="*/ 7 h 33"/>
                    <a:gd name="T10" fmla="*/ 6 w 36"/>
                    <a:gd name="T11" fmla="*/ 5 h 33"/>
                    <a:gd name="T12" fmla="*/ 12 w 36"/>
                    <a:gd name="T13" fmla="*/ 2 h 33"/>
                    <a:gd name="T14" fmla="*/ 19 w 36"/>
                    <a:gd name="T15" fmla="*/ 0 h 33"/>
                    <a:gd name="T16" fmla="*/ 19 w 36"/>
                    <a:gd name="T17" fmla="*/ 0 h 33"/>
                    <a:gd name="T18" fmla="*/ 25 w 36"/>
                    <a:gd name="T19" fmla="*/ 2 h 33"/>
                    <a:gd name="T20" fmla="*/ 31 w 36"/>
                    <a:gd name="T21" fmla="*/ 5 h 33"/>
                    <a:gd name="T22" fmla="*/ 33 w 36"/>
                    <a:gd name="T23" fmla="*/ 7 h 33"/>
                    <a:gd name="T24" fmla="*/ 35 w 36"/>
                    <a:gd name="T25" fmla="*/ 10 h 33"/>
                    <a:gd name="T26" fmla="*/ 36 w 36"/>
                    <a:gd name="T27" fmla="*/ 13 h 33"/>
                    <a:gd name="T28" fmla="*/ 36 w 36"/>
                    <a:gd name="T29" fmla="*/ 16 h 33"/>
                    <a:gd name="T30" fmla="*/ 36 w 36"/>
                    <a:gd name="T31" fmla="*/ 16 h 33"/>
                    <a:gd name="T32" fmla="*/ 36 w 36"/>
                    <a:gd name="T33" fmla="*/ 19 h 33"/>
                    <a:gd name="T34" fmla="*/ 35 w 36"/>
                    <a:gd name="T35" fmla="*/ 22 h 33"/>
                    <a:gd name="T36" fmla="*/ 31 w 36"/>
                    <a:gd name="T37" fmla="*/ 28 h 33"/>
                    <a:gd name="T38" fmla="*/ 25 w 36"/>
                    <a:gd name="T39" fmla="*/ 32 h 33"/>
                    <a:gd name="T40" fmla="*/ 22 w 36"/>
                    <a:gd name="T41" fmla="*/ 33 h 33"/>
                    <a:gd name="T42" fmla="*/ 19 w 36"/>
                    <a:gd name="T43" fmla="*/ 33 h 33"/>
                    <a:gd name="T44" fmla="*/ 19 w 36"/>
                    <a:gd name="T45" fmla="*/ 33 h 33"/>
                    <a:gd name="T46" fmla="*/ 16 w 36"/>
                    <a:gd name="T47" fmla="*/ 33 h 33"/>
                    <a:gd name="T48" fmla="*/ 12 w 36"/>
                    <a:gd name="T49" fmla="*/ 32 h 33"/>
                    <a:gd name="T50" fmla="*/ 6 w 36"/>
                    <a:gd name="T51" fmla="*/ 28 h 33"/>
                    <a:gd name="T52" fmla="*/ 2 w 36"/>
                    <a:gd name="T53" fmla="*/ 22 h 33"/>
                    <a:gd name="T54" fmla="*/ 1 w 36"/>
                    <a:gd name="T55" fmla="*/ 19 h 33"/>
                    <a:gd name="T56" fmla="*/ 0 w 36"/>
                    <a:gd name="T57" fmla="*/ 16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 h="33">
                      <a:moveTo>
                        <a:pt x="0" y="16"/>
                      </a:moveTo>
                      <a:lnTo>
                        <a:pt x="0" y="16"/>
                      </a:lnTo>
                      <a:lnTo>
                        <a:pt x="1" y="13"/>
                      </a:lnTo>
                      <a:lnTo>
                        <a:pt x="2" y="10"/>
                      </a:lnTo>
                      <a:lnTo>
                        <a:pt x="4" y="7"/>
                      </a:lnTo>
                      <a:lnTo>
                        <a:pt x="6" y="5"/>
                      </a:lnTo>
                      <a:lnTo>
                        <a:pt x="12" y="2"/>
                      </a:lnTo>
                      <a:lnTo>
                        <a:pt x="19" y="0"/>
                      </a:lnTo>
                      <a:lnTo>
                        <a:pt x="19" y="0"/>
                      </a:lnTo>
                      <a:lnTo>
                        <a:pt x="25" y="2"/>
                      </a:lnTo>
                      <a:lnTo>
                        <a:pt x="31" y="5"/>
                      </a:lnTo>
                      <a:lnTo>
                        <a:pt x="33" y="7"/>
                      </a:lnTo>
                      <a:lnTo>
                        <a:pt x="35" y="10"/>
                      </a:lnTo>
                      <a:lnTo>
                        <a:pt x="36" y="13"/>
                      </a:lnTo>
                      <a:lnTo>
                        <a:pt x="36" y="16"/>
                      </a:lnTo>
                      <a:lnTo>
                        <a:pt x="36" y="16"/>
                      </a:lnTo>
                      <a:lnTo>
                        <a:pt x="36" y="19"/>
                      </a:lnTo>
                      <a:lnTo>
                        <a:pt x="35" y="22"/>
                      </a:lnTo>
                      <a:lnTo>
                        <a:pt x="31" y="28"/>
                      </a:lnTo>
                      <a:lnTo>
                        <a:pt x="25" y="32"/>
                      </a:lnTo>
                      <a:lnTo>
                        <a:pt x="22" y="33"/>
                      </a:lnTo>
                      <a:lnTo>
                        <a:pt x="19" y="33"/>
                      </a:lnTo>
                      <a:lnTo>
                        <a:pt x="19" y="33"/>
                      </a:lnTo>
                      <a:lnTo>
                        <a:pt x="16" y="33"/>
                      </a:lnTo>
                      <a:lnTo>
                        <a:pt x="12" y="32"/>
                      </a:lnTo>
                      <a:lnTo>
                        <a:pt x="6" y="28"/>
                      </a:lnTo>
                      <a:lnTo>
                        <a:pt x="2" y="22"/>
                      </a:lnTo>
                      <a:lnTo>
                        <a:pt x="1" y="19"/>
                      </a:lnTo>
                      <a:lnTo>
                        <a:pt x="0" y="1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2" name="Freeform 1404">
                  <a:extLst>
                    <a:ext uri="{FF2B5EF4-FFF2-40B4-BE49-F238E27FC236}">
                      <a16:creationId xmlns:a16="http://schemas.microsoft.com/office/drawing/2014/main" id="{57C14D2D-AC4D-3EB8-971B-2942E40D739B}"/>
                    </a:ext>
                  </a:extLst>
                </p:cNvPr>
                <p:cNvSpPr>
                  <a:spLocks/>
                </p:cNvSpPr>
                <p:nvPr/>
              </p:nvSpPr>
              <p:spPr bwMode="auto">
                <a:xfrm>
                  <a:off x="6162676" y="5253037"/>
                  <a:ext cx="7938" cy="7937"/>
                </a:xfrm>
                <a:custGeom>
                  <a:avLst/>
                  <a:gdLst>
                    <a:gd name="T0" fmla="*/ 0 w 36"/>
                    <a:gd name="T1" fmla="*/ 16 h 33"/>
                    <a:gd name="T2" fmla="*/ 0 w 36"/>
                    <a:gd name="T3" fmla="*/ 16 h 33"/>
                    <a:gd name="T4" fmla="*/ 1 w 36"/>
                    <a:gd name="T5" fmla="*/ 13 h 33"/>
                    <a:gd name="T6" fmla="*/ 2 w 36"/>
                    <a:gd name="T7" fmla="*/ 10 h 33"/>
                    <a:gd name="T8" fmla="*/ 4 w 36"/>
                    <a:gd name="T9" fmla="*/ 7 h 33"/>
                    <a:gd name="T10" fmla="*/ 6 w 36"/>
                    <a:gd name="T11" fmla="*/ 5 h 33"/>
                    <a:gd name="T12" fmla="*/ 12 w 36"/>
                    <a:gd name="T13" fmla="*/ 2 h 33"/>
                    <a:gd name="T14" fmla="*/ 19 w 36"/>
                    <a:gd name="T15" fmla="*/ 0 h 33"/>
                    <a:gd name="T16" fmla="*/ 19 w 36"/>
                    <a:gd name="T17" fmla="*/ 0 h 33"/>
                    <a:gd name="T18" fmla="*/ 25 w 36"/>
                    <a:gd name="T19" fmla="*/ 2 h 33"/>
                    <a:gd name="T20" fmla="*/ 31 w 36"/>
                    <a:gd name="T21" fmla="*/ 5 h 33"/>
                    <a:gd name="T22" fmla="*/ 33 w 36"/>
                    <a:gd name="T23" fmla="*/ 7 h 33"/>
                    <a:gd name="T24" fmla="*/ 35 w 36"/>
                    <a:gd name="T25" fmla="*/ 10 h 33"/>
                    <a:gd name="T26" fmla="*/ 36 w 36"/>
                    <a:gd name="T27" fmla="*/ 13 h 33"/>
                    <a:gd name="T28" fmla="*/ 36 w 36"/>
                    <a:gd name="T29" fmla="*/ 16 h 33"/>
                    <a:gd name="T30" fmla="*/ 36 w 36"/>
                    <a:gd name="T31" fmla="*/ 16 h 33"/>
                    <a:gd name="T32" fmla="*/ 36 w 36"/>
                    <a:gd name="T33" fmla="*/ 19 h 33"/>
                    <a:gd name="T34" fmla="*/ 35 w 36"/>
                    <a:gd name="T35" fmla="*/ 22 h 33"/>
                    <a:gd name="T36" fmla="*/ 31 w 36"/>
                    <a:gd name="T37" fmla="*/ 28 h 33"/>
                    <a:gd name="T38" fmla="*/ 25 w 36"/>
                    <a:gd name="T39" fmla="*/ 32 h 33"/>
                    <a:gd name="T40" fmla="*/ 22 w 36"/>
                    <a:gd name="T41" fmla="*/ 33 h 33"/>
                    <a:gd name="T42" fmla="*/ 19 w 36"/>
                    <a:gd name="T43" fmla="*/ 33 h 33"/>
                    <a:gd name="T44" fmla="*/ 19 w 36"/>
                    <a:gd name="T45" fmla="*/ 33 h 33"/>
                    <a:gd name="T46" fmla="*/ 16 w 36"/>
                    <a:gd name="T47" fmla="*/ 33 h 33"/>
                    <a:gd name="T48" fmla="*/ 12 w 36"/>
                    <a:gd name="T49" fmla="*/ 32 h 33"/>
                    <a:gd name="T50" fmla="*/ 6 w 36"/>
                    <a:gd name="T51" fmla="*/ 28 h 33"/>
                    <a:gd name="T52" fmla="*/ 2 w 36"/>
                    <a:gd name="T53" fmla="*/ 22 h 33"/>
                    <a:gd name="T54" fmla="*/ 1 w 36"/>
                    <a:gd name="T55" fmla="*/ 19 h 33"/>
                    <a:gd name="T56" fmla="*/ 0 w 36"/>
                    <a:gd name="T57" fmla="*/ 16 h 33"/>
                    <a:gd name="T58" fmla="*/ 0 w 36"/>
                    <a:gd name="T59" fmla="*/ 16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6" h="33">
                      <a:moveTo>
                        <a:pt x="0" y="16"/>
                      </a:moveTo>
                      <a:lnTo>
                        <a:pt x="0" y="16"/>
                      </a:lnTo>
                      <a:lnTo>
                        <a:pt x="1" y="13"/>
                      </a:lnTo>
                      <a:lnTo>
                        <a:pt x="2" y="10"/>
                      </a:lnTo>
                      <a:lnTo>
                        <a:pt x="4" y="7"/>
                      </a:lnTo>
                      <a:lnTo>
                        <a:pt x="6" y="5"/>
                      </a:lnTo>
                      <a:lnTo>
                        <a:pt x="12" y="2"/>
                      </a:lnTo>
                      <a:lnTo>
                        <a:pt x="19" y="0"/>
                      </a:lnTo>
                      <a:lnTo>
                        <a:pt x="19" y="0"/>
                      </a:lnTo>
                      <a:lnTo>
                        <a:pt x="25" y="2"/>
                      </a:lnTo>
                      <a:lnTo>
                        <a:pt x="31" y="5"/>
                      </a:lnTo>
                      <a:lnTo>
                        <a:pt x="33" y="7"/>
                      </a:lnTo>
                      <a:lnTo>
                        <a:pt x="35" y="10"/>
                      </a:lnTo>
                      <a:lnTo>
                        <a:pt x="36" y="13"/>
                      </a:lnTo>
                      <a:lnTo>
                        <a:pt x="36" y="16"/>
                      </a:lnTo>
                      <a:lnTo>
                        <a:pt x="36" y="16"/>
                      </a:lnTo>
                      <a:lnTo>
                        <a:pt x="36" y="19"/>
                      </a:lnTo>
                      <a:lnTo>
                        <a:pt x="35" y="22"/>
                      </a:lnTo>
                      <a:lnTo>
                        <a:pt x="31" y="28"/>
                      </a:lnTo>
                      <a:lnTo>
                        <a:pt x="25" y="32"/>
                      </a:lnTo>
                      <a:lnTo>
                        <a:pt x="22" y="33"/>
                      </a:lnTo>
                      <a:lnTo>
                        <a:pt x="19" y="33"/>
                      </a:lnTo>
                      <a:lnTo>
                        <a:pt x="19" y="33"/>
                      </a:lnTo>
                      <a:lnTo>
                        <a:pt x="16" y="33"/>
                      </a:lnTo>
                      <a:lnTo>
                        <a:pt x="12" y="32"/>
                      </a:lnTo>
                      <a:lnTo>
                        <a:pt x="6" y="28"/>
                      </a:lnTo>
                      <a:lnTo>
                        <a:pt x="2" y="22"/>
                      </a:lnTo>
                      <a:lnTo>
                        <a:pt x="1" y="19"/>
                      </a:lnTo>
                      <a:lnTo>
                        <a:pt x="0" y="16"/>
                      </a:lnTo>
                      <a:lnTo>
                        <a:pt x="0" y="16"/>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73" name="Freeform 1405">
                  <a:extLst>
                    <a:ext uri="{FF2B5EF4-FFF2-40B4-BE49-F238E27FC236}">
                      <a16:creationId xmlns:a16="http://schemas.microsoft.com/office/drawing/2014/main" id="{93BAB280-49A6-243A-ECE5-B107251B0D70}"/>
                    </a:ext>
                  </a:extLst>
                </p:cNvPr>
                <p:cNvSpPr>
                  <a:spLocks/>
                </p:cNvSpPr>
                <p:nvPr/>
              </p:nvSpPr>
              <p:spPr bwMode="auto">
                <a:xfrm>
                  <a:off x="6162676" y="5286375"/>
                  <a:ext cx="7938" cy="7937"/>
                </a:xfrm>
                <a:custGeom>
                  <a:avLst/>
                  <a:gdLst>
                    <a:gd name="T0" fmla="*/ 0 w 36"/>
                    <a:gd name="T1" fmla="*/ 16 h 31"/>
                    <a:gd name="T2" fmla="*/ 0 w 36"/>
                    <a:gd name="T3" fmla="*/ 16 h 31"/>
                    <a:gd name="T4" fmla="*/ 1 w 36"/>
                    <a:gd name="T5" fmla="*/ 12 h 31"/>
                    <a:gd name="T6" fmla="*/ 2 w 36"/>
                    <a:gd name="T7" fmla="*/ 9 h 31"/>
                    <a:gd name="T8" fmla="*/ 4 w 36"/>
                    <a:gd name="T9" fmla="*/ 6 h 31"/>
                    <a:gd name="T10" fmla="*/ 6 w 36"/>
                    <a:gd name="T11" fmla="*/ 4 h 31"/>
                    <a:gd name="T12" fmla="*/ 12 w 36"/>
                    <a:gd name="T13" fmla="*/ 1 h 31"/>
                    <a:gd name="T14" fmla="*/ 19 w 36"/>
                    <a:gd name="T15" fmla="*/ 0 h 31"/>
                    <a:gd name="T16" fmla="*/ 19 w 36"/>
                    <a:gd name="T17" fmla="*/ 0 h 31"/>
                    <a:gd name="T18" fmla="*/ 25 w 36"/>
                    <a:gd name="T19" fmla="*/ 1 h 31"/>
                    <a:gd name="T20" fmla="*/ 31 w 36"/>
                    <a:gd name="T21" fmla="*/ 4 h 31"/>
                    <a:gd name="T22" fmla="*/ 33 w 36"/>
                    <a:gd name="T23" fmla="*/ 6 h 31"/>
                    <a:gd name="T24" fmla="*/ 35 w 36"/>
                    <a:gd name="T25" fmla="*/ 9 h 31"/>
                    <a:gd name="T26" fmla="*/ 36 w 36"/>
                    <a:gd name="T27" fmla="*/ 12 h 31"/>
                    <a:gd name="T28" fmla="*/ 36 w 36"/>
                    <a:gd name="T29" fmla="*/ 16 h 31"/>
                    <a:gd name="T30" fmla="*/ 36 w 36"/>
                    <a:gd name="T31" fmla="*/ 16 h 31"/>
                    <a:gd name="T32" fmla="*/ 36 w 36"/>
                    <a:gd name="T33" fmla="*/ 18 h 31"/>
                    <a:gd name="T34" fmla="*/ 35 w 36"/>
                    <a:gd name="T35" fmla="*/ 21 h 31"/>
                    <a:gd name="T36" fmla="*/ 33 w 36"/>
                    <a:gd name="T37" fmla="*/ 24 h 31"/>
                    <a:gd name="T38" fmla="*/ 31 w 36"/>
                    <a:gd name="T39" fmla="*/ 26 h 31"/>
                    <a:gd name="T40" fmla="*/ 25 w 36"/>
                    <a:gd name="T41" fmla="*/ 29 h 31"/>
                    <a:gd name="T42" fmla="*/ 19 w 36"/>
                    <a:gd name="T43" fmla="*/ 31 h 31"/>
                    <a:gd name="T44" fmla="*/ 19 w 36"/>
                    <a:gd name="T45" fmla="*/ 31 h 31"/>
                    <a:gd name="T46" fmla="*/ 12 w 36"/>
                    <a:gd name="T47" fmla="*/ 29 h 31"/>
                    <a:gd name="T48" fmla="*/ 6 w 36"/>
                    <a:gd name="T49" fmla="*/ 26 h 31"/>
                    <a:gd name="T50" fmla="*/ 4 w 36"/>
                    <a:gd name="T51" fmla="*/ 24 h 31"/>
                    <a:gd name="T52" fmla="*/ 2 w 36"/>
                    <a:gd name="T53" fmla="*/ 21 h 31"/>
                    <a:gd name="T54" fmla="*/ 1 w 36"/>
                    <a:gd name="T55" fmla="*/ 18 h 31"/>
                    <a:gd name="T56" fmla="*/ 0 w 36"/>
                    <a:gd name="T57"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 h="31">
                      <a:moveTo>
                        <a:pt x="0" y="16"/>
                      </a:moveTo>
                      <a:lnTo>
                        <a:pt x="0" y="16"/>
                      </a:lnTo>
                      <a:lnTo>
                        <a:pt x="1" y="12"/>
                      </a:lnTo>
                      <a:lnTo>
                        <a:pt x="2" y="9"/>
                      </a:lnTo>
                      <a:lnTo>
                        <a:pt x="4" y="6"/>
                      </a:lnTo>
                      <a:lnTo>
                        <a:pt x="6" y="4"/>
                      </a:lnTo>
                      <a:lnTo>
                        <a:pt x="12" y="1"/>
                      </a:lnTo>
                      <a:lnTo>
                        <a:pt x="19" y="0"/>
                      </a:lnTo>
                      <a:lnTo>
                        <a:pt x="19" y="0"/>
                      </a:lnTo>
                      <a:lnTo>
                        <a:pt x="25" y="1"/>
                      </a:lnTo>
                      <a:lnTo>
                        <a:pt x="31" y="4"/>
                      </a:lnTo>
                      <a:lnTo>
                        <a:pt x="33" y="6"/>
                      </a:lnTo>
                      <a:lnTo>
                        <a:pt x="35" y="9"/>
                      </a:lnTo>
                      <a:lnTo>
                        <a:pt x="36" y="12"/>
                      </a:lnTo>
                      <a:lnTo>
                        <a:pt x="36" y="16"/>
                      </a:lnTo>
                      <a:lnTo>
                        <a:pt x="36" y="16"/>
                      </a:lnTo>
                      <a:lnTo>
                        <a:pt x="36" y="18"/>
                      </a:lnTo>
                      <a:lnTo>
                        <a:pt x="35" y="21"/>
                      </a:lnTo>
                      <a:lnTo>
                        <a:pt x="33" y="24"/>
                      </a:lnTo>
                      <a:lnTo>
                        <a:pt x="31" y="26"/>
                      </a:lnTo>
                      <a:lnTo>
                        <a:pt x="25" y="29"/>
                      </a:lnTo>
                      <a:lnTo>
                        <a:pt x="19" y="31"/>
                      </a:lnTo>
                      <a:lnTo>
                        <a:pt x="19" y="31"/>
                      </a:lnTo>
                      <a:lnTo>
                        <a:pt x="12" y="29"/>
                      </a:lnTo>
                      <a:lnTo>
                        <a:pt x="6" y="26"/>
                      </a:lnTo>
                      <a:lnTo>
                        <a:pt x="4" y="24"/>
                      </a:lnTo>
                      <a:lnTo>
                        <a:pt x="2" y="21"/>
                      </a:lnTo>
                      <a:lnTo>
                        <a:pt x="1" y="18"/>
                      </a:lnTo>
                      <a:lnTo>
                        <a:pt x="0" y="16"/>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4" name="Freeform 1406">
                  <a:extLst>
                    <a:ext uri="{FF2B5EF4-FFF2-40B4-BE49-F238E27FC236}">
                      <a16:creationId xmlns:a16="http://schemas.microsoft.com/office/drawing/2014/main" id="{0E77E884-2D70-5BC2-B237-C3768DED8C6A}"/>
                    </a:ext>
                  </a:extLst>
                </p:cNvPr>
                <p:cNvSpPr>
                  <a:spLocks/>
                </p:cNvSpPr>
                <p:nvPr/>
              </p:nvSpPr>
              <p:spPr bwMode="auto">
                <a:xfrm>
                  <a:off x="6162676" y="5286375"/>
                  <a:ext cx="7938" cy="7937"/>
                </a:xfrm>
                <a:custGeom>
                  <a:avLst/>
                  <a:gdLst>
                    <a:gd name="T0" fmla="*/ 0 w 36"/>
                    <a:gd name="T1" fmla="*/ 16 h 31"/>
                    <a:gd name="T2" fmla="*/ 0 w 36"/>
                    <a:gd name="T3" fmla="*/ 16 h 31"/>
                    <a:gd name="T4" fmla="*/ 1 w 36"/>
                    <a:gd name="T5" fmla="*/ 12 h 31"/>
                    <a:gd name="T6" fmla="*/ 2 w 36"/>
                    <a:gd name="T7" fmla="*/ 9 h 31"/>
                    <a:gd name="T8" fmla="*/ 4 w 36"/>
                    <a:gd name="T9" fmla="*/ 6 h 31"/>
                    <a:gd name="T10" fmla="*/ 6 w 36"/>
                    <a:gd name="T11" fmla="*/ 4 h 31"/>
                    <a:gd name="T12" fmla="*/ 12 w 36"/>
                    <a:gd name="T13" fmla="*/ 1 h 31"/>
                    <a:gd name="T14" fmla="*/ 19 w 36"/>
                    <a:gd name="T15" fmla="*/ 0 h 31"/>
                    <a:gd name="T16" fmla="*/ 19 w 36"/>
                    <a:gd name="T17" fmla="*/ 0 h 31"/>
                    <a:gd name="T18" fmla="*/ 25 w 36"/>
                    <a:gd name="T19" fmla="*/ 1 h 31"/>
                    <a:gd name="T20" fmla="*/ 31 w 36"/>
                    <a:gd name="T21" fmla="*/ 4 h 31"/>
                    <a:gd name="T22" fmla="*/ 33 w 36"/>
                    <a:gd name="T23" fmla="*/ 6 h 31"/>
                    <a:gd name="T24" fmla="*/ 35 w 36"/>
                    <a:gd name="T25" fmla="*/ 9 h 31"/>
                    <a:gd name="T26" fmla="*/ 36 w 36"/>
                    <a:gd name="T27" fmla="*/ 12 h 31"/>
                    <a:gd name="T28" fmla="*/ 36 w 36"/>
                    <a:gd name="T29" fmla="*/ 16 h 31"/>
                    <a:gd name="T30" fmla="*/ 36 w 36"/>
                    <a:gd name="T31" fmla="*/ 16 h 31"/>
                    <a:gd name="T32" fmla="*/ 36 w 36"/>
                    <a:gd name="T33" fmla="*/ 18 h 31"/>
                    <a:gd name="T34" fmla="*/ 35 w 36"/>
                    <a:gd name="T35" fmla="*/ 21 h 31"/>
                    <a:gd name="T36" fmla="*/ 33 w 36"/>
                    <a:gd name="T37" fmla="*/ 24 h 31"/>
                    <a:gd name="T38" fmla="*/ 31 w 36"/>
                    <a:gd name="T39" fmla="*/ 26 h 31"/>
                    <a:gd name="T40" fmla="*/ 25 w 36"/>
                    <a:gd name="T41" fmla="*/ 29 h 31"/>
                    <a:gd name="T42" fmla="*/ 19 w 36"/>
                    <a:gd name="T43" fmla="*/ 31 h 31"/>
                    <a:gd name="T44" fmla="*/ 19 w 36"/>
                    <a:gd name="T45" fmla="*/ 31 h 31"/>
                    <a:gd name="T46" fmla="*/ 12 w 36"/>
                    <a:gd name="T47" fmla="*/ 29 h 31"/>
                    <a:gd name="T48" fmla="*/ 6 w 36"/>
                    <a:gd name="T49" fmla="*/ 26 h 31"/>
                    <a:gd name="T50" fmla="*/ 4 w 36"/>
                    <a:gd name="T51" fmla="*/ 24 h 31"/>
                    <a:gd name="T52" fmla="*/ 2 w 36"/>
                    <a:gd name="T53" fmla="*/ 21 h 31"/>
                    <a:gd name="T54" fmla="*/ 1 w 36"/>
                    <a:gd name="T55" fmla="*/ 18 h 31"/>
                    <a:gd name="T56" fmla="*/ 0 w 36"/>
                    <a:gd name="T57"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 h="31">
                      <a:moveTo>
                        <a:pt x="0" y="16"/>
                      </a:moveTo>
                      <a:lnTo>
                        <a:pt x="0" y="16"/>
                      </a:lnTo>
                      <a:lnTo>
                        <a:pt x="1" y="12"/>
                      </a:lnTo>
                      <a:lnTo>
                        <a:pt x="2" y="9"/>
                      </a:lnTo>
                      <a:lnTo>
                        <a:pt x="4" y="6"/>
                      </a:lnTo>
                      <a:lnTo>
                        <a:pt x="6" y="4"/>
                      </a:lnTo>
                      <a:lnTo>
                        <a:pt x="12" y="1"/>
                      </a:lnTo>
                      <a:lnTo>
                        <a:pt x="19" y="0"/>
                      </a:lnTo>
                      <a:lnTo>
                        <a:pt x="19" y="0"/>
                      </a:lnTo>
                      <a:lnTo>
                        <a:pt x="25" y="1"/>
                      </a:lnTo>
                      <a:lnTo>
                        <a:pt x="31" y="4"/>
                      </a:lnTo>
                      <a:lnTo>
                        <a:pt x="33" y="6"/>
                      </a:lnTo>
                      <a:lnTo>
                        <a:pt x="35" y="9"/>
                      </a:lnTo>
                      <a:lnTo>
                        <a:pt x="36" y="12"/>
                      </a:lnTo>
                      <a:lnTo>
                        <a:pt x="36" y="16"/>
                      </a:lnTo>
                      <a:lnTo>
                        <a:pt x="36" y="16"/>
                      </a:lnTo>
                      <a:lnTo>
                        <a:pt x="36" y="18"/>
                      </a:lnTo>
                      <a:lnTo>
                        <a:pt x="35" y="21"/>
                      </a:lnTo>
                      <a:lnTo>
                        <a:pt x="33" y="24"/>
                      </a:lnTo>
                      <a:lnTo>
                        <a:pt x="31" y="26"/>
                      </a:lnTo>
                      <a:lnTo>
                        <a:pt x="25" y="29"/>
                      </a:lnTo>
                      <a:lnTo>
                        <a:pt x="19" y="31"/>
                      </a:lnTo>
                      <a:lnTo>
                        <a:pt x="19" y="31"/>
                      </a:lnTo>
                      <a:lnTo>
                        <a:pt x="12" y="29"/>
                      </a:lnTo>
                      <a:lnTo>
                        <a:pt x="6" y="26"/>
                      </a:lnTo>
                      <a:lnTo>
                        <a:pt x="4" y="24"/>
                      </a:lnTo>
                      <a:lnTo>
                        <a:pt x="2" y="21"/>
                      </a:lnTo>
                      <a:lnTo>
                        <a:pt x="1" y="18"/>
                      </a:lnTo>
                      <a:lnTo>
                        <a:pt x="0" y="1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5" name="Freeform 1407">
                  <a:extLst>
                    <a:ext uri="{FF2B5EF4-FFF2-40B4-BE49-F238E27FC236}">
                      <a16:creationId xmlns:a16="http://schemas.microsoft.com/office/drawing/2014/main" id="{9EB53907-14F9-4C2A-DA3A-71B3C77E6F19}"/>
                    </a:ext>
                  </a:extLst>
                </p:cNvPr>
                <p:cNvSpPr>
                  <a:spLocks/>
                </p:cNvSpPr>
                <p:nvPr/>
              </p:nvSpPr>
              <p:spPr bwMode="auto">
                <a:xfrm>
                  <a:off x="6162676" y="5286375"/>
                  <a:ext cx="7938" cy="7937"/>
                </a:xfrm>
                <a:custGeom>
                  <a:avLst/>
                  <a:gdLst>
                    <a:gd name="T0" fmla="*/ 0 w 36"/>
                    <a:gd name="T1" fmla="*/ 16 h 31"/>
                    <a:gd name="T2" fmla="*/ 0 w 36"/>
                    <a:gd name="T3" fmla="*/ 16 h 31"/>
                    <a:gd name="T4" fmla="*/ 1 w 36"/>
                    <a:gd name="T5" fmla="*/ 12 h 31"/>
                    <a:gd name="T6" fmla="*/ 2 w 36"/>
                    <a:gd name="T7" fmla="*/ 9 h 31"/>
                    <a:gd name="T8" fmla="*/ 4 w 36"/>
                    <a:gd name="T9" fmla="*/ 6 h 31"/>
                    <a:gd name="T10" fmla="*/ 6 w 36"/>
                    <a:gd name="T11" fmla="*/ 4 h 31"/>
                    <a:gd name="T12" fmla="*/ 12 w 36"/>
                    <a:gd name="T13" fmla="*/ 1 h 31"/>
                    <a:gd name="T14" fmla="*/ 19 w 36"/>
                    <a:gd name="T15" fmla="*/ 0 h 31"/>
                    <a:gd name="T16" fmla="*/ 19 w 36"/>
                    <a:gd name="T17" fmla="*/ 0 h 31"/>
                    <a:gd name="T18" fmla="*/ 25 w 36"/>
                    <a:gd name="T19" fmla="*/ 1 h 31"/>
                    <a:gd name="T20" fmla="*/ 31 w 36"/>
                    <a:gd name="T21" fmla="*/ 4 h 31"/>
                    <a:gd name="T22" fmla="*/ 33 w 36"/>
                    <a:gd name="T23" fmla="*/ 6 h 31"/>
                    <a:gd name="T24" fmla="*/ 35 w 36"/>
                    <a:gd name="T25" fmla="*/ 9 h 31"/>
                    <a:gd name="T26" fmla="*/ 36 w 36"/>
                    <a:gd name="T27" fmla="*/ 12 h 31"/>
                    <a:gd name="T28" fmla="*/ 36 w 36"/>
                    <a:gd name="T29" fmla="*/ 16 h 31"/>
                    <a:gd name="T30" fmla="*/ 36 w 36"/>
                    <a:gd name="T31" fmla="*/ 16 h 31"/>
                    <a:gd name="T32" fmla="*/ 36 w 36"/>
                    <a:gd name="T33" fmla="*/ 18 h 31"/>
                    <a:gd name="T34" fmla="*/ 35 w 36"/>
                    <a:gd name="T35" fmla="*/ 21 h 31"/>
                    <a:gd name="T36" fmla="*/ 33 w 36"/>
                    <a:gd name="T37" fmla="*/ 24 h 31"/>
                    <a:gd name="T38" fmla="*/ 31 w 36"/>
                    <a:gd name="T39" fmla="*/ 26 h 31"/>
                    <a:gd name="T40" fmla="*/ 25 w 36"/>
                    <a:gd name="T41" fmla="*/ 29 h 31"/>
                    <a:gd name="T42" fmla="*/ 19 w 36"/>
                    <a:gd name="T43" fmla="*/ 31 h 31"/>
                    <a:gd name="T44" fmla="*/ 19 w 36"/>
                    <a:gd name="T45" fmla="*/ 31 h 31"/>
                    <a:gd name="T46" fmla="*/ 12 w 36"/>
                    <a:gd name="T47" fmla="*/ 29 h 31"/>
                    <a:gd name="T48" fmla="*/ 6 w 36"/>
                    <a:gd name="T49" fmla="*/ 26 h 31"/>
                    <a:gd name="T50" fmla="*/ 4 w 36"/>
                    <a:gd name="T51" fmla="*/ 24 h 31"/>
                    <a:gd name="T52" fmla="*/ 2 w 36"/>
                    <a:gd name="T53" fmla="*/ 21 h 31"/>
                    <a:gd name="T54" fmla="*/ 1 w 36"/>
                    <a:gd name="T55" fmla="*/ 18 h 31"/>
                    <a:gd name="T56" fmla="*/ 0 w 36"/>
                    <a:gd name="T57" fmla="*/ 16 h 31"/>
                    <a:gd name="T58" fmla="*/ 0 w 36"/>
                    <a:gd name="T5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6" h="31">
                      <a:moveTo>
                        <a:pt x="0" y="16"/>
                      </a:moveTo>
                      <a:lnTo>
                        <a:pt x="0" y="16"/>
                      </a:lnTo>
                      <a:lnTo>
                        <a:pt x="1" y="12"/>
                      </a:lnTo>
                      <a:lnTo>
                        <a:pt x="2" y="9"/>
                      </a:lnTo>
                      <a:lnTo>
                        <a:pt x="4" y="6"/>
                      </a:lnTo>
                      <a:lnTo>
                        <a:pt x="6" y="4"/>
                      </a:lnTo>
                      <a:lnTo>
                        <a:pt x="12" y="1"/>
                      </a:lnTo>
                      <a:lnTo>
                        <a:pt x="19" y="0"/>
                      </a:lnTo>
                      <a:lnTo>
                        <a:pt x="19" y="0"/>
                      </a:lnTo>
                      <a:lnTo>
                        <a:pt x="25" y="1"/>
                      </a:lnTo>
                      <a:lnTo>
                        <a:pt x="31" y="4"/>
                      </a:lnTo>
                      <a:lnTo>
                        <a:pt x="33" y="6"/>
                      </a:lnTo>
                      <a:lnTo>
                        <a:pt x="35" y="9"/>
                      </a:lnTo>
                      <a:lnTo>
                        <a:pt x="36" y="12"/>
                      </a:lnTo>
                      <a:lnTo>
                        <a:pt x="36" y="16"/>
                      </a:lnTo>
                      <a:lnTo>
                        <a:pt x="36" y="16"/>
                      </a:lnTo>
                      <a:lnTo>
                        <a:pt x="36" y="18"/>
                      </a:lnTo>
                      <a:lnTo>
                        <a:pt x="35" y="21"/>
                      </a:lnTo>
                      <a:lnTo>
                        <a:pt x="33" y="24"/>
                      </a:lnTo>
                      <a:lnTo>
                        <a:pt x="31" y="26"/>
                      </a:lnTo>
                      <a:lnTo>
                        <a:pt x="25" y="29"/>
                      </a:lnTo>
                      <a:lnTo>
                        <a:pt x="19" y="31"/>
                      </a:lnTo>
                      <a:lnTo>
                        <a:pt x="19" y="31"/>
                      </a:lnTo>
                      <a:lnTo>
                        <a:pt x="12" y="29"/>
                      </a:lnTo>
                      <a:lnTo>
                        <a:pt x="6" y="26"/>
                      </a:lnTo>
                      <a:lnTo>
                        <a:pt x="4" y="24"/>
                      </a:lnTo>
                      <a:lnTo>
                        <a:pt x="2" y="21"/>
                      </a:lnTo>
                      <a:lnTo>
                        <a:pt x="1" y="18"/>
                      </a:lnTo>
                      <a:lnTo>
                        <a:pt x="0" y="16"/>
                      </a:lnTo>
                      <a:lnTo>
                        <a:pt x="0" y="16"/>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76" name="Freeform 1408">
                  <a:extLst>
                    <a:ext uri="{FF2B5EF4-FFF2-40B4-BE49-F238E27FC236}">
                      <a16:creationId xmlns:a16="http://schemas.microsoft.com/office/drawing/2014/main" id="{A2DAA175-8B44-44F1-DD31-9F6C2D1A46AB}"/>
                    </a:ext>
                  </a:extLst>
                </p:cNvPr>
                <p:cNvSpPr>
                  <a:spLocks/>
                </p:cNvSpPr>
                <p:nvPr/>
              </p:nvSpPr>
              <p:spPr bwMode="auto">
                <a:xfrm>
                  <a:off x="6164263" y="5254625"/>
                  <a:ext cx="4763" cy="3175"/>
                </a:xfrm>
                <a:custGeom>
                  <a:avLst/>
                  <a:gdLst>
                    <a:gd name="T0" fmla="*/ 10 w 18"/>
                    <a:gd name="T1" fmla="*/ 0 h 13"/>
                    <a:gd name="T2" fmla="*/ 18 w 18"/>
                    <a:gd name="T3" fmla="*/ 6 h 13"/>
                    <a:gd name="T4" fmla="*/ 10 w 18"/>
                    <a:gd name="T5" fmla="*/ 13 h 13"/>
                    <a:gd name="T6" fmla="*/ 0 w 18"/>
                    <a:gd name="T7" fmla="*/ 6 h 13"/>
                    <a:gd name="T8" fmla="*/ 10 w 18"/>
                    <a:gd name="T9" fmla="*/ 0 h 13"/>
                  </a:gdLst>
                  <a:ahLst/>
                  <a:cxnLst>
                    <a:cxn ang="0">
                      <a:pos x="T0" y="T1"/>
                    </a:cxn>
                    <a:cxn ang="0">
                      <a:pos x="T2" y="T3"/>
                    </a:cxn>
                    <a:cxn ang="0">
                      <a:pos x="T4" y="T5"/>
                    </a:cxn>
                    <a:cxn ang="0">
                      <a:pos x="T6" y="T7"/>
                    </a:cxn>
                    <a:cxn ang="0">
                      <a:pos x="T8" y="T9"/>
                    </a:cxn>
                  </a:cxnLst>
                  <a:rect l="0" t="0" r="r" b="b"/>
                  <a:pathLst>
                    <a:path w="18" h="13">
                      <a:moveTo>
                        <a:pt x="10" y="0"/>
                      </a:moveTo>
                      <a:lnTo>
                        <a:pt x="18" y="6"/>
                      </a:lnTo>
                      <a:lnTo>
                        <a:pt x="10" y="13"/>
                      </a:lnTo>
                      <a:lnTo>
                        <a:pt x="0" y="6"/>
                      </a:lnTo>
                      <a:lnTo>
                        <a:pt x="10" y="0"/>
                      </a:lnTo>
                      <a:close/>
                    </a:path>
                  </a:pathLst>
                </a:custGeom>
                <a:solidFill>
                  <a:srgbClr val="00A4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7" name="Freeform 1409">
                  <a:extLst>
                    <a:ext uri="{FF2B5EF4-FFF2-40B4-BE49-F238E27FC236}">
                      <a16:creationId xmlns:a16="http://schemas.microsoft.com/office/drawing/2014/main" id="{794DADF6-EF3A-CB8D-A280-A3C8F3AA1AB1}"/>
                    </a:ext>
                  </a:extLst>
                </p:cNvPr>
                <p:cNvSpPr>
                  <a:spLocks/>
                </p:cNvSpPr>
                <p:nvPr/>
              </p:nvSpPr>
              <p:spPr bwMode="auto">
                <a:xfrm>
                  <a:off x="6164263" y="5254625"/>
                  <a:ext cx="4763" cy="3175"/>
                </a:xfrm>
                <a:custGeom>
                  <a:avLst/>
                  <a:gdLst>
                    <a:gd name="T0" fmla="*/ 10 w 18"/>
                    <a:gd name="T1" fmla="*/ 0 h 13"/>
                    <a:gd name="T2" fmla="*/ 18 w 18"/>
                    <a:gd name="T3" fmla="*/ 6 h 13"/>
                    <a:gd name="T4" fmla="*/ 10 w 18"/>
                    <a:gd name="T5" fmla="*/ 13 h 13"/>
                    <a:gd name="T6" fmla="*/ 0 w 18"/>
                    <a:gd name="T7" fmla="*/ 6 h 13"/>
                    <a:gd name="T8" fmla="*/ 10 w 18"/>
                    <a:gd name="T9" fmla="*/ 0 h 13"/>
                  </a:gdLst>
                  <a:ahLst/>
                  <a:cxnLst>
                    <a:cxn ang="0">
                      <a:pos x="T0" y="T1"/>
                    </a:cxn>
                    <a:cxn ang="0">
                      <a:pos x="T2" y="T3"/>
                    </a:cxn>
                    <a:cxn ang="0">
                      <a:pos x="T4" y="T5"/>
                    </a:cxn>
                    <a:cxn ang="0">
                      <a:pos x="T6" y="T7"/>
                    </a:cxn>
                    <a:cxn ang="0">
                      <a:pos x="T8" y="T9"/>
                    </a:cxn>
                  </a:cxnLst>
                  <a:rect l="0" t="0" r="r" b="b"/>
                  <a:pathLst>
                    <a:path w="18" h="13">
                      <a:moveTo>
                        <a:pt x="10" y="0"/>
                      </a:moveTo>
                      <a:lnTo>
                        <a:pt x="18" y="6"/>
                      </a:lnTo>
                      <a:lnTo>
                        <a:pt x="10" y="13"/>
                      </a:lnTo>
                      <a:lnTo>
                        <a:pt x="0" y="6"/>
                      </a:lnTo>
                      <a:lnTo>
                        <a:pt x="1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8" name="Freeform 1410">
                  <a:extLst>
                    <a:ext uri="{FF2B5EF4-FFF2-40B4-BE49-F238E27FC236}">
                      <a16:creationId xmlns:a16="http://schemas.microsoft.com/office/drawing/2014/main" id="{88D0AA35-4670-8388-22F5-CAA717FFCE9B}"/>
                    </a:ext>
                  </a:extLst>
                </p:cNvPr>
                <p:cNvSpPr>
                  <a:spLocks/>
                </p:cNvSpPr>
                <p:nvPr/>
              </p:nvSpPr>
              <p:spPr bwMode="auto">
                <a:xfrm>
                  <a:off x="6164263" y="5254625"/>
                  <a:ext cx="4763" cy="3175"/>
                </a:xfrm>
                <a:custGeom>
                  <a:avLst/>
                  <a:gdLst>
                    <a:gd name="T0" fmla="*/ 10 w 18"/>
                    <a:gd name="T1" fmla="*/ 0 h 13"/>
                    <a:gd name="T2" fmla="*/ 18 w 18"/>
                    <a:gd name="T3" fmla="*/ 6 h 13"/>
                    <a:gd name="T4" fmla="*/ 10 w 18"/>
                    <a:gd name="T5" fmla="*/ 13 h 13"/>
                    <a:gd name="T6" fmla="*/ 0 w 18"/>
                    <a:gd name="T7" fmla="*/ 6 h 13"/>
                    <a:gd name="T8" fmla="*/ 10 w 18"/>
                    <a:gd name="T9" fmla="*/ 0 h 13"/>
                  </a:gdLst>
                  <a:ahLst/>
                  <a:cxnLst>
                    <a:cxn ang="0">
                      <a:pos x="T0" y="T1"/>
                    </a:cxn>
                    <a:cxn ang="0">
                      <a:pos x="T2" y="T3"/>
                    </a:cxn>
                    <a:cxn ang="0">
                      <a:pos x="T4" y="T5"/>
                    </a:cxn>
                    <a:cxn ang="0">
                      <a:pos x="T6" y="T7"/>
                    </a:cxn>
                    <a:cxn ang="0">
                      <a:pos x="T8" y="T9"/>
                    </a:cxn>
                  </a:cxnLst>
                  <a:rect l="0" t="0" r="r" b="b"/>
                  <a:pathLst>
                    <a:path w="18" h="13">
                      <a:moveTo>
                        <a:pt x="10" y="0"/>
                      </a:moveTo>
                      <a:lnTo>
                        <a:pt x="18" y="6"/>
                      </a:lnTo>
                      <a:lnTo>
                        <a:pt x="10" y="13"/>
                      </a:lnTo>
                      <a:lnTo>
                        <a:pt x="0" y="6"/>
                      </a:lnTo>
                      <a:lnTo>
                        <a:pt x="10"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79" name="Freeform 1411">
                  <a:extLst>
                    <a:ext uri="{FF2B5EF4-FFF2-40B4-BE49-F238E27FC236}">
                      <a16:creationId xmlns:a16="http://schemas.microsoft.com/office/drawing/2014/main" id="{07C79655-8270-1602-0AED-9436AE4989FC}"/>
                    </a:ext>
                  </a:extLst>
                </p:cNvPr>
                <p:cNvSpPr>
                  <a:spLocks/>
                </p:cNvSpPr>
                <p:nvPr/>
              </p:nvSpPr>
              <p:spPr bwMode="auto">
                <a:xfrm>
                  <a:off x="6142038" y="5251450"/>
                  <a:ext cx="6350" cy="7937"/>
                </a:xfrm>
                <a:custGeom>
                  <a:avLst/>
                  <a:gdLst>
                    <a:gd name="T0" fmla="*/ 9 w 27"/>
                    <a:gd name="T1" fmla="*/ 31 h 31"/>
                    <a:gd name="T2" fmla="*/ 9 w 27"/>
                    <a:gd name="T3" fmla="*/ 31 h 31"/>
                    <a:gd name="T4" fmla="*/ 6 w 27"/>
                    <a:gd name="T5" fmla="*/ 31 h 31"/>
                    <a:gd name="T6" fmla="*/ 4 w 27"/>
                    <a:gd name="T7" fmla="*/ 30 h 31"/>
                    <a:gd name="T8" fmla="*/ 2 w 27"/>
                    <a:gd name="T9" fmla="*/ 29 h 31"/>
                    <a:gd name="T10" fmla="*/ 1 w 27"/>
                    <a:gd name="T11" fmla="*/ 26 h 31"/>
                    <a:gd name="T12" fmla="*/ 0 w 27"/>
                    <a:gd name="T13" fmla="*/ 21 h 31"/>
                    <a:gd name="T14" fmla="*/ 0 w 27"/>
                    <a:gd name="T15" fmla="*/ 15 h 31"/>
                    <a:gd name="T16" fmla="*/ 0 w 27"/>
                    <a:gd name="T17" fmla="*/ 15 h 31"/>
                    <a:gd name="T18" fmla="*/ 0 w 27"/>
                    <a:gd name="T19" fmla="*/ 9 h 31"/>
                    <a:gd name="T20" fmla="*/ 1 w 27"/>
                    <a:gd name="T21" fmla="*/ 4 h 31"/>
                    <a:gd name="T22" fmla="*/ 2 w 27"/>
                    <a:gd name="T23" fmla="*/ 3 h 31"/>
                    <a:gd name="T24" fmla="*/ 4 w 27"/>
                    <a:gd name="T25" fmla="*/ 1 h 31"/>
                    <a:gd name="T26" fmla="*/ 6 w 27"/>
                    <a:gd name="T27" fmla="*/ 1 h 31"/>
                    <a:gd name="T28" fmla="*/ 9 w 27"/>
                    <a:gd name="T29" fmla="*/ 0 h 31"/>
                    <a:gd name="T30" fmla="*/ 9 w 27"/>
                    <a:gd name="T31" fmla="*/ 0 h 31"/>
                    <a:gd name="T32" fmla="*/ 15 w 27"/>
                    <a:gd name="T33" fmla="*/ 1 h 31"/>
                    <a:gd name="T34" fmla="*/ 21 w 27"/>
                    <a:gd name="T35" fmla="*/ 4 h 31"/>
                    <a:gd name="T36" fmla="*/ 23 w 27"/>
                    <a:gd name="T37" fmla="*/ 7 h 31"/>
                    <a:gd name="T38" fmla="*/ 26 w 27"/>
                    <a:gd name="T39" fmla="*/ 9 h 31"/>
                    <a:gd name="T40" fmla="*/ 27 w 27"/>
                    <a:gd name="T41" fmla="*/ 12 h 31"/>
                    <a:gd name="T42" fmla="*/ 27 w 27"/>
                    <a:gd name="T43" fmla="*/ 15 h 31"/>
                    <a:gd name="T44" fmla="*/ 27 w 27"/>
                    <a:gd name="T45" fmla="*/ 15 h 31"/>
                    <a:gd name="T46" fmla="*/ 27 w 27"/>
                    <a:gd name="T47" fmla="*/ 18 h 31"/>
                    <a:gd name="T48" fmla="*/ 26 w 27"/>
                    <a:gd name="T49" fmla="*/ 21 h 31"/>
                    <a:gd name="T50" fmla="*/ 23 w 27"/>
                    <a:gd name="T51" fmla="*/ 24 h 31"/>
                    <a:gd name="T52" fmla="*/ 21 w 27"/>
                    <a:gd name="T53" fmla="*/ 26 h 31"/>
                    <a:gd name="T54" fmla="*/ 15 w 27"/>
                    <a:gd name="T55" fmla="*/ 30 h 31"/>
                    <a:gd name="T56" fmla="*/ 9 w 27"/>
                    <a:gd name="T57"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7" h="31">
                      <a:moveTo>
                        <a:pt x="9" y="31"/>
                      </a:moveTo>
                      <a:lnTo>
                        <a:pt x="9" y="31"/>
                      </a:lnTo>
                      <a:lnTo>
                        <a:pt x="6" y="31"/>
                      </a:lnTo>
                      <a:lnTo>
                        <a:pt x="4" y="30"/>
                      </a:lnTo>
                      <a:lnTo>
                        <a:pt x="2" y="29"/>
                      </a:lnTo>
                      <a:lnTo>
                        <a:pt x="1" y="26"/>
                      </a:lnTo>
                      <a:lnTo>
                        <a:pt x="0" y="21"/>
                      </a:lnTo>
                      <a:lnTo>
                        <a:pt x="0" y="15"/>
                      </a:lnTo>
                      <a:lnTo>
                        <a:pt x="0" y="15"/>
                      </a:lnTo>
                      <a:lnTo>
                        <a:pt x="0" y="9"/>
                      </a:lnTo>
                      <a:lnTo>
                        <a:pt x="1" y="4"/>
                      </a:lnTo>
                      <a:lnTo>
                        <a:pt x="2" y="3"/>
                      </a:lnTo>
                      <a:lnTo>
                        <a:pt x="4" y="1"/>
                      </a:lnTo>
                      <a:lnTo>
                        <a:pt x="6" y="1"/>
                      </a:lnTo>
                      <a:lnTo>
                        <a:pt x="9" y="0"/>
                      </a:lnTo>
                      <a:lnTo>
                        <a:pt x="9" y="0"/>
                      </a:lnTo>
                      <a:lnTo>
                        <a:pt x="15" y="1"/>
                      </a:lnTo>
                      <a:lnTo>
                        <a:pt x="21" y="4"/>
                      </a:lnTo>
                      <a:lnTo>
                        <a:pt x="23" y="7"/>
                      </a:lnTo>
                      <a:lnTo>
                        <a:pt x="26" y="9"/>
                      </a:lnTo>
                      <a:lnTo>
                        <a:pt x="27" y="12"/>
                      </a:lnTo>
                      <a:lnTo>
                        <a:pt x="27" y="15"/>
                      </a:lnTo>
                      <a:lnTo>
                        <a:pt x="27" y="15"/>
                      </a:lnTo>
                      <a:lnTo>
                        <a:pt x="27" y="18"/>
                      </a:lnTo>
                      <a:lnTo>
                        <a:pt x="26" y="21"/>
                      </a:lnTo>
                      <a:lnTo>
                        <a:pt x="23" y="24"/>
                      </a:lnTo>
                      <a:lnTo>
                        <a:pt x="21" y="26"/>
                      </a:lnTo>
                      <a:lnTo>
                        <a:pt x="15" y="30"/>
                      </a:lnTo>
                      <a:lnTo>
                        <a:pt x="9" y="31"/>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0" name="Freeform 1412">
                  <a:extLst>
                    <a:ext uri="{FF2B5EF4-FFF2-40B4-BE49-F238E27FC236}">
                      <a16:creationId xmlns:a16="http://schemas.microsoft.com/office/drawing/2014/main" id="{0400C031-C339-897F-C030-37025775A4E3}"/>
                    </a:ext>
                  </a:extLst>
                </p:cNvPr>
                <p:cNvSpPr>
                  <a:spLocks/>
                </p:cNvSpPr>
                <p:nvPr/>
              </p:nvSpPr>
              <p:spPr bwMode="auto">
                <a:xfrm>
                  <a:off x="6142038" y="5251450"/>
                  <a:ext cx="6350" cy="7937"/>
                </a:xfrm>
                <a:custGeom>
                  <a:avLst/>
                  <a:gdLst>
                    <a:gd name="T0" fmla="*/ 9 w 27"/>
                    <a:gd name="T1" fmla="*/ 31 h 31"/>
                    <a:gd name="T2" fmla="*/ 9 w 27"/>
                    <a:gd name="T3" fmla="*/ 31 h 31"/>
                    <a:gd name="T4" fmla="*/ 6 w 27"/>
                    <a:gd name="T5" fmla="*/ 31 h 31"/>
                    <a:gd name="T6" fmla="*/ 4 w 27"/>
                    <a:gd name="T7" fmla="*/ 30 h 31"/>
                    <a:gd name="T8" fmla="*/ 2 w 27"/>
                    <a:gd name="T9" fmla="*/ 29 h 31"/>
                    <a:gd name="T10" fmla="*/ 1 w 27"/>
                    <a:gd name="T11" fmla="*/ 26 h 31"/>
                    <a:gd name="T12" fmla="*/ 0 w 27"/>
                    <a:gd name="T13" fmla="*/ 21 h 31"/>
                    <a:gd name="T14" fmla="*/ 0 w 27"/>
                    <a:gd name="T15" fmla="*/ 15 h 31"/>
                    <a:gd name="T16" fmla="*/ 0 w 27"/>
                    <a:gd name="T17" fmla="*/ 15 h 31"/>
                    <a:gd name="T18" fmla="*/ 0 w 27"/>
                    <a:gd name="T19" fmla="*/ 9 h 31"/>
                    <a:gd name="T20" fmla="*/ 1 w 27"/>
                    <a:gd name="T21" fmla="*/ 4 h 31"/>
                    <a:gd name="T22" fmla="*/ 2 w 27"/>
                    <a:gd name="T23" fmla="*/ 3 h 31"/>
                    <a:gd name="T24" fmla="*/ 4 w 27"/>
                    <a:gd name="T25" fmla="*/ 1 h 31"/>
                    <a:gd name="T26" fmla="*/ 6 w 27"/>
                    <a:gd name="T27" fmla="*/ 1 h 31"/>
                    <a:gd name="T28" fmla="*/ 9 w 27"/>
                    <a:gd name="T29" fmla="*/ 0 h 31"/>
                    <a:gd name="T30" fmla="*/ 9 w 27"/>
                    <a:gd name="T31" fmla="*/ 0 h 31"/>
                    <a:gd name="T32" fmla="*/ 15 w 27"/>
                    <a:gd name="T33" fmla="*/ 1 h 31"/>
                    <a:gd name="T34" fmla="*/ 21 w 27"/>
                    <a:gd name="T35" fmla="*/ 4 h 31"/>
                    <a:gd name="T36" fmla="*/ 23 w 27"/>
                    <a:gd name="T37" fmla="*/ 7 h 31"/>
                    <a:gd name="T38" fmla="*/ 26 w 27"/>
                    <a:gd name="T39" fmla="*/ 9 h 31"/>
                    <a:gd name="T40" fmla="*/ 27 w 27"/>
                    <a:gd name="T41" fmla="*/ 12 h 31"/>
                    <a:gd name="T42" fmla="*/ 27 w 27"/>
                    <a:gd name="T43" fmla="*/ 15 h 31"/>
                    <a:gd name="T44" fmla="*/ 27 w 27"/>
                    <a:gd name="T45" fmla="*/ 15 h 31"/>
                    <a:gd name="T46" fmla="*/ 27 w 27"/>
                    <a:gd name="T47" fmla="*/ 18 h 31"/>
                    <a:gd name="T48" fmla="*/ 26 w 27"/>
                    <a:gd name="T49" fmla="*/ 21 h 31"/>
                    <a:gd name="T50" fmla="*/ 23 w 27"/>
                    <a:gd name="T51" fmla="*/ 24 h 31"/>
                    <a:gd name="T52" fmla="*/ 21 w 27"/>
                    <a:gd name="T53" fmla="*/ 26 h 31"/>
                    <a:gd name="T54" fmla="*/ 15 w 27"/>
                    <a:gd name="T55" fmla="*/ 30 h 31"/>
                    <a:gd name="T56" fmla="*/ 9 w 27"/>
                    <a:gd name="T57"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7" h="31">
                      <a:moveTo>
                        <a:pt x="9" y="31"/>
                      </a:moveTo>
                      <a:lnTo>
                        <a:pt x="9" y="31"/>
                      </a:lnTo>
                      <a:lnTo>
                        <a:pt x="6" y="31"/>
                      </a:lnTo>
                      <a:lnTo>
                        <a:pt x="4" y="30"/>
                      </a:lnTo>
                      <a:lnTo>
                        <a:pt x="2" y="29"/>
                      </a:lnTo>
                      <a:lnTo>
                        <a:pt x="1" y="26"/>
                      </a:lnTo>
                      <a:lnTo>
                        <a:pt x="0" y="21"/>
                      </a:lnTo>
                      <a:lnTo>
                        <a:pt x="0" y="15"/>
                      </a:lnTo>
                      <a:lnTo>
                        <a:pt x="0" y="15"/>
                      </a:lnTo>
                      <a:lnTo>
                        <a:pt x="0" y="9"/>
                      </a:lnTo>
                      <a:lnTo>
                        <a:pt x="1" y="4"/>
                      </a:lnTo>
                      <a:lnTo>
                        <a:pt x="2" y="3"/>
                      </a:lnTo>
                      <a:lnTo>
                        <a:pt x="4" y="1"/>
                      </a:lnTo>
                      <a:lnTo>
                        <a:pt x="6" y="1"/>
                      </a:lnTo>
                      <a:lnTo>
                        <a:pt x="9" y="0"/>
                      </a:lnTo>
                      <a:lnTo>
                        <a:pt x="9" y="0"/>
                      </a:lnTo>
                      <a:lnTo>
                        <a:pt x="15" y="1"/>
                      </a:lnTo>
                      <a:lnTo>
                        <a:pt x="21" y="4"/>
                      </a:lnTo>
                      <a:lnTo>
                        <a:pt x="23" y="7"/>
                      </a:lnTo>
                      <a:lnTo>
                        <a:pt x="26" y="9"/>
                      </a:lnTo>
                      <a:lnTo>
                        <a:pt x="27" y="12"/>
                      </a:lnTo>
                      <a:lnTo>
                        <a:pt x="27" y="15"/>
                      </a:lnTo>
                      <a:lnTo>
                        <a:pt x="27" y="15"/>
                      </a:lnTo>
                      <a:lnTo>
                        <a:pt x="27" y="18"/>
                      </a:lnTo>
                      <a:lnTo>
                        <a:pt x="26" y="21"/>
                      </a:lnTo>
                      <a:lnTo>
                        <a:pt x="23" y="24"/>
                      </a:lnTo>
                      <a:lnTo>
                        <a:pt x="21" y="26"/>
                      </a:lnTo>
                      <a:lnTo>
                        <a:pt x="15" y="30"/>
                      </a:lnTo>
                      <a:lnTo>
                        <a:pt x="9" y="3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1" name="Freeform 1413">
                  <a:extLst>
                    <a:ext uri="{FF2B5EF4-FFF2-40B4-BE49-F238E27FC236}">
                      <a16:creationId xmlns:a16="http://schemas.microsoft.com/office/drawing/2014/main" id="{76758184-9DFD-85B7-AF6F-8983F2936DF5}"/>
                    </a:ext>
                  </a:extLst>
                </p:cNvPr>
                <p:cNvSpPr>
                  <a:spLocks/>
                </p:cNvSpPr>
                <p:nvPr/>
              </p:nvSpPr>
              <p:spPr bwMode="auto">
                <a:xfrm>
                  <a:off x="6142038" y="5251450"/>
                  <a:ext cx="6350" cy="7937"/>
                </a:xfrm>
                <a:custGeom>
                  <a:avLst/>
                  <a:gdLst>
                    <a:gd name="T0" fmla="*/ 9 w 27"/>
                    <a:gd name="T1" fmla="*/ 31 h 31"/>
                    <a:gd name="T2" fmla="*/ 9 w 27"/>
                    <a:gd name="T3" fmla="*/ 31 h 31"/>
                    <a:gd name="T4" fmla="*/ 6 w 27"/>
                    <a:gd name="T5" fmla="*/ 31 h 31"/>
                    <a:gd name="T6" fmla="*/ 4 w 27"/>
                    <a:gd name="T7" fmla="*/ 30 h 31"/>
                    <a:gd name="T8" fmla="*/ 2 w 27"/>
                    <a:gd name="T9" fmla="*/ 29 h 31"/>
                    <a:gd name="T10" fmla="*/ 1 w 27"/>
                    <a:gd name="T11" fmla="*/ 26 h 31"/>
                    <a:gd name="T12" fmla="*/ 0 w 27"/>
                    <a:gd name="T13" fmla="*/ 21 h 31"/>
                    <a:gd name="T14" fmla="*/ 0 w 27"/>
                    <a:gd name="T15" fmla="*/ 15 h 31"/>
                    <a:gd name="T16" fmla="*/ 0 w 27"/>
                    <a:gd name="T17" fmla="*/ 15 h 31"/>
                    <a:gd name="T18" fmla="*/ 0 w 27"/>
                    <a:gd name="T19" fmla="*/ 9 h 31"/>
                    <a:gd name="T20" fmla="*/ 1 w 27"/>
                    <a:gd name="T21" fmla="*/ 4 h 31"/>
                    <a:gd name="T22" fmla="*/ 2 w 27"/>
                    <a:gd name="T23" fmla="*/ 3 h 31"/>
                    <a:gd name="T24" fmla="*/ 4 w 27"/>
                    <a:gd name="T25" fmla="*/ 1 h 31"/>
                    <a:gd name="T26" fmla="*/ 6 w 27"/>
                    <a:gd name="T27" fmla="*/ 1 h 31"/>
                    <a:gd name="T28" fmla="*/ 9 w 27"/>
                    <a:gd name="T29" fmla="*/ 0 h 31"/>
                    <a:gd name="T30" fmla="*/ 9 w 27"/>
                    <a:gd name="T31" fmla="*/ 0 h 31"/>
                    <a:gd name="T32" fmla="*/ 15 w 27"/>
                    <a:gd name="T33" fmla="*/ 1 h 31"/>
                    <a:gd name="T34" fmla="*/ 21 w 27"/>
                    <a:gd name="T35" fmla="*/ 4 h 31"/>
                    <a:gd name="T36" fmla="*/ 23 w 27"/>
                    <a:gd name="T37" fmla="*/ 7 h 31"/>
                    <a:gd name="T38" fmla="*/ 26 w 27"/>
                    <a:gd name="T39" fmla="*/ 9 h 31"/>
                    <a:gd name="T40" fmla="*/ 27 w 27"/>
                    <a:gd name="T41" fmla="*/ 12 h 31"/>
                    <a:gd name="T42" fmla="*/ 27 w 27"/>
                    <a:gd name="T43" fmla="*/ 15 h 31"/>
                    <a:gd name="T44" fmla="*/ 27 w 27"/>
                    <a:gd name="T45" fmla="*/ 15 h 31"/>
                    <a:gd name="T46" fmla="*/ 27 w 27"/>
                    <a:gd name="T47" fmla="*/ 18 h 31"/>
                    <a:gd name="T48" fmla="*/ 26 w 27"/>
                    <a:gd name="T49" fmla="*/ 21 h 31"/>
                    <a:gd name="T50" fmla="*/ 23 w 27"/>
                    <a:gd name="T51" fmla="*/ 24 h 31"/>
                    <a:gd name="T52" fmla="*/ 21 w 27"/>
                    <a:gd name="T53" fmla="*/ 26 h 31"/>
                    <a:gd name="T54" fmla="*/ 15 w 27"/>
                    <a:gd name="T55" fmla="*/ 30 h 31"/>
                    <a:gd name="T56" fmla="*/ 9 w 27"/>
                    <a:gd name="T57" fmla="*/ 31 h 31"/>
                    <a:gd name="T58" fmla="*/ 9 w 27"/>
                    <a:gd name="T59"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7" h="31">
                      <a:moveTo>
                        <a:pt x="9" y="31"/>
                      </a:moveTo>
                      <a:lnTo>
                        <a:pt x="9" y="31"/>
                      </a:lnTo>
                      <a:lnTo>
                        <a:pt x="6" y="31"/>
                      </a:lnTo>
                      <a:lnTo>
                        <a:pt x="4" y="30"/>
                      </a:lnTo>
                      <a:lnTo>
                        <a:pt x="2" y="29"/>
                      </a:lnTo>
                      <a:lnTo>
                        <a:pt x="1" y="26"/>
                      </a:lnTo>
                      <a:lnTo>
                        <a:pt x="0" y="21"/>
                      </a:lnTo>
                      <a:lnTo>
                        <a:pt x="0" y="15"/>
                      </a:lnTo>
                      <a:lnTo>
                        <a:pt x="0" y="15"/>
                      </a:lnTo>
                      <a:lnTo>
                        <a:pt x="0" y="9"/>
                      </a:lnTo>
                      <a:lnTo>
                        <a:pt x="1" y="4"/>
                      </a:lnTo>
                      <a:lnTo>
                        <a:pt x="2" y="3"/>
                      </a:lnTo>
                      <a:lnTo>
                        <a:pt x="4" y="1"/>
                      </a:lnTo>
                      <a:lnTo>
                        <a:pt x="6" y="1"/>
                      </a:lnTo>
                      <a:lnTo>
                        <a:pt x="9" y="0"/>
                      </a:lnTo>
                      <a:lnTo>
                        <a:pt x="9" y="0"/>
                      </a:lnTo>
                      <a:lnTo>
                        <a:pt x="15" y="1"/>
                      </a:lnTo>
                      <a:lnTo>
                        <a:pt x="21" y="4"/>
                      </a:lnTo>
                      <a:lnTo>
                        <a:pt x="23" y="7"/>
                      </a:lnTo>
                      <a:lnTo>
                        <a:pt x="26" y="9"/>
                      </a:lnTo>
                      <a:lnTo>
                        <a:pt x="27" y="12"/>
                      </a:lnTo>
                      <a:lnTo>
                        <a:pt x="27" y="15"/>
                      </a:lnTo>
                      <a:lnTo>
                        <a:pt x="27" y="15"/>
                      </a:lnTo>
                      <a:lnTo>
                        <a:pt x="27" y="18"/>
                      </a:lnTo>
                      <a:lnTo>
                        <a:pt x="26" y="21"/>
                      </a:lnTo>
                      <a:lnTo>
                        <a:pt x="23" y="24"/>
                      </a:lnTo>
                      <a:lnTo>
                        <a:pt x="21" y="26"/>
                      </a:lnTo>
                      <a:lnTo>
                        <a:pt x="15" y="30"/>
                      </a:lnTo>
                      <a:lnTo>
                        <a:pt x="9" y="31"/>
                      </a:lnTo>
                      <a:lnTo>
                        <a:pt x="9" y="31"/>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82" name="Freeform 1414">
                  <a:extLst>
                    <a:ext uri="{FF2B5EF4-FFF2-40B4-BE49-F238E27FC236}">
                      <a16:creationId xmlns:a16="http://schemas.microsoft.com/office/drawing/2014/main" id="{4D923FC3-1601-160C-BFD5-4CE3F1D6B43A}"/>
                    </a:ext>
                  </a:extLst>
                </p:cNvPr>
                <p:cNvSpPr>
                  <a:spLocks/>
                </p:cNvSpPr>
                <p:nvPr/>
              </p:nvSpPr>
              <p:spPr bwMode="auto">
                <a:xfrm>
                  <a:off x="6145213" y="5254625"/>
                  <a:ext cx="1588" cy="1587"/>
                </a:xfrm>
                <a:custGeom>
                  <a:avLst/>
                  <a:gdLst>
                    <a:gd name="T0" fmla="*/ 0 w 9"/>
                    <a:gd name="T1" fmla="*/ 5 h 11"/>
                    <a:gd name="T2" fmla="*/ 0 w 9"/>
                    <a:gd name="T3" fmla="*/ 0 h 11"/>
                    <a:gd name="T4" fmla="*/ 9 w 9"/>
                    <a:gd name="T5" fmla="*/ 5 h 11"/>
                    <a:gd name="T6" fmla="*/ 0 w 9"/>
                    <a:gd name="T7" fmla="*/ 11 h 11"/>
                    <a:gd name="T8" fmla="*/ 0 w 9"/>
                    <a:gd name="T9" fmla="*/ 5 h 11"/>
                  </a:gdLst>
                  <a:ahLst/>
                  <a:cxnLst>
                    <a:cxn ang="0">
                      <a:pos x="T0" y="T1"/>
                    </a:cxn>
                    <a:cxn ang="0">
                      <a:pos x="T2" y="T3"/>
                    </a:cxn>
                    <a:cxn ang="0">
                      <a:pos x="T4" y="T5"/>
                    </a:cxn>
                    <a:cxn ang="0">
                      <a:pos x="T6" y="T7"/>
                    </a:cxn>
                    <a:cxn ang="0">
                      <a:pos x="T8" y="T9"/>
                    </a:cxn>
                  </a:cxnLst>
                  <a:rect l="0" t="0" r="r" b="b"/>
                  <a:pathLst>
                    <a:path w="9" h="11">
                      <a:moveTo>
                        <a:pt x="0" y="5"/>
                      </a:moveTo>
                      <a:lnTo>
                        <a:pt x="0" y="0"/>
                      </a:lnTo>
                      <a:lnTo>
                        <a:pt x="9" y="5"/>
                      </a:lnTo>
                      <a:lnTo>
                        <a:pt x="0" y="11"/>
                      </a:lnTo>
                      <a:lnTo>
                        <a:pt x="0" y="5"/>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3" name="Freeform 1415">
                  <a:extLst>
                    <a:ext uri="{FF2B5EF4-FFF2-40B4-BE49-F238E27FC236}">
                      <a16:creationId xmlns:a16="http://schemas.microsoft.com/office/drawing/2014/main" id="{C65DD3E0-D989-6555-3452-F1A91D212F77}"/>
                    </a:ext>
                  </a:extLst>
                </p:cNvPr>
                <p:cNvSpPr>
                  <a:spLocks/>
                </p:cNvSpPr>
                <p:nvPr/>
              </p:nvSpPr>
              <p:spPr bwMode="auto">
                <a:xfrm>
                  <a:off x="6145213" y="5254625"/>
                  <a:ext cx="1588" cy="1587"/>
                </a:xfrm>
                <a:custGeom>
                  <a:avLst/>
                  <a:gdLst>
                    <a:gd name="T0" fmla="*/ 0 w 9"/>
                    <a:gd name="T1" fmla="*/ 5 h 11"/>
                    <a:gd name="T2" fmla="*/ 0 w 9"/>
                    <a:gd name="T3" fmla="*/ 0 h 11"/>
                    <a:gd name="T4" fmla="*/ 9 w 9"/>
                    <a:gd name="T5" fmla="*/ 5 h 11"/>
                    <a:gd name="T6" fmla="*/ 0 w 9"/>
                    <a:gd name="T7" fmla="*/ 11 h 11"/>
                    <a:gd name="T8" fmla="*/ 0 w 9"/>
                    <a:gd name="T9" fmla="*/ 5 h 11"/>
                  </a:gdLst>
                  <a:ahLst/>
                  <a:cxnLst>
                    <a:cxn ang="0">
                      <a:pos x="T0" y="T1"/>
                    </a:cxn>
                    <a:cxn ang="0">
                      <a:pos x="T2" y="T3"/>
                    </a:cxn>
                    <a:cxn ang="0">
                      <a:pos x="T4" y="T5"/>
                    </a:cxn>
                    <a:cxn ang="0">
                      <a:pos x="T6" y="T7"/>
                    </a:cxn>
                    <a:cxn ang="0">
                      <a:pos x="T8" y="T9"/>
                    </a:cxn>
                  </a:cxnLst>
                  <a:rect l="0" t="0" r="r" b="b"/>
                  <a:pathLst>
                    <a:path w="9" h="11">
                      <a:moveTo>
                        <a:pt x="0" y="5"/>
                      </a:moveTo>
                      <a:lnTo>
                        <a:pt x="0" y="0"/>
                      </a:lnTo>
                      <a:lnTo>
                        <a:pt x="9" y="5"/>
                      </a:lnTo>
                      <a:lnTo>
                        <a:pt x="0" y="11"/>
                      </a:lnTo>
                      <a:lnTo>
                        <a:pt x="0" y="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4" name="Freeform 1416">
                  <a:extLst>
                    <a:ext uri="{FF2B5EF4-FFF2-40B4-BE49-F238E27FC236}">
                      <a16:creationId xmlns:a16="http://schemas.microsoft.com/office/drawing/2014/main" id="{6B414A67-34A3-F0DE-3AB3-431575027964}"/>
                    </a:ext>
                  </a:extLst>
                </p:cNvPr>
                <p:cNvSpPr>
                  <a:spLocks/>
                </p:cNvSpPr>
                <p:nvPr/>
              </p:nvSpPr>
              <p:spPr bwMode="auto">
                <a:xfrm>
                  <a:off x="6145213" y="5254625"/>
                  <a:ext cx="1588" cy="1587"/>
                </a:xfrm>
                <a:custGeom>
                  <a:avLst/>
                  <a:gdLst>
                    <a:gd name="T0" fmla="*/ 0 w 9"/>
                    <a:gd name="T1" fmla="*/ 5 h 11"/>
                    <a:gd name="T2" fmla="*/ 0 w 9"/>
                    <a:gd name="T3" fmla="*/ 0 h 11"/>
                    <a:gd name="T4" fmla="*/ 9 w 9"/>
                    <a:gd name="T5" fmla="*/ 5 h 11"/>
                    <a:gd name="T6" fmla="*/ 0 w 9"/>
                    <a:gd name="T7" fmla="*/ 11 h 11"/>
                    <a:gd name="T8" fmla="*/ 0 w 9"/>
                    <a:gd name="T9" fmla="*/ 5 h 11"/>
                  </a:gdLst>
                  <a:ahLst/>
                  <a:cxnLst>
                    <a:cxn ang="0">
                      <a:pos x="T0" y="T1"/>
                    </a:cxn>
                    <a:cxn ang="0">
                      <a:pos x="T2" y="T3"/>
                    </a:cxn>
                    <a:cxn ang="0">
                      <a:pos x="T4" y="T5"/>
                    </a:cxn>
                    <a:cxn ang="0">
                      <a:pos x="T6" y="T7"/>
                    </a:cxn>
                    <a:cxn ang="0">
                      <a:pos x="T8" y="T9"/>
                    </a:cxn>
                  </a:cxnLst>
                  <a:rect l="0" t="0" r="r" b="b"/>
                  <a:pathLst>
                    <a:path w="9" h="11">
                      <a:moveTo>
                        <a:pt x="0" y="5"/>
                      </a:moveTo>
                      <a:lnTo>
                        <a:pt x="0" y="0"/>
                      </a:lnTo>
                      <a:lnTo>
                        <a:pt x="9" y="5"/>
                      </a:lnTo>
                      <a:lnTo>
                        <a:pt x="0" y="11"/>
                      </a:lnTo>
                      <a:lnTo>
                        <a:pt x="0" y="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85" name="Freeform 1417">
                  <a:extLst>
                    <a:ext uri="{FF2B5EF4-FFF2-40B4-BE49-F238E27FC236}">
                      <a16:creationId xmlns:a16="http://schemas.microsoft.com/office/drawing/2014/main" id="{22150030-8305-5B86-D12D-27BD48562591}"/>
                    </a:ext>
                  </a:extLst>
                </p:cNvPr>
                <p:cNvSpPr>
                  <a:spLocks/>
                </p:cNvSpPr>
                <p:nvPr/>
              </p:nvSpPr>
              <p:spPr bwMode="auto">
                <a:xfrm>
                  <a:off x="6184901" y="5251450"/>
                  <a:ext cx="7938" cy="7937"/>
                </a:xfrm>
                <a:custGeom>
                  <a:avLst/>
                  <a:gdLst>
                    <a:gd name="T0" fmla="*/ 17 w 36"/>
                    <a:gd name="T1" fmla="*/ 31 h 31"/>
                    <a:gd name="T2" fmla="*/ 17 w 36"/>
                    <a:gd name="T3" fmla="*/ 31 h 31"/>
                    <a:gd name="T4" fmla="*/ 11 w 36"/>
                    <a:gd name="T5" fmla="*/ 30 h 31"/>
                    <a:gd name="T6" fmla="*/ 5 w 36"/>
                    <a:gd name="T7" fmla="*/ 26 h 31"/>
                    <a:gd name="T8" fmla="*/ 3 w 36"/>
                    <a:gd name="T9" fmla="*/ 24 h 31"/>
                    <a:gd name="T10" fmla="*/ 1 w 36"/>
                    <a:gd name="T11" fmla="*/ 21 h 31"/>
                    <a:gd name="T12" fmla="*/ 0 w 36"/>
                    <a:gd name="T13" fmla="*/ 18 h 31"/>
                    <a:gd name="T14" fmla="*/ 0 w 36"/>
                    <a:gd name="T15" fmla="*/ 15 h 31"/>
                    <a:gd name="T16" fmla="*/ 0 w 36"/>
                    <a:gd name="T17" fmla="*/ 15 h 31"/>
                    <a:gd name="T18" fmla="*/ 0 w 36"/>
                    <a:gd name="T19" fmla="*/ 12 h 31"/>
                    <a:gd name="T20" fmla="*/ 1 w 36"/>
                    <a:gd name="T21" fmla="*/ 9 h 31"/>
                    <a:gd name="T22" fmla="*/ 3 w 36"/>
                    <a:gd name="T23" fmla="*/ 7 h 31"/>
                    <a:gd name="T24" fmla="*/ 5 w 36"/>
                    <a:gd name="T25" fmla="*/ 4 h 31"/>
                    <a:gd name="T26" fmla="*/ 11 w 36"/>
                    <a:gd name="T27" fmla="*/ 1 h 31"/>
                    <a:gd name="T28" fmla="*/ 17 w 36"/>
                    <a:gd name="T29" fmla="*/ 0 h 31"/>
                    <a:gd name="T30" fmla="*/ 17 w 36"/>
                    <a:gd name="T31" fmla="*/ 0 h 31"/>
                    <a:gd name="T32" fmla="*/ 24 w 36"/>
                    <a:gd name="T33" fmla="*/ 1 h 31"/>
                    <a:gd name="T34" fmla="*/ 30 w 36"/>
                    <a:gd name="T35" fmla="*/ 4 h 31"/>
                    <a:gd name="T36" fmla="*/ 33 w 36"/>
                    <a:gd name="T37" fmla="*/ 7 h 31"/>
                    <a:gd name="T38" fmla="*/ 34 w 36"/>
                    <a:gd name="T39" fmla="*/ 9 h 31"/>
                    <a:gd name="T40" fmla="*/ 35 w 36"/>
                    <a:gd name="T41" fmla="*/ 12 h 31"/>
                    <a:gd name="T42" fmla="*/ 36 w 36"/>
                    <a:gd name="T43" fmla="*/ 15 h 31"/>
                    <a:gd name="T44" fmla="*/ 36 w 36"/>
                    <a:gd name="T45" fmla="*/ 15 h 31"/>
                    <a:gd name="T46" fmla="*/ 35 w 36"/>
                    <a:gd name="T47" fmla="*/ 18 h 31"/>
                    <a:gd name="T48" fmla="*/ 34 w 36"/>
                    <a:gd name="T49" fmla="*/ 21 h 31"/>
                    <a:gd name="T50" fmla="*/ 33 w 36"/>
                    <a:gd name="T51" fmla="*/ 24 h 31"/>
                    <a:gd name="T52" fmla="*/ 30 w 36"/>
                    <a:gd name="T53" fmla="*/ 26 h 31"/>
                    <a:gd name="T54" fmla="*/ 24 w 36"/>
                    <a:gd name="T55" fmla="*/ 30 h 31"/>
                    <a:gd name="T56" fmla="*/ 17 w 36"/>
                    <a:gd name="T57"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 h="31">
                      <a:moveTo>
                        <a:pt x="17" y="31"/>
                      </a:moveTo>
                      <a:lnTo>
                        <a:pt x="17" y="31"/>
                      </a:lnTo>
                      <a:lnTo>
                        <a:pt x="11" y="30"/>
                      </a:lnTo>
                      <a:lnTo>
                        <a:pt x="5" y="26"/>
                      </a:lnTo>
                      <a:lnTo>
                        <a:pt x="3" y="24"/>
                      </a:lnTo>
                      <a:lnTo>
                        <a:pt x="1" y="21"/>
                      </a:lnTo>
                      <a:lnTo>
                        <a:pt x="0" y="18"/>
                      </a:lnTo>
                      <a:lnTo>
                        <a:pt x="0" y="15"/>
                      </a:lnTo>
                      <a:lnTo>
                        <a:pt x="0" y="15"/>
                      </a:lnTo>
                      <a:lnTo>
                        <a:pt x="0" y="12"/>
                      </a:lnTo>
                      <a:lnTo>
                        <a:pt x="1" y="9"/>
                      </a:lnTo>
                      <a:lnTo>
                        <a:pt x="3" y="7"/>
                      </a:lnTo>
                      <a:lnTo>
                        <a:pt x="5" y="4"/>
                      </a:lnTo>
                      <a:lnTo>
                        <a:pt x="11" y="1"/>
                      </a:lnTo>
                      <a:lnTo>
                        <a:pt x="17" y="0"/>
                      </a:lnTo>
                      <a:lnTo>
                        <a:pt x="17" y="0"/>
                      </a:lnTo>
                      <a:lnTo>
                        <a:pt x="24" y="1"/>
                      </a:lnTo>
                      <a:lnTo>
                        <a:pt x="30" y="4"/>
                      </a:lnTo>
                      <a:lnTo>
                        <a:pt x="33" y="7"/>
                      </a:lnTo>
                      <a:lnTo>
                        <a:pt x="34" y="9"/>
                      </a:lnTo>
                      <a:lnTo>
                        <a:pt x="35" y="12"/>
                      </a:lnTo>
                      <a:lnTo>
                        <a:pt x="36" y="15"/>
                      </a:lnTo>
                      <a:lnTo>
                        <a:pt x="36" y="15"/>
                      </a:lnTo>
                      <a:lnTo>
                        <a:pt x="35" y="18"/>
                      </a:lnTo>
                      <a:lnTo>
                        <a:pt x="34" y="21"/>
                      </a:lnTo>
                      <a:lnTo>
                        <a:pt x="33" y="24"/>
                      </a:lnTo>
                      <a:lnTo>
                        <a:pt x="30" y="26"/>
                      </a:lnTo>
                      <a:lnTo>
                        <a:pt x="24" y="30"/>
                      </a:lnTo>
                      <a:lnTo>
                        <a:pt x="17" y="31"/>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6" name="Freeform 1418">
                  <a:extLst>
                    <a:ext uri="{FF2B5EF4-FFF2-40B4-BE49-F238E27FC236}">
                      <a16:creationId xmlns:a16="http://schemas.microsoft.com/office/drawing/2014/main" id="{B7C64BE3-8938-752D-F2DB-E2BCA8005511}"/>
                    </a:ext>
                  </a:extLst>
                </p:cNvPr>
                <p:cNvSpPr>
                  <a:spLocks/>
                </p:cNvSpPr>
                <p:nvPr/>
              </p:nvSpPr>
              <p:spPr bwMode="auto">
                <a:xfrm>
                  <a:off x="6184901" y="5251450"/>
                  <a:ext cx="7938" cy="7937"/>
                </a:xfrm>
                <a:custGeom>
                  <a:avLst/>
                  <a:gdLst>
                    <a:gd name="T0" fmla="*/ 17 w 36"/>
                    <a:gd name="T1" fmla="*/ 31 h 31"/>
                    <a:gd name="T2" fmla="*/ 17 w 36"/>
                    <a:gd name="T3" fmla="*/ 31 h 31"/>
                    <a:gd name="T4" fmla="*/ 11 w 36"/>
                    <a:gd name="T5" fmla="*/ 30 h 31"/>
                    <a:gd name="T6" fmla="*/ 5 w 36"/>
                    <a:gd name="T7" fmla="*/ 26 h 31"/>
                    <a:gd name="T8" fmla="*/ 3 w 36"/>
                    <a:gd name="T9" fmla="*/ 24 h 31"/>
                    <a:gd name="T10" fmla="*/ 1 w 36"/>
                    <a:gd name="T11" fmla="*/ 21 h 31"/>
                    <a:gd name="T12" fmla="*/ 0 w 36"/>
                    <a:gd name="T13" fmla="*/ 18 h 31"/>
                    <a:gd name="T14" fmla="*/ 0 w 36"/>
                    <a:gd name="T15" fmla="*/ 15 h 31"/>
                    <a:gd name="T16" fmla="*/ 0 w 36"/>
                    <a:gd name="T17" fmla="*/ 15 h 31"/>
                    <a:gd name="T18" fmla="*/ 0 w 36"/>
                    <a:gd name="T19" fmla="*/ 12 h 31"/>
                    <a:gd name="T20" fmla="*/ 1 w 36"/>
                    <a:gd name="T21" fmla="*/ 9 h 31"/>
                    <a:gd name="T22" fmla="*/ 3 w 36"/>
                    <a:gd name="T23" fmla="*/ 7 h 31"/>
                    <a:gd name="T24" fmla="*/ 5 w 36"/>
                    <a:gd name="T25" fmla="*/ 4 h 31"/>
                    <a:gd name="T26" fmla="*/ 11 w 36"/>
                    <a:gd name="T27" fmla="*/ 1 h 31"/>
                    <a:gd name="T28" fmla="*/ 17 w 36"/>
                    <a:gd name="T29" fmla="*/ 0 h 31"/>
                    <a:gd name="T30" fmla="*/ 17 w 36"/>
                    <a:gd name="T31" fmla="*/ 0 h 31"/>
                    <a:gd name="T32" fmla="*/ 24 w 36"/>
                    <a:gd name="T33" fmla="*/ 1 h 31"/>
                    <a:gd name="T34" fmla="*/ 30 w 36"/>
                    <a:gd name="T35" fmla="*/ 4 h 31"/>
                    <a:gd name="T36" fmla="*/ 33 w 36"/>
                    <a:gd name="T37" fmla="*/ 7 h 31"/>
                    <a:gd name="T38" fmla="*/ 34 w 36"/>
                    <a:gd name="T39" fmla="*/ 9 h 31"/>
                    <a:gd name="T40" fmla="*/ 35 w 36"/>
                    <a:gd name="T41" fmla="*/ 12 h 31"/>
                    <a:gd name="T42" fmla="*/ 36 w 36"/>
                    <a:gd name="T43" fmla="*/ 15 h 31"/>
                    <a:gd name="T44" fmla="*/ 36 w 36"/>
                    <a:gd name="T45" fmla="*/ 15 h 31"/>
                    <a:gd name="T46" fmla="*/ 35 w 36"/>
                    <a:gd name="T47" fmla="*/ 18 h 31"/>
                    <a:gd name="T48" fmla="*/ 34 w 36"/>
                    <a:gd name="T49" fmla="*/ 21 h 31"/>
                    <a:gd name="T50" fmla="*/ 33 w 36"/>
                    <a:gd name="T51" fmla="*/ 24 h 31"/>
                    <a:gd name="T52" fmla="*/ 30 w 36"/>
                    <a:gd name="T53" fmla="*/ 26 h 31"/>
                    <a:gd name="T54" fmla="*/ 24 w 36"/>
                    <a:gd name="T55" fmla="*/ 30 h 31"/>
                    <a:gd name="T56" fmla="*/ 17 w 36"/>
                    <a:gd name="T57"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 h="31">
                      <a:moveTo>
                        <a:pt x="17" y="31"/>
                      </a:moveTo>
                      <a:lnTo>
                        <a:pt x="17" y="31"/>
                      </a:lnTo>
                      <a:lnTo>
                        <a:pt x="11" y="30"/>
                      </a:lnTo>
                      <a:lnTo>
                        <a:pt x="5" y="26"/>
                      </a:lnTo>
                      <a:lnTo>
                        <a:pt x="3" y="24"/>
                      </a:lnTo>
                      <a:lnTo>
                        <a:pt x="1" y="21"/>
                      </a:lnTo>
                      <a:lnTo>
                        <a:pt x="0" y="18"/>
                      </a:lnTo>
                      <a:lnTo>
                        <a:pt x="0" y="15"/>
                      </a:lnTo>
                      <a:lnTo>
                        <a:pt x="0" y="15"/>
                      </a:lnTo>
                      <a:lnTo>
                        <a:pt x="0" y="12"/>
                      </a:lnTo>
                      <a:lnTo>
                        <a:pt x="1" y="9"/>
                      </a:lnTo>
                      <a:lnTo>
                        <a:pt x="3" y="7"/>
                      </a:lnTo>
                      <a:lnTo>
                        <a:pt x="5" y="4"/>
                      </a:lnTo>
                      <a:lnTo>
                        <a:pt x="11" y="1"/>
                      </a:lnTo>
                      <a:lnTo>
                        <a:pt x="17" y="0"/>
                      </a:lnTo>
                      <a:lnTo>
                        <a:pt x="17" y="0"/>
                      </a:lnTo>
                      <a:lnTo>
                        <a:pt x="24" y="1"/>
                      </a:lnTo>
                      <a:lnTo>
                        <a:pt x="30" y="4"/>
                      </a:lnTo>
                      <a:lnTo>
                        <a:pt x="33" y="7"/>
                      </a:lnTo>
                      <a:lnTo>
                        <a:pt x="34" y="9"/>
                      </a:lnTo>
                      <a:lnTo>
                        <a:pt x="35" y="12"/>
                      </a:lnTo>
                      <a:lnTo>
                        <a:pt x="36" y="15"/>
                      </a:lnTo>
                      <a:lnTo>
                        <a:pt x="36" y="15"/>
                      </a:lnTo>
                      <a:lnTo>
                        <a:pt x="35" y="18"/>
                      </a:lnTo>
                      <a:lnTo>
                        <a:pt x="34" y="21"/>
                      </a:lnTo>
                      <a:lnTo>
                        <a:pt x="33" y="24"/>
                      </a:lnTo>
                      <a:lnTo>
                        <a:pt x="30" y="26"/>
                      </a:lnTo>
                      <a:lnTo>
                        <a:pt x="24" y="30"/>
                      </a:lnTo>
                      <a:lnTo>
                        <a:pt x="17" y="3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7" name="Freeform 1419">
                  <a:extLst>
                    <a:ext uri="{FF2B5EF4-FFF2-40B4-BE49-F238E27FC236}">
                      <a16:creationId xmlns:a16="http://schemas.microsoft.com/office/drawing/2014/main" id="{CD0F9D6D-CF69-D09A-34F5-E1DE1E06EEC9}"/>
                    </a:ext>
                  </a:extLst>
                </p:cNvPr>
                <p:cNvSpPr>
                  <a:spLocks/>
                </p:cNvSpPr>
                <p:nvPr/>
              </p:nvSpPr>
              <p:spPr bwMode="auto">
                <a:xfrm>
                  <a:off x="6184901" y="5251450"/>
                  <a:ext cx="7938" cy="7937"/>
                </a:xfrm>
                <a:custGeom>
                  <a:avLst/>
                  <a:gdLst>
                    <a:gd name="T0" fmla="*/ 17 w 36"/>
                    <a:gd name="T1" fmla="*/ 31 h 31"/>
                    <a:gd name="T2" fmla="*/ 17 w 36"/>
                    <a:gd name="T3" fmla="*/ 31 h 31"/>
                    <a:gd name="T4" fmla="*/ 11 w 36"/>
                    <a:gd name="T5" fmla="*/ 30 h 31"/>
                    <a:gd name="T6" fmla="*/ 5 w 36"/>
                    <a:gd name="T7" fmla="*/ 26 h 31"/>
                    <a:gd name="T8" fmla="*/ 3 w 36"/>
                    <a:gd name="T9" fmla="*/ 24 h 31"/>
                    <a:gd name="T10" fmla="*/ 1 w 36"/>
                    <a:gd name="T11" fmla="*/ 21 h 31"/>
                    <a:gd name="T12" fmla="*/ 0 w 36"/>
                    <a:gd name="T13" fmla="*/ 18 h 31"/>
                    <a:gd name="T14" fmla="*/ 0 w 36"/>
                    <a:gd name="T15" fmla="*/ 15 h 31"/>
                    <a:gd name="T16" fmla="*/ 0 w 36"/>
                    <a:gd name="T17" fmla="*/ 15 h 31"/>
                    <a:gd name="T18" fmla="*/ 0 w 36"/>
                    <a:gd name="T19" fmla="*/ 12 h 31"/>
                    <a:gd name="T20" fmla="*/ 1 w 36"/>
                    <a:gd name="T21" fmla="*/ 9 h 31"/>
                    <a:gd name="T22" fmla="*/ 3 w 36"/>
                    <a:gd name="T23" fmla="*/ 7 h 31"/>
                    <a:gd name="T24" fmla="*/ 5 w 36"/>
                    <a:gd name="T25" fmla="*/ 4 h 31"/>
                    <a:gd name="T26" fmla="*/ 11 w 36"/>
                    <a:gd name="T27" fmla="*/ 1 h 31"/>
                    <a:gd name="T28" fmla="*/ 17 w 36"/>
                    <a:gd name="T29" fmla="*/ 0 h 31"/>
                    <a:gd name="T30" fmla="*/ 17 w 36"/>
                    <a:gd name="T31" fmla="*/ 0 h 31"/>
                    <a:gd name="T32" fmla="*/ 24 w 36"/>
                    <a:gd name="T33" fmla="*/ 1 h 31"/>
                    <a:gd name="T34" fmla="*/ 30 w 36"/>
                    <a:gd name="T35" fmla="*/ 4 h 31"/>
                    <a:gd name="T36" fmla="*/ 33 w 36"/>
                    <a:gd name="T37" fmla="*/ 7 h 31"/>
                    <a:gd name="T38" fmla="*/ 34 w 36"/>
                    <a:gd name="T39" fmla="*/ 9 h 31"/>
                    <a:gd name="T40" fmla="*/ 35 w 36"/>
                    <a:gd name="T41" fmla="*/ 12 h 31"/>
                    <a:gd name="T42" fmla="*/ 36 w 36"/>
                    <a:gd name="T43" fmla="*/ 15 h 31"/>
                    <a:gd name="T44" fmla="*/ 36 w 36"/>
                    <a:gd name="T45" fmla="*/ 15 h 31"/>
                    <a:gd name="T46" fmla="*/ 35 w 36"/>
                    <a:gd name="T47" fmla="*/ 18 h 31"/>
                    <a:gd name="T48" fmla="*/ 34 w 36"/>
                    <a:gd name="T49" fmla="*/ 21 h 31"/>
                    <a:gd name="T50" fmla="*/ 33 w 36"/>
                    <a:gd name="T51" fmla="*/ 24 h 31"/>
                    <a:gd name="T52" fmla="*/ 30 w 36"/>
                    <a:gd name="T53" fmla="*/ 26 h 31"/>
                    <a:gd name="T54" fmla="*/ 24 w 36"/>
                    <a:gd name="T55" fmla="*/ 30 h 31"/>
                    <a:gd name="T56" fmla="*/ 17 w 36"/>
                    <a:gd name="T57" fmla="*/ 31 h 31"/>
                    <a:gd name="T58" fmla="*/ 17 w 36"/>
                    <a:gd name="T59"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6" h="31">
                      <a:moveTo>
                        <a:pt x="17" y="31"/>
                      </a:moveTo>
                      <a:lnTo>
                        <a:pt x="17" y="31"/>
                      </a:lnTo>
                      <a:lnTo>
                        <a:pt x="11" y="30"/>
                      </a:lnTo>
                      <a:lnTo>
                        <a:pt x="5" y="26"/>
                      </a:lnTo>
                      <a:lnTo>
                        <a:pt x="3" y="24"/>
                      </a:lnTo>
                      <a:lnTo>
                        <a:pt x="1" y="21"/>
                      </a:lnTo>
                      <a:lnTo>
                        <a:pt x="0" y="18"/>
                      </a:lnTo>
                      <a:lnTo>
                        <a:pt x="0" y="15"/>
                      </a:lnTo>
                      <a:lnTo>
                        <a:pt x="0" y="15"/>
                      </a:lnTo>
                      <a:lnTo>
                        <a:pt x="0" y="12"/>
                      </a:lnTo>
                      <a:lnTo>
                        <a:pt x="1" y="9"/>
                      </a:lnTo>
                      <a:lnTo>
                        <a:pt x="3" y="7"/>
                      </a:lnTo>
                      <a:lnTo>
                        <a:pt x="5" y="4"/>
                      </a:lnTo>
                      <a:lnTo>
                        <a:pt x="11" y="1"/>
                      </a:lnTo>
                      <a:lnTo>
                        <a:pt x="17" y="0"/>
                      </a:lnTo>
                      <a:lnTo>
                        <a:pt x="17" y="0"/>
                      </a:lnTo>
                      <a:lnTo>
                        <a:pt x="24" y="1"/>
                      </a:lnTo>
                      <a:lnTo>
                        <a:pt x="30" y="4"/>
                      </a:lnTo>
                      <a:lnTo>
                        <a:pt x="33" y="7"/>
                      </a:lnTo>
                      <a:lnTo>
                        <a:pt x="34" y="9"/>
                      </a:lnTo>
                      <a:lnTo>
                        <a:pt x="35" y="12"/>
                      </a:lnTo>
                      <a:lnTo>
                        <a:pt x="36" y="15"/>
                      </a:lnTo>
                      <a:lnTo>
                        <a:pt x="36" y="15"/>
                      </a:lnTo>
                      <a:lnTo>
                        <a:pt x="35" y="18"/>
                      </a:lnTo>
                      <a:lnTo>
                        <a:pt x="34" y="21"/>
                      </a:lnTo>
                      <a:lnTo>
                        <a:pt x="33" y="24"/>
                      </a:lnTo>
                      <a:lnTo>
                        <a:pt x="30" y="26"/>
                      </a:lnTo>
                      <a:lnTo>
                        <a:pt x="24" y="30"/>
                      </a:lnTo>
                      <a:lnTo>
                        <a:pt x="17" y="31"/>
                      </a:lnTo>
                      <a:lnTo>
                        <a:pt x="17" y="31"/>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88" name="Freeform 1420">
                  <a:extLst>
                    <a:ext uri="{FF2B5EF4-FFF2-40B4-BE49-F238E27FC236}">
                      <a16:creationId xmlns:a16="http://schemas.microsoft.com/office/drawing/2014/main" id="{F1792A95-69BE-D295-3B11-3F4E6546FD92}"/>
                    </a:ext>
                  </a:extLst>
                </p:cNvPr>
                <p:cNvSpPr>
                  <a:spLocks/>
                </p:cNvSpPr>
                <p:nvPr/>
              </p:nvSpPr>
              <p:spPr bwMode="auto">
                <a:xfrm>
                  <a:off x="6186488" y="5254625"/>
                  <a:ext cx="4763" cy="1587"/>
                </a:xfrm>
                <a:custGeom>
                  <a:avLst/>
                  <a:gdLst>
                    <a:gd name="T0" fmla="*/ 0 w 18"/>
                    <a:gd name="T1" fmla="*/ 5 h 11"/>
                    <a:gd name="T2" fmla="*/ 8 w 18"/>
                    <a:gd name="T3" fmla="*/ 0 h 11"/>
                    <a:gd name="T4" fmla="*/ 18 w 18"/>
                    <a:gd name="T5" fmla="*/ 5 h 11"/>
                    <a:gd name="T6" fmla="*/ 8 w 18"/>
                    <a:gd name="T7" fmla="*/ 11 h 11"/>
                    <a:gd name="T8" fmla="*/ 0 w 18"/>
                    <a:gd name="T9" fmla="*/ 5 h 11"/>
                  </a:gdLst>
                  <a:ahLst/>
                  <a:cxnLst>
                    <a:cxn ang="0">
                      <a:pos x="T0" y="T1"/>
                    </a:cxn>
                    <a:cxn ang="0">
                      <a:pos x="T2" y="T3"/>
                    </a:cxn>
                    <a:cxn ang="0">
                      <a:pos x="T4" y="T5"/>
                    </a:cxn>
                    <a:cxn ang="0">
                      <a:pos x="T6" y="T7"/>
                    </a:cxn>
                    <a:cxn ang="0">
                      <a:pos x="T8" y="T9"/>
                    </a:cxn>
                  </a:cxnLst>
                  <a:rect l="0" t="0" r="r" b="b"/>
                  <a:pathLst>
                    <a:path w="18" h="11">
                      <a:moveTo>
                        <a:pt x="0" y="5"/>
                      </a:moveTo>
                      <a:lnTo>
                        <a:pt x="8" y="0"/>
                      </a:lnTo>
                      <a:lnTo>
                        <a:pt x="18" y="5"/>
                      </a:lnTo>
                      <a:lnTo>
                        <a:pt x="8" y="11"/>
                      </a:lnTo>
                      <a:lnTo>
                        <a:pt x="0" y="5"/>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9" name="Freeform 1421">
                  <a:extLst>
                    <a:ext uri="{FF2B5EF4-FFF2-40B4-BE49-F238E27FC236}">
                      <a16:creationId xmlns:a16="http://schemas.microsoft.com/office/drawing/2014/main" id="{195F3B15-BDEF-3EBC-15EA-429C5679651B}"/>
                    </a:ext>
                  </a:extLst>
                </p:cNvPr>
                <p:cNvSpPr>
                  <a:spLocks/>
                </p:cNvSpPr>
                <p:nvPr/>
              </p:nvSpPr>
              <p:spPr bwMode="auto">
                <a:xfrm>
                  <a:off x="6186488" y="5254625"/>
                  <a:ext cx="4763" cy="1587"/>
                </a:xfrm>
                <a:custGeom>
                  <a:avLst/>
                  <a:gdLst>
                    <a:gd name="T0" fmla="*/ 0 w 18"/>
                    <a:gd name="T1" fmla="*/ 5 h 11"/>
                    <a:gd name="T2" fmla="*/ 8 w 18"/>
                    <a:gd name="T3" fmla="*/ 0 h 11"/>
                    <a:gd name="T4" fmla="*/ 18 w 18"/>
                    <a:gd name="T5" fmla="*/ 5 h 11"/>
                    <a:gd name="T6" fmla="*/ 8 w 18"/>
                    <a:gd name="T7" fmla="*/ 11 h 11"/>
                    <a:gd name="T8" fmla="*/ 0 w 18"/>
                    <a:gd name="T9" fmla="*/ 5 h 11"/>
                  </a:gdLst>
                  <a:ahLst/>
                  <a:cxnLst>
                    <a:cxn ang="0">
                      <a:pos x="T0" y="T1"/>
                    </a:cxn>
                    <a:cxn ang="0">
                      <a:pos x="T2" y="T3"/>
                    </a:cxn>
                    <a:cxn ang="0">
                      <a:pos x="T4" y="T5"/>
                    </a:cxn>
                    <a:cxn ang="0">
                      <a:pos x="T6" y="T7"/>
                    </a:cxn>
                    <a:cxn ang="0">
                      <a:pos x="T8" y="T9"/>
                    </a:cxn>
                  </a:cxnLst>
                  <a:rect l="0" t="0" r="r" b="b"/>
                  <a:pathLst>
                    <a:path w="18" h="11">
                      <a:moveTo>
                        <a:pt x="0" y="5"/>
                      </a:moveTo>
                      <a:lnTo>
                        <a:pt x="8" y="0"/>
                      </a:lnTo>
                      <a:lnTo>
                        <a:pt x="18" y="5"/>
                      </a:lnTo>
                      <a:lnTo>
                        <a:pt x="8" y="11"/>
                      </a:lnTo>
                      <a:lnTo>
                        <a:pt x="0" y="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0" name="Freeform 1422">
                  <a:extLst>
                    <a:ext uri="{FF2B5EF4-FFF2-40B4-BE49-F238E27FC236}">
                      <a16:creationId xmlns:a16="http://schemas.microsoft.com/office/drawing/2014/main" id="{AE855E49-E448-0645-B5B1-AC2181A3C5BE}"/>
                    </a:ext>
                  </a:extLst>
                </p:cNvPr>
                <p:cNvSpPr>
                  <a:spLocks/>
                </p:cNvSpPr>
                <p:nvPr/>
              </p:nvSpPr>
              <p:spPr bwMode="auto">
                <a:xfrm>
                  <a:off x="6186488" y="5254625"/>
                  <a:ext cx="4763" cy="1587"/>
                </a:xfrm>
                <a:custGeom>
                  <a:avLst/>
                  <a:gdLst>
                    <a:gd name="T0" fmla="*/ 0 w 18"/>
                    <a:gd name="T1" fmla="*/ 5 h 11"/>
                    <a:gd name="T2" fmla="*/ 8 w 18"/>
                    <a:gd name="T3" fmla="*/ 0 h 11"/>
                    <a:gd name="T4" fmla="*/ 18 w 18"/>
                    <a:gd name="T5" fmla="*/ 5 h 11"/>
                    <a:gd name="T6" fmla="*/ 8 w 18"/>
                    <a:gd name="T7" fmla="*/ 11 h 11"/>
                    <a:gd name="T8" fmla="*/ 0 w 18"/>
                    <a:gd name="T9" fmla="*/ 5 h 11"/>
                  </a:gdLst>
                  <a:ahLst/>
                  <a:cxnLst>
                    <a:cxn ang="0">
                      <a:pos x="T0" y="T1"/>
                    </a:cxn>
                    <a:cxn ang="0">
                      <a:pos x="T2" y="T3"/>
                    </a:cxn>
                    <a:cxn ang="0">
                      <a:pos x="T4" y="T5"/>
                    </a:cxn>
                    <a:cxn ang="0">
                      <a:pos x="T6" y="T7"/>
                    </a:cxn>
                    <a:cxn ang="0">
                      <a:pos x="T8" y="T9"/>
                    </a:cxn>
                  </a:cxnLst>
                  <a:rect l="0" t="0" r="r" b="b"/>
                  <a:pathLst>
                    <a:path w="18" h="11">
                      <a:moveTo>
                        <a:pt x="0" y="5"/>
                      </a:moveTo>
                      <a:lnTo>
                        <a:pt x="8" y="0"/>
                      </a:lnTo>
                      <a:lnTo>
                        <a:pt x="18" y="5"/>
                      </a:lnTo>
                      <a:lnTo>
                        <a:pt x="8" y="11"/>
                      </a:lnTo>
                      <a:lnTo>
                        <a:pt x="0" y="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91" name="Freeform 1423">
                  <a:extLst>
                    <a:ext uri="{FF2B5EF4-FFF2-40B4-BE49-F238E27FC236}">
                      <a16:creationId xmlns:a16="http://schemas.microsoft.com/office/drawing/2014/main" id="{1E434C36-AED2-A7C0-87FF-519294D6C3D8}"/>
                    </a:ext>
                  </a:extLst>
                </p:cNvPr>
                <p:cNvSpPr>
                  <a:spLocks/>
                </p:cNvSpPr>
                <p:nvPr/>
              </p:nvSpPr>
              <p:spPr bwMode="auto">
                <a:xfrm>
                  <a:off x="6145213" y="5275262"/>
                  <a:ext cx="7938" cy="7937"/>
                </a:xfrm>
                <a:custGeom>
                  <a:avLst/>
                  <a:gdLst>
                    <a:gd name="T0" fmla="*/ 0 w 36"/>
                    <a:gd name="T1" fmla="*/ 17 h 32"/>
                    <a:gd name="T2" fmla="*/ 0 w 36"/>
                    <a:gd name="T3" fmla="*/ 17 h 32"/>
                    <a:gd name="T4" fmla="*/ 0 w 36"/>
                    <a:gd name="T5" fmla="*/ 13 h 32"/>
                    <a:gd name="T6" fmla="*/ 1 w 36"/>
                    <a:gd name="T7" fmla="*/ 10 h 32"/>
                    <a:gd name="T8" fmla="*/ 3 w 36"/>
                    <a:gd name="T9" fmla="*/ 7 h 32"/>
                    <a:gd name="T10" fmla="*/ 5 w 36"/>
                    <a:gd name="T11" fmla="*/ 5 h 32"/>
                    <a:gd name="T12" fmla="*/ 11 w 36"/>
                    <a:gd name="T13" fmla="*/ 2 h 32"/>
                    <a:gd name="T14" fmla="*/ 18 w 36"/>
                    <a:gd name="T15" fmla="*/ 0 h 32"/>
                    <a:gd name="T16" fmla="*/ 18 w 36"/>
                    <a:gd name="T17" fmla="*/ 0 h 32"/>
                    <a:gd name="T18" fmla="*/ 25 w 36"/>
                    <a:gd name="T19" fmla="*/ 2 h 32"/>
                    <a:gd name="T20" fmla="*/ 30 w 36"/>
                    <a:gd name="T21" fmla="*/ 5 h 32"/>
                    <a:gd name="T22" fmla="*/ 33 w 36"/>
                    <a:gd name="T23" fmla="*/ 7 h 32"/>
                    <a:gd name="T24" fmla="*/ 35 w 36"/>
                    <a:gd name="T25" fmla="*/ 10 h 32"/>
                    <a:gd name="T26" fmla="*/ 36 w 36"/>
                    <a:gd name="T27" fmla="*/ 13 h 32"/>
                    <a:gd name="T28" fmla="*/ 36 w 36"/>
                    <a:gd name="T29" fmla="*/ 17 h 32"/>
                    <a:gd name="T30" fmla="*/ 36 w 36"/>
                    <a:gd name="T31" fmla="*/ 17 h 32"/>
                    <a:gd name="T32" fmla="*/ 36 w 36"/>
                    <a:gd name="T33" fmla="*/ 20 h 32"/>
                    <a:gd name="T34" fmla="*/ 35 w 36"/>
                    <a:gd name="T35" fmla="*/ 22 h 32"/>
                    <a:gd name="T36" fmla="*/ 30 w 36"/>
                    <a:gd name="T37" fmla="*/ 27 h 32"/>
                    <a:gd name="T38" fmla="*/ 25 w 36"/>
                    <a:gd name="T39" fmla="*/ 31 h 32"/>
                    <a:gd name="T40" fmla="*/ 22 w 36"/>
                    <a:gd name="T41" fmla="*/ 32 h 32"/>
                    <a:gd name="T42" fmla="*/ 18 w 36"/>
                    <a:gd name="T43" fmla="*/ 32 h 32"/>
                    <a:gd name="T44" fmla="*/ 18 w 36"/>
                    <a:gd name="T45" fmla="*/ 32 h 32"/>
                    <a:gd name="T46" fmla="*/ 14 w 36"/>
                    <a:gd name="T47" fmla="*/ 32 h 32"/>
                    <a:gd name="T48" fmla="*/ 11 w 36"/>
                    <a:gd name="T49" fmla="*/ 31 h 32"/>
                    <a:gd name="T50" fmla="*/ 5 w 36"/>
                    <a:gd name="T51" fmla="*/ 27 h 32"/>
                    <a:gd name="T52" fmla="*/ 1 w 36"/>
                    <a:gd name="T53" fmla="*/ 22 h 32"/>
                    <a:gd name="T54" fmla="*/ 0 w 36"/>
                    <a:gd name="T55" fmla="*/ 20 h 32"/>
                    <a:gd name="T56" fmla="*/ 0 w 36"/>
                    <a:gd name="T57" fmla="*/ 17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 h="32">
                      <a:moveTo>
                        <a:pt x="0" y="17"/>
                      </a:moveTo>
                      <a:lnTo>
                        <a:pt x="0" y="17"/>
                      </a:lnTo>
                      <a:lnTo>
                        <a:pt x="0" y="13"/>
                      </a:lnTo>
                      <a:lnTo>
                        <a:pt x="1" y="10"/>
                      </a:lnTo>
                      <a:lnTo>
                        <a:pt x="3" y="7"/>
                      </a:lnTo>
                      <a:lnTo>
                        <a:pt x="5" y="5"/>
                      </a:lnTo>
                      <a:lnTo>
                        <a:pt x="11" y="2"/>
                      </a:lnTo>
                      <a:lnTo>
                        <a:pt x="18" y="0"/>
                      </a:lnTo>
                      <a:lnTo>
                        <a:pt x="18" y="0"/>
                      </a:lnTo>
                      <a:lnTo>
                        <a:pt x="25" y="2"/>
                      </a:lnTo>
                      <a:lnTo>
                        <a:pt x="30" y="5"/>
                      </a:lnTo>
                      <a:lnTo>
                        <a:pt x="33" y="7"/>
                      </a:lnTo>
                      <a:lnTo>
                        <a:pt x="35" y="10"/>
                      </a:lnTo>
                      <a:lnTo>
                        <a:pt x="36" y="13"/>
                      </a:lnTo>
                      <a:lnTo>
                        <a:pt x="36" y="17"/>
                      </a:lnTo>
                      <a:lnTo>
                        <a:pt x="36" y="17"/>
                      </a:lnTo>
                      <a:lnTo>
                        <a:pt x="36" y="20"/>
                      </a:lnTo>
                      <a:lnTo>
                        <a:pt x="35" y="22"/>
                      </a:lnTo>
                      <a:lnTo>
                        <a:pt x="30" y="27"/>
                      </a:lnTo>
                      <a:lnTo>
                        <a:pt x="25" y="31"/>
                      </a:lnTo>
                      <a:lnTo>
                        <a:pt x="22" y="32"/>
                      </a:lnTo>
                      <a:lnTo>
                        <a:pt x="18" y="32"/>
                      </a:lnTo>
                      <a:lnTo>
                        <a:pt x="18" y="32"/>
                      </a:lnTo>
                      <a:lnTo>
                        <a:pt x="14" y="32"/>
                      </a:lnTo>
                      <a:lnTo>
                        <a:pt x="11" y="31"/>
                      </a:lnTo>
                      <a:lnTo>
                        <a:pt x="5" y="27"/>
                      </a:lnTo>
                      <a:lnTo>
                        <a:pt x="1" y="22"/>
                      </a:lnTo>
                      <a:lnTo>
                        <a:pt x="0" y="20"/>
                      </a:lnTo>
                      <a:lnTo>
                        <a:pt x="0" y="17"/>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2" name="Freeform 1424">
                  <a:extLst>
                    <a:ext uri="{FF2B5EF4-FFF2-40B4-BE49-F238E27FC236}">
                      <a16:creationId xmlns:a16="http://schemas.microsoft.com/office/drawing/2014/main" id="{9486A5D0-DBF0-FF82-FCC5-412FFFF5CF3B}"/>
                    </a:ext>
                  </a:extLst>
                </p:cNvPr>
                <p:cNvSpPr>
                  <a:spLocks/>
                </p:cNvSpPr>
                <p:nvPr/>
              </p:nvSpPr>
              <p:spPr bwMode="auto">
                <a:xfrm>
                  <a:off x="6145213" y="5275262"/>
                  <a:ext cx="7938" cy="7937"/>
                </a:xfrm>
                <a:custGeom>
                  <a:avLst/>
                  <a:gdLst>
                    <a:gd name="T0" fmla="*/ 0 w 36"/>
                    <a:gd name="T1" fmla="*/ 17 h 32"/>
                    <a:gd name="T2" fmla="*/ 0 w 36"/>
                    <a:gd name="T3" fmla="*/ 17 h 32"/>
                    <a:gd name="T4" fmla="*/ 0 w 36"/>
                    <a:gd name="T5" fmla="*/ 13 h 32"/>
                    <a:gd name="T6" fmla="*/ 1 w 36"/>
                    <a:gd name="T7" fmla="*/ 10 h 32"/>
                    <a:gd name="T8" fmla="*/ 3 w 36"/>
                    <a:gd name="T9" fmla="*/ 7 h 32"/>
                    <a:gd name="T10" fmla="*/ 5 w 36"/>
                    <a:gd name="T11" fmla="*/ 5 h 32"/>
                    <a:gd name="T12" fmla="*/ 11 w 36"/>
                    <a:gd name="T13" fmla="*/ 2 h 32"/>
                    <a:gd name="T14" fmla="*/ 18 w 36"/>
                    <a:gd name="T15" fmla="*/ 0 h 32"/>
                    <a:gd name="T16" fmla="*/ 18 w 36"/>
                    <a:gd name="T17" fmla="*/ 0 h 32"/>
                    <a:gd name="T18" fmla="*/ 25 w 36"/>
                    <a:gd name="T19" fmla="*/ 2 h 32"/>
                    <a:gd name="T20" fmla="*/ 30 w 36"/>
                    <a:gd name="T21" fmla="*/ 5 h 32"/>
                    <a:gd name="T22" fmla="*/ 33 w 36"/>
                    <a:gd name="T23" fmla="*/ 7 h 32"/>
                    <a:gd name="T24" fmla="*/ 35 w 36"/>
                    <a:gd name="T25" fmla="*/ 10 h 32"/>
                    <a:gd name="T26" fmla="*/ 36 w 36"/>
                    <a:gd name="T27" fmla="*/ 13 h 32"/>
                    <a:gd name="T28" fmla="*/ 36 w 36"/>
                    <a:gd name="T29" fmla="*/ 17 h 32"/>
                    <a:gd name="T30" fmla="*/ 36 w 36"/>
                    <a:gd name="T31" fmla="*/ 17 h 32"/>
                    <a:gd name="T32" fmla="*/ 36 w 36"/>
                    <a:gd name="T33" fmla="*/ 20 h 32"/>
                    <a:gd name="T34" fmla="*/ 35 w 36"/>
                    <a:gd name="T35" fmla="*/ 22 h 32"/>
                    <a:gd name="T36" fmla="*/ 30 w 36"/>
                    <a:gd name="T37" fmla="*/ 27 h 32"/>
                    <a:gd name="T38" fmla="*/ 25 w 36"/>
                    <a:gd name="T39" fmla="*/ 31 h 32"/>
                    <a:gd name="T40" fmla="*/ 22 w 36"/>
                    <a:gd name="T41" fmla="*/ 32 h 32"/>
                    <a:gd name="T42" fmla="*/ 18 w 36"/>
                    <a:gd name="T43" fmla="*/ 32 h 32"/>
                    <a:gd name="T44" fmla="*/ 18 w 36"/>
                    <a:gd name="T45" fmla="*/ 32 h 32"/>
                    <a:gd name="T46" fmla="*/ 14 w 36"/>
                    <a:gd name="T47" fmla="*/ 32 h 32"/>
                    <a:gd name="T48" fmla="*/ 11 w 36"/>
                    <a:gd name="T49" fmla="*/ 31 h 32"/>
                    <a:gd name="T50" fmla="*/ 5 w 36"/>
                    <a:gd name="T51" fmla="*/ 27 h 32"/>
                    <a:gd name="T52" fmla="*/ 1 w 36"/>
                    <a:gd name="T53" fmla="*/ 22 h 32"/>
                    <a:gd name="T54" fmla="*/ 0 w 36"/>
                    <a:gd name="T55" fmla="*/ 20 h 32"/>
                    <a:gd name="T56" fmla="*/ 0 w 36"/>
                    <a:gd name="T57" fmla="*/ 17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 h="32">
                      <a:moveTo>
                        <a:pt x="0" y="17"/>
                      </a:moveTo>
                      <a:lnTo>
                        <a:pt x="0" y="17"/>
                      </a:lnTo>
                      <a:lnTo>
                        <a:pt x="0" y="13"/>
                      </a:lnTo>
                      <a:lnTo>
                        <a:pt x="1" y="10"/>
                      </a:lnTo>
                      <a:lnTo>
                        <a:pt x="3" y="7"/>
                      </a:lnTo>
                      <a:lnTo>
                        <a:pt x="5" y="5"/>
                      </a:lnTo>
                      <a:lnTo>
                        <a:pt x="11" y="2"/>
                      </a:lnTo>
                      <a:lnTo>
                        <a:pt x="18" y="0"/>
                      </a:lnTo>
                      <a:lnTo>
                        <a:pt x="18" y="0"/>
                      </a:lnTo>
                      <a:lnTo>
                        <a:pt x="25" y="2"/>
                      </a:lnTo>
                      <a:lnTo>
                        <a:pt x="30" y="5"/>
                      </a:lnTo>
                      <a:lnTo>
                        <a:pt x="33" y="7"/>
                      </a:lnTo>
                      <a:lnTo>
                        <a:pt x="35" y="10"/>
                      </a:lnTo>
                      <a:lnTo>
                        <a:pt x="36" y="13"/>
                      </a:lnTo>
                      <a:lnTo>
                        <a:pt x="36" y="17"/>
                      </a:lnTo>
                      <a:lnTo>
                        <a:pt x="36" y="17"/>
                      </a:lnTo>
                      <a:lnTo>
                        <a:pt x="36" y="20"/>
                      </a:lnTo>
                      <a:lnTo>
                        <a:pt x="35" y="22"/>
                      </a:lnTo>
                      <a:lnTo>
                        <a:pt x="30" y="27"/>
                      </a:lnTo>
                      <a:lnTo>
                        <a:pt x="25" y="31"/>
                      </a:lnTo>
                      <a:lnTo>
                        <a:pt x="22" y="32"/>
                      </a:lnTo>
                      <a:lnTo>
                        <a:pt x="18" y="32"/>
                      </a:lnTo>
                      <a:lnTo>
                        <a:pt x="18" y="32"/>
                      </a:lnTo>
                      <a:lnTo>
                        <a:pt x="14" y="32"/>
                      </a:lnTo>
                      <a:lnTo>
                        <a:pt x="11" y="31"/>
                      </a:lnTo>
                      <a:lnTo>
                        <a:pt x="5" y="27"/>
                      </a:lnTo>
                      <a:lnTo>
                        <a:pt x="1" y="22"/>
                      </a:lnTo>
                      <a:lnTo>
                        <a:pt x="0" y="20"/>
                      </a:lnTo>
                      <a:lnTo>
                        <a:pt x="0" y="1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3" name="Freeform 1425">
                  <a:extLst>
                    <a:ext uri="{FF2B5EF4-FFF2-40B4-BE49-F238E27FC236}">
                      <a16:creationId xmlns:a16="http://schemas.microsoft.com/office/drawing/2014/main" id="{7FDEE70B-9D74-0903-A8D9-B56E35D21CE9}"/>
                    </a:ext>
                  </a:extLst>
                </p:cNvPr>
                <p:cNvSpPr>
                  <a:spLocks/>
                </p:cNvSpPr>
                <p:nvPr/>
              </p:nvSpPr>
              <p:spPr bwMode="auto">
                <a:xfrm>
                  <a:off x="6145213" y="5275262"/>
                  <a:ext cx="7938" cy="7937"/>
                </a:xfrm>
                <a:custGeom>
                  <a:avLst/>
                  <a:gdLst>
                    <a:gd name="T0" fmla="*/ 0 w 36"/>
                    <a:gd name="T1" fmla="*/ 17 h 33"/>
                    <a:gd name="T2" fmla="*/ 0 w 36"/>
                    <a:gd name="T3" fmla="*/ 17 h 33"/>
                    <a:gd name="T4" fmla="*/ 0 w 36"/>
                    <a:gd name="T5" fmla="*/ 13 h 33"/>
                    <a:gd name="T6" fmla="*/ 1 w 36"/>
                    <a:gd name="T7" fmla="*/ 10 h 33"/>
                    <a:gd name="T8" fmla="*/ 3 w 36"/>
                    <a:gd name="T9" fmla="*/ 7 h 33"/>
                    <a:gd name="T10" fmla="*/ 5 w 36"/>
                    <a:gd name="T11" fmla="*/ 5 h 33"/>
                    <a:gd name="T12" fmla="*/ 11 w 36"/>
                    <a:gd name="T13" fmla="*/ 2 h 33"/>
                    <a:gd name="T14" fmla="*/ 18 w 36"/>
                    <a:gd name="T15" fmla="*/ 0 h 33"/>
                    <a:gd name="T16" fmla="*/ 18 w 36"/>
                    <a:gd name="T17" fmla="*/ 0 h 33"/>
                    <a:gd name="T18" fmla="*/ 25 w 36"/>
                    <a:gd name="T19" fmla="*/ 2 h 33"/>
                    <a:gd name="T20" fmla="*/ 30 w 36"/>
                    <a:gd name="T21" fmla="*/ 5 h 33"/>
                    <a:gd name="T22" fmla="*/ 32 w 36"/>
                    <a:gd name="T23" fmla="*/ 7 h 33"/>
                    <a:gd name="T24" fmla="*/ 34 w 36"/>
                    <a:gd name="T25" fmla="*/ 10 h 33"/>
                    <a:gd name="T26" fmla="*/ 35 w 36"/>
                    <a:gd name="T27" fmla="*/ 13 h 33"/>
                    <a:gd name="T28" fmla="*/ 36 w 36"/>
                    <a:gd name="T29" fmla="*/ 17 h 33"/>
                    <a:gd name="T30" fmla="*/ 36 w 36"/>
                    <a:gd name="T31" fmla="*/ 17 h 33"/>
                    <a:gd name="T32" fmla="*/ 35 w 36"/>
                    <a:gd name="T33" fmla="*/ 20 h 33"/>
                    <a:gd name="T34" fmla="*/ 34 w 36"/>
                    <a:gd name="T35" fmla="*/ 23 h 33"/>
                    <a:gd name="T36" fmla="*/ 30 w 36"/>
                    <a:gd name="T37" fmla="*/ 28 h 33"/>
                    <a:gd name="T38" fmla="*/ 25 w 36"/>
                    <a:gd name="T39" fmla="*/ 31 h 33"/>
                    <a:gd name="T40" fmla="*/ 22 w 36"/>
                    <a:gd name="T41" fmla="*/ 32 h 33"/>
                    <a:gd name="T42" fmla="*/ 18 w 36"/>
                    <a:gd name="T43" fmla="*/ 33 h 33"/>
                    <a:gd name="T44" fmla="*/ 18 w 36"/>
                    <a:gd name="T45" fmla="*/ 33 h 33"/>
                    <a:gd name="T46" fmla="*/ 14 w 36"/>
                    <a:gd name="T47" fmla="*/ 32 h 33"/>
                    <a:gd name="T48" fmla="*/ 11 w 36"/>
                    <a:gd name="T49" fmla="*/ 31 h 33"/>
                    <a:gd name="T50" fmla="*/ 5 w 36"/>
                    <a:gd name="T51" fmla="*/ 28 h 33"/>
                    <a:gd name="T52" fmla="*/ 1 w 36"/>
                    <a:gd name="T53" fmla="*/ 23 h 33"/>
                    <a:gd name="T54" fmla="*/ 0 w 36"/>
                    <a:gd name="T55" fmla="*/ 20 h 33"/>
                    <a:gd name="T56" fmla="*/ 0 w 36"/>
                    <a:gd name="T57" fmla="*/ 17 h 33"/>
                    <a:gd name="T58" fmla="*/ 0 w 36"/>
                    <a:gd name="T59" fmla="*/ 17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6" h="33">
                      <a:moveTo>
                        <a:pt x="0" y="17"/>
                      </a:moveTo>
                      <a:lnTo>
                        <a:pt x="0" y="17"/>
                      </a:lnTo>
                      <a:lnTo>
                        <a:pt x="0" y="13"/>
                      </a:lnTo>
                      <a:lnTo>
                        <a:pt x="1" y="10"/>
                      </a:lnTo>
                      <a:lnTo>
                        <a:pt x="3" y="7"/>
                      </a:lnTo>
                      <a:lnTo>
                        <a:pt x="5" y="5"/>
                      </a:lnTo>
                      <a:lnTo>
                        <a:pt x="11" y="2"/>
                      </a:lnTo>
                      <a:lnTo>
                        <a:pt x="18" y="0"/>
                      </a:lnTo>
                      <a:lnTo>
                        <a:pt x="18" y="0"/>
                      </a:lnTo>
                      <a:lnTo>
                        <a:pt x="25" y="2"/>
                      </a:lnTo>
                      <a:lnTo>
                        <a:pt x="30" y="5"/>
                      </a:lnTo>
                      <a:lnTo>
                        <a:pt x="32" y="7"/>
                      </a:lnTo>
                      <a:lnTo>
                        <a:pt x="34" y="10"/>
                      </a:lnTo>
                      <a:lnTo>
                        <a:pt x="35" y="13"/>
                      </a:lnTo>
                      <a:lnTo>
                        <a:pt x="36" y="17"/>
                      </a:lnTo>
                      <a:lnTo>
                        <a:pt x="36" y="17"/>
                      </a:lnTo>
                      <a:lnTo>
                        <a:pt x="35" y="20"/>
                      </a:lnTo>
                      <a:lnTo>
                        <a:pt x="34" y="23"/>
                      </a:lnTo>
                      <a:lnTo>
                        <a:pt x="30" y="28"/>
                      </a:lnTo>
                      <a:lnTo>
                        <a:pt x="25" y="31"/>
                      </a:lnTo>
                      <a:lnTo>
                        <a:pt x="22" y="32"/>
                      </a:lnTo>
                      <a:lnTo>
                        <a:pt x="18" y="33"/>
                      </a:lnTo>
                      <a:lnTo>
                        <a:pt x="18" y="33"/>
                      </a:lnTo>
                      <a:lnTo>
                        <a:pt x="14" y="32"/>
                      </a:lnTo>
                      <a:lnTo>
                        <a:pt x="11" y="31"/>
                      </a:lnTo>
                      <a:lnTo>
                        <a:pt x="5" y="28"/>
                      </a:lnTo>
                      <a:lnTo>
                        <a:pt x="1" y="23"/>
                      </a:lnTo>
                      <a:lnTo>
                        <a:pt x="0" y="20"/>
                      </a:lnTo>
                      <a:lnTo>
                        <a:pt x="0" y="17"/>
                      </a:lnTo>
                      <a:lnTo>
                        <a:pt x="0" y="17"/>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94" name="Freeform 1426">
                  <a:extLst>
                    <a:ext uri="{FF2B5EF4-FFF2-40B4-BE49-F238E27FC236}">
                      <a16:creationId xmlns:a16="http://schemas.microsoft.com/office/drawing/2014/main" id="{62C794DE-A0FA-A44A-B52F-7758B23F515D}"/>
                    </a:ext>
                  </a:extLst>
                </p:cNvPr>
                <p:cNvSpPr>
                  <a:spLocks/>
                </p:cNvSpPr>
                <p:nvPr/>
              </p:nvSpPr>
              <p:spPr bwMode="auto">
                <a:xfrm>
                  <a:off x="6146801" y="5278437"/>
                  <a:ext cx="1588" cy="3175"/>
                </a:xfrm>
                <a:custGeom>
                  <a:avLst/>
                  <a:gdLst>
                    <a:gd name="T0" fmla="*/ 0 w 9"/>
                    <a:gd name="T1" fmla="*/ 7 h 13"/>
                    <a:gd name="T2" fmla="*/ 9 w 9"/>
                    <a:gd name="T3" fmla="*/ 0 h 13"/>
                    <a:gd name="T4" fmla="*/ 9 w 9"/>
                    <a:gd name="T5" fmla="*/ 7 h 13"/>
                    <a:gd name="T6" fmla="*/ 9 w 9"/>
                    <a:gd name="T7" fmla="*/ 13 h 13"/>
                    <a:gd name="T8" fmla="*/ 0 w 9"/>
                    <a:gd name="T9" fmla="*/ 7 h 13"/>
                  </a:gdLst>
                  <a:ahLst/>
                  <a:cxnLst>
                    <a:cxn ang="0">
                      <a:pos x="T0" y="T1"/>
                    </a:cxn>
                    <a:cxn ang="0">
                      <a:pos x="T2" y="T3"/>
                    </a:cxn>
                    <a:cxn ang="0">
                      <a:pos x="T4" y="T5"/>
                    </a:cxn>
                    <a:cxn ang="0">
                      <a:pos x="T6" y="T7"/>
                    </a:cxn>
                    <a:cxn ang="0">
                      <a:pos x="T8" y="T9"/>
                    </a:cxn>
                  </a:cxnLst>
                  <a:rect l="0" t="0" r="r" b="b"/>
                  <a:pathLst>
                    <a:path w="9" h="13">
                      <a:moveTo>
                        <a:pt x="0" y="7"/>
                      </a:moveTo>
                      <a:lnTo>
                        <a:pt x="9" y="0"/>
                      </a:lnTo>
                      <a:lnTo>
                        <a:pt x="9" y="7"/>
                      </a:lnTo>
                      <a:lnTo>
                        <a:pt x="9" y="13"/>
                      </a:lnTo>
                      <a:lnTo>
                        <a:pt x="0" y="7"/>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5" name="Freeform 1427">
                  <a:extLst>
                    <a:ext uri="{FF2B5EF4-FFF2-40B4-BE49-F238E27FC236}">
                      <a16:creationId xmlns:a16="http://schemas.microsoft.com/office/drawing/2014/main" id="{02C110A3-C47D-54B9-C251-C228E0D8596B}"/>
                    </a:ext>
                  </a:extLst>
                </p:cNvPr>
                <p:cNvSpPr>
                  <a:spLocks/>
                </p:cNvSpPr>
                <p:nvPr/>
              </p:nvSpPr>
              <p:spPr bwMode="auto">
                <a:xfrm>
                  <a:off x="6146801" y="5278437"/>
                  <a:ext cx="1588" cy="3175"/>
                </a:xfrm>
                <a:custGeom>
                  <a:avLst/>
                  <a:gdLst>
                    <a:gd name="T0" fmla="*/ 0 w 9"/>
                    <a:gd name="T1" fmla="*/ 7 h 13"/>
                    <a:gd name="T2" fmla="*/ 9 w 9"/>
                    <a:gd name="T3" fmla="*/ 0 h 13"/>
                    <a:gd name="T4" fmla="*/ 9 w 9"/>
                    <a:gd name="T5" fmla="*/ 7 h 13"/>
                    <a:gd name="T6" fmla="*/ 9 w 9"/>
                    <a:gd name="T7" fmla="*/ 13 h 13"/>
                    <a:gd name="T8" fmla="*/ 0 w 9"/>
                    <a:gd name="T9" fmla="*/ 7 h 13"/>
                  </a:gdLst>
                  <a:ahLst/>
                  <a:cxnLst>
                    <a:cxn ang="0">
                      <a:pos x="T0" y="T1"/>
                    </a:cxn>
                    <a:cxn ang="0">
                      <a:pos x="T2" y="T3"/>
                    </a:cxn>
                    <a:cxn ang="0">
                      <a:pos x="T4" y="T5"/>
                    </a:cxn>
                    <a:cxn ang="0">
                      <a:pos x="T6" y="T7"/>
                    </a:cxn>
                    <a:cxn ang="0">
                      <a:pos x="T8" y="T9"/>
                    </a:cxn>
                  </a:cxnLst>
                  <a:rect l="0" t="0" r="r" b="b"/>
                  <a:pathLst>
                    <a:path w="9" h="13">
                      <a:moveTo>
                        <a:pt x="0" y="7"/>
                      </a:moveTo>
                      <a:lnTo>
                        <a:pt x="9" y="0"/>
                      </a:lnTo>
                      <a:lnTo>
                        <a:pt x="9" y="7"/>
                      </a:lnTo>
                      <a:lnTo>
                        <a:pt x="9" y="13"/>
                      </a:lnTo>
                      <a:lnTo>
                        <a:pt x="0" y="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6" name="Freeform 1428">
                  <a:extLst>
                    <a:ext uri="{FF2B5EF4-FFF2-40B4-BE49-F238E27FC236}">
                      <a16:creationId xmlns:a16="http://schemas.microsoft.com/office/drawing/2014/main" id="{55FB0CE5-D5FD-0DE3-1521-1C97238198F3}"/>
                    </a:ext>
                  </a:extLst>
                </p:cNvPr>
                <p:cNvSpPr>
                  <a:spLocks/>
                </p:cNvSpPr>
                <p:nvPr/>
              </p:nvSpPr>
              <p:spPr bwMode="auto">
                <a:xfrm>
                  <a:off x="6146801" y="5278437"/>
                  <a:ext cx="1588" cy="3175"/>
                </a:xfrm>
                <a:custGeom>
                  <a:avLst/>
                  <a:gdLst>
                    <a:gd name="T0" fmla="*/ 0 w 9"/>
                    <a:gd name="T1" fmla="*/ 7 h 13"/>
                    <a:gd name="T2" fmla="*/ 9 w 9"/>
                    <a:gd name="T3" fmla="*/ 0 h 13"/>
                    <a:gd name="T4" fmla="*/ 9 w 9"/>
                    <a:gd name="T5" fmla="*/ 7 h 13"/>
                    <a:gd name="T6" fmla="*/ 9 w 9"/>
                    <a:gd name="T7" fmla="*/ 13 h 13"/>
                    <a:gd name="T8" fmla="*/ 0 w 9"/>
                    <a:gd name="T9" fmla="*/ 7 h 13"/>
                  </a:gdLst>
                  <a:ahLst/>
                  <a:cxnLst>
                    <a:cxn ang="0">
                      <a:pos x="T0" y="T1"/>
                    </a:cxn>
                    <a:cxn ang="0">
                      <a:pos x="T2" y="T3"/>
                    </a:cxn>
                    <a:cxn ang="0">
                      <a:pos x="T4" y="T5"/>
                    </a:cxn>
                    <a:cxn ang="0">
                      <a:pos x="T6" y="T7"/>
                    </a:cxn>
                    <a:cxn ang="0">
                      <a:pos x="T8" y="T9"/>
                    </a:cxn>
                  </a:cxnLst>
                  <a:rect l="0" t="0" r="r" b="b"/>
                  <a:pathLst>
                    <a:path w="9" h="13">
                      <a:moveTo>
                        <a:pt x="0" y="7"/>
                      </a:moveTo>
                      <a:lnTo>
                        <a:pt x="9" y="0"/>
                      </a:lnTo>
                      <a:lnTo>
                        <a:pt x="9" y="7"/>
                      </a:lnTo>
                      <a:lnTo>
                        <a:pt x="9" y="13"/>
                      </a:lnTo>
                      <a:lnTo>
                        <a:pt x="0" y="7"/>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97" name="Freeform 1429">
                  <a:extLst>
                    <a:ext uri="{FF2B5EF4-FFF2-40B4-BE49-F238E27FC236}">
                      <a16:creationId xmlns:a16="http://schemas.microsoft.com/office/drawing/2014/main" id="{3AA763ED-8E81-F4AC-B0E8-61109BBDF11C}"/>
                    </a:ext>
                  </a:extLst>
                </p:cNvPr>
                <p:cNvSpPr>
                  <a:spLocks/>
                </p:cNvSpPr>
                <p:nvPr/>
              </p:nvSpPr>
              <p:spPr bwMode="auto">
                <a:xfrm>
                  <a:off x="6183313" y="5275262"/>
                  <a:ext cx="6350" cy="7937"/>
                </a:xfrm>
                <a:custGeom>
                  <a:avLst/>
                  <a:gdLst>
                    <a:gd name="T0" fmla="*/ 0 w 26"/>
                    <a:gd name="T1" fmla="*/ 17 h 32"/>
                    <a:gd name="T2" fmla="*/ 0 w 26"/>
                    <a:gd name="T3" fmla="*/ 17 h 32"/>
                    <a:gd name="T4" fmla="*/ 1 w 26"/>
                    <a:gd name="T5" fmla="*/ 13 h 32"/>
                    <a:gd name="T6" fmla="*/ 2 w 26"/>
                    <a:gd name="T7" fmla="*/ 10 h 32"/>
                    <a:gd name="T8" fmla="*/ 3 w 26"/>
                    <a:gd name="T9" fmla="*/ 7 h 32"/>
                    <a:gd name="T10" fmla="*/ 6 w 26"/>
                    <a:gd name="T11" fmla="*/ 5 h 32"/>
                    <a:gd name="T12" fmla="*/ 11 w 26"/>
                    <a:gd name="T13" fmla="*/ 2 h 32"/>
                    <a:gd name="T14" fmla="*/ 18 w 26"/>
                    <a:gd name="T15" fmla="*/ 0 h 32"/>
                    <a:gd name="T16" fmla="*/ 18 w 26"/>
                    <a:gd name="T17" fmla="*/ 0 h 32"/>
                    <a:gd name="T18" fmla="*/ 21 w 26"/>
                    <a:gd name="T19" fmla="*/ 0 h 32"/>
                    <a:gd name="T20" fmla="*/ 23 w 26"/>
                    <a:gd name="T21" fmla="*/ 2 h 32"/>
                    <a:gd name="T22" fmla="*/ 24 w 26"/>
                    <a:gd name="T23" fmla="*/ 3 h 32"/>
                    <a:gd name="T24" fmla="*/ 25 w 26"/>
                    <a:gd name="T25" fmla="*/ 5 h 32"/>
                    <a:gd name="T26" fmla="*/ 26 w 26"/>
                    <a:gd name="T27" fmla="*/ 10 h 32"/>
                    <a:gd name="T28" fmla="*/ 26 w 26"/>
                    <a:gd name="T29" fmla="*/ 17 h 32"/>
                    <a:gd name="T30" fmla="*/ 26 w 26"/>
                    <a:gd name="T31" fmla="*/ 17 h 32"/>
                    <a:gd name="T32" fmla="*/ 26 w 26"/>
                    <a:gd name="T33" fmla="*/ 22 h 32"/>
                    <a:gd name="T34" fmla="*/ 25 w 26"/>
                    <a:gd name="T35" fmla="*/ 27 h 32"/>
                    <a:gd name="T36" fmla="*/ 24 w 26"/>
                    <a:gd name="T37" fmla="*/ 30 h 32"/>
                    <a:gd name="T38" fmla="*/ 23 w 26"/>
                    <a:gd name="T39" fmla="*/ 31 h 32"/>
                    <a:gd name="T40" fmla="*/ 21 w 26"/>
                    <a:gd name="T41" fmla="*/ 32 h 32"/>
                    <a:gd name="T42" fmla="*/ 18 w 26"/>
                    <a:gd name="T43" fmla="*/ 32 h 32"/>
                    <a:gd name="T44" fmla="*/ 18 w 26"/>
                    <a:gd name="T45" fmla="*/ 32 h 32"/>
                    <a:gd name="T46" fmla="*/ 14 w 26"/>
                    <a:gd name="T47" fmla="*/ 32 h 32"/>
                    <a:gd name="T48" fmla="*/ 11 w 26"/>
                    <a:gd name="T49" fmla="*/ 31 h 32"/>
                    <a:gd name="T50" fmla="*/ 6 w 26"/>
                    <a:gd name="T51" fmla="*/ 27 h 32"/>
                    <a:gd name="T52" fmla="*/ 2 w 26"/>
                    <a:gd name="T53" fmla="*/ 22 h 32"/>
                    <a:gd name="T54" fmla="*/ 1 w 26"/>
                    <a:gd name="T55" fmla="*/ 20 h 32"/>
                    <a:gd name="T56" fmla="*/ 0 w 26"/>
                    <a:gd name="T57" fmla="*/ 17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6" h="32">
                      <a:moveTo>
                        <a:pt x="0" y="17"/>
                      </a:moveTo>
                      <a:lnTo>
                        <a:pt x="0" y="17"/>
                      </a:lnTo>
                      <a:lnTo>
                        <a:pt x="1" y="13"/>
                      </a:lnTo>
                      <a:lnTo>
                        <a:pt x="2" y="10"/>
                      </a:lnTo>
                      <a:lnTo>
                        <a:pt x="3" y="7"/>
                      </a:lnTo>
                      <a:lnTo>
                        <a:pt x="6" y="5"/>
                      </a:lnTo>
                      <a:lnTo>
                        <a:pt x="11" y="2"/>
                      </a:lnTo>
                      <a:lnTo>
                        <a:pt x="18" y="0"/>
                      </a:lnTo>
                      <a:lnTo>
                        <a:pt x="18" y="0"/>
                      </a:lnTo>
                      <a:lnTo>
                        <a:pt x="21" y="0"/>
                      </a:lnTo>
                      <a:lnTo>
                        <a:pt x="23" y="2"/>
                      </a:lnTo>
                      <a:lnTo>
                        <a:pt x="24" y="3"/>
                      </a:lnTo>
                      <a:lnTo>
                        <a:pt x="25" y="5"/>
                      </a:lnTo>
                      <a:lnTo>
                        <a:pt x="26" y="10"/>
                      </a:lnTo>
                      <a:lnTo>
                        <a:pt x="26" y="17"/>
                      </a:lnTo>
                      <a:lnTo>
                        <a:pt x="26" y="17"/>
                      </a:lnTo>
                      <a:lnTo>
                        <a:pt x="26" y="22"/>
                      </a:lnTo>
                      <a:lnTo>
                        <a:pt x="25" y="27"/>
                      </a:lnTo>
                      <a:lnTo>
                        <a:pt x="24" y="30"/>
                      </a:lnTo>
                      <a:lnTo>
                        <a:pt x="23" y="31"/>
                      </a:lnTo>
                      <a:lnTo>
                        <a:pt x="21" y="32"/>
                      </a:lnTo>
                      <a:lnTo>
                        <a:pt x="18" y="32"/>
                      </a:lnTo>
                      <a:lnTo>
                        <a:pt x="18" y="32"/>
                      </a:lnTo>
                      <a:lnTo>
                        <a:pt x="14" y="32"/>
                      </a:lnTo>
                      <a:lnTo>
                        <a:pt x="11" y="31"/>
                      </a:lnTo>
                      <a:lnTo>
                        <a:pt x="6" y="27"/>
                      </a:lnTo>
                      <a:lnTo>
                        <a:pt x="2" y="22"/>
                      </a:lnTo>
                      <a:lnTo>
                        <a:pt x="1" y="20"/>
                      </a:lnTo>
                      <a:lnTo>
                        <a:pt x="0" y="17"/>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8" name="Freeform 1430">
                  <a:extLst>
                    <a:ext uri="{FF2B5EF4-FFF2-40B4-BE49-F238E27FC236}">
                      <a16:creationId xmlns:a16="http://schemas.microsoft.com/office/drawing/2014/main" id="{7903B3BD-A914-F1B5-C00A-C2FFADE44C8D}"/>
                    </a:ext>
                  </a:extLst>
                </p:cNvPr>
                <p:cNvSpPr>
                  <a:spLocks/>
                </p:cNvSpPr>
                <p:nvPr/>
              </p:nvSpPr>
              <p:spPr bwMode="auto">
                <a:xfrm>
                  <a:off x="6183313" y="5275262"/>
                  <a:ext cx="6350" cy="7937"/>
                </a:xfrm>
                <a:custGeom>
                  <a:avLst/>
                  <a:gdLst>
                    <a:gd name="T0" fmla="*/ 0 w 26"/>
                    <a:gd name="T1" fmla="*/ 17 h 32"/>
                    <a:gd name="T2" fmla="*/ 0 w 26"/>
                    <a:gd name="T3" fmla="*/ 17 h 32"/>
                    <a:gd name="T4" fmla="*/ 1 w 26"/>
                    <a:gd name="T5" fmla="*/ 13 h 32"/>
                    <a:gd name="T6" fmla="*/ 2 w 26"/>
                    <a:gd name="T7" fmla="*/ 10 h 32"/>
                    <a:gd name="T8" fmla="*/ 3 w 26"/>
                    <a:gd name="T9" fmla="*/ 7 h 32"/>
                    <a:gd name="T10" fmla="*/ 6 w 26"/>
                    <a:gd name="T11" fmla="*/ 5 h 32"/>
                    <a:gd name="T12" fmla="*/ 11 w 26"/>
                    <a:gd name="T13" fmla="*/ 2 h 32"/>
                    <a:gd name="T14" fmla="*/ 18 w 26"/>
                    <a:gd name="T15" fmla="*/ 0 h 32"/>
                    <a:gd name="T16" fmla="*/ 18 w 26"/>
                    <a:gd name="T17" fmla="*/ 0 h 32"/>
                    <a:gd name="T18" fmla="*/ 21 w 26"/>
                    <a:gd name="T19" fmla="*/ 0 h 32"/>
                    <a:gd name="T20" fmla="*/ 23 w 26"/>
                    <a:gd name="T21" fmla="*/ 2 h 32"/>
                    <a:gd name="T22" fmla="*/ 24 w 26"/>
                    <a:gd name="T23" fmla="*/ 3 h 32"/>
                    <a:gd name="T24" fmla="*/ 25 w 26"/>
                    <a:gd name="T25" fmla="*/ 5 h 32"/>
                    <a:gd name="T26" fmla="*/ 26 w 26"/>
                    <a:gd name="T27" fmla="*/ 10 h 32"/>
                    <a:gd name="T28" fmla="*/ 26 w 26"/>
                    <a:gd name="T29" fmla="*/ 17 h 32"/>
                    <a:gd name="T30" fmla="*/ 26 w 26"/>
                    <a:gd name="T31" fmla="*/ 17 h 32"/>
                    <a:gd name="T32" fmla="*/ 26 w 26"/>
                    <a:gd name="T33" fmla="*/ 22 h 32"/>
                    <a:gd name="T34" fmla="*/ 25 w 26"/>
                    <a:gd name="T35" fmla="*/ 27 h 32"/>
                    <a:gd name="T36" fmla="*/ 24 w 26"/>
                    <a:gd name="T37" fmla="*/ 30 h 32"/>
                    <a:gd name="T38" fmla="*/ 23 w 26"/>
                    <a:gd name="T39" fmla="*/ 31 h 32"/>
                    <a:gd name="T40" fmla="*/ 21 w 26"/>
                    <a:gd name="T41" fmla="*/ 32 h 32"/>
                    <a:gd name="T42" fmla="*/ 18 w 26"/>
                    <a:gd name="T43" fmla="*/ 32 h 32"/>
                    <a:gd name="T44" fmla="*/ 18 w 26"/>
                    <a:gd name="T45" fmla="*/ 32 h 32"/>
                    <a:gd name="T46" fmla="*/ 14 w 26"/>
                    <a:gd name="T47" fmla="*/ 32 h 32"/>
                    <a:gd name="T48" fmla="*/ 11 w 26"/>
                    <a:gd name="T49" fmla="*/ 31 h 32"/>
                    <a:gd name="T50" fmla="*/ 6 w 26"/>
                    <a:gd name="T51" fmla="*/ 27 h 32"/>
                    <a:gd name="T52" fmla="*/ 2 w 26"/>
                    <a:gd name="T53" fmla="*/ 22 h 32"/>
                    <a:gd name="T54" fmla="*/ 1 w 26"/>
                    <a:gd name="T55" fmla="*/ 20 h 32"/>
                    <a:gd name="T56" fmla="*/ 0 w 26"/>
                    <a:gd name="T57" fmla="*/ 17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6" h="32">
                      <a:moveTo>
                        <a:pt x="0" y="17"/>
                      </a:moveTo>
                      <a:lnTo>
                        <a:pt x="0" y="17"/>
                      </a:lnTo>
                      <a:lnTo>
                        <a:pt x="1" y="13"/>
                      </a:lnTo>
                      <a:lnTo>
                        <a:pt x="2" y="10"/>
                      </a:lnTo>
                      <a:lnTo>
                        <a:pt x="3" y="7"/>
                      </a:lnTo>
                      <a:lnTo>
                        <a:pt x="6" y="5"/>
                      </a:lnTo>
                      <a:lnTo>
                        <a:pt x="11" y="2"/>
                      </a:lnTo>
                      <a:lnTo>
                        <a:pt x="18" y="0"/>
                      </a:lnTo>
                      <a:lnTo>
                        <a:pt x="18" y="0"/>
                      </a:lnTo>
                      <a:lnTo>
                        <a:pt x="21" y="0"/>
                      </a:lnTo>
                      <a:lnTo>
                        <a:pt x="23" y="2"/>
                      </a:lnTo>
                      <a:lnTo>
                        <a:pt x="24" y="3"/>
                      </a:lnTo>
                      <a:lnTo>
                        <a:pt x="25" y="5"/>
                      </a:lnTo>
                      <a:lnTo>
                        <a:pt x="26" y="10"/>
                      </a:lnTo>
                      <a:lnTo>
                        <a:pt x="26" y="17"/>
                      </a:lnTo>
                      <a:lnTo>
                        <a:pt x="26" y="17"/>
                      </a:lnTo>
                      <a:lnTo>
                        <a:pt x="26" y="22"/>
                      </a:lnTo>
                      <a:lnTo>
                        <a:pt x="25" y="27"/>
                      </a:lnTo>
                      <a:lnTo>
                        <a:pt x="24" y="30"/>
                      </a:lnTo>
                      <a:lnTo>
                        <a:pt x="23" y="31"/>
                      </a:lnTo>
                      <a:lnTo>
                        <a:pt x="21" y="32"/>
                      </a:lnTo>
                      <a:lnTo>
                        <a:pt x="18" y="32"/>
                      </a:lnTo>
                      <a:lnTo>
                        <a:pt x="18" y="32"/>
                      </a:lnTo>
                      <a:lnTo>
                        <a:pt x="14" y="32"/>
                      </a:lnTo>
                      <a:lnTo>
                        <a:pt x="11" y="31"/>
                      </a:lnTo>
                      <a:lnTo>
                        <a:pt x="6" y="27"/>
                      </a:lnTo>
                      <a:lnTo>
                        <a:pt x="2" y="22"/>
                      </a:lnTo>
                      <a:lnTo>
                        <a:pt x="1" y="20"/>
                      </a:lnTo>
                      <a:lnTo>
                        <a:pt x="0" y="1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9" name="Freeform 1431">
                  <a:extLst>
                    <a:ext uri="{FF2B5EF4-FFF2-40B4-BE49-F238E27FC236}">
                      <a16:creationId xmlns:a16="http://schemas.microsoft.com/office/drawing/2014/main" id="{1C9F44A6-B9F1-2EA1-C5A0-378C9CDF2B1B}"/>
                    </a:ext>
                  </a:extLst>
                </p:cNvPr>
                <p:cNvSpPr>
                  <a:spLocks/>
                </p:cNvSpPr>
                <p:nvPr/>
              </p:nvSpPr>
              <p:spPr bwMode="auto">
                <a:xfrm>
                  <a:off x="6183313" y="5275262"/>
                  <a:ext cx="6350" cy="7937"/>
                </a:xfrm>
                <a:custGeom>
                  <a:avLst/>
                  <a:gdLst>
                    <a:gd name="T0" fmla="*/ 0 w 26"/>
                    <a:gd name="T1" fmla="*/ 17 h 33"/>
                    <a:gd name="T2" fmla="*/ 0 w 26"/>
                    <a:gd name="T3" fmla="*/ 17 h 33"/>
                    <a:gd name="T4" fmla="*/ 1 w 26"/>
                    <a:gd name="T5" fmla="*/ 13 h 33"/>
                    <a:gd name="T6" fmla="*/ 2 w 26"/>
                    <a:gd name="T7" fmla="*/ 10 h 33"/>
                    <a:gd name="T8" fmla="*/ 3 w 26"/>
                    <a:gd name="T9" fmla="*/ 7 h 33"/>
                    <a:gd name="T10" fmla="*/ 6 w 26"/>
                    <a:gd name="T11" fmla="*/ 5 h 33"/>
                    <a:gd name="T12" fmla="*/ 11 w 26"/>
                    <a:gd name="T13" fmla="*/ 2 h 33"/>
                    <a:gd name="T14" fmla="*/ 18 w 26"/>
                    <a:gd name="T15" fmla="*/ 0 h 33"/>
                    <a:gd name="T16" fmla="*/ 18 w 26"/>
                    <a:gd name="T17" fmla="*/ 0 h 33"/>
                    <a:gd name="T18" fmla="*/ 21 w 26"/>
                    <a:gd name="T19" fmla="*/ 0 h 33"/>
                    <a:gd name="T20" fmla="*/ 23 w 26"/>
                    <a:gd name="T21" fmla="*/ 2 h 33"/>
                    <a:gd name="T22" fmla="*/ 24 w 26"/>
                    <a:gd name="T23" fmla="*/ 3 h 33"/>
                    <a:gd name="T24" fmla="*/ 25 w 26"/>
                    <a:gd name="T25" fmla="*/ 5 h 33"/>
                    <a:gd name="T26" fmla="*/ 26 w 26"/>
                    <a:gd name="T27" fmla="*/ 10 h 33"/>
                    <a:gd name="T28" fmla="*/ 26 w 26"/>
                    <a:gd name="T29" fmla="*/ 17 h 33"/>
                    <a:gd name="T30" fmla="*/ 26 w 26"/>
                    <a:gd name="T31" fmla="*/ 17 h 33"/>
                    <a:gd name="T32" fmla="*/ 26 w 26"/>
                    <a:gd name="T33" fmla="*/ 23 h 33"/>
                    <a:gd name="T34" fmla="*/ 25 w 26"/>
                    <a:gd name="T35" fmla="*/ 28 h 33"/>
                    <a:gd name="T36" fmla="*/ 24 w 26"/>
                    <a:gd name="T37" fmla="*/ 30 h 33"/>
                    <a:gd name="T38" fmla="*/ 23 w 26"/>
                    <a:gd name="T39" fmla="*/ 31 h 33"/>
                    <a:gd name="T40" fmla="*/ 21 w 26"/>
                    <a:gd name="T41" fmla="*/ 32 h 33"/>
                    <a:gd name="T42" fmla="*/ 18 w 26"/>
                    <a:gd name="T43" fmla="*/ 33 h 33"/>
                    <a:gd name="T44" fmla="*/ 18 w 26"/>
                    <a:gd name="T45" fmla="*/ 33 h 33"/>
                    <a:gd name="T46" fmla="*/ 14 w 26"/>
                    <a:gd name="T47" fmla="*/ 32 h 33"/>
                    <a:gd name="T48" fmla="*/ 11 w 26"/>
                    <a:gd name="T49" fmla="*/ 31 h 33"/>
                    <a:gd name="T50" fmla="*/ 6 w 26"/>
                    <a:gd name="T51" fmla="*/ 28 h 33"/>
                    <a:gd name="T52" fmla="*/ 2 w 26"/>
                    <a:gd name="T53" fmla="*/ 23 h 33"/>
                    <a:gd name="T54" fmla="*/ 1 w 26"/>
                    <a:gd name="T55" fmla="*/ 20 h 33"/>
                    <a:gd name="T56" fmla="*/ 0 w 26"/>
                    <a:gd name="T57" fmla="*/ 17 h 33"/>
                    <a:gd name="T58" fmla="*/ 0 w 26"/>
                    <a:gd name="T59" fmla="*/ 17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6" h="33">
                      <a:moveTo>
                        <a:pt x="0" y="17"/>
                      </a:moveTo>
                      <a:lnTo>
                        <a:pt x="0" y="17"/>
                      </a:lnTo>
                      <a:lnTo>
                        <a:pt x="1" y="13"/>
                      </a:lnTo>
                      <a:lnTo>
                        <a:pt x="2" y="10"/>
                      </a:lnTo>
                      <a:lnTo>
                        <a:pt x="3" y="7"/>
                      </a:lnTo>
                      <a:lnTo>
                        <a:pt x="6" y="5"/>
                      </a:lnTo>
                      <a:lnTo>
                        <a:pt x="11" y="2"/>
                      </a:lnTo>
                      <a:lnTo>
                        <a:pt x="18" y="0"/>
                      </a:lnTo>
                      <a:lnTo>
                        <a:pt x="18" y="0"/>
                      </a:lnTo>
                      <a:lnTo>
                        <a:pt x="21" y="0"/>
                      </a:lnTo>
                      <a:lnTo>
                        <a:pt x="23" y="2"/>
                      </a:lnTo>
                      <a:lnTo>
                        <a:pt x="24" y="3"/>
                      </a:lnTo>
                      <a:lnTo>
                        <a:pt x="25" y="5"/>
                      </a:lnTo>
                      <a:lnTo>
                        <a:pt x="26" y="10"/>
                      </a:lnTo>
                      <a:lnTo>
                        <a:pt x="26" y="17"/>
                      </a:lnTo>
                      <a:lnTo>
                        <a:pt x="26" y="17"/>
                      </a:lnTo>
                      <a:lnTo>
                        <a:pt x="26" y="23"/>
                      </a:lnTo>
                      <a:lnTo>
                        <a:pt x="25" y="28"/>
                      </a:lnTo>
                      <a:lnTo>
                        <a:pt x="24" y="30"/>
                      </a:lnTo>
                      <a:lnTo>
                        <a:pt x="23" y="31"/>
                      </a:lnTo>
                      <a:lnTo>
                        <a:pt x="21" y="32"/>
                      </a:lnTo>
                      <a:lnTo>
                        <a:pt x="18" y="33"/>
                      </a:lnTo>
                      <a:lnTo>
                        <a:pt x="18" y="33"/>
                      </a:lnTo>
                      <a:lnTo>
                        <a:pt x="14" y="32"/>
                      </a:lnTo>
                      <a:lnTo>
                        <a:pt x="11" y="31"/>
                      </a:lnTo>
                      <a:lnTo>
                        <a:pt x="6" y="28"/>
                      </a:lnTo>
                      <a:lnTo>
                        <a:pt x="2" y="23"/>
                      </a:lnTo>
                      <a:lnTo>
                        <a:pt x="1" y="20"/>
                      </a:lnTo>
                      <a:lnTo>
                        <a:pt x="0" y="17"/>
                      </a:lnTo>
                      <a:lnTo>
                        <a:pt x="0" y="17"/>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00" name="Freeform 1432">
                  <a:extLst>
                    <a:ext uri="{FF2B5EF4-FFF2-40B4-BE49-F238E27FC236}">
                      <a16:creationId xmlns:a16="http://schemas.microsoft.com/office/drawing/2014/main" id="{18C80010-6175-7436-8FEA-D8725A5CF95E}"/>
                    </a:ext>
                  </a:extLst>
                </p:cNvPr>
                <p:cNvSpPr>
                  <a:spLocks/>
                </p:cNvSpPr>
                <p:nvPr/>
              </p:nvSpPr>
              <p:spPr bwMode="auto">
                <a:xfrm>
                  <a:off x="6184901" y="5278437"/>
                  <a:ext cx="1588" cy="3175"/>
                </a:xfrm>
                <a:custGeom>
                  <a:avLst/>
                  <a:gdLst>
                    <a:gd name="T0" fmla="*/ 0 w 9"/>
                    <a:gd name="T1" fmla="*/ 7 h 13"/>
                    <a:gd name="T2" fmla="*/ 9 w 9"/>
                    <a:gd name="T3" fmla="*/ 0 h 13"/>
                    <a:gd name="T4" fmla="*/ 9 w 9"/>
                    <a:gd name="T5" fmla="*/ 7 h 13"/>
                    <a:gd name="T6" fmla="*/ 9 w 9"/>
                    <a:gd name="T7" fmla="*/ 13 h 13"/>
                    <a:gd name="T8" fmla="*/ 0 w 9"/>
                    <a:gd name="T9" fmla="*/ 7 h 13"/>
                  </a:gdLst>
                  <a:ahLst/>
                  <a:cxnLst>
                    <a:cxn ang="0">
                      <a:pos x="T0" y="T1"/>
                    </a:cxn>
                    <a:cxn ang="0">
                      <a:pos x="T2" y="T3"/>
                    </a:cxn>
                    <a:cxn ang="0">
                      <a:pos x="T4" y="T5"/>
                    </a:cxn>
                    <a:cxn ang="0">
                      <a:pos x="T6" y="T7"/>
                    </a:cxn>
                    <a:cxn ang="0">
                      <a:pos x="T8" y="T9"/>
                    </a:cxn>
                  </a:cxnLst>
                  <a:rect l="0" t="0" r="r" b="b"/>
                  <a:pathLst>
                    <a:path w="9" h="13">
                      <a:moveTo>
                        <a:pt x="0" y="7"/>
                      </a:moveTo>
                      <a:lnTo>
                        <a:pt x="9" y="0"/>
                      </a:lnTo>
                      <a:lnTo>
                        <a:pt x="9" y="7"/>
                      </a:lnTo>
                      <a:lnTo>
                        <a:pt x="9" y="13"/>
                      </a:lnTo>
                      <a:lnTo>
                        <a:pt x="0" y="7"/>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1" name="Freeform 1433">
                  <a:extLst>
                    <a:ext uri="{FF2B5EF4-FFF2-40B4-BE49-F238E27FC236}">
                      <a16:creationId xmlns:a16="http://schemas.microsoft.com/office/drawing/2014/main" id="{8B27B5DC-EE32-8AA2-41DE-6E83959A7B43}"/>
                    </a:ext>
                  </a:extLst>
                </p:cNvPr>
                <p:cNvSpPr>
                  <a:spLocks/>
                </p:cNvSpPr>
                <p:nvPr/>
              </p:nvSpPr>
              <p:spPr bwMode="auto">
                <a:xfrm>
                  <a:off x="6184901" y="5278437"/>
                  <a:ext cx="1588" cy="3175"/>
                </a:xfrm>
                <a:custGeom>
                  <a:avLst/>
                  <a:gdLst>
                    <a:gd name="T0" fmla="*/ 0 w 9"/>
                    <a:gd name="T1" fmla="*/ 7 h 13"/>
                    <a:gd name="T2" fmla="*/ 9 w 9"/>
                    <a:gd name="T3" fmla="*/ 0 h 13"/>
                    <a:gd name="T4" fmla="*/ 9 w 9"/>
                    <a:gd name="T5" fmla="*/ 7 h 13"/>
                    <a:gd name="T6" fmla="*/ 9 w 9"/>
                    <a:gd name="T7" fmla="*/ 13 h 13"/>
                    <a:gd name="T8" fmla="*/ 0 w 9"/>
                    <a:gd name="T9" fmla="*/ 7 h 13"/>
                  </a:gdLst>
                  <a:ahLst/>
                  <a:cxnLst>
                    <a:cxn ang="0">
                      <a:pos x="T0" y="T1"/>
                    </a:cxn>
                    <a:cxn ang="0">
                      <a:pos x="T2" y="T3"/>
                    </a:cxn>
                    <a:cxn ang="0">
                      <a:pos x="T4" y="T5"/>
                    </a:cxn>
                    <a:cxn ang="0">
                      <a:pos x="T6" y="T7"/>
                    </a:cxn>
                    <a:cxn ang="0">
                      <a:pos x="T8" y="T9"/>
                    </a:cxn>
                  </a:cxnLst>
                  <a:rect l="0" t="0" r="r" b="b"/>
                  <a:pathLst>
                    <a:path w="9" h="13">
                      <a:moveTo>
                        <a:pt x="0" y="7"/>
                      </a:moveTo>
                      <a:lnTo>
                        <a:pt x="9" y="0"/>
                      </a:lnTo>
                      <a:lnTo>
                        <a:pt x="9" y="7"/>
                      </a:lnTo>
                      <a:lnTo>
                        <a:pt x="9" y="13"/>
                      </a:lnTo>
                      <a:lnTo>
                        <a:pt x="0" y="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2" name="Freeform 1434">
                  <a:extLst>
                    <a:ext uri="{FF2B5EF4-FFF2-40B4-BE49-F238E27FC236}">
                      <a16:creationId xmlns:a16="http://schemas.microsoft.com/office/drawing/2014/main" id="{64C4490D-B3EF-8A05-2C29-724077E90292}"/>
                    </a:ext>
                  </a:extLst>
                </p:cNvPr>
                <p:cNvSpPr>
                  <a:spLocks/>
                </p:cNvSpPr>
                <p:nvPr/>
              </p:nvSpPr>
              <p:spPr bwMode="auto">
                <a:xfrm>
                  <a:off x="6184901" y="5278437"/>
                  <a:ext cx="1588" cy="3175"/>
                </a:xfrm>
                <a:custGeom>
                  <a:avLst/>
                  <a:gdLst>
                    <a:gd name="T0" fmla="*/ 0 w 9"/>
                    <a:gd name="T1" fmla="*/ 7 h 13"/>
                    <a:gd name="T2" fmla="*/ 9 w 9"/>
                    <a:gd name="T3" fmla="*/ 0 h 13"/>
                    <a:gd name="T4" fmla="*/ 9 w 9"/>
                    <a:gd name="T5" fmla="*/ 7 h 13"/>
                    <a:gd name="T6" fmla="*/ 9 w 9"/>
                    <a:gd name="T7" fmla="*/ 13 h 13"/>
                    <a:gd name="T8" fmla="*/ 0 w 9"/>
                    <a:gd name="T9" fmla="*/ 7 h 13"/>
                  </a:gdLst>
                  <a:ahLst/>
                  <a:cxnLst>
                    <a:cxn ang="0">
                      <a:pos x="T0" y="T1"/>
                    </a:cxn>
                    <a:cxn ang="0">
                      <a:pos x="T2" y="T3"/>
                    </a:cxn>
                    <a:cxn ang="0">
                      <a:pos x="T4" y="T5"/>
                    </a:cxn>
                    <a:cxn ang="0">
                      <a:pos x="T6" y="T7"/>
                    </a:cxn>
                    <a:cxn ang="0">
                      <a:pos x="T8" y="T9"/>
                    </a:cxn>
                  </a:cxnLst>
                  <a:rect l="0" t="0" r="r" b="b"/>
                  <a:pathLst>
                    <a:path w="9" h="13">
                      <a:moveTo>
                        <a:pt x="0" y="7"/>
                      </a:moveTo>
                      <a:lnTo>
                        <a:pt x="9" y="0"/>
                      </a:lnTo>
                      <a:lnTo>
                        <a:pt x="9" y="7"/>
                      </a:lnTo>
                      <a:lnTo>
                        <a:pt x="9" y="13"/>
                      </a:lnTo>
                      <a:lnTo>
                        <a:pt x="0" y="7"/>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03" name="Rectangle 1435">
                  <a:extLst>
                    <a:ext uri="{FF2B5EF4-FFF2-40B4-BE49-F238E27FC236}">
                      <a16:creationId xmlns:a16="http://schemas.microsoft.com/office/drawing/2014/main" id="{377978D9-EF0D-10FD-0CC9-A48EDCAB93DF}"/>
                    </a:ext>
                  </a:extLst>
                </p:cNvPr>
                <p:cNvSpPr>
                  <a:spLocks noChangeArrowheads="1"/>
                </p:cNvSpPr>
                <p:nvPr/>
              </p:nvSpPr>
              <p:spPr bwMode="auto">
                <a:xfrm>
                  <a:off x="6164263" y="5287962"/>
                  <a:ext cx="3175" cy="3175"/>
                </a:xfrm>
                <a:prstGeom prst="rect">
                  <a:avLst/>
                </a:prstGeom>
                <a:solidFill>
                  <a:srgbClr val="D32B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4" name="Rectangle 1436">
                  <a:extLst>
                    <a:ext uri="{FF2B5EF4-FFF2-40B4-BE49-F238E27FC236}">
                      <a16:creationId xmlns:a16="http://schemas.microsoft.com/office/drawing/2014/main" id="{0EDB62F1-D35C-127B-0E31-4FA45164D6A8}"/>
                    </a:ext>
                  </a:extLst>
                </p:cNvPr>
                <p:cNvSpPr>
                  <a:spLocks noChangeArrowheads="1"/>
                </p:cNvSpPr>
                <p:nvPr/>
              </p:nvSpPr>
              <p:spPr bwMode="auto">
                <a:xfrm>
                  <a:off x="6164263" y="5287962"/>
                  <a:ext cx="3175" cy="3175"/>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05" name="Freeform 1437">
                  <a:extLst>
                    <a:ext uri="{FF2B5EF4-FFF2-40B4-BE49-F238E27FC236}">
                      <a16:creationId xmlns:a16="http://schemas.microsoft.com/office/drawing/2014/main" id="{623458ED-178F-BB1E-B29D-381330E2C70F}"/>
                    </a:ext>
                  </a:extLst>
                </p:cNvPr>
                <p:cNvSpPr>
                  <a:spLocks/>
                </p:cNvSpPr>
                <p:nvPr/>
              </p:nvSpPr>
              <p:spPr bwMode="auto">
                <a:xfrm>
                  <a:off x="6018213" y="5192712"/>
                  <a:ext cx="11113" cy="12700"/>
                </a:xfrm>
                <a:custGeom>
                  <a:avLst/>
                  <a:gdLst>
                    <a:gd name="T0" fmla="*/ 0 w 45"/>
                    <a:gd name="T1" fmla="*/ 11 h 50"/>
                    <a:gd name="T2" fmla="*/ 18 w 45"/>
                    <a:gd name="T3" fmla="*/ 2 h 50"/>
                    <a:gd name="T4" fmla="*/ 18 w 45"/>
                    <a:gd name="T5" fmla="*/ 2 h 50"/>
                    <a:gd name="T6" fmla="*/ 24 w 45"/>
                    <a:gd name="T7" fmla="*/ 1 h 50"/>
                    <a:gd name="T8" fmla="*/ 28 w 45"/>
                    <a:gd name="T9" fmla="*/ 0 h 50"/>
                    <a:gd name="T10" fmla="*/ 32 w 45"/>
                    <a:gd name="T11" fmla="*/ 1 h 50"/>
                    <a:gd name="T12" fmla="*/ 34 w 45"/>
                    <a:gd name="T13" fmla="*/ 2 h 50"/>
                    <a:gd name="T14" fmla="*/ 40 w 45"/>
                    <a:gd name="T15" fmla="*/ 5 h 50"/>
                    <a:gd name="T16" fmla="*/ 45 w 45"/>
                    <a:gd name="T17" fmla="*/ 10 h 50"/>
                    <a:gd name="T18" fmla="*/ 45 w 45"/>
                    <a:gd name="T19" fmla="*/ 10 h 50"/>
                    <a:gd name="T20" fmla="*/ 45 w 45"/>
                    <a:gd name="T21" fmla="*/ 17 h 50"/>
                    <a:gd name="T22" fmla="*/ 44 w 45"/>
                    <a:gd name="T23" fmla="*/ 22 h 50"/>
                    <a:gd name="T24" fmla="*/ 43 w 45"/>
                    <a:gd name="T25" fmla="*/ 25 h 50"/>
                    <a:gd name="T26" fmla="*/ 42 w 45"/>
                    <a:gd name="T27" fmla="*/ 27 h 50"/>
                    <a:gd name="T28" fmla="*/ 38 w 45"/>
                    <a:gd name="T29" fmla="*/ 28 h 50"/>
                    <a:gd name="T30" fmla="*/ 36 w 45"/>
                    <a:gd name="T31" fmla="*/ 30 h 50"/>
                    <a:gd name="T32" fmla="*/ 27 w 45"/>
                    <a:gd name="T33" fmla="*/ 33 h 50"/>
                    <a:gd name="T34" fmla="*/ 36 w 45"/>
                    <a:gd name="T35" fmla="*/ 44 h 50"/>
                    <a:gd name="T36" fmla="*/ 18 w 45"/>
                    <a:gd name="T37" fmla="*/ 50 h 50"/>
                    <a:gd name="T38" fmla="*/ 0 w 45"/>
                    <a:gd name="T39" fmla="*/ 11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5" h="50">
                      <a:moveTo>
                        <a:pt x="0" y="11"/>
                      </a:moveTo>
                      <a:lnTo>
                        <a:pt x="18" y="2"/>
                      </a:lnTo>
                      <a:lnTo>
                        <a:pt x="18" y="2"/>
                      </a:lnTo>
                      <a:lnTo>
                        <a:pt x="24" y="1"/>
                      </a:lnTo>
                      <a:lnTo>
                        <a:pt x="28" y="0"/>
                      </a:lnTo>
                      <a:lnTo>
                        <a:pt x="32" y="1"/>
                      </a:lnTo>
                      <a:lnTo>
                        <a:pt x="34" y="2"/>
                      </a:lnTo>
                      <a:lnTo>
                        <a:pt x="40" y="5"/>
                      </a:lnTo>
                      <a:lnTo>
                        <a:pt x="45" y="10"/>
                      </a:lnTo>
                      <a:lnTo>
                        <a:pt x="45" y="10"/>
                      </a:lnTo>
                      <a:lnTo>
                        <a:pt x="45" y="17"/>
                      </a:lnTo>
                      <a:lnTo>
                        <a:pt x="44" y="22"/>
                      </a:lnTo>
                      <a:lnTo>
                        <a:pt x="43" y="25"/>
                      </a:lnTo>
                      <a:lnTo>
                        <a:pt x="42" y="27"/>
                      </a:lnTo>
                      <a:lnTo>
                        <a:pt x="38" y="28"/>
                      </a:lnTo>
                      <a:lnTo>
                        <a:pt x="36" y="30"/>
                      </a:lnTo>
                      <a:lnTo>
                        <a:pt x="27" y="33"/>
                      </a:lnTo>
                      <a:lnTo>
                        <a:pt x="36" y="44"/>
                      </a:lnTo>
                      <a:lnTo>
                        <a:pt x="18" y="50"/>
                      </a:lnTo>
                      <a:lnTo>
                        <a:pt x="0" y="11"/>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6" name="Freeform 1438">
                  <a:extLst>
                    <a:ext uri="{FF2B5EF4-FFF2-40B4-BE49-F238E27FC236}">
                      <a16:creationId xmlns:a16="http://schemas.microsoft.com/office/drawing/2014/main" id="{CCE5B1C6-B9EC-EDA1-D9D3-123A5EB5ABE6}"/>
                    </a:ext>
                  </a:extLst>
                </p:cNvPr>
                <p:cNvSpPr>
                  <a:spLocks/>
                </p:cNvSpPr>
                <p:nvPr/>
              </p:nvSpPr>
              <p:spPr bwMode="auto">
                <a:xfrm>
                  <a:off x="6018213" y="5192712"/>
                  <a:ext cx="11113" cy="12700"/>
                </a:xfrm>
                <a:custGeom>
                  <a:avLst/>
                  <a:gdLst>
                    <a:gd name="T0" fmla="*/ 0 w 45"/>
                    <a:gd name="T1" fmla="*/ 11 h 50"/>
                    <a:gd name="T2" fmla="*/ 18 w 45"/>
                    <a:gd name="T3" fmla="*/ 2 h 50"/>
                    <a:gd name="T4" fmla="*/ 18 w 45"/>
                    <a:gd name="T5" fmla="*/ 2 h 50"/>
                    <a:gd name="T6" fmla="*/ 24 w 45"/>
                    <a:gd name="T7" fmla="*/ 1 h 50"/>
                    <a:gd name="T8" fmla="*/ 28 w 45"/>
                    <a:gd name="T9" fmla="*/ 0 h 50"/>
                    <a:gd name="T10" fmla="*/ 32 w 45"/>
                    <a:gd name="T11" fmla="*/ 1 h 50"/>
                    <a:gd name="T12" fmla="*/ 34 w 45"/>
                    <a:gd name="T13" fmla="*/ 2 h 50"/>
                    <a:gd name="T14" fmla="*/ 40 w 45"/>
                    <a:gd name="T15" fmla="*/ 5 h 50"/>
                    <a:gd name="T16" fmla="*/ 45 w 45"/>
                    <a:gd name="T17" fmla="*/ 10 h 50"/>
                    <a:gd name="T18" fmla="*/ 45 w 45"/>
                    <a:gd name="T19" fmla="*/ 10 h 50"/>
                    <a:gd name="T20" fmla="*/ 45 w 45"/>
                    <a:gd name="T21" fmla="*/ 17 h 50"/>
                    <a:gd name="T22" fmla="*/ 44 w 45"/>
                    <a:gd name="T23" fmla="*/ 22 h 50"/>
                    <a:gd name="T24" fmla="*/ 43 w 45"/>
                    <a:gd name="T25" fmla="*/ 25 h 50"/>
                    <a:gd name="T26" fmla="*/ 42 w 45"/>
                    <a:gd name="T27" fmla="*/ 27 h 50"/>
                    <a:gd name="T28" fmla="*/ 38 w 45"/>
                    <a:gd name="T29" fmla="*/ 28 h 50"/>
                    <a:gd name="T30" fmla="*/ 36 w 45"/>
                    <a:gd name="T31" fmla="*/ 30 h 50"/>
                    <a:gd name="T32" fmla="*/ 27 w 45"/>
                    <a:gd name="T33" fmla="*/ 33 h 50"/>
                    <a:gd name="T34" fmla="*/ 36 w 45"/>
                    <a:gd name="T35" fmla="*/ 44 h 50"/>
                    <a:gd name="T36" fmla="*/ 18 w 45"/>
                    <a:gd name="T37" fmla="*/ 50 h 50"/>
                    <a:gd name="T38" fmla="*/ 0 w 45"/>
                    <a:gd name="T39" fmla="*/ 11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5" h="50">
                      <a:moveTo>
                        <a:pt x="0" y="11"/>
                      </a:moveTo>
                      <a:lnTo>
                        <a:pt x="18" y="2"/>
                      </a:lnTo>
                      <a:lnTo>
                        <a:pt x="18" y="2"/>
                      </a:lnTo>
                      <a:lnTo>
                        <a:pt x="24" y="1"/>
                      </a:lnTo>
                      <a:lnTo>
                        <a:pt x="28" y="0"/>
                      </a:lnTo>
                      <a:lnTo>
                        <a:pt x="32" y="1"/>
                      </a:lnTo>
                      <a:lnTo>
                        <a:pt x="34" y="2"/>
                      </a:lnTo>
                      <a:lnTo>
                        <a:pt x="40" y="5"/>
                      </a:lnTo>
                      <a:lnTo>
                        <a:pt x="45" y="10"/>
                      </a:lnTo>
                      <a:lnTo>
                        <a:pt x="45" y="10"/>
                      </a:lnTo>
                      <a:lnTo>
                        <a:pt x="45" y="17"/>
                      </a:lnTo>
                      <a:lnTo>
                        <a:pt x="44" y="22"/>
                      </a:lnTo>
                      <a:lnTo>
                        <a:pt x="43" y="25"/>
                      </a:lnTo>
                      <a:lnTo>
                        <a:pt x="42" y="27"/>
                      </a:lnTo>
                      <a:lnTo>
                        <a:pt x="38" y="28"/>
                      </a:lnTo>
                      <a:lnTo>
                        <a:pt x="36" y="30"/>
                      </a:lnTo>
                      <a:lnTo>
                        <a:pt x="27" y="33"/>
                      </a:lnTo>
                      <a:lnTo>
                        <a:pt x="36" y="44"/>
                      </a:lnTo>
                      <a:lnTo>
                        <a:pt x="18" y="50"/>
                      </a:lnTo>
                      <a:lnTo>
                        <a:pt x="0" y="1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7" name="Freeform 1439">
                  <a:extLst>
                    <a:ext uri="{FF2B5EF4-FFF2-40B4-BE49-F238E27FC236}">
                      <a16:creationId xmlns:a16="http://schemas.microsoft.com/office/drawing/2014/main" id="{B3446BE8-EA3D-24AC-3026-7A4DFA9A23DB}"/>
                    </a:ext>
                  </a:extLst>
                </p:cNvPr>
                <p:cNvSpPr>
                  <a:spLocks/>
                </p:cNvSpPr>
                <p:nvPr/>
              </p:nvSpPr>
              <p:spPr bwMode="auto">
                <a:xfrm>
                  <a:off x="6022976" y="5195887"/>
                  <a:ext cx="4763" cy="3175"/>
                </a:xfrm>
                <a:custGeom>
                  <a:avLst/>
                  <a:gdLst>
                    <a:gd name="T0" fmla="*/ 9 w 18"/>
                    <a:gd name="T1" fmla="*/ 10 h 10"/>
                    <a:gd name="T2" fmla="*/ 9 w 18"/>
                    <a:gd name="T3" fmla="*/ 9 h 10"/>
                    <a:gd name="T4" fmla="*/ 9 w 18"/>
                    <a:gd name="T5" fmla="*/ 9 h 10"/>
                    <a:gd name="T6" fmla="*/ 10 w 18"/>
                    <a:gd name="T7" fmla="*/ 8 h 10"/>
                    <a:gd name="T8" fmla="*/ 13 w 18"/>
                    <a:gd name="T9" fmla="*/ 6 h 10"/>
                    <a:gd name="T10" fmla="*/ 16 w 18"/>
                    <a:gd name="T11" fmla="*/ 5 h 10"/>
                    <a:gd name="T12" fmla="*/ 17 w 18"/>
                    <a:gd name="T13" fmla="*/ 4 h 10"/>
                    <a:gd name="T14" fmla="*/ 18 w 18"/>
                    <a:gd name="T15" fmla="*/ 3 h 10"/>
                    <a:gd name="T16" fmla="*/ 9 w 18"/>
                    <a:gd name="T17" fmla="*/ 0 h 10"/>
                    <a:gd name="T18" fmla="*/ 0 w 18"/>
                    <a:gd name="T19" fmla="*/ 4 h 10"/>
                    <a:gd name="T20" fmla="*/ 9 w 18"/>
                    <a:gd name="T21"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 h="10">
                      <a:moveTo>
                        <a:pt x="9" y="10"/>
                      </a:moveTo>
                      <a:lnTo>
                        <a:pt x="9" y="9"/>
                      </a:lnTo>
                      <a:lnTo>
                        <a:pt x="9" y="9"/>
                      </a:lnTo>
                      <a:lnTo>
                        <a:pt x="10" y="8"/>
                      </a:lnTo>
                      <a:lnTo>
                        <a:pt x="13" y="6"/>
                      </a:lnTo>
                      <a:lnTo>
                        <a:pt x="16" y="5"/>
                      </a:lnTo>
                      <a:lnTo>
                        <a:pt x="17" y="4"/>
                      </a:lnTo>
                      <a:lnTo>
                        <a:pt x="18" y="3"/>
                      </a:lnTo>
                      <a:lnTo>
                        <a:pt x="9" y="0"/>
                      </a:lnTo>
                      <a:lnTo>
                        <a:pt x="0" y="4"/>
                      </a:lnTo>
                      <a:lnTo>
                        <a:pt x="9" y="10"/>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8" name="Freeform 1440">
                  <a:extLst>
                    <a:ext uri="{FF2B5EF4-FFF2-40B4-BE49-F238E27FC236}">
                      <a16:creationId xmlns:a16="http://schemas.microsoft.com/office/drawing/2014/main" id="{33B41FAA-BCE4-668F-2504-9085F586A62F}"/>
                    </a:ext>
                  </a:extLst>
                </p:cNvPr>
                <p:cNvSpPr>
                  <a:spLocks/>
                </p:cNvSpPr>
                <p:nvPr/>
              </p:nvSpPr>
              <p:spPr bwMode="auto">
                <a:xfrm>
                  <a:off x="6022976" y="5195887"/>
                  <a:ext cx="4763" cy="3175"/>
                </a:xfrm>
                <a:custGeom>
                  <a:avLst/>
                  <a:gdLst>
                    <a:gd name="T0" fmla="*/ 9 w 18"/>
                    <a:gd name="T1" fmla="*/ 10 h 10"/>
                    <a:gd name="T2" fmla="*/ 9 w 18"/>
                    <a:gd name="T3" fmla="*/ 9 h 10"/>
                    <a:gd name="T4" fmla="*/ 9 w 18"/>
                    <a:gd name="T5" fmla="*/ 9 h 10"/>
                    <a:gd name="T6" fmla="*/ 10 w 18"/>
                    <a:gd name="T7" fmla="*/ 8 h 10"/>
                    <a:gd name="T8" fmla="*/ 13 w 18"/>
                    <a:gd name="T9" fmla="*/ 6 h 10"/>
                    <a:gd name="T10" fmla="*/ 16 w 18"/>
                    <a:gd name="T11" fmla="*/ 5 h 10"/>
                    <a:gd name="T12" fmla="*/ 17 w 18"/>
                    <a:gd name="T13" fmla="*/ 4 h 10"/>
                    <a:gd name="T14" fmla="*/ 18 w 18"/>
                    <a:gd name="T15" fmla="*/ 3 h 10"/>
                    <a:gd name="T16" fmla="*/ 9 w 18"/>
                    <a:gd name="T17" fmla="*/ 0 h 10"/>
                    <a:gd name="T18" fmla="*/ 0 w 18"/>
                    <a:gd name="T19" fmla="*/ 4 h 10"/>
                    <a:gd name="T20" fmla="*/ 9 w 18"/>
                    <a:gd name="T21"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 h="10">
                      <a:moveTo>
                        <a:pt x="9" y="10"/>
                      </a:moveTo>
                      <a:lnTo>
                        <a:pt x="9" y="9"/>
                      </a:lnTo>
                      <a:lnTo>
                        <a:pt x="9" y="9"/>
                      </a:lnTo>
                      <a:lnTo>
                        <a:pt x="10" y="8"/>
                      </a:lnTo>
                      <a:lnTo>
                        <a:pt x="13" y="6"/>
                      </a:lnTo>
                      <a:lnTo>
                        <a:pt x="16" y="5"/>
                      </a:lnTo>
                      <a:lnTo>
                        <a:pt x="17" y="4"/>
                      </a:lnTo>
                      <a:lnTo>
                        <a:pt x="18" y="3"/>
                      </a:lnTo>
                      <a:lnTo>
                        <a:pt x="9" y="0"/>
                      </a:lnTo>
                      <a:lnTo>
                        <a:pt x="0" y="4"/>
                      </a:lnTo>
                      <a:lnTo>
                        <a:pt x="9" y="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9" name="Freeform 1441">
                  <a:extLst>
                    <a:ext uri="{FF2B5EF4-FFF2-40B4-BE49-F238E27FC236}">
                      <a16:creationId xmlns:a16="http://schemas.microsoft.com/office/drawing/2014/main" id="{F7972CCC-0EB4-9862-8310-4BA9968A29E4}"/>
                    </a:ext>
                  </a:extLst>
                </p:cNvPr>
                <p:cNvSpPr>
                  <a:spLocks/>
                </p:cNvSpPr>
                <p:nvPr/>
              </p:nvSpPr>
              <p:spPr bwMode="auto">
                <a:xfrm>
                  <a:off x="6030913" y="5191125"/>
                  <a:ext cx="7938" cy="9525"/>
                </a:xfrm>
                <a:custGeom>
                  <a:avLst/>
                  <a:gdLst>
                    <a:gd name="T0" fmla="*/ 0 w 36"/>
                    <a:gd name="T1" fmla="*/ 3 h 43"/>
                    <a:gd name="T2" fmla="*/ 9 w 36"/>
                    <a:gd name="T3" fmla="*/ 0 h 43"/>
                    <a:gd name="T4" fmla="*/ 17 w 36"/>
                    <a:gd name="T5" fmla="*/ 31 h 43"/>
                    <a:gd name="T6" fmla="*/ 36 w 36"/>
                    <a:gd name="T7" fmla="*/ 28 h 43"/>
                    <a:gd name="T8" fmla="*/ 36 w 36"/>
                    <a:gd name="T9" fmla="*/ 39 h 43"/>
                    <a:gd name="T10" fmla="*/ 0 w 36"/>
                    <a:gd name="T11" fmla="*/ 43 h 43"/>
                    <a:gd name="T12" fmla="*/ 0 w 36"/>
                    <a:gd name="T13" fmla="*/ 3 h 43"/>
                  </a:gdLst>
                  <a:ahLst/>
                  <a:cxnLst>
                    <a:cxn ang="0">
                      <a:pos x="T0" y="T1"/>
                    </a:cxn>
                    <a:cxn ang="0">
                      <a:pos x="T2" y="T3"/>
                    </a:cxn>
                    <a:cxn ang="0">
                      <a:pos x="T4" y="T5"/>
                    </a:cxn>
                    <a:cxn ang="0">
                      <a:pos x="T6" y="T7"/>
                    </a:cxn>
                    <a:cxn ang="0">
                      <a:pos x="T8" y="T9"/>
                    </a:cxn>
                    <a:cxn ang="0">
                      <a:pos x="T10" y="T11"/>
                    </a:cxn>
                    <a:cxn ang="0">
                      <a:pos x="T12" y="T13"/>
                    </a:cxn>
                  </a:cxnLst>
                  <a:rect l="0" t="0" r="r" b="b"/>
                  <a:pathLst>
                    <a:path w="36" h="43">
                      <a:moveTo>
                        <a:pt x="0" y="3"/>
                      </a:moveTo>
                      <a:lnTo>
                        <a:pt x="9" y="0"/>
                      </a:lnTo>
                      <a:lnTo>
                        <a:pt x="17" y="31"/>
                      </a:lnTo>
                      <a:lnTo>
                        <a:pt x="36" y="28"/>
                      </a:lnTo>
                      <a:lnTo>
                        <a:pt x="36" y="39"/>
                      </a:lnTo>
                      <a:lnTo>
                        <a:pt x="0" y="43"/>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0" name="Freeform 1442">
                  <a:extLst>
                    <a:ext uri="{FF2B5EF4-FFF2-40B4-BE49-F238E27FC236}">
                      <a16:creationId xmlns:a16="http://schemas.microsoft.com/office/drawing/2014/main" id="{C40AE5BD-4217-C4A2-7C20-6D6746DCD5CC}"/>
                    </a:ext>
                  </a:extLst>
                </p:cNvPr>
                <p:cNvSpPr>
                  <a:spLocks/>
                </p:cNvSpPr>
                <p:nvPr/>
              </p:nvSpPr>
              <p:spPr bwMode="auto">
                <a:xfrm>
                  <a:off x="6030913" y="5191125"/>
                  <a:ext cx="7938" cy="9525"/>
                </a:xfrm>
                <a:custGeom>
                  <a:avLst/>
                  <a:gdLst>
                    <a:gd name="T0" fmla="*/ 0 w 36"/>
                    <a:gd name="T1" fmla="*/ 3 h 43"/>
                    <a:gd name="T2" fmla="*/ 9 w 36"/>
                    <a:gd name="T3" fmla="*/ 0 h 43"/>
                    <a:gd name="T4" fmla="*/ 17 w 36"/>
                    <a:gd name="T5" fmla="*/ 31 h 43"/>
                    <a:gd name="T6" fmla="*/ 36 w 36"/>
                    <a:gd name="T7" fmla="*/ 28 h 43"/>
                    <a:gd name="T8" fmla="*/ 36 w 36"/>
                    <a:gd name="T9" fmla="*/ 39 h 43"/>
                    <a:gd name="T10" fmla="*/ 0 w 36"/>
                    <a:gd name="T11" fmla="*/ 43 h 43"/>
                    <a:gd name="T12" fmla="*/ 0 w 36"/>
                    <a:gd name="T13" fmla="*/ 3 h 43"/>
                  </a:gdLst>
                  <a:ahLst/>
                  <a:cxnLst>
                    <a:cxn ang="0">
                      <a:pos x="T0" y="T1"/>
                    </a:cxn>
                    <a:cxn ang="0">
                      <a:pos x="T2" y="T3"/>
                    </a:cxn>
                    <a:cxn ang="0">
                      <a:pos x="T4" y="T5"/>
                    </a:cxn>
                    <a:cxn ang="0">
                      <a:pos x="T6" y="T7"/>
                    </a:cxn>
                    <a:cxn ang="0">
                      <a:pos x="T8" y="T9"/>
                    </a:cxn>
                    <a:cxn ang="0">
                      <a:pos x="T10" y="T11"/>
                    </a:cxn>
                    <a:cxn ang="0">
                      <a:pos x="T12" y="T13"/>
                    </a:cxn>
                  </a:cxnLst>
                  <a:rect l="0" t="0" r="r" b="b"/>
                  <a:pathLst>
                    <a:path w="36" h="43">
                      <a:moveTo>
                        <a:pt x="0" y="3"/>
                      </a:moveTo>
                      <a:lnTo>
                        <a:pt x="9" y="0"/>
                      </a:lnTo>
                      <a:lnTo>
                        <a:pt x="17" y="31"/>
                      </a:lnTo>
                      <a:lnTo>
                        <a:pt x="36" y="28"/>
                      </a:lnTo>
                      <a:lnTo>
                        <a:pt x="36" y="39"/>
                      </a:lnTo>
                      <a:lnTo>
                        <a:pt x="0" y="43"/>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1" name="Freeform 1443">
                  <a:extLst>
                    <a:ext uri="{FF2B5EF4-FFF2-40B4-BE49-F238E27FC236}">
                      <a16:creationId xmlns:a16="http://schemas.microsoft.com/office/drawing/2014/main" id="{6A6A3AA0-CF04-112D-E244-BEAE0B8A0D15}"/>
                    </a:ext>
                  </a:extLst>
                </p:cNvPr>
                <p:cNvSpPr>
                  <a:spLocks/>
                </p:cNvSpPr>
                <p:nvPr/>
              </p:nvSpPr>
              <p:spPr bwMode="auto">
                <a:xfrm>
                  <a:off x="6038851" y="5189537"/>
                  <a:ext cx="7938" cy="9525"/>
                </a:xfrm>
                <a:custGeom>
                  <a:avLst/>
                  <a:gdLst>
                    <a:gd name="T0" fmla="*/ 27 w 35"/>
                    <a:gd name="T1" fmla="*/ 43 h 43"/>
                    <a:gd name="T2" fmla="*/ 8 w 35"/>
                    <a:gd name="T3" fmla="*/ 43 h 43"/>
                    <a:gd name="T4" fmla="*/ 0 w 35"/>
                    <a:gd name="T5" fmla="*/ 3 h 43"/>
                    <a:gd name="T6" fmla="*/ 8 w 35"/>
                    <a:gd name="T7" fmla="*/ 3 h 43"/>
                    <a:gd name="T8" fmla="*/ 17 w 35"/>
                    <a:gd name="T9" fmla="*/ 27 h 43"/>
                    <a:gd name="T10" fmla="*/ 27 w 35"/>
                    <a:gd name="T11" fmla="*/ 1 h 43"/>
                    <a:gd name="T12" fmla="*/ 35 w 35"/>
                    <a:gd name="T13" fmla="*/ 0 h 43"/>
                    <a:gd name="T14" fmla="*/ 27 w 35"/>
                    <a:gd name="T15" fmla="*/ 43 h 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43">
                      <a:moveTo>
                        <a:pt x="27" y="43"/>
                      </a:moveTo>
                      <a:lnTo>
                        <a:pt x="8" y="43"/>
                      </a:lnTo>
                      <a:lnTo>
                        <a:pt x="0" y="3"/>
                      </a:lnTo>
                      <a:lnTo>
                        <a:pt x="8" y="3"/>
                      </a:lnTo>
                      <a:lnTo>
                        <a:pt x="17" y="27"/>
                      </a:lnTo>
                      <a:lnTo>
                        <a:pt x="27" y="1"/>
                      </a:lnTo>
                      <a:lnTo>
                        <a:pt x="35" y="0"/>
                      </a:lnTo>
                      <a:lnTo>
                        <a:pt x="27" y="4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2" name="Freeform 1444">
                  <a:extLst>
                    <a:ext uri="{FF2B5EF4-FFF2-40B4-BE49-F238E27FC236}">
                      <a16:creationId xmlns:a16="http://schemas.microsoft.com/office/drawing/2014/main" id="{8F5BB054-603A-85C7-55AE-B4BDFBAAF639}"/>
                    </a:ext>
                  </a:extLst>
                </p:cNvPr>
                <p:cNvSpPr>
                  <a:spLocks/>
                </p:cNvSpPr>
                <p:nvPr/>
              </p:nvSpPr>
              <p:spPr bwMode="auto">
                <a:xfrm>
                  <a:off x="6038851" y="5189537"/>
                  <a:ext cx="7938" cy="9525"/>
                </a:xfrm>
                <a:custGeom>
                  <a:avLst/>
                  <a:gdLst>
                    <a:gd name="T0" fmla="*/ 27 w 35"/>
                    <a:gd name="T1" fmla="*/ 43 h 43"/>
                    <a:gd name="T2" fmla="*/ 8 w 35"/>
                    <a:gd name="T3" fmla="*/ 43 h 43"/>
                    <a:gd name="T4" fmla="*/ 0 w 35"/>
                    <a:gd name="T5" fmla="*/ 3 h 43"/>
                    <a:gd name="T6" fmla="*/ 8 w 35"/>
                    <a:gd name="T7" fmla="*/ 3 h 43"/>
                    <a:gd name="T8" fmla="*/ 17 w 35"/>
                    <a:gd name="T9" fmla="*/ 27 h 43"/>
                    <a:gd name="T10" fmla="*/ 27 w 35"/>
                    <a:gd name="T11" fmla="*/ 1 h 43"/>
                    <a:gd name="T12" fmla="*/ 35 w 35"/>
                    <a:gd name="T13" fmla="*/ 0 h 43"/>
                    <a:gd name="T14" fmla="*/ 27 w 35"/>
                    <a:gd name="T15" fmla="*/ 43 h 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43">
                      <a:moveTo>
                        <a:pt x="27" y="43"/>
                      </a:moveTo>
                      <a:lnTo>
                        <a:pt x="8" y="43"/>
                      </a:lnTo>
                      <a:lnTo>
                        <a:pt x="0" y="3"/>
                      </a:lnTo>
                      <a:lnTo>
                        <a:pt x="8" y="3"/>
                      </a:lnTo>
                      <a:lnTo>
                        <a:pt x="17" y="27"/>
                      </a:lnTo>
                      <a:lnTo>
                        <a:pt x="27" y="1"/>
                      </a:lnTo>
                      <a:lnTo>
                        <a:pt x="35" y="0"/>
                      </a:lnTo>
                      <a:lnTo>
                        <a:pt x="27" y="4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3" name="Freeform 1445">
                  <a:extLst>
                    <a:ext uri="{FF2B5EF4-FFF2-40B4-BE49-F238E27FC236}">
                      <a16:creationId xmlns:a16="http://schemas.microsoft.com/office/drawing/2014/main" id="{31638253-8F43-FA64-6C25-475F81764B9C}"/>
                    </a:ext>
                  </a:extLst>
                </p:cNvPr>
                <p:cNvSpPr>
                  <a:spLocks/>
                </p:cNvSpPr>
                <p:nvPr/>
              </p:nvSpPr>
              <p:spPr bwMode="auto">
                <a:xfrm>
                  <a:off x="6049963" y="5187950"/>
                  <a:ext cx="7938" cy="11112"/>
                </a:xfrm>
                <a:custGeom>
                  <a:avLst/>
                  <a:gdLst>
                    <a:gd name="T0" fmla="*/ 9 w 36"/>
                    <a:gd name="T1" fmla="*/ 29 h 44"/>
                    <a:gd name="T2" fmla="*/ 9 w 36"/>
                    <a:gd name="T3" fmla="*/ 30 h 44"/>
                    <a:gd name="T4" fmla="*/ 18 w 36"/>
                    <a:gd name="T5" fmla="*/ 35 h 44"/>
                    <a:gd name="T6" fmla="*/ 27 w 36"/>
                    <a:gd name="T7" fmla="*/ 32 h 44"/>
                    <a:gd name="T8" fmla="*/ 27 w 36"/>
                    <a:gd name="T9" fmla="*/ 32 h 44"/>
                    <a:gd name="T10" fmla="*/ 27 w 36"/>
                    <a:gd name="T11" fmla="*/ 30 h 44"/>
                    <a:gd name="T12" fmla="*/ 26 w 36"/>
                    <a:gd name="T13" fmla="*/ 29 h 44"/>
                    <a:gd name="T14" fmla="*/ 18 w 36"/>
                    <a:gd name="T15" fmla="*/ 25 h 44"/>
                    <a:gd name="T16" fmla="*/ 18 w 36"/>
                    <a:gd name="T17" fmla="*/ 25 h 44"/>
                    <a:gd name="T18" fmla="*/ 11 w 36"/>
                    <a:gd name="T19" fmla="*/ 24 h 44"/>
                    <a:gd name="T20" fmla="*/ 6 w 36"/>
                    <a:gd name="T21" fmla="*/ 21 h 44"/>
                    <a:gd name="T22" fmla="*/ 3 w 36"/>
                    <a:gd name="T23" fmla="*/ 20 h 44"/>
                    <a:gd name="T24" fmla="*/ 2 w 36"/>
                    <a:gd name="T25" fmla="*/ 18 h 44"/>
                    <a:gd name="T26" fmla="*/ 0 w 36"/>
                    <a:gd name="T27" fmla="*/ 15 h 44"/>
                    <a:gd name="T28" fmla="*/ 0 w 36"/>
                    <a:gd name="T29" fmla="*/ 13 h 44"/>
                    <a:gd name="T30" fmla="*/ 0 w 36"/>
                    <a:gd name="T31" fmla="*/ 13 h 44"/>
                    <a:gd name="T32" fmla="*/ 0 w 36"/>
                    <a:gd name="T33" fmla="*/ 9 h 44"/>
                    <a:gd name="T34" fmla="*/ 2 w 36"/>
                    <a:gd name="T35" fmla="*/ 7 h 44"/>
                    <a:gd name="T36" fmla="*/ 3 w 36"/>
                    <a:gd name="T37" fmla="*/ 5 h 44"/>
                    <a:gd name="T38" fmla="*/ 6 w 36"/>
                    <a:gd name="T39" fmla="*/ 3 h 44"/>
                    <a:gd name="T40" fmla="*/ 11 w 36"/>
                    <a:gd name="T41" fmla="*/ 1 h 44"/>
                    <a:gd name="T42" fmla="*/ 18 w 36"/>
                    <a:gd name="T43" fmla="*/ 0 h 44"/>
                    <a:gd name="T44" fmla="*/ 18 w 36"/>
                    <a:gd name="T45" fmla="*/ 0 h 44"/>
                    <a:gd name="T46" fmla="*/ 25 w 36"/>
                    <a:gd name="T47" fmla="*/ 2 h 44"/>
                    <a:gd name="T48" fmla="*/ 31 w 36"/>
                    <a:gd name="T49" fmla="*/ 4 h 44"/>
                    <a:gd name="T50" fmla="*/ 33 w 36"/>
                    <a:gd name="T51" fmla="*/ 6 h 44"/>
                    <a:gd name="T52" fmla="*/ 35 w 36"/>
                    <a:gd name="T53" fmla="*/ 9 h 44"/>
                    <a:gd name="T54" fmla="*/ 36 w 36"/>
                    <a:gd name="T55" fmla="*/ 12 h 44"/>
                    <a:gd name="T56" fmla="*/ 36 w 36"/>
                    <a:gd name="T57" fmla="*/ 16 h 44"/>
                    <a:gd name="T58" fmla="*/ 27 w 36"/>
                    <a:gd name="T59" fmla="*/ 14 h 44"/>
                    <a:gd name="T60" fmla="*/ 27 w 36"/>
                    <a:gd name="T61" fmla="*/ 11 h 44"/>
                    <a:gd name="T62" fmla="*/ 18 w 36"/>
                    <a:gd name="T63" fmla="*/ 10 h 44"/>
                    <a:gd name="T64" fmla="*/ 18 w 36"/>
                    <a:gd name="T65" fmla="*/ 11 h 44"/>
                    <a:gd name="T66" fmla="*/ 18 w 36"/>
                    <a:gd name="T67" fmla="*/ 11 h 44"/>
                    <a:gd name="T68" fmla="*/ 18 w 36"/>
                    <a:gd name="T69" fmla="*/ 13 h 44"/>
                    <a:gd name="T70" fmla="*/ 20 w 36"/>
                    <a:gd name="T71" fmla="*/ 15 h 44"/>
                    <a:gd name="T72" fmla="*/ 22 w 36"/>
                    <a:gd name="T73" fmla="*/ 16 h 44"/>
                    <a:gd name="T74" fmla="*/ 27 w 36"/>
                    <a:gd name="T75" fmla="*/ 18 h 44"/>
                    <a:gd name="T76" fmla="*/ 27 w 36"/>
                    <a:gd name="T77" fmla="*/ 18 h 44"/>
                    <a:gd name="T78" fmla="*/ 32 w 36"/>
                    <a:gd name="T79" fmla="*/ 20 h 44"/>
                    <a:gd name="T80" fmla="*/ 35 w 36"/>
                    <a:gd name="T81" fmla="*/ 23 h 44"/>
                    <a:gd name="T82" fmla="*/ 36 w 36"/>
                    <a:gd name="T83" fmla="*/ 26 h 44"/>
                    <a:gd name="T84" fmla="*/ 36 w 36"/>
                    <a:gd name="T85" fmla="*/ 30 h 44"/>
                    <a:gd name="T86" fmla="*/ 36 w 36"/>
                    <a:gd name="T87" fmla="*/ 30 h 44"/>
                    <a:gd name="T88" fmla="*/ 36 w 36"/>
                    <a:gd name="T89" fmla="*/ 34 h 44"/>
                    <a:gd name="T90" fmla="*/ 35 w 36"/>
                    <a:gd name="T91" fmla="*/ 38 h 44"/>
                    <a:gd name="T92" fmla="*/ 33 w 36"/>
                    <a:gd name="T93" fmla="*/ 40 h 44"/>
                    <a:gd name="T94" fmla="*/ 31 w 36"/>
                    <a:gd name="T95" fmla="*/ 42 h 44"/>
                    <a:gd name="T96" fmla="*/ 28 w 36"/>
                    <a:gd name="T97" fmla="*/ 43 h 44"/>
                    <a:gd name="T98" fmla="*/ 25 w 36"/>
                    <a:gd name="T99" fmla="*/ 44 h 44"/>
                    <a:gd name="T100" fmla="*/ 18 w 36"/>
                    <a:gd name="T101" fmla="*/ 44 h 44"/>
                    <a:gd name="T102" fmla="*/ 18 w 36"/>
                    <a:gd name="T103" fmla="*/ 44 h 44"/>
                    <a:gd name="T104" fmla="*/ 11 w 36"/>
                    <a:gd name="T105" fmla="*/ 43 h 44"/>
                    <a:gd name="T106" fmla="*/ 8 w 36"/>
                    <a:gd name="T107" fmla="*/ 42 h 44"/>
                    <a:gd name="T108" fmla="*/ 6 w 36"/>
                    <a:gd name="T109" fmla="*/ 41 h 44"/>
                    <a:gd name="T110" fmla="*/ 3 w 36"/>
                    <a:gd name="T111" fmla="*/ 39 h 44"/>
                    <a:gd name="T112" fmla="*/ 2 w 36"/>
                    <a:gd name="T113" fmla="*/ 35 h 44"/>
                    <a:gd name="T114" fmla="*/ 0 w 36"/>
                    <a:gd name="T115" fmla="*/ 31 h 44"/>
                    <a:gd name="T116" fmla="*/ 0 w 36"/>
                    <a:gd name="T117" fmla="*/ 27 h 44"/>
                    <a:gd name="T118" fmla="*/ 9 w 36"/>
                    <a:gd name="T119" fmla="*/ 29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6" h="44">
                      <a:moveTo>
                        <a:pt x="9" y="29"/>
                      </a:moveTo>
                      <a:lnTo>
                        <a:pt x="9" y="30"/>
                      </a:lnTo>
                      <a:lnTo>
                        <a:pt x="18" y="35"/>
                      </a:lnTo>
                      <a:lnTo>
                        <a:pt x="27" y="32"/>
                      </a:lnTo>
                      <a:lnTo>
                        <a:pt x="27" y="32"/>
                      </a:lnTo>
                      <a:lnTo>
                        <a:pt x="27" y="30"/>
                      </a:lnTo>
                      <a:lnTo>
                        <a:pt x="26" y="29"/>
                      </a:lnTo>
                      <a:lnTo>
                        <a:pt x="18" y="25"/>
                      </a:lnTo>
                      <a:lnTo>
                        <a:pt x="18" y="25"/>
                      </a:lnTo>
                      <a:lnTo>
                        <a:pt x="11" y="24"/>
                      </a:lnTo>
                      <a:lnTo>
                        <a:pt x="6" y="21"/>
                      </a:lnTo>
                      <a:lnTo>
                        <a:pt x="3" y="20"/>
                      </a:lnTo>
                      <a:lnTo>
                        <a:pt x="2" y="18"/>
                      </a:lnTo>
                      <a:lnTo>
                        <a:pt x="0" y="15"/>
                      </a:lnTo>
                      <a:lnTo>
                        <a:pt x="0" y="13"/>
                      </a:lnTo>
                      <a:lnTo>
                        <a:pt x="0" y="13"/>
                      </a:lnTo>
                      <a:lnTo>
                        <a:pt x="0" y="9"/>
                      </a:lnTo>
                      <a:lnTo>
                        <a:pt x="2" y="7"/>
                      </a:lnTo>
                      <a:lnTo>
                        <a:pt x="3" y="5"/>
                      </a:lnTo>
                      <a:lnTo>
                        <a:pt x="6" y="3"/>
                      </a:lnTo>
                      <a:lnTo>
                        <a:pt x="11" y="1"/>
                      </a:lnTo>
                      <a:lnTo>
                        <a:pt x="18" y="0"/>
                      </a:lnTo>
                      <a:lnTo>
                        <a:pt x="18" y="0"/>
                      </a:lnTo>
                      <a:lnTo>
                        <a:pt x="25" y="2"/>
                      </a:lnTo>
                      <a:lnTo>
                        <a:pt x="31" y="4"/>
                      </a:lnTo>
                      <a:lnTo>
                        <a:pt x="33" y="6"/>
                      </a:lnTo>
                      <a:lnTo>
                        <a:pt x="35" y="9"/>
                      </a:lnTo>
                      <a:lnTo>
                        <a:pt x="36" y="12"/>
                      </a:lnTo>
                      <a:lnTo>
                        <a:pt x="36" y="16"/>
                      </a:lnTo>
                      <a:lnTo>
                        <a:pt x="27" y="14"/>
                      </a:lnTo>
                      <a:lnTo>
                        <a:pt x="27" y="11"/>
                      </a:lnTo>
                      <a:lnTo>
                        <a:pt x="18" y="10"/>
                      </a:lnTo>
                      <a:lnTo>
                        <a:pt x="18" y="11"/>
                      </a:lnTo>
                      <a:lnTo>
                        <a:pt x="18" y="11"/>
                      </a:lnTo>
                      <a:lnTo>
                        <a:pt x="18" y="13"/>
                      </a:lnTo>
                      <a:lnTo>
                        <a:pt x="20" y="15"/>
                      </a:lnTo>
                      <a:lnTo>
                        <a:pt x="22" y="16"/>
                      </a:lnTo>
                      <a:lnTo>
                        <a:pt x="27" y="18"/>
                      </a:lnTo>
                      <a:lnTo>
                        <a:pt x="27" y="18"/>
                      </a:lnTo>
                      <a:lnTo>
                        <a:pt x="32" y="20"/>
                      </a:lnTo>
                      <a:lnTo>
                        <a:pt x="35" y="23"/>
                      </a:lnTo>
                      <a:lnTo>
                        <a:pt x="36" y="26"/>
                      </a:lnTo>
                      <a:lnTo>
                        <a:pt x="36" y="30"/>
                      </a:lnTo>
                      <a:lnTo>
                        <a:pt x="36" y="30"/>
                      </a:lnTo>
                      <a:lnTo>
                        <a:pt x="36" y="34"/>
                      </a:lnTo>
                      <a:lnTo>
                        <a:pt x="35" y="38"/>
                      </a:lnTo>
                      <a:lnTo>
                        <a:pt x="33" y="40"/>
                      </a:lnTo>
                      <a:lnTo>
                        <a:pt x="31" y="42"/>
                      </a:lnTo>
                      <a:lnTo>
                        <a:pt x="28" y="43"/>
                      </a:lnTo>
                      <a:lnTo>
                        <a:pt x="25" y="44"/>
                      </a:lnTo>
                      <a:lnTo>
                        <a:pt x="18" y="44"/>
                      </a:lnTo>
                      <a:lnTo>
                        <a:pt x="18" y="44"/>
                      </a:lnTo>
                      <a:lnTo>
                        <a:pt x="11" y="43"/>
                      </a:lnTo>
                      <a:lnTo>
                        <a:pt x="8" y="42"/>
                      </a:lnTo>
                      <a:lnTo>
                        <a:pt x="6" y="41"/>
                      </a:lnTo>
                      <a:lnTo>
                        <a:pt x="3" y="39"/>
                      </a:lnTo>
                      <a:lnTo>
                        <a:pt x="2" y="35"/>
                      </a:lnTo>
                      <a:lnTo>
                        <a:pt x="0" y="31"/>
                      </a:lnTo>
                      <a:lnTo>
                        <a:pt x="0" y="27"/>
                      </a:lnTo>
                      <a:lnTo>
                        <a:pt x="9" y="29"/>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4" name="Freeform 1446">
                  <a:extLst>
                    <a:ext uri="{FF2B5EF4-FFF2-40B4-BE49-F238E27FC236}">
                      <a16:creationId xmlns:a16="http://schemas.microsoft.com/office/drawing/2014/main" id="{D0F6C930-0814-F876-8C5C-B178D6047B8B}"/>
                    </a:ext>
                  </a:extLst>
                </p:cNvPr>
                <p:cNvSpPr>
                  <a:spLocks/>
                </p:cNvSpPr>
                <p:nvPr/>
              </p:nvSpPr>
              <p:spPr bwMode="auto">
                <a:xfrm>
                  <a:off x="6049963" y="5187950"/>
                  <a:ext cx="7938" cy="11112"/>
                </a:xfrm>
                <a:custGeom>
                  <a:avLst/>
                  <a:gdLst>
                    <a:gd name="T0" fmla="*/ 9 w 36"/>
                    <a:gd name="T1" fmla="*/ 29 h 44"/>
                    <a:gd name="T2" fmla="*/ 9 w 36"/>
                    <a:gd name="T3" fmla="*/ 30 h 44"/>
                    <a:gd name="T4" fmla="*/ 18 w 36"/>
                    <a:gd name="T5" fmla="*/ 35 h 44"/>
                    <a:gd name="T6" fmla="*/ 27 w 36"/>
                    <a:gd name="T7" fmla="*/ 32 h 44"/>
                    <a:gd name="T8" fmla="*/ 27 w 36"/>
                    <a:gd name="T9" fmla="*/ 32 h 44"/>
                    <a:gd name="T10" fmla="*/ 27 w 36"/>
                    <a:gd name="T11" fmla="*/ 30 h 44"/>
                    <a:gd name="T12" fmla="*/ 26 w 36"/>
                    <a:gd name="T13" fmla="*/ 29 h 44"/>
                    <a:gd name="T14" fmla="*/ 18 w 36"/>
                    <a:gd name="T15" fmla="*/ 25 h 44"/>
                    <a:gd name="T16" fmla="*/ 18 w 36"/>
                    <a:gd name="T17" fmla="*/ 25 h 44"/>
                    <a:gd name="T18" fmla="*/ 11 w 36"/>
                    <a:gd name="T19" fmla="*/ 24 h 44"/>
                    <a:gd name="T20" fmla="*/ 6 w 36"/>
                    <a:gd name="T21" fmla="*/ 21 h 44"/>
                    <a:gd name="T22" fmla="*/ 3 w 36"/>
                    <a:gd name="T23" fmla="*/ 20 h 44"/>
                    <a:gd name="T24" fmla="*/ 2 w 36"/>
                    <a:gd name="T25" fmla="*/ 18 h 44"/>
                    <a:gd name="T26" fmla="*/ 0 w 36"/>
                    <a:gd name="T27" fmla="*/ 15 h 44"/>
                    <a:gd name="T28" fmla="*/ 0 w 36"/>
                    <a:gd name="T29" fmla="*/ 13 h 44"/>
                    <a:gd name="T30" fmla="*/ 0 w 36"/>
                    <a:gd name="T31" fmla="*/ 13 h 44"/>
                    <a:gd name="T32" fmla="*/ 0 w 36"/>
                    <a:gd name="T33" fmla="*/ 9 h 44"/>
                    <a:gd name="T34" fmla="*/ 2 w 36"/>
                    <a:gd name="T35" fmla="*/ 7 h 44"/>
                    <a:gd name="T36" fmla="*/ 3 w 36"/>
                    <a:gd name="T37" fmla="*/ 5 h 44"/>
                    <a:gd name="T38" fmla="*/ 6 w 36"/>
                    <a:gd name="T39" fmla="*/ 3 h 44"/>
                    <a:gd name="T40" fmla="*/ 11 w 36"/>
                    <a:gd name="T41" fmla="*/ 1 h 44"/>
                    <a:gd name="T42" fmla="*/ 18 w 36"/>
                    <a:gd name="T43" fmla="*/ 0 h 44"/>
                    <a:gd name="T44" fmla="*/ 18 w 36"/>
                    <a:gd name="T45" fmla="*/ 0 h 44"/>
                    <a:gd name="T46" fmla="*/ 25 w 36"/>
                    <a:gd name="T47" fmla="*/ 2 h 44"/>
                    <a:gd name="T48" fmla="*/ 31 w 36"/>
                    <a:gd name="T49" fmla="*/ 4 h 44"/>
                    <a:gd name="T50" fmla="*/ 33 w 36"/>
                    <a:gd name="T51" fmla="*/ 6 h 44"/>
                    <a:gd name="T52" fmla="*/ 35 w 36"/>
                    <a:gd name="T53" fmla="*/ 9 h 44"/>
                    <a:gd name="T54" fmla="*/ 36 w 36"/>
                    <a:gd name="T55" fmla="*/ 12 h 44"/>
                    <a:gd name="T56" fmla="*/ 36 w 36"/>
                    <a:gd name="T57" fmla="*/ 16 h 44"/>
                    <a:gd name="T58" fmla="*/ 27 w 36"/>
                    <a:gd name="T59" fmla="*/ 14 h 44"/>
                    <a:gd name="T60" fmla="*/ 27 w 36"/>
                    <a:gd name="T61" fmla="*/ 11 h 44"/>
                    <a:gd name="T62" fmla="*/ 18 w 36"/>
                    <a:gd name="T63" fmla="*/ 10 h 44"/>
                    <a:gd name="T64" fmla="*/ 18 w 36"/>
                    <a:gd name="T65" fmla="*/ 11 h 44"/>
                    <a:gd name="T66" fmla="*/ 18 w 36"/>
                    <a:gd name="T67" fmla="*/ 11 h 44"/>
                    <a:gd name="T68" fmla="*/ 18 w 36"/>
                    <a:gd name="T69" fmla="*/ 13 h 44"/>
                    <a:gd name="T70" fmla="*/ 20 w 36"/>
                    <a:gd name="T71" fmla="*/ 15 h 44"/>
                    <a:gd name="T72" fmla="*/ 22 w 36"/>
                    <a:gd name="T73" fmla="*/ 16 h 44"/>
                    <a:gd name="T74" fmla="*/ 27 w 36"/>
                    <a:gd name="T75" fmla="*/ 18 h 44"/>
                    <a:gd name="T76" fmla="*/ 27 w 36"/>
                    <a:gd name="T77" fmla="*/ 18 h 44"/>
                    <a:gd name="T78" fmla="*/ 32 w 36"/>
                    <a:gd name="T79" fmla="*/ 20 h 44"/>
                    <a:gd name="T80" fmla="*/ 35 w 36"/>
                    <a:gd name="T81" fmla="*/ 23 h 44"/>
                    <a:gd name="T82" fmla="*/ 36 w 36"/>
                    <a:gd name="T83" fmla="*/ 26 h 44"/>
                    <a:gd name="T84" fmla="*/ 36 w 36"/>
                    <a:gd name="T85" fmla="*/ 30 h 44"/>
                    <a:gd name="T86" fmla="*/ 36 w 36"/>
                    <a:gd name="T87" fmla="*/ 30 h 44"/>
                    <a:gd name="T88" fmla="*/ 36 w 36"/>
                    <a:gd name="T89" fmla="*/ 34 h 44"/>
                    <a:gd name="T90" fmla="*/ 35 w 36"/>
                    <a:gd name="T91" fmla="*/ 38 h 44"/>
                    <a:gd name="T92" fmla="*/ 33 w 36"/>
                    <a:gd name="T93" fmla="*/ 40 h 44"/>
                    <a:gd name="T94" fmla="*/ 31 w 36"/>
                    <a:gd name="T95" fmla="*/ 42 h 44"/>
                    <a:gd name="T96" fmla="*/ 28 w 36"/>
                    <a:gd name="T97" fmla="*/ 43 h 44"/>
                    <a:gd name="T98" fmla="*/ 25 w 36"/>
                    <a:gd name="T99" fmla="*/ 44 h 44"/>
                    <a:gd name="T100" fmla="*/ 18 w 36"/>
                    <a:gd name="T101" fmla="*/ 44 h 44"/>
                    <a:gd name="T102" fmla="*/ 18 w 36"/>
                    <a:gd name="T103" fmla="*/ 44 h 44"/>
                    <a:gd name="T104" fmla="*/ 11 w 36"/>
                    <a:gd name="T105" fmla="*/ 43 h 44"/>
                    <a:gd name="T106" fmla="*/ 8 w 36"/>
                    <a:gd name="T107" fmla="*/ 42 h 44"/>
                    <a:gd name="T108" fmla="*/ 6 w 36"/>
                    <a:gd name="T109" fmla="*/ 41 h 44"/>
                    <a:gd name="T110" fmla="*/ 3 w 36"/>
                    <a:gd name="T111" fmla="*/ 39 h 44"/>
                    <a:gd name="T112" fmla="*/ 2 w 36"/>
                    <a:gd name="T113" fmla="*/ 35 h 44"/>
                    <a:gd name="T114" fmla="*/ 0 w 36"/>
                    <a:gd name="T115" fmla="*/ 31 h 44"/>
                    <a:gd name="T116" fmla="*/ 0 w 36"/>
                    <a:gd name="T117" fmla="*/ 27 h 44"/>
                    <a:gd name="T118" fmla="*/ 9 w 36"/>
                    <a:gd name="T119" fmla="*/ 29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6" h="44">
                      <a:moveTo>
                        <a:pt x="9" y="29"/>
                      </a:moveTo>
                      <a:lnTo>
                        <a:pt x="9" y="30"/>
                      </a:lnTo>
                      <a:lnTo>
                        <a:pt x="18" y="35"/>
                      </a:lnTo>
                      <a:lnTo>
                        <a:pt x="27" y="32"/>
                      </a:lnTo>
                      <a:lnTo>
                        <a:pt x="27" y="32"/>
                      </a:lnTo>
                      <a:lnTo>
                        <a:pt x="27" y="30"/>
                      </a:lnTo>
                      <a:lnTo>
                        <a:pt x="26" y="29"/>
                      </a:lnTo>
                      <a:lnTo>
                        <a:pt x="18" y="25"/>
                      </a:lnTo>
                      <a:lnTo>
                        <a:pt x="18" y="25"/>
                      </a:lnTo>
                      <a:lnTo>
                        <a:pt x="11" y="24"/>
                      </a:lnTo>
                      <a:lnTo>
                        <a:pt x="6" y="21"/>
                      </a:lnTo>
                      <a:lnTo>
                        <a:pt x="3" y="20"/>
                      </a:lnTo>
                      <a:lnTo>
                        <a:pt x="2" y="18"/>
                      </a:lnTo>
                      <a:lnTo>
                        <a:pt x="0" y="15"/>
                      </a:lnTo>
                      <a:lnTo>
                        <a:pt x="0" y="13"/>
                      </a:lnTo>
                      <a:lnTo>
                        <a:pt x="0" y="13"/>
                      </a:lnTo>
                      <a:lnTo>
                        <a:pt x="0" y="9"/>
                      </a:lnTo>
                      <a:lnTo>
                        <a:pt x="2" y="7"/>
                      </a:lnTo>
                      <a:lnTo>
                        <a:pt x="3" y="5"/>
                      </a:lnTo>
                      <a:lnTo>
                        <a:pt x="6" y="3"/>
                      </a:lnTo>
                      <a:lnTo>
                        <a:pt x="11" y="1"/>
                      </a:lnTo>
                      <a:lnTo>
                        <a:pt x="18" y="0"/>
                      </a:lnTo>
                      <a:lnTo>
                        <a:pt x="18" y="0"/>
                      </a:lnTo>
                      <a:lnTo>
                        <a:pt x="25" y="2"/>
                      </a:lnTo>
                      <a:lnTo>
                        <a:pt x="31" y="4"/>
                      </a:lnTo>
                      <a:lnTo>
                        <a:pt x="33" y="6"/>
                      </a:lnTo>
                      <a:lnTo>
                        <a:pt x="35" y="9"/>
                      </a:lnTo>
                      <a:lnTo>
                        <a:pt x="36" y="12"/>
                      </a:lnTo>
                      <a:lnTo>
                        <a:pt x="36" y="16"/>
                      </a:lnTo>
                      <a:lnTo>
                        <a:pt x="27" y="14"/>
                      </a:lnTo>
                      <a:lnTo>
                        <a:pt x="27" y="11"/>
                      </a:lnTo>
                      <a:lnTo>
                        <a:pt x="18" y="10"/>
                      </a:lnTo>
                      <a:lnTo>
                        <a:pt x="18" y="11"/>
                      </a:lnTo>
                      <a:lnTo>
                        <a:pt x="18" y="11"/>
                      </a:lnTo>
                      <a:lnTo>
                        <a:pt x="18" y="13"/>
                      </a:lnTo>
                      <a:lnTo>
                        <a:pt x="20" y="15"/>
                      </a:lnTo>
                      <a:lnTo>
                        <a:pt x="22" y="16"/>
                      </a:lnTo>
                      <a:lnTo>
                        <a:pt x="27" y="18"/>
                      </a:lnTo>
                      <a:lnTo>
                        <a:pt x="27" y="18"/>
                      </a:lnTo>
                      <a:lnTo>
                        <a:pt x="32" y="20"/>
                      </a:lnTo>
                      <a:lnTo>
                        <a:pt x="35" y="23"/>
                      </a:lnTo>
                      <a:lnTo>
                        <a:pt x="36" y="26"/>
                      </a:lnTo>
                      <a:lnTo>
                        <a:pt x="36" y="30"/>
                      </a:lnTo>
                      <a:lnTo>
                        <a:pt x="36" y="30"/>
                      </a:lnTo>
                      <a:lnTo>
                        <a:pt x="36" y="34"/>
                      </a:lnTo>
                      <a:lnTo>
                        <a:pt x="35" y="38"/>
                      </a:lnTo>
                      <a:lnTo>
                        <a:pt x="33" y="40"/>
                      </a:lnTo>
                      <a:lnTo>
                        <a:pt x="31" y="42"/>
                      </a:lnTo>
                      <a:lnTo>
                        <a:pt x="28" y="43"/>
                      </a:lnTo>
                      <a:lnTo>
                        <a:pt x="25" y="44"/>
                      </a:lnTo>
                      <a:lnTo>
                        <a:pt x="18" y="44"/>
                      </a:lnTo>
                      <a:lnTo>
                        <a:pt x="18" y="44"/>
                      </a:lnTo>
                      <a:lnTo>
                        <a:pt x="11" y="43"/>
                      </a:lnTo>
                      <a:lnTo>
                        <a:pt x="8" y="42"/>
                      </a:lnTo>
                      <a:lnTo>
                        <a:pt x="6" y="41"/>
                      </a:lnTo>
                      <a:lnTo>
                        <a:pt x="3" y="39"/>
                      </a:lnTo>
                      <a:lnTo>
                        <a:pt x="2" y="35"/>
                      </a:lnTo>
                      <a:lnTo>
                        <a:pt x="0" y="31"/>
                      </a:lnTo>
                      <a:lnTo>
                        <a:pt x="0" y="27"/>
                      </a:lnTo>
                      <a:lnTo>
                        <a:pt x="9" y="2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5" name="Freeform 1447">
                  <a:extLst>
                    <a:ext uri="{FF2B5EF4-FFF2-40B4-BE49-F238E27FC236}">
                      <a16:creationId xmlns:a16="http://schemas.microsoft.com/office/drawing/2014/main" id="{CAC83B7D-D0E2-5AFE-8A79-13AD7DFBC235}"/>
                    </a:ext>
                  </a:extLst>
                </p:cNvPr>
                <p:cNvSpPr>
                  <a:spLocks/>
                </p:cNvSpPr>
                <p:nvPr/>
              </p:nvSpPr>
              <p:spPr bwMode="auto">
                <a:xfrm>
                  <a:off x="6203951" y="5189537"/>
                  <a:ext cx="9525" cy="9525"/>
                </a:xfrm>
                <a:custGeom>
                  <a:avLst/>
                  <a:gdLst>
                    <a:gd name="T0" fmla="*/ 36 w 45"/>
                    <a:gd name="T1" fmla="*/ 43 h 45"/>
                    <a:gd name="T2" fmla="*/ 18 w 45"/>
                    <a:gd name="T3" fmla="*/ 45 h 45"/>
                    <a:gd name="T4" fmla="*/ 0 w 45"/>
                    <a:gd name="T5" fmla="*/ 4 h 45"/>
                    <a:gd name="T6" fmla="*/ 18 w 45"/>
                    <a:gd name="T7" fmla="*/ 3 h 45"/>
                    <a:gd name="T8" fmla="*/ 28 w 45"/>
                    <a:gd name="T9" fmla="*/ 27 h 45"/>
                    <a:gd name="T10" fmla="*/ 28 w 45"/>
                    <a:gd name="T11" fmla="*/ 1 h 45"/>
                    <a:gd name="T12" fmla="*/ 45 w 45"/>
                    <a:gd name="T13" fmla="*/ 0 h 45"/>
                    <a:gd name="T14" fmla="*/ 36 w 45"/>
                    <a:gd name="T15" fmla="*/ 43 h 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 h="45">
                      <a:moveTo>
                        <a:pt x="36" y="43"/>
                      </a:moveTo>
                      <a:lnTo>
                        <a:pt x="18" y="45"/>
                      </a:lnTo>
                      <a:lnTo>
                        <a:pt x="0" y="4"/>
                      </a:lnTo>
                      <a:lnTo>
                        <a:pt x="18" y="3"/>
                      </a:lnTo>
                      <a:lnTo>
                        <a:pt x="28" y="27"/>
                      </a:lnTo>
                      <a:lnTo>
                        <a:pt x="28" y="1"/>
                      </a:lnTo>
                      <a:lnTo>
                        <a:pt x="45" y="0"/>
                      </a:lnTo>
                      <a:lnTo>
                        <a:pt x="36" y="4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6" name="Freeform 1448">
                  <a:extLst>
                    <a:ext uri="{FF2B5EF4-FFF2-40B4-BE49-F238E27FC236}">
                      <a16:creationId xmlns:a16="http://schemas.microsoft.com/office/drawing/2014/main" id="{81EBB910-F61F-4329-EBF3-2E1F6565D12E}"/>
                    </a:ext>
                  </a:extLst>
                </p:cNvPr>
                <p:cNvSpPr>
                  <a:spLocks/>
                </p:cNvSpPr>
                <p:nvPr/>
              </p:nvSpPr>
              <p:spPr bwMode="auto">
                <a:xfrm>
                  <a:off x="6203951" y="5189537"/>
                  <a:ext cx="9525" cy="9525"/>
                </a:xfrm>
                <a:custGeom>
                  <a:avLst/>
                  <a:gdLst>
                    <a:gd name="T0" fmla="*/ 36 w 45"/>
                    <a:gd name="T1" fmla="*/ 43 h 45"/>
                    <a:gd name="T2" fmla="*/ 18 w 45"/>
                    <a:gd name="T3" fmla="*/ 45 h 45"/>
                    <a:gd name="T4" fmla="*/ 0 w 45"/>
                    <a:gd name="T5" fmla="*/ 4 h 45"/>
                    <a:gd name="T6" fmla="*/ 18 w 45"/>
                    <a:gd name="T7" fmla="*/ 3 h 45"/>
                    <a:gd name="T8" fmla="*/ 28 w 45"/>
                    <a:gd name="T9" fmla="*/ 27 h 45"/>
                    <a:gd name="T10" fmla="*/ 28 w 45"/>
                    <a:gd name="T11" fmla="*/ 1 h 45"/>
                    <a:gd name="T12" fmla="*/ 45 w 45"/>
                    <a:gd name="T13" fmla="*/ 0 h 45"/>
                    <a:gd name="T14" fmla="*/ 36 w 45"/>
                    <a:gd name="T15" fmla="*/ 43 h 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 h="45">
                      <a:moveTo>
                        <a:pt x="36" y="43"/>
                      </a:moveTo>
                      <a:lnTo>
                        <a:pt x="18" y="45"/>
                      </a:lnTo>
                      <a:lnTo>
                        <a:pt x="0" y="4"/>
                      </a:lnTo>
                      <a:lnTo>
                        <a:pt x="18" y="3"/>
                      </a:lnTo>
                      <a:lnTo>
                        <a:pt x="28" y="27"/>
                      </a:lnTo>
                      <a:lnTo>
                        <a:pt x="28" y="1"/>
                      </a:lnTo>
                      <a:lnTo>
                        <a:pt x="45" y="0"/>
                      </a:lnTo>
                      <a:lnTo>
                        <a:pt x="36" y="4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7" name="Freeform 1449">
                  <a:extLst>
                    <a:ext uri="{FF2B5EF4-FFF2-40B4-BE49-F238E27FC236}">
                      <a16:creationId xmlns:a16="http://schemas.microsoft.com/office/drawing/2014/main" id="{C38FC948-6855-FAE5-F6D3-C67C36193546}"/>
                    </a:ext>
                  </a:extLst>
                </p:cNvPr>
                <p:cNvSpPr>
                  <a:spLocks/>
                </p:cNvSpPr>
                <p:nvPr/>
              </p:nvSpPr>
              <p:spPr bwMode="auto">
                <a:xfrm>
                  <a:off x="6215063" y="5189537"/>
                  <a:ext cx="7938" cy="9525"/>
                </a:xfrm>
                <a:custGeom>
                  <a:avLst/>
                  <a:gdLst>
                    <a:gd name="T0" fmla="*/ 0 w 35"/>
                    <a:gd name="T1" fmla="*/ 0 h 42"/>
                    <a:gd name="T2" fmla="*/ 9 w 35"/>
                    <a:gd name="T3" fmla="*/ 0 h 42"/>
                    <a:gd name="T4" fmla="*/ 9 w 35"/>
                    <a:gd name="T5" fmla="*/ 30 h 42"/>
                    <a:gd name="T6" fmla="*/ 35 w 35"/>
                    <a:gd name="T7" fmla="*/ 30 h 42"/>
                    <a:gd name="T8" fmla="*/ 35 w 35"/>
                    <a:gd name="T9" fmla="*/ 42 h 42"/>
                    <a:gd name="T10" fmla="*/ 0 w 35"/>
                    <a:gd name="T11" fmla="*/ 42 h 42"/>
                    <a:gd name="T12" fmla="*/ 0 w 35"/>
                    <a:gd name="T13" fmla="*/ 0 h 42"/>
                  </a:gdLst>
                  <a:ahLst/>
                  <a:cxnLst>
                    <a:cxn ang="0">
                      <a:pos x="T0" y="T1"/>
                    </a:cxn>
                    <a:cxn ang="0">
                      <a:pos x="T2" y="T3"/>
                    </a:cxn>
                    <a:cxn ang="0">
                      <a:pos x="T4" y="T5"/>
                    </a:cxn>
                    <a:cxn ang="0">
                      <a:pos x="T6" y="T7"/>
                    </a:cxn>
                    <a:cxn ang="0">
                      <a:pos x="T8" y="T9"/>
                    </a:cxn>
                    <a:cxn ang="0">
                      <a:pos x="T10" y="T11"/>
                    </a:cxn>
                    <a:cxn ang="0">
                      <a:pos x="T12" y="T13"/>
                    </a:cxn>
                  </a:cxnLst>
                  <a:rect l="0" t="0" r="r" b="b"/>
                  <a:pathLst>
                    <a:path w="35" h="42">
                      <a:moveTo>
                        <a:pt x="0" y="0"/>
                      </a:moveTo>
                      <a:lnTo>
                        <a:pt x="9" y="0"/>
                      </a:lnTo>
                      <a:lnTo>
                        <a:pt x="9" y="30"/>
                      </a:lnTo>
                      <a:lnTo>
                        <a:pt x="35" y="30"/>
                      </a:lnTo>
                      <a:lnTo>
                        <a:pt x="35" y="42"/>
                      </a:lnTo>
                      <a:lnTo>
                        <a:pt x="0" y="42"/>
                      </a:lnTo>
                      <a:lnTo>
                        <a:pt x="0"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8" name="Freeform 1450">
                  <a:extLst>
                    <a:ext uri="{FF2B5EF4-FFF2-40B4-BE49-F238E27FC236}">
                      <a16:creationId xmlns:a16="http://schemas.microsoft.com/office/drawing/2014/main" id="{A2FFAB72-8683-0B17-AE25-4F5E6221436F}"/>
                    </a:ext>
                  </a:extLst>
                </p:cNvPr>
                <p:cNvSpPr>
                  <a:spLocks/>
                </p:cNvSpPr>
                <p:nvPr/>
              </p:nvSpPr>
              <p:spPr bwMode="auto">
                <a:xfrm>
                  <a:off x="6215063" y="5189537"/>
                  <a:ext cx="7938" cy="9525"/>
                </a:xfrm>
                <a:custGeom>
                  <a:avLst/>
                  <a:gdLst>
                    <a:gd name="T0" fmla="*/ 0 w 35"/>
                    <a:gd name="T1" fmla="*/ 0 h 42"/>
                    <a:gd name="T2" fmla="*/ 9 w 35"/>
                    <a:gd name="T3" fmla="*/ 0 h 42"/>
                    <a:gd name="T4" fmla="*/ 9 w 35"/>
                    <a:gd name="T5" fmla="*/ 30 h 42"/>
                    <a:gd name="T6" fmla="*/ 35 w 35"/>
                    <a:gd name="T7" fmla="*/ 30 h 42"/>
                    <a:gd name="T8" fmla="*/ 35 w 35"/>
                    <a:gd name="T9" fmla="*/ 42 h 42"/>
                    <a:gd name="T10" fmla="*/ 0 w 35"/>
                    <a:gd name="T11" fmla="*/ 42 h 42"/>
                    <a:gd name="T12" fmla="*/ 0 w 35"/>
                    <a:gd name="T13" fmla="*/ 0 h 42"/>
                  </a:gdLst>
                  <a:ahLst/>
                  <a:cxnLst>
                    <a:cxn ang="0">
                      <a:pos x="T0" y="T1"/>
                    </a:cxn>
                    <a:cxn ang="0">
                      <a:pos x="T2" y="T3"/>
                    </a:cxn>
                    <a:cxn ang="0">
                      <a:pos x="T4" y="T5"/>
                    </a:cxn>
                    <a:cxn ang="0">
                      <a:pos x="T6" y="T7"/>
                    </a:cxn>
                    <a:cxn ang="0">
                      <a:pos x="T8" y="T9"/>
                    </a:cxn>
                    <a:cxn ang="0">
                      <a:pos x="T10" y="T11"/>
                    </a:cxn>
                    <a:cxn ang="0">
                      <a:pos x="T12" y="T13"/>
                    </a:cxn>
                  </a:cxnLst>
                  <a:rect l="0" t="0" r="r" b="b"/>
                  <a:pathLst>
                    <a:path w="35" h="42">
                      <a:moveTo>
                        <a:pt x="0" y="0"/>
                      </a:moveTo>
                      <a:lnTo>
                        <a:pt x="9" y="0"/>
                      </a:lnTo>
                      <a:lnTo>
                        <a:pt x="9" y="30"/>
                      </a:lnTo>
                      <a:lnTo>
                        <a:pt x="35" y="30"/>
                      </a:lnTo>
                      <a:lnTo>
                        <a:pt x="35" y="42"/>
                      </a:lnTo>
                      <a:lnTo>
                        <a:pt x="0" y="4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9" name="Freeform 1451">
                  <a:extLst>
                    <a:ext uri="{FF2B5EF4-FFF2-40B4-BE49-F238E27FC236}">
                      <a16:creationId xmlns:a16="http://schemas.microsoft.com/office/drawing/2014/main" id="{DD9E0FDF-2CE9-4A18-B678-E0F25A91CA7D}"/>
                    </a:ext>
                  </a:extLst>
                </p:cNvPr>
                <p:cNvSpPr>
                  <a:spLocks/>
                </p:cNvSpPr>
                <p:nvPr/>
              </p:nvSpPr>
              <p:spPr bwMode="auto">
                <a:xfrm>
                  <a:off x="6223001" y="5189537"/>
                  <a:ext cx="7938" cy="9525"/>
                </a:xfrm>
                <a:custGeom>
                  <a:avLst/>
                  <a:gdLst>
                    <a:gd name="T0" fmla="*/ 10 w 36"/>
                    <a:gd name="T1" fmla="*/ 11 h 44"/>
                    <a:gd name="T2" fmla="*/ 0 w 36"/>
                    <a:gd name="T3" fmla="*/ 11 h 44"/>
                    <a:gd name="T4" fmla="*/ 0 w 36"/>
                    <a:gd name="T5" fmla="*/ 0 h 44"/>
                    <a:gd name="T6" fmla="*/ 36 w 36"/>
                    <a:gd name="T7" fmla="*/ 3 h 44"/>
                    <a:gd name="T8" fmla="*/ 36 w 36"/>
                    <a:gd name="T9" fmla="*/ 15 h 44"/>
                    <a:gd name="T10" fmla="*/ 27 w 36"/>
                    <a:gd name="T11" fmla="*/ 13 h 44"/>
                    <a:gd name="T12" fmla="*/ 19 w 36"/>
                    <a:gd name="T13" fmla="*/ 44 h 44"/>
                    <a:gd name="T14" fmla="*/ 10 w 36"/>
                    <a:gd name="T15" fmla="*/ 42 h 44"/>
                    <a:gd name="T16" fmla="*/ 10 w 36"/>
                    <a:gd name="T17" fmla="*/ 11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 h="44">
                      <a:moveTo>
                        <a:pt x="10" y="11"/>
                      </a:moveTo>
                      <a:lnTo>
                        <a:pt x="0" y="11"/>
                      </a:lnTo>
                      <a:lnTo>
                        <a:pt x="0" y="0"/>
                      </a:lnTo>
                      <a:lnTo>
                        <a:pt x="36" y="3"/>
                      </a:lnTo>
                      <a:lnTo>
                        <a:pt x="36" y="15"/>
                      </a:lnTo>
                      <a:lnTo>
                        <a:pt x="27" y="13"/>
                      </a:lnTo>
                      <a:lnTo>
                        <a:pt x="19" y="44"/>
                      </a:lnTo>
                      <a:lnTo>
                        <a:pt x="10" y="42"/>
                      </a:lnTo>
                      <a:lnTo>
                        <a:pt x="10" y="11"/>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0" name="Freeform 1452">
                  <a:extLst>
                    <a:ext uri="{FF2B5EF4-FFF2-40B4-BE49-F238E27FC236}">
                      <a16:creationId xmlns:a16="http://schemas.microsoft.com/office/drawing/2014/main" id="{998D3880-485F-F3CC-5689-5AB1D01A5697}"/>
                    </a:ext>
                  </a:extLst>
                </p:cNvPr>
                <p:cNvSpPr>
                  <a:spLocks/>
                </p:cNvSpPr>
                <p:nvPr/>
              </p:nvSpPr>
              <p:spPr bwMode="auto">
                <a:xfrm>
                  <a:off x="6223001" y="5189537"/>
                  <a:ext cx="7938" cy="9525"/>
                </a:xfrm>
                <a:custGeom>
                  <a:avLst/>
                  <a:gdLst>
                    <a:gd name="T0" fmla="*/ 10 w 36"/>
                    <a:gd name="T1" fmla="*/ 11 h 44"/>
                    <a:gd name="T2" fmla="*/ 0 w 36"/>
                    <a:gd name="T3" fmla="*/ 11 h 44"/>
                    <a:gd name="T4" fmla="*/ 0 w 36"/>
                    <a:gd name="T5" fmla="*/ 0 h 44"/>
                    <a:gd name="T6" fmla="*/ 36 w 36"/>
                    <a:gd name="T7" fmla="*/ 3 h 44"/>
                    <a:gd name="T8" fmla="*/ 36 w 36"/>
                    <a:gd name="T9" fmla="*/ 15 h 44"/>
                    <a:gd name="T10" fmla="*/ 27 w 36"/>
                    <a:gd name="T11" fmla="*/ 13 h 44"/>
                    <a:gd name="T12" fmla="*/ 19 w 36"/>
                    <a:gd name="T13" fmla="*/ 44 h 44"/>
                    <a:gd name="T14" fmla="*/ 10 w 36"/>
                    <a:gd name="T15" fmla="*/ 42 h 44"/>
                    <a:gd name="T16" fmla="*/ 10 w 36"/>
                    <a:gd name="T17" fmla="*/ 11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 h="44">
                      <a:moveTo>
                        <a:pt x="10" y="11"/>
                      </a:moveTo>
                      <a:lnTo>
                        <a:pt x="0" y="11"/>
                      </a:lnTo>
                      <a:lnTo>
                        <a:pt x="0" y="0"/>
                      </a:lnTo>
                      <a:lnTo>
                        <a:pt x="36" y="3"/>
                      </a:lnTo>
                      <a:lnTo>
                        <a:pt x="36" y="15"/>
                      </a:lnTo>
                      <a:lnTo>
                        <a:pt x="27" y="13"/>
                      </a:lnTo>
                      <a:lnTo>
                        <a:pt x="19" y="44"/>
                      </a:lnTo>
                      <a:lnTo>
                        <a:pt x="10" y="42"/>
                      </a:lnTo>
                      <a:lnTo>
                        <a:pt x="10" y="1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1" name="Freeform 1453">
                  <a:extLst>
                    <a:ext uri="{FF2B5EF4-FFF2-40B4-BE49-F238E27FC236}">
                      <a16:creationId xmlns:a16="http://schemas.microsoft.com/office/drawing/2014/main" id="{B24BEA48-A65D-1250-DFF8-8C5C99147EE7}"/>
                    </a:ext>
                  </a:extLst>
                </p:cNvPr>
                <p:cNvSpPr>
                  <a:spLocks/>
                </p:cNvSpPr>
                <p:nvPr/>
              </p:nvSpPr>
              <p:spPr bwMode="auto">
                <a:xfrm>
                  <a:off x="6230938" y="5189537"/>
                  <a:ext cx="11113" cy="12700"/>
                </a:xfrm>
                <a:custGeom>
                  <a:avLst/>
                  <a:gdLst>
                    <a:gd name="T0" fmla="*/ 9 w 44"/>
                    <a:gd name="T1" fmla="*/ 0 h 50"/>
                    <a:gd name="T2" fmla="*/ 36 w 44"/>
                    <a:gd name="T3" fmla="*/ 5 h 50"/>
                    <a:gd name="T4" fmla="*/ 36 w 44"/>
                    <a:gd name="T5" fmla="*/ 5 h 50"/>
                    <a:gd name="T6" fmla="*/ 37 w 44"/>
                    <a:gd name="T7" fmla="*/ 7 h 50"/>
                    <a:gd name="T8" fmla="*/ 40 w 44"/>
                    <a:gd name="T9" fmla="*/ 10 h 50"/>
                    <a:gd name="T10" fmla="*/ 43 w 44"/>
                    <a:gd name="T11" fmla="*/ 14 h 50"/>
                    <a:gd name="T12" fmla="*/ 44 w 44"/>
                    <a:gd name="T13" fmla="*/ 17 h 50"/>
                    <a:gd name="T14" fmla="*/ 44 w 44"/>
                    <a:gd name="T15" fmla="*/ 19 h 50"/>
                    <a:gd name="T16" fmla="*/ 44 w 44"/>
                    <a:gd name="T17" fmla="*/ 19 h 50"/>
                    <a:gd name="T18" fmla="*/ 44 w 44"/>
                    <a:gd name="T19" fmla="*/ 21 h 50"/>
                    <a:gd name="T20" fmla="*/ 43 w 44"/>
                    <a:gd name="T21" fmla="*/ 22 h 50"/>
                    <a:gd name="T22" fmla="*/ 40 w 44"/>
                    <a:gd name="T23" fmla="*/ 25 h 50"/>
                    <a:gd name="T24" fmla="*/ 37 w 44"/>
                    <a:gd name="T25" fmla="*/ 27 h 50"/>
                    <a:gd name="T26" fmla="*/ 36 w 44"/>
                    <a:gd name="T27" fmla="*/ 30 h 50"/>
                    <a:gd name="T28" fmla="*/ 36 w 44"/>
                    <a:gd name="T29" fmla="*/ 30 h 50"/>
                    <a:gd name="T30" fmla="*/ 36 w 44"/>
                    <a:gd name="T31" fmla="*/ 41 h 50"/>
                    <a:gd name="T32" fmla="*/ 36 w 44"/>
                    <a:gd name="T33" fmla="*/ 50 h 50"/>
                    <a:gd name="T34" fmla="*/ 27 w 44"/>
                    <a:gd name="T35" fmla="*/ 47 h 50"/>
                    <a:gd name="T36" fmla="*/ 27 w 44"/>
                    <a:gd name="T37" fmla="*/ 41 h 50"/>
                    <a:gd name="T38" fmla="*/ 27 w 44"/>
                    <a:gd name="T39" fmla="*/ 41 h 50"/>
                    <a:gd name="T40" fmla="*/ 27 w 44"/>
                    <a:gd name="T41" fmla="*/ 37 h 50"/>
                    <a:gd name="T42" fmla="*/ 26 w 44"/>
                    <a:gd name="T43" fmla="*/ 35 h 50"/>
                    <a:gd name="T44" fmla="*/ 23 w 44"/>
                    <a:gd name="T45" fmla="*/ 33 h 50"/>
                    <a:gd name="T46" fmla="*/ 18 w 44"/>
                    <a:gd name="T47" fmla="*/ 31 h 50"/>
                    <a:gd name="T48" fmla="*/ 18 w 44"/>
                    <a:gd name="T49" fmla="*/ 30 h 50"/>
                    <a:gd name="T50" fmla="*/ 9 w 44"/>
                    <a:gd name="T51" fmla="*/ 44 h 50"/>
                    <a:gd name="T52" fmla="*/ 0 w 44"/>
                    <a:gd name="T53" fmla="*/ 41 h 50"/>
                    <a:gd name="T54" fmla="*/ 9 w 44"/>
                    <a:gd name="T55"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4" h="50">
                      <a:moveTo>
                        <a:pt x="9" y="0"/>
                      </a:moveTo>
                      <a:lnTo>
                        <a:pt x="36" y="5"/>
                      </a:lnTo>
                      <a:lnTo>
                        <a:pt x="36" y="5"/>
                      </a:lnTo>
                      <a:lnTo>
                        <a:pt x="37" y="7"/>
                      </a:lnTo>
                      <a:lnTo>
                        <a:pt x="40" y="10"/>
                      </a:lnTo>
                      <a:lnTo>
                        <a:pt x="43" y="14"/>
                      </a:lnTo>
                      <a:lnTo>
                        <a:pt x="44" y="17"/>
                      </a:lnTo>
                      <a:lnTo>
                        <a:pt x="44" y="19"/>
                      </a:lnTo>
                      <a:lnTo>
                        <a:pt x="44" y="19"/>
                      </a:lnTo>
                      <a:lnTo>
                        <a:pt x="44" y="21"/>
                      </a:lnTo>
                      <a:lnTo>
                        <a:pt x="43" y="22"/>
                      </a:lnTo>
                      <a:lnTo>
                        <a:pt x="40" y="25"/>
                      </a:lnTo>
                      <a:lnTo>
                        <a:pt x="37" y="27"/>
                      </a:lnTo>
                      <a:lnTo>
                        <a:pt x="36" y="30"/>
                      </a:lnTo>
                      <a:lnTo>
                        <a:pt x="36" y="30"/>
                      </a:lnTo>
                      <a:lnTo>
                        <a:pt x="36" y="41"/>
                      </a:lnTo>
                      <a:lnTo>
                        <a:pt x="36" y="50"/>
                      </a:lnTo>
                      <a:lnTo>
                        <a:pt x="27" y="47"/>
                      </a:lnTo>
                      <a:lnTo>
                        <a:pt x="27" y="41"/>
                      </a:lnTo>
                      <a:lnTo>
                        <a:pt x="27" y="41"/>
                      </a:lnTo>
                      <a:lnTo>
                        <a:pt x="27" y="37"/>
                      </a:lnTo>
                      <a:lnTo>
                        <a:pt x="26" y="35"/>
                      </a:lnTo>
                      <a:lnTo>
                        <a:pt x="23" y="33"/>
                      </a:lnTo>
                      <a:lnTo>
                        <a:pt x="18" y="31"/>
                      </a:lnTo>
                      <a:lnTo>
                        <a:pt x="18" y="30"/>
                      </a:lnTo>
                      <a:lnTo>
                        <a:pt x="9" y="44"/>
                      </a:lnTo>
                      <a:lnTo>
                        <a:pt x="0" y="41"/>
                      </a:lnTo>
                      <a:lnTo>
                        <a:pt x="9"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2" name="Freeform 1454">
                  <a:extLst>
                    <a:ext uri="{FF2B5EF4-FFF2-40B4-BE49-F238E27FC236}">
                      <a16:creationId xmlns:a16="http://schemas.microsoft.com/office/drawing/2014/main" id="{B1E39DA7-7544-FABC-44E1-D4EC198D00B1}"/>
                    </a:ext>
                  </a:extLst>
                </p:cNvPr>
                <p:cNvSpPr>
                  <a:spLocks/>
                </p:cNvSpPr>
                <p:nvPr/>
              </p:nvSpPr>
              <p:spPr bwMode="auto">
                <a:xfrm>
                  <a:off x="6230938" y="5189537"/>
                  <a:ext cx="11113" cy="12700"/>
                </a:xfrm>
                <a:custGeom>
                  <a:avLst/>
                  <a:gdLst>
                    <a:gd name="T0" fmla="*/ 9 w 44"/>
                    <a:gd name="T1" fmla="*/ 0 h 50"/>
                    <a:gd name="T2" fmla="*/ 36 w 44"/>
                    <a:gd name="T3" fmla="*/ 5 h 50"/>
                    <a:gd name="T4" fmla="*/ 36 w 44"/>
                    <a:gd name="T5" fmla="*/ 5 h 50"/>
                    <a:gd name="T6" fmla="*/ 37 w 44"/>
                    <a:gd name="T7" fmla="*/ 7 h 50"/>
                    <a:gd name="T8" fmla="*/ 40 w 44"/>
                    <a:gd name="T9" fmla="*/ 10 h 50"/>
                    <a:gd name="T10" fmla="*/ 43 w 44"/>
                    <a:gd name="T11" fmla="*/ 14 h 50"/>
                    <a:gd name="T12" fmla="*/ 44 w 44"/>
                    <a:gd name="T13" fmla="*/ 17 h 50"/>
                    <a:gd name="T14" fmla="*/ 44 w 44"/>
                    <a:gd name="T15" fmla="*/ 19 h 50"/>
                    <a:gd name="T16" fmla="*/ 44 w 44"/>
                    <a:gd name="T17" fmla="*/ 19 h 50"/>
                    <a:gd name="T18" fmla="*/ 44 w 44"/>
                    <a:gd name="T19" fmla="*/ 21 h 50"/>
                    <a:gd name="T20" fmla="*/ 43 w 44"/>
                    <a:gd name="T21" fmla="*/ 22 h 50"/>
                    <a:gd name="T22" fmla="*/ 40 w 44"/>
                    <a:gd name="T23" fmla="*/ 25 h 50"/>
                    <a:gd name="T24" fmla="*/ 37 w 44"/>
                    <a:gd name="T25" fmla="*/ 27 h 50"/>
                    <a:gd name="T26" fmla="*/ 36 w 44"/>
                    <a:gd name="T27" fmla="*/ 30 h 50"/>
                    <a:gd name="T28" fmla="*/ 36 w 44"/>
                    <a:gd name="T29" fmla="*/ 30 h 50"/>
                    <a:gd name="T30" fmla="*/ 36 w 44"/>
                    <a:gd name="T31" fmla="*/ 41 h 50"/>
                    <a:gd name="T32" fmla="*/ 36 w 44"/>
                    <a:gd name="T33" fmla="*/ 50 h 50"/>
                    <a:gd name="T34" fmla="*/ 27 w 44"/>
                    <a:gd name="T35" fmla="*/ 47 h 50"/>
                    <a:gd name="T36" fmla="*/ 27 w 44"/>
                    <a:gd name="T37" fmla="*/ 41 h 50"/>
                    <a:gd name="T38" fmla="*/ 27 w 44"/>
                    <a:gd name="T39" fmla="*/ 41 h 50"/>
                    <a:gd name="T40" fmla="*/ 27 w 44"/>
                    <a:gd name="T41" fmla="*/ 37 h 50"/>
                    <a:gd name="T42" fmla="*/ 26 w 44"/>
                    <a:gd name="T43" fmla="*/ 35 h 50"/>
                    <a:gd name="T44" fmla="*/ 23 w 44"/>
                    <a:gd name="T45" fmla="*/ 33 h 50"/>
                    <a:gd name="T46" fmla="*/ 18 w 44"/>
                    <a:gd name="T47" fmla="*/ 31 h 50"/>
                    <a:gd name="T48" fmla="*/ 18 w 44"/>
                    <a:gd name="T49" fmla="*/ 30 h 50"/>
                    <a:gd name="T50" fmla="*/ 9 w 44"/>
                    <a:gd name="T51" fmla="*/ 44 h 50"/>
                    <a:gd name="T52" fmla="*/ 0 w 44"/>
                    <a:gd name="T53" fmla="*/ 41 h 50"/>
                    <a:gd name="T54" fmla="*/ 9 w 44"/>
                    <a:gd name="T55"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4" h="50">
                      <a:moveTo>
                        <a:pt x="9" y="0"/>
                      </a:moveTo>
                      <a:lnTo>
                        <a:pt x="36" y="5"/>
                      </a:lnTo>
                      <a:lnTo>
                        <a:pt x="36" y="5"/>
                      </a:lnTo>
                      <a:lnTo>
                        <a:pt x="37" y="7"/>
                      </a:lnTo>
                      <a:lnTo>
                        <a:pt x="40" y="10"/>
                      </a:lnTo>
                      <a:lnTo>
                        <a:pt x="43" y="14"/>
                      </a:lnTo>
                      <a:lnTo>
                        <a:pt x="44" y="17"/>
                      </a:lnTo>
                      <a:lnTo>
                        <a:pt x="44" y="19"/>
                      </a:lnTo>
                      <a:lnTo>
                        <a:pt x="44" y="19"/>
                      </a:lnTo>
                      <a:lnTo>
                        <a:pt x="44" y="21"/>
                      </a:lnTo>
                      <a:lnTo>
                        <a:pt x="43" y="22"/>
                      </a:lnTo>
                      <a:lnTo>
                        <a:pt x="40" y="25"/>
                      </a:lnTo>
                      <a:lnTo>
                        <a:pt x="37" y="27"/>
                      </a:lnTo>
                      <a:lnTo>
                        <a:pt x="36" y="30"/>
                      </a:lnTo>
                      <a:lnTo>
                        <a:pt x="36" y="30"/>
                      </a:lnTo>
                      <a:lnTo>
                        <a:pt x="36" y="41"/>
                      </a:lnTo>
                      <a:lnTo>
                        <a:pt x="36" y="50"/>
                      </a:lnTo>
                      <a:lnTo>
                        <a:pt x="27" y="47"/>
                      </a:lnTo>
                      <a:lnTo>
                        <a:pt x="27" y="41"/>
                      </a:lnTo>
                      <a:lnTo>
                        <a:pt x="27" y="41"/>
                      </a:lnTo>
                      <a:lnTo>
                        <a:pt x="27" y="37"/>
                      </a:lnTo>
                      <a:lnTo>
                        <a:pt x="26" y="35"/>
                      </a:lnTo>
                      <a:lnTo>
                        <a:pt x="23" y="33"/>
                      </a:lnTo>
                      <a:lnTo>
                        <a:pt x="18" y="31"/>
                      </a:lnTo>
                      <a:lnTo>
                        <a:pt x="18" y="30"/>
                      </a:lnTo>
                      <a:lnTo>
                        <a:pt x="9" y="44"/>
                      </a:lnTo>
                      <a:lnTo>
                        <a:pt x="0" y="41"/>
                      </a:lnTo>
                      <a:lnTo>
                        <a:pt x="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3" name="Freeform 1455">
                  <a:extLst>
                    <a:ext uri="{FF2B5EF4-FFF2-40B4-BE49-F238E27FC236}">
                      <a16:creationId xmlns:a16="http://schemas.microsoft.com/office/drawing/2014/main" id="{49E2F297-8337-A9A9-30EE-A49292326F15}"/>
                    </a:ext>
                  </a:extLst>
                </p:cNvPr>
                <p:cNvSpPr>
                  <a:spLocks/>
                </p:cNvSpPr>
                <p:nvPr/>
              </p:nvSpPr>
              <p:spPr bwMode="auto">
                <a:xfrm>
                  <a:off x="6235701" y="5192712"/>
                  <a:ext cx="1588" cy="3175"/>
                </a:xfrm>
                <a:custGeom>
                  <a:avLst/>
                  <a:gdLst>
                    <a:gd name="T0" fmla="*/ 0 w 9"/>
                    <a:gd name="T1" fmla="*/ 8 h 9"/>
                    <a:gd name="T2" fmla="*/ 9 w 9"/>
                    <a:gd name="T3" fmla="*/ 9 h 9"/>
                    <a:gd name="T4" fmla="*/ 9 w 9"/>
                    <a:gd name="T5" fmla="*/ 6 h 9"/>
                    <a:gd name="T6" fmla="*/ 9 w 9"/>
                    <a:gd name="T7" fmla="*/ 6 h 9"/>
                    <a:gd name="T8" fmla="*/ 9 w 9"/>
                    <a:gd name="T9" fmla="*/ 1 h 9"/>
                    <a:gd name="T10" fmla="*/ 0 w 9"/>
                    <a:gd name="T11" fmla="*/ 0 h 9"/>
                    <a:gd name="T12" fmla="*/ 0 w 9"/>
                    <a:gd name="T13" fmla="*/ 8 h 9"/>
                  </a:gdLst>
                  <a:ahLst/>
                  <a:cxnLst>
                    <a:cxn ang="0">
                      <a:pos x="T0" y="T1"/>
                    </a:cxn>
                    <a:cxn ang="0">
                      <a:pos x="T2" y="T3"/>
                    </a:cxn>
                    <a:cxn ang="0">
                      <a:pos x="T4" y="T5"/>
                    </a:cxn>
                    <a:cxn ang="0">
                      <a:pos x="T6" y="T7"/>
                    </a:cxn>
                    <a:cxn ang="0">
                      <a:pos x="T8" y="T9"/>
                    </a:cxn>
                    <a:cxn ang="0">
                      <a:pos x="T10" y="T11"/>
                    </a:cxn>
                    <a:cxn ang="0">
                      <a:pos x="T12" y="T13"/>
                    </a:cxn>
                  </a:cxnLst>
                  <a:rect l="0" t="0" r="r" b="b"/>
                  <a:pathLst>
                    <a:path w="9" h="9">
                      <a:moveTo>
                        <a:pt x="0" y="8"/>
                      </a:moveTo>
                      <a:lnTo>
                        <a:pt x="9" y="9"/>
                      </a:lnTo>
                      <a:lnTo>
                        <a:pt x="9" y="6"/>
                      </a:lnTo>
                      <a:lnTo>
                        <a:pt x="9" y="6"/>
                      </a:lnTo>
                      <a:lnTo>
                        <a:pt x="9" y="1"/>
                      </a:lnTo>
                      <a:lnTo>
                        <a:pt x="0" y="0"/>
                      </a:lnTo>
                      <a:lnTo>
                        <a:pt x="0" y="8"/>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4" name="Freeform 1456">
                  <a:extLst>
                    <a:ext uri="{FF2B5EF4-FFF2-40B4-BE49-F238E27FC236}">
                      <a16:creationId xmlns:a16="http://schemas.microsoft.com/office/drawing/2014/main" id="{8CE81B87-A014-9A9C-8BCC-48373D63EB81}"/>
                    </a:ext>
                  </a:extLst>
                </p:cNvPr>
                <p:cNvSpPr>
                  <a:spLocks/>
                </p:cNvSpPr>
                <p:nvPr/>
              </p:nvSpPr>
              <p:spPr bwMode="auto">
                <a:xfrm>
                  <a:off x="6235701" y="5192712"/>
                  <a:ext cx="1588" cy="3175"/>
                </a:xfrm>
                <a:custGeom>
                  <a:avLst/>
                  <a:gdLst>
                    <a:gd name="T0" fmla="*/ 0 w 9"/>
                    <a:gd name="T1" fmla="*/ 8 h 9"/>
                    <a:gd name="T2" fmla="*/ 9 w 9"/>
                    <a:gd name="T3" fmla="*/ 9 h 9"/>
                    <a:gd name="T4" fmla="*/ 9 w 9"/>
                    <a:gd name="T5" fmla="*/ 6 h 9"/>
                    <a:gd name="T6" fmla="*/ 9 w 9"/>
                    <a:gd name="T7" fmla="*/ 6 h 9"/>
                    <a:gd name="T8" fmla="*/ 9 w 9"/>
                    <a:gd name="T9" fmla="*/ 1 h 9"/>
                    <a:gd name="T10" fmla="*/ 0 w 9"/>
                    <a:gd name="T11" fmla="*/ 0 h 9"/>
                    <a:gd name="T12" fmla="*/ 0 w 9"/>
                    <a:gd name="T13" fmla="*/ 8 h 9"/>
                  </a:gdLst>
                  <a:ahLst/>
                  <a:cxnLst>
                    <a:cxn ang="0">
                      <a:pos x="T0" y="T1"/>
                    </a:cxn>
                    <a:cxn ang="0">
                      <a:pos x="T2" y="T3"/>
                    </a:cxn>
                    <a:cxn ang="0">
                      <a:pos x="T4" y="T5"/>
                    </a:cxn>
                    <a:cxn ang="0">
                      <a:pos x="T6" y="T7"/>
                    </a:cxn>
                    <a:cxn ang="0">
                      <a:pos x="T8" y="T9"/>
                    </a:cxn>
                    <a:cxn ang="0">
                      <a:pos x="T10" y="T11"/>
                    </a:cxn>
                    <a:cxn ang="0">
                      <a:pos x="T12" y="T13"/>
                    </a:cxn>
                  </a:cxnLst>
                  <a:rect l="0" t="0" r="r" b="b"/>
                  <a:pathLst>
                    <a:path w="9" h="9">
                      <a:moveTo>
                        <a:pt x="0" y="8"/>
                      </a:moveTo>
                      <a:lnTo>
                        <a:pt x="9" y="9"/>
                      </a:lnTo>
                      <a:lnTo>
                        <a:pt x="9" y="6"/>
                      </a:lnTo>
                      <a:lnTo>
                        <a:pt x="9" y="6"/>
                      </a:lnTo>
                      <a:lnTo>
                        <a:pt x="9" y="1"/>
                      </a:lnTo>
                      <a:lnTo>
                        <a:pt x="0" y="0"/>
                      </a:lnTo>
                      <a:lnTo>
                        <a:pt x="0" y="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5" name="Freeform 1457">
                  <a:extLst>
                    <a:ext uri="{FF2B5EF4-FFF2-40B4-BE49-F238E27FC236}">
                      <a16:creationId xmlns:a16="http://schemas.microsoft.com/office/drawing/2014/main" id="{7CBB76E7-F2D6-3152-DB40-61557278CED2}"/>
                    </a:ext>
                  </a:extLst>
                </p:cNvPr>
                <p:cNvSpPr>
                  <a:spLocks/>
                </p:cNvSpPr>
                <p:nvPr/>
              </p:nvSpPr>
              <p:spPr bwMode="auto">
                <a:xfrm>
                  <a:off x="6240463" y="5194300"/>
                  <a:ext cx="9525" cy="12700"/>
                </a:xfrm>
                <a:custGeom>
                  <a:avLst/>
                  <a:gdLst>
                    <a:gd name="T0" fmla="*/ 36 w 44"/>
                    <a:gd name="T1" fmla="*/ 0 h 51"/>
                    <a:gd name="T2" fmla="*/ 44 w 44"/>
                    <a:gd name="T3" fmla="*/ 4 h 51"/>
                    <a:gd name="T4" fmla="*/ 44 w 44"/>
                    <a:gd name="T5" fmla="*/ 51 h 51"/>
                    <a:gd name="T6" fmla="*/ 36 w 44"/>
                    <a:gd name="T7" fmla="*/ 43 h 51"/>
                    <a:gd name="T8" fmla="*/ 36 w 44"/>
                    <a:gd name="T9" fmla="*/ 37 h 51"/>
                    <a:gd name="T10" fmla="*/ 18 w 44"/>
                    <a:gd name="T11" fmla="*/ 32 h 51"/>
                    <a:gd name="T12" fmla="*/ 18 w 44"/>
                    <a:gd name="T13" fmla="*/ 37 h 51"/>
                    <a:gd name="T14" fmla="*/ 0 w 44"/>
                    <a:gd name="T15" fmla="*/ 31 h 51"/>
                    <a:gd name="T16" fmla="*/ 36 w 44"/>
                    <a:gd name="T17"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 h="51">
                      <a:moveTo>
                        <a:pt x="36" y="0"/>
                      </a:moveTo>
                      <a:lnTo>
                        <a:pt x="44" y="4"/>
                      </a:lnTo>
                      <a:lnTo>
                        <a:pt x="44" y="51"/>
                      </a:lnTo>
                      <a:lnTo>
                        <a:pt x="36" y="43"/>
                      </a:lnTo>
                      <a:lnTo>
                        <a:pt x="36" y="37"/>
                      </a:lnTo>
                      <a:lnTo>
                        <a:pt x="18" y="32"/>
                      </a:lnTo>
                      <a:lnTo>
                        <a:pt x="18" y="37"/>
                      </a:lnTo>
                      <a:lnTo>
                        <a:pt x="0" y="31"/>
                      </a:lnTo>
                      <a:lnTo>
                        <a:pt x="36"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6" name="Freeform 1458">
                  <a:extLst>
                    <a:ext uri="{FF2B5EF4-FFF2-40B4-BE49-F238E27FC236}">
                      <a16:creationId xmlns:a16="http://schemas.microsoft.com/office/drawing/2014/main" id="{9A079869-1402-DD90-0EBD-3896117E564B}"/>
                    </a:ext>
                  </a:extLst>
                </p:cNvPr>
                <p:cNvSpPr>
                  <a:spLocks/>
                </p:cNvSpPr>
                <p:nvPr/>
              </p:nvSpPr>
              <p:spPr bwMode="auto">
                <a:xfrm>
                  <a:off x="6240463" y="5194300"/>
                  <a:ext cx="9525" cy="12700"/>
                </a:xfrm>
                <a:custGeom>
                  <a:avLst/>
                  <a:gdLst>
                    <a:gd name="T0" fmla="*/ 36 w 44"/>
                    <a:gd name="T1" fmla="*/ 0 h 51"/>
                    <a:gd name="T2" fmla="*/ 44 w 44"/>
                    <a:gd name="T3" fmla="*/ 4 h 51"/>
                    <a:gd name="T4" fmla="*/ 44 w 44"/>
                    <a:gd name="T5" fmla="*/ 51 h 51"/>
                    <a:gd name="T6" fmla="*/ 36 w 44"/>
                    <a:gd name="T7" fmla="*/ 43 h 51"/>
                    <a:gd name="T8" fmla="*/ 36 w 44"/>
                    <a:gd name="T9" fmla="*/ 37 h 51"/>
                    <a:gd name="T10" fmla="*/ 18 w 44"/>
                    <a:gd name="T11" fmla="*/ 32 h 51"/>
                    <a:gd name="T12" fmla="*/ 18 w 44"/>
                    <a:gd name="T13" fmla="*/ 37 h 51"/>
                    <a:gd name="T14" fmla="*/ 0 w 44"/>
                    <a:gd name="T15" fmla="*/ 31 h 51"/>
                    <a:gd name="T16" fmla="*/ 36 w 44"/>
                    <a:gd name="T17"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 h="51">
                      <a:moveTo>
                        <a:pt x="36" y="0"/>
                      </a:moveTo>
                      <a:lnTo>
                        <a:pt x="44" y="4"/>
                      </a:lnTo>
                      <a:lnTo>
                        <a:pt x="44" y="51"/>
                      </a:lnTo>
                      <a:lnTo>
                        <a:pt x="36" y="43"/>
                      </a:lnTo>
                      <a:lnTo>
                        <a:pt x="36" y="37"/>
                      </a:lnTo>
                      <a:lnTo>
                        <a:pt x="18" y="32"/>
                      </a:lnTo>
                      <a:lnTo>
                        <a:pt x="18" y="37"/>
                      </a:lnTo>
                      <a:lnTo>
                        <a:pt x="0" y="31"/>
                      </a:lnTo>
                      <a:lnTo>
                        <a:pt x="3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7" name="Freeform 1459">
                  <a:extLst>
                    <a:ext uri="{FF2B5EF4-FFF2-40B4-BE49-F238E27FC236}">
                      <a16:creationId xmlns:a16="http://schemas.microsoft.com/office/drawing/2014/main" id="{8C3F2927-248D-3D49-6B8B-75668CA15245}"/>
                    </a:ext>
                  </a:extLst>
                </p:cNvPr>
                <p:cNvSpPr>
                  <a:spLocks/>
                </p:cNvSpPr>
                <p:nvPr/>
              </p:nvSpPr>
              <p:spPr bwMode="auto">
                <a:xfrm>
                  <a:off x="6245226" y="5199062"/>
                  <a:ext cx="3175" cy="3175"/>
                </a:xfrm>
                <a:custGeom>
                  <a:avLst/>
                  <a:gdLst>
                    <a:gd name="T0" fmla="*/ 9 w 9"/>
                    <a:gd name="T1" fmla="*/ 14 h 14"/>
                    <a:gd name="T2" fmla="*/ 9 w 9"/>
                    <a:gd name="T3" fmla="*/ 0 h 14"/>
                    <a:gd name="T4" fmla="*/ 0 w 9"/>
                    <a:gd name="T5" fmla="*/ 11 h 14"/>
                    <a:gd name="T6" fmla="*/ 9 w 9"/>
                    <a:gd name="T7" fmla="*/ 14 h 14"/>
                  </a:gdLst>
                  <a:ahLst/>
                  <a:cxnLst>
                    <a:cxn ang="0">
                      <a:pos x="T0" y="T1"/>
                    </a:cxn>
                    <a:cxn ang="0">
                      <a:pos x="T2" y="T3"/>
                    </a:cxn>
                    <a:cxn ang="0">
                      <a:pos x="T4" y="T5"/>
                    </a:cxn>
                    <a:cxn ang="0">
                      <a:pos x="T6" y="T7"/>
                    </a:cxn>
                  </a:cxnLst>
                  <a:rect l="0" t="0" r="r" b="b"/>
                  <a:pathLst>
                    <a:path w="9" h="14">
                      <a:moveTo>
                        <a:pt x="9" y="14"/>
                      </a:moveTo>
                      <a:lnTo>
                        <a:pt x="9" y="0"/>
                      </a:lnTo>
                      <a:lnTo>
                        <a:pt x="0" y="11"/>
                      </a:lnTo>
                      <a:lnTo>
                        <a:pt x="9" y="14"/>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8" name="Freeform 1460">
                  <a:extLst>
                    <a:ext uri="{FF2B5EF4-FFF2-40B4-BE49-F238E27FC236}">
                      <a16:creationId xmlns:a16="http://schemas.microsoft.com/office/drawing/2014/main" id="{8A61A073-B8A1-A604-320F-F14F388AC493}"/>
                    </a:ext>
                  </a:extLst>
                </p:cNvPr>
                <p:cNvSpPr>
                  <a:spLocks/>
                </p:cNvSpPr>
                <p:nvPr/>
              </p:nvSpPr>
              <p:spPr bwMode="auto">
                <a:xfrm>
                  <a:off x="6245226" y="5199062"/>
                  <a:ext cx="3175" cy="3175"/>
                </a:xfrm>
                <a:custGeom>
                  <a:avLst/>
                  <a:gdLst>
                    <a:gd name="T0" fmla="*/ 9 w 9"/>
                    <a:gd name="T1" fmla="*/ 14 h 14"/>
                    <a:gd name="T2" fmla="*/ 9 w 9"/>
                    <a:gd name="T3" fmla="*/ 0 h 14"/>
                    <a:gd name="T4" fmla="*/ 0 w 9"/>
                    <a:gd name="T5" fmla="*/ 11 h 14"/>
                    <a:gd name="T6" fmla="*/ 9 w 9"/>
                    <a:gd name="T7" fmla="*/ 14 h 14"/>
                  </a:gdLst>
                  <a:ahLst/>
                  <a:cxnLst>
                    <a:cxn ang="0">
                      <a:pos x="T0" y="T1"/>
                    </a:cxn>
                    <a:cxn ang="0">
                      <a:pos x="T2" y="T3"/>
                    </a:cxn>
                    <a:cxn ang="0">
                      <a:pos x="T4" y="T5"/>
                    </a:cxn>
                    <a:cxn ang="0">
                      <a:pos x="T6" y="T7"/>
                    </a:cxn>
                  </a:cxnLst>
                  <a:rect l="0" t="0" r="r" b="b"/>
                  <a:pathLst>
                    <a:path w="9" h="14">
                      <a:moveTo>
                        <a:pt x="9" y="14"/>
                      </a:moveTo>
                      <a:lnTo>
                        <a:pt x="9" y="0"/>
                      </a:lnTo>
                      <a:lnTo>
                        <a:pt x="0" y="11"/>
                      </a:lnTo>
                      <a:lnTo>
                        <a:pt x="9"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9" name="Line 1461">
                  <a:extLst>
                    <a:ext uri="{FF2B5EF4-FFF2-40B4-BE49-F238E27FC236}">
                      <a16:creationId xmlns:a16="http://schemas.microsoft.com/office/drawing/2014/main" id="{4443A1B6-B8D9-C740-B1CD-C182A21197B1}"/>
                    </a:ext>
                  </a:extLst>
                </p:cNvPr>
                <p:cNvSpPr>
                  <a:spLocks noChangeShapeType="1"/>
                </p:cNvSpPr>
                <p:nvPr/>
              </p:nvSpPr>
              <p:spPr bwMode="auto">
                <a:xfrm flipV="1">
                  <a:off x="6037263" y="5119687"/>
                  <a:ext cx="0" cy="4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30" name="Line 1462">
                  <a:extLst>
                    <a:ext uri="{FF2B5EF4-FFF2-40B4-BE49-F238E27FC236}">
                      <a16:creationId xmlns:a16="http://schemas.microsoft.com/office/drawing/2014/main" id="{23D16997-3B23-E1B7-D086-5BA5ED498B73}"/>
                    </a:ext>
                  </a:extLst>
                </p:cNvPr>
                <p:cNvSpPr>
                  <a:spLocks noChangeShapeType="1"/>
                </p:cNvSpPr>
                <p:nvPr/>
              </p:nvSpPr>
              <p:spPr bwMode="auto">
                <a:xfrm flipV="1">
                  <a:off x="6037263" y="5121275"/>
                  <a:ext cx="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31" name="Rectangle 1463">
                  <a:extLst>
                    <a:ext uri="{FF2B5EF4-FFF2-40B4-BE49-F238E27FC236}">
                      <a16:creationId xmlns:a16="http://schemas.microsoft.com/office/drawing/2014/main" id="{FADE9C04-4F93-8A91-C00C-511A39DF4FE0}"/>
                    </a:ext>
                  </a:extLst>
                </p:cNvPr>
                <p:cNvSpPr>
                  <a:spLocks noChangeArrowheads="1"/>
                </p:cNvSpPr>
                <p:nvPr/>
              </p:nvSpPr>
              <p:spPr bwMode="auto">
                <a:xfrm>
                  <a:off x="6037263" y="5122862"/>
                  <a:ext cx="1588"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2" name="Rectangle 1464">
                  <a:extLst>
                    <a:ext uri="{FF2B5EF4-FFF2-40B4-BE49-F238E27FC236}">
                      <a16:creationId xmlns:a16="http://schemas.microsoft.com/office/drawing/2014/main" id="{B0F923B6-3050-2F3D-26B1-0E5CB137F3AF}"/>
                    </a:ext>
                  </a:extLst>
                </p:cNvPr>
                <p:cNvSpPr>
                  <a:spLocks noChangeArrowheads="1"/>
                </p:cNvSpPr>
                <p:nvPr/>
              </p:nvSpPr>
              <p:spPr bwMode="auto">
                <a:xfrm>
                  <a:off x="6037263" y="5122862"/>
                  <a:ext cx="1588"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33" name="Freeform 1465">
                  <a:extLst>
                    <a:ext uri="{FF2B5EF4-FFF2-40B4-BE49-F238E27FC236}">
                      <a16:creationId xmlns:a16="http://schemas.microsoft.com/office/drawing/2014/main" id="{CC74D98F-5F41-6E35-076D-E12F275832E0}"/>
                    </a:ext>
                  </a:extLst>
                </p:cNvPr>
                <p:cNvSpPr>
                  <a:spLocks/>
                </p:cNvSpPr>
                <p:nvPr/>
              </p:nvSpPr>
              <p:spPr bwMode="auto">
                <a:xfrm>
                  <a:off x="6027738" y="5130800"/>
                  <a:ext cx="22225" cy="7937"/>
                </a:xfrm>
                <a:custGeom>
                  <a:avLst/>
                  <a:gdLst>
                    <a:gd name="T0" fmla="*/ 98 w 98"/>
                    <a:gd name="T1" fmla="*/ 27 h 35"/>
                    <a:gd name="T2" fmla="*/ 98 w 98"/>
                    <a:gd name="T3" fmla="*/ 27 h 35"/>
                    <a:gd name="T4" fmla="*/ 98 w 98"/>
                    <a:gd name="T5" fmla="*/ 25 h 35"/>
                    <a:gd name="T6" fmla="*/ 97 w 98"/>
                    <a:gd name="T7" fmla="*/ 23 h 35"/>
                    <a:gd name="T8" fmla="*/ 94 w 98"/>
                    <a:gd name="T9" fmla="*/ 20 h 35"/>
                    <a:gd name="T10" fmla="*/ 89 w 98"/>
                    <a:gd name="T11" fmla="*/ 18 h 35"/>
                    <a:gd name="T12" fmla="*/ 89 w 98"/>
                    <a:gd name="T13" fmla="*/ 18 h 35"/>
                    <a:gd name="T14" fmla="*/ 89 w 98"/>
                    <a:gd name="T15" fmla="*/ 13 h 35"/>
                    <a:gd name="T16" fmla="*/ 88 w 98"/>
                    <a:gd name="T17" fmla="*/ 10 h 35"/>
                    <a:gd name="T18" fmla="*/ 86 w 98"/>
                    <a:gd name="T19" fmla="*/ 7 h 35"/>
                    <a:gd name="T20" fmla="*/ 83 w 98"/>
                    <a:gd name="T21" fmla="*/ 4 h 35"/>
                    <a:gd name="T22" fmla="*/ 77 w 98"/>
                    <a:gd name="T23" fmla="*/ 2 h 35"/>
                    <a:gd name="T24" fmla="*/ 71 w 98"/>
                    <a:gd name="T25" fmla="*/ 1 h 35"/>
                    <a:gd name="T26" fmla="*/ 62 w 98"/>
                    <a:gd name="T27" fmla="*/ 0 h 35"/>
                    <a:gd name="T28" fmla="*/ 62 w 98"/>
                    <a:gd name="T29" fmla="*/ 0 h 35"/>
                    <a:gd name="T30" fmla="*/ 57 w 98"/>
                    <a:gd name="T31" fmla="*/ 1 h 35"/>
                    <a:gd name="T32" fmla="*/ 54 w 98"/>
                    <a:gd name="T33" fmla="*/ 2 h 35"/>
                    <a:gd name="T34" fmla="*/ 50 w 98"/>
                    <a:gd name="T35" fmla="*/ 5 h 35"/>
                    <a:gd name="T36" fmla="*/ 45 w 98"/>
                    <a:gd name="T37" fmla="*/ 8 h 35"/>
                    <a:gd name="T38" fmla="*/ 45 w 98"/>
                    <a:gd name="T39" fmla="*/ 8 h 35"/>
                    <a:gd name="T40" fmla="*/ 45 w 98"/>
                    <a:gd name="T41" fmla="*/ 6 h 35"/>
                    <a:gd name="T42" fmla="*/ 44 w 98"/>
                    <a:gd name="T43" fmla="*/ 5 h 35"/>
                    <a:gd name="T44" fmla="*/ 40 w 98"/>
                    <a:gd name="T45" fmla="*/ 2 h 35"/>
                    <a:gd name="T46" fmla="*/ 35 w 98"/>
                    <a:gd name="T47" fmla="*/ 0 h 35"/>
                    <a:gd name="T48" fmla="*/ 35 w 98"/>
                    <a:gd name="T49" fmla="*/ 0 h 35"/>
                    <a:gd name="T50" fmla="*/ 27 w 98"/>
                    <a:gd name="T51" fmla="*/ 1 h 35"/>
                    <a:gd name="T52" fmla="*/ 20 w 98"/>
                    <a:gd name="T53" fmla="*/ 2 h 35"/>
                    <a:gd name="T54" fmla="*/ 16 w 98"/>
                    <a:gd name="T55" fmla="*/ 4 h 35"/>
                    <a:gd name="T56" fmla="*/ 12 w 98"/>
                    <a:gd name="T57" fmla="*/ 7 h 35"/>
                    <a:gd name="T58" fmla="*/ 11 w 98"/>
                    <a:gd name="T59" fmla="*/ 10 h 35"/>
                    <a:gd name="T60" fmla="*/ 10 w 98"/>
                    <a:gd name="T61" fmla="*/ 13 h 35"/>
                    <a:gd name="T62" fmla="*/ 9 w 98"/>
                    <a:gd name="T63" fmla="*/ 18 h 35"/>
                    <a:gd name="T64" fmla="*/ 9 w 98"/>
                    <a:gd name="T65" fmla="*/ 18 h 35"/>
                    <a:gd name="T66" fmla="*/ 5 w 98"/>
                    <a:gd name="T67" fmla="*/ 20 h 35"/>
                    <a:gd name="T68" fmla="*/ 1 w 98"/>
                    <a:gd name="T69" fmla="*/ 23 h 35"/>
                    <a:gd name="T70" fmla="*/ 0 w 98"/>
                    <a:gd name="T71" fmla="*/ 25 h 35"/>
                    <a:gd name="T72" fmla="*/ 0 w 98"/>
                    <a:gd name="T73" fmla="*/ 27 h 35"/>
                    <a:gd name="T74" fmla="*/ 0 w 98"/>
                    <a:gd name="T75" fmla="*/ 27 h 35"/>
                    <a:gd name="T76" fmla="*/ 0 w 98"/>
                    <a:gd name="T77" fmla="*/ 29 h 35"/>
                    <a:gd name="T78" fmla="*/ 1 w 98"/>
                    <a:gd name="T79" fmla="*/ 31 h 35"/>
                    <a:gd name="T80" fmla="*/ 4 w 98"/>
                    <a:gd name="T81" fmla="*/ 32 h 35"/>
                    <a:gd name="T82" fmla="*/ 9 w 98"/>
                    <a:gd name="T83" fmla="*/ 35 h 35"/>
                    <a:gd name="T84" fmla="*/ 89 w 98"/>
                    <a:gd name="T85" fmla="*/ 35 h 35"/>
                    <a:gd name="T86" fmla="*/ 89 w 98"/>
                    <a:gd name="T87" fmla="*/ 35 h 35"/>
                    <a:gd name="T88" fmla="*/ 94 w 98"/>
                    <a:gd name="T89" fmla="*/ 32 h 35"/>
                    <a:gd name="T90" fmla="*/ 97 w 98"/>
                    <a:gd name="T91" fmla="*/ 29 h 35"/>
                    <a:gd name="T92" fmla="*/ 98 w 98"/>
                    <a:gd name="T93" fmla="*/ 28 h 35"/>
                    <a:gd name="T94" fmla="*/ 98 w 98"/>
                    <a:gd name="T95" fmla="*/ 27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98" h="35">
                      <a:moveTo>
                        <a:pt x="98" y="27"/>
                      </a:moveTo>
                      <a:lnTo>
                        <a:pt x="98" y="27"/>
                      </a:lnTo>
                      <a:lnTo>
                        <a:pt x="98" y="25"/>
                      </a:lnTo>
                      <a:lnTo>
                        <a:pt x="97" y="23"/>
                      </a:lnTo>
                      <a:lnTo>
                        <a:pt x="94" y="20"/>
                      </a:lnTo>
                      <a:lnTo>
                        <a:pt x="89" y="18"/>
                      </a:lnTo>
                      <a:lnTo>
                        <a:pt x="89" y="18"/>
                      </a:lnTo>
                      <a:lnTo>
                        <a:pt x="89" y="13"/>
                      </a:lnTo>
                      <a:lnTo>
                        <a:pt x="88" y="10"/>
                      </a:lnTo>
                      <a:lnTo>
                        <a:pt x="86" y="7"/>
                      </a:lnTo>
                      <a:lnTo>
                        <a:pt x="83" y="4"/>
                      </a:lnTo>
                      <a:lnTo>
                        <a:pt x="77" y="2"/>
                      </a:lnTo>
                      <a:lnTo>
                        <a:pt x="71" y="1"/>
                      </a:lnTo>
                      <a:lnTo>
                        <a:pt x="62" y="0"/>
                      </a:lnTo>
                      <a:lnTo>
                        <a:pt x="62" y="0"/>
                      </a:lnTo>
                      <a:lnTo>
                        <a:pt x="57" y="1"/>
                      </a:lnTo>
                      <a:lnTo>
                        <a:pt x="54" y="2"/>
                      </a:lnTo>
                      <a:lnTo>
                        <a:pt x="50" y="5"/>
                      </a:lnTo>
                      <a:lnTo>
                        <a:pt x="45" y="8"/>
                      </a:lnTo>
                      <a:lnTo>
                        <a:pt x="45" y="8"/>
                      </a:lnTo>
                      <a:lnTo>
                        <a:pt x="45" y="6"/>
                      </a:lnTo>
                      <a:lnTo>
                        <a:pt x="44" y="5"/>
                      </a:lnTo>
                      <a:lnTo>
                        <a:pt x="40" y="2"/>
                      </a:lnTo>
                      <a:lnTo>
                        <a:pt x="35" y="0"/>
                      </a:lnTo>
                      <a:lnTo>
                        <a:pt x="35" y="0"/>
                      </a:lnTo>
                      <a:lnTo>
                        <a:pt x="27" y="1"/>
                      </a:lnTo>
                      <a:lnTo>
                        <a:pt x="20" y="2"/>
                      </a:lnTo>
                      <a:lnTo>
                        <a:pt x="16" y="4"/>
                      </a:lnTo>
                      <a:lnTo>
                        <a:pt x="12" y="7"/>
                      </a:lnTo>
                      <a:lnTo>
                        <a:pt x="11" y="10"/>
                      </a:lnTo>
                      <a:lnTo>
                        <a:pt x="10" y="13"/>
                      </a:lnTo>
                      <a:lnTo>
                        <a:pt x="9" y="18"/>
                      </a:lnTo>
                      <a:lnTo>
                        <a:pt x="9" y="18"/>
                      </a:lnTo>
                      <a:lnTo>
                        <a:pt x="5" y="20"/>
                      </a:lnTo>
                      <a:lnTo>
                        <a:pt x="1" y="23"/>
                      </a:lnTo>
                      <a:lnTo>
                        <a:pt x="0" y="25"/>
                      </a:lnTo>
                      <a:lnTo>
                        <a:pt x="0" y="27"/>
                      </a:lnTo>
                      <a:lnTo>
                        <a:pt x="0" y="27"/>
                      </a:lnTo>
                      <a:lnTo>
                        <a:pt x="0" y="29"/>
                      </a:lnTo>
                      <a:lnTo>
                        <a:pt x="1" y="31"/>
                      </a:lnTo>
                      <a:lnTo>
                        <a:pt x="4" y="32"/>
                      </a:lnTo>
                      <a:lnTo>
                        <a:pt x="9" y="35"/>
                      </a:lnTo>
                      <a:lnTo>
                        <a:pt x="89" y="35"/>
                      </a:lnTo>
                      <a:lnTo>
                        <a:pt x="89" y="35"/>
                      </a:lnTo>
                      <a:lnTo>
                        <a:pt x="94" y="32"/>
                      </a:lnTo>
                      <a:lnTo>
                        <a:pt x="97" y="29"/>
                      </a:lnTo>
                      <a:lnTo>
                        <a:pt x="98" y="28"/>
                      </a:lnTo>
                      <a:lnTo>
                        <a:pt x="98" y="27"/>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4" name="Freeform 1466">
                  <a:extLst>
                    <a:ext uri="{FF2B5EF4-FFF2-40B4-BE49-F238E27FC236}">
                      <a16:creationId xmlns:a16="http://schemas.microsoft.com/office/drawing/2014/main" id="{C8499289-F4AA-B6A9-BAF0-AED097701651}"/>
                    </a:ext>
                  </a:extLst>
                </p:cNvPr>
                <p:cNvSpPr>
                  <a:spLocks/>
                </p:cNvSpPr>
                <p:nvPr/>
              </p:nvSpPr>
              <p:spPr bwMode="auto">
                <a:xfrm>
                  <a:off x="6027738" y="5130800"/>
                  <a:ext cx="22225" cy="7937"/>
                </a:xfrm>
                <a:custGeom>
                  <a:avLst/>
                  <a:gdLst>
                    <a:gd name="T0" fmla="*/ 98 w 98"/>
                    <a:gd name="T1" fmla="*/ 27 h 35"/>
                    <a:gd name="T2" fmla="*/ 98 w 98"/>
                    <a:gd name="T3" fmla="*/ 27 h 35"/>
                    <a:gd name="T4" fmla="*/ 98 w 98"/>
                    <a:gd name="T5" fmla="*/ 25 h 35"/>
                    <a:gd name="T6" fmla="*/ 97 w 98"/>
                    <a:gd name="T7" fmla="*/ 23 h 35"/>
                    <a:gd name="T8" fmla="*/ 94 w 98"/>
                    <a:gd name="T9" fmla="*/ 20 h 35"/>
                    <a:gd name="T10" fmla="*/ 89 w 98"/>
                    <a:gd name="T11" fmla="*/ 18 h 35"/>
                    <a:gd name="T12" fmla="*/ 89 w 98"/>
                    <a:gd name="T13" fmla="*/ 18 h 35"/>
                    <a:gd name="T14" fmla="*/ 89 w 98"/>
                    <a:gd name="T15" fmla="*/ 13 h 35"/>
                    <a:gd name="T16" fmla="*/ 88 w 98"/>
                    <a:gd name="T17" fmla="*/ 10 h 35"/>
                    <a:gd name="T18" fmla="*/ 86 w 98"/>
                    <a:gd name="T19" fmla="*/ 7 h 35"/>
                    <a:gd name="T20" fmla="*/ 83 w 98"/>
                    <a:gd name="T21" fmla="*/ 4 h 35"/>
                    <a:gd name="T22" fmla="*/ 77 w 98"/>
                    <a:gd name="T23" fmla="*/ 2 h 35"/>
                    <a:gd name="T24" fmla="*/ 71 w 98"/>
                    <a:gd name="T25" fmla="*/ 1 h 35"/>
                    <a:gd name="T26" fmla="*/ 62 w 98"/>
                    <a:gd name="T27" fmla="*/ 0 h 35"/>
                    <a:gd name="T28" fmla="*/ 62 w 98"/>
                    <a:gd name="T29" fmla="*/ 0 h 35"/>
                    <a:gd name="T30" fmla="*/ 57 w 98"/>
                    <a:gd name="T31" fmla="*/ 1 h 35"/>
                    <a:gd name="T32" fmla="*/ 54 w 98"/>
                    <a:gd name="T33" fmla="*/ 2 h 35"/>
                    <a:gd name="T34" fmla="*/ 50 w 98"/>
                    <a:gd name="T35" fmla="*/ 5 h 35"/>
                    <a:gd name="T36" fmla="*/ 45 w 98"/>
                    <a:gd name="T37" fmla="*/ 8 h 35"/>
                    <a:gd name="T38" fmla="*/ 45 w 98"/>
                    <a:gd name="T39" fmla="*/ 8 h 35"/>
                    <a:gd name="T40" fmla="*/ 45 w 98"/>
                    <a:gd name="T41" fmla="*/ 6 h 35"/>
                    <a:gd name="T42" fmla="*/ 44 w 98"/>
                    <a:gd name="T43" fmla="*/ 5 h 35"/>
                    <a:gd name="T44" fmla="*/ 40 w 98"/>
                    <a:gd name="T45" fmla="*/ 2 h 35"/>
                    <a:gd name="T46" fmla="*/ 35 w 98"/>
                    <a:gd name="T47" fmla="*/ 0 h 35"/>
                    <a:gd name="T48" fmla="*/ 35 w 98"/>
                    <a:gd name="T49" fmla="*/ 0 h 35"/>
                    <a:gd name="T50" fmla="*/ 27 w 98"/>
                    <a:gd name="T51" fmla="*/ 1 h 35"/>
                    <a:gd name="T52" fmla="*/ 20 w 98"/>
                    <a:gd name="T53" fmla="*/ 2 h 35"/>
                    <a:gd name="T54" fmla="*/ 16 w 98"/>
                    <a:gd name="T55" fmla="*/ 4 h 35"/>
                    <a:gd name="T56" fmla="*/ 12 w 98"/>
                    <a:gd name="T57" fmla="*/ 7 h 35"/>
                    <a:gd name="T58" fmla="*/ 11 w 98"/>
                    <a:gd name="T59" fmla="*/ 10 h 35"/>
                    <a:gd name="T60" fmla="*/ 10 w 98"/>
                    <a:gd name="T61" fmla="*/ 13 h 35"/>
                    <a:gd name="T62" fmla="*/ 9 w 98"/>
                    <a:gd name="T63" fmla="*/ 18 h 35"/>
                    <a:gd name="T64" fmla="*/ 9 w 98"/>
                    <a:gd name="T65" fmla="*/ 18 h 35"/>
                    <a:gd name="T66" fmla="*/ 5 w 98"/>
                    <a:gd name="T67" fmla="*/ 20 h 35"/>
                    <a:gd name="T68" fmla="*/ 1 w 98"/>
                    <a:gd name="T69" fmla="*/ 23 h 35"/>
                    <a:gd name="T70" fmla="*/ 0 w 98"/>
                    <a:gd name="T71" fmla="*/ 25 h 35"/>
                    <a:gd name="T72" fmla="*/ 0 w 98"/>
                    <a:gd name="T73" fmla="*/ 27 h 35"/>
                    <a:gd name="T74" fmla="*/ 0 w 98"/>
                    <a:gd name="T75" fmla="*/ 27 h 35"/>
                    <a:gd name="T76" fmla="*/ 0 w 98"/>
                    <a:gd name="T77" fmla="*/ 29 h 35"/>
                    <a:gd name="T78" fmla="*/ 1 w 98"/>
                    <a:gd name="T79" fmla="*/ 31 h 35"/>
                    <a:gd name="T80" fmla="*/ 4 w 98"/>
                    <a:gd name="T81" fmla="*/ 32 h 35"/>
                    <a:gd name="T82" fmla="*/ 9 w 98"/>
                    <a:gd name="T83" fmla="*/ 35 h 35"/>
                    <a:gd name="T84" fmla="*/ 89 w 98"/>
                    <a:gd name="T85" fmla="*/ 35 h 35"/>
                    <a:gd name="T86" fmla="*/ 89 w 98"/>
                    <a:gd name="T87" fmla="*/ 35 h 35"/>
                    <a:gd name="T88" fmla="*/ 94 w 98"/>
                    <a:gd name="T89" fmla="*/ 32 h 35"/>
                    <a:gd name="T90" fmla="*/ 97 w 98"/>
                    <a:gd name="T91" fmla="*/ 29 h 35"/>
                    <a:gd name="T92" fmla="*/ 98 w 98"/>
                    <a:gd name="T93" fmla="*/ 28 h 35"/>
                    <a:gd name="T94" fmla="*/ 98 w 98"/>
                    <a:gd name="T95" fmla="*/ 27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98" h="35">
                      <a:moveTo>
                        <a:pt x="98" y="27"/>
                      </a:moveTo>
                      <a:lnTo>
                        <a:pt x="98" y="27"/>
                      </a:lnTo>
                      <a:lnTo>
                        <a:pt x="98" y="25"/>
                      </a:lnTo>
                      <a:lnTo>
                        <a:pt x="97" y="23"/>
                      </a:lnTo>
                      <a:lnTo>
                        <a:pt x="94" y="20"/>
                      </a:lnTo>
                      <a:lnTo>
                        <a:pt x="89" y="18"/>
                      </a:lnTo>
                      <a:lnTo>
                        <a:pt x="89" y="18"/>
                      </a:lnTo>
                      <a:lnTo>
                        <a:pt x="89" y="13"/>
                      </a:lnTo>
                      <a:lnTo>
                        <a:pt x="88" y="10"/>
                      </a:lnTo>
                      <a:lnTo>
                        <a:pt x="86" y="7"/>
                      </a:lnTo>
                      <a:lnTo>
                        <a:pt x="83" y="4"/>
                      </a:lnTo>
                      <a:lnTo>
                        <a:pt x="77" y="2"/>
                      </a:lnTo>
                      <a:lnTo>
                        <a:pt x="71" y="1"/>
                      </a:lnTo>
                      <a:lnTo>
                        <a:pt x="62" y="0"/>
                      </a:lnTo>
                      <a:lnTo>
                        <a:pt x="62" y="0"/>
                      </a:lnTo>
                      <a:lnTo>
                        <a:pt x="57" y="1"/>
                      </a:lnTo>
                      <a:lnTo>
                        <a:pt x="54" y="2"/>
                      </a:lnTo>
                      <a:lnTo>
                        <a:pt x="50" y="5"/>
                      </a:lnTo>
                      <a:lnTo>
                        <a:pt x="45" y="8"/>
                      </a:lnTo>
                      <a:lnTo>
                        <a:pt x="45" y="8"/>
                      </a:lnTo>
                      <a:lnTo>
                        <a:pt x="45" y="6"/>
                      </a:lnTo>
                      <a:lnTo>
                        <a:pt x="44" y="5"/>
                      </a:lnTo>
                      <a:lnTo>
                        <a:pt x="40" y="2"/>
                      </a:lnTo>
                      <a:lnTo>
                        <a:pt x="35" y="0"/>
                      </a:lnTo>
                      <a:lnTo>
                        <a:pt x="35" y="0"/>
                      </a:lnTo>
                      <a:lnTo>
                        <a:pt x="27" y="1"/>
                      </a:lnTo>
                      <a:lnTo>
                        <a:pt x="20" y="2"/>
                      </a:lnTo>
                      <a:lnTo>
                        <a:pt x="16" y="4"/>
                      </a:lnTo>
                      <a:lnTo>
                        <a:pt x="12" y="7"/>
                      </a:lnTo>
                      <a:lnTo>
                        <a:pt x="11" y="10"/>
                      </a:lnTo>
                      <a:lnTo>
                        <a:pt x="10" y="13"/>
                      </a:lnTo>
                      <a:lnTo>
                        <a:pt x="9" y="18"/>
                      </a:lnTo>
                      <a:lnTo>
                        <a:pt x="9" y="18"/>
                      </a:lnTo>
                      <a:lnTo>
                        <a:pt x="5" y="20"/>
                      </a:lnTo>
                      <a:lnTo>
                        <a:pt x="1" y="23"/>
                      </a:lnTo>
                      <a:lnTo>
                        <a:pt x="0" y="25"/>
                      </a:lnTo>
                      <a:lnTo>
                        <a:pt x="0" y="27"/>
                      </a:lnTo>
                      <a:lnTo>
                        <a:pt x="0" y="27"/>
                      </a:lnTo>
                      <a:lnTo>
                        <a:pt x="0" y="29"/>
                      </a:lnTo>
                      <a:lnTo>
                        <a:pt x="1" y="31"/>
                      </a:lnTo>
                      <a:lnTo>
                        <a:pt x="4" y="32"/>
                      </a:lnTo>
                      <a:lnTo>
                        <a:pt x="9" y="35"/>
                      </a:lnTo>
                      <a:lnTo>
                        <a:pt x="89" y="35"/>
                      </a:lnTo>
                      <a:lnTo>
                        <a:pt x="89" y="35"/>
                      </a:lnTo>
                      <a:lnTo>
                        <a:pt x="94" y="32"/>
                      </a:lnTo>
                      <a:lnTo>
                        <a:pt x="97" y="29"/>
                      </a:lnTo>
                      <a:lnTo>
                        <a:pt x="98" y="28"/>
                      </a:lnTo>
                      <a:lnTo>
                        <a:pt x="98" y="2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5" name="Freeform 1467">
                  <a:extLst>
                    <a:ext uri="{FF2B5EF4-FFF2-40B4-BE49-F238E27FC236}">
                      <a16:creationId xmlns:a16="http://schemas.microsoft.com/office/drawing/2014/main" id="{EB98D45E-DD4C-35F7-35FE-74CF83886A96}"/>
                    </a:ext>
                  </a:extLst>
                </p:cNvPr>
                <p:cNvSpPr>
                  <a:spLocks/>
                </p:cNvSpPr>
                <p:nvPr/>
              </p:nvSpPr>
              <p:spPr bwMode="auto">
                <a:xfrm>
                  <a:off x="6027738" y="5130800"/>
                  <a:ext cx="22225" cy="7937"/>
                </a:xfrm>
                <a:custGeom>
                  <a:avLst/>
                  <a:gdLst>
                    <a:gd name="T0" fmla="*/ 98 w 98"/>
                    <a:gd name="T1" fmla="*/ 27 h 35"/>
                    <a:gd name="T2" fmla="*/ 98 w 98"/>
                    <a:gd name="T3" fmla="*/ 27 h 35"/>
                    <a:gd name="T4" fmla="*/ 98 w 98"/>
                    <a:gd name="T5" fmla="*/ 25 h 35"/>
                    <a:gd name="T6" fmla="*/ 97 w 98"/>
                    <a:gd name="T7" fmla="*/ 23 h 35"/>
                    <a:gd name="T8" fmla="*/ 94 w 98"/>
                    <a:gd name="T9" fmla="*/ 20 h 35"/>
                    <a:gd name="T10" fmla="*/ 89 w 98"/>
                    <a:gd name="T11" fmla="*/ 18 h 35"/>
                    <a:gd name="T12" fmla="*/ 89 w 98"/>
                    <a:gd name="T13" fmla="*/ 18 h 35"/>
                    <a:gd name="T14" fmla="*/ 89 w 98"/>
                    <a:gd name="T15" fmla="*/ 13 h 35"/>
                    <a:gd name="T16" fmla="*/ 88 w 98"/>
                    <a:gd name="T17" fmla="*/ 10 h 35"/>
                    <a:gd name="T18" fmla="*/ 86 w 98"/>
                    <a:gd name="T19" fmla="*/ 7 h 35"/>
                    <a:gd name="T20" fmla="*/ 83 w 98"/>
                    <a:gd name="T21" fmla="*/ 5 h 35"/>
                    <a:gd name="T22" fmla="*/ 77 w 98"/>
                    <a:gd name="T23" fmla="*/ 2 h 35"/>
                    <a:gd name="T24" fmla="*/ 71 w 98"/>
                    <a:gd name="T25" fmla="*/ 1 h 35"/>
                    <a:gd name="T26" fmla="*/ 62 w 98"/>
                    <a:gd name="T27" fmla="*/ 0 h 35"/>
                    <a:gd name="T28" fmla="*/ 62 w 98"/>
                    <a:gd name="T29" fmla="*/ 0 h 35"/>
                    <a:gd name="T30" fmla="*/ 57 w 98"/>
                    <a:gd name="T31" fmla="*/ 1 h 35"/>
                    <a:gd name="T32" fmla="*/ 54 w 98"/>
                    <a:gd name="T33" fmla="*/ 2 h 35"/>
                    <a:gd name="T34" fmla="*/ 50 w 98"/>
                    <a:gd name="T35" fmla="*/ 5 h 35"/>
                    <a:gd name="T36" fmla="*/ 45 w 98"/>
                    <a:gd name="T37" fmla="*/ 8 h 35"/>
                    <a:gd name="T38" fmla="*/ 45 w 98"/>
                    <a:gd name="T39" fmla="*/ 8 h 35"/>
                    <a:gd name="T40" fmla="*/ 45 w 98"/>
                    <a:gd name="T41" fmla="*/ 6 h 35"/>
                    <a:gd name="T42" fmla="*/ 44 w 98"/>
                    <a:gd name="T43" fmla="*/ 5 h 35"/>
                    <a:gd name="T44" fmla="*/ 40 w 98"/>
                    <a:gd name="T45" fmla="*/ 2 h 35"/>
                    <a:gd name="T46" fmla="*/ 35 w 98"/>
                    <a:gd name="T47" fmla="*/ 0 h 35"/>
                    <a:gd name="T48" fmla="*/ 35 w 98"/>
                    <a:gd name="T49" fmla="*/ 0 h 35"/>
                    <a:gd name="T50" fmla="*/ 27 w 98"/>
                    <a:gd name="T51" fmla="*/ 1 h 35"/>
                    <a:gd name="T52" fmla="*/ 20 w 98"/>
                    <a:gd name="T53" fmla="*/ 2 h 35"/>
                    <a:gd name="T54" fmla="*/ 16 w 98"/>
                    <a:gd name="T55" fmla="*/ 5 h 35"/>
                    <a:gd name="T56" fmla="*/ 12 w 98"/>
                    <a:gd name="T57" fmla="*/ 7 h 35"/>
                    <a:gd name="T58" fmla="*/ 11 w 98"/>
                    <a:gd name="T59" fmla="*/ 10 h 35"/>
                    <a:gd name="T60" fmla="*/ 10 w 98"/>
                    <a:gd name="T61" fmla="*/ 13 h 35"/>
                    <a:gd name="T62" fmla="*/ 9 w 98"/>
                    <a:gd name="T63" fmla="*/ 18 h 35"/>
                    <a:gd name="T64" fmla="*/ 9 w 98"/>
                    <a:gd name="T65" fmla="*/ 18 h 35"/>
                    <a:gd name="T66" fmla="*/ 5 w 98"/>
                    <a:gd name="T67" fmla="*/ 20 h 35"/>
                    <a:gd name="T68" fmla="*/ 1 w 98"/>
                    <a:gd name="T69" fmla="*/ 23 h 35"/>
                    <a:gd name="T70" fmla="*/ 0 w 98"/>
                    <a:gd name="T71" fmla="*/ 25 h 35"/>
                    <a:gd name="T72" fmla="*/ 0 w 98"/>
                    <a:gd name="T73" fmla="*/ 27 h 35"/>
                    <a:gd name="T74" fmla="*/ 0 w 98"/>
                    <a:gd name="T75" fmla="*/ 27 h 35"/>
                    <a:gd name="T76" fmla="*/ 0 w 98"/>
                    <a:gd name="T77" fmla="*/ 29 h 35"/>
                    <a:gd name="T78" fmla="*/ 1 w 98"/>
                    <a:gd name="T79" fmla="*/ 31 h 35"/>
                    <a:gd name="T80" fmla="*/ 4 w 98"/>
                    <a:gd name="T81" fmla="*/ 32 h 35"/>
                    <a:gd name="T82" fmla="*/ 9 w 98"/>
                    <a:gd name="T83" fmla="*/ 35 h 35"/>
                    <a:gd name="T84" fmla="*/ 89 w 98"/>
                    <a:gd name="T85" fmla="*/ 35 h 35"/>
                    <a:gd name="T86" fmla="*/ 89 w 98"/>
                    <a:gd name="T87" fmla="*/ 35 h 35"/>
                    <a:gd name="T88" fmla="*/ 94 w 98"/>
                    <a:gd name="T89" fmla="*/ 32 h 35"/>
                    <a:gd name="T90" fmla="*/ 97 w 98"/>
                    <a:gd name="T91" fmla="*/ 29 h 35"/>
                    <a:gd name="T92" fmla="*/ 98 w 98"/>
                    <a:gd name="T93" fmla="*/ 28 h 35"/>
                    <a:gd name="T94" fmla="*/ 98 w 98"/>
                    <a:gd name="T95" fmla="*/ 27 h 35"/>
                    <a:gd name="T96" fmla="*/ 98 w 98"/>
                    <a:gd name="T97" fmla="*/ 27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8" h="35">
                      <a:moveTo>
                        <a:pt x="98" y="27"/>
                      </a:moveTo>
                      <a:lnTo>
                        <a:pt x="98" y="27"/>
                      </a:lnTo>
                      <a:lnTo>
                        <a:pt x="98" y="25"/>
                      </a:lnTo>
                      <a:lnTo>
                        <a:pt x="97" y="23"/>
                      </a:lnTo>
                      <a:lnTo>
                        <a:pt x="94" y="20"/>
                      </a:lnTo>
                      <a:lnTo>
                        <a:pt x="89" y="18"/>
                      </a:lnTo>
                      <a:lnTo>
                        <a:pt x="89" y="18"/>
                      </a:lnTo>
                      <a:lnTo>
                        <a:pt x="89" y="13"/>
                      </a:lnTo>
                      <a:lnTo>
                        <a:pt x="88" y="10"/>
                      </a:lnTo>
                      <a:lnTo>
                        <a:pt x="86" y="7"/>
                      </a:lnTo>
                      <a:lnTo>
                        <a:pt x="83" y="5"/>
                      </a:lnTo>
                      <a:lnTo>
                        <a:pt x="77" y="2"/>
                      </a:lnTo>
                      <a:lnTo>
                        <a:pt x="71" y="1"/>
                      </a:lnTo>
                      <a:lnTo>
                        <a:pt x="62" y="0"/>
                      </a:lnTo>
                      <a:lnTo>
                        <a:pt x="62" y="0"/>
                      </a:lnTo>
                      <a:lnTo>
                        <a:pt x="57" y="1"/>
                      </a:lnTo>
                      <a:lnTo>
                        <a:pt x="54" y="2"/>
                      </a:lnTo>
                      <a:lnTo>
                        <a:pt x="50" y="5"/>
                      </a:lnTo>
                      <a:lnTo>
                        <a:pt x="45" y="8"/>
                      </a:lnTo>
                      <a:lnTo>
                        <a:pt x="45" y="8"/>
                      </a:lnTo>
                      <a:lnTo>
                        <a:pt x="45" y="6"/>
                      </a:lnTo>
                      <a:lnTo>
                        <a:pt x="44" y="5"/>
                      </a:lnTo>
                      <a:lnTo>
                        <a:pt x="40" y="2"/>
                      </a:lnTo>
                      <a:lnTo>
                        <a:pt x="35" y="0"/>
                      </a:lnTo>
                      <a:lnTo>
                        <a:pt x="35" y="0"/>
                      </a:lnTo>
                      <a:lnTo>
                        <a:pt x="27" y="1"/>
                      </a:lnTo>
                      <a:lnTo>
                        <a:pt x="20" y="2"/>
                      </a:lnTo>
                      <a:lnTo>
                        <a:pt x="16" y="5"/>
                      </a:lnTo>
                      <a:lnTo>
                        <a:pt x="12" y="7"/>
                      </a:lnTo>
                      <a:lnTo>
                        <a:pt x="11" y="10"/>
                      </a:lnTo>
                      <a:lnTo>
                        <a:pt x="10" y="13"/>
                      </a:lnTo>
                      <a:lnTo>
                        <a:pt x="9" y="18"/>
                      </a:lnTo>
                      <a:lnTo>
                        <a:pt x="9" y="18"/>
                      </a:lnTo>
                      <a:lnTo>
                        <a:pt x="5" y="20"/>
                      </a:lnTo>
                      <a:lnTo>
                        <a:pt x="1" y="23"/>
                      </a:lnTo>
                      <a:lnTo>
                        <a:pt x="0" y="25"/>
                      </a:lnTo>
                      <a:lnTo>
                        <a:pt x="0" y="27"/>
                      </a:lnTo>
                      <a:lnTo>
                        <a:pt x="0" y="27"/>
                      </a:lnTo>
                      <a:lnTo>
                        <a:pt x="0" y="29"/>
                      </a:lnTo>
                      <a:lnTo>
                        <a:pt x="1" y="31"/>
                      </a:lnTo>
                      <a:lnTo>
                        <a:pt x="4" y="32"/>
                      </a:lnTo>
                      <a:lnTo>
                        <a:pt x="9" y="35"/>
                      </a:lnTo>
                      <a:lnTo>
                        <a:pt x="89" y="35"/>
                      </a:lnTo>
                      <a:lnTo>
                        <a:pt x="89" y="35"/>
                      </a:lnTo>
                      <a:lnTo>
                        <a:pt x="94" y="32"/>
                      </a:lnTo>
                      <a:lnTo>
                        <a:pt x="97" y="29"/>
                      </a:lnTo>
                      <a:lnTo>
                        <a:pt x="98" y="28"/>
                      </a:lnTo>
                      <a:lnTo>
                        <a:pt x="98" y="27"/>
                      </a:lnTo>
                      <a:lnTo>
                        <a:pt x="98" y="27"/>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36" name="Freeform 1468">
                  <a:extLst>
                    <a:ext uri="{FF2B5EF4-FFF2-40B4-BE49-F238E27FC236}">
                      <a16:creationId xmlns:a16="http://schemas.microsoft.com/office/drawing/2014/main" id="{1E7742B6-B39E-6581-8B11-67E947896F85}"/>
                    </a:ext>
                  </a:extLst>
                </p:cNvPr>
                <p:cNvSpPr>
                  <a:spLocks/>
                </p:cNvSpPr>
                <p:nvPr/>
              </p:nvSpPr>
              <p:spPr bwMode="auto">
                <a:xfrm>
                  <a:off x="6024563" y="5130800"/>
                  <a:ext cx="4763" cy="6350"/>
                </a:xfrm>
                <a:custGeom>
                  <a:avLst/>
                  <a:gdLst>
                    <a:gd name="T0" fmla="*/ 0 w 18"/>
                    <a:gd name="T1" fmla="*/ 0 h 22"/>
                    <a:gd name="T2" fmla="*/ 0 w 18"/>
                    <a:gd name="T3" fmla="*/ 0 h 22"/>
                    <a:gd name="T4" fmla="*/ 0 w 18"/>
                    <a:gd name="T5" fmla="*/ 3 h 22"/>
                    <a:gd name="T6" fmla="*/ 1 w 18"/>
                    <a:gd name="T7" fmla="*/ 6 h 22"/>
                    <a:gd name="T8" fmla="*/ 4 w 18"/>
                    <a:gd name="T9" fmla="*/ 7 h 22"/>
                    <a:gd name="T10" fmla="*/ 9 w 18"/>
                    <a:gd name="T11" fmla="*/ 6 h 22"/>
                    <a:gd name="T12" fmla="*/ 9 w 18"/>
                    <a:gd name="T13" fmla="*/ 6 h 22"/>
                    <a:gd name="T14" fmla="*/ 14 w 18"/>
                    <a:gd name="T15" fmla="*/ 8 h 22"/>
                    <a:gd name="T16" fmla="*/ 17 w 18"/>
                    <a:gd name="T17" fmla="*/ 10 h 22"/>
                    <a:gd name="T18" fmla="*/ 18 w 18"/>
                    <a:gd name="T19" fmla="*/ 11 h 22"/>
                    <a:gd name="T20" fmla="*/ 18 w 18"/>
                    <a:gd name="T21" fmla="*/ 13 h 22"/>
                    <a:gd name="T22" fmla="*/ 18 w 18"/>
                    <a:gd name="T23" fmla="*/ 13 h 22"/>
                    <a:gd name="T24" fmla="*/ 13 w 18"/>
                    <a:gd name="T25" fmla="*/ 14 h 22"/>
                    <a:gd name="T26" fmla="*/ 10 w 18"/>
                    <a:gd name="T27" fmla="*/ 16 h 22"/>
                    <a:gd name="T28" fmla="*/ 9 w 18"/>
                    <a:gd name="T29" fmla="*/ 19 h 22"/>
                    <a:gd name="T30" fmla="*/ 9 w 18"/>
                    <a:gd name="T31" fmla="*/ 22 h 22"/>
                    <a:gd name="T32" fmla="*/ 9 w 18"/>
                    <a:gd name="T33" fmla="*/ 22 h 22"/>
                    <a:gd name="T34" fmla="*/ 6 w 18"/>
                    <a:gd name="T35" fmla="*/ 20 h 22"/>
                    <a:gd name="T36" fmla="*/ 4 w 18"/>
                    <a:gd name="T37" fmla="*/ 16 h 22"/>
                    <a:gd name="T38" fmla="*/ 1 w 18"/>
                    <a:gd name="T39" fmla="*/ 11 h 22"/>
                    <a:gd name="T40" fmla="*/ 0 w 18"/>
                    <a:gd name="T41" fmla="*/ 5 h 22"/>
                    <a:gd name="T42" fmla="*/ 0 w 18"/>
                    <a:gd name="T43" fmla="*/ 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 h="22">
                      <a:moveTo>
                        <a:pt x="0" y="0"/>
                      </a:moveTo>
                      <a:lnTo>
                        <a:pt x="0" y="0"/>
                      </a:lnTo>
                      <a:lnTo>
                        <a:pt x="0" y="3"/>
                      </a:lnTo>
                      <a:lnTo>
                        <a:pt x="1" y="6"/>
                      </a:lnTo>
                      <a:lnTo>
                        <a:pt x="4" y="7"/>
                      </a:lnTo>
                      <a:lnTo>
                        <a:pt x="9" y="6"/>
                      </a:lnTo>
                      <a:lnTo>
                        <a:pt x="9" y="6"/>
                      </a:lnTo>
                      <a:lnTo>
                        <a:pt x="14" y="8"/>
                      </a:lnTo>
                      <a:lnTo>
                        <a:pt x="17" y="10"/>
                      </a:lnTo>
                      <a:lnTo>
                        <a:pt x="18" y="11"/>
                      </a:lnTo>
                      <a:lnTo>
                        <a:pt x="18" y="13"/>
                      </a:lnTo>
                      <a:lnTo>
                        <a:pt x="18" y="13"/>
                      </a:lnTo>
                      <a:lnTo>
                        <a:pt x="13" y="14"/>
                      </a:lnTo>
                      <a:lnTo>
                        <a:pt x="10" y="16"/>
                      </a:lnTo>
                      <a:lnTo>
                        <a:pt x="9" y="19"/>
                      </a:lnTo>
                      <a:lnTo>
                        <a:pt x="9" y="22"/>
                      </a:lnTo>
                      <a:lnTo>
                        <a:pt x="9" y="22"/>
                      </a:lnTo>
                      <a:lnTo>
                        <a:pt x="6" y="20"/>
                      </a:lnTo>
                      <a:lnTo>
                        <a:pt x="4" y="16"/>
                      </a:lnTo>
                      <a:lnTo>
                        <a:pt x="1" y="11"/>
                      </a:lnTo>
                      <a:lnTo>
                        <a:pt x="0" y="5"/>
                      </a:lnTo>
                      <a:lnTo>
                        <a:pt x="0"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7" name="Freeform 1469">
                  <a:extLst>
                    <a:ext uri="{FF2B5EF4-FFF2-40B4-BE49-F238E27FC236}">
                      <a16:creationId xmlns:a16="http://schemas.microsoft.com/office/drawing/2014/main" id="{0B122B02-CCE8-57CF-CD91-3297BB144EEA}"/>
                    </a:ext>
                  </a:extLst>
                </p:cNvPr>
                <p:cNvSpPr>
                  <a:spLocks/>
                </p:cNvSpPr>
                <p:nvPr/>
              </p:nvSpPr>
              <p:spPr bwMode="auto">
                <a:xfrm>
                  <a:off x="6024563" y="5130800"/>
                  <a:ext cx="4763" cy="6350"/>
                </a:xfrm>
                <a:custGeom>
                  <a:avLst/>
                  <a:gdLst>
                    <a:gd name="T0" fmla="*/ 0 w 18"/>
                    <a:gd name="T1" fmla="*/ 0 h 22"/>
                    <a:gd name="T2" fmla="*/ 0 w 18"/>
                    <a:gd name="T3" fmla="*/ 0 h 22"/>
                    <a:gd name="T4" fmla="*/ 0 w 18"/>
                    <a:gd name="T5" fmla="*/ 3 h 22"/>
                    <a:gd name="T6" fmla="*/ 1 w 18"/>
                    <a:gd name="T7" fmla="*/ 6 h 22"/>
                    <a:gd name="T8" fmla="*/ 4 w 18"/>
                    <a:gd name="T9" fmla="*/ 7 h 22"/>
                    <a:gd name="T10" fmla="*/ 9 w 18"/>
                    <a:gd name="T11" fmla="*/ 6 h 22"/>
                    <a:gd name="T12" fmla="*/ 9 w 18"/>
                    <a:gd name="T13" fmla="*/ 6 h 22"/>
                    <a:gd name="T14" fmla="*/ 14 w 18"/>
                    <a:gd name="T15" fmla="*/ 8 h 22"/>
                    <a:gd name="T16" fmla="*/ 17 w 18"/>
                    <a:gd name="T17" fmla="*/ 10 h 22"/>
                    <a:gd name="T18" fmla="*/ 18 w 18"/>
                    <a:gd name="T19" fmla="*/ 11 h 22"/>
                    <a:gd name="T20" fmla="*/ 18 w 18"/>
                    <a:gd name="T21" fmla="*/ 13 h 22"/>
                    <a:gd name="T22" fmla="*/ 18 w 18"/>
                    <a:gd name="T23" fmla="*/ 13 h 22"/>
                    <a:gd name="T24" fmla="*/ 13 w 18"/>
                    <a:gd name="T25" fmla="*/ 14 h 22"/>
                    <a:gd name="T26" fmla="*/ 10 w 18"/>
                    <a:gd name="T27" fmla="*/ 16 h 22"/>
                    <a:gd name="T28" fmla="*/ 9 w 18"/>
                    <a:gd name="T29" fmla="*/ 19 h 22"/>
                    <a:gd name="T30" fmla="*/ 9 w 18"/>
                    <a:gd name="T31" fmla="*/ 22 h 22"/>
                    <a:gd name="T32" fmla="*/ 9 w 18"/>
                    <a:gd name="T33" fmla="*/ 22 h 22"/>
                    <a:gd name="T34" fmla="*/ 6 w 18"/>
                    <a:gd name="T35" fmla="*/ 20 h 22"/>
                    <a:gd name="T36" fmla="*/ 4 w 18"/>
                    <a:gd name="T37" fmla="*/ 16 h 22"/>
                    <a:gd name="T38" fmla="*/ 1 w 18"/>
                    <a:gd name="T39" fmla="*/ 11 h 22"/>
                    <a:gd name="T40" fmla="*/ 0 w 18"/>
                    <a:gd name="T41" fmla="*/ 5 h 22"/>
                    <a:gd name="T42" fmla="*/ 0 w 18"/>
                    <a:gd name="T43" fmla="*/ 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 h="22">
                      <a:moveTo>
                        <a:pt x="0" y="0"/>
                      </a:moveTo>
                      <a:lnTo>
                        <a:pt x="0" y="0"/>
                      </a:lnTo>
                      <a:lnTo>
                        <a:pt x="0" y="3"/>
                      </a:lnTo>
                      <a:lnTo>
                        <a:pt x="1" y="6"/>
                      </a:lnTo>
                      <a:lnTo>
                        <a:pt x="4" y="7"/>
                      </a:lnTo>
                      <a:lnTo>
                        <a:pt x="9" y="6"/>
                      </a:lnTo>
                      <a:lnTo>
                        <a:pt x="9" y="6"/>
                      </a:lnTo>
                      <a:lnTo>
                        <a:pt x="14" y="8"/>
                      </a:lnTo>
                      <a:lnTo>
                        <a:pt x="17" y="10"/>
                      </a:lnTo>
                      <a:lnTo>
                        <a:pt x="18" y="11"/>
                      </a:lnTo>
                      <a:lnTo>
                        <a:pt x="18" y="13"/>
                      </a:lnTo>
                      <a:lnTo>
                        <a:pt x="18" y="13"/>
                      </a:lnTo>
                      <a:lnTo>
                        <a:pt x="13" y="14"/>
                      </a:lnTo>
                      <a:lnTo>
                        <a:pt x="10" y="16"/>
                      </a:lnTo>
                      <a:lnTo>
                        <a:pt x="9" y="19"/>
                      </a:lnTo>
                      <a:lnTo>
                        <a:pt x="9" y="22"/>
                      </a:lnTo>
                      <a:lnTo>
                        <a:pt x="9" y="22"/>
                      </a:lnTo>
                      <a:lnTo>
                        <a:pt x="6" y="20"/>
                      </a:lnTo>
                      <a:lnTo>
                        <a:pt x="4" y="16"/>
                      </a:lnTo>
                      <a:lnTo>
                        <a:pt x="1" y="11"/>
                      </a:lnTo>
                      <a:lnTo>
                        <a:pt x="0" y="5"/>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8" name="Freeform 1470">
                  <a:extLst>
                    <a:ext uri="{FF2B5EF4-FFF2-40B4-BE49-F238E27FC236}">
                      <a16:creationId xmlns:a16="http://schemas.microsoft.com/office/drawing/2014/main" id="{96A7EA9B-F3D6-D1DC-A0A8-B2C2F847F192}"/>
                    </a:ext>
                  </a:extLst>
                </p:cNvPr>
                <p:cNvSpPr>
                  <a:spLocks/>
                </p:cNvSpPr>
                <p:nvPr/>
              </p:nvSpPr>
              <p:spPr bwMode="auto">
                <a:xfrm>
                  <a:off x="6024563" y="5130800"/>
                  <a:ext cx="4763" cy="6350"/>
                </a:xfrm>
                <a:custGeom>
                  <a:avLst/>
                  <a:gdLst>
                    <a:gd name="T0" fmla="*/ 0 w 18"/>
                    <a:gd name="T1" fmla="*/ 0 h 22"/>
                    <a:gd name="T2" fmla="*/ 0 w 18"/>
                    <a:gd name="T3" fmla="*/ 0 h 22"/>
                    <a:gd name="T4" fmla="*/ 0 w 18"/>
                    <a:gd name="T5" fmla="*/ 3 h 22"/>
                    <a:gd name="T6" fmla="*/ 1 w 18"/>
                    <a:gd name="T7" fmla="*/ 6 h 22"/>
                    <a:gd name="T8" fmla="*/ 4 w 18"/>
                    <a:gd name="T9" fmla="*/ 7 h 22"/>
                    <a:gd name="T10" fmla="*/ 9 w 18"/>
                    <a:gd name="T11" fmla="*/ 6 h 22"/>
                    <a:gd name="T12" fmla="*/ 9 w 18"/>
                    <a:gd name="T13" fmla="*/ 6 h 22"/>
                    <a:gd name="T14" fmla="*/ 14 w 18"/>
                    <a:gd name="T15" fmla="*/ 8 h 22"/>
                    <a:gd name="T16" fmla="*/ 17 w 18"/>
                    <a:gd name="T17" fmla="*/ 10 h 22"/>
                    <a:gd name="T18" fmla="*/ 18 w 18"/>
                    <a:gd name="T19" fmla="*/ 11 h 22"/>
                    <a:gd name="T20" fmla="*/ 18 w 18"/>
                    <a:gd name="T21" fmla="*/ 13 h 22"/>
                    <a:gd name="T22" fmla="*/ 18 w 18"/>
                    <a:gd name="T23" fmla="*/ 13 h 22"/>
                    <a:gd name="T24" fmla="*/ 13 w 18"/>
                    <a:gd name="T25" fmla="*/ 13 h 22"/>
                    <a:gd name="T26" fmla="*/ 10 w 18"/>
                    <a:gd name="T27" fmla="*/ 15 h 22"/>
                    <a:gd name="T28" fmla="*/ 9 w 18"/>
                    <a:gd name="T29" fmla="*/ 19 h 22"/>
                    <a:gd name="T30" fmla="*/ 9 w 18"/>
                    <a:gd name="T31" fmla="*/ 22 h 22"/>
                    <a:gd name="T32" fmla="*/ 9 w 18"/>
                    <a:gd name="T33" fmla="*/ 22 h 22"/>
                    <a:gd name="T34" fmla="*/ 6 w 18"/>
                    <a:gd name="T35" fmla="*/ 20 h 22"/>
                    <a:gd name="T36" fmla="*/ 4 w 18"/>
                    <a:gd name="T37" fmla="*/ 16 h 22"/>
                    <a:gd name="T38" fmla="*/ 1 w 18"/>
                    <a:gd name="T39" fmla="*/ 11 h 22"/>
                    <a:gd name="T40" fmla="*/ 0 w 18"/>
                    <a:gd name="T41" fmla="*/ 5 h 22"/>
                    <a:gd name="T42" fmla="*/ 0 w 18"/>
                    <a:gd name="T43" fmla="*/ 0 h 22"/>
                    <a:gd name="T44" fmla="*/ 0 w 18"/>
                    <a:gd name="T45" fmla="*/ 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8" h="22">
                      <a:moveTo>
                        <a:pt x="0" y="0"/>
                      </a:moveTo>
                      <a:lnTo>
                        <a:pt x="0" y="0"/>
                      </a:lnTo>
                      <a:lnTo>
                        <a:pt x="0" y="3"/>
                      </a:lnTo>
                      <a:lnTo>
                        <a:pt x="1" y="6"/>
                      </a:lnTo>
                      <a:lnTo>
                        <a:pt x="4" y="7"/>
                      </a:lnTo>
                      <a:lnTo>
                        <a:pt x="9" y="6"/>
                      </a:lnTo>
                      <a:lnTo>
                        <a:pt x="9" y="6"/>
                      </a:lnTo>
                      <a:lnTo>
                        <a:pt x="14" y="8"/>
                      </a:lnTo>
                      <a:lnTo>
                        <a:pt x="17" y="10"/>
                      </a:lnTo>
                      <a:lnTo>
                        <a:pt x="18" y="11"/>
                      </a:lnTo>
                      <a:lnTo>
                        <a:pt x="18" y="13"/>
                      </a:lnTo>
                      <a:lnTo>
                        <a:pt x="18" y="13"/>
                      </a:lnTo>
                      <a:lnTo>
                        <a:pt x="13" y="13"/>
                      </a:lnTo>
                      <a:lnTo>
                        <a:pt x="10" y="15"/>
                      </a:lnTo>
                      <a:lnTo>
                        <a:pt x="9" y="19"/>
                      </a:lnTo>
                      <a:lnTo>
                        <a:pt x="9" y="22"/>
                      </a:lnTo>
                      <a:lnTo>
                        <a:pt x="9" y="22"/>
                      </a:lnTo>
                      <a:lnTo>
                        <a:pt x="6" y="20"/>
                      </a:lnTo>
                      <a:lnTo>
                        <a:pt x="4" y="16"/>
                      </a:lnTo>
                      <a:lnTo>
                        <a:pt x="1" y="11"/>
                      </a:lnTo>
                      <a:lnTo>
                        <a:pt x="0" y="5"/>
                      </a:lnTo>
                      <a:lnTo>
                        <a:pt x="0" y="0"/>
                      </a:lnTo>
                      <a:lnTo>
                        <a:pt x="0"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39" name="Freeform 1471">
                  <a:extLst>
                    <a:ext uri="{FF2B5EF4-FFF2-40B4-BE49-F238E27FC236}">
                      <a16:creationId xmlns:a16="http://schemas.microsoft.com/office/drawing/2014/main" id="{42532004-B7C3-F614-94C1-9D48539B298E}"/>
                    </a:ext>
                  </a:extLst>
                </p:cNvPr>
                <p:cNvSpPr>
                  <a:spLocks/>
                </p:cNvSpPr>
                <p:nvPr/>
              </p:nvSpPr>
              <p:spPr bwMode="auto">
                <a:xfrm>
                  <a:off x="6046788" y="5130800"/>
                  <a:ext cx="4763" cy="6350"/>
                </a:xfrm>
                <a:custGeom>
                  <a:avLst/>
                  <a:gdLst>
                    <a:gd name="T0" fmla="*/ 18 w 18"/>
                    <a:gd name="T1" fmla="*/ 0 h 22"/>
                    <a:gd name="T2" fmla="*/ 18 w 18"/>
                    <a:gd name="T3" fmla="*/ 0 h 22"/>
                    <a:gd name="T4" fmla="*/ 18 w 18"/>
                    <a:gd name="T5" fmla="*/ 3 h 22"/>
                    <a:gd name="T6" fmla="*/ 17 w 18"/>
                    <a:gd name="T7" fmla="*/ 6 h 22"/>
                    <a:gd name="T8" fmla="*/ 14 w 18"/>
                    <a:gd name="T9" fmla="*/ 7 h 22"/>
                    <a:gd name="T10" fmla="*/ 9 w 18"/>
                    <a:gd name="T11" fmla="*/ 6 h 22"/>
                    <a:gd name="T12" fmla="*/ 9 w 18"/>
                    <a:gd name="T13" fmla="*/ 6 h 22"/>
                    <a:gd name="T14" fmla="*/ 4 w 18"/>
                    <a:gd name="T15" fmla="*/ 7 h 22"/>
                    <a:gd name="T16" fmla="*/ 1 w 18"/>
                    <a:gd name="T17" fmla="*/ 8 h 22"/>
                    <a:gd name="T18" fmla="*/ 1 w 18"/>
                    <a:gd name="T19" fmla="*/ 10 h 22"/>
                    <a:gd name="T20" fmla="*/ 0 w 18"/>
                    <a:gd name="T21" fmla="*/ 13 h 22"/>
                    <a:gd name="T22" fmla="*/ 0 w 18"/>
                    <a:gd name="T23" fmla="*/ 13 h 22"/>
                    <a:gd name="T24" fmla="*/ 5 w 18"/>
                    <a:gd name="T25" fmla="*/ 16 h 22"/>
                    <a:gd name="T26" fmla="*/ 8 w 18"/>
                    <a:gd name="T27" fmla="*/ 19 h 22"/>
                    <a:gd name="T28" fmla="*/ 9 w 18"/>
                    <a:gd name="T29" fmla="*/ 22 h 22"/>
                    <a:gd name="T30" fmla="*/ 9 w 18"/>
                    <a:gd name="T31" fmla="*/ 22 h 22"/>
                    <a:gd name="T32" fmla="*/ 12 w 18"/>
                    <a:gd name="T33" fmla="*/ 20 h 22"/>
                    <a:gd name="T34" fmla="*/ 14 w 18"/>
                    <a:gd name="T35" fmla="*/ 16 h 22"/>
                    <a:gd name="T36" fmla="*/ 17 w 18"/>
                    <a:gd name="T37" fmla="*/ 11 h 22"/>
                    <a:gd name="T38" fmla="*/ 18 w 18"/>
                    <a:gd name="T39" fmla="*/ 5 h 22"/>
                    <a:gd name="T40" fmla="*/ 18 w 18"/>
                    <a:gd name="T41" fmla="*/ 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22">
                      <a:moveTo>
                        <a:pt x="18" y="0"/>
                      </a:moveTo>
                      <a:lnTo>
                        <a:pt x="18" y="0"/>
                      </a:lnTo>
                      <a:lnTo>
                        <a:pt x="18" y="3"/>
                      </a:lnTo>
                      <a:lnTo>
                        <a:pt x="17" y="6"/>
                      </a:lnTo>
                      <a:lnTo>
                        <a:pt x="14" y="7"/>
                      </a:lnTo>
                      <a:lnTo>
                        <a:pt x="9" y="6"/>
                      </a:lnTo>
                      <a:lnTo>
                        <a:pt x="9" y="6"/>
                      </a:lnTo>
                      <a:lnTo>
                        <a:pt x="4" y="7"/>
                      </a:lnTo>
                      <a:lnTo>
                        <a:pt x="1" y="8"/>
                      </a:lnTo>
                      <a:lnTo>
                        <a:pt x="1" y="10"/>
                      </a:lnTo>
                      <a:lnTo>
                        <a:pt x="0" y="13"/>
                      </a:lnTo>
                      <a:lnTo>
                        <a:pt x="0" y="13"/>
                      </a:lnTo>
                      <a:lnTo>
                        <a:pt x="5" y="16"/>
                      </a:lnTo>
                      <a:lnTo>
                        <a:pt x="8" y="19"/>
                      </a:lnTo>
                      <a:lnTo>
                        <a:pt x="9" y="22"/>
                      </a:lnTo>
                      <a:lnTo>
                        <a:pt x="9" y="22"/>
                      </a:lnTo>
                      <a:lnTo>
                        <a:pt x="12" y="20"/>
                      </a:lnTo>
                      <a:lnTo>
                        <a:pt x="14" y="16"/>
                      </a:lnTo>
                      <a:lnTo>
                        <a:pt x="17" y="11"/>
                      </a:lnTo>
                      <a:lnTo>
                        <a:pt x="18" y="5"/>
                      </a:lnTo>
                      <a:lnTo>
                        <a:pt x="18"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0" name="Freeform 1472">
                  <a:extLst>
                    <a:ext uri="{FF2B5EF4-FFF2-40B4-BE49-F238E27FC236}">
                      <a16:creationId xmlns:a16="http://schemas.microsoft.com/office/drawing/2014/main" id="{4B51D1BD-14AF-4C4F-3F42-F4C0680358AC}"/>
                    </a:ext>
                  </a:extLst>
                </p:cNvPr>
                <p:cNvSpPr>
                  <a:spLocks/>
                </p:cNvSpPr>
                <p:nvPr/>
              </p:nvSpPr>
              <p:spPr bwMode="auto">
                <a:xfrm>
                  <a:off x="6046788" y="5130800"/>
                  <a:ext cx="4763" cy="6350"/>
                </a:xfrm>
                <a:custGeom>
                  <a:avLst/>
                  <a:gdLst>
                    <a:gd name="T0" fmla="*/ 18 w 18"/>
                    <a:gd name="T1" fmla="*/ 0 h 22"/>
                    <a:gd name="T2" fmla="*/ 18 w 18"/>
                    <a:gd name="T3" fmla="*/ 0 h 22"/>
                    <a:gd name="T4" fmla="*/ 18 w 18"/>
                    <a:gd name="T5" fmla="*/ 3 h 22"/>
                    <a:gd name="T6" fmla="*/ 17 w 18"/>
                    <a:gd name="T7" fmla="*/ 6 h 22"/>
                    <a:gd name="T8" fmla="*/ 14 w 18"/>
                    <a:gd name="T9" fmla="*/ 7 h 22"/>
                    <a:gd name="T10" fmla="*/ 9 w 18"/>
                    <a:gd name="T11" fmla="*/ 6 h 22"/>
                    <a:gd name="T12" fmla="*/ 9 w 18"/>
                    <a:gd name="T13" fmla="*/ 6 h 22"/>
                    <a:gd name="T14" fmla="*/ 4 w 18"/>
                    <a:gd name="T15" fmla="*/ 7 h 22"/>
                    <a:gd name="T16" fmla="*/ 1 w 18"/>
                    <a:gd name="T17" fmla="*/ 8 h 22"/>
                    <a:gd name="T18" fmla="*/ 1 w 18"/>
                    <a:gd name="T19" fmla="*/ 10 h 22"/>
                    <a:gd name="T20" fmla="*/ 0 w 18"/>
                    <a:gd name="T21" fmla="*/ 13 h 22"/>
                    <a:gd name="T22" fmla="*/ 0 w 18"/>
                    <a:gd name="T23" fmla="*/ 13 h 22"/>
                    <a:gd name="T24" fmla="*/ 5 w 18"/>
                    <a:gd name="T25" fmla="*/ 16 h 22"/>
                    <a:gd name="T26" fmla="*/ 8 w 18"/>
                    <a:gd name="T27" fmla="*/ 19 h 22"/>
                    <a:gd name="T28" fmla="*/ 9 w 18"/>
                    <a:gd name="T29" fmla="*/ 22 h 22"/>
                    <a:gd name="T30" fmla="*/ 9 w 18"/>
                    <a:gd name="T31" fmla="*/ 22 h 22"/>
                    <a:gd name="T32" fmla="*/ 12 w 18"/>
                    <a:gd name="T33" fmla="*/ 20 h 22"/>
                    <a:gd name="T34" fmla="*/ 14 w 18"/>
                    <a:gd name="T35" fmla="*/ 16 h 22"/>
                    <a:gd name="T36" fmla="*/ 17 w 18"/>
                    <a:gd name="T37" fmla="*/ 11 h 22"/>
                    <a:gd name="T38" fmla="*/ 18 w 18"/>
                    <a:gd name="T39" fmla="*/ 5 h 22"/>
                    <a:gd name="T40" fmla="*/ 18 w 18"/>
                    <a:gd name="T41" fmla="*/ 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22">
                      <a:moveTo>
                        <a:pt x="18" y="0"/>
                      </a:moveTo>
                      <a:lnTo>
                        <a:pt x="18" y="0"/>
                      </a:lnTo>
                      <a:lnTo>
                        <a:pt x="18" y="3"/>
                      </a:lnTo>
                      <a:lnTo>
                        <a:pt x="17" y="6"/>
                      </a:lnTo>
                      <a:lnTo>
                        <a:pt x="14" y="7"/>
                      </a:lnTo>
                      <a:lnTo>
                        <a:pt x="9" y="6"/>
                      </a:lnTo>
                      <a:lnTo>
                        <a:pt x="9" y="6"/>
                      </a:lnTo>
                      <a:lnTo>
                        <a:pt x="4" y="7"/>
                      </a:lnTo>
                      <a:lnTo>
                        <a:pt x="1" y="8"/>
                      </a:lnTo>
                      <a:lnTo>
                        <a:pt x="1" y="10"/>
                      </a:lnTo>
                      <a:lnTo>
                        <a:pt x="0" y="13"/>
                      </a:lnTo>
                      <a:lnTo>
                        <a:pt x="0" y="13"/>
                      </a:lnTo>
                      <a:lnTo>
                        <a:pt x="5" y="16"/>
                      </a:lnTo>
                      <a:lnTo>
                        <a:pt x="8" y="19"/>
                      </a:lnTo>
                      <a:lnTo>
                        <a:pt x="9" y="22"/>
                      </a:lnTo>
                      <a:lnTo>
                        <a:pt x="9" y="22"/>
                      </a:lnTo>
                      <a:lnTo>
                        <a:pt x="12" y="20"/>
                      </a:lnTo>
                      <a:lnTo>
                        <a:pt x="14" y="16"/>
                      </a:lnTo>
                      <a:lnTo>
                        <a:pt x="17" y="11"/>
                      </a:lnTo>
                      <a:lnTo>
                        <a:pt x="18" y="5"/>
                      </a:lnTo>
                      <a:lnTo>
                        <a:pt x="1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1" name="Freeform 1473">
                  <a:extLst>
                    <a:ext uri="{FF2B5EF4-FFF2-40B4-BE49-F238E27FC236}">
                      <a16:creationId xmlns:a16="http://schemas.microsoft.com/office/drawing/2014/main" id="{B1D7702F-3BEF-2D52-9C92-C3FBAA5E6985}"/>
                    </a:ext>
                  </a:extLst>
                </p:cNvPr>
                <p:cNvSpPr>
                  <a:spLocks/>
                </p:cNvSpPr>
                <p:nvPr/>
              </p:nvSpPr>
              <p:spPr bwMode="auto">
                <a:xfrm>
                  <a:off x="6046788" y="5130800"/>
                  <a:ext cx="4763" cy="6350"/>
                </a:xfrm>
                <a:custGeom>
                  <a:avLst/>
                  <a:gdLst>
                    <a:gd name="T0" fmla="*/ 18 w 18"/>
                    <a:gd name="T1" fmla="*/ 0 h 22"/>
                    <a:gd name="T2" fmla="*/ 18 w 18"/>
                    <a:gd name="T3" fmla="*/ 0 h 22"/>
                    <a:gd name="T4" fmla="*/ 17 w 18"/>
                    <a:gd name="T5" fmla="*/ 3 h 22"/>
                    <a:gd name="T6" fmla="*/ 17 w 18"/>
                    <a:gd name="T7" fmla="*/ 6 h 22"/>
                    <a:gd name="T8" fmla="*/ 14 w 18"/>
                    <a:gd name="T9" fmla="*/ 7 h 22"/>
                    <a:gd name="T10" fmla="*/ 9 w 18"/>
                    <a:gd name="T11" fmla="*/ 6 h 22"/>
                    <a:gd name="T12" fmla="*/ 9 w 18"/>
                    <a:gd name="T13" fmla="*/ 6 h 22"/>
                    <a:gd name="T14" fmla="*/ 4 w 18"/>
                    <a:gd name="T15" fmla="*/ 7 h 22"/>
                    <a:gd name="T16" fmla="*/ 1 w 18"/>
                    <a:gd name="T17" fmla="*/ 8 h 22"/>
                    <a:gd name="T18" fmla="*/ 1 w 18"/>
                    <a:gd name="T19" fmla="*/ 10 h 22"/>
                    <a:gd name="T20" fmla="*/ 0 w 18"/>
                    <a:gd name="T21" fmla="*/ 13 h 22"/>
                    <a:gd name="T22" fmla="*/ 0 w 18"/>
                    <a:gd name="T23" fmla="*/ 13 h 22"/>
                    <a:gd name="T24" fmla="*/ 5 w 18"/>
                    <a:gd name="T25" fmla="*/ 15 h 22"/>
                    <a:gd name="T26" fmla="*/ 8 w 18"/>
                    <a:gd name="T27" fmla="*/ 19 h 22"/>
                    <a:gd name="T28" fmla="*/ 9 w 18"/>
                    <a:gd name="T29" fmla="*/ 22 h 22"/>
                    <a:gd name="T30" fmla="*/ 9 w 18"/>
                    <a:gd name="T31" fmla="*/ 22 h 22"/>
                    <a:gd name="T32" fmla="*/ 12 w 18"/>
                    <a:gd name="T33" fmla="*/ 20 h 22"/>
                    <a:gd name="T34" fmla="*/ 14 w 18"/>
                    <a:gd name="T35" fmla="*/ 16 h 22"/>
                    <a:gd name="T36" fmla="*/ 17 w 18"/>
                    <a:gd name="T37" fmla="*/ 11 h 22"/>
                    <a:gd name="T38" fmla="*/ 17 w 18"/>
                    <a:gd name="T39" fmla="*/ 5 h 22"/>
                    <a:gd name="T40" fmla="*/ 18 w 18"/>
                    <a:gd name="T41" fmla="*/ 0 h 22"/>
                    <a:gd name="T42" fmla="*/ 18 w 18"/>
                    <a:gd name="T43" fmla="*/ 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 h="22">
                      <a:moveTo>
                        <a:pt x="18" y="0"/>
                      </a:moveTo>
                      <a:lnTo>
                        <a:pt x="18" y="0"/>
                      </a:lnTo>
                      <a:lnTo>
                        <a:pt x="17" y="3"/>
                      </a:lnTo>
                      <a:lnTo>
                        <a:pt x="17" y="6"/>
                      </a:lnTo>
                      <a:lnTo>
                        <a:pt x="14" y="7"/>
                      </a:lnTo>
                      <a:lnTo>
                        <a:pt x="9" y="6"/>
                      </a:lnTo>
                      <a:lnTo>
                        <a:pt x="9" y="6"/>
                      </a:lnTo>
                      <a:lnTo>
                        <a:pt x="4" y="7"/>
                      </a:lnTo>
                      <a:lnTo>
                        <a:pt x="1" y="8"/>
                      </a:lnTo>
                      <a:lnTo>
                        <a:pt x="1" y="10"/>
                      </a:lnTo>
                      <a:lnTo>
                        <a:pt x="0" y="13"/>
                      </a:lnTo>
                      <a:lnTo>
                        <a:pt x="0" y="13"/>
                      </a:lnTo>
                      <a:lnTo>
                        <a:pt x="5" y="15"/>
                      </a:lnTo>
                      <a:lnTo>
                        <a:pt x="8" y="19"/>
                      </a:lnTo>
                      <a:lnTo>
                        <a:pt x="9" y="22"/>
                      </a:lnTo>
                      <a:lnTo>
                        <a:pt x="9" y="22"/>
                      </a:lnTo>
                      <a:lnTo>
                        <a:pt x="12" y="20"/>
                      </a:lnTo>
                      <a:lnTo>
                        <a:pt x="14" y="16"/>
                      </a:lnTo>
                      <a:lnTo>
                        <a:pt x="17" y="11"/>
                      </a:lnTo>
                      <a:lnTo>
                        <a:pt x="17" y="5"/>
                      </a:lnTo>
                      <a:lnTo>
                        <a:pt x="18" y="0"/>
                      </a:lnTo>
                      <a:lnTo>
                        <a:pt x="18"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2" name="Freeform 1474">
                  <a:extLst>
                    <a:ext uri="{FF2B5EF4-FFF2-40B4-BE49-F238E27FC236}">
                      <a16:creationId xmlns:a16="http://schemas.microsoft.com/office/drawing/2014/main" id="{1C8CDB9F-A821-9628-28AA-EA877CC933E7}"/>
                    </a:ext>
                  </a:extLst>
                </p:cNvPr>
                <p:cNvSpPr>
                  <a:spLocks/>
                </p:cNvSpPr>
                <p:nvPr/>
              </p:nvSpPr>
              <p:spPr bwMode="auto">
                <a:xfrm>
                  <a:off x="6027738" y="5124450"/>
                  <a:ext cx="19050" cy="9525"/>
                </a:xfrm>
                <a:custGeom>
                  <a:avLst/>
                  <a:gdLst>
                    <a:gd name="T0" fmla="*/ 45 w 89"/>
                    <a:gd name="T1" fmla="*/ 0 h 44"/>
                    <a:gd name="T2" fmla="*/ 50 w 89"/>
                    <a:gd name="T3" fmla="*/ 5 h 44"/>
                    <a:gd name="T4" fmla="*/ 53 w 89"/>
                    <a:gd name="T5" fmla="*/ 14 h 44"/>
                    <a:gd name="T6" fmla="*/ 54 w 89"/>
                    <a:gd name="T7" fmla="*/ 28 h 44"/>
                    <a:gd name="T8" fmla="*/ 63 w 89"/>
                    <a:gd name="T9" fmla="*/ 22 h 44"/>
                    <a:gd name="T10" fmla="*/ 76 w 89"/>
                    <a:gd name="T11" fmla="*/ 14 h 44"/>
                    <a:gd name="T12" fmla="*/ 85 w 89"/>
                    <a:gd name="T13" fmla="*/ 13 h 44"/>
                    <a:gd name="T14" fmla="*/ 89 w 89"/>
                    <a:gd name="T15" fmla="*/ 14 h 44"/>
                    <a:gd name="T16" fmla="*/ 89 w 89"/>
                    <a:gd name="T17" fmla="*/ 16 h 44"/>
                    <a:gd name="T18" fmla="*/ 89 w 89"/>
                    <a:gd name="T19" fmla="*/ 22 h 44"/>
                    <a:gd name="T20" fmla="*/ 82 w 89"/>
                    <a:gd name="T21" fmla="*/ 23 h 44"/>
                    <a:gd name="T22" fmla="*/ 81 w 89"/>
                    <a:gd name="T23" fmla="*/ 28 h 44"/>
                    <a:gd name="T24" fmla="*/ 75 w 89"/>
                    <a:gd name="T25" fmla="*/ 29 h 44"/>
                    <a:gd name="T26" fmla="*/ 71 w 89"/>
                    <a:gd name="T27" fmla="*/ 32 h 44"/>
                    <a:gd name="T28" fmla="*/ 71 w 89"/>
                    <a:gd name="T29" fmla="*/ 35 h 44"/>
                    <a:gd name="T30" fmla="*/ 62 w 89"/>
                    <a:gd name="T31" fmla="*/ 38 h 44"/>
                    <a:gd name="T32" fmla="*/ 62 w 89"/>
                    <a:gd name="T33" fmla="*/ 41 h 44"/>
                    <a:gd name="T34" fmla="*/ 61 w 89"/>
                    <a:gd name="T35" fmla="*/ 43 h 44"/>
                    <a:gd name="T36" fmla="*/ 51 w 89"/>
                    <a:gd name="T37" fmla="*/ 43 h 44"/>
                    <a:gd name="T38" fmla="*/ 45 w 89"/>
                    <a:gd name="T39" fmla="*/ 41 h 44"/>
                    <a:gd name="T40" fmla="*/ 44 w 89"/>
                    <a:gd name="T41" fmla="*/ 43 h 44"/>
                    <a:gd name="T42" fmla="*/ 37 w 89"/>
                    <a:gd name="T43" fmla="*/ 43 h 44"/>
                    <a:gd name="T44" fmla="*/ 35 w 89"/>
                    <a:gd name="T45" fmla="*/ 41 h 44"/>
                    <a:gd name="T46" fmla="*/ 28 w 89"/>
                    <a:gd name="T47" fmla="*/ 37 h 44"/>
                    <a:gd name="T48" fmla="*/ 27 w 89"/>
                    <a:gd name="T49" fmla="*/ 35 h 44"/>
                    <a:gd name="T50" fmla="*/ 26 w 89"/>
                    <a:gd name="T51" fmla="*/ 33 h 44"/>
                    <a:gd name="T52" fmla="*/ 22 w 89"/>
                    <a:gd name="T53" fmla="*/ 30 h 44"/>
                    <a:gd name="T54" fmla="*/ 18 w 89"/>
                    <a:gd name="T55" fmla="*/ 28 h 44"/>
                    <a:gd name="T56" fmla="*/ 18 w 89"/>
                    <a:gd name="T57" fmla="*/ 25 h 44"/>
                    <a:gd name="T58" fmla="*/ 14 w 89"/>
                    <a:gd name="T59" fmla="*/ 22 h 44"/>
                    <a:gd name="T60" fmla="*/ 9 w 89"/>
                    <a:gd name="T61" fmla="*/ 22 h 44"/>
                    <a:gd name="T62" fmla="*/ 8 w 89"/>
                    <a:gd name="T63" fmla="*/ 19 h 44"/>
                    <a:gd name="T64" fmla="*/ 0 w 89"/>
                    <a:gd name="T65" fmla="*/ 16 h 44"/>
                    <a:gd name="T66" fmla="*/ 7 w 89"/>
                    <a:gd name="T67" fmla="*/ 13 h 44"/>
                    <a:gd name="T68" fmla="*/ 16 w 89"/>
                    <a:gd name="T69" fmla="*/ 13 h 44"/>
                    <a:gd name="T70" fmla="*/ 27 w 89"/>
                    <a:gd name="T71" fmla="*/ 17 h 44"/>
                    <a:gd name="T72" fmla="*/ 45 w 89"/>
                    <a:gd name="T73" fmla="*/ 28 h 44"/>
                    <a:gd name="T74" fmla="*/ 45 w 89"/>
                    <a:gd name="T75"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9" h="44">
                      <a:moveTo>
                        <a:pt x="45" y="0"/>
                      </a:moveTo>
                      <a:lnTo>
                        <a:pt x="45" y="0"/>
                      </a:lnTo>
                      <a:lnTo>
                        <a:pt x="48" y="2"/>
                      </a:lnTo>
                      <a:lnTo>
                        <a:pt x="50" y="5"/>
                      </a:lnTo>
                      <a:lnTo>
                        <a:pt x="51" y="8"/>
                      </a:lnTo>
                      <a:lnTo>
                        <a:pt x="53" y="14"/>
                      </a:lnTo>
                      <a:lnTo>
                        <a:pt x="53" y="22"/>
                      </a:lnTo>
                      <a:lnTo>
                        <a:pt x="54" y="28"/>
                      </a:lnTo>
                      <a:lnTo>
                        <a:pt x="54" y="28"/>
                      </a:lnTo>
                      <a:lnTo>
                        <a:pt x="63" y="22"/>
                      </a:lnTo>
                      <a:lnTo>
                        <a:pt x="70" y="17"/>
                      </a:lnTo>
                      <a:lnTo>
                        <a:pt x="76" y="14"/>
                      </a:lnTo>
                      <a:lnTo>
                        <a:pt x="82" y="13"/>
                      </a:lnTo>
                      <a:lnTo>
                        <a:pt x="85" y="13"/>
                      </a:lnTo>
                      <a:lnTo>
                        <a:pt x="88" y="13"/>
                      </a:lnTo>
                      <a:lnTo>
                        <a:pt x="89" y="14"/>
                      </a:lnTo>
                      <a:lnTo>
                        <a:pt x="89" y="16"/>
                      </a:lnTo>
                      <a:lnTo>
                        <a:pt x="89" y="16"/>
                      </a:lnTo>
                      <a:lnTo>
                        <a:pt x="89" y="22"/>
                      </a:lnTo>
                      <a:lnTo>
                        <a:pt x="89" y="22"/>
                      </a:lnTo>
                      <a:lnTo>
                        <a:pt x="84" y="22"/>
                      </a:lnTo>
                      <a:lnTo>
                        <a:pt x="82" y="23"/>
                      </a:lnTo>
                      <a:lnTo>
                        <a:pt x="81" y="25"/>
                      </a:lnTo>
                      <a:lnTo>
                        <a:pt x="81" y="28"/>
                      </a:lnTo>
                      <a:lnTo>
                        <a:pt x="81" y="28"/>
                      </a:lnTo>
                      <a:lnTo>
                        <a:pt x="75" y="29"/>
                      </a:lnTo>
                      <a:lnTo>
                        <a:pt x="72" y="30"/>
                      </a:lnTo>
                      <a:lnTo>
                        <a:pt x="71" y="32"/>
                      </a:lnTo>
                      <a:lnTo>
                        <a:pt x="71" y="35"/>
                      </a:lnTo>
                      <a:lnTo>
                        <a:pt x="71" y="35"/>
                      </a:lnTo>
                      <a:lnTo>
                        <a:pt x="63" y="37"/>
                      </a:lnTo>
                      <a:lnTo>
                        <a:pt x="62" y="38"/>
                      </a:lnTo>
                      <a:lnTo>
                        <a:pt x="62" y="41"/>
                      </a:lnTo>
                      <a:lnTo>
                        <a:pt x="62" y="41"/>
                      </a:lnTo>
                      <a:lnTo>
                        <a:pt x="62" y="42"/>
                      </a:lnTo>
                      <a:lnTo>
                        <a:pt x="61" y="43"/>
                      </a:lnTo>
                      <a:lnTo>
                        <a:pt x="57" y="44"/>
                      </a:lnTo>
                      <a:lnTo>
                        <a:pt x="51" y="43"/>
                      </a:lnTo>
                      <a:lnTo>
                        <a:pt x="45" y="41"/>
                      </a:lnTo>
                      <a:lnTo>
                        <a:pt x="45" y="41"/>
                      </a:lnTo>
                      <a:lnTo>
                        <a:pt x="45" y="42"/>
                      </a:lnTo>
                      <a:lnTo>
                        <a:pt x="44" y="43"/>
                      </a:lnTo>
                      <a:lnTo>
                        <a:pt x="40" y="44"/>
                      </a:lnTo>
                      <a:lnTo>
                        <a:pt x="37" y="43"/>
                      </a:lnTo>
                      <a:lnTo>
                        <a:pt x="36" y="42"/>
                      </a:lnTo>
                      <a:lnTo>
                        <a:pt x="35" y="41"/>
                      </a:lnTo>
                      <a:lnTo>
                        <a:pt x="35" y="41"/>
                      </a:lnTo>
                      <a:lnTo>
                        <a:pt x="28" y="37"/>
                      </a:lnTo>
                      <a:lnTo>
                        <a:pt x="27" y="36"/>
                      </a:lnTo>
                      <a:lnTo>
                        <a:pt x="27" y="35"/>
                      </a:lnTo>
                      <a:lnTo>
                        <a:pt x="27" y="35"/>
                      </a:lnTo>
                      <a:lnTo>
                        <a:pt x="26" y="33"/>
                      </a:lnTo>
                      <a:lnTo>
                        <a:pt x="25" y="32"/>
                      </a:lnTo>
                      <a:lnTo>
                        <a:pt x="22" y="30"/>
                      </a:lnTo>
                      <a:lnTo>
                        <a:pt x="19" y="29"/>
                      </a:lnTo>
                      <a:lnTo>
                        <a:pt x="18" y="28"/>
                      </a:lnTo>
                      <a:lnTo>
                        <a:pt x="18" y="28"/>
                      </a:lnTo>
                      <a:lnTo>
                        <a:pt x="18" y="25"/>
                      </a:lnTo>
                      <a:lnTo>
                        <a:pt x="17" y="23"/>
                      </a:lnTo>
                      <a:lnTo>
                        <a:pt x="14" y="22"/>
                      </a:lnTo>
                      <a:lnTo>
                        <a:pt x="9" y="22"/>
                      </a:lnTo>
                      <a:lnTo>
                        <a:pt x="9" y="22"/>
                      </a:lnTo>
                      <a:lnTo>
                        <a:pt x="9" y="21"/>
                      </a:lnTo>
                      <a:lnTo>
                        <a:pt x="8" y="19"/>
                      </a:lnTo>
                      <a:lnTo>
                        <a:pt x="6" y="18"/>
                      </a:lnTo>
                      <a:lnTo>
                        <a:pt x="0" y="16"/>
                      </a:lnTo>
                      <a:lnTo>
                        <a:pt x="0" y="16"/>
                      </a:lnTo>
                      <a:lnTo>
                        <a:pt x="7" y="13"/>
                      </a:lnTo>
                      <a:lnTo>
                        <a:pt x="11" y="13"/>
                      </a:lnTo>
                      <a:lnTo>
                        <a:pt x="16" y="13"/>
                      </a:lnTo>
                      <a:lnTo>
                        <a:pt x="21" y="14"/>
                      </a:lnTo>
                      <a:lnTo>
                        <a:pt x="27" y="17"/>
                      </a:lnTo>
                      <a:lnTo>
                        <a:pt x="35" y="22"/>
                      </a:lnTo>
                      <a:lnTo>
                        <a:pt x="45" y="28"/>
                      </a:lnTo>
                      <a:lnTo>
                        <a:pt x="45" y="28"/>
                      </a:lnTo>
                      <a:lnTo>
                        <a:pt x="45"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3" name="Freeform 1475">
                  <a:extLst>
                    <a:ext uri="{FF2B5EF4-FFF2-40B4-BE49-F238E27FC236}">
                      <a16:creationId xmlns:a16="http://schemas.microsoft.com/office/drawing/2014/main" id="{6F791EA3-1D42-6379-55FC-29F2CFD69F3D}"/>
                    </a:ext>
                  </a:extLst>
                </p:cNvPr>
                <p:cNvSpPr>
                  <a:spLocks/>
                </p:cNvSpPr>
                <p:nvPr/>
              </p:nvSpPr>
              <p:spPr bwMode="auto">
                <a:xfrm>
                  <a:off x="6027738" y="5124450"/>
                  <a:ext cx="19050" cy="9525"/>
                </a:xfrm>
                <a:custGeom>
                  <a:avLst/>
                  <a:gdLst>
                    <a:gd name="T0" fmla="*/ 45 w 89"/>
                    <a:gd name="T1" fmla="*/ 0 h 44"/>
                    <a:gd name="T2" fmla="*/ 50 w 89"/>
                    <a:gd name="T3" fmla="*/ 5 h 44"/>
                    <a:gd name="T4" fmla="*/ 53 w 89"/>
                    <a:gd name="T5" fmla="*/ 14 h 44"/>
                    <a:gd name="T6" fmla="*/ 54 w 89"/>
                    <a:gd name="T7" fmla="*/ 28 h 44"/>
                    <a:gd name="T8" fmla="*/ 63 w 89"/>
                    <a:gd name="T9" fmla="*/ 22 h 44"/>
                    <a:gd name="T10" fmla="*/ 76 w 89"/>
                    <a:gd name="T11" fmla="*/ 14 h 44"/>
                    <a:gd name="T12" fmla="*/ 85 w 89"/>
                    <a:gd name="T13" fmla="*/ 13 h 44"/>
                    <a:gd name="T14" fmla="*/ 89 w 89"/>
                    <a:gd name="T15" fmla="*/ 14 h 44"/>
                    <a:gd name="T16" fmla="*/ 89 w 89"/>
                    <a:gd name="T17" fmla="*/ 16 h 44"/>
                    <a:gd name="T18" fmla="*/ 89 w 89"/>
                    <a:gd name="T19" fmla="*/ 22 h 44"/>
                    <a:gd name="T20" fmla="*/ 82 w 89"/>
                    <a:gd name="T21" fmla="*/ 23 h 44"/>
                    <a:gd name="T22" fmla="*/ 81 w 89"/>
                    <a:gd name="T23" fmla="*/ 28 h 44"/>
                    <a:gd name="T24" fmla="*/ 75 w 89"/>
                    <a:gd name="T25" fmla="*/ 29 h 44"/>
                    <a:gd name="T26" fmla="*/ 71 w 89"/>
                    <a:gd name="T27" fmla="*/ 32 h 44"/>
                    <a:gd name="T28" fmla="*/ 71 w 89"/>
                    <a:gd name="T29" fmla="*/ 35 h 44"/>
                    <a:gd name="T30" fmla="*/ 62 w 89"/>
                    <a:gd name="T31" fmla="*/ 38 h 44"/>
                    <a:gd name="T32" fmla="*/ 62 w 89"/>
                    <a:gd name="T33" fmla="*/ 41 h 44"/>
                    <a:gd name="T34" fmla="*/ 61 w 89"/>
                    <a:gd name="T35" fmla="*/ 43 h 44"/>
                    <a:gd name="T36" fmla="*/ 51 w 89"/>
                    <a:gd name="T37" fmla="*/ 43 h 44"/>
                    <a:gd name="T38" fmla="*/ 45 w 89"/>
                    <a:gd name="T39" fmla="*/ 41 h 44"/>
                    <a:gd name="T40" fmla="*/ 44 w 89"/>
                    <a:gd name="T41" fmla="*/ 43 h 44"/>
                    <a:gd name="T42" fmla="*/ 37 w 89"/>
                    <a:gd name="T43" fmla="*/ 43 h 44"/>
                    <a:gd name="T44" fmla="*/ 35 w 89"/>
                    <a:gd name="T45" fmla="*/ 41 h 44"/>
                    <a:gd name="T46" fmla="*/ 28 w 89"/>
                    <a:gd name="T47" fmla="*/ 37 h 44"/>
                    <a:gd name="T48" fmla="*/ 27 w 89"/>
                    <a:gd name="T49" fmla="*/ 35 h 44"/>
                    <a:gd name="T50" fmla="*/ 26 w 89"/>
                    <a:gd name="T51" fmla="*/ 33 h 44"/>
                    <a:gd name="T52" fmla="*/ 22 w 89"/>
                    <a:gd name="T53" fmla="*/ 30 h 44"/>
                    <a:gd name="T54" fmla="*/ 18 w 89"/>
                    <a:gd name="T55" fmla="*/ 28 h 44"/>
                    <a:gd name="T56" fmla="*/ 18 w 89"/>
                    <a:gd name="T57" fmla="*/ 25 h 44"/>
                    <a:gd name="T58" fmla="*/ 14 w 89"/>
                    <a:gd name="T59" fmla="*/ 22 h 44"/>
                    <a:gd name="T60" fmla="*/ 9 w 89"/>
                    <a:gd name="T61" fmla="*/ 22 h 44"/>
                    <a:gd name="T62" fmla="*/ 8 w 89"/>
                    <a:gd name="T63" fmla="*/ 19 h 44"/>
                    <a:gd name="T64" fmla="*/ 0 w 89"/>
                    <a:gd name="T65" fmla="*/ 16 h 44"/>
                    <a:gd name="T66" fmla="*/ 7 w 89"/>
                    <a:gd name="T67" fmla="*/ 13 h 44"/>
                    <a:gd name="T68" fmla="*/ 16 w 89"/>
                    <a:gd name="T69" fmla="*/ 13 h 44"/>
                    <a:gd name="T70" fmla="*/ 27 w 89"/>
                    <a:gd name="T71" fmla="*/ 17 h 44"/>
                    <a:gd name="T72" fmla="*/ 45 w 89"/>
                    <a:gd name="T73" fmla="*/ 28 h 44"/>
                    <a:gd name="T74" fmla="*/ 45 w 89"/>
                    <a:gd name="T75"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9" h="44">
                      <a:moveTo>
                        <a:pt x="45" y="0"/>
                      </a:moveTo>
                      <a:lnTo>
                        <a:pt x="45" y="0"/>
                      </a:lnTo>
                      <a:lnTo>
                        <a:pt x="48" y="2"/>
                      </a:lnTo>
                      <a:lnTo>
                        <a:pt x="50" y="5"/>
                      </a:lnTo>
                      <a:lnTo>
                        <a:pt x="51" y="8"/>
                      </a:lnTo>
                      <a:lnTo>
                        <a:pt x="53" y="14"/>
                      </a:lnTo>
                      <a:lnTo>
                        <a:pt x="53" y="22"/>
                      </a:lnTo>
                      <a:lnTo>
                        <a:pt x="54" y="28"/>
                      </a:lnTo>
                      <a:lnTo>
                        <a:pt x="54" y="28"/>
                      </a:lnTo>
                      <a:lnTo>
                        <a:pt x="63" y="22"/>
                      </a:lnTo>
                      <a:lnTo>
                        <a:pt x="70" y="17"/>
                      </a:lnTo>
                      <a:lnTo>
                        <a:pt x="76" y="14"/>
                      </a:lnTo>
                      <a:lnTo>
                        <a:pt x="82" y="13"/>
                      </a:lnTo>
                      <a:lnTo>
                        <a:pt x="85" y="13"/>
                      </a:lnTo>
                      <a:lnTo>
                        <a:pt x="88" y="13"/>
                      </a:lnTo>
                      <a:lnTo>
                        <a:pt x="89" y="14"/>
                      </a:lnTo>
                      <a:lnTo>
                        <a:pt x="89" y="16"/>
                      </a:lnTo>
                      <a:lnTo>
                        <a:pt x="89" y="16"/>
                      </a:lnTo>
                      <a:lnTo>
                        <a:pt x="89" y="22"/>
                      </a:lnTo>
                      <a:lnTo>
                        <a:pt x="89" y="22"/>
                      </a:lnTo>
                      <a:lnTo>
                        <a:pt x="84" y="22"/>
                      </a:lnTo>
                      <a:lnTo>
                        <a:pt x="82" y="23"/>
                      </a:lnTo>
                      <a:lnTo>
                        <a:pt x="81" y="25"/>
                      </a:lnTo>
                      <a:lnTo>
                        <a:pt x="81" y="28"/>
                      </a:lnTo>
                      <a:lnTo>
                        <a:pt x="81" y="28"/>
                      </a:lnTo>
                      <a:lnTo>
                        <a:pt x="75" y="29"/>
                      </a:lnTo>
                      <a:lnTo>
                        <a:pt x="72" y="30"/>
                      </a:lnTo>
                      <a:lnTo>
                        <a:pt x="71" y="32"/>
                      </a:lnTo>
                      <a:lnTo>
                        <a:pt x="71" y="35"/>
                      </a:lnTo>
                      <a:lnTo>
                        <a:pt x="71" y="35"/>
                      </a:lnTo>
                      <a:lnTo>
                        <a:pt x="63" y="37"/>
                      </a:lnTo>
                      <a:lnTo>
                        <a:pt x="62" y="38"/>
                      </a:lnTo>
                      <a:lnTo>
                        <a:pt x="62" y="41"/>
                      </a:lnTo>
                      <a:lnTo>
                        <a:pt x="62" y="41"/>
                      </a:lnTo>
                      <a:lnTo>
                        <a:pt x="62" y="42"/>
                      </a:lnTo>
                      <a:lnTo>
                        <a:pt x="61" y="43"/>
                      </a:lnTo>
                      <a:lnTo>
                        <a:pt x="57" y="44"/>
                      </a:lnTo>
                      <a:lnTo>
                        <a:pt x="51" y="43"/>
                      </a:lnTo>
                      <a:lnTo>
                        <a:pt x="45" y="41"/>
                      </a:lnTo>
                      <a:lnTo>
                        <a:pt x="45" y="41"/>
                      </a:lnTo>
                      <a:lnTo>
                        <a:pt x="45" y="42"/>
                      </a:lnTo>
                      <a:lnTo>
                        <a:pt x="44" y="43"/>
                      </a:lnTo>
                      <a:lnTo>
                        <a:pt x="40" y="44"/>
                      </a:lnTo>
                      <a:lnTo>
                        <a:pt x="37" y="43"/>
                      </a:lnTo>
                      <a:lnTo>
                        <a:pt x="36" y="42"/>
                      </a:lnTo>
                      <a:lnTo>
                        <a:pt x="35" y="41"/>
                      </a:lnTo>
                      <a:lnTo>
                        <a:pt x="35" y="41"/>
                      </a:lnTo>
                      <a:lnTo>
                        <a:pt x="28" y="37"/>
                      </a:lnTo>
                      <a:lnTo>
                        <a:pt x="27" y="36"/>
                      </a:lnTo>
                      <a:lnTo>
                        <a:pt x="27" y="35"/>
                      </a:lnTo>
                      <a:lnTo>
                        <a:pt x="27" y="35"/>
                      </a:lnTo>
                      <a:lnTo>
                        <a:pt x="26" y="33"/>
                      </a:lnTo>
                      <a:lnTo>
                        <a:pt x="25" y="32"/>
                      </a:lnTo>
                      <a:lnTo>
                        <a:pt x="22" y="30"/>
                      </a:lnTo>
                      <a:lnTo>
                        <a:pt x="19" y="29"/>
                      </a:lnTo>
                      <a:lnTo>
                        <a:pt x="18" y="28"/>
                      </a:lnTo>
                      <a:lnTo>
                        <a:pt x="18" y="28"/>
                      </a:lnTo>
                      <a:lnTo>
                        <a:pt x="18" y="25"/>
                      </a:lnTo>
                      <a:lnTo>
                        <a:pt x="17" y="23"/>
                      </a:lnTo>
                      <a:lnTo>
                        <a:pt x="14" y="22"/>
                      </a:lnTo>
                      <a:lnTo>
                        <a:pt x="9" y="22"/>
                      </a:lnTo>
                      <a:lnTo>
                        <a:pt x="9" y="22"/>
                      </a:lnTo>
                      <a:lnTo>
                        <a:pt x="9" y="21"/>
                      </a:lnTo>
                      <a:lnTo>
                        <a:pt x="8" y="19"/>
                      </a:lnTo>
                      <a:lnTo>
                        <a:pt x="6" y="18"/>
                      </a:lnTo>
                      <a:lnTo>
                        <a:pt x="0" y="16"/>
                      </a:lnTo>
                      <a:lnTo>
                        <a:pt x="0" y="16"/>
                      </a:lnTo>
                      <a:lnTo>
                        <a:pt x="7" y="13"/>
                      </a:lnTo>
                      <a:lnTo>
                        <a:pt x="11" y="13"/>
                      </a:lnTo>
                      <a:lnTo>
                        <a:pt x="16" y="13"/>
                      </a:lnTo>
                      <a:lnTo>
                        <a:pt x="21" y="14"/>
                      </a:lnTo>
                      <a:lnTo>
                        <a:pt x="27" y="17"/>
                      </a:lnTo>
                      <a:lnTo>
                        <a:pt x="35" y="22"/>
                      </a:lnTo>
                      <a:lnTo>
                        <a:pt x="45" y="28"/>
                      </a:lnTo>
                      <a:lnTo>
                        <a:pt x="45" y="28"/>
                      </a:lnTo>
                      <a:lnTo>
                        <a:pt x="4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4" name="Freeform 1476">
                  <a:extLst>
                    <a:ext uri="{FF2B5EF4-FFF2-40B4-BE49-F238E27FC236}">
                      <a16:creationId xmlns:a16="http://schemas.microsoft.com/office/drawing/2014/main" id="{9D3BE977-AC60-4878-D592-B69DB15CB155}"/>
                    </a:ext>
                  </a:extLst>
                </p:cNvPr>
                <p:cNvSpPr>
                  <a:spLocks/>
                </p:cNvSpPr>
                <p:nvPr/>
              </p:nvSpPr>
              <p:spPr bwMode="auto">
                <a:xfrm>
                  <a:off x="6027738" y="5124450"/>
                  <a:ext cx="19050" cy="9525"/>
                </a:xfrm>
                <a:custGeom>
                  <a:avLst/>
                  <a:gdLst>
                    <a:gd name="T0" fmla="*/ 45 w 89"/>
                    <a:gd name="T1" fmla="*/ 0 h 44"/>
                    <a:gd name="T2" fmla="*/ 50 w 89"/>
                    <a:gd name="T3" fmla="*/ 5 h 44"/>
                    <a:gd name="T4" fmla="*/ 53 w 89"/>
                    <a:gd name="T5" fmla="*/ 14 h 44"/>
                    <a:gd name="T6" fmla="*/ 54 w 89"/>
                    <a:gd name="T7" fmla="*/ 28 h 44"/>
                    <a:gd name="T8" fmla="*/ 63 w 89"/>
                    <a:gd name="T9" fmla="*/ 22 h 44"/>
                    <a:gd name="T10" fmla="*/ 76 w 89"/>
                    <a:gd name="T11" fmla="*/ 14 h 44"/>
                    <a:gd name="T12" fmla="*/ 85 w 89"/>
                    <a:gd name="T13" fmla="*/ 13 h 44"/>
                    <a:gd name="T14" fmla="*/ 89 w 89"/>
                    <a:gd name="T15" fmla="*/ 14 h 44"/>
                    <a:gd name="T16" fmla="*/ 89 w 89"/>
                    <a:gd name="T17" fmla="*/ 16 h 44"/>
                    <a:gd name="T18" fmla="*/ 89 w 89"/>
                    <a:gd name="T19" fmla="*/ 22 h 44"/>
                    <a:gd name="T20" fmla="*/ 82 w 89"/>
                    <a:gd name="T21" fmla="*/ 23 h 44"/>
                    <a:gd name="T22" fmla="*/ 81 w 89"/>
                    <a:gd name="T23" fmla="*/ 28 h 44"/>
                    <a:gd name="T24" fmla="*/ 75 w 89"/>
                    <a:gd name="T25" fmla="*/ 29 h 44"/>
                    <a:gd name="T26" fmla="*/ 71 w 89"/>
                    <a:gd name="T27" fmla="*/ 32 h 44"/>
                    <a:gd name="T28" fmla="*/ 71 w 89"/>
                    <a:gd name="T29" fmla="*/ 35 h 44"/>
                    <a:gd name="T30" fmla="*/ 62 w 89"/>
                    <a:gd name="T31" fmla="*/ 38 h 44"/>
                    <a:gd name="T32" fmla="*/ 62 w 89"/>
                    <a:gd name="T33" fmla="*/ 41 h 44"/>
                    <a:gd name="T34" fmla="*/ 61 w 89"/>
                    <a:gd name="T35" fmla="*/ 43 h 44"/>
                    <a:gd name="T36" fmla="*/ 51 w 89"/>
                    <a:gd name="T37" fmla="*/ 43 h 44"/>
                    <a:gd name="T38" fmla="*/ 45 w 89"/>
                    <a:gd name="T39" fmla="*/ 41 h 44"/>
                    <a:gd name="T40" fmla="*/ 44 w 89"/>
                    <a:gd name="T41" fmla="*/ 43 h 44"/>
                    <a:gd name="T42" fmla="*/ 37 w 89"/>
                    <a:gd name="T43" fmla="*/ 43 h 44"/>
                    <a:gd name="T44" fmla="*/ 35 w 89"/>
                    <a:gd name="T45" fmla="*/ 41 h 44"/>
                    <a:gd name="T46" fmla="*/ 28 w 89"/>
                    <a:gd name="T47" fmla="*/ 37 h 44"/>
                    <a:gd name="T48" fmla="*/ 27 w 89"/>
                    <a:gd name="T49" fmla="*/ 35 h 44"/>
                    <a:gd name="T50" fmla="*/ 26 w 89"/>
                    <a:gd name="T51" fmla="*/ 33 h 44"/>
                    <a:gd name="T52" fmla="*/ 22 w 89"/>
                    <a:gd name="T53" fmla="*/ 30 h 44"/>
                    <a:gd name="T54" fmla="*/ 18 w 89"/>
                    <a:gd name="T55" fmla="*/ 28 h 44"/>
                    <a:gd name="T56" fmla="*/ 18 w 89"/>
                    <a:gd name="T57" fmla="*/ 25 h 44"/>
                    <a:gd name="T58" fmla="*/ 14 w 89"/>
                    <a:gd name="T59" fmla="*/ 22 h 44"/>
                    <a:gd name="T60" fmla="*/ 9 w 89"/>
                    <a:gd name="T61" fmla="*/ 22 h 44"/>
                    <a:gd name="T62" fmla="*/ 8 w 89"/>
                    <a:gd name="T63" fmla="*/ 19 h 44"/>
                    <a:gd name="T64" fmla="*/ 0 w 89"/>
                    <a:gd name="T65" fmla="*/ 16 h 44"/>
                    <a:gd name="T66" fmla="*/ 7 w 89"/>
                    <a:gd name="T67" fmla="*/ 13 h 44"/>
                    <a:gd name="T68" fmla="*/ 16 w 89"/>
                    <a:gd name="T69" fmla="*/ 13 h 44"/>
                    <a:gd name="T70" fmla="*/ 27 w 89"/>
                    <a:gd name="T71" fmla="*/ 17 h 44"/>
                    <a:gd name="T72" fmla="*/ 45 w 89"/>
                    <a:gd name="T73" fmla="*/ 28 h 44"/>
                    <a:gd name="T74" fmla="*/ 45 w 89"/>
                    <a:gd name="T75"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9" h="44">
                      <a:moveTo>
                        <a:pt x="45" y="0"/>
                      </a:moveTo>
                      <a:lnTo>
                        <a:pt x="45" y="0"/>
                      </a:lnTo>
                      <a:lnTo>
                        <a:pt x="48" y="2"/>
                      </a:lnTo>
                      <a:lnTo>
                        <a:pt x="50" y="5"/>
                      </a:lnTo>
                      <a:lnTo>
                        <a:pt x="51" y="9"/>
                      </a:lnTo>
                      <a:lnTo>
                        <a:pt x="53" y="14"/>
                      </a:lnTo>
                      <a:lnTo>
                        <a:pt x="53" y="22"/>
                      </a:lnTo>
                      <a:lnTo>
                        <a:pt x="54" y="28"/>
                      </a:lnTo>
                      <a:lnTo>
                        <a:pt x="54" y="28"/>
                      </a:lnTo>
                      <a:lnTo>
                        <a:pt x="63" y="22"/>
                      </a:lnTo>
                      <a:lnTo>
                        <a:pt x="70" y="17"/>
                      </a:lnTo>
                      <a:lnTo>
                        <a:pt x="76" y="14"/>
                      </a:lnTo>
                      <a:lnTo>
                        <a:pt x="82" y="13"/>
                      </a:lnTo>
                      <a:lnTo>
                        <a:pt x="85" y="13"/>
                      </a:lnTo>
                      <a:lnTo>
                        <a:pt x="88" y="13"/>
                      </a:lnTo>
                      <a:lnTo>
                        <a:pt x="89" y="14"/>
                      </a:lnTo>
                      <a:lnTo>
                        <a:pt x="89" y="16"/>
                      </a:lnTo>
                      <a:lnTo>
                        <a:pt x="89" y="16"/>
                      </a:lnTo>
                      <a:lnTo>
                        <a:pt x="89" y="22"/>
                      </a:lnTo>
                      <a:lnTo>
                        <a:pt x="89" y="22"/>
                      </a:lnTo>
                      <a:lnTo>
                        <a:pt x="84" y="22"/>
                      </a:lnTo>
                      <a:lnTo>
                        <a:pt x="82" y="23"/>
                      </a:lnTo>
                      <a:lnTo>
                        <a:pt x="81" y="25"/>
                      </a:lnTo>
                      <a:lnTo>
                        <a:pt x="81" y="28"/>
                      </a:lnTo>
                      <a:lnTo>
                        <a:pt x="81" y="28"/>
                      </a:lnTo>
                      <a:lnTo>
                        <a:pt x="75" y="29"/>
                      </a:lnTo>
                      <a:lnTo>
                        <a:pt x="72" y="30"/>
                      </a:lnTo>
                      <a:lnTo>
                        <a:pt x="71" y="32"/>
                      </a:lnTo>
                      <a:lnTo>
                        <a:pt x="71" y="35"/>
                      </a:lnTo>
                      <a:lnTo>
                        <a:pt x="71" y="35"/>
                      </a:lnTo>
                      <a:lnTo>
                        <a:pt x="63" y="37"/>
                      </a:lnTo>
                      <a:lnTo>
                        <a:pt x="62" y="38"/>
                      </a:lnTo>
                      <a:lnTo>
                        <a:pt x="62" y="41"/>
                      </a:lnTo>
                      <a:lnTo>
                        <a:pt x="62" y="41"/>
                      </a:lnTo>
                      <a:lnTo>
                        <a:pt x="62" y="42"/>
                      </a:lnTo>
                      <a:lnTo>
                        <a:pt x="61" y="43"/>
                      </a:lnTo>
                      <a:lnTo>
                        <a:pt x="57" y="44"/>
                      </a:lnTo>
                      <a:lnTo>
                        <a:pt x="51" y="43"/>
                      </a:lnTo>
                      <a:lnTo>
                        <a:pt x="45" y="41"/>
                      </a:lnTo>
                      <a:lnTo>
                        <a:pt x="45" y="41"/>
                      </a:lnTo>
                      <a:lnTo>
                        <a:pt x="45" y="42"/>
                      </a:lnTo>
                      <a:lnTo>
                        <a:pt x="44" y="43"/>
                      </a:lnTo>
                      <a:lnTo>
                        <a:pt x="40" y="44"/>
                      </a:lnTo>
                      <a:lnTo>
                        <a:pt x="37" y="43"/>
                      </a:lnTo>
                      <a:lnTo>
                        <a:pt x="36" y="42"/>
                      </a:lnTo>
                      <a:lnTo>
                        <a:pt x="35" y="41"/>
                      </a:lnTo>
                      <a:lnTo>
                        <a:pt x="35" y="41"/>
                      </a:lnTo>
                      <a:lnTo>
                        <a:pt x="28" y="37"/>
                      </a:lnTo>
                      <a:lnTo>
                        <a:pt x="27" y="36"/>
                      </a:lnTo>
                      <a:lnTo>
                        <a:pt x="27" y="35"/>
                      </a:lnTo>
                      <a:lnTo>
                        <a:pt x="27" y="35"/>
                      </a:lnTo>
                      <a:lnTo>
                        <a:pt x="26" y="33"/>
                      </a:lnTo>
                      <a:lnTo>
                        <a:pt x="25" y="32"/>
                      </a:lnTo>
                      <a:lnTo>
                        <a:pt x="22" y="30"/>
                      </a:lnTo>
                      <a:lnTo>
                        <a:pt x="19" y="29"/>
                      </a:lnTo>
                      <a:lnTo>
                        <a:pt x="18" y="28"/>
                      </a:lnTo>
                      <a:lnTo>
                        <a:pt x="18" y="28"/>
                      </a:lnTo>
                      <a:lnTo>
                        <a:pt x="18" y="25"/>
                      </a:lnTo>
                      <a:lnTo>
                        <a:pt x="17" y="23"/>
                      </a:lnTo>
                      <a:lnTo>
                        <a:pt x="14" y="22"/>
                      </a:lnTo>
                      <a:lnTo>
                        <a:pt x="9" y="22"/>
                      </a:lnTo>
                      <a:lnTo>
                        <a:pt x="9" y="22"/>
                      </a:lnTo>
                      <a:lnTo>
                        <a:pt x="9" y="21"/>
                      </a:lnTo>
                      <a:lnTo>
                        <a:pt x="8" y="19"/>
                      </a:lnTo>
                      <a:lnTo>
                        <a:pt x="6" y="18"/>
                      </a:lnTo>
                      <a:lnTo>
                        <a:pt x="0" y="16"/>
                      </a:lnTo>
                      <a:lnTo>
                        <a:pt x="0" y="16"/>
                      </a:lnTo>
                      <a:lnTo>
                        <a:pt x="7" y="13"/>
                      </a:lnTo>
                      <a:lnTo>
                        <a:pt x="11" y="13"/>
                      </a:lnTo>
                      <a:lnTo>
                        <a:pt x="16" y="13"/>
                      </a:lnTo>
                      <a:lnTo>
                        <a:pt x="21" y="14"/>
                      </a:lnTo>
                      <a:lnTo>
                        <a:pt x="27" y="17"/>
                      </a:lnTo>
                      <a:lnTo>
                        <a:pt x="35" y="22"/>
                      </a:lnTo>
                      <a:lnTo>
                        <a:pt x="45" y="28"/>
                      </a:lnTo>
                      <a:lnTo>
                        <a:pt x="45" y="28"/>
                      </a:lnTo>
                      <a:lnTo>
                        <a:pt x="45" y="0"/>
                      </a:lnTo>
                      <a:lnTo>
                        <a:pt x="45"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5" name="Freeform 1477">
                  <a:extLst>
                    <a:ext uri="{FF2B5EF4-FFF2-40B4-BE49-F238E27FC236}">
                      <a16:creationId xmlns:a16="http://schemas.microsoft.com/office/drawing/2014/main" id="{B5F55711-D1ED-531C-1B83-EC79721A4ADB}"/>
                    </a:ext>
                  </a:extLst>
                </p:cNvPr>
                <p:cNvSpPr>
                  <a:spLocks/>
                </p:cNvSpPr>
                <p:nvPr/>
              </p:nvSpPr>
              <p:spPr bwMode="auto">
                <a:xfrm>
                  <a:off x="6027738" y="5135562"/>
                  <a:ext cx="22225" cy="4762"/>
                </a:xfrm>
                <a:custGeom>
                  <a:avLst/>
                  <a:gdLst>
                    <a:gd name="T0" fmla="*/ 9 w 98"/>
                    <a:gd name="T1" fmla="*/ 26 h 26"/>
                    <a:gd name="T2" fmla="*/ 9 w 98"/>
                    <a:gd name="T3" fmla="*/ 26 h 26"/>
                    <a:gd name="T4" fmla="*/ 9 w 98"/>
                    <a:gd name="T5" fmla="*/ 21 h 26"/>
                    <a:gd name="T6" fmla="*/ 8 w 98"/>
                    <a:gd name="T7" fmla="*/ 16 h 26"/>
                    <a:gd name="T8" fmla="*/ 6 w 98"/>
                    <a:gd name="T9" fmla="*/ 12 h 26"/>
                    <a:gd name="T10" fmla="*/ 0 w 98"/>
                    <a:gd name="T11" fmla="*/ 9 h 26"/>
                    <a:gd name="T12" fmla="*/ 0 w 98"/>
                    <a:gd name="T13" fmla="*/ 9 h 26"/>
                    <a:gd name="T14" fmla="*/ 9 w 98"/>
                    <a:gd name="T15" fmla="*/ 5 h 26"/>
                    <a:gd name="T16" fmla="*/ 19 w 98"/>
                    <a:gd name="T17" fmla="*/ 3 h 26"/>
                    <a:gd name="T18" fmla="*/ 31 w 98"/>
                    <a:gd name="T19" fmla="*/ 0 h 26"/>
                    <a:gd name="T20" fmla="*/ 45 w 98"/>
                    <a:gd name="T21" fmla="*/ 0 h 26"/>
                    <a:gd name="T22" fmla="*/ 45 w 98"/>
                    <a:gd name="T23" fmla="*/ 0 h 26"/>
                    <a:gd name="T24" fmla="*/ 58 w 98"/>
                    <a:gd name="T25" fmla="*/ 0 h 26"/>
                    <a:gd name="T26" fmla="*/ 71 w 98"/>
                    <a:gd name="T27" fmla="*/ 3 h 26"/>
                    <a:gd name="T28" fmla="*/ 85 w 98"/>
                    <a:gd name="T29" fmla="*/ 5 h 26"/>
                    <a:gd name="T30" fmla="*/ 98 w 98"/>
                    <a:gd name="T31" fmla="*/ 9 h 26"/>
                    <a:gd name="T32" fmla="*/ 98 w 98"/>
                    <a:gd name="T33" fmla="*/ 9 h 26"/>
                    <a:gd name="T34" fmla="*/ 93 w 98"/>
                    <a:gd name="T35" fmla="*/ 12 h 26"/>
                    <a:gd name="T36" fmla="*/ 90 w 98"/>
                    <a:gd name="T37" fmla="*/ 16 h 26"/>
                    <a:gd name="T38" fmla="*/ 90 w 98"/>
                    <a:gd name="T39" fmla="*/ 21 h 26"/>
                    <a:gd name="T40" fmla="*/ 89 w 98"/>
                    <a:gd name="T41" fmla="*/ 26 h 26"/>
                    <a:gd name="T42" fmla="*/ 9 w 98"/>
                    <a:gd name="T43"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8" h="26">
                      <a:moveTo>
                        <a:pt x="9" y="26"/>
                      </a:moveTo>
                      <a:lnTo>
                        <a:pt x="9" y="26"/>
                      </a:lnTo>
                      <a:lnTo>
                        <a:pt x="9" y="21"/>
                      </a:lnTo>
                      <a:lnTo>
                        <a:pt x="8" y="16"/>
                      </a:lnTo>
                      <a:lnTo>
                        <a:pt x="6" y="12"/>
                      </a:lnTo>
                      <a:lnTo>
                        <a:pt x="0" y="9"/>
                      </a:lnTo>
                      <a:lnTo>
                        <a:pt x="0" y="9"/>
                      </a:lnTo>
                      <a:lnTo>
                        <a:pt x="9" y="5"/>
                      </a:lnTo>
                      <a:lnTo>
                        <a:pt x="19" y="3"/>
                      </a:lnTo>
                      <a:lnTo>
                        <a:pt x="31" y="0"/>
                      </a:lnTo>
                      <a:lnTo>
                        <a:pt x="45" y="0"/>
                      </a:lnTo>
                      <a:lnTo>
                        <a:pt x="45" y="0"/>
                      </a:lnTo>
                      <a:lnTo>
                        <a:pt x="58" y="0"/>
                      </a:lnTo>
                      <a:lnTo>
                        <a:pt x="71" y="3"/>
                      </a:lnTo>
                      <a:lnTo>
                        <a:pt x="85" y="5"/>
                      </a:lnTo>
                      <a:lnTo>
                        <a:pt x="98" y="9"/>
                      </a:lnTo>
                      <a:lnTo>
                        <a:pt x="98" y="9"/>
                      </a:lnTo>
                      <a:lnTo>
                        <a:pt x="93" y="12"/>
                      </a:lnTo>
                      <a:lnTo>
                        <a:pt x="90" y="16"/>
                      </a:lnTo>
                      <a:lnTo>
                        <a:pt x="90" y="21"/>
                      </a:lnTo>
                      <a:lnTo>
                        <a:pt x="89" y="26"/>
                      </a:lnTo>
                      <a:lnTo>
                        <a:pt x="9" y="26"/>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 name="Freeform 1478">
                  <a:extLst>
                    <a:ext uri="{FF2B5EF4-FFF2-40B4-BE49-F238E27FC236}">
                      <a16:creationId xmlns:a16="http://schemas.microsoft.com/office/drawing/2014/main" id="{24D68498-18C1-22F0-5C3F-BE841C3DBE37}"/>
                    </a:ext>
                  </a:extLst>
                </p:cNvPr>
                <p:cNvSpPr>
                  <a:spLocks/>
                </p:cNvSpPr>
                <p:nvPr/>
              </p:nvSpPr>
              <p:spPr bwMode="auto">
                <a:xfrm>
                  <a:off x="6027738" y="5135562"/>
                  <a:ext cx="22225" cy="4762"/>
                </a:xfrm>
                <a:custGeom>
                  <a:avLst/>
                  <a:gdLst>
                    <a:gd name="T0" fmla="*/ 9 w 98"/>
                    <a:gd name="T1" fmla="*/ 26 h 26"/>
                    <a:gd name="T2" fmla="*/ 9 w 98"/>
                    <a:gd name="T3" fmla="*/ 26 h 26"/>
                    <a:gd name="T4" fmla="*/ 9 w 98"/>
                    <a:gd name="T5" fmla="*/ 21 h 26"/>
                    <a:gd name="T6" fmla="*/ 8 w 98"/>
                    <a:gd name="T7" fmla="*/ 16 h 26"/>
                    <a:gd name="T8" fmla="*/ 6 w 98"/>
                    <a:gd name="T9" fmla="*/ 12 h 26"/>
                    <a:gd name="T10" fmla="*/ 0 w 98"/>
                    <a:gd name="T11" fmla="*/ 9 h 26"/>
                    <a:gd name="T12" fmla="*/ 0 w 98"/>
                    <a:gd name="T13" fmla="*/ 9 h 26"/>
                    <a:gd name="T14" fmla="*/ 9 w 98"/>
                    <a:gd name="T15" fmla="*/ 5 h 26"/>
                    <a:gd name="T16" fmla="*/ 19 w 98"/>
                    <a:gd name="T17" fmla="*/ 3 h 26"/>
                    <a:gd name="T18" fmla="*/ 31 w 98"/>
                    <a:gd name="T19" fmla="*/ 0 h 26"/>
                    <a:gd name="T20" fmla="*/ 45 w 98"/>
                    <a:gd name="T21" fmla="*/ 0 h 26"/>
                    <a:gd name="T22" fmla="*/ 45 w 98"/>
                    <a:gd name="T23" fmla="*/ 0 h 26"/>
                    <a:gd name="T24" fmla="*/ 58 w 98"/>
                    <a:gd name="T25" fmla="*/ 0 h 26"/>
                    <a:gd name="T26" fmla="*/ 71 w 98"/>
                    <a:gd name="T27" fmla="*/ 3 h 26"/>
                    <a:gd name="T28" fmla="*/ 85 w 98"/>
                    <a:gd name="T29" fmla="*/ 5 h 26"/>
                    <a:gd name="T30" fmla="*/ 98 w 98"/>
                    <a:gd name="T31" fmla="*/ 9 h 26"/>
                    <a:gd name="T32" fmla="*/ 98 w 98"/>
                    <a:gd name="T33" fmla="*/ 9 h 26"/>
                    <a:gd name="T34" fmla="*/ 93 w 98"/>
                    <a:gd name="T35" fmla="*/ 12 h 26"/>
                    <a:gd name="T36" fmla="*/ 90 w 98"/>
                    <a:gd name="T37" fmla="*/ 16 h 26"/>
                    <a:gd name="T38" fmla="*/ 90 w 98"/>
                    <a:gd name="T39" fmla="*/ 21 h 26"/>
                    <a:gd name="T40" fmla="*/ 89 w 98"/>
                    <a:gd name="T41" fmla="*/ 26 h 26"/>
                    <a:gd name="T42" fmla="*/ 9 w 98"/>
                    <a:gd name="T43"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8" h="26">
                      <a:moveTo>
                        <a:pt x="9" y="26"/>
                      </a:moveTo>
                      <a:lnTo>
                        <a:pt x="9" y="26"/>
                      </a:lnTo>
                      <a:lnTo>
                        <a:pt x="9" y="21"/>
                      </a:lnTo>
                      <a:lnTo>
                        <a:pt x="8" y="16"/>
                      </a:lnTo>
                      <a:lnTo>
                        <a:pt x="6" y="12"/>
                      </a:lnTo>
                      <a:lnTo>
                        <a:pt x="0" y="9"/>
                      </a:lnTo>
                      <a:lnTo>
                        <a:pt x="0" y="9"/>
                      </a:lnTo>
                      <a:lnTo>
                        <a:pt x="9" y="5"/>
                      </a:lnTo>
                      <a:lnTo>
                        <a:pt x="19" y="3"/>
                      </a:lnTo>
                      <a:lnTo>
                        <a:pt x="31" y="0"/>
                      </a:lnTo>
                      <a:lnTo>
                        <a:pt x="45" y="0"/>
                      </a:lnTo>
                      <a:lnTo>
                        <a:pt x="45" y="0"/>
                      </a:lnTo>
                      <a:lnTo>
                        <a:pt x="58" y="0"/>
                      </a:lnTo>
                      <a:lnTo>
                        <a:pt x="71" y="3"/>
                      </a:lnTo>
                      <a:lnTo>
                        <a:pt x="85" y="5"/>
                      </a:lnTo>
                      <a:lnTo>
                        <a:pt x="98" y="9"/>
                      </a:lnTo>
                      <a:lnTo>
                        <a:pt x="98" y="9"/>
                      </a:lnTo>
                      <a:lnTo>
                        <a:pt x="93" y="12"/>
                      </a:lnTo>
                      <a:lnTo>
                        <a:pt x="90" y="16"/>
                      </a:lnTo>
                      <a:lnTo>
                        <a:pt x="90" y="21"/>
                      </a:lnTo>
                      <a:lnTo>
                        <a:pt x="89" y="26"/>
                      </a:lnTo>
                      <a:lnTo>
                        <a:pt x="9" y="2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 name="Freeform 1479">
                  <a:extLst>
                    <a:ext uri="{FF2B5EF4-FFF2-40B4-BE49-F238E27FC236}">
                      <a16:creationId xmlns:a16="http://schemas.microsoft.com/office/drawing/2014/main" id="{64D7DFE3-5398-E7A3-627A-6B9EB4B0C869}"/>
                    </a:ext>
                  </a:extLst>
                </p:cNvPr>
                <p:cNvSpPr>
                  <a:spLocks/>
                </p:cNvSpPr>
                <p:nvPr/>
              </p:nvSpPr>
              <p:spPr bwMode="auto">
                <a:xfrm>
                  <a:off x="6027738" y="5135562"/>
                  <a:ext cx="22225" cy="4762"/>
                </a:xfrm>
                <a:custGeom>
                  <a:avLst/>
                  <a:gdLst>
                    <a:gd name="T0" fmla="*/ 9 w 98"/>
                    <a:gd name="T1" fmla="*/ 26 h 26"/>
                    <a:gd name="T2" fmla="*/ 9 w 98"/>
                    <a:gd name="T3" fmla="*/ 26 h 26"/>
                    <a:gd name="T4" fmla="*/ 9 w 98"/>
                    <a:gd name="T5" fmla="*/ 21 h 26"/>
                    <a:gd name="T6" fmla="*/ 8 w 98"/>
                    <a:gd name="T7" fmla="*/ 16 h 26"/>
                    <a:gd name="T8" fmla="*/ 6 w 98"/>
                    <a:gd name="T9" fmla="*/ 12 h 26"/>
                    <a:gd name="T10" fmla="*/ 0 w 98"/>
                    <a:gd name="T11" fmla="*/ 9 h 26"/>
                    <a:gd name="T12" fmla="*/ 0 w 98"/>
                    <a:gd name="T13" fmla="*/ 9 h 26"/>
                    <a:gd name="T14" fmla="*/ 9 w 98"/>
                    <a:gd name="T15" fmla="*/ 5 h 26"/>
                    <a:gd name="T16" fmla="*/ 19 w 98"/>
                    <a:gd name="T17" fmla="*/ 3 h 26"/>
                    <a:gd name="T18" fmla="*/ 31 w 98"/>
                    <a:gd name="T19" fmla="*/ 0 h 26"/>
                    <a:gd name="T20" fmla="*/ 45 w 98"/>
                    <a:gd name="T21" fmla="*/ 0 h 26"/>
                    <a:gd name="T22" fmla="*/ 45 w 98"/>
                    <a:gd name="T23" fmla="*/ 0 h 26"/>
                    <a:gd name="T24" fmla="*/ 58 w 98"/>
                    <a:gd name="T25" fmla="*/ 0 h 26"/>
                    <a:gd name="T26" fmla="*/ 71 w 98"/>
                    <a:gd name="T27" fmla="*/ 3 h 26"/>
                    <a:gd name="T28" fmla="*/ 85 w 98"/>
                    <a:gd name="T29" fmla="*/ 5 h 26"/>
                    <a:gd name="T30" fmla="*/ 98 w 98"/>
                    <a:gd name="T31" fmla="*/ 9 h 26"/>
                    <a:gd name="T32" fmla="*/ 98 w 98"/>
                    <a:gd name="T33" fmla="*/ 9 h 26"/>
                    <a:gd name="T34" fmla="*/ 93 w 98"/>
                    <a:gd name="T35" fmla="*/ 12 h 26"/>
                    <a:gd name="T36" fmla="*/ 90 w 98"/>
                    <a:gd name="T37" fmla="*/ 16 h 26"/>
                    <a:gd name="T38" fmla="*/ 90 w 98"/>
                    <a:gd name="T39" fmla="*/ 21 h 26"/>
                    <a:gd name="T40" fmla="*/ 89 w 98"/>
                    <a:gd name="T41" fmla="*/ 26 h 26"/>
                    <a:gd name="T42" fmla="*/ 9 w 98"/>
                    <a:gd name="T43"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8" h="26">
                      <a:moveTo>
                        <a:pt x="9" y="26"/>
                      </a:moveTo>
                      <a:lnTo>
                        <a:pt x="9" y="26"/>
                      </a:lnTo>
                      <a:lnTo>
                        <a:pt x="9" y="21"/>
                      </a:lnTo>
                      <a:lnTo>
                        <a:pt x="8" y="16"/>
                      </a:lnTo>
                      <a:lnTo>
                        <a:pt x="6" y="12"/>
                      </a:lnTo>
                      <a:lnTo>
                        <a:pt x="0" y="9"/>
                      </a:lnTo>
                      <a:lnTo>
                        <a:pt x="0" y="9"/>
                      </a:lnTo>
                      <a:lnTo>
                        <a:pt x="9" y="5"/>
                      </a:lnTo>
                      <a:lnTo>
                        <a:pt x="19" y="3"/>
                      </a:lnTo>
                      <a:lnTo>
                        <a:pt x="31" y="0"/>
                      </a:lnTo>
                      <a:lnTo>
                        <a:pt x="45" y="0"/>
                      </a:lnTo>
                      <a:lnTo>
                        <a:pt x="45" y="0"/>
                      </a:lnTo>
                      <a:lnTo>
                        <a:pt x="58" y="0"/>
                      </a:lnTo>
                      <a:lnTo>
                        <a:pt x="71" y="3"/>
                      </a:lnTo>
                      <a:lnTo>
                        <a:pt x="85" y="5"/>
                      </a:lnTo>
                      <a:lnTo>
                        <a:pt x="98" y="9"/>
                      </a:lnTo>
                      <a:lnTo>
                        <a:pt x="98" y="9"/>
                      </a:lnTo>
                      <a:lnTo>
                        <a:pt x="93" y="12"/>
                      </a:lnTo>
                      <a:lnTo>
                        <a:pt x="90" y="16"/>
                      </a:lnTo>
                      <a:lnTo>
                        <a:pt x="90" y="21"/>
                      </a:lnTo>
                      <a:lnTo>
                        <a:pt x="89" y="26"/>
                      </a:lnTo>
                      <a:lnTo>
                        <a:pt x="9" y="26"/>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8" name="Freeform 1480">
                  <a:extLst>
                    <a:ext uri="{FF2B5EF4-FFF2-40B4-BE49-F238E27FC236}">
                      <a16:creationId xmlns:a16="http://schemas.microsoft.com/office/drawing/2014/main" id="{5E4C18E7-CC2A-E8F8-ED72-4C1D54369588}"/>
                    </a:ext>
                  </a:extLst>
                </p:cNvPr>
                <p:cNvSpPr>
                  <a:spLocks/>
                </p:cNvSpPr>
                <p:nvPr/>
              </p:nvSpPr>
              <p:spPr bwMode="auto">
                <a:xfrm>
                  <a:off x="6029326" y="5137150"/>
                  <a:ext cx="17463" cy="1587"/>
                </a:xfrm>
                <a:custGeom>
                  <a:avLst/>
                  <a:gdLst>
                    <a:gd name="T0" fmla="*/ 80 w 80"/>
                    <a:gd name="T1" fmla="*/ 6 h 6"/>
                    <a:gd name="T2" fmla="*/ 80 w 80"/>
                    <a:gd name="T3" fmla="*/ 6 h 6"/>
                    <a:gd name="T4" fmla="*/ 72 w 80"/>
                    <a:gd name="T5" fmla="*/ 4 h 6"/>
                    <a:gd name="T6" fmla="*/ 61 w 80"/>
                    <a:gd name="T7" fmla="*/ 2 h 6"/>
                    <a:gd name="T8" fmla="*/ 49 w 80"/>
                    <a:gd name="T9" fmla="*/ 0 h 6"/>
                    <a:gd name="T10" fmla="*/ 36 w 80"/>
                    <a:gd name="T11" fmla="*/ 0 h 6"/>
                    <a:gd name="T12" fmla="*/ 36 w 80"/>
                    <a:gd name="T13" fmla="*/ 0 h 6"/>
                    <a:gd name="T14" fmla="*/ 23 w 80"/>
                    <a:gd name="T15" fmla="*/ 0 h 6"/>
                    <a:gd name="T16" fmla="*/ 14 w 80"/>
                    <a:gd name="T17" fmla="*/ 2 h 6"/>
                    <a:gd name="T18" fmla="*/ 7 w 80"/>
                    <a:gd name="T19" fmla="*/ 4 h 6"/>
                    <a:gd name="T20" fmla="*/ 0 w 80"/>
                    <a:gd name="T21" fmla="*/ 6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 h="6">
                      <a:moveTo>
                        <a:pt x="80" y="6"/>
                      </a:moveTo>
                      <a:lnTo>
                        <a:pt x="80" y="6"/>
                      </a:lnTo>
                      <a:lnTo>
                        <a:pt x="72" y="4"/>
                      </a:lnTo>
                      <a:lnTo>
                        <a:pt x="61" y="2"/>
                      </a:lnTo>
                      <a:lnTo>
                        <a:pt x="49" y="0"/>
                      </a:lnTo>
                      <a:lnTo>
                        <a:pt x="36" y="0"/>
                      </a:lnTo>
                      <a:lnTo>
                        <a:pt x="36" y="0"/>
                      </a:lnTo>
                      <a:lnTo>
                        <a:pt x="23" y="0"/>
                      </a:lnTo>
                      <a:lnTo>
                        <a:pt x="14" y="2"/>
                      </a:lnTo>
                      <a:lnTo>
                        <a:pt x="7" y="4"/>
                      </a:lnTo>
                      <a:lnTo>
                        <a:pt x="0" y="6"/>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9" name="Freeform 1481">
                  <a:extLst>
                    <a:ext uri="{FF2B5EF4-FFF2-40B4-BE49-F238E27FC236}">
                      <a16:creationId xmlns:a16="http://schemas.microsoft.com/office/drawing/2014/main" id="{EA938ED6-93AA-3C1C-D1BE-C559BF2118B3}"/>
                    </a:ext>
                  </a:extLst>
                </p:cNvPr>
                <p:cNvSpPr>
                  <a:spLocks/>
                </p:cNvSpPr>
                <p:nvPr/>
              </p:nvSpPr>
              <p:spPr bwMode="auto">
                <a:xfrm>
                  <a:off x="6029326" y="5138737"/>
                  <a:ext cx="17463" cy="4762"/>
                </a:xfrm>
                <a:custGeom>
                  <a:avLst/>
                  <a:gdLst>
                    <a:gd name="T0" fmla="*/ 0 w 80"/>
                    <a:gd name="T1" fmla="*/ 9 h 20"/>
                    <a:gd name="T2" fmla="*/ 0 w 80"/>
                    <a:gd name="T3" fmla="*/ 9 h 20"/>
                    <a:gd name="T4" fmla="*/ 1 w 80"/>
                    <a:gd name="T5" fmla="*/ 7 h 20"/>
                    <a:gd name="T6" fmla="*/ 3 w 80"/>
                    <a:gd name="T7" fmla="*/ 6 h 20"/>
                    <a:gd name="T8" fmla="*/ 11 w 80"/>
                    <a:gd name="T9" fmla="*/ 3 h 20"/>
                    <a:gd name="T10" fmla="*/ 22 w 80"/>
                    <a:gd name="T11" fmla="*/ 1 h 20"/>
                    <a:gd name="T12" fmla="*/ 36 w 80"/>
                    <a:gd name="T13" fmla="*/ 0 h 20"/>
                    <a:gd name="T14" fmla="*/ 36 w 80"/>
                    <a:gd name="T15" fmla="*/ 0 h 20"/>
                    <a:gd name="T16" fmla="*/ 54 w 80"/>
                    <a:gd name="T17" fmla="*/ 1 h 20"/>
                    <a:gd name="T18" fmla="*/ 67 w 80"/>
                    <a:gd name="T19" fmla="*/ 3 h 20"/>
                    <a:gd name="T20" fmla="*/ 77 w 80"/>
                    <a:gd name="T21" fmla="*/ 6 h 20"/>
                    <a:gd name="T22" fmla="*/ 80 w 80"/>
                    <a:gd name="T23" fmla="*/ 7 h 20"/>
                    <a:gd name="T24" fmla="*/ 80 w 80"/>
                    <a:gd name="T25" fmla="*/ 9 h 20"/>
                    <a:gd name="T26" fmla="*/ 80 w 80"/>
                    <a:gd name="T27" fmla="*/ 9 h 20"/>
                    <a:gd name="T28" fmla="*/ 80 w 80"/>
                    <a:gd name="T29" fmla="*/ 12 h 20"/>
                    <a:gd name="T30" fmla="*/ 77 w 80"/>
                    <a:gd name="T31" fmla="*/ 14 h 20"/>
                    <a:gd name="T32" fmla="*/ 74 w 80"/>
                    <a:gd name="T33" fmla="*/ 16 h 20"/>
                    <a:gd name="T34" fmla="*/ 67 w 80"/>
                    <a:gd name="T35" fmla="*/ 17 h 20"/>
                    <a:gd name="T36" fmla="*/ 54 w 80"/>
                    <a:gd name="T37" fmla="*/ 19 h 20"/>
                    <a:gd name="T38" fmla="*/ 36 w 80"/>
                    <a:gd name="T39" fmla="*/ 20 h 20"/>
                    <a:gd name="T40" fmla="*/ 36 w 80"/>
                    <a:gd name="T41" fmla="*/ 20 h 20"/>
                    <a:gd name="T42" fmla="*/ 22 w 80"/>
                    <a:gd name="T43" fmla="*/ 19 h 20"/>
                    <a:gd name="T44" fmla="*/ 11 w 80"/>
                    <a:gd name="T45" fmla="*/ 17 h 20"/>
                    <a:gd name="T46" fmla="*/ 7 w 80"/>
                    <a:gd name="T47" fmla="*/ 16 h 20"/>
                    <a:gd name="T48" fmla="*/ 3 w 80"/>
                    <a:gd name="T49" fmla="*/ 14 h 20"/>
                    <a:gd name="T50" fmla="*/ 1 w 80"/>
                    <a:gd name="T51" fmla="*/ 12 h 20"/>
                    <a:gd name="T52" fmla="*/ 0 w 80"/>
                    <a:gd name="T53" fmla="*/ 9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0" h="20">
                      <a:moveTo>
                        <a:pt x="0" y="9"/>
                      </a:moveTo>
                      <a:lnTo>
                        <a:pt x="0" y="9"/>
                      </a:lnTo>
                      <a:lnTo>
                        <a:pt x="1" y="7"/>
                      </a:lnTo>
                      <a:lnTo>
                        <a:pt x="3" y="6"/>
                      </a:lnTo>
                      <a:lnTo>
                        <a:pt x="11" y="3"/>
                      </a:lnTo>
                      <a:lnTo>
                        <a:pt x="22" y="1"/>
                      </a:lnTo>
                      <a:lnTo>
                        <a:pt x="36" y="0"/>
                      </a:lnTo>
                      <a:lnTo>
                        <a:pt x="36" y="0"/>
                      </a:lnTo>
                      <a:lnTo>
                        <a:pt x="54" y="1"/>
                      </a:lnTo>
                      <a:lnTo>
                        <a:pt x="67" y="3"/>
                      </a:lnTo>
                      <a:lnTo>
                        <a:pt x="77" y="6"/>
                      </a:lnTo>
                      <a:lnTo>
                        <a:pt x="80" y="7"/>
                      </a:lnTo>
                      <a:lnTo>
                        <a:pt x="80" y="9"/>
                      </a:lnTo>
                      <a:lnTo>
                        <a:pt x="80" y="9"/>
                      </a:lnTo>
                      <a:lnTo>
                        <a:pt x="80" y="12"/>
                      </a:lnTo>
                      <a:lnTo>
                        <a:pt x="77" y="14"/>
                      </a:lnTo>
                      <a:lnTo>
                        <a:pt x="74" y="16"/>
                      </a:lnTo>
                      <a:lnTo>
                        <a:pt x="67" y="17"/>
                      </a:lnTo>
                      <a:lnTo>
                        <a:pt x="54" y="19"/>
                      </a:lnTo>
                      <a:lnTo>
                        <a:pt x="36" y="20"/>
                      </a:lnTo>
                      <a:lnTo>
                        <a:pt x="36" y="20"/>
                      </a:lnTo>
                      <a:lnTo>
                        <a:pt x="22" y="19"/>
                      </a:lnTo>
                      <a:lnTo>
                        <a:pt x="11" y="17"/>
                      </a:lnTo>
                      <a:lnTo>
                        <a:pt x="7" y="16"/>
                      </a:lnTo>
                      <a:lnTo>
                        <a:pt x="3" y="14"/>
                      </a:lnTo>
                      <a:lnTo>
                        <a:pt x="1" y="12"/>
                      </a:lnTo>
                      <a:lnTo>
                        <a:pt x="0" y="9"/>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 name="Freeform 1482">
                  <a:extLst>
                    <a:ext uri="{FF2B5EF4-FFF2-40B4-BE49-F238E27FC236}">
                      <a16:creationId xmlns:a16="http://schemas.microsoft.com/office/drawing/2014/main" id="{1EBCA7FB-83BD-1DD2-2774-BC7C00F063C6}"/>
                    </a:ext>
                  </a:extLst>
                </p:cNvPr>
                <p:cNvSpPr>
                  <a:spLocks/>
                </p:cNvSpPr>
                <p:nvPr/>
              </p:nvSpPr>
              <p:spPr bwMode="auto">
                <a:xfrm>
                  <a:off x="6029326" y="5138737"/>
                  <a:ext cx="17463" cy="4762"/>
                </a:xfrm>
                <a:custGeom>
                  <a:avLst/>
                  <a:gdLst>
                    <a:gd name="T0" fmla="*/ 0 w 80"/>
                    <a:gd name="T1" fmla="*/ 9 h 20"/>
                    <a:gd name="T2" fmla="*/ 0 w 80"/>
                    <a:gd name="T3" fmla="*/ 9 h 20"/>
                    <a:gd name="T4" fmla="*/ 1 w 80"/>
                    <a:gd name="T5" fmla="*/ 7 h 20"/>
                    <a:gd name="T6" fmla="*/ 3 w 80"/>
                    <a:gd name="T7" fmla="*/ 6 h 20"/>
                    <a:gd name="T8" fmla="*/ 11 w 80"/>
                    <a:gd name="T9" fmla="*/ 3 h 20"/>
                    <a:gd name="T10" fmla="*/ 22 w 80"/>
                    <a:gd name="T11" fmla="*/ 1 h 20"/>
                    <a:gd name="T12" fmla="*/ 36 w 80"/>
                    <a:gd name="T13" fmla="*/ 0 h 20"/>
                    <a:gd name="T14" fmla="*/ 36 w 80"/>
                    <a:gd name="T15" fmla="*/ 0 h 20"/>
                    <a:gd name="T16" fmla="*/ 54 w 80"/>
                    <a:gd name="T17" fmla="*/ 1 h 20"/>
                    <a:gd name="T18" fmla="*/ 67 w 80"/>
                    <a:gd name="T19" fmla="*/ 3 h 20"/>
                    <a:gd name="T20" fmla="*/ 77 w 80"/>
                    <a:gd name="T21" fmla="*/ 6 h 20"/>
                    <a:gd name="T22" fmla="*/ 80 w 80"/>
                    <a:gd name="T23" fmla="*/ 7 h 20"/>
                    <a:gd name="T24" fmla="*/ 80 w 80"/>
                    <a:gd name="T25" fmla="*/ 9 h 20"/>
                    <a:gd name="T26" fmla="*/ 80 w 80"/>
                    <a:gd name="T27" fmla="*/ 9 h 20"/>
                    <a:gd name="T28" fmla="*/ 80 w 80"/>
                    <a:gd name="T29" fmla="*/ 12 h 20"/>
                    <a:gd name="T30" fmla="*/ 77 w 80"/>
                    <a:gd name="T31" fmla="*/ 14 h 20"/>
                    <a:gd name="T32" fmla="*/ 74 w 80"/>
                    <a:gd name="T33" fmla="*/ 16 h 20"/>
                    <a:gd name="T34" fmla="*/ 67 w 80"/>
                    <a:gd name="T35" fmla="*/ 17 h 20"/>
                    <a:gd name="T36" fmla="*/ 54 w 80"/>
                    <a:gd name="T37" fmla="*/ 19 h 20"/>
                    <a:gd name="T38" fmla="*/ 36 w 80"/>
                    <a:gd name="T39" fmla="*/ 20 h 20"/>
                    <a:gd name="T40" fmla="*/ 36 w 80"/>
                    <a:gd name="T41" fmla="*/ 20 h 20"/>
                    <a:gd name="T42" fmla="*/ 22 w 80"/>
                    <a:gd name="T43" fmla="*/ 19 h 20"/>
                    <a:gd name="T44" fmla="*/ 11 w 80"/>
                    <a:gd name="T45" fmla="*/ 17 h 20"/>
                    <a:gd name="T46" fmla="*/ 7 w 80"/>
                    <a:gd name="T47" fmla="*/ 16 h 20"/>
                    <a:gd name="T48" fmla="*/ 3 w 80"/>
                    <a:gd name="T49" fmla="*/ 14 h 20"/>
                    <a:gd name="T50" fmla="*/ 1 w 80"/>
                    <a:gd name="T51" fmla="*/ 12 h 20"/>
                    <a:gd name="T52" fmla="*/ 0 w 80"/>
                    <a:gd name="T53" fmla="*/ 9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0" h="20">
                      <a:moveTo>
                        <a:pt x="0" y="9"/>
                      </a:moveTo>
                      <a:lnTo>
                        <a:pt x="0" y="9"/>
                      </a:lnTo>
                      <a:lnTo>
                        <a:pt x="1" y="7"/>
                      </a:lnTo>
                      <a:lnTo>
                        <a:pt x="3" y="6"/>
                      </a:lnTo>
                      <a:lnTo>
                        <a:pt x="11" y="3"/>
                      </a:lnTo>
                      <a:lnTo>
                        <a:pt x="22" y="1"/>
                      </a:lnTo>
                      <a:lnTo>
                        <a:pt x="36" y="0"/>
                      </a:lnTo>
                      <a:lnTo>
                        <a:pt x="36" y="0"/>
                      </a:lnTo>
                      <a:lnTo>
                        <a:pt x="54" y="1"/>
                      </a:lnTo>
                      <a:lnTo>
                        <a:pt x="67" y="3"/>
                      </a:lnTo>
                      <a:lnTo>
                        <a:pt x="77" y="6"/>
                      </a:lnTo>
                      <a:lnTo>
                        <a:pt x="80" y="7"/>
                      </a:lnTo>
                      <a:lnTo>
                        <a:pt x="80" y="9"/>
                      </a:lnTo>
                      <a:lnTo>
                        <a:pt x="80" y="9"/>
                      </a:lnTo>
                      <a:lnTo>
                        <a:pt x="80" y="12"/>
                      </a:lnTo>
                      <a:lnTo>
                        <a:pt x="77" y="14"/>
                      </a:lnTo>
                      <a:lnTo>
                        <a:pt x="74" y="16"/>
                      </a:lnTo>
                      <a:lnTo>
                        <a:pt x="67" y="17"/>
                      </a:lnTo>
                      <a:lnTo>
                        <a:pt x="54" y="19"/>
                      </a:lnTo>
                      <a:lnTo>
                        <a:pt x="36" y="20"/>
                      </a:lnTo>
                      <a:lnTo>
                        <a:pt x="36" y="20"/>
                      </a:lnTo>
                      <a:lnTo>
                        <a:pt x="22" y="19"/>
                      </a:lnTo>
                      <a:lnTo>
                        <a:pt x="11" y="17"/>
                      </a:lnTo>
                      <a:lnTo>
                        <a:pt x="7" y="16"/>
                      </a:lnTo>
                      <a:lnTo>
                        <a:pt x="3" y="14"/>
                      </a:lnTo>
                      <a:lnTo>
                        <a:pt x="1" y="12"/>
                      </a:lnTo>
                      <a:lnTo>
                        <a:pt x="0"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1" name="Freeform 1483">
                  <a:extLst>
                    <a:ext uri="{FF2B5EF4-FFF2-40B4-BE49-F238E27FC236}">
                      <a16:creationId xmlns:a16="http://schemas.microsoft.com/office/drawing/2014/main" id="{546AF509-405F-C9A6-F97B-596D5D914AC7}"/>
                    </a:ext>
                  </a:extLst>
                </p:cNvPr>
                <p:cNvSpPr>
                  <a:spLocks/>
                </p:cNvSpPr>
                <p:nvPr/>
              </p:nvSpPr>
              <p:spPr bwMode="auto">
                <a:xfrm>
                  <a:off x="6029326" y="5138737"/>
                  <a:ext cx="17463" cy="4762"/>
                </a:xfrm>
                <a:custGeom>
                  <a:avLst/>
                  <a:gdLst>
                    <a:gd name="T0" fmla="*/ 0 w 80"/>
                    <a:gd name="T1" fmla="*/ 9 h 20"/>
                    <a:gd name="T2" fmla="*/ 0 w 80"/>
                    <a:gd name="T3" fmla="*/ 9 h 20"/>
                    <a:gd name="T4" fmla="*/ 1 w 80"/>
                    <a:gd name="T5" fmla="*/ 7 h 20"/>
                    <a:gd name="T6" fmla="*/ 3 w 80"/>
                    <a:gd name="T7" fmla="*/ 6 h 20"/>
                    <a:gd name="T8" fmla="*/ 11 w 80"/>
                    <a:gd name="T9" fmla="*/ 3 h 20"/>
                    <a:gd name="T10" fmla="*/ 22 w 80"/>
                    <a:gd name="T11" fmla="*/ 1 h 20"/>
                    <a:gd name="T12" fmla="*/ 36 w 80"/>
                    <a:gd name="T13" fmla="*/ 0 h 20"/>
                    <a:gd name="T14" fmla="*/ 36 w 80"/>
                    <a:gd name="T15" fmla="*/ 0 h 20"/>
                    <a:gd name="T16" fmla="*/ 54 w 80"/>
                    <a:gd name="T17" fmla="*/ 1 h 20"/>
                    <a:gd name="T18" fmla="*/ 67 w 80"/>
                    <a:gd name="T19" fmla="*/ 3 h 20"/>
                    <a:gd name="T20" fmla="*/ 77 w 80"/>
                    <a:gd name="T21" fmla="*/ 6 h 20"/>
                    <a:gd name="T22" fmla="*/ 80 w 80"/>
                    <a:gd name="T23" fmla="*/ 7 h 20"/>
                    <a:gd name="T24" fmla="*/ 80 w 80"/>
                    <a:gd name="T25" fmla="*/ 9 h 20"/>
                    <a:gd name="T26" fmla="*/ 80 w 80"/>
                    <a:gd name="T27" fmla="*/ 9 h 20"/>
                    <a:gd name="T28" fmla="*/ 80 w 80"/>
                    <a:gd name="T29" fmla="*/ 12 h 20"/>
                    <a:gd name="T30" fmla="*/ 77 w 80"/>
                    <a:gd name="T31" fmla="*/ 14 h 20"/>
                    <a:gd name="T32" fmla="*/ 74 w 80"/>
                    <a:gd name="T33" fmla="*/ 16 h 20"/>
                    <a:gd name="T34" fmla="*/ 67 w 80"/>
                    <a:gd name="T35" fmla="*/ 17 h 20"/>
                    <a:gd name="T36" fmla="*/ 54 w 80"/>
                    <a:gd name="T37" fmla="*/ 19 h 20"/>
                    <a:gd name="T38" fmla="*/ 36 w 80"/>
                    <a:gd name="T39" fmla="*/ 20 h 20"/>
                    <a:gd name="T40" fmla="*/ 36 w 80"/>
                    <a:gd name="T41" fmla="*/ 20 h 20"/>
                    <a:gd name="T42" fmla="*/ 22 w 80"/>
                    <a:gd name="T43" fmla="*/ 19 h 20"/>
                    <a:gd name="T44" fmla="*/ 11 w 80"/>
                    <a:gd name="T45" fmla="*/ 17 h 20"/>
                    <a:gd name="T46" fmla="*/ 7 w 80"/>
                    <a:gd name="T47" fmla="*/ 16 h 20"/>
                    <a:gd name="T48" fmla="*/ 3 w 80"/>
                    <a:gd name="T49" fmla="*/ 14 h 20"/>
                    <a:gd name="T50" fmla="*/ 1 w 80"/>
                    <a:gd name="T51" fmla="*/ 12 h 20"/>
                    <a:gd name="T52" fmla="*/ 0 w 80"/>
                    <a:gd name="T53" fmla="*/ 9 h 20"/>
                    <a:gd name="T54" fmla="*/ 0 w 80"/>
                    <a:gd name="T55" fmla="*/ 9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0" h="20">
                      <a:moveTo>
                        <a:pt x="0" y="9"/>
                      </a:moveTo>
                      <a:lnTo>
                        <a:pt x="0" y="9"/>
                      </a:lnTo>
                      <a:lnTo>
                        <a:pt x="1" y="7"/>
                      </a:lnTo>
                      <a:lnTo>
                        <a:pt x="3" y="6"/>
                      </a:lnTo>
                      <a:lnTo>
                        <a:pt x="11" y="3"/>
                      </a:lnTo>
                      <a:lnTo>
                        <a:pt x="22" y="1"/>
                      </a:lnTo>
                      <a:lnTo>
                        <a:pt x="36" y="0"/>
                      </a:lnTo>
                      <a:lnTo>
                        <a:pt x="36" y="0"/>
                      </a:lnTo>
                      <a:lnTo>
                        <a:pt x="54" y="1"/>
                      </a:lnTo>
                      <a:lnTo>
                        <a:pt x="67" y="3"/>
                      </a:lnTo>
                      <a:lnTo>
                        <a:pt x="77" y="6"/>
                      </a:lnTo>
                      <a:lnTo>
                        <a:pt x="80" y="7"/>
                      </a:lnTo>
                      <a:lnTo>
                        <a:pt x="80" y="9"/>
                      </a:lnTo>
                      <a:lnTo>
                        <a:pt x="80" y="9"/>
                      </a:lnTo>
                      <a:lnTo>
                        <a:pt x="80" y="12"/>
                      </a:lnTo>
                      <a:lnTo>
                        <a:pt x="77" y="14"/>
                      </a:lnTo>
                      <a:lnTo>
                        <a:pt x="74" y="16"/>
                      </a:lnTo>
                      <a:lnTo>
                        <a:pt x="67" y="17"/>
                      </a:lnTo>
                      <a:lnTo>
                        <a:pt x="54" y="19"/>
                      </a:lnTo>
                      <a:lnTo>
                        <a:pt x="36" y="20"/>
                      </a:lnTo>
                      <a:lnTo>
                        <a:pt x="36" y="20"/>
                      </a:lnTo>
                      <a:lnTo>
                        <a:pt x="22" y="19"/>
                      </a:lnTo>
                      <a:lnTo>
                        <a:pt x="11" y="17"/>
                      </a:lnTo>
                      <a:lnTo>
                        <a:pt x="7" y="16"/>
                      </a:lnTo>
                      <a:lnTo>
                        <a:pt x="3" y="14"/>
                      </a:lnTo>
                      <a:lnTo>
                        <a:pt x="1" y="12"/>
                      </a:lnTo>
                      <a:lnTo>
                        <a:pt x="0" y="9"/>
                      </a:lnTo>
                      <a:lnTo>
                        <a:pt x="0" y="9"/>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2" name="Freeform 1484">
                  <a:extLst>
                    <a:ext uri="{FF2B5EF4-FFF2-40B4-BE49-F238E27FC236}">
                      <a16:creationId xmlns:a16="http://schemas.microsoft.com/office/drawing/2014/main" id="{EAA8598B-E11F-FB37-A959-42BCE92B4B00}"/>
                    </a:ext>
                  </a:extLst>
                </p:cNvPr>
                <p:cNvSpPr>
                  <a:spLocks/>
                </p:cNvSpPr>
                <p:nvPr/>
              </p:nvSpPr>
              <p:spPr bwMode="auto">
                <a:xfrm>
                  <a:off x="6030913" y="5140325"/>
                  <a:ext cx="14288" cy="1587"/>
                </a:xfrm>
                <a:custGeom>
                  <a:avLst/>
                  <a:gdLst>
                    <a:gd name="T0" fmla="*/ 27 w 63"/>
                    <a:gd name="T1" fmla="*/ 12 h 12"/>
                    <a:gd name="T2" fmla="*/ 27 w 63"/>
                    <a:gd name="T3" fmla="*/ 12 h 12"/>
                    <a:gd name="T4" fmla="*/ 40 w 63"/>
                    <a:gd name="T5" fmla="*/ 11 h 12"/>
                    <a:gd name="T6" fmla="*/ 51 w 63"/>
                    <a:gd name="T7" fmla="*/ 10 h 12"/>
                    <a:gd name="T8" fmla="*/ 59 w 63"/>
                    <a:gd name="T9" fmla="*/ 8 h 12"/>
                    <a:gd name="T10" fmla="*/ 62 w 63"/>
                    <a:gd name="T11" fmla="*/ 6 h 12"/>
                    <a:gd name="T12" fmla="*/ 63 w 63"/>
                    <a:gd name="T13" fmla="*/ 5 h 12"/>
                    <a:gd name="T14" fmla="*/ 63 w 63"/>
                    <a:gd name="T15" fmla="*/ 5 h 12"/>
                    <a:gd name="T16" fmla="*/ 62 w 63"/>
                    <a:gd name="T17" fmla="*/ 4 h 12"/>
                    <a:gd name="T18" fmla="*/ 59 w 63"/>
                    <a:gd name="T19" fmla="*/ 3 h 12"/>
                    <a:gd name="T20" fmla="*/ 51 w 63"/>
                    <a:gd name="T21" fmla="*/ 2 h 12"/>
                    <a:gd name="T22" fmla="*/ 40 w 63"/>
                    <a:gd name="T23" fmla="*/ 1 h 12"/>
                    <a:gd name="T24" fmla="*/ 27 w 63"/>
                    <a:gd name="T25" fmla="*/ 0 h 12"/>
                    <a:gd name="T26" fmla="*/ 27 w 63"/>
                    <a:gd name="T27" fmla="*/ 0 h 12"/>
                    <a:gd name="T28" fmla="*/ 10 w 63"/>
                    <a:gd name="T29" fmla="*/ 2 h 12"/>
                    <a:gd name="T30" fmla="*/ 3 w 63"/>
                    <a:gd name="T31" fmla="*/ 3 h 12"/>
                    <a:gd name="T32" fmla="*/ 1 w 63"/>
                    <a:gd name="T33" fmla="*/ 4 h 12"/>
                    <a:gd name="T34" fmla="*/ 0 w 63"/>
                    <a:gd name="T35" fmla="*/ 5 h 12"/>
                    <a:gd name="T36" fmla="*/ 0 w 63"/>
                    <a:gd name="T37" fmla="*/ 5 h 12"/>
                    <a:gd name="T38" fmla="*/ 1 w 63"/>
                    <a:gd name="T39" fmla="*/ 6 h 12"/>
                    <a:gd name="T40" fmla="*/ 3 w 63"/>
                    <a:gd name="T41" fmla="*/ 8 h 12"/>
                    <a:gd name="T42" fmla="*/ 10 w 63"/>
                    <a:gd name="T43" fmla="*/ 10 h 12"/>
                    <a:gd name="T44" fmla="*/ 18 w 63"/>
                    <a:gd name="T45" fmla="*/ 11 h 12"/>
                    <a:gd name="T46" fmla="*/ 27 w 63"/>
                    <a:gd name="T4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3" h="12">
                      <a:moveTo>
                        <a:pt x="27" y="12"/>
                      </a:moveTo>
                      <a:lnTo>
                        <a:pt x="27" y="12"/>
                      </a:lnTo>
                      <a:lnTo>
                        <a:pt x="40" y="11"/>
                      </a:lnTo>
                      <a:lnTo>
                        <a:pt x="51" y="10"/>
                      </a:lnTo>
                      <a:lnTo>
                        <a:pt x="59" y="8"/>
                      </a:lnTo>
                      <a:lnTo>
                        <a:pt x="62" y="6"/>
                      </a:lnTo>
                      <a:lnTo>
                        <a:pt x="63" y="5"/>
                      </a:lnTo>
                      <a:lnTo>
                        <a:pt x="63" y="5"/>
                      </a:lnTo>
                      <a:lnTo>
                        <a:pt x="62" y="4"/>
                      </a:lnTo>
                      <a:lnTo>
                        <a:pt x="59" y="3"/>
                      </a:lnTo>
                      <a:lnTo>
                        <a:pt x="51" y="2"/>
                      </a:lnTo>
                      <a:lnTo>
                        <a:pt x="40" y="1"/>
                      </a:lnTo>
                      <a:lnTo>
                        <a:pt x="27" y="0"/>
                      </a:lnTo>
                      <a:lnTo>
                        <a:pt x="27" y="0"/>
                      </a:lnTo>
                      <a:lnTo>
                        <a:pt x="10" y="2"/>
                      </a:lnTo>
                      <a:lnTo>
                        <a:pt x="3" y="3"/>
                      </a:lnTo>
                      <a:lnTo>
                        <a:pt x="1" y="4"/>
                      </a:lnTo>
                      <a:lnTo>
                        <a:pt x="0" y="5"/>
                      </a:lnTo>
                      <a:lnTo>
                        <a:pt x="0" y="5"/>
                      </a:lnTo>
                      <a:lnTo>
                        <a:pt x="1" y="6"/>
                      </a:lnTo>
                      <a:lnTo>
                        <a:pt x="3" y="8"/>
                      </a:lnTo>
                      <a:lnTo>
                        <a:pt x="10" y="10"/>
                      </a:lnTo>
                      <a:lnTo>
                        <a:pt x="18" y="11"/>
                      </a:lnTo>
                      <a:lnTo>
                        <a:pt x="27" y="12"/>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3" name="Freeform 1485">
                  <a:extLst>
                    <a:ext uri="{FF2B5EF4-FFF2-40B4-BE49-F238E27FC236}">
                      <a16:creationId xmlns:a16="http://schemas.microsoft.com/office/drawing/2014/main" id="{49BDE899-CA0B-D007-CEF0-3404EFA4FE8F}"/>
                    </a:ext>
                  </a:extLst>
                </p:cNvPr>
                <p:cNvSpPr>
                  <a:spLocks/>
                </p:cNvSpPr>
                <p:nvPr/>
              </p:nvSpPr>
              <p:spPr bwMode="auto">
                <a:xfrm>
                  <a:off x="6030913" y="5140325"/>
                  <a:ext cx="14288" cy="1587"/>
                </a:xfrm>
                <a:custGeom>
                  <a:avLst/>
                  <a:gdLst>
                    <a:gd name="T0" fmla="*/ 27 w 63"/>
                    <a:gd name="T1" fmla="*/ 12 h 12"/>
                    <a:gd name="T2" fmla="*/ 27 w 63"/>
                    <a:gd name="T3" fmla="*/ 12 h 12"/>
                    <a:gd name="T4" fmla="*/ 40 w 63"/>
                    <a:gd name="T5" fmla="*/ 11 h 12"/>
                    <a:gd name="T6" fmla="*/ 51 w 63"/>
                    <a:gd name="T7" fmla="*/ 10 h 12"/>
                    <a:gd name="T8" fmla="*/ 59 w 63"/>
                    <a:gd name="T9" fmla="*/ 8 h 12"/>
                    <a:gd name="T10" fmla="*/ 62 w 63"/>
                    <a:gd name="T11" fmla="*/ 6 h 12"/>
                    <a:gd name="T12" fmla="*/ 63 w 63"/>
                    <a:gd name="T13" fmla="*/ 5 h 12"/>
                    <a:gd name="T14" fmla="*/ 63 w 63"/>
                    <a:gd name="T15" fmla="*/ 5 h 12"/>
                    <a:gd name="T16" fmla="*/ 62 w 63"/>
                    <a:gd name="T17" fmla="*/ 4 h 12"/>
                    <a:gd name="T18" fmla="*/ 59 w 63"/>
                    <a:gd name="T19" fmla="*/ 3 h 12"/>
                    <a:gd name="T20" fmla="*/ 51 w 63"/>
                    <a:gd name="T21" fmla="*/ 2 h 12"/>
                    <a:gd name="T22" fmla="*/ 40 w 63"/>
                    <a:gd name="T23" fmla="*/ 1 h 12"/>
                    <a:gd name="T24" fmla="*/ 27 w 63"/>
                    <a:gd name="T25" fmla="*/ 0 h 12"/>
                    <a:gd name="T26" fmla="*/ 27 w 63"/>
                    <a:gd name="T27" fmla="*/ 0 h 12"/>
                    <a:gd name="T28" fmla="*/ 10 w 63"/>
                    <a:gd name="T29" fmla="*/ 2 h 12"/>
                    <a:gd name="T30" fmla="*/ 3 w 63"/>
                    <a:gd name="T31" fmla="*/ 3 h 12"/>
                    <a:gd name="T32" fmla="*/ 1 w 63"/>
                    <a:gd name="T33" fmla="*/ 4 h 12"/>
                    <a:gd name="T34" fmla="*/ 0 w 63"/>
                    <a:gd name="T35" fmla="*/ 5 h 12"/>
                    <a:gd name="T36" fmla="*/ 0 w 63"/>
                    <a:gd name="T37" fmla="*/ 5 h 12"/>
                    <a:gd name="T38" fmla="*/ 1 w 63"/>
                    <a:gd name="T39" fmla="*/ 6 h 12"/>
                    <a:gd name="T40" fmla="*/ 3 w 63"/>
                    <a:gd name="T41" fmla="*/ 8 h 12"/>
                    <a:gd name="T42" fmla="*/ 10 w 63"/>
                    <a:gd name="T43" fmla="*/ 10 h 12"/>
                    <a:gd name="T44" fmla="*/ 18 w 63"/>
                    <a:gd name="T45" fmla="*/ 11 h 12"/>
                    <a:gd name="T46" fmla="*/ 27 w 63"/>
                    <a:gd name="T4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3" h="12">
                      <a:moveTo>
                        <a:pt x="27" y="12"/>
                      </a:moveTo>
                      <a:lnTo>
                        <a:pt x="27" y="12"/>
                      </a:lnTo>
                      <a:lnTo>
                        <a:pt x="40" y="11"/>
                      </a:lnTo>
                      <a:lnTo>
                        <a:pt x="51" y="10"/>
                      </a:lnTo>
                      <a:lnTo>
                        <a:pt x="59" y="8"/>
                      </a:lnTo>
                      <a:lnTo>
                        <a:pt x="62" y="6"/>
                      </a:lnTo>
                      <a:lnTo>
                        <a:pt x="63" y="5"/>
                      </a:lnTo>
                      <a:lnTo>
                        <a:pt x="63" y="5"/>
                      </a:lnTo>
                      <a:lnTo>
                        <a:pt x="62" y="4"/>
                      </a:lnTo>
                      <a:lnTo>
                        <a:pt x="59" y="3"/>
                      </a:lnTo>
                      <a:lnTo>
                        <a:pt x="51" y="2"/>
                      </a:lnTo>
                      <a:lnTo>
                        <a:pt x="40" y="1"/>
                      </a:lnTo>
                      <a:lnTo>
                        <a:pt x="27" y="0"/>
                      </a:lnTo>
                      <a:lnTo>
                        <a:pt x="27" y="0"/>
                      </a:lnTo>
                      <a:lnTo>
                        <a:pt x="10" y="2"/>
                      </a:lnTo>
                      <a:lnTo>
                        <a:pt x="3" y="3"/>
                      </a:lnTo>
                      <a:lnTo>
                        <a:pt x="1" y="4"/>
                      </a:lnTo>
                      <a:lnTo>
                        <a:pt x="0" y="5"/>
                      </a:lnTo>
                      <a:lnTo>
                        <a:pt x="0" y="5"/>
                      </a:lnTo>
                      <a:lnTo>
                        <a:pt x="1" y="6"/>
                      </a:lnTo>
                      <a:lnTo>
                        <a:pt x="3" y="8"/>
                      </a:lnTo>
                      <a:lnTo>
                        <a:pt x="10" y="10"/>
                      </a:lnTo>
                      <a:lnTo>
                        <a:pt x="18" y="11"/>
                      </a:lnTo>
                      <a:lnTo>
                        <a:pt x="27" y="1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4" name="Freeform 1486">
                  <a:extLst>
                    <a:ext uri="{FF2B5EF4-FFF2-40B4-BE49-F238E27FC236}">
                      <a16:creationId xmlns:a16="http://schemas.microsoft.com/office/drawing/2014/main" id="{4E177141-01F8-D68D-63A0-59A1C4218403}"/>
                    </a:ext>
                  </a:extLst>
                </p:cNvPr>
                <p:cNvSpPr>
                  <a:spLocks/>
                </p:cNvSpPr>
                <p:nvPr/>
              </p:nvSpPr>
              <p:spPr bwMode="auto">
                <a:xfrm>
                  <a:off x="6030913" y="5140325"/>
                  <a:ext cx="14288" cy="1587"/>
                </a:xfrm>
                <a:custGeom>
                  <a:avLst/>
                  <a:gdLst>
                    <a:gd name="T0" fmla="*/ 27 w 63"/>
                    <a:gd name="T1" fmla="*/ 12 h 12"/>
                    <a:gd name="T2" fmla="*/ 27 w 63"/>
                    <a:gd name="T3" fmla="*/ 12 h 12"/>
                    <a:gd name="T4" fmla="*/ 40 w 63"/>
                    <a:gd name="T5" fmla="*/ 11 h 12"/>
                    <a:gd name="T6" fmla="*/ 51 w 63"/>
                    <a:gd name="T7" fmla="*/ 10 h 12"/>
                    <a:gd name="T8" fmla="*/ 59 w 63"/>
                    <a:gd name="T9" fmla="*/ 8 h 12"/>
                    <a:gd name="T10" fmla="*/ 62 w 63"/>
                    <a:gd name="T11" fmla="*/ 6 h 12"/>
                    <a:gd name="T12" fmla="*/ 63 w 63"/>
                    <a:gd name="T13" fmla="*/ 5 h 12"/>
                    <a:gd name="T14" fmla="*/ 63 w 63"/>
                    <a:gd name="T15" fmla="*/ 5 h 12"/>
                    <a:gd name="T16" fmla="*/ 62 w 63"/>
                    <a:gd name="T17" fmla="*/ 4 h 12"/>
                    <a:gd name="T18" fmla="*/ 59 w 63"/>
                    <a:gd name="T19" fmla="*/ 3 h 12"/>
                    <a:gd name="T20" fmla="*/ 51 w 63"/>
                    <a:gd name="T21" fmla="*/ 2 h 12"/>
                    <a:gd name="T22" fmla="*/ 40 w 63"/>
                    <a:gd name="T23" fmla="*/ 1 h 12"/>
                    <a:gd name="T24" fmla="*/ 27 w 63"/>
                    <a:gd name="T25" fmla="*/ 0 h 12"/>
                    <a:gd name="T26" fmla="*/ 27 w 63"/>
                    <a:gd name="T27" fmla="*/ 0 h 12"/>
                    <a:gd name="T28" fmla="*/ 10 w 63"/>
                    <a:gd name="T29" fmla="*/ 2 h 12"/>
                    <a:gd name="T30" fmla="*/ 3 w 63"/>
                    <a:gd name="T31" fmla="*/ 3 h 12"/>
                    <a:gd name="T32" fmla="*/ 1 w 63"/>
                    <a:gd name="T33" fmla="*/ 4 h 12"/>
                    <a:gd name="T34" fmla="*/ 0 w 63"/>
                    <a:gd name="T35" fmla="*/ 5 h 12"/>
                    <a:gd name="T36" fmla="*/ 0 w 63"/>
                    <a:gd name="T37" fmla="*/ 5 h 12"/>
                    <a:gd name="T38" fmla="*/ 1 w 63"/>
                    <a:gd name="T39" fmla="*/ 6 h 12"/>
                    <a:gd name="T40" fmla="*/ 3 w 63"/>
                    <a:gd name="T41" fmla="*/ 8 h 12"/>
                    <a:gd name="T42" fmla="*/ 10 w 63"/>
                    <a:gd name="T43" fmla="*/ 10 h 12"/>
                    <a:gd name="T44" fmla="*/ 18 w 63"/>
                    <a:gd name="T45" fmla="*/ 11 h 12"/>
                    <a:gd name="T46" fmla="*/ 27 w 63"/>
                    <a:gd name="T47" fmla="*/ 12 h 12"/>
                    <a:gd name="T48" fmla="*/ 27 w 63"/>
                    <a:gd name="T49"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3" h="12">
                      <a:moveTo>
                        <a:pt x="27" y="12"/>
                      </a:moveTo>
                      <a:lnTo>
                        <a:pt x="27" y="12"/>
                      </a:lnTo>
                      <a:lnTo>
                        <a:pt x="40" y="11"/>
                      </a:lnTo>
                      <a:lnTo>
                        <a:pt x="51" y="10"/>
                      </a:lnTo>
                      <a:lnTo>
                        <a:pt x="59" y="8"/>
                      </a:lnTo>
                      <a:lnTo>
                        <a:pt x="62" y="6"/>
                      </a:lnTo>
                      <a:lnTo>
                        <a:pt x="63" y="5"/>
                      </a:lnTo>
                      <a:lnTo>
                        <a:pt x="63" y="5"/>
                      </a:lnTo>
                      <a:lnTo>
                        <a:pt x="62" y="4"/>
                      </a:lnTo>
                      <a:lnTo>
                        <a:pt x="59" y="3"/>
                      </a:lnTo>
                      <a:lnTo>
                        <a:pt x="51" y="2"/>
                      </a:lnTo>
                      <a:lnTo>
                        <a:pt x="40" y="1"/>
                      </a:lnTo>
                      <a:lnTo>
                        <a:pt x="27" y="0"/>
                      </a:lnTo>
                      <a:lnTo>
                        <a:pt x="27" y="0"/>
                      </a:lnTo>
                      <a:lnTo>
                        <a:pt x="10" y="2"/>
                      </a:lnTo>
                      <a:lnTo>
                        <a:pt x="3" y="3"/>
                      </a:lnTo>
                      <a:lnTo>
                        <a:pt x="1" y="4"/>
                      </a:lnTo>
                      <a:lnTo>
                        <a:pt x="0" y="5"/>
                      </a:lnTo>
                      <a:lnTo>
                        <a:pt x="0" y="5"/>
                      </a:lnTo>
                      <a:lnTo>
                        <a:pt x="1" y="6"/>
                      </a:lnTo>
                      <a:lnTo>
                        <a:pt x="3" y="8"/>
                      </a:lnTo>
                      <a:lnTo>
                        <a:pt x="10" y="10"/>
                      </a:lnTo>
                      <a:lnTo>
                        <a:pt x="18" y="11"/>
                      </a:lnTo>
                      <a:lnTo>
                        <a:pt x="27" y="12"/>
                      </a:lnTo>
                      <a:lnTo>
                        <a:pt x="27" y="12"/>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5" name="Freeform 1487">
                  <a:extLst>
                    <a:ext uri="{FF2B5EF4-FFF2-40B4-BE49-F238E27FC236}">
                      <a16:creationId xmlns:a16="http://schemas.microsoft.com/office/drawing/2014/main" id="{5531295E-2910-F397-F350-A1310B94F1AD}"/>
                    </a:ext>
                  </a:extLst>
                </p:cNvPr>
                <p:cNvSpPr>
                  <a:spLocks/>
                </p:cNvSpPr>
                <p:nvPr/>
              </p:nvSpPr>
              <p:spPr bwMode="auto">
                <a:xfrm>
                  <a:off x="6130926" y="5056187"/>
                  <a:ext cx="9525" cy="11112"/>
                </a:xfrm>
                <a:custGeom>
                  <a:avLst/>
                  <a:gdLst>
                    <a:gd name="T0" fmla="*/ 0 w 45"/>
                    <a:gd name="T1" fmla="*/ 25 h 50"/>
                    <a:gd name="T2" fmla="*/ 0 w 45"/>
                    <a:gd name="T3" fmla="*/ 25 h 50"/>
                    <a:gd name="T4" fmla="*/ 1 w 45"/>
                    <a:gd name="T5" fmla="*/ 20 h 50"/>
                    <a:gd name="T6" fmla="*/ 2 w 45"/>
                    <a:gd name="T7" fmla="*/ 16 h 50"/>
                    <a:gd name="T8" fmla="*/ 5 w 45"/>
                    <a:gd name="T9" fmla="*/ 12 h 50"/>
                    <a:gd name="T10" fmla="*/ 8 w 45"/>
                    <a:gd name="T11" fmla="*/ 8 h 50"/>
                    <a:gd name="T12" fmla="*/ 11 w 45"/>
                    <a:gd name="T13" fmla="*/ 5 h 50"/>
                    <a:gd name="T14" fmla="*/ 16 w 45"/>
                    <a:gd name="T15" fmla="*/ 3 h 50"/>
                    <a:gd name="T16" fmla="*/ 21 w 45"/>
                    <a:gd name="T17" fmla="*/ 1 h 50"/>
                    <a:gd name="T18" fmla="*/ 27 w 45"/>
                    <a:gd name="T19" fmla="*/ 0 h 50"/>
                    <a:gd name="T20" fmla="*/ 27 w 45"/>
                    <a:gd name="T21" fmla="*/ 0 h 50"/>
                    <a:gd name="T22" fmla="*/ 30 w 45"/>
                    <a:gd name="T23" fmla="*/ 1 h 50"/>
                    <a:gd name="T24" fmla="*/ 34 w 45"/>
                    <a:gd name="T25" fmla="*/ 3 h 50"/>
                    <a:gd name="T26" fmla="*/ 36 w 45"/>
                    <a:gd name="T27" fmla="*/ 5 h 50"/>
                    <a:gd name="T28" fmla="*/ 39 w 45"/>
                    <a:gd name="T29" fmla="*/ 8 h 50"/>
                    <a:gd name="T30" fmla="*/ 42 w 45"/>
                    <a:gd name="T31" fmla="*/ 12 h 50"/>
                    <a:gd name="T32" fmla="*/ 44 w 45"/>
                    <a:gd name="T33" fmla="*/ 16 h 50"/>
                    <a:gd name="T34" fmla="*/ 45 w 45"/>
                    <a:gd name="T35" fmla="*/ 20 h 50"/>
                    <a:gd name="T36" fmla="*/ 45 w 45"/>
                    <a:gd name="T37" fmla="*/ 25 h 50"/>
                    <a:gd name="T38" fmla="*/ 45 w 45"/>
                    <a:gd name="T39" fmla="*/ 25 h 50"/>
                    <a:gd name="T40" fmla="*/ 45 w 45"/>
                    <a:gd name="T41" fmla="*/ 30 h 50"/>
                    <a:gd name="T42" fmla="*/ 44 w 45"/>
                    <a:gd name="T43" fmla="*/ 34 h 50"/>
                    <a:gd name="T44" fmla="*/ 42 w 45"/>
                    <a:gd name="T45" fmla="*/ 38 h 50"/>
                    <a:gd name="T46" fmla="*/ 39 w 45"/>
                    <a:gd name="T47" fmla="*/ 43 h 50"/>
                    <a:gd name="T48" fmla="*/ 36 w 45"/>
                    <a:gd name="T49" fmla="*/ 45 h 50"/>
                    <a:gd name="T50" fmla="*/ 34 w 45"/>
                    <a:gd name="T51" fmla="*/ 48 h 50"/>
                    <a:gd name="T52" fmla="*/ 30 w 45"/>
                    <a:gd name="T53" fmla="*/ 49 h 50"/>
                    <a:gd name="T54" fmla="*/ 27 w 45"/>
                    <a:gd name="T55" fmla="*/ 50 h 50"/>
                    <a:gd name="T56" fmla="*/ 27 w 45"/>
                    <a:gd name="T57" fmla="*/ 50 h 50"/>
                    <a:gd name="T58" fmla="*/ 21 w 45"/>
                    <a:gd name="T59" fmla="*/ 49 h 50"/>
                    <a:gd name="T60" fmla="*/ 16 w 45"/>
                    <a:gd name="T61" fmla="*/ 48 h 50"/>
                    <a:gd name="T62" fmla="*/ 11 w 45"/>
                    <a:gd name="T63" fmla="*/ 45 h 50"/>
                    <a:gd name="T64" fmla="*/ 8 w 45"/>
                    <a:gd name="T65" fmla="*/ 43 h 50"/>
                    <a:gd name="T66" fmla="*/ 5 w 45"/>
                    <a:gd name="T67" fmla="*/ 38 h 50"/>
                    <a:gd name="T68" fmla="*/ 2 w 45"/>
                    <a:gd name="T69" fmla="*/ 34 h 50"/>
                    <a:gd name="T70" fmla="*/ 1 w 45"/>
                    <a:gd name="T71" fmla="*/ 30 h 50"/>
                    <a:gd name="T72" fmla="*/ 0 w 45"/>
                    <a:gd name="T73" fmla="*/ 25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5" h="50">
                      <a:moveTo>
                        <a:pt x="0" y="25"/>
                      </a:moveTo>
                      <a:lnTo>
                        <a:pt x="0" y="25"/>
                      </a:lnTo>
                      <a:lnTo>
                        <a:pt x="1" y="20"/>
                      </a:lnTo>
                      <a:lnTo>
                        <a:pt x="2" y="16"/>
                      </a:lnTo>
                      <a:lnTo>
                        <a:pt x="5" y="12"/>
                      </a:lnTo>
                      <a:lnTo>
                        <a:pt x="8" y="8"/>
                      </a:lnTo>
                      <a:lnTo>
                        <a:pt x="11" y="5"/>
                      </a:lnTo>
                      <a:lnTo>
                        <a:pt x="16" y="3"/>
                      </a:lnTo>
                      <a:lnTo>
                        <a:pt x="21" y="1"/>
                      </a:lnTo>
                      <a:lnTo>
                        <a:pt x="27" y="0"/>
                      </a:lnTo>
                      <a:lnTo>
                        <a:pt x="27" y="0"/>
                      </a:lnTo>
                      <a:lnTo>
                        <a:pt x="30" y="1"/>
                      </a:lnTo>
                      <a:lnTo>
                        <a:pt x="34" y="3"/>
                      </a:lnTo>
                      <a:lnTo>
                        <a:pt x="36" y="5"/>
                      </a:lnTo>
                      <a:lnTo>
                        <a:pt x="39" y="8"/>
                      </a:lnTo>
                      <a:lnTo>
                        <a:pt x="42" y="12"/>
                      </a:lnTo>
                      <a:lnTo>
                        <a:pt x="44" y="16"/>
                      </a:lnTo>
                      <a:lnTo>
                        <a:pt x="45" y="20"/>
                      </a:lnTo>
                      <a:lnTo>
                        <a:pt x="45" y="25"/>
                      </a:lnTo>
                      <a:lnTo>
                        <a:pt x="45" y="25"/>
                      </a:lnTo>
                      <a:lnTo>
                        <a:pt x="45" y="30"/>
                      </a:lnTo>
                      <a:lnTo>
                        <a:pt x="44" y="34"/>
                      </a:lnTo>
                      <a:lnTo>
                        <a:pt x="42" y="38"/>
                      </a:lnTo>
                      <a:lnTo>
                        <a:pt x="39" y="43"/>
                      </a:lnTo>
                      <a:lnTo>
                        <a:pt x="36" y="45"/>
                      </a:lnTo>
                      <a:lnTo>
                        <a:pt x="34" y="48"/>
                      </a:lnTo>
                      <a:lnTo>
                        <a:pt x="30" y="49"/>
                      </a:lnTo>
                      <a:lnTo>
                        <a:pt x="27" y="50"/>
                      </a:lnTo>
                      <a:lnTo>
                        <a:pt x="27" y="50"/>
                      </a:lnTo>
                      <a:lnTo>
                        <a:pt x="21" y="49"/>
                      </a:lnTo>
                      <a:lnTo>
                        <a:pt x="16" y="48"/>
                      </a:lnTo>
                      <a:lnTo>
                        <a:pt x="11" y="45"/>
                      </a:lnTo>
                      <a:lnTo>
                        <a:pt x="8" y="43"/>
                      </a:lnTo>
                      <a:lnTo>
                        <a:pt x="5" y="38"/>
                      </a:lnTo>
                      <a:lnTo>
                        <a:pt x="2" y="34"/>
                      </a:lnTo>
                      <a:lnTo>
                        <a:pt x="1" y="30"/>
                      </a:lnTo>
                      <a:lnTo>
                        <a:pt x="0" y="2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6" name="Freeform 1488">
                  <a:extLst>
                    <a:ext uri="{FF2B5EF4-FFF2-40B4-BE49-F238E27FC236}">
                      <a16:creationId xmlns:a16="http://schemas.microsoft.com/office/drawing/2014/main" id="{F0C9B961-A31A-534F-AA8C-26D0C7B191B3}"/>
                    </a:ext>
                  </a:extLst>
                </p:cNvPr>
                <p:cNvSpPr>
                  <a:spLocks/>
                </p:cNvSpPr>
                <p:nvPr/>
              </p:nvSpPr>
              <p:spPr bwMode="auto">
                <a:xfrm>
                  <a:off x="6130926" y="5056187"/>
                  <a:ext cx="9525" cy="11112"/>
                </a:xfrm>
                <a:custGeom>
                  <a:avLst/>
                  <a:gdLst>
                    <a:gd name="T0" fmla="*/ 0 w 45"/>
                    <a:gd name="T1" fmla="*/ 25 h 50"/>
                    <a:gd name="T2" fmla="*/ 0 w 45"/>
                    <a:gd name="T3" fmla="*/ 25 h 50"/>
                    <a:gd name="T4" fmla="*/ 1 w 45"/>
                    <a:gd name="T5" fmla="*/ 20 h 50"/>
                    <a:gd name="T6" fmla="*/ 2 w 45"/>
                    <a:gd name="T7" fmla="*/ 16 h 50"/>
                    <a:gd name="T8" fmla="*/ 5 w 45"/>
                    <a:gd name="T9" fmla="*/ 12 h 50"/>
                    <a:gd name="T10" fmla="*/ 8 w 45"/>
                    <a:gd name="T11" fmla="*/ 8 h 50"/>
                    <a:gd name="T12" fmla="*/ 11 w 45"/>
                    <a:gd name="T13" fmla="*/ 5 h 50"/>
                    <a:gd name="T14" fmla="*/ 16 w 45"/>
                    <a:gd name="T15" fmla="*/ 3 h 50"/>
                    <a:gd name="T16" fmla="*/ 21 w 45"/>
                    <a:gd name="T17" fmla="*/ 1 h 50"/>
                    <a:gd name="T18" fmla="*/ 27 w 45"/>
                    <a:gd name="T19" fmla="*/ 0 h 50"/>
                    <a:gd name="T20" fmla="*/ 27 w 45"/>
                    <a:gd name="T21" fmla="*/ 0 h 50"/>
                    <a:gd name="T22" fmla="*/ 30 w 45"/>
                    <a:gd name="T23" fmla="*/ 1 h 50"/>
                    <a:gd name="T24" fmla="*/ 34 w 45"/>
                    <a:gd name="T25" fmla="*/ 3 h 50"/>
                    <a:gd name="T26" fmla="*/ 36 w 45"/>
                    <a:gd name="T27" fmla="*/ 5 h 50"/>
                    <a:gd name="T28" fmla="*/ 39 w 45"/>
                    <a:gd name="T29" fmla="*/ 8 h 50"/>
                    <a:gd name="T30" fmla="*/ 42 w 45"/>
                    <a:gd name="T31" fmla="*/ 12 h 50"/>
                    <a:gd name="T32" fmla="*/ 44 w 45"/>
                    <a:gd name="T33" fmla="*/ 16 h 50"/>
                    <a:gd name="T34" fmla="*/ 45 w 45"/>
                    <a:gd name="T35" fmla="*/ 20 h 50"/>
                    <a:gd name="T36" fmla="*/ 45 w 45"/>
                    <a:gd name="T37" fmla="*/ 25 h 50"/>
                    <a:gd name="T38" fmla="*/ 45 w 45"/>
                    <a:gd name="T39" fmla="*/ 25 h 50"/>
                    <a:gd name="T40" fmla="*/ 45 w 45"/>
                    <a:gd name="T41" fmla="*/ 30 h 50"/>
                    <a:gd name="T42" fmla="*/ 44 w 45"/>
                    <a:gd name="T43" fmla="*/ 34 h 50"/>
                    <a:gd name="T44" fmla="*/ 42 w 45"/>
                    <a:gd name="T45" fmla="*/ 38 h 50"/>
                    <a:gd name="T46" fmla="*/ 39 w 45"/>
                    <a:gd name="T47" fmla="*/ 43 h 50"/>
                    <a:gd name="T48" fmla="*/ 36 w 45"/>
                    <a:gd name="T49" fmla="*/ 45 h 50"/>
                    <a:gd name="T50" fmla="*/ 34 w 45"/>
                    <a:gd name="T51" fmla="*/ 48 h 50"/>
                    <a:gd name="T52" fmla="*/ 30 w 45"/>
                    <a:gd name="T53" fmla="*/ 49 h 50"/>
                    <a:gd name="T54" fmla="*/ 27 w 45"/>
                    <a:gd name="T55" fmla="*/ 50 h 50"/>
                    <a:gd name="T56" fmla="*/ 27 w 45"/>
                    <a:gd name="T57" fmla="*/ 50 h 50"/>
                    <a:gd name="T58" fmla="*/ 21 w 45"/>
                    <a:gd name="T59" fmla="*/ 49 h 50"/>
                    <a:gd name="T60" fmla="*/ 16 w 45"/>
                    <a:gd name="T61" fmla="*/ 48 h 50"/>
                    <a:gd name="T62" fmla="*/ 11 w 45"/>
                    <a:gd name="T63" fmla="*/ 45 h 50"/>
                    <a:gd name="T64" fmla="*/ 8 w 45"/>
                    <a:gd name="T65" fmla="*/ 43 h 50"/>
                    <a:gd name="T66" fmla="*/ 5 w 45"/>
                    <a:gd name="T67" fmla="*/ 38 h 50"/>
                    <a:gd name="T68" fmla="*/ 2 w 45"/>
                    <a:gd name="T69" fmla="*/ 34 h 50"/>
                    <a:gd name="T70" fmla="*/ 1 w 45"/>
                    <a:gd name="T71" fmla="*/ 30 h 50"/>
                    <a:gd name="T72" fmla="*/ 0 w 45"/>
                    <a:gd name="T73" fmla="*/ 25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5" h="50">
                      <a:moveTo>
                        <a:pt x="0" y="25"/>
                      </a:moveTo>
                      <a:lnTo>
                        <a:pt x="0" y="25"/>
                      </a:lnTo>
                      <a:lnTo>
                        <a:pt x="1" y="20"/>
                      </a:lnTo>
                      <a:lnTo>
                        <a:pt x="2" y="16"/>
                      </a:lnTo>
                      <a:lnTo>
                        <a:pt x="5" y="12"/>
                      </a:lnTo>
                      <a:lnTo>
                        <a:pt x="8" y="8"/>
                      </a:lnTo>
                      <a:lnTo>
                        <a:pt x="11" y="5"/>
                      </a:lnTo>
                      <a:lnTo>
                        <a:pt x="16" y="3"/>
                      </a:lnTo>
                      <a:lnTo>
                        <a:pt x="21" y="1"/>
                      </a:lnTo>
                      <a:lnTo>
                        <a:pt x="27" y="0"/>
                      </a:lnTo>
                      <a:lnTo>
                        <a:pt x="27" y="0"/>
                      </a:lnTo>
                      <a:lnTo>
                        <a:pt x="30" y="1"/>
                      </a:lnTo>
                      <a:lnTo>
                        <a:pt x="34" y="3"/>
                      </a:lnTo>
                      <a:lnTo>
                        <a:pt x="36" y="5"/>
                      </a:lnTo>
                      <a:lnTo>
                        <a:pt x="39" y="8"/>
                      </a:lnTo>
                      <a:lnTo>
                        <a:pt x="42" y="12"/>
                      </a:lnTo>
                      <a:lnTo>
                        <a:pt x="44" y="16"/>
                      </a:lnTo>
                      <a:lnTo>
                        <a:pt x="45" y="20"/>
                      </a:lnTo>
                      <a:lnTo>
                        <a:pt x="45" y="25"/>
                      </a:lnTo>
                      <a:lnTo>
                        <a:pt x="45" y="25"/>
                      </a:lnTo>
                      <a:lnTo>
                        <a:pt x="45" y="30"/>
                      </a:lnTo>
                      <a:lnTo>
                        <a:pt x="44" y="34"/>
                      </a:lnTo>
                      <a:lnTo>
                        <a:pt x="42" y="38"/>
                      </a:lnTo>
                      <a:lnTo>
                        <a:pt x="39" y="43"/>
                      </a:lnTo>
                      <a:lnTo>
                        <a:pt x="36" y="45"/>
                      </a:lnTo>
                      <a:lnTo>
                        <a:pt x="34" y="48"/>
                      </a:lnTo>
                      <a:lnTo>
                        <a:pt x="30" y="49"/>
                      </a:lnTo>
                      <a:lnTo>
                        <a:pt x="27" y="50"/>
                      </a:lnTo>
                      <a:lnTo>
                        <a:pt x="27" y="50"/>
                      </a:lnTo>
                      <a:lnTo>
                        <a:pt x="21" y="49"/>
                      </a:lnTo>
                      <a:lnTo>
                        <a:pt x="16" y="48"/>
                      </a:lnTo>
                      <a:lnTo>
                        <a:pt x="11" y="45"/>
                      </a:lnTo>
                      <a:lnTo>
                        <a:pt x="8" y="43"/>
                      </a:lnTo>
                      <a:lnTo>
                        <a:pt x="5" y="38"/>
                      </a:lnTo>
                      <a:lnTo>
                        <a:pt x="2" y="34"/>
                      </a:lnTo>
                      <a:lnTo>
                        <a:pt x="1" y="30"/>
                      </a:lnTo>
                      <a:lnTo>
                        <a:pt x="0" y="2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7" name="Freeform 1489">
                  <a:extLst>
                    <a:ext uri="{FF2B5EF4-FFF2-40B4-BE49-F238E27FC236}">
                      <a16:creationId xmlns:a16="http://schemas.microsoft.com/office/drawing/2014/main" id="{9D15F252-D2D1-4614-FC29-3041C4E8BB5F}"/>
                    </a:ext>
                  </a:extLst>
                </p:cNvPr>
                <p:cNvSpPr>
                  <a:spLocks/>
                </p:cNvSpPr>
                <p:nvPr/>
              </p:nvSpPr>
              <p:spPr bwMode="auto">
                <a:xfrm>
                  <a:off x="6130926" y="5056187"/>
                  <a:ext cx="9525" cy="11112"/>
                </a:xfrm>
                <a:custGeom>
                  <a:avLst/>
                  <a:gdLst>
                    <a:gd name="T0" fmla="*/ 0 w 45"/>
                    <a:gd name="T1" fmla="*/ 25 h 50"/>
                    <a:gd name="T2" fmla="*/ 0 w 45"/>
                    <a:gd name="T3" fmla="*/ 25 h 50"/>
                    <a:gd name="T4" fmla="*/ 1 w 45"/>
                    <a:gd name="T5" fmla="*/ 20 h 50"/>
                    <a:gd name="T6" fmla="*/ 2 w 45"/>
                    <a:gd name="T7" fmla="*/ 16 h 50"/>
                    <a:gd name="T8" fmla="*/ 5 w 45"/>
                    <a:gd name="T9" fmla="*/ 12 h 50"/>
                    <a:gd name="T10" fmla="*/ 8 w 45"/>
                    <a:gd name="T11" fmla="*/ 8 h 50"/>
                    <a:gd name="T12" fmla="*/ 11 w 45"/>
                    <a:gd name="T13" fmla="*/ 5 h 50"/>
                    <a:gd name="T14" fmla="*/ 16 w 45"/>
                    <a:gd name="T15" fmla="*/ 3 h 50"/>
                    <a:gd name="T16" fmla="*/ 21 w 45"/>
                    <a:gd name="T17" fmla="*/ 1 h 50"/>
                    <a:gd name="T18" fmla="*/ 27 w 45"/>
                    <a:gd name="T19" fmla="*/ 0 h 50"/>
                    <a:gd name="T20" fmla="*/ 27 w 45"/>
                    <a:gd name="T21" fmla="*/ 0 h 50"/>
                    <a:gd name="T22" fmla="*/ 30 w 45"/>
                    <a:gd name="T23" fmla="*/ 1 h 50"/>
                    <a:gd name="T24" fmla="*/ 34 w 45"/>
                    <a:gd name="T25" fmla="*/ 3 h 50"/>
                    <a:gd name="T26" fmla="*/ 36 w 45"/>
                    <a:gd name="T27" fmla="*/ 5 h 50"/>
                    <a:gd name="T28" fmla="*/ 39 w 45"/>
                    <a:gd name="T29" fmla="*/ 8 h 50"/>
                    <a:gd name="T30" fmla="*/ 42 w 45"/>
                    <a:gd name="T31" fmla="*/ 12 h 50"/>
                    <a:gd name="T32" fmla="*/ 44 w 45"/>
                    <a:gd name="T33" fmla="*/ 16 h 50"/>
                    <a:gd name="T34" fmla="*/ 45 w 45"/>
                    <a:gd name="T35" fmla="*/ 20 h 50"/>
                    <a:gd name="T36" fmla="*/ 45 w 45"/>
                    <a:gd name="T37" fmla="*/ 25 h 50"/>
                    <a:gd name="T38" fmla="*/ 45 w 45"/>
                    <a:gd name="T39" fmla="*/ 25 h 50"/>
                    <a:gd name="T40" fmla="*/ 45 w 45"/>
                    <a:gd name="T41" fmla="*/ 30 h 50"/>
                    <a:gd name="T42" fmla="*/ 44 w 45"/>
                    <a:gd name="T43" fmla="*/ 34 h 50"/>
                    <a:gd name="T44" fmla="*/ 42 w 45"/>
                    <a:gd name="T45" fmla="*/ 38 h 50"/>
                    <a:gd name="T46" fmla="*/ 39 w 45"/>
                    <a:gd name="T47" fmla="*/ 43 h 50"/>
                    <a:gd name="T48" fmla="*/ 36 w 45"/>
                    <a:gd name="T49" fmla="*/ 45 h 50"/>
                    <a:gd name="T50" fmla="*/ 34 w 45"/>
                    <a:gd name="T51" fmla="*/ 48 h 50"/>
                    <a:gd name="T52" fmla="*/ 30 w 45"/>
                    <a:gd name="T53" fmla="*/ 49 h 50"/>
                    <a:gd name="T54" fmla="*/ 27 w 45"/>
                    <a:gd name="T55" fmla="*/ 50 h 50"/>
                    <a:gd name="T56" fmla="*/ 27 w 45"/>
                    <a:gd name="T57" fmla="*/ 50 h 50"/>
                    <a:gd name="T58" fmla="*/ 21 w 45"/>
                    <a:gd name="T59" fmla="*/ 49 h 50"/>
                    <a:gd name="T60" fmla="*/ 16 w 45"/>
                    <a:gd name="T61" fmla="*/ 48 h 50"/>
                    <a:gd name="T62" fmla="*/ 11 w 45"/>
                    <a:gd name="T63" fmla="*/ 45 h 50"/>
                    <a:gd name="T64" fmla="*/ 8 w 45"/>
                    <a:gd name="T65" fmla="*/ 43 h 50"/>
                    <a:gd name="T66" fmla="*/ 5 w 45"/>
                    <a:gd name="T67" fmla="*/ 38 h 50"/>
                    <a:gd name="T68" fmla="*/ 2 w 45"/>
                    <a:gd name="T69" fmla="*/ 34 h 50"/>
                    <a:gd name="T70" fmla="*/ 1 w 45"/>
                    <a:gd name="T71" fmla="*/ 30 h 50"/>
                    <a:gd name="T72" fmla="*/ 0 w 45"/>
                    <a:gd name="T73" fmla="*/ 25 h 50"/>
                    <a:gd name="T74" fmla="*/ 0 w 45"/>
                    <a:gd name="T75" fmla="*/ 25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5" h="50">
                      <a:moveTo>
                        <a:pt x="0" y="25"/>
                      </a:moveTo>
                      <a:lnTo>
                        <a:pt x="0" y="25"/>
                      </a:lnTo>
                      <a:lnTo>
                        <a:pt x="1" y="20"/>
                      </a:lnTo>
                      <a:lnTo>
                        <a:pt x="2" y="16"/>
                      </a:lnTo>
                      <a:lnTo>
                        <a:pt x="5" y="12"/>
                      </a:lnTo>
                      <a:lnTo>
                        <a:pt x="8" y="8"/>
                      </a:lnTo>
                      <a:lnTo>
                        <a:pt x="11" y="5"/>
                      </a:lnTo>
                      <a:lnTo>
                        <a:pt x="16" y="3"/>
                      </a:lnTo>
                      <a:lnTo>
                        <a:pt x="21" y="1"/>
                      </a:lnTo>
                      <a:lnTo>
                        <a:pt x="27" y="0"/>
                      </a:lnTo>
                      <a:lnTo>
                        <a:pt x="27" y="0"/>
                      </a:lnTo>
                      <a:lnTo>
                        <a:pt x="30" y="1"/>
                      </a:lnTo>
                      <a:lnTo>
                        <a:pt x="34" y="3"/>
                      </a:lnTo>
                      <a:lnTo>
                        <a:pt x="36" y="5"/>
                      </a:lnTo>
                      <a:lnTo>
                        <a:pt x="39" y="8"/>
                      </a:lnTo>
                      <a:lnTo>
                        <a:pt x="42" y="12"/>
                      </a:lnTo>
                      <a:lnTo>
                        <a:pt x="44" y="16"/>
                      </a:lnTo>
                      <a:lnTo>
                        <a:pt x="45" y="20"/>
                      </a:lnTo>
                      <a:lnTo>
                        <a:pt x="45" y="25"/>
                      </a:lnTo>
                      <a:lnTo>
                        <a:pt x="45" y="25"/>
                      </a:lnTo>
                      <a:lnTo>
                        <a:pt x="45" y="30"/>
                      </a:lnTo>
                      <a:lnTo>
                        <a:pt x="44" y="34"/>
                      </a:lnTo>
                      <a:lnTo>
                        <a:pt x="42" y="38"/>
                      </a:lnTo>
                      <a:lnTo>
                        <a:pt x="39" y="43"/>
                      </a:lnTo>
                      <a:lnTo>
                        <a:pt x="36" y="45"/>
                      </a:lnTo>
                      <a:lnTo>
                        <a:pt x="34" y="48"/>
                      </a:lnTo>
                      <a:lnTo>
                        <a:pt x="30" y="49"/>
                      </a:lnTo>
                      <a:lnTo>
                        <a:pt x="27" y="50"/>
                      </a:lnTo>
                      <a:lnTo>
                        <a:pt x="27" y="50"/>
                      </a:lnTo>
                      <a:lnTo>
                        <a:pt x="21" y="49"/>
                      </a:lnTo>
                      <a:lnTo>
                        <a:pt x="16" y="48"/>
                      </a:lnTo>
                      <a:lnTo>
                        <a:pt x="11" y="45"/>
                      </a:lnTo>
                      <a:lnTo>
                        <a:pt x="8" y="43"/>
                      </a:lnTo>
                      <a:lnTo>
                        <a:pt x="5" y="38"/>
                      </a:lnTo>
                      <a:lnTo>
                        <a:pt x="2" y="34"/>
                      </a:lnTo>
                      <a:lnTo>
                        <a:pt x="1" y="30"/>
                      </a:lnTo>
                      <a:lnTo>
                        <a:pt x="0" y="25"/>
                      </a:lnTo>
                      <a:lnTo>
                        <a:pt x="0" y="2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8" name="Freeform 1490">
                  <a:extLst>
                    <a:ext uri="{FF2B5EF4-FFF2-40B4-BE49-F238E27FC236}">
                      <a16:creationId xmlns:a16="http://schemas.microsoft.com/office/drawing/2014/main" id="{FA7307C1-BE12-8ECA-D890-74251BC4E14C}"/>
                    </a:ext>
                  </a:extLst>
                </p:cNvPr>
                <p:cNvSpPr>
                  <a:spLocks/>
                </p:cNvSpPr>
                <p:nvPr/>
              </p:nvSpPr>
              <p:spPr bwMode="auto">
                <a:xfrm>
                  <a:off x="6130926" y="5045075"/>
                  <a:ext cx="9525" cy="17462"/>
                </a:xfrm>
                <a:custGeom>
                  <a:avLst/>
                  <a:gdLst>
                    <a:gd name="T0" fmla="*/ 19 w 45"/>
                    <a:gd name="T1" fmla="*/ 0 h 76"/>
                    <a:gd name="T2" fmla="*/ 19 w 45"/>
                    <a:gd name="T3" fmla="*/ 15 h 76"/>
                    <a:gd name="T4" fmla="*/ 0 w 45"/>
                    <a:gd name="T5" fmla="*/ 15 h 76"/>
                    <a:gd name="T6" fmla="*/ 0 w 45"/>
                    <a:gd name="T7" fmla="*/ 26 h 76"/>
                    <a:gd name="T8" fmla="*/ 19 w 45"/>
                    <a:gd name="T9" fmla="*/ 26 h 76"/>
                    <a:gd name="T10" fmla="*/ 19 w 45"/>
                    <a:gd name="T11" fmla="*/ 63 h 76"/>
                    <a:gd name="T12" fmla="*/ 0 w 45"/>
                    <a:gd name="T13" fmla="*/ 63 h 76"/>
                    <a:gd name="T14" fmla="*/ 0 w 45"/>
                    <a:gd name="T15" fmla="*/ 63 h 76"/>
                    <a:gd name="T16" fmla="*/ 0 w 45"/>
                    <a:gd name="T17" fmla="*/ 76 h 76"/>
                    <a:gd name="T18" fmla="*/ 45 w 45"/>
                    <a:gd name="T19" fmla="*/ 76 h 76"/>
                    <a:gd name="T20" fmla="*/ 45 w 45"/>
                    <a:gd name="T21" fmla="*/ 63 h 76"/>
                    <a:gd name="T22" fmla="*/ 27 w 45"/>
                    <a:gd name="T23" fmla="*/ 63 h 76"/>
                    <a:gd name="T24" fmla="*/ 27 w 45"/>
                    <a:gd name="T25" fmla="*/ 26 h 76"/>
                    <a:gd name="T26" fmla="*/ 45 w 45"/>
                    <a:gd name="T27" fmla="*/ 26 h 76"/>
                    <a:gd name="T28" fmla="*/ 45 w 45"/>
                    <a:gd name="T29" fmla="*/ 15 h 76"/>
                    <a:gd name="T30" fmla="*/ 27 w 45"/>
                    <a:gd name="T31" fmla="*/ 15 h 76"/>
                    <a:gd name="T32" fmla="*/ 27 w 45"/>
                    <a:gd name="T33" fmla="*/ 0 h 76"/>
                    <a:gd name="T34" fmla="*/ 19 w 45"/>
                    <a:gd name="T35" fmla="*/ 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5" h="76">
                      <a:moveTo>
                        <a:pt x="19" y="0"/>
                      </a:moveTo>
                      <a:lnTo>
                        <a:pt x="19" y="15"/>
                      </a:lnTo>
                      <a:lnTo>
                        <a:pt x="0" y="15"/>
                      </a:lnTo>
                      <a:lnTo>
                        <a:pt x="0" y="26"/>
                      </a:lnTo>
                      <a:lnTo>
                        <a:pt x="19" y="26"/>
                      </a:lnTo>
                      <a:lnTo>
                        <a:pt x="19" y="63"/>
                      </a:lnTo>
                      <a:lnTo>
                        <a:pt x="0" y="63"/>
                      </a:lnTo>
                      <a:lnTo>
                        <a:pt x="0" y="63"/>
                      </a:lnTo>
                      <a:lnTo>
                        <a:pt x="0" y="76"/>
                      </a:lnTo>
                      <a:lnTo>
                        <a:pt x="45" y="76"/>
                      </a:lnTo>
                      <a:lnTo>
                        <a:pt x="45" y="63"/>
                      </a:lnTo>
                      <a:lnTo>
                        <a:pt x="27" y="63"/>
                      </a:lnTo>
                      <a:lnTo>
                        <a:pt x="27" y="26"/>
                      </a:lnTo>
                      <a:lnTo>
                        <a:pt x="45" y="26"/>
                      </a:lnTo>
                      <a:lnTo>
                        <a:pt x="45" y="15"/>
                      </a:lnTo>
                      <a:lnTo>
                        <a:pt x="27" y="15"/>
                      </a:lnTo>
                      <a:lnTo>
                        <a:pt x="27" y="0"/>
                      </a:lnTo>
                      <a:lnTo>
                        <a:pt x="19"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9" name="Freeform 1491">
                  <a:extLst>
                    <a:ext uri="{FF2B5EF4-FFF2-40B4-BE49-F238E27FC236}">
                      <a16:creationId xmlns:a16="http://schemas.microsoft.com/office/drawing/2014/main" id="{47F4AF95-62D1-07F1-ED00-0A2DABA56B72}"/>
                    </a:ext>
                  </a:extLst>
                </p:cNvPr>
                <p:cNvSpPr>
                  <a:spLocks/>
                </p:cNvSpPr>
                <p:nvPr/>
              </p:nvSpPr>
              <p:spPr bwMode="auto">
                <a:xfrm>
                  <a:off x="6130926" y="5045075"/>
                  <a:ext cx="9525" cy="17462"/>
                </a:xfrm>
                <a:custGeom>
                  <a:avLst/>
                  <a:gdLst>
                    <a:gd name="T0" fmla="*/ 19 w 45"/>
                    <a:gd name="T1" fmla="*/ 0 h 76"/>
                    <a:gd name="T2" fmla="*/ 19 w 45"/>
                    <a:gd name="T3" fmla="*/ 15 h 76"/>
                    <a:gd name="T4" fmla="*/ 0 w 45"/>
                    <a:gd name="T5" fmla="*/ 15 h 76"/>
                    <a:gd name="T6" fmla="*/ 0 w 45"/>
                    <a:gd name="T7" fmla="*/ 26 h 76"/>
                    <a:gd name="T8" fmla="*/ 19 w 45"/>
                    <a:gd name="T9" fmla="*/ 26 h 76"/>
                    <a:gd name="T10" fmla="*/ 19 w 45"/>
                    <a:gd name="T11" fmla="*/ 63 h 76"/>
                    <a:gd name="T12" fmla="*/ 0 w 45"/>
                    <a:gd name="T13" fmla="*/ 63 h 76"/>
                    <a:gd name="T14" fmla="*/ 0 w 45"/>
                    <a:gd name="T15" fmla="*/ 63 h 76"/>
                    <a:gd name="T16" fmla="*/ 0 w 45"/>
                    <a:gd name="T17" fmla="*/ 76 h 76"/>
                    <a:gd name="T18" fmla="*/ 45 w 45"/>
                    <a:gd name="T19" fmla="*/ 76 h 76"/>
                    <a:gd name="T20" fmla="*/ 45 w 45"/>
                    <a:gd name="T21" fmla="*/ 63 h 76"/>
                    <a:gd name="T22" fmla="*/ 27 w 45"/>
                    <a:gd name="T23" fmla="*/ 63 h 76"/>
                    <a:gd name="T24" fmla="*/ 27 w 45"/>
                    <a:gd name="T25" fmla="*/ 26 h 76"/>
                    <a:gd name="T26" fmla="*/ 45 w 45"/>
                    <a:gd name="T27" fmla="*/ 26 h 76"/>
                    <a:gd name="T28" fmla="*/ 45 w 45"/>
                    <a:gd name="T29" fmla="*/ 15 h 76"/>
                    <a:gd name="T30" fmla="*/ 27 w 45"/>
                    <a:gd name="T31" fmla="*/ 15 h 76"/>
                    <a:gd name="T32" fmla="*/ 27 w 45"/>
                    <a:gd name="T33" fmla="*/ 0 h 76"/>
                    <a:gd name="T34" fmla="*/ 19 w 45"/>
                    <a:gd name="T35" fmla="*/ 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5" h="76">
                      <a:moveTo>
                        <a:pt x="19" y="0"/>
                      </a:moveTo>
                      <a:lnTo>
                        <a:pt x="19" y="15"/>
                      </a:lnTo>
                      <a:lnTo>
                        <a:pt x="0" y="15"/>
                      </a:lnTo>
                      <a:lnTo>
                        <a:pt x="0" y="26"/>
                      </a:lnTo>
                      <a:lnTo>
                        <a:pt x="19" y="26"/>
                      </a:lnTo>
                      <a:lnTo>
                        <a:pt x="19" y="63"/>
                      </a:lnTo>
                      <a:lnTo>
                        <a:pt x="0" y="63"/>
                      </a:lnTo>
                      <a:lnTo>
                        <a:pt x="0" y="63"/>
                      </a:lnTo>
                      <a:lnTo>
                        <a:pt x="0" y="76"/>
                      </a:lnTo>
                      <a:lnTo>
                        <a:pt x="45" y="76"/>
                      </a:lnTo>
                      <a:lnTo>
                        <a:pt x="45" y="63"/>
                      </a:lnTo>
                      <a:lnTo>
                        <a:pt x="27" y="63"/>
                      </a:lnTo>
                      <a:lnTo>
                        <a:pt x="27" y="26"/>
                      </a:lnTo>
                      <a:lnTo>
                        <a:pt x="45" y="26"/>
                      </a:lnTo>
                      <a:lnTo>
                        <a:pt x="45" y="15"/>
                      </a:lnTo>
                      <a:lnTo>
                        <a:pt x="27" y="15"/>
                      </a:lnTo>
                      <a:lnTo>
                        <a:pt x="27" y="0"/>
                      </a:lnTo>
                      <a:lnTo>
                        <a:pt x="1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0" name="Freeform 1492">
                  <a:extLst>
                    <a:ext uri="{FF2B5EF4-FFF2-40B4-BE49-F238E27FC236}">
                      <a16:creationId xmlns:a16="http://schemas.microsoft.com/office/drawing/2014/main" id="{D8CD3554-D4E4-054E-8E3F-3D1CD6BF0B7F}"/>
                    </a:ext>
                  </a:extLst>
                </p:cNvPr>
                <p:cNvSpPr>
                  <a:spLocks/>
                </p:cNvSpPr>
                <p:nvPr/>
              </p:nvSpPr>
              <p:spPr bwMode="auto">
                <a:xfrm>
                  <a:off x="6130926" y="5045075"/>
                  <a:ext cx="9525" cy="17462"/>
                </a:xfrm>
                <a:custGeom>
                  <a:avLst/>
                  <a:gdLst>
                    <a:gd name="T0" fmla="*/ 19 w 45"/>
                    <a:gd name="T1" fmla="*/ 0 h 76"/>
                    <a:gd name="T2" fmla="*/ 19 w 45"/>
                    <a:gd name="T3" fmla="*/ 15 h 76"/>
                    <a:gd name="T4" fmla="*/ 0 w 45"/>
                    <a:gd name="T5" fmla="*/ 15 h 76"/>
                    <a:gd name="T6" fmla="*/ 0 w 45"/>
                    <a:gd name="T7" fmla="*/ 26 h 76"/>
                    <a:gd name="T8" fmla="*/ 19 w 45"/>
                    <a:gd name="T9" fmla="*/ 26 h 76"/>
                    <a:gd name="T10" fmla="*/ 19 w 45"/>
                    <a:gd name="T11" fmla="*/ 63 h 76"/>
                    <a:gd name="T12" fmla="*/ 0 w 45"/>
                    <a:gd name="T13" fmla="*/ 63 h 76"/>
                    <a:gd name="T14" fmla="*/ 0 w 45"/>
                    <a:gd name="T15" fmla="*/ 63 h 76"/>
                    <a:gd name="T16" fmla="*/ 0 w 45"/>
                    <a:gd name="T17" fmla="*/ 76 h 76"/>
                    <a:gd name="T18" fmla="*/ 45 w 45"/>
                    <a:gd name="T19" fmla="*/ 76 h 76"/>
                    <a:gd name="T20" fmla="*/ 45 w 45"/>
                    <a:gd name="T21" fmla="*/ 63 h 76"/>
                    <a:gd name="T22" fmla="*/ 27 w 45"/>
                    <a:gd name="T23" fmla="*/ 63 h 76"/>
                    <a:gd name="T24" fmla="*/ 27 w 45"/>
                    <a:gd name="T25" fmla="*/ 26 h 76"/>
                    <a:gd name="T26" fmla="*/ 45 w 45"/>
                    <a:gd name="T27" fmla="*/ 26 h 76"/>
                    <a:gd name="T28" fmla="*/ 45 w 45"/>
                    <a:gd name="T29" fmla="*/ 15 h 76"/>
                    <a:gd name="T30" fmla="*/ 27 w 45"/>
                    <a:gd name="T31" fmla="*/ 15 h 76"/>
                    <a:gd name="T32" fmla="*/ 27 w 45"/>
                    <a:gd name="T33" fmla="*/ 0 h 76"/>
                    <a:gd name="T34" fmla="*/ 19 w 45"/>
                    <a:gd name="T35" fmla="*/ 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5" h="76">
                      <a:moveTo>
                        <a:pt x="19" y="0"/>
                      </a:moveTo>
                      <a:lnTo>
                        <a:pt x="19" y="15"/>
                      </a:lnTo>
                      <a:lnTo>
                        <a:pt x="0" y="15"/>
                      </a:lnTo>
                      <a:lnTo>
                        <a:pt x="0" y="26"/>
                      </a:lnTo>
                      <a:lnTo>
                        <a:pt x="19" y="26"/>
                      </a:lnTo>
                      <a:lnTo>
                        <a:pt x="19" y="63"/>
                      </a:lnTo>
                      <a:lnTo>
                        <a:pt x="0" y="63"/>
                      </a:lnTo>
                      <a:lnTo>
                        <a:pt x="0" y="63"/>
                      </a:lnTo>
                      <a:lnTo>
                        <a:pt x="0" y="76"/>
                      </a:lnTo>
                      <a:lnTo>
                        <a:pt x="45" y="76"/>
                      </a:lnTo>
                      <a:lnTo>
                        <a:pt x="45" y="63"/>
                      </a:lnTo>
                      <a:lnTo>
                        <a:pt x="27" y="63"/>
                      </a:lnTo>
                      <a:lnTo>
                        <a:pt x="27" y="26"/>
                      </a:lnTo>
                      <a:lnTo>
                        <a:pt x="45" y="26"/>
                      </a:lnTo>
                      <a:lnTo>
                        <a:pt x="45" y="15"/>
                      </a:lnTo>
                      <a:lnTo>
                        <a:pt x="27" y="15"/>
                      </a:lnTo>
                      <a:lnTo>
                        <a:pt x="27" y="0"/>
                      </a:lnTo>
                      <a:lnTo>
                        <a:pt x="19"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61" name="Freeform 1493">
                  <a:extLst>
                    <a:ext uri="{FF2B5EF4-FFF2-40B4-BE49-F238E27FC236}">
                      <a16:creationId xmlns:a16="http://schemas.microsoft.com/office/drawing/2014/main" id="{21C00935-E818-425C-6C3C-928BB66F20E6}"/>
                    </a:ext>
                  </a:extLst>
                </p:cNvPr>
                <p:cNvSpPr>
                  <a:spLocks/>
                </p:cNvSpPr>
                <p:nvPr/>
              </p:nvSpPr>
              <p:spPr bwMode="auto">
                <a:xfrm>
                  <a:off x="6073776" y="5083175"/>
                  <a:ext cx="120650" cy="41275"/>
                </a:xfrm>
                <a:custGeom>
                  <a:avLst/>
                  <a:gdLst>
                    <a:gd name="T0" fmla="*/ 452 w 529"/>
                    <a:gd name="T1" fmla="*/ 186 h 186"/>
                    <a:gd name="T2" fmla="*/ 474 w 529"/>
                    <a:gd name="T3" fmla="*/ 175 h 186"/>
                    <a:gd name="T4" fmla="*/ 493 w 529"/>
                    <a:gd name="T5" fmla="*/ 162 h 186"/>
                    <a:gd name="T6" fmla="*/ 508 w 529"/>
                    <a:gd name="T7" fmla="*/ 146 h 186"/>
                    <a:gd name="T8" fmla="*/ 520 w 529"/>
                    <a:gd name="T9" fmla="*/ 129 h 186"/>
                    <a:gd name="T10" fmla="*/ 527 w 529"/>
                    <a:gd name="T11" fmla="*/ 110 h 186"/>
                    <a:gd name="T12" fmla="*/ 529 w 529"/>
                    <a:gd name="T13" fmla="*/ 90 h 186"/>
                    <a:gd name="T14" fmla="*/ 525 w 529"/>
                    <a:gd name="T15" fmla="*/ 68 h 186"/>
                    <a:gd name="T16" fmla="*/ 515 w 529"/>
                    <a:gd name="T17" fmla="*/ 47 h 186"/>
                    <a:gd name="T18" fmla="*/ 507 w 529"/>
                    <a:gd name="T19" fmla="*/ 39 h 186"/>
                    <a:gd name="T20" fmla="*/ 492 w 529"/>
                    <a:gd name="T21" fmla="*/ 26 h 186"/>
                    <a:gd name="T22" fmla="*/ 475 w 529"/>
                    <a:gd name="T23" fmla="*/ 20 h 186"/>
                    <a:gd name="T24" fmla="*/ 458 w 529"/>
                    <a:gd name="T25" fmla="*/ 17 h 186"/>
                    <a:gd name="T26" fmla="*/ 442 w 529"/>
                    <a:gd name="T27" fmla="*/ 18 h 186"/>
                    <a:gd name="T28" fmla="*/ 419 w 529"/>
                    <a:gd name="T29" fmla="*/ 23 h 186"/>
                    <a:gd name="T30" fmla="*/ 398 w 529"/>
                    <a:gd name="T31" fmla="*/ 33 h 186"/>
                    <a:gd name="T32" fmla="*/ 385 w 529"/>
                    <a:gd name="T33" fmla="*/ 25 h 186"/>
                    <a:gd name="T34" fmla="*/ 357 w 529"/>
                    <a:gd name="T35" fmla="*/ 13 h 186"/>
                    <a:gd name="T36" fmla="*/ 324 w 529"/>
                    <a:gd name="T37" fmla="*/ 5 h 186"/>
                    <a:gd name="T38" fmla="*/ 286 w 529"/>
                    <a:gd name="T39" fmla="*/ 1 h 186"/>
                    <a:gd name="T40" fmla="*/ 265 w 529"/>
                    <a:gd name="T41" fmla="*/ 0 h 186"/>
                    <a:gd name="T42" fmla="*/ 227 w 529"/>
                    <a:gd name="T43" fmla="*/ 1 h 186"/>
                    <a:gd name="T44" fmla="*/ 194 w 529"/>
                    <a:gd name="T45" fmla="*/ 7 h 186"/>
                    <a:gd name="T46" fmla="*/ 163 w 529"/>
                    <a:gd name="T47" fmla="*/ 18 h 186"/>
                    <a:gd name="T48" fmla="*/ 130 w 529"/>
                    <a:gd name="T49" fmla="*/ 33 h 186"/>
                    <a:gd name="T50" fmla="*/ 128 w 529"/>
                    <a:gd name="T51" fmla="*/ 31 h 186"/>
                    <a:gd name="T52" fmla="*/ 114 w 529"/>
                    <a:gd name="T53" fmla="*/ 23 h 186"/>
                    <a:gd name="T54" fmla="*/ 91 w 529"/>
                    <a:gd name="T55" fmla="*/ 19 h 186"/>
                    <a:gd name="T56" fmla="*/ 74 w 529"/>
                    <a:gd name="T57" fmla="*/ 18 h 186"/>
                    <a:gd name="T58" fmla="*/ 55 w 529"/>
                    <a:gd name="T59" fmla="*/ 21 h 186"/>
                    <a:gd name="T60" fmla="*/ 38 w 529"/>
                    <a:gd name="T61" fmla="*/ 28 h 186"/>
                    <a:gd name="T62" fmla="*/ 22 w 529"/>
                    <a:gd name="T63" fmla="*/ 40 h 186"/>
                    <a:gd name="T64" fmla="*/ 14 w 529"/>
                    <a:gd name="T65" fmla="*/ 48 h 186"/>
                    <a:gd name="T66" fmla="*/ 4 w 529"/>
                    <a:gd name="T67" fmla="*/ 70 h 186"/>
                    <a:gd name="T68" fmla="*/ 0 w 529"/>
                    <a:gd name="T69" fmla="*/ 92 h 186"/>
                    <a:gd name="T70" fmla="*/ 2 w 529"/>
                    <a:gd name="T71" fmla="*/ 111 h 186"/>
                    <a:gd name="T72" fmla="*/ 9 w 529"/>
                    <a:gd name="T73" fmla="*/ 130 h 186"/>
                    <a:gd name="T74" fmla="*/ 20 w 529"/>
                    <a:gd name="T75" fmla="*/ 147 h 186"/>
                    <a:gd name="T76" fmla="*/ 36 w 529"/>
                    <a:gd name="T77" fmla="*/ 163 h 186"/>
                    <a:gd name="T78" fmla="*/ 54 w 529"/>
                    <a:gd name="T79" fmla="*/ 175 h 186"/>
                    <a:gd name="T80" fmla="*/ 77 w 529"/>
                    <a:gd name="T81"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529" h="186">
                      <a:moveTo>
                        <a:pt x="452" y="186"/>
                      </a:moveTo>
                      <a:lnTo>
                        <a:pt x="452" y="186"/>
                      </a:lnTo>
                      <a:lnTo>
                        <a:pt x="463" y="181"/>
                      </a:lnTo>
                      <a:lnTo>
                        <a:pt x="474" y="175"/>
                      </a:lnTo>
                      <a:lnTo>
                        <a:pt x="484" y="169"/>
                      </a:lnTo>
                      <a:lnTo>
                        <a:pt x="493" y="162"/>
                      </a:lnTo>
                      <a:lnTo>
                        <a:pt x="501" y="155"/>
                      </a:lnTo>
                      <a:lnTo>
                        <a:pt x="508" y="146"/>
                      </a:lnTo>
                      <a:lnTo>
                        <a:pt x="515" y="138"/>
                      </a:lnTo>
                      <a:lnTo>
                        <a:pt x="520" y="129"/>
                      </a:lnTo>
                      <a:lnTo>
                        <a:pt x="524" y="120"/>
                      </a:lnTo>
                      <a:lnTo>
                        <a:pt x="527" y="110"/>
                      </a:lnTo>
                      <a:lnTo>
                        <a:pt x="529" y="100"/>
                      </a:lnTo>
                      <a:lnTo>
                        <a:pt x="529" y="90"/>
                      </a:lnTo>
                      <a:lnTo>
                        <a:pt x="528" y="80"/>
                      </a:lnTo>
                      <a:lnTo>
                        <a:pt x="525" y="68"/>
                      </a:lnTo>
                      <a:lnTo>
                        <a:pt x="521" y="58"/>
                      </a:lnTo>
                      <a:lnTo>
                        <a:pt x="515" y="47"/>
                      </a:lnTo>
                      <a:lnTo>
                        <a:pt x="515" y="47"/>
                      </a:lnTo>
                      <a:lnTo>
                        <a:pt x="507" y="39"/>
                      </a:lnTo>
                      <a:lnTo>
                        <a:pt x="500" y="31"/>
                      </a:lnTo>
                      <a:lnTo>
                        <a:pt x="492" y="26"/>
                      </a:lnTo>
                      <a:lnTo>
                        <a:pt x="484" y="23"/>
                      </a:lnTo>
                      <a:lnTo>
                        <a:pt x="475" y="20"/>
                      </a:lnTo>
                      <a:lnTo>
                        <a:pt x="467" y="18"/>
                      </a:lnTo>
                      <a:lnTo>
                        <a:pt x="458" y="17"/>
                      </a:lnTo>
                      <a:lnTo>
                        <a:pt x="450" y="17"/>
                      </a:lnTo>
                      <a:lnTo>
                        <a:pt x="442" y="18"/>
                      </a:lnTo>
                      <a:lnTo>
                        <a:pt x="433" y="19"/>
                      </a:lnTo>
                      <a:lnTo>
                        <a:pt x="419" y="23"/>
                      </a:lnTo>
                      <a:lnTo>
                        <a:pt x="408" y="28"/>
                      </a:lnTo>
                      <a:lnTo>
                        <a:pt x="398" y="33"/>
                      </a:lnTo>
                      <a:lnTo>
                        <a:pt x="398" y="33"/>
                      </a:lnTo>
                      <a:lnTo>
                        <a:pt x="385" y="25"/>
                      </a:lnTo>
                      <a:lnTo>
                        <a:pt x="372" y="19"/>
                      </a:lnTo>
                      <a:lnTo>
                        <a:pt x="357" y="13"/>
                      </a:lnTo>
                      <a:lnTo>
                        <a:pt x="342" y="9"/>
                      </a:lnTo>
                      <a:lnTo>
                        <a:pt x="324" y="5"/>
                      </a:lnTo>
                      <a:lnTo>
                        <a:pt x="307" y="3"/>
                      </a:lnTo>
                      <a:lnTo>
                        <a:pt x="286" y="1"/>
                      </a:lnTo>
                      <a:lnTo>
                        <a:pt x="265" y="0"/>
                      </a:lnTo>
                      <a:lnTo>
                        <a:pt x="265" y="0"/>
                      </a:lnTo>
                      <a:lnTo>
                        <a:pt x="245" y="0"/>
                      </a:lnTo>
                      <a:lnTo>
                        <a:pt x="227" y="1"/>
                      </a:lnTo>
                      <a:lnTo>
                        <a:pt x="210" y="4"/>
                      </a:lnTo>
                      <a:lnTo>
                        <a:pt x="194" y="7"/>
                      </a:lnTo>
                      <a:lnTo>
                        <a:pt x="179" y="12"/>
                      </a:lnTo>
                      <a:lnTo>
                        <a:pt x="163" y="18"/>
                      </a:lnTo>
                      <a:lnTo>
                        <a:pt x="147" y="25"/>
                      </a:lnTo>
                      <a:lnTo>
                        <a:pt x="130" y="33"/>
                      </a:lnTo>
                      <a:lnTo>
                        <a:pt x="130" y="33"/>
                      </a:lnTo>
                      <a:lnTo>
                        <a:pt x="128" y="31"/>
                      </a:lnTo>
                      <a:lnTo>
                        <a:pt x="124" y="28"/>
                      </a:lnTo>
                      <a:lnTo>
                        <a:pt x="114" y="23"/>
                      </a:lnTo>
                      <a:lnTo>
                        <a:pt x="100" y="20"/>
                      </a:lnTo>
                      <a:lnTo>
                        <a:pt x="91" y="19"/>
                      </a:lnTo>
                      <a:lnTo>
                        <a:pt x="82" y="18"/>
                      </a:lnTo>
                      <a:lnTo>
                        <a:pt x="74" y="18"/>
                      </a:lnTo>
                      <a:lnTo>
                        <a:pt x="65" y="19"/>
                      </a:lnTo>
                      <a:lnTo>
                        <a:pt x="55" y="21"/>
                      </a:lnTo>
                      <a:lnTo>
                        <a:pt x="46" y="24"/>
                      </a:lnTo>
                      <a:lnTo>
                        <a:pt x="38" y="28"/>
                      </a:lnTo>
                      <a:lnTo>
                        <a:pt x="29" y="33"/>
                      </a:lnTo>
                      <a:lnTo>
                        <a:pt x="22" y="40"/>
                      </a:lnTo>
                      <a:lnTo>
                        <a:pt x="14" y="48"/>
                      </a:lnTo>
                      <a:lnTo>
                        <a:pt x="14" y="48"/>
                      </a:lnTo>
                      <a:lnTo>
                        <a:pt x="8" y="59"/>
                      </a:lnTo>
                      <a:lnTo>
                        <a:pt x="4" y="70"/>
                      </a:lnTo>
                      <a:lnTo>
                        <a:pt x="1" y="81"/>
                      </a:lnTo>
                      <a:lnTo>
                        <a:pt x="0" y="92"/>
                      </a:lnTo>
                      <a:lnTo>
                        <a:pt x="0" y="101"/>
                      </a:lnTo>
                      <a:lnTo>
                        <a:pt x="2" y="111"/>
                      </a:lnTo>
                      <a:lnTo>
                        <a:pt x="5" y="121"/>
                      </a:lnTo>
                      <a:lnTo>
                        <a:pt x="9" y="130"/>
                      </a:lnTo>
                      <a:lnTo>
                        <a:pt x="14" y="139"/>
                      </a:lnTo>
                      <a:lnTo>
                        <a:pt x="20" y="147"/>
                      </a:lnTo>
                      <a:lnTo>
                        <a:pt x="28" y="155"/>
                      </a:lnTo>
                      <a:lnTo>
                        <a:pt x="36" y="163"/>
                      </a:lnTo>
                      <a:lnTo>
                        <a:pt x="45" y="169"/>
                      </a:lnTo>
                      <a:lnTo>
                        <a:pt x="54" y="175"/>
                      </a:lnTo>
                      <a:lnTo>
                        <a:pt x="66" y="181"/>
                      </a:lnTo>
                      <a:lnTo>
                        <a:pt x="77" y="186"/>
                      </a:lnTo>
                      <a:lnTo>
                        <a:pt x="452" y="186"/>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2" name="Freeform 1494">
                  <a:extLst>
                    <a:ext uri="{FF2B5EF4-FFF2-40B4-BE49-F238E27FC236}">
                      <a16:creationId xmlns:a16="http://schemas.microsoft.com/office/drawing/2014/main" id="{4494E025-FCD9-4E77-7B4E-2184FAF643E1}"/>
                    </a:ext>
                  </a:extLst>
                </p:cNvPr>
                <p:cNvSpPr>
                  <a:spLocks/>
                </p:cNvSpPr>
                <p:nvPr/>
              </p:nvSpPr>
              <p:spPr bwMode="auto">
                <a:xfrm>
                  <a:off x="6073776" y="5083175"/>
                  <a:ext cx="120650" cy="41275"/>
                </a:xfrm>
                <a:custGeom>
                  <a:avLst/>
                  <a:gdLst>
                    <a:gd name="T0" fmla="*/ 452 w 529"/>
                    <a:gd name="T1" fmla="*/ 186 h 186"/>
                    <a:gd name="T2" fmla="*/ 474 w 529"/>
                    <a:gd name="T3" fmla="*/ 175 h 186"/>
                    <a:gd name="T4" fmla="*/ 493 w 529"/>
                    <a:gd name="T5" fmla="*/ 162 h 186"/>
                    <a:gd name="T6" fmla="*/ 508 w 529"/>
                    <a:gd name="T7" fmla="*/ 146 h 186"/>
                    <a:gd name="T8" fmla="*/ 520 w 529"/>
                    <a:gd name="T9" fmla="*/ 129 h 186"/>
                    <a:gd name="T10" fmla="*/ 527 w 529"/>
                    <a:gd name="T11" fmla="*/ 110 h 186"/>
                    <a:gd name="T12" fmla="*/ 529 w 529"/>
                    <a:gd name="T13" fmla="*/ 90 h 186"/>
                    <a:gd name="T14" fmla="*/ 525 w 529"/>
                    <a:gd name="T15" fmla="*/ 68 h 186"/>
                    <a:gd name="T16" fmla="*/ 515 w 529"/>
                    <a:gd name="T17" fmla="*/ 47 h 186"/>
                    <a:gd name="T18" fmla="*/ 507 w 529"/>
                    <a:gd name="T19" fmla="*/ 39 h 186"/>
                    <a:gd name="T20" fmla="*/ 492 w 529"/>
                    <a:gd name="T21" fmla="*/ 26 h 186"/>
                    <a:gd name="T22" fmla="*/ 475 w 529"/>
                    <a:gd name="T23" fmla="*/ 20 h 186"/>
                    <a:gd name="T24" fmla="*/ 458 w 529"/>
                    <a:gd name="T25" fmla="*/ 17 h 186"/>
                    <a:gd name="T26" fmla="*/ 442 w 529"/>
                    <a:gd name="T27" fmla="*/ 18 h 186"/>
                    <a:gd name="T28" fmla="*/ 419 w 529"/>
                    <a:gd name="T29" fmla="*/ 23 h 186"/>
                    <a:gd name="T30" fmla="*/ 398 w 529"/>
                    <a:gd name="T31" fmla="*/ 33 h 186"/>
                    <a:gd name="T32" fmla="*/ 385 w 529"/>
                    <a:gd name="T33" fmla="*/ 25 h 186"/>
                    <a:gd name="T34" fmla="*/ 357 w 529"/>
                    <a:gd name="T35" fmla="*/ 13 h 186"/>
                    <a:gd name="T36" fmla="*/ 324 w 529"/>
                    <a:gd name="T37" fmla="*/ 5 h 186"/>
                    <a:gd name="T38" fmla="*/ 286 w 529"/>
                    <a:gd name="T39" fmla="*/ 1 h 186"/>
                    <a:gd name="T40" fmla="*/ 265 w 529"/>
                    <a:gd name="T41" fmla="*/ 0 h 186"/>
                    <a:gd name="T42" fmla="*/ 227 w 529"/>
                    <a:gd name="T43" fmla="*/ 1 h 186"/>
                    <a:gd name="T44" fmla="*/ 194 w 529"/>
                    <a:gd name="T45" fmla="*/ 7 h 186"/>
                    <a:gd name="T46" fmla="*/ 163 w 529"/>
                    <a:gd name="T47" fmla="*/ 18 h 186"/>
                    <a:gd name="T48" fmla="*/ 130 w 529"/>
                    <a:gd name="T49" fmla="*/ 33 h 186"/>
                    <a:gd name="T50" fmla="*/ 128 w 529"/>
                    <a:gd name="T51" fmla="*/ 31 h 186"/>
                    <a:gd name="T52" fmla="*/ 114 w 529"/>
                    <a:gd name="T53" fmla="*/ 23 h 186"/>
                    <a:gd name="T54" fmla="*/ 91 w 529"/>
                    <a:gd name="T55" fmla="*/ 19 h 186"/>
                    <a:gd name="T56" fmla="*/ 74 w 529"/>
                    <a:gd name="T57" fmla="*/ 18 h 186"/>
                    <a:gd name="T58" fmla="*/ 55 w 529"/>
                    <a:gd name="T59" fmla="*/ 21 h 186"/>
                    <a:gd name="T60" fmla="*/ 38 w 529"/>
                    <a:gd name="T61" fmla="*/ 28 h 186"/>
                    <a:gd name="T62" fmla="*/ 22 w 529"/>
                    <a:gd name="T63" fmla="*/ 40 h 186"/>
                    <a:gd name="T64" fmla="*/ 14 w 529"/>
                    <a:gd name="T65" fmla="*/ 48 h 186"/>
                    <a:gd name="T66" fmla="*/ 4 w 529"/>
                    <a:gd name="T67" fmla="*/ 70 h 186"/>
                    <a:gd name="T68" fmla="*/ 0 w 529"/>
                    <a:gd name="T69" fmla="*/ 92 h 186"/>
                    <a:gd name="T70" fmla="*/ 2 w 529"/>
                    <a:gd name="T71" fmla="*/ 111 h 186"/>
                    <a:gd name="T72" fmla="*/ 9 w 529"/>
                    <a:gd name="T73" fmla="*/ 130 h 186"/>
                    <a:gd name="T74" fmla="*/ 20 w 529"/>
                    <a:gd name="T75" fmla="*/ 147 h 186"/>
                    <a:gd name="T76" fmla="*/ 36 w 529"/>
                    <a:gd name="T77" fmla="*/ 163 h 186"/>
                    <a:gd name="T78" fmla="*/ 54 w 529"/>
                    <a:gd name="T79" fmla="*/ 175 h 186"/>
                    <a:gd name="T80" fmla="*/ 77 w 529"/>
                    <a:gd name="T81"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529" h="186">
                      <a:moveTo>
                        <a:pt x="452" y="186"/>
                      </a:moveTo>
                      <a:lnTo>
                        <a:pt x="452" y="186"/>
                      </a:lnTo>
                      <a:lnTo>
                        <a:pt x="463" y="181"/>
                      </a:lnTo>
                      <a:lnTo>
                        <a:pt x="474" y="175"/>
                      </a:lnTo>
                      <a:lnTo>
                        <a:pt x="484" y="169"/>
                      </a:lnTo>
                      <a:lnTo>
                        <a:pt x="493" y="162"/>
                      </a:lnTo>
                      <a:lnTo>
                        <a:pt x="501" y="155"/>
                      </a:lnTo>
                      <a:lnTo>
                        <a:pt x="508" y="146"/>
                      </a:lnTo>
                      <a:lnTo>
                        <a:pt x="515" y="138"/>
                      </a:lnTo>
                      <a:lnTo>
                        <a:pt x="520" y="129"/>
                      </a:lnTo>
                      <a:lnTo>
                        <a:pt x="524" y="120"/>
                      </a:lnTo>
                      <a:lnTo>
                        <a:pt x="527" y="110"/>
                      </a:lnTo>
                      <a:lnTo>
                        <a:pt x="529" y="100"/>
                      </a:lnTo>
                      <a:lnTo>
                        <a:pt x="529" y="90"/>
                      </a:lnTo>
                      <a:lnTo>
                        <a:pt x="528" y="80"/>
                      </a:lnTo>
                      <a:lnTo>
                        <a:pt x="525" y="68"/>
                      </a:lnTo>
                      <a:lnTo>
                        <a:pt x="521" y="58"/>
                      </a:lnTo>
                      <a:lnTo>
                        <a:pt x="515" y="47"/>
                      </a:lnTo>
                      <a:lnTo>
                        <a:pt x="515" y="47"/>
                      </a:lnTo>
                      <a:lnTo>
                        <a:pt x="507" y="39"/>
                      </a:lnTo>
                      <a:lnTo>
                        <a:pt x="500" y="31"/>
                      </a:lnTo>
                      <a:lnTo>
                        <a:pt x="492" y="26"/>
                      </a:lnTo>
                      <a:lnTo>
                        <a:pt x="484" y="23"/>
                      </a:lnTo>
                      <a:lnTo>
                        <a:pt x="475" y="20"/>
                      </a:lnTo>
                      <a:lnTo>
                        <a:pt x="467" y="18"/>
                      </a:lnTo>
                      <a:lnTo>
                        <a:pt x="458" y="17"/>
                      </a:lnTo>
                      <a:lnTo>
                        <a:pt x="450" y="17"/>
                      </a:lnTo>
                      <a:lnTo>
                        <a:pt x="442" y="18"/>
                      </a:lnTo>
                      <a:lnTo>
                        <a:pt x="433" y="19"/>
                      </a:lnTo>
                      <a:lnTo>
                        <a:pt x="419" y="23"/>
                      </a:lnTo>
                      <a:lnTo>
                        <a:pt x="408" y="28"/>
                      </a:lnTo>
                      <a:lnTo>
                        <a:pt x="398" y="33"/>
                      </a:lnTo>
                      <a:lnTo>
                        <a:pt x="398" y="33"/>
                      </a:lnTo>
                      <a:lnTo>
                        <a:pt x="385" y="25"/>
                      </a:lnTo>
                      <a:lnTo>
                        <a:pt x="372" y="19"/>
                      </a:lnTo>
                      <a:lnTo>
                        <a:pt x="357" y="13"/>
                      </a:lnTo>
                      <a:lnTo>
                        <a:pt x="342" y="9"/>
                      </a:lnTo>
                      <a:lnTo>
                        <a:pt x="324" y="5"/>
                      </a:lnTo>
                      <a:lnTo>
                        <a:pt x="307" y="3"/>
                      </a:lnTo>
                      <a:lnTo>
                        <a:pt x="286" y="1"/>
                      </a:lnTo>
                      <a:lnTo>
                        <a:pt x="265" y="0"/>
                      </a:lnTo>
                      <a:lnTo>
                        <a:pt x="265" y="0"/>
                      </a:lnTo>
                      <a:lnTo>
                        <a:pt x="245" y="0"/>
                      </a:lnTo>
                      <a:lnTo>
                        <a:pt x="227" y="1"/>
                      </a:lnTo>
                      <a:lnTo>
                        <a:pt x="210" y="4"/>
                      </a:lnTo>
                      <a:lnTo>
                        <a:pt x="194" y="7"/>
                      </a:lnTo>
                      <a:lnTo>
                        <a:pt x="179" y="12"/>
                      </a:lnTo>
                      <a:lnTo>
                        <a:pt x="163" y="18"/>
                      </a:lnTo>
                      <a:lnTo>
                        <a:pt x="147" y="25"/>
                      </a:lnTo>
                      <a:lnTo>
                        <a:pt x="130" y="33"/>
                      </a:lnTo>
                      <a:lnTo>
                        <a:pt x="130" y="33"/>
                      </a:lnTo>
                      <a:lnTo>
                        <a:pt x="128" y="31"/>
                      </a:lnTo>
                      <a:lnTo>
                        <a:pt x="124" y="28"/>
                      </a:lnTo>
                      <a:lnTo>
                        <a:pt x="114" y="23"/>
                      </a:lnTo>
                      <a:lnTo>
                        <a:pt x="100" y="20"/>
                      </a:lnTo>
                      <a:lnTo>
                        <a:pt x="91" y="19"/>
                      </a:lnTo>
                      <a:lnTo>
                        <a:pt x="82" y="18"/>
                      </a:lnTo>
                      <a:lnTo>
                        <a:pt x="74" y="18"/>
                      </a:lnTo>
                      <a:lnTo>
                        <a:pt x="65" y="19"/>
                      </a:lnTo>
                      <a:lnTo>
                        <a:pt x="55" y="21"/>
                      </a:lnTo>
                      <a:lnTo>
                        <a:pt x="46" y="24"/>
                      </a:lnTo>
                      <a:lnTo>
                        <a:pt x="38" y="28"/>
                      </a:lnTo>
                      <a:lnTo>
                        <a:pt x="29" y="33"/>
                      </a:lnTo>
                      <a:lnTo>
                        <a:pt x="22" y="40"/>
                      </a:lnTo>
                      <a:lnTo>
                        <a:pt x="14" y="48"/>
                      </a:lnTo>
                      <a:lnTo>
                        <a:pt x="14" y="48"/>
                      </a:lnTo>
                      <a:lnTo>
                        <a:pt x="8" y="59"/>
                      </a:lnTo>
                      <a:lnTo>
                        <a:pt x="4" y="70"/>
                      </a:lnTo>
                      <a:lnTo>
                        <a:pt x="1" y="81"/>
                      </a:lnTo>
                      <a:lnTo>
                        <a:pt x="0" y="92"/>
                      </a:lnTo>
                      <a:lnTo>
                        <a:pt x="0" y="101"/>
                      </a:lnTo>
                      <a:lnTo>
                        <a:pt x="2" y="111"/>
                      </a:lnTo>
                      <a:lnTo>
                        <a:pt x="5" y="121"/>
                      </a:lnTo>
                      <a:lnTo>
                        <a:pt x="9" y="130"/>
                      </a:lnTo>
                      <a:lnTo>
                        <a:pt x="14" y="139"/>
                      </a:lnTo>
                      <a:lnTo>
                        <a:pt x="20" y="147"/>
                      </a:lnTo>
                      <a:lnTo>
                        <a:pt x="28" y="155"/>
                      </a:lnTo>
                      <a:lnTo>
                        <a:pt x="36" y="163"/>
                      </a:lnTo>
                      <a:lnTo>
                        <a:pt x="45" y="169"/>
                      </a:lnTo>
                      <a:lnTo>
                        <a:pt x="54" y="175"/>
                      </a:lnTo>
                      <a:lnTo>
                        <a:pt x="66" y="181"/>
                      </a:lnTo>
                      <a:lnTo>
                        <a:pt x="77" y="186"/>
                      </a:lnTo>
                      <a:lnTo>
                        <a:pt x="452" y="18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3" name="Freeform 1495">
                  <a:extLst>
                    <a:ext uri="{FF2B5EF4-FFF2-40B4-BE49-F238E27FC236}">
                      <a16:creationId xmlns:a16="http://schemas.microsoft.com/office/drawing/2014/main" id="{8CABD6EB-AD21-84F6-B9B5-0110406B5D01}"/>
                    </a:ext>
                  </a:extLst>
                </p:cNvPr>
                <p:cNvSpPr>
                  <a:spLocks/>
                </p:cNvSpPr>
                <p:nvPr/>
              </p:nvSpPr>
              <p:spPr bwMode="auto">
                <a:xfrm>
                  <a:off x="6073776" y="5083175"/>
                  <a:ext cx="120650" cy="41275"/>
                </a:xfrm>
                <a:custGeom>
                  <a:avLst/>
                  <a:gdLst>
                    <a:gd name="T0" fmla="*/ 452 w 529"/>
                    <a:gd name="T1" fmla="*/ 186 h 186"/>
                    <a:gd name="T2" fmla="*/ 474 w 529"/>
                    <a:gd name="T3" fmla="*/ 175 h 186"/>
                    <a:gd name="T4" fmla="*/ 493 w 529"/>
                    <a:gd name="T5" fmla="*/ 162 h 186"/>
                    <a:gd name="T6" fmla="*/ 508 w 529"/>
                    <a:gd name="T7" fmla="*/ 146 h 186"/>
                    <a:gd name="T8" fmla="*/ 520 w 529"/>
                    <a:gd name="T9" fmla="*/ 129 h 186"/>
                    <a:gd name="T10" fmla="*/ 527 w 529"/>
                    <a:gd name="T11" fmla="*/ 110 h 186"/>
                    <a:gd name="T12" fmla="*/ 529 w 529"/>
                    <a:gd name="T13" fmla="*/ 90 h 186"/>
                    <a:gd name="T14" fmla="*/ 525 w 529"/>
                    <a:gd name="T15" fmla="*/ 68 h 186"/>
                    <a:gd name="T16" fmla="*/ 515 w 529"/>
                    <a:gd name="T17" fmla="*/ 47 h 186"/>
                    <a:gd name="T18" fmla="*/ 507 w 529"/>
                    <a:gd name="T19" fmla="*/ 39 h 186"/>
                    <a:gd name="T20" fmla="*/ 492 w 529"/>
                    <a:gd name="T21" fmla="*/ 26 h 186"/>
                    <a:gd name="T22" fmla="*/ 475 w 529"/>
                    <a:gd name="T23" fmla="*/ 20 h 186"/>
                    <a:gd name="T24" fmla="*/ 458 w 529"/>
                    <a:gd name="T25" fmla="*/ 17 h 186"/>
                    <a:gd name="T26" fmla="*/ 442 w 529"/>
                    <a:gd name="T27" fmla="*/ 18 h 186"/>
                    <a:gd name="T28" fmla="*/ 419 w 529"/>
                    <a:gd name="T29" fmla="*/ 23 h 186"/>
                    <a:gd name="T30" fmla="*/ 398 w 529"/>
                    <a:gd name="T31" fmla="*/ 33 h 186"/>
                    <a:gd name="T32" fmla="*/ 385 w 529"/>
                    <a:gd name="T33" fmla="*/ 25 h 186"/>
                    <a:gd name="T34" fmla="*/ 357 w 529"/>
                    <a:gd name="T35" fmla="*/ 13 h 186"/>
                    <a:gd name="T36" fmla="*/ 324 w 529"/>
                    <a:gd name="T37" fmla="*/ 5 h 186"/>
                    <a:gd name="T38" fmla="*/ 286 w 529"/>
                    <a:gd name="T39" fmla="*/ 1 h 186"/>
                    <a:gd name="T40" fmla="*/ 265 w 529"/>
                    <a:gd name="T41" fmla="*/ 0 h 186"/>
                    <a:gd name="T42" fmla="*/ 227 w 529"/>
                    <a:gd name="T43" fmla="*/ 1 h 186"/>
                    <a:gd name="T44" fmla="*/ 194 w 529"/>
                    <a:gd name="T45" fmla="*/ 7 h 186"/>
                    <a:gd name="T46" fmla="*/ 163 w 529"/>
                    <a:gd name="T47" fmla="*/ 18 h 186"/>
                    <a:gd name="T48" fmla="*/ 130 w 529"/>
                    <a:gd name="T49" fmla="*/ 33 h 186"/>
                    <a:gd name="T50" fmla="*/ 128 w 529"/>
                    <a:gd name="T51" fmla="*/ 31 h 186"/>
                    <a:gd name="T52" fmla="*/ 114 w 529"/>
                    <a:gd name="T53" fmla="*/ 23 h 186"/>
                    <a:gd name="T54" fmla="*/ 91 w 529"/>
                    <a:gd name="T55" fmla="*/ 19 h 186"/>
                    <a:gd name="T56" fmla="*/ 74 w 529"/>
                    <a:gd name="T57" fmla="*/ 18 h 186"/>
                    <a:gd name="T58" fmla="*/ 55 w 529"/>
                    <a:gd name="T59" fmla="*/ 21 h 186"/>
                    <a:gd name="T60" fmla="*/ 38 w 529"/>
                    <a:gd name="T61" fmla="*/ 28 h 186"/>
                    <a:gd name="T62" fmla="*/ 22 w 529"/>
                    <a:gd name="T63" fmla="*/ 40 h 186"/>
                    <a:gd name="T64" fmla="*/ 14 w 529"/>
                    <a:gd name="T65" fmla="*/ 48 h 186"/>
                    <a:gd name="T66" fmla="*/ 4 w 529"/>
                    <a:gd name="T67" fmla="*/ 70 h 186"/>
                    <a:gd name="T68" fmla="*/ 0 w 529"/>
                    <a:gd name="T69" fmla="*/ 91 h 186"/>
                    <a:gd name="T70" fmla="*/ 2 w 529"/>
                    <a:gd name="T71" fmla="*/ 111 h 186"/>
                    <a:gd name="T72" fmla="*/ 9 w 529"/>
                    <a:gd name="T73" fmla="*/ 130 h 186"/>
                    <a:gd name="T74" fmla="*/ 20 w 529"/>
                    <a:gd name="T75" fmla="*/ 147 h 186"/>
                    <a:gd name="T76" fmla="*/ 36 w 529"/>
                    <a:gd name="T77" fmla="*/ 163 h 186"/>
                    <a:gd name="T78" fmla="*/ 54 w 529"/>
                    <a:gd name="T79" fmla="*/ 175 h 186"/>
                    <a:gd name="T80" fmla="*/ 77 w 529"/>
                    <a:gd name="T81"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529" h="186">
                      <a:moveTo>
                        <a:pt x="452" y="186"/>
                      </a:moveTo>
                      <a:lnTo>
                        <a:pt x="452" y="186"/>
                      </a:lnTo>
                      <a:lnTo>
                        <a:pt x="463" y="181"/>
                      </a:lnTo>
                      <a:lnTo>
                        <a:pt x="474" y="175"/>
                      </a:lnTo>
                      <a:lnTo>
                        <a:pt x="484" y="169"/>
                      </a:lnTo>
                      <a:lnTo>
                        <a:pt x="493" y="162"/>
                      </a:lnTo>
                      <a:lnTo>
                        <a:pt x="501" y="155"/>
                      </a:lnTo>
                      <a:lnTo>
                        <a:pt x="508" y="146"/>
                      </a:lnTo>
                      <a:lnTo>
                        <a:pt x="515" y="138"/>
                      </a:lnTo>
                      <a:lnTo>
                        <a:pt x="520" y="129"/>
                      </a:lnTo>
                      <a:lnTo>
                        <a:pt x="524" y="120"/>
                      </a:lnTo>
                      <a:lnTo>
                        <a:pt x="527" y="110"/>
                      </a:lnTo>
                      <a:lnTo>
                        <a:pt x="529" y="100"/>
                      </a:lnTo>
                      <a:lnTo>
                        <a:pt x="529" y="90"/>
                      </a:lnTo>
                      <a:lnTo>
                        <a:pt x="528" y="80"/>
                      </a:lnTo>
                      <a:lnTo>
                        <a:pt x="525" y="68"/>
                      </a:lnTo>
                      <a:lnTo>
                        <a:pt x="521" y="58"/>
                      </a:lnTo>
                      <a:lnTo>
                        <a:pt x="515" y="47"/>
                      </a:lnTo>
                      <a:lnTo>
                        <a:pt x="515" y="47"/>
                      </a:lnTo>
                      <a:lnTo>
                        <a:pt x="507" y="39"/>
                      </a:lnTo>
                      <a:lnTo>
                        <a:pt x="500" y="31"/>
                      </a:lnTo>
                      <a:lnTo>
                        <a:pt x="492" y="26"/>
                      </a:lnTo>
                      <a:lnTo>
                        <a:pt x="484" y="23"/>
                      </a:lnTo>
                      <a:lnTo>
                        <a:pt x="475" y="20"/>
                      </a:lnTo>
                      <a:lnTo>
                        <a:pt x="467" y="18"/>
                      </a:lnTo>
                      <a:lnTo>
                        <a:pt x="458" y="17"/>
                      </a:lnTo>
                      <a:lnTo>
                        <a:pt x="450" y="17"/>
                      </a:lnTo>
                      <a:lnTo>
                        <a:pt x="442" y="18"/>
                      </a:lnTo>
                      <a:lnTo>
                        <a:pt x="433" y="19"/>
                      </a:lnTo>
                      <a:lnTo>
                        <a:pt x="419" y="23"/>
                      </a:lnTo>
                      <a:lnTo>
                        <a:pt x="408" y="28"/>
                      </a:lnTo>
                      <a:lnTo>
                        <a:pt x="398" y="33"/>
                      </a:lnTo>
                      <a:lnTo>
                        <a:pt x="398" y="33"/>
                      </a:lnTo>
                      <a:lnTo>
                        <a:pt x="385" y="25"/>
                      </a:lnTo>
                      <a:lnTo>
                        <a:pt x="372" y="19"/>
                      </a:lnTo>
                      <a:lnTo>
                        <a:pt x="357" y="13"/>
                      </a:lnTo>
                      <a:lnTo>
                        <a:pt x="342" y="9"/>
                      </a:lnTo>
                      <a:lnTo>
                        <a:pt x="324" y="5"/>
                      </a:lnTo>
                      <a:lnTo>
                        <a:pt x="307" y="2"/>
                      </a:lnTo>
                      <a:lnTo>
                        <a:pt x="286" y="1"/>
                      </a:lnTo>
                      <a:lnTo>
                        <a:pt x="265" y="0"/>
                      </a:lnTo>
                      <a:lnTo>
                        <a:pt x="265" y="0"/>
                      </a:lnTo>
                      <a:lnTo>
                        <a:pt x="245" y="0"/>
                      </a:lnTo>
                      <a:lnTo>
                        <a:pt x="227" y="1"/>
                      </a:lnTo>
                      <a:lnTo>
                        <a:pt x="210" y="4"/>
                      </a:lnTo>
                      <a:lnTo>
                        <a:pt x="194" y="7"/>
                      </a:lnTo>
                      <a:lnTo>
                        <a:pt x="179" y="12"/>
                      </a:lnTo>
                      <a:lnTo>
                        <a:pt x="163" y="18"/>
                      </a:lnTo>
                      <a:lnTo>
                        <a:pt x="147" y="25"/>
                      </a:lnTo>
                      <a:lnTo>
                        <a:pt x="130" y="33"/>
                      </a:lnTo>
                      <a:lnTo>
                        <a:pt x="130" y="33"/>
                      </a:lnTo>
                      <a:lnTo>
                        <a:pt x="128" y="31"/>
                      </a:lnTo>
                      <a:lnTo>
                        <a:pt x="124" y="28"/>
                      </a:lnTo>
                      <a:lnTo>
                        <a:pt x="114" y="23"/>
                      </a:lnTo>
                      <a:lnTo>
                        <a:pt x="100" y="20"/>
                      </a:lnTo>
                      <a:lnTo>
                        <a:pt x="91" y="19"/>
                      </a:lnTo>
                      <a:lnTo>
                        <a:pt x="82" y="18"/>
                      </a:lnTo>
                      <a:lnTo>
                        <a:pt x="74" y="18"/>
                      </a:lnTo>
                      <a:lnTo>
                        <a:pt x="65" y="19"/>
                      </a:lnTo>
                      <a:lnTo>
                        <a:pt x="55" y="21"/>
                      </a:lnTo>
                      <a:lnTo>
                        <a:pt x="46" y="24"/>
                      </a:lnTo>
                      <a:lnTo>
                        <a:pt x="38" y="28"/>
                      </a:lnTo>
                      <a:lnTo>
                        <a:pt x="29" y="33"/>
                      </a:lnTo>
                      <a:lnTo>
                        <a:pt x="22" y="40"/>
                      </a:lnTo>
                      <a:lnTo>
                        <a:pt x="14" y="48"/>
                      </a:lnTo>
                      <a:lnTo>
                        <a:pt x="14" y="48"/>
                      </a:lnTo>
                      <a:lnTo>
                        <a:pt x="8" y="59"/>
                      </a:lnTo>
                      <a:lnTo>
                        <a:pt x="4" y="70"/>
                      </a:lnTo>
                      <a:lnTo>
                        <a:pt x="1" y="81"/>
                      </a:lnTo>
                      <a:lnTo>
                        <a:pt x="0" y="91"/>
                      </a:lnTo>
                      <a:lnTo>
                        <a:pt x="0" y="101"/>
                      </a:lnTo>
                      <a:lnTo>
                        <a:pt x="2" y="111"/>
                      </a:lnTo>
                      <a:lnTo>
                        <a:pt x="5" y="121"/>
                      </a:lnTo>
                      <a:lnTo>
                        <a:pt x="9" y="130"/>
                      </a:lnTo>
                      <a:lnTo>
                        <a:pt x="14" y="139"/>
                      </a:lnTo>
                      <a:lnTo>
                        <a:pt x="20" y="147"/>
                      </a:lnTo>
                      <a:lnTo>
                        <a:pt x="28" y="155"/>
                      </a:lnTo>
                      <a:lnTo>
                        <a:pt x="36" y="163"/>
                      </a:lnTo>
                      <a:lnTo>
                        <a:pt x="45" y="169"/>
                      </a:lnTo>
                      <a:lnTo>
                        <a:pt x="54" y="175"/>
                      </a:lnTo>
                      <a:lnTo>
                        <a:pt x="66" y="181"/>
                      </a:lnTo>
                      <a:lnTo>
                        <a:pt x="77" y="186"/>
                      </a:lnTo>
                      <a:lnTo>
                        <a:pt x="452" y="186"/>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64" name="Freeform 1496">
                  <a:extLst>
                    <a:ext uri="{FF2B5EF4-FFF2-40B4-BE49-F238E27FC236}">
                      <a16:creationId xmlns:a16="http://schemas.microsoft.com/office/drawing/2014/main" id="{7D254695-8D4B-3E21-66A3-FF2E7645DA1E}"/>
                    </a:ext>
                  </a:extLst>
                </p:cNvPr>
                <p:cNvSpPr>
                  <a:spLocks/>
                </p:cNvSpPr>
                <p:nvPr/>
              </p:nvSpPr>
              <p:spPr bwMode="auto">
                <a:xfrm>
                  <a:off x="6081713" y="5072062"/>
                  <a:ext cx="1588" cy="3175"/>
                </a:xfrm>
                <a:custGeom>
                  <a:avLst/>
                  <a:gdLst>
                    <a:gd name="T0" fmla="*/ 0 w 9"/>
                    <a:gd name="T1" fmla="*/ 15 h 15"/>
                    <a:gd name="T2" fmla="*/ 0 w 9"/>
                    <a:gd name="T3" fmla="*/ 15 h 15"/>
                    <a:gd name="T4" fmla="*/ 5 w 9"/>
                    <a:gd name="T5" fmla="*/ 14 h 15"/>
                    <a:gd name="T6" fmla="*/ 8 w 9"/>
                    <a:gd name="T7" fmla="*/ 13 h 15"/>
                    <a:gd name="T8" fmla="*/ 9 w 9"/>
                    <a:gd name="T9" fmla="*/ 10 h 15"/>
                    <a:gd name="T10" fmla="*/ 9 w 9"/>
                    <a:gd name="T11" fmla="*/ 7 h 15"/>
                    <a:gd name="T12" fmla="*/ 9 w 9"/>
                    <a:gd name="T13" fmla="*/ 7 h 15"/>
                    <a:gd name="T14" fmla="*/ 9 w 9"/>
                    <a:gd name="T15" fmla="*/ 4 h 15"/>
                    <a:gd name="T16" fmla="*/ 8 w 9"/>
                    <a:gd name="T17" fmla="*/ 2 h 15"/>
                    <a:gd name="T18" fmla="*/ 5 w 9"/>
                    <a:gd name="T19" fmla="*/ 0 h 15"/>
                    <a:gd name="T20" fmla="*/ 0 w 9"/>
                    <a:gd name="T21" fmla="*/ 0 h 15"/>
                    <a:gd name="T22" fmla="*/ 0 w 9"/>
                    <a:gd name="T23" fmla="*/ 0 h 15"/>
                    <a:gd name="T24" fmla="*/ 0 w 9"/>
                    <a:gd name="T25" fmla="*/ 7 h 15"/>
                    <a:gd name="T26" fmla="*/ 0 w 9"/>
                    <a:gd name="T27" fmla="*/ 7 h 15"/>
                    <a:gd name="T28" fmla="*/ 0 w 9"/>
                    <a:gd name="T2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5">
                      <a:moveTo>
                        <a:pt x="0" y="15"/>
                      </a:moveTo>
                      <a:lnTo>
                        <a:pt x="0" y="15"/>
                      </a:lnTo>
                      <a:lnTo>
                        <a:pt x="5" y="14"/>
                      </a:lnTo>
                      <a:lnTo>
                        <a:pt x="8" y="13"/>
                      </a:lnTo>
                      <a:lnTo>
                        <a:pt x="9" y="10"/>
                      </a:lnTo>
                      <a:lnTo>
                        <a:pt x="9" y="7"/>
                      </a:lnTo>
                      <a:lnTo>
                        <a:pt x="9" y="7"/>
                      </a:lnTo>
                      <a:lnTo>
                        <a:pt x="9" y="4"/>
                      </a:lnTo>
                      <a:lnTo>
                        <a:pt x="8" y="2"/>
                      </a:lnTo>
                      <a:lnTo>
                        <a:pt x="5" y="0"/>
                      </a:lnTo>
                      <a:lnTo>
                        <a:pt x="0" y="0"/>
                      </a:lnTo>
                      <a:lnTo>
                        <a:pt x="0" y="0"/>
                      </a:lnTo>
                      <a:lnTo>
                        <a:pt x="0" y="7"/>
                      </a:lnTo>
                      <a:lnTo>
                        <a:pt x="0" y="7"/>
                      </a:lnTo>
                      <a:lnTo>
                        <a:pt x="0" y="1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5" name="Freeform 1497">
                  <a:extLst>
                    <a:ext uri="{FF2B5EF4-FFF2-40B4-BE49-F238E27FC236}">
                      <a16:creationId xmlns:a16="http://schemas.microsoft.com/office/drawing/2014/main" id="{44D50DC2-95F1-D201-124B-7238848F9536}"/>
                    </a:ext>
                  </a:extLst>
                </p:cNvPr>
                <p:cNvSpPr>
                  <a:spLocks/>
                </p:cNvSpPr>
                <p:nvPr/>
              </p:nvSpPr>
              <p:spPr bwMode="auto">
                <a:xfrm>
                  <a:off x="6081713" y="5072062"/>
                  <a:ext cx="1588" cy="3175"/>
                </a:xfrm>
                <a:custGeom>
                  <a:avLst/>
                  <a:gdLst>
                    <a:gd name="T0" fmla="*/ 0 w 9"/>
                    <a:gd name="T1" fmla="*/ 15 h 15"/>
                    <a:gd name="T2" fmla="*/ 0 w 9"/>
                    <a:gd name="T3" fmla="*/ 15 h 15"/>
                    <a:gd name="T4" fmla="*/ 5 w 9"/>
                    <a:gd name="T5" fmla="*/ 14 h 15"/>
                    <a:gd name="T6" fmla="*/ 8 w 9"/>
                    <a:gd name="T7" fmla="*/ 13 h 15"/>
                    <a:gd name="T8" fmla="*/ 9 w 9"/>
                    <a:gd name="T9" fmla="*/ 10 h 15"/>
                    <a:gd name="T10" fmla="*/ 9 w 9"/>
                    <a:gd name="T11" fmla="*/ 7 h 15"/>
                    <a:gd name="T12" fmla="*/ 9 w 9"/>
                    <a:gd name="T13" fmla="*/ 7 h 15"/>
                    <a:gd name="T14" fmla="*/ 9 w 9"/>
                    <a:gd name="T15" fmla="*/ 4 h 15"/>
                    <a:gd name="T16" fmla="*/ 8 w 9"/>
                    <a:gd name="T17" fmla="*/ 2 h 15"/>
                    <a:gd name="T18" fmla="*/ 5 w 9"/>
                    <a:gd name="T19" fmla="*/ 0 h 15"/>
                    <a:gd name="T20" fmla="*/ 0 w 9"/>
                    <a:gd name="T21" fmla="*/ 0 h 15"/>
                    <a:gd name="T22" fmla="*/ 0 w 9"/>
                    <a:gd name="T23" fmla="*/ 0 h 15"/>
                    <a:gd name="T24" fmla="*/ 0 w 9"/>
                    <a:gd name="T25" fmla="*/ 7 h 15"/>
                    <a:gd name="T26" fmla="*/ 0 w 9"/>
                    <a:gd name="T27" fmla="*/ 7 h 15"/>
                    <a:gd name="T28" fmla="*/ 0 w 9"/>
                    <a:gd name="T2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5">
                      <a:moveTo>
                        <a:pt x="0" y="15"/>
                      </a:moveTo>
                      <a:lnTo>
                        <a:pt x="0" y="15"/>
                      </a:lnTo>
                      <a:lnTo>
                        <a:pt x="5" y="14"/>
                      </a:lnTo>
                      <a:lnTo>
                        <a:pt x="8" y="13"/>
                      </a:lnTo>
                      <a:lnTo>
                        <a:pt x="9" y="10"/>
                      </a:lnTo>
                      <a:lnTo>
                        <a:pt x="9" y="7"/>
                      </a:lnTo>
                      <a:lnTo>
                        <a:pt x="9" y="7"/>
                      </a:lnTo>
                      <a:lnTo>
                        <a:pt x="9" y="4"/>
                      </a:lnTo>
                      <a:lnTo>
                        <a:pt x="8" y="2"/>
                      </a:lnTo>
                      <a:lnTo>
                        <a:pt x="5" y="0"/>
                      </a:lnTo>
                      <a:lnTo>
                        <a:pt x="0" y="0"/>
                      </a:lnTo>
                      <a:lnTo>
                        <a:pt x="0" y="0"/>
                      </a:lnTo>
                      <a:lnTo>
                        <a:pt x="0" y="7"/>
                      </a:lnTo>
                      <a:lnTo>
                        <a:pt x="0" y="7"/>
                      </a:lnTo>
                      <a:lnTo>
                        <a:pt x="0"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6" name="Freeform 1498">
                  <a:extLst>
                    <a:ext uri="{FF2B5EF4-FFF2-40B4-BE49-F238E27FC236}">
                      <a16:creationId xmlns:a16="http://schemas.microsoft.com/office/drawing/2014/main" id="{565EB440-0C4C-C740-BC96-760B84270FB2}"/>
                    </a:ext>
                  </a:extLst>
                </p:cNvPr>
                <p:cNvSpPr>
                  <a:spLocks/>
                </p:cNvSpPr>
                <p:nvPr/>
              </p:nvSpPr>
              <p:spPr bwMode="auto">
                <a:xfrm>
                  <a:off x="6081713" y="5072062"/>
                  <a:ext cx="1588" cy="3175"/>
                </a:xfrm>
                <a:custGeom>
                  <a:avLst/>
                  <a:gdLst>
                    <a:gd name="T0" fmla="*/ 0 w 9"/>
                    <a:gd name="T1" fmla="*/ 15 h 15"/>
                    <a:gd name="T2" fmla="*/ 0 w 9"/>
                    <a:gd name="T3" fmla="*/ 15 h 15"/>
                    <a:gd name="T4" fmla="*/ 5 w 9"/>
                    <a:gd name="T5" fmla="*/ 14 h 15"/>
                    <a:gd name="T6" fmla="*/ 8 w 9"/>
                    <a:gd name="T7" fmla="*/ 13 h 15"/>
                    <a:gd name="T8" fmla="*/ 9 w 9"/>
                    <a:gd name="T9" fmla="*/ 10 h 15"/>
                    <a:gd name="T10" fmla="*/ 9 w 9"/>
                    <a:gd name="T11" fmla="*/ 8 h 15"/>
                    <a:gd name="T12" fmla="*/ 9 w 9"/>
                    <a:gd name="T13" fmla="*/ 8 h 15"/>
                    <a:gd name="T14" fmla="*/ 9 w 9"/>
                    <a:gd name="T15" fmla="*/ 4 h 15"/>
                    <a:gd name="T16" fmla="*/ 8 w 9"/>
                    <a:gd name="T17" fmla="*/ 2 h 15"/>
                    <a:gd name="T18" fmla="*/ 5 w 9"/>
                    <a:gd name="T19" fmla="*/ 0 h 15"/>
                    <a:gd name="T20" fmla="*/ 0 w 9"/>
                    <a:gd name="T21" fmla="*/ 0 h 15"/>
                    <a:gd name="T22" fmla="*/ 0 w 9"/>
                    <a:gd name="T23" fmla="*/ 0 h 15"/>
                    <a:gd name="T24" fmla="*/ 0 w 9"/>
                    <a:gd name="T25" fmla="*/ 8 h 15"/>
                    <a:gd name="T26" fmla="*/ 0 w 9"/>
                    <a:gd name="T27" fmla="*/ 8 h 15"/>
                    <a:gd name="T28" fmla="*/ 0 w 9"/>
                    <a:gd name="T29" fmla="*/ 15 h 15"/>
                    <a:gd name="T30" fmla="*/ 0 w 9"/>
                    <a:gd name="T3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 h="15">
                      <a:moveTo>
                        <a:pt x="0" y="15"/>
                      </a:moveTo>
                      <a:lnTo>
                        <a:pt x="0" y="15"/>
                      </a:lnTo>
                      <a:lnTo>
                        <a:pt x="5" y="14"/>
                      </a:lnTo>
                      <a:lnTo>
                        <a:pt x="8" y="13"/>
                      </a:lnTo>
                      <a:lnTo>
                        <a:pt x="9" y="10"/>
                      </a:lnTo>
                      <a:lnTo>
                        <a:pt x="9" y="8"/>
                      </a:lnTo>
                      <a:lnTo>
                        <a:pt x="9" y="8"/>
                      </a:lnTo>
                      <a:lnTo>
                        <a:pt x="9" y="4"/>
                      </a:lnTo>
                      <a:lnTo>
                        <a:pt x="8" y="2"/>
                      </a:lnTo>
                      <a:lnTo>
                        <a:pt x="5" y="0"/>
                      </a:lnTo>
                      <a:lnTo>
                        <a:pt x="0" y="0"/>
                      </a:lnTo>
                      <a:lnTo>
                        <a:pt x="0" y="0"/>
                      </a:lnTo>
                      <a:lnTo>
                        <a:pt x="0" y="8"/>
                      </a:lnTo>
                      <a:lnTo>
                        <a:pt x="0" y="8"/>
                      </a:lnTo>
                      <a:lnTo>
                        <a:pt x="0" y="15"/>
                      </a:lnTo>
                      <a:lnTo>
                        <a:pt x="0" y="1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67" name="Freeform 1499">
                  <a:extLst>
                    <a:ext uri="{FF2B5EF4-FFF2-40B4-BE49-F238E27FC236}">
                      <a16:creationId xmlns:a16="http://schemas.microsoft.com/office/drawing/2014/main" id="{0F103326-9102-ECE7-F8AE-EF8CB8AC1E25}"/>
                    </a:ext>
                  </a:extLst>
                </p:cNvPr>
                <p:cNvSpPr>
                  <a:spLocks/>
                </p:cNvSpPr>
                <p:nvPr/>
              </p:nvSpPr>
              <p:spPr bwMode="auto">
                <a:xfrm>
                  <a:off x="6067426" y="5073650"/>
                  <a:ext cx="34925" cy="31750"/>
                </a:xfrm>
                <a:custGeom>
                  <a:avLst/>
                  <a:gdLst>
                    <a:gd name="T0" fmla="*/ 37 w 154"/>
                    <a:gd name="T1" fmla="*/ 108 h 139"/>
                    <a:gd name="T2" fmla="*/ 37 w 154"/>
                    <a:gd name="T3" fmla="*/ 108 h 139"/>
                    <a:gd name="T4" fmla="*/ 31 w 154"/>
                    <a:gd name="T5" fmla="*/ 102 h 139"/>
                    <a:gd name="T6" fmla="*/ 26 w 154"/>
                    <a:gd name="T7" fmla="*/ 95 h 139"/>
                    <a:gd name="T8" fmla="*/ 23 w 154"/>
                    <a:gd name="T9" fmla="*/ 88 h 139"/>
                    <a:gd name="T10" fmla="*/ 21 w 154"/>
                    <a:gd name="T11" fmla="*/ 80 h 139"/>
                    <a:gd name="T12" fmla="*/ 21 w 154"/>
                    <a:gd name="T13" fmla="*/ 70 h 139"/>
                    <a:gd name="T14" fmla="*/ 24 w 154"/>
                    <a:gd name="T15" fmla="*/ 62 h 139"/>
                    <a:gd name="T16" fmla="*/ 29 w 154"/>
                    <a:gd name="T17" fmla="*/ 53 h 139"/>
                    <a:gd name="T18" fmla="*/ 37 w 154"/>
                    <a:gd name="T19" fmla="*/ 43 h 139"/>
                    <a:gd name="T20" fmla="*/ 37 w 154"/>
                    <a:gd name="T21" fmla="*/ 43 h 139"/>
                    <a:gd name="T22" fmla="*/ 41 w 154"/>
                    <a:gd name="T23" fmla="*/ 39 h 139"/>
                    <a:gd name="T24" fmla="*/ 45 w 154"/>
                    <a:gd name="T25" fmla="*/ 33 h 139"/>
                    <a:gd name="T26" fmla="*/ 50 w 154"/>
                    <a:gd name="T27" fmla="*/ 29 h 139"/>
                    <a:gd name="T28" fmla="*/ 57 w 154"/>
                    <a:gd name="T29" fmla="*/ 26 h 139"/>
                    <a:gd name="T30" fmla="*/ 70 w 154"/>
                    <a:gd name="T31" fmla="*/ 19 h 139"/>
                    <a:gd name="T32" fmla="*/ 84 w 154"/>
                    <a:gd name="T33" fmla="*/ 15 h 139"/>
                    <a:gd name="T34" fmla="*/ 100 w 154"/>
                    <a:gd name="T35" fmla="*/ 12 h 139"/>
                    <a:gd name="T36" fmla="*/ 115 w 154"/>
                    <a:gd name="T37" fmla="*/ 11 h 139"/>
                    <a:gd name="T38" fmla="*/ 131 w 154"/>
                    <a:gd name="T39" fmla="*/ 11 h 139"/>
                    <a:gd name="T40" fmla="*/ 144 w 154"/>
                    <a:gd name="T41" fmla="*/ 12 h 139"/>
                    <a:gd name="T42" fmla="*/ 154 w 154"/>
                    <a:gd name="T43" fmla="*/ 3 h 139"/>
                    <a:gd name="T44" fmla="*/ 154 w 154"/>
                    <a:gd name="T45" fmla="*/ 3 h 139"/>
                    <a:gd name="T46" fmla="*/ 141 w 154"/>
                    <a:gd name="T47" fmla="*/ 1 h 139"/>
                    <a:gd name="T48" fmla="*/ 123 w 154"/>
                    <a:gd name="T49" fmla="*/ 0 h 139"/>
                    <a:gd name="T50" fmla="*/ 103 w 154"/>
                    <a:gd name="T51" fmla="*/ 1 h 139"/>
                    <a:gd name="T52" fmla="*/ 93 w 154"/>
                    <a:gd name="T53" fmla="*/ 2 h 139"/>
                    <a:gd name="T54" fmla="*/ 81 w 154"/>
                    <a:gd name="T55" fmla="*/ 4 h 139"/>
                    <a:gd name="T56" fmla="*/ 70 w 154"/>
                    <a:gd name="T57" fmla="*/ 7 h 139"/>
                    <a:gd name="T58" fmla="*/ 59 w 154"/>
                    <a:gd name="T59" fmla="*/ 10 h 139"/>
                    <a:gd name="T60" fmla="*/ 47 w 154"/>
                    <a:gd name="T61" fmla="*/ 15 h 139"/>
                    <a:gd name="T62" fmla="*/ 37 w 154"/>
                    <a:gd name="T63" fmla="*/ 21 h 139"/>
                    <a:gd name="T64" fmla="*/ 27 w 154"/>
                    <a:gd name="T65" fmla="*/ 28 h 139"/>
                    <a:gd name="T66" fmla="*/ 18 w 154"/>
                    <a:gd name="T67" fmla="*/ 38 h 139"/>
                    <a:gd name="T68" fmla="*/ 9 w 154"/>
                    <a:gd name="T69" fmla="*/ 48 h 139"/>
                    <a:gd name="T70" fmla="*/ 2 w 154"/>
                    <a:gd name="T71" fmla="*/ 59 h 139"/>
                    <a:gd name="T72" fmla="*/ 2 w 154"/>
                    <a:gd name="T73" fmla="*/ 59 h 139"/>
                    <a:gd name="T74" fmla="*/ 0 w 154"/>
                    <a:gd name="T75" fmla="*/ 65 h 139"/>
                    <a:gd name="T76" fmla="*/ 0 w 154"/>
                    <a:gd name="T77" fmla="*/ 71 h 139"/>
                    <a:gd name="T78" fmla="*/ 0 w 154"/>
                    <a:gd name="T79" fmla="*/ 84 h 139"/>
                    <a:gd name="T80" fmla="*/ 1 w 154"/>
                    <a:gd name="T81" fmla="*/ 96 h 139"/>
                    <a:gd name="T82" fmla="*/ 5 w 154"/>
                    <a:gd name="T83" fmla="*/ 108 h 139"/>
                    <a:gd name="T84" fmla="*/ 9 w 154"/>
                    <a:gd name="T85" fmla="*/ 119 h 139"/>
                    <a:gd name="T86" fmla="*/ 15 w 154"/>
                    <a:gd name="T87" fmla="*/ 128 h 139"/>
                    <a:gd name="T88" fmla="*/ 22 w 154"/>
                    <a:gd name="T89" fmla="*/ 135 h 139"/>
                    <a:gd name="T90" fmla="*/ 25 w 154"/>
                    <a:gd name="T91" fmla="*/ 137 h 139"/>
                    <a:gd name="T92" fmla="*/ 29 w 154"/>
                    <a:gd name="T93" fmla="*/ 139 h 139"/>
                    <a:gd name="T94" fmla="*/ 29 w 154"/>
                    <a:gd name="T95" fmla="*/ 139 h 139"/>
                    <a:gd name="T96" fmla="*/ 29 w 154"/>
                    <a:gd name="T97" fmla="*/ 133 h 139"/>
                    <a:gd name="T98" fmla="*/ 30 w 154"/>
                    <a:gd name="T99" fmla="*/ 125 h 139"/>
                    <a:gd name="T100" fmla="*/ 32 w 154"/>
                    <a:gd name="T101" fmla="*/ 117 h 139"/>
                    <a:gd name="T102" fmla="*/ 34 w 154"/>
                    <a:gd name="T103" fmla="*/ 112 h 139"/>
                    <a:gd name="T104" fmla="*/ 37 w 154"/>
                    <a:gd name="T105" fmla="*/ 108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54" h="139">
                      <a:moveTo>
                        <a:pt x="37" y="108"/>
                      </a:moveTo>
                      <a:lnTo>
                        <a:pt x="37" y="108"/>
                      </a:lnTo>
                      <a:lnTo>
                        <a:pt x="31" y="102"/>
                      </a:lnTo>
                      <a:lnTo>
                        <a:pt x="26" y="95"/>
                      </a:lnTo>
                      <a:lnTo>
                        <a:pt x="23" y="88"/>
                      </a:lnTo>
                      <a:lnTo>
                        <a:pt x="21" y="80"/>
                      </a:lnTo>
                      <a:lnTo>
                        <a:pt x="21" y="70"/>
                      </a:lnTo>
                      <a:lnTo>
                        <a:pt x="24" y="62"/>
                      </a:lnTo>
                      <a:lnTo>
                        <a:pt x="29" y="53"/>
                      </a:lnTo>
                      <a:lnTo>
                        <a:pt x="37" y="43"/>
                      </a:lnTo>
                      <a:lnTo>
                        <a:pt x="37" y="43"/>
                      </a:lnTo>
                      <a:lnTo>
                        <a:pt x="41" y="39"/>
                      </a:lnTo>
                      <a:lnTo>
                        <a:pt x="45" y="33"/>
                      </a:lnTo>
                      <a:lnTo>
                        <a:pt x="50" y="29"/>
                      </a:lnTo>
                      <a:lnTo>
                        <a:pt x="57" y="26"/>
                      </a:lnTo>
                      <a:lnTo>
                        <a:pt x="70" y="19"/>
                      </a:lnTo>
                      <a:lnTo>
                        <a:pt x="84" y="15"/>
                      </a:lnTo>
                      <a:lnTo>
                        <a:pt x="100" y="12"/>
                      </a:lnTo>
                      <a:lnTo>
                        <a:pt x="115" y="11"/>
                      </a:lnTo>
                      <a:lnTo>
                        <a:pt x="131" y="11"/>
                      </a:lnTo>
                      <a:lnTo>
                        <a:pt x="144" y="12"/>
                      </a:lnTo>
                      <a:lnTo>
                        <a:pt x="154" y="3"/>
                      </a:lnTo>
                      <a:lnTo>
                        <a:pt x="154" y="3"/>
                      </a:lnTo>
                      <a:lnTo>
                        <a:pt x="141" y="1"/>
                      </a:lnTo>
                      <a:lnTo>
                        <a:pt x="123" y="0"/>
                      </a:lnTo>
                      <a:lnTo>
                        <a:pt x="103" y="1"/>
                      </a:lnTo>
                      <a:lnTo>
                        <a:pt x="93" y="2"/>
                      </a:lnTo>
                      <a:lnTo>
                        <a:pt x="81" y="4"/>
                      </a:lnTo>
                      <a:lnTo>
                        <a:pt x="70" y="7"/>
                      </a:lnTo>
                      <a:lnTo>
                        <a:pt x="59" y="10"/>
                      </a:lnTo>
                      <a:lnTo>
                        <a:pt x="47" y="15"/>
                      </a:lnTo>
                      <a:lnTo>
                        <a:pt x="37" y="21"/>
                      </a:lnTo>
                      <a:lnTo>
                        <a:pt x="27" y="28"/>
                      </a:lnTo>
                      <a:lnTo>
                        <a:pt x="18" y="38"/>
                      </a:lnTo>
                      <a:lnTo>
                        <a:pt x="9" y="48"/>
                      </a:lnTo>
                      <a:lnTo>
                        <a:pt x="2" y="59"/>
                      </a:lnTo>
                      <a:lnTo>
                        <a:pt x="2" y="59"/>
                      </a:lnTo>
                      <a:lnTo>
                        <a:pt x="0" y="65"/>
                      </a:lnTo>
                      <a:lnTo>
                        <a:pt x="0" y="71"/>
                      </a:lnTo>
                      <a:lnTo>
                        <a:pt x="0" y="84"/>
                      </a:lnTo>
                      <a:lnTo>
                        <a:pt x="1" y="96"/>
                      </a:lnTo>
                      <a:lnTo>
                        <a:pt x="5" y="108"/>
                      </a:lnTo>
                      <a:lnTo>
                        <a:pt x="9" y="119"/>
                      </a:lnTo>
                      <a:lnTo>
                        <a:pt x="15" y="128"/>
                      </a:lnTo>
                      <a:lnTo>
                        <a:pt x="22" y="135"/>
                      </a:lnTo>
                      <a:lnTo>
                        <a:pt x="25" y="137"/>
                      </a:lnTo>
                      <a:lnTo>
                        <a:pt x="29" y="139"/>
                      </a:lnTo>
                      <a:lnTo>
                        <a:pt x="29" y="139"/>
                      </a:lnTo>
                      <a:lnTo>
                        <a:pt x="29" y="133"/>
                      </a:lnTo>
                      <a:lnTo>
                        <a:pt x="30" y="125"/>
                      </a:lnTo>
                      <a:lnTo>
                        <a:pt x="32" y="117"/>
                      </a:lnTo>
                      <a:lnTo>
                        <a:pt x="34" y="112"/>
                      </a:lnTo>
                      <a:lnTo>
                        <a:pt x="37" y="108"/>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8" name="Freeform 1500">
                  <a:extLst>
                    <a:ext uri="{FF2B5EF4-FFF2-40B4-BE49-F238E27FC236}">
                      <a16:creationId xmlns:a16="http://schemas.microsoft.com/office/drawing/2014/main" id="{218AC289-0E2F-3891-C69D-41EED68A4556}"/>
                    </a:ext>
                  </a:extLst>
                </p:cNvPr>
                <p:cNvSpPr>
                  <a:spLocks/>
                </p:cNvSpPr>
                <p:nvPr/>
              </p:nvSpPr>
              <p:spPr bwMode="auto">
                <a:xfrm>
                  <a:off x="6067426" y="5073650"/>
                  <a:ext cx="34925" cy="31750"/>
                </a:xfrm>
                <a:custGeom>
                  <a:avLst/>
                  <a:gdLst>
                    <a:gd name="T0" fmla="*/ 37 w 154"/>
                    <a:gd name="T1" fmla="*/ 108 h 139"/>
                    <a:gd name="T2" fmla="*/ 37 w 154"/>
                    <a:gd name="T3" fmla="*/ 108 h 139"/>
                    <a:gd name="T4" fmla="*/ 31 w 154"/>
                    <a:gd name="T5" fmla="*/ 102 h 139"/>
                    <a:gd name="T6" fmla="*/ 26 w 154"/>
                    <a:gd name="T7" fmla="*/ 95 h 139"/>
                    <a:gd name="T8" fmla="*/ 23 w 154"/>
                    <a:gd name="T9" fmla="*/ 88 h 139"/>
                    <a:gd name="T10" fmla="*/ 21 w 154"/>
                    <a:gd name="T11" fmla="*/ 80 h 139"/>
                    <a:gd name="T12" fmla="*/ 21 w 154"/>
                    <a:gd name="T13" fmla="*/ 70 h 139"/>
                    <a:gd name="T14" fmla="*/ 24 w 154"/>
                    <a:gd name="T15" fmla="*/ 62 h 139"/>
                    <a:gd name="T16" fmla="*/ 29 w 154"/>
                    <a:gd name="T17" fmla="*/ 53 h 139"/>
                    <a:gd name="T18" fmla="*/ 37 w 154"/>
                    <a:gd name="T19" fmla="*/ 43 h 139"/>
                    <a:gd name="T20" fmla="*/ 37 w 154"/>
                    <a:gd name="T21" fmla="*/ 43 h 139"/>
                    <a:gd name="T22" fmla="*/ 41 w 154"/>
                    <a:gd name="T23" fmla="*/ 39 h 139"/>
                    <a:gd name="T24" fmla="*/ 45 w 154"/>
                    <a:gd name="T25" fmla="*/ 33 h 139"/>
                    <a:gd name="T26" fmla="*/ 50 w 154"/>
                    <a:gd name="T27" fmla="*/ 29 h 139"/>
                    <a:gd name="T28" fmla="*/ 57 w 154"/>
                    <a:gd name="T29" fmla="*/ 26 h 139"/>
                    <a:gd name="T30" fmla="*/ 70 w 154"/>
                    <a:gd name="T31" fmla="*/ 19 h 139"/>
                    <a:gd name="T32" fmla="*/ 84 w 154"/>
                    <a:gd name="T33" fmla="*/ 15 h 139"/>
                    <a:gd name="T34" fmla="*/ 100 w 154"/>
                    <a:gd name="T35" fmla="*/ 12 h 139"/>
                    <a:gd name="T36" fmla="*/ 115 w 154"/>
                    <a:gd name="T37" fmla="*/ 11 h 139"/>
                    <a:gd name="T38" fmla="*/ 131 w 154"/>
                    <a:gd name="T39" fmla="*/ 11 h 139"/>
                    <a:gd name="T40" fmla="*/ 144 w 154"/>
                    <a:gd name="T41" fmla="*/ 12 h 139"/>
                    <a:gd name="T42" fmla="*/ 154 w 154"/>
                    <a:gd name="T43" fmla="*/ 3 h 139"/>
                    <a:gd name="T44" fmla="*/ 154 w 154"/>
                    <a:gd name="T45" fmla="*/ 3 h 139"/>
                    <a:gd name="T46" fmla="*/ 141 w 154"/>
                    <a:gd name="T47" fmla="*/ 1 h 139"/>
                    <a:gd name="T48" fmla="*/ 123 w 154"/>
                    <a:gd name="T49" fmla="*/ 0 h 139"/>
                    <a:gd name="T50" fmla="*/ 103 w 154"/>
                    <a:gd name="T51" fmla="*/ 1 h 139"/>
                    <a:gd name="T52" fmla="*/ 93 w 154"/>
                    <a:gd name="T53" fmla="*/ 2 h 139"/>
                    <a:gd name="T54" fmla="*/ 81 w 154"/>
                    <a:gd name="T55" fmla="*/ 4 h 139"/>
                    <a:gd name="T56" fmla="*/ 70 w 154"/>
                    <a:gd name="T57" fmla="*/ 7 h 139"/>
                    <a:gd name="T58" fmla="*/ 59 w 154"/>
                    <a:gd name="T59" fmla="*/ 10 h 139"/>
                    <a:gd name="T60" fmla="*/ 47 w 154"/>
                    <a:gd name="T61" fmla="*/ 15 h 139"/>
                    <a:gd name="T62" fmla="*/ 37 w 154"/>
                    <a:gd name="T63" fmla="*/ 21 h 139"/>
                    <a:gd name="T64" fmla="*/ 27 w 154"/>
                    <a:gd name="T65" fmla="*/ 28 h 139"/>
                    <a:gd name="T66" fmla="*/ 18 w 154"/>
                    <a:gd name="T67" fmla="*/ 38 h 139"/>
                    <a:gd name="T68" fmla="*/ 9 w 154"/>
                    <a:gd name="T69" fmla="*/ 48 h 139"/>
                    <a:gd name="T70" fmla="*/ 2 w 154"/>
                    <a:gd name="T71" fmla="*/ 59 h 139"/>
                    <a:gd name="T72" fmla="*/ 2 w 154"/>
                    <a:gd name="T73" fmla="*/ 59 h 139"/>
                    <a:gd name="T74" fmla="*/ 0 w 154"/>
                    <a:gd name="T75" fmla="*/ 65 h 139"/>
                    <a:gd name="T76" fmla="*/ 0 w 154"/>
                    <a:gd name="T77" fmla="*/ 71 h 139"/>
                    <a:gd name="T78" fmla="*/ 0 w 154"/>
                    <a:gd name="T79" fmla="*/ 84 h 139"/>
                    <a:gd name="T80" fmla="*/ 1 w 154"/>
                    <a:gd name="T81" fmla="*/ 96 h 139"/>
                    <a:gd name="T82" fmla="*/ 5 w 154"/>
                    <a:gd name="T83" fmla="*/ 108 h 139"/>
                    <a:gd name="T84" fmla="*/ 9 w 154"/>
                    <a:gd name="T85" fmla="*/ 119 h 139"/>
                    <a:gd name="T86" fmla="*/ 15 w 154"/>
                    <a:gd name="T87" fmla="*/ 128 h 139"/>
                    <a:gd name="T88" fmla="*/ 22 w 154"/>
                    <a:gd name="T89" fmla="*/ 135 h 139"/>
                    <a:gd name="T90" fmla="*/ 25 w 154"/>
                    <a:gd name="T91" fmla="*/ 137 h 139"/>
                    <a:gd name="T92" fmla="*/ 29 w 154"/>
                    <a:gd name="T93" fmla="*/ 139 h 139"/>
                    <a:gd name="T94" fmla="*/ 29 w 154"/>
                    <a:gd name="T95" fmla="*/ 139 h 139"/>
                    <a:gd name="T96" fmla="*/ 29 w 154"/>
                    <a:gd name="T97" fmla="*/ 133 h 139"/>
                    <a:gd name="T98" fmla="*/ 30 w 154"/>
                    <a:gd name="T99" fmla="*/ 125 h 139"/>
                    <a:gd name="T100" fmla="*/ 32 w 154"/>
                    <a:gd name="T101" fmla="*/ 117 h 139"/>
                    <a:gd name="T102" fmla="*/ 34 w 154"/>
                    <a:gd name="T103" fmla="*/ 112 h 139"/>
                    <a:gd name="T104" fmla="*/ 37 w 154"/>
                    <a:gd name="T105" fmla="*/ 108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54" h="139">
                      <a:moveTo>
                        <a:pt x="37" y="108"/>
                      </a:moveTo>
                      <a:lnTo>
                        <a:pt x="37" y="108"/>
                      </a:lnTo>
                      <a:lnTo>
                        <a:pt x="31" y="102"/>
                      </a:lnTo>
                      <a:lnTo>
                        <a:pt x="26" y="95"/>
                      </a:lnTo>
                      <a:lnTo>
                        <a:pt x="23" y="88"/>
                      </a:lnTo>
                      <a:lnTo>
                        <a:pt x="21" y="80"/>
                      </a:lnTo>
                      <a:lnTo>
                        <a:pt x="21" y="70"/>
                      </a:lnTo>
                      <a:lnTo>
                        <a:pt x="24" y="62"/>
                      </a:lnTo>
                      <a:lnTo>
                        <a:pt x="29" y="53"/>
                      </a:lnTo>
                      <a:lnTo>
                        <a:pt x="37" y="43"/>
                      </a:lnTo>
                      <a:lnTo>
                        <a:pt x="37" y="43"/>
                      </a:lnTo>
                      <a:lnTo>
                        <a:pt x="41" y="39"/>
                      </a:lnTo>
                      <a:lnTo>
                        <a:pt x="45" y="33"/>
                      </a:lnTo>
                      <a:lnTo>
                        <a:pt x="50" y="29"/>
                      </a:lnTo>
                      <a:lnTo>
                        <a:pt x="57" y="26"/>
                      </a:lnTo>
                      <a:lnTo>
                        <a:pt x="70" y="19"/>
                      </a:lnTo>
                      <a:lnTo>
                        <a:pt x="84" y="15"/>
                      </a:lnTo>
                      <a:lnTo>
                        <a:pt x="100" y="12"/>
                      </a:lnTo>
                      <a:lnTo>
                        <a:pt x="115" y="11"/>
                      </a:lnTo>
                      <a:lnTo>
                        <a:pt x="131" y="11"/>
                      </a:lnTo>
                      <a:lnTo>
                        <a:pt x="144" y="12"/>
                      </a:lnTo>
                      <a:lnTo>
                        <a:pt x="154" y="3"/>
                      </a:lnTo>
                      <a:lnTo>
                        <a:pt x="154" y="3"/>
                      </a:lnTo>
                      <a:lnTo>
                        <a:pt x="141" y="1"/>
                      </a:lnTo>
                      <a:lnTo>
                        <a:pt x="123" y="0"/>
                      </a:lnTo>
                      <a:lnTo>
                        <a:pt x="103" y="1"/>
                      </a:lnTo>
                      <a:lnTo>
                        <a:pt x="93" y="2"/>
                      </a:lnTo>
                      <a:lnTo>
                        <a:pt x="81" y="4"/>
                      </a:lnTo>
                      <a:lnTo>
                        <a:pt x="70" y="7"/>
                      </a:lnTo>
                      <a:lnTo>
                        <a:pt x="59" y="10"/>
                      </a:lnTo>
                      <a:lnTo>
                        <a:pt x="47" y="15"/>
                      </a:lnTo>
                      <a:lnTo>
                        <a:pt x="37" y="21"/>
                      </a:lnTo>
                      <a:lnTo>
                        <a:pt x="27" y="28"/>
                      </a:lnTo>
                      <a:lnTo>
                        <a:pt x="18" y="38"/>
                      </a:lnTo>
                      <a:lnTo>
                        <a:pt x="9" y="48"/>
                      </a:lnTo>
                      <a:lnTo>
                        <a:pt x="2" y="59"/>
                      </a:lnTo>
                      <a:lnTo>
                        <a:pt x="2" y="59"/>
                      </a:lnTo>
                      <a:lnTo>
                        <a:pt x="0" y="65"/>
                      </a:lnTo>
                      <a:lnTo>
                        <a:pt x="0" y="71"/>
                      </a:lnTo>
                      <a:lnTo>
                        <a:pt x="0" y="84"/>
                      </a:lnTo>
                      <a:lnTo>
                        <a:pt x="1" y="96"/>
                      </a:lnTo>
                      <a:lnTo>
                        <a:pt x="5" y="108"/>
                      </a:lnTo>
                      <a:lnTo>
                        <a:pt x="9" y="119"/>
                      </a:lnTo>
                      <a:lnTo>
                        <a:pt x="15" y="128"/>
                      </a:lnTo>
                      <a:lnTo>
                        <a:pt x="22" y="135"/>
                      </a:lnTo>
                      <a:lnTo>
                        <a:pt x="25" y="137"/>
                      </a:lnTo>
                      <a:lnTo>
                        <a:pt x="29" y="139"/>
                      </a:lnTo>
                      <a:lnTo>
                        <a:pt x="29" y="139"/>
                      </a:lnTo>
                      <a:lnTo>
                        <a:pt x="29" y="133"/>
                      </a:lnTo>
                      <a:lnTo>
                        <a:pt x="30" y="125"/>
                      </a:lnTo>
                      <a:lnTo>
                        <a:pt x="32" y="117"/>
                      </a:lnTo>
                      <a:lnTo>
                        <a:pt x="34" y="112"/>
                      </a:lnTo>
                      <a:lnTo>
                        <a:pt x="37" y="10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9" name="Freeform 1501">
                  <a:extLst>
                    <a:ext uri="{FF2B5EF4-FFF2-40B4-BE49-F238E27FC236}">
                      <a16:creationId xmlns:a16="http://schemas.microsoft.com/office/drawing/2014/main" id="{0BFDAF19-F760-09C7-85CB-2F86E8C3B779}"/>
                    </a:ext>
                  </a:extLst>
                </p:cNvPr>
                <p:cNvSpPr>
                  <a:spLocks/>
                </p:cNvSpPr>
                <p:nvPr/>
              </p:nvSpPr>
              <p:spPr bwMode="auto">
                <a:xfrm>
                  <a:off x="6067426" y="5073650"/>
                  <a:ext cx="34925" cy="31750"/>
                </a:xfrm>
                <a:custGeom>
                  <a:avLst/>
                  <a:gdLst>
                    <a:gd name="T0" fmla="*/ 37 w 153"/>
                    <a:gd name="T1" fmla="*/ 108 h 139"/>
                    <a:gd name="T2" fmla="*/ 37 w 153"/>
                    <a:gd name="T3" fmla="*/ 108 h 139"/>
                    <a:gd name="T4" fmla="*/ 31 w 153"/>
                    <a:gd name="T5" fmla="*/ 102 h 139"/>
                    <a:gd name="T6" fmla="*/ 26 w 153"/>
                    <a:gd name="T7" fmla="*/ 95 h 139"/>
                    <a:gd name="T8" fmla="*/ 23 w 153"/>
                    <a:gd name="T9" fmla="*/ 88 h 139"/>
                    <a:gd name="T10" fmla="*/ 21 w 153"/>
                    <a:gd name="T11" fmla="*/ 80 h 139"/>
                    <a:gd name="T12" fmla="*/ 21 w 153"/>
                    <a:gd name="T13" fmla="*/ 71 h 139"/>
                    <a:gd name="T14" fmla="*/ 24 w 153"/>
                    <a:gd name="T15" fmla="*/ 62 h 139"/>
                    <a:gd name="T16" fmla="*/ 29 w 153"/>
                    <a:gd name="T17" fmla="*/ 53 h 139"/>
                    <a:gd name="T18" fmla="*/ 37 w 153"/>
                    <a:gd name="T19" fmla="*/ 43 h 139"/>
                    <a:gd name="T20" fmla="*/ 37 w 153"/>
                    <a:gd name="T21" fmla="*/ 43 h 139"/>
                    <a:gd name="T22" fmla="*/ 41 w 153"/>
                    <a:gd name="T23" fmla="*/ 39 h 139"/>
                    <a:gd name="T24" fmla="*/ 45 w 153"/>
                    <a:gd name="T25" fmla="*/ 33 h 139"/>
                    <a:gd name="T26" fmla="*/ 50 w 153"/>
                    <a:gd name="T27" fmla="*/ 29 h 139"/>
                    <a:gd name="T28" fmla="*/ 57 w 153"/>
                    <a:gd name="T29" fmla="*/ 26 h 139"/>
                    <a:gd name="T30" fmla="*/ 70 w 153"/>
                    <a:gd name="T31" fmla="*/ 19 h 139"/>
                    <a:gd name="T32" fmla="*/ 84 w 153"/>
                    <a:gd name="T33" fmla="*/ 15 h 139"/>
                    <a:gd name="T34" fmla="*/ 100 w 153"/>
                    <a:gd name="T35" fmla="*/ 12 h 139"/>
                    <a:gd name="T36" fmla="*/ 115 w 153"/>
                    <a:gd name="T37" fmla="*/ 11 h 139"/>
                    <a:gd name="T38" fmla="*/ 131 w 153"/>
                    <a:gd name="T39" fmla="*/ 11 h 139"/>
                    <a:gd name="T40" fmla="*/ 144 w 153"/>
                    <a:gd name="T41" fmla="*/ 12 h 139"/>
                    <a:gd name="T42" fmla="*/ 153 w 153"/>
                    <a:gd name="T43" fmla="*/ 3 h 139"/>
                    <a:gd name="T44" fmla="*/ 153 w 153"/>
                    <a:gd name="T45" fmla="*/ 3 h 139"/>
                    <a:gd name="T46" fmla="*/ 141 w 153"/>
                    <a:gd name="T47" fmla="*/ 1 h 139"/>
                    <a:gd name="T48" fmla="*/ 123 w 153"/>
                    <a:gd name="T49" fmla="*/ 0 h 139"/>
                    <a:gd name="T50" fmla="*/ 103 w 153"/>
                    <a:gd name="T51" fmla="*/ 1 h 139"/>
                    <a:gd name="T52" fmla="*/ 93 w 153"/>
                    <a:gd name="T53" fmla="*/ 2 h 139"/>
                    <a:gd name="T54" fmla="*/ 81 w 153"/>
                    <a:gd name="T55" fmla="*/ 4 h 139"/>
                    <a:gd name="T56" fmla="*/ 70 w 153"/>
                    <a:gd name="T57" fmla="*/ 7 h 139"/>
                    <a:gd name="T58" fmla="*/ 59 w 153"/>
                    <a:gd name="T59" fmla="*/ 10 h 139"/>
                    <a:gd name="T60" fmla="*/ 47 w 153"/>
                    <a:gd name="T61" fmla="*/ 15 h 139"/>
                    <a:gd name="T62" fmla="*/ 37 w 153"/>
                    <a:gd name="T63" fmla="*/ 21 h 139"/>
                    <a:gd name="T64" fmla="*/ 27 w 153"/>
                    <a:gd name="T65" fmla="*/ 28 h 139"/>
                    <a:gd name="T66" fmla="*/ 18 w 153"/>
                    <a:gd name="T67" fmla="*/ 38 h 139"/>
                    <a:gd name="T68" fmla="*/ 9 w 153"/>
                    <a:gd name="T69" fmla="*/ 48 h 139"/>
                    <a:gd name="T70" fmla="*/ 2 w 153"/>
                    <a:gd name="T71" fmla="*/ 59 h 139"/>
                    <a:gd name="T72" fmla="*/ 2 w 153"/>
                    <a:gd name="T73" fmla="*/ 59 h 139"/>
                    <a:gd name="T74" fmla="*/ 0 w 153"/>
                    <a:gd name="T75" fmla="*/ 65 h 139"/>
                    <a:gd name="T76" fmla="*/ 0 w 153"/>
                    <a:gd name="T77" fmla="*/ 71 h 139"/>
                    <a:gd name="T78" fmla="*/ 0 w 153"/>
                    <a:gd name="T79" fmla="*/ 84 h 139"/>
                    <a:gd name="T80" fmla="*/ 1 w 153"/>
                    <a:gd name="T81" fmla="*/ 96 h 139"/>
                    <a:gd name="T82" fmla="*/ 5 w 153"/>
                    <a:gd name="T83" fmla="*/ 108 h 139"/>
                    <a:gd name="T84" fmla="*/ 9 w 153"/>
                    <a:gd name="T85" fmla="*/ 119 h 139"/>
                    <a:gd name="T86" fmla="*/ 15 w 153"/>
                    <a:gd name="T87" fmla="*/ 128 h 139"/>
                    <a:gd name="T88" fmla="*/ 22 w 153"/>
                    <a:gd name="T89" fmla="*/ 135 h 139"/>
                    <a:gd name="T90" fmla="*/ 25 w 153"/>
                    <a:gd name="T91" fmla="*/ 137 h 139"/>
                    <a:gd name="T92" fmla="*/ 29 w 153"/>
                    <a:gd name="T93" fmla="*/ 139 h 139"/>
                    <a:gd name="T94" fmla="*/ 29 w 153"/>
                    <a:gd name="T95" fmla="*/ 139 h 139"/>
                    <a:gd name="T96" fmla="*/ 29 w 153"/>
                    <a:gd name="T97" fmla="*/ 133 h 139"/>
                    <a:gd name="T98" fmla="*/ 30 w 153"/>
                    <a:gd name="T99" fmla="*/ 125 h 139"/>
                    <a:gd name="T100" fmla="*/ 32 w 153"/>
                    <a:gd name="T101" fmla="*/ 117 h 139"/>
                    <a:gd name="T102" fmla="*/ 34 w 153"/>
                    <a:gd name="T103" fmla="*/ 112 h 139"/>
                    <a:gd name="T104" fmla="*/ 37 w 153"/>
                    <a:gd name="T105" fmla="*/ 108 h 139"/>
                    <a:gd name="T106" fmla="*/ 37 w 153"/>
                    <a:gd name="T107" fmla="*/ 108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3" h="139">
                      <a:moveTo>
                        <a:pt x="37" y="108"/>
                      </a:moveTo>
                      <a:lnTo>
                        <a:pt x="37" y="108"/>
                      </a:lnTo>
                      <a:lnTo>
                        <a:pt x="31" y="102"/>
                      </a:lnTo>
                      <a:lnTo>
                        <a:pt x="26" y="95"/>
                      </a:lnTo>
                      <a:lnTo>
                        <a:pt x="23" y="88"/>
                      </a:lnTo>
                      <a:lnTo>
                        <a:pt x="21" y="80"/>
                      </a:lnTo>
                      <a:lnTo>
                        <a:pt x="21" y="71"/>
                      </a:lnTo>
                      <a:lnTo>
                        <a:pt x="24" y="62"/>
                      </a:lnTo>
                      <a:lnTo>
                        <a:pt x="29" y="53"/>
                      </a:lnTo>
                      <a:lnTo>
                        <a:pt x="37" y="43"/>
                      </a:lnTo>
                      <a:lnTo>
                        <a:pt x="37" y="43"/>
                      </a:lnTo>
                      <a:lnTo>
                        <a:pt x="41" y="39"/>
                      </a:lnTo>
                      <a:lnTo>
                        <a:pt x="45" y="33"/>
                      </a:lnTo>
                      <a:lnTo>
                        <a:pt x="50" y="29"/>
                      </a:lnTo>
                      <a:lnTo>
                        <a:pt x="57" y="26"/>
                      </a:lnTo>
                      <a:lnTo>
                        <a:pt x="70" y="19"/>
                      </a:lnTo>
                      <a:lnTo>
                        <a:pt x="84" y="15"/>
                      </a:lnTo>
                      <a:lnTo>
                        <a:pt x="100" y="12"/>
                      </a:lnTo>
                      <a:lnTo>
                        <a:pt x="115" y="11"/>
                      </a:lnTo>
                      <a:lnTo>
                        <a:pt x="131" y="11"/>
                      </a:lnTo>
                      <a:lnTo>
                        <a:pt x="144" y="12"/>
                      </a:lnTo>
                      <a:lnTo>
                        <a:pt x="153" y="3"/>
                      </a:lnTo>
                      <a:lnTo>
                        <a:pt x="153" y="3"/>
                      </a:lnTo>
                      <a:lnTo>
                        <a:pt x="141" y="1"/>
                      </a:lnTo>
                      <a:lnTo>
                        <a:pt x="123" y="0"/>
                      </a:lnTo>
                      <a:lnTo>
                        <a:pt x="103" y="1"/>
                      </a:lnTo>
                      <a:lnTo>
                        <a:pt x="93" y="2"/>
                      </a:lnTo>
                      <a:lnTo>
                        <a:pt x="81" y="4"/>
                      </a:lnTo>
                      <a:lnTo>
                        <a:pt x="70" y="7"/>
                      </a:lnTo>
                      <a:lnTo>
                        <a:pt x="59" y="10"/>
                      </a:lnTo>
                      <a:lnTo>
                        <a:pt x="47" y="15"/>
                      </a:lnTo>
                      <a:lnTo>
                        <a:pt x="37" y="21"/>
                      </a:lnTo>
                      <a:lnTo>
                        <a:pt x="27" y="28"/>
                      </a:lnTo>
                      <a:lnTo>
                        <a:pt x="18" y="38"/>
                      </a:lnTo>
                      <a:lnTo>
                        <a:pt x="9" y="48"/>
                      </a:lnTo>
                      <a:lnTo>
                        <a:pt x="2" y="59"/>
                      </a:lnTo>
                      <a:lnTo>
                        <a:pt x="2" y="59"/>
                      </a:lnTo>
                      <a:lnTo>
                        <a:pt x="0" y="65"/>
                      </a:lnTo>
                      <a:lnTo>
                        <a:pt x="0" y="71"/>
                      </a:lnTo>
                      <a:lnTo>
                        <a:pt x="0" y="84"/>
                      </a:lnTo>
                      <a:lnTo>
                        <a:pt x="1" y="96"/>
                      </a:lnTo>
                      <a:lnTo>
                        <a:pt x="5" y="108"/>
                      </a:lnTo>
                      <a:lnTo>
                        <a:pt x="9" y="119"/>
                      </a:lnTo>
                      <a:lnTo>
                        <a:pt x="15" y="128"/>
                      </a:lnTo>
                      <a:lnTo>
                        <a:pt x="22" y="135"/>
                      </a:lnTo>
                      <a:lnTo>
                        <a:pt x="25" y="137"/>
                      </a:lnTo>
                      <a:lnTo>
                        <a:pt x="29" y="139"/>
                      </a:lnTo>
                      <a:lnTo>
                        <a:pt x="29" y="139"/>
                      </a:lnTo>
                      <a:lnTo>
                        <a:pt x="29" y="133"/>
                      </a:lnTo>
                      <a:lnTo>
                        <a:pt x="30" y="125"/>
                      </a:lnTo>
                      <a:lnTo>
                        <a:pt x="32" y="117"/>
                      </a:lnTo>
                      <a:lnTo>
                        <a:pt x="34" y="112"/>
                      </a:lnTo>
                      <a:lnTo>
                        <a:pt x="37" y="108"/>
                      </a:lnTo>
                      <a:lnTo>
                        <a:pt x="37" y="108"/>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70" name="Freeform 1502">
                  <a:extLst>
                    <a:ext uri="{FF2B5EF4-FFF2-40B4-BE49-F238E27FC236}">
                      <a16:creationId xmlns:a16="http://schemas.microsoft.com/office/drawing/2014/main" id="{40B35F36-D037-6F82-3035-A702FF3399EC}"/>
                    </a:ext>
                  </a:extLst>
                </p:cNvPr>
                <p:cNvSpPr>
                  <a:spLocks/>
                </p:cNvSpPr>
                <p:nvPr/>
              </p:nvSpPr>
              <p:spPr bwMode="auto">
                <a:xfrm>
                  <a:off x="6067426" y="5102225"/>
                  <a:ext cx="4763" cy="3175"/>
                </a:xfrm>
                <a:custGeom>
                  <a:avLst/>
                  <a:gdLst>
                    <a:gd name="T0" fmla="*/ 8 w 18"/>
                    <a:gd name="T1" fmla="*/ 15 h 15"/>
                    <a:gd name="T2" fmla="*/ 8 w 18"/>
                    <a:gd name="T3" fmla="*/ 15 h 15"/>
                    <a:gd name="T4" fmla="*/ 13 w 18"/>
                    <a:gd name="T5" fmla="*/ 13 h 15"/>
                    <a:gd name="T6" fmla="*/ 17 w 18"/>
                    <a:gd name="T7" fmla="*/ 11 h 15"/>
                    <a:gd name="T8" fmla="*/ 18 w 18"/>
                    <a:gd name="T9" fmla="*/ 9 h 15"/>
                    <a:gd name="T10" fmla="*/ 18 w 18"/>
                    <a:gd name="T11" fmla="*/ 8 h 15"/>
                    <a:gd name="T12" fmla="*/ 18 w 18"/>
                    <a:gd name="T13" fmla="*/ 8 h 15"/>
                    <a:gd name="T14" fmla="*/ 18 w 18"/>
                    <a:gd name="T15" fmla="*/ 7 h 15"/>
                    <a:gd name="T16" fmla="*/ 17 w 18"/>
                    <a:gd name="T17" fmla="*/ 5 h 15"/>
                    <a:gd name="T18" fmla="*/ 13 w 18"/>
                    <a:gd name="T19" fmla="*/ 2 h 15"/>
                    <a:gd name="T20" fmla="*/ 8 w 18"/>
                    <a:gd name="T21" fmla="*/ 0 h 15"/>
                    <a:gd name="T22" fmla="*/ 8 w 18"/>
                    <a:gd name="T23" fmla="*/ 0 h 15"/>
                    <a:gd name="T24" fmla="*/ 3 w 18"/>
                    <a:gd name="T25" fmla="*/ 1 h 15"/>
                    <a:gd name="T26" fmla="*/ 1 w 18"/>
                    <a:gd name="T27" fmla="*/ 2 h 15"/>
                    <a:gd name="T28" fmla="*/ 0 w 18"/>
                    <a:gd name="T29" fmla="*/ 5 h 15"/>
                    <a:gd name="T30" fmla="*/ 0 w 18"/>
                    <a:gd name="T31" fmla="*/ 8 h 15"/>
                    <a:gd name="T32" fmla="*/ 0 w 18"/>
                    <a:gd name="T33" fmla="*/ 8 h 15"/>
                    <a:gd name="T34" fmla="*/ 0 w 18"/>
                    <a:gd name="T35" fmla="*/ 11 h 15"/>
                    <a:gd name="T36" fmla="*/ 1 w 18"/>
                    <a:gd name="T37" fmla="*/ 13 h 15"/>
                    <a:gd name="T38" fmla="*/ 3 w 18"/>
                    <a:gd name="T39" fmla="*/ 14 h 15"/>
                    <a:gd name="T40" fmla="*/ 8 w 18"/>
                    <a:gd name="T4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5">
                      <a:moveTo>
                        <a:pt x="8" y="15"/>
                      </a:moveTo>
                      <a:lnTo>
                        <a:pt x="8" y="15"/>
                      </a:lnTo>
                      <a:lnTo>
                        <a:pt x="13" y="13"/>
                      </a:lnTo>
                      <a:lnTo>
                        <a:pt x="17" y="11"/>
                      </a:lnTo>
                      <a:lnTo>
                        <a:pt x="18" y="9"/>
                      </a:lnTo>
                      <a:lnTo>
                        <a:pt x="18" y="8"/>
                      </a:lnTo>
                      <a:lnTo>
                        <a:pt x="18" y="8"/>
                      </a:lnTo>
                      <a:lnTo>
                        <a:pt x="18" y="7"/>
                      </a:lnTo>
                      <a:lnTo>
                        <a:pt x="17" y="5"/>
                      </a:lnTo>
                      <a:lnTo>
                        <a:pt x="13" y="2"/>
                      </a:lnTo>
                      <a:lnTo>
                        <a:pt x="8" y="0"/>
                      </a:lnTo>
                      <a:lnTo>
                        <a:pt x="8" y="0"/>
                      </a:lnTo>
                      <a:lnTo>
                        <a:pt x="3" y="1"/>
                      </a:lnTo>
                      <a:lnTo>
                        <a:pt x="1" y="2"/>
                      </a:lnTo>
                      <a:lnTo>
                        <a:pt x="0" y="5"/>
                      </a:lnTo>
                      <a:lnTo>
                        <a:pt x="0" y="8"/>
                      </a:lnTo>
                      <a:lnTo>
                        <a:pt x="0" y="8"/>
                      </a:lnTo>
                      <a:lnTo>
                        <a:pt x="0" y="11"/>
                      </a:lnTo>
                      <a:lnTo>
                        <a:pt x="1" y="13"/>
                      </a:lnTo>
                      <a:lnTo>
                        <a:pt x="3" y="14"/>
                      </a:lnTo>
                      <a:lnTo>
                        <a:pt x="8" y="1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1" name="Freeform 1503">
                  <a:extLst>
                    <a:ext uri="{FF2B5EF4-FFF2-40B4-BE49-F238E27FC236}">
                      <a16:creationId xmlns:a16="http://schemas.microsoft.com/office/drawing/2014/main" id="{E7E7B4D5-3A52-8F8D-499C-851EF146B1F9}"/>
                    </a:ext>
                  </a:extLst>
                </p:cNvPr>
                <p:cNvSpPr>
                  <a:spLocks/>
                </p:cNvSpPr>
                <p:nvPr/>
              </p:nvSpPr>
              <p:spPr bwMode="auto">
                <a:xfrm>
                  <a:off x="6067426" y="5102225"/>
                  <a:ext cx="4763" cy="3175"/>
                </a:xfrm>
                <a:custGeom>
                  <a:avLst/>
                  <a:gdLst>
                    <a:gd name="T0" fmla="*/ 8 w 18"/>
                    <a:gd name="T1" fmla="*/ 15 h 15"/>
                    <a:gd name="T2" fmla="*/ 8 w 18"/>
                    <a:gd name="T3" fmla="*/ 15 h 15"/>
                    <a:gd name="T4" fmla="*/ 13 w 18"/>
                    <a:gd name="T5" fmla="*/ 13 h 15"/>
                    <a:gd name="T6" fmla="*/ 17 w 18"/>
                    <a:gd name="T7" fmla="*/ 11 h 15"/>
                    <a:gd name="T8" fmla="*/ 18 w 18"/>
                    <a:gd name="T9" fmla="*/ 9 h 15"/>
                    <a:gd name="T10" fmla="*/ 18 w 18"/>
                    <a:gd name="T11" fmla="*/ 8 h 15"/>
                    <a:gd name="T12" fmla="*/ 18 w 18"/>
                    <a:gd name="T13" fmla="*/ 8 h 15"/>
                    <a:gd name="T14" fmla="*/ 18 w 18"/>
                    <a:gd name="T15" fmla="*/ 7 h 15"/>
                    <a:gd name="T16" fmla="*/ 17 w 18"/>
                    <a:gd name="T17" fmla="*/ 5 h 15"/>
                    <a:gd name="T18" fmla="*/ 13 w 18"/>
                    <a:gd name="T19" fmla="*/ 2 h 15"/>
                    <a:gd name="T20" fmla="*/ 8 w 18"/>
                    <a:gd name="T21" fmla="*/ 0 h 15"/>
                    <a:gd name="T22" fmla="*/ 8 w 18"/>
                    <a:gd name="T23" fmla="*/ 0 h 15"/>
                    <a:gd name="T24" fmla="*/ 3 w 18"/>
                    <a:gd name="T25" fmla="*/ 1 h 15"/>
                    <a:gd name="T26" fmla="*/ 1 w 18"/>
                    <a:gd name="T27" fmla="*/ 2 h 15"/>
                    <a:gd name="T28" fmla="*/ 0 w 18"/>
                    <a:gd name="T29" fmla="*/ 5 h 15"/>
                    <a:gd name="T30" fmla="*/ 0 w 18"/>
                    <a:gd name="T31" fmla="*/ 8 h 15"/>
                    <a:gd name="T32" fmla="*/ 0 w 18"/>
                    <a:gd name="T33" fmla="*/ 8 h 15"/>
                    <a:gd name="T34" fmla="*/ 0 w 18"/>
                    <a:gd name="T35" fmla="*/ 11 h 15"/>
                    <a:gd name="T36" fmla="*/ 1 w 18"/>
                    <a:gd name="T37" fmla="*/ 13 h 15"/>
                    <a:gd name="T38" fmla="*/ 3 w 18"/>
                    <a:gd name="T39" fmla="*/ 14 h 15"/>
                    <a:gd name="T40" fmla="*/ 8 w 18"/>
                    <a:gd name="T4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5">
                      <a:moveTo>
                        <a:pt x="8" y="15"/>
                      </a:moveTo>
                      <a:lnTo>
                        <a:pt x="8" y="15"/>
                      </a:lnTo>
                      <a:lnTo>
                        <a:pt x="13" y="13"/>
                      </a:lnTo>
                      <a:lnTo>
                        <a:pt x="17" y="11"/>
                      </a:lnTo>
                      <a:lnTo>
                        <a:pt x="18" y="9"/>
                      </a:lnTo>
                      <a:lnTo>
                        <a:pt x="18" y="8"/>
                      </a:lnTo>
                      <a:lnTo>
                        <a:pt x="18" y="8"/>
                      </a:lnTo>
                      <a:lnTo>
                        <a:pt x="18" y="7"/>
                      </a:lnTo>
                      <a:lnTo>
                        <a:pt x="17" y="5"/>
                      </a:lnTo>
                      <a:lnTo>
                        <a:pt x="13" y="2"/>
                      </a:lnTo>
                      <a:lnTo>
                        <a:pt x="8" y="0"/>
                      </a:lnTo>
                      <a:lnTo>
                        <a:pt x="8" y="0"/>
                      </a:lnTo>
                      <a:lnTo>
                        <a:pt x="3" y="1"/>
                      </a:lnTo>
                      <a:lnTo>
                        <a:pt x="1" y="2"/>
                      </a:lnTo>
                      <a:lnTo>
                        <a:pt x="0" y="5"/>
                      </a:lnTo>
                      <a:lnTo>
                        <a:pt x="0" y="8"/>
                      </a:lnTo>
                      <a:lnTo>
                        <a:pt x="0" y="8"/>
                      </a:lnTo>
                      <a:lnTo>
                        <a:pt x="0" y="11"/>
                      </a:lnTo>
                      <a:lnTo>
                        <a:pt x="1" y="13"/>
                      </a:lnTo>
                      <a:lnTo>
                        <a:pt x="3" y="14"/>
                      </a:lnTo>
                      <a:lnTo>
                        <a:pt x="8"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2" name="Freeform 1504">
                  <a:extLst>
                    <a:ext uri="{FF2B5EF4-FFF2-40B4-BE49-F238E27FC236}">
                      <a16:creationId xmlns:a16="http://schemas.microsoft.com/office/drawing/2014/main" id="{9B111A1F-FC94-7C53-2EBB-25FB17B13937}"/>
                    </a:ext>
                  </a:extLst>
                </p:cNvPr>
                <p:cNvSpPr>
                  <a:spLocks/>
                </p:cNvSpPr>
                <p:nvPr/>
              </p:nvSpPr>
              <p:spPr bwMode="auto">
                <a:xfrm>
                  <a:off x="6067426" y="5102225"/>
                  <a:ext cx="4763" cy="3175"/>
                </a:xfrm>
                <a:custGeom>
                  <a:avLst/>
                  <a:gdLst>
                    <a:gd name="T0" fmla="*/ 8 w 18"/>
                    <a:gd name="T1" fmla="*/ 15 h 15"/>
                    <a:gd name="T2" fmla="*/ 8 w 18"/>
                    <a:gd name="T3" fmla="*/ 15 h 15"/>
                    <a:gd name="T4" fmla="*/ 13 w 18"/>
                    <a:gd name="T5" fmla="*/ 13 h 15"/>
                    <a:gd name="T6" fmla="*/ 17 w 18"/>
                    <a:gd name="T7" fmla="*/ 11 h 15"/>
                    <a:gd name="T8" fmla="*/ 18 w 18"/>
                    <a:gd name="T9" fmla="*/ 9 h 15"/>
                    <a:gd name="T10" fmla="*/ 18 w 18"/>
                    <a:gd name="T11" fmla="*/ 8 h 15"/>
                    <a:gd name="T12" fmla="*/ 18 w 18"/>
                    <a:gd name="T13" fmla="*/ 8 h 15"/>
                    <a:gd name="T14" fmla="*/ 18 w 18"/>
                    <a:gd name="T15" fmla="*/ 7 h 15"/>
                    <a:gd name="T16" fmla="*/ 17 w 18"/>
                    <a:gd name="T17" fmla="*/ 5 h 15"/>
                    <a:gd name="T18" fmla="*/ 13 w 18"/>
                    <a:gd name="T19" fmla="*/ 2 h 15"/>
                    <a:gd name="T20" fmla="*/ 8 w 18"/>
                    <a:gd name="T21" fmla="*/ 0 h 15"/>
                    <a:gd name="T22" fmla="*/ 8 w 18"/>
                    <a:gd name="T23" fmla="*/ 0 h 15"/>
                    <a:gd name="T24" fmla="*/ 3 w 18"/>
                    <a:gd name="T25" fmla="*/ 1 h 15"/>
                    <a:gd name="T26" fmla="*/ 1 w 18"/>
                    <a:gd name="T27" fmla="*/ 2 h 15"/>
                    <a:gd name="T28" fmla="*/ 0 w 18"/>
                    <a:gd name="T29" fmla="*/ 5 h 15"/>
                    <a:gd name="T30" fmla="*/ 0 w 18"/>
                    <a:gd name="T31" fmla="*/ 8 h 15"/>
                    <a:gd name="T32" fmla="*/ 0 w 18"/>
                    <a:gd name="T33" fmla="*/ 8 h 15"/>
                    <a:gd name="T34" fmla="*/ 0 w 18"/>
                    <a:gd name="T35" fmla="*/ 11 h 15"/>
                    <a:gd name="T36" fmla="*/ 1 w 18"/>
                    <a:gd name="T37" fmla="*/ 13 h 15"/>
                    <a:gd name="T38" fmla="*/ 3 w 18"/>
                    <a:gd name="T39" fmla="*/ 14 h 15"/>
                    <a:gd name="T40" fmla="*/ 8 w 18"/>
                    <a:gd name="T41" fmla="*/ 15 h 15"/>
                    <a:gd name="T42" fmla="*/ 8 w 18"/>
                    <a:gd name="T43"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 h="15">
                      <a:moveTo>
                        <a:pt x="8" y="15"/>
                      </a:moveTo>
                      <a:lnTo>
                        <a:pt x="8" y="15"/>
                      </a:lnTo>
                      <a:lnTo>
                        <a:pt x="13" y="13"/>
                      </a:lnTo>
                      <a:lnTo>
                        <a:pt x="17" y="11"/>
                      </a:lnTo>
                      <a:lnTo>
                        <a:pt x="18" y="9"/>
                      </a:lnTo>
                      <a:lnTo>
                        <a:pt x="18" y="8"/>
                      </a:lnTo>
                      <a:lnTo>
                        <a:pt x="18" y="8"/>
                      </a:lnTo>
                      <a:lnTo>
                        <a:pt x="18" y="7"/>
                      </a:lnTo>
                      <a:lnTo>
                        <a:pt x="17" y="5"/>
                      </a:lnTo>
                      <a:lnTo>
                        <a:pt x="13" y="2"/>
                      </a:lnTo>
                      <a:lnTo>
                        <a:pt x="8" y="0"/>
                      </a:lnTo>
                      <a:lnTo>
                        <a:pt x="8" y="0"/>
                      </a:lnTo>
                      <a:lnTo>
                        <a:pt x="3" y="1"/>
                      </a:lnTo>
                      <a:lnTo>
                        <a:pt x="1" y="2"/>
                      </a:lnTo>
                      <a:lnTo>
                        <a:pt x="0" y="5"/>
                      </a:lnTo>
                      <a:lnTo>
                        <a:pt x="0" y="8"/>
                      </a:lnTo>
                      <a:lnTo>
                        <a:pt x="0" y="8"/>
                      </a:lnTo>
                      <a:lnTo>
                        <a:pt x="0" y="11"/>
                      </a:lnTo>
                      <a:lnTo>
                        <a:pt x="1" y="13"/>
                      </a:lnTo>
                      <a:lnTo>
                        <a:pt x="3" y="14"/>
                      </a:lnTo>
                      <a:lnTo>
                        <a:pt x="8" y="15"/>
                      </a:lnTo>
                      <a:lnTo>
                        <a:pt x="8" y="1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73" name="Freeform 1505">
                  <a:extLst>
                    <a:ext uri="{FF2B5EF4-FFF2-40B4-BE49-F238E27FC236}">
                      <a16:creationId xmlns:a16="http://schemas.microsoft.com/office/drawing/2014/main" id="{57512393-3710-1BDD-90D1-DBB7AB995FCE}"/>
                    </a:ext>
                  </a:extLst>
                </p:cNvPr>
                <p:cNvSpPr>
                  <a:spLocks/>
                </p:cNvSpPr>
                <p:nvPr/>
              </p:nvSpPr>
              <p:spPr bwMode="auto">
                <a:xfrm>
                  <a:off x="6065838" y="5099050"/>
                  <a:ext cx="3175" cy="3175"/>
                </a:xfrm>
                <a:custGeom>
                  <a:avLst/>
                  <a:gdLst>
                    <a:gd name="T0" fmla="*/ 9 w 17"/>
                    <a:gd name="T1" fmla="*/ 15 h 15"/>
                    <a:gd name="T2" fmla="*/ 9 w 17"/>
                    <a:gd name="T3" fmla="*/ 15 h 15"/>
                    <a:gd name="T4" fmla="*/ 13 w 17"/>
                    <a:gd name="T5" fmla="*/ 13 h 15"/>
                    <a:gd name="T6" fmla="*/ 16 w 17"/>
                    <a:gd name="T7" fmla="*/ 11 h 15"/>
                    <a:gd name="T8" fmla="*/ 17 w 17"/>
                    <a:gd name="T9" fmla="*/ 9 h 15"/>
                    <a:gd name="T10" fmla="*/ 17 w 17"/>
                    <a:gd name="T11" fmla="*/ 7 h 15"/>
                    <a:gd name="T12" fmla="*/ 17 w 17"/>
                    <a:gd name="T13" fmla="*/ 7 h 15"/>
                    <a:gd name="T14" fmla="*/ 16 w 17"/>
                    <a:gd name="T15" fmla="*/ 5 h 15"/>
                    <a:gd name="T16" fmla="*/ 13 w 17"/>
                    <a:gd name="T17" fmla="*/ 2 h 15"/>
                    <a:gd name="T18" fmla="*/ 9 w 17"/>
                    <a:gd name="T19" fmla="*/ 0 h 15"/>
                    <a:gd name="T20" fmla="*/ 9 w 17"/>
                    <a:gd name="T21" fmla="*/ 0 h 15"/>
                    <a:gd name="T22" fmla="*/ 4 w 17"/>
                    <a:gd name="T23" fmla="*/ 1 h 15"/>
                    <a:gd name="T24" fmla="*/ 1 w 17"/>
                    <a:gd name="T25" fmla="*/ 2 h 15"/>
                    <a:gd name="T26" fmla="*/ 0 w 17"/>
                    <a:gd name="T27" fmla="*/ 5 h 15"/>
                    <a:gd name="T28" fmla="*/ 0 w 17"/>
                    <a:gd name="T29" fmla="*/ 7 h 15"/>
                    <a:gd name="T30" fmla="*/ 0 w 17"/>
                    <a:gd name="T31" fmla="*/ 7 h 15"/>
                    <a:gd name="T32" fmla="*/ 0 w 17"/>
                    <a:gd name="T33" fmla="*/ 11 h 15"/>
                    <a:gd name="T34" fmla="*/ 1 w 17"/>
                    <a:gd name="T35" fmla="*/ 13 h 15"/>
                    <a:gd name="T36" fmla="*/ 4 w 17"/>
                    <a:gd name="T37" fmla="*/ 15 h 15"/>
                    <a:gd name="T38" fmla="*/ 9 w 17"/>
                    <a:gd name="T3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 h="15">
                      <a:moveTo>
                        <a:pt x="9" y="15"/>
                      </a:moveTo>
                      <a:lnTo>
                        <a:pt x="9" y="15"/>
                      </a:lnTo>
                      <a:lnTo>
                        <a:pt x="13" y="13"/>
                      </a:lnTo>
                      <a:lnTo>
                        <a:pt x="16" y="11"/>
                      </a:lnTo>
                      <a:lnTo>
                        <a:pt x="17" y="9"/>
                      </a:lnTo>
                      <a:lnTo>
                        <a:pt x="17" y="7"/>
                      </a:lnTo>
                      <a:lnTo>
                        <a:pt x="17" y="7"/>
                      </a:lnTo>
                      <a:lnTo>
                        <a:pt x="16" y="5"/>
                      </a:lnTo>
                      <a:lnTo>
                        <a:pt x="13" y="2"/>
                      </a:lnTo>
                      <a:lnTo>
                        <a:pt x="9" y="0"/>
                      </a:lnTo>
                      <a:lnTo>
                        <a:pt x="9" y="0"/>
                      </a:lnTo>
                      <a:lnTo>
                        <a:pt x="4" y="1"/>
                      </a:lnTo>
                      <a:lnTo>
                        <a:pt x="1" y="2"/>
                      </a:lnTo>
                      <a:lnTo>
                        <a:pt x="0" y="5"/>
                      </a:lnTo>
                      <a:lnTo>
                        <a:pt x="0" y="7"/>
                      </a:lnTo>
                      <a:lnTo>
                        <a:pt x="0" y="7"/>
                      </a:lnTo>
                      <a:lnTo>
                        <a:pt x="0" y="11"/>
                      </a:lnTo>
                      <a:lnTo>
                        <a:pt x="1" y="13"/>
                      </a:lnTo>
                      <a:lnTo>
                        <a:pt x="4" y="15"/>
                      </a:lnTo>
                      <a:lnTo>
                        <a:pt x="9" y="1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4" name="Freeform 1506">
                  <a:extLst>
                    <a:ext uri="{FF2B5EF4-FFF2-40B4-BE49-F238E27FC236}">
                      <a16:creationId xmlns:a16="http://schemas.microsoft.com/office/drawing/2014/main" id="{9C0FFE11-16C3-563C-901D-DEEB980D887C}"/>
                    </a:ext>
                  </a:extLst>
                </p:cNvPr>
                <p:cNvSpPr>
                  <a:spLocks/>
                </p:cNvSpPr>
                <p:nvPr/>
              </p:nvSpPr>
              <p:spPr bwMode="auto">
                <a:xfrm>
                  <a:off x="6065838" y="5099050"/>
                  <a:ext cx="3175" cy="3175"/>
                </a:xfrm>
                <a:custGeom>
                  <a:avLst/>
                  <a:gdLst>
                    <a:gd name="T0" fmla="*/ 9 w 17"/>
                    <a:gd name="T1" fmla="*/ 15 h 15"/>
                    <a:gd name="T2" fmla="*/ 9 w 17"/>
                    <a:gd name="T3" fmla="*/ 15 h 15"/>
                    <a:gd name="T4" fmla="*/ 13 w 17"/>
                    <a:gd name="T5" fmla="*/ 13 h 15"/>
                    <a:gd name="T6" fmla="*/ 16 w 17"/>
                    <a:gd name="T7" fmla="*/ 11 h 15"/>
                    <a:gd name="T8" fmla="*/ 17 w 17"/>
                    <a:gd name="T9" fmla="*/ 9 h 15"/>
                    <a:gd name="T10" fmla="*/ 17 w 17"/>
                    <a:gd name="T11" fmla="*/ 7 h 15"/>
                    <a:gd name="T12" fmla="*/ 17 w 17"/>
                    <a:gd name="T13" fmla="*/ 7 h 15"/>
                    <a:gd name="T14" fmla="*/ 16 w 17"/>
                    <a:gd name="T15" fmla="*/ 5 h 15"/>
                    <a:gd name="T16" fmla="*/ 13 w 17"/>
                    <a:gd name="T17" fmla="*/ 2 h 15"/>
                    <a:gd name="T18" fmla="*/ 9 w 17"/>
                    <a:gd name="T19" fmla="*/ 0 h 15"/>
                    <a:gd name="T20" fmla="*/ 9 w 17"/>
                    <a:gd name="T21" fmla="*/ 0 h 15"/>
                    <a:gd name="T22" fmla="*/ 4 w 17"/>
                    <a:gd name="T23" fmla="*/ 1 h 15"/>
                    <a:gd name="T24" fmla="*/ 1 w 17"/>
                    <a:gd name="T25" fmla="*/ 2 h 15"/>
                    <a:gd name="T26" fmla="*/ 0 w 17"/>
                    <a:gd name="T27" fmla="*/ 5 h 15"/>
                    <a:gd name="T28" fmla="*/ 0 w 17"/>
                    <a:gd name="T29" fmla="*/ 7 h 15"/>
                    <a:gd name="T30" fmla="*/ 0 w 17"/>
                    <a:gd name="T31" fmla="*/ 7 h 15"/>
                    <a:gd name="T32" fmla="*/ 0 w 17"/>
                    <a:gd name="T33" fmla="*/ 11 h 15"/>
                    <a:gd name="T34" fmla="*/ 1 w 17"/>
                    <a:gd name="T35" fmla="*/ 13 h 15"/>
                    <a:gd name="T36" fmla="*/ 4 w 17"/>
                    <a:gd name="T37" fmla="*/ 15 h 15"/>
                    <a:gd name="T38" fmla="*/ 9 w 17"/>
                    <a:gd name="T3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 h="15">
                      <a:moveTo>
                        <a:pt x="9" y="15"/>
                      </a:moveTo>
                      <a:lnTo>
                        <a:pt x="9" y="15"/>
                      </a:lnTo>
                      <a:lnTo>
                        <a:pt x="13" y="13"/>
                      </a:lnTo>
                      <a:lnTo>
                        <a:pt x="16" y="11"/>
                      </a:lnTo>
                      <a:lnTo>
                        <a:pt x="17" y="9"/>
                      </a:lnTo>
                      <a:lnTo>
                        <a:pt x="17" y="7"/>
                      </a:lnTo>
                      <a:lnTo>
                        <a:pt x="17" y="7"/>
                      </a:lnTo>
                      <a:lnTo>
                        <a:pt x="16" y="5"/>
                      </a:lnTo>
                      <a:lnTo>
                        <a:pt x="13" y="2"/>
                      </a:lnTo>
                      <a:lnTo>
                        <a:pt x="9" y="0"/>
                      </a:lnTo>
                      <a:lnTo>
                        <a:pt x="9" y="0"/>
                      </a:lnTo>
                      <a:lnTo>
                        <a:pt x="4" y="1"/>
                      </a:lnTo>
                      <a:lnTo>
                        <a:pt x="1" y="2"/>
                      </a:lnTo>
                      <a:lnTo>
                        <a:pt x="0" y="5"/>
                      </a:lnTo>
                      <a:lnTo>
                        <a:pt x="0" y="7"/>
                      </a:lnTo>
                      <a:lnTo>
                        <a:pt x="0" y="7"/>
                      </a:lnTo>
                      <a:lnTo>
                        <a:pt x="0" y="11"/>
                      </a:lnTo>
                      <a:lnTo>
                        <a:pt x="1" y="13"/>
                      </a:lnTo>
                      <a:lnTo>
                        <a:pt x="4" y="15"/>
                      </a:lnTo>
                      <a:lnTo>
                        <a:pt x="9"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5" name="Freeform 1507">
                  <a:extLst>
                    <a:ext uri="{FF2B5EF4-FFF2-40B4-BE49-F238E27FC236}">
                      <a16:creationId xmlns:a16="http://schemas.microsoft.com/office/drawing/2014/main" id="{1B935BD2-E7D3-3810-74B6-D056006A43E0}"/>
                    </a:ext>
                  </a:extLst>
                </p:cNvPr>
                <p:cNvSpPr>
                  <a:spLocks/>
                </p:cNvSpPr>
                <p:nvPr/>
              </p:nvSpPr>
              <p:spPr bwMode="auto">
                <a:xfrm>
                  <a:off x="6065838" y="5099050"/>
                  <a:ext cx="3175" cy="3175"/>
                </a:xfrm>
                <a:custGeom>
                  <a:avLst/>
                  <a:gdLst>
                    <a:gd name="T0" fmla="*/ 9 w 17"/>
                    <a:gd name="T1" fmla="*/ 15 h 15"/>
                    <a:gd name="T2" fmla="*/ 9 w 17"/>
                    <a:gd name="T3" fmla="*/ 15 h 15"/>
                    <a:gd name="T4" fmla="*/ 13 w 17"/>
                    <a:gd name="T5" fmla="*/ 13 h 15"/>
                    <a:gd name="T6" fmla="*/ 16 w 17"/>
                    <a:gd name="T7" fmla="*/ 11 h 15"/>
                    <a:gd name="T8" fmla="*/ 17 w 17"/>
                    <a:gd name="T9" fmla="*/ 9 h 15"/>
                    <a:gd name="T10" fmla="*/ 17 w 17"/>
                    <a:gd name="T11" fmla="*/ 7 h 15"/>
                    <a:gd name="T12" fmla="*/ 17 w 17"/>
                    <a:gd name="T13" fmla="*/ 7 h 15"/>
                    <a:gd name="T14" fmla="*/ 16 w 17"/>
                    <a:gd name="T15" fmla="*/ 5 h 15"/>
                    <a:gd name="T16" fmla="*/ 13 w 17"/>
                    <a:gd name="T17" fmla="*/ 2 h 15"/>
                    <a:gd name="T18" fmla="*/ 9 w 17"/>
                    <a:gd name="T19" fmla="*/ 0 h 15"/>
                    <a:gd name="T20" fmla="*/ 9 w 17"/>
                    <a:gd name="T21" fmla="*/ 0 h 15"/>
                    <a:gd name="T22" fmla="*/ 4 w 17"/>
                    <a:gd name="T23" fmla="*/ 1 h 15"/>
                    <a:gd name="T24" fmla="*/ 1 w 17"/>
                    <a:gd name="T25" fmla="*/ 2 h 15"/>
                    <a:gd name="T26" fmla="*/ 0 w 17"/>
                    <a:gd name="T27" fmla="*/ 5 h 15"/>
                    <a:gd name="T28" fmla="*/ 0 w 17"/>
                    <a:gd name="T29" fmla="*/ 7 h 15"/>
                    <a:gd name="T30" fmla="*/ 0 w 17"/>
                    <a:gd name="T31" fmla="*/ 7 h 15"/>
                    <a:gd name="T32" fmla="*/ 0 w 17"/>
                    <a:gd name="T33" fmla="*/ 11 h 15"/>
                    <a:gd name="T34" fmla="*/ 1 w 17"/>
                    <a:gd name="T35" fmla="*/ 13 h 15"/>
                    <a:gd name="T36" fmla="*/ 4 w 17"/>
                    <a:gd name="T37" fmla="*/ 15 h 15"/>
                    <a:gd name="T38" fmla="*/ 9 w 17"/>
                    <a:gd name="T39" fmla="*/ 15 h 15"/>
                    <a:gd name="T40" fmla="*/ 9 w 17"/>
                    <a:gd name="T4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15">
                      <a:moveTo>
                        <a:pt x="9" y="15"/>
                      </a:moveTo>
                      <a:lnTo>
                        <a:pt x="9" y="15"/>
                      </a:lnTo>
                      <a:lnTo>
                        <a:pt x="13" y="13"/>
                      </a:lnTo>
                      <a:lnTo>
                        <a:pt x="16" y="11"/>
                      </a:lnTo>
                      <a:lnTo>
                        <a:pt x="17" y="9"/>
                      </a:lnTo>
                      <a:lnTo>
                        <a:pt x="17" y="7"/>
                      </a:lnTo>
                      <a:lnTo>
                        <a:pt x="17" y="7"/>
                      </a:lnTo>
                      <a:lnTo>
                        <a:pt x="16" y="5"/>
                      </a:lnTo>
                      <a:lnTo>
                        <a:pt x="13" y="2"/>
                      </a:lnTo>
                      <a:lnTo>
                        <a:pt x="9" y="0"/>
                      </a:lnTo>
                      <a:lnTo>
                        <a:pt x="9" y="0"/>
                      </a:lnTo>
                      <a:lnTo>
                        <a:pt x="4" y="1"/>
                      </a:lnTo>
                      <a:lnTo>
                        <a:pt x="1" y="2"/>
                      </a:lnTo>
                      <a:lnTo>
                        <a:pt x="0" y="5"/>
                      </a:lnTo>
                      <a:lnTo>
                        <a:pt x="0" y="7"/>
                      </a:lnTo>
                      <a:lnTo>
                        <a:pt x="0" y="7"/>
                      </a:lnTo>
                      <a:lnTo>
                        <a:pt x="0" y="11"/>
                      </a:lnTo>
                      <a:lnTo>
                        <a:pt x="1" y="13"/>
                      </a:lnTo>
                      <a:lnTo>
                        <a:pt x="4" y="15"/>
                      </a:lnTo>
                      <a:lnTo>
                        <a:pt x="9" y="15"/>
                      </a:lnTo>
                      <a:lnTo>
                        <a:pt x="9" y="1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76" name="Freeform 1508">
                  <a:extLst>
                    <a:ext uri="{FF2B5EF4-FFF2-40B4-BE49-F238E27FC236}">
                      <a16:creationId xmlns:a16="http://schemas.microsoft.com/office/drawing/2014/main" id="{F7509310-42B8-89BD-76C9-5B57C4ED6868}"/>
                    </a:ext>
                  </a:extLst>
                </p:cNvPr>
                <p:cNvSpPr>
                  <a:spLocks/>
                </p:cNvSpPr>
                <p:nvPr/>
              </p:nvSpPr>
              <p:spPr bwMode="auto">
                <a:xfrm>
                  <a:off x="6064251" y="5095875"/>
                  <a:ext cx="3175" cy="3175"/>
                </a:xfrm>
                <a:custGeom>
                  <a:avLst/>
                  <a:gdLst>
                    <a:gd name="T0" fmla="*/ 9 w 18"/>
                    <a:gd name="T1" fmla="*/ 14 h 14"/>
                    <a:gd name="T2" fmla="*/ 9 w 18"/>
                    <a:gd name="T3" fmla="*/ 14 h 14"/>
                    <a:gd name="T4" fmla="*/ 14 w 18"/>
                    <a:gd name="T5" fmla="*/ 13 h 14"/>
                    <a:gd name="T6" fmla="*/ 17 w 18"/>
                    <a:gd name="T7" fmla="*/ 12 h 14"/>
                    <a:gd name="T8" fmla="*/ 17 w 18"/>
                    <a:gd name="T9" fmla="*/ 10 h 14"/>
                    <a:gd name="T10" fmla="*/ 18 w 18"/>
                    <a:gd name="T11" fmla="*/ 8 h 14"/>
                    <a:gd name="T12" fmla="*/ 18 w 18"/>
                    <a:gd name="T13" fmla="*/ 8 h 14"/>
                    <a:gd name="T14" fmla="*/ 17 w 18"/>
                    <a:gd name="T15" fmla="*/ 4 h 14"/>
                    <a:gd name="T16" fmla="*/ 17 w 18"/>
                    <a:gd name="T17" fmla="*/ 2 h 14"/>
                    <a:gd name="T18" fmla="*/ 14 w 18"/>
                    <a:gd name="T19" fmla="*/ 0 h 14"/>
                    <a:gd name="T20" fmla="*/ 9 w 18"/>
                    <a:gd name="T21" fmla="*/ 0 h 14"/>
                    <a:gd name="T22" fmla="*/ 9 w 18"/>
                    <a:gd name="T23" fmla="*/ 0 h 14"/>
                    <a:gd name="T24" fmla="*/ 5 w 18"/>
                    <a:gd name="T25" fmla="*/ 2 h 14"/>
                    <a:gd name="T26" fmla="*/ 2 w 18"/>
                    <a:gd name="T27" fmla="*/ 4 h 14"/>
                    <a:gd name="T28" fmla="*/ 1 w 18"/>
                    <a:gd name="T29" fmla="*/ 6 h 14"/>
                    <a:gd name="T30" fmla="*/ 0 w 18"/>
                    <a:gd name="T31" fmla="*/ 8 h 14"/>
                    <a:gd name="T32" fmla="*/ 0 w 18"/>
                    <a:gd name="T33" fmla="*/ 8 h 14"/>
                    <a:gd name="T34" fmla="*/ 1 w 18"/>
                    <a:gd name="T35" fmla="*/ 9 h 14"/>
                    <a:gd name="T36" fmla="*/ 2 w 18"/>
                    <a:gd name="T37" fmla="*/ 10 h 14"/>
                    <a:gd name="T38" fmla="*/ 5 w 18"/>
                    <a:gd name="T39" fmla="*/ 12 h 14"/>
                    <a:gd name="T40" fmla="*/ 9 w 18"/>
                    <a:gd name="T4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4">
                      <a:moveTo>
                        <a:pt x="9" y="14"/>
                      </a:moveTo>
                      <a:lnTo>
                        <a:pt x="9" y="14"/>
                      </a:lnTo>
                      <a:lnTo>
                        <a:pt x="14" y="13"/>
                      </a:lnTo>
                      <a:lnTo>
                        <a:pt x="17" y="12"/>
                      </a:lnTo>
                      <a:lnTo>
                        <a:pt x="17" y="10"/>
                      </a:lnTo>
                      <a:lnTo>
                        <a:pt x="18" y="8"/>
                      </a:lnTo>
                      <a:lnTo>
                        <a:pt x="18" y="8"/>
                      </a:lnTo>
                      <a:lnTo>
                        <a:pt x="17" y="4"/>
                      </a:lnTo>
                      <a:lnTo>
                        <a:pt x="17" y="2"/>
                      </a:lnTo>
                      <a:lnTo>
                        <a:pt x="14" y="0"/>
                      </a:lnTo>
                      <a:lnTo>
                        <a:pt x="9" y="0"/>
                      </a:lnTo>
                      <a:lnTo>
                        <a:pt x="9" y="0"/>
                      </a:lnTo>
                      <a:lnTo>
                        <a:pt x="5" y="2"/>
                      </a:lnTo>
                      <a:lnTo>
                        <a:pt x="2" y="4"/>
                      </a:lnTo>
                      <a:lnTo>
                        <a:pt x="1" y="6"/>
                      </a:lnTo>
                      <a:lnTo>
                        <a:pt x="0" y="8"/>
                      </a:lnTo>
                      <a:lnTo>
                        <a:pt x="0" y="8"/>
                      </a:lnTo>
                      <a:lnTo>
                        <a:pt x="1" y="9"/>
                      </a:lnTo>
                      <a:lnTo>
                        <a:pt x="2" y="10"/>
                      </a:lnTo>
                      <a:lnTo>
                        <a:pt x="5" y="12"/>
                      </a:lnTo>
                      <a:lnTo>
                        <a:pt x="9"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7" name="Freeform 1509">
                  <a:extLst>
                    <a:ext uri="{FF2B5EF4-FFF2-40B4-BE49-F238E27FC236}">
                      <a16:creationId xmlns:a16="http://schemas.microsoft.com/office/drawing/2014/main" id="{633B8E5C-0696-AB7E-BC7C-82B422843716}"/>
                    </a:ext>
                  </a:extLst>
                </p:cNvPr>
                <p:cNvSpPr>
                  <a:spLocks/>
                </p:cNvSpPr>
                <p:nvPr/>
              </p:nvSpPr>
              <p:spPr bwMode="auto">
                <a:xfrm>
                  <a:off x="6064251" y="5095875"/>
                  <a:ext cx="3175" cy="3175"/>
                </a:xfrm>
                <a:custGeom>
                  <a:avLst/>
                  <a:gdLst>
                    <a:gd name="T0" fmla="*/ 9 w 18"/>
                    <a:gd name="T1" fmla="*/ 14 h 14"/>
                    <a:gd name="T2" fmla="*/ 9 w 18"/>
                    <a:gd name="T3" fmla="*/ 14 h 14"/>
                    <a:gd name="T4" fmla="*/ 14 w 18"/>
                    <a:gd name="T5" fmla="*/ 13 h 14"/>
                    <a:gd name="T6" fmla="*/ 17 w 18"/>
                    <a:gd name="T7" fmla="*/ 12 h 14"/>
                    <a:gd name="T8" fmla="*/ 17 w 18"/>
                    <a:gd name="T9" fmla="*/ 10 h 14"/>
                    <a:gd name="T10" fmla="*/ 18 w 18"/>
                    <a:gd name="T11" fmla="*/ 8 h 14"/>
                    <a:gd name="T12" fmla="*/ 18 w 18"/>
                    <a:gd name="T13" fmla="*/ 8 h 14"/>
                    <a:gd name="T14" fmla="*/ 17 w 18"/>
                    <a:gd name="T15" fmla="*/ 4 h 14"/>
                    <a:gd name="T16" fmla="*/ 17 w 18"/>
                    <a:gd name="T17" fmla="*/ 2 h 14"/>
                    <a:gd name="T18" fmla="*/ 14 w 18"/>
                    <a:gd name="T19" fmla="*/ 0 h 14"/>
                    <a:gd name="T20" fmla="*/ 9 w 18"/>
                    <a:gd name="T21" fmla="*/ 0 h 14"/>
                    <a:gd name="T22" fmla="*/ 9 w 18"/>
                    <a:gd name="T23" fmla="*/ 0 h 14"/>
                    <a:gd name="T24" fmla="*/ 5 w 18"/>
                    <a:gd name="T25" fmla="*/ 2 h 14"/>
                    <a:gd name="T26" fmla="*/ 2 w 18"/>
                    <a:gd name="T27" fmla="*/ 4 h 14"/>
                    <a:gd name="T28" fmla="*/ 1 w 18"/>
                    <a:gd name="T29" fmla="*/ 6 h 14"/>
                    <a:gd name="T30" fmla="*/ 0 w 18"/>
                    <a:gd name="T31" fmla="*/ 8 h 14"/>
                    <a:gd name="T32" fmla="*/ 0 w 18"/>
                    <a:gd name="T33" fmla="*/ 8 h 14"/>
                    <a:gd name="T34" fmla="*/ 1 w 18"/>
                    <a:gd name="T35" fmla="*/ 9 h 14"/>
                    <a:gd name="T36" fmla="*/ 2 w 18"/>
                    <a:gd name="T37" fmla="*/ 10 h 14"/>
                    <a:gd name="T38" fmla="*/ 5 w 18"/>
                    <a:gd name="T39" fmla="*/ 12 h 14"/>
                    <a:gd name="T40" fmla="*/ 9 w 18"/>
                    <a:gd name="T4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4">
                      <a:moveTo>
                        <a:pt x="9" y="14"/>
                      </a:moveTo>
                      <a:lnTo>
                        <a:pt x="9" y="14"/>
                      </a:lnTo>
                      <a:lnTo>
                        <a:pt x="14" y="13"/>
                      </a:lnTo>
                      <a:lnTo>
                        <a:pt x="17" y="12"/>
                      </a:lnTo>
                      <a:lnTo>
                        <a:pt x="17" y="10"/>
                      </a:lnTo>
                      <a:lnTo>
                        <a:pt x="18" y="8"/>
                      </a:lnTo>
                      <a:lnTo>
                        <a:pt x="18" y="8"/>
                      </a:lnTo>
                      <a:lnTo>
                        <a:pt x="17" y="4"/>
                      </a:lnTo>
                      <a:lnTo>
                        <a:pt x="17" y="2"/>
                      </a:lnTo>
                      <a:lnTo>
                        <a:pt x="14" y="0"/>
                      </a:lnTo>
                      <a:lnTo>
                        <a:pt x="9" y="0"/>
                      </a:lnTo>
                      <a:lnTo>
                        <a:pt x="9" y="0"/>
                      </a:lnTo>
                      <a:lnTo>
                        <a:pt x="5" y="2"/>
                      </a:lnTo>
                      <a:lnTo>
                        <a:pt x="2" y="4"/>
                      </a:lnTo>
                      <a:lnTo>
                        <a:pt x="1" y="6"/>
                      </a:lnTo>
                      <a:lnTo>
                        <a:pt x="0" y="8"/>
                      </a:lnTo>
                      <a:lnTo>
                        <a:pt x="0" y="8"/>
                      </a:lnTo>
                      <a:lnTo>
                        <a:pt x="1" y="9"/>
                      </a:lnTo>
                      <a:lnTo>
                        <a:pt x="2" y="10"/>
                      </a:lnTo>
                      <a:lnTo>
                        <a:pt x="5" y="12"/>
                      </a:lnTo>
                      <a:lnTo>
                        <a:pt x="9"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8" name="Freeform 1510">
                  <a:extLst>
                    <a:ext uri="{FF2B5EF4-FFF2-40B4-BE49-F238E27FC236}">
                      <a16:creationId xmlns:a16="http://schemas.microsoft.com/office/drawing/2014/main" id="{3217D5E8-ACD4-C22E-795A-7FA52FFA314A}"/>
                    </a:ext>
                  </a:extLst>
                </p:cNvPr>
                <p:cNvSpPr>
                  <a:spLocks/>
                </p:cNvSpPr>
                <p:nvPr/>
              </p:nvSpPr>
              <p:spPr bwMode="auto">
                <a:xfrm>
                  <a:off x="6064251" y="5095875"/>
                  <a:ext cx="3175" cy="3175"/>
                </a:xfrm>
                <a:custGeom>
                  <a:avLst/>
                  <a:gdLst>
                    <a:gd name="T0" fmla="*/ 9 w 18"/>
                    <a:gd name="T1" fmla="*/ 14 h 14"/>
                    <a:gd name="T2" fmla="*/ 9 w 18"/>
                    <a:gd name="T3" fmla="*/ 14 h 14"/>
                    <a:gd name="T4" fmla="*/ 14 w 18"/>
                    <a:gd name="T5" fmla="*/ 13 h 14"/>
                    <a:gd name="T6" fmla="*/ 17 w 18"/>
                    <a:gd name="T7" fmla="*/ 12 h 14"/>
                    <a:gd name="T8" fmla="*/ 17 w 18"/>
                    <a:gd name="T9" fmla="*/ 10 h 14"/>
                    <a:gd name="T10" fmla="*/ 18 w 18"/>
                    <a:gd name="T11" fmla="*/ 8 h 14"/>
                    <a:gd name="T12" fmla="*/ 18 w 18"/>
                    <a:gd name="T13" fmla="*/ 8 h 14"/>
                    <a:gd name="T14" fmla="*/ 17 w 18"/>
                    <a:gd name="T15" fmla="*/ 4 h 14"/>
                    <a:gd name="T16" fmla="*/ 17 w 18"/>
                    <a:gd name="T17" fmla="*/ 2 h 14"/>
                    <a:gd name="T18" fmla="*/ 14 w 18"/>
                    <a:gd name="T19" fmla="*/ 0 h 14"/>
                    <a:gd name="T20" fmla="*/ 9 w 18"/>
                    <a:gd name="T21" fmla="*/ 0 h 14"/>
                    <a:gd name="T22" fmla="*/ 9 w 18"/>
                    <a:gd name="T23" fmla="*/ 0 h 14"/>
                    <a:gd name="T24" fmla="*/ 5 w 18"/>
                    <a:gd name="T25" fmla="*/ 2 h 14"/>
                    <a:gd name="T26" fmla="*/ 2 w 18"/>
                    <a:gd name="T27" fmla="*/ 4 h 14"/>
                    <a:gd name="T28" fmla="*/ 1 w 18"/>
                    <a:gd name="T29" fmla="*/ 6 h 14"/>
                    <a:gd name="T30" fmla="*/ 0 w 18"/>
                    <a:gd name="T31" fmla="*/ 8 h 14"/>
                    <a:gd name="T32" fmla="*/ 0 w 18"/>
                    <a:gd name="T33" fmla="*/ 8 h 14"/>
                    <a:gd name="T34" fmla="*/ 2 w 18"/>
                    <a:gd name="T35" fmla="*/ 10 h 14"/>
                    <a:gd name="T36" fmla="*/ 5 w 18"/>
                    <a:gd name="T37" fmla="*/ 12 h 14"/>
                    <a:gd name="T38" fmla="*/ 9 w 18"/>
                    <a:gd name="T39" fmla="*/ 14 h 14"/>
                    <a:gd name="T40" fmla="*/ 9 w 18"/>
                    <a:gd name="T4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4">
                      <a:moveTo>
                        <a:pt x="9" y="14"/>
                      </a:moveTo>
                      <a:lnTo>
                        <a:pt x="9" y="14"/>
                      </a:lnTo>
                      <a:lnTo>
                        <a:pt x="14" y="13"/>
                      </a:lnTo>
                      <a:lnTo>
                        <a:pt x="17" y="12"/>
                      </a:lnTo>
                      <a:lnTo>
                        <a:pt x="17" y="10"/>
                      </a:lnTo>
                      <a:lnTo>
                        <a:pt x="18" y="8"/>
                      </a:lnTo>
                      <a:lnTo>
                        <a:pt x="18" y="8"/>
                      </a:lnTo>
                      <a:lnTo>
                        <a:pt x="17" y="4"/>
                      </a:lnTo>
                      <a:lnTo>
                        <a:pt x="17" y="2"/>
                      </a:lnTo>
                      <a:lnTo>
                        <a:pt x="14" y="0"/>
                      </a:lnTo>
                      <a:lnTo>
                        <a:pt x="9" y="0"/>
                      </a:lnTo>
                      <a:lnTo>
                        <a:pt x="9" y="0"/>
                      </a:lnTo>
                      <a:lnTo>
                        <a:pt x="5" y="2"/>
                      </a:lnTo>
                      <a:lnTo>
                        <a:pt x="2" y="4"/>
                      </a:lnTo>
                      <a:lnTo>
                        <a:pt x="1" y="6"/>
                      </a:lnTo>
                      <a:lnTo>
                        <a:pt x="0" y="8"/>
                      </a:lnTo>
                      <a:lnTo>
                        <a:pt x="0" y="8"/>
                      </a:lnTo>
                      <a:lnTo>
                        <a:pt x="2" y="10"/>
                      </a:lnTo>
                      <a:lnTo>
                        <a:pt x="5" y="12"/>
                      </a:lnTo>
                      <a:lnTo>
                        <a:pt x="9" y="14"/>
                      </a:lnTo>
                      <a:lnTo>
                        <a:pt x="9"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79" name="Freeform 1511">
                  <a:extLst>
                    <a:ext uri="{FF2B5EF4-FFF2-40B4-BE49-F238E27FC236}">
                      <a16:creationId xmlns:a16="http://schemas.microsoft.com/office/drawing/2014/main" id="{20E9AAE6-3E90-67DC-2D75-D0D2E7ADC14A}"/>
                    </a:ext>
                  </a:extLst>
                </p:cNvPr>
                <p:cNvSpPr>
                  <a:spLocks/>
                </p:cNvSpPr>
                <p:nvPr/>
              </p:nvSpPr>
              <p:spPr bwMode="auto">
                <a:xfrm>
                  <a:off x="6064251" y="5091112"/>
                  <a:ext cx="3175" cy="3175"/>
                </a:xfrm>
                <a:custGeom>
                  <a:avLst/>
                  <a:gdLst>
                    <a:gd name="T0" fmla="*/ 9 w 18"/>
                    <a:gd name="T1" fmla="*/ 15 h 15"/>
                    <a:gd name="T2" fmla="*/ 9 w 18"/>
                    <a:gd name="T3" fmla="*/ 15 h 15"/>
                    <a:gd name="T4" fmla="*/ 13 w 18"/>
                    <a:gd name="T5" fmla="*/ 13 h 15"/>
                    <a:gd name="T6" fmla="*/ 16 w 18"/>
                    <a:gd name="T7" fmla="*/ 11 h 15"/>
                    <a:gd name="T8" fmla="*/ 18 w 18"/>
                    <a:gd name="T9" fmla="*/ 9 h 15"/>
                    <a:gd name="T10" fmla="*/ 18 w 18"/>
                    <a:gd name="T11" fmla="*/ 9 h 15"/>
                    <a:gd name="T12" fmla="*/ 17 w 18"/>
                    <a:gd name="T13" fmla="*/ 7 h 15"/>
                    <a:gd name="T14" fmla="*/ 16 w 18"/>
                    <a:gd name="T15" fmla="*/ 6 h 15"/>
                    <a:gd name="T16" fmla="*/ 13 w 18"/>
                    <a:gd name="T17" fmla="*/ 2 h 15"/>
                    <a:gd name="T18" fmla="*/ 9 w 18"/>
                    <a:gd name="T19" fmla="*/ 0 h 15"/>
                    <a:gd name="T20" fmla="*/ 9 w 18"/>
                    <a:gd name="T21" fmla="*/ 0 h 15"/>
                    <a:gd name="T22" fmla="*/ 4 w 18"/>
                    <a:gd name="T23" fmla="*/ 1 h 15"/>
                    <a:gd name="T24" fmla="*/ 1 w 18"/>
                    <a:gd name="T25" fmla="*/ 2 h 15"/>
                    <a:gd name="T26" fmla="*/ 0 w 18"/>
                    <a:gd name="T27" fmla="*/ 6 h 15"/>
                    <a:gd name="T28" fmla="*/ 0 w 18"/>
                    <a:gd name="T29" fmla="*/ 9 h 15"/>
                    <a:gd name="T30" fmla="*/ 0 w 18"/>
                    <a:gd name="T31" fmla="*/ 9 h 15"/>
                    <a:gd name="T32" fmla="*/ 0 w 18"/>
                    <a:gd name="T33" fmla="*/ 11 h 15"/>
                    <a:gd name="T34" fmla="*/ 1 w 18"/>
                    <a:gd name="T35" fmla="*/ 13 h 15"/>
                    <a:gd name="T36" fmla="*/ 4 w 18"/>
                    <a:gd name="T37" fmla="*/ 15 h 15"/>
                    <a:gd name="T38" fmla="*/ 9 w 18"/>
                    <a:gd name="T3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15">
                      <a:moveTo>
                        <a:pt x="9" y="15"/>
                      </a:moveTo>
                      <a:lnTo>
                        <a:pt x="9" y="15"/>
                      </a:lnTo>
                      <a:lnTo>
                        <a:pt x="13" y="13"/>
                      </a:lnTo>
                      <a:lnTo>
                        <a:pt x="16" y="11"/>
                      </a:lnTo>
                      <a:lnTo>
                        <a:pt x="18" y="9"/>
                      </a:lnTo>
                      <a:lnTo>
                        <a:pt x="18" y="9"/>
                      </a:lnTo>
                      <a:lnTo>
                        <a:pt x="17" y="7"/>
                      </a:lnTo>
                      <a:lnTo>
                        <a:pt x="16" y="6"/>
                      </a:lnTo>
                      <a:lnTo>
                        <a:pt x="13" y="2"/>
                      </a:lnTo>
                      <a:lnTo>
                        <a:pt x="9" y="0"/>
                      </a:lnTo>
                      <a:lnTo>
                        <a:pt x="9" y="0"/>
                      </a:lnTo>
                      <a:lnTo>
                        <a:pt x="4" y="1"/>
                      </a:lnTo>
                      <a:lnTo>
                        <a:pt x="1" y="2"/>
                      </a:lnTo>
                      <a:lnTo>
                        <a:pt x="0" y="6"/>
                      </a:lnTo>
                      <a:lnTo>
                        <a:pt x="0" y="9"/>
                      </a:lnTo>
                      <a:lnTo>
                        <a:pt x="0" y="9"/>
                      </a:lnTo>
                      <a:lnTo>
                        <a:pt x="0" y="11"/>
                      </a:lnTo>
                      <a:lnTo>
                        <a:pt x="1" y="13"/>
                      </a:lnTo>
                      <a:lnTo>
                        <a:pt x="4" y="15"/>
                      </a:lnTo>
                      <a:lnTo>
                        <a:pt x="9" y="1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0" name="Freeform 1512">
                  <a:extLst>
                    <a:ext uri="{FF2B5EF4-FFF2-40B4-BE49-F238E27FC236}">
                      <a16:creationId xmlns:a16="http://schemas.microsoft.com/office/drawing/2014/main" id="{03CDA096-DD88-0EE9-A38D-39E24C55BADB}"/>
                    </a:ext>
                  </a:extLst>
                </p:cNvPr>
                <p:cNvSpPr>
                  <a:spLocks/>
                </p:cNvSpPr>
                <p:nvPr/>
              </p:nvSpPr>
              <p:spPr bwMode="auto">
                <a:xfrm>
                  <a:off x="6064251" y="5091112"/>
                  <a:ext cx="3175" cy="3175"/>
                </a:xfrm>
                <a:custGeom>
                  <a:avLst/>
                  <a:gdLst>
                    <a:gd name="T0" fmla="*/ 9 w 18"/>
                    <a:gd name="T1" fmla="*/ 15 h 15"/>
                    <a:gd name="T2" fmla="*/ 9 w 18"/>
                    <a:gd name="T3" fmla="*/ 15 h 15"/>
                    <a:gd name="T4" fmla="*/ 13 w 18"/>
                    <a:gd name="T5" fmla="*/ 13 h 15"/>
                    <a:gd name="T6" fmla="*/ 16 w 18"/>
                    <a:gd name="T7" fmla="*/ 11 h 15"/>
                    <a:gd name="T8" fmla="*/ 18 w 18"/>
                    <a:gd name="T9" fmla="*/ 9 h 15"/>
                    <a:gd name="T10" fmla="*/ 18 w 18"/>
                    <a:gd name="T11" fmla="*/ 9 h 15"/>
                    <a:gd name="T12" fmla="*/ 17 w 18"/>
                    <a:gd name="T13" fmla="*/ 7 h 15"/>
                    <a:gd name="T14" fmla="*/ 16 w 18"/>
                    <a:gd name="T15" fmla="*/ 6 h 15"/>
                    <a:gd name="T16" fmla="*/ 13 w 18"/>
                    <a:gd name="T17" fmla="*/ 2 h 15"/>
                    <a:gd name="T18" fmla="*/ 9 w 18"/>
                    <a:gd name="T19" fmla="*/ 0 h 15"/>
                    <a:gd name="T20" fmla="*/ 9 w 18"/>
                    <a:gd name="T21" fmla="*/ 0 h 15"/>
                    <a:gd name="T22" fmla="*/ 4 w 18"/>
                    <a:gd name="T23" fmla="*/ 1 h 15"/>
                    <a:gd name="T24" fmla="*/ 1 w 18"/>
                    <a:gd name="T25" fmla="*/ 2 h 15"/>
                    <a:gd name="T26" fmla="*/ 0 w 18"/>
                    <a:gd name="T27" fmla="*/ 6 h 15"/>
                    <a:gd name="T28" fmla="*/ 0 w 18"/>
                    <a:gd name="T29" fmla="*/ 9 h 15"/>
                    <a:gd name="T30" fmla="*/ 0 w 18"/>
                    <a:gd name="T31" fmla="*/ 9 h 15"/>
                    <a:gd name="T32" fmla="*/ 0 w 18"/>
                    <a:gd name="T33" fmla="*/ 11 h 15"/>
                    <a:gd name="T34" fmla="*/ 1 w 18"/>
                    <a:gd name="T35" fmla="*/ 13 h 15"/>
                    <a:gd name="T36" fmla="*/ 4 w 18"/>
                    <a:gd name="T37" fmla="*/ 15 h 15"/>
                    <a:gd name="T38" fmla="*/ 9 w 18"/>
                    <a:gd name="T3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15">
                      <a:moveTo>
                        <a:pt x="9" y="15"/>
                      </a:moveTo>
                      <a:lnTo>
                        <a:pt x="9" y="15"/>
                      </a:lnTo>
                      <a:lnTo>
                        <a:pt x="13" y="13"/>
                      </a:lnTo>
                      <a:lnTo>
                        <a:pt x="16" y="11"/>
                      </a:lnTo>
                      <a:lnTo>
                        <a:pt x="18" y="9"/>
                      </a:lnTo>
                      <a:lnTo>
                        <a:pt x="18" y="9"/>
                      </a:lnTo>
                      <a:lnTo>
                        <a:pt x="17" y="7"/>
                      </a:lnTo>
                      <a:lnTo>
                        <a:pt x="16" y="6"/>
                      </a:lnTo>
                      <a:lnTo>
                        <a:pt x="13" y="2"/>
                      </a:lnTo>
                      <a:lnTo>
                        <a:pt x="9" y="0"/>
                      </a:lnTo>
                      <a:lnTo>
                        <a:pt x="9" y="0"/>
                      </a:lnTo>
                      <a:lnTo>
                        <a:pt x="4" y="1"/>
                      </a:lnTo>
                      <a:lnTo>
                        <a:pt x="1" y="2"/>
                      </a:lnTo>
                      <a:lnTo>
                        <a:pt x="0" y="6"/>
                      </a:lnTo>
                      <a:lnTo>
                        <a:pt x="0" y="9"/>
                      </a:lnTo>
                      <a:lnTo>
                        <a:pt x="0" y="9"/>
                      </a:lnTo>
                      <a:lnTo>
                        <a:pt x="0" y="11"/>
                      </a:lnTo>
                      <a:lnTo>
                        <a:pt x="1" y="13"/>
                      </a:lnTo>
                      <a:lnTo>
                        <a:pt x="4" y="15"/>
                      </a:lnTo>
                      <a:lnTo>
                        <a:pt x="9"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1" name="Freeform 1513">
                  <a:extLst>
                    <a:ext uri="{FF2B5EF4-FFF2-40B4-BE49-F238E27FC236}">
                      <a16:creationId xmlns:a16="http://schemas.microsoft.com/office/drawing/2014/main" id="{61E87DBE-1E29-B162-723B-BADED16AA94F}"/>
                    </a:ext>
                  </a:extLst>
                </p:cNvPr>
                <p:cNvSpPr>
                  <a:spLocks/>
                </p:cNvSpPr>
                <p:nvPr/>
              </p:nvSpPr>
              <p:spPr bwMode="auto">
                <a:xfrm>
                  <a:off x="6064251" y="5091112"/>
                  <a:ext cx="3175" cy="3175"/>
                </a:xfrm>
                <a:custGeom>
                  <a:avLst/>
                  <a:gdLst>
                    <a:gd name="T0" fmla="*/ 9 w 18"/>
                    <a:gd name="T1" fmla="*/ 15 h 15"/>
                    <a:gd name="T2" fmla="*/ 9 w 18"/>
                    <a:gd name="T3" fmla="*/ 15 h 15"/>
                    <a:gd name="T4" fmla="*/ 13 w 18"/>
                    <a:gd name="T5" fmla="*/ 13 h 15"/>
                    <a:gd name="T6" fmla="*/ 16 w 18"/>
                    <a:gd name="T7" fmla="*/ 11 h 15"/>
                    <a:gd name="T8" fmla="*/ 17 w 18"/>
                    <a:gd name="T9" fmla="*/ 10 h 15"/>
                    <a:gd name="T10" fmla="*/ 18 w 18"/>
                    <a:gd name="T11" fmla="*/ 9 h 15"/>
                    <a:gd name="T12" fmla="*/ 18 w 18"/>
                    <a:gd name="T13" fmla="*/ 9 h 15"/>
                    <a:gd name="T14" fmla="*/ 17 w 18"/>
                    <a:gd name="T15" fmla="*/ 7 h 15"/>
                    <a:gd name="T16" fmla="*/ 16 w 18"/>
                    <a:gd name="T17" fmla="*/ 6 h 15"/>
                    <a:gd name="T18" fmla="*/ 13 w 18"/>
                    <a:gd name="T19" fmla="*/ 2 h 15"/>
                    <a:gd name="T20" fmla="*/ 9 w 18"/>
                    <a:gd name="T21" fmla="*/ 0 h 15"/>
                    <a:gd name="T22" fmla="*/ 9 w 18"/>
                    <a:gd name="T23" fmla="*/ 0 h 15"/>
                    <a:gd name="T24" fmla="*/ 4 w 18"/>
                    <a:gd name="T25" fmla="*/ 1 h 15"/>
                    <a:gd name="T26" fmla="*/ 1 w 18"/>
                    <a:gd name="T27" fmla="*/ 2 h 15"/>
                    <a:gd name="T28" fmla="*/ 0 w 18"/>
                    <a:gd name="T29" fmla="*/ 6 h 15"/>
                    <a:gd name="T30" fmla="*/ 0 w 18"/>
                    <a:gd name="T31" fmla="*/ 9 h 15"/>
                    <a:gd name="T32" fmla="*/ 0 w 18"/>
                    <a:gd name="T33" fmla="*/ 9 h 15"/>
                    <a:gd name="T34" fmla="*/ 0 w 18"/>
                    <a:gd name="T35" fmla="*/ 11 h 15"/>
                    <a:gd name="T36" fmla="*/ 1 w 18"/>
                    <a:gd name="T37" fmla="*/ 13 h 15"/>
                    <a:gd name="T38" fmla="*/ 4 w 18"/>
                    <a:gd name="T39" fmla="*/ 15 h 15"/>
                    <a:gd name="T40" fmla="*/ 9 w 18"/>
                    <a:gd name="T41" fmla="*/ 15 h 15"/>
                    <a:gd name="T42" fmla="*/ 9 w 18"/>
                    <a:gd name="T43"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 h="15">
                      <a:moveTo>
                        <a:pt x="9" y="15"/>
                      </a:moveTo>
                      <a:lnTo>
                        <a:pt x="9" y="15"/>
                      </a:lnTo>
                      <a:lnTo>
                        <a:pt x="13" y="13"/>
                      </a:lnTo>
                      <a:lnTo>
                        <a:pt x="16" y="11"/>
                      </a:lnTo>
                      <a:lnTo>
                        <a:pt x="17" y="10"/>
                      </a:lnTo>
                      <a:lnTo>
                        <a:pt x="18" y="9"/>
                      </a:lnTo>
                      <a:lnTo>
                        <a:pt x="18" y="9"/>
                      </a:lnTo>
                      <a:lnTo>
                        <a:pt x="17" y="7"/>
                      </a:lnTo>
                      <a:lnTo>
                        <a:pt x="16" y="6"/>
                      </a:lnTo>
                      <a:lnTo>
                        <a:pt x="13" y="2"/>
                      </a:lnTo>
                      <a:lnTo>
                        <a:pt x="9" y="0"/>
                      </a:lnTo>
                      <a:lnTo>
                        <a:pt x="9" y="0"/>
                      </a:lnTo>
                      <a:lnTo>
                        <a:pt x="4" y="1"/>
                      </a:lnTo>
                      <a:lnTo>
                        <a:pt x="1" y="2"/>
                      </a:lnTo>
                      <a:lnTo>
                        <a:pt x="0" y="6"/>
                      </a:lnTo>
                      <a:lnTo>
                        <a:pt x="0" y="9"/>
                      </a:lnTo>
                      <a:lnTo>
                        <a:pt x="0" y="9"/>
                      </a:lnTo>
                      <a:lnTo>
                        <a:pt x="0" y="11"/>
                      </a:lnTo>
                      <a:lnTo>
                        <a:pt x="1" y="13"/>
                      </a:lnTo>
                      <a:lnTo>
                        <a:pt x="4" y="15"/>
                      </a:lnTo>
                      <a:lnTo>
                        <a:pt x="9" y="15"/>
                      </a:lnTo>
                      <a:lnTo>
                        <a:pt x="9" y="1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82" name="Freeform 1514">
                  <a:extLst>
                    <a:ext uri="{FF2B5EF4-FFF2-40B4-BE49-F238E27FC236}">
                      <a16:creationId xmlns:a16="http://schemas.microsoft.com/office/drawing/2014/main" id="{F4EC6989-FFFA-4AD1-1720-1A2AF8483595}"/>
                    </a:ext>
                  </a:extLst>
                </p:cNvPr>
                <p:cNvSpPr>
                  <a:spLocks/>
                </p:cNvSpPr>
                <p:nvPr/>
              </p:nvSpPr>
              <p:spPr bwMode="auto">
                <a:xfrm>
                  <a:off x="6064251" y="5086350"/>
                  <a:ext cx="3175" cy="3175"/>
                </a:xfrm>
                <a:custGeom>
                  <a:avLst/>
                  <a:gdLst>
                    <a:gd name="T0" fmla="*/ 9 w 18"/>
                    <a:gd name="T1" fmla="*/ 14 h 14"/>
                    <a:gd name="T2" fmla="*/ 9 w 18"/>
                    <a:gd name="T3" fmla="*/ 14 h 14"/>
                    <a:gd name="T4" fmla="*/ 14 w 18"/>
                    <a:gd name="T5" fmla="*/ 14 h 14"/>
                    <a:gd name="T6" fmla="*/ 17 w 18"/>
                    <a:gd name="T7" fmla="*/ 12 h 14"/>
                    <a:gd name="T8" fmla="*/ 17 w 18"/>
                    <a:gd name="T9" fmla="*/ 10 h 14"/>
                    <a:gd name="T10" fmla="*/ 18 w 18"/>
                    <a:gd name="T11" fmla="*/ 6 h 14"/>
                    <a:gd name="T12" fmla="*/ 18 w 18"/>
                    <a:gd name="T13" fmla="*/ 6 h 14"/>
                    <a:gd name="T14" fmla="*/ 17 w 18"/>
                    <a:gd name="T15" fmla="*/ 4 h 14"/>
                    <a:gd name="T16" fmla="*/ 17 w 18"/>
                    <a:gd name="T17" fmla="*/ 2 h 14"/>
                    <a:gd name="T18" fmla="*/ 14 w 18"/>
                    <a:gd name="T19" fmla="*/ 1 h 14"/>
                    <a:gd name="T20" fmla="*/ 9 w 18"/>
                    <a:gd name="T21" fmla="*/ 0 h 14"/>
                    <a:gd name="T22" fmla="*/ 9 w 18"/>
                    <a:gd name="T23" fmla="*/ 0 h 14"/>
                    <a:gd name="T24" fmla="*/ 5 w 18"/>
                    <a:gd name="T25" fmla="*/ 2 h 14"/>
                    <a:gd name="T26" fmla="*/ 2 w 18"/>
                    <a:gd name="T27" fmla="*/ 4 h 14"/>
                    <a:gd name="T28" fmla="*/ 0 w 18"/>
                    <a:gd name="T29" fmla="*/ 6 h 14"/>
                    <a:gd name="T30" fmla="*/ 0 w 18"/>
                    <a:gd name="T31" fmla="*/ 6 h 14"/>
                    <a:gd name="T32" fmla="*/ 1 w 18"/>
                    <a:gd name="T33" fmla="*/ 8 h 14"/>
                    <a:gd name="T34" fmla="*/ 2 w 18"/>
                    <a:gd name="T35" fmla="*/ 10 h 14"/>
                    <a:gd name="T36" fmla="*/ 5 w 18"/>
                    <a:gd name="T37" fmla="*/ 12 h 14"/>
                    <a:gd name="T38" fmla="*/ 9 w 18"/>
                    <a:gd name="T3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14">
                      <a:moveTo>
                        <a:pt x="9" y="14"/>
                      </a:moveTo>
                      <a:lnTo>
                        <a:pt x="9" y="14"/>
                      </a:lnTo>
                      <a:lnTo>
                        <a:pt x="14" y="14"/>
                      </a:lnTo>
                      <a:lnTo>
                        <a:pt x="17" y="12"/>
                      </a:lnTo>
                      <a:lnTo>
                        <a:pt x="17" y="10"/>
                      </a:lnTo>
                      <a:lnTo>
                        <a:pt x="18" y="6"/>
                      </a:lnTo>
                      <a:lnTo>
                        <a:pt x="18" y="6"/>
                      </a:lnTo>
                      <a:lnTo>
                        <a:pt x="17" y="4"/>
                      </a:lnTo>
                      <a:lnTo>
                        <a:pt x="17" y="2"/>
                      </a:lnTo>
                      <a:lnTo>
                        <a:pt x="14" y="1"/>
                      </a:lnTo>
                      <a:lnTo>
                        <a:pt x="9" y="0"/>
                      </a:lnTo>
                      <a:lnTo>
                        <a:pt x="9" y="0"/>
                      </a:lnTo>
                      <a:lnTo>
                        <a:pt x="5" y="2"/>
                      </a:lnTo>
                      <a:lnTo>
                        <a:pt x="2" y="4"/>
                      </a:lnTo>
                      <a:lnTo>
                        <a:pt x="0" y="6"/>
                      </a:lnTo>
                      <a:lnTo>
                        <a:pt x="0" y="6"/>
                      </a:lnTo>
                      <a:lnTo>
                        <a:pt x="1" y="8"/>
                      </a:lnTo>
                      <a:lnTo>
                        <a:pt x="2" y="10"/>
                      </a:lnTo>
                      <a:lnTo>
                        <a:pt x="5" y="12"/>
                      </a:lnTo>
                      <a:lnTo>
                        <a:pt x="9"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3" name="Freeform 1515">
                  <a:extLst>
                    <a:ext uri="{FF2B5EF4-FFF2-40B4-BE49-F238E27FC236}">
                      <a16:creationId xmlns:a16="http://schemas.microsoft.com/office/drawing/2014/main" id="{5E0D7F02-7C83-C750-6593-AA51229126F7}"/>
                    </a:ext>
                  </a:extLst>
                </p:cNvPr>
                <p:cNvSpPr>
                  <a:spLocks/>
                </p:cNvSpPr>
                <p:nvPr/>
              </p:nvSpPr>
              <p:spPr bwMode="auto">
                <a:xfrm>
                  <a:off x="6064251" y="5086350"/>
                  <a:ext cx="3175" cy="3175"/>
                </a:xfrm>
                <a:custGeom>
                  <a:avLst/>
                  <a:gdLst>
                    <a:gd name="T0" fmla="*/ 9 w 18"/>
                    <a:gd name="T1" fmla="*/ 14 h 14"/>
                    <a:gd name="T2" fmla="*/ 9 w 18"/>
                    <a:gd name="T3" fmla="*/ 14 h 14"/>
                    <a:gd name="T4" fmla="*/ 14 w 18"/>
                    <a:gd name="T5" fmla="*/ 14 h 14"/>
                    <a:gd name="T6" fmla="*/ 17 w 18"/>
                    <a:gd name="T7" fmla="*/ 12 h 14"/>
                    <a:gd name="T8" fmla="*/ 17 w 18"/>
                    <a:gd name="T9" fmla="*/ 10 h 14"/>
                    <a:gd name="T10" fmla="*/ 18 w 18"/>
                    <a:gd name="T11" fmla="*/ 6 h 14"/>
                    <a:gd name="T12" fmla="*/ 18 w 18"/>
                    <a:gd name="T13" fmla="*/ 6 h 14"/>
                    <a:gd name="T14" fmla="*/ 17 w 18"/>
                    <a:gd name="T15" fmla="*/ 4 h 14"/>
                    <a:gd name="T16" fmla="*/ 17 w 18"/>
                    <a:gd name="T17" fmla="*/ 2 h 14"/>
                    <a:gd name="T18" fmla="*/ 14 w 18"/>
                    <a:gd name="T19" fmla="*/ 1 h 14"/>
                    <a:gd name="T20" fmla="*/ 9 w 18"/>
                    <a:gd name="T21" fmla="*/ 0 h 14"/>
                    <a:gd name="T22" fmla="*/ 9 w 18"/>
                    <a:gd name="T23" fmla="*/ 0 h 14"/>
                    <a:gd name="T24" fmla="*/ 5 w 18"/>
                    <a:gd name="T25" fmla="*/ 2 h 14"/>
                    <a:gd name="T26" fmla="*/ 2 w 18"/>
                    <a:gd name="T27" fmla="*/ 4 h 14"/>
                    <a:gd name="T28" fmla="*/ 0 w 18"/>
                    <a:gd name="T29" fmla="*/ 6 h 14"/>
                    <a:gd name="T30" fmla="*/ 0 w 18"/>
                    <a:gd name="T31" fmla="*/ 6 h 14"/>
                    <a:gd name="T32" fmla="*/ 1 w 18"/>
                    <a:gd name="T33" fmla="*/ 8 h 14"/>
                    <a:gd name="T34" fmla="*/ 2 w 18"/>
                    <a:gd name="T35" fmla="*/ 10 h 14"/>
                    <a:gd name="T36" fmla="*/ 5 w 18"/>
                    <a:gd name="T37" fmla="*/ 12 h 14"/>
                    <a:gd name="T38" fmla="*/ 9 w 18"/>
                    <a:gd name="T3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14">
                      <a:moveTo>
                        <a:pt x="9" y="14"/>
                      </a:moveTo>
                      <a:lnTo>
                        <a:pt x="9" y="14"/>
                      </a:lnTo>
                      <a:lnTo>
                        <a:pt x="14" y="14"/>
                      </a:lnTo>
                      <a:lnTo>
                        <a:pt x="17" y="12"/>
                      </a:lnTo>
                      <a:lnTo>
                        <a:pt x="17" y="10"/>
                      </a:lnTo>
                      <a:lnTo>
                        <a:pt x="18" y="6"/>
                      </a:lnTo>
                      <a:lnTo>
                        <a:pt x="18" y="6"/>
                      </a:lnTo>
                      <a:lnTo>
                        <a:pt x="17" y="4"/>
                      </a:lnTo>
                      <a:lnTo>
                        <a:pt x="17" y="2"/>
                      </a:lnTo>
                      <a:lnTo>
                        <a:pt x="14" y="1"/>
                      </a:lnTo>
                      <a:lnTo>
                        <a:pt x="9" y="0"/>
                      </a:lnTo>
                      <a:lnTo>
                        <a:pt x="9" y="0"/>
                      </a:lnTo>
                      <a:lnTo>
                        <a:pt x="5" y="2"/>
                      </a:lnTo>
                      <a:lnTo>
                        <a:pt x="2" y="4"/>
                      </a:lnTo>
                      <a:lnTo>
                        <a:pt x="0" y="6"/>
                      </a:lnTo>
                      <a:lnTo>
                        <a:pt x="0" y="6"/>
                      </a:lnTo>
                      <a:lnTo>
                        <a:pt x="1" y="8"/>
                      </a:lnTo>
                      <a:lnTo>
                        <a:pt x="2" y="10"/>
                      </a:lnTo>
                      <a:lnTo>
                        <a:pt x="5" y="12"/>
                      </a:lnTo>
                      <a:lnTo>
                        <a:pt x="9"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4" name="Freeform 1516">
                  <a:extLst>
                    <a:ext uri="{FF2B5EF4-FFF2-40B4-BE49-F238E27FC236}">
                      <a16:creationId xmlns:a16="http://schemas.microsoft.com/office/drawing/2014/main" id="{A1CD95D7-29C9-5FD3-62AE-8FF75F6BAFB0}"/>
                    </a:ext>
                  </a:extLst>
                </p:cNvPr>
                <p:cNvSpPr>
                  <a:spLocks/>
                </p:cNvSpPr>
                <p:nvPr/>
              </p:nvSpPr>
              <p:spPr bwMode="auto">
                <a:xfrm>
                  <a:off x="6064251" y="5086350"/>
                  <a:ext cx="3175" cy="3175"/>
                </a:xfrm>
                <a:custGeom>
                  <a:avLst/>
                  <a:gdLst>
                    <a:gd name="T0" fmla="*/ 9 w 18"/>
                    <a:gd name="T1" fmla="*/ 14 h 14"/>
                    <a:gd name="T2" fmla="*/ 9 w 18"/>
                    <a:gd name="T3" fmla="*/ 14 h 14"/>
                    <a:gd name="T4" fmla="*/ 14 w 18"/>
                    <a:gd name="T5" fmla="*/ 14 h 14"/>
                    <a:gd name="T6" fmla="*/ 17 w 18"/>
                    <a:gd name="T7" fmla="*/ 12 h 14"/>
                    <a:gd name="T8" fmla="*/ 17 w 18"/>
                    <a:gd name="T9" fmla="*/ 10 h 14"/>
                    <a:gd name="T10" fmla="*/ 18 w 18"/>
                    <a:gd name="T11" fmla="*/ 6 h 14"/>
                    <a:gd name="T12" fmla="*/ 18 w 18"/>
                    <a:gd name="T13" fmla="*/ 6 h 14"/>
                    <a:gd name="T14" fmla="*/ 17 w 18"/>
                    <a:gd name="T15" fmla="*/ 4 h 14"/>
                    <a:gd name="T16" fmla="*/ 17 w 18"/>
                    <a:gd name="T17" fmla="*/ 2 h 14"/>
                    <a:gd name="T18" fmla="*/ 14 w 18"/>
                    <a:gd name="T19" fmla="*/ 1 h 14"/>
                    <a:gd name="T20" fmla="*/ 9 w 18"/>
                    <a:gd name="T21" fmla="*/ 0 h 14"/>
                    <a:gd name="T22" fmla="*/ 9 w 18"/>
                    <a:gd name="T23" fmla="*/ 0 h 14"/>
                    <a:gd name="T24" fmla="*/ 5 w 18"/>
                    <a:gd name="T25" fmla="*/ 2 h 14"/>
                    <a:gd name="T26" fmla="*/ 2 w 18"/>
                    <a:gd name="T27" fmla="*/ 4 h 14"/>
                    <a:gd name="T28" fmla="*/ 1 w 18"/>
                    <a:gd name="T29" fmla="*/ 5 h 14"/>
                    <a:gd name="T30" fmla="*/ 0 w 18"/>
                    <a:gd name="T31" fmla="*/ 6 h 14"/>
                    <a:gd name="T32" fmla="*/ 0 w 18"/>
                    <a:gd name="T33" fmla="*/ 6 h 14"/>
                    <a:gd name="T34" fmla="*/ 1 w 18"/>
                    <a:gd name="T35" fmla="*/ 8 h 14"/>
                    <a:gd name="T36" fmla="*/ 2 w 18"/>
                    <a:gd name="T37" fmla="*/ 10 h 14"/>
                    <a:gd name="T38" fmla="*/ 5 w 18"/>
                    <a:gd name="T39" fmla="*/ 12 h 14"/>
                    <a:gd name="T40" fmla="*/ 9 w 18"/>
                    <a:gd name="T41" fmla="*/ 14 h 14"/>
                    <a:gd name="T42" fmla="*/ 9 w 18"/>
                    <a:gd name="T43"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 h="14">
                      <a:moveTo>
                        <a:pt x="9" y="14"/>
                      </a:moveTo>
                      <a:lnTo>
                        <a:pt x="9" y="14"/>
                      </a:lnTo>
                      <a:lnTo>
                        <a:pt x="14" y="14"/>
                      </a:lnTo>
                      <a:lnTo>
                        <a:pt x="17" y="12"/>
                      </a:lnTo>
                      <a:lnTo>
                        <a:pt x="17" y="10"/>
                      </a:lnTo>
                      <a:lnTo>
                        <a:pt x="18" y="6"/>
                      </a:lnTo>
                      <a:lnTo>
                        <a:pt x="18" y="6"/>
                      </a:lnTo>
                      <a:lnTo>
                        <a:pt x="17" y="4"/>
                      </a:lnTo>
                      <a:lnTo>
                        <a:pt x="17" y="2"/>
                      </a:lnTo>
                      <a:lnTo>
                        <a:pt x="14" y="1"/>
                      </a:lnTo>
                      <a:lnTo>
                        <a:pt x="9" y="0"/>
                      </a:lnTo>
                      <a:lnTo>
                        <a:pt x="9" y="0"/>
                      </a:lnTo>
                      <a:lnTo>
                        <a:pt x="5" y="2"/>
                      </a:lnTo>
                      <a:lnTo>
                        <a:pt x="2" y="4"/>
                      </a:lnTo>
                      <a:lnTo>
                        <a:pt x="1" y="5"/>
                      </a:lnTo>
                      <a:lnTo>
                        <a:pt x="0" y="6"/>
                      </a:lnTo>
                      <a:lnTo>
                        <a:pt x="0" y="6"/>
                      </a:lnTo>
                      <a:lnTo>
                        <a:pt x="1" y="8"/>
                      </a:lnTo>
                      <a:lnTo>
                        <a:pt x="2" y="10"/>
                      </a:lnTo>
                      <a:lnTo>
                        <a:pt x="5" y="12"/>
                      </a:lnTo>
                      <a:lnTo>
                        <a:pt x="9" y="14"/>
                      </a:lnTo>
                      <a:lnTo>
                        <a:pt x="9"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85" name="Freeform 1517">
                  <a:extLst>
                    <a:ext uri="{FF2B5EF4-FFF2-40B4-BE49-F238E27FC236}">
                      <a16:creationId xmlns:a16="http://schemas.microsoft.com/office/drawing/2014/main" id="{D833A307-5BF5-4AB3-140A-4FC166B58389}"/>
                    </a:ext>
                  </a:extLst>
                </p:cNvPr>
                <p:cNvSpPr>
                  <a:spLocks/>
                </p:cNvSpPr>
                <p:nvPr/>
              </p:nvSpPr>
              <p:spPr bwMode="auto">
                <a:xfrm>
                  <a:off x="6067426" y="5081587"/>
                  <a:ext cx="1588" cy="3175"/>
                </a:xfrm>
                <a:custGeom>
                  <a:avLst/>
                  <a:gdLst>
                    <a:gd name="T0" fmla="*/ 0 w 8"/>
                    <a:gd name="T1" fmla="*/ 15 h 15"/>
                    <a:gd name="T2" fmla="*/ 0 w 8"/>
                    <a:gd name="T3" fmla="*/ 15 h 15"/>
                    <a:gd name="T4" fmla="*/ 5 w 8"/>
                    <a:gd name="T5" fmla="*/ 14 h 15"/>
                    <a:gd name="T6" fmla="*/ 7 w 8"/>
                    <a:gd name="T7" fmla="*/ 13 h 15"/>
                    <a:gd name="T8" fmla="*/ 8 w 8"/>
                    <a:gd name="T9" fmla="*/ 10 h 15"/>
                    <a:gd name="T10" fmla="*/ 8 w 8"/>
                    <a:gd name="T11" fmla="*/ 7 h 15"/>
                    <a:gd name="T12" fmla="*/ 8 w 8"/>
                    <a:gd name="T13" fmla="*/ 7 h 15"/>
                    <a:gd name="T14" fmla="*/ 8 w 8"/>
                    <a:gd name="T15" fmla="*/ 5 h 15"/>
                    <a:gd name="T16" fmla="*/ 7 w 8"/>
                    <a:gd name="T17" fmla="*/ 3 h 15"/>
                    <a:gd name="T18" fmla="*/ 5 w 8"/>
                    <a:gd name="T19" fmla="*/ 0 h 15"/>
                    <a:gd name="T20" fmla="*/ 0 w 8"/>
                    <a:gd name="T21" fmla="*/ 0 h 15"/>
                    <a:gd name="T22" fmla="*/ 0 w 8"/>
                    <a:gd name="T23" fmla="*/ 0 h 15"/>
                    <a:gd name="T24" fmla="*/ 0 w 8"/>
                    <a:gd name="T25" fmla="*/ 7 h 15"/>
                    <a:gd name="T26" fmla="*/ 0 w 8"/>
                    <a:gd name="T27" fmla="*/ 7 h 15"/>
                    <a:gd name="T28" fmla="*/ 0 w 8"/>
                    <a:gd name="T2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5">
                      <a:moveTo>
                        <a:pt x="0" y="15"/>
                      </a:moveTo>
                      <a:lnTo>
                        <a:pt x="0" y="15"/>
                      </a:lnTo>
                      <a:lnTo>
                        <a:pt x="5" y="14"/>
                      </a:lnTo>
                      <a:lnTo>
                        <a:pt x="7" y="13"/>
                      </a:lnTo>
                      <a:lnTo>
                        <a:pt x="8" y="10"/>
                      </a:lnTo>
                      <a:lnTo>
                        <a:pt x="8" y="7"/>
                      </a:lnTo>
                      <a:lnTo>
                        <a:pt x="8" y="7"/>
                      </a:lnTo>
                      <a:lnTo>
                        <a:pt x="8" y="5"/>
                      </a:lnTo>
                      <a:lnTo>
                        <a:pt x="7" y="3"/>
                      </a:lnTo>
                      <a:lnTo>
                        <a:pt x="5" y="0"/>
                      </a:lnTo>
                      <a:lnTo>
                        <a:pt x="0" y="0"/>
                      </a:lnTo>
                      <a:lnTo>
                        <a:pt x="0" y="0"/>
                      </a:lnTo>
                      <a:lnTo>
                        <a:pt x="0" y="7"/>
                      </a:lnTo>
                      <a:lnTo>
                        <a:pt x="0" y="7"/>
                      </a:lnTo>
                      <a:lnTo>
                        <a:pt x="0" y="1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6" name="Freeform 1518">
                  <a:extLst>
                    <a:ext uri="{FF2B5EF4-FFF2-40B4-BE49-F238E27FC236}">
                      <a16:creationId xmlns:a16="http://schemas.microsoft.com/office/drawing/2014/main" id="{0A567F32-0093-01AC-C285-48F21E69EFAA}"/>
                    </a:ext>
                  </a:extLst>
                </p:cNvPr>
                <p:cNvSpPr>
                  <a:spLocks/>
                </p:cNvSpPr>
                <p:nvPr/>
              </p:nvSpPr>
              <p:spPr bwMode="auto">
                <a:xfrm>
                  <a:off x="6067426" y="5081587"/>
                  <a:ext cx="1588" cy="3175"/>
                </a:xfrm>
                <a:custGeom>
                  <a:avLst/>
                  <a:gdLst>
                    <a:gd name="T0" fmla="*/ 0 w 8"/>
                    <a:gd name="T1" fmla="*/ 15 h 15"/>
                    <a:gd name="T2" fmla="*/ 0 w 8"/>
                    <a:gd name="T3" fmla="*/ 15 h 15"/>
                    <a:gd name="T4" fmla="*/ 5 w 8"/>
                    <a:gd name="T5" fmla="*/ 14 h 15"/>
                    <a:gd name="T6" fmla="*/ 7 w 8"/>
                    <a:gd name="T7" fmla="*/ 13 h 15"/>
                    <a:gd name="T8" fmla="*/ 8 w 8"/>
                    <a:gd name="T9" fmla="*/ 10 h 15"/>
                    <a:gd name="T10" fmla="*/ 8 w 8"/>
                    <a:gd name="T11" fmla="*/ 7 h 15"/>
                    <a:gd name="T12" fmla="*/ 8 w 8"/>
                    <a:gd name="T13" fmla="*/ 7 h 15"/>
                    <a:gd name="T14" fmla="*/ 8 w 8"/>
                    <a:gd name="T15" fmla="*/ 5 h 15"/>
                    <a:gd name="T16" fmla="*/ 7 w 8"/>
                    <a:gd name="T17" fmla="*/ 3 h 15"/>
                    <a:gd name="T18" fmla="*/ 5 w 8"/>
                    <a:gd name="T19" fmla="*/ 0 h 15"/>
                    <a:gd name="T20" fmla="*/ 0 w 8"/>
                    <a:gd name="T21" fmla="*/ 0 h 15"/>
                    <a:gd name="T22" fmla="*/ 0 w 8"/>
                    <a:gd name="T23" fmla="*/ 0 h 15"/>
                    <a:gd name="T24" fmla="*/ 0 w 8"/>
                    <a:gd name="T25" fmla="*/ 7 h 15"/>
                    <a:gd name="T26" fmla="*/ 0 w 8"/>
                    <a:gd name="T27" fmla="*/ 7 h 15"/>
                    <a:gd name="T28" fmla="*/ 0 w 8"/>
                    <a:gd name="T2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5">
                      <a:moveTo>
                        <a:pt x="0" y="15"/>
                      </a:moveTo>
                      <a:lnTo>
                        <a:pt x="0" y="15"/>
                      </a:lnTo>
                      <a:lnTo>
                        <a:pt x="5" y="14"/>
                      </a:lnTo>
                      <a:lnTo>
                        <a:pt x="7" y="13"/>
                      </a:lnTo>
                      <a:lnTo>
                        <a:pt x="8" y="10"/>
                      </a:lnTo>
                      <a:lnTo>
                        <a:pt x="8" y="7"/>
                      </a:lnTo>
                      <a:lnTo>
                        <a:pt x="8" y="7"/>
                      </a:lnTo>
                      <a:lnTo>
                        <a:pt x="8" y="5"/>
                      </a:lnTo>
                      <a:lnTo>
                        <a:pt x="7" y="3"/>
                      </a:lnTo>
                      <a:lnTo>
                        <a:pt x="5" y="0"/>
                      </a:lnTo>
                      <a:lnTo>
                        <a:pt x="0" y="0"/>
                      </a:lnTo>
                      <a:lnTo>
                        <a:pt x="0" y="0"/>
                      </a:lnTo>
                      <a:lnTo>
                        <a:pt x="0" y="7"/>
                      </a:lnTo>
                      <a:lnTo>
                        <a:pt x="0" y="7"/>
                      </a:lnTo>
                      <a:lnTo>
                        <a:pt x="0"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7" name="Freeform 1519">
                  <a:extLst>
                    <a:ext uri="{FF2B5EF4-FFF2-40B4-BE49-F238E27FC236}">
                      <a16:creationId xmlns:a16="http://schemas.microsoft.com/office/drawing/2014/main" id="{723090E7-4C70-925F-9FEA-5DCFB2BDE3CB}"/>
                    </a:ext>
                  </a:extLst>
                </p:cNvPr>
                <p:cNvSpPr>
                  <a:spLocks/>
                </p:cNvSpPr>
                <p:nvPr/>
              </p:nvSpPr>
              <p:spPr bwMode="auto">
                <a:xfrm>
                  <a:off x="6067426" y="5081587"/>
                  <a:ext cx="1588" cy="3175"/>
                </a:xfrm>
                <a:custGeom>
                  <a:avLst/>
                  <a:gdLst>
                    <a:gd name="T0" fmla="*/ 0 w 8"/>
                    <a:gd name="T1" fmla="*/ 15 h 15"/>
                    <a:gd name="T2" fmla="*/ 0 w 8"/>
                    <a:gd name="T3" fmla="*/ 15 h 15"/>
                    <a:gd name="T4" fmla="*/ 5 w 8"/>
                    <a:gd name="T5" fmla="*/ 14 h 15"/>
                    <a:gd name="T6" fmla="*/ 7 w 8"/>
                    <a:gd name="T7" fmla="*/ 13 h 15"/>
                    <a:gd name="T8" fmla="*/ 8 w 8"/>
                    <a:gd name="T9" fmla="*/ 10 h 15"/>
                    <a:gd name="T10" fmla="*/ 8 w 8"/>
                    <a:gd name="T11" fmla="*/ 7 h 15"/>
                    <a:gd name="T12" fmla="*/ 8 w 8"/>
                    <a:gd name="T13" fmla="*/ 7 h 15"/>
                    <a:gd name="T14" fmla="*/ 8 w 8"/>
                    <a:gd name="T15" fmla="*/ 5 h 15"/>
                    <a:gd name="T16" fmla="*/ 7 w 8"/>
                    <a:gd name="T17" fmla="*/ 3 h 15"/>
                    <a:gd name="T18" fmla="*/ 5 w 8"/>
                    <a:gd name="T19" fmla="*/ 0 h 15"/>
                    <a:gd name="T20" fmla="*/ 0 w 8"/>
                    <a:gd name="T21" fmla="*/ 0 h 15"/>
                    <a:gd name="T22" fmla="*/ 0 w 8"/>
                    <a:gd name="T23" fmla="*/ 0 h 15"/>
                    <a:gd name="T24" fmla="*/ 0 w 8"/>
                    <a:gd name="T25" fmla="*/ 7 h 15"/>
                    <a:gd name="T26" fmla="*/ 0 w 8"/>
                    <a:gd name="T27" fmla="*/ 7 h 15"/>
                    <a:gd name="T28" fmla="*/ 0 w 8"/>
                    <a:gd name="T29" fmla="*/ 15 h 15"/>
                    <a:gd name="T30" fmla="*/ 0 w 8"/>
                    <a:gd name="T3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 h="15">
                      <a:moveTo>
                        <a:pt x="0" y="15"/>
                      </a:moveTo>
                      <a:lnTo>
                        <a:pt x="0" y="15"/>
                      </a:lnTo>
                      <a:lnTo>
                        <a:pt x="5" y="14"/>
                      </a:lnTo>
                      <a:lnTo>
                        <a:pt x="7" y="13"/>
                      </a:lnTo>
                      <a:lnTo>
                        <a:pt x="8" y="10"/>
                      </a:lnTo>
                      <a:lnTo>
                        <a:pt x="8" y="7"/>
                      </a:lnTo>
                      <a:lnTo>
                        <a:pt x="8" y="7"/>
                      </a:lnTo>
                      <a:lnTo>
                        <a:pt x="8" y="5"/>
                      </a:lnTo>
                      <a:lnTo>
                        <a:pt x="7" y="3"/>
                      </a:lnTo>
                      <a:lnTo>
                        <a:pt x="5" y="0"/>
                      </a:lnTo>
                      <a:lnTo>
                        <a:pt x="0" y="0"/>
                      </a:lnTo>
                      <a:lnTo>
                        <a:pt x="0" y="0"/>
                      </a:lnTo>
                      <a:lnTo>
                        <a:pt x="0" y="7"/>
                      </a:lnTo>
                      <a:lnTo>
                        <a:pt x="0" y="7"/>
                      </a:lnTo>
                      <a:lnTo>
                        <a:pt x="0" y="15"/>
                      </a:lnTo>
                      <a:lnTo>
                        <a:pt x="0" y="1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88" name="Freeform 1520">
                  <a:extLst>
                    <a:ext uri="{FF2B5EF4-FFF2-40B4-BE49-F238E27FC236}">
                      <a16:creationId xmlns:a16="http://schemas.microsoft.com/office/drawing/2014/main" id="{6FF14CA7-63B9-A26E-AFB0-E0DD3A938F85}"/>
                    </a:ext>
                  </a:extLst>
                </p:cNvPr>
                <p:cNvSpPr>
                  <a:spLocks/>
                </p:cNvSpPr>
                <p:nvPr/>
              </p:nvSpPr>
              <p:spPr bwMode="auto">
                <a:xfrm>
                  <a:off x="6069013" y="5078412"/>
                  <a:ext cx="4763" cy="3175"/>
                </a:xfrm>
                <a:custGeom>
                  <a:avLst/>
                  <a:gdLst>
                    <a:gd name="T0" fmla="*/ 10 w 19"/>
                    <a:gd name="T1" fmla="*/ 14 h 14"/>
                    <a:gd name="T2" fmla="*/ 10 w 19"/>
                    <a:gd name="T3" fmla="*/ 14 h 14"/>
                    <a:gd name="T4" fmla="*/ 14 w 19"/>
                    <a:gd name="T5" fmla="*/ 12 h 14"/>
                    <a:gd name="T6" fmla="*/ 17 w 19"/>
                    <a:gd name="T7" fmla="*/ 10 h 14"/>
                    <a:gd name="T8" fmla="*/ 19 w 19"/>
                    <a:gd name="T9" fmla="*/ 8 h 14"/>
                    <a:gd name="T10" fmla="*/ 19 w 19"/>
                    <a:gd name="T11" fmla="*/ 8 h 14"/>
                    <a:gd name="T12" fmla="*/ 18 w 19"/>
                    <a:gd name="T13" fmla="*/ 6 h 14"/>
                    <a:gd name="T14" fmla="*/ 17 w 19"/>
                    <a:gd name="T15" fmla="*/ 5 h 14"/>
                    <a:gd name="T16" fmla="*/ 14 w 19"/>
                    <a:gd name="T17" fmla="*/ 2 h 14"/>
                    <a:gd name="T18" fmla="*/ 10 w 19"/>
                    <a:gd name="T19" fmla="*/ 0 h 14"/>
                    <a:gd name="T20" fmla="*/ 10 w 19"/>
                    <a:gd name="T21" fmla="*/ 0 h 14"/>
                    <a:gd name="T22" fmla="*/ 4 w 19"/>
                    <a:gd name="T23" fmla="*/ 1 h 14"/>
                    <a:gd name="T24" fmla="*/ 1 w 19"/>
                    <a:gd name="T25" fmla="*/ 2 h 14"/>
                    <a:gd name="T26" fmla="*/ 0 w 19"/>
                    <a:gd name="T27" fmla="*/ 5 h 14"/>
                    <a:gd name="T28" fmla="*/ 0 w 19"/>
                    <a:gd name="T29" fmla="*/ 8 h 14"/>
                    <a:gd name="T30" fmla="*/ 0 w 19"/>
                    <a:gd name="T31" fmla="*/ 8 h 14"/>
                    <a:gd name="T32" fmla="*/ 0 w 19"/>
                    <a:gd name="T33" fmla="*/ 10 h 14"/>
                    <a:gd name="T34" fmla="*/ 1 w 19"/>
                    <a:gd name="T35" fmla="*/ 12 h 14"/>
                    <a:gd name="T36" fmla="*/ 4 w 19"/>
                    <a:gd name="T37" fmla="*/ 14 h 14"/>
                    <a:gd name="T38" fmla="*/ 10 w 19"/>
                    <a:gd name="T3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9" h="14">
                      <a:moveTo>
                        <a:pt x="10" y="14"/>
                      </a:moveTo>
                      <a:lnTo>
                        <a:pt x="10" y="14"/>
                      </a:lnTo>
                      <a:lnTo>
                        <a:pt x="14" y="12"/>
                      </a:lnTo>
                      <a:lnTo>
                        <a:pt x="17" y="10"/>
                      </a:lnTo>
                      <a:lnTo>
                        <a:pt x="19" y="8"/>
                      </a:lnTo>
                      <a:lnTo>
                        <a:pt x="19" y="8"/>
                      </a:lnTo>
                      <a:lnTo>
                        <a:pt x="18" y="6"/>
                      </a:lnTo>
                      <a:lnTo>
                        <a:pt x="17" y="5"/>
                      </a:lnTo>
                      <a:lnTo>
                        <a:pt x="14" y="2"/>
                      </a:lnTo>
                      <a:lnTo>
                        <a:pt x="10" y="0"/>
                      </a:lnTo>
                      <a:lnTo>
                        <a:pt x="10" y="0"/>
                      </a:lnTo>
                      <a:lnTo>
                        <a:pt x="4" y="1"/>
                      </a:lnTo>
                      <a:lnTo>
                        <a:pt x="1" y="2"/>
                      </a:lnTo>
                      <a:lnTo>
                        <a:pt x="0" y="5"/>
                      </a:lnTo>
                      <a:lnTo>
                        <a:pt x="0" y="8"/>
                      </a:lnTo>
                      <a:lnTo>
                        <a:pt x="0" y="8"/>
                      </a:lnTo>
                      <a:lnTo>
                        <a:pt x="0" y="10"/>
                      </a:lnTo>
                      <a:lnTo>
                        <a:pt x="1" y="12"/>
                      </a:lnTo>
                      <a:lnTo>
                        <a:pt x="4" y="14"/>
                      </a:lnTo>
                      <a:lnTo>
                        <a:pt x="10"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9" name="Freeform 1522">
                  <a:extLst>
                    <a:ext uri="{FF2B5EF4-FFF2-40B4-BE49-F238E27FC236}">
                      <a16:creationId xmlns:a16="http://schemas.microsoft.com/office/drawing/2014/main" id="{2DE7F1FE-99A8-5505-8D96-17F5B166EFCB}"/>
                    </a:ext>
                  </a:extLst>
                </p:cNvPr>
                <p:cNvSpPr>
                  <a:spLocks/>
                </p:cNvSpPr>
                <p:nvPr/>
              </p:nvSpPr>
              <p:spPr bwMode="auto">
                <a:xfrm>
                  <a:off x="6069013" y="5078413"/>
                  <a:ext cx="4763" cy="3175"/>
                </a:xfrm>
                <a:custGeom>
                  <a:avLst/>
                  <a:gdLst>
                    <a:gd name="T0" fmla="*/ 10 w 19"/>
                    <a:gd name="T1" fmla="*/ 14 h 14"/>
                    <a:gd name="T2" fmla="*/ 10 w 19"/>
                    <a:gd name="T3" fmla="*/ 14 h 14"/>
                    <a:gd name="T4" fmla="*/ 14 w 19"/>
                    <a:gd name="T5" fmla="*/ 12 h 14"/>
                    <a:gd name="T6" fmla="*/ 17 w 19"/>
                    <a:gd name="T7" fmla="*/ 10 h 14"/>
                    <a:gd name="T8" fmla="*/ 19 w 19"/>
                    <a:gd name="T9" fmla="*/ 8 h 14"/>
                    <a:gd name="T10" fmla="*/ 19 w 19"/>
                    <a:gd name="T11" fmla="*/ 8 h 14"/>
                    <a:gd name="T12" fmla="*/ 18 w 19"/>
                    <a:gd name="T13" fmla="*/ 6 h 14"/>
                    <a:gd name="T14" fmla="*/ 17 w 19"/>
                    <a:gd name="T15" fmla="*/ 5 h 14"/>
                    <a:gd name="T16" fmla="*/ 14 w 19"/>
                    <a:gd name="T17" fmla="*/ 2 h 14"/>
                    <a:gd name="T18" fmla="*/ 10 w 19"/>
                    <a:gd name="T19" fmla="*/ 0 h 14"/>
                    <a:gd name="T20" fmla="*/ 10 w 19"/>
                    <a:gd name="T21" fmla="*/ 0 h 14"/>
                    <a:gd name="T22" fmla="*/ 4 w 19"/>
                    <a:gd name="T23" fmla="*/ 1 h 14"/>
                    <a:gd name="T24" fmla="*/ 1 w 19"/>
                    <a:gd name="T25" fmla="*/ 2 h 14"/>
                    <a:gd name="T26" fmla="*/ 0 w 19"/>
                    <a:gd name="T27" fmla="*/ 5 h 14"/>
                    <a:gd name="T28" fmla="*/ 0 w 19"/>
                    <a:gd name="T29" fmla="*/ 8 h 14"/>
                    <a:gd name="T30" fmla="*/ 0 w 19"/>
                    <a:gd name="T31" fmla="*/ 8 h 14"/>
                    <a:gd name="T32" fmla="*/ 0 w 19"/>
                    <a:gd name="T33" fmla="*/ 10 h 14"/>
                    <a:gd name="T34" fmla="*/ 1 w 19"/>
                    <a:gd name="T35" fmla="*/ 12 h 14"/>
                    <a:gd name="T36" fmla="*/ 4 w 19"/>
                    <a:gd name="T37" fmla="*/ 14 h 14"/>
                    <a:gd name="T38" fmla="*/ 10 w 19"/>
                    <a:gd name="T3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9" h="14">
                      <a:moveTo>
                        <a:pt x="10" y="14"/>
                      </a:moveTo>
                      <a:lnTo>
                        <a:pt x="10" y="14"/>
                      </a:lnTo>
                      <a:lnTo>
                        <a:pt x="14" y="12"/>
                      </a:lnTo>
                      <a:lnTo>
                        <a:pt x="17" y="10"/>
                      </a:lnTo>
                      <a:lnTo>
                        <a:pt x="19" y="8"/>
                      </a:lnTo>
                      <a:lnTo>
                        <a:pt x="19" y="8"/>
                      </a:lnTo>
                      <a:lnTo>
                        <a:pt x="18" y="6"/>
                      </a:lnTo>
                      <a:lnTo>
                        <a:pt x="17" y="5"/>
                      </a:lnTo>
                      <a:lnTo>
                        <a:pt x="14" y="2"/>
                      </a:lnTo>
                      <a:lnTo>
                        <a:pt x="10" y="0"/>
                      </a:lnTo>
                      <a:lnTo>
                        <a:pt x="10" y="0"/>
                      </a:lnTo>
                      <a:lnTo>
                        <a:pt x="4" y="1"/>
                      </a:lnTo>
                      <a:lnTo>
                        <a:pt x="1" y="2"/>
                      </a:lnTo>
                      <a:lnTo>
                        <a:pt x="0" y="5"/>
                      </a:lnTo>
                      <a:lnTo>
                        <a:pt x="0" y="8"/>
                      </a:lnTo>
                      <a:lnTo>
                        <a:pt x="0" y="8"/>
                      </a:lnTo>
                      <a:lnTo>
                        <a:pt x="0" y="10"/>
                      </a:lnTo>
                      <a:lnTo>
                        <a:pt x="1" y="12"/>
                      </a:lnTo>
                      <a:lnTo>
                        <a:pt x="4" y="14"/>
                      </a:lnTo>
                      <a:lnTo>
                        <a:pt x="10"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0" name="Freeform 1523">
                  <a:extLst>
                    <a:ext uri="{FF2B5EF4-FFF2-40B4-BE49-F238E27FC236}">
                      <a16:creationId xmlns:a16="http://schemas.microsoft.com/office/drawing/2014/main" id="{00E9F821-FCC9-0A68-2F31-AE7322488968}"/>
                    </a:ext>
                  </a:extLst>
                </p:cNvPr>
                <p:cNvSpPr>
                  <a:spLocks/>
                </p:cNvSpPr>
                <p:nvPr/>
              </p:nvSpPr>
              <p:spPr bwMode="auto">
                <a:xfrm>
                  <a:off x="6069013" y="5078413"/>
                  <a:ext cx="4763" cy="3175"/>
                </a:xfrm>
                <a:custGeom>
                  <a:avLst/>
                  <a:gdLst>
                    <a:gd name="T0" fmla="*/ 10 w 19"/>
                    <a:gd name="T1" fmla="*/ 14 h 14"/>
                    <a:gd name="T2" fmla="*/ 10 w 19"/>
                    <a:gd name="T3" fmla="*/ 14 h 14"/>
                    <a:gd name="T4" fmla="*/ 14 w 19"/>
                    <a:gd name="T5" fmla="*/ 12 h 14"/>
                    <a:gd name="T6" fmla="*/ 17 w 19"/>
                    <a:gd name="T7" fmla="*/ 10 h 14"/>
                    <a:gd name="T8" fmla="*/ 18 w 19"/>
                    <a:gd name="T9" fmla="*/ 9 h 14"/>
                    <a:gd name="T10" fmla="*/ 19 w 19"/>
                    <a:gd name="T11" fmla="*/ 8 h 14"/>
                    <a:gd name="T12" fmla="*/ 19 w 19"/>
                    <a:gd name="T13" fmla="*/ 8 h 14"/>
                    <a:gd name="T14" fmla="*/ 18 w 19"/>
                    <a:gd name="T15" fmla="*/ 6 h 14"/>
                    <a:gd name="T16" fmla="*/ 17 w 19"/>
                    <a:gd name="T17" fmla="*/ 5 h 14"/>
                    <a:gd name="T18" fmla="*/ 14 w 19"/>
                    <a:gd name="T19" fmla="*/ 2 h 14"/>
                    <a:gd name="T20" fmla="*/ 10 w 19"/>
                    <a:gd name="T21" fmla="*/ 0 h 14"/>
                    <a:gd name="T22" fmla="*/ 10 w 19"/>
                    <a:gd name="T23" fmla="*/ 0 h 14"/>
                    <a:gd name="T24" fmla="*/ 4 w 19"/>
                    <a:gd name="T25" fmla="*/ 1 h 14"/>
                    <a:gd name="T26" fmla="*/ 1 w 19"/>
                    <a:gd name="T27" fmla="*/ 2 h 14"/>
                    <a:gd name="T28" fmla="*/ 0 w 19"/>
                    <a:gd name="T29" fmla="*/ 5 h 14"/>
                    <a:gd name="T30" fmla="*/ 0 w 19"/>
                    <a:gd name="T31" fmla="*/ 8 h 14"/>
                    <a:gd name="T32" fmla="*/ 0 w 19"/>
                    <a:gd name="T33" fmla="*/ 8 h 14"/>
                    <a:gd name="T34" fmla="*/ 0 w 19"/>
                    <a:gd name="T35" fmla="*/ 10 h 14"/>
                    <a:gd name="T36" fmla="*/ 1 w 19"/>
                    <a:gd name="T37" fmla="*/ 12 h 14"/>
                    <a:gd name="T38" fmla="*/ 4 w 19"/>
                    <a:gd name="T39" fmla="*/ 14 h 14"/>
                    <a:gd name="T40" fmla="*/ 10 w 19"/>
                    <a:gd name="T41" fmla="*/ 14 h 14"/>
                    <a:gd name="T42" fmla="*/ 10 w 19"/>
                    <a:gd name="T43"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9" h="14">
                      <a:moveTo>
                        <a:pt x="10" y="14"/>
                      </a:moveTo>
                      <a:lnTo>
                        <a:pt x="10" y="14"/>
                      </a:lnTo>
                      <a:lnTo>
                        <a:pt x="14" y="12"/>
                      </a:lnTo>
                      <a:lnTo>
                        <a:pt x="17" y="10"/>
                      </a:lnTo>
                      <a:lnTo>
                        <a:pt x="18" y="9"/>
                      </a:lnTo>
                      <a:lnTo>
                        <a:pt x="19" y="8"/>
                      </a:lnTo>
                      <a:lnTo>
                        <a:pt x="19" y="8"/>
                      </a:lnTo>
                      <a:lnTo>
                        <a:pt x="18" y="6"/>
                      </a:lnTo>
                      <a:lnTo>
                        <a:pt x="17" y="5"/>
                      </a:lnTo>
                      <a:lnTo>
                        <a:pt x="14" y="2"/>
                      </a:lnTo>
                      <a:lnTo>
                        <a:pt x="10" y="0"/>
                      </a:lnTo>
                      <a:lnTo>
                        <a:pt x="10" y="0"/>
                      </a:lnTo>
                      <a:lnTo>
                        <a:pt x="4" y="1"/>
                      </a:lnTo>
                      <a:lnTo>
                        <a:pt x="1" y="2"/>
                      </a:lnTo>
                      <a:lnTo>
                        <a:pt x="0" y="5"/>
                      </a:lnTo>
                      <a:lnTo>
                        <a:pt x="0" y="8"/>
                      </a:lnTo>
                      <a:lnTo>
                        <a:pt x="0" y="8"/>
                      </a:lnTo>
                      <a:lnTo>
                        <a:pt x="0" y="10"/>
                      </a:lnTo>
                      <a:lnTo>
                        <a:pt x="1" y="12"/>
                      </a:lnTo>
                      <a:lnTo>
                        <a:pt x="4" y="14"/>
                      </a:lnTo>
                      <a:lnTo>
                        <a:pt x="10" y="14"/>
                      </a:lnTo>
                      <a:lnTo>
                        <a:pt x="10"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91" name="Freeform 1524">
                  <a:extLst>
                    <a:ext uri="{FF2B5EF4-FFF2-40B4-BE49-F238E27FC236}">
                      <a16:creationId xmlns:a16="http://schemas.microsoft.com/office/drawing/2014/main" id="{27FC1139-F5B1-F046-3CB2-FCA12CDF4519}"/>
                    </a:ext>
                  </a:extLst>
                </p:cNvPr>
                <p:cNvSpPr>
                  <a:spLocks/>
                </p:cNvSpPr>
                <p:nvPr/>
              </p:nvSpPr>
              <p:spPr bwMode="auto">
                <a:xfrm>
                  <a:off x="6073776" y="5075238"/>
                  <a:ext cx="1588" cy="3175"/>
                </a:xfrm>
                <a:custGeom>
                  <a:avLst/>
                  <a:gdLst>
                    <a:gd name="T0" fmla="*/ 0 w 8"/>
                    <a:gd name="T1" fmla="*/ 14 h 14"/>
                    <a:gd name="T2" fmla="*/ 0 w 8"/>
                    <a:gd name="T3" fmla="*/ 14 h 14"/>
                    <a:gd name="T4" fmla="*/ 5 w 8"/>
                    <a:gd name="T5" fmla="*/ 14 h 14"/>
                    <a:gd name="T6" fmla="*/ 7 w 8"/>
                    <a:gd name="T7" fmla="*/ 12 h 14"/>
                    <a:gd name="T8" fmla="*/ 8 w 8"/>
                    <a:gd name="T9" fmla="*/ 10 h 14"/>
                    <a:gd name="T10" fmla="*/ 8 w 8"/>
                    <a:gd name="T11" fmla="*/ 8 h 14"/>
                    <a:gd name="T12" fmla="*/ 8 w 8"/>
                    <a:gd name="T13" fmla="*/ 8 h 14"/>
                    <a:gd name="T14" fmla="*/ 8 w 8"/>
                    <a:gd name="T15" fmla="*/ 5 h 14"/>
                    <a:gd name="T16" fmla="*/ 7 w 8"/>
                    <a:gd name="T17" fmla="*/ 2 h 14"/>
                    <a:gd name="T18" fmla="*/ 5 w 8"/>
                    <a:gd name="T19" fmla="*/ 1 h 14"/>
                    <a:gd name="T20" fmla="*/ 0 w 8"/>
                    <a:gd name="T21" fmla="*/ 0 h 14"/>
                    <a:gd name="T22" fmla="*/ 0 w 8"/>
                    <a:gd name="T23" fmla="*/ 0 h 14"/>
                    <a:gd name="T24" fmla="*/ 0 w 8"/>
                    <a:gd name="T25" fmla="*/ 8 h 14"/>
                    <a:gd name="T26" fmla="*/ 0 w 8"/>
                    <a:gd name="T27" fmla="*/ 8 h 14"/>
                    <a:gd name="T28" fmla="*/ 0 w 8"/>
                    <a:gd name="T2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4">
                      <a:moveTo>
                        <a:pt x="0" y="14"/>
                      </a:moveTo>
                      <a:lnTo>
                        <a:pt x="0" y="14"/>
                      </a:lnTo>
                      <a:lnTo>
                        <a:pt x="5" y="14"/>
                      </a:lnTo>
                      <a:lnTo>
                        <a:pt x="7" y="12"/>
                      </a:lnTo>
                      <a:lnTo>
                        <a:pt x="8" y="10"/>
                      </a:lnTo>
                      <a:lnTo>
                        <a:pt x="8" y="8"/>
                      </a:lnTo>
                      <a:lnTo>
                        <a:pt x="8" y="8"/>
                      </a:lnTo>
                      <a:lnTo>
                        <a:pt x="8" y="5"/>
                      </a:lnTo>
                      <a:lnTo>
                        <a:pt x="7" y="2"/>
                      </a:lnTo>
                      <a:lnTo>
                        <a:pt x="5" y="1"/>
                      </a:lnTo>
                      <a:lnTo>
                        <a:pt x="0" y="0"/>
                      </a:lnTo>
                      <a:lnTo>
                        <a:pt x="0" y="0"/>
                      </a:lnTo>
                      <a:lnTo>
                        <a:pt x="0" y="8"/>
                      </a:lnTo>
                      <a:lnTo>
                        <a:pt x="0" y="8"/>
                      </a:lnTo>
                      <a:lnTo>
                        <a:pt x="0"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2" name="Freeform 1525">
                  <a:extLst>
                    <a:ext uri="{FF2B5EF4-FFF2-40B4-BE49-F238E27FC236}">
                      <a16:creationId xmlns:a16="http://schemas.microsoft.com/office/drawing/2014/main" id="{A10259B4-58AD-CF59-77D7-43D800913CB8}"/>
                    </a:ext>
                  </a:extLst>
                </p:cNvPr>
                <p:cNvSpPr>
                  <a:spLocks/>
                </p:cNvSpPr>
                <p:nvPr/>
              </p:nvSpPr>
              <p:spPr bwMode="auto">
                <a:xfrm>
                  <a:off x="6073776" y="5075238"/>
                  <a:ext cx="1588" cy="3175"/>
                </a:xfrm>
                <a:custGeom>
                  <a:avLst/>
                  <a:gdLst>
                    <a:gd name="T0" fmla="*/ 0 w 8"/>
                    <a:gd name="T1" fmla="*/ 14 h 14"/>
                    <a:gd name="T2" fmla="*/ 0 w 8"/>
                    <a:gd name="T3" fmla="*/ 14 h 14"/>
                    <a:gd name="T4" fmla="*/ 5 w 8"/>
                    <a:gd name="T5" fmla="*/ 14 h 14"/>
                    <a:gd name="T6" fmla="*/ 7 w 8"/>
                    <a:gd name="T7" fmla="*/ 12 h 14"/>
                    <a:gd name="T8" fmla="*/ 8 w 8"/>
                    <a:gd name="T9" fmla="*/ 10 h 14"/>
                    <a:gd name="T10" fmla="*/ 8 w 8"/>
                    <a:gd name="T11" fmla="*/ 8 h 14"/>
                    <a:gd name="T12" fmla="*/ 8 w 8"/>
                    <a:gd name="T13" fmla="*/ 8 h 14"/>
                    <a:gd name="T14" fmla="*/ 8 w 8"/>
                    <a:gd name="T15" fmla="*/ 5 h 14"/>
                    <a:gd name="T16" fmla="*/ 7 w 8"/>
                    <a:gd name="T17" fmla="*/ 2 h 14"/>
                    <a:gd name="T18" fmla="*/ 5 w 8"/>
                    <a:gd name="T19" fmla="*/ 1 h 14"/>
                    <a:gd name="T20" fmla="*/ 0 w 8"/>
                    <a:gd name="T21" fmla="*/ 0 h 14"/>
                    <a:gd name="T22" fmla="*/ 0 w 8"/>
                    <a:gd name="T23" fmla="*/ 0 h 14"/>
                    <a:gd name="T24" fmla="*/ 0 w 8"/>
                    <a:gd name="T25" fmla="*/ 8 h 14"/>
                    <a:gd name="T26" fmla="*/ 0 w 8"/>
                    <a:gd name="T27" fmla="*/ 8 h 14"/>
                    <a:gd name="T28" fmla="*/ 0 w 8"/>
                    <a:gd name="T2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4">
                      <a:moveTo>
                        <a:pt x="0" y="14"/>
                      </a:moveTo>
                      <a:lnTo>
                        <a:pt x="0" y="14"/>
                      </a:lnTo>
                      <a:lnTo>
                        <a:pt x="5" y="14"/>
                      </a:lnTo>
                      <a:lnTo>
                        <a:pt x="7" y="12"/>
                      </a:lnTo>
                      <a:lnTo>
                        <a:pt x="8" y="10"/>
                      </a:lnTo>
                      <a:lnTo>
                        <a:pt x="8" y="8"/>
                      </a:lnTo>
                      <a:lnTo>
                        <a:pt x="8" y="8"/>
                      </a:lnTo>
                      <a:lnTo>
                        <a:pt x="8" y="5"/>
                      </a:lnTo>
                      <a:lnTo>
                        <a:pt x="7" y="2"/>
                      </a:lnTo>
                      <a:lnTo>
                        <a:pt x="5" y="1"/>
                      </a:lnTo>
                      <a:lnTo>
                        <a:pt x="0" y="0"/>
                      </a:lnTo>
                      <a:lnTo>
                        <a:pt x="0" y="0"/>
                      </a:lnTo>
                      <a:lnTo>
                        <a:pt x="0" y="8"/>
                      </a:lnTo>
                      <a:lnTo>
                        <a:pt x="0" y="8"/>
                      </a:lnTo>
                      <a:lnTo>
                        <a:pt x="0"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3" name="Freeform 1526">
                  <a:extLst>
                    <a:ext uri="{FF2B5EF4-FFF2-40B4-BE49-F238E27FC236}">
                      <a16:creationId xmlns:a16="http://schemas.microsoft.com/office/drawing/2014/main" id="{0EFA12C7-1195-F80F-673E-23A3DCB80625}"/>
                    </a:ext>
                  </a:extLst>
                </p:cNvPr>
                <p:cNvSpPr>
                  <a:spLocks/>
                </p:cNvSpPr>
                <p:nvPr/>
              </p:nvSpPr>
              <p:spPr bwMode="auto">
                <a:xfrm>
                  <a:off x="6073776" y="5075238"/>
                  <a:ext cx="1588" cy="3175"/>
                </a:xfrm>
                <a:custGeom>
                  <a:avLst/>
                  <a:gdLst>
                    <a:gd name="T0" fmla="*/ 0 w 8"/>
                    <a:gd name="T1" fmla="*/ 14 h 14"/>
                    <a:gd name="T2" fmla="*/ 0 w 8"/>
                    <a:gd name="T3" fmla="*/ 14 h 14"/>
                    <a:gd name="T4" fmla="*/ 5 w 8"/>
                    <a:gd name="T5" fmla="*/ 14 h 14"/>
                    <a:gd name="T6" fmla="*/ 7 w 8"/>
                    <a:gd name="T7" fmla="*/ 12 h 14"/>
                    <a:gd name="T8" fmla="*/ 8 w 8"/>
                    <a:gd name="T9" fmla="*/ 10 h 14"/>
                    <a:gd name="T10" fmla="*/ 8 w 8"/>
                    <a:gd name="T11" fmla="*/ 8 h 14"/>
                    <a:gd name="T12" fmla="*/ 8 w 8"/>
                    <a:gd name="T13" fmla="*/ 8 h 14"/>
                    <a:gd name="T14" fmla="*/ 8 w 8"/>
                    <a:gd name="T15" fmla="*/ 5 h 14"/>
                    <a:gd name="T16" fmla="*/ 7 w 8"/>
                    <a:gd name="T17" fmla="*/ 2 h 14"/>
                    <a:gd name="T18" fmla="*/ 5 w 8"/>
                    <a:gd name="T19" fmla="*/ 1 h 14"/>
                    <a:gd name="T20" fmla="*/ 0 w 8"/>
                    <a:gd name="T21" fmla="*/ 0 h 14"/>
                    <a:gd name="T22" fmla="*/ 0 w 8"/>
                    <a:gd name="T23" fmla="*/ 0 h 14"/>
                    <a:gd name="T24" fmla="*/ 0 w 8"/>
                    <a:gd name="T25" fmla="*/ 8 h 14"/>
                    <a:gd name="T26" fmla="*/ 0 w 8"/>
                    <a:gd name="T27" fmla="*/ 8 h 14"/>
                    <a:gd name="T28" fmla="*/ 0 w 8"/>
                    <a:gd name="T29" fmla="*/ 14 h 14"/>
                    <a:gd name="T30" fmla="*/ 0 w 8"/>
                    <a:gd name="T3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 h="14">
                      <a:moveTo>
                        <a:pt x="0" y="14"/>
                      </a:moveTo>
                      <a:lnTo>
                        <a:pt x="0" y="14"/>
                      </a:lnTo>
                      <a:lnTo>
                        <a:pt x="5" y="14"/>
                      </a:lnTo>
                      <a:lnTo>
                        <a:pt x="7" y="12"/>
                      </a:lnTo>
                      <a:lnTo>
                        <a:pt x="8" y="10"/>
                      </a:lnTo>
                      <a:lnTo>
                        <a:pt x="8" y="8"/>
                      </a:lnTo>
                      <a:lnTo>
                        <a:pt x="8" y="8"/>
                      </a:lnTo>
                      <a:lnTo>
                        <a:pt x="8" y="5"/>
                      </a:lnTo>
                      <a:lnTo>
                        <a:pt x="7" y="2"/>
                      </a:lnTo>
                      <a:lnTo>
                        <a:pt x="5" y="1"/>
                      </a:lnTo>
                      <a:lnTo>
                        <a:pt x="0" y="0"/>
                      </a:lnTo>
                      <a:lnTo>
                        <a:pt x="0" y="0"/>
                      </a:lnTo>
                      <a:lnTo>
                        <a:pt x="0" y="8"/>
                      </a:lnTo>
                      <a:lnTo>
                        <a:pt x="0" y="8"/>
                      </a:lnTo>
                      <a:lnTo>
                        <a:pt x="0" y="14"/>
                      </a:lnTo>
                      <a:lnTo>
                        <a:pt x="0"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94" name="Freeform 1527">
                  <a:extLst>
                    <a:ext uri="{FF2B5EF4-FFF2-40B4-BE49-F238E27FC236}">
                      <a16:creationId xmlns:a16="http://schemas.microsoft.com/office/drawing/2014/main" id="{402BC587-7B3E-58FB-E77C-477666FF23CD}"/>
                    </a:ext>
                  </a:extLst>
                </p:cNvPr>
                <p:cNvSpPr>
                  <a:spLocks/>
                </p:cNvSpPr>
                <p:nvPr/>
              </p:nvSpPr>
              <p:spPr bwMode="auto">
                <a:xfrm>
                  <a:off x="6076951" y="5073651"/>
                  <a:ext cx="3175" cy="3175"/>
                </a:xfrm>
                <a:custGeom>
                  <a:avLst/>
                  <a:gdLst>
                    <a:gd name="T0" fmla="*/ 0 w 10"/>
                    <a:gd name="T1" fmla="*/ 16 h 16"/>
                    <a:gd name="T2" fmla="*/ 0 w 10"/>
                    <a:gd name="T3" fmla="*/ 16 h 16"/>
                    <a:gd name="T4" fmla="*/ 5 w 10"/>
                    <a:gd name="T5" fmla="*/ 15 h 16"/>
                    <a:gd name="T6" fmla="*/ 9 w 10"/>
                    <a:gd name="T7" fmla="*/ 14 h 16"/>
                    <a:gd name="T8" fmla="*/ 10 w 10"/>
                    <a:gd name="T9" fmla="*/ 12 h 16"/>
                    <a:gd name="T10" fmla="*/ 10 w 10"/>
                    <a:gd name="T11" fmla="*/ 9 h 16"/>
                    <a:gd name="T12" fmla="*/ 10 w 10"/>
                    <a:gd name="T13" fmla="*/ 9 h 16"/>
                    <a:gd name="T14" fmla="*/ 10 w 10"/>
                    <a:gd name="T15" fmla="*/ 6 h 16"/>
                    <a:gd name="T16" fmla="*/ 9 w 10"/>
                    <a:gd name="T17" fmla="*/ 3 h 16"/>
                    <a:gd name="T18" fmla="*/ 5 w 10"/>
                    <a:gd name="T19" fmla="*/ 1 h 16"/>
                    <a:gd name="T20" fmla="*/ 0 w 10"/>
                    <a:gd name="T21" fmla="*/ 0 h 16"/>
                    <a:gd name="T22" fmla="*/ 0 w 10"/>
                    <a:gd name="T23" fmla="*/ 0 h 16"/>
                    <a:gd name="T24" fmla="*/ 0 w 10"/>
                    <a:gd name="T25" fmla="*/ 9 h 16"/>
                    <a:gd name="T26" fmla="*/ 0 w 10"/>
                    <a:gd name="T27" fmla="*/ 9 h 16"/>
                    <a:gd name="T28" fmla="*/ 0 w 10"/>
                    <a:gd name="T29"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 h="16">
                      <a:moveTo>
                        <a:pt x="0" y="16"/>
                      </a:moveTo>
                      <a:lnTo>
                        <a:pt x="0" y="16"/>
                      </a:lnTo>
                      <a:lnTo>
                        <a:pt x="5" y="15"/>
                      </a:lnTo>
                      <a:lnTo>
                        <a:pt x="9" y="14"/>
                      </a:lnTo>
                      <a:lnTo>
                        <a:pt x="10" y="12"/>
                      </a:lnTo>
                      <a:lnTo>
                        <a:pt x="10" y="9"/>
                      </a:lnTo>
                      <a:lnTo>
                        <a:pt x="10" y="9"/>
                      </a:lnTo>
                      <a:lnTo>
                        <a:pt x="10" y="6"/>
                      </a:lnTo>
                      <a:lnTo>
                        <a:pt x="9" y="3"/>
                      </a:lnTo>
                      <a:lnTo>
                        <a:pt x="5" y="1"/>
                      </a:lnTo>
                      <a:lnTo>
                        <a:pt x="0" y="0"/>
                      </a:lnTo>
                      <a:lnTo>
                        <a:pt x="0" y="0"/>
                      </a:lnTo>
                      <a:lnTo>
                        <a:pt x="0" y="9"/>
                      </a:lnTo>
                      <a:lnTo>
                        <a:pt x="0" y="9"/>
                      </a:lnTo>
                      <a:lnTo>
                        <a:pt x="0" y="16"/>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5" name="Freeform 1528">
                  <a:extLst>
                    <a:ext uri="{FF2B5EF4-FFF2-40B4-BE49-F238E27FC236}">
                      <a16:creationId xmlns:a16="http://schemas.microsoft.com/office/drawing/2014/main" id="{785765EF-6B07-AB6F-F00E-53ED5353132A}"/>
                    </a:ext>
                  </a:extLst>
                </p:cNvPr>
                <p:cNvSpPr>
                  <a:spLocks/>
                </p:cNvSpPr>
                <p:nvPr/>
              </p:nvSpPr>
              <p:spPr bwMode="auto">
                <a:xfrm>
                  <a:off x="6076951" y="5073651"/>
                  <a:ext cx="3175" cy="3175"/>
                </a:xfrm>
                <a:custGeom>
                  <a:avLst/>
                  <a:gdLst>
                    <a:gd name="T0" fmla="*/ 0 w 10"/>
                    <a:gd name="T1" fmla="*/ 16 h 16"/>
                    <a:gd name="T2" fmla="*/ 0 w 10"/>
                    <a:gd name="T3" fmla="*/ 16 h 16"/>
                    <a:gd name="T4" fmla="*/ 5 w 10"/>
                    <a:gd name="T5" fmla="*/ 15 h 16"/>
                    <a:gd name="T6" fmla="*/ 9 w 10"/>
                    <a:gd name="T7" fmla="*/ 14 h 16"/>
                    <a:gd name="T8" fmla="*/ 10 w 10"/>
                    <a:gd name="T9" fmla="*/ 12 h 16"/>
                    <a:gd name="T10" fmla="*/ 10 w 10"/>
                    <a:gd name="T11" fmla="*/ 9 h 16"/>
                    <a:gd name="T12" fmla="*/ 10 w 10"/>
                    <a:gd name="T13" fmla="*/ 9 h 16"/>
                    <a:gd name="T14" fmla="*/ 10 w 10"/>
                    <a:gd name="T15" fmla="*/ 6 h 16"/>
                    <a:gd name="T16" fmla="*/ 9 w 10"/>
                    <a:gd name="T17" fmla="*/ 3 h 16"/>
                    <a:gd name="T18" fmla="*/ 5 w 10"/>
                    <a:gd name="T19" fmla="*/ 1 h 16"/>
                    <a:gd name="T20" fmla="*/ 0 w 10"/>
                    <a:gd name="T21" fmla="*/ 0 h 16"/>
                    <a:gd name="T22" fmla="*/ 0 w 10"/>
                    <a:gd name="T23" fmla="*/ 0 h 16"/>
                    <a:gd name="T24" fmla="*/ 0 w 10"/>
                    <a:gd name="T25" fmla="*/ 9 h 16"/>
                    <a:gd name="T26" fmla="*/ 0 w 10"/>
                    <a:gd name="T27" fmla="*/ 9 h 16"/>
                    <a:gd name="T28" fmla="*/ 0 w 10"/>
                    <a:gd name="T29"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 h="16">
                      <a:moveTo>
                        <a:pt x="0" y="16"/>
                      </a:moveTo>
                      <a:lnTo>
                        <a:pt x="0" y="16"/>
                      </a:lnTo>
                      <a:lnTo>
                        <a:pt x="5" y="15"/>
                      </a:lnTo>
                      <a:lnTo>
                        <a:pt x="9" y="14"/>
                      </a:lnTo>
                      <a:lnTo>
                        <a:pt x="10" y="12"/>
                      </a:lnTo>
                      <a:lnTo>
                        <a:pt x="10" y="9"/>
                      </a:lnTo>
                      <a:lnTo>
                        <a:pt x="10" y="9"/>
                      </a:lnTo>
                      <a:lnTo>
                        <a:pt x="10" y="6"/>
                      </a:lnTo>
                      <a:lnTo>
                        <a:pt x="9" y="3"/>
                      </a:lnTo>
                      <a:lnTo>
                        <a:pt x="5" y="1"/>
                      </a:lnTo>
                      <a:lnTo>
                        <a:pt x="0" y="0"/>
                      </a:lnTo>
                      <a:lnTo>
                        <a:pt x="0" y="0"/>
                      </a:lnTo>
                      <a:lnTo>
                        <a:pt x="0" y="9"/>
                      </a:lnTo>
                      <a:lnTo>
                        <a:pt x="0" y="9"/>
                      </a:lnTo>
                      <a:lnTo>
                        <a:pt x="0" y="1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6" name="Freeform 1529">
                  <a:extLst>
                    <a:ext uri="{FF2B5EF4-FFF2-40B4-BE49-F238E27FC236}">
                      <a16:creationId xmlns:a16="http://schemas.microsoft.com/office/drawing/2014/main" id="{8E7EAD4F-CB45-5352-BA1C-DE0C090A823E}"/>
                    </a:ext>
                  </a:extLst>
                </p:cNvPr>
                <p:cNvSpPr>
                  <a:spLocks/>
                </p:cNvSpPr>
                <p:nvPr/>
              </p:nvSpPr>
              <p:spPr bwMode="auto">
                <a:xfrm>
                  <a:off x="6076951" y="5073651"/>
                  <a:ext cx="3175" cy="3175"/>
                </a:xfrm>
                <a:custGeom>
                  <a:avLst/>
                  <a:gdLst>
                    <a:gd name="T0" fmla="*/ 0 w 10"/>
                    <a:gd name="T1" fmla="*/ 15 h 15"/>
                    <a:gd name="T2" fmla="*/ 0 w 10"/>
                    <a:gd name="T3" fmla="*/ 15 h 15"/>
                    <a:gd name="T4" fmla="*/ 5 w 10"/>
                    <a:gd name="T5" fmla="*/ 14 h 15"/>
                    <a:gd name="T6" fmla="*/ 9 w 10"/>
                    <a:gd name="T7" fmla="*/ 13 h 15"/>
                    <a:gd name="T8" fmla="*/ 10 w 10"/>
                    <a:gd name="T9" fmla="*/ 11 h 15"/>
                    <a:gd name="T10" fmla="*/ 10 w 10"/>
                    <a:gd name="T11" fmla="*/ 8 h 15"/>
                    <a:gd name="T12" fmla="*/ 10 w 10"/>
                    <a:gd name="T13" fmla="*/ 8 h 15"/>
                    <a:gd name="T14" fmla="*/ 10 w 10"/>
                    <a:gd name="T15" fmla="*/ 5 h 15"/>
                    <a:gd name="T16" fmla="*/ 9 w 10"/>
                    <a:gd name="T17" fmla="*/ 2 h 15"/>
                    <a:gd name="T18" fmla="*/ 5 w 10"/>
                    <a:gd name="T19" fmla="*/ 0 h 15"/>
                    <a:gd name="T20" fmla="*/ 0 w 10"/>
                    <a:gd name="T21" fmla="*/ 0 h 15"/>
                    <a:gd name="T22" fmla="*/ 0 w 10"/>
                    <a:gd name="T23" fmla="*/ 0 h 15"/>
                    <a:gd name="T24" fmla="*/ 0 w 10"/>
                    <a:gd name="T25" fmla="*/ 8 h 15"/>
                    <a:gd name="T26" fmla="*/ 0 w 10"/>
                    <a:gd name="T27" fmla="*/ 8 h 15"/>
                    <a:gd name="T28" fmla="*/ 0 w 10"/>
                    <a:gd name="T29" fmla="*/ 15 h 15"/>
                    <a:gd name="T30" fmla="*/ 0 w 10"/>
                    <a:gd name="T3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 h="15">
                      <a:moveTo>
                        <a:pt x="0" y="15"/>
                      </a:moveTo>
                      <a:lnTo>
                        <a:pt x="0" y="15"/>
                      </a:lnTo>
                      <a:lnTo>
                        <a:pt x="5" y="14"/>
                      </a:lnTo>
                      <a:lnTo>
                        <a:pt x="9" y="13"/>
                      </a:lnTo>
                      <a:lnTo>
                        <a:pt x="10" y="11"/>
                      </a:lnTo>
                      <a:lnTo>
                        <a:pt x="10" y="8"/>
                      </a:lnTo>
                      <a:lnTo>
                        <a:pt x="10" y="8"/>
                      </a:lnTo>
                      <a:lnTo>
                        <a:pt x="10" y="5"/>
                      </a:lnTo>
                      <a:lnTo>
                        <a:pt x="9" y="2"/>
                      </a:lnTo>
                      <a:lnTo>
                        <a:pt x="5" y="0"/>
                      </a:lnTo>
                      <a:lnTo>
                        <a:pt x="0" y="0"/>
                      </a:lnTo>
                      <a:lnTo>
                        <a:pt x="0" y="0"/>
                      </a:lnTo>
                      <a:lnTo>
                        <a:pt x="0" y="8"/>
                      </a:lnTo>
                      <a:lnTo>
                        <a:pt x="0" y="8"/>
                      </a:lnTo>
                      <a:lnTo>
                        <a:pt x="0" y="15"/>
                      </a:lnTo>
                      <a:lnTo>
                        <a:pt x="0" y="1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97" name="Freeform 1530">
                  <a:extLst>
                    <a:ext uri="{FF2B5EF4-FFF2-40B4-BE49-F238E27FC236}">
                      <a16:creationId xmlns:a16="http://schemas.microsoft.com/office/drawing/2014/main" id="{D0CC9FEA-868A-C767-449C-625B518DD09F}"/>
                    </a:ext>
                  </a:extLst>
                </p:cNvPr>
                <p:cNvSpPr>
                  <a:spLocks/>
                </p:cNvSpPr>
                <p:nvPr/>
              </p:nvSpPr>
              <p:spPr bwMode="auto">
                <a:xfrm>
                  <a:off x="6086476" y="5070476"/>
                  <a:ext cx="1588" cy="3175"/>
                </a:xfrm>
                <a:custGeom>
                  <a:avLst/>
                  <a:gdLst>
                    <a:gd name="T0" fmla="*/ 8 w 8"/>
                    <a:gd name="T1" fmla="*/ 15 h 15"/>
                    <a:gd name="T2" fmla="*/ 8 w 8"/>
                    <a:gd name="T3" fmla="*/ 15 h 15"/>
                    <a:gd name="T4" fmla="*/ 8 w 8"/>
                    <a:gd name="T5" fmla="*/ 6 h 15"/>
                    <a:gd name="T6" fmla="*/ 8 w 8"/>
                    <a:gd name="T7" fmla="*/ 6 h 15"/>
                    <a:gd name="T8" fmla="*/ 8 w 8"/>
                    <a:gd name="T9" fmla="*/ 0 h 15"/>
                    <a:gd name="T10" fmla="*/ 8 w 8"/>
                    <a:gd name="T11" fmla="*/ 0 h 15"/>
                    <a:gd name="T12" fmla="*/ 3 w 8"/>
                    <a:gd name="T13" fmla="*/ 0 h 15"/>
                    <a:gd name="T14" fmla="*/ 1 w 8"/>
                    <a:gd name="T15" fmla="*/ 1 h 15"/>
                    <a:gd name="T16" fmla="*/ 0 w 8"/>
                    <a:gd name="T17" fmla="*/ 3 h 15"/>
                    <a:gd name="T18" fmla="*/ 0 w 8"/>
                    <a:gd name="T19" fmla="*/ 6 h 15"/>
                    <a:gd name="T20" fmla="*/ 0 w 8"/>
                    <a:gd name="T21" fmla="*/ 6 h 15"/>
                    <a:gd name="T22" fmla="*/ 0 w 8"/>
                    <a:gd name="T23" fmla="*/ 9 h 15"/>
                    <a:gd name="T24" fmla="*/ 1 w 8"/>
                    <a:gd name="T25" fmla="*/ 12 h 15"/>
                    <a:gd name="T26" fmla="*/ 3 w 8"/>
                    <a:gd name="T27" fmla="*/ 13 h 15"/>
                    <a:gd name="T28" fmla="*/ 8 w 8"/>
                    <a:gd name="T2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5">
                      <a:moveTo>
                        <a:pt x="8" y="15"/>
                      </a:moveTo>
                      <a:lnTo>
                        <a:pt x="8" y="15"/>
                      </a:lnTo>
                      <a:lnTo>
                        <a:pt x="8" y="6"/>
                      </a:lnTo>
                      <a:lnTo>
                        <a:pt x="8" y="6"/>
                      </a:lnTo>
                      <a:lnTo>
                        <a:pt x="8" y="0"/>
                      </a:lnTo>
                      <a:lnTo>
                        <a:pt x="8" y="0"/>
                      </a:lnTo>
                      <a:lnTo>
                        <a:pt x="3" y="0"/>
                      </a:lnTo>
                      <a:lnTo>
                        <a:pt x="1" y="1"/>
                      </a:lnTo>
                      <a:lnTo>
                        <a:pt x="0" y="3"/>
                      </a:lnTo>
                      <a:lnTo>
                        <a:pt x="0" y="6"/>
                      </a:lnTo>
                      <a:lnTo>
                        <a:pt x="0" y="6"/>
                      </a:lnTo>
                      <a:lnTo>
                        <a:pt x="0" y="9"/>
                      </a:lnTo>
                      <a:lnTo>
                        <a:pt x="1" y="12"/>
                      </a:lnTo>
                      <a:lnTo>
                        <a:pt x="3" y="13"/>
                      </a:lnTo>
                      <a:lnTo>
                        <a:pt x="8" y="1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8" name="Freeform 1531">
                  <a:extLst>
                    <a:ext uri="{FF2B5EF4-FFF2-40B4-BE49-F238E27FC236}">
                      <a16:creationId xmlns:a16="http://schemas.microsoft.com/office/drawing/2014/main" id="{7B105B68-8FEE-3D2D-E71B-D2E6578B66DA}"/>
                    </a:ext>
                  </a:extLst>
                </p:cNvPr>
                <p:cNvSpPr>
                  <a:spLocks/>
                </p:cNvSpPr>
                <p:nvPr/>
              </p:nvSpPr>
              <p:spPr bwMode="auto">
                <a:xfrm>
                  <a:off x="6086476" y="5070476"/>
                  <a:ext cx="1588" cy="3175"/>
                </a:xfrm>
                <a:custGeom>
                  <a:avLst/>
                  <a:gdLst>
                    <a:gd name="T0" fmla="*/ 8 w 8"/>
                    <a:gd name="T1" fmla="*/ 15 h 15"/>
                    <a:gd name="T2" fmla="*/ 8 w 8"/>
                    <a:gd name="T3" fmla="*/ 15 h 15"/>
                    <a:gd name="T4" fmla="*/ 8 w 8"/>
                    <a:gd name="T5" fmla="*/ 6 h 15"/>
                    <a:gd name="T6" fmla="*/ 8 w 8"/>
                    <a:gd name="T7" fmla="*/ 6 h 15"/>
                    <a:gd name="T8" fmla="*/ 8 w 8"/>
                    <a:gd name="T9" fmla="*/ 0 h 15"/>
                    <a:gd name="T10" fmla="*/ 8 w 8"/>
                    <a:gd name="T11" fmla="*/ 0 h 15"/>
                    <a:gd name="T12" fmla="*/ 3 w 8"/>
                    <a:gd name="T13" fmla="*/ 0 h 15"/>
                    <a:gd name="T14" fmla="*/ 1 w 8"/>
                    <a:gd name="T15" fmla="*/ 1 h 15"/>
                    <a:gd name="T16" fmla="*/ 0 w 8"/>
                    <a:gd name="T17" fmla="*/ 3 h 15"/>
                    <a:gd name="T18" fmla="*/ 0 w 8"/>
                    <a:gd name="T19" fmla="*/ 6 h 15"/>
                    <a:gd name="T20" fmla="*/ 0 w 8"/>
                    <a:gd name="T21" fmla="*/ 6 h 15"/>
                    <a:gd name="T22" fmla="*/ 0 w 8"/>
                    <a:gd name="T23" fmla="*/ 9 h 15"/>
                    <a:gd name="T24" fmla="*/ 1 w 8"/>
                    <a:gd name="T25" fmla="*/ 12 h 15"/>
                    <a:gd name="T26" fmla="*/ 3 w 8"/>
                    <a:gd name="T27" fmla="*/ 13 h 15"/>
                    <a:gd name="T28" fmla="*/ 8 w 8"/>
                    <a:gd name="T2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5">
                      <a:moveTo>
                        <a:pt x="8" y="15"/>
                      </a:moveTo>
                      <a:lnTo>
                        <a:pt x="8" y="15"/>
                      </a:lnTo>
                      <a:lnTo>
                        <a:pt x="8" y="6"/>
                      </a:lnTo>
                      <a:lnTo>
                        <a:pt x="8" y="6"/>
                      </a:lnTo>
                      <a:lnTo>
                        <a:pt x="8" y="0"/>
                      </a:lnTo>
                      <a:lnTo>
                        <a:pt x="8" y="0"/>
                      </a:lnTo>
                      <a:lnTo>
                        <a:pt x="3" y="0"/>
                      </a:lnTo>
                      <a:lnTo>
                        <a:pt x="1" y="1"/>
                      </a:lnTo>
                      <a:lnTo>
                        <a:pt x="0" y="3"/>
                      </a:lnTo>
                      <a:lnTo>
                        <a:pt x="0" y="6"/>
                      </a:lnTo>
                      <a:lnTo>
                        <a:pt x="0" y="6"/>
                      </a:lnTo>
                      <a:lnTo>
                        <a:pt x="0" y="9"/>
                      </a:lnTo>
                      <a:lnTo>
                        <a:pt x="1" y="12"/>
                      </a:lnTo>
                      <a:lnTo>
                        <a:pt x="3" y="13"/>
                      </a:lnTo>
                      <a:lnTo>
                        <a:pt x="8"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9" name="Freeform 1532">
                  <a:extLst>
                    <a:ext uri="{FF2B5EF4-FFF2-40B4-BE49-F238E27FC236}">
                      <a16:creationId xmlns:a16="http://schemas.microsoft.com/office/drawing/2014/main" id="{07E069ED-5AAD-6672-A97B-7FB0DDC746B1}"/>
                    </a:ext>
                  </a:extLst>
                </p:cNvPr>
                <p:cNvSpPr>
                  <a:spLocks/>
                </p:cNvSpPr>
                <p:nvPr/>
              </p:nvSpPr>
              <p:spPr bwMode="auto">
                <a:xfrm>
                  <a:off x="6086476" y="5070476"/>
                  <a:ext cx="1588" cy="3175"/>
                </a:xfrm>
                <a:custGeom>
                  <a:avLst/>
                  <a:gdLst>
                    <a:gd name="T0" fmla="*/ 8 w 8"/>
                    <a:gd name="T1" fmla="*/ 16 h 16"/>
                    <a:gd name="T2" fmla="*/ 8 w 8"/>
                    <a:gd name="T3" fmla="*/ 16 h 16"/>
                    <a:gd name="T4" fmla="*/ 8 w 8"/>
                    <a:gd name="T5" fmla="*/ 7 h 16"/>
                    <a:gd name="T6" fmla="*/ 8 w 8"/>
                    <a:gd name="T7" fmla="*/ 7 h 16"/>
                    <a:gd name="T8" fmla="*/ 8 w 8"/>
                    <a:gd name="T9" fmla="*/ 0 h 16"/>
                    <a:gd name="T10" fmla="*/ 8 w 8"/>
                    <a:gd name="T11" fmla="*/ 0 h 16"/>
                    <a:gd name="T12" fmla="*/ 3 w 8"/>
                    <a:gd name="T13" fmla="*/ 1 h 16"/>
                    <a:gd name="T14" fmla="*/ 1 w 8"/>
                    <a:gd name="T15" fmla="*/ 2 h 16"/>
                    <a:gd name="T16" fmla="*/ 0 w 8"/>
                    <a:gd name="T17" fmla="*/ 4 h 16"/>
                    <a:gd name="T18" fmla="*/ 0 w 8"/>
                    <a:gd name="T19" fmla="*/ 7 h 16"/>
                    <a:gd name="T20" fmla="*/ 0 w 8"/>
                    <a:gd name="T21" fmla="*/ 7 h 16"/>
                    <a:gd name="T22" fmla="*/ 0 w 8"/>
                    <a:gd name="T23" fmla="*/ 10 h 16"/>
                    <a:gd name="T24" fmla="*/ 1 w 8"/>
                    <a:gd name="T25" fmla="*/ 13 h 16"/>
                    <a:gd name="T26" fmla="*/ 3 w 8"/>
                    <a:gd name="T27" fmla="*/ 14 h 16"/>
                    <a:gd name="T28" fmla="*/ 8 w 8"/>
                    <a:gd name="T29" fmla="*/ 16 h 16"/>
                    <a:gd name="T30" fmla="*/ 8 w 8"/>
                    <a:gd name="T31"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 h="16">
                      <a:moveTo>
                        <a:pt x="8" y="16"/>
                      </a:moveTo>
                      <a:lnTo>
                        <a:pt x="8" y="16"/>
                      </a:lnTo>
                      <a:lnTo>
                        <a:pt x="8" y="7"/>
                      </a:lnTo>
                      <a:lnTo>
                        <a:pt x="8" y="7"/>
                      </a:lnTo>
                      <a:lnTo>
                        <a:pt x="8" y="0"/>
                      </a:lnTo>
                      <a:lnTo>
                        <a:pt x="8" y="0"/>
                      </a:lnTo>
                      <a:lnTo>
                        <a:pt x="3" y="1"/>
                      </a:lnTo>
                      <a:lnTo>
                        <a:pt x="1" y="2"/>
                      </a:lnTo>
                      <a:lnTo>
                        <a:pt x="0" y="4"/>
                      </a:lnTo>
                      <a:lnTo>
                        <a:pt x="0" y="7"/>
                      </a:lnTo>
                      <a:lnTo>
                        <a:pt x="0" y="7"/>
                      </a:lnTo>
                      <a:lnTo>
                        <a:pt x="0" y="10"/>
                      </a:lnTo>
                      <a:lnTo>
                        <a:pt x="1" y="13"/>
                      </a:lnTo>
                      <a:lnTo>
                        <a:pt x="3" y="14"/>
                      </a:lnTo>
                      <a:lnTo>
                        <a:pt x="8" y="16"/>
                      </a:lnTo>
                      <a:lnTo>
                        <a:pt x="8" y="16"/>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00" name="Freeform 1533">
                  <a:extLst>
                    <a:ext uri="{FF2B5EF4-FFF2-40B4-BE49-F238E27FC236}">
                      <a16:creationId xmlns:a16="http://schemas.microsoft.com/office/drawing/2014/main" id="{0CFA5701-25BC-46C2-B024-C3665B0CEC32}"/>
                    </a:ext>
                  </a:extLst>
                </p:cNvPr>
                <p:cNvSpPr>
                  <a:spLocks/>
                </p:cNvSpPr>
                <p:nvPr/>
              </p:nvSpPr>
              <p:spPr bwMode="auto">
                <a:xfrm>
                  <a:off x="6089651" y="5070476"/>
                  <a:ext cx="4763" cy="3175"/>
                </a:xfrm>
                <a:custGeom>
                  <a:avLst/>
                  <a:gdLst>
                    <a:gd name="T0" fmla="*/ 9 w 17"/>
                    <a:gd name="T1" fmla="*/ 14 h 14"/>
                    <a:gd name="T2" fmla="*/ 9 w 17"/>
                    <a:gd name="T3" fmla="*/ 14 h 14"/>
                    <a:gd name="T4" fmla="*/ 13 w 17"/>
                    <a:gd name="T5" fmla="*/ 12 h 14"/>
                    <a:gd name="T6" fmla="*/ 16 w 17"/>
                    <a:gd name="T7" fmla="*/ 10 h 14"/>
                    <a:gd name="T8" fmla="*/ 17 w 17"/>
                    <a:gd name="T9" fmla="*/ 8 h 14"/>
                    <a:gd name="T10" fmla="*/ 17 w 17"/>
                    <a:gd name="T11" fmla="*/ 6 h 14"/>
                    <a:gd name="T12" fmla="*/ 17 w 17"/>
                    <a:gd name="T13" fmla="*/ 6 h 14"/>
                    <a:gd name="T14" fmla="*/ 17 w 17"/>
                    <a:gd name="T15" fmla="*/ 5 h 14"/>
                    <a:gd name="T16" fmla="*/ 16 w 17"/>
                    <a:gd name="T17" fmla="*/ 4 h 14"/>
                    <a:gd name="T18" fmla="*/ 13 w 17"/>
                    <a:gd name="T19" fmla="*/ 2 h 14"/>
                    <a:gd name="T20" fmla="*/ 9 w 17"/>
                    <a:gd name="T21" fmla="*/ 0 h 14"/>
                    <a:gd name="T22" fmla="*/ 9 w 17"/>
                    <a:gd name="T23" fmla="*/ 0 h 14"/>
                    <a:gd name="T24" fmla="*/ 4 w 17"/>
                    <a:gd name="T25" fmla="*/ 0 h 14"/>
                    <a:gd name="T26" fmla="*/ 1 w 17"/>
                    <a:gd name="T27" fmla="*/ 2 h 14"/>
                    <a:gd name="T28" fmla="*/ 0 w 17"/>
                    <a:gd name="T29" fmla="*/ 4 h 14"/>
                    <a:gd name="T30" fmla="*/ 0 w 17"/>
                    <a:gd name="T31" fmla="*/ 6 h 14"/>
                    <a:gd name="T32" fmla="*/ 0 w 17"/>
                    <a:gd name="T33" fmla="*/ 6 h 14"/>
                    <a:gd name="T34" fmla="*/ 0 w 17"/>
                    <a:gd name="T35" fmla="*/ 10 h 14"/>
                    <a:gd name="T36" fmla="*/ 1 w 17"/>
                    <a:gd name="T37" fmla="*/ 12 h 14"/>
                    <a:gd name="T38" fmla="*/ 4 w 17"/>
                    <a:gd name="T39" fmla="*/ 14 h 14"/>
                    <a:gd name="T40" fmla="*/ 9 w 17"/>
                    <a:gd name="T4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14">
                      <a:moveTo>
                        <a:pt x="9" y="14"/>
                      </a:moveTo>
                      <a:lnTo>
                        <a:pt x="9" y="14"/>
                      </a:lnTo>
                      <a:lnTo>
                        <a:pt x="13" y="12"/>
                      </a:lnTo>
                      <a:lnTo>
                        <a:pt x="16" y="10"/>
                      </a:lnTo>
                      <a:lnTo>
                        <a:pt x="17" y="8"/>
                      </a:lnTo>
                      <a:lnTo>
                        <a:pt x="17" y="6"/>
                      </a:lnTo>
                      <a:lnTo>
                        <a:pt x="17" y="6"/>
                      </a:lnTo>
                      <a:lnTo>
                        <a:pt x="17" y="5"/>
                      </a:lnTo>
                      <a:lnTo>
                        <a:pt x="16" y="4"/>
                      </a:lnTo>
                      <a:lnTo>
                        <a:pt x="13" y="2"/>
                      </a:lnTo>
                      <a:lnTo>
                        <a:pt x="9" y="0"/>
                      </a:lnTo>
                      <a:lnTo>
                        <a:pt x="9" y="0"/>
                      </a:lnTo>
                      <a:lnTo>
                        <a:pt x="4" y="0"/>
                      </a:lnTo>
                      <a:lnTo>
                        <a:pt x="1" y="2"/>
                      </a:lnTo>
                      <a:lnTo>
                        <a:pt x="0" y="4"/>
                      </a:lnTo>
                      <a:lnTo>
                        <a:pt x="0" y="6"/>
                      </a:lnTo>
                      <a:lnTo>
                        <a:pt x="0" y="6"/>
                      </a:lnTo>
                      <a:lnTo>
                        <a:pt x="0" y="10"/>
                      </a:lnTo>
                      <a:lnTo>
                        <a:pt x="1" y="12"/>
                      </a:lnTo>
                      <a:lnTo>
                        <a:pt x="4" y="14"/>
                      </a:lnTo>
                      <a:lnTo>
                        <a:pt x="9"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1" name="Freeform 1534">
                  <a:extLst>
                    <a:ext uri="{FF2B5EF4-FFF2-40B4-BE49-F238E27FC236}">
                      <a16:creationId xmlns:a16="http://schemas.microsoft.com/office/drawing/2014/main" id="{2DB1D1F5-936D-3AF1-A86B-D804C341E1E4}"/>
                    </a:ext>
                  </a:extLst>
                </p:cNvPr>
                <p:cNvSpPr>
                  <a:spLocks/>
                </p:cNvSpPr>
                <p:nvPr/>
              </p:nvSpPr>
              <p:spPr bwMode="auto">
                <a:xfrm>
                  <a:off x="6089651" y="5070476"/>
                  <a:ext cx="4763" cy="3175"/>
                </a:xfrm>
                <a:custGeom>
                  <a:avLst/>
                  <a:gdLst>
                    <a:gd name="T0" fmla="*/ 9 w 17"/>
                    <a:gd name="T1" fmla="*/ 14 h 14"/>
                    <a:gd name="T2" fmla="*/ 9 w 17"/>
                    <a:gd name="T3" fmla="*/ 14 h 14"/>
                    <a:gd name="T4" fmla="*/ 13 w 17"/>
                    <a:gd name="T5" fmla="*/ 12 h 14"/>
                    <a:gd name="T6" fmla="*/ 16 w 17"/>
                    <a:gd name="T7" fmla="*/ 10 h 14"/>
                    <a:gd name="T8" fmla="*/ 17 w 17"/>
                    <a:gd name="T9" fmla="*/ 8 h 14"/>
                    <a:gd name="T10" fmla="*/ 17 w 17"/>
                    <a:gd name="T11" fmla="*/ 6 h 14"/>
                    <a:gd name="T12" fmla="*/ 17 w 17"/>
                    <a:gd name="T13" fmla="*/ 6 h 14"/>
                    <a:gd name="T14" fmla="*/ 17 w 17"/>
                    <a:gd name="T15" fmla="*/ 5 h 14"/>
                    <a:gd name="T16" fmla="*/ 16 w 17"/>
                    <a:gd name="T17" fmla="*/ 4 h 14"/>
                    <a:gd name="T18" fmla="*/ 13 w 17"/>
                    <a:gd name="T19" fmla="*/ 2 h 14"/>
                    <a:gd name="T20" fmla="*/ 9 w 17"/>
                    <a:gd name="T21" fmla="*/ 0 h 14"/>
                    <a:gd name="T22" fmla="*/ 9 w 17"/>
                    <a:gd name="T23" fmla="*/ 0 h 14"/>
                    <a:gd name="T24" fmla="*/ 4 w 17"/>
                    <a:gd name="T25" fmla="*/ 0 h 14"/>
                    <a:gd name="T26" fmla="*/ 1 w 17"/>
                    <a:gd name="T27" fmla="*/ 2 h 14"/>
                    <a:gd name="T28" fmla="*/ 0 w 17"/>
                    <a:gd name="T29" fmla="*/ 4 h 14"/>
                    <a:gd name="T30" fmla="*/ 0 w 17"/>
                    <a:gd name="T31" fmla="*/ 6 h 14"/>
                    <a:gd name="T32" fmla="*/ 0 w 17"/>
                    <a:gd name="T33" fmla="*/ 6 h 14"/>
                    <a:gd name="T34" fmla="*/ 0 w 17"/>
                    <a:gd name="T35" fmla="*/ 10 h 14"/>
                    <a:gd name="T36" fmla="*/ 1 w 17"/>
                    <a:gd name="T37" fmla="*/ 12 h 14"/>
                    <a:gd name="T38" fmla="*/ 4 w 17"/>
                    <a:gd name="T39" fmla="*/ 14 h 14"/>
                    <a:gd name="T40" fmla="*/ 9 w 17"/>
                    <a:gd name="T4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14">
                      <a:moveTo>
                        <a:pt x="9" y="14"/>
                      </a:moveTo>
                      <a:lnTo>
                        <a:pt x="9" y="14"/>
                      </a:lnTo>
                      <a:lnTo>
                        <a:pt x="13" y="12"/>
                      </a:lnTo>
                      <a:lnTo>
                        <a:pt x="16" y="10"/>
                      </a:lnTo>
                      <a:lnTo>
                        <a:pt x="17" y="8"/>
                      </a:lnTo>
                      <a:lnTo>
                        <a:pt x="17" y="6"/>
                      </a:lnTo>
                      <a:lnTo>
                        <a:pt x="17" y="6"/>
                      </a:lnTo>
                      <a:lnTo>
                        <a:pt x="17" y="5"/>
                      </a:lnTo>
                      <a:lnTo>
                        <a:pt x="16" y="4"/>
                      </a:lnTo>
                      <a:lnTo>
                        <a:pt x="13" y="2"/>
                      </a:lnTo>
                      <a:lnTo>
                        <a:pt x="9" y="0"/>
                      </a:lnTo>
                      <a:lnTo>
                        <a:pt x="9" y="0"/>
                      </a:lnTo>
                      <a:lnTo>
                        <a:pt x="4" y="0"/>
                      </a:lnTo>
                      <a:lnTo>
                        <a:pt x="1" y="2"/>
                      </a:lnTo>
                      <a:lnTo>
                        <a:pt x="0" y="4"/>
                      </a:lnTo>
                      <a:lnTo>
                        <a:pt x="0" y="6"/>
                      </a:lnTo>
                      <a:lnTo>
                        <a:pt x="0" y="6"/>
                      </a:lnTo>
                      <a:lnTo>
                        <a:pt x="0" y="10"/>
                      </a:lnTo>
                      <a:lnTo>
                        <a:pt x="1" y="12"/>
                      </a:lnTo>
                      <a:lnTo>
                        <a:pt x="4" y="14"/>
                      </a:lnTo>
                      <a:lnTo>
                        <a:pt x="9"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2" name="Freeform 1535">
                  <a:extLst>
                    <a:ext uri="{FF2B5EF4-FFF2-40B4-BE49-F238E27FC236}">
                      <a16:creationId xmlns:a16="http://schemas.microsoft.com/office/drawing/2014/main" id="{2AB0A581-69ED-A06C-895C-0DB14835BF87}"/>
                    </a:ext>
                  </a:extLst>
                </p:cNvPr>
                <p:cNvSpPr>
                  <a:spLocks/>
                </p:cNvSpPr>
                <p:nvPr/>
              </p:nvSpPr>
              <p:spPr bwMode="auto">
                <a:xfrm>
                  <a:off x="6089651" y="5070476"/>
                  <a:ext cx="4763" cy="3175"/>
                </a:xfrm>
                <a:custGeom>
                  <a:avLst/>
                  <a:gdLst>
                    <a:gd name="T0" fmla="*/ 9 w 17"/>
                    <a:gd name="T1" fmla="*/ 14 h 14"/>
                    <a:gd name="T2" fmla="*/ 9 w 17"/>
                    <a:gd name="T3" fmla="*/ 14 h 14"/>
                    <a:gd name="T4" fmla="*/ 13 w 17"/>
                    <a:gd name="T5" fmla="*/ 12 h 14"/>
                    <a:gd name="T6" fmla="*/ 16 w 17"/>
                    <a:gd name="T7" fmla="*/ 9 h 14"/>
                    <a:gd name="T8" fmla="*/ 17 w 17"/>
                    <a:gd name="T9" fmla="*/ 8 h 14"/>
                    <a:gd name="T10" fmla="*/ 17 w 17"/>
                    <a:gd name="T11" fmla="*/ 6 h 14"/>
                    <a:gd name="T12" fmla="*/ 17 w 17"/>
                    <a:gd name="T13" fmla="*/ 6 h 14"/>
                    <a:gd name="T14" fmla="*/ 17 w 17"/>
                    <a:gd name="T15" fmla="*/ 5 h 14"/>
                    <a:gd name="T16" fmla="*/ 16 w 17"/>
                    <a:gd name="T17" fmla="*/ 4 h 14"/>
                    <a:gd name="T18" fmla="*/ 13 w 17"/>
                    <a:gd name="T19" fmla="*/ 2 h 14"/>
                    <a:gd name="T20" fmla="*/ 9 w 17"/>
                    <a:gd name="T21" fmla="*/ 0 h 14"/>
                    <a:gd name="T22" fmla="*/ 9 w 17"/>
                    <a:gd name="T23" fmla="*/ 0 h 14"/>
                    <a:gd name="T24" fmla="*/ 4 w 17"/>
                    <a:gd name="T25" fmla="*/ 0 h 14"/>
                    <a:gd name="T26" fmla="*/ 1 w 17"/>
                    <a:gd name="T27" fmla="*/ 2 h 14"/>
                    <a:gd name="T28" fmla="*/ 0 w 17"/>
                    <a:gd name="T29" fmla="*/ 4 h 14"/>
                    <a:gd name="T30" fmla="*/ 0 w 17"/>
                    <a:gd name="T31" fmla="*/ 6 h 14"/>
                    <a:gd name="T32" fmla="*/ 0 w 17"/>
                    <a:gd name="T33" fmla="*/ 6 h 14"/>
                    <a:gd name="T34" fmla="*/ 0 w 17"/>
                    <a:gd name="T35" fmla="*/ 9 h 14"/>
                    <a:gd name="T36" fmla="*/ 1 w 17"/>
                    <a:gd name="T37" fmla="*/ 12 h 14"/>
                    <a:gd name="T38" fmla="*/ 4 w 17"/>
                    <a:gd name="T39" fmla="*/ 14 h 14"/>
                    <a:gd name="T40" fmla="*/ 9 w 17"/>
                    <a:gd name="T41" fmla="*/ 14 h 14"/>
                    <a:gd name="T42" fmla="*/ 9 w 17"/>
                    <a:gd name="T43"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7" h="14">
                      <a:moveTo>
                        <a:pt x="9" y="14"/>
                      </a:moveTo>
                      <a:lnTo>
                        <a:pt x="9" y="14"/>
                      </a:lnTo>
                      <a:lnTo>
                        <a:pt x="13" y="12"/>
                      </a:lnTo>
                      <a:lnTo>
                        <a:pt x="16" y="9"/>
                      </a:lnTo>
                      <a:lnTo>
                        <a:pt x="17" y="8"/>
                      </a:lnTo>
                      <a:lnTo>
                        <a:pt x="17" y="6"/>
                      </a:lnTo>
                      <a:lnTo>
                        <a:pt x="17" y="6"/>
                      </a:lnTo>
                      <a:lnTo>
                        <a:pt x="17" y="5"/>
                      </a:lnTo>
                      <a:lnTo>
                        <a:pt x="16" y="4"/>
                      </a:lnTo>
                      <a:lnTo>
                        <a:pt x="13" y="2"/>
                      </a:lnTo>
                      <a:lnTo>
                        <a:pt x="9" y="0"/>
                      </a:lnTo>
                      <a:lnTo>
                        <a:pt x="9" y="0"/>
                      </a:lnTo>
                      <a:lnTo>
                        <a:pt x="4" y="0"/>
                      </a:lnTo>
                      <a:lnTo>
                        <a:pt x="1" y="2"/>
                      </a:lnTo>
                      <a:lnTo>
                        <a:pt x="0" y="4"/>
                      </a:lnTo>
                      <a:lnTo>
                        <a:pt x="0" y="6"/>
                      </a:lnTo>
                      <a:lnTo>
                        <a:pt x="0" y="6"/>
                      </a:lnTo>
                      <a:lnTo>
                        <a:pt x="0" y="9"/>
                      </a:lnTo>
                      <a:lnTo>
                        <a:pt x="1" y="12"/>
                      </a:lnTo>
                      <a:lnTo>
                        <a:pt x="4" y="14"/>
                      </a:lnTo>
                      <a:lnTo>
                        <a:pt x="9" y="14"/>
                      </a:lnTo>
                      <a:lnTo>
                        <a:pt x="9"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03" name="Freeform 1536">
                  <a:extLst>
                    <a:ext uri="{FF2B5EF4-FFF2-40B4-BE49-F238E27FC236}">
                      <a16:creationId xmlns:a16="http://schemas.microsoft.com/office/drawing/2014/main" id="{D773DFE3-D96C-7561-F975-96F485DA3264}"/>
                    </a:ext>
                  </a:extLst>
                </p:cNvPr>
                <p:cNvSpPr>
                  <a:spLocks/>
                </p:cNvSpPr>
                <p:nvPr/>
              </p:nvSpPr>
              <p:spPr bwMode="auto">
                <a:xfrm>
                  <a:off x="6096001" y="5070476"/>
                  <a:ext cx="1588" cy="3175"/>
                </a:xfrm>
                <a:custGeom>
                  <a:avLst/>
                  <a:gdLst>
                    <a:gd name="T0" fmla="*/ 0 w 10"/>
                    <a:gd name="T1" fmla="*/ 14 h 14"/>
                    <a:gd name="T2" fmla="*/ 0 w 10"/>
                    <a:gd name="T3" fmla="*/ 14 h 14"/>
                    <a:gd name="T4" fmla="*/ 6 w 10"/>
                    <a:gd name="T5" fmla="*/ 14 h 14"/>
                    <a:gd name="T6" fmla="*/ 9 w 10"/>
                    <a:gd name="T7" fmla="*/ 12 h 14"/>
                    <a:gd name="T8" fmla="*/ 10 w 10"/>
                    <a:gd name="T9" fmla="*/ 10 h 14"/>
                    <a:gd name="T10" fmla="*/ 10 w 10"/>
                    <a:gd name="T11" fmla="*/ 8 h 14"/>
                    <a:gd name="T12" fmla="*/ 10 w 10"/>
                    <a:gd name="T13" fmla="*/ 8 h 14"/>
                    <a:gd name="T14" fmla="*/ 10 w 10"/>
                    <a:gd name="T15" fmla="*/ 5 h 14"/>
                    <a:gd name="T16" fmla="*/ 9 w 10"/>
                    <a:gd name="T17" fmla="*/ 2 h 14"/>
                    <a:gd name="T18" fmla="*/ 6 w 10"/>
                    <a:gd name="T19" fmla="*/ 0 h 14"/>
                    <a:gd name="T20" fmla="*/ 0 w 10"/>
                    <a:gd name="T21" fmla="*/ 0 h 14"/>
                    <a:gd name="T22" fmla="*/ 0 w 10"/>
                    <a:gd name="T23" fmla="*/ 0 h 14"/>
                    <a:gd name="T24" fmla="*/ 0 w 10"/>
                    <a:gd name="T25" fmla="*/ 8 h 14"/>
                    <a:gd name="T26" fmla="*/ 0 w 10"/>
                    <a:gd name="T27" fmla="*/ 8 h 14"/>
                    <a:gd name="T28" fmla="*/ 0 w 10"/>
                    <a:gd name="T2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 h="14">
                      <a:moveTo>
                        <a:pt x="0" y="14"/>
                      </a:moveTo>
                      <a:lnTo>
                        <a:pt x="0" y="14"/>
                      </a:lnTo>
                      <a:lnTo>
                        <a:pt x="6" y="14"/>
                      </a:lnTo>
                      <a:lnTo>
                        <a:pt x="9" y="12"/>
                      </a:lnTo>
                      <a:lnTo>
                        <a:pt x="10" y="10"/>
                      </a:lnTo>
                      <a:lnTo>
                        <a:pt x="10" y="8"/>
                      </a:lnTo>
                      <a:lnTo>
                        <a:pt x="10" y="8"/>
                      </a:lnTo>
                      <a:lnTo>
                        <a:pt x="10" y="5"/>
                      </a:lnTo>
                      <a:lnTo>
                        <a:pt x="9" y="2"/>
                      </a:lnTo>
                      <a:lnTo>
                        <a:pt x="6" y="0"/>
                      </a:lnTo>
                      <a:lnTo>
                        <a:pt x="0" y="0"/>
                      </a:lnTo>
                      <a:lnTo>
                        <a:pt x="0" y="0"/>
                      </a:lnTo>
                      <a:lnTo>
                        <a:pt x="0" y="8"/>
                      </a:lnTo>
                      <a:lnTo>
                        <a:pt x="0" y="8"/>
                      </a:lnTo>
                      <a:lnTo>
                        <a:pt x="0"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4" name="Freeform 1537">
                  <a:extLst>
                    <a:ext uri="{FF2B5EF4-FFF2-40B4-BE49-F238E27FC236}">
                      <a16:creationId xmlns:a16="http://schemas.microsoft.com/office/drawing/2014/main" id="{FDB8D9C3-5B08-A831-6A0B-2ABA4A3A1D3E}"/>
                    </a:ext>
                  </a:extLst>
                </p:cNvPr>
                <p:cNvSpPr>
                  <a:spLocks/>
                </p:cNvSpPr>
                <p:nvPr/>
              </p:nvSpPr>
              <p:spPr bwMode="auto">
                <a:xfrm>
                  <a:off x="6096001" y="5070476"/>
                  <a:ext cx="1588" cy="3175"/>
                </a:xfrm>
                <a:custGeom>
                  <a:avLst/>
                  <a:gdLst>
                    <a:gd name="T0" fmla="*/ 0 w 10"/>
                    <a:gd name="T1" fmla="*/ 14 h 14"/>
                    <a:gd name="T2" fmla="*/ 0 w 10"/>
                    <a:gd name="T3" fmla="*/ 14 h 14"/>
                    <a:gd name="T4" fmla="*/ 6 w 10"/>
                    <a:gd name="T5" fmla="*/ 14 h 14"/>
                    <a:gd name="T6" fmla="*/ 9 w 10"/>
                    <a:gd name="T7" fmla="*/ 12 h 14"/>
                    <a:gd name="T8" fmla="*/ 10 w 10"/>
                    <a:gd name="T9" fmla="*/ 10 h 14"/>
                    <a:gd name="T10" fmla="*/ 10 w 10"/>
                    <a:gd name="T11" fmla="*/ 8 h 14"/>
                    <a:gd name="T12" fmla="*/ 10 w 10"/>
                    <a:gd name="T13" fmla="*/ 8 h 14"/>
                    <a:gd name="T14" fmla="*/ 10 w 10"/>
                    <a:gd name="T15" fmla="*/ 5 h 14"/>
                    <a:gd name="T16" fmla="*/ 9 w 10"/>
                    <a:gd name="T17" fmla="*/ 2 h 14"/>
                    <a:gd name="T18" fmla="*/ 6 w 10"/>
                    <a:gd name="T19" fmla="*/ 0 h 14"/>
                    <a:gd name="T20" fmla="*/ 0 w 10"/>
                    <a:gd name="T21" fmla="*/ 0 h 14"/>
                    <a:gd name="T22" fmla="*/ 0 w 10"/>
                    <a:gd name="T23" fmla="*/ 0 h 14"/>
                    <a:gd name="T24" fmla="*/ 0 w 10"/>
                    <a:gd name="T25" fmla="*/ 8 h 14"/>
                    <a:gd name="T26" fmla="*/ 0 w 10"/>
                    <a:gd name="T27" fmla="*/ 8 h 14"/>
                    <a:gd name="T28" fmla="*/ 0 w 10"/>
                    <a:gd name="T2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 h="14">
                      <a:moveTo>
                        <a:pt x="0" y="14"/>
                      </a:moveTo>
                      <a:lnTo>
                        <a:pt x="0" y="14"/>
                      </a:lnTo>
                      <a:lnTo>
                        <a:pt x="6" y="14"/>
                      </a:lnTo>
                      <a:lnTo>
                        <a:pt x="9" y="12"/>
                      </a:lnTo>
                      <a:lnTo>
                        <a:pt x="10" y="10"/>
                      </a:lnTo>
                      <a:lnTo>
                        <a:pt x="10" y="8"/>
                      </a:lnTo>
                      <a:lnTo>
                        <a:pt x="10" y="8"/>
                      </a:lnTo>
                      <a:lnTo>
                        <a:pt x="10" y="5"/>
                      </a:lnTo>
                      <a:lnTo>
                        <a:pt x="9" y="2"/>
                      </a:lnTo>
                      <a:lnTo>
                        <a:pt x="6" y="0"/>
                      </a:lnTo>
                      <a:lnTo>
                        <a:pt x="0" y="0"/>
                      </a:lnTo>
                      <a:lnTo>
                        <a:pt x="0" y="0"/>
                      </a:lnTo>
                      <a:lnTo>
                        <a:pt x="0" y="8"/>
                      </a:lnTo>
                      <a:lnTo>
                        <a:pt x="0" y="8"/>
                      </a:lnTo>
                      <a:lnTo>
                        <a:pt x="0"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5" name="Freeform 1538">
                  <a:extLst>
                    <a:ext uri="{FF2B5EF4-FFF2-40B4-BE49-F238E27FC236}">
                      <a16:creationId xmlns:a16="http://schemas.microsoft.com/office/drawing/2014/main" id="{FF921BB1-2FF3-87FF-964E-AF5A57EE01A2}"/>
                    </a:ext>
                  </a:extLst>
                </p:cNvPr>
                <p:cNvSpPr>
                  <a:spLocks/>
                </p:cNvSpPr>
                <p:nvPr/>
              </p:nvSpPr>
              <p:spPr bwMode="auto">
                <a:xfrm>
                  <a:off x="6096001" y="5070476"/>
                  <a:ext cx="1588" cy="3175"/>
                </a:xfrm>
                <a:custGeom>
                  <a:avLst/>
                  <a:gdLst>
                    <a:gd name="T0" fmla="*/ 0 w 10"/>
                    <a:gd name="T1" fmla="*/ 14 h 14"/>
                    <a:gd name="T2" fmla="*/ 0 w 10"/>
                    <a:gd name="T3" fmla="*/ 14 h 14"/>
                    <a:gd name="T4" fmla="*/ 6 w 10"/>
                    <a:gd name="T5" fmla="*/ 14 h 14"/>
                    <a:gd name="T6" fmla="*/ 9 w 10"/>
                    <a:gd name="T7" fmla="*/ 12 h 14"/>
                    <a:gd name="T8" fmla="*/ 10 w 10"/>
                    <a:gd name="T9" fmla="*/ 10 h 14"/>
                    <a:gd name="T10" fmla="*/ 10 w 10"/>
                    <a:gd name="T11" fmla="*/ 8 h 14"/>
                    <a:gd name="T12" fmla="*/ 10 w 10"/>
                    <a:gd name="T13" fmla="*/ 8 h 14"/>
                    <a:gd name="T14" fmla="*/ 10 w 10"/>
                    <a:gd name="T15" fmla="*/ 5 h 14"/>
                    <a:gd name="T16" fmla="*/ 9 w 10"/>
                    <a:gd name="T17" fmla="*/ 2 h 14"/>
                    <a:gd name="T18" fmla="*/ 6 w 10"/>
                    <a:gd name="T19" fmla="*/ 0 h 14"/>
                    <a:gd name="T20" fmla="*/ 0 w 10"/>
                    <a:gd name="T21" fmla="*/ 0 h 14"/>
                    <a:gd name="T22" fmla="*/ 0 w 10"/>
                    <a:gd name="T23" fmla="*/ 0 h 14"/>
                    <a:gd name="T24" fmla="*/ 0 w 10"/>
                    <a:gd name="T25" fmla="*/ 8 h 14"/>
                    <a:gd name="T26" fmla="*/ 0 w 10"/>
                    <a:gd name="T27" fmla="*/ 8 h 14"/>
                    <a:gd name="T28" fmla="*/ 0 w 10"/>
                    <a:gd name="T29" fmla="*/ 14 h 14"/>
                    <a:gd name="T30" fmla="*/ 0 w 10"/>
                    <a:gd name="T3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 h="14">
                      <a:moveTo>
                        <a:pt x="0" y="14"/>
                      </a:moveTo>
                      <a:lnTo>
                        <a:pt x="0" y="14"/>
                      </a:lnTo>
                      <a:lnTo>
                        <a:pt x="6" y="14"/>
                      </a:lnTo>
                      <a:lnTo>
                        <a:pt x="9" y="12"/>
                      </a:lnTo>
                      <a:lnTo>
                        <a:pt x="10" y="10"/>
                      </a:lnTo>
                      <a:lnTo>
                        <a:pt x="10" y="8"/>
                      </a:lnTo>
                      <a:lnTo>
                        <a:pt x="10" y="8"/>
                      </a:lnTo>
                      <a:lnTo>
                        <a:pt x="10" y="5"/>
                      </a:lnTo>
                      <a:lnTo>
                        <a:pt x="9" y="2"/>
                      </a:lnTo>
                      <a:lnTo>
                        <a:pt x="6" y="0"/>
                      </a:lnTo>
                      <a:lnTo>
                        <a:pt x="0" y="0"/>
                      </a:lnTo>
                      <a:lnTo>
                        <a:pt x="0" y="0"/>
                      </a:lnTo>
                      <a:lnTo>
                        <a:pt x="0" y="8"/>
                      </a:lnTo>
                      <a:lnTo>
                        <a:pt x="0" y="8"/>
                      </a:lnTo>
                      <a:lnTo>
                        <a:pt x="0" y="14"/>
                      </a:lnTo>
                      <a:lnTo>
                        <a:pt x="0"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06" name="Freeform 1539">
                  <a:extLst>
                    <a:ext uri="{FF2B5EF4-FFF2-40B4-BE49-F238E27FC236}">
                      <a16:creationId xmlns:a16="http://schemas.microsoft.com/office/drawing/2014/main" id="{0CADA8C4-E273-7042-68EF-A9C990C73962}"/>
                    </a:ext>
                  </a:extLst>
                </p:cNvPr>
                <p:cNvSpPr>
                  <a:spLocks/>
                </p:cNvSpPr>
                <p:nvPr/>
              </p:nvSpPr>
              <p:spPr bwMode="auto">
                <a:xfrm>
                  <a:off x="6097588" y="5067301"/>
                  <a:ext cx="34925" cy="30163"/>
                </a:xfrm>
                <a:custGeom>
                  <a:avLst/>
                  <a:gdLst>
                    <a:gd name="T0" fmla="*/ 152 w 152"/>
                    <a:gd name="T1" fmla="*/ 28 h 129"/>
                    <a:gd name="T2" fmla="*/ 119 w 152"/>
                    <a:gd name="T3" fmla="*/ 17 h 129"/>
                    <a:gd name="T4" fmla="*/ 89 w 152"/>
                    <a:gd name="T5" fmla="*/ 12 h 129"/>
                    <a:gd name="T6" fmla="*/ 66 w 152"/>
                    <a:gd name="T7" fmla="*/ 13 h 129"/>
                    <a:gd name="T8" fmla="*/ 51 w 152"/>
                    <a:gd name="T9" fmla="*/ 18 h 129"/>
                    <a:gd name="T10" fmla="*/ 45 w 152"/>
                    <a:gd name="T11" fmla="*/ 21 h 129"/>
                    <a:gd name="T12" fmla="*/ 33 w 152"/>
                    <a:gd name="T13" fmla="*/ 31 h 129"/>
                    <a:gd name="T14" fmla="*/ 24 w 152"/>
                    <a:gd name="T15" fmla="*/ 40 h 129"/>
                    <a:gd name="T16" fmla="*/ 19 w 152"/>
                    <a:gd name="T17" fmla="*/ 50 h 129"/>
                    <a:gd name="T18" fmla="*/ 17 w 152"/>
                    <a:gd name="T19" fmla="*/ 60 h 129"/>
                    <a:gd name="T20" fmla="*/ 19 w 152"/>
                    <a:gd name="T21" fmla="*/ 72 h 129"/>
                    <a:gd name="T22" fmla="*/ 24 w 152"/>
                    <a:gd name="T23" fmla="*/ 83 h 129"/>
                    <a:gd name="T24" fmla="*/ 33 w 152"/>
                    <a:gd name="T25" fmla="*/ 94 h 129"/>
                    <a:gd name="T26" fmla="*/ 45 w 152"/>
                    <a:gd name="T27" fmla="*/ 106 h 129"/>
                    <a:gd name="T28" fmla="*/ 39 w 152"/>
                    <a:gd name="T29" fmla="*/ 112 h 129"/>
                    <a:gd name="T30" fmla="*/ 32 w 152"/>
                    <a:gd name="T31" fmla="*/ 124 h 129"/>
                    <a:gd name="T32" fmla="*/ 26 w 152"/>
                    <a:gd name="T33" fmla="*/ 129 h 129"/>
                    <a:gd name="T34" fmla="*/ 19 w 152"/>
                    <a:gd name="T35" fmla="*/ 123 h 129"/>
                    <a:gd name="T36" fmla="*/ 6 w 152"/>
                    <a:gd name="T37" fmla="*/ 104 h 129"/>
                    <a:gd name="T38" fmla="*/ 2 w 152"/>
                    <a:gd name="T39" fmla="*/ 91 h 129"/>
                    <a:gd name="T40" fmla="*/ 0 w 152"/>
                    <a:gd name="T41" fmla="*/ 78 h 129"/>
                    <a:gd name="T42" fmla="*/ 2 w 152"/>
                    <a:gd name="T43" fmla="*/ 62 h 129"/>
                    <a:gd name="T44" fmla="*/ 7 w 152"/>
                    <a:gd name="T45" fmla="*/ 46 h 129"/>
                    <a:gd name="T46" fmla="*/ 18 w 152"/>
                    <a:gd name="T47" fmla="*/ 30 h 129"/>
                    <a:gd name="T48" fmla="*/ 20 w 152"/>
                    <a:gd name="T49" fmla="*/ 25 h 129"/>
                    <a:gd name="T50" fmla="*/ 27 w 152"/>
                    <a:gd name="T51" fmla="*/ 18 h 129"/>
                    <a:gd name="T52" fmla="*/ 39 w 152"/>
                    <a:gd name="T53" fmla="*/ 10 h 129"/>
                    <a:gd name="T54" fmla="*/ 53 w 152"/>
                    <a:gd name="T55" fmla="*/ 4 h 129"/>
                    <a:gd name="T56" fmla="*/ 71 w 152"/>
                    <a:gd name="T57" fmla="*/ 0 h 129"/>
                    <a:gd name="T58" fmla="*/ 91 w 152"/>
                    <a:gd name="T59" fmla="*/ 0 h 129"/>
                    <a:gd name="T60" fmla="*/ 114 w 152"/>
                    <a:gd name="T61" fmla="*/ 3 h 129"/>
                    <a:gd name="T62" fmla="*/ 138 w 152"/>
                    <a:gd name="T63" fmla="*/ 11 h 129"/>
                    <a:gd name="T64" fmla="*/ 152 w 152"/>
                    <a:gd name="T65" fmla="*/ 28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2" h="129">
                      <a:moveTo>
                        <a:pt x="152" y="28"/>
                      </a:moveTo>
                      <a:lnTo>
                        <a:pt x="152" y="28"/>
                      </a:lnTo>
                      <a:lnTo>
                        <a:pt x="132" y="21"/>
                      </a:lnTo>
                      <a:lnTo>
                        <a:pt x="119" y="17"/>
                      </a:lnTo>
                      <a:lnTo>
                        <a:pt x="104" y="14"/>
                      </a:lnTo>
                      <a:lnTo>
                        <a:pt x="89" y="12"/>
                      </a:lnTo>
                      <a:lnTo>
                        <a:pt x="74" y="12"/>
                      </a:lnTo>
                      <a:lnTo>
                        <a:pt x="66" y="13"/>
                      </a:lnTo>
                      <a:lnTo>
                        <a:pt x="58" y="15"/>
                      </a:lnTo>
                      <a:lnTo>
                        <a:pt x="51" y="18"/>
                      </a:lnTo>
                      <a:lnTo>
                        <a:pt x="45" y="21"/>
                      </a:lnTo>
                      <a:lnTo>
                        <a:pt x="45" y="21"/>
                      </a:lnTo>
                      <a:lnTo>
                        <a:pt x="38" y="25"/>
                      </a:lnTo>
                      <a:lnTo>
                        <a:pt x="33" y="31"/>
                      </a:lnTo>
                      <a:lnTo>
                        <a:pt x="28" y="35"/>
                      </a:lnTo>
                      <a:lnTo>
                        <a:pt x="24" y="40"/>
                      </a:lnTo>
                      <a:lnTo>
                        <a:pt x="21" y="45"/>
                      </a:lnTo>
                      <a:lnTo>
                        <a:pt x="19" y="50"/>
                      </a:lnTo>
                      <a:lnTo>
                        <a:pt x="18" y="55"/>
                      </a:lnTo>
                      <a:lnTo>
                        <a:pt x="17" y="60"/>
                      </a:lnTo>
                      <a:lnTo>
                        <a:pt x="18" y="67"/>
                      </a:lnTo>
                      <a:lnTo>
                        <a:pt x="19" y="72"/>
                      </a:lnTo>
                      <a:lnTo>
                        <a:pt x="21" y="77"/>
                      </a:lnTo>
                      <a:lnTo>
                        <a:pt x="24" y="83"/>
                      </a:lnTo>
                      <a:lnTo>
                        <a:pt x="28" y="89"/>
                      </a:lnTo>
                      <a:lnTo>
                        <a:pt x="33" y="94"/>
                      </a:lnTo>
                      <a:lnTo>
                        <a:pt x="45" y="106"/>
                      </a:lnTo>
                      <a:lnTo>
                        <a:pt x="45" y="106"/>
                      </a:lnTo>
                      <a:lnTo>
                        <a:pt x="42" y="109"/>
                      </a:lnTo>
                      <a:lnTo>
                        <a:pt x="39" y="112"/>
                      </a:lnTo>
                      <a:lnTo>
                        <a:pt x="36" y="118"/>
                      </a:lnTo>
                      <a:lnTo>
                        <a:pt x="32" y="124"/>
                      </a:lnTo>
                      <a:lnTo>
                        <a:pt x="29" y="127"/>
                      </a:lnTo>
                      <a:lnTo>
                        <a:pt x="26" y="129"/>
                      </a:lnTo>
                      <a:lnTo>
                        <a:pt x="26" y="129"/>
                      </a:lnTo>
                      <a:lnTo>
                        <a:pt x="19" y="123"/>
                      </a:lnTo>
                      <a:lnTo>
                        <a:pt x="12" y="114"/>
                      </a:lnTo>
                      <a:lnTo>
                        <a:pt x="6" y="104"/>
                      </a:lnTo>
                      <a:lnTo>
                        <a:pt x="4" y="97"/>
                      </a:lnTo>
                      <a:lnTo>
                        <a:pt x="2" y="91"/>
                      </a:lnTo>
                      <a:lnTo>
                        <a:pt x="1" y="85"/>
                      </a:lnTo>
                      <a:lnTo>
                        <a:pt x="0" y="78"/>
                      </a:lnTo>
                      <a:lnTo>
                        <a:pt x="0" y="70"/>
                      </a:lnTo>
                      <a:lnTo>
                        <a:pt x="2" y="62"/>
                      </a:lnTo>
                      <a:lnTo>
                        <a:pt x="4" y="54"/>
                      </a:lnTo>
                      <a:lnTo>
                        <a:pt x="7" y="46"/>
                      </a:lnTo>
                      <a:lnTo>
                        <a:pt x="12" y="38"/>
                      </a:lnTo>
                      <a:lnTo>
                        <a:pt x="18" y="30"/>
                      </a:lnTo>
                      <a:lnTo>
                        <a:pt x="18" y="30"/>
                      </a:lnTo>
                      <a:lnTo>
                        <a:pt x="20" y="25"/>
                      </a:lnTo>
                      <a:lnTo>
                        <a:pt x="23" y="21"/>
                      </a:lnTo>
                      <a:lnTo>
                        <a:pt x="27" y="18"/>
                      </a:lnTo>
                      <a:lnTo>
                        <a:pt x="33" y="14"/>
                      </a:lnTo>
                      <a:lnTo>
                        <a:pt x="39" y="10"/>
                      </a:lnTo>
                      <a:lnTo>
                        <a:pt x="45" y="7"/>
                      </a:lnTo>
                      <a:lnTo>
                        <a:pt x="53" y="4"/>
                      </a:lnTo>
                      <a:lnTo>
                        <a:pt x="61" y="2"/>
                      </a:lnTo>
                      <a:lnTo>
                        <a:pt x="71" y="0"/>
                      </a:lnTo>
                      <a:lnTo>
                        <a:pt x="80" y="0"/>
                      </a:lnTo>
                      <a:lnTo>
                        <a:pt x="91" y="0"/>
                      </a:lnTo>
                      <a:lnTo>
                        <a:pt x="101" y="1"/>
                      </a:lnTo>
                      <a:lnTo>
                        <a:pt x="114" y="3"/>
                      </a:lnTo>
                      <a:lnTo>
                        <a:pt x="126" y="7"/>
                      </a:lnTo>
                      <a:lnTo>
                        <a:pt x="138" y="11"/>
                      </a:lnTo>
                      <a:lnTo>
                        <a:pt x="152" y="18"/>
                      </a:lnTo>
                      <a:lnTo>
                        <a:pt x="152" y="28"/>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7" name="Freeform 1540">
                  <a:extLst>
                    <a:ext uri="{FF2B5EF4-FFF2-40B4-BE49-F238E27FC236}">
                      <a16:creationId xmlns:a16="http://schemas.microsoft.com/office/drawing/2014/main" id="{175BE95D-1DD0-B04D-A8B1-E7E49127CE5F}"/>
                    </a:ext>
                  </a:extLst>
                </p:cNvPr>
                <p:cNvSpPr>
                  <a:spLocks/>
                </p:cNvSpPr>
                <p:nvPr/>
              </p:nvSpPr>
              <p:spPr bwMode="auto">
                <a:xfrm>
                  <a:off x="6097588" y="5067301"/>
                  <a:ext cx="34925" cy="30163"/>
                </a:xfrm>
                <a:custGeom>
                  <a:avLst/>
                  <a:gdLst>
                    <a:gd name="T0" fmla="*/ 152 w 152"/>
                    <a:gd name="T1" fmla="*/ 28 h 129"/>
                    <a:gd name="T2" fmla="*/ 119 w 152"/>
                    <a:gd name="T3" fmla="*/ 17 h 129"/>
                    <a:gd name="T4" fmla="*/ 89 w 152"/>
                    <a:gd name="T5" fmla="*/ 12 h 129"/>
                    <a:gd name="T6" fmla="*/ 66 w 152"/>
                    <a:gd name="T7" fmla="*/ 13 h 129"/>
                    <a:gd name="T8" fmla="*/ 51 w 152"/>
                    <a:gd name="T9" fmla="*/ 18 h 129"/>
                    <a:gd name="T10" fmla="*/ 45 w 152"/>
                    <a:gd name="T11" fmla="*/ 21 h 129"/>
                    <a:gd name="T12" fmla="*/ 33 w 152"/>
                    <a:gd name="T13" fmla="*/ 31 h 129"/>
                    <a:gd name="T14" fmla="*/ 24 w 152"/>
                    <a:gd name="T15" fmla="*/ 40 h 129"/>
                    <a:gd name="T16" fmla="*/ 19 w 152"/>
                    <a:gd name="T17" fmla="*/ 50 h 129"/>
                    <a:gd name="T18" fmla="*/ 17 w 152"/>
                    <a:gd name="T19" fmla="*/ 60 h 129"/>
                    <a:gd name="T20" fmla="*/ 19 w 152"/>
                    <a:gd name="T21" fmla="*/ 72 h 129"/>
                    <a:gd name="T22" fmla="*/ 24 w 152"/>
                    <a:gd name="T23" fmla="*/ 83 h 129"/>
                    <a:gd name="T24" fmla="*/ 33 w 152"/>
                    <a:gd name="T25" fmla="*/ 94 h 129"/>
                    <a:gd name="T26" fmla="*/ 45 w 152"/>
                    <a:gd name="T27" fmla="*/ 106 h 129"/>
                    <a:gd name="T28" fmla="*/ 39 w 152"/>
                    <a:gd name="T29" fmla="*/ 112 h 129"/>
                    <a:gd name="T30" fmla="*/ 32 w 152"/>
                    <a:gd name="T31" fmla="*/ 124 h 129"/>
                    <a:gd name="T32" fmla="*/ 26 w 152"/>
                    <a:gd name="T33" fmla="*/ 129 h 129"/>
                    <a:gd name="T34" fmla="*/ 19 w 152"/>
                    <a:gd name="T35" fmla="*/ 123 h 129"/>
                    <a:gd name="T36" fmla="*/ 6 w 152"/>
                    <a:gd name="T37" fmla="*/ 104 h 129"/>
                    <a:gd name="T38" fmla="*/ 2 w 152"/>
                    <a:gd name="T39" fmla="*/ 91 h 129"/>
                    <a:gd name="T40" fmla="*/ 0 w 152"/>
                    <a:gd name="T41" fmla="*/ 78 h 129"/>
                    <a:gd name="T42" fmla="*/ 2 w 152"/>
                    <a:gd name="T43" fmla="*/ 62 h 129"/>
                    <a:gd name="T44" fmla="*/ 7 w 152"/>
                    <a:gd name="T45" fmla="*/ 46 h 129"/>
                    <a:gd name="T46" fmla="*/ 18 w 152"/>
                    <a:gd name="T47" fmla="*/ 30 h 129"/>
                    <a:gd name="T48" fmla="*/ 20 w 152"/>
                    <a:gd name="T49" fmla="*/ 25 h 129"/>
                    <a:gd name="T50" fmla="*/ 27 w 152"/>
                    <a:gd name="T51" fmla="*/ 18 h 129"/>
                    <a:gd name="T52" fmla="*/ 39 w 152"/>
                    <a:gd name="T53" fmla="*/ 10 h 129"/>
                    <a:gd name="T54" fmla="*/ 53 w 152"/>
                    <a:gd name="T55" fmla="*/ 4 h 129"/>
                    <a:gd name="T56" fmla="*/ 71 w 152"/>
                    <a:gd name="T57" fmla="*/ 0 h 129"/>
                    <a:gd name="T58" fmla="*/ 91 w 152"/>
                    <a:gd name="T59" fmla="*/ 0 h 129"/>
                    <a:gd name="T60" fmla="*/ 114 w 152"/>
                    <a:gd name="T61" fmla="*/ 3 h 129"/>
                    <a:gd name="T62" fmla="*/ 138 w 152"/>
                    <a:gd name="T63" fmla="*/ 11 h 129"/>
                    <a:gd name="T64" fmla="*/ 152 w 152"/>
                    <a:gd name="T65" fmla="*/ 28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2" h="129">
                      <a:moveTo>
                        <a:pt x="152" y="28"/>
                      </a:moveTo>
                      <a:lnTo>
                        <a:pt x="152" y="28"/>
                      </a:lnTo>
                      <a:lnTo>
                        <a:pt x="132" y="21"/>
                      </a:lnTo>
                      <a:lnTo>
                        <a:pt x="119" y="17"/>
                      </a:lnTo>
                      <a:lnTo>
                        <a:pt x="104" y="14"/>
                      </a:lnTo>
                      <a:lnTo>
                        <a:pt x="89" y="12"/>
                      </a:lnTo>
                      <a:lnTo>
                        <a:pt x="74" y="12"/>
                      </a:lnTo>
                      <a:lnTo>
                        <a:pt x="66" y="13"/>
                      </a:lnTo>
                      <a:lnTo>
                        <a:pt x="58" y="15"/>
                      </a:lnTo>
                      <a:lnTo>
                        <a:pt x="51" y="18"/>
                      </a:lnTo>
                      <a:lnTo>
                        <a:pt x="45" y="21"/>
                      </a:lnTo>
                      <a:lnTo>
                        <a:pt x="45" y="21"/>
                      </a:lnTo>
                      <a:lnTo>
                        <a:pt x="38" y="25"/>
                      </a:lnTo>
                      <a:lnTo>
                        <a:pt x="33" y="31"/>
                      </a:lnTo>
                      <a:lnTo>
                        <a:pt x="28" y="35"/>
                      </a:lnTo>
                      <a:lnTo>
                        <a:pt x="24" y="40"/>
                      </a:lnTo>
                      <a:lnTo>
                        <a:pt x="21" y="45"/>
                      </a:lnTo>
                      <a:lnTo>
                        <a:pt x="19" y="50"/>
                      </a:lnTo>
                      <a:lnTo>
                        <a:pt x="18" y="55"/>
                      </a:lnTo>
                      <a:lnTo>
                        <a:pt x="17" y="60"/>
                      </a:lnTo>
                      <a:lnTo>
                        <a:pt x="18" y="67"/>
                      </a:lnTo>
                      <a:lnTo>
                        <a:pt x="19" y="72"/>
                      </a:lnTo>
                      <a:lnTo>
                        <a:pt x="21" y="77"/>
                      </a:lnTo>
                      <a:lnTo>
                        <a:pt x="24" y="83"/>
                      </a:lnTo>
                      <a:lnTo>
                        <a:pt x="28" y="89"/>
                      </a:lnTo>
                      <a:lnTo>
                        <a:pt x="33" y="94"/>
                      </a:lnTo>
                      <a:lnTo>
                        <a:pt x="45" y="106"/>
                      </a:lnTo>
                      <a:lnTo>
                        <a:pt x="45" y="106"/>
                      </a:lnTo>
                      <a:lnTo>
                        <a:pt x="42" y="109"/>
                      </a:lnTo>
                      <a:lnTo>
                        <a:pt x="39" y="112"/>
                      </a:lnTo>
                      <a:lnTo>
                        <a:pt x="36" y="118"/>
                      </a:lnTo>
                      <a:lnTo>
                        <a:pt x="32" y="124"/>
                      </a:lnTo>
                      <a:lnTo>
                        <a:pt x="29" y="127"/>
                      </a:lnTo>
                      <a:lnTo>
                        <a:pt x="26" y="129"/>
                      </a:lnTo>
                      <a:lnTo>
                        <a:pt x="26" y="129"/>
                      </a:lnTo>
                      <a:lnTo>
                        <a:pt x="19" y="123"/>
                      </a:lnTo>
                      <a:lnTo>
                        <a:pt x="12" y="114"/>
                      </a:lnTo>
                      <a:lnTo>
                        <a:pt x="6" y="104"/>
                      </a:lnTo>
                      <a:lnTo>
                        <a:pt x="4" y="97"/>
                      </a:lnTo>
                      <a:lnTo>
                        <a:pt x="2" y="91"/>
                      </a:lnTo>
                      <a:lnTo>
                        <a:pt x="1" y="85"/>
                      </a:lnTo>
                      <a:lnTo>
                        <a:pt x="0" y="78"/>
                      </a:lnTo>
                      <a:lnTo>
                        <a:pt x="0" y="70"/>
                      </a:lnTo>
                      <a:lnTo>
                        <a:pt x="2" y="62"/>
                      </a:lnTo>
                      <a:lnTo>
                        <a:pt x="4" y="54"/>
                      </a:lnTo>
                      <a:lnTo>
                        <a:pt x="7" y="46"/>
                      </a:lnTo>
                      <a:lnTo>
                        <a:pt x="12" y="38"/>
                      </a:lnTo>
                      <a:lnTo>
                        <a:pt x="18" y="30"/>
                      </a:lnTo>
                      <a:lnTo>
                        <a:pt x="18" y="30"/>
                      </a:lnTo>
                      <a:lnTo>
                        <a:pt x="20" y="25"/>
                      </a:lnTo>
                      <a:lnTo>
                        <a:pt x="23" y="21"/>
                      </a:lnTo>
                      <a:lnTo>
                        <a:pt x="27" y="18"/>
                      </a:lnTo>
                      <a:lnTo>
                        <a:pt x="33" y="14"/>
                      </a:lnTo>
                      <a:lnTo>
                        <a:pt x="39" y="10"/>
                      </a:lnTo>
                      <a:lnTo>
                        <a:pt x="45" y="7"/>
                      </a:lnTo>
                      <a:lnTo>
                        <a:pt x="53" y="4"/>
                      </a:lnTo>
                      <a:lnTo>
                        <a:pt x="61" y="2"/>
                      </a:lnTo>
                      <a:lnTo>
                        <a:pt x="71" y="0"/>
                      </a:lnTo>
                      <a:lnTo>
                        <a:pt x="80" y="0"/>
                      </a:lnTo>
                      <a:lnTo>
                        <a:pt x="91" y="0"/>
                      </a:lnTo>
                      <a:lnTo>
                        <a:pt x="101" y="1"/>
                      </a:lnTo>
                      <a:lnTo>
                        <a:pt x="114" y="3"/>
                      </a:lnTo>
                      <a:lnTo>
                        <a:pt x="126" y="7"/>
                      </a:lnTo>
                      <a:lnTo>
                        <a:pt x="138" y="11"/>
                      </a:lnTo>
                      <a:lnTo>
                        <a:pt x="152" y="18"/>
                      </a:lnTo>
                      <a:lnTo>
                        <a:pt x="152" y="2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8" name="Freeform 1541">
                  <a:extLst>
                    <a:ext uri="{FF2B5EF4-FFF2-40B4-BE49-F238E27FC236}">
                      <a16:creationId xmlns:a16="http://schemas.microsoft.com/office/drawing/2014/main" id="{7B2DC36F-BD4C-79C8-BA4C-7271C3DC4776}"/>
                    </a:ext>
                  </a:extLst>
                </p:cNvPr>
                <p:cNvSpPr>
                  <a:spLocks/>
                </p:cNvSpPr>
                <p:nvPr/>
              </p:nvSpPr>
              <p:spPr bwMode="auto">
                <a:xfrm>
                  <a:off x="6097588" y="5067301"/>
                  <a:ext cx="34925" cy="30163"/>
                </a:xfrm>
                <a:custGeom>
                  <a:avLst/>
                  <a:gdLst>
                    <a:gd name="T0" fmla="*/ 152 w 152"/>
                    <a:gd name="T1" fmla="*/ 28 h 129"/>
                    <a:gd name="T2" fmla="*/ 119 w 152"/>
                    <a:gd name="T3" fmla="*/ 17 h 129"/>
                    <a:gd name="T4" fmla="*/ 89 w 152"/>
                    <a:gd name="T5" fmla="*/ 12 h 129"/>
                    <a:gd name="T6" fmla="*/ 66 w 152"/>
                    <a:gd name="T7" fmla="*/ 13 h 129"/>
                    <a:gd name="T8" fmla="*/ 51 w 152"/>
                    <a:gd name="T9" fmla="*/ 18 h 129"/>
                    <a:gd name="T10" fmla="*/ 45 w 152"/>
                    <a:gd name="T11" fmla="*/ 21 h 129"/>
                    <a:gd name="T12" fmla="*/ 33 w 152"/>
                    <a:gd name="T13" fmla="*/ 31 h 129"/>
                    <a:gd name="T14" fmla="*/ 24 w 152"/>
                    <a:gd name="T15" fmla="*/ 40 h 129"/>
                    <a:gd name="T16" fmla="*/ 19 w 152"/>
                    <a:gd name="T17" fmla="*/ 50 h 129"/>
                    <a:gd name="T18" fmla="*/ 17 w 152"/>
                    <a:gd name="T19" fmla="*/ 60 h 129"/>
                    <a:gd name="T20" fmla="*/ 19 w 152"/>
                    <a:gd name="T21" fmla="*/ 72 h 129"/>
                    <a:gd name="T22" fmla="*/ 24 w 152"/>
                    <a:gd name="T23" fmla="*/ 83 h 129"/>
                    <a:gd name="T24" fmla="*/ 33 w 152"/>
                    <a:gd name="T25" fmla="*/ 94 h 129"/>
                    <a:gd name="T26" fmla="*/ 45 w 152"/>
                    <a:gd name="T27" fmla="*/ 106 h 129"/>
                    <a:gd name="T28" fmla="*/ 39 w 152"/>
                    <a:gd name="T29" fmla="*/ 112 h 129"/>
                    <a:gd name="T30" fmla="*/ 32 w 152"/>
                    <a:gd name="T31" fmla="*/ 124 h 129"/>
                    <a:gd name="T32" fmla="*/ 26 w 152"/>
                    <a:gd name="T33" fmla="*/ 129 h 129"/>
                    <a:gd name="T34" fmla="*/ 19 w 152"/>
                    <a:gd name="T35" fmla="*/ 123 h 129"/>
                    <a:gd name="T36" fmla="*/ 6 w 152"/>
                    <a:gd name="T37" fmla="*/ 104 h 129"/>
                    <a:gd name="T38" fmla="*/ 2 w 152"/>
                    <a:gd name="T39" fmla="*/ 91 h 129"/>
                    <a:gd name="T40" fmla="*/ 0 w 152"/>
                    <a:gd name="T41" fmla="*/ 78 h 129"/>
                    <a:gd name="T42" fmla="*/ 2 w 152"/>
                    <a:gd name="T43" fmla="*/ 62 h 129"/>
                    <a:gd name="T44" fmla="*/ 7 w 152"/>
                    <a:gd name="T45" fmla="*/ 46 h 129"/>
                    <a:gd name="T46" fmla="*/ 17 w 152"/>
                    <a:gd name="T47" fmla="*/ 30 h 129"/>
                    <a:gd name="T48" fmla="*/ 19 w 152"/>
                    <a:gd name="T49" fmla="*/ 25 h 129"/>
                    <a:gd name="T50" fmla="*/ 27 w 152"/>
                    <a:gd name="T51" fmla="*/ 18 h 129"/>
                    <a:gd name="T52" fmla="*/ 39 w 152"/>
                    <a:gd name="T53" fmla="*/ 10 h 129"/>
                    <a:gd name="T54" fmla="*/ 53 w 152"/>
                    <a:gd name="T55" fmla="*/ 4 h 129"/>
                    <a:gd name="T56" fmla="*/ 71 w 152"/>
                    <a:gd name="T57" fmla="*/ 0 h 129"/>
                    <a:gd name="T58" fmla="*/ 91 w 152"/>
                    <a:gd name="T59" fmla="*/ 0 h 129"/>
                    <a:gd name="T60" fmla="*/ 114 w 152"/>
                    <a:gd name="T61" fmla="*/ 3 h 129"/>
                    <a:gd name="T62" fmla="*/ 138 w 152"/>
                    <a:gd name="T63" fmla="*/ 11 h 129"/>
                    <a:gd name="T64" fmla="*/ 152 w 152"/>
                    <a:gd name="T65" fmla="*/ 28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2" h="129">
                      <a:moveTo>
                        <a:pt x="152" y="28"/>
                      </a:moveTo>
                      <a:lnTo>
                        <a:pt x="152" y="28"/>
                      </a:lnTo>
                      <a:lnTo>
                        <a:pt x="132" y="21"/>
                      </a:lnTo>
                      <a:lnTo>
                        <a:pt x="119" y="17"/>
                      </a:lnTo>
                      <a:lnTo>
                        <a:pt x="104" y="14"/>
                      </a:lnTo>
                      <a:lnTo>
                        <a:pt x="89" y="12"/>
                      </a:lnTo>
                      <a:lnTo>
                        <a:pt x="74" y="12"/>
                      </a:lnTo>
                      <a:lnTo>
                        <a:pt x="66" y="13"/>
                      </a:lnTo>
                      <a:lnTo>
                        <a:pt x="58" y="15"/>
                      </a:lnTo>
                      <a:lnTo>
                        <a:pt x="51" y="18"/>
                      </a:lnTo>
                      <a:lnTo>
                        <a:pt x="45" y="21"/>
                      </a:lnTo>
                      <a:lnTo>
                        <a:pt x="45" y="21"/>
                      </a:lnTo>
                      <a:lnTo>
                        <a:pt x="38" y="25"/>
                      </a:lnTo>
                      <a:lnTo>
                        <a:pt x="33" y="31"/>
                      </a:lnTo>
                      <a:lnTo>
                        <a:pt x="28" y="35"/>
                      </a:lnTo>
                      <a:lnTo>
                        <a:pt x="24" y="40"/>
                      </a:lnTo>
                      <a:lnTo>
                        <a:pt x="21" y="45"/>
                      </a:lnTo>
                      <a:lnTo>
                        <a:pt x="19" y="50"/>
                      </a:lnTo>
                      <a:lnTo>
                        <a:pt x="18" y="55"/>
                      </a:lnTo>
                      <a:lnTo>
                        <a:pt x="17" y="60"/>
                      </a:lnTo>
                      <a:lnTo>
                        <a:pt x="18" y="67"/>
                      </a:lnTo>
                      <a:lnTo>
                        <a:pt x="19" y="72"/>
                      </a:lnTo>
                      <a:lnTo>
                        <a:pt x="21" y="77"/>
                      </a:lnTo>
                      <a:lnTo>
                        <a:pt x="24" y="83"/>
                      </a:lnTo>
                      <a:lnTo>
                        <a:pt x="28" y="89"/>
                      </a:lnTo>
                      <a:lnTo>
                        <a:pt x="33" y="94"/>
                      </a:lnTo>
                      <a:lnTo>
                        <a:pt x="45" y="106"/>
                      </a:lnTo>
                      <a:lnTo>
                        <a:pt x="45" y="106"/>
                      </a:lnTo>
                      <a:lnTo>
                        <a:pt x="42" y="109"/>
                      </a:lnTo>
                      <a:lnTo>
                        <a:pt x="39" y="112"/>
                      </a:lnTo>
                      <a:lnTo>
                        <a:pt x="36" y="118"/>
                      </a:lnTo>
                      <a:lnTo>
                        <a:pt x="32" y="124"/>
                      </a:lnTo>
                      <a:lnTo>
                        <a:pt x="29" y="127"/>
                      </a:lnTo>
                      <a:lnTo>
                        <a:pt x="26" y="129"/>
                      </a:lnTo>
                      <a:lnTo>
                        <a:pt x="26" y="129"/>
                      </a:lnTo>
                      <a:lnTo>
                        <a:pt x="19" y="123"/>
                      </a:lnTo>
                      <a:lnTo>
                        <a:pt x="12" y="114"/>
                      </a:lnTo>
                      <a:lnTo>
                        <a:pt x="6" y="104"/>
                      </a:lnTo>
                      <a:lnTo>
                        <a:pt x="4" y="97"/>
                      </a:lnTo>
                      <a:lnTo>
                        <a:pt x="2" y="91"/>
                      </a:lnTo>
                      <a:lnTo>
                        <a:pt x="1" y="85"/>
                      </a:lnTo>
                      <a:lnTo>
                        <a:pt x="0" y="78"/>
                      </a:lnTo>
                      <a:lnTo>
                        <a:pt x="0" y="70"/>
                      </a:lnTo>
                      <a:lnTo>
                        <a:pt x="2" y="62"/>
                      </a:lnTo>
                      <a:lnTo>
                        <a:pt x="4" y="54"/>
                      </a:lnTo>
                      <a:lnTo>
                        <a:pt x="7" y="46"/>
                      </a:lnTo>
                      <a:lnTo>
                        <a:pt x="11" y="38"/>
                      </a:lnTo>
                      <a:lnTo>
                        <a:pt x="17" y="30"/>
                      </a:lnTo>
                      <a:lnTo>
                        <a:pt x="17" y="30"/>
                      </a:lnTo>
                      <a:lnTo>
                        <a:pt x="19" y="25"/>
                      </a:lnTo>
                      <a:lnTo>
                        <a:pt x="23" y="21"/>
                      </a:lnTo>
                      <a:lnTo>
                        <a:pt x="27" y="18"/>
                      </a:lnTo>
                      <a:lnTo>
                        <a:pt x="33" y="14"/>
                      </a:lnTo>
                      <a:lnTo>
                        <a:pt x="39" y="10"/>
                      </a:lnTo>
                      <a:lnTo>
                        <a:pt x="45" y="7"/>
                      </a:lnTo>
                      <a:lnTo>
                        <a:pt x="53" y="4"/>
                      </a:lnTo>
                      <a:lnTo>
                        <a:pt x="61" y="2"/>
                      </a:lnTo>
                      <a:lnTo>
                        <a:pt x="71" y="0"/>
                      </a:lnTo>
                      <a:lnTo>
                        <a:pt x="80" y="0"/>
                      </a:lnTo>
                      <a:lnTo>
                        <a:pt x="91" y="0"/>
                      </a:lnTo>
                      <a:lnTo>
                        <a:pt x="101" y="1"/>
                      </a:lnTo>
                      <a:lnTo>
                        <a:pt x="114" y="3"/>
                      </a:lnTo>
                      <a:lnTo>
                        <a:pt x="126" y="7"/>
                      </a:lnTo>
                      <a:lnTo>
                        <a:pt x="138" y="11"/>
                      </a:lnTo>
                      <a:lnTo>
                        <a:pt x="152" y="18"/>
                      </a:lnTo>
                      <a:lnTo>
                        <a:pt x="152" y="28"/>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09" name="Freeform 1542">
                  <a:extLst>
                    <a:ext uri="{FF2B5EF4-FFF2-40B4-BE49-F238E27FC236}">
                      <a16:creationId xmlns:a16="http://schemas.microsoft.com/office/drawing/2014/main" id="{F5B2F33C-4FC4-F784-4D10-E743675F514E}"/>
                    </a:ext>
                  </a:extLst>
                </p:cNvPr>
                <p:cNvSpPr>
                  <a:spLocks/>
                </p:cNvSpPr>
                <p:nvPr/>
              </p:nvSpPr>
              <p:spPr bwMode="auto">
                <a:xfrm>
                  <a:off x="6099176" y="5091113"/>
                  <a:ext cx="3175" cy="3175"/>
                </a:xfrm>
                <a:custGeom>
                  <a:avLst/>
                  <a:gdLst>
                    <a:gd name="T0" fmla="*/ 0 w 10"/>
                    <a:gd name="T1" fmla="*/ 14 h 14"/>
                    <a:gd name="T2" fmla="*/ 0 w 10"/>
                    <a:gd name="T3" fmla="*/ 14 h 14"/>
                    <a:gd name="T4" fmla="*/ 6 w 10"/>
                    <a:gd name="T5" fmla="*/ 13 h 14"/>
                    <a:gd name="T6" fmla="*/ 8 w 10"/>
                    <a:gd name="T7" fmla="*/ 12 h 14"/>
                    <a:gd name="T8" fmla="*/ 9 w 10"/>
                    <a:gd name="T9" fmla="*/ 9 h 14"/>
                    <a:gd name="T10" fmla="*/ 10 w 10"/>
                    <a:gd name="T11" fmla="*/ 6 h 14"/>
                    <a:gd name="T12" fmla="*/ 10 w 10"/>
                    <a:gd name="T13" fmla="*/ 6 h 14"/>
                    <a:gd name="T14" fmla="*/ 9 w 10"/>
                    <a:gd name="T15" fmla="*/ 4 h 14"/>
                    <a:gd name="T16" fmla="*/ 8 w 10"/>
                    <a:gd name="T17" fmla="*/ 2 h 14"/>
                    <a:gd name="T18" fmla="*/ 6 w 10"/>
                    <a:gd name="T19" fmla="*/ 0 h 14"/>
                    <a:gd name="T20" fmla="*/ 0 w 10"/>
                    <a:gd name="T21" fmla="*/ 0 h 14"/>
                    <a:gd name="T22" fmla="*/ 0 w 10"/>
                    <a:gd name="T23" fmla="*/ 0 h 14"/>
                    <a:gd name="T24" fmla="*/ 0 w 10"/>
                    <a:gd name="T25" fmla="*/ 6 h 14"/>
                    <a:gd name="T26" fmla="*/ 0 w 10"/>
                    <a:gd name="T27" fmla="*/ 6 h 14"/>
                    <a:gd name="T28" fmla="*/ 0 w 10"/>
                    <a:gd name="T2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 h="14">
                      <a:moveTo>
                        <a:pt x="0" y="14"/>
                      </a:moveTo>
                      <a:lnTo>
                        <a:pt x="0" y="14"/>
                      </a:lnTo>
                      <a:lnTo>
                        <a:pt x="6" y="13"/>
                      </a:lnTo>
                      <a:lnTo>
                        <a:pt x="8" y="12"/>
                      </a:lnTo>
                      <a:lnTo>
                        <a:pt x="9" y="9"/>
                      </a:lnTo>
                      <a:lnTo>
                        <a:pt x="10" y="6"/>
                      </a:lnTo>
                      <a:lnTo>
                        <a:pt x="10" y="6"/>
                      </a:lnTo>
                      <a:lnTo>
                        <a:pt x="9" y="4"/>
                      </a:lnTo>
                      <a:lnTo>
                        <a:pt x="8" y="2"/>
                      </a:lnTo>
                      <a:lnTo>
                        <a:pt x="6" y="0"/>
                      </a:lnTo>
                      <a:lnTo>
                        <a:pt x="0" y="0"/>
                      </a:lnTo>
                      <a:lnTo>
                        <a:pt x="0" y="0"/>
                      </a:lnTo>
                      <a:lnTo>
                        <a:pt x="0" y="6"/>
                      </a:lnTo>
                      <a:lnTo>
                        <a:pt x="0" y="6"/>
                      </a:lnTo>
                      <a:lnTo>
                        <a:pt x="0"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0" name="Freeform 1543">
                  <a:extLst>
                    <a:ext uri="{FF2B5EF4-FFF2-40B4-BE49-F238E27FC236}">
                      <a16:creationId xmlns:a16="http://schemas.microsoft.com/office/drawing/2014/main" id="{E2A84B98-252D-7322-BE3F-F25A16E89D13}"/>
                    </a:ext>
                  </a:extLst>
                </p:cNvPr>
                <p:cNvSpPr>
                  <a:spLocks/>
                </p:cNvSpPr>
                <p:nvPr/>
              </p:nvSpPr>
              <p:spPr bwMode="auto">
                <a:xfrm>
                  <a:off x="6099176" y="5091113"/>
                  <a:ext cx="3175" cy="3175"/>
                </a:xfrm>
                <a:custGeom>
                  <a:avLst/>
                  <a:gdLst>
                    <a:gd name="T0" fmla="*/ 0 w 10"/>
                    <a:gd name="T1" fmla="*/ 14 h 14"/>
                    <a:gd name="T2" fmla="*/ 0 w 10"/>
                    <a:gd name="T3" fmla="*/ 14 h 14"/>
                    <a:gd name="T4" fmla="*/ 6 w 10"/>
                    <a:gd name="T5" fmla="*/ 13 h 14"/>
                    <a:gd name="T6" fmla="*/ 8 w 10"/>
                    <a:gd name="T7" fmla="*/ 12 h 14"/>
                    <a:gd name="T8" fmla="*/ 9 w 10"/>
                    <a:gd name="T9" fmla="*/ 9 h 14"/>
                    <a:gd name="T10" fmla="*/ 10 w 10"/>
                    <a:gd name="T11" fmla="*/ 6 h 14"/>
                    <a:gd name="T12" fmla="*/ 10 w 10"/>
                    <a:gd name="T13" fmla="*/ 6 h 14"/>
                    <a:gd name="T14" fmla="*/ 9 w 10"/>
                    <a:gd name="T15" fmla="*/ 4 h 14"/>
                    <a:gd name="T16" fmla="*/ 8 w 10"/>
                    <a:gd name="T17" fmla="*/ 2 h 14"/>
                    <a:gd name="T18" fmla="*/ 6 w 10"/>
                    <a:gd name="T19" fmla="*/ 0 h 14"/>
                    <a:gd name="T20" fmla="*/ 0 w 10"/>
                    <a:gd name="T21" fmla="*/ 0 h 14"/>
                    <a:gd name="T22" fmla="*/ 0 w 10"/>
                    <a:gd name="T23" fmla="*/ 0 h 14"/>
                    <a:gd name="T24" fmla="*/ 0 w 10"/>
                    <a:gd name="T25" fmla="*/ 6 h 14"/>
                    <a:gd name="T26" fmla="*/ 0 w 10"/>
                    <a:gd name="T27" fmla="*/ 6 h 14"/>
                    <a:gd name="T28" fmla="*/ 0 w 10"/>
                    <a:gd name="T2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 h="14">
                      <a:moveTo>
                        <a:pt x="0" y="14"/>
                      </a:moveTo>
                      <a:lnTo>
                        <a:pt x="0" y="14"/>
                      </a:lnTo>
                      <a:lnTo>
                        <a:pt x="6" y="13"/>
                      </a:lnTo>
                      <a:lnTo>
                        <a:pt x="8" y="12"/>
                      </a:lnTo>
                      <a:lnTo>
                        <a:pt x="9" y="9"/>
                      </a:lnTo>
                      <a:lnTo>
                        <a:pt x="10" y="6"/>
                      </a:lnTo>
                      <a:lnTo>
                        <a:pt x="10" y="6"/>
                      </a:lnTo>
                      <a:lnTo>
                        <a:pt x="9" y="4"/>
                      </a:lnTo>
                      <a:lnTo>
                        <a:pt x="8" y="2"/>
                      </a:lnTo>
                      <a:lnTo>
                        <a:pt x="6" y="0"/>
                      </a:lnTo>
                      <a:lnTo>
                        <a:pt x="0" y="0"/>
                      </a:lnTo>
                      <a:lnTo>
                        <a:pt x="0" y="0"/>
                      </a:lnTo>
                      <a:lnTo>
                        <a:pt x="0" y="6"/>
                      </a:lnTo>
                      <a:lnTo>
                        <a:pt x="0" y="6"/>
                      </a:lnTo>
                      <a:lnTo>
                        <a:pt x="0"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1" name="Freeform 1544">
                  <a:extLst>
                    <a:ext uri="{FF2B5EF4-FFF2-40B4-BE49-F238E27FC236}">
                      <a16:creationId xmlns:a16="http://schemas.microsoft.com/office/drawing/2014/main" id="{CBCF692B-5455-BEAD-C76E-82C8AFD0C21F}"/>
                    </a:ext>
                  </a:extLst>
                </p:cNvPr>
                <p:cNvSpPr>
                  <a:spLocks/>
                </p:cNvSpPr>
                <p:nvPr/>
              </p:nvSpPr>
              <p:spPr bwMode="auto">
                <a:xfrm>
                  <a:off x="6099176" y="5091113"/>
                  <a:ext cx="3175" cy="3175"/>
                </a:xfrm>
                <a:custGeom>
                  <a:avLst/>
                  <a:gdLst>
                    <a:gd name="T0" fmla="*/ 0 w 9"/>
                    <a:gd name="T1" fmla="*/ 14 h 14"/>
                    <a:gd name="T2" fmla="*/ 0 w 9"/>
                    <a:gd name="T3" fmla="*/ 14 h 14"/>
                    <a:gd name="T4" fmla="*/ 6 w 9"/>
                    <a:gd name="T5" fmla="*/ 13 h 14"/>
                    <a:gd name="T6" fmla="*/ 8 w 9"/>
                    <a:gd name="T7" fmla="*/ 12 h 14"/>
                    <a:gd name="T8" fmla="*/ 9 w 9"/>
                    <a:gd name="T9" fmla="*/ 9 h 14"/>
                    <a:gd name="T10" fmla="*/ 9 w 9"/>
                    <a:gd name="T11" fmla="*/ 6 h 14"/>
                    <a:gd name="T12" fmla="*/ 9 w 9"/>
                    <a:gd name="T13" fmla="*/ 6 h 14"/>
                    <a:gd name="T14" fmla="*/ 9 w 9"/>
                    <a:gd name="T15" fmla="*/ 4 h 14"/>
                    <a:gd name="T16" fmla="*/ 8 w 9"/>
                    <a:gd name="T17" fmla="*/ 2 h 14"/>
                    <a:gd name="T18" fmla="*/ 6 w 9"/>
                    <a:gd name="T19" fmla="*/ 0 h 14"/>
                    <a:gd name="T20" fmla="*/ 0 w 9"/>
                    <a:gd name="T21" fmla="*/ 0 h 14"/>
                    <a:gd name="T22" fmla="*/ 0 w 9"/>
                    <a:gd name="T23" fmla="*/ 0 h 14"/>
                    <a:gd name="T24" fmla="*/ 0 w 9"/>
                    <a:gd name="T25" fmla="*/ 6 h 14"/>
                    <a:gd name="T26" fmla="*/ 0 w 9"/>
                    <a:gd name="T27" fmla="*/ 6 h 14"/>
                    <a:gd name="T28" fmla="*/ 0 w 9"/>
                    <a:gd name="T29" fmla="*/ 14 h 14"/>
                    <a:gd name="T30" fmla="*/ 0 w 9"/>
                    <a:gd name="T3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 h="14">
                      <a:moveTo>
                        <a:pt x="0" y="14"/>
                      </a:moveTo>
                      <a:lnTo>
                        <a:pt x="0" y="14"/>
                      </a:lnTo>
                      <a:lnTo>
                        <a:pt x="6" y="13"/>
                      </a:lnTo>
                      <a:lnTo>
                        <a:pt x="8" y="12"/>
                      </a:lnTo>
                      <a:lnTo>
                        <a:pt x="9" y="9"/>
                      </a:lnTo>
                      <a:lnTo>
                        <a:pt x="9" y="6"/>
                      </a:lnTo>
                      <a:lnTo>
                        <a:pt x="9" y="6"/>
                      </a:lnTo>
                      <a:lnTo>
                        <a:pt x="9" y="4"/>
                      </a:lnTo>
                      <a:lnTo>
                        <a:pt x="8" y="2"/>
                      </a:lnTo>
                      <a:lnTo>
                        <a:pt x="6" y="0"/>
                      </a:lnTo>
                      <a:lnTo>
                        <a:pt x="0" y="0"/>
                      </a:lnTo>
                      <a:lnTo>
                        <a:pt x="0" y="0"/>
                      </a:lnTo>
                      <a:lnTo>
                        <a:pt x="0" y="6"/>
                      </a:lnTo>
                      <a:lnTo>
                        <a:pt x="0" y="6"/>
                      </a:lnTo>
                      <a:lnTo>
                        <a:pt x="0" y="14"/>
                      </a:lnTo>
                      <a:lnTo>
                        <a:pt x="0"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12" name="Freeform 1545">
                  <a:extLst>
                    <a:ext uri="{FF2B5EF4-FFF2-40B4-BE49-F238E27FC236}">
                      <a16:creationId xmlns:a16="http://schemas.microsoft.com/office/drawing/2014/main" id="{44F4B254-5A18-7E77-CC65-235EBDC5B320}"/>
                    </a:ext>
                  </a:extLst>
                </p:cNvPr>
                <p:cNvSpPr>
                  <a:spLocks/>
                </p:cNvSpPr>
                <p:nvPr/>
              </p:nvSpPr>
              <p:spPr bwMode="auto">
                <a:xfrm>
                  <a:off x="6097588" y="5087938"/>
                  <a:ext cx="1588" cy="3175"/>
                </a:xfrm>
                <a:custGeom>
                  <a:avLst/>
                  <a:gdLst>
                    <a:gd name="T0" fmla="*/ 8 w 8"/>
                    <a:gd name="T1" fmla="*/ 13 h 13"/>
                    <a:gd name="T2" fmla="*/ 8 w 8"/>
                    <a:gd name="T3" fmla="*/ 13 h 13"/>
                    <a:gd name="T4" fmla="*/ 8 w 8"/>
                    <a:gd name="T5" fmla="*/ 6 h 13"/>
                    <a:gd name="T6" fmla="*/ 8 w 8"/>
                    <a:gd name="T7" fmla="*/ 6 h 13"/>
                    <a:gd name="T8" fmla="*/ 8 w 8"/>
                    <a:gd name="T9" fmla="*/ 0 h 13"/>
                    <a:gd name="T10" fmla="*/ 8 w 8"/>
                    <a:gd name="T11" fmla="*/ 0 h 13"/>
                    <a:gd name="T12" fmla="*/ 3 w 8"/>
                    <a:gd name="T13" fmla="*/ 0 h 13"/>
                    <a:gd name="T14" fmla="*/ 1 w 8"/>
                    <a:gd name="T15" fmla="*/ 2 h 13"/>
                    <a:gd name="T16" fmla="*/ 0 w 8"/>
                    <a:gd name="T17" fmla="*/ 4 h 13"/>
                    <a:gd name="T18" fmla="*/ 0 w 8"/>
                    <a:gd name="T19" fmla="*/ 6 h 13"/>
                    <a:gd name="T20" fmla="*/ 0 w 8"/>
                    <a:gd name="T21" fmla="*/ 6 h 13"/>
                    <a:gd name="T22" fmla="*/ 0 w 8"/>
                    <a:gd name="T23" fmla="*/ 9 h 13"/>
                    <a:gd name="T24" fmla="*/ 1 w 8"/>
                    <a:gd name="T25" fmla="*/ 11 h 13"/>
                    <a:gd name="T26" fmla="*/ 3 w 8"/>
                    <a:gd name="T27" fmla="*/ 12 h 13"/>
                    <a:gd name="T28" fmla="*/ 8 w 8"/>
                    <a:gd name="T2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3">
                      <a:moveTo>
                        <a:pt x="8" y="13"/>
                      </a:moveTo>
                      <a:lnTo>
                        <a:pt x="8" y="13"/>
                      </a:lnTo>
                      <a:lnTo>
                        <a:pt x="8" y="6"/>
                      </a:lnTo>
                      <a:lnTo>
                        <a:pt x="8" y="6"/>
                      </a:lnTo>
                      <a:lnTo>
                        <a:pt x="8" y="0"/>
                      </a:lnTo>
                      <a:lnTo>
                        <a:pt x="8" y="0"/>
                      </a:lnTo>
                      <a:lnTo>
                        <a:pt x="3" y="0"/>
                      </a:lnTo>
                      <a:lnTo>
                        <a:pt x="1" y="2"/>
                      </a:lnTo>
                      <a:lnTo>
                        <a:pt x="0" y="4"/>
                      </a:lnTo>
                      <a:lnTo>
                        <a:pt x="0" y="6"/>
                      </a:lnTo>
                      <a:lnTo>
                        <a:pt x="0" y="6"/>
                      </a:lnTo>
                      <a:lnTo>
                        <a:pt x="0" y="9"/>
                      </a:lnTo>
                      <a:lnTo>
                        <a:pt x="1" y="11"/>
                      </a:lnTo>
                      <a:lnTo>
                        <a:pt x="3" y="12"/>
                      </a:lnTo>
                      <a:lnTo>
                        <a:pt x="8" y="1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3" name="Freeform 1546">
                  <a:extLst>
                    <a:ext uri="{FF2B5EF4-FFF2-40B4-BE49-F238E27FC236}">
                      <a16:creationId xmlns:a16="http://schemas.microsoft.com/office/drawing/2014/main" id="{9FC212D5-28D4-986C-BADD-D5FC1DE73B6E}"/>
                    </a:ext>
                  </a:extLst>
                </p:cNvPr>
                <p:cNvSpPr>
                  <a:spLocks/>
                </p:cNvSpPr>
                <p:nvPr/>
              </p:nvSpPr>
              <p:spPr bwMode="auto">
                <a:xfrm>
                  <a:off x="6097588" y="5087938"/>
                  <a:ext cx="1588" cy="3175"/>
                </a:xfrm>
                <a:custGeom>
                  <a:avLst/>
                  <a:gdLst>
                    <a:gd name="T0" fmla="*/ 8 w 8"/>
                    <a:gd name="T1" fmla="*/ 13 h 13"/>
                    <a:gd name="T2" fmla="*/ 8 w 8"/>
                    <a:gd name="T3" fmla="*/ 13 h 13"/>
                    <a:gd name="T4" fmla="*/ 8 w 8"/>
                    <a:gd name="T5" fmla="*/ 6 h 13"/>
                    <a:gd name="T6" fmla="*/ 8 w 8"/>
                    <a:gd name="T7" fmla="*/ 6 h 13"/>
                    <a:gd name="T8" fmla="*/ 8 w 8"/>
                    <a:gd name="T9" fmla="*/ 0 h 13"/>
                    <a:gd name="T10" fmla="*/ 8 w 8"/>
                    <a:gd name="T11" fmla="*/ 0 h 13"/>
                    <a:gd name="T12" fmla="*/ 3 w 8"/>
                    <a:gd name="T13" fmla="*/ 0 h 13"/>
                    <a:gd name="T14" fmla="*/ 1 w 8"/>
                    <a:gd name="T15" fmla="*/ 2 h 13"/>
                    <a:gd name="T16" fmla="*/ 0 w 8"/>
                    <a:gd name="T17" fmla="*/ 4 h 13"/>
                    <a:gd name="T18" fmla="*/ 0 w 8"/>
                    <a:gd name="T19" fmla="*/ 6 h 13"/>
                    <a:gd name="T20" fmla="*/ 0 w 8"/>
                    <a:gd name="T21" fmla="*/ 6 h 13"/>
                    <a:gd name="T22" fmla="*/ 0 w 8"/>
                    <a:gd name="T23" fmla="*/ 9 h 13"/>
                    <a:gd name="T24" fmla="*/ 1 w 8"/>
                    <a:gd name="T25" fmla="*/ 11 h 13"/>
                    <a:gd name="T26" fmla="*/ 3 w 8"/>
                    <a:gd name="T27" fmla="*/ 12 h 13"/>
                    <a:gd name="T28" fmla="*/ 8 w 8"/>
                    <a:gd name="T2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3">
                      <a:moveTo>
                        <a:pt x="8" y="13"/>
                      </a:moveTo>
                      <a:lnTo>
                        <a:pt x="8" y="13"/>
                      </a:lnTo>
                      <a:lnTo>
                        <a:pt x="8" y="6"/>
                      </a:lnTo>
                      <a:lnTo>
                        <a:pt x="8" y="6"/>
                      </a:lnTo>
                      <a:lnTo>
                        <a:pt x="8" y="0"/>
                      </a:lnTo>
                      <a:lnTo>
                        <a:pt x="8" y="0"/>
                      </a:lnTo>
                      <a:lnTo>
                        <a:pt x="3" y="0"/>
                      </a:lnTo>
                      <a:lnTo>
                        <a:pt x="1" y="2"/>
                      </a:lnTo>
                      <a:lnTo>
                        <a:pt x="0" y="4"/>
                      </a:lnTo>
                      <a:lnTo>
                        <a:pt x="0" y="6"/>
                      </a:lnTo>
                      <a:lnTo>
                        <a:pt x="0" y="6"/>
                      </a:lnTo>
                      <a:lnTo>
                        <a:pt x="0" y="9"/>
                      </a:lnTo>
                      <a:lnTo>
                        <a:pt x="1" y="11"/>
                      </a:lnTo>
                      <a:lnTo>
                        <a:pt x="3" y="12"/>
                      </a:lnTo>
                      <a:lnTo>
                        <a:pt x="8" y="1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4" name="Freeform 1547">
                  <a:extLst>
                    <a:ext uri="{FF2B5EF4-FFF2-40B4-BE49-F238E27FC236}">
                      <a16:creationId xmlns:a16="http://schemas.microsoft.com/office/drawing/2014/main" id="{DA687619-2FAC-F15F-5F05-C0A38DA81DB2}"/>
                    </a:ext>
                  </a:extLst>
                </p:cNvPr>
                <p:cNvSpPr>
                  <a:spLocks/>
                </p:cNvSpPr>
                <p:nvPr/>
              </p:nvSpPr>
              <p:spPr bwMode="auto">
                <a:xfrm>
                  <a:off x="6097588" y="5087938"/>
                  <a:ext cx="1588" cy="3175"/>
                </a:xfrm>
                <a:custGeom>
                  <a:avLst/>
                  <a:gdLst>
                    <a:gd name="T0" fmla="*/ 8 w 8"/>
                    <a:gd name="T1" fmla="*/ 13 h 13"/>
                    <a:gd name="T2" fmla="*/ 8 w 8"/>
                    <a:gd name="T3" fmla="*/ 13 h 13"/>
                    <a:gd name="T4" fmla="*/ 8 w 8"/>
                    <a:gd name="T5" fmla="*/ 6 h 13"/>
                    <a:gd name="T6" fmla="*/ 8 w 8"/>
                    <a:gd name="T7" fmla="*/ 6 h 13"/>
                    <a:gd name="T8" fmla="*/ 8 w 8"/>
                    <a:gd name="T9" fmla="*/ 0 h 13"/>
                    <a:gd name="T10" fmla="*/ 8 w 8"/>
                    <a:gd name="T11" fmla="*/ 0 h 13"/>
                    <a:gd name="T12" fmla="*/ 3 w 8"/>
                    <a:gd name="T13" fmla="*/ 0 h 13"/>
                    <a:gd name="T14" fmla="*/ 1 w 8"/>
                    <a:gd name="T15" fmla="*/ 2 h 13"/>
                    <a:gd name="T16" fmla="*/ 0 w 8"/>
                    <a:gd name="T17" fmla="*/ 4 h 13"/>
                    <a:gd name="T18" fmla="*/ 0 w 8"/>
                    <a:gd name="T19" fmla="*/ 6 h 13"/>
                    <a:gd name="T20" fmla="*/ 0 w 8"/>
                    <a:gd name="T21" fmla="*/ 6 h 13"/>
                    <a:gd name="T22" fmla="*/ 0 w 8"/>
                    <a:gd name="T23" fmla="*/ 9 h 13"/>
                    <a:gd name="T24" fmla="*/ 1 w 8"/>
                    <a:gd name="T25" fmla="*/ 11 h 13"/>
                    <a:gd name="T26" fmla="*/ 3 w 8"/>
                    <a:gd name="T27" fmla="*/ 12 h 13"/>
                    <a:gd name="T28" fmla="*/ 8 w 8"/>
                    <a:gd name="T29" fmla="*/ 13 h 13"/>
                    <a:gd name="T30" fmla="*/ 8 w 8"/>
                    <a:gd name="T31"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 h="13">
                      <a:moveTo>
                        <a:pt x="8" y="13"/>
                      </a:moveTo>
                      <a:lnTo>
                        <a:pt x="8" y="13"/>
                      </a:lnTo>
                      <a:lnTo>
                        <a:pt x="8" y="6"/>
                      </a:lnTo>
                      <a:lnTo>
                        <a:pt x="8" y="6"/>
                      </a:lnTo>
                      <a:lnTo>
                        <a:pt x="8" y="0"/>
                      </a:lnTo>
                      <a:lnTo>
                        <a:pt x="8" y="0"/>
                      </a:lnTo>
                      <a:lnTo>
                        <a:pt x="3" y="0"/>
                      </a:lnTo>
                      <a:lnTo>
                        <a:pt x="1" y="2"/>
                      </a:lnTo>
                      <a:lnTo>
                        <a:pt x="0" y="4"/>
                      </a:lnTo>
                      <a:lnTo>
                        <a:pt x="0" y="6"/>
                      </a:lnTo>
                      <a:lnTo>
                        <a:pt x="0" y="6"/>
                      </a:lnTo>
                      <a:lnTo>
                        <a:pt x="0" y="9"/>
                      </a:lnTo>
                      <a:lnTo>
                        <a:pt x="1" y="11"/>
                      </a:lnTo>
                      <a:lnTo>
                        <a:pt x="3" y="12"/>
                      </a:lnTo>
                      <a:lnTo>
                        <a:pt x="8" y="13"/>
                      </a:lnTo>
                      <a:lnTo>
                        <a:pt x="8" y="1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15" name="Freeform 1548">
                  <a:extLst>
                    <a:ext uri="{FF2B5EF4-FFF2-40B4-BE49-F238E27FC236}">
                      <a16:creationId xmlns:a16="http://schemas.microsoft.com/office/drawing/2014/main" id="{0C3D011B-7A32-2765-5133-1A93D7CD17B7}"/>
                    </a:ext>
                  </a:extLst>
                </p:cNvPr>
                <p:cNvSpPr>
                  <a:spLocks/>
                </p:cNvSpPr>
                <p:nvPr/>
              </p:nvSpPr>
              <p:spPr bwMode="auto">
                <a:xfrm>
                  <a:off x="6096001" y="5083176"/>
                  <a:ext cx="3175" cy="4763"/>
                </a:xfrm>
                <a:custGeom>
                  <a:avLst/>
                  <a:gdLst>
                    <a:gd name="T0" fmla="*/ 10 w 18"/>
                    <a:gd name="T1" fmla="*/ 15 h 15"/>
                    <a:gd name="T2" fmla="*/ 10 w 18"/>
                    <a:gd name="T3" fmla="*/ 15 h 15"/>
                    <a:gd name="T4" fmla="*/ 15 w 18"/>
                    <a:gd name="T5" fmla="*/ 14 h 15"/>
                    <a:gd name="T6" fmla="*/ 17 w 18"/>
                    <a:gd name="T7" fmla="*/ 13 h 15"/>
                    <a:gd name="T8" fmla="*/ 18 w 18"/>
                    <a:gd name="T9" fmla="*/ 11 h 15"/>
                    <a:gd name="T10" fmla="*/ 18 w 18"/>
                    <a:gd name="T11" fmla="*/ 8 h 15"/>
                    <a:gd name="T12" fmla="*/ 18 w 18"/>
                    <a:gd name="T13" fmla="*/ 8 h 15"/>
                    <a:gd name="T14" fmla="*/ 18 w 18"/>
                    <a:gd name="T15" fmla="*/ 5 h 15"/>
                    <a:gd name="T16" fmla="*/ 17 w 18"/>
                    <a:gd name="T17" fmla="*/ 3 h 15"/>
                    <a:gd name="T18" fmla="*/ 15 w 18"/>
                    <a:gd name="T19" fmla="*/ 1 h 15"/>
                    <a:gd name="T20" fmla="*/ 10 w 18"/>
                    <a:gd name="T21" fmla="*/ 0 h 15"/>
                    <a:gd name="T22" fmla="*/ 10 w 18"/>
                    <a:gd name="T23" fmla="*/ 0 h 15"/>
                    <a:gd name="T24" fmla="*/ 5 w 18"/>
                    <a:gd name="T25" fmla="*/ 3 h 15"/>
                    <a:gd name="T26" fmla="*/ 2 w 18"/>
                    <a:gd name="T27" fmla="*/ 5 h 15"/>
                    <a:gd name="T28" fmla="*/ 1 w 18"/>
                    <a:gd name="T29" fmla="*/ 7 h 15"/>
                    <a:gd name="T30" fmla="*/ 0 w 18"/>
                    <a:gd name="T31" fmla="*/ 8 h 15"/>
                    <a:gd name="T32" fmla="*/ 0 w 18"/>
                    <a:gd name="T33" fmla="*/ 8 h 15"/>
                    <a:gd name="T34" fmla="*/ 2 w 18"/>
                    <a:gd name="T35" fmla="*/ 11 h 15"/>
                    <a:gd name="T36" fmla="*/ 5 w 18"/>
                    <a:gd name="T37" fmla="*/ 13 h 15"/>
                    <a:gd name="T38" fmla="*/ 10 w 18"/>
                    <a:gd name="T3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15">
                      <a:moveTo>
                        <a:pt x="10" y="15"/>
                      </a:moveTo>
                      <a:lnTo>
                        <a:pt x="10" y="15"/>
                      </a:lnTo>
                      <a:lnTo>
                        <a:pt x="15" y="14"/>
                      </a:lnTo>
                      <a:lnTo>
                        <a:pt x="17" y="13"/>
                      </a:lnTo>
                      <a:lnTo>
                        <a:pt x="18" y="11"/>
                      </a:lnTo>
                      <a:lnTo>
                        <a:pt x="18" y="8"/>
                      </a:lnTo>
                      <a:lnTo>
                        <a:pt x="18" y="8"/>
                      </a:lnTo>
                      <a:lnTo>
                        <a:pt x="18" y="5"/>
                      </a:lnTo>
                      <a:lnTo>
                        <a:pt x="17" y="3"/>
                      </a:lnTo>
                      <a:lnTo>
                        <a:pt x="15" y="1"/>
                      </a:lnTo>
                      <a:lnTo>
                        <a:pt x="10" y="0"/>
                      </a:lnTo>
                      <a:lnTo>
                        <a:pt x="10" y="0"/>
                      </a:lnTo>
                      <a:lnTo>
                        <a:pt x="5" y="3"/>
                      </a:lnTo>
                      <a:lnTo>
                        <a:pt x="2" y="5"/>
                      </a:lnTo>
                      <a:lnTo>
                        <a:pt x="1" y="7"/>
                      </a:lnTo>
                      <a:lnTo>
                        <a:pt x="0" y="8"/>
                      </a:lnTo>
                      <a:lnTo>
                        <a:pt x="0" y="8"/>
                      </a:lnTo>
                      <a:lnTo>
                        <a:pt x="2" y="11"/>
                      </a:lnTo>
                      <a:lnTo>
                        <a:pt x="5" y="13"/>
                      </a:lnTo>
                      <a:lnTo>
                        <a:pt x="10" y="1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6" name="Freeform 1549">
                  <a:extLst>
                    <a:ext uri="{FF2B5EF4-FFF2-40B4-BE49-F238E27FC236}">
                      <a16:creationId xmlns:a16="http://schemas.microsoft.com/office/drawing/2014/main" id="{02712A7C-1964-C21E-3911-F6261D1617F6}"/>
                    </a:ext>
                  </a:extLst>
                </p:cNvPr>
                <p:cNvSpPr>
                  <a:spLocks/>
                </p:cNvSpPr>
                <p:nvPr/>
              </p:nvSpPr>
              <p:spPr bwMode="auto">
                <a:xfrm>
                  <a:off x="6096001" y="5083176"/>
                  <a:ext cx="3175" cy="4763"/>
                </a:xfrm>
                <a:custGeom>
                  <a:avLst/>
                  <a:gdLst>
                    <a:gd name="T0" fmla="*/ 10 w 18"/>
                    <a:gd name="T1" fmla="*/ 15 h 15"/>
                    <a:gd name="T2" fmla="*/ 10 w 18"/>
                    <a:gd name="T3" fmla="*/ 15 h 15"/>
                    <a:gd name="T4" fmla="*/ 15 w 18"/>
                    <a:gd name="T5" fmla="*/ 14 h 15"/>
                    <a:gd name="T6" fmla="*/ 17 w 18"/>
                    <a:gd name="T7" fmla="*/ 13 h 15"/>
                    <a:gd name="T8" fmla="*/ 18 w 18"/>
                    <a:gd name="T9" fmla="*/ 11 h 15"/>
                    <a:gd name="T10" fmla="*/ 18 w 18"/>
                    <a:gd name="T11" fmla="*/ 8 h 15"/>
                    <a:gd name="T12" fmla="*/ 18 w 18"/>
                    <a:gd name="T13" fmla="*/ 8 h 15"/>
                    <a:gd name="T14" fmla="*/ 18 w 18"/>
                    <a:gd name="T15" fmla="*/ 5 h 15"/>
                    <a:gd name="T16" fmla="*/ 17 w 18"/>
                    <a:gd name="T17" fmla="*/ 3 h 15"/>
                    <a:gd name="T18" fmla="*/ 15 w 18"/>
                    <a:gd name="T19" fmla="*/ 1 h 15"/>
                    <a:gd name="T20" fmla="*/ 10 w 18"/>
                    <a:gd name="T21" fmla="*/ 0 h 15"/>
                    <a:gd name="T22" fmla="*/ 10 w 18"/>
                    <a:gd name="T23" fmla="*/ 0 h 15"/>
                    <a:gd name="T24" fmla="*/ 5 w 18"/>
                    <a:gd name="T25" fmla="*/ 3 h 15"/>
                    <a:gd name="T26" fmla="*/ 2 w 18"/>
                    <a:gd name="T27" fmla="*/ 5 h 15"/>
                    <a:gd name="T28" fmla="*/ 1 w 18"/>
                    <a:gd name="T29" fmla="*/ 7 h 15"/>
                    <a:gd name="T30" fmla="*/ 0 w 18"/>
                    <a:gd name="T31" fmla="*/ 8 h 15"/>
                    <a:gd name="T32" fmla="*/ 0 w 18"/>
                    <a:gd name="T33" fmla="*/ 8 h 15"/>
                    <a:gd name="T34" fmla="*/ 2 w 18"/>
                    <a:gd name="T35" fmla="*/ 11 h 15"/>
                    <a:gd name="T36" fmla="*/ 5 w 18"/>
                    <a:gd name="T37" fmla="*/ 13 h 15"/>
                    <a:gd name="T38" fmla="*/ 10 w 18"/>
                    <a:gd name="T3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15">
                      <a:moveTo>
                        <a:pt x="10" y="15"/>
                      </a:moveTo>
                      <a:lnTo>
                        <a:pt x="10" y="15"/>
                      </a:lnTo>
                      <a:lnTo>
                        <a:pt x="15" y="14"/>
                      </a:lnTo>
                      <a:lnTo>
                        <a:pt x="17" y="13"/>
                      </a:lnTo>
                      <a:lnTo>
                        <a:pt x="18" y="11"/>
                      </a:lnTo>
                      <a:lnTo>
                        <a:pt x="18" y="8"/>
                      </a:lnTo>
                      <a:lnTo>
                        <a:pt x="18" y="8"/>
                      </a:lnTo>
                      <a:lnTo>
                        <a:pt x="18" y="5"/>
                      </a:lnTo>
                      <a:lnTo>
                        <a:pt x="17" y="3"/>
                      </a:lnTo>
                      <a:lnTo>
                        <a:pt x="15" y="1"/>
                      </a:lnTo>
                      <a:lnTo>
                        <a:pt x="10" y="0"/>
                      </a:lnTo>
                      <a:lnTo>
                        <a:pt x="10" y="0"/>
                      </a:lnTo>
                      <a:lnTo>
                        <a:pt x="5" y="3"/>
                      </a:lnTo>
                      <a:lnTo>
                        <a:pt x="2" y="5"/>
                      </a:lnTo>
                      <a:lnTo>
                        <a:pt x="1" y="7"/>
                      </a:lnTo>
                      <a:lnTo>
                        <a:pt x="0" y="8"/>
                      </a:lnTo>
                      <a:lnTo>
                        <a:pt x="0" y="8"/>
                      </a:lnTo>
                      <a:lnTo>
                        <a:pt x="2" y="11"/>
                      </a:lnTo>
                      <a:lnTo>
                        <a:pt x="5" y="13"/>
                      </a:lnTo>
                      <a:lnTo>
                        <a:pt x="10"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7" name="Freeform 1550">
                  <a:extLst>
                    <a:ext uri="{FF2B5EF4-FFF2-40B4-BE49-F238E27FC236}">
                      <a16:creationId xmlns:a16="http://schemas.microsoft.com/office/drawing/2014/main" id="{9FC712E1-A236-5298-C3E4-A1D0A39E31BF}"/>
                    </a:ext>
                  </a:extLst>
                </p:cNvPr>
                <p:cNvSpPr>
                  <a:spLocks/>
                </p:cNvSpPr>
                <p:nvPr/>
              </p:nvSpPr>
              <p:spPr bwMode="auto">
                <a:xfrm>
                  <a:off x="6096001" y="5083176"/>
                  <a:ext cx="3175" cy="4763"/>
                </a:xfrm>
                <a:custGeom>
                  <a:avLst/>
                  <a:gdLst>
                    <a:gd name="T0" fmla="*/ 10 w 18"/>
                    <a:gd name="T1" fmla="*/ 15 h 15"/>
                    <a:gd name="T2" fmla="*/ 10 w 18"/>
                    <a:gd name="T3" fmla="*/ 15 h 15"/>
                    <a:gd name="T4" fmla="*/ 15 w 18"/>
                    <a:gd name="T5" fmla="*/ 14 h 15"/>
                    <a:gd name="T6" fmla="*/ 17 w 18"/>
                    <a:gd name="T7" fmla="*/ 13 h 15"/>
                    <a:gd name="T8" fmla="*/ 18 w 18"/>
                    <a:gd name="T9" fmla="*/ 11 h 15"/>
                    <a:gd name="T10" fmla="*/ 18 w 18"/>
                    <a:gd name="T11" fmla="*/ 8 h 15"/>
                    <a:gd name="T12" fmla="*/ 18 w 18"/>
                    <a:gd name="T13" fmla="*/ 8 h 15"/>
                    <a:gd name="T14" fmla="*/ 18 w 18"/>
                    <a:gd name="T15" fmla="*/ 5 h 15"/>
                    <a:gd name="T16" fmla="*/ 17 w 18"/>
                    <a:gd name="T17" fmla="*/ 3 h 15"/>
                    <a:gd name="T18" fmla="*/ 15 w 18"/>
                    <a:gd name="T19" fmla="*/ 1 h 15"/>
                    <a:gd name="T20" fmla="*/ 10 w 18"/>
                    <a:gd name="T21" fmla="*/ 0 h 15"/>
                    <a:gd name="T22" fmla="*/ 10 w 18"/>
                    <a:gd name="T23" fmla="*/ 0 h 15"/>
                    <a:gd name="T24" fmla="*/ 5 w 18"/>
                    <a:gd name="T25" fmla="*/ 3 h 15"/>
                    <a:gd name="T26" fmla="*/ 2 w 18"/>
                    <a:gd name="T27" fmla="*/ 5 h 15"/>
                    <a:gd name="T28" fmla="*/ 1 w 18"/>
                    <a:gd name="T29" fmla="*/ 7 h 15"/>
                    <a:gd name="T30" fmla="*/ 0 w 18"/>
                    <a:gd name="T31" fmla="*/ 8 h 15"/>
                    <a:gd name="T32" fmla="*/ 0 w 18"/>
                    <a:gd name="T33" fmla="*/ 8 h 15"/>
                    <a:gd name="T34" fmla="*/ 2 w 18"/>
                    <a:gd name="T35" fmla="*/ 11 h 15"/>
                    <a:gd name="T36" fmla="*/ 5 w 18"/>
                    <a:gd name="T37" fmla="*/ 13 h 15"/>
                    <a:gd name="T38" fmla="*/ 10 w 18"/>
                    <a:gd name="T39" fmla="*/ 15 h 15"/>
                    <a:gd name="T40" fmla="*/ 10 w 18"/>
                    <a:gd name="T4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5">
                      <a:moveTo>
                        <a:pt x="10" y="15"/>
                      </a:moveTo>
                      <a:lnTo>
                        <a:pt x="10" y="15"/>
                      </a:lnTo>
                      <a:lnTo>
                        <a:pt x="15" y="14"/>
                      </a:lnTo>
                      <a:lnTo>
                        <a:pt x="17" y="13"/>
                      </a:lnTo>
                      <a:lnTo>
                        <a:pt x="18" y="11"/>
                      </a:lnTo>
                      <a:lnTo>
                        <a:pt x="18" y="8"/>
                      </a:lnTo>
                      <a:lnTo>
                        <a:pt x="18" y="8"/>
                      </a:lnTo>
                      <a:lnTo>
                        <a:pt x="18" y="5"/>
                      </a:lnTo>
                      <a:lnTo>
                        <a:pt x="17" y="3"/>
                      </a:lnTo>
                      <a:lnTo>
                        <a:pt x="15" y="1"/>
                      </a:lnTo>
                      <a:lnTo>
                        <a:pt x="10" y="0"/>
                      </a:lnTo>
                      <a:lnTo>
                        <a:pt x="10" y="0"/>
                      </a:lnTo>
                      <a:lnTo>
                        <a:pt x="5" y="3"/>
                      </a:lnTo>
                      <a:lnTo>
                        <a:pt x="2" y="5"/>
                      </a:lnTo>
                      <a:lnTo>
                        <a:pt x="1" y="7"/>
                      </a:lnTo>
                      <a:lnTo>
                        <a:pt x="0" y="8"/>
                      </a:lnTo>
                      <a:lnTo>
                        <a:pt x="0" y="8"/>
                      </a:lnTo>
                      <a:lnTo>
                        <a:pt x="2" y="11"/>
                      </a:lnTo>
                      <a:lnTo>
                        <a:pt x="5" y="13"/>
                      </a:lnTo>
                      <a:lnTo>
                        <a:pt x="10" y="15"/>
                      </a:lnTo>
                      <a:lnTo>
                        <a:pt x="10" y="1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18" name="Freeform 1551">
                  <a:extLst>
                    <a:ext uri="{FF2B5EF4-FFF2-40B4-BE49-F238E27FC236}">
                      <a16:creationId xmlns:a16="http://schemas.microsoft.com/office/drawing/2014/main" id="{82AC9120-51AC-B625-99C9-9C6B3D81FB73}"/>
                    </a:ext>
                  </a:extLst>
                </p:cNvPr>
                <p:cNvSpPr>
                  <a:spLocks/>
                </p:cNvSpPr>
                <p:nvPr/>
              </p:nvSpPr>
              <p:spPr bwMode="auto">
                <a:xfrm>
                  <a:off x="6096001" y="5080001"/>
                  <a:ext cx="3175" cy="3175"/>
                </a:xfrm>
                <a:custGeom>
                  <a:avLst/>
                  <a:gdLst>
                    <a:gd name="T0" fmla="*/ 10 w 18"/>
                    <a:gd name="T1" fmla="*/ 15 h 15"/>
                    <a:gd name="T2" fmla="*/ 10 w 18"/>
                    <a:gd name="T3" fmla="*/ 15 h 15"/>
                    <a:gd name="T4" fmla="*/ 14 w 18"/>
                    <a:gd name="T5" fmla="*/ 12 h 15"/>
                    <a:gd name="T6" fmla="*/ 17 w 18"/>
                    <a:gd name="T7" fmla="*/ 9 h 15"/>
                    <a:gd name="T8" fmla="*/ 18 w 18"/>
                    <a:gd name="T9" fmla="*/ 8 h 15"/>
                    <a:gd name="T10" fmla="*/ 18 w 18"/>
                    <a:gd name="T11" fmla="*/ 6 h 15"/>
                    <a:gd name="T12" fmla="*/ 18 w 18"/>
                    <a:gd name="T13" fmla="*/ 6 h 15"/>
                    <a:gd name="T14" fmla="*/ 18 w 18"/>
                    <a:gd name="T15" fmla="*/ 5 h 15"/>
                    <a:gd name="T16" fmla="*/ 17 w 18"/>
                    <a:gd name="T17" fmla="*/ 4 h 15"/>
                    <a:gd name="T18" fmla="*/ 14 w 18"/>
                    <a:gd name="T19" fmla="*/ 1 h 15"/>
                    <a:gd name="T20" fmla="*/ 10 w 18"/>
                    <a:gd name="T21" fmla="*/ 0 h 15"/>
                    <a:gd name="T22" fmla="*/ 10 w 18"/>
                    <a:gd name="T23" fmla="*/ 0 h 15"/>
                    <a:gd name="T24" fmla="*/ 5 w 18"/>
                    <a:gd name="T25" fmla="*/ 1 h 15"/>
                    <a:gd name="T26" fmla="*/ 2 w 18"/>
                    <a:gd name="T27" fmla="*/ 4 h 15"/>
                    <a:gd name="T28" fmla="*/ 0 w 18"/>
                    <a:gd name="T29" fmla="*/ 6 h 15"/>
                    <a:gd name="T30" fmla="*/ 0 w 18"/>
                    <a:gd name="T31" fmla="*/ 6 h 15"/>
                    <a:gd name="T32" fmla="*/ 1 w 18"/>
                    <a:gd name="T33" fmla="*/ 8 h 15"/>
                    <a:gd name="T34" fmla="*/ 2 w 18"/>
                    <a:gd name="T35" fmla="*/ 9 h 15"/>
                    <a:gd name="T36" fmla="*/ 5 w 18"/>
                    <a:gd name="T37" fmla="*/ 12 h 15"/>
                    <a:gd name="T38" fmla="*/ 10 w 18"/>
                    <a:gd name="T3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15">
                      <a:moveTo>
                        <a:pt x="10" y="15"/>
                      </a:moveTo>
                      <a:lnTo>
                        <a:pt x="10" y="15"/>
                      </a:lnTo>
                      <a:lnTo>
                        <a:pt x="14" y="12"/>
                      </a:lnTo>
                      <a:lnTo>
                        <a:pt x="17" y="9"/>
                      </a:lnTo>
                      <a:lnTo>
                        <a:pt x="18" y="8"/>
                      </a:lnTo>
                      <a:lnTo>
                        <a:pt x="18" y="6"/>
                      </a:lnTo>
                      <a:lnTo>
                        <a:pt x="18" y="6"/>
                      </a:lnTo>
                      <a:lnTo>
                        <a:pt x="18" y="5"/>
                      </a:lnTo>
                      <a:lnTo>
                        <a:pt x="17" y="4"/>
                      </a:lnTo>
                      <a:lnTo>
                        <a:pt x="14" y="1"/>
                      </a:lnTo>
                      <a:lnTo>
                        <a:pt x="10" y="0"/>
                      </a:lnTo>
                      <a:lnTo>
                        <a:pt x="10" y="0"/>
                      </a:lnTo>
                      <a:lnTo>
                        <a:pt x="5" y="1"/>
                      </a:lnTo>
                      <a:lnTo>
                        <a:pt x="2" y="4"/>
                      </a:lnTo>
                      <a:lnTo>
                        <a:pt x="0" y="6"/>
                      </a:lnTo>
                      <a:lnTo>
                        <a:pt x="0" y="6"/>
                      </a:lnTo>
                      <a:lnTo>
                        <a:pt x="1" y="8"/>
                      </a:lnTo>
                      <a:lnTo>
                        <a:pt x="2" y="9"/>
                      </a:lnTo>
                      <a:lnTo>
                        <a:pt x="5" y="12"/>
                      </a:lnTo>
                      <a:lnTo>
                        <a:pt x="10" y="1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9" name="Freeform 1552">
                  <a:extLst>
                    <a:ext uri="{FF2B5EF4-FFF2-40B4-BE49-F238E27FC236}">
                      <a16:creationId xmlns:a16="http://schemas.microsoft.com/office/drawing/2014/main" id="{E07329AB-A116-1249-8E93-0AA466E04502}"/>
                    </a:ext>
                  </a:extLst>
                </p:cNvPr>
                <p:cNvSpPr>
                  <a:spLocks/>
                </p:cNvSpPr>
                <p:nvPr/>
              </p:nvSpPr>
              <p:spPr bwMode="auto">
                <a:xfrm>
                  <a:off x="6096001" y="5080001"/>
                  <a:ext cx="3175" cy="3175"/>
                </a:xfrm>
                <a:custGeom>
                  <a:avLst/>
                  <a:gdLst>
                    <a:gd name="T0" fmla="*/ 10 w 18"/>
                    <a:gd name="T1" fmla="*/ 15 h 15"/>
                    <a:gd name="T2" fmla="*/ 10 w 18"/>
                    <a:gd name="T3" fmla="*/ 15 h 15"/>
                    <a:gd name="T4" fmla="*/ 14 w 18"/>
                    <a:gd name="T5" fmla="*/ 12 h 15"/>
                    <a:gd name="T6" fmla="*/ 17 w 18"/>
                    <a:gd name="T7" fmla="*/ 9 h 15"/>
                    <a:gd name="T8" fmla="*/ 18 w 18"/>
                    <a:gd name="T9" fmla="*/ 8 h 15"/>
                    <a:gd name="T10" fmla="*/ 18 w 18"/>
                    <a:gd name="T11" fmla="*/ 6 h 15"/>
                    <a:gd name="T12" fmla="*/ 18 w 18"/>
                    <a:gd name="T13" fmla="*/ 6 h 15"/>
                    <a:gd name="T14" fmla="*/ 18 w 18"/>
                    <a:gd name="T15" fmla="*/ 5 h 15"/>
                    <a:gd name="T16" fmla="*/ 17 w 18"/>
                    <a:gd name="T17" fmla="*/ 4 h 15"/>
                    <a:gd name="T18" fmla="*/ 14 w 18"/>
                    <a:gd name="T19" fmla="*/ 1 h 15"/>
                    <a:gd name="T20" fmla="*/ 10 w 18"/>
                    <a:gd name="T21" fmla="*/ 0 h 15"/>
                    <a:gd name="T22" fmla="*/ 10 w 18"/>
                    <a:gd name="T23" fmla="*/ 0 h 15"/>
                    <a:gd name="T24" fmla="*/ 5 w 18"/>
                    <a:gd name="T25" fmla="*/ 1 h 15"/>
                    <a:gd name="T26" fmla="*/ 2 w 18"/>
                    <a:gd name="T27" fmla="*/ 4 h 15"/>
                    <a:gd name="T28" fmla="*/ 0 w 18"/>
                    <a:gd name="T29" fmla="*/ 6 h 15"/>
                    <a:gd name="T30" fmla="*/ 0 w 18"/>
                    <a:gd name="T31" fmla="*/ 6 h 15"/>
                    <a:gd name="T32" fmla="*/ 1 w 18"/>
                    <a:gd name="T33" fmla="*/ 8 h 15"/>
                    <a:gd name="T34" fmla="*/ 2 w 18"/>
                    <a:gd name="T35" fmla="*/ 9 h 15"/>
                    <a:gd name="T36" fmla="*/ 5 w 18"/>
                    <a:gd name="T37" fmla="*/ 12 h 15"/>
                    <a:gd name="T38" fmla="*/ 10 w 18"/>
                    <a:gd name="T3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15">
                      <a:moveTo>
                        <a:pt x="10" y="15"/>
                      </a:moveTo>
                      <a:lnTo>
                        <a:pt x="10" y="15"/>
                      </a:lnTo>
                      <a:lnTo>
                        <a:pt x="14" y="12"/>
                      </a:lnTo>
                      <a:lnTo>
                        <a:pt x="17" y="9"/>
                      </a:lnTo>
                      <a:lnTo>
                        <a:pt x="18" y="8"/>
                      </a:lnTo>
                      <a:lnTo>
                        <a:pt x="18" y="6"/>
                      </a:lnTo>
                      <a:lnTo>
                        <a:pt x="18" y="6"/>
                      </a:lnTo>
                      <a:lnTo>
                        <a:pt x="18" y="5"/>
                      </a:lnTo>
                      <a:lnTo>
                        <a:pt x="17" y="4"/>
                      </a:lnTo>
                      <a:lnTo>
                        <a:pt x="14" y="1"/>
                      </a:lnTo>
                      <a:lnTo>
                        <a:pt x="10" y="0"/>
                      </a:lnTo>
                      <a:lnTo>
                        <a:pt x="10" y="0"/>
                      </a:lnTo>
                      <a:lnTo>
                        <a:pt x="5" y="1"/>
                      </a:lnTo>
                      <a:lnTo>
                        <a:pt x="2" y="4"/>
                      </a:lnTo>
                      <a:lnTo>
                        <a:pt x="0" y="6"/>
                      </a:lnTo>
                      <a:lnTo>
                        <a:pt x="0" y="6"/>
                      </a:lnTo>
                      <a:lnTo>
                        <a:pt x="1" y="8"/>
                      </a:lnTo>
                      <a:lnTo>
                        <a:pt x="2" y="9"/>
                      </a:lnTo>
                      <a:lnTo>
                        <a:pt x="5" y="12"/>
                      </a:lnTo>
                      <a:lnTo>
                        <a:pt x="10"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0" name="Freeform 1553">
                  <a:extLst>
                    <a:ext uri="{FF2B5EF4-FFF2-40B4-BE49-F238E27FC236}">
                      <a16:creationId xmlns:a16="http://schemas.microsoft.com/office/drawing/2014/main" id="{46888824-3361-1446-36E0-FC066BFA1133}"/>
                    </a:ext>
                  </a:extLst>
                </p:cNvPr>
                <p:cNvSpPr>
                  <a:spLocks/>
                </p:cNvSpPr>
                <p:nvPr/>
              </p:nvSpPr>
              <p:spPr bwMode="auto">
                <a:xfrm>
                  <a:off x="6096001" y="5080001"/>
                  <a:ext cx="3175" cy="3175"/>
                </a:xfrm>
                <a:custGeom>
                  <a:avLst/>
                  <a:gdLst>
                    <a:gd name="T0" fmla="*/ 10 w 18"/>
                    <a:gd name="T1" fmla="*/ 16 h 16"/>
                    <a:gd name="T2" fmla="*/ 10 w 18"/>
                    <a:gd name="T3" fmla="*/ 16 h 16"/>
                    <a:gd name="T4" fmla="*/ 14 w 18"/>
                    <a:gd name="T5" fmla="*/ 13 h 16"/>
                    <a:gd name="T6" fmla="*/ 17 w 18"/>
                    <a:gd name="T7" fmla="*/ 10 h 16"/>
                    <a:gd name="T8" fmla="*/ 18 w 18"/>
                    <a:gd name="T9" fmla="*/ 9 h 16"/>
                    <a:gd name="T10" fmla="*/ 18 w 18"/>
                    <a:gd name="T11" fmla="*/ 7 h 16"/>
                    <a:gd name="T12" fmla="*/ 18 w 18"/>
                    <a:gd name="T13" fmla="*/ 7 h 16"/>
                    <a:gd name="T14" fmla="*/ 18 w 18"/>
                    <a:gd name="T15" fmla="*/ 6 h 16"/>
                    <a:gd name="T16" fmla="*/ 17 w 18"/>
                    <a:gd name="T17" fmla="*/ 4 h 16"/>
                    <a:gd name="T18" fmla="*/ 14 w 18"/>
                    <a:gd name="T19" fmla="*/ 2 h 16"/>
                    <a:gd name="T20" fmla="*/ 10 w 18"/>
                    <a:gd name="T21" fmla="*/ 0 h 16"/>
                    <a:gd name="T22" fmla="*/ 10 w 18"/>
                    <a:gd name="T23" fmla="*/ 0 h 16"/>
                    <a:gd name="T24" fmla="*/ 5 w 18"/>
                    <a:gd name="T25" fmla="*/ 2 h 16"/>
                    <a:gd name="T26" fmla="*/ 2 w 18"/>
                    <a:gd name="T27" fmla="*/ 4 h 16"/>
                    <a:gd name="T28" fmla="*/ 0 w 18"/>
                    <a:gd name="T29" fmla="*/ 7 h 16"/>
                    <a:gd name="T30" fmla="*/ 0 w 18"/>
                    <a:gd name="T31" fmla="*/ 7 h 16"/>
                    <a:gd name="T32" fmla="*/ 1 w 18"/>
                    <a:gd name="T33" fmla="*/ 9 h 16"/>
                    <a:gd name="T34" fmla="*/ 2 w 18"/>
                    <a:gd name="T35" fmla="*/ 10 h 16"/>
                    <a:gd name="T36" fmla="*/ 5 w 18"/>
                    <a:gd name="T37" fmla="*/ 13 h 16"/>
                    <a:gd name="T38" fmla="*/ 10 w 18"/>
                    <a:gd name="T39" fmla="*/ 16 h 16"/>
                    <a:gd name="T40" fmla="*/ 10 w 18"/>
                    <a:gd name="T41"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6">
                      <a:moveTo>
                        <a:pt x="10" y="16"/>
                      </a:moveTo>
                      <a:lnTo>
                        <a:pt x="10" y="16"/>
                      </a:lnTo>
                      <a:lnTo>
                        <a:pt x="14" y="13"/>
                      </a:lnTo>
                      <a:lnTo>
                        <a:pt x="17" y="10"/>
                      </a:lnTo>
                      <a:lnTo>
                        <a:pt x="18" y="9"/>
                      </a:lnTo>
                      <a:lnTo>
                        <a:pt x="18" y="7"/>
                      </a:lnTo>
                      <a:lnTo>
                        <a:pt x="18" y="7"/>
                      </a:lnTo>
                      <a:lnTo>
                        <a:pt x="18" y="6"/>
                      </a:lnTo>
                      <a:lnTo>
                        <a:pt x="17" y="4"/>
                      </a:lnTo>
                      <a:lnTo>
                        <a:pt x="14" y="2"/>
                      </a:lnTo>
                      <a:lnTo>
                        <a:pt x="10" y="0"/>
                      </a:lnTo>
                      <a:lnTo>
                        <a:pt x="10" y="0"/>
                      </a:lnTo>
                      <a:lnTo>
                        <a:pt x="5" y="2"/>
                      </a:lnTo>
                      <a:lnTo>
                        <a:pt x="2" y="4"/>
                      </a:lnTo>
                      <a:lnTo>
                        <a:pt x="0" y="7"/>
                      </a:lnTo>
                      <a:lnTo>
                        <a:pt x="0" y="7"/>
                      </a:lnTo>
                      <a:lnTo>
                        <a:pt x="1" y="9"/>
                      </a:lnTo>
                      <a:lnTo>
                        <a:pt x="2" y="10"/>
                      </a:lnTo>
                      <a:lnTo>
                        <a:pt x="5" y="13"/>
                      </a:lnTo>
                      <a:lnTo>
                        <a:pt x="10" y="16"/>
                      </a:lnTo>
                      <a:lnTo>
                        <a:pt x="10" y="16"/>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21" name="Freeform 1554">
                  <a:extLst>
                    <a:ext uri="{FF2B5EF4-FFF2-40B4-BE49-F238E27FC236}">
                      <a16:creationId xmlns:a16="http://schemas.microsoft.com/office/drawing/2014/main" id="{A6BA3F05-DBAE-430F-CC2C-050686FF9491}"/>
                    </a:ext>
                  </a:extLst>
                </p:cNvPr>
                <p:cNvSpPr>
                  <a:spLocks/>
                </p:cNvSpPr>
                <p:nvPr/>
              </p:nvSpPr>
              <p:spPr bwMode="auto">
                <a:xfrm>
                  <a:off x="6097588" y="5075238"/>
                  <a:ext cx="4763" cy="3175"/>
                </a:xfrm>
                <a:custGeom>
                  <a:avLst/>
                  <a:gdLst>
                    <a:gd name="T0" fmla="*/ 0 w 18"/>
                    <a:gd name="T1" fmla="*/ 8 h 15"/>
                    <a:gd name="T2" fmla="*/ 0 w 18"/>
                    <a:gd name="T3" fmla="*/ 8 h 15"/>
                    <a:gd name="T4" fmla="*/ 0 w 18"/>
                    <a:gd name="T5" fmla="*/ 5 h 15"/>
                    <a:gd name="T6" fmla="*/ 1 w 18"/>
                    <a:gd name="T7" fmla="*/ 3 h 15"/>
                    <a:gd name="T8" fmla="*/ 3 w 18"/>
                    <a:gd name="T9" fmla="*/ 1 h 15"/>
                    <a:gd name="T10" fmla="*/ 8 w 18"/>
                    <a:gd name="T11" fmla="*/ 0 h 15"/>
                    <a:gd name="T12" fmla="*/ 8 w 18"/>
                    <a:gd name="T13" fmla="*/ 0 h 15"/>
                    <a:gd name="T14" fmla="*/ 13 w 18"/>
                    <a:gd name="T15" fmla="*/ 3 h 15"/>
                    <a:gd name="T16" fmla="*/ 16 w 18"/>
                    <a:gd name="T17" fmla="*/ 5 h 15"/>
                    <a:gd name="T18" fmla="*/ 17 w 18"/>
                    <a:gd name="T19" fmla="*/ 7 h 15"/>
                    <a:gd name="T20" fmla="*/ 18 w 18"/>
                    <a:gd name="T21" fmla="*/ 8 h 15"/>
                    <a:gd name="T22" fmla="*/ 18 w 18"/>
                    <a:gd name="T23" fmla="*/ 8 h 15"/>
                    <a:gd name="T24" fmla="*/ 17 w 18"/>
                    <a:gd name="T25" fmla="*/ 10 h 15"/>
                    <a:gd name="T26" fmla="*/ 16 w 18"/>
                    <a:gd name="T27" fmla="*/ 11 h 15"/>
                    <a:gd name="T28" fmla="*/ 13 w 18"/>
                    <a:gd name="T29" fmla="*/ 13 h 15"/>
                    <a:gd name="T30" fmla="*/ 8 w 18"/>
                    <a:gd name="T31" fmla="*/ 15 h 15"/>
                    <a:gd name="T32" fmla="*/ 8 w 18"/>
                    <a:gd name="T33" fmla="*/ 15 h 15"/>
                    <a:gd name="T34" fmla="*/ 3 w 18"/>
                    <a:gd name="T35" fmla="*/ 14 h 15"/>
                    <a:gd name="T36" fmla="*/ 1 w 18"/>
                    <a:gd name="T37" fmla="*/ 13 h 15"/>
                    <a:gd name="T38" fmla="*/ 0 w 18"/>
                    <a:gd name="T39" fmla="*/ 11 h 15"/>
                    <a:gd name="T40" fmla="*/ 0 w 18"/>
                    <a:gd name="T41" fmla="*/ 8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5">
                      <a:moveTo>
                        <a:pt x="0" y="8"/>
                      </a:moveTo>
                      <a:lnTo>
                        <a:pt x="0" y="8"/>
                      </a:lnTo>
                      <a:lnTo>
                        <a:pt x="0" y="5"/>
                      </a:lnTo>
                      <a:lnTo>
                        <a:pt x="1" y="3"/>
                      </a:lnTo>
                      <a:lnTo>
                        <a:pt x="3" y="1"/>
                      </a:lnTo>
                      <a:lnTo>
                        <a:pt x="8" y="0"/>
                      </a:lnTo>
                      <a:lnTo>
                        <a:pt x="8" y="0"/>
                      </a:lnTo>
                      <a:lnTo>
                        <a:pt x="13" y="3"/>
                      </a:lnTo>
                      <a:lnTo>
                        <a:pt x="16" y="5"/>
                      </a:lnTo>
                      <a:lnTo>
                        <a:pt x="17" y="7"/>
                      </a:lnTo>
                      <a:lnTo>
                        <a:pt x="18" y="8"/>
                      </a:lnTo>
                      <a:lnTo>
                        <a:pt x="18" y="8"/>
                      </a:lnTo>
                      <a:lnTo>
                        <a:pt x="17" y="10"/>
                      </a:lnTo>
                      <a:lnTo>
                        <a:pt x="16" y="11"/>
                      </a:lnTo>
                      <a:lnTo>
                        <a:pt x="13" y="13"/>
                      </a:lnTo>
                      <a:lnTo>
                        <a:pt x="8" y="15"/>
                      </a:lnTo>
                      <a:lnTo>
                        <a:pt x="8" y="15"/>
                      </a:lnTo>
                      <a:lnTo>
                        <a:pt x="3" y="14"/>
                      </a:lnTo>
                      <a:lnTo>
                        <a:pt x="1" y="13"/>
                      </a:lnTo>
                      <a:lnTo>
                        <a:pt x="0" y="11"/>
                      </a:lnTo>
                      <a:lnTo>
                        <a:pt x="0" y="8"/>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2" name="Freeform 1555">
                  <a:extLst>
                    <a:ext uri="{FF2B5EF4-FFF2-40B4-BE49-F238E27FC236}">
                      <a16:creationId xmlns:a16="http://schemas.microsoft.com/office/drawing/2014/main" id="{024FA545-5AD8-1B59-F0D5-FB3BEFDFB0EF}"/>
                    </a:ext>
                  </a:extLst>
                </p:cNvPr>
                <p:cNvSpPr>
                  <a:spLocks/>
                </p:cNvSpPr>
                <p:nvPr/>
              </p:nvSpPr>
              <p:spPr bwMode="auto">
                <a:xfrm>
                  <a:off x="6097588" y="5075238"/>
                  <a:ext cx="4763" cy="3175"/>
                </a:xfrm>
                <a:custGeom>
                  <a:avLst/>
                  <a:gdLst>
                    <a:gd name="T0" fmla="*/ 0 w 18"/>
                    <a:gd name="T1" fmla="*/ 8 h 15"/>
                    <a:gd name="T2" fmla="*/ 0 w 18"/>
                    <a:gd name="T3" fmla="*/ 8 h 15"/>
                    <a:gd name="T4" fmla="*/ 0 w 18"/>
                    <a:gd name="T5" fmla="*/ 5 h 15"/>
                    <a:gd name="T6" fmla="*/ 1 w 18"/>
                    <a:gd name="T7" fmla="*/ 3 h 15"/>
                    <a:gd name="T8" fmla="*/ 3 w 18"/>
                    <a:gd name="T9" fmla="*/ 1 h 15"/>
                    <a:gd name="T10" fmla="*/ 8 w 18"/>
                    <a:gd name="T11" fmla="*/ 0 h 15"/>
                    <a:gd name="T12" fmla="*/ 8 w 18"/>
                    <a:gd name="T13" fmla="*/ 0 h 15"/>
                    <a:gd name="T14" fmla="*/ 13 w 18"/>
                    <a:gd name="T15" fmla="*/ 3 h 15"/>
                    <a:gd name="T16" fmla="*/ 16 w 18"/>
                    <a:gd name="T17" fmla="*/ 5 h 15"/>
                    <a:gd name="T18" fmla="*/ 17 w 18"/>
                    <a:gd name="T19" fmla="*/ 7 h 15"/>
                    <a:gd name="T20" fmla="*/ 18 w 18"/>
                    <a:gd name="T21" fmla="*/ 8 h 15"/>
                    <a:gd name="T22" fmla="*/ 18 w 18"/>
                    <a:gd name="T23" fmla="*/ 8 h 15"/>
                    <a:gd name="T24" fmla="*/ 17 w 18"/>
                    <a:gd name="T25" fmla="*/ 10 h 15"/>
                    <a:gd name="T26" fmla="*/ 16 w 18"/>
                    <a:gd name="T27" fmla="*/ 11 h 15"/>
                    <a:gd name="T28" fmla="*/ 13 w 18"/>
                    <a:gd name="T29" fmla="*/ 13 h 15"/>
                    <a:gd name="T30" fmla="*/ 8 w 18"/>
                    <a:gd name="T31" fmla="*/ 15 h 15"/>
                    <a:gd name="T32" fmla="*/ 8 w 18"/>
                    <a:gd name="T33" fmla="*/ 15 h 15"/>
                    <a:gd name="T34" fmla="*/ 3 w 18"/>
                    <a:gd name="T35" fmla="*/ 14 h 15"/>
                    <a:gd name="T36" fmla="*/ 1 w 18"/>
                    <a:gd name="T37" fmla="*/ 13 h 15"/>
                    <a:gd name="T38" fmla="*/ 0 w 18"/>
                    <a:gd name="T39" fmla="*/ 11 h 15"/>
                    <a:gd name="T40" fmla="*/ 0 w 18"/>
                    <a:gd name="T41" fmla="*/ 8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5">
                      <a:moveTo>
                        <a:pt x="0" y="8"/>
                      </a:moveTo>
                      <a:lnTo>
                        <a:pt x="0" y="8"/>
                      </a:lnTo>
                      <a:lnTo>
                        <a:pt x="0" y="5"/>
                      </a:lnTo>
                      <a:lnTo>
                        <a:pt x="1" y="3"/>
                      </a:lnTo>
                      <a:lnTo>
                        <a:pt x="3" y="1"/>
                      </a:lnTo>
                      <a:lnTo>
                        <a:pt x="8" y="0"/>
                      </a:lnTo>
                      <a:lnTo>
                        <a:pt x="8" y="0"/>
                      </a:lnTo>
                      <a:lnTo>
                        <a:pt x="13" y="3"/>
                      </a:lnTo>
                      <a:lnTo>
                        <a:pt x="16" y="5"/>
                      </a:lnTo>
                      <a:lnTo>
                        <a:pt x="17" y="7"/>
                      </a:lnTo>
                      <a:lnTo>
                        <a:pt x="18" y="8"/>
                      </a:lnTo>
                      <a:lnTo>
                        <a:pt x="18" y="8"/>
                      </a:lnTo>
                      <a:lnTo>
                        <a:pt x="17" y="10"/>
                      </a:lnTo>
                      <a:lnTo>
                        <a:pt x="16" y="11"/>
                      </a:lnTo>
                      <a:lnTo>
                        <a:pt x="13" y="13"/>
                      </a:lnTo>
                      <a:lnTo>
                        <a:pt x="8" y="15"/>
                      </a:lnTo>
                      <a:lnTo>
                        <a:pt x="8" y="15"/>
                      </a:lnTo>
                      <a:lnTo>
                        <a:pt x="3" y="14"/>
                      </a:lnTo>
                      <a:lnTo>
                        <a:pt x="1" y="13"/>
                      </a:lnTo>
                      <a:lnTo>
                        <a:pt x="0" y="11"/>
                      </a:lnTo>
                      <a:lnTo>
                        <a:pt x="0" y="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3" name="Freeform 1556">
                  <a:extLst>
                    <a:ext uri="{FF2B5EF4-FFF2-40B4-BE49-F238E27FC236}">
                      <a16:creationId xmlns:a16="http://schemas.microsoft.com/office/drawing/2014/main" id="{9CF93BF7-8589-447E-9195-FDF58399CF62}"/>
                    </a:ext>
                  </a:extLst>
                </p:cNvPr>
                <p:cNvSpPr>
                  <a:spLocks/>
                </p:cNvSpPr>
                <p:nvPr/>
              </p:nvSpPr>
              <p:spPr bwMode="auto">
                <a:xfrm>
                  <a:off x="6097588" y="5075238"/>
                  <a:ext cx="4763" cy="3175"/>
                </a:xfrm>
                <a:custGeom>
                  <a:avLst/>
                  <a:gdLst>
                    <a:gd name="T0" fmla="*/ 0 w 17"/>
                    <a:gd name="T1" fmla="*/ 8 h 15"/>
                    <a:gd name="T2" fmla="*/ 0 w 17"/>
                    <a:gd name="T3" fmla="*/ 8 h 15"/>
                    <a:gd name="T4" fmla="*/ 0 w 17"/>
                    <a:gd name="T5" fmla="*/ 5 h 15"/>
                    <a:gd name="T6" fmla="*/ 1 w 17"/>
                    <a:gd name="T7" fmla="*/ 3 h 15"/>
                    <a:gd name="T8" fmla="*/ 3 w 17"/>
                    <a:gd name="T9" fmla="*/ 1 h 15"/>
                    <a:gd name="T10" fmla="*/ 8 w 17"/>
                    <a:gd name="T11" fmla="*/ 0 h 15"/>
                    <a:gd name="T12" fmla="*/ 8 w 17"/>
                    <a:gd name="T13" fmla="*/ 0 h 15"/>
                    <a:gd name="T14" fmla="*/ 13 w 17"/>
                    <a:gd name="T15" fmla="*/ 3 h 15"/>
                    <a:gd name="T16" fmla="*/ 16 w 17"/>
                    <a:gd name="T17" fmla="*/ 5 h 15"/>
                    <a:gd name="T18" fmla="*/ 17 w 17"/>
                    <a:gd name="T19" fmla="*/ 7 h 15"/>
                    <a:gd name="T20" fmla="*/ 17 w 17"/>
                    <a:gd name="T21" fmla="*/ 8 h 15"/>
                    <a:gd name="T22" fmla="*/ 17 w 17"/>
                    <a:gd name="T23" fmla="*/ 8 h 15"/>
                    <a:gd name="T24" fmla="*/ 17 w 17"/>
                    <a:gd name="T25" fmla="*/ 10 h 15"/>
                    <a:gd name="T26" fmla="*/ 16 w 17"/>
                    <a:gd name="T27" fmla="*/ 11 h 15"/>
                    <a:gd name="T28" fmla="*/ 13 w 17"/>
                    <a:gd name="T29" fmla="*/ 13 h 15"/>
                    <a:gd name="T30" fmla="*/ 8 w 17"/>
                    <a:gd name="T31" fmla="*/ 15 h 15"/>
                    <a:gd name="T32" fmla="*/ 8 w 17"/>
                    <a:gd name="T33" fmla="*/ 15 h 15"/>
                    <a:gd name="T34" fmla="*/ 3 w 17"/>
                    <a:gd name="T35" fmla="*/ 14 h 15"/>
                    <a:gd name="T36" fmla="*/ 1 w 17"/>
                    <a:gd name="T37" fmla="*/ 13 h 15"/>
                    <a:gd name="T38" fmla="*/ 0 w 17"/>
                    <a:gd name="T39" fmla="*/ 11 h 15"/>
                    <a:gd name="T40" fmla="*/ 0 w 17"/>
                    <a:gd name="T41" fmla="*/ 8 h 15"/>
                    <a:gd name="T42" fmla="*/ 0 w 17"/>
                    <a:gd name="T43" fmla="*/ 8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7" h="15">
                      <a:moveTo>
                        <a:pt x="0" y="8"/>
                      </a:moveTo>
                      <a:lnTo>
                        <a:pt x="0" y="8"/>
                      </a:lnTo>
                      <a:lnTo>
                        <a:pt x="0" y="5"/>
                      </a:lnTo>
                      <a:lnTo>
                        <a:pt x="1" y="3"/>
                      </a:lnTo>
                      <a:lnTo>
                        <a:pt x="3" y="1"/>
                      </a:lnTo>
                      <a:lnTo>
                        <a:pt x="8" y="0"/>
                      </a:lnTo>
                      <a:lnTo>
                        <a:pt x="8" y="0"/>
                      </a:lnTo>
                      <a:lnTo>
                        <a:pt x="13" y="3"/>
                      </a:lnTo>
                      <a:lnTo>
                        <a:pt x="16" y="5"/>
                      </a:lnTo>
                      <a:lnTo>
                        <a:pt x="17" y="7"/>
                      </a:lnTo>
                      <a:lnTo>
                        <a:pt x="17" y="8"/>
                      </a:lnTo>
                      <a:lnTo>
                        <a:pt x="17" y="8"/>
                      </a:lnTo>
                      <a:lnTo>
                        <a:pt x="17" y="10"/>
                      </a:lnTo>
                      <a:lnTo>
                        <a:pt x="16" y="11"/>
                      </a:lnTo>
                      <a:lnTo>
                        <a:pt x="13" y="13"/>
                      </a:lnTo>
                      <a:lnTo>
                        <a:pt x="8" y="15"/>
                      </a:lnTo>
                      <a:lnTo>
                        <a:pt x="8" y="15"/>
                      </a:lnTo>
                      <a:lnTo>
                        <a:pt x="3" y="14"/>
                      </a:lnTo>
                      <a:lnTo>
                        <a:pt x="1" y="13"/>
                      </a:lnTo>
                      <a:lnTo>
                        <a:pt x="0" y="11"/>
                      </a:lnTo>
                      <a:lnTo>
                        <a:pt x="0" y="8"/>
                      </a:lnTo>
                      <a:lnTo>
                        <a:pt x="0" y="8"/>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24" name="Freeform 1557">
                  <a:extLst>
                    <a:ext uri="{FF2B5EF4-FFF2-40B4-BE49-F238E27FC236}">
                      <a16:creationId xmlns:a16="http://schemas.microsoft.com/office/drawing/2014/main" id="{E968FEDC-5EC9-9896-7A50-D2F2EFF5A524}"/>
                    </a:ext>
                  </a:extLst>
                </p:cNvPr>
                <p:cNvSpPr>
                  <a:spLocks/>
                </p:cNvSpPr>
                <p:nvPr/>
              </p:nvSpPr>
              <p:spPr bwMode="auto">
                <a:xfrm>
                  <a:off x="6099176" y="5072063"/>
                  <a:ext cx="4763" cy="3175"/>
                </a:xfrm>
                <a:custGeom>
                  <a:avLst/>
                  <a:gdLst>
                    <a:gd name="T0" fmla="*/ 10 w 18"/>
                    <a:gd name="T1" fmla="*/ 15 h 15"/>
                    <a:gd name="T2" fmla="*/ 10 w 18"/>
                    <a:gd name="T3" fmla="*/ 15 h 15"/>
                    <a:gd name="T4" fmla="*/ 14 w 18"/>
                    <a:gd name="T5" fmla="*/ 13 h 15"/>
                    <a:gd name="T6" fmla="*/ 17 w 18"/>
                    <a:gd name="T7" fmla="*/ 11 h 15"/>
                    <a:gd name="T8" fmla="*/ 18 w 18"/>
                    <a:gd name="T9" fmla="*/ 8 h 15"/>
                    <a:gd name="T10" fmla="*/ 18 w 18"/>
                    <a:gd name="T11" fmla="*/ 6 h 15"/>
                    <a:gd name="T12" fmla="*/ 18 w 18"/>
                    <a:gd name="T13" fmla="*/ 6 h 15"/>
                    <a:gd name="T14" fmla="*/ 18 w 18"/>
                    <a:gd name="T15" fmla="*/ 5 h 15"/>
                    <a:gd name="T16" fmla="*/ 17 w 18"/>
                    <a:gd name="T17" fmla="*/ 4 h 15"/>
                    <a:gd name="T18" fmla="*/ 14 w 18"/>
                    <a:gd name="T19" fmla="*/ 2 h 15"/>
                    <a:gd name="T20" fmla="*/ 10 w 18"/>
                    <a:gd name="T21" fmla="*/ 0 h 15"/>
                    <a:gd name="T22" fmla="*/ 10 w 18"/>
                    <a:gd name="T23" fmla="*/ 0 h 15"/>
                    <a:gd name="T24" fmla="*/ 5 w 18"/>
                    <a:gd name="T25" fmla="*/ 2 h 15"/>
                    <a:gd name="T26" fmla="*/ 2 w 18"/>
                    <a:gd name="T27" fmla="*/ 4 h 15"/>
                    <a:gd name="T28" fmla="*/ 1 w 18"/>
                    <a:gd name="T29" fmla="*/ 5 h 15"/>
                    <a:gd name="T30" fmla="*/ 0 w 18"/>
                    <a:gd name="T31" fmla="*/ 6 h 15"/>
                    <a:gd name="T32" fmla="*/ 0 w 18"/>
                    <a:gd name="T33" fmla="*/ 6 h 15"/>
                    <a:gd name="T34" fmla="*/ 1 w 18"/>
                    <a:gd name="T35" fmla="*/ 8 h 15"/>
                    <a:gd name="T36" fmla="*/ 2 w 18"/>
                    <a:gd name="T37" fmla="*/ 11 h 15"/>
                    <a:gd name="T38" fmla="*/ 5 w 18"/>
                    <a:gd name="T39" fmla="*/ 13 h 15"/>
                    <a:gd name="T40" fmla="*/ 10 w 18"/>
                    <a:gd name="T4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5">
                      <a:moveTo>
                        <a:pt x="10" y="15"/>
                      </a:moveTo>
                      <a:lnTo>
                        <a:pt x="10" y="15"/>
                      </a:lnTo>
                      <a:lnTo>
                        <a:pt x="14" y="13"/>
                      </a:lnTo>
                      <a:lnTo>
                        <a:pt x="17" y="11"/>
                      </a:lnTo>
                      <a:lnTo>
                        <a:pt x="18" y="8"/>
                      </a:lnTo>
                      <a:lnTo>
                        <a:pt x="18" y="6"/>
                      </a:lnTo>
                      <a:lnTo>
                        <a:pt x="18" y="6"/>
                      </a:lnTo>
                      <a:lnTo>
                        <a:pt x="18" y="5"/>
                      </a:lnTo>
                      <a:lnTo>
                        <a:pt x="17" y="4"/>
                      </a:lnTo>
                      <a:lnTo>
                        <a:pt x="14" y="2"/>
                      </a:lnTo>
                      <a:lnTo>
                        <a:pt x="10" y="0"/>
                      </a:lnTo>
                      <a:lnTo>
                        <a:pt x="10" y="0"/>
                      </a:lnTo>
                      <a:lnTo>
                        <a:pt x="5" y="2"/>
                      </a:lnTo>
                      <a:lnTo>
                        <a:pt x="2" y="4"/>
                      </a:lnTo>
                      <a:lnTo>
                        <a:pt x="1" y="5"/>
                      </a:lnTo>
                      <a:lnTo>
                        <a:pt x="0" y="6"/>
                      </a:lnTo>
                      <a:lnTo>
                        <a:pt x="0" y="6"/>
                      </a:lnTo>
                      <a:lnTo>
                        <a:pt x="1" y="8"/>
                      </a:lnTo>
                      <a:lnTo>
                        <a:pt x="2" y="11"/>
                      </a:lnTo>
                      <a:lnTo>
                        <a:pt x="5" y="13"/>
                      </a:lnTo>
                      <a:lnTo>
                        <a:pt x="10" y="1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5" name="Freeform 1558">
                  <a:extLst>
                    <a:ext uri="{FF2B5EF4-FFF2-40B4-BE49-F238E27FC236}">
                      <a16:creationId xmlns:a16="http://schemas.microsoft.com/office/drawing/2014/main" id="{C04A737B-7C79-EDBD-9BA1-8A0AAB8351ED}"/>
                    </a:ext>
                  </a:extLst>
                </p:cNvPr>
                <p:cNvSpPr>
                  <a:spLocks/>
                </p:cNvSpPr>
                <p:nvPr/>
              </p:nvSpPr>
              <p:spPr bwMode="auto">
                <a:xfrm>
                  <a:off x="6099176" y="5072063"/>
                  <a:ext cx="4763" cy="3175"/>
                </a:xfrm>
                <a:custGeom>
                  <a:avLst/>
                  <a:gdLst>
                    <a:gd name="T0" fmla="*/ 10 w 18"/>
                    <a:gd name="T1" fmla="*/ 15 h 15"/>
                    <a:gd name="T2" fmla="*/ 10 w 18"/>
                    <a:gd name="T3" fmla="*/ 15 h 15"/>
                    <a:gd name="T4" fmla="*/ 14 w 18"/>
                    <a:gd name="T5" fmla="*/ 13 h 15"/>
                    <a:gd name="T6" fmla="*/ 17 w 18"/>
                    <a:gd name="T7" fmla="*/ 11 h 15"/>
                    <a:gd name="T8" fmla="*/ 18 w 18"/>
                    <a:gd name="T9" fmla="*/ 8 h 15"/>
                    <a:gd name="T10" fmla="*/ 18 w 18"/>
                    <a:gd name="T11" fmla="*/ 6 h 15"/>
                    <a:gd name="T12" fmla="*/ 18 w 18"/>
                    <a:gd name="T13" fmla="*/ 6 h 15"/>
                    <a:gd name="T14" fmla="*/ 18 w 18"/>
                    <a:gd name="T15" fmla="*/ 5 h 15"/>
                    <a:gd name="T16" fmla="*/ 17 w 18"/>
                    <a:gd name="T17" fmla="*/ 4 h 15"/>
                    <a:gd name="T18" fmla="*/ 14 w 18"/>
                    <a:gd name="T19" fmla="*/ 2 h 15"/>
                    <a:gd name="T20" fmla="*/ 10 w 18"/>
                    <a:gd name="T21" fmla="*/ 0 h 15"/>
                    <a:gd name="T22" fmla="*/ 10 w 18"/>
                    <a:gd name="T23" fmla="*/ 0 h 15"/>
                    <a:gd name="T24" fmla="*/ 5 w 18"/>
                    <a:gd name="T25" fmla="*/ 2 h 15"/>
                    <a:gd name="T26" fmla="*/ 2 w 18"/>
                    <a:gd name="T27" fmla="*/ 4 h 15"/>
                    <a:gd name="T28" fmla="*/ 1 w 18"/>
                    <a:gd name="T29" fmla="*/ 5 h 15"/>
                    <a:gd name="T30" fmla="*/ 0 w 18"/>
                    <a:gd name="T31" fmla="*/ 6 h 15"/>
                    <a:gd name="T32" fmla="*/ 0 w 18"/>
                    <a:gd name="T33" fmla="*/ 6 h 15"/>
                    <a:gd name="T34" fmla="*/ 1 w 18"/>
                    <a:gd name="T35" fmla="*/ 8 h 15"/>
                    <a:gd name="T36" fmla="*/ 2 w 18"/>
                    <a:gd name="T37" fmla="*/ 11 h 15"/>
                    <a:gd name="T38" fmla="*/ 5 w 18"/>
                    <a:gd name="T39" fmla="*/ 13 h 15"/>
                    <a:gd name="T40" fmla="*/ 10 w 18"/>
                    <a:gd name="T4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5">
                      <a:moveTo>
                        <a:pt x="10" y="15"/>
                      </a:moveTo>
                      <a:lnTo>
                        <a:pt x="10" y="15"/>
                      </a:lnTo>
                      <a:lnTo>
                        <a:pt x="14" y="13"/>
                      </a:lnTo>
                      <a:lnTo>
                        <a:pt x="17" y="11"/>
                      </a:lnTo>
                      <a:lnTo>
                        <a:pt x="18" y="8"/>
                      </a:lnTo>
                      <a:lnTo>
                        <a:pt x="18" y="6"/>
                      </a:lnTo>
                      <a:lnTo>
                        <a:pt x="18" y="6"/>
                      </a:lnTo>
                      <a:lnTo>
                        <a:pt x="18" y="5"/>
                      </a:lnTo>
                      <a:lnTo>
                        <a:pt x="17" y="4"/>
                      </a:lnTo>
                      <a:lnTo>
                        <a:pt x="14" y="2"/>
                      </a:lnTo>
                      <a:lnTo>
                        <a:pt x="10" y="0"/>
                      </a:lnTo>
                      <a:lnTo>
                        <a:pt x="10" y="0"/>
                      </a:lnTo>
                      <a:lnTo>
                        <a:pt x="5" y="2"/>
                      </a:lnTo>
                      <a:lnTo>
                        <a:pt x="2" y="4"/>
                      </a:lnTo>
                      <a:lnTo>
                        <a:pt x="1" y="5"/>
                      </a:lnTo>
                      <a:lnTo>
                        <a:pt x="0" y="6"/>
                      </a:lnTo>
                      <a:lnTo>
                        <a:pt x="0" y="6"/>
                      </a:lnTo>
                      <a:lnTo>
                        <a:pt x="1" y="8"/>
                      </a:lnTo>
                      <a:lnTo>
                        <a:pt x="2" y="11"/>
                      </a:lnTo>
                      <a:lnTo>
                        <a:pt x="5" y="13"/>
                      </a:lnTo>
                      <a:lnTo>
                        <a:pt x="10"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6" name="Freeform 1559">
                  <a:extLst>
                    <a:ext uri="{FF2B5EF4-FFF2-40B4-BE49-F238E27FC236}">
                      <a16:creationId xmlns:a16="http://schemas.microsoft.com/office/drawing/2014/main" id="{E3802369-5BA9-FBCB-ECCC-3D11F1AFCB5F}"/>
                    </a:ext>
                  </a:extLst>
                </p:cNvPr>
                <p:cNvSpPr>
                  <a:spLocks/>
                </p:cNvSpPr>
                <p:nvPr/>
              </p:nvSpPr>
              <p:spPr bwMode="auto">
                <a:xfrm>
                  <a:off x="6099176" y="5072063"/>
                  <a:ext cx="4763" cy="3175"/>
                </a:xfrm>
                <a:custGeom>
                  <a:avLst/>
                  <a:gdLst>
                    <a:gd name="T0" fmla="*/ 9 w 18"/>
                    <a:gd name="T1" fmla="*/ 15 h 15"/>
                    <a:gd name="T2" fmla="*/ 9 w 18"/>
                    <a:gd name="T3" fmla="*/ 15 h 15"/>
                    <a:gd name="T4" fmla="*/ 14 w 18"/>
                    <a:gd name="T5" fmla="*/ 13 h 15"/>
                    <a:gd name="T6" fmla="*/ 17 w 18"/>
                    <a:gd name="T7" fmla="*/ 11 h 15"/>
                    <a:gd name="T8" fmla="*/ 18 w 18"/>
                    <a:gd name="T9" fmla="*/ 8 h 15"/>
                    <a:gd name="T10" fmla="*/ 18 w 18"/>
                    <a:gd name="T11" fmla="*/ 7 h 15"/>
                    <a:gd name="T12" fmla="*/ 18 w 18"/>
                    <a:gd name="T13" fmla="*/ 7 h 15"/>
                    <a:gd name="T14" fmla="*/ 18 w 18"/>
                    <a:gd name="T15" fmla="*/ 5 h 15"/>
                    <a:gd name="T16" fmla="*/ 17 w 18"/>
                    <a:gd name="T17" fmla="*/ 4 h 15"/>
                    <a:gd name="T18" fmla="*/ 14 w 18"/>
                    <a:gd name="T19" fmla="*/ 2 h 15"/>
                    <a:gd name="T20" fmla="*/ 9 w 18"/>
                    <a:gd name="T21" fmla="*/ 0 h 15"/>
                    <a:gd name="T22" fmla="*/ 9 w 18"/>
                    <a:gd name="T23" fmla="*/ 0 h 15"/>
                    <a:gd name="T24" fmla="*/ 5 w 18"/>
                    <a:gd name="T25" fmla="*/ 2 h 15"/>
                    <a:gd name="T26" fmla="*/ 2 w 18"/>
                    <a:gd name="T27" fmla="*/ 4 h 15"/>
                    <a:gd name="T28" fmla="*/ 1 w 18"/>
                    <a:gd name="T29" fmla="*/ 5 h 15"/>
                    <a:gd name="T30" fmla="*/ 0 w 18"/>
                    <a:gd name="T31" fmla="*/ 7 h 15"/>
                    <a:gd name="T32" fmla="*/ 0 w 18"/>
                    <a:gd name="T33" fmla="*/ 7 h 15"/>
                    <a:gd name="T34" fmla="*/ 1 w 18"/>
                    <a:gd name="T35" fmla="*/ 8 h 15"/>
                    <a:gd name="T36" fmla="*/ 2 w 18"/>
                    <a:gd name="T37" fmla="*/ 11 h 15"/>
                    <a:gd name="T38" fmla="*/ 5 w 18"/>
                    <a:gd name="T39" fmla="*/ 13 h 15"/>
                    <a:gd name="T40" fmla="*/ 9 w 18"/>
                    <a:gd name="T41" fmla="*/ 15 h 15"/>
                    <a:gd name="T42" fmla="*/ 9 w 18"/>
                    <a:gd name="T43"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 h="15">
                      <a:moveTo>
                        <a:pt x="9" y="15"/>
                      </a:moveTo>
                      <a:lnTo>
                        <a:pt x="9" y="15"/>
                      </a:lnTo>
                      <a:lnTo>
                        <a:pt x="14" y="13"/>
                      </a:lnTo>
                      <a:lnTo>
                        <a:pt x="17" y="11"/>
                      </a:lnTo>
                      <a:lnTo>
                        <a:pt x="18" y="8"/>
                      </a:lnTo>
                      <a:lnTo>
                        <a:pt x="18" y="7"/>
                      </a:lnTo>
                      <a:lnTo>
                        <a:pt x="18" y="7"/>
                      </a:lnTo>
                      <a:lnTo>
                        <a:pt x="18" y="5"/>
                      </a:lnTo>
                      <a:lnTo>
                        <a:pt x="17" y="4"/>
                      </a:lnTo>
                      <a:lnTo>
                        <a:pt x="14" y="2"/>
                      </a:lnTo>
                      <a:lnTo>
                        <a:pt x="9" y="0"/>
                      </a:lnTo>
                      <a:lnTo>
                        <a:pt x="9" y="0"/>
                      </a:lnTo>
                      <a:lnTo>
                        <a:pt x="5" y="2"/>
                      </a:lnTo>
                      <a:lnTo>
                        <a:pt x="2" y="4"/>
                      </a:lnTo>
                      <a:lnTo>
                        <a:pt x="1" y="5"/>
                      </a:lnTo>
                      <a:lnTo>
                        <a:pt x="0" y="7"/>
                      </a:lnTo>
                      <a:lnTo>
                        <a:pt x="0" y="7"/>
                      </a:lnTo>
                      <a:lnTo>
                        <a:pt x="1" y="8"/>
                      </a:lnTo>
                      <a:lnTo>
                        <a:pt x="2" y="11"/>
                      </a:lnTo>
                      <a:lnTo>
                        <a:pt x="5" y="13"/>
                      </a:lnTo>
                      <a:lnTo>
                        <a:pt x="9" y="15"/>
                      </a:lnTo>
                      <a:lnTo>
                        <a:pt x="9" y="1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27" name="Freeform 1560">
                  <a:extLst>
                    <a:ext uri="{FF2B5EF4-FFF2-40B4-BE49-F238E27FC236}">
                      <a16:creationId xmlns:a16="http://schemas.microsoft.com/office/drawing/2014/main" id="{1D0153A7-B4CD-6C01-0891-2C8B5DE90DF2}"/>
                    </a:ext>
                  </a:extLst>
                </p:cNvPr>
                <p:cNvSpPr>
                  <a:spLocks/>
                </p:cNvSpPr>
                <p:nvPr/>
              </p:nvSpPr>
              <p:spPr bwMode="auto">
                <a:xfrm>
                  <a:off x="6103938" y="5068888"/>
                  <a:ext cx="1588" cy="3175"/>
                </a:xfrm>
                <a:custGeom>
                  <a:avLst/>
                  <a:gdLst>
                    <a:gd name="T0" fmla="*/ 10 w 10"/>
                    <a:gd name="T1" fmla="*/ 14 h 14"/>
                    <a:gd name="T2" fmla="*/ 10 w 10"/>
                    <a:gd name="T3" fmla="*/ 14 h 14"/>
                    <a:gd name="T4" fmla="*/ 10 w 10"/>
                    <a:gd name="T5" fmla="*/ 8 h 14"/>
                    <a:gd name="T6" fmla="*/ 10 w 10"/>
                    <a:gd name="T7" fmla="*/ 8 h 14"/>
                    <a:gd name="T8" fmla="*/ 10 w 10"/>
                    <a:gd name="T9" fmla="*/ 0 h 14"/>
                    <a:gd name="T10" fmla="*/ 10 w 10"/>
                    <a:gd name="T11" fmla="*/ 0 h 14"/>
                    <a:gd name="T12" fmla="*/ 4 w 10"/>
                    <a:gd name="T13" fmla="*/ 1 h 14"/>
                    <a:gd name="T14" fmla="*/ 1 w 10"/>
                    <a:gd name="T15" fmla="*/ 2 h 14"/>
                    <a:gd name="T16" fmla="*/ 0 w 10"/>
                    <a:gd name="T17" fmla="*/ 5 h 14"/>
                    <a:gd name="T18" fmla="*/ 0 w 10"/>
                    <a:gd name="T19" fmla="*/ 8 h 14"/>
                    <a:gd name="T20" fmla="*/ 0 w 10"/>
                    <a:gd name="T21" fmla="*/ 8 h 14"/>
                    <a:gd name="T22" fmla="*/ 0 w 10"/>
                    <a:gd name="T23" fmla="*/ 10 h 14"/>
                    <a:gd name="T24" fmla="*/ 1 w 10"/>
                    <a:gd name="T25" fmla="*/ 12 h 14"/>
                    <a:gd name="T26" fmla="*/ 4 w 10"/>
                    <a:gd name="T27" fmla="*/ 14 h 14"/>
                    <a:gd name="T28" fmla="*/ 10 w 10"/>
                    <a:gd name="T2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 h="14">
                      <a:moveTo>
                        <a:pt x="10" y="14"/>
                      </a:moveTo>
                      <a:lnTo>
                        <a:pt x="10" y="14"/>
                      </a:lnTo>
                      <a:lnTo>
                        <a:pt x="10" y="8"/>
                      </a:lnTo>
                      <a:lnTo>
                        <a:pt x="10" y="8"/>
                      </a:lnTo>
                      <a:lnTo>
                        <a:pt x="10" y="0"/>
                      </a:lnTo>
                      <a:lnTo>
                        <a:pt x="10" y="0"/>
                      </a:lnTo>
                      <a:lnTo>
                        <a:pt x="4" y="1"/>
                      </a:lnTo>
                      <a:lnTo>
                        <a:pt x="1" y="2"/>
                      </a:lnTo>
                      <a:lnTo>
                        <a:pt x="0" y="5"/>
                      </a:lnTo>
                      <a:lnTo>
                        <a:pt x="0" y="8"/>
                      </a:lnTo>
                      <a:lnTo>
                        <a:pt x="0" y="8"/>
                      </a:lnTo>
                      <a:lnTo>
                        <a:pt x="0" y="10"/>
                      </a:lnTo>
                      <a:lnTo>
                        <a:pt x="1" y="12"/>
                      </a:lnTo>
                      <a:lnTo>
                        <a:pt x="4" y="14"/>
                      </a:lnTo>
                      <a:lnTo>
                        <a:pt x="10"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8" name="Freeform 1561">
                  <a:extLst>
                    <a:ext uri="{FF2B5EF4-FFF2-40B4-BE49-F238E27FC236}">
                      <a16:creationId xmlns:a16="http://schemas.microsoft.com/office/drawing/2014/main" id="{C95FFDF7-BA19-31B8-5830-A49680278AE4}"/>
                    </a:ext>
                  </a:extLst>
                </p:cNvPr>
                <p:cNvSpPr>
                  <a:spLocks/>
                </p:cNvSpPr>
                <p:nvPr/>
              </p:nvSpPr>
              <p:spPr bwMode="auto">
                <a:xfrm>
                  <a:off x="6103938" y="5068888"/>
                  <a:ext cx="1588" cy="3175"/>
                </a:xfrm>
                <a:custGeom>
                  <a:avLst/>
                  <a:gdLst>
                    <a:gd name="T0" fmla="*/ 10 w 10"/>
                    <a:gd name="T1" fmla="*/ 14 h 14"/>
                    <a:gd name="T2" fmla="*/ 10 w 10"/>
                    <a:gd name="T3" fmla="*/ 14 h 14"/>
                    <a:gd name="T4" fmla="*/ 10 w 10"/>
                    <a:gd name="T5" fmla="*/ 8 h 14"/>
                    <a:gd name="T6" fmla="*/ 10 w 10"/>
                    <a:gd name="T7" fmla="*/ 8 h 14"/>
                    <a:gd name="T8" fmla="*/ 10 w 10"/>
                    <a:gd name="T9" fmla="*/ 0 h 14"/>
                    <a:gd name="T10" fmla="*/ 10 w 10"/>
                    <a:gd name="T11" fmla="*/ 0 h 14"/>
                    <a:gd name="T12" fmla="*/ 4 w 10"/>
                    <a:gd name="T13" fmla="*/ 1 h 14"/>
                    <a:gd name="T14" fmla="*/ 1 w 10"/>
                    <a:gd name="T15" fmla="*/ 2 h 14"/>
                    <a:gd name="T16" fmla="*/ 0 w 10"/>
                    <a:gd name="T17" fmla="*/ 5 h 14"/>
                    <a:gd name="T18" fmla="*/ 0 w 10"/>
                    <a:gd name="T19" fmla="*/ 8 h 14"/>
                    <a:gd name="T20" fmla="*/ 0 w 10"/>
                    <a:gd name="T21" fmla="*/ 8 h 14"/>
                    <a:gd name="T22" fmla="*/ 0 w 10"/>
                    <a:gd name="T23" fmla="*/ 10 h 14"/>
                    <a:gd name="T24" fmla="*/ 1 w 10"/>
                    <a:gd name="T25" fmla="*/ 12 h 14"/>
                    <a:gd name="T26" fmla="*/ 4 w 10"/>
                    <a:gd name="T27" fmla="*/ 14 h 14"/>
                    <a:gd name="T28" fmla="*/ 10 w 10"/>
                    <a:gd name="T2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 h="14">
                      <a:moveTo>
                        <a:pt x="10" y="14"/>
                      </a:moveTo>
                      <a:lnTo>
                        <a:pt x="10" y="14"/>
                      </a:lnTo>
                      <a:lnTo>
                        <a:pt x="10" y="8"/>
                      </a:lnTo>
                      <a:lnTo>
                        <a:pt x="10" y="8"/>
                      </a:lnTo>
                      <a:lnTo>
                        <a:pt x="10" y="0"/>
                      </a:lnTo>
                      <a:lnTo>
                        <a:pt x="10" y="0"/>
                      </a:lnTo>
                      <a:lnTo>
                        <a:pt x="4" y="1"/>
                      </a:lnTo>
                      <a:lnTo>
                        <a:pt x="1" y="2"/>
                      </a:lnTo>
                      <a:lnTo>
                        <a:pt x="0" y="5"/>
                      </a:lnTo>
                      <a:lnTo>
                        <a:pt x="0" y="8"/>
                      </a:lnTo>
                      <a:lnTo>
                        <a:pt x="0" y="8"/>
                      </a:lnTo>
                      <a:lnTo>
                        <a:pt x="0" y="10"/>
                      </a:lnTo>
                      <a:lnTo>
                        <a:pt x="1" y="12"/>
                      </a:lnTo>
                      <a:lnTo>
                        <a:pt x="4" y="14"/>
                      </a:lnTo>
                      <a:lnTo>
                        <a:pt x="10"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9" name="Freeform 1562">
                  <a:extLst>
                    <a:ext uri="{FF2B5EF4-FFF2-40B4-BE49-F238E27FC236}">
                      <a16:creationId xmlns:a16="http://schemas.microsoft.com/office/drawing/2014/main" id="{E317C288-11E6-0B5A-9692-5717EDCF2773}"/>
                    </a:ext>
                  </a:extLst>
                </p:cNvPr>
                <p:cNvSpPr>
                  <a:spLocks/>
                </p:cNvSpPr>
                <p:nvPr/>
              </p:nvSpPr>
              <p:spPr bwMode="auto">
                <a:xfrm>
                  <a:off x="6103938" y="5068888"/>
                  <a:ext cx="1588" cy="3175"/>
                </a:xfrm>
                <a:custGeom>
                  <a:avLst/>
                  <a:gdLst>
                    <a:gd name="T0" fmla="*/ 10 w 10"/>
                    <a:gd name="T1" fmla="*/ 14 h 14"/>
                    <a:gd name="T2" fmla="*/ 10 w 10"/>
                    <a:gd name="T3" fmla="*/ 14 h 14"/>
                    <a:gd name="T4" fmla="*/ 10 w 10"/>
                    <a:gd name="T5" fmla="*/ 8 h 14"/>
                    <a:gd name="T6" fmla="*/ 10 w 10"/>
                    <a:gd name="T7" fmla="*/ 8 h 14"/>
                    <a:gd name="T8" fmla="*/ 10 w 10"/>
                    <a:gd name="T9" fmla="*/ 0 h 14"/>
                    <a:gd name="T10" fmla="*/ 10 w 10"/>
                    <a:gd name="T11" fmla="*/ 0 h 14"/>
                    <a:gd name="T12" fmla="*/ 4 w 10"/>
                    <a:gd name="T13" fmla="*/ 1 h 14"/>
                    <a:gd name="T14" fmla="*/ 1 w 10"/>
                    <a:gd name="T15" fmla="*/ 2 h 14"/>
                    <a:gd name="T16" fmla="*/ 0 w 10"/>
                    <a:gd name="T17" fmla="*/ 5 h 14"/>
                    <a:gd name="T18" fmla="*/ 0 w 10"/>
                    <a:gd name="T19" fmla="*/ 8 h 14"/>
                    <a:gd name="T20" fmla="*/ 0 w 10"/>
                    <a:gd name="T21" fmla="*/ 8 h 14"/>
                    <a:gd name="T22" fmla="*/ 0 w 10"/>
                    <a:gd name="T23" fmla="*/ 10 h 14"/>
                    <a:gd name="T24" fmla="*/ 1 w 10"/>
                    <a:gd name="T25" fmla="*/ 12 h 14"/>
                    <a:gd name="T26" fmla="*/ 4 w 10"/>
                    <a:gd name="T27" fmla="*/ 14 h 14"/>
                    <a:gd name="T28" fmla="*/ 10 w 10"/>
                    <a:gd name="T29" fmla="*/ 14 h 14"/>
                    <a:gd name="T30" fmla="*/ 10 w 10"/>
                    <a:gd name="T3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 h="14">
                      <a:moveTo>
                        <a:pt x="10" y="14"/>
                      </a:moveTo>
                      <a:lnTo>
                        <a:pt x="10" y="14"/>
                      </a:lnTo>
                      <a:lnTo>
                        <a:pt x="10" y="8"/>
                      </a:lnTo>
                      <a:lnTo>
                        <a:pt x="10" y="8"/>
                      </a:lnTo>
                      <a:lnTo>
                        <a:pt x="10" y="0"/>
                      </a:lnTo>
                      <a:lnTo>
                        <a:pt x="10" y="0"/>
                      </a:lnTo>
                      <a:lnTo>
                        <a:pt x="4" y="1"/>
                      </a:lnTo>
                      <a:lnTo>
                        <a:pt x="1" y="2"/>
                      </a:lnTo>
                      <a:lnTo>
                        <a:pt x="0" y="5"/>
                      </a:lnTo>
                      <a:lnTo>
                        <a:pt x="0" y="8"/>
                      </a:lnTo>
                      <a:lnTo>
                        <a:pt x="0" y="8"/>
                      </a:lnTo>
                      <a:lnTo>
                        <a:pt x="0" y="10"/>
                      </a:lnTo>
                      <a:lnTo>
                        <a:pt x="1" y="12"/>
                      </a:lnTo>
                      <a:lnTo>
                        <a:pt x="4" y="14"/>
                      </a:lnTo>
                      <a:lnTo>
                        <a:pt x="10" y="14"/>
                      </a:lnTo>
                      <a:lnTo>
                        <a:pt x="10"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30" name="Freeform 1563">
                  <a:extLst>
                    <a:ext uri="{FF2B5EF4-FFF2-40B4-BE49-F238E27FC236}">
                      <a16:creationId xmlns:a16="http://schemas.microsoft.com/office/drawing/2014/main" id="{9C91C745-0B8B-BC89-C56E-A8C41D95C3F4}"/>
                    </a:ext>
                  </a:extLst>
                </p:cNvPr>
                <p:cNvSpPr>
                  <a:spLocks/>
                </p:cNvSpPr>
                <p:nvPr/>
              </p:nvSpPr>
              <p:spPr bwMode="auto">
                <a:xfrm>
                  <a:off x="6105526" y="5067301"/>
                  <a:ext cx="4763" cy="3175"/>
                </a:xfrm>
                <a:custGeom>
                  <a:avLst/>
                  <a:gdLst>
                    <a:gd name="T0" fmla="*/ 9 w 17"/>
                    <a:gd name="T1" fmla="*/ 15 h 15"/>
                    <a:gd name="T2" fmla="*/ 9 w 17"/>
                    <a:gd name="T3" fmla="*/ 15 h 15"/>
                    <a:gd name="T4" fmla="*/ 14 w 17"/>
                    <a:gd name="T5" fmla="*/ 14 h 15"/>
                    <a:gd name="T6" fmla="*/ 16 w 17"/>
                    <a:gd name="T7" fmla="*/ 13 h 15"/>
                    <a:gd name="T8" fmla="*/ 17 w 17"/>
                    <a:gd name="T9" fmla="*/ 10 h 15"/>
                    <a:gd name="T10" fmla="*/ 17 w 17"/>
                    <a:gd name="T11" fmla="*/ 8 h 15"/>
                    <a:gd name="T12" fmla="*/ 17 w 17"/>
                    <a:gd name="T13" fmla="*/ 8 h 15"/>
                    <a:gd name="T14" fmla="*/ 17 w 17"/>
                    <a:gd name="T15" fmla="*/ 5 h 15"/>
                    <a:gd name="T16" fmla="*/ 16 w 17"/>
                    <a:gd name="T17" fmla="*/ 2 h 15"/>
                    <a:gd name="T18" fmla="*/ 14 w 17"/>
                    <a:gd name="T19" fmla="*/ 1 h 15"/>
                    <a:gd name="T20" fmla="*/ 9 w 17"/>
                    <a:gd name="T21" fmla="*/ 0 h 15"/>
                    <a:gd name="T22" fmla="*/ 9 w 17"/>
                    <a:gd name="T23" fmla="*/ 0 h 15"/>
                    <a:gd name="T24" fmla="*/ 4 w 17"/>
                    <a:gd name="T25" fmla="*/ 2 h 15"/>
                    <a:gd name="T26" fmla="*/ 1 w 17"/>
                    <a:gd name="T27" fmla="*/ 5 h 15"/>
                    <a:gd name="T28" fmla="*/ 0 w 17"/>
                    <a:gd name="T29" fmla="*/ 6 h 15"/>
                    <a:gd name="T30" fmla="*/ 0 w 17"/>
                    <a:gd name="T31" fmla="*/ 8 h 15"/>
                    <a:gd name="T32" fmla="*/ 0 w 17"/>
                    <a:gd name="T33" fmla="*/ 8 h 15"/>
                    <a:gd name="T34" fmla="*/ 1 w 17"/>
                    <a:gd name="T35" fmla="*/ 10 h 15"/>
                    <a:gd name="T36" fmla="*/ 4 w 17"/>
                    <a:gd name="T37" fmla="*/ 13 h 15"/>
                    <a:gd name="T38" fmla="*/ 9 w 17"/>
                    <a:gd name="T3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 h="15">
                      <a:moveTo>
                        <a:pt x="9" y="15"/>
                      </a:moveTo>
                      <a:lnTo>
                        <a:pt x="9" y="15"/>
                      </a:lnTo>
                      <a:lnTo>
                        <a:pt x="14" y="14"/>
                      </a:lnTo>
                      <a:lnTo>
                        <a:pt x="16" y="13"/>
                      </a:lnTo>
                      <a:lnTo>
                        <a:pt x="17" y="10"/>
                      </a:lnTo>
                      <a:lnTo>
                        <a:pt x="17" y="8"/>
                      </a:lnTo>
                      <a:lnTo>
                        <a:pt x="17" y="8"/>
                      </a:lnTo>
                      <a:lnTo>
                        <a:pt x="17" y="5"/>
                      </a:lnTo>
                      <a:lnTo>
                        <a:pt x="16" y="2"/>
                      </a:lnTo>
                      <a:lnTo>
                        <a:pt x="14" y="1"/>
                      </a:lnTo>
                      <a:lnTo>
                        <a:pt x="9" y="0"/>
                      </a:lnTo>
                      <a:lnTo>
                        <a:pt x="9" y="0"/>
                      </a:lnTo>
                      <a:lnTo>
                        <a:pt x="4" y="2"/>
                      </a:lnTo>
                      <a:lnTo>
                        <a:pt x="1" y="5"/>
                      </a:lnTo>
                      <a:lnTo>
                        <a:pt x="0" y="6"/>
                      </a:lnTo>
                      <a:lnTo>
                        <a:pt x="0" y="8"/>
                      </a:lnTo>
                      <a:lnTo>
                        <a:pt x="0" y="8"/>
                      </a:lnTo>
                      <a:lnTo>
                        <a:pt x="1" y="10"/>
                      </a:lnTo>
                      <a:lnTo>
                        <a:pt x="4" y="13"/>
                      </a:lnTo>
                      <a:lnTo>
                        <a:pt x="9" y="1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1" name="Freeform 1564">
                  <a:extLst>
                    <a:ext uri="{FF2B5EF4-FFF2-40B4-BE49-F238E27FC236}">
                      <a16:creationId xmlns:a16="http://schemas.microsoft.com/office/drawing/2014/main" id="{2C49027F-7C93-50DC-AE25-9E9543A9A15E}"/>
                    </a:ext>
                  </a:extLst>
                </p:cNvPr>
                <p:cNvSpPr>
                  <a:spLocks/>
                </p:cNvSpPr>
                <p:nvPr/>
              </p:nvSpPr>
              <p:spPr bwMode="auto">
                <a:xfrm>
                  <a:off x="6105526" y="5067301"/>
                  <a:ext cx="4763" cy="3175"/>
                </a:xfrm>
                <a:custGeom>
                  <a:avLst/>
                  <a:gdLst>
                    <a:gd name="T0" fmla="*/ 9 w 17"/>
                    <a:gd name="T1" fmla="*/ 15 h 15"/>
                    <a:gd name="T2" fmla="*/ 9 w 17"/>
                    <a:gd name="T3" fmla="*/ 15 h 15"/>
                    <a:gd name="T4" fmla="*/ 14 w 17"/>
                    <a:gd name="T5" fmla="*/ 14 h 15"/>
                    <a:gd name="T6" fmla="*/ 16 w 17"/>
                    <a:gd name="T7" fmla="*/ 13 h 15"/>
                    <a:gd name="T8" fmla="*/ 17 w 17"/>
                    <a:gd name="T9" fmla="*/ 10 h 15"/>
                    <a:gd name="T10" fmla="*/ 17 w 17"/>
                    <a:gd name="T11" fmla="*/ 8 h 15"/>
                    <a:gd name="T12" fmla="*/ 17 w 17"/>
                    <a:gd name="T13" fmla="*/ 8 h 15"/>
                    <a:gd name="T14" fmla="*/ 17 w 17"/>
                    <a:gd name="T15" fmla="*/ 5 h 15"/>
                    <a:gd name="T16" fmla="*/ 16 w 17"/>
                    <a:gd name="T17" fmla="*/ 2 h 15"/>
                    <a:gd name="T18" fmla="*/ 14 w 17"/>
                    <a:gd name="T19" fmla="*/ 1 h 15"/>
                    <a:gd name="T20" fmla="*/ 9 w 17"/>
                    <a:gd name="T21" fmla="*/ 0 h 15"/>
                    <a:gd name="T22" fmla="*/ 9 w 17"/>
                    <a:gd name="T23" fmla="*/ 0 h 15"/>
                    <a:gd name="T24" fmla="*/ 4 w 17"/>
                    <a:gd name="T25" fmla="*/ 2 h 15"/>
                    <a:gd name="T26" fmla="*/ 1 w 17"/>
                    <a:gd name="T27" fmla="*/ 5 h 15"/>
                    <a:gd name="T28" fmla="*/ 0 w 17"/>
                    <a:gd name="T29" fmla="*/ 6 h 15"/>
                    <a:gd name="T30" fmla="*/ 0 w 17"/>
                    <a:gd name="T31" fmla="*/ 8 h 15"/>
                    <a:gd name="T32" fmla="*/ 0 w 17"/>
                    <a:gd name="T33" fmla="*/ 8 h 15"/>
                    <a:gd name="T34" fmla="*/ 1 w 17"/>
                    <a:gd name="T35" fmla="*/ 10 h 15"/>
                    <a:gd name="T36" fmla="*/ 4 w 17"/>
                    <a:gd name="T37" fmla="*/ 13 h 15"/>
                    <a:gd name="T38" fmla="*/ 9 w 17"/>
                    <a:gd name="T3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 h="15">
                      <a:moveTo>
                        <a:pt x="9" y="15"/>
                      </a:moveTo>
                      <a:lnTo>
                        <a:pt x="9" y="15"/>
                      </a:lnTo>
                      <a:lnTo>
                        <a:pt x="14" y="14"/>
                      </a:lnTo>
                      <a:lnTo>
                        <a:pt x="16" y="13"/>
                      </a:lnTo>
                      <a:lnTo>
                        <a:pt x="17" y="10"/>
                      </a:lnTo>
                      <a:lnTo>
                        <a:pt x="17" y="8"/>
                      </a:lnTo>
                      <a:lnTo>
                        <a:pt x="17" y="8"/>
                      </a:lnTo>
                      <a:lnTo>
                        <a:pt x="17" y="5"/>
                      </a:lnTo>
                      <a:lnTo>
                        <a:pt x="16" y="2"/>
                      </a:lnTo>
                      <a:lnTo>
                        <a:pt x="14" y="1"/>
                      </a:lnTo>
                      <a:lnTo>
                        <a:pt x="9" y="0"/>
                      </a:lnTo>
                      <a:lnTo>
                        <a:pt x="9" y="0"/>
                      </a:lnTo>
                      <a:lnTo>
                        <a:pt x="4" y="2"/>
                      </a:lnTo>
                      <a:lnTo>
                        <a:pt x="1" y="5"/>
                      </a:lnTo>
                      <a:lnTo>
                        <a:pt x="0" y="6"/>
                      </a:lnTo>
                      <a:lnTo>
                        <a:pt x="0" y="8"/>
                      </a:lnTo>
                      <a:lnTo>
                        <a:pt x="0" y="8"/>
                      </a:lnTo>
                      <a:lnTo>
                        <a:pt x="1" y="10"/>
                      </a:lnTo>
                      <a:lnTo>
                        <a:pt x="4" y="13"/>
                      </a:lnTo>
                      <a:lnTo>
                        <a:pt x="9"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2" name="Freeform 1565">
                  <a:extLst>
                    <a:ext uri="{FF2B5EF4-FFF2-40B4-BE49-F238E27FC236}">
                      <a16:creationId xmlns:a16="http://schemas.microsoft.com/office/drawing/2014/main" id="{0D19E7EF-119B-9F14-4A6A-24BBE37E9F39}"/>
                    </a:ext>
                  </a:extLst>
                </p:cNvPr>
                <p:cNvSpPr>
                  <a:spLocks/>
                </p:cNvSpPr>
                <p:nvPr/>
              </p:nvSpPr>
              <p:spPr bwMode="auto">
                <a:xfrm>
                  <a:off x="6105526" y="5067301"/>
                  <a:ext cx="4763" cy="3175"/>
                </a:xfrm>
                <a:custGeom>
                  <a:avLst/>
                  <a:gdLst>
                    <a:gd name="T0" fmla="*/ 9 w 17"/>
                    <a:gd name="T1" fmla="*/ 14 h 14"/>
                    <a:gd name="T2" fmla="*/ 9 w 17"/>
                    <a:gd name="T3" fmla="*/ 14 h 14"/>
                    <a:gd name="T4" fmla="*/ 14 w 17"/>
                    <a:gd name="T5" fmla="*/ 14 h 14"/>
                    <a:gd name="T6" fmla="*/ 16 w 17"/>
                    <a:gd name="T7" fmla="*/ 12 h 14"/>
                    <a:gd name="T8" fmla="*/ 17 w 17"/>
                    <a:gd name="T9" fmla="*/ 10 h 14"/>
                    <a:gd name="T10" fmla="*/ 17 w 17"/>
                    <a:gd name="T11" fmla="*/ 8 h 14"/>
                    <a:gd name="T12" fmla="*/ 17 w 17"/>
                    <a:gd name="T13" fmla="*/ 8 h 14"/>
                    <a:gd name="T14" fmla="*/ 17 w 17"/>
                    <a:gd name="T15" fmla="*/ 5 h 14"/>
                    <a:gd name="T16" fmla="*/ 16 w 17"/>
                    <a:gd name="T17" fmla="*/ 2 h 14"/>
                    <a:gd name="T18" fmla="*/ 14 w 17"/>
                    <a:gd name="T19" fmla="*/ 1 h 14"/>
                    <a:gd name="T20" fmla="*/ 9 w 17"/>
                    <a:gd name="T21" fmla="*/ 0 h 14"/>
                    <a:gd name="T22" fmla="*/ 9 w 17"/>
                    <a:gd name="T23" fmla="*/ 0 h 14"/>
                    <a:gd name="T24" fmla="*/ 4 w 17"/>
                    <a:gd name="T25" fmla="*/ 2 h 14"/>
                    <a:gd name="T26" fmla="*/ 1 w 17"/>
                    <a:gd name="T27" fmla="*/ 5 h 14"/>
                    <a:gd name="T28" fmla="*/ 0 w 17"/>
                    <a:gd name="T29" fmla="*/ 6 h 14"/>
                    <a:gd name="T30" fmla="*/ 0 w 17"/>
                    <a:gd name="T31" fmla="*/ 8 h 14"/>
                    <a:gd name="T32" fmla="*/ 0 w 17"/>
                    <a:gd name="T33" fmla="*/ 8 h 14"/>
                    <a:gd name="T34" fmla="*/ 0 w 17"/>
                    <a:gd name="T35" fmla="*/ 9 h 14"/>
                    <a:gd name="T36" fmla="*/ 1 w 17"/>
                    <a:gd name="T37" fmla="*/ 10 h 14"/>
                    <a:gd name="T38" fmla="*/ 4 w 17"/>
                    <a:gd name="T39" fmla="*/ 12 h 14"/>
                    <a:gd name="T40" fmla="*/ 9 w 17"/>
                    <a:gd name="T41" fmla="*/ 14 h 14"/>
                    <a:gd name="T42" fmla="*/ 9 w 17"/>
                    <a:gd name="T43"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7" h="14">
                      <a:moveTo>
                        <a:pt x="9" y="14"/>
                      </a:moveTo>
                      <a:lnTo>
                        <a:pt x="9" y="14"/>
                      </a:lnTo>
                      <a:lnTo>
                        <a:pt x="14" y="14"/>
                      </a:lnTo>
                      <a:lnTo>
                        <a:pt x="16" y="12"/>
                      </a:lnTo>
                      <a:lnTo>
                        <a:pt x="17" y="10"/>
                      </a:lnTo>
                      <a:lnTo>
                        <a:pt x="17" y="8"/>
                      </a:lnTo>
                      <a:lnTo>
                        <a:pt x="17" y="8"/>
                      </a:lnTo>
                      <a:lnTo>
                        <a:pt x="17" y="5"/>
                      </a:lnTo>
                      <a:lnTo>
                        <a:pt x="16" y="2"/>
                      </a:lnTo>
                      <a:lnTo>
                        <a:pt x="14" y="1"/>
                      </a:lnTo>
                      <a:lnTo>
                        <a:pt x="9" y="0"/>
                      </a:lnTo>
                      <a:lnTo>
                        <a:pt x="9" y="0"/>
                      </a:lnTo>
                      <a:lnTo>
                        <a:pt x="4" y="2"/>
                      </a:lnTo>
                      <a:lnTo>
                        <a:pt x="1" y="5"/>
                      </a:lnTo>
                      <a:lnTo>
                        <a:pt x="0" y="6"/>
                      </a:lnTo>
                      <a:lnTo>
                        <a:pt x="0" y="8"/>
                      </a:lnTo>
                      <a:lnTo>
                        <a:pt x="0" y="8"/>
                      </a:lnTo>
                      <a:lnTo>
                        <a:pt x="0" y="9"/>
                      </a:lnTo>
                      <a:lnTo>
                        <a:pt x="1" y="10"/>
                      </a:lnTo>
                      <a:lnTo>
                        <a:pt x="4" y="12"/>
                      </a:lnTo>
                      <a:lnTo>
                        <a:pt x="9" y="14"/>
                      </a:lnTo>
                      <a:lnTo>
                        <a:pt x="9"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33" name="Freeform 1566">
                  <a:extLst>
                    <a:ext uri="{FF2B5EF4-FFF2-40B4-BE49-F238E27FC236}">
                      <a16:creationId xmlns:a16="http://schemas.microsoft.com/office/drawing/2014/main" id="{546B9CEF-A5CF-DFA7-04ED-3E7A7CA6FC6D}"/>
                    </a:ext>
                  </a:extLst>
                </p:cNvPr>
                <p:cNvSpPr>
                  <a:spLocks/>
                </p:cNvSpPr>
                <p:nvPr/>
              </p:nvSpPr>
              <p:spPr bwMode="auto">
                <a:xfrm>
                  <a:off x="6110288" y="5065713"/>
                  <a:ext cx="4763" cy="3175"/>
                </a:xfrm>
                <a:custGeom>
                  <a:avLst/>
                  <a:gdLst>
                    <a:gd name="T0" fmla="*/ 9 w 19"/>
                    <a:gd name="T1" fmla="*/ 14 h 14"/>
                    <a:gd name="T2" fmla="*/ 9 w 19"/>
                    <a:gd name="T3" fmla="*/ 14 h 14"/>
                    <a:gd name="T4" fmla="*/ 14 w 19"/>
                    <a:gd name="T5" fmla="*/ 14 h 14"/>
                    <a:gd name="T6" fmla="*/ 18 w 19"/>
                    <a:gd name="T7" fmla="*/ 12 h 14"/>
                    <a:gd name="T8" fmla="*/ 19 w 19"/>
                    <a:gd name="T9" fmla="*/ 10 h 14"/>
                    <a:gd name="T10" fmla="*/ 19 w 19"/>
                    <a:gd name="T11" fmla="*/ 8 h 14"/>
                    <a:gd name="T12" fmla="*/ 19 w 19"/>
                    <a:gd name="T13" fmla="*/ 8 h 14"/>
                    <a:gd name="T14" fmla="*/ 19 w 19"/>
                    <a:gd name="T15" fmla="*/ 4 h 14"/>
                    <a:gd name="T16" fmla="*/ 18 w 19"/>
                    <a:gd name="T17" fmla="*/ 2 h 14"/>
                    <a:gd name="T18" fmla="*/ 14 w 19"/>
                    <a:gd name="T19" fmla="*/ 0 h 14"/>
                    <a:gd name="T20" fmla="*/ 9 w 19"/>
                    <a:gd name="T21" fmla="*/ 0 h 14"/>
                    <a:gd name="T22" fmla="*/ 9 w 19"/>
                    <a:gd name="T23" fmla="*/ 0 h 14"/>
                    <a:gd name="T24" fmla="*/ 5 w 19"/>
                    <a:gd name="T25" fmla="*/ 2 h 14"/>
                    <a:gd name="T26" fmla="*/ 2 w 19"/>
                    <a:gd name="T27" fmla="*/ 4 h 14"/>
                    <a:gd name="T28" fmla="*/ 1 w 19"/>
                    <a:gd name="T29" fmla="*/ 6 h 14"/>
                    <a:gd name="T30" fmla="*/ 0 w 19"/>
                    <a:gd name="T31" fmla="*/ 8 h 14"/>
                    <a:gd name="T32" fmla="*/ 0 w 19"/>
                    <a:gd name="T33" fmla="*/ 8 h 14"/>
                    <a:gd name="T34" fmla="*/ 1 w 19"/>
                    <a:gd name="T35" fmla="*/ 9 h 14"/>
                    <a:gd name="T36" fmla="*/ 2 w 19"/>
                    <a:gd name="T37" fmla="*/ 10 h 14"/>
                    <a:gd name="T38" fmla="*/ 5 w 19"/>
                    <a:gd name="T39" fmla="*/ 12 h 14"/>
                    <a:gd name="T40" fmla="*/ 9 w 19"/>
                    <a:gd name="T4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14">
                      <a:moveTo>
                        <a:pt x="9" y="14"/>
                      </a:moveTo>
                      <a:lnTo>
                        <a:pt x="9" y="14"/>
                      </a:lnTo>
                      <a:lnTo>
                        <a:pt x="14" y="14"/>
                      </a:lnTo>
                      <a:lnTo>
                        <a:pt x="18" y="12"/>
                      </a:lnTo>
                      <a:lnTo>
                        <a:pt x="19" y="10"/>
                      </a:lnTo>
                      <a:lnTo>
                        <a:pt x="19" y="8"/>
                      </a:lnTo>
                      <a:lnTo>
                        <a:pt x="19" y="8"/>
                      </a:lnTo>
                      <a:lnTo>
                        <a:pt x="19" y="4"/>
                      </a:lnTo>
                      <a:lnTo>
                        <a:pt x="18" y="2"/>
                      </a:lnTo>
                      <a:lnTo>
                        <a:pt x="14" y="0"/>
                      </a:lnTo>
                      <a:lnTo>
                        <a:pt x="9" y="0"/>
                      </a:lnTo>
                      <a:lnTo>
                        <a:pt x="9" y="0"/>
                      </a:lnTo>
                      <a:lnTo>
                        <a:pt x="5" y="2"/>
                      </a:lnTo>
                      <a:lnTo>
                        <a:pt x="2" y="4"/>
                      </a:lnTo>
                      <a:lnTo>
                        <a:pt x="1" y="6"/>
                      </a:lnTo>
                      <a:lnTo>
                        <a:pt x="0" y="8"/>
                      </a:lnTo>
                      <a:lnTo>
                        <a:pt x="0" y="8"/>
                      </a:lnTo>
                      <a:lnTo>
                        <a:pt x="1" y="9"/>
                      </a:lnTo>
                      <a:lnTo>
                        <a:pt x="2" y="10"/>
                      </a:lnTo>
                      <a:lnTo>
                        <a:pt x="5" y="12"/>
                      </a:lnTo>
                      <a:lnTo>
                        <a:pt x="9"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4" name="Freeform 1567">
                  <a:extLst>
                    <a:ext uri="{FF2B5EF4-FFF2-40B4-BE49-F238E27FC236}">
                      <a16:creationId xmlns:a16="http://schemas.microsoft.com/office/drawing/2014/main" id="{A9C078DD-69F0-E4C8-CD75-DB494D39E09C}"/>
                    </a:ext>
                  </a:extLst>
                </p:cNvPr>
                <p:cNvSpPr>
                  <a:spLocks/>
                </p:cNvSpPr>
                <p:nvPr/>
              </p:nvSpPr>
              <p:spPr bwMode="auto">
                <a:xfrm>
                  <a:off x="6110288" y="5065713"/>
                  <a:ext cx="4763" cy="3175"/>
                </a:xfrm>
                <a:custGeom>
                  <a:avLst/>
                  <a:gdLst>
                    <a:gd name="T0" fmla="*/ 9 w 19"/>
                    <a:gd name="T1" fmla="*/ 14 h 14"/>
                    <a:gd name="T2" fmla="*/ 9 w 19"/>
                    <a:gd name="T3" fmla="*/ 14 h 14"/>
                    <a:gd name="T4" fmla="*/ 14 w 19"/>
                    <a:gd name="T5" fmla="*/ 14 h 14"/>
                    <a:gd name="T6" fmla="*/ 18 w 19"/>
                    <a:gd name="T7" fmla="*/ 12 h 14"/>
                    <a:gd name="T8" fmla="*/ 19 w 19"/>
                    <a:gd name="T9" fmla="*/ 10 h 14"/>
                    <a:gd name="T10" fmla="*/ 19 w 19"/>
                    <a:gd name="T11" fmla="*/ 8 h 14"/>
                    <a:gd name="T12" fmla="*/ 19 w 19"/>
                    <a:gd name="T13" fmla="*/ 8 h 14"/>
                    <a:gd name="T14" fmla="*/ 19 w 19"/>
                    <a:gd name="T15" fmla="*/ 4 h 14"/>
                    <a:gd name="T16" fmla="*/ 18 w 19"/>
                    <a:gd name="T17" fmla="*/ 2 h 14"/>
                    <a:gd name="T18" fmla="*/ 14 w 19"/>
                    <a:gd name="T19" fmla="*/ 0 h 14"/>
                    <a:gd name="T20" fmla="*/ 9 w 19"/>
                    <a:gd name="T21" fmla="*/ 0 h 14"/>
                    <a:gd name="T22" fmla="*/ 9 w 19"/>
                    <a:gd name="T23" fmla="*/ 0 h 14"/>
                    <a:gd name="T24" fmla="*/ 5 w 19"/>
                    <a:gd name="T25" fmla="*/ 2 h 14"/>
                    <a:gd name="T26" fmla="*/ 2 w 19"/>
                    <a:gd name="T27" fmla="*/ 4 h 14"/>
                    <a:gd name="T28" fmla="*/ 1 w 19"/>
                    <a:gd name="T29" fmla="*/ 6 h 14"/>
                    <a:gd name="T30" fmla="*/ 0 w 19"/>
                    <a:gd name="T31" fmla="*/ 8 h 14"/>
                    <a:gd name="T32" fmla="*/ 0 w 19"/>
                    <a:gd name="T33" fmla="*/ 8 h 14"/>
                    <a:gd name="T34" fmla="*/ 1 w 19"/>
                    <a:gd name="T35" fmla="*/ 9 h 14"/>
                    <a:gd name="T36" fmla="*/ 2 w 19"/>
                    <a:gd name="T37" fmla="*/ 10 h 14"/>
                    <a:gd name="T38" fmla="*/ 5 w 19"/>
                    <a:gd name="T39" fmla="*/ 12 h 14"/>
                    <a:gd name="T40" fmla="*/ 9 w 19"/>
                    <a:gd name="T4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14">
                      <a:moveTo>
                        <a:pt x="9" y="14"/>
                      </a:moveTo>
                      <a:lnTo>
                        <a:pt x="9" y="14"/>
                      </a:lnTo>
                      <a:lnTo>
                        <a:pt x="14" y="14"/>
                      </a:lnTo>
                      <a:lnTo>
                        <a:pt x="18" y="12"/>
                      </a:lnTo>
                      <a:lnTo>
                        <a:pt x="19" y="10"/>
                      </a:lnTo>
                      <a:lnTo>
                        <a:pt x="19" y="8"/>
                      </a:lnTo>
                      <a:lnTo>
                        <a:pt x="19" y="8"/>
                      </a:lnTo>
                      <a:lnTo>
                        <a:pt x="19" y="4"/>
                      </a:lnTo>
                      <a:lnTo>
                        <a:pt x="18" y="2"/>
                      </a:lnTo>
                      <a:lnTo>
                        <a:pt x="14" y="0"/>
                      </a:lnTo>
                      <a:lnTo>
                        <a:pt x="9" y="0"/>
                      </a:lnTo>
                      <a:lnTo>
                        <a:pt x="9" y="0"/>
                      </a:lnTo>
                      <a:lnTo>
                        <a:pt x="5" y="2"/>
                      </a:lnTo>
                      <a:lnTo>
                        <a:pt x="2" y="4"/>
                      </a:lnTo>
                      <a:lnTo>
                        <a:pt x="1" y="6"/>
                      </a:lnTo>
                      <a:lnTo>
                        <a:pt x="0" y="8"/>
                      </a:lnTo>
                      <a:lnTo>
                        <a:pt x="0" y="8"/>
                      </a:lnTo>
                      <a:lnTo>
                        <a:pt x="1" y="9"/>
                      </a:lnTo>
                      <a:lnTo>
                        <a:pt x="2" y="10"/>
                      </a:lnTo>
                      <a:lnTo>
                        <a:pt x="5" y="12"/>
                      </a:lnTo>
                      <a:lnTo>
                        <a:pt x="9"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5" name="Freeform 1568">
                  <a:extLst>
                    <a:ext uri="{FF2B5EF4-FFF2-40B4-BE49-F238E27FC236}">
                      <a16:creationId xmlns:a16="http://schemas.microsoft.com/office/drawing/2014/main" id="{7F8DF5F2-BCBD-4CC2-2EE9-0312789918B5}"/>
                    </a:ext>
                  </a:extLst>
                </p:cNvPr>
                <p:cNvSpPr>
                  <a:spLocks/>
                </p:cNvSpPr>
                <p:nvPr/>
              </p:nvSpPr>
              <p:spPr bwMode="auto">
                <a:xfrm>
                  <a:off x="6110288" y="5065713"/>
                  <a:ext cx="4763" cy="3175"/>
                </a:xfrm>
                <a:custGeom>
                  <a:avLst/>
                  <a:gdLst>
                    <a:gd name="T0" fmla="*/ 9 w 19"/>
                    <a:gd name="T1" fmla="*/ 14 h 14"/>
                    <a:gd name="T2" fmla="*/ 9 w 19"/>
                    <a:gd name="T3" fmla="*/ 14 h 14"/>
                    <a:gd name="T4" fmla="*/ 14 w 19"/>
                    <a:gd name="T5" fmla="*/ 14 h 14"/>
                    <a:gd name="T6" fmla="*/ 18 w 19"/>
                    <a:gd name="T7" fmla="*/ 12 h 14"/>
                    <a:gd name="T8" fmla="*/ 19 w 19"/>
                    <a:gd name="T9" fmla="*/ 10 h 14"/>
                    <a:gd name="T10" fmla="*/ 19 w 19"/>
                    <a:gd name="T11" fmla="*/ 8 h 14"/>
                    <a:gd name="T12" fmla="*/ 19 w 19"/>
                    <a:gd name="T13" fmla="*/ 8 h 14"/>
                    <a:gd name="T14" fmla="*/ 19 w 19"/>
                    <a:gd name="T15" fmla="*/ 5 h 14"/>
                    <a:gd name="T16" fmla="*/ 18 w 19"/>
                    <a:gd name="T17" fmla="*/ 2 h 14"/>
                    <a:gd name="T18" fmla="*/ 14 w 19"/>
                    <a:gd name="T19" fmla="*/ 0 h 14"/>
                    <a:gd name="T20" fmla="*/ 9 w 19"/>
                    <a:gd name="T21" fmla="*/ 0 h 14"/>
                    <a:gd name="T22" fmla="*/ 9 w 19"/>
                    <a:gd name="T23" fmla="*/ 0 h 14"/>
                    <a:gd name="T24" fmla="*/ 5 w 19"/>
                    <a:gd name="T25" fmla="*/ 2 h 14"/>
                    <a:gd name="T26" fmla="*/ 2 w 19"/>
                    <a:gd name="T27" fmla="*/ 5 h 14"/>
                    <a:gd name="T28" fmla="*/ 1 w 19"/>
                    <a:gd name="T29" fmla="*/ 6 h 14"/>
                    <a:gd name="T30" fmla="*/ 0 w 19"/>
                    <a:gd name="T31" fmla="*/ 8 h 14"/>
                    <a:gd name="T32" fmla="*/ 0 w 19"/>
                    <a:gd name="T33" fmla="*/ 8 h 14"/>
                    <a:gd name="T34" fmla="*/ 1 w 19"/>
                    <a:gd name="T35" fmla="*/ 9 h 14"/>
                    <a:gd name="T36" fmla="*/ 2 w 19"/>
                    <a:gd name="T37" fmla="*/ 10 h 14"/>
                    <a:gd name="T38" fmla="*/ 5 w 19"/>
                    <a:gd name="T39" fmla="*/ 12 h 14"/>
                    <a:gd name="T40" fmla="*/ 9 w 19"/>
                    <a:gd name="T41" fmla="*/ 14 h 14"/>
                    <a:gd name="T42" fmla="*/ 9 w 19"/>
                    <a:gd name="T43"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9" h="14">
                      <a:moveTo>
                        <a:pt x="9" y="14"/>
                      </a:moveTo>
                      <a:lnTo>
                        <a:pt x="9" y="14"/>
                      </a:lnTo>
                      <a:lnTo>
                        <a:pt x="14" y="14"/>
                      </a:lnTo>
                      <a:lnTo>
                        <a:pt x="18" y="12"/>
                      </a:lnTo>
                      <a:lnTo>
                        <a:pt x="19" y="10"/>
                      </a:lnTo>
                      <a:lnTo>
                        <a:pt x="19" y="8"/>
                      </a:lnTo>
                      <a:lnTo>
                        <a:pt x="19" y="8"/>
                      </a:lnTo>
                      <a:lnTo>
                        <a:pt x="19" y="5"/>
                      </a:lnTo>
                      <a:lnTo>
                        <a:pt x="18" y="2"/>
                      </a:lnTo>
                      <a:lnTo>
                        <a:pt x="14" y="0"/>
                      </a:lnTo>
                      <a:lnTo>
                        <a:pt x="9" y="0"/>
                      </a:lnTo>
                      <a:lnTo>
                        <a:pt x="9" y="0"/>
                      </a:lnTo>
                      <a:lnTo>
                        <a:pt x="5" y="2"/>
                      </a:lnTo>
                      <a:lnTo>
                        <a:pt x="2" y="5"/>
                      </a:lnTo>
                      <a:lnTo>
                        <a:pt x="1" y="6"/>
                      </a:lnTo>
                      <a:lnTo>
                        <a:pt x="0" y="8"/>
                      </a:lnTo>
                      <a:lnTo>
                        <a:pt x="0" y="8"/>
                      </a:lnTo>
                      <a:lnTo>
                        <a:pt x="1" y="9"/>
                      </a:lnTo>
                      <a:lnTo>
                        <a:pt x="2" y="10"/>
                      </a:lnTo>
                      <a:lnTo>
                        <a:pt x="5" y="12"/>
                      </a:lnTo>
                      <a:lnTo>
                        <a:pt x="9" y="14"/>
                      </a:lnTo>
                      <a:lnTo>
                        <a:pt x="9"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36" name="Freeform 1569">
                  <a:extLst>
                    <a:ext uri="{FF2B5EF4-FFF2-40B4-BE49-F238E27FC236}">
                      <a16:creationId xmlns:a16="http://schemas.microsoft.com/office/drawing/2014/main" id="{257A40C5-28C4-187A-1B02-1CEBF3F074F5}"/>
                    </a:ext>
                  </a:extLst>
                </p:cNvPr>
                <p:cNvSpPr>
                  <a:spLocks/>
                </p:cNvSpPr>
                <p:nvPr/>
              </p:nvSpPr>
              <p:spPr bwMode="auto">
                <a:xfrm>
                  <a:off x="6116638" y="5065713"/>
                  <a:ext cx="1588" cy="3175"/>
                </a:xfrm>
                <a:custGeom>
                  <a:avLst/>
                  <a:gdLst>
                    <a:gd name="T0" fmla="*/ 0 w 9"/>
                    <a:gd name="T1" fmla="*/ 14 h 14"/>
                    <a:gd name="T2" fmla="*/ 0 w 9"/>
                    <a:gd name="T3" fmla="*/ 14 h 14"/>
                    <a:gd name="T4" fmla="*/ 5 w 9"/>
                    <a:gd name="T5" fmla="*/ 14 h 14"/>
                    <a:gd name="T6" fmla="*/ 8 w 9"/>
                    <a:gd name="T7" fmla="*/ 12 h 14"/>
                    <a:gd name="T8" fmla="*/ 9 w 9"/>
                    <a:gd name="T9" fmla="*/ 9 h 14"/>
                    <a:gd name="T10" fmla="*/ 9 w 9"/>
                    <a:gd name="T11" fmla="*/ 6 h 14"/>
                    <a:gd name="T12" fmla="*/ 9 w 9"/>
                    <a:gd name="T13" fmla="*/ 6 h 14"/>
                    <a:gd name="T14" fmla="*/ 9 w 9"/>
                    <a:gd name="T15" fmla="*/ 4 h 14"/>
                    <a:gd name="T16" fmla="*/ 8 w 9"/>
                    <a:gd name="T17" fmla="*/ 2 h 14"/>
                    <a:gd name="T18" fmla="*/ 5 w 9"/>
                    <a:gd name="T19" fmla="*/ 0 h 14"/>
                    <a:gd name="T20" fmla="*/ 0 w 9"/>
                    <a:gd name="T21" fmla="*/ 0 h 14"/>
                    <a:gd name="T22" fmla="*/ 0 w 9"/>
                    <a:gd name="T23" fmla="*/ 0 h 14"/>
                    <a:gd name="T24" fmla="*/ 0 w 9"/>
                    <a:gd name="T25" fmla="*/ 6 h 14"/>
                    <a:gd name="T26" fmla="*/ 0 w 9"/>
                    <a:gd name="T27" fmla="*/ 6 h 14"/>
                    <a:gd name="T28" fmla="*/ 0 w 9"/>
                    <a:gd name="T2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4">
                      <a:moveTo>
                        <a:pt x="0" y="14"/>
                      </a:moveTo>
                      <a:lnTo>
                        <a:pt x="0" y="14"/>
                      </a:lnTo>
                      <a:lnTo>
                        <a:pt x="5" y="14"/>
                      </a:lnTo>
                      <a:lnTo>
                        <a:pt x="8" y="12"/>
                      </a:lnTo>
                      <a:lnTo>
                        <a:pt x="9" y="9"/>
                      </a:lnTo>
                      <a:lnTo>
                        <a:pt x="9" y="6"/>
                      </a:lnTo>
                      <a:lnTo>
                        <a:pt x="9" y="6"/>
                      </a:lnTo>
                      <a:lnTo>
                        <a:pt x="9" y="4"/>
                      </a:lnTo>
                      <a:lnTo>
                        <a:pt x="8" y="2"/>
                      </a:lnTo>
                      <a:lnTo>
                        <a:pt x="5" y="0"/>
                      </a:lnTo>
                      <a:lnTo>
                        <a:pt x="0" y="0"/>
                      </a:lnTo>
                      <a:lnTo>
                        <a:pt x="0" y="0"/>
                      </a:lnTo>
                      <a:lnTo>
                        <a:pt x="0" y="6"/>
                      </a:lnTo>
                      <a:lnTo>
                        <a:pt x="0" y="6"/>
                      </a:lnTo>
                      <a:lnTo>
                        <a:pt x="0"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7" name="Freeform 1570">
                  <a:extLst>
                    <a:ext uri="{FF2B5EF4-FFF2-40B4-BE49-F238E27FC236}">
                      <a16:creationId xmlns:a16="http://schemas.microsoft.com/office/drawing/2014/main" id="{90BCFBAB-C71C-DC5A-E337-95A45946340A}"/>
                    </a:ext>
                  </a:extLst>
                </p:cNvPr>
                <p:cNvSpPr>
                  <a:spLocks/>
                </p:cNvSpPr>
                <p:nvPr/>
              </p:nvSpPr>
              <p:spPr bwMode="auto">
                <a:xfrm>
                  <a:off x="6116638" y="5065713"/>
                  <a:ext cx="1588" cy="3175"/>
                </a:xfrm>
                <a:custGeom>
                  <a:avLst/>
                  <a:gdLst>
                    <a:gd name="T0" fmla="*/ 0 w 9"/>
                    <a:gd name="T1" fmla="*/ 14 h 14"/>
                    <a:gd name="T2" fmla="*/ 0 w 9"/>
                    <a:gd name="T3" fmla="*/ 14 h 14"/>
                    <a:gd name="T4" fmla="*/ 5 w 9"/>
                    <a:gd name="T5" fmla="*/ 14 h 14"/>
                    <a:gd name="T6" fmla="*/ 8 w 9"/>
                    <a:gd name="T7" fmla="*/ 12 h 14"/>
                    <a:gd name="T8" fmla="*/ 9 w 9"/>
                    <a:gd name="T9" fmla="*/ 9 h 14"/>
                    <a:gd name="T10" fmla="*/ 9 w 9"/>
                    <a:gd name="T11" fmla="*/ 6 h 14"/>
                    <a:gd name="T12" fmla="*/ 9 w 9"/>
                    <a:gd name="T13" fmla="*/ 6 h 14"/>
                    <a:gd name="T14" fmla="*/ 9 w 9"/>
                    <a:gd name="T15" fmla="*/ 4 h 14"/>
                    <a:gd name="T16" fmla="*/ 8 w 9"/>
                    <a:gd name="T17" fmla="*/ 2 h 14"/>
                    <a:gd name="T18" fmla="*/ 5 w 9"/>
                    <a:gd name="T19" fmla="*/ 0 h 14"/>
                    <a:gd name="T20" fmla="*/ 0 w 9"/>
                    <a:gd name="T21" fmla="*/ 0 h 14"/>
                    <a:gd name="T22" fmla="*/ 0 w 9"/>
                    <a:gd name="T23" fmla="*/ 0 h 14"/>
                    <a:gd name="T24" fmla="*/ 0 w 9"/>
                    <a:gd name="T25" fmla="*/ 6 h 14"/>
                    <a:gd name="T26" fmla="*/ 0 w 9"/>
                    <a:gd name="T27" fmla="*/ 6 h 14"/>
                    <a:gd name="T28" fmla="*/ 0 w 9"/>
                    <a:gd name="T2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4">
                      <a:moveTo>
                        <a:pt x="0" y="14"/>
                      </a:moveTo>
                      <a:lnTo>
                        <a:pt x="0" y="14"/>
                      </a:lnTo>
                      <a:lnTo>
                        <a:pt x="5" y="14"/>
                      </a:lnTo>
                      <a:lnTo>
                        <a:pt x="8" y="12"/>
                      </a:lnTo>
                      <a:lnTo>
                        <a:pt x="9" y="9"/>
                      </a:lnTo>
                      <a:lnTo>
                        <a:pt x="9" y="6"/>
                      </a:lnTo>
                      <a:lnTo>
                        <a:pt x="9" y="6"/>
                      </a:lnTo>
                      <a:lnTo>
                        <a:pt x="9" y="4"/>
                      </a:lnTo>
                      <a:lnTo>
                        <a:pt x="8" y="2"/>
                      </a:lnTo>
                      <a:lnTo>
                        <a:pt x="5" y="0"/>
                      </a:lnTo>
                      <a:lnTo>
                        <a:pt x="0" y="0"/>
                      </a:lnTo>
                      <a:lnTo>
                        <a:pt x="0" y="0"/>
                      </a:lnTo>
                      <a:lnTo>
                        <a:pt x="0" y="6"/>
                      </a:lnTo>
                      <a:lnTo>
                        <a:pt x="0" y="6"/>
                      </a:lnTo>
                      <a:lnTo>
                        <a:pt x="0"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8" name="Freeform 1571">
                  <a:extLst>
                    <a:ext uri="{FF2B5EF4-FFF2-40B4-BE49-F238E27FC236}">
                      <a16:creationId xmlns:a16="http://schemas.microsoft.com/office/drawing/2014/main" id="{30947EEB-1A0B-7A54-2082-0CCA80C0410B}"/>
                    </a:ext>
                  </a:extLst>
                </p:cNvPr>
                <p:cNvSpPr>
                  <a:spLocks/>
                </p:cNvSpPr>
                <p:nvPr/>
              </p:nvSpPr>
              <p:spPr bwMode="auto">
                <a:xfrm>
                  <a:off x="6116638" y="5065713"/>
                  <a:ext cx="1588" cy="3175"/>
                </a:xfrm>
                <a:custGeom>
                  <a:avLst/>
                  <a:gdLst>
                    <a:gd name="T0" fmla="*/ 0 w 9"/>
                    <a:gd name="T1" fmla="*/ 14 h 14"/>
                    <a:gd name="T2" fmla="*/ 0 w 9"/>
                    <a:gd name="T3" fmla="*/ 14 h 14"/>
                    <a:gd name="T4" fmla="*/ 5 w 9"/>
                    <a:gd name="T5" fmla="*/ 14 h 14"/>
                    <a:gd name="T6" fmla="*/ 8 w 9"/>
                    <a:gd name="T7" fmla="*/ 12 h 14"/>
                    <a:gd name="T8" fmla="*/ 9 w 9"/>
                    <a:gd name="T9" fmla="*/ 9 h 14"/>
                    <a:gd name="T10" fmla="*/ 9 w 9"/>
                    <a:gd name="T11" fmla="*/ 6 h 14"/>
                    <a:gd name="T12" fmla="*/ 9 w 9"/>
                    <a:gd name="T13" fmla="*/ 6 h 14"/>
                    <a:gd name="T14" fmla="*/ 9 w 9"/>
                    <a:gd name="T15" fmla="*/ 4 h 14"/>
                    <a:gd name="T16" fmla="*/ 8 w 9"/>
                    <a:gd name="T17" fmla="*/ 2 h 14"/>
                    <a:gd name="T18" fmla="*/ 5 w 9"/>
                    <a:gd name="T19" fmla="*/ 0 h 14"/>
                    <a:gd name="T20" fmla="*/ 0 w 9"/>
                    <a:gd name="T21" fmla="*/ 0 h 14"/>
                    <a:gd name="T22" fmla="*/ 0 w 9"/>
                    <a:gd name="T23" fmla="*/ 0 h 14"/>
                    <a:gd name="T24" fmla="*/ 0 w 9"/>
                    <a:gd name="T25" fmla="*/ 6 h 14"/>
                    <a:gd name="T26" fmla="*/ 0 w 9"/>
                    <a:gd name="T27" fmla="*/ 6 h 14"/>
                    <a:gd name="T28" fmla="*/ 0 w 9"/>
                    <a:gd name="T29" fmla="*/ 14 h 14"/>
                    <a:gd name="T30" fmla="*/ 0 w 9"/>
                    <a:gd name="T3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 h="14">
                      <a:moveTo>
                        <a:pt x="0" y="14"/>
                      </a:moveTo>
                      <a:lnTo>
                        <a:pt x="0" y="14"/>
                      </a:lnTo>
                      <a:lnTo>
                        <a:pt x="5" y="14"/>
                      </a:lnTo>
                      <a:lnTo>
                        <a:pt x="8" y="12"/>
                      </a:lnTo>
                      <a:lnTo>
                        <a:pt x="9" y="9"/>
                      </a:lnTo>
                      <a:lnTo>
                        <a:pt x="9" y="6"/>
                      </a:lnTo>
                      <a:lnTo>
                        <a:pt x="9" y="6"/>
                      </a:lnTo>
                      <a:lnTo>
                        <a:pt x="9" y="4"/>
                      </a:lnTo>
                      <a:lnTo>
                        <a:pt x="8" y="2"/>
                      </a:lnTo>
                      <a:lnTo>
                        <a:pt x="5" y="0"/>
                      </a:lnTo>
                      <a:lnTo>
                        <a:pt x="0" y="0"/>
                      </a:lnTo>
                      <a:lnTo>
                        <a:pt x="0" y="0"/>
                      </a:lnTo>
                      <a:lnTo>
                        <a:pt x="0" y="6"/>
                      </a:lnTo>
                      <a:lnTo>
                        <a:pt x="0" y="6"/>
                      </a:lnTo>
                      <a:lnTo>
                        <a:pt x="0" y="14"/>
                      </a:lnTo>
                      <a:lnTo>
                        <a:pt x="0"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39" name="Freeform 1572">
                  <a:extLst>
                    <a:ext uri="{FF2B5EF4-FFF2-40B4-BE49-F238E27FC236}">
                      <a16:creationId xmlns:a16="http://schemas.microsoft.com/office/drawing/2014/main" id="{F095F73E-5D7B-B41B-DB4E-B7672C089C25}"/>
                    </a:ext>
                  </a:extLst>
                </p:cNvPr>
                <p:cNvSpPr>
                  <a:spLocks/>
                </p:cNvSpPr>
                <p:nvPr/>
              </p:nvSpPr>
              <p:spPr bwMode="auto">
                <a:xfrm>
                  <a:off x="6119813" y="5065713"/>
                  <a:ext cx="1588" cy="3175"/>
                </a:xfrm>
                <a:custGeom>
                  <a:avLst/>
                  <a:gdLst>
                    <a:gd name="T0" fmla="*/ 8 w 8"/>
                    <a:gd name="T1" fmla="*/ 13 h 13"/>
                    <a:gd name="T2" fmla="*/ 8 w 8"/>
                    <a:gd name="T3" fmla="*/ 13 h 13"/>
                    <a:gd name="T4" fmla="*/ 8 w 8"/>
                    <a:gd name="T5" fmla="*/ 7 h 13"/>
                    <a:gd name="T6" fmla="*/ 8 w 8"/>
                    <a:gd name="T7" fmla="*/ 7 h 13"/>
                    <a:gd name="T8" fmla="*/ 8 w 8"/>
                    <a:gd name="T9" fmla="*/ 0 h 13"/>
                    <a:gd name="T10" fmla="*/ 8 w 8"/>
                    <a:gd name="T11" fmla="*/ 0 h 13"/>
                    <a:gd name="T12" fmla="*/ 3 w 8"/>
                    <a:gd name="T13" fmla="*/ 1 h 13"/>
                    <a:gd name="T14" fmla="*/ 1 w 8"/>
                    <a:gd name="T15" fmla="*/ 2 h 13"/>
                    <a:gd name="T16" fmla="*/ 0 w 8"/>
                    <a:gd name="T17" fmla="*/ 4 h 13"/>
                    <a:gd name="T18" fmla="*/ 0 w 8"/>
                    <a:gd name="T19" fmla="*/ 7 h 13"/>
                    <a:gd name="T20" fmla="*/ 0 w 8"/>
                    <a:gd name="T21" fmla="*/ 7 h 13"/>
                    <a:gd name="T22" fmla="*/ 0 w 8"/>
                    <a:gd name="T23" fmla="*/ 9 h 13"/>
                    <a:gd name="T24" fmla="*/ 1 w 8"/>
                    <a:gd name="T25" fmla="*/ 11 h 13"/>
                    <a:gd name="T26" fmla="*/ 3 w 8"/>
                    <a:gd name="T27" fmla="*/ 13 h 13"/>
                    <a:gd name="T28" fmla="*/ 8 w 8"/>
                    <a:gd name="T2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3">
                      <a:moveTo>
                        <a:pt x="8" y="13"/>
                      </a:moveTo>
                      <a:lnTo>
                        <a:pt x="8" y="13"/>
                      </a:lnTo>
                      <a:lnTo>
                        <a:pt x="8" y="7"/>
                      </a:lnTo>
                      <a:lnTo>
                        <a:pt x="8" y="7"/>
                      </a:lnTo>
                      <a:lnTo>
                        <a:pt x="8" y="0"/>
                      </a:lnTo>
                      <a:lnTo>
                        <a:pt x="8" y="0"/>
                      </a:lnTo>
                      <a:lnTo>
                        <a:pt x="3" y="1"/>
                      </a:lnTo>
                      <a:lnTo>
                        <a:pt x="1" y="2"/>
                      </a:lnTo>
                      <a:lnTo>
                        <a:pt x="0" y="4"/>
                      </a:lnTo>
                      <a:lnTo>
                        <a:pt x="0" y="7"/>
                      </a:lnTo>
                      <a:lnTo>
                        <a:pt x="0" y="7"/>
                      </a:lnTo>
                      <a:lnTo>
                        <a:pt x="0" y="9"/>
                      </a:lnTo>
                      <a:lnTo>
                        <a:pt x="1" y="11"/>
                      </a:lnTo>
                      <a:lnTo>
                        <a:pt x="3" y="13"/>
                      </a:lnTo>
                      <a:lnTo>
                        <a:pt x="8" y="1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0" name="Freeform 1573">
                  <a:extLst>
                    <a:ext uri="{FF2B5EF4-FFF2-40B4-BE49-F238E27FC236}">
                      <a16:creationId xmlns:a16="http://schemas.microsoft.com/office/drawing/2014/main" id="{589463C1-89B9-18A5-1B5F-458D9E233C99}"/>
                    </a:ext>
                  </a:extLst>
                </p:cNvPr>
                <p:cNvSpPr>
                  <a:spLocks/>
                </p:cNvSpPr>
                <p:nvPr/>
              </p:nvSpPr>
              <p:spPr bwMode="auto">
                <a:xfrm>
                  <a:off x="6119813" y="5065713"/>
                  <a:ext cx="1588" cy="3175"/>
                </a:xfrm>
                <a:custGeom>
                  <a:avLst/>
                  <a:gdLst>
                    <a:gd name="T0" fmla="*/ 8 w 8"/>
                    <a:gd name="T1" fmla="*/ 13 h 13"/>
                    <a:gd name="T2" fmla="*/ 8 w 8"/>
                    <a:gd name="T3" fmla="*/ 13 h 13"/>
                    <a:gd name="T4" fmla="*/ 8 w 8"/>
                    <a:gd name="T5" fmla="*/ 7 h 13"/>
                    <a:gd name="T6" fmla="*/ 8 w 8"/>
                    <a:gd name="T7" fmla="*/ 7 h 13"/>
                    <a:gd name="T8" fmla="*/ 8 w 8"/>
                    <a:gd name="T9" fmla="*/ 0 h 13"/>
                    <a:gd name="T10" fmla="*/ 8 w 8"/>
                    <a:gd name="T11" fmla="*/ 0 h 13"/>
                    <a:gd name="T12" fmla="*/ 3 w 8"/>
                    <a:gd name="T13" fmla="*/ 1 h 13"/>
                    <a:gd name="T14" fmla="*/ 1 w 8"/>
                    <a:gd name="T15" fmla="*/ 2 h 13"/>
                    <a:gd name="T16" fmla="*/ 0 w 8"/>
                    <a:gd name="T17" fmla="*/ 4 h 13"/>
                    <a:gd name="T18" fmla="*/ 0 w 8"/>
                    <a:gd name="T19" fmla="*/ 7 h 13"/>
                    <a:gd name="T20" fmla="*/ 0 w 8"/>
                    <a:gd name="T21" fmla="*/ 7 h 13"/>
                    <a:gd name="T22" fmla="*/ 0 w 8"/>
                    <a:gd name="T23" fmla="*/ 9 h 13"/>
                    <a:gd name="T24" fmla="*/ 1 w 8"/>
                    <a:gd name="T25" fmla="*/ 11 h 13"/>
                    <a:gd name="T26" fmla="*/ 3 w 8"/>
                    <a:gd name="T27" fmla="*/ 13 h 13"/>
                    <a:gd name="T28" fmla="*/ 8 w 8"/>
                    <a:gd name="T2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3">
                      <a:moveTo>
                        <a:pt x="8" y="13"/>
                      </a:moveTo>
                      <a:lnTo>
                        <a:pt x="8" y="13"/>
                      </a:lnTo>
                      <a:lnTo>
                        <a:pt x="8" y="7"/>
                      </a:lnTo>
                      <a:lnTo>
                        <a:pt x="8" y="7"/>
                      </a:lnTo>
                      <a:lnTo>
                        <a:pt x="8" y="0"/>
                      </a:lnTo>
                      <a:lnTo>
                        <a:pt x="8" y="0"/>
                      </a:lnTo>
                      <a:lnTo>
                        <a:pt x="3" y="1"/>
                      </a:lnTo>
                      <a:lnTo>
                        <a:pt x="1" y="2"/>
                      </a:lnTo>
                      <a:lnTo>
                        <a:pt x="0" y="4"/>
                      </a:lnTo>
                      <a:lnTo>
                        <a:pt x="0" y="7"/>
                      </a:lnTo>
                      <a:lnTo>
                        <a:pt x="0" y="7"/>
                      </a:lnTo>
                      <a:lnTo>
                        <a:pt x="0" y="9"/>
                      </a:lnTo>
                      <a:lnTo>
                        <a:pt x="1" y="11"/>
                      </a:lnTo>
                      <a:lnTo>
                        <a:pt x="3" y="13"/>
                      </a:lnTo>
                      <a:lnTo>
                        <a:pt x="8" y="1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1" name="Freeform 1574">
                  <a:extLst>
                    <a:ext uri="{FF2B5EF4-FFF2-40B4-BE49-F238E27FC236}">
                      <a16:creationId xmlns:a16="http://schemas.microsoft.com/office/drawing/2014/main" id="{B1208ECA-A8D7-2E19-BCF6-34B46EE7894B}"/>
                    </a:ext>
                  </a:extLst>
                </p:cNvPr>
                <p:cNvSpPr>
                  <a:spLocks/>
                </p:cNvSpPr>
                <p:nvPr/>
              </p:nvSpPr>
              <p:spPr bwMode="auto">
                <a:xfrm>
                  <a:off x="6119813" y="5065713"/>
                  <a:ext cx="1588" cy="3175"/>
                </a:xfrm>
                <a:custGeom>
                  <a:avLst/>
                  <a:gdLst>
                    <a:gd name="T0" fmla="*/ 8 w 8"/>
                    <a:gd name="T1" fmla="*/ 13 h 13"/>
                    <a:gd name="T2" fmla="*/ 8 w 8"/>
                    <a:gd name="T3" fmla="*/ 13 h 13"/>
                    <a:gd name="T4" fmla="*/ 8 w 8"/>
                    <a:gd name="T5" fmla="*/ 7 h 13"/>
                    <a:gd name="T6" fmla="*/ 8 w 8"/>
                    <a:gd name="T7" fmla="*/ 7 h 13"/>
                    <a:gd name="T8" fmla="*/ 8 w 8"/>
                    <a:gd name="T9" fmla="*/ 0 h 13"/>
                    <a:gd name="T10" fmla="*/ 8 w 8"/>
                    <a:gd name="T11" fmla="*/ 0 h 13"/>
                    <a:gd name="T12" fmla="*/ 3 w 8"/>
                    <a:gd name="T13" fmla="*/ 1 h 13"/>
                    <a:gd name="T14" fmla="*/ 1 w 8"/>
                    <a:gd name="T15" fmla="*/ 2 h 13"/>
                    <a:gd name="T16" fmla="*/ 0 w 8"/>
                    <a:gd name="T17" fmla="*/ 4 h 13"/>
                    <a:gd name="T18" fmla="*/ 0 w 8"/>
                    <a:gd name="T19" fmla="*/ 7 h 13"/>
                    <a:gd name="T20" fmla="*/ 0 w 8"/>
                    <a:gd name="T21" fmla="*/ 7 h 13"/>
                    <a:gd name="T22" fmla="*/ 0 w 8"/>
                    <a:gd name="T23" fmla="*/ 9 h 13"/>
                    <a:gd name="T24" fmla="*/ 1 w 8"/>
                    <a:gd name="T25" fmla="*/ 11 h 13"/>
                    <a:gd name="T26" fmla="*/ 3 w 8"/>
                    <a:gd name="T27" fmla="*/ 13 h 13"/>
                    <a:gd name="T28" fmla="*/ 8 w 8"/>
                    <a:gd name="T29" fmla="*/ 13 h 13"/>
                    <a:gd name="T30" fmla="*/ 8 w 8"/>
                    <a:gd name="T31"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 h="13">
                      <a:moveTo>
                        <a:pt x="8" y="13"/>
                      </a:moveTo>
                      <a:lnTo>
                        <a:pt x="8" y="13"/>
                      </a:lnTo>
                      <a:lnTo>
                        <a:pt x="8" y="7"/>
                      </a:lnTo>
                      <a:lnTo>
                        <a:pt x="8" y="7"/>
                      </a:lnTo>
                      <a:lnTo>
                        <a:pt x="8" y="0"/>
                      </a:lnTo>
                      <a:lnTo>
                        <a:pt x="8" y="0"/>
                      </a:lnTo>
                      <a:lnTo>
                        <a:pt x="3" y="1"/>
                      </a:lnTo>
                      <a:lnTo>
                        <a:pt x="1" y="2"/>
                      </a:lnTo>
                      <a:lnTo>
                        <a:pt x="0" y="4"/>
                      </a:lnTo>
                      <a:lnTo>
                        <a:pt x="0" y="7"/>
                      </a:lnTo>
                      <a:lnTo>
                        <a:pt x="0" y="7"/>
                      </a:lnTo>
                      <a:lnTo>
                        <a:pt x="0" y="9"/>
                      </a:lnTo>
                      <a:lnTo>
                        <a:pt x="1" y="11"/>
                      </a:lnTo>
                      <a:lnTo>
                        <a:pt x="3" y="13"/>
                      </a:lnTo>
                      <a:lnTo>
                        <a:pt x="8" y="13"/>
                      </a:lnTo>
                      <a:lnTo>
                        <a:pt x="8" y="1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42" name="Freeform 1575">
                  <a:extLst>
                    <a:ext uri="{FF2B5EF4-FFF2-40B4-BE49-F238E27FC236}">
                      <a16:creationId xmlns:a16="http://schemas.microsoft.com/office/drawing/2014/main" id="{84D09714-7C15-838C-0BFF-BB3DDA1C2D5D}"/>
                    </a:ext>
                  </a:extLst>
                </p:cNvPr>
                <p:cNvSpPr>
                  <a:spLocks/>
                </p:cNvSpPr>
                <p:nvPr/>
              </p:nvSpPr>
              <p:spPr bwMode="auto">
                <a:xfrm>
                  <a:off x="6124576" y="5067301"/>
                  <a:ext cx="1588" cy="3175"/>
                </a:xfrm>
                <a:custGeom>
                  <a:avLst/>
                  <a:gdLst>
                    <a:gd name="T0" fmla="*/ 9 w 9"/>
                    <a:gd name="T1" fmla="*/ 13 h 13"/>
                    <a:gd name="T2" fmla="*/ 9 w 9"/>
                    <a:gd name="T3" fmla="*/ 13 h 13"/>
                    <a:gd name="T4" fmla="*/ 9 w 9"/>
                    <a:gd name="T5" fmla="*/ 6 h 13"/>
                    <a:gd name="T6" fmla="*/ 9 w 9"/>
                    <a:gd name="T7" fmla="*/ 6 h 13"/>
                    <a:gd name="T8" fmla="*/ 9 w 9"/>
                    <a:gd name="T9" fmla="*/ 0 h 13"/>
                    <a:gd name="T10" fmla="*/ 9 w 9"/>
                    <a:gd name="T11" fmla="*/ 0 h 13"/>
                    <a:gd name="T12" fmla="*/ 4 w 9"/>
                    <a:gd name="T13" fmla="*/ 1 h 13"/>
                    <a:gd name="T14" fmla="*/ 1 w 9"/>
                    <a:gd name="T15" fmla="*/ 2 h 13"/>
                    <a:gd name="T16" fmla="*/ 0 w 9"/>
                    <a:gd name="T17" fmla="*/ 4 h 13"/>
                    <a:gd name="T18" fmla="*/ 0 w 9"/>
                    <a:gd name="T19" fmla="*/ 6 h 13"/>
                    <a:gd name="T20" fmla="*/ 0 w 9"/>
                    <a:gd name="T21" fmla="*/ 6 h 13"/>
                    <a:gd name="T22" fmla="*/ 0 w 9"/>
                    <a:gd name="T23" fmla="*/ 10 h 13"/>
                    <a:gd name="T24" fmla="*/ 1 w 9"/>
                    <a:gd name="T25" fmla="*/ 11 h 13"/>
                    <a:gd name="T26" fmla="*/ 4 w 9"/>
                    <a:gd name="T27" fmla="*/ 13 h 13"/>
                    <a:gd name="T28" fmla="*/ 9 w 9"/>
                    <a:gd name="T2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3">
                      <a:moveTo>
                        <a:pt x="9" y="13"/>
                      </a:moveTo>
                      <a:lnTo>
                        <a:pt x="9" y="13"/>
                      </a:lnTo>
                      <a:lnTo>
                        <a:pt x="9" y="6"/>
                      </a:lnTo>
                      <a:lnTo>
                        <a:pt x="9" y="6"/>
                      </a:lnTo>
                      <a:lnTo>
                        <a:pt x="9" y="0"/>
                      </a:lnTo>
                      <a:lnTo>
                        <a:pt x="9" y="0"/>
                      </a:lnTo>
                      <a:lnTo>
                        <a:pt x="4" y="1"/>
                      </a:lnTo>
                      <a:lnTo>
                        <a:pt x="1" y="2"/>
                      </a:lnTo>
                      <a:lnTo>
                        <a:pt x="0" y="4"/>
                      </a:lnTo>
                      <a:lnTo>
                        <a:pt x="0" y="6"/>
                      </a:lnTo>
                      <a:lnTo>
                        <a:pt x="0" y="6"/>
                      </a:lnTo>
                      <a:lnTo>
                        <a:pt x="0" y="10"/>
                      </a:lnTo>
                      <a:lnTo>
                        <a:pt x="1" y="11"/>
                      </a:lnTo>
                      <a:lnTo>
                        <a:pt x="4" y="13"/>
                      </a:lnTo>
                      <a:lnTo>
                        <a:pt x="9" y="1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3" name="Freeform 1576">
                  <a:extLst>
                    <a:ext uri="{FF2B5EF4-FFF2-40B4-BE49-F238E27FC236}">
                      <a16:creationId xmlns:a16="http://schemas.microsoft.com/office/drawing/2014/main" id="{672789B6-B50C-4523-2D61-9F4908B01FA8}"/>
                    </a:ext>
                  </a:extLst>
                </p:cNvPr>
                <p:cNvSpPr>
                  <a:spLocks/>
                </p:cNvSpPr>
                <p:nvPr/>
              </p:nvSpPr>
              <p:spPr bwMode="auto">
                <a:xfrm>
                  <a:off x="6124576" y="5067301"/>
                  <a:ext cx="1588" cy="3175"/>
                </a:xfrm>
                <a:custGeom>
                  <a:avLst/>
                  <a:gdLst>
                    <a:gd name="T0" fmla="*/ 9 w 9"/>
                    <a:gd name="T1" fmla="*/ 13 h 13"/>
                    <a:gd name="T2" fmla="*/ 9 w 9"/>
                    <a:gd name="T3" fmla="*/ 13 h 13"/>
                    <a:gd name="T4" fmla="*/ 9 w 9"/>
                    <a:gd name="T5" fmla="*/ 6 h 13"/>
                    <a:gd name="T6" fmla="*/ 9 w 9"/>
                    <a:gd name="T7" fmla="*/ 6 h 13"/>
                    <a:gd name="T8" fmla="*/ 9 w 9"/>
                    <a:gd name="T9" fmla="*/ 0 h 13"/>
                    <a:gd name="T10" fmla="*/ 9 w 9"/>
                    <a:gd name="T11" fmla="*/ 0 h 13"/>
                    <a:gd name="T12" fmla="*/ 4 w 9"/>
                    <a:gd name="T13" fmla="*/ 1 h 13"/>
                    <a:gd name="T14" fmla="*/ 1 w 9"/>
                    <a:gd name="T15" fmla="*/ 2 h 13"/>
                    <a:gd name="T16" fmla="*/ 0 w 9"/>
                    <a:gd name="T17" fmla="*/ 4 h 13"/>
                    <a:gd name="T18" fmla="*/ 0 w 9"/>
                    <a:gd name="T19" fmla="*/ 6 h 13"/>
                    <a:gd name="T20" fmla="*/ 0 w 9"/>
                    <a:gd name="T21" fmla="*/ 6 h 13"/>
                    <a:gd name="T22" fmla="*/ 0 w 9"/>
                    <a:gd name="T23" fmla="*/ 10 h 13"/>
                    <a:gd name="T24" fmla="*/ 1 w 9"/>
                    <a:gd name="T25" fmla="*/ 11 h 13"/>
                    <a:gd name="T26" fmla="*/ 4 w 9"/>
                    <a:gd name="T27" fmla="*/ 13 h 13"/>
                    <a:gd name="T28" fmla="*/ 9 w 9"/>
                    <a:gd name="T2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3">
                      <a:moveTo>
                        <a:pt x="9" y="13"/>
                      </a:moveTo>
                      <a:lnTo>
                        <a:pt x="9" y="13"/>
                      </a:lnTo>
                      <a:lnTo>
                        <a:pt x="9" y="6"/>
                      </a:lnTo>
                      <a:lnTo>
                        <a:pt x="9" y="6"/>
                      </a:lnTo>
                      <a:lnTo>
                        <a:pt x="9" y="0"/>
                      </a:lnTo>
                      <a:lnTo>
                        <a:pt x="9" y="0"/>
                      </a:lnTo>
                      <a:lnTo>
                        <a:pt x="4" y="1"/>
                      </a:lnTo>
                      <a:lnTo>
                        <a:pt x="1" y="2"/>
                      </a:lnTo>
                      <a:lnTo>
                        <a:pt x="0" y="4"/>
                      </a:lnTo>
                      <a:lnTo>
                        <a:pt x="0" y="6"/>
                      </a:lnTo>
                      <a:lnTo>
                        <a:pt x="0" y="6"/>
                      </a:lnTo>
                      <a:lnTo>
                        <a:pt x="0" y="10"/>
                      </a:lnTo>
                      <a:lnTo>
                        <a:pt x="1" y="11"/>
                      </a:lnTo>
                      <a:lnTo>
                        <a:pt x="4" y="13"/>
                      </a:lnTo>
                      <a:lnTo>
                        <a:pt x="9" y="1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4" name="Freeform 1577">
                  <a:extLst>
                    <a:ext uri="{FF2B5EF4-FFF2-40B4-BE49-F238E27FC236}">
                      <a16:creationId xmlns:a16="http://schemas.microsoft.com/office/drawing/2014/main" id="{1AB0AC90-EBA4-CA02-72CE-F96F21789CC5}"/>
                    </a:ext>
                  </a:extLst>
                </p:cNvPr>
                <p:cNvSpPr>
                  <a:spLocks/>
                </p:cNvSpPr>
                <p:nvPr/>
              </p:nvSpPr>
              <p:spPr bwMode="auto">
                <a:xfrm>
                  <a:off x="6124576" y="5067301"/>
                  <a:ext cx="1588" cy="3175"/>
                </a:xfrm>
                <a:custGeom>
                  <a:avLst/>
                  <a:gdLst>
                    <a:gd name="T0" fmla="*/ 9 w 9"/>
                    <a:gd name="T1" fmla="*/ 13 h 13"/>
                    <a:gd name="T2" fmla="*/ 9 w 9"/>
                    <a:gd name="T3" fmla="*/ 13 h 13"/>
                    <a:gd name="T4" fmla="*/ 9 w 9"/>
                    <a:gd name="T5" fmla="*/ 7 h 13"/>
                    <a:gd name="T6" fmla="*/ 9 w 9"/>
                    <a:gd name="T7" fmla="*/ 7 h 13"/>
                    <a:gd name="T8" fmla="*/ 9 w 9"/>
                    <a:gd name="T9" fmla="*/ 0 h 13"/>
                    <a:gd name="T10" fmla="*/ 9 w 9"/>
                    <a:gd name="T11" fmla="*/ 0 h 13"/>
                    <a:gd name="T12" fmla="*/ 4 w 9"/>
                    <a:gd name="T13" fmla="*/ 1 h 13"/>
                    <a:gd name="T14" fmla="*/ 1 w 9"/>
                    <a:gd name="T15" fmla="*/ 2 h 13"/>
                    <a:gd name="T16" fmla="*/ 0 w 9"/>
                    <a:gd name="T17" fmla="*/ 4 h 13"/>
                    <a:gd name="T18" fmla="*/ 0 w 9"/>
                    <a:gd name="T19" fmla="*/ 7 h 13"/>
                    <a:gd name="T20" fmla="*/ 0 w 9"/>
                    <a:gd name="T21" fmla="*/ 7 h 13"/>
                    <a:gd name="T22" fmla="*/ 0 w 9"/>
                    <a:gd name="T23" fmla="*/ 10 h 13"/>
                    <a:gd name="T24" fmla="*/ 1 w 9"/>
                    <a:gd name="T25" fmla="*/ 11 h 13"/>
                    <a:gd name="T26" fmla="*/ 4 w 9"/>
                    <a:gd name="T27" fmla="*/ 13 h 13"/>
                    <a:gd name="T28" fmla="*/ 9 w 9"/>
                    <a:gd name="T29" fmla="*/ 13 h 13"/>
                    <a:gd name="T30" fmla="*/ 9 w 9"/>
                    <a:gd name="T31"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 h="13">
                      <a:moveTo>
                        <a:pt x="9" y="13"/>
                      </a:moveTo>
                      <a:lnTo>
                        <a:pt x="9" y="13"/>
                      </a:lnTo>
                      <a:lnTo>
                        <a:pt x="9" y="7"/>
                      </a:lnTo>
                      <a:lnTo>
                        <a:pt x="9" y="7"/>
                      </a:lnTo>
                      <a:lnTo>
                        <a:pt x="9" y="0"/>
                      </a:lnTo>
                      <a:lnTo>
                        <a:pt x="9" y="0"/>
                      </a:lnTo>
                      <a:lnTo>
                        <a:pt x="4" y="1"/>
                      </a:lnTo>
                      <a:lnTo>
                        <a:pt x="1" y="2"/>
                      </a:lnTo>
                      <a:lnTo>
                        <a:pt x="0" y="4"/>
                      </a:lnTo>
                      <a:lnTo>
                        <a:pt x="0" y="7"/>
                      </a:lnTo>
                      <a:lnTo>
                        <a:pt x="0" y="7"/>
                      </a:lnTo>
                      <a:lnTo>
                        <a:pt x="0" y="10"/>
                      </a:lnTo>
                      <a:lnTo>
                        <a:pt x="1" y="11"/>
                      </a:lnTo>
                      <a:lnTo>
                        <a:pt x="4" y="13"/>
                      </a:lnTo>
                      <a:lnTo>
                        <a:pt x="9" y="13"/>
                      </a:lnTo>
                      <a:lnTo>
                        <a:pt x="9" y="1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45" name="Freeform 1578">
                  <a:extLst>
                    <a:ext uri="{FF2B5EF4-FFF2-40B4-BE49-F238E27FC236}">
                      <a16:creationId xmlns:a16="http://schemas.microsoft.com/office/drawing/2014/main" id="{FDC2E0A4-64B4-F1DE-9C1A-4F1C8E58A3DA}"/>
                    </a:ext>
                  </a:extLst>
                </p:cNvPr>
                <p:cNvSpPr>
                  <a:spLocks/>
                </p:cNvSpPr>
                <p:nvPr/>
              </p:nvSpPr>
              <p:spPr bwMode="auto">
                <a:xfrm>
                  <a:off x="6127751" y="5068888"/>
                  <a:ext cx="3175" cy="3175"/>
                </a:xfrm>
                <a:custGeom>
                  <a:avLst/>
                  <a:gdLst>
                    <a:gd name="T0" fmla="*/ 9 w 9"/>
                    <a:gd name="T1" fmla="*/ 14 h 14"/>
                    <a:gd name="T2" fmla="*/ 9 w 9"/>
                    <a:gd name="T3" fmla="*/ 14 h 14"/>
                    <a:gd name="T4" fmla="*/ 9 w 9"/>
                    <a:gd name="T5" fmla="*/ 6 h 14"/>
                    <a:gd name="T6" fmla="*/ 9 w 9"/>
                    <a:gd name="T7" fmla="*/ 6 h 14"/>
                    <a:gd name="T8" fmla="*/ 9 w 9"/>
                    <a:gd name="T9" fmla="*/ 0 h 14"/>
                    <a:gd name="T10" fmla="*/ 9 w 9"/>
                    <a:gd name="T11" fmla="*/ 0 h 14"/>
                    <a:gd name="T12" fmla="*/ 4 w 9"/>
                    <a:gd name="T13" fmla="*/ 1 h 14"/>
                    <a:gd name="T14" fmla="*/ 1 w 9"/>
                    <a:gd name="T15" fmla="*/ 2 h 14"/>
                    <a:gd name="T16" fmla="*/ 1 w 9"/>
                    <a:gd name="T17" fmla="*/ 4 h 14"/>
                    <a:gd name="T18" fmla="*/ 0 w 9"/>
                    <a:gd name="T19" fmla="*/ 6 h 14"/>
                    <a:gd name="T20" fmla="*/ 0 w 9"/>
                    <a:gd name="T21" fmla="*/ 6 h 14"/>
                    <a:gd name="T22" fmla="*/ 1 w 9"/>
                    <a:gd name="T23" fmla="*/ 10 h 14"/>
                    <a:gd name="T24" fmla="*/ 1 w 9"/>
                    <a:gd name="T25" fmla="*/ 12 h 14"/>
                    <a:gd name="T26" fmla="*/ 4 w 9"/>
                    <a:gd name="T27" fmla="*/ 14 h 14"/>
                    <a:gd name="T28" fmla="*/ 9 w 9"/>
                    <a:gd name="T2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4">
                      <a:moveTo>
                        <a:pt x="9" y="14"/>
                      </a:moveTo>
                      <a:lnTo>
                        <a:pt x="9" y="14"/>
                      </a:lnTo>
                      <a:lnTo>
                        <a:pt x="9" y="6"/>
                      </a:lnTo>
                      <a:lnTo>
                        <a:pt x="9" y="6"/>
                      </a:lnTo>
                      <a:lnTo>
                        <a:pt x="9" y="0"/>
                      </a:lnTo>
                      <a:lnTo>
                        <a:pt x="9" y="0"/>
                      </a:lnTo>
                      <a:lnTo>
                        <a:pt x="4" y="1"/>
                      </a:lnTo>
                      <a:lnTo>
                        <a:pt x="1" y="2"/>
                      </a:lnTo>
                      <a:lnTo>
                        <a:pt x="1" y="4"/>
                      </a:lnTo>
                      <a:lnTo>
                        <a:pt x="0" y="6"/>
                      </a:lnTo>
                      <a:lnTo>
                        <a:pt x="0" y="6"/>
                      </a:lnTo>
                      <a:lnTo>
                        <a:pt x="1" y="10"/>
                      </a:lnTo>
                      <a:lnTo>
                        <a:pt x="1" y="12"/>
                      </a:lnTo>
                      <a:lnTo>
                        <a:pt x="4" y="14"/>
                      </a:lnTo>
                      <a:lnTo>
                        <a:pt x="9"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6" name="Freeform 1579">
                  <a:extLst>
                    <a:ext uri="{FF2B5EF4-FFF2-40B4-BE49-F238E27FC236}">
                      <a16:creationId xmlns:a16="http://schemas.microsoft.com/office/drawing/2014/main" id="{CB00007B-5966-07C3-004D-E6B920FFBCF4}"/>
                    </a:ext>
                  </a:extLst>
                </p:cNvPr>
                <p:cNvSpPr>
                  <a:spLocks/>
                </p:cNvSpPr>
                <p:nvPr/>
              </p:nvSpPr>
              <p:spPr bwMode="auto">
                <a:xfrm>
                  <a:off x="6127751" y="5068888"/>
                  <a:ext cx="3175" cy="3175"/>
                </a:xfrm>
                <a:custGeom>
                  <a:avLst/>
                  <a:gdLst>
                    <a:gd name="T0" fmla="*/ 9 w 9"/>
                    <a:gd name="T1" fmla="*/ 14 h 14"/>
                    <a:gd name="T2" fmla="*/ 9 w 9"/>
                    <a:gd name="T3" fmla="*/ 14 h 14"/>
                    <a:gd name="T4" fmla="*/ 9 w 9"/>
                    <a:gd name="T5" fmla="*/ 6 h 14"/>
                    <a:gd name="T6" fmla="*/ 9 w 9"/>
                    <a:gd name="T7" fmla="*/ 6 h 14"/>
                    <a:gd name="T8" fmla="*/ 9 w 9"/>
                    <a:gd name="T9" fmla="*/ 0 h 14"/>
                    <a:gd name="T10" fmla="*/ 9 w 9"/>
                    <a:gd name="T11" fmla="*/ 0 h 14"/>
                    <a:gd name="T12" fmla="*/ 4 w 9"/>
                    <a:gd name="T13" fmla="*/ 1 h 14"/>
                    <a:gd name="T14" fmla="*/ 1 w 9"/>
                    <a:gd name="T15" fmla="*/ 2 h 14"/>
                    <a:gd name="T16" fmla="*/ 1 w 9"/>
                    <a:gd name="T17" fmla="*/ 4 h 14"/>
                    <a:gd name="T18" fmla="*/ 0 w 9"/>
                    <a:gd name="T19" fmla="*/ 6 h 14"/>
                    <a:gd name="T20" fmla="*/ 0 w 9"/>
                    <a:gd name="T21" fmla="*/ 6 h 14"/>
                    <a:gd name="T22" fmla="*/ 1 w 9"/>
                    <a:gd name="T23" fmla="*/ 10 h 14"/>
                    <a:gd name="T24" fmla="*/ 1 w 9"/>
                    <a:gd name="T25" fmla="*/ 12 h 14"/>
                    <a:gd name="T26" fmla="*/ 4 w 9"/>
                    <a:gd name="T27" fmla="*/ 14 h 14"/>
                    <a:gd name="T28" fmla="*/ 9 w 9"/>
                    <a:gd name="T2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4">
                      <a:moveTo>
                        <a:pt x="9" y="14"/>
                      </a:moveTo>
                      <a:lnTo>
                        <a:pt x="9" y="14"/>
                      </a:lnTo>
                      <a:lnTo>
                        <a:pt x="9" y="6"/>
                      </a:lnTo>
                      <a:lnTo>
                        <a:pt x="9" y="6"/>
                      </a:lnTo>
                      <a:lnTo>
                        <a:pt x="9" y="0"/>
                      </a:lnTo>
                      <a:lnTo>
                        <a:pt x="9" y="0"/>
                      </a:lnTo>
                      <a:lnTo>
                        <a:pt x="4" y="1"/>
                      </a:lnTo>
                      <a:lnTo>
                        <a:pt x="1" y="2"/>
                      </a:lnTo>
                      <a:lnTo>
                        <a:pt x="1" y="4"/>
                      </a:lnTo>
                      <a:lnTo>
                        <a:pt x="0" y="6"/>
                      </a:lnTo>
                      <a:lnTo>
                        <a:pt x="0" y="6"/>
                      </a:lnTo>
                      <a:lnTo>
                        <a:pt x="1" y="10"/>
                      </a:lnTo>
                      <a:lnTo>
                        <a:pt x="1" y="12"/>
                      </a:lnTo>
                      <a:lnTo>
                        <a:pt x="4" y="14"/>
                      </a:lnTo>
                      <a:lnTo>
                        <a:pt x="9"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7" name="Freeform 1580">
                  <a:extLst>
                    <a:ext uri="{FF2B5EF4-FFF2-40B4-BE49-F238E27FC236}">
                      <a16:creationId xmlns:a16="http://schemas.microsoft.com/office/drawing/2014/main" id="{C87DC16C-0B70-5CFA-A538-E6D9F67574AB}"/>
                    </a:ext>
                  </a:extLst>
                </p:cNvPr>
                <p:cNvSpPr>
                  <a:spLocks/>
                </p:cNvSpPr>
                <p:nvPr/>
              </p:nvSpPr>
              <p:spPr bwMode="auto">
                <a:xfrm>
                  <a:off x="6127751" y="5068888"/>
                  <a:ext cx="3175" cy="3175"/>
                </a:xfrm>
                <a:custGeom>
                  <a:avLst/>
                  <a:gdLst>
                    <a:gd name="T0" fmla="*/ 9 w 9"/>
                    <a:gd name="T1" fmla="*/ 14 h 14"/>
                    <a:gd name="T2" fmla="*/ 9 w 9"/>
                    <a:gd name="T3" fmla="*/ 14 h 14"/>
                    <a:gd name="T4" fmla="*/ 9 w 9"/>
                    <a:gd name="T5" fmla="*/ 6 h 14"/>
                    <a:gd name="T6" fmla="*/ 9 w 9"/>
                    <a:gd name="T7" fmla="*/ 6 h 14"/>
                    <a:gd name="T8" fmla="*/ 9 w 9"/>
                    <a:gd name="T9" fmla="*/ 0 h 14"/>
                    <a:gd name="T10" fmla="*/ 9 w 9"/>
                    <a:gd name="T11" fmla="*/ 0 h 14"/>
                    <a:gd name="T12" fmla="*/ 4 w 9"/>
                    <a:gd name="T13" fmla="*/ 1 h 14"/>
                    <a:gd name="T14" fmla="*/ 1 w 9"/>
                    <a:gd name="T15" fmla="*/ 2 h 14"/>
                    <a:gd name="T16" fmla="*/ 1 w 9"/>
                    <a:gd name="T17" fmla="*/ 4 h 14"/>
                    <a:gd name="T18" fmla="*/ 0 w 9"/>
                    <a:gd name="T19" fmla="*/ 6 h 14"/>
                    <a:gd name="T20" fmla="*/ 0 w 9"/>
                    <a:gd name="T21" fmla="*/ 6 h 14"/>
                    <a:gd name="T22" fmla="*/ 1 w 9"/>
                    <a:gd name="T23" fmla="*/ 10 h 14"/>
                    <a:gd name="T24" fmla="*/ 1 w 9"/>
                    <a:gd name="T25" fmla="*/ 12 h 14"/>
                    <a:gd name="T26" fmla="*/ 4 w 9"/>
                    <a:gd name="T27" fmla="*/ 14 h 14"/>
                    <a:gd name="T28" fmla="*/ 9 w 9"/>
                    <a:gd name="T29" fmla="*/ 14 h 14"/>
                    <a:gd name="T30" fmla="*/ 9 w 9"/>
                    <a:gd name="T3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 h="14">
                      <a:moveTo>
                        <a:pt x="9" y="14"/>
                      </a:moveTo>
                      <a:lnTo>
                        <a:pt x="9" y="14"/>
                      </a:lnTo>
                      <a:lnTo>
                        <a:pt x="9" y="6"/>
                      </a:lnTo>
                      <a:lnTo>
                        <a:pt x="9" y="6"/>
                      </a:lnTo>
                      <a:lnTo>
                        <a:pt x="9" y="0"/>
                      </a:lnTo>
                      <a:lnTo>
                        <a:pt x="9" y="0"/>
                      </a:lnTo>
                      <a:lnTo>
                        <a:pt x="4" y="1"/>
                      </a:lnTo>
                      <a:lnTo>
                        <a:pt x="1" y="2"/>
                      </a:lnTo>
                      <a:lnTo>
                        <a:pt x="1" y="4"/>
                      </a:lnTo>
                      <a:lnTo>
                        <a:pt x="0" y="6"/>
                      </a:lnTo>
                      <a:lnTo>
                        <a:pt x="0" y="6"/>
                      </a:lnTo>
                      <a:lnTo>
                        <a:pt x="1" y="10"/>
                      </a:lnTo>
                      <a:lnTo>
                        <a:pt x="1" y="12"/>
                      </a:lnTo>
                      <a:lnTo>
                        <a:pt x="4" y="14"/>
                      </a:lnTo>
                      <a:lnTo>
                        <a:pt x="9" y="14"/>
                      </a:lnTo>
                      <a:lnTo>
                        <a:pt x="9"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48" name="Freeform 1581">
                  <a:extLst>
                    <a:ext uri="{FF2B5EF4-FFF2-40B4-BE49-F238E27FC236}">
                      <a16:creationId xmlns:a16="http://schemas.microsoft.com/office/drawing/2014/main" id="{10938E72-B70C-ED6E-767A-1BC4E1FFD1CB}"/>
                    </a:ext>
                  </a:extLst>
                </p:cNvPr>
                <p:cNvSpPr>
                  <a:spLocks/>
                </p:cNvSpPr>
                <p:nvPr/>
              </p:nvSpPr>
              <p:spPr bwMode="auto">
                <a:xfrm>
                  <a:off x="6169026" y="5073651"/>
                  <a:ext cx="33338" cy="31750"/>
                </a:xfrm>
                <a:custGeom>
                  <a:avLst/>
                  <a:gdLst>
                    <a:gd name="T0" fmla="*/ 108 w 146"/>
                    <a:gd name="T1" fmla="*/ 108 h 139"/>
                    <a:gd name="T2" fmla="*/ 108 w 146"/>
                    <a:gd name="T3" fmla="*/ 108 h 139"/>
                    <a:gd name="T4" fmla="*/ 114 w 146"/>
                    <a:gd name="T5" fmla="*/ 102 h 139"/>
                    <a:gd name="T6" fmla="*/ 119 w 146"/>
                    <a:gd name="T7" fmla="*/ 95 h 139"/>
                    <a:gd name="T8" fmla="*/ 123 w 146"/>
                    <a:gd name="T9" fmla="*/ 88 h 139"/>
                    <a:gd name="T10" fmla="*/ 125 w 146"/>
                    <a:gd name="T11" fmla="*/ 80 h 139"/>
                    <a:gd name="T12" fmla="*/ 126 w 146"/>
                    <a:gd name="T13" fmla="*/ 70 h 139"/>
                    <a:gd name="T14" fmla="*/ 125 w 146"/>
                    <a:gd name="T15" fmla="*/ 62 h 139"/>
                    <a:gd name="T16" fmla="*/ 122 w 146"/>
                    <a:gd name="T17" fmla="*/ 53 h 139"/>
                    <a:gd name="T18" fmla="*/ 116 w 146"/>
                    <a:gd name="T19" fmla="*/ 43 h 139"/>
                    <a:gd name="T20" fmla="*/ 116 w 146"/>
                    <a:gd name="T21" fmla="*/ 43 h 139"/>
                    <a:gd name="T22" fmla="*/ 111 w 146"/>
                    <a:gd name="T23" fmla="*/ 39 h 139"/>
                    <a:gd name="T24" fmla="*/ 105 w 146"/>
                    <a:gd name="T25" fmla="*/ 33 h 139"/>
                    <a:gd name="T26" fmla="*/ 92 w 146"/>
                    <a:gd name="T27" fmla="*/ 26 h 139"/>
                    <a:gd name="T28" fmla="*/ 77 w 146"/>
                    <a:gd name="T29" fmla="*/ 19 h 139"/>
                    <a:gd name="T30" fmla="*/ 62 w 146"/>
                    <a:gd name="T31" fmla="*/ 15 h 139"/>
                    <a:gd name="T32" fmla="*/ 46 w 146"/>
                    <a:gd name="T33" fmla="*/ 12 h 139"/>
                    <a:gd name="T34" fmla="*/ 30 w 146"/>
                    <a:gd name="T35" fmla="*/ 11 h 139"/>
                    <a:gd name="T36" fmla="*/ 14 w 146"/>
                    <a:gd name="T37" fmla="*/ 11 h 139"/>
                    <a:gd name="T38" fmla="*/ 0 w 146"/>
                    <a:gd name="T39" fmla="*/ 12 h 139"/>
                    <a:gd name="T40" fmla="*/ 0 w 146"/>
                    <a:gd name="T41" fmla="*/ 3 h 139"/>
                    <a:gd name="T42" fmla="*/ 0 w 146"/>
                    <a:gd name="T43" fmla="*/ 3 h 139"/>
                    <a:gd name="T44" fmla="*/ 10 w 146"/>
                    <a:gd name="T45" fmla="*/ 1 h 139"/>
                    <a:gd name="T46" fmla="*/ 26 w 146"/>
                    <a:gd name="T47" fmla="*/ 0 h 139"/>
                    <a:gd name="T48" fmla="*/ 44 w 146"/>
                    <a:gd name="T49" fmla="*/ 1 h 139"/>
                    <a:gd name="T50" fmla="*/ 54 w 146"/>
                    <a:gd name="T51" fmla="*/ 2 h 139"/>
                    <a:gd name="T52" fmla="*/ 65 w 146"/>
                    <a:gd name="T53" fmla="*/ 4 h 139"/>
                    <a:gd name="T54" fmla="*/ 76 w 146"/>
                    <a:gd name="T55" fmla="*/ 7 h 139"/>
                    <a:gd name="T56" fmla="*/ 87 w 146"/>
                    <a:gd name="T57" fmla="*/ 10 h 139"/>
                    <a:gd name="T58" fmla="*/ 97 w 146"/>
                    <a:gd name="T59" fmla="*/ 15 h 139"/>
                    <a:gd name="T60" fmla="*/ 109 w 146"/>
                    <a:gd name="T61" fmla="*/ 21 h 139"/>
                    <a:gd name="T62" fmla="*/ 118 w 146"/>
                    <a:gd name="T63" fmla="*/ 28 h 139"/>
                    <a:gd name="T64" fmla="*/ 127 w 146"/>
                    <a:gd name="T65" fmla="*/ 38 h 139"/>
                    <a:gd name="T66" fmla="*/ 135 w 146"/>
                    <a:gd name="T67" fmla="*/ 48 h 139"/>
                    <a:gd name="T68" fmla="*/ 143 w 146"/>
                    <a:gd name="T69" fmla="*/ 59 h 139"/>
                    <a:gd name="T70" fmla="*/ 143 w 146"/>
                    <a:gd name="T71" fmla="*/ 59 h 139"/>
                    <a:gd name="T72" fmla="*/ 145 w 146"/>
                    <a:gd name="T73" fmla="*/ 65 h 139"/>
                    <a:gd name="T74" fmla="*/ 146 w 146"/>
                    <a:gd name="T75" fmla="*/ 71 h 139"/>
                    <a:gd name="T76" fmla="*/ 146 w 146"/>
                    <a:gd name="T77" fmla="*/ 84 h 139"/>
                    <a:gd name="T78" fmla="*/ 144 w 146"/>
                    <a:gd name="T79" fmla="*/ 96 h 139"/>
                    <a:gd name="T80" fmla="*/ 140 w 146"/>
                    <a:gd name="T81" fmla="*/ 108 h 139"/>
                    <a:gd name="T82" fmla="*/ 135 w 146"/>
                    <a:gd name="T83" fmla="*/ 119 h 139"/>
                    <a:gd name="T84" fmla="*/ 129 w 146"/>
                    <a:gd name="T85" fmla="*/ 128 h 139"/>
                    <a:gd name="T86" fmla="*/ 123 w 146"/>
                    <a:gd name="T87" fmla="*/ 135 h 139"/>
                    <a:gd name="T88" fmla="*/ 120 w 146"/>
                    <a:gd name="T89" fmla="*/ 137 h 139"/>
                    <a:gd name="T90" fmla="*/ 116 w 146"/>
                    <a:gd name="T91" fmla="*/ 139 h 139"/>
                    <a:gd name="T92" fmla="*/ 116 w 146"/>
                    <a:gd name="T93" fmla="*/ 139 h 139"/>
                    <a:gd name="T94" fmla="*/ 116 w 146"/>
                    <a:gd name="T95" fmla="*/ 133 h 139"/>
                    <a:gd name="T96" fmla="*/ 115 w 146"/>
                    <a:gd name="T97" fmla="*/ 125 h 139"/>
                    <a:gd name="T98" fmla="*/ 113 w 146"/>
                    <a:gd name="T99" fmla="*/ 117 h 139"/>
                    <a:gd name="T100" fmla="*/ 111 w 146"/>
                    <a:gd name="T101" fmla="*/ 112 h 139"/>
                    <a:gd name="T102" fmla="*/ 108 w 146"/>
                    <a:gd name="T103" fmla="*/ 108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6" h="139">
                      <a:moveTo>
                        <a:pt x="108" y="108"/>
                      </a:moveTo>
                      <a:lnTo>
                        <a:pt x="108" y="108"/>
                      </a:lnTo>
                      <a:lnTo>
                        <a:pt x="114" y="102"/>
                      </a:lnTo>
                      <a:lnTo>
                        <a:pt x="119" y="95"/>
                      </a:lnTo>
                      <a:lnTo>
                        <a:pt x="123" y="88"/>
                      </a:lnTo>
                      <a:lnTo>
                        <a:pt x="125" y="80"/>
                      </a:lnTo>
                      <a:lnTo>
                        <a:pt x="126" y="70"/>
                      </a:lnTo>
                      <a:lnTo>
                        <a:pt x="125" y="62"/>
                      </a:lnTo>
                      <a:lnTo>
                        <a:pt x="122" y="53"/>
                      </a:lnTo>
                      <a:lnTo>
                        <a:pt x="116" y="43"/>
                      </a:lnTo>
                      <a:lnTo>
                        <a:pt x="116" y="43"/>
                      </a:lnTo>
                      <a:lnTo>
                        <a:pt x="111" y="39"/>
                      </a:lnTo>
                      <a:lnTo>
                        <a:pt x="105" y="33"/>
                      </a:lnTo>
                      <a:lnTo>
                        <a:pt x="92" y="26"/>
                      </a:lnTo>
                      <a:lnTo>
                        <a:pt x="77" y="19"/>
                      </a:lnTo>
                      <a:lnTo>
                        <a:pt x="62" y="15"/>
                      </a:lnTo>
                      <a:lnTo>
                        <a:pt x="46" y="12"/>
                      </a:lnTo>
                      <a:lnTo>
                        <a:pt x="30" y="11"/>
                      </a:lnTo>
                      <a:lnTo>
                        <a:pt x="14" y="11"/>
                      </a:lnTo>
                      <a:lnTo>
                        <a:pt x="0" y="12"/>
                      </a:lnTo>
                      <a:lnTo>
                        <a:pt x="0" y="3"/>
                      </a:lnTo>
                      <a:lnTo>
                        <a:pt x="0" y="3"/>
                      </a:lnTo>
                      <a:lnTo>
                        <a:pt x="10" y="1"/>
                      </a:lnTo>
                      <a:lnTo>
                        <a:pt x="26" y="0"/>
                      </a:lnTo>
                      <a:lnTo>
                        <a:pt x="44" y="1"/>
                      </a:lnTo>
                      <a:lnTo>
                        <a:pt x="54" y="2"/>
                      </a:lnTo>
                      <a:lnTo>
                        <a:pt x="65" y="4"/>
                      </a:lnTo>
                      <a:lnTo>
                        <a:pt x="76" y="7"/>
                      </a:lnTo>
                      <a:lnTo>
                        <a:pt x="87" y="10"/>
                      </a:lnTo>
                      <a:lnTo>
                        <a:pt x="97" y="15"/>
                      </a:lnTo>
                      <a:lnTo>
                        <a:pt x="109" y="21"/>
                      </a:lnTo>
                      <a:lnTo>
                        <a:pt x="118" y="28"/>
                      </a:lnTo>
                      <a:lnTo>
                        <a:pt x="127" y="38"/>
                      </a:lnTo>
                      <a:lnTo>
                        <a:pt x="135" y="48"/>
                      </a:lnTo>
                      <a:lnTo>
                        <a:pt x="143" y="59"/>
                      </a:lnTo>
                      <a:lnTo>
                        <a:pt x="143" y="59"/>
                      </a:lnTo>
                      <a:lnTo>
                        <a:pt x="145" y="65"/>
                      </a:lnTo>
                      <a:lnTo>
                        <a:pt x="146" y="71"/>
                      </a:lnTo>
                      <a:lnTo>
                        <a:pt x="146" y="84"/>
                      </a:lnTo>
                      <a:lnTo>
                        <a:pt x="144" y="96"/>
                      </a:lnTo>
                      <a:lnTo>
                        <a:pt x="140" y="108"/>
                      </a:lnTo>
                      <a:lnTo>
                        <a:pt x="135" y="119"/>
                      </a:lnTo>
                      <a:lnTo>
                        <a:pt x="129" y="128"/>
                      </a:lnTo>
                      <a:lnTo>
                        <a:pt x="123" y="135"/>
                      </a:lnTo>
                      <a:lnTo>
                        <a:pt x="120" y="137"/>
                      </a:lnTo>
                      <a:lnTo>
                        <a:pt x="116" y="139"/>
                      </a:lnTo>
                      <a:lnTo>
                        <a:pt x="116" y="139"/>
                      </a:lnTo>
                      <a:lnTo>
                        <a:pt x="116" y="133"/>
                      </a:lnTo>
                      <a:lnTo>
                        <a:pt x="115" y="125"/>
                      </a:lnTo>
                      <a:lnTo>
                        <a:pt x="113" y="117"/>
                      </a:lnTo>
                      <a:lnTo>
                        <a:pt x="111" y="112"/>
                      </a:lnTo>
                      <a:lnTo>
                        <a:pt x="108" y="108"/>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9" name="Freeform 1582">
                  <a:extLst>
                    <a:ext uri="{FF2B5EF4-FFF2-40B4-BE49-F238E27FC236}">
                      <a16:creationId xmlns:a16="http://schemas.microsoft.com/office/drawing/2014/main" id="{78B9E5BD-A5AA-4947-14F3-1FB0047C3CA9}"/>
                    </a:ext>
                  </a:extLst>
                </p:cNvPr>
                <p:cNvSpPr>
                  <a:spLocks/>
                </p:cNvSpPr>
                <p:nvPr/>
              </p:nvSpPr>
              <p:spPr bwMode="auto">
                <a:xfrm>
                  <a:off x="6169026" y="5073651"/>
                  <a:ext cx="33338" cy="31750"/>
                </a:xfrm>
                <a:custGeom>
                  <a:avLst/>
                  <a:gdLst>
                    <a:gd name="T0" fmla="*/ 108 w 146"/>
                    <a:gd name="T1" fmla="*/ 108 h 139"/>
                    <a:gd name="T2" fmla="*/ 108 w 146"/>
                    <a:gd name="T3" fmla="*/ 108 h 139"/>
                    <a:gd name="T4" fmla="*/ 114 w 146"/>
                    <a:gd name="T5" fmla="*/ 102 h 139"/>
                    <a:gd name="T6" fmla="*/ 119 w 146"/>
                    <a:gd name="T7" fmla="*/ 95 h 139"/>
                    <a:gd name="T8" fmla="*/ 123 w 146"/>
                    <a:gd name="T9" fmla="*/ 88 h 139"/>
                    <a:gd name="T10" fmla="*/ 125 w 146"/>
                    <a:gd name="T11" fmla="*/ 80 h 139"/>
                    <a:gd name="T12" fmla="*/ 126 w 146"/>
                    <a:gd name="T13" fmla="*/ 70 h 139"/>
                    <a:gd name="T14" fmla="*/ 125 w 146"/>
                    <a:gd name="T15" fmla="*/ 62 h 139"/>
                    <a:gd name="T16" fmla="*/ 122 w 146"/>
                    <a:gd name="T17" fmla="*/ 53 h 139"/>
                    <a:gd name="T18" fmla="*/ 116 w 146"/>
                    <a:gd name="T19" fmla="*/ 43 h 139"/>
                    <a:gd name="T20" fmla="*/ 116 w 146"/>
                    <a:gd name="T21" fmla="*/ 43 h 139"/>
                    <a:gd name="T22" fmla="*/ 111 w 146"/>
                    <a:gd name="T23" fmla="*/ 39 h 139"/>
                    <a:gd name="T24" fmla="*/ 105 w 146"/>
                    <a:gd name="T25" fmla="*/ 33 h 139"/>
                    <a:gd name="T26" fmla="*/ 92 w 146"/>
                    <a:gd name="T27" fmla="*/ 26 h 139"/>
                    <a:gd name="T28" fmla="*/ 77 w 146"/>
                    <a:gd name="T29" fmla="*/ 19 h 139"/>
                    <a:gd name="T30" fmla="*/ 62 w 146"/>
                    <a:gd name="T31" fmla="*/ 15 h 139"/>
                    <a:gd name="T32" fmla="*/ 46 w 146"/>
                    <a:gd name="T33" fmla="*/ 12 h 139"/>
                    <a:gd name="T34" fmla="*/ 30 w 146"/>
                    <a:gd name="T35" fmla="*/ 11 h 139"/>
                    <a:gd name="T36" fmla="*/ 14 w 146"/>
                    <a:gd name="T37" fmla="*/ 11 h 139"/>
                    <a:gd name="T38" fmla="*/ 0 w 146"/>
                    <a:gd name="T39" fmla="*/ 12 h 139"/>
                    <a:gd name="T40" fmla="*/ 0 w 146"/>
                    <a:gd name="T41" fmla="*/ 3 h 139"/>
                    <a:gd name="T42" fmla="*/ 0 w 146"/>
                    <a:gd name="T43" fmla="*/ 3 h 139"/>
                    <a:gd name="T44" fmla="*/ 10 w 146"/>
                    <a:gd name="T45" fmla="*/ 1 h 139"/>
                    <a:gd name="T46" fmla="*/ 26 w 146"/>
                    <a:gd name="T47" fmla="*/ 0 h 139"/>
                    <a:gd name="T48" fmla="*/ 44 w 146"/>
                    <a:gd name="T49" fmla="*/ 1 h 139"/>
                    <a:gd name="T50" fmla="*/ 54 w 146"/>
                    <a:gd name="T51" fmla="*/ 2 h 139"/>
                    <a:gd name="T52" fmla="*/ 65 w 146"/>
                    <a:gd name="T53" fmla="*/ 4 h 139"/>
                    <a:gd name="T54" fmla="*/ 76 w 146"/>
                    <a:gd name="T55" fmla="*/ 7 h 139"/>
                    <a:gd name="T56" fmla="*/ 87 w 146"/>
                    <a:gd name="T57" fmla="*/ 10 h 139"/>
                    <a:gd name="T58" fmla="*/ 97 w 146"/>
                    <a:gd name="T59" fmla="*/ 15 h 139"/>
                    <a:gd name="T60" fmla="*/ 109 w 146"/>
                    <a:gd name="T61" fmla="*/ 21 h 139"/>
                    <a:gd name="T62" fmla="*/ 118 w 146"/>
                    <a:gd name="T63" fmla="*/ 28 h 139"/>
                    <a:gd name="T64" fmla="*/ 127 w 146"/>
                    <a:gd name="T65" fmla="*/ 38 h 139"/>
                    <a:gd name="T66" fmla="*/ 135 w 146"/>
                    <a:gd name="T67" fmla="*/ 48 h 139"/>
                    <a:gd name="T68" fmla="*/ 143 w 146"/>
                    <a:gd name="T69" fmla="*/ 59 h 139"/>
                    <a:gd name="T70" fmla="*/ 143 w 146"/>
                    <a:gd name="T71" fmla="*/ 59 h 139"/>
                    <a:gd name="T72" fmla="*/ 145 w 146"/>
                    <a:gd name="T73" fmla="*/ 65 h 139"/>
                    <a:gd name="T74" fmla="*/ 146 w 146"/>
                    <a:gd name="T75" fmla="*/ 71 h 139"/>
                    <a:gd name="T76" fmla="*/ 146 w 146"/>
                    <a:gd name="T77" fmla="*/ 84 h 139"/>
                    <a:gd name="T78" fmla="*/ 144 w 146"/>
                    <a:gd name="T79" fmla="*/ 96 h 139"/>
                    <a:gd name="T80" fmla="*/ 140 w 146"/>
                    <a:gd name="T81" fmla="*/ 108 h 139"/>
                    <a:gd name="T82" fmla="*/ 135 w 146"/>
                    <a:gd name="T83" fmla="*/ 119 h 139"/>
                    <a:gd name="T84" fmla="*/ 129 w 146"/>
                    <a:gd name="T85" fmla="*/ 128 h 139"/>
                    <a:gd name="T86" fmla="*/ 123 w 146"/>
                    <a:gd name="T87" fmla="*/ 135 h 139"/>
                    <a:gd name="T88" fmla="*/ 120 w 146"/>
                    <a:gd name="T89" fmla="*/ 137 h 139"/>
                    <a:gd name="T90" fmla="*/ 116 w 146"/>
                    <a:gd name="T91" fmla="*/ 139 h 139"/>
                    <a:gd name="T92" fmla="*/ 116 w 146"/>
                    <a:gd name="T93" fmla="*/ 139 h 139"/>
                    <a:gd name="T94" fmla="*/ 116 w 146"/>
                    <a:gd name="T95" fmla="*/ 133 h 139"/>
                    <a:gd name="T96" fmla="*/ 115 w 146"/>
                    <a:gd name="T97" fmla="*/ 125 h 139"/>
                    <a:gd name="T98" fmla="*/ 113 w 146"/>
                    <a:gd name="T99" fmla="*/ 117 h 139"/>
                    <a:gd name="T100" fmla="*/ 111 w 146"/>
                    <a:gd name="T101" fmla="*/ 112 h 139"/>
                    <a:gd name="T102" fmla="*/ 108 w 146"/>
                    <a:gd name="T103" fmla="*/ 108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6" h="139">
                      <a:moveTo>
                        <a:pt x="108" y="108"/>
                      </a:moveTo>
                      <a:lnTo>
                        <a:pt x="108" y="108"/>
                      </a:lnTo>
                      <a:lnTo>
                        <a:pt x="114" y="102"/>
                      </a:lnTo>
                      <a:lnTo>
                        <a:pt x="119" y="95"/>
                      </a:lnTo>
                      <a:lnTo>
                        <a:pt x="123" y="88"/>
                      </a:lnTo>
                      <a:lnTo>
                        <a:pt x="125" y="80"/>
                      </a:lnTo>
                      <a:lnTo>
                        <a:pt x="126" y="70"/>
                      </a:lnTo>
                      <a:lnTo>
                        <a:pt x="125" y="62"/>
                      </a:lnTo>
                      <a:lnTo>
                        <a:pt x="122" y="53"/>
                      </a:lnTo>
                      <a:lnTo>
                        <a:pt x="116" y="43"/>
                      </a:lnTo>
                      <a:lnTo>
                        <a:pt x="116" y="43"/>
                      </a:lnTo>
                      <a:lnTo>
                        <a:pt x="111" y="39"/>
                      </a:lnTo>
                      <a:lnTo>
                        <a:pt x="105" y="33"/>
                      </a:lnTo>
                      <a:lnTo>
                        <a:pt x="92" y="26"/>
                      </a:lnTo>
                      <a:lnTo>
                        <a:pt x="77" y="19"/>
                      </a:lnTo>
                      <a:lnTo>
                        <a:pt x="62" y="15"/>
                      </a:lnTo>
                      <a:lnTo>
                        <a:pt x="46" y="12"/>
                      </a:lnTo>
                      <a:lnTo>
                        <a:pt x="30" y="11"/>
                      </a:lnTo>
                      <a:lnTo>
                        <a:pt x="14" y="11"/>
                      </a:lnTo>
                      <a:lnTo>
                        <a:pt x="0" y="12"/>
                      </a:lnTo>
                      <a:lnTo>
                        <a:pt x="0" y="3"/>
                      </a:lnTo>
                      <a:lnTo>
                        <a:pt x="0" y="3"/>
                      </a:lnTo>
                      <a:lnTo>
                        <a:pt x="10" y="1"/>
                      </a:lnTo>
                      <a:lnTo>
                        <a:pt x="26" y="0"/>
                      </a:lnTo>
                      <a:lnTo>
                        <a:pt x="44" y="1"/>
                      </a:lnTo>
                      <a:lnTo>
                        <a:pt x="54" y="2"/>
                      </a:lnTo>
                      <a:lnTo>
                        <a:pt x="65" y="4"/>
                      </a:lnTo>
                      <a:lnTo>
                        <a:pt x="76" y="7"/>
                      </a:lnTo>
                      <a:lnTo>
                        <a:pt x="87" y="10"/>
                      </a:lnTo>
                      <a:lnTo>
                        <a:pt x="97" y="15"/>
                      </a:lnTo>
                      <a:lnTo>
                        <a:pt x="109" y="21"/>
                      </a:lnTo>
                      <a:lnTo>
                        <a:pt x="118" y="28"/>
                      </a:lnTo>
                      <a:lnTo>
                        <a:pt x="127" y="38"/>
                      </a:lnTo>
                      <a:lnTo>
                        <a:pt x="135" y="48"/>
                      </a:lnTo>
                      <a:lnTo>
                        <a:pt x="143" y="59"/>
                      </a:lnTo>
                      <a:lnTo>
                        <a:pt x="143" y="59"/>
                      </a:lnTo>
                      <a:lnTo>
                        <a:pt x="145" y="65"/>
                      </a:lnTo>
                      <a:lnTo>
                        <a:pt x="146" y="71"/>
                      </a:lnTo>
                      <a:lnTo>
                        <a:pt x="146" y="84"/>
                      </a:lnTo>
                      <a:lnTo>
                        <a:pt x="144" y="96"/>
                      </a:lnTo>
                      <a:lnTo>
                        <a:pt x="140" y="108"/>
                      </a:lnTo>
                      <a:lnTo>
                        <a:pt x="135" y="119"/>
                      </a:lnTo>
                      <a:lnTo>
                        <a:pt x="129" y="128"/>
                      </a:lnTo>
                      <a:lnTo>
                        <a:pt x="123" y="135"/>
                      </a:lnTo>
                      <a:lnTo>
                        <a:pt x="120" y="137"/>
                      </a:lnTo>
                      <a:lnTo>
                        <a:pt x="116" y="139"/>
                      </a:lnTo>
                      <a:lnTo>
                        <a:pt x="116" y="139"/>
                      </a:lnTo>
                      <a:lnTo>
                        <a:pt x="116" y="133"/>
                      </a:lnTo>
                      <a:lnTo>
                        <a:pt x="115" y="125"/>
                      </a:lnTo>
                      <a:lnTo>
                        <a:pt x="113" y="117"/>
                      </a:lnTo>
                      <a:lnTo>
                        <a:pt x="111" y="112"/>
                      </a:lnTo>
                      <a:lnTo>
                        <a:pt x="108" y="10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0" name="Freeform 1583">
                  <a:extLst>
                    <a:ext uri="{FF2B5EF4-FFF2-40B4-BE49-F238E27FC236}">
                      <a16:creationId xmlns:a16="http://schemas.microsoft.com/office/drawing/2014/main" id="{B536ABD1-E0A7-8B66-EC5C-BACA12EDAE11}"/>
                    </a:ext>
                  </a:extLst>
                </p:cNvPr>
                <p:cNvSpPr>
                  <a:spLocks/>
                </p:cNvSpPr>
                <p:nvPr/>
              </p:nvSpPr>
              <p:spPr bwMode="auto">
                <a:xfrm>
                  <a:off x="6169026" y="5073651"/>
                  <a:ext cx="33338" cy="31750"/>
                </a:xfrm>
                <a:custGeom>
                  <a:avLst/>
                  <a:gdLst>
                    <a:gd name="T0" fmla="*/ 108 w 146"/>
                    <a:gd name="T1" fmla="*/ 108 h 139"/>
                    <a:gd name="T2" fmla="*/ 108 w 146"/>
                    <a:gd name="T3" fmla="*/ 108 h 139"/>
                    <a:gd name="T4" fmla="*/ 114 w 146"/>
                    <a:gd name="T5" fmla="*/ 102 h 139"/>
                    <a:gd name="T6" fmla="*/ 119 w 146"/>
                    <a:gd name="T7" fmla="*/ 95 h 139"/>
                    <a:gd name="T8" fmla="*/ 123 w 146"/>
                    <a:gd name="T9" fmla="*/ 88 h 139"/>
                    <a:gd name="T10" fmla="*/ 125 w 146"/>
                    <a:gd name="T11" fmla="*/ 80 h 139"/>
                    <a:gd name="T12" fmla="*/ 126 w 146"/>
                    <a:gd name="T13" fmla="*/ 71 h 139"/>
                    <a:gd name="T14" fmla="*/ 125 w 146"/>
                    <a:gd name="T15" fmla="*/ 62 h 139"/>
                    <a:gd name="T16" fmla="*/ 122 w 146"/>
                    <a:gd name="T17" fmla="*/ 53 h 139"/>
                    <a:gd name="T18" fmla="*/ 116 w 146"/>
                    <a:gd name="T19" fmla="*/ 43 h 139"/>
                    <a:gd name="T20" fmla="*/ 116 w 146"/>
                    <a:gd name="T21" fmla="*/ 43 h 139"/>
                    <a:gd name="T22" fmla="*/ 111 w 146"/>
                    <a:gd name="T23" fmla="*/ 39 h 139"/>
                    <a:gd name="T24" fmla="*/ 105 w 146"/>
                    <a:gd name="T25" fmla="*/ 33 h 139"/>
                    <a:gd name="T26" fmla="*/ 92 w 146"/>
                    <a:gd name="T27" fmla="*/ 26 h 139"/>
                    <a:gd name="T28" fmla="*/ 77 w 146"/>
                    <a:gd name="T29" fmla="*/ 19 h 139"/>
                    <a:gd name="T30" fmla="*/ 62 w 146"/>
                    <a:gd name="T31" fmla="*/ 15 h 139"/>
                    <a:gd name="T32" fmla="*/ 46 w 146"/>
                    <a:gd name="T33" fmla="*/ 12 h 139"/>
                    <a:gd name="T34" fmla="*/ 30 w 146"/>
                    <a:gd name="T35" fmla="*/ 11 h 139"/>
                    <a:gd name="T36" fmla="*/ 14 w 146"/>
                    <a:gd name="T37" fmla="*/ 11 h 139"/>
                    <a:gd name="T38" fmla="*/ 0 w 146"/>
                    <a:gd name="T39" fmla="*/ 12 h 139"/>
                    <a:gd name="T40" fmla="*/ 0 w 146"/>
                    <a:gd name="T41" fmla="*/ 3 h 139"/>
                    <a:gd name="T42" fmla="*/ 0 w 146"/>
                    <a:gd name="T43" fmla="*/ 3 h 139"/>
                    <a:gd name="T44" fmla="*/ 10 w 146"/>
                    <a:gd name="T45" fmla="*/ 1 h 139"/>
                    <a:gd name="T46" fmla="*/ 26 w 146"/>
                    <a:gd name="T47" fmla="*/ 0 h 139"/>
                    <a:gd name="T48" fmla="*/ 44 w 146"/>
                    <a:gd name="T49" fmla="*/ 1 h 139"/>
                    <a:gd name="T50" fmla="*/ 54 w 146"/>
                    <a:gd name="T51" fmla="*/ 2 h 139"/>
                    <a:gd name="T52" fmla="*/ 65 w 146"/>
                    <a:gd name="T53" fmla="*/ 4 h 139"/>
                    <a:gd name="T54" fmla="*/ 76 w 146"/>
                    <a:gd name="T55" fmla="*/ 7 h 139"/>
                    <a:gd name="T56" fmla="*/ 87 w 146"/>
                    <a:gd name="T57" fmla="*/ 10 h 139"/>
                    <a:gd name="T58" fmla="*/ 97 w 146"/>
                    <a:gd name="T59" fmla="*/ 15 h 139"/>
                    <a:gd name="T60" fmla="*/ 109 w 146"/>
                    <a:gd name="T61" fmla="*/ 21 h 139"/>
                    <a:gd name="T62" fmla="*/ 118 w 146"/>
                    <a:gd name="T63" fmla="*/ 28 h 139"/>
                    <a:gd name="T64" fmla="*/ 127 w 146"/>
                    <a:gd name="T65" fmla="*/ 38 h 139"/>
                    <a:gd name="T66" fmla="*/ 135 w 146"/>
                    <a:gd name="T67" fmla="*/ 48 h 139"/>
                    <a:gd name="T68" fmla="*/ 143 w 146"/>
                    <a:gd name="T69" fmla="*/ 59 h 139"/>
                    <a:gd name="T70" fmla="*/ 143 w 146"/>
                    <a:gd name="T71" fmla="*/ 59 h 139"/>
                    <a:gd name="T72" fmla="*/ 145 w 146"/>
                    <a:gd name="T73" fmla="*/ 65 h 139"/>
                    <a:gd name="T74" fmla="*/ 146 w 146"/>
                    <a:gd name="T75" fmla="*/ 71 h 139"/>
                    <a:gd name="T76" fmla="*/ 145 w 146"/>
                    <a:gd name="T77" fmla="*/ 84 h 139"/>
                    <a:gd name="T78" fmla="*/ 144 w 146"/>
                    <a:gd name="T79" fmla="*/ 96 h 139"/>
                    <a:gd name="T80" fmla="*/ 140 w 146"/>
                    <a:gd name="T81" fmla="*/ 108 h 139"/>
                    <a:gd name="T82" fmla="*/ 135 w 146"/>
                    <a:gd name="T83" fmla="*/ 119 h 139"/>
                    <a:gd name="T84" fmla="*/ 129 w 146"/>
                    <a:gd name="T85" fmla="*/ 128 h 139"/>
                    <a:gd name="T86" fmla="*/ 123 w 146"/>
                    <a:gd name="T87" fmla="*/ 135 h 139"/>
                    <a:gd name="T88" fmla="*/ 120 w 146"/>
                    <a:gd name="T89" fmla="*/ 137 h 139"/>
                    <a:gd name="T90" fmla="*/ 116 w 146"/>
                    <a:gd name="T91" fmla="*/ 139 h 139"/>
                    <a:gd name="T92" fmla="*/ 116 w 146"/>
                    <a:gd name="T93" fmla="*/ 139 h 139"/>
                    <a:gd name="T94" fmla="*/ 116 w 146"/>
                    <a:gd name="T95" fmla="*/ 133 h 139"/>
                    <a:gd name="T96" fmla="*/ 115 w 146"/>
                    <a:gd name="T97" fmla="*/ 125 h 139"/>
                    <a:gd name="T98" fmla="*/ 113 w 146"/>
                    <a:gd name="T99" fmla="*/ 117 h 139"/>
                    <a:gd name="T100" fmla="*/ 111 w 146"/>
                    <a:gd name="T101" fmla="*/ 112 h 139"/>
                    <a:gd name="T102" fmla="*/ 108 w 146"/>
                    <a:gd name="T103" fmla="*/ 108 h 139"/>
                    <a:gd name="T104" fmla="*/ 108 w 146"/>
                    <a:gd name="T105" fmla="*/ 108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46" h="139">
                      <a:moveTo>
                        <a:pt x="108" y="108"/>
                      </a:moveTo>
                      <a:lnTo>
                        <a:pt x="108" y="108"/>
                      </a:lnTo>
                      <a:lnTo>
                        <a:pt x="114" y="102"/>
                      </a:lnTo>
                      <a:lnTo>
                        <a:pt x="119" y="95"/>
                      </a:lnTo>
                      <a:lnTo>
                        <a:pt x="123" y="88"/>
                      </a:lnTo>
                      <a:lnTo>
                        <a:pt x="125" y="80"/>
                      </a:lnTo>
                      <a:lnTo>
                        <a:pt x="126" y="71"/>
                      </a:lnTo>
                      <a:lnTo>
                        <a:pt x="125" y="62"/>
                      </a:lnTo>
                      <a:lnTo>
                        <a:pt x="122" y="53"/>
                      </a:lnTo>
                      <a:lnTo>
                        <a:pt x="116" y="43"/>
                      </a:lnTo>
                      <a:lnTo>
                        <a:pt x="116" y="43"/>
                      </a:lnTo>
                      <a:lnTo>
                        <a:pt x="111" y="39"/>
                      </a:lnTo>
                      <a:lnTo>
                        <a:pt x="105" y="33"/>
                      </a:lnTo>
                      <a:lnTo>
                        <a:pt x="92" y="26"/>
                      </a:lnTo>
                      <a:lnTo>
                        <a:pt x="77" y="19"/>
                      </a:lnTo>
                      <a:lnTo>
                        <a:pt x="62" y="15"/>
                      </a:lnTo>
                      <a:lnTo>
                        <a:pt x="46" y="12"/>
                      </a:lnTo>
                      <a:lnTo>
                        <a:pt x="30" y="11"/>
                      </a:lnTo>
                      <a:lnTo>
                        <a:pt x="14" y="11"/>
                      </a:lnTo>
                      <a:lnTo>
                        <a:pt x="0" y="12"/>
                      </a:lnTo>
                      <a:lnTo>
                        <a:pt x="0" y="3"/>
                      </a:lnTo>
                      <a:lnTo>
                        <a:pt x="0" y="3"/>
                      </a:lnTo>
                      <a:lnTo>
                        <a:pt x="10" y="1"/>
                      </a:lnTo>
                      <a:lnTo>
                        <a:pt x="26" y="0"/>
                      </a:lnTo>
                      <a:lnTo>
                        <a:pt x="44" y="1"/>
                      </a:lnTo>
                      <a:lnTo>
                        <a:pt x="54" y="2"/>
                      </a:lnTo>
                      <a:lnTo>
                        <a:pt x="65" y="4"/>
                      </a:lnTo>
                      <a:lnTo>
                        <a:pt x="76" y="7"/>
                      </a:lnTo>
                      <a:lnTo>
                        <a:pt x="87" y="10"/>
                      </a:lnTo>
                      <a:lnTo>
                        <a:pt x="97" y="15"/>
                      </a:lnTo>
                      <a:lnTo>
                        <a:pt x="109" y="21"/>
                      </a:lnTo>
                      <a:lnTo>
                        <a:pt x="118" y="28"/>
                      </a:lnTo>
                      <a:lnTo>
                        <a:pt x="127" y="38"/>
                      </a:lnTo>
                      <a:lnTo>
                        <a:pt x="135" y="48"/>
                      </a:lnTo>
                      <a:lnTo>
                        <a:pt x="143" y="59"/>
                      </a:lnTo>
                      <a:lnTo>
                        <a:pt x="143" y="59"/>
                      </a:lnTo>
                      <a:lnTo>
                        <a:pt x="145" y="65"/>
                      </a:lnTo>
                      <a:lnTo>
                        <a:pt x="146" y="71"/>
                      </a:lnTo>
                      <a:lnTo>
                        <a:pt x="145" y="84"/>
                      </a:lnTo>
                      <a:lnTo>
                        <a:pt x="144" y="96"/>
                      </a:lnTo>
                      <a:lnTo>
                        <a:pt x="140" y="108"/>
                      </a:lnTo>
                      <a:lnTo>
                        <a:pt x="135" y="119"/>
                      </a:lnTo>
                      <a:lnTo>
                        <a:pt x="129" y="128"/>
                      </a:lnTo>
                      <a:lnTo>
                        <a:pt x="123" y="135"/>
                      </a:lnTo>
                      <a:lnTo>
                        <a:pt x="120" y="137"/>
                      </a:lnTo>
                      <a:lnTo>
                        <a:pt x="116" y="139"/>
                      </a:lnTo>
                      <a:lnTo>
                        <a:pt x="116" y="139"/>
                      </a:lnTo>
                      <a:lnTo>
                        <a:pt x="116" y="133"/>
                      </a:lnTo>
                      <a:lnTo>
                        <a:pt x="115" y="125"/>
                      </a:lnTo>
                      <a:lnTo>
                        <a:pt x="113" y="117"/>
                      </a:lnTo>
                      <a:lnTo>
                        <a:pt x="111" y="112"/>
                      </a:lnTo>
                      <a:lnTo>
                        <a:pt x="108" y="108"/>
                      </a:lnTo>
                      <a:lnTo>
                        <a:pt x="108" y="108"/>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1" name="Freeform 1584">
                  <a:extLst>
                    <a:ext uri="{FF2B5EF4-FFF2-40B4-BE49-F238E27FC236}">
                      <a16:creationId xmlns:a16="http://schemas.microsoft.com/office/drawing/2014/main" id="{C2AA1EE4-F2AC-A710-4CB8-4486932BDC60}"/>
                    </a:ext>
                  </a:extLst>
                </p:cNvPr>
                <p:cNvSpPr>
                  <a:spLocks/>
                </p:cNvSpPr>
                <p:nvPr/>
              </p:nvSpPr>
              <p:spPr bwMode="auto">
                <a:xfrm>
                  <a:off x="6199188" y="5102226"/>
                  <a:ext cx="1588" cy="3175"/>
                </a:xfrm>
                <a:custGeom>
                  <a:avLst/>
                  <a:gdLst>
                    <a:gd name="T0" fmla="*/ 0 w 9"/>
                    <a:gd name="T1" fmla="*/ 15 h 15"/>
                    <a:gd name="T2" fmla="*/ 0 w 9"/>
                    <a:gd name="T3" fmla="*/ 15 h 15"/>
                    <a:gd name="T4" fmla="*/ 0 w 9"/>
                    <a:gd name="T5" fmla="*/ 8 h 15"/>
                    <a:gd name="T6" fmla="*/ 0 w 9"/>
                    <a:gd name="T7" fmla="*/ 8 h 15"/>
                    <a:gd name="T8" fmla="*/ 0 w 9"/>
                    <a:gd name="T9" fmla="*/ 0 h 15"/>
                    <a:gd name="T10" fmla="*/ 0 w 9"/>
                    <a:gd name="T11" fmla="*/ 0 h 15"/>
                    <a:gd name="T12" fmla="*/ 6 w 9"/>
                    <a:gd name="T13" fmla="*/ 1 h 15"/>
                    <a:gd name="T14" fmla="*/ 8 w 9"/>
                    <a:gd name="T15" fmla="*/ 2 h 15"/>
                    <a:gd name="T16" fmla="*/ 9 w 9"/>
                    <a:gd name="T17" fmla="*/ 5 h 15"/>
                    <a:gd name="T18" fmla="*/ 9 w 9"/>
                    <a:gd name="T19" fmla="*/ 8 h 15"/>
                    <a:gd name="T20" fmla="*/ 9 w 9"/>
                    <a:gd name="T21" fmla="*/ 8 h 15"/>
                    <a:gd name="T22" fmla="*/ 9 w 9"/>
                    <a:gd name="T23" fmla="*/ 11 h 15"/>
                    <a:gd name="T24" fmla="*/ 8 w 9"/>
                    <a:gd name="T25" fmla="*/ 13 h 15"/>
                    <a:gd name="T26" fmla="*/ 6 w 9"/>
                    <a:gd name="T27" fmla="*/ 14 h 15"/>
                    <a:gd name="T28" fmla="*/ 0 w 9"/>
                    <a:gd name="T2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5">
                      <a:moveTo>
                        <a:pt x="0" y="15"/>
                      </a:moveTo>
                      <a:lnTo>
                        <a:pt x="0" y="15"/>
                      </a:lnTo>
                      <a:lnTo>
                        <a:pt x="0" y="8"/>
                      </a:lnTo>
                      <a:lnTo>
                        <a:pt x="0" y="8"/>
                      </a:lnTo>
                      <a:lnTo>
                        <a:pt x="0" y="0"/>
                      </a:lnTo>
                      <a:lnTo>
                        <a:pt x="0" y="0"/>
                      </a:lnTo>
                      <a:lnTo>
                        <a:pt x="6" y="1"/>
                      </a:lnTo>
                      <a:lnTo>
                        <a:pt x="8" y="2"/>
                      </a:lnTo>
                      <a:lnTo>
                        <a:pt x="9" y="5"/>
                      </a:lnTo>
                      <a:lnTo>
                        <a:pt x="9" y="8"/>
                      </a:lnTo>
                      <a:lnTo>
                        <a:pt x="9" y="8"/>
                      </a:lnTo>
                      <a:lnTo>
                        <a:pt x="9" y="11"/>
                      </a:lnTo>
                      <a:lnTo>
                        <a:pt x="8" y="13"/>
                      </a:lnTo>
                      <a:lnTo>
                        <a:pt x="6" y="14"/>
                      </a:lnTo>
                      <a:lnTo>
                        <a:pt x="0" y="1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2" name="Freeform 1585">
                  <a:extLst>
                    <a:ext uri="{FF2B5EF4-FFF2-40B4-BE49-F238E27FC236}">
                      <a16:creationId xmlns:a16="http://schemas.microsoft.com/office/drawing/2014/main" id="{A9C41930-2470-F2F3-2F6A-542FE34DF07E}"/>
                    </a:ext>
                  </a:extLst>
                </p:cNvPr>
                <p:cNvSpPr>
                  <a:spLocks/>
                </p:cNvSpPr>
                <p:nvPr/>
              </p:nvSpPr>
              <p:spPr bwMode="auto">
                <a:xfrm>
                  <a:off x="6199188" y="5102226"/>
                  <a:ext cx="1588" cy="3175"/>
                </a:xfrm>
                <a:custGeom>
                  <a:avLst/>
                  <a:gdLst>
                    <a:gd name="T0" fmla="*/ 0 w 9"/>
                    <a:gd name="T1" fmla="*/ 15 h 15"/>
                    <a:gd name="T2" fmla="*/ 0 w 9"/>
                    <a:gd name="T3" fmla="*/ 15 h 15"/>
                    <a:gd name="T4" fmla="*/ 0 w 9"/>
                    <a:gd name="T5" fmla="*/ 8 h 15"/>
                    <a:gd name="T6" fmla="*/ 0 w 9"/>
                    <a:gd name="T7" fmla="*/ 8 h 15"/>
                    <a:gd name="T8" fmla="*/ 0 w 9"/>
                    <a:gd name="T9" fmla="*/ 0 h 15"/>
                    <a:gd name="T10" fmla="*/ 0 w 9"/>
                    <a:gd name="T11" fmla="*/ 0 h 15"/>
                    <a:gd name="T12" fmla="*/ 6 w 9"/>
                    <a:gd name="T13" fmla="*/ 1 h 15"/>
                    <a:gd name="T14" fmla="*/ 8 w 9"/>
                    <a:gd name="T15" fmla="*/ 2 h 15"/>
                    <a:gd name="T16" fmla="*/ 9 w 9"/>
                    <a:gd name="T17" fmla="*/ 5 h 15"/>
                    <a:gd name="T18" fmla="*/ 9 w 9"/>
                    <a:gd name="T19" fmla="*/ 8 h 15"/>
                    <a:gd name="T20" fmla="*/ 9 w 9"/>
                    <a:gd name="T21" fmla="*/ 8 h 15"/>
                    <a:gd name="T22" fmla="*/ 9 w 9"/>
                    <a:gd name="T23" fmla="*/ 11 h 15"/>
                    <a:gd name="T24" fmla="*/ 8 w 9"/>
                    <a:gd name="T25" fmla="*/ 13 h 15"/>
                    <a:gd name="T26" fmla="*/ 6 w 9"/>
                    <a:gd name="T27" fmla="*/ 14 h 15"/>
                    <a:gd name="T28" fmla="*/ 0 w 9"/>
                    <a:gd name="T2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5">
                      <a:moveTo>
                        <a:pt x="0" y="15"/>
                      </a:moveTo>
                      <a:lnTo>
                        <a:pt x="0" y="15"/>
                      </a:lnTo>
                      <a:lnTo>
                        <a:pt x="0" y="8"/>
                      </a:lnTo>
                      <a:lnTo>
                        <a:pt x="0" y="8"/>
                      </a:lnTo>
                      <a:lnTo>
                        <a:pt x="0" y="0"/>
                      </a:lnTo>
                      <a:lnTo>
                        <a:pt x="0" y="0"/>
                      </a:lnTo>
                      <a:lnTo>
                        <a:pt x="6" y="1"/>
                      </a:lnTo>
                      <a:lnTo>
                        <a:pt x="8" y="2"/>
                      </a:lnTo>
                      <a:lnTo>
                        <a:pt x="9" y="5"/>
                      </a:lnTo>
                      <a:lnTo>
                        <a:pt x="9" y="8"/>
                      </a:lnTo>
                      <a:lnTo>
                        <a:pt x="9" y="8"/>
                      </a:lnTo>
                      <a:lnTo>
                        <a:pt x="9" y="11"/>
                      </a:lnTo>
                      <a:lnTo>
                        <a:pt x="8" y="13"/>
                      </a:lnTo>
                      <a:lnTo>
                        <a:pt x="6" y="14"/>
                      </a:lnTo>
                      <a:lnTo>
                        <a:pt x="0"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3" name="Freeform 1586">
                  <a:extLst>
                    <a:ext uri="{FF2B5EF4-FFF2-40B4-BE49-F238E27FC236}">
                      <a16:creationId xmlns:a16="http://schemas.microsoft.com/office/drawing/2014/main" id="{B3EB8506-DB42-8276-A69C-03DDA14D469C}"/>
                    </a:ext>
                  </a:extLst>
                </p:cNvPr>
                <p:cNvSpPr>
                  <a:spLocks/>
                </p:cNvSpPr>
                <p:nvPr/>
              </p:nvSpPr>
              <p:spPr bwMode="auto">
                <a:xfrm>
                  <a:off x="6199188" y="5102226"/>
                  <a:ext cx="1588" cy="3175"/>
                </a:xfrm>
                <a:custGeom>
                  <a:avLst/>
                  <a:gdLst>
                    <a:gd name="T0" fmla="*/ 0 w 9"/>
                    <a:gd name="T1" fmla="*/ 15 h 15"/>
                    <a:gd name="T2" fmla="*/ 0 w 9"/>
                    <a:gd name="T3" fmla="*/ 15 h 15"/>
                    <a:gd name="T4" fmla="*/ 0 w 9"/>
                    <a:gd name="T5" fmla="*/ 8 h 15"/>
                    <a:gd name="T6" fmla="*/ 0 w 9"/>
                    <a:gd name="T7" fmla="*/ 8 h 15"/>
                    <a:gd name="T8" fmla="*/ 0 w 9"/>
                    <a:gd name="T9" fmla="*/ 0 h 15"/>
                    <a:gd name="T10" fmla="*/ 0 w 9"/>
                    <a:gd name="T11" fmla="*/ 0 h 15"/>
                    <a:gd name="T12" fmla="*/ 6 w 9"/>
                    <a:gd name="T13" fmla="*/ 1 h 15"/>
                    <a:gd name="T14" fmla="*/ 8 w 9"/>
                    <a:gd name="T15" fmla="*/ 2 h 15"/>
                    <a:gd name="T16" fmla="*/ 9 w 9"/>
                    <a:gd name="T17" fmla="*/ 5 h 15"/>
                    <a:gd name="T18" fmla="*/ 9 w 9"/>
                    <a:gd name="T19" fmla="*/ 8 h 15"/>
                    <a:gd name="T20" fmla="*/ 9 w 9"/>
                    <a:gd name="T21" fmla="*/ 8 h 15"/>
                    <a:gd name="T22" fmla="*/ 9 w 9"/>
                    <a:gd name="T23" fmla="*/ 11 h 15"/>
                    <a:gd name="T24" fmla="*/ 8 w 9"/>
                    <a:gd name="T25" fmla="*/ 13 h 15"/>
                    <a:gd name="T26" fmla="*/ 6 w 9"/>
                    <a:gd name="T27" fmla="*/ 14 h 15"/>
                    <a:gd name="T28" fmla="*/ 0 w 9"/>
                    <a:gd name="T29" fmla="*/ 15 h 15"/>
                    <a:gd name="T30" fmla="*/ 0 w 9"/>
                    <a:gd name="T3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 h="15">
                      <a:moveTo>
                        <a:pt x="0" y="15"/>
                      </a:moveTo>
                      <a:lnTo>
                        <a:pt x="0" y="15"/>
                      </a:lnTo>
                      <a:lnTo>
                        <a:pt x="0" y="8"/>
                      </a:lnTo>
                      <a:lnTo>
                        <a:pt x="0" y="8"/>
                      </a:lnTo>
                      <a:lnTo>
                        <a:pt x="0" y="0"/>
                      </a:lnTo>
                      <a:lnTo>
                        <a:pt x="0" y="0"/>
                      </a:lnTo>
                      <a:lnTo>
                        <a:pt x="6" y="1"/>
                      </a:lnTo>
                      <a:lnTo>
                        <a:pt x="8" y="2"/>
                      </a:lnTo>
                      <a:lnTo>
                        <a:pt x="9" y="5"/>
                      </a:lnTo>
                      <a:lnTo>
                        <a:pt x="9" y="8"/>
                      </a:lnTo>
                      <a:lnTo>
                        <a:pt x="9" y="8"/>
                      </a:lnTo>
                      <a:lnTo>
                        <a:pt x="9" y="11"/>
                      </a:lnTo>
                      <a:lnTo>
                        <a:pt x="8" y="13"/>
                      </a:lnTo>
                      <a:lnTo>
                        <a:pt x="6" y="14"/>
                      </a:lnTo>
                      <a:lnTo>
                        <a:pt x="0" y="15"/>
                      </a:lnTo>
                      <a:lnTo>
                        <a:pt x="0" y="1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4" name="Freeform 1587">
                  <a:extLst>
                    <a:ext uri="{FF2B5EF4-FFF2-40B4-BE49-F238E27FC236}">
                      <a16:creationId xmlns:a16="http://schemas.microsoft.com/office/drawing/2014/main" id="{9B6A6B12-B6FC-0ECB-E055-154F725F940F}"/>
                    </a:ext>
                  </a:extLst>
                </p:cNvPr>
                <p:cNvSpPr>
                  <a:spLocks/>
                </p:cNvSpPr>
                <p:nvPr/>
              </p:nvSpPr>
              <p:spPr bwMode="auto">
                <a:xfrm>
                  <a:off x="6200776" y="5099051"/>
                  <a:ext cx="3175" cy="3175"/>
                </a:xfrm>
                <a:custGeom>
                  <a:avLst/>
                  <a:gdLst>
                    <a:gd name="T0" fmla="*/ 0 w 9"/>
                    <a:gd name="T1" fmla="*/ 15 h 15"/>
                    <a:gd name="T2" fmla="*/ 0 w 9"/>
                    <a:gd name="T3" fmla="*/ 15 h 15"/>
                    <a:gd name="T4" fmla="*/ 0 w 9"/>
                    <a:gd name="T5" fmla="*/ 7 h 15"/>
                    <a:gd name="T6" fmla="*/ 0 w 9"/>
                    <a:gd name="T7" fmla="*/ 7 h 15"/>
                    <a:gd name="T8" fmla="*/ 0 w 9"/>
                    <a:gd name="T9" fmla="*/ 0 h 15"/>
                    <a:gd name="T10" fmla="*/ 0 w 9"/>
                    <a:gd name="T11" fmla="*/ 0 h 15"/>
                    <a:gd name="T12" fmla="*/ 6 w 9"/>
                    <a:gd name="T13" fmla="*/ 1 h 15"/>
                    <a:gd name="T14" fmla="*/ 8 w 9"/>
                    <a:gd name="T15" fmla="*/ 2 h 15"/>
                    <a:gd name="T16" fmla="*/ 9 w 9"/>
                    <a:gd name="T17" fmla="*/ 5 h 15"/>
                    <a:gd name="T18" fmla="*/ 9 w 9"/>
                    <a:gd name="T19" fmla="*/ 7 h 15"/>
                    <a:gd name="T20" fmla="*/ 9 w 9"/>
                    <a:gd name="T21" fmla="*/ 7 h 15"/>
                    <a:gd name="T22" fmla="*/ 9 w 9"/>
                    <a:gd name="T23" fmla="*/ 11 h 15"/>
                    <a:gd name="T24" fmla="*/ 8 w 9"/>
                    <a:gd name="T25" fmla="*/ 13 h 15"/>
                    <a:gd name="T26" fmla="*/ 6 w 9"/>
                    <a:gd name="T27" fmla="*/ 15 h 15"/>
                    <a:gd name="T28" fmla="*/ 0 w 9"/>
                    <a:gd name="T2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5">
                      <a:moveTo>
                        <a:pt x="0" y="15"/>
                      </a:moveTo>
                      <a:lnTo>
                        <a:pt x="0" y="15"/>
                      </a:lnTo>
                      <a:lnTo>
                        <a:pt x="0" y="7"/>
                      </a:lnTo>
                      <a:lnTo>
                        <a:pt x="0" y="7"/>
                      </a:lnTo>
                      <a:lnTo>
                        <a:pt x="0" y="0"/>
                      </a:lnTo>
                      <a:lnTo>
                        <a:pt x="0" y="0"/>
                      </a:lnTo>
                      <a:lnTo>
                        <a:pt x="6" y="1"/>
                      </a:lnTo>
                      <a:lnTo>
                        <a:pt x="8" y="2"/>
                      </a:lnTo>
                      <a:lnTo>
                        <a:pt x="9" y="5"/>
                      </a:lnTo>
                      <a:lnTo>
                        <a:pt x="9" y="7"/>
                      </a:lnTo>
                      <a:lnTo>
                        <a:pt x="9" y="7"/>
                      </a:lnTo>
                      <a:lnTo>
                        <a:pt x="9" y="11"/>
                      </a:lnTo>
                      <a:lnTo>
                        <a:pt x="8" y="13"/>
                      </a:lnTo>
                      <a:lnTo>
                        <a:pt x="6" y="15"/>
                      </a:lnTo>
                      <a:lnTo>
                        <a:pt x="0" y="1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5" name="Freeform 1588">
                  <a:extLst>
                    <a:ext uri="{FF2B5EF4-FFF2-40B4-BE49-F238E27FC236}">
                      <a16:creationId xmlns:a16="http://schemas.microsoft.com/office/drawing/2014/main" id="{8D5EE068-3F2C-F0D1-A901-77055F897BB2}"/>
                    </a:ext>
                  </a:extLst>
                </p:cNvPr>
                <p:cNvSpPr>
                  <a:spLocks/>
                </p:cNvSpPr>
                <p:nvPr/>
              </p:nvSpPr>
              <p:spPr bwMode="auto">
                <a:xfrm>
                  <a:off x="6200776" y="5099051"/>
                  <a:ext cx="3175" cy="3175"/>
                </a:xfrm>
                <a:custGeom>
                  <a:avLst/>
                  <a:gdLst>
                    <a:gd name="T0" fmla="*/ 0 w 9"/>
                    <a:gd name="T1" fmla="*/ 15 h 15"/>
                    <a:gd name="T2" fmla="*/ 0 w 9"/>
                    <a:gd name="T3" fmla="*/ 15 h 15"/>
                    <a:gd name="T4" fmla="*/ 0 w 9"/>
                    <a:gd name="T5" fmla="*/ 7 h 15"/>
                    <a:gd name="T6" fmla="*/ 0 w 9"/>
                    <a:gd name="T7" fmla="*/ 7 h 15"/>
                    <a:gd name="T8" fmla="*/ 0 w 9"/>
                    <a:gd name="T9" fmla="*/ 0 h 15"/>
                    <a:gd name="T10" fmla="*/ 0 w 9"/>
                    <a:gd name="T11" fmla="*/ 0 h 15"/>
                    <a:gd name="T12" fmla="*/ 6 w 9"/>
                    <a:gd name="T13" fmla="*/ 1 h 15"/>
                    <a:gd name="T14" fmla="*/ 8 w 9"/>
                    <a:gd name="T15" fmla="*/ 2 h 15"/>
                    <a:gd name="T16" fmla="*/ 9 w 9"/>
                    <a:gd name="T17" fmla="*/ 5 h 15"/>
                    <a:gd name="T18" fmla="*/ 9 w 9"/>
                    <a:gd name="T19" fmla="*/ 7 h 15"/>
                    <a:gd name="T20" fmla="*/ 9 w 9"/>
                    <a:gd name="T21" fmla="*/ 7 h 15"/>
                    <a:gd name="T22" fmla="*/ 9 w 9"/>
                    <a:gd name="T23" fmla="*/ 11 h 15"/>
                    <a:gd name="T24" fmla="*/ 8 w 9"/>
                    <a:gd name="T25" fmla="*/ 13 h 15"/>
                    <a:gd name="T26" fmla="*/ 6 w 9"/>
                    <a:gd name="T27" fmla="*/ 15 h 15"/>
                    <a:gd name="T28" fmla="*/ 0 w 9"/>
                    <a:gd name="T2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5">
                      <a:moveTo>
                        <a:pt x="0" y="15"/>
                      </a:moveTo>
                      <a:lnTo>
                        <a:pt x="0" y="15"/>
                      </a:lnTo>
                      <a:lnTo>
                        <a:pt x="0" y="7"/>
                      </a:lnTo>
                      <a:lnTo>
                        <a:pt x="0" y="7"/>
                      </a:lnTo>
                      <a:lnTo>
                        <a:pt x="0" y="0"/>
                      </a:lnTo>
                      <a:lnTo>
                        <a:pt x="0" y="0"/>
                      </a:lnTo>
                      <a:lnTo>
                        <a:pt x="6" y="1"/>
                      </a:lnTo>
                      <a:lnTo>
                        <a:pt x="8" y="2"/>
                      </a:lnTo>
                      <a:lnTo>
                        <a:pt x="9" y="5"/>
                      </a:lnTo>
                      <a:lnTo>
                        <a:pt x="9" y="7"/>
                      </a:lnTo>
                      <a:lnTo>
                        <a:pt x="9" y="7"/>
                      </a:lnTo>
                      <a:lnTo>
                        <a:pt x="9" y="11"/>
                      </a:lnTo>
                      <a:lnTo>
                        <a:pt x="8" y="13"/>
                      </a:lnTo>
                      <a:lnTo>
                        <a:pt x="6" y="15"/>
                      </a:lnTo>
                      <a:lnTo>
                        <a:pt x="0"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6" name="Freeform 1589">
                  <a:extLst>
                    <a:ext uri="{FF2B5EF4-FFF2-40B4-BE49-F238E27FC236}">
                      <a16:creationId xmlns:a16="http://schemas.microsoft.com/office/drawing/2014/main" id="{C6A5E0DA-D3D3-D7FD-26E3-03A96A0A7CD0}"/>
                    </a:ext>
                  </a:extLst>
                </p:cNvPr>
                <p:cNvSpPr>
                  <a:spLocks/>
                </p:cNvSpPr>
                <p:nvPr/>
              </p:nvSpPr>
              <p:spPr bwMode="auto">
                <a:xfrm>
                  <a:off x="6200776" y="5099051"/>
                  <a:ext cx="3175" cy="3175"/>
                </a:xfrm>
                <a:custGeom>
                  <a:avLst/>
                  <a:gdLst>
                    <a:gd name="T0" fmla="*/ 0 w 9"/>
                    <a:gd name="T1" fmla="*/ 15 h 15"/>
                    <a:gd name="T2" fmla="*/ 0 w 9"/>
                    <a:gd name="T3" fmla="*/ 15 h 15"/>
                    <a:gd name="T4" fmla="*/ 0 w 9"/>
                    <a:gd name="T5" fmla="*/ 7 h 15"/>
                    <a:gd name="T6" fmla="*/ 0 w 9"/>
                    <a:gd name="T7" fmla="*/ 7 h 15"/>
                    <a:gd name="T8" fmla="*/ 0 w 9"/>
                    <a:gd name="T9" fmla="*/ 0 h 15"/>
                    <a:gd name="T10" fmla="*/ 0 w 9"/>
                    <a:gd name="T11" fmla="*/ 0 h 15"/>
                    <a:gd name="T12" fmla="*/ 5 w 9"/>
                    <a:gd name="T13" fmla="*/ 1 h 15"/>
                    <a:gd name="T14" fmla="*/ 8 w 9"/>
                    <a:gd name="T15" fmla="*/ 2 h 15"/>
                    <a:gd name="T16" fmla="*/ 9 w 9"/>
                    <a:gd name="T17" fmla="*/ 5 h 15"/>
                    <a:gd name="T18" fmla="*/ 9 w 9"/>
                    <a:gd name="T19" fmla="*/ 7 h 15"/>
                    <a:gd name="T20" fmla="*/ 9 w 9"/>
                    <a:gd name="T21" fmla="*/ 7 h 15"/>
                    <a:gd name="T22" fmla="*/ 9 w 9"/>
                    <a:gd name="T23" fmla="*/ 11 h 15"/>
                    <a:gd name="T24" fmla="*/ 8 w 9"/>
                    <a:gd name="T25" fmla="*/ 13 h 15"/>
                    <a:gd name="T26" fmla="*/ 5 w 9"/>
                    <a:gd name="T27" fmla="*/ 15 h 15"/>
                    <a:gd name="T28" fmla="*/ 0 w 9"/>
                    <a:gd name="T29" fmla="*/ 15 h 15"/>
                    <a:gd name="T30" fmla="*/ 0 w 9"/>
                    <a:gd name="T3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 h="15">
                      <a:moveTo>
                        <a:pt x="0" y="15"/>
                      </a:moveTo>
                      <a:lnTo>
                        <a:pt x="0" y="15"/>
                      </a:lnTo>
                      <a:lnTo>
                        <a:pt x="0" y="7"/>
                      </a:lnTo>
                      <a:lnTo>
                        <a:pt x="0" y="7"/>
                      </a:lnTo>
                      <a:lnTo>
                        <a:pt x="0" y="0"/>
                      </a:lnTo>
                      <a:lnTo>
                        <a:pt x="0" y="0"/>
                      </a:lnTo>
                      <a:lnTo>
                        <a:pt x="5" y="1"/>
                      </a:lnTo>
                      <a:lnTo>
                        <a:pt x="8" y="2"/>
                      </a:lnTo>
                      <a:lnTo>
                        <a:pt x="9" y="5"/>
                      </a:lnTo>
                      <a:lnTo>
                        <a:pt x="9" y="7"/>
                      </a:lnTo>
                      <a:lnTo>
                        <a:pt x="9" y="7"/>
                      </a:lnTo>
                      <a:lnTo>
                        <a:pt x="9" y="11"/>
                      </a:lnTo>
                      <a:lnTo>
                        <a:pt x="8" y="13"/>
                      </a:lnTo>
                      <a:lnTo>
                        <a:pt x="5" y="15"/>
                      </a:lnTo>
                      <a:lnTo>
                        <a:pt x="0" y="15"/>
                      </a:lnTo>
                      <a:lnTo>
                        <a:pt x="0" y="1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7" name="Freeform 1590">
                  <a:extLst>
                    <a:ext uri="{FF2B5EF4-FFF2-40B4-BE49-F238E27FC236}">
                      <a16:creationId xmlns:a16="http://schemas.microsoft.com/office/drawing/2014/main" id="{FEF08D3E-C271-351C-41DA-9C8910D0AA99}"/>
                    </a:ext>
                  </a:extLst>
                </p:cNvPr>
                <p:cNvSpPr>
                  <a:spLocks/>
                </p:cNvSpPr>
                <p:nvPr/>
              </p:nvSpPr>
              <p:spPr bwMode="auto">
                <a:xfrm>
                  <a:off x="6200776" y="5095876"/>
                  <a:ext cx="4763" cy="3175"/>
                </a:xfrm>
                <a:custGeom>
                  <a:avLst/>
                  <a:gdLst>
                    <a:gd name="T0" fmla="*/ 9 w 18"/>
                    <a:gd name="T1" fmla="*/ 14 h 14"/>
                    <a:gd name="T2" fmla="*/ 9 w 18"/>
                    <a:gd name="T3" fmla="*/ 14 h 14"/>
                    <a:gd name="T4" fmla="*/ 5 w 18"/>
                    <a:gd name="T5" fmla="*/ 12 h 14"/>
                    <a:gd name="T6" fmla="*/ 2 w 18"/>
                    <a:gd name="T7" fmla="*/ 10 h 14"/>
                    <a:gd name="T8" fmla="*/ 1 w 18"/>
                    <a:gd name="T9" fmla="*/ 9 h 14"/>
                    <a:gd name="T10" fmla="*/ 0 w 18"/>
                    <a:gd name="T11" fmla="*/ 8 h 14"/>
                    <a:gd name="T12" fmla="*/ 0 w 18"/>
                    <a:gd name="T13" fmla="*/ 8 h 14"/>
                    <a:gd name="T14" fmla="*/ 1 w 18"/>
                    <a:gd name="T15" fmla="*/ 6 h 14"/>
                    <a:gd name="T16" fmla="*/ 2 w 18"/>
                    <a:gd name="T17" fmla="*/ 4 h 14"/>
                    <a:gd name="T18" fmla="*/ 5 w 18"/>
                    <a:gd name="T19" fmla="*/ 2 h 14"/>
                    <a:gd name="T20" fmla="*/ 9 w 18"/>
                    <a:gd name="T21" fmla="*/ 0 h 14"/>
                    <a:gd name="T22" fmla="*/ 9 w 18"/>
                    <a:gd name="T23" fmla="*/ 0 h 14"/>
                    <a:gd name="T24" fmla="*/ 15 w 18"/>
                    <a:gd name="T25" fmla="*/ 0 h 14"/>
                    <a:gd name="T26" fmla="*/ 17 w 18"/>
                    <a:gd name="T27" fmla="*/ 2 h 14"/>
                    <a:gd name="T28" fmla="*/ 18 w 18"/>
                    <a:gd name="T29" fmla="*/ 4 h 14"/>
                    <a:gd name="T30" fmla="*/ 18 w 18"/>
                    <a:gd name="T31" fmla="*/ 8 h 14"/>
                    <a:gd name="T32" fmla="*/ 18 w 18"/>
                    <a:gd name="T33" fmla="*/ 8 h 14"/>
                    <a:gd name="T34" fmla="*/ 18 w 18"/>
                    <a:gd name="T35" fmla="*/ 10 h 14"/>
                    <a:gd name="T36" fmla="*/ 17 w 18"/>
                    <a:gd name="T37" fmla="*/ 12 h 14"/>
                    <a:gd name="T38" fmla="*/ 15 w 18"/>
                    <a:gd name="T39" fmla="*/ 13 h 14"/>
                    <a:gd name="T40" fmla="*/ 9 w 18"/>
                    <a:gd name="T4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4">
                      <a:moveTo>
                        <a:pt x="9" y="14"/>
                      </a:moveTo>
                      <a:lnTo>
                        <a:pt x="9" y="14"/>
                      </a:lnTo>
                      <a:lnTo>
                        <a:pt x="5" y="12"/>
                      </a:lnTo>
                      <a:lnTo>
                        <a:pt x="2" y="10"/>
                      </a:lnTo>
                      <a:lnTo>
                        <a:pt x="1" y="9"/>
                      </a:lnTo>
                      <a:lnTo>
                        <a:pt x="0" y="8"/>
                      </a:lnTo>
                      <a:lnTo>
                        <a:pt x="0" y="8"/>
                      </a:lnTo>
                      <a:lnTo>
                        <a:pt x="1" y="6"/>
                      </a:lnTo>
                      <a:lnTo>
                        <a:pt x="2" y="4"/>
                      </a:lnTo>
                      <a:lnTo>
                        <a:pt x="5" y="2"/>
                      </a:lnTo>
                      <a:lnTo>
                        <a:pt x="9" y="0"/>
                      </a:lnTo>
                      <a:lnTo>
                        <a:pt x="9" y="0"/>
                      </a:lnTo>
                      <a:lnTo>
                        <a:pt x="15" y="0"/>
                      </a:lnTo>
                      <a:lnTo>
                        <a:pt x="17" y="2"/>
                      </a:lnTo>
                      <a:lnTo>
                        <a:pt x="18" y="4"/>
                      </a:lnTo>
                      <a:lnTo>
                        <a:pt x="18" y="8"/>
                      </a:lnTo>
                      <a:lnTo>
                        <a:pt x="18" y="8"/>
                      </a:lnTo>
                      <a:lnTo>
                        <a:pt x="18" y="10"/>
                      </a:lnTo>
                      <a:lnTo>
                        <a:pt x="17" y="12"/>
                      </a:lnTo>
                      <a:lnTo>
                        <a:pt x="15" y="13"/>
                      </a:lnTo>
                      <a:lnTo>
                        <a:pt x="9"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8" name="Freeform 1591">
                  <a:extLst>
                    <a:ext uri="{FF2B5EF4-FFF2-40B4-BE49-F238E27FC236}">
                      <a16:creationId xmlns:a16="http://schemas.microsoft.com/office/drawing/2014/main" id="{C15F1998-5CFE-4559-5D89-4D35FED5781C}"/>
                    </a:ext>
                  </a:extLst>
                </p:cNvPr>
                <p:cNvSpPr>
                  <a:spLocks/>
                </p:cNvSpPr>
                <p:nvPr/>
              </p:nvSpPr>
              <p:spPr bwMode="auto">
                <a:xfrm>
                  <a:off x="6200776" y="5095876"/>
                  <a:ext cx="4763" cy="3175"/>
                </a:xfrm>
                <a:custGeom>
                  <a:avLst/>
                  <a:gdLst>
                    <a:gd name="T0" fmla="*/ 9 w 18"/>
                    <a:gd name="T1" fmla="*/ 14 h 14"/>
                    <a:gd name="T2" fmla="*/ 9 w 18"/>
                    <a:gd name="T3" fmla="*/ 14 h 14"/>
                    <a:gd name="T4" fmla="*/ 5 w 18"/>
                    <a:gd name="T5" fmla="*/ 12 h 14"/>
                    <a:gd name="T6" fmla="*/ 2 w 18"/>
                    <a:gd name="T7" fmla="*/ 10 h 14"/>
                    <a:gd name="T8" fmla="*/ 1 w 18"/>
                    <a:gd name="T9" fmla="*/ 9 h 14"/>
                    <a:gd name="T10" fmla="*/ 0 w 18"/>
                    <a:gd name="T11" fmla="*/ 8 h 14"/>
                    <a:gd name="T12" fmla="*/ 0 w 18"/>
                    <a:gd name="T13" fmla="*/ 8 h 14"/>
                    <a:gd name="T14" fmla="*/ 1 w 18"/>
                    <a:gd name="T15" fmla="*/ 6 h 14"/>
                    <a:gd name="T16" fmla="*/ 2 w 18"/>
                    <a:gd name="T17" fmla="*/ 4 h 14"/>
                    <a:gd name="T18" fmla="*/ 5 w 18"/>
                    <a:gd name="T19" fmla="*/ 2 h 14"/>
                    <a:gd name="T20" fmla="*/ 9 w 18"/>
                    <a:gd name="T21" fmla="*/ 0 h 14"/>
                    <a:gd name="T22" fmla="*/ 9 w 18"/>
                    <a:gd name="T23" fmla="*/ 0 h 14"/>
                    <a:gd name="T24" fmla="*/ 15 w 18"/>
                    <a:gd name="T25" fmla="*/ 0 h 14"/>
                    <a:gd name="T26" fmla="*/ 17 w 18"/>
                    <a:gd name="T27" fmla="*/ 2 h 14"/>
                    <a:gd name="T28" fmla="*/ 18 w 18"/>
                    <a:gd name="T29" fmla="*/ 4 h 14"/>
                    <a:gd name="T30" fmla="*/ 18 w 18"/>
                    <a:gd name="T31" fmla="*/ 8 h 14"/>
                    <a:gd name="T32" fmla="*/ 18 w 18"/>
                    <a:gd name="T33" fmla="*/ 8 h 14"/>
                    <a:gd name="T34" fmla="*/ 18 w 18"/>
                    <a:gd name="T35" fmla="*/ 10 h 14"/>
                    <a:gd name="T36" fmla="*/ 17 w 18"/>
                    <a:gd name="T37" fmla="*/ 12 h 14"/>
                    <a:gd name="T38" fmla="*/ 15 w 18"/>
                    <a:gd name="T39" fmla="*/ 13 h 14"/>
                    <a:gd name="T40" fmla="*/ 9 w 18"/>
                    <a:gd name="T4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4">
                      <a:moveTo>
                        <a:pt x="9" y="14"/>
                      </a:moveTo>
                      <a:lnTo>
                        <a:pt x="9" y="14"/>
                      </a:lnTo>
                      <a:lnTo>
                        <a:pt x="5" y="12"/>
                      </a:lnTo>
                      <a:lnTo>
                        <a:pt x="2" y="10"/>
                      </a:lnTo>
                      <a:lnTo>
                        <a:pt x="1" y="9"/>
                      </a:lnTo>
                      <a:lnTo>
                        <a:pt x="0" y="8"/>
                      </a:lnTo>
                      <a:lnTo>
                        <a:pt x="0" y="8"/>
                      </a:lnTo>
                      <a:lnTo>
                        <a:pt x="1" y="6"/>
                      </a:lnTo>
                      <a:lnTo>
                        <a:pt x="2" y="4"/>
                      </a:lnTo>
                      <a:lnTo>
                        <a:pt x="5" y="2"/>
                      </a:lnTo>
                      <a:lnTo>
                        <a:pt x="9" y="0"/>
                      </a:lnTo>
                      <a:lnTo>
                        <a:pt x="9" y="0"/>
                      </a:lnTo>
                      <a:lnTo>
                        <a:pt x="15" y="0"/>
                      </a:lnTo>
                      <a:lnTo>
                        <a:pt x="17" y="2"/>
                      </a:lnTo>
                      <a:lnTo>
                        <a:pt x="18" y="4"/>
                      </a:lnTo>
                      <a:lnTo>
                        <a:pt x="18" y="8"/>
                      </a:lnTo>
                      <a:lnTo>
                        <a:pt x="18" y="8"/>
                      </a:lnTo>
                      <a:lnTo>
                        <a:pt x="18" y="10"/>
                      </a:lnTo>
                      <a:lnTo>
                        <a:pt x="17" y="12"/>
                      </a:lnTo>
                      <a:lnTo>
                        <a:pt x="15" y="13"/>
                      </a:lnTo>
                      <a:lnTo>
                        <a:pt x="9"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9" name="Freeform 1592">
                  <a:extLst>
                    <a:ext uri="{FF2B5EF4-FFF2-40B4-BE49-F238E27FC236}">
                      <a16:creationId xmlns:a16="http://schemas.microsoft.com/office/drawing/2014/main" id="{5F521331-2252-8B2C-BCB5-04A5B47E4D4A}"/>
                    </a:ext>
                  </a:extLst>
                </p:cNvPr>
                <p:cNvSpPr>
                  <a:spLocks/>
                </p:cNvSpPr>
                <p:nvPr/>
              </p:nvSpPr>
              <p:spPr bwMode="auto">
                <a:xfrm>
                  <a:off x="6200776" y="5095876"/>
                  <a:ext cx="4763" cy="3175"/>
                </a:xfrm>
                <a:custGeom>
                  <a:avLst/>
                  <a:gdLst>
                    <a:gd name="T0" fmla="*/ 9 w 18"/>
                    <a:gd name="T1" fmla="*/ 14 h 14"/>
                    <a:gd name="T2" fmla="*/ 9 w 18"/>
                    <a:gd name="T3" fmla="*/ 14 h 14"/>
                    <a:gd name="T4" fmla="*/ 5 w 18"/>
                    <a:gd name="T5" fmla="*/ 12 h 14"/>
                    <a:gd name="T6" fmla="*/ 2 w 18"/>
                    <a:gd name="T7" fmla="*/ 10 h 14"/>
                    <a:gd name="T8" fmla="*/ 0 w 18"/>
                    <a:gd name="T9" fmla="*/ 8 h 14"/>
                    <a:gd name="T10" fmla="*/ 0 w 18"/>
                    <a:gd name="T11" fmla="*/ 8 h 14"/>
                    <a:gd name="T12" fmla="*/ 1 w 18"/>
                    <a:gd name="T13" fmla="*/ 6 h 14"/>
                    <a:gd name="T14" fmla="*/ 2 w 18"/>
                    <a:gd name="T15" fmla="*/ 4 h 14"/>
                    <a:gd name="T16" fmla="*/ 5 w 18"/>
                    <a:gd name="T17" fmla="*/ 2 h 14"/>
                    <a:gd name="T18" fmla="*/ 9 w 18"/>
                    <a:gd name="T19" fmla="*/ 0 h 14"/>
                    <a:gd name="T20" fmla="*/ 9 w 18"/>
                    <a:gd name="T21" fmla="*/ 0 h 14"/>
                    <a:gd name="T22" fmla="*/ 14 w 18"/>
                    <a:gd name="T23" fmla="*/ 0 h 14"/>
                    <a:gd name="T24" fmla="*/ 17 w 18"/>
                    <a:gd name="T25" fmla="*/ 2 h 14"/>
                    <a:gd name="T26" fmla="*/ 18 w 18"/>
                    <a:gd name="T27" fmla="*/ 4 h 14"/>
                    <a:gd name="T28" fmla="*/ 18 w 18"/>
                    <a:gd name="T29" fmla="*/ 8 h 14"/>
                    <a:gd name="T30" fmla="*/ 18 w 18"/>
                    <a:gd name="T31" fmla="*/ 8 h 14"/>
                    <a:gd name="T32" fmla="*/ 18 w 18"/>
                    <a:gd name="T33" fmla="*/ 10 h 14"/>
                    <a:gd name="T34" fmla="*/ 17 w 18"/>
                    <a:gd name="T35" fmla="*/ 12 h 14"/>
                    <a:gd name="T36" fmla="*/ 14 w 18"/>
                    <a:gd name="T37" fmla="*/ 13 h 14"/>
                    <a:gd name="T38" fmla="*/ 9 w 18"/>
                    <a:gd name="T39" fmla="*/ 14 h 14"/>
                    <a:gd name="T40" fmla="*/ 9 w 18"/>
                    <a:gd name="T4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4">
                      <a:moveTo>
                        <a:pt x="9" y="14"/>
                      </a:moveTo>
                      <a:lnTo>
                        <a:pt x="9" y="14"/>
                      </a:lnTo>
                      <a:lnTo>
                        <a:pt x="5" y="12"/>
                      </a:lnTo>
                      <a:lnTo>
                        <a:pt x="2" y="10"/>
                      </a:lnTo>
                      <a:lnTo>
                        <a:pt x="0" y="8"/>
                      </a:lnTo>
                      <a:lnTo>
                        <a:pt x="0" y="8"/>
                      </a:lnTo>
                      <a:lnTo>
                        <a:pt x="1" y="6"/>
                      </a:lnTo>
                      <a:lnTo>
                        <a:pt x="2" y="4"/>
                      </a:lnTo>
                      <a:lnTo>
                        <a:pt x="5" y="2"/>
                      </a:lnTo>
                      <a:lnTo>
                        <a:pt x="9" y="0"/>
                      </a:lnTo>
                      <a:lnTo>
                        <a:pt x="9" y="0"/>
                      </a:lnTo>
                      <a:lnTo>
                        <a:pt x="14" y="0"/>
                      </a:lnTo>
                      <a:lnTo>
                        <a:pt x="17" y="2"/>
                      </a:lnTo>
                      <a:lnTo>
                        <a:pt x="18" y="4"/>
                      </a:lnTo>
                      <a:lnTo>
                        <a:pt x="18" y="8"/>
                      </a:lnTo>
                      <a:lnTo>
                        <a:pt x="18" y="8"/>
                      </a:lnTo>
                      <a:lnTo>
                        <a:pt x="18" y="10"/>
                      </a:lnTo>
                      <a:lnTo>
                        <a:pt x="17" y="12"/>
                      </a:lnTo>
                      <a:lnTo>
                        <a:pt x="14" y="13"/>
                      </a:lnTo>
                      <a:lnTo>
                        <a:pt x="9" y="14"/>
                      </a:lnTo>
                      <a:lnTo>
                        <a:pt x="9"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60" name="Freeform 1593">
                  <a:extLst>
                    <a:ext uri="{FF2B5EF4-FFF2-40B4-BE49-F238E27FC236}">
                      <a16:creationId xmlns:a16="http://schemas.microsoft.com/office/drawing/2014/main" id="{AFFACD79-A392-6AC0-D7F3-4804A30574C6}"/>
                    </a:ext>
                  </a:extLst>
                </p:cNvPr>
                <p:cNvSpPr>
                  <a:spLocks/>
                </p:cNvSpPr>
                <p:nvPr/>
              </p:nvSpPr>
              <p:spPr bwMode="auto">
                <a:xfrm>
                  <a:off x="6200776" y="5091113"/>
                  <a:ext cx="4763" cy="3175"/>
                </a:xfrm>
                <a:custGeom>
                  <a:avLst/>
                  <a:gdLst>
                    <a:gd name="T0" fmla="*/ 9 w 18"/>
                    <a:gd name="T1" fmla="*/ 15 h 15"/>
                    <a:gd name="T2" fmla="*/ 9 w 18"/>
                    <a:gd name="T3" fmla="*/ 15 h 15"/>
                    <a:gd name="T4" fmla="*/ 5 w 18"/>
                    <a:gd name="T5" fmla="*/ 13 h 15"/>
                    <a:gd name="T6" fmla="*/ 2 w 18"/>
                    <a:gd name="T7" fmla="*/ 11 h 15"/>
                    <a:gd name="T8" fmla="*/ 1 w 18"/>
                    <a:gd name="T9" fmla="*/ 10 h 15"/>
                    <a:gd name="T10" fmla="*/ 0 w 18"/>
                    <a:gd name="T11" fmla="*/ 9 h 15"/>
                    <a:gd name="T12" fmla="*/ 0 w 18"/>
                    <a:gd name="T13" fmla="*/ 9 h 15"/>
                    <a:gd name="T14" fmla="*/ 1 w 18"/>
                    <a:gd name="T15" fmla="*/ 7 h 15"/>
                    <a:gd name="T16" fmla="*/ 2 w 18"/>
                    <a:gd name="T17" fmla="*/ 6 h 15"/>
                    <a:gd name="T18" fmla="*/ 5 w 18"/>
                    <a:gd name="T19" fmla="*/ 2 h 15"/>
                    <a:gd name="T20" fmla="*/ 9 w 18"/>
                    <a:gd name="T21" fmla="*/ 0 h 15"/>
                    <a:gd name="T22" fmla="*/ 9 w 18"/>
                    <a:gd name="T23" fmla="*/ 0 h 15"/>
                    <a:gd name="T24" fmla="*/ 15 w 18"/>
                    <a:gd name="T25" fmla="*/ 1 h 15"/>
                    <a:gd name="T26" fmla="*/ 17 w 18"/>
                    <a:gd name="T27" fmla="*/ 2 h 15"/>
                    <a:gd name="T28" fmla="*/ 18 w 18"/>
                    <a:gd name="T29" fmla="*/ 6 h 15"/>
                    <a:gd name="T30" fmla="*/ 18 w 18"/>
                    <a:gd name="T31" fmla="*/ 9 h 15"/>
                    <a:gd name="T32" fmla="*/ 18 w 18"/>
                    <a:gd name="T33" fmla="*/ 9 h 15"/>
                    <a:gd name="T34" fmla="*/ 18 w 18"/>
                    <a:gd name="T35" fmla="*/ 11 h 15"/>
                    <a:gd name="T36" fmla="*/ 17 w 18"/>
                    <a:gd name="T37" fmla="*/ 13 h 15"/>
                    <a:gd name="T38" fmla="*/ 15 w 18"/>
                    <a:gd name="T39" fmla="*/ 15 h 15"/>
                    <a:gd name="T40" fmla="*/ 9 w 18"/>
                    <a:gd name="T4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5">
                      <a:moveTo>
                        <a:pt x="9" y="15"/>
                      </a:moveTo>
                      <a:lnTo>
                        <a:pt x="9" y="15"/>
                      </a:lnTo>
                      <a:lnTo>
                        <a:pt x="5" y="13"/>
                      </a:lnTo>
                      <a:lnTo>
                        <a:pt x="2" y="11"/>
                      </a:lnTo>
                      <a:lnTo>
                        <a:pt x="1" y="10"/>
                      </a:lnTo>
                      <a:lnTo>
                        <a:pt x="0" y="9"/>
                      </a:lnTo>
                      <a:lnTo>
                        <a:pt x="0" y="9"/>
                      </a:lnTo>
                      <a:lnTo>
                        <a:pt x="1" y="7"/>
                      </a:lnTo>
                      <a:lnTo>
                        <a:pt x="2" y="6"/>
                      </a:lnTo>
                      <a:lnTo>
                        <a:pt x="5" y="2"/>
                      </a:lnTo>
                      <a:lnTo>
                        <a:pt x="9" y="0"/>
                      </a:lnTo>
                      <a:lnTo>
                        <a:pt x="9" y="0"/>
                      </a:lnTo>
                      <a:lnTo>
                        <a:pt x="15" y="1"/>
                      </a:lnTo>
                      <a:lnTo>
                        <a:pt x="17" y="2"/>
                      </a:lnTo>
                      <a:lnTo>
                        <a:pt x="18" y="6"/>
                      </a:lnTo>
                      <a:lnTo>
                        <a:pt x="18" y="9"/>
                      </a:lnTo>
                      <a:lnTo>
                        <a:pt x="18" y="9"/>
                      </a:lnTo>
                      <a:lnTo>
                        <a:pt x="18" y="11"/>
                      </a:lnTo>
                      <a:lnTo>
                        <a:pt x="17" y="13"/>
                      </a:lnTo>
                      <a:lnTo>
                        <a:pt x="15" y="15"/>
                      </a:lnTo>
                      <a:lnTo>
                        <a:pt x="9" y="1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1" name="Freeform 1594">
                  <a:extLst>
                    <a:ext uri="{FF2B5EF4-FFF2-40B4-BE49-F238E27FC236}">
                      <a16:creationId xmlns:a16="http://schemas.microsoft.com/office/drawing/2014/main" id="{58EAB0D0-744A-3672-FDE7-2A7E78DD470C}"/>
                    </a:ext>
                  </a:extLst>
                </p:cNvPr>
                <p:cNvSpPr>
                  <a:spLocks/>
                </p:cNvSpPr>
                <p:nvPr/>
              </p:nvSpPr>
              <p:spPr bwMode="auto">
                <a:xfrm>
                  <a:off x="6200776" y="5091113"/>
                  <a:ext cx="4763" cy="3175"/>
                </a:xfrm>
                <a:custGeom>
                  <a:avLst/>
                  <a:gdLst>
                    <a:gd name="T0" fmla="*/ 9 w 18"/>
                    <a:gd name="T1" fmla="*/ 15 h 15"/>
                    <a:gd name="T2" fmla="*/ 9 w 18"/>
                    <a:gd name="T3" fmla="*/ 15 h 15"/>
                    <a:gd name="T4" fmla="*/ 5 w 18"/>
                    <a:gd name="T5" fmla="*/ 13 h 15"/>
                    <a:gd name="T6" fmla="*/ 2 w 18"/>
                    <a:gd name="T7" fmla="*/ 11 h 15"/>
                    <a:gd name="T8" fmla="*/ 1 w 18"/>
                    <a:gd name="T9" fmla="*/ 10 h 15"/>
                    <a:gd name="T10" fmla="*/ 0 w 18"/>
                    <a:gd name="T11" fmla="*/ 9 h 15"/>
                    <a:gd name="T12" fmla="*/ 0 w 18"/>
                    <a:gd name="T13" fmla="*/ 9 h 15"/>
                    <a:gd name="T14" fmla="*/ 1 w 18"/>
                    <a:gd name="T15" fmla="*/ 7 h 15"/>
                    <a:gd name="T16" fmla="*/ 2 w 18"/>
                    <a:gd name="T17" fmla="*/ 6 h 15"/>
                    <a:gd name="T18" fmla="*/ 5 w 18"/>
                    <a:gd name="T19" fmla="*/ 2 h 15"/>
                    <a:gd name="T20" fmla="*/ 9 w 18"/>
                    <a:gd name="T21" fmla="*/ 0 h 15"/>
                    <a:gd name="T22" fmla="*/ 9 w 18"/>
                    <a:gd name="T23" fmla="*/ 0 h 15"/>
                    <a:gd name="T24" fmla="*/ 15 w 18"/>
                    <a:gd name="T25" fmla="*/ 1 h 15"/>
                    <a:gd name="T26" fmla="*/ 17 w 18"/>
                    <a:gd name="T27" fmla="*/ 2 h 15"/>
                    <a:gd name="T28" fmla="*/ 18 w 18"/>
                    <a:gd name="T29" fmla="*/ 6 h 15"/>
                    <a:gd name="T30" fmla="*/ 18 w 18"/>
                    <a:gd name="T31" fmla="*/ 9 h 15"/>
                    <a:gd name="T32" fmla="*/ 18 w 18"/>
                    <a:gd name="T33" fmla="*/ 9 h 15"/>
                    <a:gd name="T34" fmla="*/ 18 w 18"/>
                    <a:gd name="T35" fmla="*/ 11 h 15"/>
                    <a:gd name="T36" fmla="*/ 17 w 18"/>
                    <a:gd name="T37" fmla="*/ 13 h 15"/>
                    <a:gd name="T38" fmla="*/ 15 w 18"/>
                    <a:gd name="T39" fmla="*/ 15 h 15"/>
                    <a:gd name="T40" fmla="*/ 9 w 18"/>
                    <a:gd name="T4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5">
                      <a:moveTo>
                        <a:pt x="9" y="15"/>
                      </a:moveTo>
                      <a:lnTo>
                        <a:pt x="9" y="15"/>
                      </a:lnTo>
                      <a:lnTo>
                        <a:pt x="5" y="13"/>
                      </a:lnTo>
                      <a:lnTo>
                        <a:pt x="2" y="11"/>
                      </a:lnTo>
                      <a:lnTo>
                        <a:pt x="1" y="10"/>
                      </a:lnTo>
                      <a:lnTo>
                        <a:pt x="0" y="9"/>
                      </a:lnTo>
                      <a:lnTo>
                        <a:pt x="0" y="9"/>
                      </a:lnTo>
                      <a:lnTo>
                        <a:pt x="1" y="7"/>
                      </a:lnTo>
                      <a:lnTo>
                        <a:pt x="2" y="6"/>
                      </a:lnTo>
                      <a:lnTo>
                        <a:pt x="5" y="2"/>
                      </a:lnTo>
                      <a:lnTo>
                        <a:pt x="9" y="0"/>
                      </a:lnTo>
                      <a:lnTo>
                        <a:pt x="9" y="0"/>
                      </a:lnTo>
                      <a:lnTo>
                        <a:pt x="15" y="1"/>
                      </a:lnTo>
                      <a:lnTo>
                        <a:pt x="17" y="2"/>
                      </a:lnTo>
                      <a:lnTo>
                        <a:pt x="18" y="6"/>
                      </a:lnTo>
                      <a:lnTo>
                        <a:pt x="18" y="9"/>
                      </a:lnTo>
                      <a:lnTo>
                        <a:pt x="18" y="9"/>
                      </a:lnTo>
                      <a:lnTo>
                        <a:pt x="18" y="11"/>
                      </a:lnTo>
                      <a:lnTo>
                        <a:pt x="17" y="13"/>
                      </a:lnTo>
                      <a:lnTo>
                        <a:pt x="15" y="15"/>
                      </a:lnTo>
                      <a:lnTo>
                        <a:pt x="9"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2" name="Freeform 1595">
                  <a:extLst>
                    <a:ext uri="{FF2B5EF4-FFF2-40B4-BE49-F238E27FC236}">
                      <a16:creationId xmlns:a16="http://schemas.microsoft.com/office/drawing/2014/main" id="{118D82D0-C9BE-7B9D-8502-CB9674B08AC6}"/>
                    </a:ext>
                  </a:extLst>
                </p:cNvPr>
                <p:cNvSpPr>
                  <a:spLocks/>
                </p:cNvSpPr>
                <p:nvPr/>
              </p:nvSpPr>
              <p:spPr bwMode="auto">
                <a:xfrm>
                  <a:off x="6200776" y="5091113"/>
                  <a:ext cx="4763" cy="3175"/>
                </a:xfrm>
                <a:custGeom>
                  <a:avLst/>
                  <a:gdLst>
                    <a:gd name="T0" fmla="*/ 9 w 18"/>
                    <a:gd name="T1" fmla="*/ 15 h 15"/>
                    <a:gd name="T2" fmla="*/ 9 w 18"/>
                    <a:gd name="T3" fmla="*/ 15 h 15"/>
                    <a:gd name="T4" fmla="*/ 5 w 18"/>
                    <a:gd name="T5" fmla="*/ 13 h 15"/>
                    <a:gd name="T6" fmla="*/ 2 w 18"/>
                    <a:gd name="T7" fmla="*/ 11 h 15"/>
                    <a:gd name="T8" fmla="*/ 1 w 18"/>
                    <a:gd name="T9" fmla="*/ 10 h 15"/>
                    <a:gd name="T10" fmla="*/ 0 w 18"/>
                    <a:gd name="T11" fmla="*/ 9 h 15"/>
                    <a:gd name="T12" fmla="*/ 0 w 18"/>
                    <a:gd name="T13" fmla="*/ 9 h 15"/>
                    <a:gd name="T14" fmla="*/ 1 w 18"/>
                    <a:gd name="T15" fmla="*/ 7 h 15"/>
                    <a:gd name="T16" fmla="*/ 2 w 18"/>
                    <a:gd name="T17" fmla="*/ 6 h 15"/>
                    <a:gd name="T18" fmla="*/ 5 w 18"/>
                    <a:gd name="T19" fmla="*/ 2 h 15"/>
                    <a:gd name="T20" fmla="*/ 9 w 18"/>
                    <a:gd name="T21" fmla="*/ 0 h 15"/>
                    <a:gd name="T22" fmla="*/ 9 w 18"/>
                    <a:gd name="T23" fmla="*/ 0 h 15"/>
                    <a:gd name="T24" fmla="*/ 14 w 18"/>
                    <a:gd name="T25" fmla="*/ 1 h 15"/>
                    <a:gd name="T26" fmla="*/ 17 w 18"/>
                    <a:gd name="T27" fmla="*/ 2 h 15"/>
                    <a:gd name="T28" fmla="*/ 18 w 18"/>
                    <a:gd name="T29" fmla="*/ 6 h 15"/>
                    <a:gd name="T30" fmla="*/ 18 w 18"/>
                    <a:gd name="T31" fmla="*/ 9 h 15"/>
                    <a:gd name="T32" fmla="*/ 18 w 18"/>
                    <a:gd name="T33" fmla="*/ 9 h 15"/>
                    <a:gd name="T34" fmla="*/ 18 w 18"/>
                    <a:gd name="T35" fmla="*/ 11 h 15"/>
                    <a:gd name="T36" fmla="*/ 17 w 18"/>
                    <a:gd name="T37" fmla="*/ 13 h 15"/>
                    <a:gd name="T38" fmla="*/ 14 w 18"/>
                    <a:gd name="T39" fmla="*/ 15 h 15"/>
                    <a:gd name="T40" fmla="*/ 9 w 18"/>
                    <a:gd name="T41" fmla="*/ 15 h 15"/>
                    <a:gd name="T42" fmla="*/ 9 w 18"/>
                    <a:gd name="T43"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 h="15">
                      <a:moveTo>
                        <a:pt x="9" y="15"/>
                      </a:moveTo>
                      <a:lnTo>
                        <a:pt x="9" y="15"/>
                      </a:lnTo>
                      <a:lnTo>
                        <a:pt x="5" y="13"/>
                      </a:lnTo>
                      <a:lnTo>
                        <a:pt x="2" y="11"/>
                      </a:lnTo>
                      <a:lnTo>
                        <a:pt x="1" y="10"/>
                      </a:lnTo>
                      <a:lnTo>
                        <a:pt x="0" y="9"/>
                      </a:lnTo>
                      <a:lnTo>
                        <a:pt x="0" y="9"/>
                      </a:lnTo>
                      <a:lnTo>
                        <a:pt x="1" y="7"/>
                      </a:lnTo>
                      <a:lnTo>
                        <a:pt x="2" y="6"/>
                      </a:lnTo>
                      <a:lnTo>
                        <a:pt x="5" y="2"/>
                      </a:lnTo>
                      <a:lnTo>
                        <a:pt x="9" y="0"/>
                      </a:lnTo>
                      <a:lnTo>
                        <a:pt x="9" y="0"/>
                      </a:lnTo>
                      <a:lnTo>
                        <a:pt x="14" y="1"/>
                      </a:lnTo>
                      <a:lnTo>
                        <a:pt x="17" y="2"/>
                      </a:lnTo>
                      <a:lnTo>
                        <a:pt x="18" y="6"/>
                      </a:lnTo>
                      <a:lnTo>
                        <a:pt x="18" y="9"/>
                      </a:lnTo>
                      <a:lnTo>
                        <a:pt x="18" y="9"/>
                      </a:lnTo>
                      <a:lnTo>
                        <a:pt x="18" y="11"/>
                      </a:lnTo>
                      <a:lnTo>
                        <a:pt x="17" y="13"/>
                      </a:lnTo>
                      <a:lnTo>
                        <a:pt x="14" y="15"/>
                      </a:lnTo>
                      <a:lnTo>
                        <a:pt x="9" y="15"/>
                      </a:lnTo>
                      <a:lnTo>
                        <a:pt x="9" y="1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63" name="Freeform 1596">
                  <a:extLst>
                    <a:ext uri="{FF2B5EF4-FFF2-40B4-BE49-F238E27FC236}">
                      <a16:creationId xmlns:a16="http://schemas.microsoft.com/office/drawing/2014/main" id="{0AA1594E-0654-2464-AAC2-94651CF060B3}"/>
                    </a:ext>
                  </a:extLst>
                </p:cNvPr>
                <p:cNvSpPr>
                  <a:spLocks/>
                </p:cNvSpPr>
                <p:nvPr/>
              </p:nvSpPr>
              <p:spPr bwMode="auto">
                <a:xfrm>
                  <a:off x="6200776" y="5086351"/>
                  <a:ext cx="4763" cy="3175"/>
                </a:xfrm>
                <a:custGeom>
                  <a:avLst/>
                  <a:gdLst>
                    <a:gd name="T0" fmla="*/ 9 w 18"/>
                    <a:gd name="T1" fmla="*/ 14 h 14"/>
                    <a:gd name="T2" fmla="*/ 9 w 18"/>
                    <a:gd name="T3" fmla="*/ 14 h 14"/>
                    <a:gd name="T4" fmla="*/ 4 w 18"/>
                    <a:gd name="T5" fmla="*/ 14 h 14"/>
                    <a:gd name="T6" fmla="*/ 2 w 18"/>
                    <a:gd name="T7" fmla="*/ 12 h 14"/>
                    <a:gd name="T8" fmla="*/ 1 w 18"/>
                    <a:gd name="T9" fmla="*/ 10 h 14"/>
                    <a:gd name="T10" fmla="*/ 0 w 18"/>
                    <a:gd name="T11" fmla="*/ 6 h 14"/>
                    <a:gd name="T12" fmla="*/ 0 w 18"/>
                    <a:gd name="T13" fmla="*/ 6 h 14"/>
                    <a:gd name="T14" fmla="*/ 1 w 18"/>
                    <a:gd name="T15" fmla="*/ 4 h 14"/>
                    <a:gd name="T16" fmla="*/ 2 w 18"/>
                    <a:gd name="T17" fmla="*/ 2 h 14"/>
                    <a:gd name="T18" fmla="*/ 4 w 18"/>
                    <a:gd name="T19" fmla="*/ 1 h 14"/>
                    <a:gd name="T20" fmla="*/ 9 w 18"/>
                    <a:gd name="T21" fmla="*/ 0 h 14"/>
                    <a:gd name="T22" fmla="*/ 9 w 18"/>
                    <a:gd name="T23" fmla="*/ 0 h 14"/>
                    <a:gd name="T24" fmla="*/ 14 w 18"/>
                    <a:gd name="T25" fmla="*/ 2 h 14"/>
                    <a:gd name="T26" fmla="*/ 17 w 18"/>
                    <a:gd name="T27" fmla="*/ 4 h 14"/>
                    <a:gd name="T28" fmla="*/ 18 w 18"/>
                    <a:gd name="T29" fmla="*/ 6 h 14"/>
                    <a:gd name="T30" fmla="*/ 18 w 18"/>
                    <a:gd name="T31" fmla="*/ 6 h 14"/>
                    <a:gd name="T32" fmla="*/ 18 w 18"/>
                    <a:gd name="T33" fmla="*/ 8 h 14"/>
                    <a:gd name="T34" fmla="*/ 17 w 18"/>
                    <a:gd name="T35" fmla="*/ 10 h 14"/>
                    <a:gd name="T36" fmla="*/ 14 w 18"/>
                    <a:gd name="T37" fmla="*/ 12 h 14"/>
                    <a:gd name="T38" fmla="*/ 9 w 18"/>
                    <a:gd name="T3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14">
                      <a:moveTo>
                        <a:pt x="9" y="14"/>
                      </a:moveTo>
                      <a:lnTo>
                        <a:pt x="9" y="14"/>
                      </a:lnTo>
                      <a:lnTo>
                        <a:pt x="4" y="14"/>
                      </a:lnTo>
                      <a:lnTo>
                        <a:pt x="2" y="12"/>
                      </a:lnTo>
                      <a:lnTo>
                        <a:pt x="1" y="10"/>
                      </a:lnTo>
                      <a:lnTo>
                        <a:pt x="0" y="6"/>
                      </a:lnTo>
                      <a:lnTo>
                        <a:pt x="0" y="6"/>
                      </a:lnTo>
                      <a:lnTo>
                        <a:pt x="1" y="4"/>
                      </a:lnTo>
                      <a:lnTo>
                        <a:pt x="2" y="2"/>
                      </a:lnTo>
                      <a:lnTo>
                        <a:pt x="4" y="1"/>
                      </a:lnTo>
                      <a:lnTo>
                        <a:pt x="9" y="0"/>
                      </a:lnTo>
                      <a:lnTo>
                        <a:pt x="9" y="0"/>
                      </a:lnTo>
                      <a:lnTo>
                        <a:pt x="14" y="2"/>
                      </a:lnTo>
                      <a:lnTo>
                        <a:pt x="17" y="4"/>
                      </a:lnTo>
                      <a:lnTo>
                        <a:pt x="18" y="6"/>
                      </a:lnTo>
                      <a:lnTo>
                        <a:pt x="18" y="6"/>
                      </a:lnTo>
                      <a:lnTo>
                        <a:pt x="18" y="8"/>
                      </a:lnTo>
                      <a:lnTo>
                        <a:pt x="17" y="10"/>
                      </a:lnTo>
                      <a:lnTo>
                        <a:pt x="14" y="12"/>
                      </a:lnTo>
                      <a:lnTo>
                        <a:pt x="9"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4" name="Freeform 1597">
                  <a:extLst>
                    <a:ext uri="{FF2B5EF4-FFF2-40B4-BE49-F238E27FC236}">
                      <a16:creationId xmlns:a16="http://schemas.microsoft.com/office/drawing/2014/main" id="{171555DC-127A-8531-7281-9CC893EEAFF7}"/>
                    </a:ext>
                  </a:extLst>
                </p:cNvPr>
                <p:cNvSpPr>
                  <a:spLocks/>
                </p:cNvSpPr>
                <p:nvPr/>
              </p:nvSpPr>
              <p:spPr bwMode="auto">
                <a:xfrm>
                  <a:off x="6200776" y="5086351"/>
                  <a:ext cx="4763" cy="3175"/>
                </a:xfrm>
                <a:custGeom>
                  <a:avLst/>
                  <a:gdLst>
                    <a:gd name="T0" fmla="*/ 9 w 18"/>
                    <a:gd name="T1" fmla="*/ 14 h 14"/>
                    <a:gd name="T2" fmla="*/ 9 w 18"/>
                    <a:gd name="T3" fmla="*/ 14 h 14"/>
                    <a:gd name="T4" fmla="*/ 4 w 18"/>
                    <a:gd name="T5" fmla="*/ 14 h 14"/>
                    <a:gd name="T6" fmla="*/ 2 w 18"/>
                    <a:gd name="T7" fmla="*/ 12 h 14"/>
                    <a:gd name="T8" fmla="*/ 1 w 18"/>
                    <a:gd name="T9" fmla="*/ 10 h 14"/>
                    <a:gd name="T10" fmla="*/ 0 w 18"/>
                    <a:gd name="T11" fmla="*/ 6 h 14"/>
                    <a:gd name="T12" fmla="*/ 0 w 18"/>
                    <a:gd name="T13" fmla="*/ 6 h 14"/>
                    <a:gd name="T14" fmla="*/ 1 w 18"/>
                    <a:gd name="T15" fmla="*/ 4 h 14"/>
                    <a:gd name="T16" fmla="*/ 2 w 18"/>
                    <a:gd name="T17" fmla="*/ 2 h 14"/>
                    <a:gd name="T18" fmla="*/ 4 w 18"/>
                    <a:gd name="T19" fmla="*/ 1 h 14"/>
                    <a:gd name="T20" fmla="*/ 9 w 18"/>
                    <a:gd name="T21" fmla="*/ 0 h 14"/>
                    <a:gd name="T22" fmla="*/ 9 w 18"/>
                    <a:gd name="T23" fmla="*/ 0 h 14"/>
                    <a:gd name="T24" fmla="*/ 14 w 18"/>
                    <a:gd name="T25" fmla="*/ 2 h 14"/>
                    <a:gd name="T26" fmla="*/ 17 w 18"/>
                    <a:gd name="T27" fmla="*/ 4 h 14"/>
                    <a:gd name="T28" fmla="*/ 18 w 18"/>
                    <a:gd name="T29" fmla="*/ 6 h 14"/>
                    <a:gd name="T30" fmla="*/ 18 w 18"/>
                    <a:gd name="T31" fmla="*/ 6 h 14"/>
                    <a:gd name="T32" fmla="*/ 18 w 18"/>
                    <a:gd name="T33" fmla="*/ 8 h 14"/>
                    <a:gd name="T34" fmla="*/ 17 w 18"/>
                    <a:gd name="T35" fmla="*/ 10 h 14"/>
                    <a:gd name="T36" fmla="*/ 14 w 18"/>
                    <a:gd name="T37" fmla="*/ 12 h 14"/>
                    <a:gd name="T38" fmla="*/ 9 w 18"/>
                    <a:gd name="T3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14">
                      <a:moveTo>
                        <a:pt x="9" y="14"/>
                      </a:moveTo>
                      <a:lnTo>
                        <a:pt x="9" y="14"/>
                      </a:lnTo>
                      <a:lnTo>
                        <a:pt x="4" y="14"/>
                      </a:lnTo>
                      <a:lnTo>
                        <a:pt x="2" y="12"/>
                      </a:lnTo>
                      <a:lnTo>
                        <a:pt x="1" y="10"/>
                      </a:lnTo>
                      <a:lnTo>
                        <a:pt x="0" y="6"/>
                      </a:lnTo>
                      <a:lnTo>
                        <a:pt x="0" y="6"/>
                      </a:lnTo>
                      <a:lnTo>
                        <a:pt x="1" y="4"/>
                      </a:lnTo>
                      <a:lnTo>
                        <a:pt x="2" y="2"/>
                      </a:lnTo>
                      <a:lnTo>
                        <a:pt x="4" y="1"/>
                      </a:lnTo>
                      <a:lnTo>
                        <a:pt x="9" y="0"/>
                      </a:lnTo>
                      <a:lnTo>
                        <a:pt x="9" y="0"/>
                      </a:lnTo>
                      <a:lnTo>
                        <a:pt x="14" y="2"/>
                      </a:lnTo>
                      <a:lnTo>
                        <a:pt x="17" y="4"/>
                      </a:lnTo>
                      <a:lnTo>
                        <a:pt x="18" y="6"/>
                      </a:lnTo>
                      <a:lnTo>
                        <a:pt x="18" y="6"/>
                      </a:lnTo>
                      <a:lnTo>
                        <a:pt x="18" y="8"/>
                      </a:lnTo>
                      <a:lnTo>
                        <a:pt x="17" y="10"/>
                      </a:lnTo>
                      <a:lnTo>
                        <a:pt x="14" y="12"/>
                      </a:lnTo>
                      <a:lnTo>
                        <a:pt x="9"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5" name="Freeform 1598">
                  <a:extLst>
                    <a:ext uri="{FF2B5EF4-FFF2-40B4-BE49-F238E27FC236}">
                      <a16:creationId xmlns:a16="http://schemas.microsoft.com/office/drawing/2014/main" id="{7D8431DE-FA6A-573A-E3B7-A8869D1DB6A3}"/>
                    </a:ext>
                  </a:extLst>
                </p:cNvPr>
                <p:cNvSpPr>
                  <a:spLocks/>
                </p:cNvSpPr>
                <p:nvPr/>
              </p:nvSpPr>
              <p:spPr bwMode="auto">
                <a:xfrm>
                  <a:off x="6200776" y="5086351"/>
                  <a:ext cx="4763" cy="3175"/>
                </a:xfrm>
                <a:custGeom>
                  <a:avLst/>
                  <a:gdLst>
                    <a:gd name="T0" fmla="*/ 9 w 18"/>
                    <a:gd name="T1" fmla="*/ 14 h 14"/>
                    <a:gd name="T2" fmla="*/ 9 w 18"/>
                    <a:gd name="T3" fmla="*/ 14 h 14"/>
                    <a:gd name="T4" fmla="*/ 4 w 18"/>
                    <a:gd name="T5" fmla="*/ 14 h 14"/>
                    <a:gd name="T6" fmla="*/ 2 w 18"/>
                    <a:gd name="T7" fmla="*/ 12 h 14"/>
                    <a:gd name="T8" fmla="*/ 1 w 18"/>
                    <a:gd name="T9" fmla="*/ 10 h 14"/>
                    <a:gd name="T10" fmla="*/ 0 w 18"/>
                    <a:gd name="T11" fmla="*/ 6 h 14"/>
                    <a:gd name="T12" fmla="*/ 0 w 18"/>
                    <a:gd name="T13" fmla="*/ 6 h 14"/>
                    <a:gd name="T14" fmla="*/ 1 w 18"/>
                    <a:gd name="T15" fmla="*/ 4 h 14"/>
                    <a:gd name="T16" fmla="*/ 2 w 18"/>
                    <a:gd name="T17" fmla="*/ 2 h 14"/>
                    <a:gd name="T18" fmla="*/ 4 w 18"/>
                    <a:gd name="T19" fmla="*/ 1 h 14"/>
                    <a:gd name="T20" fmla="*/ 9 w 18"/>
                    <a:gd name="T21" fmla="*/ 0 h 14"/>
                    <a:gd name="T22" fmla="*/ 9 w 18"/>
                    <a:gd name="T23" fmla="*/ 0 h 14"/>
                    <a:gd name="T24" fmla="*/ 14 w 18"/>
                    <a:gd name="T25" fmla="*/ 2 h 14"/>
                    <a:gd name="T26" fmla="*/ 17 w 18"/>
                    <a:gd name="T27" fmla="*/ 4 h 14"/>
                    <a:gd name="T28" fmla="*/ 18 w 18"/>
                    <a:gd name="T29" fmla="*/ 5 h 14"/>
                    <a:gd name="T30" fmla="*/ 18 w 18"/>
                    <a:gd name="T31" fmla="*/ 6 h 14"/>
                    <a:gd name="T32" fmla="*/ 18 w 18"/>
                    <a:gd name="T33" fmla="*/ 6 h 14"/>
                    <a:gd name="T34" fmla="*/ 18 w 18"/>
                    <a:gd name="T35" fmla="*/ 8 h 14"/>
                    <a:gd name="T36" fmla="*/ 17 w 18"/>
                    <a:gd name="T37" fmla="*/ 10 h 14"/>
                    <a:gd name="T38" fmla="*/ 14 w 18"/>
                    <a:gd name="T39" fmla="*/ 12 h 14"/>
                    <a:gd name="T40" fmla="*/ 9 w 18"/>
                    <a:gd name="T41" fmla="*/ 14 h 14"/>
                    <a:gd name="T42" fmla="*/ 9 w 18"/>
                    <a:gd name="T43"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 h="14">
                      <a:moveTo>
                        <a:pt x="9" y="14"/>
                      </a:moveTo>
                      <a:lnTo>
                        <a:pt x="9" y="14"/>
                      </a:lnTo>
                      <a:lnTo>
                        <a:pt x="4" y="14"/>
                      </a:lnTo>
                      <a:lnTo>
                        <a:pt x="2" y="12"/>
                      </a:lnTo>
                      <a:lnTo>
                        <a:pt x="1" y="10"/>
                      </a:lnTo>
                      <a:lnTo>
                        <a:pt x="0" y="6"/>
                      </a:lnTo>
                      <a:lnTo>
                        <a:pt x="0" y="6"/>
                      </a:lnTo>
                      <a:lnTo>
                        <a:pt x="1" y="4"/>
                      </a:lnTo>
                      <a:lnTo>
                        <a:pt x="2" y="2"/>
                      </a:lnTo>
                      <a:lnTo>
                        <a:pt x="4" y="1"/>
                      </a:lnTo>
                      <a:lnTo>
                        <a:pt x="9" y="0"/>
                      </a:lnTo>
                      <a:lnTo>
                        <a:pt x="9" y="0"/>
                      </a:lnTo>
                      <a:lnTo>
                        <a:pt x="14" y="2"/>
                      </a:lnTo>
                      <a:lnTo>
                        <a:pt x="17" y="4"/>
                      </a:lnTo>
                      <a:lnTo>
                        <a:pt x="18" y="5"/>
                      </a:lnTo>
                      <a:lnTo>
                        <a:pt x="18" y="6"/>
                      </a:lnTo>
                      <a:lnTo>
                        <a:pt x="18" y="6"/>
                      </a:lnTo>
                      <a:lnTo>
                        <a:pt x="18" y="8"/>
                      </a:lnTo>
                      <a:lnTo>
                        <a:pt x="17" y="10"/>
                      </a:lnTo>
                      <a:lnTo>
                        <a:pt x="14" y="12"/>
                      </a:lnTo>
                      <a:lnTo>
                        <a:pt x="9" y="14"/>
                      </a:lnTo>
                      <a:lnTo>
                        <a:pt x="9"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66" name="Freeform 1599">
                  <a:extLst>
                    <a:ext uri="{FF2B5EF4-FFF2-40B4-BE49-F238E27FC236}">
                      <a16:creationId xmlns:a16="http://schemas.microsoft.com/office/drawing/2014/main" id="{A502623C-990E-1911-F40B-4C1292494632}"/>
                    </a:ext>
                  </a:extLst>
                </p:cNvPr>
                <p:cNvSpPr>
                  <a:spLocks/>
                </p:cNvSpPr>
                <p:nvPr/>
              </p:nvSpPr>
              <p:spPr bwMode="auto">
                <a:xfrm>
                  <a:off x="6199188" y="5081588"/>
                  <a:ext cx="4763" cy="3175"/>
                </a:xfrm>
                <a:custGeom>
                  <a:avLst/>
                  <a:gdLst>
                    <a:gd name="T0" fmla="*/ 9 w 18"/>
                    <a:gd name="T1" fmla="*/ 15 h 15"/>
                    <a:gd name="T2" fmla="*/ 9 w 18"/>
                    <a:gd name="T3" fmla="*/ 15 h 15"/>
                    <a:gd name="T4" fmla="*/ 4 w 18"/>
                    <a:gd name="T5" fmla="*/ 14 h 15"/>
                    <a:gd name="T6" fmla="*/ 1 w 18"/>
                    <a:gd name="T7" fmla="*/ 13 h 15"/>
                    <a:gd name="T8" fmla="*/ 0 w 18"/>
                    <a:gd name="T9" fmla="*/ 10 h 15"/>
                    <a:gd name="T10" fmla="*/ 0 w 18"/>
                    <a:gd name="T11" fmla="*/ 7 h 15"/>
                    <a:gd name="T12" fmla="*/ 0 w 18"/>
                    <a:gd name="T13" fmla="*/ 7 h 15"/>
                    <a:gd name="T14" fmla="*/ 0 w 18"/>
                    <a:gd name="T15" fmla="*/ 5 h 15"/>
                    <a:gd name="T16" fmla="*/ 1 w 18"/>
                    <a:gd name="T17" fmla="*/ 3 h 15"/>
                    <a:gd name="T18" fmla="*/ 4 w 18"/>
                    <a:gd name="T19" fmla="*/ 0 h 15"/>
                    <a:gd name="T20" fmla="*/ 9 w 18"/>
                    <a:gd name="T21" fmla="*/ 0 h 15"/>
                    <a:gd name="T22" fmla="*/ 9 w 18"/>
                    <a:gd name="T23" fmla="*/ 0 h 15"/>
                    <a:gd name="T24" fmla="*/ 14 w 18"/>
                    <a:gd name="T25" fmla="*/ 3 h 15"/>
                    <a:gd name="T26" fmla="*/ 17 w 18"/>
                    <a:gd name="T27" fmla="*/ 5 h 15"/>
                    <a:gd name="T28" fmla="*/ 18 w 18"/>
                    <a:gd name="T29" fmla="*/ 6 h 15"/>
                    <a:gd name="T30" fmla="*/ 18 w 18"/>
                    <a:gd name="T31" fmla="*/ 7 h 15"/>
                    <a:gd name="T32" fmla="*/ 18 w 18"/>
                    <a:gd name="T33" fmla="*/ 7 h 15"/>
                    <a:gd name="T34" fmla="*/ 18 w 18"/>
                    <a:gd name="T35" fmla="*/ 9 h 15"/>
                    <a:gd name="T36" fmla="*/ 17 w 18"/>
                    <a:gd name="T37" fmla="*/ 10 h 15"/>
                    <a:gd name="T38" fmla="*/ 14 w 18"/>
                    <a:gd name="T39" fmla="*/ 13 h 15"/>
                    <a:gd name="T40" fmla="*/ 9 w 18"/>
                    <a:gd name="T4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5">
                      <a:moveTo>
                        <a:pt x="9" y="15"/>
                      </a:moveTo>
                      <a:lnTo>
                        <a:pt x="9" y="15"/>
                      </a:lnTo>
                      <a:lnTo>
                        <a:pt x="4" y="14"/>
                      </a:lnTo>
                      <a:lnTo>
                        <a:pt x="1" y="13"/>
                      </a:lnTo>
                      <a:lnTo>
                        <a:pt x="0" y="10"/>
                      </a:lnTo>
                      <a:lnTo>
                        <a:pt x="0" y="7"/>
                      </a:lnTo>
                      <a:lnTo>
                        <a:pt x="0" y="7"/>
                      </a:lnTo>
                      <a:lnTo>
                        <a:pt x="0" y="5"/>
                      </a:lnTo>
                      <a:lnTo>
                        <a:pt x="1" y="3"/>
                      </a:lnTo>
                      <a:lnTo>
                        <a:pt x="4" y="0"/>
                      </a:lnTo>
                      <a:lnTo>
                        <a:pt x="9" y="0"/>
                      </a:lnTo>
                      <a:lnTo>
                        <a:pt x="9" y="0"/>
                      </a:lnTo>
                      <a:lnTo>
                        <a:pt x="14" y="3"/>
                      </a:lnTo>
                      <a:lnTo>
                        <a:pt x="17" y="5"/>
                      </a:lnTo>
                      <a:lnTo>
                        <a:pt x="18" y="6"/>
                      </a:lnTo>
                      <a:lnTo>
                        <a:pt x="18" y="7"/>
                      </a:lnTo>
                      <a:lnTo>
                        <a:pt x="18" y="7"/>
                      </a:lnTo>
                      <a:lnTo>
                        <a:pt x="18" y="9"/>
                      </a:lnTo>
                      <a:lnTo>
                        <a:pt x="17" y="10"/>
                      </a:lnTo>
                      <a:lnTo>
                        <a:pt x="14" y="13"/>
                      </a:lnTo>
                      <a:lnTo>
                        <a:pt x="9" y="1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7" name="Freeform 1600">
                  <a:extLst>
                    <a:ext uri="{FF2B5EF4-FFF2-40B4-BE49-F238E27FC236}">
                      <a16:creationId xmlns:a16="http://schemas.microsoft.com/office/drawing/2014/main" id="{F1F6A793-41F8-8343-D7D1-C4062D0A78BA}"/>
                    </a:ext>
                  </a:extLst>
                </p:cNvPr>
                <p:cNvSpPr>
                  <a:spLocks/>
                </p:cNvSpPr>
                <p:nvPr/>
              </p:nvSpPr>
              <p:spPr bwMode="auto">
                <a:xfrm>
                  <a:off x="6199188" y="5081588"/>
                  <a:ext cx="4763" cy="3175"/>
                </a:xfrm>
                <a:custGeom>
                  <a:avLst/>
                  <a:gdLst>
                    <a:gd name="T0" fmla="*/ 9 w 18"/>
                    <a:gd name="T1" fmla="*/ 15 h 15"/>
                    <a:gd name="T2" fmla="*/ 9 w 18"/>
                    <a:gd name="T3" fmla="*/ 15 h 15"/>
                    <a:gd name="T4" fmla="*/ 4 w 18"/>
                    <a:gd name="T5" fmla="*/ 14 h 15"/>
                    <a:gd name="T6" fmla="*/ 1 w 18"/>
                    <a:gd name="T7" fmla="*/ 13 h 15"/>
                    <a:gd name="T8" fmla="*/ 0 w 18"/>
                    <a:gd name="T9" fmla="*/ 10 h 15"/>
                    <a:gd name="T10" fmla="*/ 0 w 18"/>
                    <a:gd name="T11" fmla="*/ 7 h 15"/>
                    <a:gd name="T12" fmla="*/ 0 w 18"/>
                    <a:gd name="T13" fmla="*/ 7 h 15"/>
                    <a:gd name="T14" fmla="*/ 0 w 18"/>
                    <a:gd name="T15" fmla="*/ 5 h 15"/>
                    <a:gd name="T16" fmla="*/ 1 w 18"/>
                    <a:gd name="T17" fmla="*/ 3 h 15"/>
                    <a:gd name="T18" fmla="*/ 4 w 18"/>
                    <a:gd name="T19" fmla="*/ 0 h 15"/>
                    <a:gd name="T20" fmla="*/ 9 w 18"/>
                    <a:gd name="T21" fmla="*/ 0 h 15"/>
                    <a:gd name="T22" fmla="*/ 9 w 18"/>
                    <a:gd name="T23" fmla="*/ 0 h 15"/>
                    <a:gd name="T24" fmla="*/ 14 w 18"/>
                    <a:gd name="T25" fmla="*/ 3 h 15"/>
                    <a:gd name="T26" fmla="*/ 17 w 18"/>
                    <a:gd name="T27" fmla="*/ 5 h 15"/>
                    <a:gd name="T28" fmla="*/ 18 w 18"/>
                    <a:gd name="T29" fmla="*/ 6 h 15"/>
                    <a:gd name="T30" fmla="*/ 18 w 18"/>
                    <a:gd name="T31" fmla="*/ 7 h 15"/>
                    <a:gd name="T32" fmla="*/ 18 w 18"/>
                    <a:gd name="T33" fmla="*/ 7 h 15"/>
                    <a:gd name="T34" fmla="*/ 18 w 18"/>
                    <a:gd name="T35" fmla="*/ 9 h 15"/>
                    <a:gd name="T36" fmla="*/ 17 w 18"/>
                    <a:gd name="T37" fmla="*/ 10 h 15"/>
                    <a:gd name="T38" fmla="*/ 14 w 18"/>
                    <a:gd name="T39" fmla="*/ 13 h 15"/>
                    <a:gd name="T40" fmla="*/ 9 w 18"/>
                    <a:gd name="T4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5">
                      <a:moveTo>
                        <a:pt x="9" y="15"/>
                      </a:moveTo>
                      <a:lnTo>
                        <a:pt x="9" y="15"/>
                      </a:lnTo>
                      <a:lnTo>
                        <a:pt x="4" y="14"/>
                      </a:lnTo>
                      <a:lnTo>
                        <a:pt x="1" y="13"/>
                      </a:lnTo>
                      <a:lnTo>
                        <a:pt x="0" y="10"/>
                      </a:lnTo>
                      <a:lnTo>
                        <a:pt x="0" y="7"/>
                      </a:lnTo>
                      <a:lnTo>
                        <a:pt x="0" y="7"/>
                      </a:lnTo>
                      <a:lnTo>
                        <a:pt x="0" y="5"/>
                      </a:lnTo>
                      <a:lnTo>
                        <a:pt x="1" y="3"/>
                      </a:lnTo>
                      <a:lnTo>
                        <a:pt x="4" y="0"/>
                      </a:lnTo>
                      <a:lnTo>
                        <a:pt x="9" y="0"/>
                      </a:lnTo>
                      <a:lnTo>
                        <a:pt x="9" y="0"/>
                      </a:lnTo>
                      <a:lnTo>
                        <a:pt x="14" y="3"/>
                      </a:lnTo>
                      <a:lnTo>
                        <a:pt x="17" y="5"/>
                      </a:lnTo>
                      <a:lnTo>
                        <a:pt x="18" y="6"/>
                      </a:lnTo>
                      <a:lnTo>
                        <a:pt x="18" y="7"/>
                      </a:lnTo>
                      <a:lnTo>
                        <a:pt x="18" y="7"/>
                      </a:lnTo>
                      <a:lnTo>
                        <a:pt x="18" y="9"/>
                      </a:lnTo>
                      <a:lnTo>
                        <a:pt x="17" y="10"/>
                      </a:lnTo>
                      <a:lnTo>
                        <a:pt x="14" y="13"/>
                      </a:lnTo>
                      <a:lnTo>
                        <a:pt x="9"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8" name="Freeform 1601">
                  <a:extLst>
                    <a:ext uri="{FF2B5EF4-FFF2-40B4-BE49-F238E27FC236}">
                      <a16:creationId xmlns:a16="http://schemas.microsoft.com/office/drawing/2014/main" id="{90066201-AE5B-65BC-2AF2-E22AFBCEA3A2}"/>
                    </a:ext>
                  </a:extLst>
                </p:cNvPr>
                <p:cNvSpPr>
                  <a:spLocks/>
                </p:cNvSpPr>
                <p:nvPr/>
              </p:nvSpPr>
              <p:spPr bwMode="auto">
                <a:xfrm>
                  <a:off x="6199188" y="5081588"/>
                  <a:ext cx="4763" cy="3175"/>
                </a:xfrm>
                <a:custGeom>
                  <a:avLst/>
                  <a:gdLst>
                    <a:gd name="T0" fmla="*/ 9 w 18"/>
                    <a:gd name="T1" fmla="*/ 15 h 15"/>
                    <a:gd name="T2" fmla="*/ 9 w 18"/>
                    <a:gd name="T3" fmla="*/ 15 h 15"/>
                    <a:gd name="T4" fmla="*/ 4 w 18"/>
                    <a:gd name="T5" fmla="*/ 14 h 15"/>
                    <a:gd name="T6" fmla="*/ 1 w 18"/>
                    <a:gd name="T7" fmla="*/ 13 h 15"/>
                    <a:gd name="T8" fmla="*/ 0 w 18"/>
                    <a:gd name="T9" fmla="*/ 10 h 15"/>
                    <a:gd name="T10" fmla="*/ 0 w 18"/>
                    <a:gd name="T11" fmla="*/ 7 h 15"/>
                    <a:gd name="T12" fmla="*/ 0 w 18"/>
                    <a:gd name="T13" fmla="*/ 7 h 15"/>
                    <a:gd name="T14" fmla="*/ 0 w 18"/>
                    <a:gd name="T15" fmla="*/ 5 h 15"/>
                    <a:gd name="T16" fmla="*/ 1 w 18"/>
                    <a:gd name="T17" fmla="*/ 3 h 15"/>
                    <a:gd name="T18" fmla="*/ 4 w 18"/>
                    <a:gd name="T19" fmla="*/ 0 h 15"/>
                    <a:gd name="T20" fmla="*/ 9 w 18"/>
                    <a:gd name="T21" fmla="*/ 0 h 15"/>
                    <a:gd name="T22" fmla="*/ 9 w 18"/>
                    <a:gd name="T23" fmla="*/ 0 h 15"/>
                    <a:gd name="T24" fmla="*/ 14 w 18"/>
                    <a:gd name="T25" fmla="*/ 3 h 15"/>
                    <a:gd name="T26" fmla="*/ 17 w 18"/>
                    <a:gd name="T27" fmla="*/ 5 h 15"/>
                    <a:gd name="T28" fmla="*/ 18 w 18"/>
                    <a:gd name="T29" fmla="*/ 6 h 15"/>
                    <a:gd name="T30" fmla="*/ 18 w 18"/>
                    <a:gd name="T31" fmla="*/ 7 h 15"/>
                    <a:gd name="T32" fmla="*/ 18 w 18"/>
                    <a:gd name="T33" fmla="*/ 7 h 15"/>
                    <a:gd name="T34" fmla="*/ 18 w 18"/>
                    <a:gd name="T35" fmla="*/ 9 h 15"/>
                    <a:gd name="T36" fmla="*/ 17 w 18"/>
                    <a:gd name="T37" fmla="*/ 10 h 15"/>
                    <a:gd name="T38" fmla="*/ 14 w 18"/>
                    <a:gd name="T39" fmla="*/ 13 h 15"/>
                    <a:gd name="T40" fmla="*/ 9 w 18"/>
                    <a:gd name="T41" fmla="*/ 15 h 15"/>
                    <a:gd name="T42" fmla="*/ 9 w 18"/>
                    <a:gd name="T43"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 h="15">
                      <a:moveTo>
                        <a:pt x="9" y="15"/>
                      </a:moveTo>
                      <a:lnTo>
                        <a:pt x="9" y="15"/>
                      </a:lnTo>
                      <a:lnTo>
                        <a:pt x="4" y="14"/>
                      </a:lnTo>
                      <a:lnTo>
                        <a:pt x="1" y="13"/>
                      </a:lnTo>
                      <a:lnTo>
                        <a:pt x="0" y="10"/>
                      </a:lnTo>
                      <a:lnTo>
                        <a:pt x="0" y="7"/>
                      </a:lnTo>
                      <a:lnTo>
                        <a:pt x="0" y="7"/>
                      </a:lnTo>
                      <a:lnTo>
                        <a:pt x="0" y="5"/>
                      </a:lnTo>
                      <a:lnTo>
                        <a:pt x="1" y="3"/>
                      </a:lnTo>
                      <a:lnTo>
                        <a:pt x="4" y="0"/>
                      </a:lnTo>
                      <a:lnTo>
                        <a:pt x="9" y="0"/>
                      </a:lnTo>
                      <a:lnTo>
                        <a:pt x="9" y="0"/>
                      </a:lnTo>
                      <a:lnTo>
                        <a:pt x="14" y="3"/>
                      </a:lnTo>
                      <a:lnTo>
                        <a:pt x="17" y="5"/>
                      </a:lnTo>
                      <a:lnTo>
                        <a:pt x="18" y="6"/>
                      </a:lnTo>
                      <a:lnTo>
                        <a:pt x="18" y="7"/>
                      </a:lnTo>
                      <a:lnTo>
                        <a:pt x="18" y="7"/>
                      </a:lnTo>
                      <a:lnTo>
                        <a:pt x="18" y="9"/>
                      </a:lnTo>
                      <a:lnTo>
                        <a:pt x="17" y="10"/>
                      </a:lnTo>
                      <a:lnTo>
                        <a:pt x="14" y="13"/>
                      </a:lnTo>
                      <a:lnTo>
                        <a:pt x="9" y="15"/>
                      </a:lnTo>
                      <a:lnTo>
                        <a:pt x="9" y="1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69" name="Freeform 1602">
                  <a:extLst>
                    <a:ext uri="{FF2B5EF4-FFF2-40B4-BE49-F238E27FC236}">
                      <a16:creationId xmlns:a16="http://schemas.microsoft.com/office/drawing/2014/main" id="{75690C80-44E0-85B1-0797-C22DC068F52E}"/>
                    </a:ext>
                  </a:extLst>
                </p:cNvPr>
                <p:cNvSpPr>
                  <a:spLocks/>
                </p:cNvSpPr>
                <p:nvPr/>
              </p:nvSpPr>
              <p:spPr bwMode="auto">
                <a:xfrm>
                  <a:off x="6197601" y="5078413"/>
                  <a:ext cx="1588" cy="3175"/>
                </a:xfrm>
                <a:custGeom>
                  <a:avLst/>
                  <a:gdLst>
                    <a:gd name="T0" fmla="*/ 0 w 9"/>
                    <a:gd name="T1" fmla="*/ 14 h 14"/>
                    <a:gd name="T2" fmla="*/ 0 w 9"/>
                    <a:gd name="T3" fmla="*/ 14 h 14"/>
                    <a:gd name="T4" fmla="*/ 0 w 9"/>
                    <a:gd name="T5" fmla="*/ 8 h 14"/>
                    <a:gd name="T6" fmla="*/ 0 w 9"/>
                    <a:gd name="T7" fmla="*/ 8 h 14"/>
                    <a:gd name="T8" fmla="*/ 0 w 9"/>
                    <a:gd name="T9" fmla="*/ 0 h 14"/>
                    <a:gd name="T10" fmla="*/ 0 w 9"/>
                    <a:gd name="T11" fmla="*/ 0 h 14"/>
                    <a:gd name="T12" fmla="*/ 5 w 9"/>
                    <a:gd name="T13" fmla="*/ 1 h 14"/>
                    <a:gd name="T14" fmla="*/ 8 w 9"/>
                    <a:gd name="T15" fmla="*/ 2 h 14"/>
                    <a:gd name="T16" fmla="*/ 9 w 9"/>
                    <a:gd name="T17" fmla="*/ 5 h 14"/>
                    <a:gd name="T18" fmla="*/ 9 w 9"/>
                    <a:gd name="T19" fmla="*/ 8 h 14"/>
                    <a:gd name="T20" fmla="*/ 9 w 9"/>
                    <a:gd name="T21" fmla="*/ 8 h 14"/>
                    <a:gd name="T22" fmla="*/ 9 w 9"/>
                    <a:gd name="T23" fmla="*/ 10 h 14"/>
                    <a:gd name="T24" fmla="*/ 8 w 9"/>
                    <a:gd name="T25" fmla="*/ 12 h 14"/>
                    <a:gd name="T26" fmla="*/ 5 w 9"/>
                    <a:gd name="T27" fmla="*/ 14 h 14"/>
                    <a:gd name="T28" fmla="*/ 0 w 9"/>
                    <a:gd name="T2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4">
                      <a:moveTo>
                        <a:pt x="0" y="14"/>
                      </a:moveTo>
                      <a:lnTo>
                        <a:pt x="0" y="14"/>
                      </a:lnTo>
                      <a:lnTo>
                        <a:pt x="0" y="8"/>
                      </a:lnTo>
                      <a:lnTo>
                        <a:pt x="0" y="8"/>
                      </a:lnTo>
                      <a:lnTo>
                        <a:pt x="0" y="0"/>
                      </a:lnTo>
                      <a:lnTo>
                        <a:pt x="0" y="0"/>
                      </a:lnTo>
                      <a:lnTo>
                        <a:pt x="5" y="1"/>
                      </a:lnTo>
                      <a:lnTo>
                        <a:pt x="8" y="2"/>
                      </a:lnTo>
                      <a:lnTo>
                        <a:pt x="9" y="5"/>
                      </a:lnTo>
                      <a:lnTo>
                        <a:pt x="9" y="8"/>
                      </a:lnTo>
                      <a:lnTo>
                        <a:pt x="9" y="8"/>
                      </a:lnTo>
                      <a:lnTo>
                        <a:pt x="9" y="10"/>
                      </a:lnTo>
                      <a:lnTo>
                        <a:pt x="8" y="12"/>
                      </a:lnTo>
                      <a:lnTo>
                        <a:pt x="5" y="14"/>
                      </a:lnTo>
                      <a:lnTo>
                        <a:pt x="0"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0" name="Freeform 1603">
                  <a:extLst>
                    <a:ext uri="{FF2B5EF4-FFF2-40B4-BE49-F238E27FC236}">
                      <a16:creationId xmlns:a16="http://schemas.microsoft.com/office/drawing/2014/main" id="{B7769720-9A13-8831-ECBA-73140AF23376}"/>
                    </a:ext>
                  </a:extLst>
                </p:cNvPr>
                <p:cNvSpPr>
                  <a:spLocks/>
                </p:cNvSpPr>
                <p:nvPr/>
              </p:nvSpPr>
              <p:spPr bwMode="auto">
                <a:xfrm>
                  <a:off x="6197601" y="5078413"/>
                  <a:ext cx="1588" cy="3175"/>
                </a:xfrm>
                <a:custGeom>
                  <a:avLst/>
                  <a:gdLst>
                    <a:gd name="T0" fmla="*/ 0 w 9"/>
                    <a:gd name="T1" fmla="*/ 14 h 14"/>
                    <a:gd name="T2" fmla="*/ 0 w 9"/>
                    <a:gd name="T3" fmla="*/ 14 h 14"/>
                    <a:gd name="T4" fmla="*/ 0 w 9"/>
                    <a:gd name="T5" fmla="*/ 8 h 14"/>
                    <a:gd name="T6" fmla="*/ 0 w 9"/>
                    <a:gd name="T7" fmla="*/ 8 h 14"/>
                    <a:gd name="T8" fmla="*/ 0 w 9"/>
                    <a:gd name="T9" fmla="*/ 0 h 14"/>
                    <a:gd name="T10" fmla="*/ 0 w 9"/>
                    <a:gd name="T11" fmla="*/ 0 h 14"/>
                    <a:gd name="T12" fmla="*/ 5 w 9"/>
                    <a:gd name="T13" fmla="*/ 1 h 14"/>
                    <a:gd name="T14" fmla="*/ 8 w 9"/>
                    <a:gd name="T15" fmla="*/ 2 h 14"/>
                    <a:gd name="T16" fmla="*/ 9 w 9"/>
                    <a:gd name="T17" fmla="*/ 5 h 14"/>
                    <a:gd name="T18" fmla="*/ 9 w 9"/>
                    <a:gd name="T19" fmla="*/ 8 h 14"/>
                    <a:gd name="T20" fmla="*/ 9 w 9"/>
                    <a:gd name="T21" fmla="*/ 8 h 14"/>
                    <a:gd name="T22" fmla="*/ 9 w 9"/>
                    <a:gd name="T23" fmla="*/ 10 h 14"/>
                    <a:gd name="T24" fmla="*/ 8 w 9"/>
                    <a:gd name="T25" fmla="*/ 12 h 14"/>
                    <a:gd name="T26" fmla="*/ 5 w 9"/>
                    <a:gd name="T27" fmla="*/ 14 h 14"/>
                    <a:gd name="T28" fmla="*/ 0 w 9"/>
                    <a:gd name="T2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4">
                      <a:moveTo>
                        <a:pt x="0" y="14"/>
                      </a:moveTo>
                      <a:lnTo>
                        <a:pt x="0" y="14"/>
                      </a:lnTo>
                      <a:lnTo>
                        <a:pt x="0" y="8"/>
                      </a:lnTo>
                      <a:lnTo>
                        <a:pt x="0" y="8"/>
                      </a:lnTo>
                      <a:lnTo>
                        <a:pt x="0" y="0"/>
                      </a:lnTo>
                      <a:lnTo>
                        <a:pt x="0" y="0"/>
                      </a:lnTo>
                      <a:lnTo>
                        <a:pt x="5" y="1"/>
                      </a:lnTo>
                      <a:lnTo>
                        <a:pt x="8" y="2"/>
                      </a:lnTo>
                      <a:lnTo>
                        <a:pt x="9" y="5"/>
                      </a:lnTo>
                      <a:lnTo>
                        <a:pt x="9" y="8"/>
                      </a:lnTo>
                      <a:lnTo>
                        <a:pt x="9" y="8"/>
                      </a:lnTo>
                      <a:lnTo>
                        <a:pt x="9" y="10"/>
                      </a:lnTo>
                      <a:lnTo>
                        <a:pt x="8" y="12"/>
                      </a:lnTo>
                      <a:lnTo>
                        <a:pt x="5" y="14"/>
                      </a:lnTo>
                      <a:lnTo>
                        <a:pt x="0"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1" name="Freeform 1604">
                  <a:extLst>
                    <a:ext uri="{FF2B5EF4-FFF2-40B4-BE49-F238E27FC236}">
                      <a16:creationId xmlns:a16="http://schemas.microsoft.com/office/drawing/2014/main" id="{A3583682-7327-2F47-F185-066680B3FA55}"/>
                    </a:ext>
                  </a:extLst>
                </p:cNvPr>
                <p:cNvSpPr>
                  <a:spLocks/>
                </p:cNvSpPr>
                <p:nvPr/>
              </p:nvSpPr>
              <p:spPr bwMode="auto">
                <a:xfrm>
                  <a:off x="6197601" y="5078413"/>
                  <a:ext cx="1588" cy="3175"/>
                </a:xfrm>
                <a:custGeom>
                  <a:avLst/>
                  <a:gdLst>
                    <a:gd name="T0" fmla="*/ 0 w 9"/>
                    <a:gd name="T1" fmla="*/ 14 h 14"/>
                    <a:gd name="T2" fmla="*/ 0 w 9"/>
                    <a:gd name="T3" fmla="*/ 14 h 14"/>
                    <a:gd name="T4" fmla="*/ 0 w 9"/>
                    <a:gd name="T5" fmla="*/ 8 h 14"/>
                    <a:gd name="T6" fmla="*/ 0 w 9"/>
                    <a:gd name="T7" fmla="*/ 8 h 14"/>
                    <a:gd name="T8" fmla="*/ 0 w 9"/>
                    <a:gd name="T9" fmla="*/ 0 h 14"/>
                    <a:gd name="T10" fmla="*/ 0 w 9"/>
                    <a:gd name="T11" fmla="*/ 0 h 14"/>
                    <a:gd name="T12" fmla="*/ 5 w 9"/>
                    <a:gd name="T13" fmla="*/ 1 h 14"/>
                    <a:gd name="T14" fmla="*/ 8 w 9"/>
                    <a:gd name="T15" fmla="*/ 2 h 14"/>
                    <a:gd name="T16" fmla="*/ 9 w 9"/>
                    <a:gd name="T17" fmla="*/ 5 h 14"/>
                    <a:gd name="T18" fmla="*/ 9 w 9"/>
                    <a:gd name="T19" fmla="*/ 8 h 14"/>
                    <a:gd name="T20" fmla="*/ 9 w 9"/>
                    <a:gd name="T21" fmla="*/ 8 h 14"/>
                    <a:gd name="T22" fmla="*/ 9 w 9"/>
                    <a:gd name="T23" fmla="*/ 10 h 14"/>
                    <a:gd name="T24" fmla="*/ 8 w 9"/>
                    <a:gd name="T25" fmla="*/ 12 h 14"/>
                    <a:gd name="T26" fmla="*/ 5 w 9"/>
                    <a:gd name="T27" fmla="*/ 14 h 14"/>
                    <a:gd name="T28" fmla="*/ 0 w 9"/>
                    <a:gd name="T29" fmla="*/ 14 h 14"/>
                    <a:gd name="T30" fmla="*/ 0 w 9"/>
                    <a:gd name="T3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 h="14">
                      <a:moveTo>
                        <a:pt x="0" y="14"/>
                      </a:moveTo>
                      <a:lnTo>
                        <a:pt x="0" y="14"/>
                      </a:lnTo>
                      <a:lnTo>
                        <a:pt x="0" y="8"/>
                      </a:lnTo>
                      <a:lnTo>
                        <a:pt x="0" y="8"/>
                      </a:lnTo>
                      <a:lnTo>
                        <a:pt x="0" y="0"/>
                      </a:lnTo>
                      <a:lnTo>
                        <a:pt x="0" y="0"/>
                      </a:lnTo>
                      <a:lnTo>
                        <a:pt x="5" y="1"/>
                      </a:lnTo>
                      <a:lnTo>
                        <a:pt x="8" y="2"/>
                      </a:lnTo>
                      <a:lnTo>
                        <a:pt x="9" y="5"/>
                      </a:lnTo>
                      <a:lnTo>
                        <a:pt x="9" y="8"/>
                      </a:lnTo>
                      <a:lnTo>
                        <a:pt x="9" y="8"/>
                      </a:lnTo>
                      <a:lnTo>
                        <a:pt x="9" y="10"/>
                      </a:lnTo>
                      <a:lnTo>
                        <a:pt x="8" y="12"/>
                      </a:lnTo>
                      <a:lnTo>
                        <a:pt x="5" y="14"/>
                      </a:lnTo>
                      <a:lnTo>
                        <a:pt x="0" y="14"/>
                      </a:lnTo>
                      <a:lnTo>
                        <a:pt x="0"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72" name="Freeform 1605">
                  <a:extLst>
                    <a:ext uri="{FF2B5EF4-FFF2-40B4-BE49-F238E27FC236}">
                      <a16:creationId xmlns:a16="http://schemas.microsoft.com/office/drawing/2014/main" id="{A15BB3D1-12CF-15EC-A085-71809B7687CD}"/>
                    </a:ext>
                  </a:extLst>
                </p:cNvPr>
                <p:cNvSpPr>
                  <a:spLocks/>
                </p:cNvSpPr>
                <p:nvPr/>
              </p:nvSpPr>
              <p:spPr bwMode="auto">
                <a:xfrm>
                  <a:off x="6192838" y="5075238"/>
                  <a:ext cx="4763" cy="3175"/>
                </a:xfrm>
                <a:custGeom>
                  <a:avLst/>
                  <a:gdLst>
                    <a:gd name="T0" fmla="*/ 8 w 17"/>
                    <a:gd name="T1" fmla="*/ 14 h 14"/>
                    <a:gd name="T2" fmla="*/ 8 w 17"/>
                    <a:gd name="T3" fmla="*/ 14 h 14"/>
                    <a:gd name="T4" fmla="*/ 3 w 17"/>
                    <a:gd name="T5" fmla="*/ 14 h 14"/>
                    <a:gd name="T6" fmla="*/ 1 w 17"/>
                    <a:gd name="T7" fmla="*/ 12 h 14"/>
                    <a:gd name="T8" fmla="*/ 0 w 17"/>
                    <a:gd name="T9" fmla="*/ 10 h 14"/>
                    <a:gd name="T10" fmla="*/ 0 w 17"/>
                    <a:gd name="T11" fmla="*/ 8 h 14"/>
                    <a:gd name="T12" fmla="*/ 0 w 17"/>
                    <a:gd name="T13" fmla="*/ 8 h 14"/>
                    <a:gd name="T14" fmla="*/ 0 w 17"/>
                    <a:gd name="T15" fmla="*/ 5 h 14"/>
                    <a:gd name="T16" fmla="*/ 1 w 17"/>
                    <a:gd name="T17" fmla="*/ 2 h 14"/>
                    <a:gd name="T18" fmla="*/ 3 w 17"/>
                    <a:gd name="T19" fmla="*/ 1 h 14"/>
                    <a:gd name="T20" fmla="*/ 8 w 17"/>
                    <a:gd name="T21" fmla="*/ 0 h 14"/>
                    <a:gd name="T22" fmla="*/ 8 w 17"/>
                    <a:gd name="T23" fmla="*/ 0 h 14"/>
                    <a:gd name="T24" fmla="*/ 13 w 17"/>
                    <a:gd name="T25" fmla="*/ 2 h 14"/>
                    <a:gd name="T26" fmla="*/ 16 w 17"/>
                    <a:gd name="T27" fmla="*/ 5 h 14"/>
                    <a:gd name="T28" fmla="*/ 17 w 17"/>
                    <a:gd name="T29" fmla="*/ 6 h 14"/>
                    <a:gd name="T30" fmla="*/ 17 w 17"/>
                    <a:gd name="T31" fmla="*/ 8 h 14"/>
                    <a:gd name="T32" fmla="*/ 17 w 17"/>
                    <a:gd name="T33" fmla="*/ 8 h 14"/>
                    <a:gd name="T34" fmla="*/ 16 w 17"/>
                    <a:gd name="T35" fmla="*/ 10 h 14"/>
                    <a:gd name="T36" fmla="*/ 13 w 17"/>
                    <a:gd name="T37" fmla="*/ 12 h 14"/>
                    <a:gd name="T38" fmla="*/ 8 w 17"/>
                    <a:gd name="T3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 h="14">
                      <a:moveTo>
                        <a:pt x="8" y="14"/>
                      </a:moveTo>
                      <a:lnTo>
                        <a:pt x="8" y="14"/>
                      </a:lnTo>
                      <a:lnTo>
                        <a:pt x="3" y="14"/>
                      </a:lnTo>
                      <a:lnTo>
                        <a:pt x="1" y="12"/>
                      </a:lnTo>
                      <a:lnTo>
                        <a:pt x="0" y="10"/>
                      </a:lnTo>
                      <a:lnTo>
                        <a:pt x="0" y="8"/>
                      </a:lnTo>
                      <a:lnTo>
                        <a:pt x="0" y="8"/>
                      </a:lnTo>
                      <a:lnTo>
                        <a:pt x="0" y="5"/>
                      </a:lnTo>
                      <a:lnTo>
                        <a:pt x="1" y="2"/>
                      </a:lnTo>
                      <a:lnTo>
                        <a:pt x="3" y="1"/>
                      </a:lnTo>
                      <a:lnTo>
                        <a:pt x="8" y="0"/>
                      </a:lnTo>
                      <a:lnTo>
                        <a:pt x="8" y="0"/>
                      </a:lnTo>
                      <a:lnTo>
                        <a:pt x="13" y="2"/>
                      </a:lnTo>
                      <a:lnTo>
                        <a:pt x="16" y="5"/>
                      </a:lnTo>
                      <a:lnTo>
                        <a:pt x="17" y="6"/>
                      </a:lnTo>
                      <a:lnTo>
                        <a:pt x="17" y="8"/>
                      </a:lnTo>
                      <a:lnTo>
                        <a:pt x="17" y="8"/>
                      </a:lnTo>
                      <a:lnTo>
                        <a:pt x="16" y="10"/>
                      </a:lnTo>
                      <a:lnTo>
                        <a:pt x="13" y="12"/>
                      </a:lnTo>
                      <a:lnTo>
                        <a:pt x="8"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3" name="Freeform 1606">
                  <a:extLst>
                    <a:ext uri="{FF2B5EF4-FFF2-40B4-BE49-F238E27FC236}">
                      <a16:creationId xmlns:a16="http://schemas.microsoft.com/office/drawing/2014/main" id="{7DEC7BC8-77A1-B97B-EA66-CA30E2F2FFA2}"/>
                    </a:ext>
                  </a:extLst>
                </p:cNvPr>
                <p:cNvSpPr>
                  <a:spLocks/>
                </p:cNvSpPr>
                <p:nvPr/>
              </p:nvSpPr>
              <p:spPr bwMode="auto">
                <a:xfrm>
                  <a:off x="6192838" y="5075238"/>
                  <a:ext cx="4763" cy="3175"/>
                </a:xfrm>
                <a:custGeom>
                  <a:avLst/>
                  <a:gdLst>
                    <a:gd name="T0" fmla="*/ 8 w 17"/>
                    <a:gd name="T1" fmla="*/ 14 h 14"/>
                    <a:gd name="T2" fmla="*/ 8 w 17"/>
                    <a:gd name="T3" fmla="*/ 14 h 14"/>
                    <a:gd name="T4" fmla="*/ 3 w 17"/>
                    <a:gd name="T5" fmla="*/ 14 h 14"/>
                    <a:gd name="T6" fmla="*/ 1 w 17"/>
                    <a:gd name="T7" fmla="*/ 12 h 14"/>
                    <a:gd name="T8" fmla="*/ 0 w 17"/>
                    <a:gd name="T9" fmla="*/ 10 h 14"/>
                    <a:gd name="T10" fmla="*/ 0 w 17"/>
                    <a:gd name="T11" fmla="*/ 8 h 14"/>
                    <a:gd name="T12" fmla="*/ 0 w 17"/>
                    <a:gd name="T13" fmla="*/ 8 h 14"/>
                    <a:gd name="T14" fmla="*/ 0 w 17"/>
                    <a:gd name="T15" fmla="*/ 5 h 14"/>
                    <a:gd name="T16" fmla="*/ 1 w 17"/>
                    <a:gd name="T17" fmla="*/ 2 h 14"/>
                    <a:gd name="T18" fmla="*/ 3 w 17"/>
                    <a:gd name="T19" fmla="*/ 1 h 14"/>
                    <a:gd name="T20" fmla="*/ 8 w 17"/>
                    <a:gd name="T21" fmla="*/ 0 h 14"/>
                    <a:gd name="T22" fmla="*/ 8 w 17"/>
                    <a:gd name="T23" fmla="*/ 0 h 14"/>
                    <a:gd name="T24" fmla="*/ 13 w 17"/>
                    <a:gd name="T25" fmla="*/ 2 h 14"/>
                    <a:gd name="T26" fmla="*/ 16 w 17"/>
                    <a:gd name="T27" fmla="*/ 5 h 14"/>
                    <a:gd name="T28" fmla="*/ 17 w 17"/>
                    <a:gd name="T29" fmla="*/ 6 h 14"/>
                    <a:gd name="T30" fmla="*/ 17 w 17"/>
                    <a:gd name="T31" fmla="*/ 8 h 14"/>
                    <a:gd name="T32" fmla="*/ 17 w 17"/>
                    <a:gd name="T33" fmla="*/ 8 h 14"/>
                    <a:gd name="T34" fmla="*/ 16 w 17"/>
                    <a:gd name="T35" fmla="*/ 10 h 14"/>
                    <a:gd name="T36" fmla="*/ 13 w 17"/>
                    <a:gd name="T37" fmla="*/ 12 h 14"/>
                    <a:gd name="T38" fmla="*/ 8 w 17"/>
                    <a:gd name="T3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 h="14">
                      <a:moveTo>
                        <a:pt x="8" y="14"/>
                      </a:moveTo>
                      <a:lnTo>
                        <a:pt x="8" y="14"/>
                      </a:lnTo>
                      <a:lnTo>
                        <a:pt x="3" y="14"/>
                      </a:lnTo>
                      <a:lnTo>
                        <a:pt x="1" y="12"/>
                      </a:lnTo>
                      <a:lnTo>
                        <a:pt x="0" y="10"/>
                      </a:lnTo>
                      <a:lnTo>
                        <a:pt x="0" y="8"/>
                      </a:lnTo>
                      <a:lnTo>
                        <a:pt x="0" y="8"/>
                      </a:lnTo>
                      <a:lnTo>
                        <a:pt x="0" y="5"/>
                      </a:lnTo>
                      <a:lnTo>
                        <a:pt x="1" y="2"/>
                      </a:lnTo>
                      <a:lnTo>
                        <a:pt x="3" y="1"/>
                      </a:lnTo>
                      <a:lnTo>
                        <a:pt x="8" y="0"/>
                      </a:lnTo>
                      <a:lnTo>
                        <a:pt x="8" y="0"/>
                      </a:lnTo>
                      <a:lnTo>
                        <a:pt x="13" y="2"/>
                      </a:lnTo>
                      <a:lnTo>
                        <a:pt x="16" y="5"/>
                      </a:lnTo>
                      <a:lnTo>
                        <a:pt x="17" y="6"/>
                      </a:lnTo>
                      <a:lnTo>
                        <a:pt x="17" y="8"/>
                      </a:lnTo>
                      <a:lnTo>
                        <a:pt x="17" y="8"/>
                      </a:lnTo>
                      <a:lnTo>
                        <a:pt x="16" y="10"/>
                      </a:lnTo>
                      <a:lnTo>
                        <a:pt x="13" y="12"/>
                      </a:lnTo>
                      <a:lnTo>
                        <a:pt x="8"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4" name="Freeform 1607">
                  <a:extLst>
                    <a:ext uri="{FF2B5EF4-FFF2-40B4-BE49-F238E27FC236}">
                      <a16:creationId xmlns:a16="http://schemas.microsoft.com/office/drawing/2014/main" id="{985A1E5D-7536-01E8-9AFA-DEB4AF46CCAF}"/>
                    </a:ext>
                  </a:extLst>
                </p:cNvPr>
                <p:cNvSpPr>
                  <a:spLocks/>
                </p:cNvSpPr>
                <p:nvPr/>
              </p:nvSpPr>
              <p:spPr bwMode="auto">
                <a:xfrm>
                  <a:off x="6192838" y="5075238"/>
                  <a:ext cx="4763" cy="3175"/>
                </a:xfrm>
                <a:custGeom>
                  <a:avLst/>
                  <a:gdLst>
                    <a:gd name="T0" fmla="*/ 8 w 17"/>
                    <a:gd name="T1" fmla="*/ 14 h 14"/>
                    <a:gd name="T2" fmla="*/ 8 w 17"/>
                    <a:gd name="T3" fmla="*/ 14 h 14"/>
                    <a:gd name="T4" fmla="*/ 3 w 17"/>
                    <a:gd name="T5" fmla="*/ 14 h 14"/>
                    <a:gd name="T6" fmla="*/ 1 w 17"/>
                    <a:gd name="T7" fmla="*/ 12 h 14"/>
                    <a:gd name="T8" fmla="*/ 0 w 17"/>
                    <a:gd name="T9" fmla="*/ 10 h 14"/>
                    <a:gd name="T10" fmla="*/ 0 w 17"/>
                    <a:gd name="T11" fmla="*/ 8 h 14"/>
                    <a:gd name="T12" fmla="*/ 0 w 17"/>
                    <a:gd name="T13" fmla="*/ 8 h 14"/>
                    <a:gd name="T14" fmla="*/ 0 w 17"/>
                    <a:gd name="T15" fmla="*/ 5 h 14"/>
                    <a:gd name="T16" fmla="*/ 1 w 17"/>
                    <a:gd name="T17" fmla="*/ 2 h 14"/>
                    <a:gd name="T18" fmla="*/ 3 w 17"/>
                    <a:gd name="T19" fmla="*/ 1 h 14"/>
                    <a:gd name="T20" fmla="*/ 8 w 17"/>
                    <a:gd name="T21" fmla="*/ 0 h 14"/>
                    <a:gd name="T22" fmla="*/ 8 w 17"/>
                    <a:gd name="T23" fmla="*/ 0 h 14"/>
                    <a:gd name="T24" fmla="*/ 13 w 17"/>
                    <a:gd name="T25" fmla="*/ 2 h 14"/>
                    <a:gd name="T26" fmla="*/ 16 w 17"/>
                    <a:gd name="T27" fmla="*/ 5 h 14"/>
                    <a:gd name="T28" fmla="*/ 17 w 17"/>
                    <a:gd name="T29" fmla="*/ 6 h 14"/>
                    <a:gd name="T30" fmla="*/ 17 w 17"/>
                    <a:gd name="T31" fmla="*/ 8 h 14"/>
                    <a:gd name="T32" fmla="*/ 17 w 17"/>
                    <a:gd name="T33" fmla="*/ 8 h 14"/>
                    <a:gd name="T34" fmla="*/ 16 w 17"/>
                    <a:gd name="T35" fmla="*/ 10 h 14"/>
                    <a:gd name="T36" fmla="*/ 13 w 17"/>
                    <a:gd name="T37" fmla="*/ 12 h 14"/>
                    <a:gd name="T38" fmla="*/ 8 w 17"/>
                    <a:gd name="T39" fmla="*/ 14 h 14"/>
                    <a:gd name="T40" fmla="*/ 8 w 17"/>
                    <a:gd name="T4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14">
                      <a:moveTo>
                        <a:pt x="8" y="14"/>
                      </a:moveTo>
                      <a:lnTo>
                        <a:pt x="8" y="14"/>
                      </a:lnTo>
                      <a:lnTo>
                        <a:pt x="3" y="14"/>
                      </a:lnTo>
                      <a:lnTo>
                        <a:pt x="1" y="12"/>
                      </a:lnTo>
                      <a:lnTo>
                        <a:pt x="0" y="10"/>
                      </a:lnTo>
                      <a:lnTo>
                        <a:pt x="0" y="8"/>
                      </a:lnTo>
                      <a:lnTo>
                        <a:pt x="0" y="8"/>
                      </a:lnTo>
                      <a:lnTo>
                        <a:pt x="0" y="5"/>
                      </a:lnTo>
                      <a:lnTo>
                        <a:pt x="1" y="2"/>
                      </a:lnTo>
                      <a:lnTo>
                        <a:pt x="3" y="1"/>
                      </a:lnTo>
                      <a:lnTo>
                        <a:pt x="8" y="0"/>
                      </a:lnTo>
                      <a:lnTo>
                        <a:pt x="8" y="0"/>
                      </a:lnTo>
                      <a:lnTo>
                        <a:pt x="13" y="2"/>
                      </a:lnTo>
                      <a:lnTo>
                        <a:pt x="16" y="5"/>
                      </a:lnTo>
                      <a:lnTo>
                        <a:pt x="17" y="6"/>
                      </a:lnTo>
                      <a:lnTo>
                        <a:pt x="17" y="8"/>
                      </a:lnTo>
                      <a:lnTo>
                        <a:pt x="17" y="8"/>
                      </a:lnTo>
                      <a:lnTo>
                        <a:pt x="16" y="10"/>
                      </a:lnTo>
                      <a:lnTo>
                        <a:pt x="13" y="12"/>
                      </a:lnTo>
                      <a:lnTo>
                        <a:pt x="8" y="14"/>
                      </a:lnTo>
                      <a:lnTo>
                        <a:pt x="8"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75" name="Freeform 1608">
                  <a:extLst>
                    <a:ext uri="{FF2B5EF4-FFF2-40B4-BE49-F238E27FC236}">
                      <a16:creationId xmlns:a16="http://schemas.microsoft.com/office/drawing/2014/main" id="{053EFEF7-A137-3A66-0871-B6AA036A8C84}"/>
                    </a:ext>
                  </a:extLst>
                </p:cNvPr>
                <p:cNvSpPr>
                  <a:spLocks/>
                </p:cNvSpPr>
                <p:nvPr/>
              </p:nvSpPr>
              <p:spPr bwMode="auto">
                <a:xfrm>
                  <a:off x="6189663" y="5073651"/>
                  <a:ext cx="3175" cy="3175"/>
                </a:xfrm>
                <a:custGeom>
                  <a:avLst/>
                  <a:gdLst>
                    <a:gd name="T0" fmla="*/ 10 w 19"/>
                    <a:gd name="T1" fmla="*/ 16 h 16"/>
                    <a:gd name="T2" fmla="*/ 10 w 19"/>
                    <a:gd name="T3" fmla="*/ 16 h 16"/>
                    <a:gd name="T4" fmla="*/ 4 w 19"/>
                    <a:gd name="T5" fmla="*/ 15 h 16"/>
                    <a:gd name="T6" fmla="*/ 1 w 19"/>
                    <a:gd name="T7" fmla="*/ 14 h 16"/>
                    <a:gd name="T8" fmla="*/ 0 w 19"/>
                    <a:gd name="T9" fmla="*/ 12 h 16"/>
                    <a:gd name="T10" fmla="*/ 0 w 19"/>
                    <a:gd name="T11" fmla="*/ 9 h 16"/>
                    <a:gd name="T12" fmla="*/ 0 w 19"/>
                    <a:gd name="T13" fmla="*/ 9 h 16"/>
                    <a:gd name="T14" fmla="*/ 0 w 19"/>
                    <a:gd name="T15" fmla="*/ 6 h 16"/>
                    <a:gd name="T16" fmla="*/ 1 w 19"/>
                    <a:gd name="T17" fmla="*/ 3 h 16"/>
                    <a:gd name="T18" fmla="*/ 4 w 19"/>
                    <a:gd name="T19" fmla="*/ 1 h 16"/>
                    <a:gd name="T20" fmla="*/ 10 w 19"/>
                    <a:gd name="T21" fmla="*/ 0 h 16"/>
                    <a:gd name="T22" fmla="*/ 10 w 19"/>
                    <a:gd name="T23" fmla="*/ 0 h 16"/>
                    <a:gd name="T24" fmla="*/ 14 w 19"/>
                    <a:gd name="T25" fmla="*/ 3 h 16"/>
                    <a:gd name="T26" fmla="*/ 17 w 19"/>
                    <a:gd name="T27" fmla="*/ 6 h 16"/>
                    <a:gd name="T28" fmla="*/ 18 w 19"/>
                    <a:gd name="T29" fmla="*/ 8 h 16"/>
                    <a:gd name="T30" fmla="*/ 19 w 19"/>
                    <a:gd name="T31" fmla="*/ 9 h 16"/>
                    <a:gd name="T32" fmla="*/ 19 w 19"/>
                    <a:gd name="T33" fmla="*/ 9 h 16"/>
                    <a:gd name="T34" fmla="*/ 18 w 19"/>
                    <a:gd name="T35" fmla="*/ 11 h 16"/>
                    <a:gd name="T36" fmla="*/ 17 w 19"/>
                    <a:gd name="T37" fmla="*/ 12 h 16"/>
                    <a:gd name="T38" fmla="*/ 14 w 19"/>
                    <a:gd name="T39" fmla="*/ 14 h 16"/>
                    <a:gd name="T40" fmla="*/ 10 w 19"/>
                    <a:gd name="T41"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16">
                      <a:moveTo>
                        <a:pt x="10" y="16"/>
                      </a:moveTo>
                      <a:lnTo>
                        <a:pt x="10" y="16"/>
                      </a:lnTo>
                      <a:lnTo>
                        <a:pt x="4" y="15"/>
                      </a:lnTo>
                      <a:lnTo>
                        <a:pt x="1" y="14"/>
                      </a:lnTo>
                      <a:lnTo>
                        <a:pt x="0" y="12"/>
                      </a:lnTo>
                      <a:lnTo>
                        <a:pt x="0" y="9"/>
                      </a:lnTo>
                      <a:lnTo>
                        <a:pt x="0" y="9"/>
                      </a:lnTo>
                      <a:lnTo>
                        <a:pt x="0" y="6"/>
                      </a:lnTo>
                      <a:lnTo>
                        <a:pt x="1" y="3"/>
                      </a:lnTo>
                      <a:lnTo>
                        <a:pt x="4" y="1"/>
                      </a:lnTo>
                      <a:lnTo>
                        <a:pt x="10" y="0"/>
                      </a:lnTo>
                      <a:lnTo>
                        <a:pt x="10" y="0"/>
                      </a:lnTo>
                      <a:lnTo>
                        <a:pt x="14" y="3"/>
                      </a:lnTo>
                      <a:lnTo>
                        <a:pt x="17" y="6"/>
                      </a:lnTo>
                      <a:lnTo>
                        <a:pt x="18" y="8"/>
                      </a:lnTo>
                      <a:lnTo>
                        <a:pt x="19" y="9"/>
                      </a:lnTo>
                      <a:lnTo>
                        <a:pt x="19" y="9"/>
                      </a:lnTo>
                      <a:lnTo>
                        <a:pt x="18" y="11"/>
                      </a:lnTo>
                      <a:lnTo>
                        <a:pt x="17" y="12"/>
                      </a:lnTo>
                      <a:lnTo>
                        <a:pt x="14" y="14"/>
                      </a:lnTo>
                      <a:lnTo>
                        <a:pt x="10" y="16"/>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6" name="Freeform 1609">
                  <a:extLst>
                    <a:ext uri="{FF2B5EF4-FFF2-40B4-BE49-F238E27FC236}">
                      <a16:creationId xmlns:a16="http://schemas.microsoft.com/office/drawing/2014/main" id="{862763DA-F511-D722-3F97-F24A38326B6C}"/>
                    </a:ext>
                  </a:extLst>
                </p:cNvPr>
                <p:cNvSpPr>
                  <a:spLocks/>
                </p:cNvSpPr>
                <p:nvPr/>
              </p:nvSpPr>
              <p:spPr bwMode="auto">
                <a:xfrm>
                  <a:off x="6189663" y="5073651"/>
                  <a:ext cx="3175" cy="3175"/>
                </a:xfrm>
                <a:custGeom>
                  <a:avLst/>
                  <a:gdLst>
                    <a:gd name="T0" fmla="*/ 10 w 19"/>
                    <a:gd name="T1" fmla="*/ 16 h 16"/>
                    <a:gd name="T2" fmla="*/ 10 w 19"/>
                    <a:gd name="T3" fmla="*/ 16 h 16"/>
                    <a:gd name="T4" fmla="*/ 4 w 19"/>
                    <a:gd name="T5" fmla="*/ 15 h 16"/>
                    <a:gd name="T6" fmla="*/ 1 w 19"/>
                    <a:gd name="T7" fmla="*/ 14 h 16"/>
                    <a:gd name="T8" fmla="*/ 0 w 19"/>
                    <a:gd name="T9" fmla="*/ 12 h 16"/>
                    <a:gd name="T10" fmla="*/ 0 w 19"/>
                    <a:gd name="T11" fmla="*/ 9 h 16"/>
                    <a:gd name="T12" fmla="*/ 0 w 19"/>
                    <a:gd name="T13" fmla="*/ 9 h 16"/>
                    <a:gd name="T14" fmla="*/ 0 w 19"/>
                    <a:gd name="T15" fmla="*/ 6 h 16"/>
                    <a:gd name="T16" fmla="*/ 1 w 19"/>
                    <a:gd name="T17" fmla="*/ 3 h 16"/>
                    <a:gd name="T18" fmla="*/ 4 w 19"/>
                    <a:gd name="T19" fmla="*/ 1 h 16"/>
                    <a:gd name="T20" fmla="*/ 10 w 19"/>
                    <a:gd name="T21" fmla="*/ 0 h 16"/>
                    <a:gd name="T22" fmla="*/ 10 w 19"/>
                    <a:gd name="T23" fmla="*/ 0 h 16"/>
                    <a:gd name="T24" fmla="*/ 14 w 19"/>
                    <a:gd name="T25" fmla="*/ 3 h 16"/>
                    <a:gd name="T26" fmla="*/ 17 w 19"/>
                    <a:gd name="T27" fmla="*/ 6 h 16"/>
                    <a:gd name="T28" fmla="*/ 18 w 19"/>
                    <a:gd name="T29" fmla="*/ 8 h 16"/>
                    <a:gd name="T30" fmla="*/ 19 w 19"/>
                    <a:gd name="T31" fmla="*/ 9 h 16"/>
                    <a:gd name="T32" fmla="*/ 19 w 19"/>
                    <a:gd name="T33" fmla="*/ 9 h 16"/>
                    <a:gd name="T34" fmla="*/ 18 w 19"/>
                    <a:gd name="T35" fmla="*/ 11 h 16"/>
                    <a:gd name="T36" fmla="*/ 17 w 19"/>
                    <a:gd name="T37" fmla="*/ 12 h 16"/>
                    <a:gd name="T38" fmla="*/ 14 w 19"/>
                    <a:gd name="T39" fmla="*/ 14 h 16"/>
                    <a:gd name="T40" fmla="*/ 10 w 19"/>
                    <a:gd name="T41"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16">
                      <a:moveTo>
                        <a:pt x="10" y="16"/>
                      </a:moveTo>
                      <a:lnTo>
                        <a:pt x="10" y="16"/>
                      </a:lnTo>
                      <a:lnTo>
                        <a:pt x="4" y="15"/>
                      </a:lnTo>
                      <a:lnTo>
                        <a:pt x="1" y="14"/>
                      </a:lnTo>
                      <a:lnTo>
                        <a:pt x="0" y="12"/>
                      </a:lnTo>
                      <a:lnTo>
                        <a:pt x="0" y="9"/>
                      </a:lnTo>
                      <a:lnTo>
                        <a:pt x="0" y="9"/>
                      </a:lnTo>
                      <a:lnTo>
                        <a:pt x="0" y="6"/>
                      </a:lnTo>
                      <a:lnTo>
                        <a:pt x="1" y="3"/>
                      </a:lnTo>
                      <a:lnTo>
                        <a:pt x="4" y="1"/>
                      </a:lnTo>
                      <a:lnTo>
                        <a:pt x="10" y="0"/>
                      </a:lnTo>
                      <a:lnTo>
                        <a:pt x="10" y="0"/>
                      </a:lnTo>
                      <a:lnTo>
                        <a:pt x="14" y="3"/>
                      </a:lnTo>
                      <a:lnTo>
                        <a:pt x="17" y="6"/>
                      </a:lnTo>
                      <a:lnTo>
                        <a:pt x="18" y="8"/>
                      </a:lnTo>
                      <a:lnTo>
                        <a:pt x="19" y="9"/>
                      </a:lnTo>
                      <a:lnTo>
                        <a:pt x="19" y="9"/>
                      </a:lnTo>
                      <a:lnTo>
                        <a:pt x="18" y="11"/>
                      </a:lnTo>
                      <a:lnTo>
                        <a:pt x="17" y="12"/>
                      </a:lnTo>
                      <a:lnTo>
                        <a:pt x="14" y="14"/>
                      </a:lnTo>
                      <a:lnTo>
                        <a:pt x="10" y="1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7" name="Freeform 1610">
                  <a:extLst>
                    <a:ext uri="{FF2B5EF4-FFF2-40B4-BE49-F238E27FC236}">
                      <a16:creationId xmlns:a16="http://schemas.microsoft.com/office/drawing/2014/main" id="{D96D77C9-6156-9B77-98A1-14EEF1538D2D}"/>
                    </a:ext>
                  </a:extLst>
                </p:cNvPr>
                <p:cNvSpPr>
                  <a:spLocks/>
                </p:cNvSpPr>
                <p:nvPr/>
              </p:nvSpPr>
              <p:spPr bwMode="auto">
                <a:xfrm>
                  <a:off x="6189663" y="5073651"/>
                  <a:ext cx="3175" cy="3175"/>
                </a:xfrm>
                <a:custGeom>
                  <a:avLst/>
                  <a:gdLst>
                    <a:gd name="T0" fmla="*/ 10 w 19"/>
                    <a:gd name="T1" fmla="*/ 15 h 15"/>
                    <a:gd name="T2" fmla="*/ 10 w 19"/>
                    <a:gd name="T3" fmla="*/ 15 h 15"/>
                    <a:gd name="T4" fmla="*/ 4 w 19"/>
                    <a:gd name="T5" fmla="*/ 14 h 15"/>
                    <a:gd name="T6" fmla="*/ 1 w 19"/>
                    <a:gd name="T7" fmla="*/ 13 h 15"/>
                    <a:gd name="T8" fmla="*/ 0 w 19"/>
                    <a:gd name="T9" fmla="*/ 11 h 15"/>
                    <a:gd name="T10" fmla="*/ 0 w 19"/>
                    <a:gd name="T11" fmla="*/ 8 h 15"/>
                    <a:gd name="T12" fmla="*/ 0 w 19"/>
                    <a:gd name="T13" fmla="*/ 8 h 15"/>
                    <a:gd name="T14" fmla="*/ 0 w 19"/>
                    <a:gd name="T15" fmla="*/ 5 h 15"/>
                    <a:gd name="T16" fmla="*/ 1 w 19"/>
                    <a:gd name="T17" fmla="*/ 2 h 15"/>
                    <a:gd name="T18" fmla="*/ 4 w 19"/>
                    <a:gd name="T19" fmla="*/ 0 h 15"/>
                    <a:gd name="T20" fmla="*/ 10 w 19"/>
                    <a:gd name="T21" fmla="*/ 0 h 15"/>
                    <a:gd name="T22" fmla="*/ 10 w 19"/>
                    <a:gd name="T23" fmla="*/ 0 h 15"/>
                    <a:gd name="T24" fmla="*/ 14 w 19"/>
                    <a:gd name="T25" fmla="*/ 2 h 15"/>
                    <a:gd name="T26" fmla="*/ 17 w 19"/>
                    <a:gd name="T27" fmla="*/ 5 h 15"/>
                    <a:gd name="T28" fmla="*/ 18 w 19"/>
                    <a:gd name="T29" fmla="*/ 7 h 15"/>
                    <a:gd name="T30" fmla="*/ 19 w 19"/>
                    <a:gd name="T31" fmla="*/ 8 h 15"/>
                    <a:gd name="T32" fmla="*/ 19 w 19"/>
                    <a:gd name="T33" fmla="*/ 8 h 15"/>
                    <a:gd name="T34" fmla="*/ 18 w 19"/>
                    <a:gd name="T35" fmla="*/ 10 h 15"/>
                    <a:gd name="T36" fmla="*/ 17 w 19"/>
                    <a:gd name="T37" fmla="*/ 11 h 15"/>
                    <a:gd name="T38" fmla="*/ 14 w 19"/>
                    <a:gd name="T39" fmla="*/ 13 h 15"/>
                    <a:gd name="T40" fmla="*/ 10 w 19"/>
                    <a:gd name="T41" fmla="*/ 15 h 15"/>
                    <a:gd name="T42" fmla="*/ 10 w 19"/>
                    <a:gd name="T43"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9" h="15">
                      <a:moveTo>
                        <a:pt x="10" y="15"/>
                      </a:moveTo>
                      <a:lnTo>
                        <a:pt x="10" y="15"/>
                      </a:lnTo>
                      <a:lnTo>
                        <a:pt x="4" y="14"/>
                      </a:lnTo>
                      <a:lnTo>
                        <a:pt x="1" y="13"/>
                      </a:lnTo>
                      <a:lnTo>
                        <a:pt x="0" y="11"/>
                      </a:lnTo>
                      <a:lnTo>
                        <a:pt x="0" y="8"/>
                      </a:lnTo>
                      <a:lnTo>
                        <a:pt x="0" y="8"/>
                      </a:lnTo>
                      <a:lnTo>
                        <a:pt x="0" y="5"/>
                      </a:lnTo>
                      <a:lnTo>
                        <a:pt x="1" y="2"/>
                      </a:lnTo>
                      <a:lnTo>
                        <a:pt x="4" y="0"/>
                      </a:lnTo>
                      <a:lnTo>
                        <a:pt x="10" y="0"/>
                      </a:lnTo>
                      <a:lnTo>
                        <a:pt x="10" y="0"/>
                      </a:lnTo>
                      <a:lnTo>
                        <a:pt x="14" y="2"/>
                      </a:lnTo>
                      <a:lnTo>
                        <a:pt x="17" y="5"/>
                      </a:lnTo>
                      <a:lnTo>
                        <a:pt x="18" y="7"/>
                      </a:lnTo>
                      <a:lnTo>
                        <a:pt x="19" y="8"/>
                      </a:lnTo>
                      <a:lnTo>
                        <a:pt x="19" y="8"/>
                      </a:lnTo>
                      <a:lnTo>
                        <a:pt x="18" y="10"/>
                      </a:lnTo>
                      <a:lnTo>
                        <a:pt x="17" y="11"/>
                      </a:lnTo>
                      <a:lnTo>
                        <a:pt x="14" y="13"/>
                      </a:lnTo>
                      <a:lnTo>
                        <a:pt x="10" y="15"/>
                      </a:lnTo>
                      <a:lnTo>
                        <a:pt x="10" y="1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78" name="Freeform 1611">
                  <a:extLst>
                    <a:ext uri="{FF2B5EF4-FFF2-40B4-BE49-F238E27FC236}">
                      <a16:creationId xmlns:a16="http://schemas.microsoft.com/office/drawing/2014/main" id="{F4659C61-1247-4B3F-22FA-CB2DE13E411E}"/>
                    </a:ext>
                  </a:extLst>
                </p:cNvPr>
                <p:cNvSpPr>
                  <a:spLocks/>
                </p:cNvSpPr>
                <p:nvPr/>
              </p:nvSpPr>
              <p:spPr bwMode="auto">
                <a:xfrm>
                  <a:off x="6181726" y="5070476"/>
                  <a:ext cx="1588" cy="3175"/>
                </a:xfrm>
                <a:custGeom>
                  <a:avLst/>
                  <a:gdLst>
                    <a:gd name="T0" fmla="*/ 9 w 9"/>
                    <a:gd name="T1" fmla="*/ 15 h 15"/>
                    <a:gd name="T2" fmla="*/ 9 w 9"/>
                    <a:gd name="T3" fmla="*/ 15 h 15"/>
                    <a:gd name="T4" fmla="*/ 3 w 9"/>
                    <a:gd name="T5" fmla="*/ 13 h 15"/>
                    <a:gd name="T6" fmla="*/ 1 w 9"/>
                    <a:gd name="T7" fmla="*/ 12 h 15"/>
                    <a:gd name="T8" fmla="*/ 0 w 9"/>
                    <a:gd name="T9" fmla="*/ 9 h 15"/>
                    <a:gd name="T10" fmla="*/ 0 w 9"/>
                    <a:gd name="T11" fmla="*/ 6 h 15"/>
                    <a:gd name="T12" fmla="*/ 0 w 9"/>
                    <a:gd name="T13" fmla="*/ 6 h 15"/>
                    <a:gd name="T14" fmla="*/ 0 w 9"/>
                    <a:gd name="T15" fmla="*/ 3 h 15"/>
                    <a:gd name="T16" fmla="*/ 1 w 9"/>
                    <a:gd name="T17" fmla="*/ 1 h 15"/>
                    <a:gd name="T18" fmla="*/ 3 w 9"/>
                    <a:gd name="T19" fmla="*/ 0 h 15"/>
                    <a:gd name="T20" fmla="*/ 9 w 9"/>
                    <a:gd name="T21" fmla="*/ 0 h 15"/>
                    <a:gd name="T22" fmla="*/ 9 w 9"/>
                    <a:gd name="T23" fmla="*/ 0 h 15"/>
                    <a:gd name="T24" fmla="*/ 9 w 9"/>
                    <a:gd name="T25" fmla="*/ 6 h 15"/>
                    <a:gd name="T26" fmla="*/ 9 w 9"/>
                    <a:gd name="T27" fmla="*/ 6 h 15"/>
                    <a:gd name="T28" fmla="*/ 9 w 9"/>
                    <a:gd name="T2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5">
                      <a:moveTo>
                        <a:pt x="9" y="15"/>
                      </a:moveTo>
                      <a:lnTo>
                        <a:pt x="9" y="15"/>
                      </a:lnTo>
                      <a:lnTo>
                        <a:pt x="3" y="13"/>
                      </a:lnTo>
                      <a:lnTo>
                        <a:pt x="1" y="12"/>
                      </a:lnTo>
                      <a:lnTo>
                        <a:pt x="0" y="9"/>
                      </a:lnTo>
                      <a:lnTo>
                        <a:pt x="0" y="6"/>
                      </a:lnTo>
                      <a:lnTo>
                        <a:pt x="0" y="6"/>
                      </a:lnTo>
                      <a:lnTo>
                        <a:pt x="0" y="3"/>
                      </a:lnTo>
                      <a:lnTo>
                        <a:pt x="1" y="1"/>
                      </a:lnTo>
                      <a:lnTo>
                        <a:pt x="3" y="0"/>
                      </a:lnTo>
                      <a:lnTo>
                        <a:pt x="9" y="0"/>
                      </a:lnTo>
                      <a:lnTo>
                        <a:pt x="9" y="0"/>
                      </a:lnTo>
                      <a:lnTo>
                        <a:pt x="9" y="6"/>
                      </a:lnTo>
                      <a:lnTo>
                        <a:pt x="9" y="6"/>
                      </a:lnTo>
                      <a:lnTo>
                        <a:pt x="9" y="1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9" name="Freeform 1612">
                  <a:extLst>
                    <a:ext uri="{FF2B5EF4-FFF2-40B4-BE49-F238E27FC236}">
                      <a16:creationId xmlns:a16="http://schemas.microsoft.com/office/drawing/2014/main" id="{5AF15320-A663-1E45-DE7A-107E2D9ABA50}"/>
                    </a:ext>
                  </a:extLst>
                </p:cNvPr>
                <p:cNvSpPr>
                  <a:spLocks/>
                </p:cNvSpPr>
                <p:nvPr/>
              </p:nvSpPr>
              <p:spPr bwMode="auto">
                <a:xfrm>
                  <a:off x="6181726" y="5070476"/>
                  <a:ext cx="1588" cy="3175"/>
                </a:xfrm>
                <a:custGeom>
                  <a:avLst/>
                  <a:gdLst>
                    <a:gd name="T0" fmla="*/ 9 w 9"/>
                    <a:gd name="T1" fmla="*/ 15 h 15"/>
                    <a:gd name="T2" fmla="*/ 9 w 9"/>
                    <a:gd name="T3" fmla="*/ 15 h 15"/>
                    <a:gd name="T4" fmla="*/ 3 w 9"/>
                    <a:gd name="T5" fmla="*/ 13 h 15"/>
                    <a:gd name="T6" fmla="*/ 1 w 9"/>
                    <a:gd name="T7" fmla="*/ 12 h 15"/>
                    <a:gd name="T8" fmla="*/ 0 w 9"/>
                    <a:gd name="T9" fmla="*/ 9 h 15"/>
                    <a:gd name="T10" fmla="*/ 0 w 9"/>
                    <a:gd name="T11" fmla="*/ 6 h 15"/>
                    <a:gd name="T12" fmla="*/ 0 w 9"/>
                    <a:gd name="T13" fmla="*/ 6 h 15"/>
                    <a:gd name="T14" fmla="*/ 0 w 9"/>
                    <a:gd name="T15" fmla="*/ 3 h 15"/>
                    <a:gd name="T16" fmla="*/ 1 w 9"/>
                    <a:gd name="T17" fmla="*/ 1 h 15"/>
                    <a:gd name="T18" fmla="*/ 3 w 9"/>
                    <a:gd name="T19" fmla="*/ 0 h 15"/>
                    <a:gd name="T20" fmla="*/ 9 w 9"/>
                    <a:gd name="T21" fmla="*/ 0 h 15"/>
                    <a:gd name="T22" fmla="*/ 9 w 9"/>
                    <a:gd name="T23" fmla="*/ 0 h 15"/>
                    <a:gd name="T24" fmla="*/ 9 w 9"/>
                    <a:gd name="T25" fmla="*/ 6 h 15"/>
                    <a:gd name="T26" fmla="*/ 9 w 9"/>
                    <a:gd name="T27" fmla="*/ 6 h 15"/>
                    <a:gd name="T28" fmla="*/ 9 w 9"/>
                    <a:gd name="T2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5">
                      <a:moveTo>
                        <a:pt x="9" y="15"/>
                      </a:moveTo>
                      <a:lnTo>
                        <a:pt x="9" y="15"/>
                      </a:lnTo>
                      <a:lnTo>
                        <a:pt x="3" y="13"/>
                      </a:lnTo>
                      <a:lnTo>
                        <a:pt x="1" y="12"/>
                      </a:lnTo>
                      <a:lnTo>
                        <a:pt x="0" y="9"/>
                      </a:lnTo>
                      <a:lnTo>
                        <a:pt x="0" y="6"/>
                      </a:lnTo>
                      <a:lnTo>
                        <a:pt x="0" y="6"/>
                      </a:lnTo>
                      <a:lnTo>
                        <a:pt x="0" y="3"/>
                      </a:lnTo>
                      <a:lnTo>
                        <a:pt x="1" y="1"/>
                      </a:lnTo>
                      <a:lnTo>
                        <a:pt x="3" y="0"/>
                      </a:lnTo>
                      <a:lnTo>
                        <a:pt x="9" y="0"/>
                      </a:lnTo>
                      <a:lnTo>
                        <a:pt x="9" y="0"/>
                      </a:lnTo>
                      <a:lnTo>
                        <a:pt x="9" y="6"/>
                      </a:lnTo>
                      <a:lnTo>
                        <a:pt x="9" y="6"/>
                      </a:lnTo>
                      <a:lnTo>
                        <a:pt x="9"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0" name="Freeform 1613">
                  <a:extLst>
                    <a:ext uri="{FF2B5EF4-FFF2-40B4-BE49-F238E27FC236}">
                      <a16:creationId xmlns:a16="http://schemas.microsoft.com/office/drawing/2014/main" id="{71F296A0-7B36-0885-1774-436782983294}"/>
                    </a:ext>
                  </a:extLst>
                </p:cNvPr>
                <p:cNvSpPr>
                  <a:spLocks/>
                </p:cNvSpPr>
                <p:nvPr/>
              </p:nvSpPr>
              <p:spPr bwMode="auto">
                <a:xfrm>
                  <a:off x="6181726" y="5070476"/>
                  <a:ext cx="1588" cy="3175"/>
                </a:xfrm>
                <a:custGeom>
                  <a:avLst/>
                  <a:gdLst>
                    <a:gd name="T0" fmla="*/ 9 w 9"/>
                    <a:gd name="T1" fmla="*/ 16 h 16"/>
                    <a:gd name="T2" fmla="*/ 9 w 9"/>
                    <a:gd name="T3" fmla="*/ 16 h 16"/>
                    <a:gd name="T4" fmla="*/ 3 w 9"/>
                    <a:gd name="T5" fmla="*/ 14 h 16"/>
                    <a:gd name="T6" fmla="*/ 1 w 9"/>
                    <a:gd name="T7" fmla="*/ 13 h 16"/>
                    <a:gd name="T8" fmla="*/ 0 w 9"/>
                    <a:gd name="T9" fmla="*/ 10 h 16"/>
                    <a:gd name="T10" fmla="*/ 0 w 9"/>
                    <a:gd name="T11" fmla="*/ 7 h 16"/>
                    <a:gd name="T12" fmla="*/ 0 w 9"/>
                    <a:gd name="T13" fmla="*/ 7 h 16"/>
                    <a:gd name="T14" fmla="*/ 0 w 9"/>
                    <a:gd name="T15" fmla="*/ 4 h 16"/>
                    <a:gd name="T16" fmla="*/ 1 w 9"/>
                    <a:gd name="T17" fmla="*/ 2 h 16"/>
                    <a:gd name="T18" fmla="*/ 3 w 9"/>
                    <a:gd name="T19" fmla="*/ 1 h 16"/>
                    <a:gd name="T20" fmla="*/ 9 w 9"/>
                    <a:gd name="T21" fmla="*/ 0 h 16"/>
                    <a:gd name="T22" fmla="*/ 9 w 9"/>
                    <a:gd name="T23" fmla="*/ 0 h 16"/>
                    <a:gd name="T24" fmla="*/ 9 w 9"/>
                    <a:gd name="T25" fmla="*/ 7 h 16"/>
                    <a:gd name="T26" fmla="*/ 9 w 9"/>
                    <a:gd name="T27" fmla="*/ 7 h 16"/>
                    <a:gd name="T28" fmla="*/ 9 w 9"/>
                    <a:gd name="T29" fmla="*/ 16 h 16"/>
                    <a:gd name="T30" fmla="*/ 9 w 9"/>
                    <a:gd name="T31"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 h="16">
                      <a:moveTo>
                        <a:pt x="9" y="16"/>
                      </a:moveTo>
                      <a:lnTo>
                        <a:pt x="9" y="16"/>
                      </a:lnTo>
                      <a:lnTo>
                        <a:pt x="3" y="14"/>
                      </a:lnTo>
                      <a:lnTo>
                        <a:pt x="1" y="13"/>
                      </a:lnTo>
                      <a:lnTo>
                        <a:pt x="0" y="10"/>
                      </a:lnTo>
                      <a:lnTo>
                        <a:pt x="0" y="7"/>
                      </a:lnTo>
                      <a:lnTo>
                        <a:pt x="0" y="7"/>
                      </a:lnTo>
                      <a:lnTo>
                        <a:pt x="0" y="4"/>
                      </a:lnTo>
                      <a:lnTo>
                        <a:pt x="1" y="2"/>
                      </a:lnTo>
                      <a:lnTo>
                        <a:pt x="3" y="1"/>
                      </a:lnTo>
                      <a:lnTo>
                        <a:pt x="9" y="0"/>
                      </a:lnTo>
                      <a:lnTo>
                        <a:pt x="9" y="0"/>
                      </a:lnTo>
                      <a:lnTo>
                        <a:pt x="9" y="7"/>
                      </a:lnTo>
                      <a:lnTo>
                        <a:pt x="9" y="7"/>
                      </a:lnTo>
                      <a:lnTo>
                        <a:pt x="9" y="16"/>
                      </a:lnTo>
                      <a:lnTo>
                        <a:pt x="9" y="16"/>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81" name="Freeform 1614">
                  <a:extLst>
                    <a:ext uri="{FF2B5EF4-FFF2-40B4-BE49-F238E27FC236}">
                      <a16:creationId xmlns:a16="http://schemas.microsoft.com/office/drawing/2014/main" id="{BD2E0656-06EA-E6AE-7920-33BE6A06E878}"/>
                    </a:ext>
                  </a:extLst>
                </p:cNvPr>
                <p:cNvSpPr>
                  <a:spLocks/>
                </p:cNvSpPr>
                <p:nvPr/>
              </p:nvSpPr>
              <p:spPr bwMode="auto">
                <a:xfrm>
                  <a:off x="6175376" y="5070476"/>
                  <a:ext cx="3175" cy="3175"/>
                </a:xfrm>
                <a:custGeom>
                  <a:avLst/>
                  <a:gdLst>
                    <a:gd name="T0" fmla="*/ 8 w 17"/>
                    <a:gd name="T1" fmla="*/ 14 h 14"/>
                    <a:gd name="T2" fmla="*/ 8 w 17"/>
                    <a:gd name="T3" fmla="*/ 14 h 14"/>
                    <a:gd name="T4" fmla="*/ 4 w 17"/>
                    <a:gd name="T5" fmla="*/ 12 h 14"/>
                    <a:gd name="T6" fmla="*/ 1 w 17"/>
                    <a:gd name="T7" fmla="*/ 10 h 14"/>
                    <a:gd name="T8" fmla="*/ 0 w 17"/>
                    <a:gd name="T9" fmla="*/ 8 h 14"/>
                    <a:gd name="T10" fmla="*/ 0 w 17"/>
                    <a:gd name="T11" fmla="*/ 6 h 14"/>
                    <a:gd name="T12" fmla="*/ 0 w 17"/>
                    <a:gd name="T13" fmla="*/ 6 h 14"/>
                    <a:gd name="T14" fmla="*/ 0 w 17"/>
                    <a:gd name="T15" fmla="*/ 5 h 14"/>
                    <a:gd name="T16" fmla="*/ 1 w 17"/>
                    <a:gd name="T17" fmla="*/ 4 h 14"/>
                    <a:gd name="T18" fmla="*/ 4 w 17"/>
                    <a:gd name="T19" fmla="*/ 2 h 14"/>
                    <a:gd name="T20" fmla="*/ 8 w 17"/>
                    <a:gd name="T21" fmla="*/ 0 h 14"/>
                    <a:gd name="T22" fmla="*/ 8 w 17"/>
                    <a:gd name="T23" fmla="*/ 0 h 14"/>
                    <a:gd name="T24" fmla="*/ 13 w 17"/>
                    <a:gd name="T25" fmla="*/ 0 h 14"/>
                    <a:gd name="T26" fmla="*/ 16 w 17"/>
                    <a:gd name="T27" fmla="*/ 2 h 14"/>
                    <a:gd name="T28" fmla="*/ 17 w 17"/>
                    <a:gd name="T29" fmla="*/ 4 h 14"/>
                    <a:gd name="T30" fmla="*/ 17 w 17"/>
                    <a:gd name="T31" fmla="*/ 6 h 14"/>
                    <a:gd name="T32" fmla="*/ 17 w 17"/>
                    <a:gd name="T33" fmla="*/ 6 h 14"/>
                    <a:gd name="T34" fmla="*/ 17 w 17"/>
                    <a:gd name="T35" fmla="*/ 10 h 14"/>
                    <a:gd name="T36" fmla="*/ 16 w 17"/>
                    <a:gd name="T37" fmla="*/ 12 h 14"/>
                    <a:gd name="T38" fmla="*/ 13 w 17"/>
                    <a:gd name="T39" fmla="*/ 14 h 14"/>
                    <a:gd name="T40" fmla="*/ 8 w 17"/>
                    <a:gd name="T4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14">
                      <a:moveTo>
                        <a:pt x="8" y="14"/>
                      </a:moveTo>
                      <a:lnTo>
                        <a:pt x="8" y="14"/>
                      </a:lnTo>
                      <a:lnTo>
                        <a:pt x="4" y="12"/>
                      </a:lnTo>
                      <a:lnTo>
                        <a:pt x="1" y="10"/>
                      </a:lnTo>
                      <a:lnTo>
                        <a:pt x="0" y="8"/>
                      </a:lnTo>
                      <a:lnTo>
                        <a:pt x="0" y="6"/>
                      </a:lnTo>
                      <a:lnTo>
                        <a:pt x="0" y="6"/>
                      </a:lnTo>
                      <a:lnTo>
                        <a:pt x="0" y="5"/>
                      </a:lnTo>
                      <a:lnTo>
                        <a:pt x="1" y="4"/>
                      </a:lnTo>
                      <a:lnTo>
                        <a:pt x="4" y="2"/>
                      </a:lnTo>
                      <a:lnTo>
                        <a:pt x="8" y="0"/>
                      </a:lnTo>
                      <a:lnTo>
                        <a:pt x="8" y="0"/>
                      </a:lnTo>
                      <a:lnTo>
                        <a:pt x="13" y="0"/>
                      </a:lnTo>
                      <a:lnTo>
                        <a:pt x="16" y="2"/>
                      </a:lnTo>
                      <a:lnTo>
                        <a:pt x="17" y="4"/>
                      </a:lnTo>
                      <a:lnTo>
                        <a:pt x="17" y="6"/>
                      </a:lnTo>
                      <a:lnTo>
                        <a:pt x="17" y="6"/>
                      </a:lnTo>
                      <a:lnTo>
                        <a:pt x="17" y="10"/>
                      </a:lnTo>
                      <a:lnTo>
                        <a:pt x="16" y="12"/>
                      </a:lnTo>
                      <a:lnTo>
                        <a:pt x="13" y="14"/>
                      </a:lnTo>
                      <a:lnTo>
                        <a:pt x="8"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2" name="Freeform 1615">
                  <a:extLst>
                    <a:ext uri="{FF2B5EF4-FFF2-40B4-BE49-F238E27FC236}">
                      <a16:creationId xmlns:a16="http://schemas.microsoft.com/office/drawing/2014/main" id="{E9096E7C-060F-7D26-9E8D-CDA3CBF6E581}"/>
                    </a:ext>
                  </a:extLst>
                </p:cNvPr>
                <p:cNvSpPr>
                  <a:spLocks/>
                </p:cNvSpPr>
                <p:nvPr/>
              </p:nvSpPr>
              <p:spPr bwMode="auto">
                <a:xfrm>
                  <a:off x="6175376" y="5070476"/>
                  <a:ext cx="3175" cy="3175"/>
                </a:xfrm>
                <a:custGeom>
                  <a:avLst/>
                  <a:gdLst>
                    <a:gd name="T0" fmla="*/ 8 w 17"/>
                    <a:gd name="T1" fmla="*/ 14 h 14"/>
                    <a:gd name="T2" fmla="*/ 8 w 17"/>
                    <a:gd name="T3" fmla="*/ 14 h 14"/>
                    <a:gd name="T4" fmla="*/ 4 w 17"/>
                    <a:gd name="T5" fmla="*/ 12 h 14"/>
                    <a:gd name="T6" fmla="*/ 1 w 17"/>
                    <a:gd name="T7" fmla="*/ 10 h 14"/>
                    <a:gd name="T8" fmla="*/ 0 w 17"/>
                    <a:gd name="T9" fmla="*/ 8 h 14"/>
                    <a:gd name="T10" fmla="*/ 0 w 17"/>
                    <a:gd name="T11" fmla="*/ 6 h 14"/>
                    <a:gd name="T12" fmla="*/ 0 w 17"/>
                    <a:gd name="T13" fmla="*/ 6 h 14"/>
                    <a:gd name="T14" fmla="*/ 0 w 17"/>
                    <a:gd name="T15" fmla="*/ 5 h 14"/>
                    <a:gd name="T16" fmla="*/ 1 w 17"/>
                    <a:gd name="T17" fmla="*/ 4 h 14"/>
                    <a:gd name="T18" fmla="*/ 4 w 17"/>
                    <a:gd name="T19" fmla="*/ 2 h 14"/>
                    <a:gd name="T20" fmla="*/ 8 w 17"/>
                    <a:gd name="T21" fmla="*/ 0 h 14"/>
                    <a:gd name="T22" fmla="*/ 8 w 17"/>
                    <a:gd name="T23" fmla="*/ 0 h 14"/>
                    <a:gd name="T24" fmla="*/ 13 w 17"/>
                    <a:gd name="T25" fmla="*/ 0 h 14"/>
                    <a:gd name="T26" fmla="*/ 16 w 17"/>
                    <a:gd name="T27" fmla="*/ 2 h 14"/>
                    <a:gd name="T28" fmla="*/ 17 w 17"/>
                    <a:gd name="T29" fmla="*/ 4 h 14"/>
                    <a:gd name="T30" fmla="*/ 17 w 17"/>
                    <a:gd name="T31" fmla="*/ 6 h 14"/>
                    <a:gd name="T32" fmla="*/ 17 w 17"/>
                    <a:gd name="T33" fmla="*/ 6 h 14"/>
                    <a:gd name="T34" fmla="*/ 17 w 17"/>
                    <a:gd name="T35" fmla="*/ 10 h 14"/>
                    <a:gd name="T36" fmla="*/ 16 w 17"/>
                    <a:gd name="T37" fmla="*/ 12 h 14"/>
                    <a:gd name="T38" fmla="*/ 13 w 17"/>
                    <a:gd name="T39" fmla="*/ 14 h 14"/>
                    <a:gd name="T40" fmla="*/ 8 w 17"/>
                    <a:gd name="T4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14">
                      <a:moveTo>
                        <a:pt x="8" y="14"/>
                      </a:moveTo>
                      <a:lnTo>
                        <a:pt x="8" y="14"/>
                      </a:lnTo>
                      <a:lnTo>
                        <a:pt x="4" y="12"/>
                      </a:lnTo>
                      <a:lnTo>
                        <a:pt x="1" y="10"/>
                      </a:lnTo>
                      <a:lnTo>
                        <a:pt x="0" y="8"/>
                      </a:lnTo>
                      <a:lnTo>
                        <a:pt x="0" y="6"/>
                      </a:lnTo>
                      <a:lnTo>
                        <a:pt x="0" y="6"/>
                      </a:lnTo>
                      <a:lnTo>
                        <a:pt x="0" y="5"/>
                      </a:lnTo>
                      <a:lnTo>
                        <a:pt x="1" y="4"/>
                      </a:lnTo>
                      <a:lnTo>
                        <a:pt x="4" y="2"/>
                      </a:lnTo>
                      <a:lnTo>
                        <a:pt x="8" y="0"/>
                      </a:lnTo>
                      <a:lnTo>
                        <a:pt x="8" y="0"/>
                      </a:lnTo>
                      <a:lnTo>
                        <a:pt x="13" y="0"/>
                      </a:lnTo>
                      <a:lnTo>
                        <a:pt x="16" y="2"/>
                      </a:lnTo>
                      <a:lnTo>
                        <a:pt x="17" y="4"/>
                      </a:lnTo>
                      <a:lnTo>
                        <a:pt x="17" y="6"/>
                      </a:lnTo>
                      <a:lnTo>
                        <a:pt x="17" y="6"/>
                      </a:lnTo>
                      <a:lnTo>
                        <a:pt x="17" y="10"/>
                      </a:lnTo>
                      <a:lnTo>
                        <a:pt x="16" y="12"/>
                      </a:lnTo>
                      <a:lnTo>
                        <a:pt x="13" y="14"/>
                      </a:lnTo>
                      <a:lnTo>
                        <a:pt x="8"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3" name="Freeform 1616">
                  <a:extLst>
                    <a:ext uri="{FF2B5EF4-FFF2-40B4-BE49-F238E27FC236}">
                      <a16:creationId xmlns:a16="http://schemas.microsoft.com/office/drawing/2014/main" id="{8014C6E8-D766-AF9C-5170-3276F1C426EC}"/>
                    </a:ext>
                  </a:extLst>
                </p:cNvPr>
                <p:cNvSpPr>
                  <a:spLocks/>
                </p:cNvSpPr>
                <p:nvPr/>
              </p:nvSpPr>
              <p:spPr bwMode="auto">
                <a:xfrm>
                  <a:off x="6175376" y="5070476"/>
                  <a:ext cx="3175" cy="3175"/>
                </a:xfrm>
                <a:custGeom>
                  <a:avLst/>
                  <a:gdLst>
                    <a:gd name="T0" fmla="*/ 8 w 17"/>
                    <a:gd name="T1" fmla="*/ 14 h 14"/>
                    <a:gd name="T2" fmla="*/ 8 w 17"/>
                    <a:gd name="T3" fmla="*/ 14 h 14"/>
                    <a:gd name="T4" fmla="*/ 4 w 17"/>
                    <a:gd name="T5" fmla="*/ 12 h 14"/>
                    <a:gd name="T6" fmla="*/ 1 w 17"/>
                    <a:gd name="T7" fmla="*/ 9 h 14"/>
                    <a:gd name="T8" fmla="*/ 0 w 17"/>
                    <a:gd name="T9" fmla="*/ 8 h 14"/>
                    <a:gd name="T10" fmla="*/ 0 w 17"/>
                    <a:gd name="T11" fmla="*/ 6 h 14"/>
                    <a:gd name="T12" fmla="*/ 0 w 17"/>
                    <a:gd name="T13" fmla="*/ 6 h 14"/>
                    <a:gd name="T14" fmla="*/ 0 w 17"/>
                    <a:gd name="T15" fmla="*/ 5 h 14"/>
                    <a:gd name="T16" fmla="*/ 1 w 17"/>
                    <a:gd name="T17" fmla="*/ 4 h 14"/>
                    <a:gd name="T18" fmla="*/ 4 w 17"/>
                    <a:gd name="T19" fmla="*/ 2 h 14"/>
                    <a:gd name="T20" fmla="*/ 8 w 17"/>
                    <a:gd name="T21" fmla="*/ 0 h 14"/>
                    <a:gd name="T22" fmla="*/ 8 w 17"/>
                    <a:gd name="T23" fmla="*/ 0 h 14"/>
                    <a:gd name="T24" fmla="*/ 13 w 17"/>
                    <a:gd name="T25" fmla="*/ 0 h 14"/>
                    <a:gd name="T26" fmla="*/ 16 w 17"/>
                    <a:gd name="T27" fmla="*/ 2 h 14"/>
                    <a:gd name="T28" fmla="*/ 17 w 17"/>
                    <a:gd name="T29" fmla="*/ 4 h 14"/>
                    <a:gd name="T30" fmla="*/ 17 w 17"/>
                    <a:gd name="T31" fmla="*/ 6 h 14"/>
                    <a:gd name="T32" fmla="*/ 17 w 17"/>
                    <a:gd name="T33" fmla="*/ 6 h 14"/>
                    <a:gd name="T34" fmla="*/ 17 w 17"/>
                    <a:gd name="T35" fmla="*/ 9 h 14"/>
                    <a:gd name="T36" fmla="*/ 16 w 17"/>
                    <a:gd name="T37" fmla="*/ 12 h 14"/>
                    <a:gd name="T38" fmla="*/ 13 w 17"/>
                    <a:gd name="T39" fmla="*/ 14 h 14"/>
                    <a:gd name="T40" fmla="*/ 8 w 17"/>
                    <a:gd name="T41" fmla="*/ 14 h 14"/>
                    <a:gd name="T42" fmla="*/ 8 w 17"/>
                    <a:gd name="T43"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7" h="14">
                      <a:moveTo>
                        <a:pt x="8" y="14"/>
                      </a:moveTo>
                      <a:lnTo>
                        <a:pt x="8" y="14"/>
                      </a:lnTo>
                      <a:lnTo>
                        <a:pt x="4" y="12"/>
                      </a:lnTo>
                      <a:lnTo>
                        <a:pt x="1" y="9"/>
                      </a:lnTo>
                      <a:lnTo>
                        <a:pt x="0" y="8"/>
                      </a:lnTo>
                      <a:lnTo>
                        <a:pt x="0" y="6"/>
                      </a:lnTo>
                      <a:lnTo>
                        <a:pt x="0" y="6"/>
                      </a:lnTo>
                      <a:lnTo>
                        <a:pt x="0" y="5"/>
                      </a:lnTo>
                      <a:lnTo>
                        <a:pt x="1" y="4"/>
                      </a:lnTo>
                      <a:lnTo>
                        <a:pt x="4" y="2"/>
                      </a:lnTo>
                      <a:lnTo>
                        <a:pt x="8" y="0"/>
                      </a:lnTo>
                      <a:lnTo>
                        <a:pt x="8" y="0"/>
                      </a:lnTo>
                      <a:lnTo>
                        <a:pt x="13" y="0"/>
                      </a:lnTo>
                      <a:lnTo>
                        <a:pt x="16" y="2"/>
                      </a:lnTo>
                      <a:lnTo>
                        <a:pt x="17" y="4"/>
                      </a:lnTo>
                      <a:lnTo>
                        <a:pt x="17" y="6"/>
                      </a:lnTo>
                      <a:lnTo>
                        <a:pt x="17" y="6"/>
                      </a:lnTo>
                      <a:lnTo>
                        <a:pt x="17" y="9"/>
                      </a:lnTo>
                      <a:lnTo>
                        <a:pt x="16" y="12"/>
                      </a:lnTo>
                      <a:lnTo>
                        <a:pt x="13" y="14"/>
                      </a:lnTo>
                      <a:lnTo>
                        <a:pt x="8" y="14"/>
                      </a:lnTo>
                      <a:lnTo>
                        <a:pt x="8"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84" name="Freeform 1617">
                  <a:extLst>
                    <a:ext uri="{FF2B5EF4-FFF2-40B4-BE49-F238E27FC236}">
                      <a16:creationId xmlns:a16="http://schemas.microsoft.com/office/drawing/2014/main" id="{FF64FA48-9756-84BC-325F-E14A99E97E03}"/>
                    </a:ext>
                  </a:extLst>
                </p:cNvPr>
                <p:cNvSpPr>
                  <a:spLocks/>
                </p:cNvSpPr>
                <p:nvPr/>
              </p:nvSpPr>
              <p:spPr bwMode="auto">
                <a:xfrm>
                  <a:off x="6170613" y="5070476"/>
                  <a:ext cx="4763" cy="3175"/>
                </a:xfrm>
                <a:custGeom>
                  <a:avLst/>
                  <a:gdLst>
                    <a:gd name="T0" fmla="*/ 9 w 19"/>
                    <a:gd name="T1" fmla="*/ 14 h 14"/>
                    <a:gd name="T2" fmla="*/ 9 w 19"/>
                    <a:gd name="T3" fmla="*/ 14 h 14"/>
                    <a:gd name="T4" fmla="*/ 4 w 19"/>
                    <a:gd name="T5" fmla="*/ 14 h 14"/>
                    <a:gd name="T6" fmla="*/ 1 w 19"/>
                    <a:gd name="T7" fmla="*/ 12 h 14"/>
                    <a:gd name="T8" fmla="*/ 0 w 19"/>
                    <a:gd name="T9" fmla="*/ 10 h 14"/>
                    <a:gd name="T10" fmla="*/ 0 w 19"/>
                    <a:gd name="T11" fmla="*/ 8 h 14"/>
                    <a:gd name="T12" fmla="*/ 0 w 19"/>
                    <a:gd name="T13" fmla="*/ 8 h 14"/>
                    <a:gd name="T14" fmla="*/ 0 w 19"/>
                    <a:gd name="T15" fmla="*/ 5 h 14"/>
                    <a:gd name="T16" fmla="*/ 1 w 19"/>
                    <a:gd name="T17" fmla="*/ 2 h 14"/>
                    <a:gd name="T18" fmla="*/ 4 w 19"/>
                    <a:gd name="T19" fmla="*/ 0 h 14"/>
                    <a:gd name="T20" fmla="*/ 9 w 19"/>
                    <a:gd name="T21" fmla="*/ 0 h 14"/>
                    <a:gd name="T22" fmla="*/ 9 w 19"/>
                    <a:gd name="T23" fmla="*/ 0 h 14"/>
                    <a:gd name="T24" fmla="*/ 14 w 19"/>
                    <a:gd name="T25" fmla="*/ 2 h 14"/>
                    <a:gd name="T26" fmla="*/ 17 w 19"/>
                    <a:gd name="T27" fmla="*/ 5 h 14"/>
                    <a:gd name="T28" fmla="*/ 18 w 19"/>
                    <a:gd name="T29" fmla="*/ 6 h 14"/>
                    <a:gd name="T30" fmla="*/ 19 w 19"/>
                    <a:gd name="T31" fmla="*/ 8 h 14"/>
                    <a:gd name="T32" fmla="*/ 19 w 19"/>
                    <a:gd name="T33" fmla="*/ 8 h 14"/>
                    <a:gd name="T34" fmla="*/ 17 w 19"/>
                    <a:gd name="T35" fmla="*/ 10 h 14"/>
                    <a:gd name="T36" fmla="*/ 14 w 19"/>
                    <a:gd name="T37" fmla="*/ 12 h 14"/>
                    <a:gd name="T38" fmla="*/ 9 w 19"/>
                    <a:gd name="T3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9" h="14">
                      <a:moveTo>
                        <a:pt x="9" y="14"/>
                      </a:moveTo>
                      <a:lnTo>
                        <a:pt x="9" y="14"/>
                      </a:lnTo>
                      <a:lnTo>
                        <a:pt x="4" y="14"/>
                      </a:lnTo>
                      <a:lnTo>
                        <a:pt x="1" y="12"/>
                      </a:lnTo>
                      <a:lnTo>
                        <a:pt x="0" y="10"/>
                      </a:lnTo>
                      <a:lnTo>
                        <a:pt x="0" y="8"/>
                      </a:lnTo>
                      <a:lnTo>
                        <a:pt x="0" y="8"/>
                      </a:lnTo>
                      <a:lnTo>
                        <a:pt x="0" y="5"/>
                      </a:lnTo>
                      <a:lnTo>
                        <a:pt x="1" y="2"/>
                      </a:lnTo>
                      <a:lnTo>
                        <a:pt x="4" y="0"/>
                      </a:lnTo>
                      <a:lnTo>
                        <a:pt x="9" y="0"/>
                      </a:lnTo>
                      <a:lnTo>
                        <a:pt x="9" y="0"/>
                      </a:lnTo>
                      <a:lnTo>
                        <a:pt x="14" y="2"/>
                      </a:lnTo>
                      <a:lnTo>
                        <a:pt x="17" y="5"/>
                      </a:lnTo>
                      <a:lnTo>
                        <a:pt x="18" y="6"/>
                      </a:lnTo>
                      <a:lnTo>
                        <a:pt x="19" y="8"/>
                      </a:lnTo>
                      <a:lnTo>
                        <a:pt x="19" y="8"/>
                      </a:lnTo>
                      <a:lnTo>
                        <a:pt x="17" y="10"/>
                      </a:lnTo>
                      <a:lnTo>
                        <a:pt x="14" y="12"/>
                      </a:lnTo>
                      <a:lnTo>
                        <a:pt x="9"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5" name="Freeform 1618">
                  <a:extLst>
                    <a:ext uri="{FF2B5EF4-FFF2-40B4-BE49-F238E27FC236}">
                      <a16:creationId xmlns:a16="http://schemas.microsoft.com/office/drawing/2014/main" id="{0D0F3AF9-BB98-11E0-25E1-523E03751084}"/>
                    </a:ext>
                  </a:extLst>
                </p:cNvPr>
                <p:cNvSpPr>
                  <a:spLocks/>
                </p:cNvSpPr>
                <p:nvPr/>
              </p:nvSpPr>
              <p:spPr bwMode="auto">
                <a:xfrm>
                  <a:off x="6170613" y="5070476"/>
                  <a:ext cx="4763" cy="3175"/>
                </a:xfrm>
                <a:custGeom>
                  <a:avLst/>
                  <a:gdLst>
                    <a:gd name="T0" fmla="*/ 9 w 19"/>
                    <a:gd name="T1" fmla="*/ 14 h 14"/>
                    <a:gd name="T2" fmla="*/ 9 w 19"/>
                    <a:gd name="T3" fmla="*/ 14 h 14"/>
                    <a:gd name="T4" fmla="*/ 4 w 19"/>
                    <a:gd name="T5" fmla="*/ 14 h 14"/>
                    <a:gd name="T6" fmla="*/ 1 w 19"/>
                    <a:gd name="T7" fmla="*/ 12 h 14"/>
                    <a:gd name="T8" fmla="*/ 0 w 19"/>
                    <a:gd name="T9" fmla="*/ 10 h 14"/>
                    <a:gd name="T10" fmla="*/ 0 w 19"/>
                    <a:gd name="T11" fmla="*/ 8 h 14"/>
                    <a:gd name="T12" fmla="*/ 0 w 19"/>
                    <a:gd name="T13" fmla="*/ 8 h 14"/>
                    <a:gd name="T14" fmla="*/ 0 w 19"/>
                    <a:gd name="T15" fmla="*/ 5 h 14"/>
                    <a:gd name="T16" fmla="*/ 1 w 19"/>
                    <a:gd name="T17" fmla="*/ 2 h 14"/>
                    <a:gd name="T18" fmla="*/ 4 w 19"/>
                    <a:gd name="T19" fmla="*/ 0 h 14"/>
                    <a:gd name="T20" fmla="*/ 9 w 19"/>
                    <a:gd name="T21" fmla="*/ 0 h 14"/>
                    <a:gd name="T22" fmla="*/ 9 w 19"/>
                    <a:gd name="T23" fmla="*/ 0 h 14"/>
                    <a:gd name="T24" fmla="*/ 14 w 19"/>
                    <a:gd name="T25" fmla="*/ 2 h 14"/>
                    <a:gd name="T26" fmla="*/ 17 w 19"/>
                    <a:gd name="T27" fmla="*/ 5 h 14"/>
                    <a:gd name="T28" fmla="*/ 18 w 19"/>
                    <a:gd name="T29" fmla="*/ 6 h 14"/>
                    <a:gd name="T30" fmla="*/ 19 w 19"/>
                    <a:gd name="T31" fmla="*/ 8 h 14"/>
                    <a:gd name="T32" fmla="*/ 19 w 19"/>
                    <a:gd name="T33" fmla="*/ 8 h 14"/>
                    <a:gd name="T34" fmla="*/ 17 w 19"/>
                    <a:gd name="T35" fmla="*/ 10 h 14"/>
                    <a:gd name="T36" fmla="*/ 14 w 19"/>
                    <a:gd name="T37" fmla="*/ 12 h 14"/>
                    <a:gd name="T38" fmla="*/ 9 w 19"/>
                    <a:gd name="T3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9" h="14">
                      <a:moveTo>
                        <a:pt x="9" y="14"/>
                      </a:moveTo>
                      <a:lnTo>
                        <a:pt x="9" y="14"/>
                      </a:lnTo>
                      <a:lnTo>
                        <a:pt x="4" y="14"/>
                      </a:lnTo>
                      <a:lnTo>
                        <a:pt x="1" y="12"/>
                      </a:lnTo>
                      <a:lnTo>
                        <a:pt x="0" y="10"/>
                      </a:lnTo>
                      <a:lnTo>
                        <a:pt x="0" y="8"/>
                      </a:lnTo>
                      <a:lnTo>
                        <a:pt x="0" y="8"/>
                      </a:lnTo>
                      <a:lnTo>
                        <a:pt x="0" y="5"/>
                      </a:lnTo>
                      <a:lnTo>
                        <a:pt x="1" y="2"/>
                      </a:lnTo>
                      <a:lnTo>
                        <a:pt x="4" y="0"/>
                      </a:lnTo>
                      <a:lnTo>
                        <a:pt x="9" y="0"/>
                      </a:lnTo>
                      <a:lnTo>
                        <a:pt x="9" y="0"/>
                      </a:lnTo>
                      <a:lnTo>
                        <a:pt x="14" y="2"/>
                      </a:lnTo>
                      <a:lnTo>
                        <a:pt x="17" y="5"/>
                      </a:lnTo>
                      <a:lnTo>
                        <a:pt x="18" y="6"/>
                      </a:lnTo>
                      <a:lnTo>
                        <a:pt x="19" y="8"/>
                      </a:lnTo>
                      <a:lnTo>
                        <a:pt x="19" y="8"/>
                      </a:lnTo>
                      <a:lnTo>
                        <a:pt x="17" y="10"/>
                      </a:lnTo>
                      <a:lnTo>
                        <a:pt x="14" y="12"/>
                      </a:lnTo>
                      <a:lnTo>
                        <a:pt x="9"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6" name="Freeform 1619">
                  <a:extLst>
                    <a:ext uri="{FF2B5EF4-FFF2-40B4-BE49-F238E27FC236}">
                      <a16:creationId xmlns:a16="http://schemas.microsoft.com/office/drawing/2014/main" id="{3AB81E08-2E98-1678-4A23-0875FD850A2D}"/>
                    </a:ext>
                  </a:extLst>
                </p:cNvPr>
                <p:cNvSpPr>
                  <a:spLocks/>
                </p:cNvSpPr>
                <p:nvPr/>
              </p:nvSpPr>
              <p:spPr bwMode="auto">
                <a:xfrm>
                  <a:off x="6170613" y="5070476"/>
                  <a:ext cx="4763" cy="3175"/>
                </a:xfrm>
                <a:custGeom>
                  <a:avLst/>
                  <a:gdLst>
                    <a:gd name="T0" fmla="*/ 9 w 19"/>
                    <a:gd name="T1" fmla="*/ 14 h 14"/>
                    <a:gd name="T2" fmla="*/ 9 w 19"/>
                    <a:gd name="T3" fmla="*/ 14 h 14"/>
                    <a:gd name="T4" fmla="*/ 4 w 19"/>
                    <a:gd name="T5" fmla="*/ 14 h 14"/>
                    <a:gd name="T6" fmla="*/ 1 w 19"/>
                    <a:gd name="T7" fmla="*/ 12 h 14"/>
                    <a:gd name="T8" fmla="*/ 0 w 19"/>
                    <a:gd name="T9" fmla="*/ 10 h 14"/>
                    <a:gd name="T10" fmla="*/ 0 w 19"/>
                    <a:gd name="T11" fmla="*/ 8 h 14"/>
                    <a:gd name="T12" fmla="*/ 0 w 19"/>
                    <a:gd name="T13" fmla="*/ 8 h 14"/>
                    <a:gd name="T14" fmla="*/ 0 w 19"/>
                    <a:gd name="T15" fmla="*/ 5 h 14"/>
                    <a:gd name="T16" fmla="*/ 1 w 19"/>
                    <a:gd name="T17" fmla="*/ 2 h 14"/>
                    <a:gd name="T18" fmla="*/ 4 w 19"/>
                    <a:gd name="T19" fmla="*/ 0 h 14"/>
                    <a:gd name="T20" fmla="*/ 9 w 19"/>
                    <a:gd name="T21" fmla="*/ 0 h 14"/>
                    <a:gd name="T22" fmla="*/ 9 w 19"/>
                    <a:gd name="T23" fmla="*/ 0 h 14"/>
                    <a:gd name="T24" fmla="*/ 14 w 19"/>
                    <a:gd name="T25" fmla="*/ 2 h 14"/>
                    <a:gd name="T26" fmla="*/ 17 w 19"/>
                    <a:gd name="T27" fmla="*/ 5 h 14"/>
                    <a:gd name="T28" fmla="*/ 18 w 19"/>
                    <a:gd name="T29" fmla="*/ 6 h 14"/>
                    <a:gd name="T30" fmla="*/ 19 w 19"/>
                    <a:gd name="T31" fmla="*/ 8 h 14"/>
                    <a:gd name="T32" fmla="*/ 19 w 19"/>
                    <a:gd name="T33" fmla="*/ 8 h 14"/>
                    <a:gd name="T34" fmla="*/ 17 w 19"/>
                    <a:gd name="T35" fmla="*/ 10 h 14"/>
                    <a:gd name="T36" fmla="*/ 14 w 19"/>
                    <a:gd name="T37" fmla="*/ 12 h 14"/>
                    <a:gd name="T38" fmla="*/ 9 w 19"/>
                    <a:gd name="T39" fmla="*/ 14 h 14"/>
                    <a:gd name="T40" fmla="*/ 9 w 19"/>
                    <a:gd name="T4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14">
                      <a:moveTo>
                        <a:pt x="9" y="14"/>
                      </a:moveTo>
                      <a:lnTo>
                        <a:pt x="9" y="14"/>
                      </a:lnTo>
                      <a:lnTo>
                        <a:pt x="4" y="14"/>
                      </a:lnTo>
                      <a:lnTo>
                        <a:pt x="1" y="12"/>
                      </a:lnTo>
                      <a:lnTo>
                        <a:pt x="0" y="10"/>
                      </a:lnTo>
                      <a:lnTo>
                        <a:pt x="0" y="8"/>
                      </a:lnTo>
                      <a:lnTo>
                        <a:pt x="0" y="8"/>
                      </a:lnTo>
                      <a:lnTo>
                        <a:pt x="0" y="5"/>
                      </a:lnTo>
                      <a:lnTo>
                        <a:pt x="1" y="2"/>
                      </a:lnTo>
                      <a:lnTo>
                        <a:pt x="4" y="0"/>
                      </a:lnTo>
                      <a:lnTo>
                        <a:pt x="9" y="0"/>
                      </a:lnTo>
                      <a:lnTo>
                        <a:pt x="9" y="0"/>
                      </a:lnTo>
                      <a:lnTo>
                        <a:pt x="14" y="2"/>
                      </a:lnTo>
                      <a:lnTo>
                        <a:pt x="17" y="5"/>
                      </a:lnTo>
                      <a:lnTo>
                        <a:pt x="18" y="6"/>
                      </a:lnTo>
                      <a:lnTo>
                        <a:pt x="19" y="8"/>
                      </a:lnTo>
                      <a:lnTo>
                        <a:pt x="19" y="8"/>
                      </a:lnTo>
                      <a:lnTo>
                        <a:pt x="17" y="10"/>
                      </a:lnTo>
                      <a:lnTo>
                        <a:pt x="14" y="12"/>
                      </a:lnTo>
                      <a:lnTo>
                        <a:pt x="9" y="14"/>
                      </a:lnTo>
                      <a:lnTo>
                        <a:pt x="9"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87" name="Freeform 1620">
                  <a:extLst>
                    <a:ext uri="{FF2B5EF4-FFF2-40B4-BE49-F238E27FC236}">
                      <a16:creationId xmlns:a16="http://schemas.microsoft.com/office/drawing/2014/main" id="{0857240A-E168-DC86-1FCC-34B13F090A4D}"/>
                    </a:ext>
                  </a:extLst>
                </p:cNvPr>
                <p:cNvSpPr>
                  <a:spLocks/>
                </p:cNvSpPr>
                <p:nvPr/>
              </p:nvSpPr>
              <p:spPr bwMode="auto">
                <a:xfrm>
                  <a:off x="6135688" y="5067301"/>
                  <a:ext cx="34925" cy="30163"/>
                </a:xfrm>
                <a:custGeom>
                  <a:avLst/>
                  <a:gdLst>
                    <a:gd name="T0" fmla="*/ 0 w 154"/>
                    <a:gd name="T1" fmla="*/ 28 h 129"/>
                    <a:gd name="T2" fmla="*/ 0 w 154"/>
                    <a:gd name="T3" fmla="*/ 28 h 129"/>
                    <a:gd name="T4" fmla="*/ 20 w 154"/>
                    <a:gd name="T5" fmla="*/ 21 h 129"/>
                    <a:gd name="T6" fmla="*/ 33 w 154"/>
                    <a:gd name="T7" fmla="*/ 17 h 129"/>
                    <a:gd name="T8" fmla="*/ 47 w 154"/>
                    <a:gd name="T9" fmla="*/ 14 h 129"/>
                    <a:gd name="T10" fmla="*/ 63 w 154"/>
                    <a:gd name="T11" fmla="*/ 12 h 129"/>
                    <a:gd name="T12" fmla="*/ 78 w 154"/>
                    <a:gd name="T13" fmla="*/ 12 h 129"/>
                    <a:gd name="T14" fmla="*/ 86 w 154"/>
                    <a:gd name="T15" fmla="*/ 13 h 129"/>
                    <a:gd name="T16" fmla="*/ 94 w 154"/>
                    <a:gd name="T17" fmla="*/ 15 h 129"/>
                    <a:gd name="T18" fmla="*/ 101 w 154"/>
                    <a:gd name="T19" fmla="*/ 18 h 129"/>
                    <a:gd name="T20" fmla="*/ 108 w 154"/>
                    <a:gd name="T21" fmla="*/ 21 h 129"/>
                    <a:gd name="T22" fmla="*/ 108 w 154"/>
                    <a:gd name="T23" fmla="*/ 21 h 129"/>
                    <a:gd name="T24" fmla="*/ 114 w 154"/>
                    <a:gd name="T25" fmla="*/ 25 h 129"/>
                    <a:gd name="T26" fmla="*/ 119 w 154"/>
                    <a:gd name="T27" fmla="*/ 31 h 129"/>
                    <a:gd name="T28" fmla="*/ 124 w 154"/>
                    <a:gd name="T29" fmla="*/ 35 h 129"/>
                    <a:gd name="T30" fmla="*/ 128 w 154"/>
                    <a:gd name="T31" fmla="*/ 40 h 129"/>
                    <a:gd name="T32" fmla="*/ 131 w 154"/>
                    <a:gd name="T33" fmla="*/ 45 h 129"/>
                    <a:gd name="T34" fmla="*/ 134 w 154"/>
                    <a:gd name="T35" fmla="*/ 50 h 129"/>
                    <a:gd name="T36" fmla="*/ 135 w 154"/>
                    <a:gd name="T37" fmla="*/ 55 h 129"/>
                    <a:gd name="T38" fmla="*/ 136 w 154"/>
                    <a:gd name="T39" fmla="*/ 60 h 129"/>
                    <a:gd name="T40" fmla="*/ 136 w 154"/>
                    <a:gd name="T41" fmla="*/ 67 h 129"/>
                    <a:gd name="T42" fmla="*/ 135 w 154"/>
                    <a:gd name="T43" fmla="*/ 72 h 129"/>
                    <a:gd name="T44" fmla="*/ 134 w 154"/>
                    <a:gd name="T45" fmla="*/ 77 h 129"/>
                    <a:gd name="T46" fmla="*/ 132 w 154"/>
                    <a:gd name="T47" fmla="*/ 83 h 129"/>
                    <a:gd name="T48" fmla="*/ 125 w 154"/>
                    <a:gd name="T49" fmla="*/ 94 h 129"/>
                    <a:gd name="T50" fmla="*/ 116 w 154"/>
                    <a:gd name="T51" fmla="*/ 106 h 129"/>
                    <a:gd name="T52" fmla="*/ 116 w 154"/>
                    <a:gd name="T53" fmla="*/ 106 h 129"/>
                    <a:gd name="T54" fmla="*/ 117 w 154"/>
                    <a:gd name="T55" fmla="*/ 112 h 129"/>
                    <a:gd name="T56" fmla="*/ 118 w 154"/>
                    <a:gd name="T57" fmla="*/ 118 h 129"/>
                    <a:gd name="T58" fmla="*/ 120 w 154"/>
                    <a:gd name="T59" fmla="*/ 124 h 129"/>
                    <a:gd name="T60" fmla="*/ 122 w 154"/>
                    <a:gd name="T61" fmla="*/ 127 h 129"/>
                    <a:gd name="T62" fmla="*/ 125 w 154"/>
                    <a:gd name="T63" fmla="*/ 129 h 129"/>
                    <a:gd name="T64" fmla="*/ 125 w 154"/>
                    <a:gd name="T65" fmla="*/ 129 h 129"/>
                    <a:gd name="T66" fmla="*/ 133 w 154"/>
                    <a:gd name="T67" fmla="*/ 123 h 129"/>
                    <a:gd name="T68" fmla="*/ 140 w 154"/>
                    <a:gd name="T69" fmla="*/ 114 h 129"/>
                    <a:gd name="T70" fmla="*/ 146 w 154"/>
                    <a:gd name="T71" fmla="*/ 104 h 129"/>
                    <a:gd name="T72" fmla="*/ 151 w 154"/>
                    <a:gd name="T73" fmla="*/ 91 h 129"/>
                    <a:gd name="T74" fmla="*/ 153 w 154"/>
                    <a:gd name="T75" fmla="*/ 85 h 129"/>
                    <a:gd name="T76" fmla="*/ 154 w 154"/>
                    <a:gd name="T77" fmla="*/ 78 h 129"/>
                    <a:gd name="T78" fmla="*/ 154 w 154"/>
                    <a:gd name="T79" fmla="*/ 70 h 129"/>
                    <a:gd name="T80" fmla="*/ 154 w 154"/>
                    <a:gd name="T81" fmla="*/ 62 h 129"/>
                    <a:gd name="T82" fmla="*/ 153 w 154"/>
                    <a:gd name="T83" fmla="*/ 54 h 129"/>
                    <a:gd name="T84" fmla="*/ 151 w 154"/>
                    <a:gd name="T85" fmla="*/ 46 h 129"/>
                    <a:gd name="T86" fmla="*/ 148 w 154"/>
                    <a:gd name="T87" fmla="*/ 38 h 129"/>
                    <a:gd name="T88" fmla="*/ 143 w 154"/>
                    <a:gd name="T89" fmla="*/ 30 h 129"/>
                    <a:gd name="T90" fmla="*/ 143 w 154"/>
                    <a:gd name="T91" fmla="*/ 30 h 129"/>
                    <a:gd name="T92" fmla="*/ 135 w 154"/>
                    <a:gd name="T93" fmla="*/ 21 h 129"/>
                    <a:gd name="T94" fmla="*/ 123 w 154"/>
                    <a:gd name="T95" fmla="*/ 14 h 129"/>
                    <a:gd name="T96" fmla="*/ 117 w 154"/>
                    <a:gd name="T97" fmla="*/ 10 h 129"/>
                    <a:gd name="T98" fmla="*/ 109 w 154"/>
                    <a:gd name="T99" fmla="*/ 7 h 129"/>
                    <a:gd name="T100" fmla="*/ 101 w 154"/>
                    <a:gd name="T101" fmla="*/ 4 h 129"/>
                    <a:gd name="T102" fmla="*/ 93 w 154"/>
                    <a:gd name="T103" fmla="*/ 2 h 129"/>
                    <a:gd name="T104" fmla="*/ 82 w 154"/>
                    <a:gd name="T105" fmla="*/ 0 h 129"/>
                    <a:gd name="T106" fmla="*/ 72 w 154"/>
                    <a:gd name="T107" fmla="*/ 0 h 129"/>
                    <a:gd name="T108" fmla="*/ 62 w 154"/>
                    <a:gd name="T109" fmla="*/ 0 h 129"/>
                    <a:gd name="T110" fmla="*/ 50 w 154"/>
                    <a:gd name="T111" fmla="*/ 1 h 129"/>
                    <a:gd name="T112" fmla="*/ 39 w 154"/>
                    <a:gd name="T113" fmla="*/ 3 h 129"/>
                    <a:gd name="T114" fmla="*/ 27 w 154"/>
                    <a:gd name="T115" fmla="*/ 7 h 129"/>
                    <a:gd name="T116" fmla="*/ 13 w 154"/>
                    <a:gd name="T117" fmla="*/ 11 h 129"/>
                    <a:gd name="T118" fmla="*/ 0 w 154"/>
                    <a:gd name="T119" fmla="*/ 18 h 129"/>
                    <a:gd name="T120" fmla="*/ 0 w 154"/>
                    <a:gd name="T121" fmla="*/ 28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54" h="129">
                      <a:moveTo>
                        <a:pt x="0" y="28"/>
                      </a:moveTo>
                      <a:lnTo>
                        <a:pt x="0" y="28"/>
                      </a:lnTo>
                      <a:lnTo>
                        <a:pt x="20" y="21"/>
                      </a:lnTo>
                      <a:lnTo>
                        <a:pt x="33" y="17"/>
                      </a:lnTo>
                      <a:lnTo>
                        <a:pt x="47" y="14"/>
                      </a:lnTo>
                      <a:lnTo>
                        <a:pt x="63" y="12"/>
                      </a:lnTo>
                      <a:lnTo>
                        <a:pt x="78" y="12"/>
                      </a:lnTo>
                      <a:lnTo>
                        <a:pt x="86" y="13"/>
                      </a:lnTo>
                      <a:lnTo>
                        <a:pt x="94" y="15"/>
                      </a:lnTo>
                      <a:lnTo>
                        <a:pt x="101" y="18"/>
                      </a:lnTo>
                      <a:lnTo>
                        <a:pt x="108" y="21"/>
                      </a:lnTo>
                      <a:lnTo>
                        <a:pt x="108" y="21"/>
                      </a:lnTo>
                      <a:lnTo>
                        <a:pt x="114" y="25"/>
                      </a:lnTo>
                      <a:lnTo>
                        <a:pt x="119" y="31"/>
                      </a:lnTo>
                      <a:lnTo>
                        <a:pt x="124" y="35"/>
                      </a:lnTo>
                      <a:lnTo>
                        <a:pt x="128" y="40"/>
                      </a:lnTo>
                      <a:lnTo>
                        <a:pt x="131" y="45"/>
                      </a:lnTo>
                      <a:lnTo>
                        <a:pt x="134" y="50"/>
                      </a:lnTo>
                      <a:lnTo>
                        <a:pt x="135" y="55"/>
                      </a:lnTo>
                      <a:lnTo>
                        <a:pt x="136" y="60"/>
                      </a:lnTo>
                      <a:lnTo>
                        <a:pt x="136" y="67"/>
                      </a:lnTo>
                      <a:lnTo>
                        <a:pt x="135" y="72"/>
                      </a:lnTo>
                      <a:lnTo>
                        <a:pt x="134" y="77"/>
                      </a:lnTo>
                      <a:lnTo>
                        <a:pt x="132" y="83"/>
                      </a:lnTo>
                      <a:lnTo>
                        <a:pt x="125" y="94"/>
                      </a:lnTo>
                      <a:lnTo>
                        <a:pt x="116" y="106"/>
                      </a:lnTo>
                      <a:lnTo>
                        <a:pt x="116" y="106"/>
                      </a:lnTo>
                      <a:lnTo>
                        <a:pt x="117" y="112"/>
                      </a:lnTo>
                      <a:lnTo>
                        <a:pt x="118" y="118"/>
                      </a:lnTo>
                      <a:lnTo>
                        <a:pt x="120" y="124"/>
                      </a:lnTo>
                      <a:lnTo>
                        <a:pt x="122" y="127"/>
                      </a:lnTo>
                      <a:lnTo>
                        <a:pt x="125" y="129"/>
                      </a:lnTo>
                      <a:lnTo>
                        <a:pt x="125" y="129"/>
                      </a:lnTo>
                      <a:lnTo>
                        <a:pt x="133" y="123"/>
                      </a:lnTo>
                      <a:lnTo>
                        <a:pt x="140" y="114"/>
                      </a:lnTo>
                      <a:lnTo>
                        <a:pt x="146" y="104"/>
                      </a:lnTo>
                      <a:lnTo>
                        <a:pt x="151" y="91"/>
                      </a:lnTo>
                      <a:lnTo>
                        <a:pt x="153" y="85"/>
                      </a:lnTo>
                      <a:lnTo>
                        <a:pt x="154" y="78"/>
                      </a:lnTo>
                      <a:lnTo>
                        <a:pt x="154" y="70"/>
                      </a:lnTo>
                      <a:lnTo>
                        <a:pt x="154" y="62"/>
                      </a:lnTo>
                      <a:lnTo>
                        <a:pt x="153" y="54"/>
                      </a:lnTo>
                      <a:lnTo>
                        <a:pt x="151" y="46"/>
                      </a:lnTo>
                      <a:lnTo>
                        <a:pt x="148" y="38"/>
                      </a:lnTo>
                      <a:lnTo>
                        <a:pt x="143" y="30"/>
                      </a:lnTo>
                      <a:lnTo>
                        <a:pt x="143" y="30"/>
                      </a:lnTo>
                      <a:lnTo>
                        <a:pt x="135" y="21"/>
                      </a:lnTo>
                      <a:lnTo>
                        <a:pt x="123" y="14"/>
                      </a:lnTo>
                      <a:lnTo>
                        <a:pt x="117" y="10"/>
                      </a:lnTo>
                      <a:lnTo>
                        <a:pt x="109" y="7"/>
                      </a:lnTo>
                      <a:lnTo>
                        <a:pt x="101" y="4"/>
                      </a:lnTo>
                      <a:lnTo>
                        <a:pt x="93" y="2"/>
                      </a:lnTo>
                      <a:lnTo>
                        <a:pt x="82" y="0"/>
                      </a:lnTo>
                      <a:lnTo>
                        <a:pt x="72" y="0"/>
                      </a:lnTo>
                      <a:lnTo>
                        <a:pt x="62" y="0"/>
                      </a:lnTo>
                      <a:lnTo>
                        <a:pt x="50" y="1"/>
                      </a:lnTo>
                      <a:lnTo>
                        <a:pt x="39" y="3"/>
                      </a:lnTo>
                      <a:lnTo>
                        <a:pt x="27" y="7"/>
                      </a:lnTo>
                      <a:lnTo>
                        <a:pt x="13" y="11"/>
                      </a:lnTo>
                      <a:lnTo>
                        <a:pt x="0" y="18"/>
                      </a:lnTo>
                      <a:lnTo>
                        <a:pt x="0" y="28"/>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8" name="Freeform 1621">
                  <a:extLst>
                    <a:ext uri="{FF2B5EF4-FFF2-40B4-BE49-F238E27FC236}">
                      <a16:creationId xmlns:a16="http://schemas.microsoft.com/office/drawing/2014/main" id="{F84F3C4B-6EDC-3EE5-A16D-B8EB61D01AB0}"/>
                    </a:ext>
                  </a:extLst>
                </p:cNvPr>
                <p:cNvSpPr>
                  <a:spLocks/>
                </p:cNvSpPr>
                <p:nvPr/>
              </p:nvSpPr>
              <p:spPr bwMode="auto">
                <a:xfrm>
                  <a:off x="6135688" y="5067301"/>
                  <a:ext cx="34925" cy="30163"/>
                </a:xfrm>
                <a:custGeom>
                  <a:avLst/>
                  <a:gdLst>
                    <a:gd name="T0" fmla="*/ 0 w 154"/>
                    <a:gd name="T1" fmla="*/ 28 h 129"/>
                    <a:gd name="T2" fmla="*/ 0 w 154"/>
                    <a:gd name="T3" fmla="*/ 28 h 129"/>
                    <a:gd name="T4" fmla="*/ 20 w 154"/>
                    <a:gd name="T5" fmla="*/ 21 h 129"/>
                    <a:gd name="T6" fmla="*/ 33 w 154"/>
                    <a:gd name="T7" fmla="*/ 17 h 129"/>
                    <a:gd name="T8" fmla="*/ 47 w 154"/>
                    <a:gd name="T9" fmla="*/ 14 h 129"/>
                    <a:gd name="T10" fmla="*/ 63 w 154"/>
                    <a:gd name="T11" fmla="*/ 12 h 129"/>
                    <a:gd name="T12" fmla="*/ 78 w 154"/>
                    <a:gd name="T13" fmla="*/ 12 h 129"/>
                    <a:gd name="T14" fmla="*/ 86 w 154"/>
                    <a:gd name="T15" fmla="*/ 13 h 129"/>
                    <a:gd name="T16" fmla="*/ 94 w 154"/>
                    <a:gd name="T17" fmla="*/ 15 h 129"/>
                    <a:gd name="T18" fmla="*/ 101 w 154"/>
                    <a:gd name="T19" fmla="*/ 18 h 129"/>
                    <a:gd name="T20" fmla="*/ 108 w 154"/>
                    <a:gd name="T21" fmla="*/ 21 h 129"/>
                    <a:gd name="T22" fmla="*/ 108 w 154"/>
                    <a:gd name="T23" fmla="*/ 21 h 129"/>
                    <a:gd name="T24" fmla="*/ 114 w 154"/>
                    <a:gd name="T25" fmla="*/ 25 h 129"/>
                    <a:gd name="T26" fmla="*/ 119 w 154"/>
                    <a:gd name="T27" fmla="*/ 31 h 129"/>
                    <a:gd name="T28" fmla="*/ 124 w 154"/>
                    <a:gd name="T29" fmla="*/ 35 h 129"/>
                    <a:gd name="T30" fmla="*/ 128 w 154"/>
                    <a:gd name="T31" fmla="*/ 40 h 129"/>
                    <a:gd name="T32" fmla="*/ 131 w 154"/>
                    <a:gd name="T33" fmla="*/ 45 h 129"/>
                    <a:gd name="T34" fmla="*/ 134 w 154"/>
                    <a:gd name="T35" fmla="*/ 50 h 129"/>
                    <a:gd name="T36" fmla="*/ 135 w 154"/>
                    <a:gd name="T37" fmla="*/ 55 h 129"/>
                    <a:gd name="T38" fmla="*/ 136 w 154"/>
                    <a:gd name="T39" fmla="*/ 60 h 129"/>
                    <a:gd name="T40" fmla="*/ 136 w 154"/>
                    <a:gd name="T41" fmla="*/ 67 h 129"/>
                    <a:gd name="T42" fmla="*/ 135 w 154"/>
                    <a:gd name="T43" fmla="*/ 72 h 129"/>
                    <a:gd name="T44" fmla="*/ 134 w 154"/>
                    <a:gd name="T45" fmla="*/ 77 h 129"/>
                    <a:gd name="T46" fmla="*/ 132 w 154"/>
                    <a:gd name="T47" fmla="*/ 83 h 129"/>
                    <a:gd name="T48" fmla="*/ 125 w 154"/>
                    <a:gd name="T49" fmla="*/ 94 h 129"/>
                    <a:gd name="T50" fmla="*/ 116 w 154"/>
                    <a:gd name="T51" fmla="*/ 106 h 129"/>
                    <a:gd name="T52" fmla="*/ 116 w 154"/>
                    <a:gd name="T53" fmla="*/ 106 h 129"/>
                    <a:gd name="T54" fmla="*/ 117 w 154"/>
                    <a:gd name="T55" fmla="*/ 112 h 129"/>
                    <a:gd name="T56" fmla="*/ 118 w 154"/>
                    <a:gd name="T57" fmla="*/ 118 h 129"/>
                    <a:gd name="T58" fmla="*/ 120 w 154"/>
                    <a:gd name="T59" fmla="*/ 124 h 129"/>
                    <a:gd name="T60" fmla="*/ 122 w 154"/>
                    <a:gd name="T61" fmla="*/ 127 h 129"/>
                    <a:gd name="T62" fmla="*/ 125 w 154"/>
                    <a:gd name="T63" fmla="*/ 129 h 129"/>
                    <a:gd name="T64" fmla="*/ 125 w 154"/>
                    <a:gd name="T65" fmla="*/ 129 h 129"/>
                    <a:gd name="T66" fmla="*/ 133 w 154"/>
                    <a:gd name="T67" fmla="*/ 123 h 129"/>
                    <a:gd name="T68" fmla="*/ 140 w 154"/>
                    <a:gd name="T69" fmla="*/ 114 h 129"/>
                    <a:gd name="T70" fmla="*/ 146 w 154"/>
                    <a:gd name="T71" fmla="*/ 104 h 129"/>
                    <a:gd name="T72" fmla="*/ 151 w 154"/>
                    <a:gd name="T73" fmla="*/ 91 h 129"/>
                    <a:gd name="T74" fmla="*/ 153 w 154"/>
                    <a:gd name="T75" fmla="*/ 85 h 129"/>
                    <a:gd name="T76" fmla="*/ 154 w 154"/>
                    <a:gd name="T77" fmla="*/ 78 h 129"/>
                    <a:gd name="T78" fmla="*/ 154 w 154"/>
                    <a:gd name="T79" fmla="*/ 70 h 129"/>
                    <a:gd name="T80" fmla="*/ 154 w 154"/>
                    <a:gd name="T81" fmla="*/ 62 h 129"/>
                    <a:gd name="T82" fmla="*/ 153 w 154"/>
                    <a:gd name="T83" fmla="*/ 54 h 129"/>
                    <a:gd name="T84" fmla="*/ 151 w 154"/>
                    <a:gd name="T85" fmla="*/ 46 h 129"/>
                    <a:gd name="T86" fmla="*/ 148 w 154"/>
                    <a:gd name="T87" fmla="*/ 38 h 129"/>
                    <a:gd name="T88" fmla="*/ 143 w 154"/>
                    <a:gd name="T89" fmla="*/ 30 h 129"/>
                    <a:gd name="T90" fmla="*/ 143 w 154"/>
                    <a:gd name="T91" fmla="*/ 30 h 129"/>
                    <a:gd name="T92" fmla="*/ 135 w 154"/>
                    <a:gd name="T93" fmla="*/ 21 h 129"/>
                    <a:gd name="T94" fmla="*/ 123 w 154"/>
                    <a:gd name="T95" fmla="*/ 14 h 129"/>
                    <a:gd name="T96" fmla="*/ 117 w 154"/>
                    <a:gd name="T97" fmla="*/ 10 h 129"/>
                    <a:gd name="T98" fmla="*/ 109 w 154"/>
                    <a:gd name="T99" fmla="*/ 7 h 129"/>
                    <a:gd name="T100" fmla="*/ 101 w 154"/>
                    <a:gd name="T101" fmla="*/ 4 h 129"/>
                    <a:gd name="T102" fmla="*/ 93 w 154"/>
                    <a:gd name="T103" fmla="*/ 2 h 129"/>
                    <a:gd name="T104" fmla="*/ 82 w 154"/>
                    <a:gd name="T105" fmla="*/ 0 h 129"/>
                    <a:gd name="T106" fmla="*/ 72 w 154"/>
                    <a:gd name="T107" fmla="*/ 0 h 129"/>
                    <a:gd name="T108" fmla="*/ 62 w 154"/>
                    <a:gd name="T109" fmla="*/ 0 h 129"/>
                    <a:gd name="T110" fmla="*/ 50 w 154"/>
                    <a:gd name="T111" fmla="*/ 1 h 129"/>
                    <a:gd name="T112" fmla="*/ 39 w 154"/>
                    <a:gd name="T113" fmla="*/ 3 h 129"/>
                    <a:gd name="T114" fmla="*/ 27 w 154"/>
                    <a:gd name="T115" fmla="*/ 7 h 129"/>
                    <a:gd name="T116" fmla="*/ 13 w 154"/>
                    <a:gd name="T117" fmla="*/ 11 h 129"/>
                    <a:gd name="T118" fmla="*/ 0 w 154"/>
                    <a:gd name="T119" fmla="*/ 18 h 129"/>
                    <a:gd name="T120" fmla="*/ 0 w 154"/>
                    <a:gd name="T121" fmla="*/ 28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54" h="129">
                      <a:moveTo>
                        <a:pt x="0" y="28"/>
                      </a:moveTo>
                      <a:lnTo>
                        <a:pt x="0" y="28"/>
                      </a:lnTo>
                      <a:lnTo>
                        <a:pt x="20" y="21"/>
                      </a:lnTo>
                      <a:lnTo>
                        <a:pt x="33" y="17"/>
                      </a:lnTo>
                      <a:lnTo>
                        <a:pt x="47" y="14"/>
                      </a:lnTo>
                      <a:lnTo>
                        <a:pt x="63" y="12"/>
                      </a:lnTo>
                      <a:lnTo>
                        <a:pt x="78" y="12"/>
                      </a:lnTo>
                      <a:lnTo>
                        <a:pt x="86" y="13"/>
                      </a:lnTo>
                      <a:lnTo>
                        <a:pt x="94" y="15"/>
                      </a:lnTo>
                      <a:lnTo>
                        <a:pt x="101" y="18"/>
                      </a:lnTo>
                      <a:lnTo>
                        <a:pt x="108" y="21"/>
                      </a:lnTo>
                      <a:lnTo>
                        <a:pt x="108" y="21"/>
                      </a:lnTo>
                      <a:lnTo>
                        <a:pt x="114" y="25"/>
                      </a:lnTo>
                      <a:lnTo>
                        <a:pt x="119" y="31"/>
                      </a:lnTo>
                      <a:lnTo>
                        <a:pt x="124" y="35"/>
                      </a:lnTo>
                      <a:lnTo>
                        <a:pt x="128" y="40"/>
                      </a:lnTo>
                      <a:lnTo>
                        <a:pt x="131" y="45"/>
                      </a:lnTo>
                      <a:lnTo>
                        <a:pt x="134" y="50"/>
                      </a:lnTo>
                      <a:lnTo>
                        <a:pt x="135" y="55"/>
                      </a:lnTo>
                      <a:lnTo>
                        <a:pt x="136" y="60"/>
                      </a:lnTo>
                      <a:lnTo>
                        <a:pt x="136" y="67"/>
                      </a:lnTo>
                      <a:lnTo>
                        <a:pt x="135" y="72"/>
                      </a:lnTo>
                      <a:lnTo>
                        <a:pt x="134" y="77"/>
                      </a:lnTo>
                      <a:lnTo>
                        <a:pt x="132" y="83"/>
                      </a:lnTo>
                      <a:lnTo>
                        <a:pt x="125" y="94"/>
                      </a:lnTo>
                      <a:lnTo>
                        <a:pt x="116" y="106"/>
                      </a:lnTo>
                      <a:lnTo>
                        <a:pt x="116" y="106"/>
                      </a:lnTo>
                      <a:lnTo>
                        <a:pt x="117" y="112"/>
                      </a:lnTo>
                      <a:lnTo>
                        <a:pt x="118" y="118"/>
                      </a:lnTo>
                      <a:lnTo>
                        <a:pt x="120" y="124"/>
                      </a:lnTo>
                      <a:lnTo>
                        <a:pt x="122" y="127"/>
                      </a:lnTo>
                      <a:lnTo>
                        <a:pt x="125" y="129"/>
                      </a:lnTo>
                      <a:lnTo>
                        <a:pt x="125" y="129"/>
                      </a:lnTo>
                      <a:lnTo>
                        <a:pt x="133" y="123"/>
                      </a:lnTo>
                      <a:lnTo>
                        <a:pt x="140" y="114"/>
                      </a:lnTo>
                      <a:lnTo>
                        <a:pt x="146" y="104"/>
                      </a:lnTo>
                      <a:lnTo>
                        <a:pt x="151" y="91"/>
                      </a:lnTo>
                      <a:lnTo>
                        <a:pt x="153" y="85"/>
                      </a:lnTo>
                      <a:lnTo>
                        <a:pt x="154" y="78"/>
                      </a:lnTo>
                      <a:lnTo>
                        <a:pt x="154" y="70"/>
                      </a:lnTo>
                      <a:lnTo>
                        <a:pt x="154" y="62"/>
                      </a:lnTo>
                      <a:lnTo>
                        <a:pt x="153" y="54"/>
                      </a:lnTo>
                      <a:lnTo>
                        <a:pt x="151" y="46"/>
                      </a:lnTo>
                      <a:lnTo>
                        <a:pt x="148" y="38"/>
                      </a:lnTo>
                      <a:lnTo>
                        <a:pt x="143" y="30"/>
                      </a:lnTo>
                      <a:lnTo>
                        <a:pt x="143" y="30"/>
                      </a:lnTo>
                      <a:lnTo>
                        <a:pt x="135" y="21"/>
                      </a:lnTo>
                      <a:lnTo>
                        <a:pt x="123" y="14"/>
                      </a:lnTo>
                      <a:lnTo>
                        <a:pt x="117" y="10"/>
                      </a:lnTo>
                      <a:lnTo>
                        <a:pt x="109" y="7"/>
                      </a:lnTo>
                      <a:lnTo>
                        <a:pt x="101" y="4"/>
                      </a:lnTo>
                      <a:lnTo>
                        <a:pt x="93" y="2"/>
                      </a:lnTo>
                      <a:lnTo>
                        <a:pt x="82" y="0"/>
                      </a:lnTo>
                      <a:lnTo>
                        <a:pt x="72" y="0"/>
                      </a:lnTo>
                      <a:lnTo>
                        <a:pt x="62" y="0"/>
                      </a:lnTo>
                      <a:lnTo>
                        <a:pt x="50" y="1"/>
                      </a:lnTo>
                      <a:lnTo>
                        <a:pt x="39" y="3"/>
                      </a:lnTo>
                      <a:lnTo>
                        <a:pt x="27" y="7"/>
                      </a:lnTo>
                      <a:lnTo>
                        <a:pt x="13" y="11"/>
                      </a:lnTo>
                      <a:lnTo>
                        <a:pt x="0" y="18"/>
                      </a:lnTo>
                      <a:lnTo>
                        <a:pt x="0" y="2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9" name="Freeform 1622">
                  <a:extLst>
                    <a:ext uri="{FF2B5EF4-FFF2-40B4-BE49-F238E27FC236}">
                      <a16:creationId xmlns:a16="http://schemas.microsoft.com/office/drawing/2014/main" id="{11E4C732-8402-6BB8-9698-41DDDAD66B68}"/>
                    </a:ext>
                  </a:extLst>
                </p:cNvPr>
                <p:cNvSpPr>
                  <a:spLocks/>
                </p:cNvSpPr>
                <p:nvPr/>
              </p:nvSpPr>
              <p:spPr bwMode="auto">
                <a:xfrm>
                  <a:off x="6135688" y="5067301"/>
                  <a:ext cx="34925" cy="30163"/>
                </a:xfrm>
                <a:custGeom>
                  <a:avLst/>
                  <a:gdLst>
                    <a:gd name="T0" fmla="*/ 0 w 154"/>
                    <a:gd name="T1" fmla="*/ 28 h 129"/>
                    <a:gd name="T2" fmla="*/ 0 w 154"/>
                    <a:gd name="T3" fmla="*/ 28 h 129"/>
                    <a:gd name="T4" fmla="*/ 20 w 154"/>
                    <a:gd name="T5" fmla="*/ 21 h 129"/>
                    <a:gd name="T6" fmla="*/ 33 w 154"/>
                    <a:gd name="T7" fmla="*/ 17 h 129"/>
                    <a:gd name="T8" fmla="*/ 47 w 154"/>
                    <a:gd name="T9" fmla="*/ 14 h 129"/>
                    <a:gd name="T10" fmla="*/ 63 w 154"/>
                    <a:gd name="T11" fmla="*/ 12 h 129"/>
                    <a:gd name="T12" fmla="*/ 78 w 154"/>
                    <a:gd name="T13" fmla="*/ 12 h 129"/>
                    <a:gd name="T14" fmla="*/ 86 w 154"/>
                    <a:gd name="T15" fmla="*/ 13 h 129"/>
                    <a:gd name="T16" fmla="*/ 94 w 154"/>
                    <a:gd name="T17" fmla="*/ 15 h 129"/>
                    <a:gd name="T18" fmla="*/ 101 w 154"/>
                    <a:gd name="T19" fmla="*/ 18 h 129"/>
                    <a:gd name="T20" fmla="*/ 108 w 154"/>
                    <a:gd name="T21" fmla="*/ 21 h 129"/>
                    <a:gd name="T22" fmla="*/ 108 w 154"/>
                    <a:gd name="T23" fmla="*/ 21 h 129"/>
                    <a:gd name="T24" fmla="*/ 114 w 154"/>
                    <a:gd name="T25" fmla="*/ 25 h 129"/>
                    <a:gd name="T26" fmla="*/ 119 w 154"/>
                    <a:gd name="T27" fmla="*/ 31 h 129"/>
                    <a:gd name="T28" fmla="*/ 124 w 154"/>
                    <a:gd name="T29" fmla="*/ 35 h 129"/>
                    <a:gd name="T30" fmla="*/ 128 w 154"/>
                    <a:gd name="T31" fmla="*/ 40 h 129"/>
                    <a:gd name="T32" fmla="*/ 131 w 154"/>
                    <a:gd name="T33" fmla="*/ 45 h 129"/>
                    <a:gd name="T34" fmla="*/ 134 w 154"/>
                    <a:gd name="T35" fmla="*/ 50 h 129"/>
                    <a:gd name="T36" fmla="*/ 135 w 154"/>
                    <a:gd name="T37" fmla="*/ 55 h 129"/>
                    <a:gd name="T38" fmla="*/ 136 w 154"/>
                    <a:gd name="T39" fmla="*/ 60 h 129"/>
                    <a:gd name="T40" fmla="*/ 136 w 154"/>
                    <a:gd name="T41" fmla="*/ 67 h 129"/>
                    <a:gd name="T42" fmla="*/ 135 w 154"/>
                    <a:gd name="T43" fmla="*/ 72 h 129"/>
                    <a:gd name="T44" fmla="*/ 134 w 154"/>
                    <a:gd name="T45" fmla="*/ 77 h 129"/>
                    <a:gd name="T46" fmla="*/ 132 w 154"/>
                    <a:gd name="T47" fmla="*/ 83 h 129"/>
                    <a:gd name="T48" fmla="*/ 125 w 154"/>
                    <a:gd name="T49" fmla="*/ 94 h 129"/>
                    <a:gd name="T50" fmla="*/ 116 w 154"/>
                    <a:gd name="T51" fmla="*/ 106 h 129"/>
                    <a:gd name="T52" fmla="*/ 116 w 154"/>
                    <a:gd name="T53" fmla="*/ 106 h 129"/>
                    <a:gd name="T54" fmla="*/ 117 w 154"/>
                    <a:gd name="T55" fmla="*/ 112 h 129"/>
                    <a:gd name="T56" fmla="*/ 118 w 154"/>
                    <a:gd name="T57" fmla="*/ 118 h 129"/>
                    <a:gd name="T58" fmla="*/ 120 w 154"/>
                    <a:gd name="T59" fmla="*/ 124 h 129"/>
                    <a:gd name="T60" fmla="*/ 122 w 154"/>
                    <a:gd name="T61" fmla="*/ 127 h 129"/>
                    <a:gd name="T62" fmla="*/ 125 w 154"/>
                    <a:gd name="T63" fmla="*/ 129 h 129"/>
                    <a:gd name="T64" fmla="*/ 125 w 154"/>
                    <a:gd name="T65" fmla="*/ 129 h 129"/>
                    <a:gd name="T66" fmla="*/ 133 w 154"/>
                    <a:gd name="T67" fmla="*/ 123 h 129"/>
                    <a:gd name="T68" fmla="*/ 140 w 154"/>
                    <a:gd name="T69" fmla="*/ 114 h 129"/>
                    <a:gd name="T70" fmla="*/ 146 w 154"/>
                    <a:gd name="T71" fmla="*/ 104 h 129"/>
                    <a:gd name="T72" fmla="*/ 151 w 154"/>
                    <a:gd name="T73" fmla="*/ 91 h 129"/>
                    <a:gd name="T74" fmla="*/ 153 w 154"/>
                    <a:gd name="T75" fmla="*/ 85 h 129"/>
                    <a:gd name="T76" fmla="*/ 154 w 154"/>
                    <a:gd name="T77" fmla="*/ 78 h 129"/>
                    <a:gd name="T78" fmla="*/ 154 w 154"/>
                    <a:gd name="T79" fmla="*/ 70 h 129"/>
                    <a:gd name="T80" fmla="*/ 154 w 154"/>
                    <a:gd name="T81" fmla="*/ 62 h 129"/>
                    <a:gd name="T82" fmla="*/ 153 w 154"/>
                    <a:gd name="T83" fmla="*/ 54 h 129"/>
                    <a:gd name="T84" fmla="*/ 151 w 154"/>
                    <a:gd name="T85" fmla="*/ 46 h 129"/>
                    <a:gd name="T86" fmla="*/ 148 w 154"/>
                    <a:gd name="T87" fmla="*/ 38 h 129"/>
                    <a:gd name="T88" fmla="*/ 143 w 154"/>
                    <a:gd name="T89" fmla="*/ 30 h 129"/>
                    <a:gd name="T90" fmla="*/ 143 w 154"/>
                    <a:gd name="T91" fmla="*/ 30 h 129"/>
                    <a:gd name="T92" fmla="*/ 135 w 154"/>
                    <a:gd name="T93" fmla="*/ 21 h 129"/>
                    <a:gd name="T94" fmla="*/ 123 w 154"/>
                    <a:gd name="T95" fmla="*/ 14 h 129"/>
                    <a:gd name="T96" fmla="*/ 116 w 154"/>
                    <a:gd name="T97" fmla="*/ 10 h 129"/>
                    <a:gd name="T98" fmla="*/ 109 w 154"/>
                    <a:gd name="T99" fmla="*/ 7 h 129"/>
                    <a:gd name="T100" fmla="*/ 101 w 154"/>
                    <a:gd name="T101" fmla="*/ 4 h 129"/>
                    <a:gd name="T102" fmla="*/ 92 w 154"/>
                    <a:gd name="T103" fmla="*/ 2 h 129"/>
                    <a:gd name="T104" fmla="*/ 82 w 154"/>
                    <a:gd name="T105" fmla="*/ 0 h 129"/>
                    <a:gd name="T106" fmla="*/ 72 w 154"/>
                    <a:gd name="T107" fmla="*/ 0 h 129"/>
                    <a:gd name="T108" fmla="*/ 62 w 154"/>
                    <a:gd name="T109" fmla="*/ 0 h 129"/>
                    <a:gd name="T110" fmla="*/ 50 w 154"/>
                    <a:gd name="T111" fmla="*/ 1 h 129"/>
                    <a:gd name="T112" fmla="*/ 38 w 154"/>
                    <a:gd name="T113" fmla="*/ 3 h 129"/>
                    <a:gd name="T114" fmla="*/ 26 w 154"/>
                    <a:gd name="T115" fmla="*/ 7 h 129"/>
                    <a:gd name="T116" fmla="*/ 13 w 154"/>
                    <a:gd name="T117" fmla="*/ 11 h 129"/>
                    <a:gd name="T118" fmla="*/ 0 w 154"/>
                    <a:gd name="T119" fmla="*/ 18 h 129"/>
                    <a:gd name="T120" fmla="*/ 0 w 154"/>
                    <a:gd name="T121" fmla="*/ 28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54" h="129">
                      <a:moveTo>
                        <a:pt x="0" y="28"/>
                      </a:moveTo>
                      <a:lnTo>
                        <a:pt x="0" y="28"/>
                      </a:lnTo>
                      <a:lnTo>
                        <a:pt x="20" y="21"/>
                      </a:lnTo>
                      <a:lnTo>
                        <a:pt x="33" y="17"/>
                      </a:lnTo>
                      <a:lnTo>
                        <a:pt x="47" y="14"/>
                      </a:lnTo>
                      <a:lnTo>
                        <a:pt x="63" y="12"/>
                      </a:lnTo>
                      <a:lnTo>
                        <a:pt x="78" y="12"/>
                      </a:lnTo>
                      <a:lnTo>
                        <a:pt x="86" y="13"/>
                      </a:lnTo>
                      <a:lnTo>
                        <a:pt x="94" y="15"/>
                      </a:lnTo>
                      <a:lnTo>
                        <a:pt x="101" y="18"/>
                      </a:lnTo>
                      <a:lnTo>
                        <a:pt x="108" y="21"/>
                      </a:lnTo>
                      <a:lnTo>
                        <a:pt x="108" y="21"/>
                      </a:lnTo>
                      <a:lnTo>
                        <a:pt x="114" y="25"/>
                      </a:lnTo>
                      <a:lnTo>
                        <a:pt x="119" y="31"/>
                      </a:lnTo>
                      <a:lnTo>
                        <a:pt x="124" y="35"/>
                      </a:lnTo>
                      <a:lnTo>
                        <a:pt x="128" y="40"/>
                      </a:lnTo>
                      <a:lnTo>
                        <a:pt x="131" y="45"/>
                      </a:lnTo>
                      <a:lnTo>
                        <a:pt x="134" y="50"/>
                      </a:lnTo>
                      <a:lnTo>
                        <a:pt x="135" y="55"/>
                      </a:lnTo>
                      <a:lnTo>
                        <a:pt x="136" y="60"/>
                      </a:lnTo>
                      <a:lnTo>
                        <a:pt x="136" y="67"/>
                      </a:lnTo>
                      <a:lnTo>
                        <a:pt x="135" y="72"/>
                      </a:lnTo>
                      <a:lnTo>
                        <a:pt x="134" y="77"/>
                      </a:lnTo>
                      <a:lnTo>
                        <a:pt x="132" y="83"/>
                      </a:lnTo>
                      <a:lnTo>
                        <a:pt x="125" y="94"/>
                      </a:lnTo>
                      <a:lnTo>
                        <a:pt x="116" y="106"/>
                      </a:lnTo>
                      <a:lnTo>
                        <a:pt x="116" y="106"/>
                      </a:lnTo>
                      <a:lnTo>
                        <a:pt x="117" y="112"/>
                      </a:lnTo>
                      <a:lnTo>
                        <a:pt x="118" y="118"/>
                      </a:lnTo>
                      <a:lnTo>
                        <a:pt x="120" y="124"/>
                      </a:lnTo>
                      <a:lnTo>
                        <a:pt x="122" y="127"/>
                      </a:lnTo>
                      <a:lnTo>
                        <a:pt x="125" y="129"/>
                      </a:lnTo>
                      <a:lnTo>
                        <a:pt x="125" y="129"/>
                      </a:lnTo>
                      <a:lnTo>
                        <a:pt x="133" y="123"/>
                      </a:lnTo>
                      <a:lnTo>
                        <a:pt x="140" y="114"/>
                      </a:lnTo>
                      <a:lnTo>
                        <a:pt x="146" y="104"/>
                      </a:lnTo>
                      <a:lnTo>
                        <a:pt x="151" y="91"/>
                      </a:lnTo>
                      <a:lnTo>
                        <a:pt x="153" y="85"/>
                      </a:lnTo>
                      <a:lnTo>
                        <a:pt x="154" y="78"/>
                      </a:lnTo>
                      <a:lnTo>
                        <a:pt x="154" y="70"/>
                      </a:lnTo>
                      <a:lnTo>
                        <a:pt x="154" y="62"/>
                      </a:lnTo>
                      <a:lnTo>
                        <a:pt x="153" y="54"/>
                      </a:lnTo>
                      <a:lnTo>
                        <a:pt x="151" y="46"/>
                      </a:lnTo>
                      <a:lnTo>
                        <a:pt x="148" y="38"/>
                      </a:lnTo>
                      <a:lnTo>
                        <a:pt x="143" y="30"/>
                      </a:lnTo>
                      <a:lnTo>
                        <a:pt x="143" y="30"/>
                      </a:lnTo>
                      <a:lnTo>
                        <a:pt x="135" y="21"/>
                      </a:lnTo>
                      <a:lnTo>
                        <a:pt x="123" y="14"/>
                      </a:lnTo>
                      <a:lnTo>
                        <a:pt x="116" y="10"/>
                      </a:lnTo>
                      <a:lnTo>
                        <a:pt x="109" y="7"/>
                      </a:lnTo>
                      <a:lnTo>
                        <a:pt x="101" y="4"/>
                      </a:lnTo>
                      <a:lnTo>
                        <a:pt x="92" y="2"/>
                      </a:lnTo>
                      <a:lnTo>
                        <a:pt x="82" y="0"/>
                      </a:lnTo>
                      <a:lnTo>
                        <a:pt x="72" y="0"/>
                      </a:lnTo>
                      <a:lnTo>
                        <a:pt x="62" y="0"/>
                      </a:lnTo>
                      <a:lnTo>
                        <a:pt x="50" y="1"/>
                      </a:lnTo>
                      <a:lnTo>
                        <a:pt x="38" y="3"/>
                      </a:lnTo>
                      <a:lnTo>
                        <a:pt x="26" y="7"/>
                      </a:lnTo>
                      <a:lnTo>
                        <a:pt x="13" y="11"/>
                      </a:lnTo>
                      <a:lnTo>
                        <a:pt x="0" y="18"/>
                      </a:lnTo>
                      <a:lnTo>
                        <a:pt x="0" y="28"/>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90" name="Freeform 1623">
                  <a:extLst>
                    <a:ext uri="{FF2B5EF4-FFF2-40B4-BE49-F238E27FC236}">
                      <a16:creationId xmlns:a16="http://schemas.microsoft.com/office/drawing/2014/main" id="{47084E9A-9861-FA4B-4E68-655AAD58FC61}"/>
                    </a:ext>
                  </a:extLst>
                </p:cNvPr>
                <p:cNvSpPr>
                  <a:spLocks/>
                </p:cNvSpPr>
                <p:nvPr/>
              </p:nvSpPr>
              <p:spPr bwMode="auto">
                <a:xfrm>
                  <a:off x="6167438" y="5091113"/>
                  <a:ext cx="3175" cy="3175"/>
                </a:xfrm>
                <a:custGeom>
                  <a:avLst/>
                  <a:gdLst>
                    <a:gd name="T0" fmla="*/ 8 w 17"/>
                    <a:gd name="T1" fmla="*/ 14 h 14"/>
                    <a:gd name="T2" fmla="*/ 8 w 17"/>
                    <a:gd name="T3" fmla="*/ 14 h 14"/>
                    <a:gd name="T4" fmla="*/ 3 w 17"/>
                    <a:gd name="T5" fmla="*/ 13 h 14"/>
                    <a:gd name="T6" fmla="*/ 1 w 17"/>
                    <a:gd name="T7" fmla="*/ 12 h 14"/>
                    <a:gd name="T8" fmla="*/ 0 w 17"/>
                    <a:gd name="T9" fmla="*/ 9 h 14"/>
                    <a:gd name="T10" fmla="*/ 0 w 17"/>
                    <a:gd name="T11" fmla="*/ 6 h 14"/>
                    <a:gd name="T12" fmla="*/ 0 w 17"/>
                    <a:gd name="T13" fmla="*/ 6 h 14"/>
                    <a:gd name="T14" fmla="*/ 0 w 17"/>
                    <a:gd name="T15" fmla="*/ 4 h 14"/>
                    <a:gd name="T16" fmla="*/ 1 w 17"/>
                    <a:gd name="T17" fmla="*/ 2 h 14"/>
                    <a:gd name="T18" fmla="*/ 3 w 17"/>
                    <a:gd name="T19" fmla="*/ 0 h 14"/>
                    <a:gd name="T20" fmla="*/ 8 w 17"/>
                    <a:gd name="T21" fmla="*/ 0 h 14"/>
                    <a:gd name="T22" fmla="*/ 8 w 17"/>
                    <a:gd name="T23" fmla="*/ 0 h 14"/>
                    <a:gd name="T24" fmla="*/ 13 w 17"/>
                    <a:gd name="T25" fmla="*/ 2 h 14"/>
                    <a:gd name="T26" fmla="*/ 16 w 17"/>
                    <a:gd name="T27" fmla="*/ 4 h 14"/>
                    <a:gd name="T28" fmla="*/ 17 w 17"/>
                    <a:gd name="T29" fmla="*/ 6 h 14"/>
                    <a:gd name="T30" fmla="*/ 17 w 17"/>
                    <a:gd name="T31" fmla="*/ 6 h 14"/>
                    <a:gd name="T32" fmla="*/ 17 w 17"/>
                    <a:gd name="T33" fmla="*/ 8 h 14"/>
                    <a:gd name="T34" fmla="*/ 16 w 17"/>
                    <a:gd name="T35" fmla="*/ 9 h 14"/>
                    <a:gd name="T36" fmla="*/ 13 w 17"/>
                    <a:gd name="T37" fmla="*/ 12 h 14"/>
                    <a:gd name="T38" fmla="*/ 8 w 17"/>
                    <a:gd name="T3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 h="14">
                      <a:moveTo>
                        <a:pt x="8" y="14"/>
                      </a:moveTo>
                      <a:lnTo>
                        <a:pt x="8" y="14"/>
                      </a:lnTo>
                      <a:lnTo>
                        <a:pt x="3" y="13"/>
                      </a:lnTo>
                      <a:lnTo>
                        <a:pt x="1" y="12"/>
                      </a:lnTo>
                      <a:lnTo>
                        <a:pt x="0" y="9"/>
                      </a:lnTo>
                      <a:lnTo>
                        <a:pt x="0" y="6"/>
                      </a:lnTo>
                      <a:lnTo>
                        <a:pt x="0" y="6"/>
                      </a:lnTo>
                      <a:lnTo>
                        <a:pt x="0" y="4"/>
                      </a:lnTo>
                      <a:lnTo>
                        <a:pt x="1" y="2"/>
                      </a:lnTo>
                      <a:lnTo>
                        <a:pt x="3" y="0"/>
                      </a:lnTo>
                      <a:lnTo>
                        <a:pt x="8" y="0"/>
                      </a:lnTo>
                      <a:lnTo>
                        <a:pt x="8" y="0"/>
                      </a:lnTo>
                      <a:lnTo>
                        <a:pt x="13" y="2"/>
                      </a:lnTo>
                      <a:lnTo>
                        <a:pt x="16" y="4"/>
                      </a:lnTo>
                      <a:lnTo>
                        <a:pt x="17" y="6"/>
                      </a:lnTo>
                      <a:lnTo>
                        <a:pt x="17" y="6"/>
                      </a:lnTo>
                      <a:lnTo>
                        <a:pt x="17" y="8"/>
                      </a:lnTo>
                      <a:lnTo>
                        <a:pt x="16" y="9"/>
                      </a:lnTo>
                      <a:lnTo>
                        <a:pt x="13" y="12"/>
                      </a:lnTo>
                      <a:lnTo>
                        <a:pt x="8"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1" name="Freeform 1624">
                  <a:extLst>
                    <a:ext uri="{FF2B5EF4-FFF2-40B4-BE49-F238E27FC236}">
                      <a16:creationId xmlns:a16="http://schemas.microsoft.com/office/drawing/2014/main" id="{C758470E-BAA0-A325-0999-305FB5F3E5A9}"/>
                    </a:ext>
                  </a:extLst>
                </p:cNvPr>
                <p:cNvSpPr>
                  <a:spLocks/>
                </p:cNvSpPr>
                <p:nvPr/>
              </p:nvSpPr>
              <p:spPr bwMode="auto">
                <a:xfrm>
                  <a:off x="6167438" y="5091113"/>
                  <a:ext cx="3175" cy="3175"/>
                </a:xfrm>
                <a:custGeom>
                  <a:avLst/>
                  <a:gdLst>
                    <a:gd name="T0" fmla="*/ 8 w 17"/>
                    <a:gd name="T1" fmla="*/ 14 h 14"/>
                    <a:gd name="T2" fmla="*/ 8 w 17"/>
                    <a:gd name="T3" fmla="*/ 14 h 14"/>
                    <a:gd name="T4" fmla="*/ 3 w 17"/>
                    <a:gd name="T5" fmla="*/ 13 h 14"/>
                    <a:gd name="T6" fmla="*/ 1 w 17"/>
                    <a:gd name="T7" fmla="*/ 12 h 14"/>
                    <a:gd name="T8" fmla="*/ 0 w 17"/>
                    <a:gd name="T9" fmla="*/ 9 h 14"/>
                    <a:gd name="T10" fmla="*/ 0 w 17"/>
                    <a:gd name="T11" fmla="*/ 6 h 14"/>
                    <a:gd name="T12" fmla="*/ 0 w 17"/>
                    <a:gd name="T13" fmla="*/ 6 h 14"/>
                    <a:gd name="T14" fmla="*/ 0 w 17"/>
                    <a:gd name="T15" fmla="*/ 4 h 14"/>
                    <a:gd name="T16" fmla="*/ 1 w 17"/>
                    <a:gd name="T17" fmla="*/ 2 h 14"/>
                    <a:gd name="T18" fmla="*/ 3 w 17"/>
                    <a:gd name="T19" fmla="*/ 0 h 14"/>
                    <a:gd name="T20" fmla="*/ 8 w 17"/>
                    <a:gd name="T21" fmla="*/ 0 h 14"/>
                    <a:gd name="T22" fmla="*/ 8 w 17"/>
                    <a:gd name="T23" fmla="*/ 0 h 14"/>
                    <a:gd name="T24" fmla="*/ 13 w 17"/>
                    <a:gd name="T25" fmla="*/ 2 h 14"/>
                    <a:gd name="T26" fmla="*/ 16 w 17"/>
                    <a:gd name="T27" fmla="*/ 4 h 14"/>
                    <a:gd name="T28" fmla="*/ 17 w 17"/>
                    <a:gd name="T29" fmla="*/ 6 h 14"/>
                    <a:gd name="T30" fmla="*/ 17 w 17"/>
                    <a:gd name="T31" fmla="*/ 6 h 14"/>
                    <a:gd name="T32" fmla="*/ 17 w 17"/>
                    <a:gd name="T33" fmla="*/ 8 h 14"/>
                    <a:gd name="T34" fmla="*/ 16 w 17"/>
                    <a:gd name="T35" fmla="*/ 9 h 14"/>
                    <a:gd name="T36" fmla="*/ 13 w 17"/>
                    <a:gd name="T37" fmla="*/ 12 h 14"/>
                    <a:gd name="T38" fmla="*/ 8 w 17"/>
                    <a:gd name="T3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 h="14">
                      <a:moveTo>
                        <a:pt x="8" y="14"/>
                      </a:moveTo>
                      <a:lnTo>
                        <a:pt x="8" y="14"/>
                      </a:lnTo>
                      <a:lnTo>
                        <a:pt x="3" y="13"/>
                      </a:lnTo>
                      <a:lnTo>
                        <a:pt x="1" y="12"/>
                      </a:lnTo>
                      <a:lnTo>
                        <a:pt x="0" y="9"/>
                      </a:lnTo>
                      <a:lnTo>
                        <a:pt x="0" y="6"/>
                      </a:lnTo>
                      <a:lnTo>
                        <a:pt x="0" y="6"/>
                      </a:lnTo>
                      <a:lnTo>
                        <a:pt x="0" y="4"/>
                      </a:lnTo>
                      <a:lnTo>
                        <a:pt x="1" y="2"/>
                      </a:lnTo>
                      <a:lnTo>
                        <a:pt x="3" y="0"/>
                      </a:lnTo>
                      <a:lnTo>
                        <a:pt x="8" y="0"/>
                      </a:lnTo>
                      <a:lnTo>
                        <a:pt x="8" y="0"/>
                      </a:lnTo>
                      <a:lnTo>
                        <a:pt x="13" y="2"/>
                      </a:lnTo>
                      <a:lnTo>
                        <a:pt x="16" y="4"/>
                      </a:lnTo>
                      <a:lnTo>
                        <a:pt x="17" y="6"/>
                      </a:lnTo>
                      <a:lnTo>
                        <a:pt x="17" y="6"/>
                      </a:lnTo>
                      <a:lnTo>
                        <a:pt x="17" y="8"/>
                      </a:lnTo>
                      <a:lnTo>
                        <a:pt x="16" y="9"/>
                      </a:lnTo>
                      <a:lnTo>
                        <a:pt x="13" y="12"/>
                      </a:lnTo>
                      <a:lnTo>
                        <a:pt x="8"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2" name="Freeform 1625">
                  <a:extLst>
                    <a:ext uri="{FF2B5EF4-FFF2-40B4-BE49-F238E27FC236}">
                      <a16:creationId xmlns:a16="http://schemas.microsoft.com/office/drawing/2014/main" id="{59281AB5-23BF-A451-4218-03924E67476D}"/>
                    </a:ext>
                  </a:extLst>
                </p:cNvPr>
                <p:cNvSpPr>
                  <a:spLocks/>
                </p:cNvSpPr>
                <p:nvPr/>
              </p:nvSpPr>
              <p:spPr bwMode="auto">
                <a:xfrm>
                  <a:off x="6167438" y="5091113"/>
                  <a:ext cx="3175" cy="3175"/>
                </a:xfrm>
                <a:custGeom>
                  <a:avLst/>
                  <a:gdLst>
                    <a:gd name="T0" fmla="*/ 8 w 17"/>
                    <a:gd name="T1" fmla="*/ 14 h 14"/>
                    <a:gd name="T2" fmla="*/ 8 w 17"/>
                    <a:gd name="T3" fmla="*/ 14 h 14"/>
                    <a:gd name="T4" fmla="*/ 3 w 17"/>
                    <a:gd name="T5" fmla="*/ 13 h 14"/>
                    <a:gd name="T6" fmla="*/ 1 w 17"/>
                    <a:gd name="T7" fmla="*/ 12 h 14"/>
                    <a:gd name="T8" fmla="*/ 0 w 17"/>
                    <a:gd name="T9" fmla="*/ 9 h 14"/>
                    <a:gd name="T10" fmla="*/ 0 w 17"/>
                    <a:gd name="T11" fmla="*/ 6 h 14"/>
                    <a:gd name="T12" fmla="*/ 0 w 17"/>
                    <a:gd name="T13" fmla="*/ 6 h 14"/>
                    <a:gd name="T14" fmla="*/ 0 w 17"/>
                    <a:gd name="T15" fmla="*/ 4 h 14"/>
                    <a:gd name="T16" fmla="*/ 1 w 17"/>
                    <a:gd name="T17" fmla="*/ 2 h 14"/>
                    <a:gd name="T18" fmla="*/ 3 w 17"/>
                    <a:gd name="T19" fmla="*/ 0 h 14"/>
                    <a:gd name="T20" fmla="*/ 8 w 17"/>
                    <a:gd name="T21" fmla="*/ 0 h 14"/>
                    <a:gd name="T22" fmla="*/ 8 w 17"/>
                    <a:gd name="T23" fmla="*/ 0 h 14"/>
                    <a:gd name="T24" fmla="*/ 13 w 17"/>
                    <a:gd name="T25" fmla="*/ 2 h 14"/>
                    <a:gd name="T26" fmla="*/ 16 w 17"/>
                    <a:gd name="T27" fmla="*/ 4 h 14"/>
                    <a:gd name="T28" fmla="*/ 17 w 17"/>
                    <a:gd name="T29" fmla="*/ 5 h 14"/>
                    <a:gd name="T30" fmla="*/ 17 w 17"/>
                    <a:gd name="T31" fmla="*/ 6 h 14"/>
                    <a:gd name="T32" fmla="*/ 17 w 17"/>
                    <a:gd name="T33" fmla="*/ 6 h 14"/>
                    <a:gd name="T34" fmla="*/ 17 w 17"/>
                    <a:gd name="T35" fmla="*/ 8 h 14"/>
                    <a:gd name="T36" fmla="*/ 16 w 17"/>
                    <a:gd name="T37" fmla="*/ 9 h 14"/>
                    <a:gd name="T38" fmla="*/ 13 w 17"/>
                    <a:gd name="T39" fmla="*/ 12 h 14"/>
                    <a:gd name="T40" fmla="*/ 8 w 17"/>
                    <a:gd name="T41" fmla="*/ 14 h 14"/>
                    <a:gd name="T42" fmla="*/ 8 w 17"/>
                    <a:gd name="T43"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7" h="14">
                      <a:moveTo>
                        <a:pt x="8" y="14"/>
                      </a:moveTo>
                      <a:lnTo>
                        <a:pt x="8" y="14"/>
                      </a:lnTo>
                      <a:lnTo>
                        <a:pt x="3" y="13"/>
                      </a:lnTo>
                      <a:lnTo>
                        <a:pt x="1" y="12"/>
                      </a:lnTo>
                      <a:lnTo>
                        <a:pt x="0" y="9"/>
                      </a:lnTo>
                      <a:lnTo>
                        <a:pt x="0" y="6"/>
                      </a:lnTo>
                      <a:lnTo>
                        <a:pt x="0" y="6"/>
                      </a:lnTo>
                      <a:lnTo>
                        <a:pt x="0" y="4"/>
                      </a:lnTo>
                      <a:lnTo>
                        <a:pt x="1" y="2"/>
                      </a:lnTo>
                      <a:lnTo>
                        <a:pt x="3" y="0"/>
                      </a:lnTo>
                      <a:lnTo>
                        <a:pt x="8" y="0"/>
                      </a:lnTo>
                      <a:lnTo>
                        <a:pt x="8" y="0"/>
                      </a:lnTo>
                      <a:lnTo>
                        <a:pt x="13" y="2"/>
                      </a:lnTo>
                      <a:lnTo>
                        <a:pt x="16" y="4"/>
                      </a:lnTo>
                      <a:lnTo>
                        <a:pt x="17" y="5"/>
                      </a:lnTo>
                      <a:lnTo>
                        <a:pt x="17" y="6"/>
                      </a:lnTo>
                      <a:lnTo>
                        <a:pt x="17" y="6"/>
                      </a:lnTo>
                      <a:lnTo>
                        <a:pt x="17" y="8"/>
                      </a:lnTo>
                      <a:lnTo>
                        <a:pt x="16" y="9"/>
                      </a:lnTo>
                      <a:lnTo>
                        <a:pt x="13" y="12"/>
                      </a:lnTo>
                      <a:lnTo>
                        <a:pt x="8" y="14"/>
                      </a:lnTo>
                      <a:lnTo>
                        <a:pt x="8"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93" name="Freeform 1626">
                  <a:extLst>
                    <a:ext uri="{FF2B5EF4-FFF2-40B4-BE49-F238E27FC236}">
                      <a16:creationId xmlns:a16="http://schemas.microsoft.com/office/drawing/2014/main" id="{877503CA-DCDD-7335-16FC-30595F994514}"/>
                    </a:ext>
                  </a:extLst>
                </p:cNvPr>
                <p:cNvSpPr>
                  <a:spLocks/>
                </p:cNvSpPr>
                <p:nvPr/>
              </p:nvSpPr>
              <p:spPr bwMode="auto">
                <a:xfrm>
                  <a:off x="6169026" y="5087938"/>
                  <a:ext cx="1588" cy="3175"/>
                </a:xfrm>
                <a:custGeom>
                  <a:avLst/>
                  <a:gdLst>
                    <a:gd name="T0" fmla="*/ 9 w 9"/>
                    <a:gd name="T1" fmla="*/ 13 h 13"/>
                    <a:gd name="T2" fmla="*/ 9 w 9"/>
                    <a:gd name="T3" fmla="*/ 13 h 13"/>
                    <a:gd name="T4" fmla="*/ 4 w 9"/>
                    <a:gd name="T5" fmla="*/ 12 h 13"/>
                    <a:gd name="T6" fmla="*/ 2 w 9"/>
                    <a:gd name="T7" fmla="*/ 11 h 13"/>
                    <a:gd name="T8" fmla="*/ 1 w 9"/>
                    <a:gd name="T9" fmla="*/ 9 h 13"/>
                    <a:gd name="T10" fmla="*/ 0 w 9"/>
                    <a:gd name="T11" fmla="*/ 6 h 13"/>
                    <a:gd name="T12" fmla="*/ 0 w 9"/>
                    <a:gd name="T13" fmla="*/ 6 h 13"/>
                    <a:gd name="T14" fmla="*/ 1 w 9"/>
                    <a:gd name="T15" fmla="*/ 4 h 13"/>
                    <a:gd name="T16" fmla="*/ 2 w 9"/>
                    <a:gd name="T17" fmla="*/ 2 h 13"/>
                    <a:gd name="T18" fmla="*/ 4 w 9"/>
                    <a:gd name="T19" fmla="*/ 0 h 13"/>
                    <a:gd name="T20" fmla="*/ 9 w 9"/>
                    <a:gd name="T21" fmla="*/ 0 h 13"/>
                    <a:gd name="T22" fmla="*/ 9 w 9"/>
                    <a:gd name="T23" fmla="*/ 0 h 13"/>
                    <a:gd name="T24" fmla="*/ 9 w 9"/>
                    <a:gd name="T25" fmla="*/ 6 h 13"/>
                    <a:gd name="T26" fmla="*/ 9 w 9"/>
                    <a:gd name="T27" fmla="*/ 6 h 13"/>
                    <a:gd name="T28" fmla="*/ 9 w 9"/>
                    <a:gd name="T2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3">
                      <a:moveTo>
                        <a:pt x="9" y="13"/>
                      </a:moveTo>
                      <a:lnTo>
                        <a:pt x="9" y="13"/>
                      </a:lnTo>
                      <a:lnTo>
                        <a:pt x="4" y="12"/>
                      </a:lnTo>
                      <a:lnTo>
                        <a:pt x="2" y="11"/>
                      </a:lnTo>
                      <a:lnTo>
                        <a:pt x="1" y="9"/>
                      </a:lnTo>
                      <a:lnTo>
                        <a:pt x="0" y="6"/>
                      </a:lnTo>
                      <a:lnTo>
                        <a:pt x="0" y="6"/>
                      </a:lnTo>
                      <a:lnTo>
                        <a:pt x="1" y="4"/>
                      </a:lnTo>
                      <a:lnTo>
                        <a:pt x="2" y="2"/>
                      </a:lnTo>
                      <a:lnTo>
                        <a:pt x="4" y="0"/>
                      </a:lnTo>
                      <a:lnTo>
                        <a:pt x="9" y="0"/>
                      </a:lnTo>
                      <a:lnTo>
                        <a:pt x="9" y="0"/>
                      </a:lnTo>
                      <a:lnTo>
                        <a:pt x="9" y="6"/>
                      </a:lnTo>
                      <a:lnTo>
                        <a:pt x="9" y="6"/>
                      </a:lnTo>
                      <a:lnTo>
                        <a:pt x="9" y="1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4" name="Freeform 1627">
                  <a:extLst>
                    <a:ext uri="{FF2B5EF4-FFF2-40B4-BE49-F238E27FC236}">
                      <a16:creationId xmlns:a16="http://schemas.microsoft.com/office/drawing/2014/main" id="{AC8DCF59-3D2B-B272-C78B-21B0AF9992B8}"/>
                    </a:ext>
                  </a:extLst>
                </p:cNvPr>
                <p:cNvSpPr>
                  <a:spLocks/>
                </p:cNvSpPr>
                <p:nvPr/>
              </p:nvSpPr>
              <p:spPr bwMode="auto">
                <a:xfrm>
                  <a:off x="6169026" y="5087938"/>
                  <a:ext cx="1588" cy="3175"/>
                </a:xfrm>
                <a:custGeom>
                  <a:avLst/>
                  <a:gdLst>
                    <a:gd name="T0" fmla="*/ 9 w 9"/>
                    <a:gd name="T1" fmla="*/ 13 h 13"/>
                    <a:gd name="T2" fmla="*/ 9 w 9"/>
                    <a:gd name="T3" fmla="*/ 13 h 13"/>
                    <a:gd name="T4" fmla="*/ 4 w 9"/>
                    <a:gd name="T5" fmla="*/ 12 h 13"/>
                    <a:gd name="T6" fmla="*/ 2 w 9"/>
                    <a:gd name="T7" fmla="*/ 11 h 13"/>
                    <a:gd name="T8" fmla="*/ 1 w 9"/>
                    <a:gd name="T9" fmla="*/ 9 h 13"/>
                    <a:gd name="T10" fmla="*/ 0 w 9"/>
                    <a:gd name="T11" fmla="*/ 6 h 13"/>
                    <a:gd name="T12" fmla="*/ 0 w 9"/>
                    <a:gd name="T13" fmla="*/ 6 h 13"/>
                    <a:gd name="T14" fmla="*/ 1 w 9"/>
                    <a:gd name="T15" fmla="*/ 4 h 13"/>
                    <a:gd name="T16" fmla="*/ 2 w 9"/>
                    <a:gd name="T17" fmla="*/ 2 h 13"/>
                    <a:gd name="T18" fmla="*/ 4 w 9"/>
                    <a:gd name="T19" fmla="*/ 0 h 13"/>
                    <a:gd name="T20" fmla="*/ 9 w 9"/>
                    <a:gd name="T21" fmla="*/ 0 h 13"/>
                    <a:gd name="T22" fmla="*/ 9 w 9"/>
                    <a:gd name="T23" fmla="*/ 0 h 13"/>
                    <a:gd name="T24" fmla="*/ 9 w 9"/>
                    <a:gd name="T25" fmla="*/ 6 h 13"/>
                    <a:gd name="T26" fmla="*/ 9 w 9"/>
                    <a:gd name="T27" fmla="*/ 6 h 13"/>
                    <a:gd name="T28" fmla="*/ 9 w 9"/>
                    <a:gd name="T2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3">
                      <a:moveTo>
                        <a:pt x="9" y="13"/>
                      </a:moveTo>
                      <a:lnTo>
                        <a:pt x="9" y="13"/>
                      </a:lnTo>
                      <a:lnTo>
                        <a:pt x="4" y="12"/>
                      </a:lnTo>
                      <a:lnTo>
                        <a:pt x="2" y="11"/>
                      </a:lnTo>
                      <a:lnTo>
                        <a:pt x="1" y="9"/>
                      </a:lnTo>
                      <a:lnTo>
                        <a:pt x="0" y="6"/>
                      </a:lnTo>
                      <a:lnTo>
                        <a:pt x="0" y="6"/>
                      </a:lnTo>
                      <a:lnTo>
                        <a:pt x="1" y="4"/>
                      </a:lnTo>
                      <a:lnTo>
                        <a:pt x="2" y="2"/>
                      </a:lnTo>
                      <a:lnTo>
                        <a:pt x="4" y="0"/>
                      </a:lnTo>
                      <a:lnTo>
                        <a:pt x="9" y="0"/>
                      </a:lnTo>
                      <a:lnTo>
                        <a:pt x="9" y="0"/>
                      </a:lnTo>
                      <a:lnTo>
                        <a:pt x="9" y="6"/>
                      </a:lnTo>
                      <a:lnTo>
                        <a:pt x="9" y="6"/>
                      </a:lnTo>
                      <a:lnTo>
                        <a:pt x="9" y="1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5" name="Freeform 1628">
                  <a:extLst>
                    <a:ext uri="{FF2B5EF4-FFF2-40B4-BE49-F238E27FC236}">
                      <a16:creationId xmlns:a16="http://schemas.microsoft.com/office/drawing/2014/main" id="{D43E6B98-AE6E-DC83-3301-6DB433A9E70A}"/>
                    </a:ext>
                  </a:extLst>
                </p:cNvPr>
                <p:cNvSpPr>
                  <a:spLocks/>
                </p:cNvSpPr>
                <p:nvPr/>
              </p:nvSpPr>
              <p:spPr bwMode="auto">
                <a:xfrm>
                  <a:off x="6169026" y="5087938"/>
                  <a:ext cx="1588" cy="3175"/>
                </a:xfrm>
                <a:custGeom>
                  <a:avLst/>
                  <a:gdLst>
                    <a:gd name="T0" fmla="*/ 9 w 9"/>
                    <a:gd name="T1" fmla="*/ 13 h 13"/>
                    <a:gd name="T2" fmla="*/ 9 w 9"/>
                    <a:gd name="T3" fmla="*/ 13 h 13"/>
                    <a:gd name="T4" fmla="*/ 4 w 9"/>
                    <a:gd name="T5" fmla="*/ 12 h 13"/>
                    <a:gd name="T6" fmla="*/ 2 w 9"/>
                    <a:gd name="T7" fmla="*/ 11 h 13"/>
                    <a:gd name="T8" fmla="*/ 1 w 9"/>
                    <a:gd name="T9" fmla="*/ 9 h 13"/>
                    <a:gd name="T10" fmla="*/ 0 w 9"/>
                    <a:gd name="T11" fmla="*/ 6 h 13"/>
                    <a:gd name="T12" fmla="*/ 0 w 9"/>
                    <a:gd name="T13" fmla="*/ 6 h 13"/>
                    <a:gd name="T14" fmla="*/ 1 w 9"/>
                    <a:gd name="T15" fmla="*/ 4 h 13"/>
                    <a:gd name="T16" fmla="*/ 2 w 9"/>
                    <a:gd name="T17" fmla="*/ 2 h 13"/>
                    <a:gd name="T18" fmla="*/ 4 w 9"/>
                    <a:gd name="T19" fmla="*/ 0 h 13"/>
                    <a:gd name="T20" fmla="*/ 9 w 9"/>
                    <a:gd name="T21" fmla="*/ 0 h 13"/>
                    <a:gd name="T22" fmla="*/ 9 w 9"/>
                    <a:gd name="T23" fmla="*/ 0 h 13"/>
                    <a:gd name="T24" fmla="*/ 9 w 9"/>
                    <a:gd name="T25" fmla="*/ 6 h 13"/>
                    <a:gd name="T26" fmla="*/ 9 w 9"/>
                    <a:gd name="T27" fmla="*/ 6 h 13"/>
                    <a:gd name="T28" fmla="*/ 9 w 9"/>
                    <a:gd name="T29" fmla="*/ 13 h 13"/>
                    <a:gd name="T30" fmla="*/ 9 w 9"/>
                    <a:gd name="T31"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 h="13">
                      <a:moveTo>
                        <a:pt x="9" y="13"/>
                      </a:moveTo>
                      <a:lnTo>
                        <a:pt x="9" y="13"/>
                      </a:lnTo>
                      <a:lnTo>
                        <a:pt x="4" y="12"/>
                      </a:lnTo>
                      <a:lnTo>
                        <a:pt x="2" y="11"/>
                      </a:lnTo>
                      <a:lnTo>
                        <a:pt x="1" y="9"/>
                      </a:lnTo>
                      <a:lnTo>
                        <a:pt x="0" y="6"/>
                      </a:lnTo>
                      <a:lnTo>
                        <a:pt x="0" y="6"/>
                      </a:lnTo>
                      <a:lnTo>
                        <a:pt x="1" y="4"/>
                      </a:lnTo>
                      <a:lnTo>
                        <a:pt x="2" y="2"/>
                      </a:lnTo>
                      <a:lnTo>
                        <a:pt x="4" y="0"/>
                      </a:lnTo>
                      <a:lnTo>
                        <a:pt x="9" y="0"/>
                      </a:lnTo>
                      <a:lnTo>
                        <a:pt x="9" y="0"/>
                      </a:lnTo>
                      <a:lnTo>
                        <a:pt x="9" y="6"/>
                      </a:lnTo>
                      <a:lnTo>
                        <a:pt x="9" y="6"/>
                      </a:lnTo>
                      <a:lnTo>
                        <a:pt x="9" y="13"/>
                      </a:lnTo>
                      <a:lnTo>
                        <a:pt x="9" y="1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96" name="Freeform 1629">
                  <a:extLst>
                    <a:ext uri="{FF2B5EF4-FFF2-40B4-BE49-F238E27FC236}">
                      <a16:creationId xmlns:a16="http://schemas.microsoft.com/office/drawing/2014/main" id="{1EDD0C78-B244-E2BB-92BD-73E1F568261A}"/>
                    </a:ext>
                  </a:extLst>
                </p:cNvPr>
                <p:cNvSpPr>
                  <a:spLocks/>
                </p:cNvSpPr>
                <p:nvPr/>
              </p:nvSpPr>
              <p:spPr bwMode="auto">
                <a:xfrm>
                  <a:off x="6169026" y="5083176"/>
                  <a:ext cx="3175" cy="4763"/>
                </a:xfrm>
                <a:custGeom>
                  <a:avLst/>
                  <a:gdLst>
                    <a:gd name="T0" fmla="*/ 9 w 18"/>
                    <a:gd name="T1" fmla="*/ 15 h 15"/>
                    <a:gd name="T2" fmla="*/ 9 w 18"/>
                    <a:gd name="T3" fmla="*/ 15 h 15"/>
                    <a:gd name="T4" fmla="*/ 5 w 18"/>
                    <a:gd name="T5" fmla="*/ 13 h 15"/>
                    <a:gd name="T6" fmla="*/ 2 w 18"/>
                    <a:gd name="T7" fmla="*/ 11 h 15"/>
                    <a:gd name="T8" fmla="*/ 1 w 18"/>
                    <a:gd name="T9" fmla="*/ 10 h 15"/>
                    <a:gd name="T10" fmla="*/ 0 w 18"/>
                    <a:gd name="T11" fmla="*/ 8 h 15"/>
                    <a:gd name="T12" fmla="*/ 0 w 18"/>
                    <a:gd name="T13" fmla="*/ 8 h 15"/>
                    <a:gd name="T14" fmla="*/ 1 w 18"/>
                    <a:gd name="T15" fmla="*/ 7 h 15"/>
                    <a:gd name="T16" fmla="*/ 2 w 18"/>
                    <a:gd name="T17" fmla="*/ 5 h 15"/>
                    <a:gd name="T18" fmla="*/ 5 w 18"/>
                    <a:gd name="T19" fmla="*/ 3 h 15"/>
                    <a:gd name="T20" fmla="*/ 9 w 18"/>
                    <a:gd name="T21" fmla="*/ 0 h 15"/>
                    <a:gd name="T22" fmla="*/ 9 w 18"/>
                    <a:gd name="T23" fmla="*/ 0 h 15"/>
                    <a:gd name="T24" fmla="*/ 14 w 18"/>
                    <a:gd name="T25" fmla="*/ 1 h 15"/>
                    <a:gd name="T26" fmla="*/ 17 w 18"/>
                    <a:gd name="T27" fmla="*/ 3 h 15"/>
                    <a:gd name="T28" fmla="*/ 18 w 18"/>
                    <a:gd name="T29" fmla="*/ 5 h 15"/>
                    <a:gd name="T30" fmla="*/ 18 w 18"/>
                    <a:gd name="T31" fmla="*/ 8 h 15"/>
                    <a:gd name="T32" fmla="*/ 18 w 18"/>
                    <a:gd name="T33" fmla="*/ 8 h 15"/>
                    <a:gd name="T34" fmla="*/ 18 w 18"/>
                    <a:gd name="T35" fmla="*/ 11 h 15"/>
                    <a:gd name="T36" fmla="*/ 17 w 18"/>
                    <a:gd name="T37" fmla="*/ 13 h 15"/>
                    <a:gd name="T38" fmla="*/ 14 w 18"/>
                    <a:gd name="T39" fmla="*/ 14 h 15"/>
                    <a:gd name="T40" fmla="*/ 9 w 18"/>
                    <a:gd name="T4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5">
                      <a:moveTo>
                        <a:pt x="9" y="15"/>
                      </a:moveTo>
                      <a:lnTo>
                        <a:pt x="9" y="15"/>
                      </a:lnTo>
                      <a:lnTo>
                        <a:pt x="5" y="13"/>
                      </a:lnTo>
                      <a:lnTo>
                        <a:pt x="2" y="11"/>
                      </a:lnTo>
                      <a:lnTo>
                        <a:pt x="1" y="10"/>
                      </a:lnTo>
                      <a:lnTo>
                        <a:pt x="0" y="8"/>
                      </a:lnTo>
                      <a:lnTo>
                        <a:pt x="0" y="8"/>
                      </a:lnTo>
                      <a:lnTo>
                        <a:pt x="1" y="7"/>
                      </a:lnTo>
                      <a:lnTo>
                        <a:pt x="2" y="5"/>
                      </a:lnTo>
                      <a:lnTo>
                        <a:pt x="5" y="3"/>
                      </a:lnTo>
                      <a:lnTo>
                        <a:pt x="9" y="0"/>
                      </a:lnTo>
                      <a:lnTo>
                        <a:pt x="9" y="0"/>
                      </a:lnTo>
                      <a:lnTo>
                        <a:pt x="14" y="1"/>
                      </a:lnTo>
                      <a:lnTo>
                        <a:pt x="17" y="3"/>
                      </a:lnTo>
                      <a:lnTo>
                        <a:pt x="18" y="5"/>
                      </a:lnTo>
                      <a:lnTo>
                        <a:pt x="18" y="8"/>
                      </a:lnTo>
                      <a:lnTo>
                        <a:pt x="18" y="8"/>
                      </a:lnTo>
                      <a:lnTo>
                        <a:pt x="18" y="11"/>
                      </a:lnTo>
                      <a:lnTo>
                        <a:pt x="17" y="13"/>
                      </a:lnTo>
                      <a:lnTo>
                        <a:pt x="14" y="14"/>
                      </a:lnTo>
                      <a:lnTo>
                        <a:pt x="9" y="1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7" name="Freeform 1630">
                  <a:extLst>
                    <a:ext uri="{FF2B5EF4-FFF2-40B4-BE49-F238E27FC236}">
                      <a16:creationId xmlns:a16="http://schemas.microsoft.com/office/drawing/2014/main" id="{F6776ECB-CE17-B50A-3FE0-3419E217FA59}"/>
                    </a:ext>
                  </a:extLst>
                </p:cNvPr>
                <p:cNvSpPr>
                  <a:spLocks/>
                </p:cNvSpPr>
                <p:nvPr/>
              </p:nvSpPr>
              <p:spPr bwMode="auto">
                <a:xfrm>
                  <a:off x="6169026" y="5083176"/>
                  <a:ext cx="3175" cy="4763"/>
                </a:xfrm>
                <a:custGeom>
                  <a:avLst/>
                  <a:gdLst>
                    <a:gd name="T0" fmla="*/ 9 w 18"/>
                    <a:gd name="T1" fmla="*/ 15 h 15"/>
                    <a:gd name="T2" fmla="*/ 9 w 18"/>
                    <a:gd name="T3" fmla="*/ 15 h 15"/>
                    <a:gd name="T4" fmla="*/ 5 w 18"/>
                    <a:gd name="T5" fmla="*/ 13 h 15"/>
                    <a:gd name="T6" fmla="*/ 2 w 18"/>
                    <a:gd name="T7" fmla="*/ 11 h 15"/>
                    <a:gd name="T8" fmla="*/ 1 w 18"/>
                    <a:gd name="T9" fmla="*/ 10 h 15"/>
                    <a:gd name="T10" fmla="*/ 0 w 18"/>
                    <a:gd name="T11" fmla="*/ 8 h 15"/>
                    <a:gd name="T12" fmla="*/ 0 w 18"/>
                    <a:gd name="T13" fmla="*/ 8 h 15"/>
                    <a:gd name="T14" fmla="*/ 1 w 18"/>
                    <a:gd name="T15" fmla="*/ 7 h 15"/>
                    <a:gd name="T16" fmla="*/ 2 w 18"/>
                    <a:gd name="T17" fmla="*/ 5 h 15"/>
                    <a:gd name="T18" fmla="*/ 5 w 18"/>
                    <a:gd name="T19" fmla="*/ 3 h 15"/>
                    <a:gd name="T20" fmla="*/ 9 w 18"/>
                    <a:gd name="T21" fmla="*/ 0 h 15"/>
                    <a:gd name="T22" fmla="*/ 9 w 18"/>
                    <a:gd name="T23" fmla="*/ 0 h 15"/>
                    <a:gd name="T24" fmla="*/ 14 w 18"/>
                    <a:gd name="T25" fmla="*/ 1 h 15"/>
                    <a:gd name="T26" fmla="*/ 17 w 18"/>
                    <a:gd name="T27" fmla="*/ 3 h 15"/>
                    <a:gd name="T28" fmla="*/ 18 w 18"/>
                    <a:gd name="T29" fmla="*/ 5 h 15"/>
                    <a:gd name="T30" fmla="*/ 18 w 18"/>
                    <a:gd name="T31" fmla="*/ 8 h 15"/>
                    <a:gd name="T32" fmla="*/ 18 w 18"/>
                    <a:gd name="T33" fmla="*/ 8 h 15"/>
                    <a:gd name="T34" fmla="*/ 18 w 18"/>
                    <a:gd name="T35" fmla="*/ 11 h 15"/>
                    <a:gd name="T36" fmla="*/ 17 w 18"/>
                    <a:gd name="T37" fmla="*/ 13 h 15"/>
                    <a:gd name="T38" fmla="*/ 14 w 18"/>
                    <a:gd name="T39" fmla="*/ 14 h 15"/>
                    <a:gd name="T40" fmla="*/ 9 w 18"/>
                    <a:gd name="T4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5">
                      <a:moveTo>
                        <a:pt x="9" y="15"/>
                      </a:moveTo>
                      <a:lnTo>
                        <a:pt x="9" y="15"/>
                      </a:lnTo>
                      <a:lnTo>
                        <a:pt x="5" y="13"/>
                      </a:lnTo>
                      <a:lnTo>
                        <a:pt x="2" y="11"/>
                      </a:lnTo>
                      <a:lnTo>
                        <a:pt x="1" y="10"/>
                      </a:lnTo>
                      <a:lnTo>
                        <a:pt x="0" y="8"/>
                      </a:lnTo>
                      <a:lnTo>
                        <a:pt x="0" y="8"/>
                      </a:lnTo>
                      <a:lnTo>
                        <a:pt x="1" y="7"/>
                      </a:lnTo>
                      <a:lnTo>
                        <a:pt x="2" y="5"/>
                      </a:lnTo>
                      <a:lnTo>
                        <a:pt x="5" y="3"/>
                      </a:lnTo>
                      <a:lnTo>
                        <a:pt x="9" y="0"/>
                      </a:lnTo>
                      <a:lnTo>
                        <a:pt x="9" y="0"/>
                      </a:lnTo>
                      <a:lnTo>
                        <a:pt x="14" y="1"/>
                      </a:lnTo>
                      <a:lnTo>
                        <a:pt x="17" y="3"/>
                      </a:lnTo>
                      <a:lnTo>
                        <a:pt x="18" y="5"/>
                      </a:lnTo>
                      <a:lnTo>
                        <a:pt x="18" y="8"/>
                      </a:lnTo>
                      <a:lnTo>
                        <a:pt x="18" y="8"/>
                      </a:lnTo>
                      <a:lnTo>
                        <a:pt x="18" y="11"/>
                      </a:lnTo>
                      <a:lnTo>
                        <a:pt x="17" y="13"/>
                      </a:lnTo>
                      <a:lnTo>
                        <a:pt x="14" y="14"/>
                      </a:lnTo>
                      <a:lnTo>
                        <a:pt x="9"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8" name="Freeform 1631">
                  <a:extLst>
                    <a:ext uri="{FF2B5EF4-FFF2-40B4-BE49-F238E27FC236}">
                      <a16:creationId xmlns:a16="http://schemas.microsoft.com/office/drawing/2014/main" id="{A0E2FC01-35EF-73CF-6E37-D066681A3399}"/>
                    </a:ext>
                  </a:extLst>
                </p:cNvPr>
                <p:cNvSpPr>
                  <a:spLocks/>
                </p:cNvSpPr>
                <p:nvPr/>
              </p:nvSpPr>
              <p:spPr bwMode="auto">
                <a:xfrm>
                  <a:off x="6169026" y="5083176"/>
                  <a:ext cx="3175" cy="4763"/>
                </a:xfrm>
                <a:custGeom>
                  <a:avLst/>
                  <a:gdLst>
                    <a:gd name="T0" fmla="*/ 9 w 18"/>
                    <a:gd name="T1" fmla="*/ 15 h 15"/>
                    <a:gd name="T2" fmla="*/ 9 w 18"/>
                    <a:gd name="T3" fmla="*/ 15 h 15"/>
                    <a:gd name="T4" fmla="*/ 5 w 18"/>
                    <a:gd name="T5" fmla="*/ 13 h 15"/>
                    <a:gd name="T6" fmla="*/ 2 w 18"/>
                    <a:gd name="T7" fmla="*/ 11 h 15"/>
                    <a:gd name="T8" fmla="*/ 1 w 18"/>
                    <a:gd name="T9" fmla="*/ 10 h 15"/>
                    <a:gd name="T10" fmla="*/ 0 w 18"/>
                    <a:gd name="T11" fmla="*/ 8 h 15"/>
                    <a:gd name="T12" fmla="*/ 0 w 18"/>
                    <a:gd name="T13" fmla="*/ 8 h 15"/>
                    <a:gd name="T14" fmla="*/ 1 w 18"/>
                    <a:gd name="T15" fmla="*/ 7 h 15"/>
                    <a:gd name="T16" fmla="*/ 2 w 18"/>
                    <a:gd name="T17" fmla="*/ 5 h 15"/>
                    <a:gd name="T18" fmla="*/ 5 w 18"/>
                    <a:gd name="T19" fmla="*/ 3 h 15"/>
                    <a:gd name="T20" fmla="*/ 9 w 18"/>
                    <a:gd name="T21" fmla="*/ 0 h 15"/>
                    <a:gd name="T22" fmla="*/ 9 w 18"/>
                    <a:gd name="T23" fmla="*/ 0 h 15"/>
                    <a:gd name="T24" fmla="*/ 14 w 18"/>
                    <a:gd name="T25" fmla="*/ 1 h 15"/>
                    <a:gd name="T26" fmla="*/ 17 w 18"/>
                    <a:gd name="T27" fmla="*/ 3 h 15"/>
                    <a:gd name="T28" fmla="*/ 18 w 18"/>
                    <a:gd name="T29" fmla="*/ 5 h 15"/>
                    <a:gd name="T30" fmla="*/ 18 w 18"/>
                    <a:gd name="T31" fmla="*/ 8 h 15"/>
                    <a:gd name="T32" fmla="*/ 18 w 18"/>
                    <a:gd name="T33" fmla="*/ 8 h 15"/>
                    <a:gd name="T34" fmla="*/ 18 w 18"/>
                    <a:gd name="T35" fmla="*/ 11 h 15"/>
                    <a:gd name="T36" fmla="*/ 17 w 18"/>
                    <a:gd name="T37" fmla="*/ 13 h 15"/>
                    <a:gd name="T38" fmla="*/ 14 w 18"/>
                    <a:gd name="T39" fmla="*/ 14 h 15"/>
                    <a:gd name="T40" fmla="*/ 9 w 18"/>
                    <a:gd name="T41" fmla="*/ 15 h 15"/>
                    <a:gd name="T42" fmla="*/ 9 w 18"/>
                    <a:gd name="T43"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 h="15">
                      <a:moveTo>
                        <a:pt x="9" y="15"/>
                      </a:moveTo>
                      <a:lnTo>
                        <a:pt x="9" y="15"/>
                      </a:lnTo>
                      <a:lnTo>
                        <a:pt x="5" y="13"/>
                      </a:lnTo>
                      <a:lnTo>
                        <a:pt x="2" y="11"/>
                      </a:lnTo>
                      <a:lnTo>
                        <a:pt x="1" y="10"/>
                      </a:lnTo>
                      <a:lnTo>
                        <a:pt x="0" y="8"/>
                      </a:lnTo>
                      <a:lnTo>
                        <a:pt x="0" y="8"/>
                      </a:lnTo>
                      <a:lnTo>
                        <a:pt x="1" y="7"/>
                      </a:lnTo>
                      <a:lnTo>
                        <a:pt x="2" y="5"/>
                      </a:lnTo>
                      <a:lnTo>
                        <a:pt x="5" y="3"/>
                      </a:lnTo>
                      <a:lnTo>
                        <a:pt x="9" y="0"/>
                      </a:lnTo>
                      <a:lnTo>
                        <a:pt x="9" y="0"/>
                      </a:lnTo>
                      <a:lnTo>
                        <a:pt x="14" y="1"/>
                      </a:lnTo>
                      <a:lnTo>
                        <a:pt x="17" y="3"/>
                      </a:lnTo>
                      <a:lnTo>
                        <a:pt x="18" y="5"/>
                      </a:lnTo>
                      <a:lnTo>
                        <a:pt x="18" y="8"/>
                      </a:lnTo>
                      <a:lnTo>
                        <a:pt x="18" y="8"/>
                      </a:lnTo>
                      <a:lnTo>
                        <a:pt x="18" y="11"/>
                      </a:lnTo>
                      <a:lnTo>
                        <a:pt x="17" y="13"/>
                      </a:lnTo>
                      <a:lnTo>
                        <a:pt x="14" y="14"/>
                      </a:lnTo>
                      <a:lnTo>
                        <a:pt x="9" y="15"/>
                      </a:lnTo>
                      <a:lnTo>
                        <a:pt x="9" y="1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99" name="Freeform 1632">
                  <a:extLst>
                    <a:ext uri="{FF2B5EF4-FFF2-40B4-BE49-F238E27FC236}">
                      <a16:creationId xmlns:a16="http://schemas.microsoft.com/office/drawing/2014/main" id="{915F0D41-E8B9-C00E-56AB-38EDAF159D84}"/>
                    </a:ext>
                  </a:extLst>
                </p:cNvPr>
                <p:cNvSpPr>
                  <a:spLocks/>
                </p:cNvSpPr>
                <p:nvPr/>
              </p:nvSpPr>
              <p:spPr bwMode="auto">
                <a:xfrm>
                  <a:off x="6169026" y="5080001"/>
                  <a:ext cx="3175" cy="3175"/>
                </a:xfrm>
                <a:custGeom>
                  <a:avLst/>
                  <a:gdLst>
                    <a:gd name="T0" fmla="*/ 9 w 18"/>
                    <a:gd name="T1" fmla="*/ 15 h 15"/>
                    <a:gd name="T2" fmla="*/ 9 w 18"/>
                    <a:gd name="T3" fmla="*/ 15 h 15"/>
                    <a:gd name="T4" fmla="*/ 5 w 18"/>
                    <a:gd name="T5" fmla="*/ 12 h 15"/>
                    <a:gd name="T6" fmla="*/ 2 w 18"/>
                    <a:gd name="T7" fmla="*/ 9 h 15"/>
                    <a:gd name="T8" fmla="*/ 1 w 18"/>
                    <a:gd name="T9" fmla="*/ 8 h 15"/>
                    <a:gd name="T10" fmla="*/ 0 w 18"/>
                    <a:gd name="T11" fmla="*/ 6 h 15"/>
                    <a:gd name="T12" fmla="*/ 0 w 18"/>
                    <a:gd name="T13" fmla="*/ 6 h 15"/>
                    <a:gd name="T14" fmla="*/ 1 w 18"/>
                    <a:gd name="T15" fmla="*/ 5 h 15"/>
                    <a:gd name="T16" fmla="*/ 2 w 18"/>
                    <a:gd name="T17" fmla="*/ 4 h 15"/>
                    <a:gd name="T18" fmla="*/ 5 w 18"/>
                    <a:gd name="T19" fmla="*/ 1 h 15"/>
                    <a:gd name="T20" fmla="*/ 9 w 18"/>
                    <a:gd name="T21" fmla="*/ 0 h 15"/>
                    <a:gd name="T22" fmla="*/ 9 w 18"/>
                    <a:gd name="T23" fmla="*/ 0 h 15"/>
                    <a:gd name="T24" fmla="*/ 14 w 18"/>
                    <a:gd name="T25" fmla="*/ 0 h 15"/>
                    <a:gd name="T26" fmla="*/ 17 w 18"/>
                    <a:gd name="T27" fmla="*/ 1 h 15"/>
                    <a:gd name="T28" fmla="*/ 18 w 18"/>
                    <a:gd name="T29" fmla="*/ 4 h 15"/>
                    <a:gd name="T30" fmla="*/ 18 w 18"/>
                    <a:gd name="T31" fmla="*/ 6 h 15"/>
                    <a:gd name="T32" fmla="*/ 18 w 18"/>
                    <a:gd name="T33" fmla="*/ 6 h 15"/>
                    <a:gd name="T34" fmla="*/ 18 w 18"/>
                    <a:gd name="T35" fmla="*/ 9 h 15"/>
                    <a:gd name="T36" fmla="*/ 17 w 18"/>
                    <a:gd name="T37" fmla="*/ 12 h 15"/>
                    <a:gd name="T38" fmla="*/ 14 w 18"/>
                    <a:gd name="T39" fmla="*/ 14 h 15"/>
                    <a:gd name="T40" fmla="*/ 9 w 18"/>
                    <a:gd name="T4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5">
                      <a:moveTo>
                        <a:pt x="9" y="15"/>
                      </a:moveTo>
                      <a:lnTo>
                        <a:pt x="9" y="15"/>
                      </a:lnTo>
                      <a:lnTo>
                        <a:pt x="5" y="12"/>
                      </a:lnTo>
                      <a:lnTo>
                        <a:pt x="2" y="9"/>
                      </a:lnTo>
                      <a:lnTo>
                        <a:pt x="1" y="8"/>
                      </a:lnTo>
                      <a:lnTo>
                        <a:pt x="0" y="6"/>
                      </a:lnTo>
                      <a:lnTo>
                        <a:pt x="0" y="6"/>
                      </a:lnTo>
                      <a:lnTo>
                        <a:pt x="1" y="5"/>
                      </a:lnTo>
                      <a:lnTo>
                        <a:pt x="2" y="4"/>
                      </a:lnTo>
                      <a:lnTo>
                        <a:pt x="5" y="1"/>
                      </a:lnTo>
                      <a:lnTo>
                        <a:pt x="9" y="0"/>
                      </a:lnTo>
                      <a:lnTo>
                        <a:pt x="9" y="0"/>
                      </a:lnTo>
                      <a:lnTo>
                        <a:pt x="14" y="0"/>
                      </a:lnTo>
                      <a:lnTo>
                        <a:pt x="17" y="1"/>
                      </a:lnTo>
                      <a:lnTo>
                        <a:pt x="18" y="4"/>
                      </a:lnTo>
                      <a:lnTo>
                        <a:pt x="18" y="6"/>
                      </a:lnTo>
                      <a:lnTo>
                        <a:pt x="18" y="6"/>
                      </a:lnTo>
                      <a:lnTo>
                        <a:pt x="18" y="9"/>
                      </a:lnTo>
                      <a:lnTo>
                        <a:pt x="17" y="12"/>
                      </a:lnTo>
                      <a:lnTo>
                        <a:pt x="14" y="14"/>
                      </a:lnTo>
                      <a:lnTo>
                        <a:pt x="9" y="1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0" name="Freeform 1633">
                  <a:extLst>
                    <a:ext uri="{FF2B5EF4-FFF2-40B4-BE49-F238E27FC236}">
                      <a16:creationId xmlns:a16="http://schemas.microsoft.com/office/drawing/2014/main" id="{D61A063F-AB3C-DF35-2FAB-84502FB47B30}"/>
                    </a:ext>
                  </a:extLst>
                </p:cNvPr>
                <p:cNvSpPr>
                  <a:spLocks/>
                </p:cNvSpPr>
                <p:nvPr/>
              </p:nvSpPr>
              <p:spPr bwMode="auto">
                <a:xfrm>
                  <a:off x="6169026" y="5080001"/>
                  <a:ext cx="3175" cy="3175"/>
                </a:xfrm>
                <a:custGeom>
                  <a:avLst/>
                  <a:gdLst>
                    <a:gd name="T0" fmla="*/ 9 w 18"/>
                    <a:gd name="T1" fmla="*/ 15 h 15"/>
                    <a:gd name="T2" fmla="*/ 9 w 18"/>
                    <a:gd name="T3" fmla="*/ 15 h 15"/>
                    <a:gd name="T4" fmla="*/ 5 w 18"/>
                    <a:gd name="T5" fmla="*/ 12 h 15"/>
                    <a:gd name="T6" fmla="*/ 2 w 18"/>
                    <a:gd name="T7" fmla="*/ 9 h 15"/>
                    <a:gd name="T8" fmla="*/ 1 w 18"/>
                    <a:gd name="T9" fmla="*/ 8 h 15"/>
                    <a:gd name="T10" fmla="*/ 0 w 18"/>
                    <a:gd name="T11" fmla="*/ 6 h 15"/>
                    <a:gd name="T12" fmla="*/ 0 w 18"/>
                    <a:gd name="T13" fmla="*/ 6 h 15"/>
                    <a:gd name="T14" fmla="*/ 1 w 18"/>
                    <a:gd name="T15" fmla="*/ 5 h 15"/>
                    <a:gd name="T16" fmla="*/ 2 w 18"/>
                    <a:gd name="T17" fmla="*/ 4 h 15"/>
                    <a:gd name="T18" fmla="*/ 5 w 18"/>
                    <a:gd name="T19" fmla="*/ 1 h 15"/>
                    <a:gd name="T20" fmla="*/ 9 w 18"/>
                    <a:gd name="T21" fmla="*/ 0 h 15"/>
                    <a:gd name="T22" fmla="*/ 9 w 18"/>
                    <a:gd name="T23" fmla="*/ 0 h 15"/>
                    <a:gd name="T24" fmla="*/ 14 w 18"/>
                    <a:gd name="T25" fmla="*/ 0 h 15"/>
                    <a:gd name="T26" fmla="*/ 17 w 18"/>
                    <a:gd name="T27" fmla="*/ 1 h 15"/>
                    <a:gd name="T28" fmla="*/ 18 w 18"/>
                    <a:gd name="T29" fmla="*/ 4 h 15"/>
                    <a:gd name="T30" fmla="*/ 18 w 18"/>
                    <a:gd name="T31" fmla="*/ 6 h 15"/>
                    <a:gd name="T32" fmla="*/ 18 w 18"/>
                    <a:gd name="T33" fmla="*/ 6 h 15"/>
                    <a:gd name="T34" fmla="*/ 18 w 18"/>
                    <a:gd name="T35" fmla="*/ 9 h 15"/>
                    <a:gd name="T36" fmla="*/ 17 w 18"/>
                    <a:gd name="T37" fmla="*/ 12 h 15"/>
                    <a:gd name="T38" fmla="*/ 14 w 18"/>
                    <a:gd name="T39" fmla="*/ 14 h 15"/>
                    <a:gd name="T40" fmla="*/ 9 w 18"/>
                    <a:gd name="T4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5">
                      <a:moveTo>
                        <a:pt x="9" y="15"/>
                      </a:moveTo>
                      <a:lnTo>
                        <a:pt x="9" y="15"/>
                      </a:lnTo>
                      <a:lnTo>
                        <a:pt x="5" y="12"/>
                      </a:lnTo>
                      <a:lnTo>
                        <a:pt x="2" y="9"/>
                      </a:lnTo>
                      <a:lnTo>
                        <a:pt x="1" y="8"/>
                      </a:lnTo>
                      <a:lnTo>
                        <a:pt x="0" y="6"/>
                      </a:lnTo>
                      <a:lnTo>
                        <a:pt x="0" y="6"/>
                      </a:lnTo>
                      <a:lnTo>
                        <a:pt x="1" y="5"/>
                      </a:lnTo>
                      <a:lnTo>
                        <a:pt x="2" y="4"/>
                      </a:lnTo>
                      <a:lnTo>
                        <a:pt x="5" y="1"/>
                      </a:lnTo>
                      <a:lnTo>
                        <a:pt x="9" y="0"/>
                      </a:lnTo>
                      <a:lnTo>
                        <a:pt x="9" y="0"/>
                      </a:lnTo>
                      <a:lnTo>
                        <a:pt x="14" y="0"/>
                      </a:lnTo>
                      <a:lnTo>
                        <a:pt x="17" y="1"/>
                      </a:lnTo>
                      <a:lnTo>
                        <a:pt x="18" y="4"/>
                      </a:lnTo>
                      <a:lnTo>
                        <a:pt x="18" y="6"/>
                      </a:lnTo>
                      <a:lnTo>
                        <a:pt x="18" y="6"/>
                      </a:lnTo>
                      <a:lnTo>
                        <a:pt x="18" y="9"/>
                      </a:lnTo>
                      <a:lnTo>
                        <a:pt x="17" y="12"/>
                      </a:lnTo>
                      <a:lnTo>
                        <a:pt x="14" y="14"/>
                      </a:lnTo>
                      <a:lnTo>
                        <a:pt x="9"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1" name="Freeform 1634">
                  <a:extLst>
                    <a:ext uri="{FF2B5EF4-FFF2-40B4-BE49-F238E27FC236}">
                      <a16:creationId xmlns:a16="http://schemas.microsoft.com/office/drawing/2014/main" id="{5348C65C-B467-8E09-8B1D-2DC8E5C192A6}"/>
                    </a:ext>
                  </a:extLst>
                </p:cNvPr>
                <p:cNvSpPr>
                  <a:spLocks/>
                </p:cNvSpPr>
                <p:nvPr/>
              </p:nvSpPr>
              <p:spPr bwMode="auto">
                <a:xfrm>
                  <a:off x="6169026" y="5080001"/>
                  <a:ext cx="3175" cy="3175"/>
                </a:xfrm>
                <a:custGeom>
                  <a:avLst/>
                  <a:gdLst>
                    <a:gd name="T0" fmla="*/ 9 w 18"/>
                    <a:gd name="T1" fmla="*/ 16 h 16"/>
                    <a:gd name="T2" fmla="*/ 9 w 18"/>
                    <a:gd name="T3" fmla="*/ 16 h 16"/>
                    <a:gd name="T4" fmla="*/ 5 w 18"/>
                    <a:gd name="T5" fmla="*/ 13 h 16"/>
                    <a:gd name="T6" fmla="*/ 2 w 18"/>
                    <a:gd name="T7" fmla="*/ 10 h 16"/>
                    <a:gd name="T8" fmla="*/ 1 w 18"/>
                    <a:gd name="T9" fmla="*/ 9 h 16"/>
                    <a:gd name="T10" fmla="*/ 0 w 18"/>
                    <a:gd name="T11" fmla="*/ 7 h 16"/>
                    <a:gd name="T12" fmla="*/ 0 w 18"/>
                    <a:gd name="T13" fmla="*/ 7 h 16"/>
                    <a:gd name="T14" fmla="*/ 1 w 18"/>
                    <a:gd name="T15" fmla="*/ 6 h 16"/>
                    <a:gd name="T16" fmla="*/ 2 w 18"/>
                    <a:gd name="T17" fmla="*/ 4 h 16"/>
                    <a:gd name="T18" fmla="*/ 5 w 18"/>
                    <a:gd name="T19" fmla="*/ 2 h 16"/>
                    <a:gd name="T20" fmla="*/ 9 w 18"/>
                    <a:gd name="T21" fmla="*/ 0 h 16"/>
                    <a:gd name="T22" fmla="*/ 9 w 18"/>
                    <a:gd name="T23" fmla="*/ 0 h 16"/>
                    <a:gd name="T24" fmla="*/ 14 w 18"/>
                    <a:gd name="T25" fmla="*/ 1 h 16"/>
                    <a:gd name="T26" fmla="*/ 17 w 18"/>
                    <a:gd name="T27" fmla="*/ 2 h 16"/>
                    <a:gd name="T28" fmla="*/ 18 w 18"/>
                    <a:gd name="T29" fmla="*/ 4 h 16"/>
                    <a:gd name="T30" fmla="*/ 18 w 18"/>
                    <a:gd name="T31" fmla="*/ 7 h 16"/>
                    <a:gd name="T32" fmla="*/ 18 w 18"/>
                    <a:gd name="T33" fmla="*/ 7 h 16"/>
                    <a:gd name="T34" fmla="*/ 18 w 18"/>
                    <a:gd name="T35" fmla="*/ 10 h 16"/>
                    <a:gd name="T36" fmla="*/ 17 w 18"/>
                    <a:gd name="T37" fmla="*/ 13 h 16"/>
                    <a:gd name="T38" fmla="*/ 14 w 18"/>
                    <a:gd name="T39" fmla="*/ 15 h 16"/>
                    <a:gd name="T40" fmla="*/ 9 w 18"/>
                    <a:gd name="T41" fmla="*/ 16 h 16"/>
                    <a:gd name="T42" fmla="*/ 9 w 18"/>
                    <a:gd name="T43"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 h="16">
                      <a:moveTo>
                        <a:pt x="9" y="16"/>
                      </a:moveTo>
                      <a:lnTo>
                        <a:pt x="9" y="16"/>
                      </a:lnTo>
                      <a:lnTo>
                        <a:pt x="5" y="13"/>
                      </a:lnTo>
                      <a:lnTo>
                        <a:pt x="2" y="10"/>
                      </a:lnTo>
                      <a:lnTo>
                        <a:pt x="1" y="9"/>
                      </a:lnTo>
                      <a:lnTo>
                        <a:pt x="0" y="7"/>
                      </a:lnTo>
                      <a:lnTo>
                        <a:pt x="0" y="7"/>
                      </a:lnTo>
                      <a:lnTo>
                        <a:pt x="1" y="6"/>
                      </a:lnTo>
                      <a:lnTo>
                        <a:pt x="2" y="4"/>
                      </a:lnTo>
                      <a:lnTo>
                        <a:pt x="5" y="2"/>
                      </a:lnTo>
                      <a:lnTo>
                        <a:pt x="9" y="0"/>
                      </a:lnTo>
                      <a:lnTo>
                        <a:pt x="9" y="0"/>
                      </a:lnTo>
                      <a:lnTo>
                        <a:pt x="14" y="1"/>
                      </a:lnTo>
                      <a:lnTo>
                        <a:pt x="17" y="2"/>
                      </a:lnTo>
                      <a:lnTo>
                        <a:pt x="18" y="4"/>
                      </a:lnTo>
                      <a:lnTo>
                        <a:pt x="18" y="7"/>
                      </a:lnTo>
                      <a:lnTo>
                        <a:pt x="18" y="7"/>
                      </a:lnTo>
                      <a:lnTo>
                        <a:pt x="18" y="10"/>
                      </a:lnTo>
                      <a:lnTo>
                        <a:pt x="17" y="13"/>
                      </a:lnTo>
                      <a:lnTo>
                        <a:pt x="14" y="15"/>
                      </a:lnTo>
                      <a:lnTo>
                        <a:pt x="9" y="16"/>
                      </a:lnTo>
                      <a:lnTo>
                        <a:pt x="9" y="16"/>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02" name="Freeform 1635">
                  <a:extLst>
                    <a:ext uri="{FF2B5EF4-FFF2-40B4-BE49-F238E27FC236}">
                      <a16:creationId xmlns:a16="http://schemas.microsoft.com/office/drawing/2014/main" id="{EE3DD4CB-A3A7-2469-D05F-CAEB7A79503C}"/>
                    </a:ext>
                  </a:extLst>
                </p:cNvPr>
                <p:cNvSpPr>
                  <a:spLocks/>
                </p:cNvSpPr>
                <p:nvPr/>
              </p:nvSpPr>
              <p:spPr bwMode="auto">
                <a:xfrm>
                  <a:off x="6169026" y="5075238"/>
                  <a:ext cx="1588" cy="3175"/>
                </a:xfrm>
                <a:custGeom>
                  <a:avLst/>
                  <a:gdLst>
                    <a:gd name="T0" fmla="*/ 0 w 9"/>
                    <a:gd name="T1" fmla="*/ 15 h 15"/>
                    <a:gd name="T2" fmla="*/ 0 w 9"/>
                    <a:gd name="T3" fmla="*/ 15 h 15"/>
                    <a:gd name="T4" fmla="*/ 0 w 9"/>
                    <a:gd name="T5" fmla="*/ 8 h 15"/>
                    <a:gd name="T6" fmla="*/ 0 w 9"/>
                    <a:gd name="T7" fmla="*/ 8 h 15"/>
                    <a:gd name="T8" fmla="*/ 0 w 9"/>
                    <a:gd name="T9" fmla="*/ 0 h 15"/>
                    <a:gd name="T10" fmla="*/ 0 w 9"/>
                    <a:gd name="T11" fmla="*/ 0 h 15"/>
                    <a:gd name="T12" fmla="*/ 6 w 9"/>
                    <a:gd name="T13" fmla="*/ 1 h 15"/>
                    <a:gd name="T14" fmla="*/ 8 w 9"/>
                    <a:gd name="T15" fmla="*/ 3 h 15"/>
                    <a:gd name="T16" fmla="*/ 9 w 9"/>
                    <a:gd name="T17" fmla="*/ 5 h 15"/>
                    <a:gd name="T18" fmla="*/ 9 w 9"/>
                    <a:gd name="T19" fmla="*/ 8 h 15"/>
                    <a:gd name="T20" fmla="*/ 9 w 9"/>
                    <a:gd name="T21" fmla="*/ 8 h 15"/>
                    <a:gd name="T22" fmla="*/ 9 w 9"/>
                    <a:gd name="T23" fmla="*/ 11 h 15"/>
                    <a:gd name="T24" fmla="*/ 8 w 9"/>
                    <a:gd name="T25" fmla="*/ 13 h 15"/>
                    <a:gd name="T26" fmla="*/ 6 w 9"/>
                    <a:gd name="T27" fmla="*/ 14 h 15"/>
                    <a:gd name="T28" fmla="*/ 0 w 9"/>
                    <a:gd name="T2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5">
                      <a:moveTo>
                        <a:pt x="0" y="15"/>
                      </a:moveTo>
                      <a:lnTo>
                        <a:pt x="0" y="15"/>
                      </a:lnTo>
                      <a:lnTo>
                        <a:pt x="0" y="8"/>
                      </a:lnTo>
                      <a:lnTo>
                        <a:pt x="0" y="8"/>
                      </a:lnTo>
                      <a:lnTo>
                        <a:pt x="0" y="0"/>
                      </a:lnTo>
                      <a:lnTo>
                        <a:pt x="0" y="0"/>
                      </a:lnTo>
                      <a:lnTo>
                        <a:pt x="6" y="1"/>
                      </a:lnTo>
                      <a:lnTo>
                        <a:pt x="8" y="3"/>
                      </a:lnTo>
                      <a:lnTo>
                        <a:pt x="9" y="5"/>
                      </a:lnTo>
                      <a:lnTo>
                        <a:pt x="9" y="8"/>
                      </a:lnTo>
                      <a:lnTo>
                        <a:pt x="9" y="8"/>
                      </a:lnTo>
                      <a:lnTo>
                        <a:pt x="9" y="11"/>
                      </a:lnTo>
                      <a:lnTo>
                        <a:pt x="8" y="13"/>
                      </a:lnTo>
                      <a:lnTo>
                        <a:pt x="6" y="14"/>
                      </a:lnTo>
                      <a:lnTo>
                        <a:pt x="0" y="1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3" name="Freeform 1636">
                  <a:extLst>
                    <a:ext uri="{FF2B5EF4-FFF2-40B4-BE49-F238E27FC236}">
                      <a16:creationId xmlns:a16="http://schemas.microsoft.com/office/drawing/2014/main" id="{6880FAFF-31F6-E256-9697-9AB164C4415E}"/>
                    </a:ext>
                  </a:extLst>
                </p:cNvPr>
                <p:cNvSpPr>
                  <a:spLocks/>
                </p:cNvSpPr>
                <p:nvPr/>
              </p:nvSpPr>
              <p:spPr bwMode="auto">
                <a:xfrm>
                  <a:off x="6169026" y="5075238"/>
                  <a:ext cx="1588" cy="3175"/>
                </a:xfrm>
                <a:custGeom>
                  <a:avLst/>
                  <a:gdLst>
                    <a:gd name="T0" fmla="*/ 0 w 9"/>
                    <a:gd name="T1" fmla="*/ 15 h 15"/>
                    <a:gd name="T2" fmla="*/ 0 w 9"/>
                    <a:gd name="T3" fmla="*/ 15 h 15"/>
                    <a:gd name="T4" fmla="*/ 0 w 9"/>
                    <a:gd name="T5" fmla="*/ 8 h 15"/>
                    <a:gd name="T6" fmla="*/ 0 w 9"/>
                    <a:gd name="T7" fmla="*/ 8 h 15"/>
                    <a:gd name="T8" fmla="*/ 0 w 9"/>
                    <a:gd name="T9" fmla="*/ 0 h 15"/>
                    <a:gd name="T10" fmla="*/ 0 w 9"/>
                    <a:gd name="T11" fmla="*/ 0 h 15"/>
                    <a:gd name="T12" fmla="*/ 6 w 9"/>
                    <a:gd name="T13" fmla="*/ 1 h 15"/>
                    <a:gd name="T14" fmla="*/ 8 w 9"/>
                    <a:gd name="T15" fmla="*/ 3 h 15"/>
                    <a:gd name="T16" fmla="*/ 9 w 9"/>
                    <a:gd name="T17" fmla="*/ 5 h 15"/>
                    <a:gd name="T18" fmla="*/ 9 w 9"/>
                    <a:gd name="T19" fmla="*/ 8 h 15"/>
                    <a:gd name="T20" fmla="*/ 9 w 9"/>
                    <a:gd name="T21" fmla="*/ 8 h 15"/>
                    <a:gd name="T22" fmla="*/ 9 w 9"/>
                    <a:gd name="T23" fmla="*/ 11 h 15"/>
                    <a:gd name="T24" fmla="*/ 8 w 9"/>
                    <a:gd name="T25" fmla="*/ 13 h 15"/>
                    <a:gd name="T26" fmla="*/ 6 w 9"/>
                    <a:gd name="T27" fmla="*/ 14 h 15"/>
                    <a:gd name="T28" fmla="*/ 0 w 9"/>
                    <a:gd name="T2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5">
                      <a:moveTo>
                        <a:pt x="0" y="15"/>
                      </a:moveTo>
                      <a:lnTo>
                        <a:pt x="0" y="15"/>
                      </a:lnTo>
                      <a:lnTo>
                        <a:pt x="0" y="8"/>
                      </a:lnTo>
                      <a:lnTo>
                        <a:pt x="0" y="8"/>
                      </a:lnTo>
                      <a:lnTo>
                        <a:pt x="0" y="0"/>
                      </a:lnTo>
                      <a:lnTo>
                        <a:pt x="0" y="0"/>
                      </a:lnTo>
                      <a:lnTo>
                        <a:pt x="6" y="1"/>
                      </a:lnTo>
                      <a:lnTo>
                        <a:pt x="8" y="3"/>
                      </a:lnTo>
                      <a:lnTo>
                        <a:pt x="9" y="5"/>
                      </a:lnTo>
                      <a:lnTo>
                        <a:pt x="9" y="8"/>
                      </a:lnTo>
                      <a:lnTo>
                        <a:pt x="9" y="8"/>
                      </a:lnTo>
                      <a:lnTo>
                        <a:pt x="9" y="11"/>
                      </a:lnTo>
                      <a:lnTo>
                        <a:pt x="8" y="13"/>
                      </a:lnTo>
                      <a:lnTo>
                        <a:pt x="6" y="14"/>
                      </a:lnTo>
                      <a:lnTo>
                        <a:pt x="0"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4" name="Freeform 1637">
                  <a:extLst>
                    <a:ext uri="{FF2B5EF4-FFF2-40B4-BE49-F238E27FC236}">
                      <a16:creationId xmlns:a16="http://schemas.microsoft.com/office/drawing/2014/main" id="{04B51011-D977-0FBD-F79E-C085EC89FC16}"/>
                    </a:ext>
                  </a:extLst>
                </p:cNvPr>
                <p:cNvSpPr>
                  <a:spLocks/>
                </p:cNvSpPr>
                <p:nvPr/>
              </p:nvSpPr>
              <p:spPr bwMode="auto">
                <a:xfrm>
                  <a:off x="6169026" y="5075238"/>
                  <a:ext cx="1588" cy="3175"/>
                </a:xfrm>
                <a:custGeom>
                  <a:avLst/>
                  <a:gdLst>
                    <a:gd name="T0" fmla="*/ 0 w 9"/>
                    <a:gd name="T1" fmla="*/ 15 h 15"/>
                    <a:gd name="T2" fmla="*/ 0 w 9"/>
                    <a:gd name="T3" fmla="*/ 15 h 15"/>
                    <a:gd name="T4" fmla="*/ 0 w 9"/>
                    <a:gd name="T5" fmla="*/ 8 h 15"/>
                    <a:gd name="T6" fmla="*/ 0 w 9"/>
                    <a:gd name="T7" fmla="*/ 8 h 15"/>
                    <a:gd name="T8" fmla="*/ 0 w 9"/>
                    <a:gd name="T9" fmla="*/ 0 h 15"/>
                    <a:gd name="T10" fmla="*/ 0 w 9"/>
                    <a:gd name="T11" fmla="*/ 0 h 15"/>
                    <a:gd name="T12" fmla="*/ 6 w 9"/>
                    <a:gd name="T13" fmla="*/ 1 h 15"/>
                    <a:gd name="T14" fmla="*/ 8 w 9"/>
                    <a:gd name="T15" fmla="*/ 3 h 15"/>
                    <a:gd name="T16" fmla="*/ 9 w 9"/>
                    <a:gd name="T17" fmla="*/ 5 h 15"/>
                    <a:gd name="T18" fmla="*/ 9 w 9"/>
                    <a:gd name="T19" fmla="*/ 8 h 15"/>
                    <a:gd name="T20" fmla="*/ 9 w 9"/>
                    <a:gd name="T21" fmla="*/ 8 h 15"/>
                    <a:gd name="T22" fmla="*/ 9 w 9"/>
                    <a:gd name="T23" fmla="*/ 11 h 15"/>
                    <a:gd name="T24" fmla="*/ 8 w 9"/>
                    <a:gd name="T25" fmla="*/ 13 h 15"/>
                    <a:gd name="T26" fmla="*/ 6 w 9"/>
                    <a:gd name="T27" fmla="*/ 14 h 15"/>
                    <a:gd name="T28" fmla="*/ 0 w 9"/>
                    <a:gd name="T29" fmla="*/ 15 h 15"/>
                    <a:gd name="T30" fmla="*/ 0 w 9"/>
                    <a:gd name="T3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 h="15">
                      <a:moveTo>
                        <a:pt x="0" y="15"/>
                      </a:moveTo>
                      <a:lnTo>
                        <a:pt x="0" y="15"/>
                      </a:lnTo>
                      <a:lnTo>
                        <a:pt x="0" y="8"/>
                      </a:lnTo>
                      <a:lnTo>
                        <a:pt x="0" y="8"/>
                      </a:lnTo>
                      <a:lnTo>
                        <a:pt x="0" y="0"/>
                      </a:lnTo>
                      <a:lnTo>
                        <a:pt x="0" y="0"/>
                      </a:lnTo>
                      <a:lnTo>
                        <a:pt x="6" y="1"/>
                      </a:lnTo>
                      <a:lnTo>
                        <a:pt x="8" y="3"/>
                      </a:lnTo>
                      <a:lnTo>
                        <a:pt x="9" y="5"/>
                      </a:lnTo>
                      <a:lnTo>
                        <a:pt x="9" y="8"/>
                      </a:lnTo>
                      <a:lnTo>
                        <a:pt x="9" y="8"/>
                      </a:lnTo>
                      <a:lnTo>
                        <a:pt x="9" y="11"/>
                      </a:lnTo>
                      <a:lnTo>
                        <a:pt x="8" y="13"/>
                      </a:lnTo>
                      <a:lnTo>
                        <a:pt x="6" y="14"/>
                      </a:lnTo>
                      <a:lnTo>
                        <a:pt x="0" y="15"/>
                      </a:lnTo>
                      <a:lnTo>
                        <a:pt x="0" y="1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05" name="Freeform 1638">
                  <a:extLst>
                    <a:ext uri="{FF2B5EF4-FFF2-40B4-BE49-F238E27FC236}">
                      <a16:creationId xmlns:a16="http://schemas.microsoft.com/office/drawing/2014/main" id="{AA4C964A-17D9-8D10-F7A1-7DE3E4923AC9}"/>
                    </a:ext>
                  </a:extLst>
                </p:cNvPr>
                <p:cNvSpPr>
                  <a:spLocks/>
                </p:cNvSpPr>
                <p:nvPr/>
              </p:nvSpPr>
              <p:spPr bwMode="auto">
                <a:xfrm>
                  <a:off x="6164263" y="5072063"/>
                  <a:ext cx="4763" cy="3175"/>
                </a:xfrm>
                <a:custGeom>
                  <a:avLst/>
                  <a:gdLst>
                    <a:gd name="T0" fmla="*/ 0 w 18"/>
                    <a:gd name="T1" fmla="*/ 6 h 15"/>
                    <a:gd name="T2" fmla="*/ 0 w 18"/>
                    <a:gd name="T3" fmla="*/ 6 h 15"/>
                    <a:gd name="T4" fmla="*/ 0 w 18"/>
                    <a:gd name="T5" fmla="*/ 5 h 15"/>
                    <a:gd name="T6" fmla="*/ 1 w 18"/>
                    <a:gd name="T7" fmla="*/ 4 h 15"/>
                    <a:gd name="T8" fmla="*/ 5 w 18"/>
                    <a:gd name="T9" fmla="*/ 2 h 15"/>
                    <a:gd name="T10" fmla="*/ 10 w 18"/>
                    <a:gd name="T11" fmla="*/ 0 h 15"/>
                    <a:gd name="T12" fmla="*/ 10 w 18"/>
                    <a:gd name="T13" fmla="*/ 0 h 15"/>
                    <a:gd name="T14" fmla="*/ 15 w 18"/>
                    <a:gd name="T15" fmla="*/ 1 h 15"/>
                    <a:gd name="T16" fmla="*/ 17 w 18"/>
                    <a:gd name="T17" fmla="*/ 2 h 15"/>
                    <a:gd name="T18" fmla="*/ 18 w 18"/>
                    <a:gd name="T19" fmla="*/ 4 h 15"/>
                    <a:gd name="T20" fmla="*/ 18 w 18"/>
                    <a:gd name="T21" fmla="*/ 6 h 15"/>
                    <a:gd name="T22" fmla="*/ 18 w 18"/>
                    <a:gd name="T23" fmla="*/ 6 h 15"/>
                    <a:gd name="T24" fmla="*/ 18 w 18"/>
                    <a:gd name="T25" fmla="*/ 11 h 15"/>
                    <a:gd name="T26" fmla="*/ 17 w 18"/>
                    <a:gd name="T27" fmla="*/ 13 h 15"/>
                    <a:gd name="T28" fmla="*/ 15 w 18"/>
                    <a:gd name="T29" fmla="*/ 15 h 15"/>
                    <a:gd name="T30" fmla="*/ 10 w 18"/>
                    <a:gd name="T31" fmla="*/ 15 h 15"/>
                    <a:gd name="T32" fmla="*/ 10 w 18"/>
                    <a:gd name="T33" fmla="*/ 15 h 15"/>
                    <a:gd name="T34" fmla="*/ 5 w 18"/>
                    <a:gd name="T35" fmla="*/ 13 h 15"/>
                    <a:gd name="T36" fmla="*/ 1 w 18"/>
                    <a:gd name="T37" fmla="*/ 11 h 15"/>
                    <a:gd name="T38" fmla="*/ 0 w 18"/>
                    <a:gd name="T39" fmla="*/ 8 h 15"/>
                    <a:gd name="T40" fmla="*/ 0 w 18"/>
                    <a:gd name="T41" fmla="*/ 6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5">
                      <a:moveTo>
                        <a:pt x="0" y="6"/>
                      </a:moveTo>
                      <a:lnTo>
                        <a:pt x="0" y="6"/>
                      </a:lnTo>
                      <a:lnTo>
                        <a:pt x="0" y="5"/>
                      </a:lnTo>
                      <a:lnTo>
                        <a:pt x="1" y="4"/>
                      </a:lnTo>
                      <a:lnTo>
                        <a:pt x="5" y="2"/>
                      </a:lnTo>
                      <a:lnTo>
                        <a:pt x="10" y="0"/>
                      </a:lnTo>
                      <a:lnTo>
                        <a:pt x="10" y="0"/>
                      </a:lnTo>
                      <a:lnTo>
                        <a:pt x="15" y="1"/>
                      </a:lnTo>
                      <a:lnTo>
                        <a:pt x="17" y="2"/>
                      </a:lnTo>
                      <a:lnTo>
                        <a:pt x="18" y="4"/>
                      </a:lnTo>
                      <a:lnTo>
                        <a:pt x="18" y="6"/>
                      </a:lnTo>
                      <a:lnTo>
                        <a:pt x="18" y="6"/>
                      </a:lnTo>
                      <a:lnTo>
                        <a:pt x="18" y="11"/>
                      </a:lnTo>
                      <a:lnTo>
                        <a:pt x="17" y="13"/>
                      </a:lnTo>
                      <a:lnTo>
                        <a:pt x="15" y="15"/>
                      </a:lnTo>
                      <a:lnTo>
                        <a:pt x="10" y="15"/>
                      </a:lnTo>
                      <a:lnTo>
                        <a:pt x="10" y="15"/>
                      </a:lnTo>
                      <a:lnTo>
                        <a:pt x="5" y="13"/>
                      </a:lnTo>
                      <a:lnTo>
                        <a:pt x="1" y="11"/>
                      </a:lnTo>
                      <a:lnTo>
                        <a:pt x="0" y="8"/>
                      </a:lnTo>
                      <a:lnTo>
                        <a:pt x="0" y="6"/>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6" name="Freeform 1639">
                  <a:extLst>
                    <a:ext uri="{FF2B5EF4-FFF2-40B4-BE49-F238E27FC236}">
                      <a16:creationId xmlns:a16="http://schemas.microsoft.com/office/drawing/2014/main" id="{636BFE97-8BDE-56FF-968F-A89419EC21B4}"/>
                    </a:ext>
                  </a:extLst>
                </p:cNvPr>
                <p:cNvSpPr>
                  <a:spLocks/>
                </p:cNvSpPr>
                <p:nvPr/>
              </p:nvSpPr>
              <p:spPr bwMode="auto">
                <a:xfrm>
                  <a:off x="6164263" y="5072063"/>
                  <a:ext cx="4763" cy="3175"/>
                </a:xfrm>
                <a:custGeom>
                  <a:avLst/>
                  <a:gdLst>
                    <a:gd name="T0" fmla="*/ 0 w 18"/>
                    <a:gd name="T1" fmla="*/ 6 h 15"/>
                    <a:gd name="T2" fmla="*/ 0 w 18"/>
                    <a:gd name="T3" fmla="*/ 6 h 15"/>
                    <a:gd name="T4" fmla="*/ 0 w 18"/>
                    <a:gd name="T5" fmla="*/ 5 h 15"/>
                    <a:gd name="T6" fmla="*/ 1 w 18"/>
                    <a:gd name="T7" fmla="*/ 4 h 15"/>
                    <a:gd name="T8" fmla="*/ 5 w 18"/>
                    <a:gd name="T9" fmla="*/ 2 h 15"/>
                    <a:gd name="T10" fmla="*/ 10 w 18"/>
                    <a:gd name="T11" fmla="*/ 0 h 15"/>
                    <a:gd name="T12" fmla="*/ 10 w 18"/>
                    <a:gd name="T13" fmla="*/ 0 h 15"/>
                    <a:gd name="T14" fmla="*/ 15 w 18"/>
                    <a:gd name="T15" fmla="*/ 1 h 15"/>
                    <a:gd name="T16" fmla="*/ 17 w 18"/>
                    <a:gd name="T17" fmla="*/ 2 h 15"/>
                    <a:gd name="T18" fmla="*/ 18 w 18"/>
                    <a:gd name="T19" fmla="*/ 4 h 15"/>
                    <a:gd name="T20" fmla="*/ 18 w 18"/>
                    <a:gd name="T21" fmla="*/ 6 h 15"/>
                    <a:gd name="T22" fmla="*/ 18 w 18"/>
                    <a:gd name="T23" fmla="*/ 6 h 15"/>
                    <a:gd name="T24" fmla="*/ 18 w 18"/>
                    <a:gd name="T25" fmla="*/ 11 h 15"/>
                    <a:gd name="T26" fmla="*/ 17 w 18"/>
                    <a:gd name="T27" fmla="*/ 13 h 15"/>
                    <a:gd name="T28" fmla="*/ 15 w 18"/>
                    <a:gd name="T29" fmla="*/ 15 h 15"/>
                    <a:gd name="T30" fmla="*/ 10 w 18"/>
                    <a:gd name="T31" fmla="*/ 15 h 15"/>
                    <a:gd name="T32" fmla="*/ 10 w 18"/>
                    <a:gd name="T33" fmla="*/ 15 h 15"/>
                    <a:gd name="T34" fmla="*/ 5 w 18"/>
                    <a:gd name="T35" fmla="*/ 13 h 15"/>
                    <a:gd name="T36" fmla="*/ 1 w 18"/>
                    <a:gd name="T37" fmla="*/ 11 h 15"/>
                    <a:gd name="T38" fmla="*/ 0 w 18"/>
                    <a:gd name="T39" fmla="*/ 8 h 15"/>
                    <a:gd name="T40" fmla="*/ 0 w 18"/>
                    <a:gd name="T41" fmla="*/ 6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5">
                      <a:moveTo>
                        <a:pt x="0" y="6"/>
                      </a:moveTo>
                      <a:lnTo>
                        <a:pt x="0" y="6"/>
                      </a:lnTo>
                      <a:lnTo>
                        <a:pt x="0" y="5"/>
                      </a:lnTo>
                      <a:lnTo>
                        <a:pt x="1" y="4"/>
                      </a:lnTo>
                      <a:lnTo>
                        <a:pt x="5" y="2"/>
                      </a:lnTo>
                      <a:lnTo>
                        <a:pt x="10" y="0"/>
                      </a:lnTo>
                      <a:lnTo>
                        <a:pt x="10" y="0"/>
                      </a:lnTo>
                      <a:lnTo>
                        <a:pt x="15" y="1"/>
                      </a:lnTo>
                      <a:lnTo>
                        <a:pt x="17" y="2"/>
                      </a:lnTo>
                      <a:lnTo>
                        <a:pt x="18" y="4"/>
                      </a:lnTo>
                      <a:lnTo>
                        <a:pt x="18" y="6"/>
                      </a:lnTo>
                      <a:lnTo>
                        <a:pt x="18" y="6"/>
                      </a:lnTo>
                      <a:lnTo>
                        <a:pt x="18" y="11"/>
                      </a:lnTo>
                      <a:lnTo>
                        <a:pt x="17" y="13"/>
                      </a:lnTo>
                      <a:lnTo>
                        <a:pt x="15" y="15"/>
                      </a:lnTo>
                      <a:lnTo>
                        <a:pt x="10" y="15"/>
                      </a:lnTo>
                      <a:lnTo>
                        <a:pt x="10" y="15"/>
                      </a:lnTo>
                      <a:lnTo>
                        <a:pt x="5" y="13"/>
                      </a:lnTo>
                      <a:lnTo>
                        <a:pt x="1" y="11"/>
                      </a:lnTo>
                      <a:lnTo>
                        <a:pt x="0" y="8"/>
                      </a:lnTo>
                      <a:lnTo>
                        <a:pt x="0" y="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7" name="Freeform 1640">
                  <a:extLst>
                    <a:ext uri="{FF2B5EF4-FFF2-40B4-BE49-F238E27FC236}">
                      <a16:creationId xmlns:a16="http://schemas.microsoft.com/office/drawing/2014/main" id="{A40B263B-ACEA-8037-30FA-1FB6B0E2E7D0}"/>
                    </a:ext>
                  </a:extLst>
                </p:cNvPr>
                <p:cNvSpPr>
                  <a:spLocks/>
                </p:cNvSpPr>
                <p:nvPr/>
              </p:nvSpPr>
              <p:spPr bwMode="auto">
                <a:xfrm>
                  <a:off x="6164263" y="5072063"/>
                  <a:ext cx="4763" cy="3175"/>
                </a:xfrm>
                <a:custGeom>
                  <a:avLst/>
                  <a:gdLst>
                    <a:gd name="T0" fmla="*/ 0 w 18"/>
                    <a:gd name="T1" fmla="*/ 7 h 15"/>
                    <a:gd name="T2" fmla="*/ 0 w 18"/>
                    <a:gd name="T3" fmla="*/ 7 h 15"/>
                    <a:gd name="T4" fmla="*/ 0 w 18"/>
                    <a:gd name="T5" fmla="*/ 5 h 15"/>
                    <a:gd name="T6" fmla="*/ 1 w 18"/>
                    <a:gd name="T7" fmla="*/ 4 h 15"/>
                    <a:gd name="T8" fmla="*/ 5 w 18"/>
                    <a:gd name="T9" fmla="*/ 2 h 15"/>
                    <a:gd name="T10" fmla="*/ 10 w 18"/>
                    <a:gd name="T11" fmla="*/ 0 h 15"/>
                    <a:gd name="T12" fmla="*/ 10 w 18"/>
                    <a:gd name="T13" fmla="*/ 0 h 15"/>
                    <a:gd name="T14" fmla="*/ 15 w 18"/>
                    <a:gd name="T15" fmla="*/ 1 h 15"/>
                    <a:gd name="T16" fmla="*/ 17 w 18"/>
                    <a:gd name="T17" fmla="*/ 2 h 15"/>
                    <a:gd name="T18" fmla="*/ 18 w 18"/>
                    <a:gd name="T19" fmla="*/ 4 h 15"/>
                    <a:gd name="T20" fmla="*/ 18 w 18"/>
                    <a:gd name="T21" fmla="*/ 7 h 15"/>
                    <a:gd name="T22" fmla="*/ 18 w 18"/>
                    <a:gd name="T23" fmla="*/ 7 h 15"/>
                    <a:gd name="T24" fmla="*/ 18 w 18"/>
                    <a:gd name="T25" fmla="*/ 11 h 15"/>
                    <a:gd name="T26" fmla="*/ 17 w 18"/>
                    <a:gd name="T27" fmla="*/ 13 h 15"/>
                    <a:gd name="T28" fmla="*/ 15 w 18"/>
                    <a:gd name="T29" fmla="*/ 15 h 15"/>
                    <a:gd name="T30" fmla="*/ 10 w 18"/>
                    <a:gd name="T31" fmla="*/ 15 h 15"/>
                    <a:gd name="T32" fmla="*/ 10 w 18"/>
                    <a:gd name="T33" fmla="*/ 15 h 15"/>
                    <a:gd name="T34" fmla="*/ 5 w 18"/>
                    <a:gd name="T35" fmla="*/ 13 h 15"/>
                    <a:gd name="T36" fmla="*/ 1 w 18"/>
                    <a:gd name="T37" fmla="*/ 11 h 15"/>
                    <a:gd name="T38" fmla="*/ 0 w 18"/>
                    <a:gd name="T39" fmla="*/ 8 h 15"/>
                    <a:gd name="T40" fmla="*/ 0 w 18"/>
                    <a:gd name="T41" fmla="*/ 7 h 15"/>
                    <a:gd name="T42" fmla="*/ 0 w 18"/>
                    <a:gd name="T43" fmla="*/ 7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 h="15">
                      <a:moveTo>
                        <a:pt x="0" y="7"/>
                      </a:moveTo>
                      <a:lnTo>
                        <a:pt x="0" y="7"/>
                      </a:lnTo>
                      <a:lnTo>
                        <a:pt x="0" y="5"/>
                      </a:lnTo>
                      <a:lnTo>
                        <a:pt x="1" y="4"/>
                      </a:lnTo>
                      <a:lnTo>
                        <a:pt x="5" y="2"/>
                      </a:lnTo>
                      <a:lnTo>
                        <a:pt x="10" y="0"/>
                      </a:lnTo>
                      <a:lnTo>
                        <a:pt x="10" y="0"/>
                      </a:lnTo>
                      <a:lnTo>
                        <a:pt x="15" y="1"/>
                      </a:lnTo>
                      <a:lnTo>
                        <a:pt x="17" y="2"/>
                      </a:lnTo>
                      <a:lnTo>
                        <a:pt x="18" y="4"/>
                      </a:lnTo>
                      <a:lnTo>
                        <a:pt x="18" y="7"/>
                      </a:lnTo>
                      <a:lnTo>
                        <a:pt x="18" y="7"/>
                      </a:lnTo>
                      <a:lnTo>
                        <a:pt x="18" y="11"/>
                      </a:lnTo>
                      <a:lnTo>
                        <a:pt x="17" y="13"/>
                      </a:lnTo>
                      <a:lnTo>
                        <a:pt x="15" y="15"/>
                      </a:lnTo>
                      <a:lnTo>
                        <a:pt x="10" y="15"/>
                      </a:lnTo>
                      <a:lnTo>
                        <a:pt x="10" y="15"/>
                      </a:lnTo>
                      <a:lnTo>
                        <a:pt x="5" y="13"/>
                      </a:lnTo>
                      <a:lnTo>
                        <a:pt x="1" y="11"/>
                      </a:lnTo>
                      <a:lnTo>
                        <a:pt x="0" y="8"/>
                      </a:lnTo>
                      <a:lnTo>
                        <a:pt x="0" y="7"/>
                      </a:lnTo>
                      <a:lnTo>
                        <a:pt x="0" y="7"/>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08" name="Freeform 1641">
                  <a:extLst>
                    <a:ext uri="{FF2B5EF4-FFF2-40B4-BE49-F238E27FC236}">
                      <a16:creationId xmlns:a16="http://schemas.microsoft.com/office/drawing/2014/main" id="{81FCBA00-E5DD-A63E-CD89-9B4E959D3B03}"/>
                    </a:ext>
                  </a:extLst>
                </p:cNvPr>
                <p:cNvSpPr>
                  <a:spLocks/>
                </p:cNvSpPr>
                <p:nvPr/>
              </p:nvSpPr>
              <p:spPr bwMode="auto">
                <a:xfrm>
                  <a:off x="6162676" y="5068888"/>
                  <a:ext cx="1588" cy="3175"/>
                </a:xfrm>
                <a:custGeom>
                  <a:avLst/>
                  <a:gdLst>
                    <a:gd name="T0" fmla="*/ 9 w 9"/>
                    <a:gd name="T1" fmla="*/ 14 h 14"/>
                    <a:gd name="T2" fmla="*/ 9 w 9"/>
                    <a:gd name="T3" fmla="*/ 14 h 14"/>
                    <a:gd name="T4" fmla="*/ 4 w 9"/>
                    <a:gd name="T5" fmla="*/ 14 h 14"/>
                    <a:gd name="T6" fmla="*/ 2 w 9"/>
                    <a:gd name="T7" fmla="*/ 12 h 14"/>
                    <a:gd name="T8" fmla="*/ 1 w 9"/>
                    <a:gd name="T9" fmla="*/ 10 h 14"/>
                    <a:gd name="T10" fmla="*/ 0 w 9"/>
                    <a:gd name="T11" fmla="*/ 8 h 14"/>
                    <a:gd name="T12" fmla="*/ 0 w 9"/>
                    <a:gd name="T13" fmla="*/ 8 h 14"/>
                    <a:gd name="T14" fmla="*/ 1 w 9"/>
                    <a:gd name="T15" fmla="*/ 5 h 14"/>
                    <a:gd name="T16" fmla="*/ 2 w 9"/>
                    <a:gd name="T17" fmla="*/ 2 h 14"/>
                    <a:gd name="T18" fmla="*/ 4 w 9"/>
                    <a:gd name="T19" fmla="*/ 1 h 14"/>
                    <a:gd name="T20" fmla="*/ 9 w 9"/>
                    <a:gd name="T21" fmla="*/ 0 h 14"/>
                    <a:gd name="T22" fmla="*/ 9 w 9"/>
                    <a:gd name="T23" fmla="*/ 0 h 14"/>
                    <a:gd name="T24" fmla="*/ 9 w 9"/>
                    <a:gd name="T25" fmla="*/ 8 h 14"/>
                    <a:gd name="T26" fmla="*/ 9 w 9"/>
                    <a:gd name="T27" fmla="*/ 8 h 14"/>
                    <a:gd name="T28" fmla="*/ 9 w 9"/>
                    <a:gd name="T2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4">
                      <a:moveTo>
                        <a:pt x="9" y="14"/>
                      </a:moveTo>
                      <a:lnTo>
                        <a:pt x="9" y="14"/>
                      </a:lnTo>
                      <a:lnTo>
                        <a:pt x="4" y="14"/>
                      </a:lnTo>
                      <a:lnTo>
                        <a:pt x="2" y="12"/>
                      </a:lnTo>
                      <a:lnTo>
                        <a:pt x="1" y="10"/>
                      </a:lnTo>
                      <a:lnTo>
                        <a:pt x="0" y="8"/>
                      </a:lnTo>
                      <a:lnTo>
                        <a:pt x="0" y="8"/>
                      </a:lnTo>
                      <a:lnTo>
                        <a:pt x="1" y="5"/>
                      </a:lnTo>
                      <a:lnTo>
                        <a:pt x="2" y="2"/>
                      </a:lnTo>
                      <a:lnTo>
                        <a:pt x="4" y="1"/>
                      </a:lnTo>
                      <a:lnTo>
                        <a:pt x="9" y="0"/>
                      </a:lnTo>
                      <a:lnTo>
                        <a:pt x="9" y="0"/>
                      </a:lnTo>
                      <a:lnTo>
                        <a:pt x="9" y="8"/>
                      </a:lnTo>
                      <a:lnTo>
                        <a:pt x="9" y="8"/>
                      </a:lnTo>
                      <a:lnTo>
                        <a:pt x="9"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9" name="Freeform 1642">
                  <a:extLst>
                    <a:ext uri="{FF2B5EF4-FFF2-40B4-BE49-F238E27FC236}">
                      <a16:creationId xmlns:a16="http://schemas.microsoft.com/office/drawing/2014/main" id="{B5C6A701-2042-4498-C7B8-8BC7BEDE3AF0}"/>
                    </a:ext>
                  </a:extLst>
                </p:cNvPr>
                <p:cNvSpPr>
                  <a:spLocks/>
                </p:cNvSpPr>
                <p:nvPr/>
              </p:nvSpPr>
              <p:spPr bwMode="auto">
                <a:xfrm>
                  <a:off x="6162676" y="5068888"/>
                  <a:ext cx="1588" cy="3175"/>
                </a:xfrm>
                <a:custGeom>
                  <a:avLst/>
                  <a:gdLst>
                    <a:gd name="T0" fmla="*/ 9 w 9"/>
                    <a:gd name="T1" fmla="*/ 14 h 14"/>
                    <a:gd name="T2" fmla="*/ 9 w 9"/>
                    <a:gd name="T3" fmla="*/ 14 h 14"/>
                    <a:gd name="T4" fmla="*/ 4 w 9"/>
                    <a:gd name="T5" fmla="*/ 14 h 14"/>
                    <a:gd name="T6" fmla="*/ 2 w 9"/>
                    <a:gd name="T7" fmla="*/ 12 h 14"/>
                    <a:gd name="T8" fmla="*/ 1 w 9"/>
                    <a:gd name="T9" fmla="*/ 10 h 14"/>
                    <a:gd name="T10" fmla="*/ 0 w 9"/>
                    <a:gd name="T11" fmla="*/ 8 h 14"/>
                    <a:gd name="T12" fmla="*/ 0 w 9"/>
                    <a:gd name="T13" fmla="*/ 8 h 14"/>
                    <a:gd name="T14" fmla="*/ 1 w 9"/>
                    <a:gd name="T15" fmla="*/ 5 h 14"/>
                    <a:gd name="T16" fmla="*/ 2 w 9"/>
                    <a:gd name="T17" fmla="*/ 2 h 14"/>
                    <a:gd name="T18" fmla="*/ 4 w 9"/>
                    <a:gd name="T19" fmla="*/ 1 h 14"/>
                    <a:gd name="T20" fmla="*/ 9 w 9"/>
                    <a:gd name="T21" fmla="*/ 0 h 14"/>
                    <a:gd name="T22" fmla="*/ 9 w 9"/>
                    <a:gd name="T23" fmla="*/ 0 h 14"/>
                    <a:gd name="T24" fmla="*/ 9 w 9"/>
                    <a:gd name="T25" fmla="*/ 8 h 14"/>
                    <a:gd name="T26" fmla="*/ 9 w 9"/>
                    <a:gd name="T27" fmla="*/ 8 h 14"/>
                    <a:gd name="T28" fmla="*/ 9 w 9"/>
                    <a:gd name="T2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4">
                      <a:moveTo>
                        <a:pt x="9" y="14"/>
                      </a:moveTo>
                      <a:lnTo>
                        <a:pt x="9" y="14"/>
                      </a:lnTo>
                      <a:lnTo>
                        <a:pt x="4" y="14"/>
                      </a:lnTo>
                      <a:lnTo>
                        <a:pt x="2" y="12"/>
                      </a:lnTo>
                      <a:lnTo>
                        <a:pt x="1" y="10"/>
                      </a:lnTo>
                      <a:lnTo>
                        <a:pt x="0" y="8"/>
                      </a:lnTo>
                      <a:lnTo>
                        <a:pt x="0" y="8"/>
                      </a:lnTo>
                      <a:lnTo>
                        <a:pt x="1" y="5"/>
                      </a:lnTo>
                      <a:lnTo>
                        <a:pt x="2" y="2"/>
                      </a:lnTo>
                      <a:lnTo>
                        <a:pt x="4" y="1"/>
                      </a:lnTo>
                      <a:lnTo>
                        <a:pt x="9" y="0"/>
                      </a:lnTo>
                      <a:lnTo>
                        <a:pt x="9" y="0"/>
                      </a:lnTo>
                      <a:lnTo>
                        <a:pt x="9" y="8"/>
                      </a:lnTo>
                      <a:lnTo>
                        <a:pt x="9" y="8"/>
                      </a:lnTo>
                      <a:lnTo>
                        <a:pt x="9"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0" name="Freeform 1643">
                  <a:extLst>
                    <a:ext uri="{FF2B5EF4-FFF2-40B4-BE49-F238E27FC236}">
                      <a16:creationId xmlns:a16="http://schemas.microsoft.com/office/drawing/2014/main" id="{6811A82E-A55A-B6DC-E932-FC493BBBF101}"/>
                    </a:ext>
                  </a:extLst>
                </p:cNvPr>
                <p:cNvSpPr>
                  <a:spLocks/>
                </p:cNvSpPr>
                <p:nvPr/>
              </p:nvSpPr>
              <p:spPr bwMode="auto">
                <a:xfrm>
                  <a:off x="6162676" y="5068888"/>
                  <a:ext cx="1588" cy="3175"/>
                </a:xfrm>
                <a:custGeom>
                  <a:avLst/>
                  <a:gdLst>
                    <a:gd name="T0" fmla="*/ 9 w 9"/>
                    <a:gd name="T1" fmla="*/ 14 h 14"/>
                    <a:gd name="T2" fmla="*/ 9 w 9"/>
                    <a:gd name="T3" fmla="*/ 14 h 14"/>
                    <a:gd name="T4" fmla="*/ 4 w 9"/>
                    <a:gd name="T5" fmla="*/ 14 h 14"/>
                    <a:gd name="T6" fmla="*/ 2 w 9"/>
                    <a:gd name="T7" fmla="*/ 12 h 14"/>
                    <a:gd name="T8" fmla="*/ 1 w 9"/>
                    <a:gd name="T9" fmla="*/ 10 h 14"/>
                    <a:gd name="T10" fmla="*/ 0 w 9"/>
                    <a:gd name="T11" fmla="*/ 8 h 14"/>
                    <a:gd name="T12" fmla="*/ 0 w 9"/>
                    <a:gd name="T13" fmla="*/ 8 h 14"/>
                    <a:gd name="T14" fmla="*/ 1 w 9"/>
                    <a:gd name="T15" fmla="*/ 5 h 14"/>
                    <a:gd name="T16" fmla="*/ 2 w 9"/>
                    <a:gd name="T17" fmla="*/ 2 h 14"/>
                    <a:gd name="T18" fmla="*/ 4 w 9"/>
                    <a:gd name="T19" fmla="*/ 1 h 14"/>
                    <a:gd name="T20" fmla="*/ 9 w 9"/>
                    <a:gd name="T21" fmla="*/ 0 h 14"/>
                    <a:gd name="T22" fmla="*/ 9 w 9"/>
                    <a:gd name="T23" fmla="*/ 0 h 14"/>
                    <a:gd name="T24" fmla="*/ 9 w 9"/>
                    <a:gd name="T25" fmla="*/ 8 h 14"/>
                    <a:gd name="T26" fmla="*/ 9 w 9"/>
                    <a:gd name="T27" fmla="*/ 8 h 14"/>
                    <a:gd name="T28" fmla="*/ 9 w 9"/>
                    <a:gd name="T29" fmla="*/ 14 h 14"/>
                    <a:gd name="T30" fmla="*/ 9 w 9"/>
                    <a:gd name="T3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 h="14">
                      <a:moveTo>
                        <a:pt x="9" y="14"/>
                      </a:moveTo>
                      <a:lnTo>
                        <a:pt x="9" y="14"/>
                      </a:lnTo>
                      <a:lnTo>
                        <a:pt x="4" y="14"/>
                      </a:lnTo>
                      <a:lnTo>
                        <a:pt x="2" y="12"/>
                      </a:lnTo>
                      <a:lnTo>
                        <a:pt x="1" y="10"/>
                      </a:lnTo>
                      <a:lnTo>
                        <a:pt x="0" y="8"/>
                      </a:lnTo>
                      <a:lnTo>
                        <a:pt x="0" y="8"/>
                      </a:lnTo>
                      <a:lnTo>
                        <a:pt x="1" y="5"/>
                      </a:lnTo>
                      <a:lnTo>
                        <a:pt x="2" y="2"/>
                      </a:lnTo>
                      <a:lnTo>
                        <a:pt x="4" y="1"/>
                      </a:lnTo>
                      <a:lnTo>
                        <a:pt x="9" y="0"/>
                      </a:lnTo>
                      <a:lnTo>
                        <a:pt x="9" y="0"/>
                      </a:lnTo>
                      <a:lnTo>
                        <a:pt x="9" y="8"/>
                      </a:lnTo>
                      <a:lnTo>
                        <a:pt x="9" y="8"/>
                      </a:lnTo>
                      <a:lnTo>
                        <a:pt x="9" y="14"/>
                      </a:lnTo>
                      <a:lnTo>
                        <a:pt x="9"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11" name="Freeform 1644">
                  <a:extLst>
                    <a:ext uri="{FF2B5EF4-FFF2-40B4-BE49-F238E27FC236}">
                      <a16:creationId xmlns:a16="http://schemas.microsoft.com/office/drawing/2014/main" id="{08AF4C7A-2847-CC13-700C-5195D7CEE4C0}"/>
                    </a:ext>
                  </a:extLst>
                </p:cNvPr>
                <p:cNvSpPr>
                  <a:spLocks/>
                </p:cNvSpPr>
                <p:nvPr/>
              </p:nvSpPr>
              <p:spPr bwMode="auto">
                <a:xfrm>
                  <a:off x="6159501" y="5067301"/>
                  <a:ext cx="3175" cy="3175"/>
                </a:xfrm>
                <a:custGeom>
                  <a:avLst/>
                  <a:gdLst>
                    <a:gd name="T0" fmla="*/ 9 w 17"/>
                    <a:gd name="T1" fmla="*/ 15 h 15"/>
                    <a:gd name="T2" fmla="*/ 9 w 17"/>
                    <a:gd name="T3" fmla="*/ 15 h 15"/>
                    <a:gd name="T4" fmla="*/ 4 w 17"/>
                    <a:gd name="T5" fmla="*/ 14 h 15"/>
                    <a:gd name="T6" fmla="*/ 1 w 17"/>
                    <a:gd name="T7" fmla="*/ 13 h 15"/>
                    <a:gd name="T8" fmla="*/ 0 w 17"/>
                    <a:gd name="T9" fmla="*/ 10 h 15"/>
                    <a:gd name="T10" fmla="*/ 0 w 17"/>
                    <a:gd name="T11" fmla="*/ 8 h 15"/>
                    <a:gd name="T12" fmla="*/ 0 w 17"/>
                    <a:gd name="T13" fmla="*/ 8 h 15"/>
                    <a:gd name="T14" fmla="*/ 0 w 17"/>
                    <a:gd name="T15" fmla="*/ 5 h 15"/>
                    <a:gd name="T16" fmla="*/ 1 w 17"/>
                    <a:gd name="T17" fmla="*/ 2 h 15"/>
                    <a:gd name="T18" fmla="*/ 4 w 17"/>
                    <a:gd name="T19" fmla="*/ 1 h 15"/>
                    <a:gd name="T20" fmla="*/ 9 w 17"/>
                    <a:gd name="T21" fmla="*/ 0 h 15"/>
                    <a:gd name="T22" fmla="*/ 9 w 17"/>
                    <a:gd name="T23" fmla="*/ 0 h 15"/>
                    <a:gd name="T24" fmla="*/ 13 w 17"/>
                    <a:gd name="T25" fmla="*/ 2 h 15"/>
                    <a:gd name="T26" fmla="*/ 16 w 17"/>
                    <a:gd name="T27" fmla="*/ 5 h 15"/>
                    <a:gd name="T28" fmla="*/ 17 w 17"/>
                    <a:gd name="T29" fmla="*/ 6 h 15"/>
                    <a:gd name="T30" fmla="*/ 17 w 17"/>
                    <a:gd name="T31" fmla="*/ 8 h 15"/>
                    <a:gd name="T32" fmla="*/ 17 w 17"/>
                    <a:gd name="T33" fmla="*/ 8 h 15"/>
                    <a:gd name="T34" fmla="*/ 17 w 17"/>
                    <a:gd name="T35" fmla="*/ 9 h 15"/>
                    <a:gd name="T36" fmla="*/ 16 w 17"/>
                    <a:gd name="T37" fmla="*/ 10 h 15"/>
                    <a:gd name="T38" fmla="*/ 13 w 17"/>
                    <a:gd name="T39" fmla="*/ 13 h 15"/>
                    <a:gd name="T40" fmla="*/ 9 w 17"/>
                    <a:gd name="T4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15">
                      <a:moveTo>
                        <a:pt x="9" y="15"/>
                      </a:moveTo>
                      <a:lnTo>
                        <a:pt x="9" y="15"/>
                      </a:lnTo>
                      <a:lnTo>
                        <a:pt x="4" y="14"/>
                      </a:lnTo>
                      <a:lnTo>
                        <a:pt x="1" y="13"/>
                      </a:lnTo>
                      <a:lnTo>
                        <a:pt x="0" y="10"/>
                      </a:lnTo>
                      <a:lnTo>
                        <a:pt x="0" y="8"/>
                      </a:lnTo>
                      <a:lnTo>
                        <a:pt x="0" y="8"/>
                      </a:lnTo>
                      <a:lnTo>
                        <a:pt x="0" y="5"/>
                      </a:lnTo>
                      <a:lnTo>
                        <a:pt x="1" y="2"/>
                      </a:lnTo>
                      <a:lnTo>
                        <a:pt x="4" y="1"/>
                      </a:lnTo>
                      <a:lnTo>
                        <a:pt x="9" y="0"/>
                      </a:lnTo>
                      <a:lnTo>
                        <a:pt x="9" y="0"/>
                      </a:lnTo>
                      <a:lnTo>
                        <a:pt x="13" y="2"/>
                      </a:lnTo>
                      <a:lnTo>
                        <a:pt x="16" y="5"/>
                      </a:lnTo>
                      <a:lnTo>
                        <a:pt x="17" y="6"/>
                      </a:lnTo>
                      <a:lnTo>
                        <a:pt x="17" y="8"/>
                      </a:lnTo>
                      <a:lnTo>
                        <a:pt x="17" y="8"/>
                      </a:lnTo>
                      <a:lnTo>
                        <a:pt x="17" y="9"/>
                      </a:lnTo>
                      <a:lnTo>
                        <a:pt x="16" y="10"/>
                      </a:lnTo>
                      <a:lnTo>
                        <a:pt x="13" y="13"/>
                      </a:lnTo>
                      <a:lnTo>
                        <a:pt x="9" y="1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2" name="Freeform 1645">
                  <a:extLst>
                    <a:ext uri="{FF2B5EF4-FFF2-40B4-BE49-F238E27FC236}">
                      <a16:creationId xmlns:a16="http://schemas.microsoft.com/office/drawing/2014/main" id="{607B518D-4AD8-274C-5D82-600C2D6F75C9}"/>
                    </a:ext>
                  </a:extLst>
                </p:cNvPr>
                <p:cNvSpPr>
                  <a:spLocks/>
                </p:cNvSpPr>
                <p:nvPr/>
              </p:nvSpPr>
              <p:spPr bwMode="auto">
                <a:xfrm>
                  <a:off x="6159501" y="5067301"/>
                  <a:ext cx="3175" cy="3175"/>
                </a:xfrm>
                <a:custGeom>
                  <a:avLst/>
                  <a:gdLst>
                    <a:gd name="T0" fmla="*/ 9 w 17"/>
                    <a:gd name="T1" fmla="*/ 15 h 15"/>
                    <a:gd name="T2" fmla="*/ 9 w 17"/>
                    <a:gd name="T3" fmla="*/ 15 h 15"/>
                    <a:gd name="T4" fmla="*/ 4 w 17"/>
                    <a:gd name="T5" fmla="*/ 14 h 15"/>
                    <a:gd name="T6" fmla="*/ 1 w 17"/>
                    <a:gd name="T7" fmla="*/ 13 h 15"/>
                    <a:gd name="T8" fmla="*/ 0 w 17"/>
                    <a:gd name="T9" fmla="*/ 10 h 15"/>
                    <a:gd name="T10" fmla="*/ 0 w 17"/>
                    <a:gd name="T11" fmla="*/ 8 h 15"/>
                    <a:gd name="T12" fmla="*/ 0 w 17"/>
                    <a:gd name="T13" fmla="*/ 8 h 15"/>
                    <a:gd name="T14" fmla="*/ 0 w 17"/>
                    <a:gd name="T15" fmla="*/ 5 h 15"/>
                    <a:gd name="T16" fmla="*/ 1 w 17"/>
                    <a:gd name="T17" fmla="*/ 2 h 15"/>
                    <a:gd name="T18" fmla="*/ 4 w 17"/>
                    <a:gd name="T19" fmla="*/ 1 h 15"/>
                    <a:gd name="T20" fmla="*/ 9 w 17"/>
                    <a:gd name="T21" fmla="*/ 0 h 15"/>
                    <a:gd name="T22" fmla="*/ 9 w 17"/>
                    <a:gd name="T23" fmla="*/ 0 h 15"/>
                    <a:gd name="T24" fmla="*/ 13 w 17"/>
                    <a:gd name="T25" fmla="*/ 2 h 15"/>
                    <a:gd name="T26" fmla="*/ 16 w 17"/>
                    <a:gd name="T27" fmla="*/ 5 h 15"/>
                    <a:gd name="T28" fmla="*/ 17 w 17"/>
                    <a:gd name="T29" fmla="*/ 6 h 15"/>
                    <a:gd name="T30" fmla="*/ 17 w 17"/>
                    <a:gd name="T31" fmla="*/ 8 h 15"/>
                    <a:gd name="T32" fmla="*/ 17 w 17"/>
                    <a:gd name="T33" fmla="*/ 8 h 15"/>
                    <a:gd name="T34" fmla="*/ 17 w 17"/>
                    <a:gd name="T35" fmla="*/ 9 h 15"/>
                    <a:gd name="T36" fmla="*/ 16 w 17"/>
                    <a:gd name="T37" fmla="*/ 10 h 15"/>
                    <a:gd name="T38" fmla="*/ 13 w 17"/>
                    <a:gd name="T39" fmla="*/ 13 h 15"/>
                    <a:gd name="T40" fmla="*/ 9 w 17"/>
                    <a:gd name="T4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15">
                      <a:moveTo>
                        <a:pt x="9" y="15"/>
                      </a:moveTo>
                      <a:lnTo>
                        <a:pt x="9" y="15"/>
                      </a:lnTo>
                      <a:lnTo>
                        <a:pt x="4" y="14"/>
                      </a:lnTo>
                      <a:lnTo>
                        <a:pt x="1" y="13"/>
                      </a:lnTo>
                      <a:lnTo>
                        <a:pt x="0" y="10"/>
                      </a:lnTo>
                      <a:lnTo>
                        <a:pt x="0" y="8"/>
                      </a:lnTo>
                      <a:lnTo>
                        <a:pt x="0" y="8"/>
                      </a:lnTo>
                      <a:lnTo>
                        <a:pt x="0" y="5"/>
                      </a:lnTo>
                      <a:lnTo>
                        <a:pt x="1" y="2"/>
                      </a:lnTo>
                      <a:lnTo>
                        <a:pt x="4" y="1"/>
                      </a:lnTo>
                      <a:lnTo>
                        <a:pt x="9" y="0"/>
                      </a:lnTo>
                      <a:lnTo>
                        <a:pt x="9" y="0"/>
                      </a:lnTo>
                      <a:lnTo>
                        <a:pt x="13" y="2"/>
                      </a:lnTo>
                      <a:lnTo>
                        <a:pt x="16" y="5"/>
                      </a:lnTo>
                      <a:lnTo>
                        <a:pt x="17" y="6"/>
                      </a:lnTo>
                      <a:lnTo>
                        <a:pt x="17" y="8"/>
                      </a:lnTo>
                      <a:lnTo>
                        <a:pt x="17" y="8"/>
                      </a:lnTo>
                      <a:lnTo>
                        <a:pt x="17" y="9"/>
                      </a:lnTo>
                      <a:lnTo>
                        <a:pt x="16" y="10"/>
                      </a:lnTo>
                      <a:lnTo>
                        <a:pt x="13" y="13"/>
                      </a:lnTo>
                      <a:lnTo>
                        <a:pt x="9"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3" name="Freeform 1646">
                  <a:extLst>
                    <a:ext uri="{FF2B5EF4-FFF2-40B4-BE49-F238E27FC236}">
                      <a16:creationId xmlns:a16="http://schemas.microsoft.com/office/drawing/2014/main" id="{DF46E2AA-6E65-2069-E507-5B9981BF1457}"/>
                    </a:ext>
                  </a:extLst>
                </p:cNvPr>
                <p:cNvSpPr>
                  <a:spLocks/>
                </p:cNvSpPr>
                <p:nvPr/>
              </p:nvSpPr>
              <p:spPr bwMode="auto">
                <a:xfrm>
                  <a:off x="6159501" y="5067301"/>
                  <a:ext cx="3175" cy="3175"/>
                </a:xfrm>
                <a:custGeom>
                  <a:avLst/>
                  <a:gdLst>
                    <a:gd name="T0" fmla="*/ 9 w 17"/>
                    <a:gd name="T1" fmla="*/ 14 h 14"/>
                    <a:gd name="T2" fmla="*/ 9 w 17"/>
                    <a:gd name="T3" fmla="*/ 14 h 14"/>
                    <a:gd name="T4" fmla="*/ 4 w 17"/>
                    <a:gd name="T5" fmla="*/ 14 h 14"/>
                    <a:gd name="T6" fmla="*/ 1 w 17"/>
                    <a:gd name="T7" fmla="*/ 12 h 14"/>
                    <a:gd name="T8" fmla="*/ 0 w 17"/>
                    <a:gd name="T9" fmla="*/ 10 h 14"/>
                    <a:gd name="T10" fmla="*/ 0 w 17"/>
                    <a:gd name="T11" fmla="*/ 8 h 14"/>
                    <a:gd name="T12" fmla="*/ 0 w 17"/>
                    <a:gd name="T13" fmla="*/ 8 h 14"/>
                    <a:gd name="T14" fmla="*/ 0 w 17"/>
                    <a:gd name="T15" fmla="*/ 5 h 14"/>
                    <a:gd name="T16" fmla="*/ 1 w 17"/>
                    <a:gd name="T17" fmla="*/ 2 h 14"/>
                    <a:gd name="T18" fmla="*/ 4 w 17"/>
                    <a:gd name="T19" fmla="*/ 1 h 14"/>
                    <a:gd name="T20" fmla="*/ 9 w 17"/>
                    <a:gd name="T21" fmla="*/ 0 h 14"/>
                    <a:gd name="T22" fmla="*/ 9 w 17"/>
                    <a:gd name="T23" fmla="*/ 0 h 14"/>
                    <a:gd name="T24" fmla="*/ 13 w 17"/>
                    <a:gd name="T25" fmla="*/ 2 h 14"/>
                    <a:gd name="T26" fmla="*/ 16 w 17"/>
                    <a:gd name="T27" fmla="*/ 5 h 14"/>
                    <a:gd name="T28" fmla="*/ 17 w 17"/>
                    <a:gd name="T29" fmla="*/ 6 h 14"/>
                    <a:gd name="T30" fmla="*/ 17 w 17"/>
                    <a:gd name="T31" fmla="*/ 8 h 14"/>
                    <a:gd name="T32" fmla="*/ 17 w 17"/>
                    <a:gd name="T33" fmla="*/ 8 h 14"/>
                    <a:gd name="T34" fmla="*/ 17 w 17"/>
                    <a:gd name="T35" fmla="*/ 9 h 14"/>
                    <a:gd name="T36" fmla="*/ 16 w 17"/>
                    <a:gd name="T37" fmla="*/ 10 h 14"/>
                    <a:gd name="T38" fmla="*/ 13 w 17"/>
                    <a:gd name="T39" fmla="*/ 12 h 14"/>
                    <a:gd name="T40" fmla="*/ 9 w 17"/>
                    <a:gd name="T41" fmla="*/ 14 h 14"/>
                    <a:gd name="T42" fmla="*/ 9 w 17"/>
                    <a:gd name="T43"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7" h="14">
                      <a:moveTo>
                        <a:pt x="9" y="14"/>
                      </a:moveTo>
                      <a:lnTo>
                        <a:pt x="9" y="14"/>
                      </a:lnTo>
                      <a:lnTo>
                        <a:pt x="4" y="14"/>
                      </a:lnTo>
                      <a:lnTo>
                        <a:pt x="1" y="12"/>
                      </a:lnTo>
                      <a:lnTo>
                        <a:pt x="0" y="10"/>
                      </a:lnTo>
                      <a:lnTo>
                        <a:pt x="0" y="8"/>
                      </a:lnTo>
                      <a:lnTo>
                        <a:pt x="0" y="8"/>
                      </a:lnTo>
                      <a:lnTo>
                        <a:pt x="0" y="5"/>
                      </a:lnTo>
                      <a:lnTo>
                        <a:pt x="1" y="2"/>
                      </a:lnTo>
                      <a:lnTo>
                        <a:pt x="4" y="1"/>
                      </a:lnTo>
                      <a:lnTo>
                        <a:pt x="9" y="0"/>
                      </a:lnTo>
                      <a:lnTo>
                        <a:pt x="9" y="0"/>
                      </a:lnTo>
                      <a:lnTo>
                        <a:pt x="13" y="2"/>
                      </a:lnTo>
                      <a:lnTo>
                        <a:pt x="16" y="5"/>
                      </a:lnTo>
                      <a:lnTo>
                        <a:pt x="17" y="6"/>
                      </a:lnTo>
                      <a:lnTo>
                        <a:pt x="17" y="8"/>
                      </a:lnTo>
                      <a:lnTo>
                        <a:pt x="17" y="8"/>
                      </a:lnTo>
                      <a:lnTo>
                        <a:pt x="17" y="9"/>
                      </a:lnTo>
                      <a:lnTo>
                        <a:pt x="16" y="10"/>
                      </a:lnTo>
                      <a:lnTo>
                        <a:pt x="13" y="12"/>
                      </a:lnTo>
                      <a:lnTo>
                        <a:pt x="9" y="14"/>
                      </a:lnTo>
                      <a:lnTo>
                        <a:pt x="9"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14" name="Freeform 1647">
                  <a:extLst>
                    <a:ext uri="{FF2B5EF4-FFF2-40B4-BE49-F238E27FC236}">
                      <a16:creationId xmlns:a16="http://schemas.microsoft.com/office/drawing/2014/main" id="{58FF7F9C-FBC6-823D-D6C3-B02CA7E44F69}"/>
                    </a:ext>
                  </a:extLst>
                </p:cNvPr>
                <p:cNvSpPr>
                  <a:spLocks/>
                </p:cNvSpPr>
                <p:nvPr/>
              </p:nvSpPr>
              <p:spPr bwMode="auto">
                <a:xfrm>
                  <a:off x="6154738" y="5065713"/>
                  <a:ext cx="4763" cy="3175"/>
                </a:xfrm>
                <a:custGeom>
                  <a:avLst/>
                  <a:gdLst>
                    <a:gd name="T0" fmla="*/ 8 w 18"/>
                    <a:gd name="T1" fmla="*/ 14 h 14"/>
                    <a:gd name="T2" fmla="*/ 8 w 18"/>
                    <a:gd name="T3" fmla="*/ 14 h 14"/>
                    <a:gd name="T4" fmla="*/ 3 w 18"/>
                    <a:gd name="T5" fmla="*/ 14 h 14"/>
                    <a:gd name="T6" fmla="*/ 1 w 18"/>
                    <a:gd name="T7" fmla="*/ 12 h 14"/>
                    <a:gd name="T8" fmla="*/ 0 w 18"/>
                    <a:gd name="T9" fmla="*/ 10 h 14"/>
                    <a:gd name="T10" fmla="*/ 0 w 18"/>
                    <a:gd name="T11" fmla="*/ 8 h 14"/>
                    <a:gd name="T12" fmla="*/ 0 w 18"/>
                    <a:gd name="T13" fmla="*/ 8 h 14"/>
                    <a:gd name="T14" fmla="*/ 0 w 18"/>
                    <a:gd name="T15" fmla="*/ 4 h 14"/>
                    <a:gd name="T16" fmla="*/ 1 w 18"/>
                    <a:gd name="T17" fmla="*/ 2 h 14"/>
                    <a:gd name="T18" fmla="*/ 3 w 18"/>
                    <a:gd name="T19" fmla="*/ 0 h 14"/>
                    <a:gd name="T20" fmla="*/ 8 w 18"/>
                    <a:gd name="T21" fmla="*/ 0 h 14"/>
                    <a:gd name="T22" fmla="*/ 8 w 18"/>
                    <a:gd name="T23" fmla="*/ 0 h 14"/>
                    <a:gd name="T24" fmla="*/ 14 w 18"/>
                    <a:gd name="T25" fmla="*/ 2 h 14"/>
                    <a:gd name="T26" fmla="*/ 17 w 18"/>
                    <a:gd name="T27" fmla="*/ 4 h 14"/>
                    <a:gd name="T28" fmla="*/ 18 w 18"/>
                    <a:gd name="T29" fmla="*/ 6 h 14"/>
                    <a:gd name="T30" fmla="*/ 18 w 18"/>
                    <a:gd name="T31" fmla="*/ 8 h 14"/>
                    <a:gd name="T32" fmla="*/ 18 w 18"/>
                    <a:gd name="T33" fmla="*/ 8 h 14"/>
                    <a:gd name="T34" fmla="*/ 18 w 18"/>
                    <a:gd name="T35" fmla="*/ 9 h 14"/>
                    <a:gd name="T36" fmla="*/ 17 w 18"/>
                    <a:gd name="T37" fmla="*/ 10 h 14"/>
                    <a:gd name="T38" fmla="*/ 14 w 18"/>
                    <a:gd name="T39" fmla="*/ 12 h 14"/>
                    <a:gd name="T40" fmla="*/ 8 w 18"/>
                    <a:gd name="T4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4">
                      <a:moveTo>
                        <a:pt x="8" y="14"/>
                      </a:moveTo>
                      <a:lnTo>
                        <a:pt x="8" y="14"/>
                      </a:lnTo>
                      <a:lnTo>
                        <a:pt x="3" y="14"/>
                      </a:lnTo>
                      <a:lnTo>
                        <a:pt x="1" y="12"/>
                      </a:lnTo>
                      <a:lnTo>
                        <a:pt x="0" y="10"/>
                      </a:lnTo>
                      <a:lnTo>
                        <a:pt x="0" y="8"/>
                      </a:lnTo>
                      <a:lnTo>
                        <a:pt x="0" y="8"/>
                      </a:lnTo>
                      <a:lnTo>
                        <a:pt x="0" y="4"/>
                      </a:lnTo>
                      <a:lnTo>
                        <a:pt x="1" y="2"/>
                      </a:lnTo>
                      <a:lnTo>
                        <a:pt x="3" y="0"/>
                      </a:lnTo>
                      <a:lnTo>
                        <a:pt x="8" y="0"/>
                      </a:lnTo>
                      <a:lnTo>
                        <a:pt x="8" y="0"/>
                      </a:lnTo>
                      <a:lnTo>
                        <a:pt x="14" y="2"/>
                      </a:lnTo>
                      <a:lnTo>
                        <a:pt x="17" y="4"/>
                      </a:lnTo>
                      <a:lnTo>
                        <a:pt x="18" y="6"/>
                      </a:lnTo>
                      <a:lnTo>
                        <a:pt x="18" y="8"/>
                      </a:lnTo>
                      <a:lnTo>
                        <a:pt x="18" y="8"/>
                      </a:lnTo>
                      <a:lnTo>
                        <a:pt x="18" y="9"/>
                      </a:lnTo>
                      <a:lnTo>
                        <a:pt x="17" y="10"/>
                      </a:lnTo>
                      <a:lnTo>
                        <a:pt x="14" y="12"/>
                      </a:lnTo>
                      <a:lnTo>
                        <a:pt x="8"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5" name="Freeform 1648">
                  <a:extLst>
                    <a:ext uri="{FF2B5EF4-FFF2-40B4-BE49-F238E27FC236}">
                      <a16:creationId xmlns:a16="http://schemas.microsoft.com/office/drawing/2014/main" id="{1744DA84-30AC-E3A7-FC48-80BBA00121D7}"/>
                    </a:ext>
                  </a:extLst>
                </p:cNvPr>
                <p:cNvSpPr>
                  <a:spLocks/>
                </p:cNvSpPr>
                <p:nvPr/>
              </p:nvSpPr>
              <p:spPr bwMode="auto">
                <a:xfrm>
                  <a:off x="6154738" y="5065713"/>
                  <a:ext cx="4763" cy="3175"/>
                </a:xfrm>
                <a:custGeom>
                  <a:avLst/>
                  <a:gdLst>
                    <a:gd name="T0" fmla="*/ 8 w 18"/>
                    <a:gd name="T1" fmla="*/ 14 h 14"/>
                    <a:gd name="T2" fmla="*/ 8 w 18"/>
                    <a:gd name="T3" fmla="*/ 14 h 14"/>
                    <a:gd name="T4" fmla="*/ 3 w 18"/>
                    <a:gd name="T5" fmla="*/ 14 h 14"/>
                    <a:gd name="T6" fmla="*/ 1 w 18"/>
                    <a:gd name="T7" fmla="*/ 12 h 14"/>
                    <a:gd name="T8" fmla="*/ 0 w 18"/>
                    <a:gd name="T9" fmla="*/ 10 h 14"/>
                    <a:gd name="T10" fmla="*/ 0 w 18"/>
                    <a:gd name="T11" fmla="*/ 8 h 14"/>
                    <a:gd name="T12" fmla="*/ 0 w 18"/>
                    <a:gd name="T13" fmla="*/ 8 h 14"/>
                    <a:gd name="T14" fmla="*/ 0 w 18"/>
                    <a:gd name="T15" fmla="*/ 4 h 14"/>
                    <a:gd name="T16" fmla="*/ 1 w 18"/>
                    <a:gd name="T17" fmla="*/ 2 h 14"/>
                    <a:gd name="T18" fmla="*/ 3 w 18"/>
                    <a:gd name="T19" fmla="*/ 0 h 14"/>
                    <a:gd name="T20" fmla="*/ 8 w 18"/>
                    <a:gd name="T21" fmla="*/ 0 h 14"/>
                    <a:gd name="T22" fmla="*/ 8 w 18"/>
                    <a:gd name="T23" fmla="*/ 0 h 14"/>
                    <a:gd name="T24" fmla="*/ 14 w 18"/>
                    <a:gd name="T25" fmla="*/ 2 h 14"/>
                    <a:gd name="T26" fmla="*/ 17 w 18"/>
                    <a:gd name="T27" fmla="*/ 4 h 14"/>
                    <a:gd name="T28" fmla="*/ 18 w 18"/>
                    <a:gd name="T29" fmla="*/ 6 h 14"/>
                    <a:gd name="T30" fmla="*/ 18 w 18"/>
                    <a:gd name="T31" fmla="*/ 8 h 14"/>
                    <a:gd name="T32" fmla="*/ 18 w 18"/>
                    <a:gd name="T33" fmla="*/ 8 h 14"/>
                    <a:gd name="T34" fmla="*/ 18 w 18"/>
                    <a:gd name="T35" fmla="*/ 9 h 14"/>
                    <a:gd name="T36" fmla="*/ 17 w 18"/>
                    <a:gd name="T37" fmla="*/ 10 h 14"/>
                    <a:gd name="T38" fmla="*/ 14 w 18"/>
                    <a:gd name="T39" fmla="*/ 12 h 14"/>
                    <a:gd name="T40" fmla="*/ 8 w 18"/>
                    <a:gd name="T4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4">
                      <a:moveTo>
                        <a:pt x="8" y="14"/>
                      </a:moveTo>
                      <a:lnTo>
                        <a:pt x="8" y="14"/>
                      </a:lnTo>
                      <a:lnTo>
                        <a:pt x="3" y="14"/>
                      </a:lnTo>
                      <a:lnTo>
                        <a:pt x="1" y="12"/>
                      </a:lnTo>
                      <a:lnTo>
                        <a:pt x="0" y="10"/>
                      </a:lnTo>
                      <a:lnTo>
                        <a:pt x="0" y="8"/>
                      </a:lnTo>
                      <a:lnTo>
                        <a:pt x="0" y="8"/>
                      </a:lnTo>
                      <a:lnTo>
                        <a:pt x="0" y="4"/>
                      </a:lnTo>
                      <a:lnTo>
                        <a:pt x="1" y="2"/>
                      </a:lnTo>
                      <a:lnTo>
                        <a:pt x="3" y="0"/>
                      </a:lnTo>
                      <a:lnTo>
                        <a:pt x="8" y="0"/>
                      </a:lnTo>
                      <a:lnTo>
                        <a:pt x="8" y="0"/>
                      </a:lnTo>
                      <a:lnTo>
                        <a:pt x="14" y="2"/>
                      </a:lnTo>
                      <a:lnTo>
                        <a:pt x="17" y="4"/>
                      </a:lnTo>
                      <a:lnTo>
                        <a:pt x="18" y="6"/>
                      </a:lnTo>
                      <a:lnTo>
                        <a:pt x="18" y="8"/>
                      </a:lnTo>
                      <a:lnTo>
                        <a:pt x="18" y="8"/>
                      </a:lnTo>
                      <a:lnTo>
                        <a:pt x="18" y="9"/>
                      </a:lnTo>
                      <a:lnTo>
                        <a:pt x="17" y="10"/>
                      </a:lnTo>
                      <a:lnTo>
                        <a:pt x="14" y="12"/>
                      </a:lnTo>
                      <a:lnTo>
                        <a:pt x="8"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6" name="Freeform 1649">
                  <a:extLst>
                    <a:ext uri="{FF2B5EF4-FFF2-40B4-BE49-F238E27FC236}">
                      <a16:creationId xmlns:a16="http://schemas.microsoft.com/office/drawing/2014/main" id="{54C0731C-328D-4DB7-5A12-D3E42F25BF7E}"/>
                    </a:ext>
                  </a:extLst>
                </p:cNvPr>
                <p:cNvSpPr>
                  <a:spLocks/>
                </p:cNvSpPr>
                <p:nvPr/>
              </p:nvSpPr>
              <p:spPr bwMode="auto">
                <a:xfrm>
                  <a:off x="6154738" y="5065713"/>
                  <a:ext cx="4763" cy="3175"/>
                </a:xfrm>
                <a:custGeom>
                  <a:avLst/>
                  <a:gdLst>
                    <a:gd name="T0" fmla="*/ 8 w 18"/>
                    <a:gd name="T1" fmla="*/ 14 h 14"/>
                    <a:gd name="T2" fmla="*/ 8 w 18"/>
                    <a:gd name="T3" fmla="*/ 14 h 14"/>
                    <a:gd name="T4" fmla="*/ 3 w 18"/>
                    <a:gd name="T5" fmla="*/ 14 h 14"/>
                    <a:gd name="T6" fmla="*/ 1 w 18"/>
                    <a:gd name="T7" fmla="*/ 12 h 14"/>
                    <a:gd name="T8" fmla="*/ 0 w 18"/>
                    <a:gd name="T9" fmla="*/ 10 h 14"/>
                    <a:gd name="T10" fmla="*/ 0 w 18"/>
                    <a:gd name="T11" fmla="*/ 8 h 14"/>
                    <a:gd name="T12" fmla="*/ 0 w 18"/>
                    <a:gd name="T13" fmla="*/ 8 h 14"/>
                    <a:gd name="T14" fmla="*/ 0 w 18"/>
                    <a:gd name="T15" fmla="*/ 5 h 14"/>
                    <a:gd name="T16" fmla="*/ 1 w 18"/>
                    <a:gd name="T17" fmla="*/ 2 h 14"/>
                    <a:gd name="T18" fmla="*/ 3 w 18"/>
                    <a:gd name="T19" fmla="*/ 0 h 14"/>
                    <a:gd name="T20" fmla="*/ 8 w 18"/>
                    <a:gd name="T21" fmla="*/ 0 h 14"/>
                    <a:gd name="T22" fmla="*/ 8 w 18"/>
                    <a:gd name="T23" fmla="*/ 0 h 14"/>
                    <a:gd name="T24" fmla="*/ 14 w 18"/>
                    <a:gd name="T25" fmla="*/ 2 h 14"/>
                    <a:gd name="T26" fmla="*/ 17 w 18"/>
                    <a:gd name="T27" fmla="*/ 5 h 14"/>
                    <a:gd name="T28" fmla="*/ 18 w 18"/>
                    <a:gd name="T29" fmla="*/ 6 h 14"/>
                    <a:gd name="T30" fmla="*/ 18 w 18"/>
                    <a:gd name="T31" fmla="*/ 8 h 14"/>
                    <a:gd name="T32" fmla="*/ 18 w 18"/>
                    <a:gd name="T33" fmla="*/ 8 h 14"/>
                    <a:gd name="T34" fmla="*/ 18 w 18"/>
                    <a:gd name="T35" fmla="*/ 9 h 14"/>
                    <a:gd name="T36" fmla="*/ 17 w 18"/>
                    <a:gd name="T37" fmla="*/ 10 h 14"/>
                    <a:gd name="T38" fmla="*/ 14 w 18"/>
                    <a:gd name="T39" fmla="*/ 12 h 14"/>
                    <a:gd name="T40" fmla="*/ 8 w 18"/>
                    <a:gd name="T41" fmla="*/ 14 h 14"/>
                    <a:gd name="T42" fmla="*/ 8 w 18"/>
                    <a:gd name="T43"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 h="14">
                      <a:moveTo>
                        <a:pt x="8" y="14"/>
                      </a:moveTo>
                      <a:lnTo>
                        <a:pt x="8" y="14"/>
                      </a:lnTo>
                      <a:lnTo>
                        <a:pt x="3" y="14"/>
                      </a:lnTo>
                      <a:lnTo>
                        <a:pt x="1" y="12"/>
                      </a:lnTo>
                      <a:lnTo>
                        <a:pt x="0" y="10"/>
                      </a:lnTo>
                      <a:lnTo>
                        <a:pt x="0" y="8"/>
                      </a:lnTo>
                      <a:lnTo>
                        <a:pt x="0" y="8"/>
                      </a:lnTo>
                      <a:lnTo>
                        <a:pt x="0" y="5"/>
                      </a:lnTo>
                      <a:lnTo>
                        <a:pt x="1" y="2"/>
                      </a:lnTo>
                      <a:lnTo>
                        <a:pt x="3" y="0"/>
                      </a:lnTo>
                      <a:lnTo>
                        <a:pt x="8" y="0"/>
                      </a:lnTo>
                      <a:lnTo>
                        <a:pt x="8" y="0"/>
                      </a:lnTo>
                      <a:lnTo>
                        <a:pt x="14" y="2"/>
                      </a:lnTo>
                      <a:lnTo>
                        <a:pt x="17" y="5"/>
                      </a:lnTo>
                      <a:lnTo>
                        <a:pt x="18" y="6"/>
                      </a:lnTo>
                      <a:lnTo>
                        <a:pt x="18" y="8"/>
                      </a:lnTo>
                      <a:lnTo>
                        <a:pt x="18" y="8"/>
                      </a:lnTo>
                      <a:lnTo>
                        <a:pt x="18" y="9"/>
                      </a:lnTo>
                      <a:lnTo>
                        <a:pt x="17" y="10"/>
                      </a:lnTo>
                      <a:lnTo>
                        <a:pt x="14" y="12"/>
                      </a:lnTo>
                      <a:lnTo>
                        <a:pt x="8" y="14"/>
                      </a:lnTo>
                      <a:lnTo>
                        <a:pt x="8"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17" name="Freeform 1650">
                  <a:extLst>
                    <a:ext uri="{FF2B5EF4-FFF2-40B4-BE49-F238E27FC236}">
                      <a16:creationId xmlns:a16="http://schemas.microsoft.com/office/drawing/2014/main" id="{703BCE59-0B1A-1F59-C405-D40268B4A909}"/>
                    </a:ext>
                  </a:extLst>
                </p:cNvPr>
                <p:cNvSpPr>
                  <a:spLocks/>
                </p:cNvSpPr>
                <p:nvPr/>
              </p:nvSpPr>
              <p:spPr bwMode="auto">
                <a:xfrm>
                  <a:off x="6149976" y="5065713"/>
                  <a:ext cx="4763" cy="3175"/>
                </a:xfrm>
                <a:custGeom>
                  <a:avLst/>
                  <a:gdLst>
                    <a:gd name="T0" fmla="*/ 9 w 18"/>
                    <a:gd name="T1" fmla="*/ 14 h 14"/>
                    <a:gd name="T2" fmla="*/ 9 w 18"/>
                    <a:gd name="T3" fmla="*/ 14 h 14"/>
                    <a:gd name="T4" fmla="*/ 4 w 18"/>
                    <a:gd name="T5" fmla="*/ 14 h 14"/>
                    <a:gd name="T6" fmla="*/ 1 w 18"/>
                    <a:gd name="T7" fmla="*/ 12 h 14"/>
                    <a:gd name="T8" fmla="*/ 0 w 18"/>
                    <a:gd name="T9" fmla="*/ 9 h 14"/>
                    <a:gd name="T10" fmla="*/ 0 w 18"/>
                    <a:gd name="T11" fmla="*/ 6 h 14"/>
                    <a:gd name="T12" fmla="*/ 0 w 18"/>
                    <a:gd name="T13" fmla="*/ 6 h 14"/>
                    <a:gd name="T14" fmla="*/ 0 w 18"/>
                    <a:gd name="T15" fmla="*/ 4 h 14"/>
                    <a:gd name="T16" fmla="*/ 1 w 18"/>
                    <a:gd name="T17" fmla="*/ 2 h 14"/>
                    <a:gd name="T18" fmla="*/ 4 w 18"/>
                    <a:gd name="T19" fmla="*/ 0 h 14"/>
                    <a:gd name="T20" fmla="*/ 9 w 18"/>
                    <a:gd name="T21" fmla="*/ 0 h 14"/>
                    <a:gd name="T22" fmla="*/ 9 w 18"/>
                    <a:gd name="T23" fmla="*/ 0 h 14"/>
                    <a:gd name="T24" fmla="*/ 13 w 18"/>
                    <a:gd name="T25" fmla="*/ 2 h 14"/>
                    <a:gd name="T26" fmla="*/ 16 w 18"/>
                    <a:gd name="T27" fmla="*/ 4 h 14"/>
                    <a:gd name="T28" fmla="*/ 18 w 18"/>
                    <a:gd name="T29" fmla="*/ 6 h 14"/>
                    <a:gd name="T30" fmla="*/ 18 w 18"/>
                    <a:gd name="T31" fmla="*/ 6 h 14"/>
                    <a:gd name="T32" fmla="*/ 17 w 18"/>
                    <a:gd name="T33" fmla="*/ 8 h 14"/>
                    <a:gd name="T34" fmla="*/ 16 w 18"/>
                    <a:gd name="T35" fmla="*/ 9 h 14"/>
                    <a:gd name="T36" fmla="*/ 13 w 18"/>
                    <a:gd name="T37" fmla="*/ 12 h 14"/>
                    <a:gd name="T38" fmla="*/ 9 w 18"/>
                    <a:gd name="T3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14">
                      <a:moveTo>
                        <a:pt x="9" y="14"/>
                      </a:moveTo>
                      <a:lnTo>
                        <a:pt x="9" y="14"/>
                      </a:lnTo>
                      <a:lnTo>
                        <a:pt x="4" y="14"/>
                      </a:lnTo>
                      <a:lnTo>
                        <a:pt x="1" y="12"/>
                      </a:lnTo>
                      <a:lnTo>
                        <a:pt x="0" y="9"/>
                      </a:lnTo>
                      <a:lnTo>
                        <a:pt x="0" y="6"/>
                      </a:lnTo>
                      <a:lnTo>
                        <a:pt x="0" y="6"/>
                      </a:lnTo>
                      <a:lnTo>
                        <a:pt x="0" y="4"/>
                      </a:lnTo>
                      <a:lnTo>
                        <a:pt x="1" y="2"/>
                      </a:lnTo>
                      <a:lnTo>
                        <a:pt x="4" y="0"/>
                      </a:lnTo>
                      <a:lnTo>
                        <a:pt x="9" y="0"/>
                      </a:lnTo>
                      <a:lnTo>
                        <a:pt x="9" y="0"/>
                      </a:lnTo>
                      <a:lnTo>
                        <a:pt x="13" y="2"/>
                      </a:lnTo>
                      <a:lnTo>
                        <a:pt x="16" y="4"/>
                      </a:lnTo>
                      <a:lnTo>
                        <a:pt x="18" y="6"/>
                      </a:lnTo>
                      <a:lnTo>
                        <a:pt x="18" y="6"/>
                      </a:lnTo>
                      <a:lnTo>
                        <a:pt x="17" y="8"/>
                      </a:lnTo>
                      <a:lnTo>
                        <a:pt x="16" y="9"/>
                      </a:lnTo>
                      <a:lnTo>
                        <a:pt x="13" y="12"/>
                      </a:lnTo>
                      <a:lnTo>
                        <a:pt x="9"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8" name="Freeform 1651">
                  <a:extLst>
                    <a:ext uri="{FF2B5EF4-FFF2-40B4-BE49-F238E27FC236}">
                      <a16:creationId xmlns:a16="http://schemas.microsoft.com/office/drawing/2014/main" id="{1889BD98-2185-5AE0-EDDF-6E8124EF5EF8}"/>
                    </a:ext>
                  </a:extLst>
                </p:cNvPr>
                <p:cNvSpPr>
                  <a:spLocks/>
                </p:cNvSpPr>
                <p:nvPr/>
              </p:nvSpPr>
              <p:spPr bwMode="auto">
                <a:xfrm>
                  <a:off x="6149976" y="5065713"/>
                  <a:ext cx="4763" cy="3175"/>
                </a:xfrm>
                <a:custGeom>
                  <a:avLst/>
                  <a:gdLst>
                    <a:gd name="T0" fmla="*/ 9 w 18"/>
                    <a:gd name="T1" fmla="*/ 14 h 14"/>
                    <a:gd name="T2" fmla="*/ 9 w 18"/>
                    <a:gd name="T3" fmla="*/ 14 h 14"/>
                    <a:gd name="T4" fmla="*/ 4 w 18"/>
                    <a:gd name="T5" fmla="*/ 14 h 14"/>
                    <a:gd name="T6" fmla="*/ 1 w 18"/>
                    <a:gd name="T7" fmla="*/ 12 h 14"/>
                    <a:gd name="T8" fmla="*/ 0 w 18"/>
                    <a:gd name="T9" fmla="*/ 9 h 14"/>
                    <a:gd name="T10" fmla="*/ 0 w 18"/>
                    <a:gd name="T11" fmla="*/ 6 h 14"/>
                    <a:gd name="T12" fmla="*/ 0 w 18"/>
                    <a:gd name="T13" fmla="*/ 6 h 14"/>
                    <a:gd name="T14" fmla="*/ 0 w 18"/>
                    <a:gd name="T15" fmla="*/ 4 h 14"/>
                    <a:gd name="T16" fmla="*/ 1 w 18"/>
                    <a:gd name="T17" fmla="*/ 2 h 14"/>
                    <a:gd name="T18" fmla="*/ 4 w 18"/>
                    <a:gd name="T19" fmla="*/ 0 h 14"/>
                    <a:gd name="T20" fmla="*/ 9 w 18"/>
                    <a:gd name="T21" fmla="*/ 0 h 14"/>
                    <a:gd name="T22" fmla="*/ 9 w 18"/>
                    <a:gd name="T23" fmla="*/ 0 h 14"/>
                    <a:gd name="T24" fmla="*/ 13 w 18"/>
                    <a:gd name="T25" fmla="*/ 2 h 14"/>
                    <a:gd name="T26" fmla="*/ 16 w 18"/>
                    <a:gd name="T27" fmla="*/ 4 h 14"/>
                    <a:gd name="T28" fmla="*/ 18 w 18"/>
                    <a:gd name="T29" fmla="*/ 6 h 14"/>
                    <a:gd name="T30" fmla="*/ 18 w 18"/>
                    <a:gd name="T31" fmla="*/ 6 h 14"/>
                    <a:gd name="T32" fmla="*/ 17 w 18"/>
                    <a:gd name="T33" fmla="*/ 8 h 14"/>
                    <a:gd name="T34" fmla="*/ 16 w 18"/>
                    <a:gd name="T35" fmla="*/ 9 h 14"/>
                    <a:gd name="T36" fmla="*/ 13 w 18"/>
                    <a:gd name="T37" fmla="*/ 12 h 14"/>
                    <a:gd name="T38" fmla="*/ 9 w 18"/>
                    <a:gd name="T3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14">
                      <a:moveTo>
                        <a:pt x="9" y="14"/>
                      </a:moveTo>
                      <a:lnTo>
                        <a:pt x="9" y="14"/>
                      </a:lnTo>
                      <a:lnTo>
                        <a:pt x="4" y="14"/>
                      </a:lnTo>
                      <a:lnTo>
                        <a:pt x="1" y="12"/>
                      </a:lnTo>
                      <a:lnTo>
                        <a:pt x="0" y="9"/>
                      </a:lnTo>
                      <a:lnTo>
                        <a:pt x="0" y="6"/>
                      </a:lnTo>
                      <a:lnTo>
                        <a:pt x="0" y="6"/>
                      </a:lnTo>
                      <a:lnTo>
                        <a:pt x="0" y="4"/>
                      </a:lnTo>
                      <a:lnTo>
                        <a:pt x="1" y="2"/>
                      </a:lnTo>
                      <a:lnTo>
                        <a:pt x="4" y="0"/>
                      </a:lnTo>
                      <a:lnTo>
                        <a:pt x="9" y="0"/>
                      </a:lnTo>
                      <a:lnTo>
                        <a:pt x="9" y="0"/>
                      </a:lnTo>
                      <a:lnTo>
                        <a:pt x="13" y="2"/>
                      </a:lnTo>
                      <a:lnTo>
                        <a:pt x="16" y="4"/>
                      </a:lnTo>
                      <a:lnTo>
                        <a:pt x="18" y="6"/>
                      </a:lnTo>
                      <a:lnTo>
                        <a:pt x="18" y="6"/>
                      </a:lnTo>
                      <a:lnTo>
                        <a:pt x="17" y="8"/>
                      </a:lnTo>
                      <a:lnTo>
                        <a:pt x="16" y="9"/>
                      </a:lnTo>
                      <a:lnTo>
                        <a:pt x="13" y="12"/>
                      </a:lnTo>
                      <a:lnTo>
                        <a:pt x="9"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9" name="Freeform 1652">
                  <a:extLst>
                    <a:ext uri="{FF2B5EF4-FFF2-40B4-BE49-F238E27FC236}">
                      <a16:creationId xmlns:a16="http://schemas.microsoft.com/office/drawing/2014/main" id="{FFB62E1A-AE26-B234-E674-99974D3FD74E}"/>
                    </a:ext>
                  </a:extLst>
                </p:cNvPr>
                <p:cNvSpPr>
                  <a:spLocks/>
                </p:cNvSpPr>
                <p:nvPr/>
              </p:nvSpPr>
              <p:spPr bwMode="auto">
                <a:xfrm>
                  <a:off x="6149976" y="5065713"/>
                  <a:ext cx="4763" cy="3175"/>
                </a:xfrm>
                <a:custGeom>
                  <a:avLst/>
                  <a:gdLst>
                    <a:gd name="T0" fmla="*/ 9 w 18"/>
                    <a:gd name="T1" fmla="*/ 14 h 14"/>
                    <a:gd name="T2" fmla="*/ 9 w 18"/>
                    <a:gd name="T3" fmla="*/ 14 h 14"/>
                    <a:gd name="T4" fmla="*/ 4 w 18"/>
                    <a:gd name="T5" fmla="*/ 14 h 14"/>
                    <a:gd name="T6" fmla="*/ 1 w 18"/>
                    <a:gd name="T7" fmla="*/ 12 h 14"/>
                    <a:gd name="T8" fmla="*/ 0 w 18"/>
                    <a:gd name="T9" fmla="*/ 9 h 14"/>
                    <a:gd name="T10" fmla="*/ 0 w 18"/>
                    <a:gd name="T11" fmla="*/ 6 h 14"/>
                    <a:gd name="T12" fmla="*/ 0 w 18"/>
                    <a:gd name="T13" fmla="*/ 6 h 14"/>
                    <a:gd name="T14" fmla="*/ 0 w 18"/>
                    <a:gd name="T15" fmla="*/ 4 h 14"/>
                    <a:gd name="T16" fmla="*/ 1 w 18"/>
                    <a:gd name="T17" fmla="*/ 2 h 14"/>
                    <a:gd name="T18" fmla="*/ 4 w 18"/>
                    <a:gd name="T19" fmla="*/ 0 h 14"/>
                    <a:gd name="T20" fmla="*/ 9 w 18"/>
                    <a:gd name="T21" fmla="*/ 0 h 14"/>
                    <a:gd name="T22" fmla="*/ 9 w 18"/>
                    <a:gd name="T23" fmla="*/ 0 h 14"/>
                    <a:gd name="T24" fmla="*/ 13 w 18"/>
                    <a:gd name="T25" fmla="*/ 2 h 14"/>
                    <a:gd name="T26" fmla="*/ 16 w 18"/>
                    <a:gd name="T27" fmla="*/ 4 h 14"/>
                    <a:gd name="T28" fmla="*/ 17 w 18"/>
                    <a:gd name="T29" fmla="*/ 5 h 14"/>
                    <a:gd name="T30" fmla="*/ 18 w 18"/>
                    <a:gd name="T31" fmla="*/ 6 h 14"/>
                    <a:gd name="T32" fmla="*/ 18 w 18"/>
                    <a:gd name="T33" fmla="*/ 6 h 14"/>
                    <a:gd name="T34" fmla="*/ 17 w 18"/>
                    <a:gd name="T35" fmla="*/ 8 h 14"/>
                    <a:gd name="T36" fmla="*/ 16 w 18"/>
                    <a:gd name="T37" fmla="*/ 9 h 14"/>
                    <a:gd name="T38" fmla="*/ 13 w 18"/>
                    <a:gd name="T39" fmla="*/ 12 h 14"/>
                    <a:gd name="T40" fmla="*/ 9 w 18"/>
                    <a:gd name="T41" fmla="*/ 14 h 14"/>
                    <a:gd name="T42" fmla="*/ 9 w 18"/>
                    <a:gd name="T43"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 h="14">
                      <a:moveTo>
                        <a:pt x="9" y="14"/>
                      </a:moveTo>
                      <a:lnTo>
                        <a:pt x="9" y="14"/>
                      </a:lnTo>
                      <a:lnTo>
                        <a:pt x="4" y="14"/>
                      </a:lnTo>
                      <a:lnTo>
                        <a:pt x="1" y="12"/>
                      </a:lnTo>
                      <a:lnTo>
                        <a:pt x="0" y="9"/>
                      </a:lnTo>
                      <a:lnTo>
                        <a:pt x="0" y="6"/>
                      </a:lnTo>
                      <a:lnTo>
                        <a:pt x="0" y="6"/>
                      </a:lnTo>
                      <a:lnTo>
                        <a:pt x="0" y="4"/>
                      </a:lnTo>
                      <a:lnTo>
                        <a:pt x="1" y="2"/>
                      </a:lnTo>
                      <a:lnTo>
                        <a:pt x="4" y="0"/>
                      </a:lnTo>
                      <a:lnTo>
                        <a:pt x="9" y="0"/>
                      </a:lnTo>
                      <a:lnTo>
                        <a:pt x="9" y="0"/>
                      </a:lnTo>
                      <a:lnTo>
                        <a:pt x="13" y="2"/>
                      </a:lnTo>
                      <a:lnTo>
                        <a:pt x="16" y="4"/>
                      </a:lnTo>
                      <a:lnTo>
                        <a:pt x="17" y="5"/>
                      </a:lnTo>
                      <a:lnTo>
                        <a:pt x="18" y="6"/>
                      </a:lnTo>
                      <a:lnTo>
                        <a:pt x="18" y="6"/>
                      </a:lnTo>
                      <a:lnTo>
                        <a:pt x="17" y="8"/>
                      </a:lnTo>
                      <a:lnTo>
                        <a:pt x="16" y="9"/>
                      </a:lnTo>
                      <a:lnTo>
                        <a:pt x="13" y="12"/>
                      </a:lnTo>
                      <a:lnTo>
                        <a:pt x="9" y="14"/>
                      </a:lnTo>
                      <a:lnTo>
                        <a:pt x="9"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20" name="Freeform 1653">
                  <a:extLst>
                    <a:ext uri="{FF2B5EF4-FFF2-40B4-BE49-F238E27FC236}">
                      <a16:creationId xmlns:a16="http://schemas.microsoft.com/office/drawing/2014/main" id="{23DC0853-7B86-125D-74A4-DCA911C2C0D4}"/>
                    </a:ext>
                  </a:extLst>
                </p:cNvPr>
                <p:cNvSpPr>
                  <a:spLocks/>
                </p:cNvSpPr>
                <p:nvPr/>
              </p:nvSpPr>
              <p:spPr bwMode="auto">
                <a:xfrm>
                  <a:off x="6146801" y="5065713"/>
                  <a:ext cx="1588" cy="3175"/>
                </a:xfrm>
                <a:custGeom>
                  <a:avLst/>
                  <a:gdLst>
                    <a:gd name="T0" fmla="*/ 9 w 9"/>
                    <a:gd name="T1" fmla="*/ 13 h 13"/>
                    <a:gd name="T2" fmla="*/ 9 w 9"/>
                    <a:gd name="T3" fmla="*/ 13 h 13"/>
                    <a:gd name="T4" fmla="*/ 3 w 9"/>
                    <a:gd name="T5" fmla="*/ 13 h 13"/>
                    <a:gd name="T6" fmla="*/ 1 w 9"/>
                    <a:gd name="T7" fmla="*/ 11 h 13"/>
                    <a:gd name="T8" fmla="*/ 0 w 9"/>
                    <a:gd name="T9" fmla="*/ 9 h 13"/>
                    <a:gd name="T10" fmla="*/ 0 w 9"/>
                    <a:gd name="T11" fmla="*/ 7 h 13"/>
                    <a:gd name="T12" fmla="*/ 0 w 9"/>
                    <a:gd name="T13" fmla="*/ 7 h 13"/>
                    <a:gd name="T14" fmla="*/ 0 w 9"/>
                    <a:gd name="T15" fmla="*/ 4 h 13"/>
                    <a:gd name="T16" fmla="*/ 1 w 9"/>
                    <a:gd name="T17" fmla="*/ 2 h 13"/>
                    <a:gd name="T18" fmla="*/ 3 w 9"/>
                    <a:gd name="T19" fmla="*/ 1 h 13"/>
                    <a:gd name="T20" fmla="*/ 9 w 9"/>
                    <a:gd name="T21" fmla="*/ 0 h 13"/>
                    <a:gd name="T22" fmla="*/ 9 w 9"/>
                    <a:gd name="T23" fmla="*/ 0 h 13"/>
                    <a:gd name="T24" fmla="*/ 9 w 9"/>
                    <a:gd name="T25" fmla="*/ 7 h 13"/>
                    <a:gd name="T26" fmla="*/ 9 w 9"/>
                    <a:gd name="T27" fmla="*/ 7 h 13"/>
                    <a:gd name="T28" fmla="*/ 9 w 9"/>
                    <a:gd name="T2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3">
                      <a:moveTo>
                        <a:pt x="9" y="13"/>
                      </a:moveTo>
                      <a:lnTo>
                        <a:pt x="9" y="13"/>
                      </a:lnTo>
                      <a:lnTo>
                        <a:pt x="3" y="13"/>
                      </a:lnTo>
                      <a:lnTo>
                        <a:pt x="1" y="11"/>
                      </a:lnTo>
                      <a:lnTo>
                        <a:pt x="0" y="9"/>
                      </a:lnTo>
                      <a:lnTo>
                        <a:pt x="0" y="7"/>
                      </a:lnTo>
                      <a:lnTo>
                        <a:pt x="0" y="7"/>
                      </a:lnTo>
                      <a:lnTo>
                        <a:pt x="0" y="4"/>
                      </a:lnTo>
                      <a:lnTo>
                        <a:pt x="1" y="2"/>
                      </a:lnTo>
                      <a:lnTo>
                        <a:pt x="3" y="1"/>
                      </a:lnTo>
                      <a:lnTo>
                        <a:pt x="9" y="0"/>
                      </a:lnTo>
                      <a:lnTo>
                        <a:pt x="9" y="0"/>
                      </a:lnTo>
                      <a:lnTo>
                        <a:pt x="9" y="7"/>
                      </a:lnTo>
                      <a:lnTo>
                        <a:pt x="9" y="7"/>
                      </a:lnTo>
                      <a:lnTo>
                        <a:pt x="9" y="1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1" name="Freeform 1654">
                  <a:extLst>
                    <a:ext uri="{FF2B5EF4-FFF2-40B4-BE49-F238E27FC236}">
                      <a16:creationId xmlns:a16="http://schemas.microsoft.com/office/drawing/2014/main" id="{354C0E55-542C-AA0D-C4E3-A87A150651BE}"/>
                    </a:ext>
                  </a:extLst>
                </p:cNvPr>
                <p:cNvSpPr>
                  <a:spLocks/>
                </p:cNvSpPr>
                <p:nvPr/>
              </p:nvSpPr>
              <p:spPr bwMode="auto">
                <a:xfrm>
                  <a:off x="6146801" y="5065713"/>
                  <a:ext cx="1588" cy="3175"/>
                </a:xfrm>
                <a:custGeom>
                  <a:avLst/>
                  <a:gdLst>
                    <a:gd name="T0" fmla="*/ 9 w 9"/>
                    <a:gd name="T1" fmla="*/ 13 h 13"/>
                    <a:gd name="T2" fmla="*/ 9 w 9"/>
                    <a:gd name="T3" fmla="*/ 13 h 13"/>
                    <a:gd name="T4" fmla="*/ 3 w 9"/>
                    <a:gd name="T5" fmla="*/ 13 h 13"/>
                    <a:gd name="T6" fmla="*/ 1 w 9"/>
                    <a:gd name="T7" fmla="*/ 11 h 13"/>
                    <a:gd name="T8" fmla="*/ 0 w 9"/>
                    <a:gd name="T9" fmla="*/ 9 h 13"/>
                    <a:gd name="T10" fmla="*/ 0 w 9"/>
                    <a:gd name="T11" fmla="*/ 7 h 13"/>
                    <a:gd name="T12" fmla="*/ 0 w 9"/>
                    <a:gd name="T13" fmla="*/ 7 h 13"/>
                    <a:gd name="T14" fmla="*/ 0 w 9"/>
                    <a:gd name="T15" fmla="*/ 4 h 13"/>
                    <a:gd name="T16" fmla="*/ 1 w 9"/>
                    <a:gd name="T17" fmla="*/ 2 h 13"/>
                    <a:gd name="T18" fmla="*/ 3 w 9"/>
                    <a:gd name="T19" fmla="*/ 1 h 13"/>
                    <a:gd name="T20" fmla="*/ 9 w 9"/>
                    <a:gd name="T21" fmla="*/ 0 h 13"/>
                    <a:gd name="T22" fmla="*/ 9 w 9"/>
                    <a:gd name="T23" fmla="*/ 0 h 13"/>
                    <a:gd name="T24" fmla="*/ 9 w 9"/>
                    <a:gd name="T25" fmla="*/ 7 h 13"/>
                    <a:gd name="T26" fmla="*/ 9 w 9"/>
                    <a:gd name="T27" fmla="*/ 7 h 13"/>
                    <a:gd name="T28" fmla="*/ 9 w 9"/>
                    <a:gd name="T2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3">
                      <a:moveTo>
                        <a:pt x="9" y="13"/>
                      </a:moveTo>
                      <a:lnTo>
                        <a:pt x="9" y="13"/>
                      </a:lnTo>
                      <a:lnTo>
                        <a:pt x="3" y="13"/>
                      </a:lnTo>
                      <a:lnTo>
                        <a:pt x="1" y="11"/>
                      </a:lnTo>
                      <a:lnTo>
                        <a:pt x="0" y="9"/>
                      </a:lnTo>
                      <a:lnTo>
                        <a:pt x="0" y="7"/>
                      </a:lnTo>
                      <a:lnTo>
                        <a:pt x="0" y="7"/>
                      </a:lnTo>
                      <a:lnTo>
                        <a:pt x="0" y="4"/>
                      </a:lnTo>
                      <a:lnTo>
                        <a:pt x="1" y="2"/>
                      </a:lnTo>
                      <a:lnTo>
                        <a:pt x="3" y="1"/>
                      </a:lnTo>
                      <a:lnTo>
                        <a:pt x="9" y="0"/>
                      </a:lnTo>
                      <a:lnTo>
                        <a:pt x="9" y="0"/>
                      </a:lnTo>
                      <a:lnTo>
                        <a:pt x="9" y="7"/>
                      </a:lnTo>
                      <a:lnTo>
                        <a:pt x="9" y="7"/>
                      </a:lnTo>
                      <a:lnTo>
                        <a:pt x="9" y="1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2" name="Freeform 1655">
                  <a:extLst>
                    <a:ext uri="{FF2B5EF4-FFF2-40B4-BE49-F238E27FC236}">
                      <a16:creationId xmlns:a16="http://schemas.microsoft.com/office/drawing/2014/main" id="{6F249BA1-FC29-CD8B-F2A1-65F631122E0C}"/>
                    </a:ext>
                  </a:extLst>
                </p:cNvPr>
                <p:cNvSpPr>
                  <a:spLocks/>
                </p:cNvSpPr>
                <p:nvPr/>
              </p:nvSpPr>
              <p:spPr bwMode="auto">
                <a:xfrm>
                  <a:off x="6146801" y="5065713"/>
                  <a:ext cx="1588" cy="3175"/>
                </a:xfrm>
                <a:custGeom>
                  <a:avLst/>
                  <a:gdLst>
                    <a:gd name="T0" fmla="*/ 9 w 9"/>
                    <a:gd name="T1" fmla="*/ 13 h 13"/>
                    <a:gd name="T2" fmla="*/ 9 w 9"/>
                    <a:gd name="T3" fmla="*/ 13 h 13"/>
                    <a:gd name="T4" fmla="*/ 3 w 9"/>
                    <a:gd name="T5" fmla="*/ 13 h 13"/>
                    <a:gd name="T6" fmla="*/ 1 w 9"/>
                    <a:gd name="T7" fmla="*/ 11 h 13"/>
                    <a:gd name="T8" fmla="*/ 0 w 9"/>
                    <a:gd name="T9" fmla="*/ 9 h 13"/>
                    <a:gd name="T10" fmla="*/ 0 w 9"/>
                    <a:gd name="T11" fmla="*/ 7 h 13"/>
                    <a:gd name="T12" fmla="*/ 0 w 9"/>
                    <a:gd name="T13" fmla="*/ 7 h 13"/>
                    <a:gd name="T14" fmla="*/ 0 w 9"/>
                    <a:gd name="T15" fmla="*/ 4 h 13"/>
                    <a:gd name="T16" fmla="*/ 1 w 9"/>
                    <a:gd name="T17" fmla="*/ 2 h 13"/>
                    <a:gd name="T18" fmla="*/ 3 w 9"/>
                    <a:gd name="T19" fmla="*/ 1 h 13"/>
                    <a:gd name="T20" fmla="*/ 9 w 9"/>
                    <a:gd name="T21" fmla="*/ 0 h 13"/>
                    <a:gd name="T22" fmla="*/ 9 w 9"/>
                    <a:gd name="T23" fmla="*/ 0 h 13"/>
                    <a:gd name="T24" fmla="*/ 9 w 9"/>
                    <a:gd name="T25" fmla="*/ 7 h 13"/>
                    <a:gd name="T26" fmla="*/ 9 w 9"/>
                    <a:gd name="T27" fmla="*/ 7 h 13"/>
                    <a:gd name="T28" fmla="*/ 9 w 9"/>
                    <a:gd name="T29" fmla="*/ 13 h 13"/>
                    <a:gd name="T30" fmla="*/ 9 w 9"/>
                    <a:gd name="T31"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 h="13">
                      <a:moveTo>
                        <a:pt x="9" y="13"/>
                      </a:moveTo>
                      <a:lnTo>
                        <a:pt x="9" y="13"/>
                      </a:lnTo>
                      <a:lnTo>
                        <a:pt x="3" y="13"/>
                      </a:lnTo>
                      <a:lnTo>
                        <a:pt x="1" y="11"/>
                      </a:lnTo>
                      <a:lnTo>
                        <a:pt x="0" y="9"/>
                      </a:lnTo>
                      <a:lnTo>
                        <a:pt x="0" y="7"/>
                      </a:lnTo>
                      <a:lnTo>
                        <a:pt x="0" y="7"/>
                      </a:lnTo>
                      <a:lnTo>
                        <a:pt x="0" y="4"/>
                      </a:lnTo>
                      <a:lnTo>
                        <a:pt x="1" y="2"/>
                      </a:lnTo>
                      <a:lnTo>
                        <a:pt x="3" y="1"/>
                      </a:lnTo>
                      <a:lnTo>
                        <a:pt x="9" y="0"/>
                      </a:lnTo>
                      <a:lnTo>
                        <a:pt x="9" y="0"/>
                      </a:lnTo>
                      <a:lnTo>
                        <a:pt x="9" y="7"/>
                      </a:lnTo>
                      <a:lnTo>
                        <a:pt x="9" y="7"/>
                      </a:lnTo>
                      <a:lnTo>
                        <a:pt x="9" y="13"/>
                      </a:lnTo>
                      <a:lnTo>
                        <a:pt x="9" y="1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23" name="Freeform 1656">
                  <a:extLst>
                    <a:ext uri="{FF2B5EF4-FFF2-40B4-BE49-F238E27FC236}">
                      <a16:creationId xmlns:a16="http://schemas.microsoft.com/office/drawing/2014/main" id="{271B76A3-C261-F445-8C59-0EAB843C4D8D}"/>
                    </a:ext>
                  </a:extLst>
                </p:cNvPr>
                <p:cNvSpPr>
                  <a:spLocks/>
                </p:cNvSpPr>
                <p:nvPr/>
              </p:nvSpPr>
              <p:spPr bwMode="auto">
                <a:xfrm>
                  <a:off x="6142038" y="5067301"/>
                  <a:ext cx="3175" cy="3175"/>
                </a:xfrm>
                <a:custGeom>
                  <a:avLst/>
                  <a:gdLst>
                    <a:gd name="T0" fmla="*/ 9 w 9"/>
                    <a:gd name="T1" fmla="*/ 13 h 13"/>
                    <a:gd name="T2" fmla="*/ 9 w 9"/>
                    <a:gd name="T3" fmla="*/ 13 h 13"/>
                    <a:gd name="T4" fmla="*/ 4 w 9"/>
                    <a:gd name="T5" fmla="*/ 13 h 13"/>
                    <a:gd name="T6" fmla="*/ 1 w 9"/>
                    <a:gd name="T7" fmla="*/ 11 h 13"/>
                    <a:gd name="T8" fmla="*/ 0 w 9"/>
                    <a:gd name="T9" fmla="*/ 10 h 13"/>
                    <a:gd name="T10" fmla="*/ 0 w 9"/>
                    <a:gd name="T11" fmla="*/ 6 h 13"/>
                    <a:gd name="T12" fmla="*/ 0 w 9"/>
                    <a:gd name="T13" fmla="*/ 6 h 13"/>
                    <a:gd name="T14" fmla="*/ 0 w 9"/>
                    <a:gd name="T15" fmla="*/ 4 h 13"/>
                    <a:gd name="T16" fmla="*/ 1 w 9"/>
                    <a:gd name="T17" fmla="*/ 2 h 13"/>
                    <a:gd name="T18" fmla="*/ 4 w 9"/>
                    <a:gd name="T19" fmla="*/ 1 h 13"/>
                    <a:gd name="T20" fmla="*/ 9 w 9"/>
                    <a:gd name="T21" fmla="*/ 0 h 13"/>
                    <a:gd name="T22" fmla="*/ 9 w 9"/>
                    <a:gd name="T23" fmla="*/ 0 h 13"/>
                    <a:gd name="T24" fmla="*/ 9 w 9"/>
                    <a:gd name="T25" fmla="*/ 6 h 13"/>
                    <a:gd name="T26" fmla="*/ 9 w 9"/>
                    <a:gd name="T27" fmla="*/ 6 h 13"/>
                    <a:gd name="T28" fmla="*/ 9 w 9"/>
                    <a:gd name="T2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3">
                      <a:moveTo>
                        <a:pt x="9" y="13"/>
                      </a:moveTo>
                      <a:lnTo>
                        <a:pt x="9" y="13"/>
                      </a:lnTo>
                      <a:lnTo>
                        <a:pt x="4" y="13"/>
                      </a:lnTo>
                      <a:lnTo>
                        <a:pt x="1" y="11"/>
                      </a:lnTo>
                      <a:lnTo>
                        <a:pt x="0" y="10"/>
                      </a:lnTo>
                      <a:lnTo>
                        <a:pt x="0" y="6"/>
                      </a:lnTo>
                      <a:lnTo>
                        <a:pt x="0" y="6"/>
                      </a:lnTo>
                      <a:lnTo>
                        <a:pt x="0" y="4"/>
                      </a:lnTo>
                      <a:lnTo>
                        <a:pt x="1" y="2"/>
                      </a:lnTo>
                      <a:lnTo>
                        <a:pt x="4" y="1"/>
                      </a:lnTo>
                      <a:lnTo>
                        <a:pt x="9" y="0"/>
                      </a:lnTo>
                      <a:lnTo>
                        <a:pt x="9" y="0"/>
                      </a:lnTo>
                      <a:lnTo>
                        <a:pt x="9" y="6"/>
                      </a:lnTo>
                      <a:lnTo>
                        <a:pt x="9" y="6"/>
                      </a:lnTo>
                      <a:lnTo>
                        <a:pt x="9" y="1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4" name="Freeform 1657">
                  <a:extLst>
                    <a:ext uri="{FF2B5EF4-FFF2-40B4-BE49-F238E27FC236}">
                      <a16:creationId xmlns:a16="http://schemas.microsoft.com/office/drawing/2014/main" id="{99E02A9B-CFE7-8B7D-7099-1EF13B8FA9F0}"/>
                    </a:ext>
                  </a:extLst>
                </p:cNvPr>
                <p:cNvSpPr>
                  <a:spLocks/>
                </p:cNvSpPr>
                <p:nvPr/>
              </p:nvSpPr>
              <p:spPr bwMode="auto">
                <a:xfrm>
                  <a:off x="6142038" y="5067301"/>
                  <a:ext cx="3175" cy="3175"/>
                </a:xfrm>
                <a:custGeom>
                  <a:avLst/>
                  <a:gdLst>
                    <a:gd name="T0" fmla="*/ 9 w 9"/>
                    <a:gd name="T1" fmla="*/ 13 h 13"/>
                    <a:gd name="T2" fmla="*/ 9 w 9"/>
                    <a:gd name="T3" fmla="*/ 13 h 13"/>
                    <a:gd name="T4" fmla="*/ 4 w 9"/>
                    <a:gd name="T5" fmla="*/ 13 h 13"/>
                    <a:gd name="T6" fmla="*/ 1 w 9"/>
                    <a:gd name="T7" fmla="*/ 11 h 13"/>
                    <a:gd name="T8" fmla="*/ 0 w 9"/>
                    <a:gd name="T9" fmla="*/ 10 h 13"/>
                    <a:gd name="T10" fmla="*/ 0 w 9"/>
                    <a:gd name="T11" fmla="*/ 6 h 13"/>
                    <a:gd name="T12" fmla="*/ 0 w 9"/>
                    <a:gd name="T13" fmla="*/ 6 h 13"/>
                    <a:gd name="T14" fmla="*/ 0 w 9"/>
                    <a:gd name="T15" fmla="*/ 4 h 13"/>
                    <a:gd name="T16" fmla="*/ 1 w 9"/>
                    <a:gd name="T17" fmla="*/ 2 h 13"/>
                    <a:gd name="T18" fmla="*/ 4 w 9"/>
                    <a:gd name="T19" fmla="*/ 1 h 13"/>
                    <a:gd name="T20" fmla="*/ 9 w 9"/>
                    <a:gd name="T21" fmla="*/ 0 h 13"/>
                    <a:gd name="T22" fmla="*/ 9 w 9"/>
                    <a:gd name="T23" fmla="*/ 0 h 13"/>
                    <a:gd name="T24" fmla="*/ 9 w 9"/>
                    <a:gd name="T25" fmla="*/ 6 h 13"/>
                    <a:gd name="T26" fmla="*/ 9 w 9"/>
                    <a:gd name="T27" fmla="*/ 6 h 13"/>
                    <a:gd name="T28" fmla="*/ 9 w 9"/>
                    <a:gd name="T2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3">
                      <a:moveTo>
                        <a:pt x="9" y="13"/>
                      </a:moveTo>
                      <a:lnTo>
                        <a:pt x="9" y="13"/>
                      </a:lnTo>
                      <a:lnTo>
                        <a:pt x="4" y="13"/>
                      </a:lnTo>
                      <a:lnTo>
                        <a:pt x="1" y="11"/>
                      </a:lnTo>
                      <a:lnTo>
                        <a:pt x="0" y="10"/>
                      </a:lnTo>
                      <a:lnTo>
                        <a:pt x="0" y="6"/>
                      </a:lnTo>
                      <a:lnTo>
                        <a:pt x="0" y="6"/>
                      </a:lnTo>
                      <a:lnTo>
                        <a:pt x="0" y="4"/>
                      </a:lnTo>
                      <a:lnTo>
                        <a:pt x="1" y="2"/>
                      </a:lnTo>
                      <a:lnTo>
                        <a:pt x="4" y="1"/>
                      </a:lnTo>
                      <a:lnTo>
                        <a:pt x="9" y="0"/>
                      </a:lnTo>
                      <a:lnTo>
                        <a:pt x="9" y="0"/>
                      </a:lnTo>
                      <a:lnTo>
                        <a:pt x="9" y="6"/>
                      </a:lnTo>
                      <a:lnTo>
                        <a:pt x="9" y="6"/>
                      </a:lnTo>
                      <a:lnTo>
                        <a:pt x="9" y="1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5" name="Freeform 1658">
                  <a:extLst>
                    <a:ext uri="{FF2B5EF4-FFF2-40B4-BE49-F238E27FC236}">
                      <a16:creationId xmlns:a16="http://schemas.microsoft.com/office/drawing/2014/main" id="{6AFD8D52-FCA7-43C4-DFB4-EC7692C1BF54}"/>
                    </a:ext>
                  </a:extLst>
                </p:cNvPr>
                <p:cNvSpPr>
                  <a:spLocks/>
                </p:cNvSpPr>
                <p:nvPr/>
              </p:nvSpPr>
              <p:spPr bwMode="auto">
                <a:xfrm>
                  <a:off x="6142038" y="5067301"/>
                  <a:ext cx="3175" cy="3175"/>
                </a:xfrm>
                <a:custGeom>
                  <a:avLst/>
                  <a:gdLst>
                    <a:gd name="T0" fmla="*/ 9 w 9"/>
                    <a:gd name="T1" fmla="*/ 13 h 13"/>
                    <a:gd name="T2" fmla="*/ 9 w 9"/>
                    <a:gd name="T3" fmla="*/ 13 h 13"/>
                    <a:gd name="T4" fmla="*/ 4 w 9"/>
                    <a:gd name="T5" fmla="*/ 13 h 13"/>
                    <a:gd name="T6" fmla="*/ 1 w 9"/>
                    <a:gd name="T7" fmla="*/ 11 h 13"/>
                    <a:gd name="T8" fmla="*/ 0 w 9"/>
                    <a:gd name="T9" fmla="*/ 10 h 13"/>
                    <a:gd name="T10" fmla="*/ 0 w 9"/>
                    <a:gd name="T11" fmla="*/ 7 h 13"/>
                    <a:gd name="T12" fmla="*/ 0 w 9"/>
                    <a:gd name="T13" fmla="*/ 7 h 13"/>
                    <a:gd name="T14" fmla="*/ 0 w 9"/>
                    <a:gd name="T15" fmla="*/ 4 h 13"/>
                    <a:gd name="T16" fmla="*/ 1 w 9"/>
                    <a:gd name="T17" fmla="*/ 2 h 13"/>
                    <a:gd name="T18" fmla="*/ 4 w 9"/>
                    <a:gd name="T19" fmla="*/ 1 h 13"/>
                    <a:gd name="T20" fmla="*/ 9 w 9"/>
                    <a:gd name="T21" fmla="*/ 0 h 13"/>
                    <a:gd name="T22" fmla="*/ 9 w 9"/>
                    <a:gd name="T23" fmla="*/ 0 h 13"/>
                    <a:gd name="T24" fmla="*/ 9 w 9"/>
                    <a:gd name="T25" fmla="*/ 7 h 13"/>
                    <a:gd name="T26" fmla="*/ 9 w 9"/>
                    <a:gd name="T27" fmla="*/ 7 h 13"/>
                    <a:gd name="T28" fmla="*/ 9 w 9"/>
                    <a:gd name="T29" fmla="*/ 13 h 13"/>
                    <a:gd name="T30" fmla="*/ 9 w 9"/>
                    <a:gd name="T31"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 h="13">
                      <a:moveTo>
                        <a:pt x="9" y="13"/>
                      </a:moveTo>
                      <a:lnTo>
                        <a:pt x="9" y="13"/>
                      </a:lnTo>
                      <a:lnTo>
                        <a:pt x="4" y="13"/>
                      </a:lnTo>
                      <a:lnTo>
                        <a:pt x="1" y="11"/>
                      </a:lnTo>
                      <a:lnTo>
                        <a:pt x="0" y="10"/>
                      </a:lnTo>
                      <a:lnTo>
                        <a:pt x="0" y="7"/>
                      </a:lnTo>
                      <a:lnTo>
                        <a:pt x="0" y="7"/>
                      </a:lnTo>
                      <a:lnTo>
                        <a:pt x="0" y="4"/>
                      </a:lnTo>
                      <a:lnTo>
                        <a:pt x="1" y="2"/>
                      </a:lnTo>
                      <a:lnTo>
                        <a:pt x="4" y="1"/>
                      </a:lnTo>
                      <a:lnTo>
                        <a:pt x="9" y="0"/>
                      </a:lnTo>
                      <a:lnTo>
                        <a:pt x="9" y="0"/>
                      </a:lnTo>
                      <a:lnTo>
                        <a:pt x="9" y="7"/>
                      </a:lnTo>
                      <a:lnTo>
                        <a:pt x="9" y="7"/>
                      </a:lnTo>
                      <a:lnTo>
                        <a:pt x="9" y="13"/>
                      </a:lnTo>
                      <a:lnTo>
                        <a:pt x="9" y="1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26" name="Freeform 1659">
                  <a:extLst>
                    <a:ext uri="{FF2B5EF4-FFF2-40B4-BE49-F238E27FC236}">
                      <a16:creationId xmlns:a16="http://schemas.microsoft.com/office/drawing/2014/main" id="{82276CB3-DC36-6462-35F4-53870DDD341D}"/>
                    </a:ext>
                  </a:extLst>
                </p:cNvPr>
                <p:cNvSpPr>
                  <a:spLocks/>
                </p:cNvSpPr>
                <p:nvPr/>
              </p:nvSpPr>
              <p:spPr bwMode="auto">
                <a:xfrm>
                  <a:off x="6138863" y="5068888"/>
                  <a:ext cx="1588" cy="3175"/>
                </a:xfrm>
                <a:custGeom>
                  <a:avLst/>
                  <a:gdLst>
                    <a:gd name="T0" fmla="*/ 9 w 9"/>
                    <a:gd name="T1" fmla="*/ 14 h 14"/>
                    <a:gd name="T2" fmla="*/ 9 w 9"/>
                    <a:gd name="T3" fmla="*/ 14 h 14"/>
                    <a:gd name="T4" fmla="*/ 4 w 9"/>
                    <a:gd name="T5" fmla="*/ 14 h 14"/>
                    <a:gd name="T6" fmla="*/ 1 w 9"/>
                    <a:gd name="T7" fmla="*/ 12 h 14"/>
                    <a:gd name="T8" fmla="*/ 0 w 9"/>
                    <a:gd name="T9" fmla="*/ 10 h 14"/>
                    <a:gd name="T10" fmla="*/ 0 w 9"/>
                    <a:gd name="T11" fmla="*/ 6 h 14"/>
                    <a:gd name="T12" fmla="*/ 0 w 9"/>
                    <a:gd name="T13" fmla="*/ 6 h 14"/>
                    <a:gd name="T14" fmla="*/ 0 w 9"/>
                    <a:gd name="T15" fmla="*/ 4 h 14"/>
                    <a:gd name="T16" fmla="*/ 1 w 9"/>
                    <a:gd name="T17" fmla="*/ 2 h 14"/>
                    <a:gd name="T18" fmla="*/ 4 w 9"/>
                    <a:gd name="T19" fmla="*/ 1 h 14"/>
                    <a:gd name="T20" fmla="*/ 9 w 9"/>
                    <a:gd name="T21" fmla="*/ 0 h 14"/>
                    <a:gd name="T22" fmla="*/ 9 w 9"/>
                    <a:gd name="T23" fmla="*/ 0 h 14"/>
                    <a:gd name="T24" fmla="*/ 9 w 9"/>
                    <a:gd name="T25" fmla="*/ 6 h 14"/>
                    <a:gd name="T26" fmla="*/ 9 w 9"/>
                    <a:gd name="T27" fmla="*/ 6 h 14"/>
                    <a:gd name="T28" fmla="*/ 9 w 9"/>
                    <a:gd name="T2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4">
                      <a:moveTo>
                        <a:pt x="9" y="14"/>
                      </a:moveTo>
                      <a:lnTo>
                        <a:pt x="9" y="14"/>
                      </a:lnTo>
                      <a:lnTo>
                        <a:pt x="4" y="14"/>
                      </a:lnTo>
                      <a:lnTo>
                        <a:pt x="1" y="12"/>
                      </a:lnTo>
                      <a:lnTo>
                        <a:pt x="0" y="10"/>
                      </a:lnTo>
                      <a:lnTo>
                        <a:pt x="0" y="6"/>
                      </a:lnTo>
                      <a:lnTo>
                        <a:pt x="0" y="6"/>
                      </a:lnTo>
                      <a:lnTo>
                        <a:pt x="0" y="4"/>
                      </a:lnTo>
                      <a:lnTo>
                        <a:pt x="1" y="2"/>
                      </a:lnTo>
                      <a:lnTo>
                        <a:pt x="4" y="1"/>
                      </a:lnTo>
                      <a:lnTo>
                        <a:pt x="9" y="0"/>
                      </a:lnTo>
                      <a:lnTo>
                        <a:pt x="9" y="0"/>
                      </a:lnTo>
                      <a:lnTo>
                        <a:pt x="9" y="6"/>
                      </a:lnTo>
                      <a:lnTo>
                        <a:pt x="9" y="6"/>
                      </a:lnTo>
                      <a:lnTo>
                        <a:pt x="9"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7" name="Freeform 1660">
                  <a:extLst>
                    <a:ext uri="{FF2B5EF4-FFF2-40B4-BE49-F238E27FC236}">
                      <a16:creationId xmlns:a16="http://schemas.microsoft.com/office/drawing/2014/main" id="{0D19AC42-8289-4A72-CAEB-DC6D5457C23F}"/>
                    </a:ext>
                  </a:extLst>
                </p:cNvPr>
                <p:cNvSpPr>
                  <a:spLocks/>
                </p:cNvSpPr>
                <p:nvPr/>
              </p:nvSpPr>
              <p:spPr bwMode="auto">
                <a:xfrm>
                  <a:off x="6138863" y="5068888"/>
                  <a:ext cx="1588" cy="3175"/>
                </a:xfrm>
                <a:custGeom>
                  <a:avLst/>
                  <a:gdLst>
                    <a:gd name="T0" fmla="*/ 9 w 9"/>
                    <a:gd name="T1" fmla="*/ 14 h 14"/>
                    <a:gd name="T2" fmla="*/ 9 w 9"/>
                    <a:gd name="T3" fmla="*/ 14 h 14"/>
                    <a:gd name="T4" fmla="*/ 4 w 9"/>
                    <a:gd name="T5" fmla="*/ 14 h 14"/>
                    <a:gd name="T6" fmla="*/ 1 w 9"/>
                    <a:gd name="T7" fmla="*/ 12 h 14"/>
                    <a:gd name="T8" fmla="*/ 0 w 9"/>
                    <a:gd name="T9" fmla="*/ 10 h 14"/>
                    <a:gd name="T10" fmla="*/ 0 w 9"/>
                    <a:gd name="T11" fmla="*/ 6 h 14"/>
                    <a:gd name="T12" fmla="*/ 0 w 9"/>
                    <a:gd name="T13" fmla="*/ 6 h 14"/>
                    <a:gd name="T14" fmla="*/ 0 w 9"/>
                    <a:gd name="T15" fmla="*/ 4 h 14"/>
                    <a:gd name="T16" fmla="*/ 1 w 9"/>
                    <a:gd name="T17" fmla="*/ 2 h 14"/>
                    <a:gd name="T18" fmla="*/ 4 w 9"/>
                    <a:gd name="T19" fmla="*/ 1 h 14"/>
                    <a:gd name="T20" fmla="*/ 9 w 9"/>
                    <a:gd name="T21" fmla="*/ 0 h 14"/>
                    <a:gd name="T22" fmla="*/ 9 w 9"/>
                    <a:gd name="T23" fmla="*/ 0 h 14"/>
                    <a:gd name="T24" fmla="*/ 9 w 9"/>
                    <a:gd name="T25" fmla="*/ 6 h 14"/>
                    <a:gd name="T26" fmla="*/ 9 w 9"/>
                    <a:gd name="T27" fmla="*/ 6 h 14"/>
                    <a:gd name="T28" fmla="*/ 9 w 9"/>
                    <a:gd name="T2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4">
                      <a:moveTo>
                        <a:pt x="9" y="14"/>
                      </a:moveTo>
                      <a:lnTo>
                        <a:pt x="9" y="14"/>
                      </a:lnTo>
                      <a:lnTo>
                        <a:pt x="4" y="14"/>
                      </a:lnTo>
                      <a:lnTo>
                        <a:pt x="1" y="12"/>
                      </a:lnTo>
                      <a:lnTo>
                        <a:pt x="0" y="10"/>
                      </a:lnTo>
                      <a:lnTo>
                        <a:pt x="0" y="6"/>
                      </a:lnTo>
                      <a:lnTo>
                        <a:pt x="0" y="6"/>
                      </a:lnTo>
                      <a:lnTo>
                        <a:pt x="0" y="4"/>
                      </a:lnTo>
                      <a:lnTo>
                        <a:pt x="1" y="2"/>
                      </a:lnTo>
                      <a:lnTo>
                        <a:pt x="4" y="1"/>
                      </a:lnTo>
                      <a:lnTo>
                        <a:pt x="9" y="0"/>
                      </a:lnTo>
                      <a:lnTo>
                        <a:pt x="9" y="0"/>
                      </a:lnTo>
                      <a:lnTo>
                        <a:pt x="9" y="6"/>
                      </a:lnTo>
                      <a:lnTo>
                        <a:pt x="9" y="6"/>
                      </a:lnTo>
                      <a:lnTo>
                        <a:pt x="9"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8" name="Freeform 1661">
                  <a:extLst>
                    <a:ext uri="{FF2B5EF4-FFF2-40B4-BE49-F238E27FC236}">
                      <a16:creationId xmlns:a16="http://schemas.microsoft.com/office/drawing/2014/main" id="{5ECFA6BA-7DFB-4C82-67AA-7056058CAA24}"/>
                    </a:ext>
                  </a:extLst>
                </p:cNvPr>
                <p:cNvSpPr>
                  <a:spLocks/>
                </p:cNvSpPr>
                <p:nvPr/>
              </p:nvSpPr>
              <p:spPr bwMode="auto">
                <a:xfrm>
                  <a:off x="6138863" y="5068888"/>
                  <a:ext cx="1588" cy="3175"/>
                </a:xfrm>
                <a:custGeom>
                  <a:avLst/>
                  <a:gdLst>
                    <a:gd name="T0" fmla="*/ 9 w 9"/>
                    <a:gd name="T1" fmla="*/ 14 h 14"/>
                    <a:gd name="T2" fmla="*/ 9 w 9"/>
                    <a:gd name="T3" fmla="*/ 14 h 14"/>
                    <a:gd name="T4" fmla="*/ 4 w 9"/>
                    <a:gd name="T5" fmla="*/ 14 h 14"/>
                    <a:gd name="T6" fmla="*/ 1 w 9"/>
                    <a:gd name="T7" fmla="*/ 12 h 14"/>
                    <a:gd name="T8" fmla="*/ 0 w 9"/>
                    <a:gd name="T9" fmla="*/ 10 h 14"/>
                    <a:gd name="T10" fmla="*/ 0 w 9"/>
                    <a:gd name="T11" fmla="*/ 6 h 14"/>
                    <a:gd name="T12" fmla="*/ 0 w 9"/>
                    <a:gd name="T13" fmla="*/ 6 h 14"/>
                    <a:gd name="T14" fmla="*/ 0 w 9"/>
                    <a:gd name="T15" fmla="*/ 4 h 14"/>
                    <a:gd name="T16" fmla="*/ 1 w 9"/>
                    <a:gd name="T17" fmla="*/ 2 h 14"/>
                    <a:gd name="T18" fmla="*/ 4 w 9"/>
                    <a:gd name="T19" fmla="*/ 1 h 14"/>
                    <a:gd name="T20" fmla="*/ 9 w 9"/>
                    <a:gd name="T21" fmla="*/ 0 h 14"/>
                    <a:gd name="T22" fmla="*/ 9 w 9"/>
                    <a:gd name="T23" fmla="*/ 0 h 14"/>
                    <a:gd name="T24" fmla="*/ 9 w 9"/>
                    <a:gd name="T25" fmla="*/ 6 h 14"/>
                    <a:gd name="T26" fmla="*/ 9 w 9"/>
                    <a:gd name="T27" fmla="*/ 6 h 14"/>
                    <a:gd name="T28" fmla="*/ 9 w 9"/>
                    <a:gd name="T29" fmla="*/ 14 h 14"/>
                    <a:gd name="T30" fmla="*/ 9 w 9"/>
                    <a:gd name="T3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 h="14">
                      <a:moveTo>
                        <a:pt x="9" y="14"/>
                      </a:moveTo>
                      <a:lnTo>
                        <a:pt x="9" y="14"/>
                      </a:lnTo>
                      <a:lnTo>
                        <a:pt x="4" y="14"/>
                      </a:lnTo>
                      <a:lnTo>
                        <a:pt x="1" y="12"/>
                      </a:lnTo>
                      <a:lnTo>
                        <a:pt x="0" y="10"/>
                      </a:lnTo>
                      <a:lnTo>
                        <a:pt x="0" y="6"/>
                      </a:lnTo>
                      <a:lnTo>
                        <a:pt x="0" y="6"/>
                      </a:lnTo>
                      <a:lnTo>
                        <a:pt x="0" y="4"/>
                      </a:lnTo>
                      <a:lnTo>
                        <a:pt x="1" y="2"/>
                      </a:lnTo>
                      <a:lnTo>
                        <a:pt x="4" y="1"/>
                      </a:lnTo>
                      <a:lnTo>
                        <a:pt x="9" y="0"/>
                      </a:lnTo>
                      <a:lnTo>
                        <a:pt x="9" y="0"/>
                      </a:lnTo>
                      <a:lnTo>
                        <a:pt x="9" y="6"/>
                      </a:lnTo>
                      <a:lnTo>
                        <a:pt x="9" y="6"/>
                      </a:lnTo>
                      <a:lnTo>
                        <a:pt x="9" y="14"/>
                      </a:lnTo>
                      <a:lnTo>
                        <a:pt x="9"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29" name="Freeform 1662">
                  <a:extLst>
                    <a:ext uri="{FF2B5EF4-FFF2-40B4-BE49-F238E27FC236}">
                      <a16:creationId xmlns:a16="http://schemas.microsoft.com/office/drawing/2014/main" id="{370362EE-1ECC-79D2-BA83-F5099C26B2D9}"/>
                    </a:ext>
                  </a:extLst>
                </p:cNvPr>
                <p:cNvSpPr>
                  <a:spLocks/>
                </p:cNvSpPr>
                <p:nvPr/>
              </p:nvSpPr>
              <p:spPr bwMode="auto">
                <a:xfrm>
                  <a:off x="6091238" y="5119688"/>
                  <a:ext cx="85725" cy="15875"/>
                </a:xfrm>
                <a:custGeom>
                  <a:avLst/>
                  <a:gdLst>
                    <a:gd name="T0" fmla="*/ 375 w 375"/>
                    <a:gd name="T1" fmla="*/ 22 h 70"/>
                    <a:gd name="T2" fmla="*/ 367 w 375"/>
                    <a:gd name="T3" fmla="*/ 70 h 70"/>
                    <a:gd name="T4" fmla="*/ 8 w 375"/>
                    <a:gd name="T5" fmla="*/ 70 h 70"/>
                    <a:gd name="T6" fmla="*/ 0 w 375"/>
                    <a:gd name="T7" fmla="*/ 22 h 70"/>
                    <a:gd name="T8" fmla="*/ 0 w 375"/>
                    <a:gd name="T9" fmla="*/ 22 h 70"/>
                    <a:gd name="T10" fmla="*/ 24 w 375"/>
                    <a:gd name="T11" fmla="*/ 17 h 70"/>
                    <a:gd name="T12" fmla="*/ 49 w 375"/>
                    <a:gd name="T13" fmla="*/ 13 h 70"/>
                    <a:gd name="T14" fmla="*/ 75 w 375"/>
                    <a:gd name="T15" fmla="*/ 9 h 70"/>
                    <a:gd name="T16" fmla="*/ 101 w 375"/>
                    <a:gd name="T17" fmla="*/ 6 h 70"/>
                    <a:gd name="T18" fmla="*/ 148 w 375"/>
                    <a:gd name="T19" fmla="*/ 1 h 70"/>
                    <a:gd name="T20" fmla="*/ 169 w 375"/>
                    <a:gd name="T21" fmla="*/ 0 h 70"/>
                    <a:gd name="T22" fmla="*/ 188 w 375"/>
                    <a:gd name="T23" fmla="*/ 0 h 70"/>
                    <a:gd name="T24" fmla="*/ 188 w 375"/>
                    <a:gd name="T25" fmla="*/ 0 h 70"/>
                    <a:gd name="T26" fmla="*/ 229 w 375"/>
                    <a:gd name="T27" fmla="*/ 2 h 70"/>
                    <a:gd name="T28" fmla="*/ 281 w 375"/>
                    <a:gd name="T29" fmla="*/ 6 h 70"/>
                    <a:gd name="T30" fmla="*/ 308 w 375"/>
                    <a:gd name="T31" fmla="*/ 9 h 70"/>
                    <a:gd name="T32" fmla="*/ 334 w 375"/>
                    <a:gd name="T33" fmla="*/ 12 h 70"/>
                    <a:gd name="T34" fmla="*/ 356 w 375"/>
                    <a:gd name="T35" fmla="*/ 17 h 70"/>
                    <a:gd name="T36" fmla="*/ 375 w 375"/>
                    <a:gd name="T37" fmla="*/ 22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75" h="70">
                      <a:moveTo>
                        <a:pt x="375" y="22"/>
                      </a:moveTo>
                      <a:lnTo>
                        <a:pt x="367" y="70"/>
                      </a:lnTo>
                      <a:lnTo>
                        <a:pt x="8" y="70"/>
                      </a:lnTo>
                      <a:lnTo>
                        <a:pt x="0" y="22"/>
                      </a:lnTo>
                      <a:lnTo>
                        <a:pt x="0" y="22"/>
                      </a:lnTo>
                      <a:lnTo>
                        <a:pt x="24" y="17"/>
                      </a:lnTo>
                      <a:lnTo>
                        <a:pt x="49" y="13"/>
                      </a:lnTo>
                      <a:lnTo>
                        <a:pt x="75" y="9"/>
                      </a:lnTo>
                      <a:lnTo>
                        <a:pt x="101" y="6"/>
                      </a:lnTo>
                      <a:lnTo>
                        <a:pt x="148" y="1"/>
                      </a:lnTo>
                      <a:lnTo>
                        <a:pt x="169" y="0"/>
                      </a:lnTo>
                      <a:lnTo>
                        <a:pt x="188" y="0"/>
                      </a:lnTo>
                      <a:lnTo>
                        <a:pt x="188" y="0"/>
                      </a:lnTo>
                      <a:lnTo>
                        <a:pt x="229" y="2"/>
                      </a:lnTo>
                      <a:lnTo>
                        <a:pt x="281" y="6"/>
                      </a:lnTo>
                      <a:lnTo>
                        <a:pt x="308" y="9"/>
                      </a:lnTo>
                      <a:lnTo>
                        <a:pt x="334" y="12"/>
                      </a:lnTo>
                      <a:lnTo>
                        <a:pt x="356" y="17"/>
                      </a:lnTo>
                      <a:lnTo>
                        <a:pt x="375" y="22"/>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0" name="Freeform 1663">
                  <a:extLst>
                    <a:ext uri="{FF2B5EF4-FFF2-40B4-BE49-F238E27FC236}">
                      <a16:creationId xmlns:a16="http://schemas.microsoft.com/office/drawing/2014/main" id="{723F9C5F-C026-4BB2-5C20-56C74E2E05D7}"/>
                    </a:ext>
                  </a:extLst>
                </p:cNvPr>
                <p:cNvSpPr>
                  <a:spLocks/>
                </p:cNvSpPr>
                <p:nvPr/>
              </p:nvSpPr>
              <p:spPr bwMode="auto">
                <a:xfrm>
                  <a:off x="6091238" y="5119688"/>
                  <a:ext cx="85725" cy="15875"/>
                </a:xfrm>
                <a:custGeom>
                  <a:avLst/>
                  <a:gdLst>
                    <a:gd name="T0" fmla="*/ 375 w 375"/>
                    <a:gd name="T1" fmla="*/ 22 h 70"/>
                    <a:gd name="T2" fmla="*/ 367 w 375"/>
                    <a:gd name="T3" fmla="*/ 70 h 70"/>
                    <a:gd name="T4" fmla="*/ 8 w 375"/>
                    <a:gd name="T5" fmla="*/ 70 h 70"/>
                    <a:gd name="T6" fmla="*/ 0 w 375"/>
                    <a:gd name="T7" fmla="*/ 22 h 70"/>
                    <a:gd name="T8" fmla="*/ 0 w 375"/>
                    <a:gd name="T9" fmla="*/ 22 h 70"/>
                    <a:gd name="T10" fmla="*/ 24 w 375"/>
                    <a:gd name="T11" fmla="*/ 17 h 70"/>
                    <a:gd name="T12" fmla="*/ 49 w 375"/>
                    <a:gd name="T13" fmla="*/ 13 h 70"/>
                    <a:gd name="T14" fmla="*/ 75 w 375"/>
                    <a:gd name="T15" fmla="*/ 9 h 70"/>
                    <a:gd name="T16" fmla="*/ 101 w 375"/>
                    <a:gd name="T17" fmla="*/ 6 h 70"/>
                    <a:gd name="T18" fmla="*/ 148 w 375"/>
                    <a:gd name="T19" fmla="*/ 1 h 70"/>
                    <a:gd name="T20" fmla="*/ 169 w 375"/>
                    <a:gd name="T21" fmla="*/ 0 h 70"/>
                    <a:gd name="T22" fmla="*/ 188 w 375"/>
                    <a:gd name="T23" fmla="*/ 0 h 70"/>
                    <a:gd name="T24" fmla="*/ 188 w 375"/>
                    <a:gd name="T25" fmla="*/ 0 h 70"/>
                    <a:gd name="T26" fmla="*/ 229 w 375"/>
                    <a:gd name="T27" fmla="*/ 2 h 70"/>
                    <a:gd name="T28" fmla="*/ 281 w 375"/>
                    <a:gd name="T29" fmla="*/ 6 h 70"/>
                    <a:gd name="T30" fmla="*/ 308 w 375"/>
                    <a:gd name="T31" fmla="*/ 9 h 70"/>
                    <a:gd name="T32" fmla="*/ 334 w 375"/>
                    <a:gd name="T33" fmla="*/ 12 h 70"/>
                    <a:gd name="T34" fmla="*/ 356 w 375"/>
                    <a:gd name="T35" fmla="*/ 17 h 70"/>
                    <a:gd name="T36" fmla="*/ 375 w 375"/>
                    <a:gd name="T37" fmla="*/ 22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75" h="70">
                      <a:moveTo>
                        <a:pt x="375" y="22"/>
                      </a:moveTo>
                      <a:lnTo>
                        <a:pt x="367" y="70"/>
                      </a:lnTo>
                      <a:lnTo>
                        <a:pt x="8" y="70"/>
                      </a:lnTo>
                      <a:lnTo>
                        <a:pt x="0" y="22"/>
                      </a:lnTo>
                      <a:lnTo>
                        <a:pt x="0" y="22"/>
                      </a:lnTo>
                      <a:lnTo>
                        <a:pt x="24" y="17"/>
                      </a:lnTo>
                      <a:lnTo>
                        <a:pt x="49" y="13"/>
                      </a:lnTo>
                      <a:lnTo>
                        <a:pt x="75" y="9"/>
                      </a:lnTo>
                      <a:lnTo>
                        <a:pt x="101" y="6"/>
                      </a:lnTo>
                      <a:lnTo>
                        <a:pt x="148" y="1"/>
                      </a:lnTo>
                      <a:lnTo>
                        <a:pt x="169" y="0"/>
                      </a:lnTo>
                      <a:lnTo>
                        <a:pt x="188" y="0"/>
                      </a:lnTo>
                      <a:lnTo>
                        <a:pt x="188" y="0"/>
                      </a:lnTo>
                      <a:lnTo>
                        <a:pt x="229" y="2"/>
                      </a:lnTo>
                      <a:lnTo>
                        <a:pt x="281" y="6"/>
                      </a:lnTo>
                      <a:lnTo>
                        <a:pt x="308" y="9"/>
                      </a:lnTo>
                      <a:lnTo>
                        <a:pt x="334" y="12"/>
                      </a:lnTo>
                      <a:lnTo>
                        <a:pt x="356" y="17"/>
                      </a:lnTo>
                      <a:lnTo>
                        <a:pt x="375" y="2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1" name="Freeform 1664">
                  <a:extLst>
                    <a:ext uri="{FF2B5EF4-FFF2-40B4-BE49-F238E27FC236}">
                      <a16:creationId xmlns:a16="http://schemas.microsoft.com/office/drawing/2014/main" id="{18C1535D-E4D3-EF53-858C-EC0B9C15BB81}"/>
                    </a:ext>
                  </a:extLst>
                </p:cNvPr>
                <p:cNvSpPr>
                  <a:spLocks/>
                </p:cNvSpPr>
                <p:nvPr/>
              </p:nvSpPr>
              <p:spPr bwMode="auto">
                <a:xfrm>
                  <a:off x="6091238" y="5119688"/>
                  <a:ext cx="85725" cy="15875"/>
                </a:xfrm>
                <a:custGeom>
                  <a:avLst/>
                  <a:gdLst>
                    <a:gd name="T0" fmla="*/ 375 w 375"/>
                    <a:gd name="T1" fmla="*/ 22 h 70"/>
                    <a:gd name="T2" fmla="*/ 367 w 375"/>
                    <a:gd name="T3" fmla="*/ 70 h 70"/>
                    <a:gd name="T4" fmla="*/ 8 w 375"/>
                    <a:gd name="T5" fmla="*/ 70 h 70"/>
                    <a:gd name="T6" fmla="*/ 0 w 375"/>
                    <a:gd name="T7" fmla="*/ 22 h 70"/>
                    <a:gd name="T8" fmla="*/ 0 w 375"/>
                    <a:gd name="T9" fmla="*/ 22 h 70"/>
                    <a:gd name="T10" fmla="*/ 24 w 375"/>
                    <a:gd name="T11" fmla="*/ 17 h 70"/>
                    <a:gd name="T12" fmla="*/ 49 w 375"/>
                    <a:gd name="T13" fmla="*/ 13 h 70"/>
                    <a:gd name="T14" fmla="*/ 75 w 375"/>
                    <a:gd name="T15" fmla="*/ 9 h 70"/>
                    <a:gd name="T16" fmla="*/ 101 w 375"/>
                    <a:gd name="T17" fmla="*/ 6 h 70"/>
                    <a:gd name="T18" fmla="*/ 148 w 375"/>
                    <a:gd name="T19" fmla="*/ 1 h 70"/>
                    <a:gd name="T20" fmla="*/ 169 w 375"/>
                    <a:gd name="T21" fmla="*/ 0 h 70"/>
                    <a:gd name="T22" fmla="*/ 188 w 375"/>
                    <a:gd name="T23" fmla="*/ 0 h 70"/>
                    <a:gd name="T24" fmla="*/ 188 w 375"/>
                    <a:gd name="T25" fmla="*/ 0 h 70"/>
                    <a:gd name="T26" fmla="*/ 229 w 375"/>
                    <a:gd name="T27" fmla="*/ 2 h 70"/>
                    <a:gd name="T28" fmla="*/ 281 w 375"/>
                    <a:gd name="T29" fmla="*/ 6 h 70"/>
                    <a:gd name="T30" fmla="*/ 308 w 375"/>
                    <a:gd name="T31" fmla="*/ 8 h 70"/>
                    <a:gd name="T32" fmla="*/ 334 w 375"/>
                    <a:gd name="T33" fmla="*/ 12 h 70"/>
                    <a:gd name="T34" fmla="*/ 356 w 375"/>
                    <a:gd name="T35" fmla="*/ 17 h 70"/>
                    <a:gd name="T36" fmla="*/ 375 w 375"/>
                    <a:gd name="T37" fmla="*/ 22 h 70"/>
                    <a:gd name="T38" fmla="*/ 375 w 375"/>
                    <a:gd name="T39" fmla="*/ 22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75" h="70">
                      <a:moveTo>
                        <a:pt x="375" y="22"/>
                      </a:moveTo>
                      <a:lnTo>
                        <a:pt x="367" y="70"/>
                      </a:lnTo>
                      <a:lnTo>
                        <a:pt x="8" y="70"/>
                      </a:lnTo>
                      <a:lnTo>
                        <a:pt x="0" y="22"/>
                      </a:lnTo>
                      <a:lnTo>
                        <a:pt x="0" y="22"/>
                      </a:lnTo>
                      <a:lnTo>
                        <a:pt x="24" y="17"/>
                      </a:lnTo>
                      <a:lnTo>
                        <a:pt x="49" y="13"/>
                      </a:lnTo>
                      <a:lnTo>
                        <a:pt x="75" y="9"/>
                      </a:lnTo>
                      <a:lnTo>
                        <a:pt x="101" y="6"/>
                      </a:lnTo>
                      <a:lnTo>
                        <a:pt x="148" y="1"/>
                      </a:lnTo>
                      <a:lnTo>
                        <a:pt x="169" y="0"/>
                      </a:lnTo>
                      <a:lnTo>
                        <a:pt x="188" y="0"/>
                      </a:lnTo>
                      <a:lnTo>
                        <a:pt x="188" y="0"/>
                      </a:lnTo>
                      <a:lnTo>
                        <a:pt x="229" y="2"/>
                      </a:lnTo>
                      <a:lnTo>
                        <a:pt x="281" y="6"/>
                      </a:lnTo>
                      <a:lnTo>
                        <a:pt x="308" y="8"/>
                      </a:lnTo>
                      <a:lnTo>
                        <a:pt x="334" y="12"/>
                      </a:lnTo>
                      <a:lnTo>
                        <a:pt x="356" y="17"/>
                      </a:lnTo>
                      <a:lnTo>
                        <a:pt x="375" y="22"/>
                      </a:lnTo>
                      <a:lnTo>
                        <a:pt x="375" y="22"/>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32" name="Freeform 1665">
                  <a:extLst>
                    <a:ext uri="{FF2B5EF4-FFF2-40B4-BE49-F238E27FC236}">
                      <a16:creationId xmlns:a16="http://schemas.microsoft.com/office/drawing/2014/main" id="{92529694-BD2E-E8B6-433D-C790EA550F68}"/>
                    </a:ext>
                  </a:extLst>
                </p:cNvPr>
                <p:cNvSpPr>
                  <a:spLocks/>
                </p:cNvSpPr>
                <p:nvPr/>
              </p:nvSpPr>
              <p:spPr bwMode="auto">
                <a:xfrm>
                  <a:off x="6091238" y="5130801"/>
                  <a:ext cx="85725" cy="11113"/>
                </a:xfrm>
                <a:custGeom>
                  <a:avLst/>
                  <a:gdLst>
                    <a:gd name="T0" fmla="*/ 0 w 375"/>
                    <a:gd name="T1" fmla="*/ 27 h 52"/>
                    <a:gd name="T2" fmla="*/ 0 w 375"/>
                    <a:gd name="T3" fmla="*/ 27 h 52"/>
                    <a:gd name="T4" fmla="*/ 1 w 375"/>
                    <a:gd name="T5" fmla="*/ 24 h 52"/>
                    <a:gd name="T6" fmla="*/ 4 w 375"/>
                    <a:gd name="T7" fmla="*/ 21 h 52"/>
                    <a:gd name="T8" fmla="*/ 8 w 375"/>
                    <a:gd name="T9" fmla="*/ 18 h 52"/>
                    <a:gd name="T10" fmla="*/ 15 w 375"/>
                    <a:gd name="T11" fmla="*/ 16 h 52"/>
                    <a:gd name="T12" fmla="*/ 33 w 375"/>
                    <a:gd name="T13" fmla="*/ 11 h 52"/>
                    <a:gd name="T14" fmla="*/ 56 w 375"/>
                    <a:gd name="T15" fmla="*/ 8 h 52"/>
                    <a:gd name="T16" fmla="*/ 85 w 375"/>
                    <a:gd name="T17" fmla="*/ 4 h 52"/>
                    <a:gd name="T18" fmla="*/ 117 w 375"/>
                    <a:gd name="T19" fmla="*/ 2 h 52"/>
                    <a:gd name="T20" fmla="*/ 151 w 375"/>
                    <a:gd name="T21" fmla="*/ 1 h 52"/>
                    <a:gd name="T22" fmla="*/ 188 w 375"/>
                    <a:gd name="T23" fmla="*/ 0 h 52"/>
                    <a:gd name="T24" fmla="*/ 188 w 375"/>
                    <a:gd name="T25" fmla="*/ 0 h 52"/>
                    <a:gd name="T26" fmla="*/ 226 w 375"/>
                    <a:gd name="T27" fmla="*/ 1 h 52"/>
                    <a:gd name="T28" fmla="*/ 262 w 375"/>
                    <a:gd name="T29" fmla="*/ 2 h 52"/>
                    <a:gd name="T30" fmla="*/ 294 w 375"/>
                    <a:gd name="T31" fmla="*/ 4 h 52"/>
                    <a:gd name="T32" fmla="*/ 321 w 375"/>
                    <a:gd name="T33" fmla="*/ 8 h 52"/>
                    <a:gd name="T34" fmla="*/ 344 w 375"/>
                    <a:gd name="T35" fmla="*/ 11 h 52"/>
                    <a:gd name="T36" fmla="*/ 360 w 375"/>
                    <a:gd name="T37" fmla="*/ 16 h 52"/>
                    <a:gd name="T38" fmla="*/ 367 w 375"/>
                    <a:gd name="T39" fmla="*/ 18 h 52"/>
                    <a:gd name="T40" fmla="*/ 372 w 375"/>
                    <a:gd name="T41" fmla="*/ 21 h 52"/>
                    <a:gd name="T42" fmla="*/ 374 w 375"/>
                    <a:gd name="T43" fmla="*/ 24 h 52"/>
                    <a:gd name="T44" fmla="*/ 375 w 375"/>
                    <a:gd name="T45" fmla="*/ 27 h 52"/>
                    <a:gd name="T46" fmla="*/ 375 w 375"/>
                    <a:gd name="T47" fmla="*/ 27 h 52"/>
                    <a:gd name="T48" fmla="*/ 374 w 375"/>
                    <a:gd name="T49" fmla="*/ 29 h 52"/>
                    <a:gd name="T50" fmla="*/ 372 w 375"/>
                    <a:gd name="T51" fmla="*/ 32 h 52"/>
                    <a:gd name="T52" fmla="*/ 367 w 375"/>
                    <a:gd name="T53" fmla="*/ 34 h 52"/>
                    <a:gd name="T54" fmla="*/ 360 w 375"/>
                    <a:gd name="T55" fmla="*/ 37 h 52"/>
                    <a:gd name="T56" fmla="*/ 344 w 375"/>
                    <a:gd name="T57" fmla="*/ 41 h 52"/>
                    <a:gd name="T58" fmla="*/ 321 w 375"/>
                    <a:gd name="T59" fmla="*/ 45 h 52"/>
                    <a:gd name="T60" fmla="*/ 294 w 375"/>
                    <a:gd name="T61" fmla="*/ 48 h 52"/>
                    <a:gd name="T62" fmla="*/ 262 w 375"/>
                    <a:gd name="T63" fmla="*/ 50 h 52"/>
                    <a:gd name="T64" fmla="*/ 226 w 375"/>
                    <a:gd name="T65" fmla="*/ 52 h 52"/>
                    <a:gd name="T66" fmla="*/ 188 w 375"/>
                    <a:gd name="T67" fmla="*/ 52 h 52"/>
                    <a:gd name="T68" fmla="*/ 188 w 375"/>
                    <a:gd name="T69" fmla="*/ 52 h 52"/>
                    <a:gd name="T70" fmla="*/ 151 w 375"/>
                    <a:gd name="T71" fmla="*/ 52 h 52"/>
                    <a:gd name="T72" fmla="*/ 117 w 375"/>
                    <a:gd name="T73" fmla="*/ 50 h 52"/>
                    <a:gd name="T74" fmla="*/ 85 w 375"/>
                    <a:gd name="T75" fmla="*/ 48 h 52"/>
                    <a:gd name="T76" fmla="*/ 56 w 375"/>
                    <a:gd name="T77" fmla="*/ 45 h 52"/>
                    <a:gd name="T78" fmla="*/ 33 w 375"/>
                    <a:gd name="T79" fmla="*/ 41 h 52"/>
                    <a:gd name="T80" fmla="*/ 15 w 375"/>
                    <a:gd name="T81" fmla="*/ 37 h 52"/>
                    <a:gd name="T82" fmla="*/ 8 w 375"/>
                    <a:gd name="T83" fmla="*/ 34 h 52"/>
                    <a:gd name="T84" fmla="*/ 4 w 375"/>
                    <a:gd name="T85" fmla="*/ 32 h 52"/>
                    <a:gd name="T86" fmla="*/ 1 w 375"/>
                    <a:gd name="T87" fmla="*/ 29 h 52"/>
                    <a:gd name="T88" fmla="*/ 0 w 375"/>
                    <a:gd name="T89" fmla="*/ 2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75" h="52">
                      <a:moveTo>
                        <a:pt x="0" y="27"/>
                      </a:moveTo>
                      <a:lnTo>
                        <a:pt x="0" y="27"/>
                      </a:lnTo>
                      <a:lnTo>
                        <a:pt x="1" y="24"/>
                      </a:lnTo>
                      <a:lnTo>
                        <a:pt x="4" y="21"/>
                      </a:lnTo>
                      <a:lnTo>
                        <a:pt x="8" y="18"/>
                      </a:lnTo>
                      <a:lnTo>
                        <a:pt x="15" y="16"/>
                      </a:lnTo>
                      <a:lnTo>
                        <a:pt x="33" y="11"/>
                      </a:lnTo>
                      <a:lnTo>
                        <a:pt x="56" y="8"/>
                      </a:lnTo>
                      <a:lnTo>
                        <a:pt x="85" y="4"/>
                      </a:lnTo>
                      <a:lnTo>
                        <a:pt x="117" y="2"/>
                      </a:lnTo>
                      <a:lnTo>
                        <a:pt x="151" y="1"/>
                      </a:lnTo>
                      <a:lnTo>
                        <a:pt x="188" y="0"/>
                      </a:lnTo>
                      <a:lnTo>
                        <a:pt x="188" y="0"/>
                      </a:lnTo>
                      <a:lnTo>
                        <a:pt x="226" y="1"/>
                      </a:lnTo>
                      <a:lnTo>
                        <a:pt x="262" y="2"/>
                      </a:lnTo>
                      <a:lnTo>
                        <a:pt x="294" y="4"/>
                      </a:lnTo>
                      <a:lnTo>
                        <a:pt x="321" y="8"/>
                      </a:lnTo>
                      <a:lnTo>
                        <a:pt x="344" y="11"/>
                      </a:lnTo>
                      <a:lnTo>
                        <a:pt x="360" y="16"/>
                      </a:lnTo>
                      <a:lnTo>
                        <a:pt x="367" y="18"/>
                      </a:lnTo>
                      <a:lnTo>
                        <a:pt x="372" y="21"/>
                      </a:lnTo>
                      <a:lnTo>
                        <a:pt x="374" y="24"/>
                      </a:lnTo>
                      <a:lnTo>
                        <a:pt x="375" y="27"/>
                      </a:lnTo>
                      <a:lnTo>
                        <a:pt x="375" y="27"/>
                      </a:lnTo>
                      <a:lnTo>
                        <a:pt x="374" y="29"/>
                      </a:lnTo>
                      <a:lnTo>
                        <a:pt x="372" y="32"/>
                      </a:lnTo>
                      <a:lnTo>
                        <a:pt x="367" y="34"/>
                      </a:lnTo>
                      <a:lnTo>
                        <a:pt x="360" y="37"/>
                      </a:lnTo>
                      <a:lnTo>
                        <a:pt x="344" y="41"/>
                      </a:lnTo>
                      <a:lnTo>
                        <a:pt x="321" y="45"/>
                      </a:lnTo>
                      <a:lnTo>
                        <a:pt x="294" y="48"/>
                      </a:lnTo>
                      <a:lnTo>
                        <a:pt x="262" y="50"/>
                      </a:lnTo>
                      <a:lnTo>
                        <a:pt x="226" y="52"/>
                      </a:lnTo>
                      <a:lnTo>
                        <a:pt x="188" y="52"/>
                      </a:lnTo>
                      <a:lnTo>
                        <a:pt x="188" y="52"/>
                      </a:lnTo>
                      <a:lnTo>
                        <a:pt x="151" y="52"/>
                      </a:lnTo>
                      <a:lnTo>
                        <a:pt x="117" y="50"/>
                      </a:lnTo>
                      <a:lnTo>
                        <a:pt x="85" y="48"/>
                      </a:lnTo>
                      <a:lnTo>
                        <a:pt x="56" y="45"/>
                      </a:lnTo>
                      <a:lnTo>
                        <a:pt x="33" y="41"/>
                      </a:lnTo>
                      <a:lnTo>
                        <a:pt x="15" y="37"/>
                      </a:lnTo>
                      <a:lnTo>
                        <a:pt x="8" y="34"/>
                      </a:lnTo>
                      <a:lnTo>
                        <a:pt x="4" y="32"/>
                      </a:lnTo>
                      <a:lnTo>
                        <a:pt x="1" y="29"/>
                      </a:lnTo>
                      <a:lnTo>
                        <a:pt x="0" y="27"/>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3" name="Freeform 1666">
                  <a:extLst>
                    <a:ext uri="{FF2B5EF4-FFF2-40B4-BE49-F238E27FC236}">
                      <a16:creationId xmlns:a16="http://schemas.microsoft.com/office/drawing/2014/main" id="{3A0DCB29-5698-8181-12F4-0CA8B152BE0E}"/>
                    </a:ext>
                  </a:extLst>
                </p:cNvPr>
                <p:cNvSpPr>
                  <a:spLocks/>
                </p:cNvSpPr>
                <p:nvPr/>
              </p:nvSpPr>
              <p:spPr bwMode="auto">
                <a:xfrm>
                  <a:off x="6091238" y="5130801"/>
                  <a:ext cx="85725" cy="11113"/>
                </a:xfrm>
                <a:custGeom>
                  <a:avLst/>
                  <a:gdLst>
                    <a:gd name="T0" fmla="*/ 0 w 375"/>
                    <a:gd name="T1" fmla="*/ 27 h 52"/>
                    <a:gd name="T2" fmla="*/ 0 w 375"/>
                    <a:gd name="T3" fmla="*/ 27 h 52"/>
                    <a:gd name="T4" fmla="*/ 1 w 375"/>
                    <a:gd name="T5" fmla="*/ 24 h 52"/>
                    <a:gd name="T6" fmla="*/ 4 w 375"/>
                    <a:gd name="T7" fmla="*/ 21 h 52"/>
                    <a:gd name="T8" fmla="*/ 8 w 375"/>
                    <a:gd name="T9" fmla="*/ 18 h 52"/>
                    <a:gd name="T10" fmla="*/ 15 w 375"/>
                    <a:gd name="T11" fmla="*/ 16 h 52"/>
                    <a:gd name="T12" fmla="*/ 33 w 375"/>
                    <a:gd name="T13" fmla="*/ 11 h 52"/>
                    <a:gd name="T14" fmla="*/ 56 w 375"/>
                    <a:gd name="T15" fmla="*/ 8 h 52"/>
                    <a:gd name="T16" fmla="*/ 85 w 375"/>
                    <a:gd name="T17" fmla="*/ 4 h 52"/>
                    <a:gd name="T18" fmla="*/ 117 w 375"/>
                    <a:gd name="T19" fmla="*/ 2 h 52"/>
                    <a:gd name="T20" fmla="*/ 151 w 375"/>
                    <a:gd name="T21" fmla="*/ 1 h 52"/>
                    <a:gd name="T22" fmla="*/ 188 w 375"/>
                    <a:gd name="T23" fmla="*/ 0 h 52"/>
                    <a:gd name="T24" fmla="*/ 188 w 375"/>
                    <a:gd name="T25" fmla="*/ 0 h 52"/>
                    <a:gd name="T26" fmla="*/ 226 w 375"/>
                    <a:gd name="T27" fmla="*/ 1 h 52"/>
                    <a:gd name="T28" fmla="*/ 262 w 375"/>
                    <a:gd name="T29" fmla="*/ 2 h 52"/>
                    <a:gd name="T30" fmla="*/ 294 w 375"/>
                    <a:gd name="T31" fmla="*/ 4 h 52"/>
                    <a:gd name="T32" fmla="*/ 321 w 375"/>
                    <a:gd name="T33" fmla="*/ 8 h 52"/>
                    <a:gd name="T34" fmla="*/ 344 w 375"/>
                    <a:gd name="T35" fmla="*/ 11 h 52"/>
                    <a:gd name="T36" fmla="*/ 360 w 375"/>
                    <a:gd name="T37" fmla="*/ 16 h 52"/>
                    <a:gd name="T38" fmla="*/ 367 w 375"/>
                    <a:gd name="T39" fmla="*/ 18 h 52"/>
                    <a:gd name="T40" fmla="*/ 372 w 375"/>
                    <a:gd name="T41" fmla="*/ 21 h 52"/>
                    <a:gd name="T42" fmla="*/ 374 w 375"/>
                    <a:gd name="T43" fmla="*/ 24 h 52"/>
                    <a:gd name="T44" fmla="*/ 375 w 375"/>
                    <a:gd name="T45" fmla="*/ 27 h 52"/>
                    <a:gd name="T46" fmla="*/ 375 w 375"/>
                    <a:gd name="T47" fmla="*/ 27 h 52"/>
                    <a:gd name="T48" fmla="*/ 374 w 375"/>
                    <a:gd name="T49" fmla="*/ 29 h 52"/>
                    <a:gd name="T50" fmla="*/ 372 w 375"/>
                    <a:gd name="T51" fmla="*/ 32 h 52"/>
                    <a:gd name="T52" fmla="*/ 367 w 375"/>
                    <a:gd name="T53" fmla="*/ 34 h 52"/>
                    <a:gd name="T54" fmla="*/ 360 w 375"/>
                    <a:gd name="T55" fmla="*/ 37 h 52"/>
                    <a:gd name="T56" fmla="*/ 344 w 375"/>
                    <a:gd name="T57" fmla="*/ 41 h 52"/>
                    <a:gd name="T58" fmla="*/ 321 w 375"/>
                    <a:gd name="T59" fmla="*/ 45 h 52"/>
                    <a:gd name="T60" fmla="*/ 294 w 375"/>
                    <a:gd name="T61" fmla="*/ 48 h 52"/>
                    <a:gd name="T62" fmla="*/ 262 w 375"/>
                    <a:gd name="T63" fmla="*/ 50 h 52"/>
                    <a:gd name="T64" fmla="*/ 226 w 375"/>
                    <a:gd name="T65" fmla="*/ 52 h 52"/>
                    <a:gd name="T66" fmla="*/ 188 w 375"/>
                    <a:gd name="T67" fmla="*/ 52 h 52"/>
                    <a:gd name="T68" fmla="*/ 188 w 375"/>
                    <a:gd name="T69" fmla="*/ 52 h 52"/>
                    <a:gd name="T70" fmla="*/ 151 w 375"/>
                    <a:gd name="T71" fmla="*/ 52 h 52"/>
                    <a:gd name="T72" fmla="*/ 117 w 375"/>
                    <a:gd name="T73" fmla="*/ 50 h 52"/>
                    <a:gd name="T74" fmla="*/ 85 w 375"/>
                    <a:gd name="T75" fmla="*/ 48 h 52"/>
                    <a:gd name="T76" fmla="*/ 56 w 375"/>
                    <a:gd name="T77" fmla="*/ 45 h 52"/>
                    <a:gd name="T78" fmla="*/ 33 w 375"/>
                    <a:gd name="T79" fmla="*/ 41 h 52"/>
                    <a:gd name="T80" fmla="*/ 15 w 375"/>
                    <a:gd name="T81" fmla="*/ 37 h 52"/>
                    <a:gd name="T82" fmla="*/ 8 w 375"/>
                    <a:gd name="T83" fmla="*/ 34 h 52"/>
                    <a:gd name="T84" fmla="*/ 4 w 375"/>
                    <a:gd name="T85" fmla="*/ 32 h 52"/>
                    <a:gd name="T86" fmla="*/ 1 w 375"/>
                    <a:gd name="T87" fmla="*/ 29 h 52"/>
                    <a:gd name="T88" fmla="*/ 0 w 375"/>
                    <a:gd name="T89" fmla="*/ 2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75" h="52">
                      <a:moveTo>
                        <a:pt x="0" y="27"/>
                      </a:moveTo>
                      <a:lnTo>
                        <a:pt x="0" y="27"/>
                      </a:lnTo>
                      <a:lnTo>
                        <a:pt x="1" y="24"/>
                      </a:lnTo>
                      <a:lnTo>
                        <a:pt x="4" y="21"/>
                      </a:lnTo>
                      <a:lnTo>
                        <a:pt x="8" y="18"/>
                      </a:lnTo>
                      <a:lnTo>
                        <a:pt x="15" y="16"/>
                      </a:lnTo>
                      <a:lnTo>
                        <a:pt x="33" y="11"/>
                      </a:lnTo>
                      <a:lnTo>
                        <a:pt x="56" y="8"/>
                      </a:lnTo>
                      <a:lnTo>
                        <a:pt x="85" y="4"/>
                      </a:lnTo>
                      <a:lnTo>
                        <a:pt x="117" y="2"/>
                      </a:lnTo>
                      <a:lnTo>
                        <a:pt x="151" y="1"/>
                      </a:lnTo>
                      <a:lnTo>
                        <a:pt x="188" y="0"/>
                      </a:lnTo>
                      <a:lnTo>
                        <a:pt x="188" y="0"/>
                      </a:lnTo>
                      <a:lnTo>
                        <a:pt x="226" y="1"/>
                      </a:lnTo>
                      <a:lnTo>
                        <a:pt x="262" y="2"/>
                      </a:lnTo>
                      <a:lnTo>
                        <a:pt x="294" y="4"/>
                      </a:lnTo>
                      <a:lnTo>
                        <a:pt x="321" y="8"/>
                      </a:lnTo>
                      <a:lnTo>
                        <a:pt x="344" y="11"/>
                      </a:lnTo>
                      <a:lnTo>
                        <a:pt x="360" y="16"/>
                      </a:lnTo>
                      <a:lnTo>
                        <a:pt x="367" y="18"/>
                      </a:lnTo>
                      <a:lnTo>
                        <a:pt x="372" y="21"/>
                      </a:lnTo>
                      <a:lnTo>
                        <a:pt x="374" y="24"/>
                      </a:lnTo>
                      <a:lnTo>
                        <a:pt x="375" y="27"/>
                      </a:lnTo>
                      <a:lnTo>
                        <a:pt x="375" y="27"/>
                      </a:lnTo>
                      <a:lnTo>
                        <a:pt x="374" y="29"/>
                      </a:lnTo>
                      <a:lnTo>
                        <a:pt x="372" y="32"/>
                      </a:lnTo>
                      <a:lnTo>
                        <a:pt x="367" y="34"/>
                      </a:lnTo>
                      <a:lnTo>
                        <a:pt x="360" y="37"/>
                      </a:lnTo>
                      <a:lnTo>
                        <a:pt x="344" y="41"/>
                      </a:lnTo>
                      <a:lnTo>
                        <a:pt x="321" y="45"/>
                      </a:lnTo>
                      <a:lnTo>
                        <a:pt x="294" y="48"/>
                      </a:lnTo>
                      <a:lnTo>
                        <a:pt x="262" y="50"/>
                      </a:lnTo>
                      <a:lnTo>
                        <a:pt x="226" y="52"/>
                      </a:lnTo>
                      <a:lnTo>
                        <a:pt x="188" y="52"/>
                      </a:lnTo>
                      <a:lnTo>
                        <a:pt x="188" y="52"/>
                      </a:lnTo>
                      <a:lnTo>
                        <a:pt x="151" y="52"/>
                      </a:lnTo>
                      <a:lnTo>
                        <a:pt x="117" y="50"/>
                      </a:lnTo>
                      <a:lnTo>
                        <a:pt x="85" y="48"/>
                      </a:lnTo>
                      <a:lnTo>
                        <a:pt x="56" y="45"/>
                      </a:lnTo>
                      <a:lnTo>
                        <a:pt x="33" y="41"/>
                      </a:lnTo>
                      <a:lnTo>
                        <a:pt x="15" y="37"/>
                      </a:lnTo>
                      <a:lnTo>
                        <a:pt x="8" y="34"/>
                      </a:lnTo>
                      <a:lnTo>
                        <a:pt x="4" y="32"/>
                      </a:lnTo>
                      <a:lnTo>
                        <a:pt x="1" y="29"/>
                      </a:lnTo>
                      <a:lnTo>
                        <a:pt x="0" y="2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4" name="Freeform 1667">
                  <a:extLst>
                    <a:ext uri="{FF2B5EF4-FFF2-40B4-BE49-F238E27FC236}">
                      <a16:creationId xmlns:a16="http://schemas.microsoft.com/office/drawing/2014/main" id="{DDF53441-C59A-9613-77B9-D10BA28126E7}"/>
                    </a:ext>
                  </a:extLst>
                </p:cNvPr>
                <p:cNvSpPr>
                  <a:spLocks/>
                </p:cNvSpPr>
                <p:nvPr/>
              </p:nvSpPr>
              <p:spPr bwMode="auto">
                <a:xfrm>
                  <a:off x="6091238" y="5130801"/>
                  <a:ext cx="85725" cy="11113"/>
                </a:xfrm>
                <a:custGeom>
                  <a:avLst/>
                  <a:gdLst>
                    <a:gd name="T0" fmla="*/ 0 w 375"/>
                    <a:gd name="T1" fmla="*/ 27 h 52"/>
                    <a:gd name="T2" fmla="*/ 0 w 375"/>
                    <a:gd name="T3" fmla="*/ 27 h 52"/>
                    <a:gd name="T4" fmla="*/ 1 w 375"/>
                    <a:gd name="T5" fmla="*/ 24 h 52"/>
                    <a:gd name="T6" fmla="*/ 4 w 375"/>
                    <a:gd name="T7" fmla="*/ 20 h 52"/>
                    <a:gd name="T8" fmla="*/ 8 w 375"/>
                    <a:gd name="T9" fmla="*/ 18 h 52"/>
                    <a:gd name="T10" fmla="*/ 15 w 375"/>
                    <a:gd name="T11" fmla="*/ 16 h 52"/>
                    <a:gd name="T12" fmla="*/ 33 w 375"/>
                    <a:gd name="T13" fmla="*/ 11 h 52"/>
                    <a:gd name="T14" fmla="*/ 56 w 375"/>
                    <a:gd name="T15" fmla="*/ 8 h 52"/>
                    <a:gd name="T16" fmla="*/ 85 w 375"/>
                    <a:gd name="T17" fmla="*/ 5 h 52"/>
                    <a:gd name="T18" fmla="*/ 117 w 375"/>
                    <a:gd name="T19" fmla="*/ 2 h 52"/>
                    <a:gd name="T20" fmla="*/ 151 w 375"/>
                    <a:gd name="T21" fmla="*/ 1 h 52"/>
                    <a:gd name="T22" fmla="*/ 188 w 375"/>
                    <a:gd name="T23" fmla="*/ 0 h 52"/>
                    <a:gd name="T24" fmla="*/ 188 w 375"/>
                    <a:gd name="T25" fmla="*/ 0 h 52"/>
                    <a:gd name="T26" fmla="*/ 226 w 375"/>
                    <a:gd name="T27" fmla="*/ 1 h 52"/>
                    <a:gd name="T28" fmla="*/ 262 w 375"/>
                    <a:gd name="T29" fmla="*/ 2 h 52"/>
                    <a:gd name="T30" fmla="*/ 294 w 375"/>
                    <a:gd name="T31" fmla="*/ 5 h 52"/>
                    <a:gd name="T32" fmla="*/ 321 w 375"/>
                    <a:gd name="T33" fmla="*/ 8 h 52"/>
                    <a:gd name="T34" fmla="*/ 344 w 375"/>
                    <a:gd name="T35" fmla="*/ 11 h 52"/>
                    <a:gd name="T36" fmla="*/ 360 w 375"/>
                    <a:gd name="T37" fmla="*/ 16 h 52"/>
                    <a:gd name="T38" fmla="*/ 367 w 375"/>
                    <a:gd name="T39" fmla="*/ 18 h 52"/>
                    <a:gd name="T40" fmla="*/ 372 w 375"/>
                    <a:gd name="T41" fmla="*/ 20 h 52"/>
                    <a:gd name="T42" fmla="*/ 374 w 375"/>
                    <a:gd name="T43" fmla="*/ 24 h 52"/>
                    <a:gd name="T44" fmla="*/ 375 w 375"/>
                    <a:gd name="T45" fmla="*/ 27 h 52"/>
                    <a:gd name="T46" fmla="*/ 375 w 375"/>
                    <a:gd name="T47" fmla="*/ 27 h 52"/>
                    <a:gd name="T48" fmla="*/ 374 w 375"/>
                    <a:gd name="T49" fmla="*/ 29 h 52"/>
                    <a:gd name="T50" fmla="*/ 372 w 375"/>
                    <a:gd name="T51" fmla="*/ 32 h 52"/>
                    <a:gd name="T52" fmla="*/ 367 w 375"/>
                    <a:gd name="T53" fmla="*/ 34 h 52"/>
                    <a:gd name="T54" fmla="*/ 360 w 375"/>
                    <a:gd name="T55" fmla="*/ 37 h 52"/>
                    <a:gd name="T56" fmla="*/ 344 w 375"/>
                    <a:gd name="T57" fmla="*/ 41 h 52"/>
                    <a:gd name="T58" fmla="*/ 321 w 375"/>
                    <a:gd name="T59" fmla="*/ 45 h 52"/>
                    <a:gd name="T60" fmla="*/ 294 w 375"/>
                    <a:gd name="T61" fmla="*/ 48 h 52"/>
                    <a:gd name="T62" fmla="*/ 262 w 375"/>
                    <a:gd name="T63" fmla="*/ 50 h 52"/>
                    <a:gd name="T64" fmla="*/ 226 w 375"/>
                    <a:gd name="T65" fmla="*/ 51 h 52"/>
                    <a:gd name="T66" fmla="*/ 188 w 375"/>
                    <a:gd name="T67" fmla="*/ 52 h 52"/>
                    <a:gd name="T68" fmla="*/ 188 w 375"/>
                    <a:gd name="T69" fmla="*/ 52 h 52"/>
                    <a:gd name="T70" fmla="*/ 151 w 375"/>
                    <a:gd name="T71" fmla="*/ 51 h 52"/>
                    <a:gd name="T72" fmla="*/ 117 w 375"/>
                    <a:gd name="T73" fmla="*/ 50 h 52"/>
                    <a:gd name="T74" fmla="*/ 85 w 375"/>
                    <a:gd name="T75" fmla="*/ 48 h 52"/>
                    <a:gd name="T76" fmla="*/ 56 w 375"/>
                    <a:gd name="T77" fmla="*/ 45 h 52"/>
                    <a:gd name="T78" fmla="*/ 33 w 375"/>
                    <a:gd name="T79" fmla="*/ 41 h 52"/>
                    <a:gd name="T80" fmla="*/ 15 w 375"/>
                    <a:gd name="T81" fmla="*/ 37 h 52"/>
                    <a:gd name="T82" fmla="*/ 8 w 375"/>
                    <a:gd name="T83" fmla="*/ 34 h 52"/>
                    <a:gd name="T84" fmla="*/ 4 w 375"/>
                    <a:gd name="T85" fmla="*/ 32 h 52"/>
                    <a:gd name="T86" fmla="*/ 1 w 375"/>
                    <a:gd name="T87" fmla="*/ 29 h 52"/>
                    <a:gd name="T88" fmla="*/ 0 w 375"/>
                    <a:gd name="T89" fmla="*/ 27 h 52"/>
                    <a:gd name="T90" fmla="*/ 0 w 375"/>
                    <a:gd name="T91" fmla="*/ 2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75" h="52">
                      <a:moveTo>
                        <a:pt x="0" y="27"/>
                      </a:moveTo>
                      <a:lnTo>
                        <a:pt x="0" y="27"/>
                      </a:lnTo>
                      <a:lnTo>
                        <a:pt x="1" y="24"/>
                      </a:lnTo>
                      <a:lnTo>
                        <a:pt x="4" y="20"/>
                      </a:lnTo>
                      <a:lnTo>
                        <a:pt x="8" y="18"/>
                      </a:lnTo>
                      <a:lnTo>
                        <a:pt x="15" y="16"/>
                      </a:lnTo>
                      <a:lnTo>
                        <a:pt x="33" y="11"/>
                      </a:lnTo>
                      <a:lnTo>
                        <a:pt x="56" y="8"/>
                      </a:lnTo>
                      <a:lnTo>
                        <a:pt x="85" y="5"/>
                      </a:lnTo>
                      <a:lnTo>
                        <a:pt x="117" y="2"/>
                      </a:lnTo>
                      <a:lnTo>
                        <a:pt x="151" y="1"/>
                      </a:lnTo>
                      <a:lnTo>
                        <a:pt x="188" y="0"/>
                      </a:lnTo>
                      <a:lnTo>
                        <a:pt x="188" y="0"/>
                      </a:lnTo>
                      <a:lnTo>
                        <a:pt x="226" y="1"/>
                      </a:lnTo>
                      <a:lnTo>
                        <a:pt x="262" y="2"/>
                      </a:lnTo>
                      <a:lnTo>
                        <a:pt x="294" y="5"/>
                      </a:lnTo>
                      <a:lnTo>
                        <a:pt x="321" y="8"/>
                      </a:lnTo>
                      <a:lnTo>
                        <a:pt x="344" y="11"/>
                      </a:lnTo>
                      <a:lnTo>
                        <a:pt x="360" y="16"/>
                      </a:lnTo>
                      <a:lnTo>
                        <a:pt x="367" y="18"/>
                      </a:lnTo>
                      <a:lnTo>
                        <a:pt x="372" y="20"/>
                      </a:lnTo>
                      <a:lnTo>
                        <a:pt x="374" y="24"/>
                      </a:lnTo>
                      <a:lnTo>
                        <a:pt x="375" y="27"/>
                      </a:lnTo>
                      <a:lnTo>
                        <a:pt x="375" y="27"/>
                      </a:lnTo>
                      <a:lnTo>
                        <a:pt x="374" y="29"/>
                      </a:lnTo>
                      <a:lnTo>
                        <a:pt x="372" y="32"/>
                      </a:lnTo>
                      <a:lnTo>
                        <a:pt x="367" y="34"/>
                      </a:lnTo>
                      <a:lnTo>
                        <a:pt x="360" y="37"/>
                      </a:lnTo>
                      <a:lnTo>
                        <a:pt x="344" y="41"/>
                      </a:lnTo>
                      <a:lnTo>
                        <a:pt x="321" y="45"/>
                      </a:lnTo>
                      <a:lnTo>
                        <a:pt x="294" y="48"/>
                      </a:lnTo>
                      <a:lnTo>
                        <a:pt x="262" y="50"/>
                      </a:lnTo>
                      <a:lnTo>
                        <a:pt x="226" y="51"/>
                      </a:lnTo>
                      <a:lnTo>
                        <a:pt x="188" y="52"/>
                      </a:lnTo>
                      <a:lnTo>
                        <a:pt x="188" y="52"/>
                      </a:lnTo>
                      <a:lnTo>
                        <a:pt x="151" y="51"/>
                      </a:lnTo>
                      <a:lnTo>
                        <a:pt x="117" y="50"/>
                      </a:lnTo>
                      <a:lnTo>
                        <a:pt x="85" y="48"/>
                      </a:lnTo>
                      <a:lnTo>
                        <a:pt x="56" y="45"/>
                      </a:lnTo>
                      <a:lnTo>
                        <a:pt x="33" y="41"/>
                      </a:lnTo>
                      <a:lnTo>
                        <a:pt x="15" y="37"/>
                      </a:lnTo>
                      <a:lnTo>
                        <a:pt x="8" y="34"/>
                      </a:lnTo>
                      <a:lnTo>
                        <a:pt x="4" y="32"/>
                      </a:lnTo>
                      <a:lnTo>
                        <a:pt x="1" y="29"/>
                      </a:lnTo>
                      <a:lnTo>
                        <a:pt x="0" y="27"/>
                      </a:lnTo>
                      <a:lnTo>
                        <a:pt x="0" y="27"/>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35" name="Freeform 1668">
                  <a:extLst>
                    <a:ext uri="{FF2B5EF4-FFF2-40B4-BE49-F238E27FC236}">
                      <a16:creationId xmlns:a16="http://schemas.microsoft.com/office/drawing/2014/main" id="{4371C92F-4184-8D17-C0FA-1244E27D8FE5}"/>
                    </a:ext>
                  </a:extLst>
                </p:cNvPr>
                <p:cNvSpPr>
                  <a:spLocks/>
                </p:cNvSpPr>
                <p:nvPr/>
              </p:nvSpPr>
              <p:spPr bwMode="auto">
                <a:xfrm>
                  <a:off x="6097588" y="5132388"/>
                  <a:ext cx="73025" cy="7938"/>
                </a:xfrm>
                <a:custGeom>
                  <a:avLst/>
                  <a:gdLst>
                    <a:gd name="T0" fmla="*/ 0 w 321"/>
                    <a:gd name="T1" fmla="*/ 17 h 32"/>
                    <a:gd name="T2" fmla="*/ 0 w 321"/>
                    <a:gd name="T3" fmla="*/ 17 h 32"/>
                    <a:gd name="T4" fmla="*/ 1 w 321"/>
                    <a:gd name="T5" fmla="*/ 15 h 32"/>
                    <a:gd name="T6" fmla="*/ 3 w 321"/>
                    <a:gd name="T7" fmla="*/ 13 h 32"/>
                    <a:gd name="T8" fmla="*/ 12 w 321"/>
                    <a:gd name="T9" fmla="*/ 9 h 32"/>
                    <a:gd name="T10" fmla="*/ 26 w 321"/>
                    <a:gd name="T11" fmla="*/ 6 h 32"/>
                    <a:gd name="T12" fmla="*/ 47 w 321"/>
                    <a:gd name="T13" fmla="*/ 4 h 32"/>
                    <a:gd name="T14" fmla="*/ 71 w 321"/>
                    <a:gd name="T15" fmla="*/ 2 h 32"/>
                    <a:gd name="T16" fmla="*/ 97 w 321"/>
                    <a:gd name="T17" fmla="*/ 1 h 32"/>
                    <a:gd name="T18" fmla="*/ 161 w 321"/>
                    <a:gd name="T19" fmla="*/ 0 h 32"/>
                    <a:gd name="T20" fmla="*/ 161 w 321"/>
                    <a:gd name="T21" fmla="*/ 0 h 32"/>
                    <a:gd name="T22" fmla="*/ 224 w 321"/>
                    <a:gd name="T23" fmla="*/ 1 h 32"/>
                    <a:gd name="T24" fmla="*/ 250 w 321"/>
                    <a:gd name="T25" fmla="*/ 2 h 32"/>
                    <a:gd name="T26" fmla="*/ 275 w 321"/>
                    <a:gd name="T27" fmla="*/ 4 h 32"/>
                    <a:gd name="T28" fmla="*/ 294 w 321"/>
                    <a:gd name="T29" fmla="*/ 6 h 32"/>
                    <a:gd name="T30" fmla="*/ 309 w 321"/>
                    <a:gd name="T31" fmla="*/ 9 h 32"/>
                    <a:gd name="T32" fmla="*/ 318 w 321"/>
                    <a:gd name="T33" fmla="*/ 13 h 32"/>
                    <a:gd name="T34" fmla="*/ 320 w 321"/>
                    <a:gd name="T35" fmla="*/ 15 h 32"/>
                    <a:gd name="T36" fmla="*/ 321 w 321"/>
                    <a:gd name="T37" fmla="*/ 17 h 32"/>
                    <a:gd name="T38" fmla="*/ 321 w 321"/>
                    <a:gd name="T39" fmla="*/ 17 h 32"/>
                    <a:gd name="T40" fmla="*/ 320 w 321"/>
                    <a:gd name="T41" fmla="*/ 18 h 32"/>
                    <a:gd name="T42" fmla="*/ 318 w 321"/>
                    <a:gd name="T43" fmla="*/ 20 h 32"/>
                    <a:gd name="T44" fmla="*/ 309 w 321"/>
                    <a:gd name="T45" fmla="*/ 22 h 32"/>
                    <a:gd name="T46" fmla="*/ 294 w 321"/>
                    <a:gd name="T47" fmla="*/ 25 h 32"/>
                    <a:gd name="T48" fmla="*/ 275 w 321"/>
                    <a:gd name="T49" fmla="*/ 28 h 32"/>
                    <a:gd name="T50" fmla="*/ 250 w 321"/>
                    <a:gd name="T51" fmla="*/ 30 h 32"/>
                    <a:gd name="T52" fmla="*/ 224 w 321"/>
                    <a:gd name="T53" fmla="*/ 31 h 32"/>
                    <a:gd name="T54" fmla="*/ 193 w 321"/>
                    <a:gd name="T55" fmla="*/ 32 h 32"/>
                    <a:gd name="T56" fmla="*/ 161 w 321"/>
                    <a:gd name="T57" fmla="*/ 32 h 32"/>
                    <a:gd name="T58" fmla="*/ 161 w 321"/>
                    <a:gd name="T59" fmla="*/ 32 h 32"/>
                    <a:gd name="T60" fmla="*/ 128 w 321"/>
                    <a:gd name="T61" fmla="*/ 32 h 32"/>
                    <a:gd name="T62" fmla="*/ 97 w 321"/>
                    <a:gd name="T63" fmla="*/ 31 h 32"/>
                    <a:gd name="T64" fmla="*/ 71 w 321"/>
                    <a:gd name="T65" fmla="*/ 30 h 32"/>
                    <a:gd name="T66" fmla="*/ 47 w 321"/>
                    <a:gd name="T67" fmla="*/ 28 h 32"/>
                    <a:gd name="T68" fmla="*/ 26 w 321"/>
                    <a:gd name="T69" fmla="*/ 25 h 32"/>
                    <a:gd name="T70" fmla="*/ 12 w 321"/>
                    <a:gd name="T71" fmla="*/ 22 h 32"/>
                    <a:gd name="T72" fmla="*/ 3 w 321"/>
                    <a:gd name="T73" fmla="*/ 20 h 32"/>
                    <a:gd name="T74" fmla="*/ 1 w 321"/>
                    <a:gd name="T75" fmla="*/ 18 h 32"/>
                    <a:gd name="T76" fmla="*/ 0 w 321"/>
                    <a:gd name="T77" fmla="*/ 17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21" h="32">
                      <a:moveTo>
                        <a:pt x="0" y="17"/>
                      </a:moveTo>
                      <a:lnTo>
                        <a:pt x="0" y="17"/>
                      </a:lnTo>
                      <a:lnTo>
                        <a:pt x="1" y="15"/>
                      </a:lnTo>
                      <a:lnTo>
                        <a:pt x="3" y="13"/>
                      </a:lnTo>
                      <a:lnTo>
                        <a:pt x="12" y="9"/>
                      </a:lnTo>
                      <a:lnTo>
                        <a:pt x="26" y="6"/>
                      </a:lnTo>
                      <a:lnTo>
                        <a:pt x="47" y="4"/>
                      </a:lnTo>
                      <a:lnTo>
                        <a:pt x="71" y="2"/>
                      </a:lnTo>
                      <a:lnTo>
                        <a:pt x="97" y="1"/>
                      </a:lnTo>
                      <a:lnTo>
                        <a:pt x="161" y="0"/>
                      </a:lnTo>
                      <a:lnTo>
                        <a:pt x="161" y="0"/>
                      </a:lnTo>
                      <a:lnTo>
                        <a:pt x="224" y="1"/>
                      </a:lnTo>
                      <a:lnTo>
                        <a:pt x="250" y="2"/>
                      </a:lnTo>
                      <a:lnTo>
                        <a:pt x="275" y="4"/>
                      </a:lnTo>
                      <a:lnTo>
                        <a:pt x="294" y="6"/>
                      </a:lnTo>
                      <a:lnTo>
                        <a:pt x="309" y="9"/>
                      </a:lnTo>
                      <a:lnTo>
                        <a:pt x="318" y="13"/>
                      </a:lnTo>
                      <a:lnTo>
                        <a:pt x="320" y="15"/>
                      </a:lnTo>
                      <a:lnTo>
                        <a:pt x="321" y="17"/>
                      </a:lnTo>
                      <a:lnTo>
                        <a:pt x="321" y="17"/>
                      </a:lnTo>
                      <a:lnTo>
                        <a:pt x="320" y="18"/>
                      </a:lnTo>
                      <a:lnTo>
                        <a:pt x="318" y="20"/>
                      </a:lnTo>
                      <a:lnTo>
                        <a:pt x="309" y="22"/>
                      </a:lnTo>
                      <a:lnTo>
                        <a:pt x="294" y="25"/>
                      </a:lnTo>
                      <a:lnTo>
                        <a:pt x="275" y="28"/>
                      </a:lnTo>
                      <a:lnTo>
                        <a:pt x="250" y="30"/>
                      </a:lnTo>
                      <a:lnTo>
                        <a:pt x="224" y="31"/>
                      </a:lnTo>
                      <a:lnTo>
                        <a:pt x="193" y="32"/>
                      </a:lnTo>
                      <a:lnTo>
                        <a:pt x="161" y="32"/>
                      </a:lnTo>
                      <a:lnTo>
                        <a:pt x="161" y="32"/>
                      </a:lnTo>
                      <a:lnTo>
                        <a:pt x="128" y="32"/>
                      </a:lnTo>
                      <a:lnTo>
                        <a:pt x="97" y="31"/>
                      </a:lnTo>
                      <a:lnTo>
                        <a:pt x="71" y="30"/>
                      </a:lnTo>
                      <a:lnTo>
                        <a:pt x="47" y="28"/>
                      </a:lnTo>
                      <a:lnTo>
                        <a:pt x="26" y="25"/>
                      </a:lnTo>
                      <a:lnTo>
                        <a:pt x="12" y="22"/>
                      </a:lnTo>
                      <a:lnTo>
                        <a:pt x="3" y="20"/>
                      </a:lnTo>
                      <a:lnTo>
                        <a:pt x="1" y="18"/>
                      </a:lnTo>
                      <a:lnTo>
                        <a:pt x="0" y="17"/>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6" name="Freeform 1669">
                  <a:extLst>
                    <a:ext uri="{FF2B5EF4-FFF2-40B4-BE49-F238E27FC236}">
                      <a16:creationId xmlns:a16="http://schemas.microsoft.com/office/drawing/2014/main" id="{8C0ECA38-7A84-03A7-2E19-C19FE6EF1BFA}"/>
                    </a:ext>
                  </a:extLst>
                </p:cNvPr>
                <p:cNvSpPr>
                  <a:spLocks/>
                </p:cNvSpPr>
                <p:nvPr/>
              </p:nvSpPr>
              <p:spPr bwMode="auto">
                <a:xfrm>
                  <a:off x="6097588" y="5132388"/>
                  <a:ext cx="73025" cy="7938"/>
                </a:xfrm>
                <a:custGeom>
                  <a:avLst/>
                  <a:gdLst>
                    <a:gd name="T0" fmla="*/ 0 w 321"/>
                    <a:gd name="T1" fmla="*/ 17 h 32"/>
                    <a:gd name="T2" fmla="*/ 0 w 321"/>
                    <a:gd name="T3" fmla="*/ 17 h 32"/>
                    <a:gd name="T4" fmla="*/ 1 w 321"/>
                    <a:gd name="T5" fmla="*/ 15 h 32"/>
                    <a:gd name="T6" fmla="*/ 3 w 321"/>
                    <a:gd name="T7" fmla="*/ 13 h 32"/>
                    <a:gd name="T8" fmla="*/ 12 w 321"/>
                    <a:gd name="T9" fmla="*/ 9 h 32"/>
                    <a:gd name="T10" fmla="*/ 26 w 321"/>
                    <a:gd name="T11" fmla="*/ 6 h 32"/>
                    <a:gd name="T12" fmla="*/ 47 w 321"/>
                    <a:gd name="T13" fmla="*/ 4 h 32"/>
                    <a:gd name="T14" fmla="*/ 71 w 321"/>
                    <a:gd name="T15" fmla="*/ 2 h 32"/>
                    <a:gd name="T16" fmla="*/ 97 w 321"/>
                    <a:gd name="T17" fmla="*/ 1 h 32"/>
                    <a:gd name="T18" fmla="*/ 161 w 321"/>
                    <a:gd name="T19" fmla="*/ 0 h 32"/>
                    <a:gd name="T20" fmla="*/ 161 w 321"/>
                    <a:gd name="T21" fmla="*/ 0 h 32"/>
                    <a:gd name="T22" fmla="*/ 224 w 321"/>
                    <a:gd name="T23" fmla="*/ 1 h 32"/>
                    <a:gd name="T24" fmla="*/ 250 w 321"/>
                    <a:gd name="T25" fmla="*/ 2 h 32"/>
                    <a:gd name="T26" fmla="*/ 275 w 321"/>
                    <a:gd name="T27" fmla="*/ 4 h 32"/>
                    <a:gd name="T28" fmla="*/ 294 w 321"/>
                    <a:gd name="T29" fmla="*/ 6 h 32"/>
                    <a:gd name="T30" fmla="*/ 309 w 321"/>
                    <a:gd name="T31" fmla="*/ 9 h 32"/>
                    <a:gd name="T32" fmla="*/ 318 w 321"/>
                    <a:gd name="T33" fmla="*/ 13 h 32"/>
                    <a:gd name="T34" fmla="*/ 320 w 321"/>
                    <a:gd name="T35" fmla="*/ 15 h 32"/>
                    <a:gd name="T36" fmla="*/ 321 w 321"/>
                    <a:gd name="T37" fmla="*/ 17 h 32"/>
                    <a:gd name="T38" fmla="*/ 321 w 321"/>
                    <a:gd name="T39" fmla="*/ 17 h 32"/>
                    <a:gd name="T40" fmla="*/ 320 w 321"/>
                    <a:gd name="T41" fmla="*/ 18 h 32"/>
                    <a:gd name="T42" fmla="*/ 318 w 321"/>
                    <a:gd name="T43" fmla="*/ 20 h 32"/>
                    <a:gd name="T44" fmla="*/ 309 w 321"/>
                    <a:gd name="T45" fmla="*/ 22 h 32"/>
                    <a:gd name="T46" fmla="*/ 294 w 321"/>
                    <a:gd name="T47" fmla="*/ 25 h 32"/>
                    <a:gd name="T48" fmla="*/ 275 w 321"/>
                    <a:gd name="T49" fmla="*/ 28 h 32"/>
                    <a:gd name="T50" fmla="*/ 250 w 321"/>
                    <a:gd name="T51" fmla="*/ 30 h 32"/>
                    <a:gd name="T52" fmla="*/ 224 w 321"/>
                    <a:gd name="T53" fmla="*/ 31 h 32"/>
                    <a:gd name="T54" fmla="*/ 193 w 321"/>
                    <a:gd name="T55" fmla="*/ 32 h 32"/>
                    <a:gd name="T56" fmla="*/ 161 w 321"/>
                    <a:gd name="T57" fmla="*/ 32 h 32"/>
                    <a:gd name="T58" fmla="*/ 161 w 321"/>
                    <a:gd name="T59" fmla="*/ 32 h 32"/>
                    <a:gd name="T60" fmla="*/ 128 w 321"/>
                    <a:gd name="T61" fmla="*/ 32 h 32"/>
                    <a:gd name="T62" fmla="*/ 97 w 321"/>
                    <a:gd name="T63" fmla="*/ 31 h 32"/>
                    <a:gd name="T64" fmla="*/ 71 w 321"/>
                    <a:gd name="T65" fmla="*/ 30 h 32"/>
                    <a:gd name="T66" fmla="*/ 47 w 321"/>
                    <a:gd name="T67" fmla="*/ 28 h 32"/>
                    <a:gd name="T68" fmla="*/ 26 w 321"/>
                    <a:gd name="T69" fmla="*/ 25 h 32"/>
                    <a:gd name="T70" fmla="*/ 12 w 321"/>
                    <a:gd name="T71" fmla="*/ 22 h 32"/>
                    <a:gd name="T72" fmla="*/ 3 w 321"/>
                    <a:gd name="T73" fmla="*/ 20 h 32"/>
                    <a:gd name="T74" fmla="*/ 1 w 321"/>
                    <a:gd name="T75" fmla="*/ 18 h 32"/>
                    <a:gd name="T76" fmla="*/ 0 w 321"/>
                    <a:gd name="T77" fmla="*/ 17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21" h="32">
                      <a:moveTo>
                        <a:pt x="0" y="17"/>
                      </a:moveTo>
                      <a:lnTo>
                        <a:pt x="0" y="17"/>
                      </a:lnTo>
                      <a:lnTo>
                        <a:pt x="1" y="15"/>
                      </a:lnTo>
                      <a:lnTo>
                        <a:pt x="3" y="13"/>
                      </a:lnTo>
                      <a:lnTo>
                        <a:pt x="12" y="9"/>
                      </a:lnTo>
                      <a:lnTo>
                        <a:pt x="26" y="6"/>
                      </a:lnTo>
                      <a:lnTo>
                        <a:pt x="47" y="4"/>
                      </a:lnTo>
                      <a:lnTo>
                        <a:pt x="71" y="2"/>
                      </a:lnTo>
                      <a:lnTo>
                        <a:pt x="97" y="1"/>
                      </a:lnTo>
                      <a:lnTo>
                        <a:pt x="161" y="0"/>
                      </a:lnTo>
                      <a:lnTo>
                        <a:pt x="161" y="0"/>
                      </a:lnTo>
                      <a:lnTo>
                        <a:pt x="224" y="1"/>
                      </a:lnTo>
                      <a:lnTo>
                        <a:pt x="250" y="2"/>
                      </a:lnTo>
                      <a:lnTo>
                        <a:pt x="275" y="4"/>
                      </a:lnTo>
                      <a:lnTo>
                        <a:pt x="294" y="6"/>
                      </a:lnTo>
                      <a:lnTo>
                        <a:pt x="309" y="9"/>
                      </a:lnTo>
                      <a:lnTo>
                        <a:pt x="318" y="13"/>
                      </a:lnTo>
                      <a:lnTo>
                        <a:pt x="320" y="15"/>
                      </a:lnTo>
                      <a:lnTo>
                        <a:pt x="321" y="17"/>
                      </a:lnTo>
                      <a:lnTo>
                        <a:pt x="321" y="17"/>
                      </a:lnTo>
                      <a:lnTo>
                        <a:pt x="320" y="18"/>
                      </a:lnTo>
                      <a:lnTo>
                        <a:pt x="318" y="20"/>
                      </a:lnTo>
                      <a:lnTo>
                        <a:pt x="309" y="22"/>
                      </a:lnTo>
                      <a:lnTo>
                        <a:pt x="294" y="25"/>
                      </a:lnTo>
                      <a:lnTo>
                        <a:pt x="275" y="28"/>
                      </a:lnTo>
                      <a:lnTo>
                        <a:pt x="250" y="30"/>
                      </a:lnTo>
                      <a:lnTo>
                        <a:pt x="224" y="31"/>
                      </a:lnTo>
                      <a:lnTo>
                        <a:pt x="193" y="32"/>
                      </a:lnTo>
                      <a:lnTo>
                        <a:pt x="161" y="32"/>
                      </a:lnTo>
                      <a:lnTo>
                        <a:pt x="161" y="32"/>
                      </a:lnTo>
                      <a:lnTo>
                        <a:pt x="128" y="32"/>
                      </a:lnTo>
                      <a:lnTo>
                        <a:pt x="97" y="31"/>
                      </a:lnTo>
                      <a:lnTo>
                        <a:pt x="71" y="30"/>
                      </a:lnTo>
                      <a:lnTo>
                        <a:pt x="47" y="28"/>
                      </a:lnTo>
                      <a:lnTo>
                        <a:pt x="26" y="25"/>
                      </a:lnTo>
                      <a:lnTo>
                        <a:pt x="12" y="22"/>
                      </a:lnTo>
                      <a:lnTo>
                        <a:pt x="3" y="20"/>
                      </a:lnTo>
                      <a:lnTo>
                        <a:pt x="1" y="18"/>
                      </a:lnTo>
                      <a:lnTo>
                        <a:pt x="0" y="1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7" name="Freeform 1670">
                  <a:extLst>
                    <a:ext uri="{FF2B5EF4-FFF2-40B4-BE49-F238E27FC236}">
                      <a16:creationId xmlns:a16="http://schemas.microsoft.com/office/drawing/2014/main" id="{BE9B0FB8-1F3B-AA85-CAAD-4C9DE8CA85BD}"/>
                    </a:ext>
                  </a:extLst>
                </p:cNvPr>
                <p:cNvSpPr>
                  <a:spLocks/>
                </p:cNvSpPr>
                <p:nvPr/>
              </p:nvSpPr>
              <p:spPr bwMode="auto">
                <a:xfrm>
                  <a:off x="6097588" y="5132388"/>
                  <a:ext cx="73025" cy="7938"/>
                </a:xfrm>
                <a:custGeom>
                  <a:avLst/>
                  <a:gdLst>
                    <a:gd name="T0" fmla="*/ 0 w 321"/>
                    <a:gd name="T1" fmla="*/ 17 h 32"/>
                    <a:gd name="T2" fmla="*/ 0 w 321"/>
                    <a:gd name="T3" fmla="*/ 17 h 32"/>
                    <a:gd name="T4" fmla="*/ 1 w 321"/>
                    <a:gd name="T5" fmla="*/ 15 h 32"/>
                    <a:gd name="T6" fmla="*/ 3 w 321"/>
                    <a:gd name="T7" fmla="*/ 13 h 32"/>
                    <a:gd name="T8" fmla="*/ 12 w 321"/>
                    <a:gd name="T9" fmla="*/ 9 h 32"/>
                    <a:gd name="T10" fmla="*/ 26 w 321"/>
                    <a:gd name="T11" fmla="*/ 6 h 32"/>
                    <a:gd name="T12" fmla="*/ 47 w 321"/>
                    <a:gd name="T13" fmla="*/ 4 h 32"/>
                    <a:gd name="T14" fmla="*/ 71 w 321"/>
                    <a:gd name="T15" fmla="*/ 2 h 32"/>
                    <a:gd name="T16" fmla="*/ 97 w 321"/>
                    <a:gd name="T17" fmla="*/ 1 h 32"/>
                    <a:gd name="T18" fmla="*/ 128 w 321"/>
                    <a:gd name="T19" fmla="*/ 0 h 32"/>
                    <a:gd name="T20" fmla="*/ 161 w 321"/>
                    <a:gd name="T21" fmla="*/ 0 h 32"/>
                    <a:gd name="T22" fmla="*/ 161 w 321"/>
                    <a:gd name="T23" fmla="*/ 0 h 32"/>
                    <a:gd name="T24" fmla="*/ 193 w 321"/>
                    <a:gd name="T25" fmla="*/ 0 h 32"/>
                    <a:gd name="T26" fmla="*/ 224 w 321"/>
                    <a:gd name="T27" fmla="*/ 1 h 32"/>
                    <a:gd name="T28" fmla="*/ 250 w 321"/>
                    <a:gd name="T29" fmla="*/ 2 h 32"/>
                    <a:gd name="T30" fmla="*/ 275 w 321"/>
                    <a:gd name="T31" fmla="*/ 4 h 32"/>
                    <a:gd name="T32" fmla="*/ 294 w 321"/>
                    <a:gd name="T33" fmla="*/ 6 h 32"/>
                    <a:gd name="T34" fmla="*/ 309 w 321"/>
                    <a:gd name="T35" fmla="*/ 9 h 32"/>
                    <a:gd name="T36" fmla="*/ 318 w 321"/>
                    <a:gd name="T37" fmla="*/ 13 h 32"/>
                    <a:gd name="T38" fmla="*/ 320 w 321"/>
                    <a:gd name="T39" fmla="*/ 15 h 32"/>
                    <a:gd name="T40" fmla="*/ 321 w 321"/>
                    <a:gd name="T41" fmla="*/ 17 h 32"/>
                    <a:gd name="T42" fmla="*/ 321 w 321"/>
                    <a:gd name="T43" fmla="*/ 17 h 32"/>
                    <a:gd name="T44" fmla="*/ 320 w 321"/>
                    <a:gd name="T45" fmla="*/ 18 h 32"/>
                    <a:gd name="T46" fmla="*/ 318 w 321"/>
                    <a:gd name="T47" fmla="*/ 20 h 32"/>
                    <a:gd name="T48" fmla="*/ 309 w 321"/>
                    <a:gd name="T49" fmla="*/ 22 h 32"/>
                    <a:gd name="T50" fmla="*/ 294 w 321"/>
                    <a:gd name="T51" fmla="*/ 25 h 32"/>
                    <a:gd name="T52" fmla="*/ 275 w 321"/>
                    <a:gd name="T53" fmla="*/ 28 h 32"/>
                    <a:gd name="T54" fmla="*/ 250 w 321"/>
                    <a:gd name="T55" fmla="*/ 30 h 32"/>
                    <a:gd name="T56" fmla="*/ 224 w 321"/>
                    <a:gd name="T57" fmla="*/ 31 h 32"/>
                    <a:gd name="T58" fmla="*/ 193 w 321"/>
                    <a:gd name="T59" fmla="*/ 32 h 32"/>
                    <a:gd name="T60" fmla="*/ 161 w 321"/>
                    <a:gd name="T61" fmla="*/ 32 h 32"/>
                    <a:gd name="T62" fmla="*/ 161 w 321"/>
                    <a:gd name="T63" fmla="*/ 32 h 32"/>
                    <a:gd name="T64" fmla="*/ 128 w 321"/>
                    <a:gd name="T65" fmla="*/ 32 h 32"/>
                    <a:gd name="T66" fmla="*/ 97 w 321"/>
                    <a:gd name="T67" fmla="*/ 31 h 32"/>
                    <a:gd name="T68" fmla="*/ 71 w 321"/>
                    <a:gd name="T69" fmla="*/ 30 h 32"/>
                    <a:gd name="T70" fmla="*/ 47 w 321"/>
                    <a:gd name="T71" fmla="*/ 28 h 32"/>
                    <a:gd name="T72" fmla="*/ 26 w 321"/>
                    <a:gd name="T73" fmla="*/ 25 h 32"/>
                    <a:gd name="T74" fmla="*/ 12 w 321"/>
                    <a:gd name="T75" fmla="*/ 22 h 32"/>
                    <a:gd name="T76" fmla="*/ 3 w 321"/>
                    <a:gd name="T77" fmla="*/ 20 h 32"/>
                    <a:gd name="T78" fmla="*/ 1 w 321"/>
                    <a:gd name="T79" fmla="*/ 18 h 32"/>
                    <a:gd name="T80" fmla="*/ 0 w 321"/>
                    <a:gd name="T81" fmla="*/ 17 h 32"/>
                    <a:gd name="T82" fmla="*/ 0 w 321"/>
                    <a:gd name="T83" fmla="*/ 17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21" h="32">
                      <a:moveTo>
                        <a:pt x="0" y="17"/>
                      </a:moveTo>
                      <a:lnTo>
                        <a:pt x="0" y="17"/>
                      </a:lnTo>
                      <a:lnTo>
                        <a:pt x="1" y="15"/>
                      </a:lnTo>
                      <a:lnTo>
                        <a:pt x="3" y="13"/>
                      </a:lnTo>
                      <a:lnTo>
                        <a:pt x="12" y="9"/>
                      </a:lnTo>
                      <a:lnTo>
                        <a:pt x="26" y="6"/>
                      </a:lnTo>
                      <a:lnTo>
                        <a:pt x="47" y="4"/>
                      </a:lnTo>
                      <a:lnTo>
                        <a:pt x="71" y="2"/>
                      </a:lnTo>
                      <a:lnTo>
                        <a:pt x="97" y="1"/>
                      </a:lnTo>
                      <a:lnTo>
                        <a:pt x="128" y="0"/>
                      </a:lnTo>
                      <a:lnTo>
                        <a:pt x="161" y="0"/>
                      </a:lnTo>
                      <a:lnTo>
                        <a:pt x="161" y="0"/>
                      </a:lnTo>
                      <a:lnTo>
                        <a:pt x="193" y="0"/>
                      </a:lnTo>
                      <a:lnTo>
                        <a:pt x="224" y="1"/>
                      </a:lnTo>
                      <a:lnTo>
                        <a:pt x="250" y="2"/>
                      </a:lnTo>
                      <a:lnTo>
                        <a:pt x="275" y="4"/>
                      </a:lnTo>
                      <a:lnTo>
                        <a:pt x="294" y="6"/>
                      </a:lnTo>
                      <a:lnTo>
                        <a:pt x="309" y="9"/>
                      </a:lnTo>
                      <a:lnTo>
                        <a:pt x="318" y="13"/>
                      </a:lnTo>
                      <a:lnTo>
                        <a:pt x="320" y="15"/>
                      </a:lnTo>
                      <a:lnTo>
                        <a:pt x="321" y="17"/>
                      </a:lnTo>
                      <a:lnTo>
                        <a:pt x="321" y="17"/>
                      </a:lnTo>
                      <a:lnTo>
                        <a:pt x="320" y="18"/>
                      </a:lnTo>
                      <a:lnTo>
                        <a:pt x="318" y="20"/>
                      </a:lnTo>
                      <a:lnTo>
                        <a:pt x="309" y="22"/>
                      </a:lnTo>
                      <a:lnTo>
                        <a:pt x="294" y="25"/>
                      </a:lnTo>
                      <a:lnTo>
                        <a:pt x="275" y="28"/>
                      </a:lnTo>
                      <a:lnTo>
                        <a:pt x="250" y="30"/>
                      </a:lnTo>
                      <a:lnTo>
                        <a:pt x="224" y="31"/>
                      </a:lnTo>
                      <a:lnTo>
                        <a:pt x="193" y="32"/>
                      </a:lnTo>
                      <a:lnTo>
                        <a:pt x="161" y="32"/>
                      </a:lnTo>
                      <a:lnTo>
                        <a:pt x="161" y="32"/>
                      </a:lnTo>
                      <a:lnTo>
                        <a:pt x="128" y="32"/>
                      </a:lnTo>
                      <a:lnTo>
                        <a:pt x="97" y="31"/>
                      </a:lnTo>
                      <a:lnTo>
                        <a:pt x="71" y="30"/>
                      </a:lnTo>
                      <a:lnTo>
                        <a:pt x="47" y="28"/>
                      </a:lnTo>
                      <a:lnTo>
                        <a:pt x="26" y="25"/>
                      </a:lnTo>
                      <a:lnTo>
                        <a:pt x="12" y="22"/>
                      </a:lnTo>
                      <a:lnTo>
                        <a:pt x="3" y="20"/>
                      </a:lnTo>
                      <a:lnTo>
                        <a:pt x="1" y="18"/>
                      </a:lnTo>
                      <a:lnTo>
                        <a:pt x="0" y="17"/>
                      </a:lnTo>
                      <a:lnTo>
                        <a:pt x="0" y="17"/>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38" name="Freeform 1671">
                  <a:extLst>
                    <a:ext uri="{FF2B5EF4-FFF2-40B4-BE49-F238E27FC236}">
                      <a16:creationId xmlns:a16="http://schemas.microsoft.com/office/drawing/2014/main" id="{497EBB85-E03F-4C49-14EA-CB8E865D23EC}"/>
                    </a:ext>
                  </a:extLst>
                </p:cNvPr>
                <p:cNvSpPr>
                  <a:spLocks/>
                </p:cNvSpPr>
                <p:nvPr/>
              </p:nvSpPr>
              <p:spPr bwMode="auto">
                <a:xfrm>
                  <a:off x="6089651" y="5118101"/>
                  <a:ext cx="92075" cy="9525"/>
                </a:xfrm>
                <a:custGeom>
                  <a:avLst/>
                  <a:gdLst>
                    <a:gd name="T0" fmla="*/ 197 w 402"/>
                    <a:gd name="T1" fmla="*/ 12 h 37"/>
                    <a:gd name="T2" fmla="*/ 197 w 402"/>
                    <a:gd name="T3" fmla="*/ 12 h 37"/>
                    <a:gd name="T4" fmla="*/ 227 w 402"/>
                    <a:gd name="T5" fmla="*/ 13 h 37"/>
                    <a:gd name="T6" fmla="*/ 254 w 402"/>
                    <a:gd name="T7" fmla="*/ 14 h 37"/>
                    <a:gd name="T8" fmla="*/ 282 w 402"/>
                    <a:gd name="T9" fmla="*/ 16 h 37"/>
                    <a:gd name="T10" fmla="*/ 308 w 402"/>
                    <a:gd name="T11" fmla="*/ 19 h 37"/>
                    <a:gd name="T12" fmla="*/ 333 w 402"/>
                    <a:gd name="T13" fmla="*/ 22 h 37"/>
                    <a:gd name="T14" fmla="*/ 355 w 402"/>
                    <a:gd name="T15" fmla="*/ 26 h 37"/>
                    <a:gd name="T16" fmla="*/ 375 w 402"/>
                    <a:gd name="T17" fmla="*/ 31 h 37"/>
                    <a:gd name="T18" fmla="*/ 393 w 402"/>
                    <a:gd name="T19" fmla="*/ 37 h 37"/>
                    <a:gd name="T20" fmla="*/ 402 w 402"/>
                    <a:gd name="T21" fmla="*/ 25 h 37"/>
                    <a:gd name="T22" fmla="*/ 402 w 402"/>
                    <a:gd name="T23" fmla="*/ 25 h 37"/>
                    <a:gd name="T24" fmla="*/ 381 w 402"/>
                    <a:gd name="T25" fmla="*/ 19 h 37"/>
                    <a:gd name="T26" fmla="*/ 358 w 402"/>
                    <a:gd name="T27" fmla="*/ 14 h 37"/>
                    <a:gd name="T28" fmla="*/ 335 w 402"/>
                    <a:gd name="T29" fmla="*/ 10 h 37"/>
                    <a:gd name="T30" fmla="*/ 309 w 402"/>
                    <a:gd name="T31" fmla="*/ 6 h 37"/>
                    <a:gd name="T32" fmla="*/ 283 w 402"/>
                    <a:gd name="T33" fmla="*/ 3 h 37"/>
                    <a:gd name="T34" fmla="*/ 255 w 402"/>
                    <a:gd name="T35" fmla="*/ 1 h 37"/>
                    <a:gd name="T36" fmla="*/ 227 w 402"/>
                    <a:gd name="T37" fmla="*/ 0 h 37"/>
                    <a:gd name="T38" fmla="*/ 197 w 402"/>
                    <a:gd name="T39" fmla="*/ 0 h 37"/>
                    <a:gd name="T40" fmla="*/ 197 w 402"/>
                    <a:gd name="T41" fmla="*/ 0 h 37"/>
                    <a:gd name="T42" fmla="*/ 167 w 402"/>
                    <a:gd name="T43" fmla="*/ 0 h 37"/>
                    <a:gd name="T44" fmla="*/ 138 w 402"/>
                    <a:gd name="T45" fmla="*/ 1 h 37"/>
                    <a:gd name="T46" fmla="*/ 111 w 402"/>
                    <a:gd name="T47" fmla="*/ 3 h 37"/>
                    <a:gd name="T48" fmla="*/ 85 w 402"/>
                    <a:gd name="T49" fmla="*/ 6 h 37"/>
                    <a:gd name="T50" fmla="*/ 60 w 402"/>
                    <a:gd name="T51" fmla="*/ 10 h 37"/>
                    <a:gd name="T52" fmla="*/ 38 w 402"/>
                    <a:gd name="T53" fmla="*/ 14 h 37"/>
                    <a:gd name="T54" fmla="*/ 18 w 402"/>
                    <a:gd name="T55" fmla="*/ 19 h 37"/>
                    <a:gd name="T56" fmla="*/ 0 w 402"/>
                    <a:gd name="T57" fmla="*/ 25 h 37"/>
                    <a:gd name="T58" fmla="*/ 0 w 402"/>
                    <a:gd name="T59" fmla="*/ 37 h 37"/>
                    <a:gd name="T60" fmla="*/ 0 w 402"/>
                    <a:gd name="T61" fmla="*/ 37 h 37"/>
                    <a:gd name="T62" fmla="*/ 18 w 402"/>
                    <a:gd name="T63" fmla="*/ 31 h 37"/>
                    <a:gd name="T64" fmla="*/ 38 w 402"/>
                    <a:gd name="T65" fmla="*/ 26 h 37"/>
                    <a:gd name="T66" fmla="*/ 60 w 402"/>
                    <a:gd name="T67" fmla="*/ 22 h 37"/>
                    <a:gd name="T68" fmla="*/ 85 w 402"/>
                    <a:gd name="T69" fmla="*/ 19 h 37"/>
                    <a:gd name="T70" fmla="*/ 111 w 402"/>
                    <a:gd name="T71" fmla="*/ 16 h 37"/>
                    <a:gd name="T72" fmla="*/ 138 w 402"/>
                    <a:gd name="T73" fmla="*/ 14 h 37"/>
                    <a:gd name="T74" fmla="*/ 167 w 402"/>
                    <a:gd name="T75" fmla="*/ 13 h 37"/>
                    <a:gd name="T76" fmla="*/ 197 w 402"/>
                    <a:gd name="T77" fmla="*/ 12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02" h="37">
                      <a:moveTo>
                        <a:pt x="197" y="12"/>
                      </a:moveTo>
                      <a:lnTo>
                        <a:pt x="197" y="12"/>
                      </a:lnTo>
                      <a:lnTo>
                        <a:pt x="227" y="13"/>
                      </a:lnTo>
                      <a:lnTo>
                        <a:pt x="254" y="14"/>
                      </a:lnTo>
                      <a:lnTo>
                        <a:pt x="282" y="16"/>
                      </a:lnTo>
                      <a:lnTo>
                        <a:pt x="308" y="19"/>
                      </a:lnTo>
                      <a:lnTo>
                        <a:pt x="333" y="22"/>
                      </a:lnTo>
                      <a:lnTo>
                        <a:pt x="355" y="26"/>
                      </a:lnTo>
                      <a:lnTo>
                        <a:pt x="375" y="31"/>
                      </a:lnTo>
                      <a:lnTo>
                        <a:pt x="393" y="37"/>
                      </a:lnTo>
                      <a:lnTo>
                        <a:pt x="402" y="25"/>
                      </a:lnTo>
                      <a:lnTo>
                        <a:pt x="402" y="25"/>
                      </a:lnTo>
                      <a:lnTo>
                        <a:pt x="381" y="19"/>
                      </a:lnTo>
                      <a:lnTo>
                        <a:pt x="358" y="14"/>
                      </a:lnTo>
                      <a:lnTo>
                        <a:pt x="335" y="10"/>
                      </a:lnTo>
                      <a:lnTo>
                        <a:pt x="309" y="6"/>
                      </a:lnTo>
                      <a:lnTo>
                        <a:pt x="283" y="3"/>
                      </a:lnTo>
                      <a:lnTo>
                        <a:pt x="255" y="1"/>
                      </a:lnTo>
                      <a:lnTo>
                        <a:pt x="227" y="0"/>
                      </a:lnTo>
                      <a:lnTo>
                        <a:pt x="197" y="0"/>
                      </a:lnTo>
                      <a:lnTo>
                        <a:pt x="197" y="0"/>
                      </a:lnTo>
                      <a:lnTo>
                        <a:pt x="167" y="0"/>
                      </a:lnTo>
                      <a:lnTo>
                        <a:pt x="138" y="1"/>
                      </a:lnTo>
                      <a:lnTo>
                        <a:pt x="111" y="3"/>
                      </a:lnTo>
                      <a:lnTo>
                        <a:pt x="85" y="6"/>
                      </a:lnTo>
                      <a:lnTo>
                        <a:pt x="60" y="10"/>
                      </a:lnTo>
                      <a:lnTo>
                        <a:pt x="38" y="14"/>
                      </a:lnTo>
                      <a:lnTo>
                        <a:pt x="18" y="19"/>
                      </a:lnTo>
                      <a:lnTo>
                        <a:pt x="0" y="25"/>
                      </a:lnTo>
                      <a:lnTo>
                        <a:pt x="0" y="37"/>
                      </a:lnTo>
                      <a:lnTo>
                        <a:pt x="0" y="37"/>
                      </a:lnTo>
                      <a:lnTo>
                        <a:pt x="18" y="31"/>
                      </a:lnTo>
                      <a:lnTo>
                        <a:pt x="38" y="26"/>
                      </a:lnTo>
                      <a:lnTo>
                        <a:pt x="60" y="22"/>
                      </a:lnTo>
                      <a:lnTo>
                        <a:pt x="85" y="19"/>
                      </a:lnTo>
                      <a:lnTo>
                        <a:pt x="111" y="16"/>
                      </a:lnTo>
                      <a:lnTo>
                        <a:pt x="138" y="14"/>
                      </a:lnTo>
                      <a:lnTo>
                        <a:pt x="167" y="13"/>
                      </a:lnTo>
                      <a:lnTo>
                        <a:pt x="197" y="12"/>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9" name="Freeform 1672">
                  <a:extLst>
                    <a:ext uri="{FF2B5EF4-FFF2-40B4-BE49-F238E27FC236}">
                      <a16:creationId xmlns:a16="http://schemas.microsoft.com/office/drawing/2014/main" id="{88F6ECE5-494F-E5F5-DB06-38F26376D156}"/>
                    </a:ext>
                  </a:extLst>
                </p:cNvPr>
                <p:cNvSpPr>
                  <a:spLocks/>
                </p:cNvSpPr>
                <p:nvPr/>
              </p:nvSpPr>
              <p:spPr bwMode="auto">
                <a:xfrm>
                  <a:off x="6089651" y="5118101"/>
                  <a:ext cx="92075" cy="9525"/>
                </a:xfrm>
                <a:custGeom>
                  <a:avLst/>
                  <a:gdLst>
                    <a:gd name="T0" fmla="*/ 197 w 402"/>
                    <a:gd name="T1" fmla="*/ 12 h 37"/>
                    <a:gd name="T2" fmla="*/ 197 w 402"/>
                    <a:gd name="T3" fmla="*/ 12 h 37"/>
                    <a:gd name="T4" fmla="*/ 227 w 402"/>
                    <a:gd name="T5" fmla="*/ 13 h 37"/>
                    <a:gd name="T6" fmla="*/ 254 w 402"/>
                    <a:gd name="T7" fmla="*/ 14 h 37"/>
                    <a:gd name="T8" fmla="*/ 282 w 402"/>
                    <a:gd name="T9" fmla="*/ 16 h 37"/>
                    <a:gd name="T10" fmla="*/ 308 w 402"/>
                    <a:gd name="T11" fmla="*/ 19 h 37"/>
                    <a:gd name="T12" fmla="*/ 333 w 402"/>
                    <a:gd name="T13" fmla="*/ 22 h 37"/>
                    <a:gd name="T14" fmla="*/ 355 w 402"/>
                    <a:gd name="T15" fmla="*/ 26 h 37"/>
                    <a:gd name="T16" fmla="*/ 375 w 402"/>
                    <a:gd name="T17" fmla="*/ 31 h 37"/>
                    <a:gd name="T18" fmla="*/ 393 w 402"/>
                    <a:gd name="T19" fmla="*/ 37 h 37"/>
                    <a:gd name="T20" fmla="*/ 402 w 402"/>
                    <a:gd name="T21" fmla="*/ 25 h 37"/>
                    <a:gd name="T22" fmla="*/ 402 w 402"/>
                    <a:gd name="T23" fmla="*/ 25 h 37"/>
                    <a:gd name="T24" fmla="*/ 381 w 402"/>
                    <a:gd name="T25" fmla="*/ 19 h 37"/>
                    <a:gd name="T26" fmla="*/ 358 w 402"/>
                    <a:gd name="T27" fmla="*/ 14 h 37"/>
                    <a:gd name="T28" fmla="*/ 335 w 402"/>
                    <a:gd name="T29" fmla="*/ 10 h 37"/>
                    <a:gd name="T30" fmla="*/ 309 w 402"/>
                    <a:gd name="T31" fmla="*/ 6 h 37"/>
                    <a:gd name="T32" fmla="*/ 283 w 402"/>
                    <a:gd name="T33" fmla="*/ 3 h 37"/>
                    <a:gd name="T34" fmla="*/ 255 w 402"/>
                    <a:gd name="T35" fmla="*/ 1 h 37"/>
                    <a:gd name="T36" fmla="*/ 227 w 402"/>
                    <a:gd name="T37" fmla="*/ 0 h 37"/>
                    <a:gd name="T38" fmla="*/ 197 w 402"/>
                    <a:gd name="T39" fmla="*/ 0 h 37"/>
                    <a:gd name="T40" fmla="*/ 197 w 402"/>
                    <a:gd name="T41" fmla="*/ 0 h 37"/>
                    <a:gd name="T42" fmla="*/ 167 w 402"/>
                    <a:gd name="T43" fmla="*/ 0 h 37"/>
                    <a:gd name="T44" fmla="*/ 138 w 402"/>
                    <a:gd name="T45" fmla="*/ 1 h 37"/>
                    <a:gd name="T46" fmla="*/ 111 w 402"/>
                    <a:gd name="T47" fmla="*/ 3 h 37"/>
                    <a:gd name="T48" fmla="*/ 85 w 402"/>
                    <a:gd name="T49" fmla="*/ 6 h 37"/>
                    <a:gd name="T50" fmla="*/ 60 w 402"/>
                    <a:gd name="T51" fmla="*/ 10 h 37"/>
                    <a:gd name="T52" fmla="*/ 38 w 402"/>
                    <a:gd name="T53" fmla="*/ 14 h 37"/>
                    <a:gd name="T54" fmla="*/ 18 w 402"/>
                    <a:gd name="T55" fmla="*/ 19 h 37"/>
                    <a:gd name="T56" fmla="*/ 0 w 402"/>
                    <a:gd name="T57" fmla="*/ 25 h 37"/>
                    <a:gd name="T58" fmla="*/ 0 w 402"/>
                    <a:gd name="T59" fmla="*/ 37 h 37"/>
                    <a:gd name="T60" fmla="*/ 0 w 402"/>
                    <a:gd name="T61" fmla="*/ 37 h 37"/>
                    <a:gd name="T62" fmla="*/ 18 w 402"/>
                    <a:gd name="T63" fmla="*/ 31 h 37"/>
                    <a:gd name="T64" fmla="*/ 38 w 402"/>
                    <a:gd name="T65" fmla="*/ 26 h 37"/>
                    <a:gd name="T66" fmla="*/ 60 w 402"/>
                    <a:gd name="T67" fmla="*/ 22 h 37"/>
                    <a:gd name="T68" fmla="*/ 85 w 402"/>
                    <a:gd name="T69" fmla="*/ 19 h 37"/>
                    <a:gd name="T70" fmla="*/ 111 w 402"/>
                    <a:gd name="T71" fmla="*/ 16 h 37"/>
                    <a:gd name="T72" fmla="*/ 138 w 402"/>
                    <a:gd name="T73" fmla="*/ 14 h 37"/>
                    <a:gd name="T74" fmla="*/ 167 w 402"/>
                    <a:gd name="T75" fmla="*/ 13 h 37"/>
                    <a:gd name="T76" fmla="*/ 197 w 402"/>
                    <a:gd name="T77" fmla="*/ 12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02" h="37">
                      <a:moveTo>
                        <a:pt x="197" y="12"/>
                      </a:moveTo>
                      <a:lnTo>
                        <a:pt x="197" y="12"/>
                      </a:lnTo>
                      <a:lnTo>
                        <a:pt x="227" y="13"/>
                      </a:lnTo>
                      <a:lnTo>
                        <a:pt x="254" y="14"/>
                      </a:lnTo>
                      <a:lnTo>
                        <a:pt x="282" y="16"/>
                      </a:lnTo>
                      <a:lnTo>
                        <a:pt x="308" y="19"/>
                      </a:lnTo>
                      <a:lnTo>
                        <a:pt x="333" y="22"/>
                      </a:lnTo>
                      <a:lnTo>
                        <a:pt x="355" y="26"/>
                      </a:lnTo>
                      <a:lnTo>
                        <a:pt x="375" y="31"/>
                      </a:lnTo>
                      <a:lnTo>
                        <a:pt x="393" y="37"/>
                      </a:lnTo>
                      <a:lnTo>
                        <a:pt x="402" y="25"/>
                      </a:lnTo>
                      <a:lnTo>
                        <a:pt x="402" y="25"/>
                      </a:lnTo>
                      <a:lnTo>
                        <a:pt x="381" y="19"/>
                      </a:lnTo>
                      <a:lnTo>
                        <a:pt x="358" y="14"/>
                      </a:lnTo>
                      <a:lnTo>
                        <a:pt x="335" y="10"/>
                      </a:lnTo>
                      <a:lnTo>
                        <a:pt x="309" y="6"/>
                      </a:lnTo>
                      <a:lnTo>
                        <a:pt x="283" y="3"/>
                      </a:lnTo>
                      <a:lnTo>
                        <a:pt x="255" y="1"/>
                      </a:lnTo>
                      <a:lnTo>
                        <a:pt x="227" y="0"/>
                      </a:lnTo>
                      <a:lnTo>
                        <a:pt x="197" y="0"/>
                      </a:lnTo>
                      <a:lnTo>
                        <a:pt x="197" y="0"/>
                      </a:lnTo>
                      <a:lnTo>
                        <a:pt x="167" y="0"/>
                      </a:lnTo>
                      <a:lnTo>
                        <a:pt x="138" y="1"/>
                      </a:lnTo>
                      <a:lnTo>
                        <a:pt x="111" y="3"/>
                      </a:lnTo>
                      <a:lnTo>
                        <a:pt x="85" y="6"/>
                      </a:lnTo>
                      <a:lnTo>
                        <a:pt x="60" y="10"/>
                      </a:lnTo>
                      <a:lnTo>
                        <a:pt x="38" y="14"/>
                      </a:lnTo>
                      <a:lnTo>
                        <a:pt x="18" y="19"/>
                      </a:lnTo>
                      <a:lnTo>
                        <a:pt x="0" y="25"/>
                      </a:lnTo>
                      <a:lnTo>
                        <a:pt x="0" y="37"/>
                      </a:lnTo>
                      <a:lnTo>
                        <a:pt x="0" y="37"/>
                      </a:lnTo>
                      <a:lnTo>
                        <a:pt x="18" y="31"/>
                      </a:lnTo>
                      <a:lnTo>
                        <a:pt x="38" y="26"/>
                      </a:lnTo>
                      <a:lnTo>
                        <a:pt x="60" y="22"/>
                      </a:lnTo>
                      <a:lnTo>
                        <a:pt x="85" y="19"/>
                      </a:lnTo>
                      <a:lnTo>
                        <a:pt x="111" y="16"/>
                      </a:lnTo>
                      <a:lnTo>
                        <a:pt x="138" y="14"/>
                      </a:lnTo>
                      <a:lnTo>
                        <a:pt x="167" y="13"/>
                      </a:lnTo>
                      <a:lnTo>
                        <a:pt x="197" y="1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0" name="Freeform 1673">
                  <a:extLst>
                    <a:ext uri="{FF2B5EF4-FFF2-40B4-BE49-F238E27FC236}">
                      <a16:creationId xmlns:a16="http://schemas.microsoft.com/office/drawing/2014/main" id="{CDDC303E-2347-987D-09C9-6E0162D2EF0A}"/>
                    </a:ext>
                  </a:extLst>
                </p:cNvPr>
                <p:cNvSpPr>
                  <a:spLocks/>
                </p:cNvSpPr>
                <p:nvPr/>
              </p:nvSpPr>
              <p:spPr bwMode="auto">
                <a:xfrm>
                  <a:off x="6089651" y="5118101"/>
                  <a:ext cx="92075" cy="9525"/>
                </a:xfrm>
                <a:custGeom>
                  <a:avLst/>
                  <a:gdLst>
                    <a:gd name="T0" fmla="*/ 197 w 402"/>
                    <a:gd name="T1" fmla="*/ 12 h 37"/>
                    <a:gd name="T2" fmla="*/ 197 w 402"/>
                    <a:gd name="T3" fmla="*/ 12 h 37"/>
                    <a:gd name="T4" fmla="*/ 226 w 402"/>
                    <a:gd name="T5" fmla="*/ 13 h 37"/>
                    <a:gd name="T6" fmla="*/ 254 w 402"/>
                    <a:gd name="T7" fmla="*/ 14 h 37"/>
                    <a:gd name="T8" fmla="*/ 282 w 402"/>
                    <a:gd name="T9" fmla="*/ 16 h 37"/>
                    <a:gd name="T10" fmla="*/ 308 w 402"/>
                    <a:gd name="T11" fmla="*/ 19 h 37"/>
                    <a:gd name="T12" fmla="*/ 333 w 402"/>
                    <a:gd name="T13" fmla="*/ 22 h 37"/>
                    <a:gd name="T14" fmla="*/ 355 w 402"/>
                    <a:gd name="T15" fmla="*/ 26 h 37"/>
                    <a:gd name="T16" fmla="*/ 375 w 402"/>
                    <a:gd name="T17" fmla="*/ 31 h 37"/>
                    <a:gd name="T18" fmla="*/ 393 w 402"/>
                    <a:gd name="T19" fmla="*/ 37 h 37"/>
                    <a:gd name="T20" fmla="*/ 402 w 402"/>
                    <a:gd name="T21" fmla="*/ 25 h 37"/>
                    <a:gd name="T22" fmla="*/ 402 w 402"/>
                    <a:gd name="T23" fmla="*/ 25 h 37"/>
                    <a:gd name="T24" fmla="*/ 381 w 402"/>
                    <a:gd name="T25" fmla="*/ 19 h 37"/>
                    <a:gd name="T26" fmla="*/ 358 w 402"/>
                    <a:gd name="T27" fmla="*/ 14 h 37"/>
                    <a:gd name="T28" fmla="*/ 335 w 402"/>
                    <a:gd name="T29" fmla="*/ 10 h 37"/>
                    <a:gd name="T30" fmla="*/ 309 w 402"/>
                    <a:gd name="T31" fmla="*/ 6 h 37"/>
                    <a:gd name="T32" fmla="*/ 282 w 402"/>
                    <a:gd name="T33" fmla="*/ 3 h 37"/>
                    <a:gd name="T34" fmla="*/ 254 w 402"/>
                    <a:gd name="T35" fmla="*/ 1 h 37"/>
                    <a:gd name="T36" fmla="*/ 226 w 402"/>
                    <a:gd name="T37" fmla="*/ 0 h 37"/>
                    <a:gd name="T38" fmla="*/ 197 w 402"/>
                    <a:gd name="T39" fmla="*/ 0 h 37"/>
                    <a:gd name="T40" fmla="*/ 197 w 402"/>
                    <a:gd name="T41" fmla="*/ 0 h 37"/>
                    <a:gd name="T42" fmla="*/ 167 w 402"/>
                    <a:gd name="T43" fmla="*/ 0 h 37"/>
                    <a:gd name="T44" fmla="*/ 138 w 402"/>
                    <a:gd name="T45" fmla="*/ 1 h 37"/>
                    <a:gd name="T46" fmla="*/ 111 w 402"/>
                    <a:gd name="T47" fmla="*/ 3 h 37"/>
                    <a:gd name="T48" fmla="*/ 85 w 402"/>
                    <a:gd name="T49" fmla="*/ 6 h 37"/>
                    <a:gd name="T50" fmla="*/ 60 w 402"/>
                    <a:gd name="T51" fmla="*/ 10 h 37"/>
                    <a:gd name="T52" fmla="*/ 38 w 402"/>
                    <a:gd name="T53" fmla="*/ 14 h 37"/>
                    <a:gd name="T54" fmla="*/ 18 w 402"/>
                    <a:gd name="T55" fmla="*/ 19 h 37"/>
                    <a:gd name="T56" fmla="*/ 0 w 402"/>
                    <a:gd name="T57" fmla="*/ 25 h 37"/>
                    <a:gd name="T58" fmla="*/ 0 w 402"/>
                    <a:gd name="T59" fmla="*/ 37 h 37"/>
                    <a:gd name="T60" fmla="*/ 0 w 402"/>
                    <a:gd name="T61" fmla="*/ 37 h 37"/>
                    <a:gd name="T62" fmla="*/ 18 w 402"/>
                    <a:gd name="T63" fmla="*/ 31 h 37"/>
                    <a:gd name="T64" fmla="*/ 38 w 402"/>
                    <a:gd name="T65" fmla="*/ 26 h 37"/>
                    <a:gd name="T66" fmla="*/ 60 w 402"/>
                    <a:gd name="T67" fmla="*/ 22 h 37"/>
                    <a:gd name="T68" fmla="*/ 85 w 402"/>
                    <a:gd name="T69" fmla="*/ 19 h 37"/>
                    <a:gd name="T70" fmla="*/ 111 w 402"/>
                    <a:gd name="T71" fmla="*/ 16 h 37"/>
                    <a:gd name="T72" fmla="*/ 138 w 402"/>
                    <a:gd name="T73" fmla="*/ 14 h 37"/>
                    <a:gd name="T74" fmla="*/ 167 w 402"/>
                    <a:gd name="T75" fmla="*/ 13 h 37"/>
                    <a:gd name="T76" fmla="*/ 197 w 402"/>
                    <a:gd name="T77" fmla="*/ 12 h 37"/>
                    <a:gd name="T78" fmla="*/ 197 w 402"/>
                    <a:gd name="T79" fmla="*/ 12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02" h="37">
                      <a:moveTo>
                        <a:pt x="197" y="12"/>
                      </a:moveTo>
                      <a:lnTo>
                        <a:pt x="197" y="12"/>
                      </a:lnTo>
                      <a:lnTo>
                        <a:pt x="226" y="13"/>
                      </a:lnTo>
                      <a:lnTo>
                        <a:pt x="254" y="14"/>
                      </a:lnTo>
                      <a:lnTo>
                        <a:pt x="282" y="16"/>
                      </a:lnTo>
                      <a:lnTo>
                        <a:pt x="308" y="19"/>
                      </a:lnTo>
                      <a:lnTo>
                        <a:pt x="333" y="22"/>
                      </a:lnTo>
                      <a:lnTo>
                        <a:pt x="355" y="26"/>
                      </a:lnTo>
                      <a:lnTo>
                        <a:pt x="375" y="31"/>
                      </a:lnTo>
                      <a:lnTo>
                        <a:pt x="393" y="37"/>
                      </a:lnTo>
                      <a:lnTo>
                        <a:pt x="402" y="25"/>
                      </a:lnTo>
                      <a:lnTo>
                        <a:pt x="402" y="25"/>
                      </a:lnTo>
                      <a:lnTo>
                        <a:pt x="381" y="19"/>
                      </a:lnTo>
                      <a:lnTo>
                        <a:pt x="358" y="14"/>
                      </a:lnTo>
                      <a:lnTo>
                        <a:pt x="335" y="10"/>
                      </a:lnTo>
                      <a:lnTo>
                        <a:pt x="309" y="6"/>
                      </a:lnTo>
                      <a:lnTo>
                        <a:pt x="282" y="3"/>
                      </a:lnTo>
                      <a:lnTo>
                        <a:pt x="254" y="1"/>
                      </a:lnTo>
                      <a:lnTo>
                        <a:pt x="226" y="0"/>
                      </a:lnTo>
                      <a:lnTo>
                        <a:pt x="197" y="0"/>
                      </a:lnTo>
                      <a:lnTo>
                        <a:pt x="197" y="0"/>
                      </a:lnTo>
                      <a:lnTo>
                        <a:pt x="167" y="0"/>
                      </a:lnTo>
                      <a:lnTo>
                        <a:pt x="138" y="1"/>
                      </a:lnTo>
                      <a:lnTo>
                        <a:pt x="111" y="3"/>
                      </a:lnTo>
                      <a:lnTo>
                        <a:pt x="85" y="6"/>
                      </a:lnTo>
                      <a:lnTo>
                        <a:pt x="60" y="10"/>
                      </a:lnTo>
                      <a:lnTo>
                        <a:pt x="38" y="14"/>
                      </a:lnTo>
                      <a:lnTo>
                        <a:pt x="18" y="19"/>
                      </a:lnTo>
                      <a:lnTo>
                        <a:pt x="0" y="25"/>
                      </a:lnTo>
                      <a:lnTo>
                        <a:pt x="0" y="37"/>
                      </a:lnTo>
                      <a:lnTo>
                        <a:pt x="0" y="37"/>
                      </a:lnTo>
                      <a:lnTo>
                        <a:pt x="18" y="31"/>
                      </a:lnTo>
                      <a:lnTo>
                        <a:pt x="38" y="26"/>
                      </a:lnTo>
                      <a:lnTo>
                        <a:pt x="60" y="22"/>
                      </a:lnTo>
                      <a:lnTo>
                        <a:pt x="85" y="19"/>
                      </a:lnTo>
                      <a:lnTo>
                        <a:pt x="111" y="16"/>
                      </a:lnTo>
                      <a:lnTo>
                        <a:pt x="138" y="14"/>
                      </a:lnTo>
                      <a:lnTo>
                        <a:pt x="167" y="13"/>
                      </a:lnTo>
                      <a:lnTo>
                        <a:pt x="197" y="12"/>
                      </a:lnTo>
                      <a:lnTo>
                        <a:pt x="197" y="12"/>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41" name="Freeform 1674">
                  <a:extLst>
                    <a:ext uri="{FF2B5EF4-FFF2-40B4-BE49-F238E27FC236}">
                      <a16:creationId xmlns:a16="http://schemas.microsoft.com/office/drawing/2014/main" id="{355B01DE-0D88-0150-A502-2AA8AACB287C}"/>
                    </a:ext>
                  </a:extLst>
                </p:cNvPr>
                <p:cNvSpPr>
                  <a:spLocks/>
                </p:cNvSpPr>
                <p:nvPr/>
              </p:nvSpPr>
              <p:spPr bwMode="auto">
                <a:xfrm>
                  <a:off x="6091238" y="5129213"/>
                  <a:ext cx="4763" cy="3175"/>
                </a:xfrm>
                <a:custGeom>
                  <a:avLst/>
                  <a:gdLst>
                    <a:gd name="T0" fmla="*/ 8 w 17"/>
                    <a:gd name="T1" fmla="*/ 18 h 18"/>
                    <a:gd name="T2" fmla="*/ 8 w 17"/>
                    <a:gd name="T3" fmla="*/ 18 h 18"/>
                    <a:gd name="T4" fmla="*/ 13 w 17"/>
                    <a:gd name="T5" fmla="*/ 16 h 18"/>
                    <a:gd name="T6" fmla="*/ 16 w 17"/>
                    <a:gd name="T7" fmla="*/ 13 h 18"/>
                    <a:gd name="T8" fmla="*/ 17 w 17"/>
                    <a:gd name="T9" fmla="*/ 12 h 18"/>
                    <a:gd name="T10" fmla="*/ 17 w 17"/>
                    <a:gd name="T11" fmla="*/ 10 h 18"/>
                    <a:gd name="T12" fmla="*/ 17 w 17"/>
                    <a:gd name="T13" fmla="*/ 10 h 18"/>
                    <a:gd name="T14" fmla="*/ 17 w 17"/>
                    <a:gd name="T15" fmla="*/ 8 h 18"/>
                    <a:gd name="T16" fmla="*/ 16 w 17"/>
                    <a:gd name="T17" fmla="*/ 6 h 18"/>
                    <a:gd name="T18" fmla="*/ 13 w 17"/>
                    <a:gd name="T19" fmla="*/ 3 h 18"/>
                    <a:gd name="T20" fmla="*/ 8 w 17"/>
                    <a:gd name="T21" fmla="*/ 0 h 18"/>
                    <a:gd name="T22" fmla="*/ 8 w 17"/>
                    <a:gd name="T23" fmla="*/ 0 h 18"/>
                    <a:gd name="T24" fmla="*/ 3 w 17"/>
                    <a:gd name="T25" fmla="*/ 1 h 18"/>
                    <a:gd name="T26" fmla="*/ 1 w 17"/>
                    <a:gd name="T27" fmla="*/ 3 h 18"/>
                    <a:gd name="T28" fmla="*/ 0 w 17"/>
                    <a:gd name="T29" fmla="*/ 6 h 18"/>
                    <a:gd name="T30" fmla="*/ 0 w 17"/>
                    <a:gd name="T31" fmla="*/ 10 h 18"/>
                    <a:gd name="T32" fmla="*/ 0 w 17"/>
                    <a:gd name="T33" fmla="*/ 10 h 18"/>
                    <a:gd name="T34" fmla="*/ 0 w 17"/>
                    <a:gd name="T35" fmla="*/ 13 h 18"/>
                    <a:gd name="T36" fmla="*/ 1 w 17"/>
                    <a:gd name="T37" fmla="*/ 16 h 18"/>
                    <a:gd name="T38" fmla="*/ 3 w 17"/>
                    <a:gd name="T39" fmla="*/ 17 h 18"/>
                    <a:gd name="T40" fmla="*/ 8 w 17"/>
                    <a:gd name="T41"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18">
                      <a:moveTo>
                        <a:pt x="8" y="18"/>
                      </a:moveTo>
                      <a:lnTo>
                        <a:pt x="8" y="18"/>
                      </a:lnTo>
                      <a:lnTo>
                        <a:pt x="13" y="16"/>
                      </a:lnTo>
                      <a:lnTo>
                        <a:pt x="16" y="13"/>
                      </a:lnTo>
                      <a:lnTo>
                        <a:pt x="17" y="12"/>
                      </a:lnTo>
                      <a:lnTo>
                        <a:pt x="17" y="10"/>
                      </a:lnTo>
                      <a:lnTo>
                        <a:pt x="17" y="10"/>
                      </a:lnTo>
                      <a:lnTo>
                        <a:pt x="17" y="8"/>
                      </a:lnTo>
                      <a:lnTo>
                        <a:pt x="16" y="6"/>
                      </a:lnTo>
                      <a:lnTo>
                        <a:pt x="13" y="3"/>
                      </a:lnTo>
                      <a:lnTo>
                        <a:pt x="8" y="0"/>
                      </a:lnTo>
                      <a:lnTo>
                        <a:pt x="8" y="0"/>
                      </a:lnTo>
                      <a:lnTo>
                        <a:pt x="3" y="1"/>
                      </a:lnTo>
                      <a:lnTo>
                        <a:pt x="1" y="3"/>
                      </a:lnTo>
                      <a:lnTo>
                        <a:pt x="0" y="6"/>
                      </a:lnTo>
                      <a:lnTo>
                        <a:pt x="0" y="10"/>
                      </a:lnTo>
                      <a:lnTo>
                        <a:pt x="0" y="10"/>
                      </a:lnTo>
                      <a:lnTo>
                        <a:pt x="0" y="13"/>
                      </a:lnTo>
                      <a:lnTo>
                        <a:pt x="1" y="16"/>
                      </a:lnTo>
                      <a:lnTo>
                        <a:pt x="3" y="17"/>
                      </a:lnTo>
                      <a:lnTo>
                        <a:pt x="8" y="18"/>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2" name="Freeform 1675">
                  <a:extLst>
                    <a:ext uri="{FF2B5EF4-FFF2-40B4-BE49-F238E27FC236}">
                      <a16:creationId xmlns:a16="http://schemas.microsoft.com/office/drawing/2014/main" id="{0A422622-27BC-DD4D-2502-BA3BF6D6FF25}"/>
                    </a:ext>
                  </a:extLst>
                </p:cNvPr>
                <p:cNvSpPr>
                  <a:spLocks/>
                </p:cNvSpPr>
                <p:nvPr/>
              </p:nvSpPr>
              <p:spPr bwMode="auto">
                <a:xfrm>
                  <a:off x="6091238" y="5129213"/>
                  <a:ext cx="4763" cy="3175"/>
                </a:xfrm>
                <a:custGeom>
                  <a:avLst/>
                  <a:gdLst>
                    <a:gd name="T0" fmla="*/ 8 w 17"/>
                    <a:gd name="T1" fmla="*/ 18 h 18"/>
                    <a:gd name="T2" fmla="*/ 8 w 17"/>
                    <a:gd name="T3" fmla="*/ 18 h 18"/>
                    <a:gd name="T4" fmla="*/ 13 w 17"/>
                    <a:gd name="T5" fmla="*/ 16 h 18"/>
                    <a:gd name="T6" fmla="*/ 16 w 17"/>
                    <a:gd name="T7" fmla="*/ 13 h 18"/>
                    <a:gd name="T8" fmla="*/ 17 w 17"/>
                    <a:gd name="T9" fmla="*/ 12 h 18"/>
                    <a:gd name="T10" fmla="*/ 17 w 17"/>
                    <a:gd name="T11" fmla="*/ 10 h 18"/>
                    <a:gd name="T12" fmla="*/ 17 w 17"/>
                    <a:gd name="T13" fmla="*/ 10 h 18"/>
                    <a:gd name="T14" fmla="*/ 17 w 17"/>
                    <a:gd name="T15" fmla="*/ 8 h 18"/>
                    <a:gd name="T16" fmla="*/ 16 w 17"/>
                    <a:gd name="T17" fmla="*/ 6 h 18"/>
                    <a:gd name="T18" fmla="*/ 13 w 17"/>
                    <a:gd name="T19" fmla="*/ 3 h 18"/>
                    <a:gd name="T20" fmla="*/ 8 w 17"/>
                    <a:gd name="T21" fmla="*/ 0 h 18"/>
                    <a:gd name="T22" fmla="*/ 8 w 17"/>
                    <a:gd name="T23" fmla="*/ 0 h 18"/>
                    <a:gd name="T24" fmla="*/ 3 w 17"/>
                    <a:gd name="T25" fmla="*/ 1 h 18"/>
                    <a:gd name="T26" fmla="*/ 1 w 17"/>
                    <a:gd name="T27" fmla="*/ 3 h 18"/>
                    <a:gd name="T28" fmla="*/ 0 w 17"/>
                    <a:gd name="T29" fmla="*/ 6 h 18"/>
                    <a:gd name="T30" fmla="*/ 0 w 17"/>
                    <a:gd name="T31" fmla="*/ 10 h 18"/>
                    <a:gd name="T32" fmla="*/ 0 w 17"/>
                    <a:gd name="T33" fmla="*/ 10 h 18"/>
                    <a:gd name="T34" fmla="*/ 0 w 17"/>
                    <a:gd name="T35" fmla="*/ 13 h 18"/>
                    <a:gd name="T36" fmla="*/ 1 w 17"/>
                    <a:gd name="T37" fmla="*/ 16 h 18"/>
                    <a:gd name="T38" fmla="*/ 3 w 17"/>
                    <a:gd name="T39" fmla="*/ 17 h 18"/>
                    <a:gd name="T40" fmla="*/ 8 w 17"/>
                    <a:gd name="T41"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18">
                      <a:moveTo>
                        <a:pt x="8" y="18"/>
                      </a:moveTo>
                      <a:lnTo>
                        <a:pt x="8" y="18"/>
                      </a:lnTo>
                      <a:lnTo>
                        <a:pt x="13" y="16"/>
                      </a:lnTo>
                      <a:lnTo>
                        <a:pt x="16" y="13"/>
                      </a:lnTo>
                      <a:lnTo>
                        <a:pt x="17" y="12"/>
                      </a:lnTo>
                      <a:lnTo>
                        <a:pt x="17" y="10"/>
                      </a:lnTo>
                      <a:lnTo>
                        <a:pt x="17" y="10"/>
                      </a:lnTo>
                      <a:lnTo>
                        <a:pt x="17" y="8"/>
                      </a:lnTo>
                      <a:lnTo>
                        <a:pt x="16" y="6"/>
                      </a:lnTo>
                      <a:lnTo>
                        <a:pt x="13" y="3"/>
                      </a:lnTo>
                      <a:lnTo>
                        <a:pt x="8" y="0"/>
                      </a:lnTo>
                      <a:lnTo>
                        <a:pt x="8" y="0"/>
                      </a:lnTo>
                      <a:lnTo>
                        <a:pt x="3" y="1"/>
                      </a:lnTo>
                      <a:lnTo>
                        <a:pt x="1" y="3"/>
                      </a:lnTo>
                      <a:lnTo>
                        <a:pt x="0" y="6"/>
                      </a:lnTo>
                      <a:lnTo>
                        <a:pt x="0" y="10"/>
                      </a:lnTo>
                      <a:lnTo>
                        <a:pt x="0" y="10"/>
                      </a:lnTo>
                      <a:lnTo>
                        <a:pt x="0" y="13"/>
                      </a:lnTo>
                      <a:lnTo>
                        <a:pt x="1" y="16"/>
                      </a:lnTo>
                      <a:lnTo>
                        <a:pt x="3" y="17"/>
                      </a:lnTo>
                      <a:lnTo>
                        <a:pt x="8" y="1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3" name="Freeform 1676">
                  <a:extLst>
                    <a:ext uri="{FF2B5EF4-FFF2-40B4-BE49-F238E27FC236}">
                      <a16:creationId xmlns:a16="http://schemas.microsoft.com/office/drawing/2014/main" id="{F31AD2D7-4A52-235D-7E79-62DF0CEFC86A}"/>
                    </a:ext>
                  </a:extLst>
                </p:cNvPr>
                <p:cNvSpPr>
                  <a:spLocks/>
                </p:cNvSpPr>
                <p:nvPr/>
              </p:nvSpPr>
              <p:spPr bwMode="auto">
                <a:xfrm>
                  <a:off x="6091238" y="5129213"/>
                  <a:ext cx="4763" cy="3175"/>
                </a:xfrm>
                <a:custGeom>
                  <a:avLst/>
                  <a:gdLst>
                    <a:gd name="T0" fmla="*/ 8 w 17"/>
                    <a:gd name="T1" fmla="*/ 18 h 18"/>
                    <a:gd name="T2" fmla="*/ 8 w 17"/>
                    <a:gd name="T3" fmla="*/ 18 h 18"/>
                    <a:gd name="T4" fmla="*/ 13 w 17"/>
                    <a:gd name="T5" fmla="*/ 16 h 18"/>
                    <a:gd name="T6" fmla="*/ 16 w 17"/>
                    <a:gd name="T7" fmla="*/ 13 h 18"/>
                    <a:gd name="T8" fmla="*/ 17 w 17"/>
                    <a:gd name="T9" fmla="*/ 12 h 18"/>
                    <a:gd name="T10" fmla="*/ 17 w 17"/>
                    <a:gd name="T11" fmla="*/ 10 h 18"/>
                    <a:gd name="T12" fmla="*/ 17 w 17"/>
                    <a:gd name="T13" fmla="*/ 10 h 18"/>
                    <a:gd name="T14" fmla="*/ 17 w 17"/>
                    <a:gd name="T15" fmla="*/ 8 h 18"/>
                    <a:gd name="T16" fmla="*/ 16 w 17"/>
                    <a:gd name="T17" fmla="*/ 6 h 18"/>
                    <a:gd name="T18" fmla="*/ 13 w 17"/>
                    <a:gd name="T19" fmla="*/ 3 h 18"/>
                    <a:gd name="T20" fmla="*/ 8 w 17"/>
                    <a:gd name="T21" fmla="*/ 0 h 18"/>
                    <a:gd name="T22" fmla="*/ 8 w 17"/>
                    <a:gd name="T23" fmla="*/ 0 h 18"/>
                    <a:gd name="T24" fmla="*/ 3 w 17"/>
                    <a:gd name="T25" fmla="*/ 1 h 18"/>
                    <a:gd name="T26" fmla="*/ 1 w 17"/>
                    <a:gd name="T27" fmla="*/ 3 h 18"/>
                    <a:gd name="T28" fmla="*/ 0 w 17"/>
                    <a:gd name="T29" fmla="*/ 6 h 18"/>
                    <a:gd name="T30" fmla="*/ 0 w 17"/>
                    <a:gd name="T31" fmla="*/ 10 h 18"/>
                    <a:gd name="T32" fmla="*/ 0 w 17"/>
                    <a:gd name="T33" fmla="*/ 10 h 18"/>
                    <a:gd name="T34" fmla="*/ 0 w 17"/>
                    <a:gd name="T35" fmla="*/ 13 h 18"/>
                    <a:gd name="T36" fmla="*/ 1 w 17"/>
                    <a:gd name="T37" fmla="*/ 16 h 18"/>
                    <a:gd name="T38" fmla="*/ 3 w 17"/>
                    <a:gd name="T39" fmla="*/ 17 h 18"/>
                    <a:gd name="T40" fmla="*/ 8 w 17"/>
                    <a:gd name="T41" fmla="*/ 18 h 18"/>
                    <a:gd name="T42" fmla="*/ 8 w 17"/>
                    <a:gd name="T43"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7" h="18">
                      <a:moveTo>
                        <a:pt x="8" y="18"/>
                      </a:moveTo>
                      <a:lnTo>
                        <a:pt x="8" y="18"/>
                      </a:lnTo>
                      <a:lnTo>
                        <a:pt x="13" y="16"/>
                      </a:lnTo>
                      <a:lnTo>
                        <a:pt x="16" y="13"/>
                      </a:lnTo>
                      <a:lnTo>
                        <a:pt x="17" y="12"/>
                      </a:lnTo>
                      <a:lnTo>
                        <a:pt x="17" y="10"/>
                      </a:lnTo>
                      <a:lnTo>
                        <a:pt x="17" y="10"/>
                      </a:lnTo>
                      <a:lnTo>
                        <a:pt x="17" y="8"/>
                      </a:lnTo>
                      <a:lnTo>
                        <a:pt x="16" y="6"/>
                      </a:lnTo>
                      <a:lnTo>
                        <a:pt x="13" y="3"/>
                      </a:lnTo>
                      <a:lnTo>
                        <a:pt x="8" y="0"/>
                      </a:lnTo>
                      <a:lnTo>
                        <a:pt x="8" y="0"/>
                      </a:lnTo>
                      <a:lnTo>
                        <a:pt x="3" y="1"/>
                      </a:lnTo>
                      <a:lnTo>
                        <a:pt x="1" y="3"/>
                      </a:lnTo>
                      <a:lnTo>
                        <a:pt x="0" y="6"/>
                      </a:lnTo>
                      <a:lnTo>
                        <a:pt x="0" y="10"/>
                      </a:lnTo>
                      <a:lnTo>
                        <a:pt x="0" y="10"/>
                      </a:lnTo>
                      <a:lnTo>
                        <a:pt x="0" y="13"/>
                      </a:lnTo>
                      <a:lnTo>
                        <a:pt x="1" y="16"/>
                      </a:lnTo>
                      <a:lnTo>
                        <a:pt x="3" y="17"/>
                      </a:lnTo>
                      <a:lnTo>
                        <a:pt x="8" y="18"/>
                      </a:lnTo>
                      <a:lnTo>
                        <a:pt x="8" y="18"/>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44" name="Freeform 1677">
                  <a:extLst>
                    <a:ext uri="{FF2B5EF4-FFF2-40B4-BE49-F238E27FC236}">
                      <a16:creationId xmlns:a16="http://schemas.microsoft.com/office/drawing/2014/main" id="{8E29CEC2-0043-B951-63AA-180D2692AEC6}"/>
                    </a:ext>
                  </a:extLst>
                </p:cNvPr>
                <p:cNvSpPr>
                  <a:spLocks/>
                </p:cNvSpPr>
                <p:nvPr/>
              </p:nvSpPr>
              <p:spPr bwMode="auto">
                <a:xfrm>
                  <a:off x="6099176" y="5126038"/>
                  <a:ext cx="4763" cy="4763"/>
                </a:xfrm>
                <a:custGeom>
                  <a:avLst/>
                  <a:gdLst>
                    <a:gd name="T0" fmla="*/ 10 w 18"/>
                    <a:gd name="T1" fmla="*/ 20 h 20"/>
                    <a:gd name="T2" fmla="*/ 10 w 18"/>
                    <a:gd name="T3" fmla="*/ 20 h 20"/>
                    <a:gd name="T4" fmla="*/ 14 w 18"/>
                    <a:gd name="T5" fmla="*/ 17 h 20"/>
                    <a:gd name="T6" fmla="*/ 17 w 18"/>
                    <a:gd name="T7" fmla="*/ 14 h 20"/>
                    <a:gd name="T8" fmla="*/ 18 w 18"/>
                    <a:gd name="T9" fmla="*/ 13 h 20"/>
                    <a:gd name="T10" fmla="*/ 18 w 18"/>
                    <a:gd name="T11" fmla="*/ 11 h 20"/>
                    <a:gd name="T12" fmla="*/ 18 w 18"/>
                    <a:gd name="T13" fmla="*/ 11 h 20"/>
                    <a:gd name="T14" fmla="*/ 18 w 18"/>
                    <a:gd name="T15" fmla="*/ 9 h 20"/>
                    <a:gd name="T16" fmla="*/ 17 w 18"/>
                    <a:gd name="T17" fmla="*/ 7 h 20"/>
                    <a:gd name="T18" fmla="*/ 14 w 18"/>
                    <a:gd name="T19" fmla="*/ 4 h 20"/>
                    <a:gd name="T20" fmla="*/ 10 w 18"/>
                    <a:gd name="T21" fmla="*/ 0 h 20"/>
                    <a:gd name="T22" fmla="*/ 10 w 18"/>
                    <a:gd name="T23" fmla="*/ 0 h 20"/>
                    <a:gd name="T24" fmla="*/ 4 w 18"/>
                    <a:gd name="T25" fmla="*/ 1 h 20"/>
                    <a:gd name="T26" fmla="*/ 2 w 18"/>
                    <a:gd name="T27" fmla="*/ 4 h 20"/>
                    <a:gd name="T28" fmla="*/ 1 w 18"/>
                    <a:gd name="T29" fmla="*/ 7 h 20"/>
                    <a:gd name="T30" fmla="*/ 0 w 18"/>
                    <a:gd name="T31" fmla="*/ 11 h 20"/>
                    <a:gd name="T32" fmla="*/ 0 w 18"/>
                    <a:gd name="T33" fmla="*/ 11 h 20"/>
                    <a:gd name="T34" fmla="*/ 1 w 18"/>
                    <a:gd name="T35" fmla="*/ 14 h 20"/>
                    <a:gd name="T36" fmla="*/ 2 w 18"/>
                    <a:gd name="T37" fmla="*/ 17 h 20"/>
                    <a:gd name="T38" fmla="*/ 4 w 18"/>
                    <a:gd name="T39" fmla="*/ 19 h 20"/>
                    <a:gd name="T40" fmla="*/ 10 w 18"/>
                    <a:gd name="T41"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20">
                      <a:moveTo>
                        <a:pt x="10" y="20"/>
                      </a:moveTo>
                      <a:lnTo>
                        <a:pt x="10" y="20"/>
                      </a:lnTo>
                      <a:lnTo>
                        <a:pt x="14" y="17"/>
                      </a:lnTo>
                      <a:lnTo>
                        <a:pt x="17" y="14"/>
                      </a:lnTo>
                      <a:lnTo>
                        <a:pt x="18" y="13"/>
                      </a:lnTo>
                      <a:lnTo>
                        <a:pt x="18" y="11"/>
                      </a:lnTo>
                      <a:lnTo>
                        <a:pt x="18" y="11"/>
                      </a:lnTo>
                      <a:lnTo>
                        <a:pt x="18" y="9"/>
                      </a:lnTo>
                      <a:lnTo>
                        <a:pt x="17" y="7"/>
                      </a:lnTo>
                      <a:lnTo>
                        <a:pt x="14" y="4"/>
                      </a:lnTo>
                      <a:lnTo>
                        <a:pt x="10" y="0"/>
                      </a:lnTo>
                      <a:lnTo>
                        <a:pt x="10" y="0"/>
                      </a:lnTo>
                      <a:lnTo>
                        <a:pt x="4" y="1"/>
                      </a:lnTo>
                      <a:lnTo>
                        <a:pt x="2" y="4"/>
                      </a:lnTo>
                      <a:lnTo>
                        <a:pt x="1" y="7"/>
                      </a:lnTo>
                      <a:lnTo>
                        <a:pt x="0" y="11"/>
                      </a:lnTo>
                      <a:lnTo>
                        <a:pt x="0" y="11"/>
                      </a:lnTo>
                      <a:lnTo>
                        <a:pt x="1" y="14"/>
                      </a:lnTo>
                      <a:lnTo>
                        <a:pt x="2" y="17"/>
                      </a:lnTo>
                      <a:lnTo>
                        <a:pt x="4" y="19"/>
                      </a:lnTo>
                      <a:lnTo>
                        <a:pt x="10" y="2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5" name="Freeform 1678">
                  <a:extLst>
                    <a:ext uri="{FF2B5EF4-FFF2-40B4-BE49-F238E27FC236}">
                      <a16:creationId xmlns:a16="http://schemas.microsoft.com/office/drawing/2014/main" id="{B6DBC8EB-5C91-A312-D760-1D64EB684B8B}"/>
                    </a:ext>
                  </a:extLst>
                </p:cNvPr>
                <p:cNvSpPr>
                  <a:spLocks/>
                </p:cNvSpPr>
                <p:nvPr/>
              </p:nvSpPr>
              <p:spPr bwMode="auto">
                <a:xfrm>
                  <a:off x="6099176" y="5126038"/>
                  <a:ext cx="4763" cy="4763"/>
                </a:xfrm>
                <a:custGeom>
                  <a:avLst/>
                  <a:gdLst>
                    <a:gd name="T0" fmla="*/ 10 w 18"/>
                    <a:gd name="T1" fmla="*/ 20 h 20"/>
                    <a:gd name="T2" fmla="*/ 10 w 18"/>
                    <a:gd name="T3" fmla="*/ 20 h 20"/>
                    <a:gd name="T4" fmla="*/ 14 w 18"/>
                    <a:gd name="T5" fmla="*/ 17 h 20"/>
                    <a:gd name="T6" fmla="*/ 17 w 18"/>
                    <a:gd name="T7" fmla="*/ 14 h 20"/>
                    <a:gd name="T8" fmla="*/ 18 w 18"/>
                    <a:gd name="T9" fmla="*/ 13 h 20"/>
                    <a:gd name="T10" fmla="*/ 18 w 18"/>
                    <a:gd name="T11" fmla="*/ 11 h 20"/>
                    <a:gd name="T12" fmla="*/ 18 w 18"/>
                    <a:gd name="T13" fmla="*/ 11 h 20"/>
                    <a:gd name="T14" fmla="*/ 18 w 18"/>
                    <a:gd name="T15" fmla="*/ 9 h 20"/>
                    <a:gd name="T16" fmla="*/ 17 w 18"/>
                    <a:gd name="T17" fmla="*/ 7 h 20"/>
                    <a:gd name="T18" fmla="*/ 14 w 18"/>
                    <a:gd name="T19" fmla="*/ 4 h 20"/>
                    <a:gd name="T20" fmla="*/ 10 w 18"/>
                    <a:gd name="T21" fmla="*/ 0 h 20"/>
                    <a:gd name="T22" fmla="*/ 10 w 18"/>
                    <a:gd name="T23" fmla="*/ 0 h 20"/>
                    <a:gd name="T24" fmla="*/ 4 w 18"/>
                    <a:gd name="T25" fmla="*/ 1 h 20"/>
                    <a:gd name="T26" fmla="*/ 2 w 18"/>
                    <a:gd name="T27" fmla="*/ 4 h 20"/>
                    <a:gd name="T28" fmla="*/ 1 w 18"/>
                    <a:gd name="T29" fmla="*/ 7 h 20"/>
                    <a:gd name="T30" fmla="*/ 0 w 18"/>
                    <a:gd name="T31" fmla="*/ 11 h 20"/>
                    <a:gd name="T32" fmla="*/ 0 w 18"/>
                    <a:gd name="T33" fmla="*/ 11 h 20"/>
                    <a:gd name="T34" fmla="*/ 1 w 18"/>
                    <a:gd name="T35" fmla="*/ 14 h 20"/>
                    <a:gd name="T36" fmla="*/ 2 w 18"/>
                    <a:gd name="T37" fmla="*/ 17 h 20"/>
                    <a:gd name="T38" fmla="*/ 4 w 18"/>
                    <a:gd name="T39" fmla="*/ 19 h 20"/>
                    <a:gd name="T40" fmla="*/ 10 w 18"/>
                    <a:gd name="T41"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20">
                      <a:moveTo>
                        <a:pt x="10" y="20"/>
                      </a:moveTo>
                      <a:lnTo>
                        <a:pt x="10" y="20"/>
                      </a:lnTo>
                      <a:lnTo>
                        <a:pt x="14" y="17"/>
                      </a:lnTo>
                      <a:lnTo>
                        <a:pt x="17" y="14"/>
                      </a:lnTo>
                      <a:lnTo>
                        <a:pt x="18" y="13"/>
                      </a:lnTo>
                      <a:lnTo>
                        <a:pt x="18" y="11"/>
                      </a:lnTo>
                      <a:lnTo>
                        <a:pt x="18" y="11"/>
                      </a:lnTo>
                      <a:lnTo>
                        <a:pt x="18" y="9"/>
                      </a:lnTo>
                      <a:lnTo>
                        <a:pt x="17" y="7"/>
                      </a:lnTo>
                      <a:lnTo>
                        <a:pt x="14" y="4"/>
                      </a:lnTo>
                      <a:lnTo>
                        <a:pt x="10" y="0"/>
                      </a:lnTo>
                      <a:lnTo>
                        <a:pt x="10" y="0"/>
                      </a:lnTo>
                      <a:lnTo>
                        <a:pt x="4" y="1"/>
                      </a:lnTo>
                      <a:lnTo>
                        <a:pt x="2" y="4"/>
                      </a:lnTo>
                      <a:lnTo>
                        <a:pt x="1" y="7"/>
                      </a:lnTo>
                      <a:lnTo>
                        <a:pt x="0" y="11"/>
                      </a:lnTo>
                      <a:lnTo>
                        <a:pt x="0" y="11"/>
                      </a:lnTo>
                      <a:lnTo>
                        <a:pt x="1" y="14"/>
                      </a:lnTo>
                      <a:lnTo>
                        <a:pt x="2" y="17"/>
                      </a:lnTo>
                      <a:lnTo>
                        <a:pt x="4" y="19"/>
                      </a:lnTo>
                      <a:lnTo>
                        <a:pt x="10" y="2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6" name="Freeform 1679">
                  <a:extLst>
                    <a:ext uri="{FF2B5EF4-FFF2-40B4-BE49-F238E27FC236}">
                      <a16:creationId xmlns:a16="http://schemas.microsoft.com/office/drawing/2014/main" id="{CD84B204-DF23-06CA-F96B-B53B9D2169AD}"/>
                    </a:ext>
                  </a:extLst>
                </p:cNvPr>
                <p:cNvSpPr>
                  <a:spLocks/>
                </p:cNvSpPr>
                <p:nvPr/>
              </p:nvSpPr>
              <p:spPr bwMode="auto">
                <a:xfrm>
                  <a:off x="6099176" y="5126038"/>
                  <a:ext cx="4763" cy="4763"/>
                </a:xfrm>
                <a:custGeom>
                  <a:avLst/>
                  <a:gdLst>
                    <a:gd name="T0" fmla="*/ 9 w 18"/>
                    <a:gd name="T1" fmla="*/ 20 h 20"/>
                    <a:gd name="T2" fmla="*/ 9 w 18"/>
                    <a:gd name="T3" fmla="*/ 20 h 20"/>
                    <a:gd name="T4" fmla="*/ 14 w 18"/>
                    <a:gd name="T5" fmla="*/ 17 h 20"/>
                    <a:gd name="T6" fmla="*/ 17 w 18"/>
                    <a:gd name="T7" fmla="*/ 14 h 20"/>
                    <a:gd name="T8" fmla="*/ 18 w 18"/>
                    <a:gd name="T9" fmla="*/ 13 h 20"/>
                    <a:gd name="T10" fmla="*/ 18 w 18"/>
                    <a:gd name="T11" fmla="*/ 11 h 20"/>
                    <a:gd name="T12" fmla="*/ 18 w 18"/>
                    <a:gd name="T13" fmla="*/ 11 h 20"/>
                    <a:gd name="T14" fmla="*/ 18 w 18"/>
                    <a:gd name="T15" fmla="*/ 9 h 20"/>
                    <a:gd name="T16" fmla="*/ 17 w 18"/>
                    <a:gd name="T17" fmla="*/ 7 h 20"/>
                    <a:gd name="T18" fmla="*/ 14 w 18"/>
                    <a:gd name="T19" fmla="*/ 4 h 20"/>
                    <a:gd name="T20" fmla="*/ 9 w 18"/>
                    <a:gd name="T21" fmla="*/ 0 h 20"/>
                    <a:gd name="T22" fmla="*/ 9 w 18"/>
                    <a:gd name="T23" fmla="*/ 0 h 20"/>
                    <a:gd name="T24" fmla="*/ 4 w 18"/>
                    <a:gd name="T25" fmla="*/ 1 h 20"/>
                    <a:gd name="T26" fmla="*/ 2 w 18"/>
                    <a:gd name="T27" fmla="*/ 4 h 20"/>
                    <a:gd name="T28" fmla="*/ 1 w 18"/>
                    <a:gd name="T29" fmla="*/ 7 h 20"/>
                    <a:gd name="T30" fmla="*/ 0 w 18"/>
                    <a:gd name="T31" fmla="*/ 11 h 20"/>
                    <a:gd name="T32" fmla="*/ 0 w 18"/>
                    <a:gd name="T33" fmla="*/ 11 h 20"/>
                    <a:gd name="T34" fmla="*/ 1 w 18"/>
                    <a:gd name="T35" fmla="*/ 14 h 20"/>
                    <a:gd name="T36" fmla="*/ 2 w 18"/>
                    <a:gd name="T37" fmla="*/ 17 h 20"/>
                    <a:gd name="T38" fmla="*/ 4 w 18"/>
                    <a:gd name="T39" fmla="*/ 19 h 20"/>
                    <a:gd name="T40" fmla="*/ 9 w 18"/>
                    <a:gd name="T41" fmla="*/ 20 h 20"/>
                    <a:gd name="T42" fmla="*/ 9 w 18"/>
                    <a:gd name="T43"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 h="20">
                      <a:moveTo>
                        <a:pt x="9" y="20"/>
                      </a:moveTo>
                      <a:lnTo>
                        <a:pt x="9" y="20"/>
                      </a:lnTo>
                      <a:lnTo>
                        <a:pt x="14" y="17"/>
                      </a:lnTo>
                      <a:lnTo>
                        <a:pt x="17" y="14"/>
                      </a:lnTo>
                      <a:lnTo>
                        <a:pt x="18" y="13"/>
                      </a:lnTo>
                      <a:lnTo>
                        <a:pt x="18" y="11"/>
                      </a:lnTo>
                      <a:lnTo>
                        <a:pt x="18" y="11"/>
                      </a:lnTo>
                      <a:lnTo>
                        <a:pt x="18" y="9"/>
                      </a:lnTo>
                      <a:lnTo>
                        <a:pt x="17" y="7"/>
                      </a:lnTo>
                      <a:lnTo>
                        <a:pt x="14" y="4"/>
                      </a:lnTo>
                      <a:lnTo>
                        <a:pt x="9" y="0"/>
                      </a:lnTo>
                      <a:lnTo>
                        <a:pt x="9" y="0"/>
                      </a:lnTo>
                      <a:lnTo>
                        <a:pt x="4" y="1"/>
                      </a:lnTo>
                      <a:lnTo>
                        <a:pt x="2" y="4"/>
                      </a:lnTo>
                      <a:lnTo>
                        <a:pt x="1" y="7"/>
                      </a:lnTo>
                      <a:lnTo>
                        <a:pt x="0" y="11"/>
                      </a:lnTo>
                      <a:lnTo>
                        <a:pt x="0" y="11"/>
                      </a:lnTo>
                      <a:lnTo>
                        <a:pt x="1" y="14"/>
                      </a:lnTo>
                      <a:lnTo>
                        <a:pt x="2" y="17"/>
                      </a:lnTo>
                      <a:lnTo>
                        <a:pt x="4" y="19"/>
                      </a:lnTo>
                      <a:lnTo>
                        <a:pt x="9" y="20"/>
                      </a:lnTo>
                      <a:lnTo>
                        <a:pt x="9" y="2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47" name="Freeform 1680">
                  <a:extLst>
                    <a:ext uri="{FF2B5EF4-FFF2-40B4-BE49-F238E27FC236}">
                      <a16:creationId xmlns:a16="http://schemas.microsoft.com/office/drawing/2014/main" id="{4A32209F-658E-25A2-FF00-527621EF865E}"/>
                    </a:ext>
                  </a:extLst>
                </p:cNvPr>
                <p:cNvSpPr>
                  <a:spLocks/>
                </p:cNvSpPr>
                <p:nvPr/>
              </p:nvSpPr>
              <p:spPr bwMode="auto">
                <a:xfrm>
                  <a:off x="6121401" y="5124451"/>
                  <a:ext cx="4763" cy="3175"/>
                </a:xfrm>
                <a:custGeom>
                  <a:avLst/>
                  <a:gdLst>
                    <a:gd name="T0" fmla="*/ 10 w 19"/>
                    <a:gd name="T1" fmla="*/ 18 h 18"/>
                    <a:gd name="T2" fmla="*/ 10 w 19"/>
                    <a:gd name="T3" fmla="*/ 18 h 18"/>
                    <a:gd name="T4" fmla="*/ 15 w 19"/>
                    <a:gd name="T5" fmla="*/ 17 h 18"/>
                    <a:gd name="T6" fmla="*/ 18 w 19"/>
                    <a:gd name="T7" fmla="*/ 15 h 18"/>
                    <a:gd name="T8" fmla="*/ 19 w 19"/>
                    <a:gd name="T9" fmla="*/ 11 h 18"/>
                    <a:gd name="T10" fmla="*/ 19 w 19"/>
                    <a:gd name="T11" fmla="*/ 8 h 18"/>
                    <a:gd name="T12" fmla="*/ 19 w 19"/>
                    <a:gd name="T13" fmla="*/ 8 h 18"/>
                    <a:gd name="T14" fmla="*/ 19 w 19"/>
                    <a:gd name="T15" fmla="*/ 4 h 18"/>
                    <a:gd name="T16" fmla="*/ 18 w 19"/>
                    <a:gd name="T17" fmla="*/ 2 h 18"/>
                    <a:gd name="T18" fmla="*/ 15 w 19"/>
                    <a:gd name="T19" fmla="*/ 0 h 18"/>
                    <a:gd name="T20" fmla="*/ 10 w 19"/>
                    <a:gd name="T21" fmla="*/ 0 h 18"/>
                    <a:gd name="T22" fmla="*/ 10 w 19"/>
                    <a:gd name="T23" fmla="*/ 0 h 18"/>
                    <a:gd name="T24" fmla="*/ 5 w 19"/>
                    <a:gd name="T25" fmla="*/ 0 h 18"/>
                    <a:gd name="T26" fmla="*/ 2 w 19"/>
                    <a:gd name="T27" fmla="*/ 2 h 18"/>
                    <a:gd name="T28" fmla="*/ 2 w 19"/>
                    <a:gd name="T29" fmla="*/ 4 h 18"/>
                    <a:gd name="T30" fmla="*/ 0 w 19"/>
                    <a:gd name="T31" fmla="*/ 8 h 18"/>
                    <a:gd name="T32" fmla="*/ 0 w 19"/>
                    <a:gd name="T33" fmla="*/ 8 h 18"/>
                    <a:gd name="T34" fmla="*/ 2 w 19"/>
                    <a:gd name="T35" fmla="*/ 11 h 18"/>
                    <a:gd name="T36" fmla="*/ 2 w 19"/>
                    <a:gd name="T37" fmla="*/ 15 h 18"/>
                    <a:gd name="T38" fmla="*/ 5 w 19"/>
                    <a:gd name="T39" fmla="*/ 17 h 18"/>
                    <a:gd name="T40" fmla="*/ 10 w 19"/>
                    <a:gd name="T41"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18">
                      <a:moveTo>
                        <a:pt x="10" y="18"/>
                      </a:moveTo>
                      <a:lnTo>
                        <a:pt x="10" y="18"/>
                      </a:lnTo>
                      <a:lnTo>
                        <a:pt x="15" y="17"/>
                      </a:lnTo>
                      <a:lnTo>
                        <a:pt x="18" y="15"/>
                      </a:lnTo>
                      <a:lnTo>
                        <a:pt x="19" y="11"/>
                      </a:lnTo>
                      <a:lnTo>
                        <a:pt x="19" y="8"/>
                      </a:lnTo>
                      <a:lnTo>
                        <a:pt x="19" y="8"/>
                      </a:lnTo>
                      <a:lnTo>
                        <a:pt x="19" y="4"/>
                      </a:lnTo>
                      <a:lnTo>
                        <a:pt x="18" y="2"/>
                      </a:lnTo>
                      <a:lnTo>
                        <a:pt x="15" y="0"/>
                      </a:lnTo>
                      <a:lnTo>
                        <a:pt x="10" y="0"/>
                      </a:lnTo>
                      <a:lnTo>
                        <a:pt x="10" y="0"/>
                      </a:lnTo>
                      <a:lnTo>
                        <a:pt x="5" y="0"/>
                      </a:lnTo>
                      <a:lnTo>
                        <a:pt x="2" y="2"/>
                      </a:lnTo>
                      <a:lnTo>
                        <a:pt x="2" y="4"/>
                      </a:lnTo>
                      <a:lnTo>
                        <a:pt x="0" y="8"/>
                      </a:lnTo>
                      <a:lnTo>
                        <a:pt x="0" y="8"/>
                      </a:lnTo>
                      <a:lnTo>
                        <a:pt x="2" y="11"/>
                      </a:lnTo>
                      <a:lnTo>
                        <a:pt x="2" y="15"/>
                      </a:lnTo>
                      <a:lnTo>
                        <a:pt x="5" y="17"/>
                      </a:lnTo>
                      <a:lnTo>
                        <a:pt x="10" y="18"/>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8" name="Freeform 1681">
                  <a:extLst>
                    <a:ext uri="{FF2B5EF4-FFF2-40B4-BE49-F238E27FC236}">
                      <a16:creationId xmlns:a16="http://schemas.microsoft.com/office/drawing/2014/main" id="{D420CA99-B926-1E60-7144-297D0D2DFB64}"/>
                    </a:ext>
                  </a:extLst>
                </p:cNvPr>
                <p:cNvSpPr>
                  <a:spLocks/>
                </p:cNvSpPr>
                <p:nvPr/>
              </p:nvSpPr>
              <p:spPr bwMode="auto">
                <a:xfrm>
                  <a:off x="6121401" y="5124451"/>
                  <a:ext cx="4763" cy="3175"/>
                </a:xfrm>
                <a:custGeom>
                  <a:avLst/>
                  <a:gdLst>
                    <a:gd name="T0" fmla="*/ 10 w 19"/>
                    <a:gd name="T1" fmla="*/ 18 h 18"/>
                    <a:gd name="T2" fmla="*/ 10 w 19"/>
                    <a:gd name="T3" fmla="*/ 18 h 18"/>
                    <a:gd name="T4" fmla="*/ 15 w 19"/>
                    <a:gd name="T5" fmla="*/ 17 h 18"/>
                    <a:gd name="T6" fmla="*/ 18 w 19"/>
                    <a:gd name="T7" fmla="*/ 15 h 18"/>
                    <a:gd name="T8" fmla="*/ 19 w 19"/>
                    <a:gd name="T9" fmla="*/ 11 h 18"/>
                    <a:gd name="T10" fmla="*/ 19 w 19"/>
                    <a:gd name="T11" fmla="*/ 8 h 18"/>
                    <a:gd name="T12" fmla="*/ 19 w 19"/>
                    <a:gd name="T13" fmla="*/ 8 h 18"/>
                    <a:gd name="T14" fmla="*/ 19 w 19"/>
                    <a:gd name="T15" fmla="*/ 4 h 18"/>
                    <a:gd name="T16" fmla="*/ 18 w 19"/>
                    <a:gd name="T17" fmla="*/ 2 h 18"/>
                    <a:gd name="T18" fmla="*/ 15 w 19"/>
                    <a:gd name="T19" fmla="*/ 0 h 18"/>
                    <a:gd name="T20" fmla="*/ 10 w 19"/>
                    <a:gd name="T21" fmla="*/ 0 h 18"/>
                    <a:gd name="T22" fmla="*/ 10 w 19"/>
                    <a:gd name="T23" fmla="*/ 0 h 18"/>
                    <a:gd name="T24" fmla="*/ 5 w 19"/>
                    <a:gd name="T25" fmla="*/ 0 h 18"/>
                    <a:gd name="T26" fmla="*/ 2 w 19"/>
                    <a:gd name="T27" fmla="*/ 2 h 18"/>
                    <a:gd name="T28" fmla="*/ 2 w 19"/>
                    <a:gd name="T29" fmla="*/ 4 h 18"/>
                    <a:gd name="T30" fmla="*/ 0 w 19"/>
                    <a:gd name="T31" fmla="*/ 8 h 18"/>
                    <a:gd name="T32" fmla="*/ 0 w 19"/>
                    <a:gd name="T33" fmla="*/ 8 h 18"/>
                    <a:gd name="T34" fmla="*/ 2 w 19"/>
                    <a:gd name="T35" fmla="*/ 11 h 18"/>
                    <a:gd name="T36" fmla="*/ 2 w 19"/>
                    <a:gd name="T37" fmla="*/ 15 h 18"/>
                    <a:gd name="T38" fmla="*/ 5 w 19"/>
                    <a:gd name="T39" fmla="*/ 17 h 18"/>
                    <a:gd name="T40" fmla="*/ 10 w 19"/>
                    <a:gd name="T41"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18">
                      <a:moveTo>
                        <a:pt x="10" y="18"/>
                      </a:moveTo>
                      <a:lnTo>
                        <a:pt x="10" y="18"/>
                      </a:lnTo>
                      <a:lnTo>
                        <a:pt x="15" y="17"/>
                      </a:lnTo>
                      <a:lnTo>
                        <a:pt x="18" y="15"/>
                      </a:lnTo>
                      <a:lnTo>
                        <a:pt x="19" y="11"/>
                      </a:lnTo>
                      <a:lnTo>
                        <a:pt x="19" y="8"/>
                      </a:lnTo>
                      <a:lnTo>
                        <a:pt x="19" y="8"/>
                      </a:lnTo>
                      <a:lnTo>
                        <a:pt x="19" y="4"/>
                      </a:lnTo>
                      <a:lnTo>
                        <a:pt x="18" y="2"/>
                      </a:lnTo>
                      <a:lnTo>
                        <a:pt x="15" y="0"/>
                      </a:lnTo>
                      <a:lnTo>
                        <a:pt x="10" y="0"/>
                      </a:lnTo>
                      <a:lnTo>
                        <a:pt x="10" y="0"/>
                      </a:lnTo>
                      <a:lnTo>
                        <a:pt x="5" y="0"/>
                      </a:lnTo>
                      <a:lnTo>
                        <a:pt x="2" y="2"/>
                      </a:lnTo>
                      <a:lnTo>
                        <a:pt x="2" y="4"/>
                      </a:lnTo>
                      <a:lnTo>
                        <a:pt x="0" y="8"/>
                      </a:lnTo>
                      <a:lnTo>
                        <a:pt x="0" y="8"/>
                      </a:lnTo>
                      <a:lnTo>
                        <a:pt x="2" y="11"/>
                      </a:lnTo>
                      <a:lnTo>
                        <a:pt x="2" y="15"/>
                      </a:lnTo>
                      <a:lnTo>
                        <a:pt x="5" y="17"/>
                      </a:lnTo>
                      <a:lnTo>
                        <a:pt x="10" y="1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9" name="Freeform 1682">
                  <a:extLst>
                    <a:ext uri="{FF2B5EF4-FFF2-40B4-BE49-F238E27FC236}">
                      <a16:creationId xmlns:a16="http://schemas.microsoft.com/office/drawing/2014/main" id="{352AB6C3-5498-8CBF-EB22-81BF5025EF48}"/>
                    </a:ext>
                  </a:extLst>
                </p:cNvPr>
                <p:cNvSpPr>
                  <a:spLocks/>
                </p:cNvSpPr>
                <p:nvPr/>
              </p:nvSpPr>
              <p:spPr bwMode="auto">
                <a:xfrm>
                  <a:off x="6121401" y="5124451"/>
                  <a:ext cx="4763" cy="3175"/>
                </a:xfrm>
                <a:custGeom>
                  <a:avLst/>
                  <a:gdLst>
                    <a:gd name="T0" fmla="*/ 10 w 19"/>
                    <a:gd name="T1" fmla="*/ 18 h 18"/>
                    <a:gd name="T2" fmla="*/ 10 w 19"/>
                    <a:gd name="T3" fmla="*/ 18 h 18"/>
                    <a:gd name="T4" fmla="*/ 15 w 19"/>
                    <a:gd name="T5" fmla="*/ 17 h 18"/>
                    <a:gd name="T6" fmla="*/ 18 w 19"/>
                    <a:gd name="T7" fmla="*/ 15 h 18"/>
                    <a:gd name="T8" fmla="*/ 19 w 19"/>
                    <a:gd name="T9" fmla="*/ 11 h 18"/>
                    <a:gd name="T10" fmla="*/ 19 w 19"/>
                    <a:gd name="T11" fmla="*/ 8 h 18"/>
                    <a:gd name="T12" fmla="*/ 19 w 19"/>
                    <a:gd name="T13" fmla="*/ 8 h 18"/>
                    <a:gd name="T14" fmla="*/ 19 w 19"/>
                    <a:gd name="T15" fmla="*/ 4 h 18"/>
                    <a:gd name="T16" fmla="*/ 18 w 19"/>
                    <a:gd name="T17" fmla="*/ 2 h 18"/>
                    <a:gd name="T18" fmla="*/ 15 w 19"/>
                    <a:gd name="T19" fmla="*/ 0 h 18"/>
                    <a:gd name="T20" fmla="*/ 10 w 19"/>
                    <a:gd name="T21" fmla="*/ 0 h 18"/>
                    <a:gd name="T22" fmla="*/ 10 w 19"/>
                    <a:gd name="T23" fmla="*/ 0 h 18"/>
                    <a:gd name="T24" fmla="*/ 5 w 19"/>
                    <a:gd name="T25" fmla="*/ 0 h 18"/>
                    <a:gd name="T26" fmla="*/ 2 w 19"/>
                    <a:gd name="T27" fmla="*/ 2 h 18"/>
                    <a:gd name="T28" fmla="*/ 2 w 19"/>
                    <a:gd name="T29" fmla="*/ 4 h 18"/>
                    <a:gd name="T30" fmla="*/ 0 w 19"/>
                    <a:gd name="T31" fmla="*/ 8 h 18"/>
                    <a:gd name="T32" fmla="*/ 0 w 19"/>
                    <a:gd name="T33" fmla="*/ 8 h 18"/>
                    <a:gd name="T34" fmla="*/ 2 w 19"/>
                    <a:gd name="T35" fmla="*/ 11 h 18"/>
                    <a:gd name="T36" fmla="*/ 2 w 19"/>
                    <a:gd name="T37" fmla="*/ 15 h 18"/>
                    <a:gd name="T38" fmla="*/ 5 w 19"/>
                    <a:gd name="T39" fmla="*/ 17 h 18"/>
                    <a:gd name="T40" fmla="*/ 10 w 19"/>
                    <a:gd name="T41" fmla="*/ 18 h 18"/>
                    <a:gd name="T42" fmla="*/ 10 w 19"/>
                    <a:gd name="T43"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9" h="18">
                      <a:moveTo>
                        <a:pt x="10" y="18"/>
                      </a:moveTo>
                      <a:lnTo>
                        <a:pt x="10" y="18"/>
                      </a:lnTo>
                      <a:lnTo>
                        <a:pt x="15" y="17"/>
                      </a:lnTo>
                      <a:lnTo>
                        <a:pt x="18" y="15"/>
                      </a:lnTo>
                      <a:lnTo>
                        <a:pt x="19" y="11"/>
                      </a:lnTo>
                      <a:lnTo>
                        <a:pt x="19" y="8"/>
                      </a:lnTo>
                      <a:lnTo>
                        <a:pt x="19" y="8"/>
                      </a:lnTo>
                      <a:lnTo>
                        <a:pt x="19" y="4"/>
                      </a:lnTo>
                      <a:lnTo>
                        <a:pt x="18" y="2"/>
                      </a:lnTo>
                      <a:lnTo>
                        <a:pt x="15" y="0"/>
                      </a:lnTo>
                      <a:lnTo>
                        <a:pt x="10" y="0"/>
                      </a:lnTo>
                      <a:lnTo>
                        <a:pt x="10" y="0"/>
                      </a:lnTo>
                      <a:lnTo>
                        <a:pt x="5" y="0"/>
                      </a:lnTo>
                      <a:lnTo>
                        <a:pt x="2" y="2"/>
                      </a:lnTo>
                      <a:lnTo>
                        <a:pt x="2" y="4"/>
                      </a:lnTo>
                      <a:lnTo>
                        <a:pt x="0" y="8"/>
                      </a:lnTo>
                      <a:lnTo>
                        <a:pt x="0" y="8"/>
                      </a:lnTo>
                      <a:lnTo>
                        <a:pt x="2" y="11"/>
                      </a:lnTo>
                      <a:lnTo>
                        <a:pt x="2" y="15"/>
                      </a:lnTo>
                      <a:lnTo>
                        <a:pt x="5" y="17"/>
                      </a:lnTo>
                      <a:lnTo>
                        <a:pt x="10" y="18"/>
                      </a:lnTo>
                      <a:lnTo>
                        <a:pt x="10" y="18"/>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50" name="Freeform 1683">
                  <a:extLst>
                    <a:ext uri="{FF2B5EF4-FFF2-40B4-BE49-F238E27FC236}">
                      <a16:creationId xmlns:a16="http://schemas.microsoft.com/office/drawing/2014/main" id="{42768360-5B8A-3EE1-0DD8-E40FC0576FAC}"/>
                    </a:ext>
                  </a:extLst>
                </p:cNvPr>
                <p:cNvSpPr>
                  <a:spLocks/>
                </p:cNvSpPr>
                <p:nvPr/>
              </p:nvSpPr>
              <p:spPr bwMode="auto">
                <a:xfrm>
                  <a:off x="6108701" y="5124451"/>
                  <a:ext cx="9525" cy="4763"/>
                </a:xfrm>
                <a:custGeom>
                  <a:avLst/>
                  <a:gdLst>
                    <a:gd name="T0" fmla="*/ 8 w 44"/>
                    <a:gd name="T1" fmla="*/ 22 h 22"/>
                    <a:gd name="T2" fmla="*/ 8 w 44"/>
                    <a:gd name="T3" fmla="*/ 22 h 22"/>
                    <a:gd name="T4" fmla="*/ 4 w 44"/>
                    <a:gd name="T5" fmla="*/ 20 h 22"/>
                    <a:gd name="T6" fmla="*/ 1 w 44"/>
                    <a:gd name="T7" fmla="*/ 17 h 22"/>
                    <a:gd name="T8" fmla="*/ 0 w 44"/>
                    <a:gd name="T9" fmla="*/ 16 h 22"/>
                    <a:gd name="T10" fmla="*/ 0 w 44"/>
                    <a:gd name="T11" fmla="*/ 14 h 22"/>
                    <a:gd name="T12" fmla="*/ 0 w 44"/>
                    <a:gd name="T13" fmla="*/ 14 h 22"/>
                    <a:gd name="T14" fmla="*/ 0 w 44"/>
                    <a:gd name="T15" fmla="*/ 12 h 22"/>
                    <a:gd name="T16" fmla="*/ 1 w 44"/>
                    <a:gd name="T17" fmla="*/ 10 h 22"/>
                    <a:gd name="T18" fmla="*/ 4 w 44"/>
                    <a:gd name="T19" fmla="*/ 6 h 22"/>
                    <a:gd name="T20" fmla="*/ 8 w 44"/>
                    <a:gd name="T21" fmla="*/ 3 h 22"/>
                    <a:gd name="T22" fmla="*/ 8 w 44"/>
                    <a:gd name="T23" fmla="*/ 3 h 22"/>
                    <a:gd name="T24" fmla="*/ 21 w 44"/>
                    <a:gd name="T25" fmla="*/ 2 h 22"/>
                    <a:gd name="T26" fmla="*/ 35 w 44"/>
                    <a:gd name="T27" fmla="*/ 0 h 22"/>
                    <a:gd name="T28" fmla="*/ 35 w 44"/>
                    <a:gd name="T29" fmla="*/ 0 h 22"/>
                    <a:gd name="T30" fmla="*/ 40 w 44"/>
                    <a:gd name="T31" fmla="*/ 1 h 22"/>
                    <a:gd name="T32" fmla="*/ 43 w 44"/>
                    <a:gd name="T33" fmla="*/ 3 h 22"/>
                    <a:gd name="T34" fmla="*/ 44 w 44"/>
                    <a:gd name="T35" fmla="*/ 6 h 22"/>
                    <a:gd name="T36" fmla="*/ 44 w 44"/>
                    <a:gd name="T37" fmla="*/ 10 h 22"/>
                    <a:gd name="T38" fmla="*/ 44 w 44"/>
                    <a:gd name="T39" fmla="*/ 10 h 22"/>
                    <a:gd name="T40" fmla="*/ 44 w 44"/>
                    <a:gd name="T41" fmla="*/ 14 h 22"/>
                    <a:gd name="T42" fmla="*/ 43 w 44"/>
                    <a:gd name="T43" fmla="*/ 17 h 22"/>
                    <a:gd name="T44" fmla="*/ 40 w 44"/>
                    <a:gd name="T45" fmla="*/ 18 h 22"/>
                    <a:gd name="T46" fmla="*/ 35 w 44"/>
                    <a:gd name="T47" fmla="*/ 19 h 22"/>
                    <a:gd name="T48" fmla="*/ 35 w 44"/>
                    <a:gd name="T49" fmla="*/ 19 h 22"/>
                    <a:gd name="T50" fmla="*/ 21 w 44"/>
                    <a:gd name="T51" fmla="*/ 20 h 22"/>
                    <a:gd name="T52" fmla="*/ 8 w 44"/>
                    <a:gd name="T53"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4" h="22">
                      <a:moveTo>
                        <a:pt x="8" y="22"/>
                      </a:moveTo>
                      <a:lnTo>
                        <a:pt x="8" y="22"/>
                      </a:lnTo>
                      <a:lnTo>
                        <a:pt x="4" y="20"/>
                      </a:lnTo>
                      <a:lnTo>
                        <a:pt x="1" y="17"/>
                      </a:lnTo>
                      <a:lnTo>
                        <a:pt x="0" y="16"/>
                      </a:lnTo>
                      <a:lnTo>
                        <a:pt x="0" y="14"/>
                      </a:lnTo>
                      <a:lnTo>
                        <a:pt x="0" y="14"/>
                      </a:lnTo>
                      <a:lnTo>
                        <a:pt x="0" y="12"/>
                      </a:lnTo>
                      <a:lnTo>
                        <a:pt x="1" y="10"/>
                      </a:lnTo>
                      <a:lnTo>
                        <a:pt x="4" y="6"/>
                      </a:lnTo>
                      <a:lnTo>
                        <a:pt x="8" y="3"/>
                      </a:lnTo>
                      <a:lnTo>
                        <a:pt x="8" y="3"/>
                      </a:lnTo>
                      <a:lnTo>
                        <a:pt x="21" y="2"/>
                      </a:lnTo>
                      <a:lnTo>
                        <a:pt x="35" y="0"/>
                      </a:lnTo>
                      <a:lnTo>
                        <a:pt x="35" y="0"/>
                      </a:lnTo>
                      <a:lnTo>
                        <a:pt x="40" y="1"/>
                      </a:lnTo>
                      <a:lnTo>
                        <a:pt x="43" y="3"/>
                      </a:lnTo>
                      <a:lnTo>
                        <a:pt x="44" y="6"/>
                      </a:lnTo>
                      <a:lnTo>
                        <a:pt x="44" y="10"/>
                      </a:lnTo>
                      <a:lnTo>
                        <a:pt x="44" y="10"/>
                      </a:lnTo>
                      <a:lnTo>
                        <a:pt x="44" y="14"/>
                      </a:lnTo>
                      <a:lnTo>
                        <a:pt x="43" y="17"/>
                      </a:lnTo>
                      <a:lnTo>
                        <a:pt x="40" y="18"/>
                      </a:lnTo>
                      <a:lnTo>
                        <a:pt x="35" y="19"/>
                      </a:lnTo>
                      <a:lnTo>
                        <a:pt x="35" y="19"/>
                      </a:lnTo>
                      <a:lnTo>
                        <a:pt x="21" y="20"/>
                      </a:lnTo>
                      <a:lnTo>
                        <a:pt x="8" y="22"/>
                      </a:lnTo>
                      <a:close/>
                    </a:path>
                  </a:pathLst>
                </a:custGeom>
                <a:solidFill>
                  <a:srgbClr val="0093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1" name="Freeform 1684">
                  <a:extLst>
                    <a:ext uri="{FF2B5EF4-FFF2-40B4-BE49-F238E27FC236}">
                      <a16:creationId xmlns:a16="http://schemas.microsoft.com/office/drawing/2014/main" id="{748A7058-A05E-3D0E-374F-DCDB3662B5EF}"/>
                    </a:ext>
                  </a:extLst>
                </p:cNvPr>
                <p:cNvSpPr>
                  <a:spLocks/>
                </p:cNvSpPr>
                <p:nvPr/>
              </p:nvSpPr>
              <p:spPr bwMode="auto">
                <a:xfrm>
                  <a:off x="6108701" y="5124451"/>
                  <a:ext cx="9525" cy="4763"/>
                </a:xfrm>
                <a:custGeom>
                  <a:avLst/>
                  <a:gdLst>
                    <a:gd name="T0" fmla="*/ 8 w 44"/>
                    <a:gd name="T1" fmla="*/ 22 h 22"/>
                    <a:gd name="T2" fmla="*/ 8 w 44"/>
                    <a:gd name="T3" fmla="*/ 22 h 22"/>
                    <a:gd name="T4" fmla="*/ 4 w 44"/>
                    <a:gd name="T5" fmla="*/ 20 h 22"/>
                    <a:gd name="T6" fmla="*/ 1 w 44"/>
                    <a:gd name="T7" fmla="*/ 17 h 22"/>
                    <a:gd name="T8" fmla="*/ 0 w 44"/>
                    <a:gd name="T9" fmla="*/ 16 h 22"/>
                    <a:gd name="T10" fmla="*/ 0 w 44"/>
                    <a:gd name="T11" fmla="*/ 14 h 22"/>
                    <a:gd name="T12" fmla="*/ 0 w 44"/>
                    <a:gd name="T13" fmla="*/ 14 h 22"/>
                    <a:gd name="T14" fmla="*/ 0 w 44"/>
                    <a:gd name="T15" fmla="*/ 12 h 22"/>
                    <a:gd name="T16" fmla="*/ 1 w 44"/>
                    <a:gd name="T17" fmla="*/ 10 h 22"/>
                    <a:gd name="T18" fmla="*/ 4 w 44"/>
                    <a:gd name="T19" fmla="*/ 6 h 22"/>
                    <a:gd name="T20" fmla="*/ 8 w 44"/>
                    <a:gd name="T21" fmla="*/ 3 h 22"/>
                    <a:gd name="T22" fmla="*/ 8 w 44"/>
                    <a:gd name="T23" fmla="*/ 3 h 22"/>
                    <a:gd name="T24" fmla="*/ 21 w 44"/>
                    <a:gd name="T25" fmla="*/ 2 h 22"/>
                    <a:gd name="T26" fmla="*/ 35 w 44"/>
                    <a:gd name="T27" fmla="*/ 0 h 22"/>
                    <a:gd name="T28" fmla="*/ 35 w 44"/>
                    <a:gd name="T29" fmla="*/ 0 h 22"/>
                    <a:gd name="T30" fmla="*/ 40 w 44"/>
                    <a:gd name="T31" fmla="*/ 1 h 22"/>
                    <a:gd name="T32" fmla="*/ 43 w 44"/>
                    <a:gd name="T33" fmla="*/ 3 h 22"/>
                    <a:gd name="T34" fmla="*/ 44 w 44"/>
                    <a:gd name="T35" fmla="*/ 6 h 22"/>
                    <a:gd name="T36" fmla="*/ 44 w 44"/>
                    <a:gd name="T37" fmla="*/ 10 h 22"/>
                    <a:gd name="T38" fmla="*/ 44 w 44"/>
                    <a:gd name="T39" fmla="*/ 10 h 22"/>
                    <a:gd name="T40" fmla="*/ 44 w 44"/>
                    <a:gd name="T41" fmla="*/ 14 h 22"/>
                    <a:gd name="T42" fmla="*/ 43 w 44"/>
                    <a:gd name="T43" fmla="*/ 17 h 22"/>
                    <a:gd name="T44" fmla="*/ 40 w 44"/>
                    <a:gd name="T45" fmla="*/ 18 h 22"/>
                    <a:gd name="T46" fmla="*/ 35 w 44"/>
                    <a:gd name="T47" fmla="*/ 19 h 22"/>
                    <a:gd name="T48" fmla="*/ 35 w 44"/>
                    <a:gd name="T49" fmla="*/ 19 h 22"/>
                    <a:gd name="T50" fmla="*/ 21 w 44"/>
                    <a:gd name="T51" fmla="*/ 20 h 22"/>
                    <a:gd name="T52" fmla="*/ 8 w 44"/>
                    <a:gd name="T53"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4" h="22">
                      <a:moveTo>
                        <a:pt x="8" y="22"/>
                      </a:moveTo>
                      <a:lnTo>
                        <a:pt x="8" y="22"/>
                      </a:lnTo>
                      <a:lnTo>
                        <a:pt x="4" y="20"/>
                      </a:lnTo>
                      <a:lnTo>
                        <a:pt x="1" y="17"/>
                      </a:lnTo>
                      <a:lnTo>
                        <a:pt x="0" y="16"/>
                      </a:lnTo>
                      <a:lnTo>
                        <a:pt x="0" y="14"/>
                      </a:lnTo>
                      <a:lnTo>
                        <a:pt x="0" y="14"/>
                      </a:lnTo>
                      <a:lnTo>
                        <a:pt x="0" y="12"/>
                      </a:lnTo>
                      <a:lnTo>
                        <a:pt x="1" y="10"/>
                      </a:lnTo>
                      <a:lnTo>
                        <a:pt x="4" y="6"/>
                      </a:lnTo>
                      <a:lnTo>
                        <a:pt x="8" y="3"/>
                      </a:lnTo>
                      <a:lnTo>
                        <a:pt x="8" y="3"/>
                      </a:lnTo>
                      <a:lnTo>
                        <a:pt x="21" y="2"/>
                      </a:lnTo>
                      <a:lnTo>
                        <a:pt x="35" y="0"/>
                      </a:lnTo>
                      <a:lnTo>
                        <a:pt x="35" y="0"/>
                      </a:lnTo>
                      <a:lnTo>
                        <a:pt x="40" y="1"/>
                      </a:lnTo>
                      <a:lnTo>
                        <a:pt x="43" y="3"/>
                      </a:lnTo>
                      <a:lnTo>
                        <a:pt x="44" y="6"/>
                      </a:lnTo>
                      <a:lnTo>
                        <a:pt x="44" y="10"/>
                      </a:lnTo>
                      <a:lnTo>
                        <a:pt x="44" y="10"/>
                      </a:lnTo>
                      <a:lnTo>
                        <a:pt x="44" y="14"/>
                      </a:lnTo>
                      <a:lnTo>
                        <a:pt x="43" y="17"/>
                      </a:lnTo>
                      <a:lnTo>
                        <a:pt x="40" y="18"/>
                      </a:lnTo>
                      <a:lnTo>
                        <a:pt x="35" y="19"/>
                      </a:lnTo>
                      <a:lnTo>
                        <a:pt x="35" y="19"/>
                      </a:lnTo>
                      <a:lnTo>
                        <a:pt x="21" y="20"/>
                      </a:lnTo>
                      <a:lnTo>
                        <a:pt x="8" y="2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2" name="Freeform 1685">
                  <a:extLst>
                    <a:ext uri="{FF2B5EF4-FFF2-40B4-BE49-F238E27FC236}">
                      <a16:creationId xmlns:a16="http://schemas.microsoft.com/office/drawing/2014/main" id="{4054ACE6-BE8A-AE06-E1DF-853681779631}"/>
                    </a:ext>
                  </a:extLst>
                </p:cNvPr>
                <p:cNvSpPr>
                  <a:spLocks/>
                </p:cNvSpPr>
                <p:nvPr/>
              </p:nvSpPr>
              <p:spPr bwMode="auto">
                <a:xfrm>
                  <a:off x="6108701" y="5124451"/>
                  <a:ext cx="9525" cy="4763"/>
                </a:xfrm>
                <a:custGeom>
                  <a:avLst/>
                  <a:gdLst>
                    <a:gd name="T0" fmla="*/ 8 w 44"/>
                    <a:gd name="T1" fmla="*/ 22 h 22"/>
                    <a:gd name="T2" fmla="*/ 8 w 44"/>
                    <a:gd name="T3" fmla="*/ 22 h 22"/>
                    <a:gd name="T4" fmla="*/ 4 w 44"/>
                    <a:gd name="T5" fmla="*/ 20 h 22"/>
                    <a:gd name="T6" fmla="*/ 1 w 44"/>
                    <a:gd name="T7" fmla="*/ 17 h 22"/>
                    <a:gd name="T8" fmla="*/ 0 w 44"/>
                    <a:gd name="T9" fmla="*/ 16 h 22"/>
                    <a:gd name="T10" fmla="*/ 0 w 44"/>
                    <a:gd name="T11" fmla="*/ 14 h 22"/>
                    <a:gd name="T12" fmla="*/ 0 w 44"/>
                    <a:gd name="T13" fmla="*/ 14 h 22"/>
                    <a:gd name="T14" fmla="*/ 0 w 44"/>
                    <a:gd name="T15" fmla="*/ 12 h 22"/>
                    <a:gd name="T16" fmla="*/ 1 w 44"/>
                    <a:gd name="T17" fmla="*/ 9 h 22"/>
                    <a:gd name="T18" fmla="*/ 4 w 44"/>
                    <a:gd name="T19" fmla="*/ 6 h 22"/>
                    <a:gd name="T20" fmla="*/ 8 w 44"/>
                    <a:gd name="T21" fmla="*/ 3 h 22"/>
                    <a:gd name="T22" fmla="*/ 8 w 44"/>
                    <a:gd name="T23" fmla="*/ 3 h 22"/>
                    <a:gd name="T24" fmla="*/ 21 w 44"/>
                    <a:gd name="T25" fmla="*/ 2 h 22"/>
                    <a:gd name="T26" fmla="*/ 35 w 44"/>
                    <a:gd name="T27" fmla="*/ 0 h 22"/>
                    <a:gd name="T28" fmla="*/ 35 w 44"/>
                    <a:gd name="T29" fmla="*/ 0 h 22"/>
                    <a:gd name="T30" fmla="*/ 40 w 44"/>
                    <a:gd name="T31" fmla="*/ 1 h 22"/>
                    <a:gd name="T32" fmla="*/ 43 w 44"/>
                    <a:gd name="T33" fmla="*/ 3 h 22"/>
                    <a:gd name="T34" fmla="*/ 44 w 44"/>
                    <a:gd name="T35" fmla="*/ 6 h 22"/>
                    <a:gd name="T36" fmla="*/ 44 w 44"/>
                    <a:gd name="T37" fmla="*/ 10 h 22"/>
                    <a:gd name="T38" fmla="*/ 44 w 44"/>
                    <a:gd name="T39" fmla="*/ 10 h 22"/>
                    <a:gd name="T40" fmla="*/ 44 w 44"/>
                    <a:gd name="T41" fmla="*/ 14 h 22"/>
                    <a:gd name="T42" fmla="*/ 43 w 44"/>
                    <a:gd name="T43" fmla="*/ 17 h 22"/>
                    <a:gd name="T44" fmla="*/ 40 w 44"/>
                    <a:gd name="T45" fmla="*/ 18 h 22"/>
                    <a:gd name="T46" fmla="*/ 35 w 44"/>
                    <a:gd name="T47" fmla="*/ 19 h 22"/>
                    <a:gd name="T48" fmla="*/ 35 w 44"/>
                    <a:gd name="T49" fmla="*/ 19 h 22"/>
                    <a:gd name="T50" fmla="*/ 21 w 44"/>
                    <a:gd name="T51" fmla="*/ 20 h 22"/>
                    <a:gd name="T52" fmla="*/ 8 w 44"/>
                    <a:gd name="T53" fmla="*/ 22 h 22"/>
                    <a:gd name="T54" fmla="*/ 8 w 44"/>
                    <a:gd name="T55"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4" h="22">
                      <a:moveTo>
                        <a:pt x="8" y="22"/>
                      </a:moveTo>
                      <a:lnTo>
                        <a:pt x="8" y="22"/>
                      </a:lnTo>
                      <a:lnTo>
                        <a:pt x="4" y="20"/>
                      </a:lnTo>
                      <a:lnTo>
                        <a:pt x="1" y="17"/>
                      </a:lnTo>
                      <a:lnTo>
                        <a:pt x="0" y="16"/>
                      </a:lnTo>
                      <a:lnTo>
                        <a:pt x="0" y="14"/>
                      </a:lnTo>
                      <a:lnTo>
                        <a:pt x="0" y="14"/>
                      </a:lnTo>
                      <a:lnTo>
                        <a:pt x="0" y="12"/>
                      </a:lnTo>
                      <a:lnTo>
                        <a:pt x="1" y="9"/>
                      </a:lnTo>
                      <a:lnTo>
                        <a:pt x="4" y="6"/>
                      </a:lnTo>
                      <a:lnTo>
                        <a:pt x="8" y="3"/>
                      </a:lnTo>
                      <a:lnTo>
                        <a:pt x="8" y="3"/>
                      </a:lnTo>
                      <a:lnTo>
                        <a:pt x="21" y="2"/>
                      </a:lnTo>
                      <a:lnTo>
                        <a:pt x="35" y="0"/>
                      </a:lnTo>
                      <a:lnTo>
                        <a:pt x="35" y="0"/>
                      </a:lnTo>
                      <a:lnTo>
                        <a:pt x="40" y="1"/>
                      </a:lnTo>
                      <a:lnTo>
                        <a:pt x="43" y="3"/>
                      </a:lnTo>
                      <a:lnTo>
                        <a:pt x="44" y="6"/>
                      </a:lnTo>
                      <a:lnTo>
                        <a:pt x="44" y="10"/>
                      </a:lnTo>
                      <a:lnTo>
                        <a:pt x="44" y="10"/>
                      </a:lnTo>
                      <a:lnTo>
                        <a:pt x="44" y="14"/>
                      </a:lnTo>
                      <a:lnTo>
                        <a:pt x="43" y="17"/>
                      </a:lnTo>
                      <a:lnTo>
                        <a:pt x="40" y="18"/>
                      </a:lnTo>
                      <a:lnTo>
                        <a:pt x="35" y="19"/>
                      </a:lnTo>
                      <a:lnTo>
                        <a:pt x="35" y="19"/>
                      </a:lnTo>
                      <a:lnTo>
                        <a:pt x="21" y="20"/>
                      </a:lnTo>
                      <a:lnTo>
                        <a:pt x="8" y="22"/>
                      </a:lnTo>
                      <a:lnTo>
                        <a:pt x="8" y="22"/>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53" name="Freeform 1686">
                  <a:extLst>
                    <a:ext uri="{FF2B5EF4-FFF2-40B4-BE49-F238E27FC236}">
                      <a16:creationId xmlns:a16="http://schemas.microsoft.com/office/drawing/2014/main" id="{22F4AA94-FFA9-9655-83E8-FE5C105B6A78}"/>
                    </a:ext>
                  </a:extLst>
                </p:cNvPr>
                <p:cNvSpPr>
                  <a:spLocks/>
                </p:cNvSpPr>
                <p:nvPr/>
              </p:nvSpPr>
              <p:spPr bwMode="auto">
                <a:xfrm>
                  <a:off x="6175376" y="5129213"/>
                  <a:ext cx="3175" cy="3175"/>
                </a:xfrm>
                <a:custGeom>
                  <a:avLst/>
                  <a:gdLst>
                    <a:gd name="T0" fmla="*/ 8 w 17"/>
                    <a:gd name="T1" fmla="*/ 18 h 18"/>
                    <a:gd name="T2" fmla="*/ 8 w 17"/>
                    <a:gd name="T3" fmla="*/ 18 h 18"/>
                    <a:gd name="T4" fmla="*/ 3 w 17"/>
                    <a:gd name="T5" fmla="*/ 17 h 18"/>
                    <a:gd name="T6" fmla="*/ 1 w 17"/>
                    <a:gd name="T7" fmla="*/ 16 h 18"/>
                    <a:gd name="T8" fmla="*/ 0 w 17"/>
                    <a:gd name="T9" fmla="*/ 13 h 18"/>
                    <a:gd name="T10" fmla="*/ 0 w 17"/>
                    <a:gd name="T11" fmla="*/ 10 h 18"/>
                    <a:gd name="T12" fmla="*/ 0 w 17"/>
                    <a:gd name="T13" fmla="*/ 10 h 18"/>
                    <a:gd name="T14" fmla="*/ 0 w 17"/>
                    <a:gd name="T15" fmla="*/ 6 h 18"/>
                    <a:gd name="T16" fmla="*/ 1 w 17"/>
                    <a:gd name="T17" fmla="*/ 3 h 18"/>
                    <a:gd name="T18" fmla="*/ 3 w 17"/>
                    <a:gd name="T19" fmla="*/ 1 h 18"/>
                    <a:gd name="T20" fmla="*/ 8 w 17"/>
                    <a:gd name="T21" fmla="*/ 0 h 18"/>
                    <a:gd name="T22" fmla="*/ 8 w 17"/>
                    <a:gd name="T23" fmla="*/ 0 h 18"/>
                    <a:gd name="T24" fmla="*/ 13 w 17"/>
                    <a:gd name="T25" fmla="*/ 3 h 18"/>
                    <a:gd name="T26" fmla="*/ 16 w 17"/>
                    <a:gd name="T27" fmla="*/ 6 h 18"/>
                    <a:gd name="T28" fmla="*/ 17 w 17"/>
                    <a:gd name="T29" fmla="*/ 8 h 18"/>
                    <a:gd name="T30" fmla="*/ 17 w 17"/>
                    <a:gd name="T31" fmla="*/ 10 h 18"/>
                    <a:gd name="T32" fmla="*/ 17 w 17"/>
                    <a:gd name="T33" fmla="*/ 10 h 18"/>
                    <a:gd name="T34" fmla="*/ 17 w 17"/>
                    <a:gd name="T35" fmla="*/ 12 h 18"/>
                    <a:gd name="T36" fmla="*/ 16 w 17"/>
                    <a:gd name="T37" fmla="*/ 13 h 18"/>
                    <a:gd name="T38" fmla="*/ 13 w 17"/>
                    <a:gd name="T39" fmla="*/ 16 h 18"/>
                    <a:gd name="T40" fmla="*/ 8 w 17"/>
                    <a:gd name="T41"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18">
                      <a:moveTo>
                        <a:pt x="8" y="18"/>
                      </a:moveTo>
                      <a:lnTo>
                        <a:pt x="8" y="18"/>
                      </a:lnTo>
                      <a:lnTo>
                        <a:pt x="3" y="17"/>
                      </a:lnTo>
                      <a:lnTo>
                        <a:pt x="1" y="16"/>
                      </a:lnTo>
                      <a:lnTo>
                        <a:pt x="0" y="13"/>
                      </a:lnTo>
                      <a:lnTo>
                        <a:pt x="0" y="10"/>
                      </a:lnTo>
                      <a:lnTo>
                        <a:pt x="0" y="10"/>
                      </a:lnTo>
                      <a:lnTo>
                        <a:pt x="0" y="6"/>
                      </a:lnTo>
                      <a:lnTo>
                        <a:pt x="1" y="3"/>
                      </a:lnTo>
                      <a:lnTo>
                        <a:pt x="3" y="1"/>
                      </a:lnTo>
                      <a:lnTo>
                        <a:pt x="8" y="0"/>
                      </a:lnTo>
                      <a:lnTo>
                        <a:pt x="8" y="0"/>
                      </a:lnTo>
                      <a:lnTo>
                        <a:pt x="13" y="3"/>
                      </a:lnTo>
                      <a:lnTo>
                        <a:pt x="16" y="6"/>
                      </a:lnTo>
                      <a:lnTo>
                        <a:pt x="17" y="8"/>
                      </a:lnTo>
                      <a:lnTo>
                        <a:pt x="17" y="10"/>
                      </a:lnTo>
                      <a:lnTo>
                        <a:pt x="17" y="10"/>
                      </a:lnTo>
                      <a:lnTo>
                        <a:pt x="17" y="12"/>
                      </a:lnTo>
                      <a:lnTo>
                        <a:pt x="16" y="13"/>
                      </a:lnTo>
                      <a:lnTo>
                        <a:pt x="13" y="16"/>
                      </a:lnTo>
                      <a:lnTo>
                        <a:pt x="8" y="18"/>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4" name="Freeform 1687">
                  <a:extLst>
                    <a:ext uri="{FF2B5EF4-FFF2-40B4-BE49-F238E27FC236}">
                      <a16:creationId xmlns:a16="http://schemas.microsoft.com/office/drawing/2014/main" id="{5D31AE75-FD3D-EBD2-B4FB-242ED4ABB9D0}"/>
                    </a:ext>
                  </a:extLst>
                </p:cNvPr>
                <p:cNvSpPr>
                  <a:spLocks/>
                </p:cNvSpPr>
                <p:nvPr/>
              </p:nvSpPr>
              <p:spPr bwMode="auto">
                <a:xfrm>
                  <a:off x="6175376" y="5129213"/>
                  <a:ext cx="3175" cy="3175"/>
                </a:xfrm>
                <a:custGeom>
                  <a:avLst/>
                  <a:gdLst>
                    <a:gd name="T0" fmla="*/ 8 w 17"/>
                    <a:gd name="T1" fmla="*/ 18 h 18"/>
                    <a:gd name="T2" fmla="*/ 8 w 17"/>
                    <a:gd name="T3" fmla="*/ 18 h 18"/>
                    <a:gd name="T4" fmla="*/ 3 w 17"/>
                    <a:gd name="T5" fmla="*/ 17 h 18"/>
                    <a:gd name="T6" fmla="*/ 1 w 17"/>
                    <a:gd name="T7" fmla="*/ 16 h 18"/>
                    <a:gd name="T8" fmla="*/ 0 w 17"/>
                    <a:gd name="T9" fmla="*/ 13 h 18"/>
                    <a:gd name="T10" fmla="*/ 0 w 17"/>
                    <a:gd name="T11" fmla="*/ 10 h 18"/>
                    <a:gd name="T12" fmla="*/ 0 w 17"/>
                    <a:gd name="T13" fmla="*/ 10 h 18"/>
                    <a:gd name="T14" fmla="*/ 0 w 17"/>
                    <a:gd name="T15" fmla="*/ 6 h 18"/>
                    <a:gd name="T16" fmla="*/ 1 w 17"/>
                    <a:gd name="T17" fmla="*/ 3 h 18"/>
                    <a:gd name="T18" fmla="*/ 3 w 17"/>
                    <a:gd name="T19" fmla="*/ 1 h 18"/>
                    <a:gd name="T20" fmla="*/ 8 w 17"/>
                    <a:gd name="T21" fmla="*/ 0 h 18"/>
                    <a:gd name="T22" fmla="*/ 8 w 17"/>
                    <a:gd name="T23" fmla="*/ 0 h 18"/>
                    <a:gd name="T24" fmla="*/ 13 w 17"/>
                    <a:gd name="T25" fmla="*/ 3 h 18"/>
                    <a:gd name="T26" fmla="*/ 16 w 17"/>
                    <a:gd name="T27" fmla="*/ 6 h 18"/>
                    <a:gd name="T28" fmla="*/ 17 w 17"/>
                    <a:gd name="T29" fmla="*/ 8 h 18"/>
                    <a:gd name="T30" fmla="*/ 17 w 17"/>
                    <a:gd name="T31" fmla="*/ 10 h 18"/>
                    <a:gd name="T32" fmla="*/ 17 w 17"/>
                    <a:gd name="T33" fmla="*/ 10 h 18"/>
                    <a:gd name="T34" fmla="*/ 17 w 17"/>
                    <a:gd name="T35" fmla="*/ 12 h 18"/>
                    <a:gd name="T36" fmla="*/ 16 w 17"/>
                    <a:gd name="T37" fmla="*/ 13 h 18"/>
                    <a:gd name="T38" fmla="*/ 13 w 17"/>
                    <a:gd name="T39" fmla="*/ 16 h 18"/>
                    <a:gd name="T40" fmla="*/ 8 w 17"/>
                    <a:gd name="T41"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18">
                      <a:moveTo>
                        <a:pt x="8" y="18"/>
                      </a:moveTo>
                      <a:lnTo>
                        <a:pt x="8" y="18"/>
                      </a:lnTo>
                      <a:lnTo>
                        <a:pt x="3" y="17"/>
                      </a:lnTo>
                      <a:lnTo>
                        <a:pt x="1" y="16"/>
                      </a:lnTo>
                      <a:lnTo>
                        <a:pt x="0" y="13"/>
                      </a:lnTo>
                      <a:lnTo>
                        <a:pt x="0" y="10"/>
                      </a:lnTo>
                      <a:lnTo>
                        <a:pt x="0" y="10"/>
                      </a:lnTo>
                      <a:lnTo>
                        <a:pt x="0" y="6"/>
                      </a:lnTo>
                      <a:lnTo>
                        <a:pt x="1" y="3"/>
                      </a:lnTo>
                      <a:lnTo>
                        <a:pt x="3" y="1"/>
                      </a:lnTo>
                      <a:lnTo>
                        <a:pt x="8" y="0"/>
                      </a:lnTo>
                      <a:lnTo>
                        <a:pt x="8" y="0"/>
                      </a:lnTo>
                      <a:lnTo>
                        <a:pt x="13" y="3"/>
                      </a:lnTo>
                      <a:lnTo>
                        <a:pt x="16" y="6"/>
                      </a:lnTo>
                      <a:lnTo>
                        <a:pt x="17" y="8"/>
                      </a:lnTo>
                      <a:lnTo>
                        <a:pt x="17" y="10"/>
                      </a:lnTo>
                      <a:lnTo>
                        <a:pt x="17" y="10"/>
                      </a:lnTo>
                      <a:lnTo>
                        <a:pt x="17" y="12"/>
                      </a:lnTo>
                      <a:lnTo>
                        <a:pt x="16" y="13"/>
                      </a:lnTo>
                      <a:lnTo>
                        <a:pt x="13" y="16"/>
                      </a:lnTo>
                      <a:lnTo>
                        <a:pt x="8" y="1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5" name="Freeform 1688">
                  <a:extLst>
                    <a:ext uri="{FF2B5EF4-FFF2-40B4-BE49-F238E27FC236}">
                      <a16:creationId xmlns:a16="http://schemas.microsoft.com/office/drawing/2014/main" id="{148AA790-1DFB-ED05-F247-B4C1B0A75D22}"/>
                    </a:ext>
                  </a:extLst>
                </p:cNvPr>
                <p:cNvSpPr>
                  <a:spLocks/>
                </p:cNvSpPr>
                <p:nvPr/>
              </p:nvSpPr>
              <p:spPr bwMode="auto">
                <a:xfrm>
                  <a:off x="6175376" y="5129213"/>
                  <a:ext cx="3175" cy="3175"/>
                </a:xfrm>
                <a:custGeom>
                  <a:avLst/>
                  <a:gdLst>
                    <a:gd name="T0" fmla="*/ 8 w 17"/>
                    <a:gd name="T1" fmla="*/ 18 h 18"/>
                    <a:gd name="T2" fmla="*/ 8 w 17"/>
                    <a:gd name="T3" fmla="*/ 18 h 18"/>
                    <a:gd name="T4" fmla="*/ 3 w 17"/>
                    <a:gd name="T5" fmla="*/ 17 h 18"/>
                    <a:gd name="T6" fmla="*/ 1 w 17"/>
                    <a:gd name="T7" fmla="*/ 16 h 18"/>
                    <a:gd name="T8" fmla="*/ 0 w 17"/>
                    <a:gd name="T9" fmla="*/ 13 h 18"/>
                    <a:gd name="T10" fmla="*/ 0 w 17"/>
                    <a:gd name="T11" fmla="*/ 10 h 18"/>
                    <a:gd name="T12" fmla="*/ 0 w 17"/>
                    <a:gd name="T13" fmla="*/ 10 h 18"/>
                    <a:gd name="T14" fmla="*/ 0 w 17"/>
                    <a:gd name="T15" fmla="*/ 6 h 18"/>
                    <a:gd name="T16" fmla="*/ 1 w 17"/>
                    <a:gd name="T17" fmla="*/ 3 h 18"/>
                    <a:gd name="T18" fmla="*/ 3 w 17"/>
                    <a:gd name="T19" fmla="*/ 1 h 18"/>
                    <a:gd name="T20" fmla="*/ 8 w 17"/>
                    <a:gd name="T21" fmla="*/ 0 h 18"/>
                    <a:gd name="T22" fmla="*/ 8 w 17"/>
                    <a:gd name="T23" fmla="*/ 0 h 18"/>
                    <a:gd name="T24" fmla="*/ 13 w 17"/>
                    <a:gd name="T25" fmla="*/ 3 h 18"/>
                    <a:gd name="T26" fmla="*/ 16 w 17"/>
                    <a:gd name="T27" fmla="*/ 6 h 18"/>
                    <a:gd name="T28" fmla="*/ 17 w 17"/>
                    <a:gd name="T29" fmla="*/ 8 h 18"/>
                    <a:gd name="T30" fmla="*/ 17 w 17"/>
                    <a:gd name="T31" fmla="*/ 10 h 18"/>
                    <a:gd name="T32" fmla="*/ 17 w 17"/>
                    <a:gd name="T33" fmla="*/ 10 h 18"/>
                    <a:gd name="T34" fmla="*/ 17 w 17"/>
                    <a:gd name="T35" fmla="*/ 12 h 18"/>
                    <a:gd name="T36" fmla="*/ 16 w 17"/>
                    <a:gd name="T37" fmla="*/ 13 h 18"/>
                    <a:gd name="T38" fmla="*/ 13 w 17"/>
                    <a:gd name="T39" fmla="*/ 16 h 18"/>
                    <a:gd name="T40" fmla="*/ 8 w 17"/>
                    <a:gd name="T41" fmla="*/ 18 h 18"/>
                    <a:gd name="T42" fmla="*/ 8 w 17"/>
                    <a:gd name="T43"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7" h="18">
                      <a:moveTo>
                        <a:pt x="8" y="18"/>
                      </a:moveTo>
                      <a:lnTo>
                        <a:pt x="8" y="18"/>
                      </a:lnTo>
                      <a:lnTo>
                        <a:pt x="3" y="17"/>
                      </a:lnTo>
                      <a:lnTo>
                        <a:pt x="1" y="16"/>
                      </a:lnTo>
                      <a:lnTo>
                        <a:pt x="0" y="13"/>
                      </a:lnTo>
                      <a:lnTo>
                        <a:pt x="0" y="10"/>
                      </a:lnTo>
                      <a:lnTo>
                        <a:pt x="0" y="10"/>
                      </a:lnTo>
                      <a:lnTo>
                        <a:pt x="0" y="6"/>
                      </a:lnTo>
                      <a:lnTo>
                        <a:pt x="1" y="3"/>
                      </a:lnTo>
                      <a:lnTo>
                        <a:pt x="3" y="1"/>
                      </a:lnTo>
                      <a:lnTo>
                        <a:pt x="8" y="0"/>
                      </a:lnTo>
                      <a:lnTo>
                        <a:pt x="8" y="0"/>
                      </a:lnTo>
                      <a:lnTo>
                        <a:pt x="13" y="3"/>
                      </a:lnTo>
                      <a:lnTo>
                        <a:pt x="16" y="6"/>
                      </a:lnTo>
                      <a:lnTo>
                        <a:pt x="17" y="8"/>
                      </a:lnTo>
                      <a:lnTo>
                        <a:pt x="17" y="10"/>
                      </a:lnTo>
                      <a:lnTo>
                        <a:pt x="17" y="10"/>
                      </a:lnTo>
                      <a:lnTo>
                        <a:pt x="17" y="12"/>
                      </a:lnTo>
                      <a:lnTo>
                        <a:pt x="16" y="13"/>
                      </a:lnTo>
                      <a:lnTo>
                        <a:pt x="13" y="16"/>
                      </a:lnTo>
                      <a:lnTo>
                        <a:pt x="8" y="18"/>
                      </a:lnTo>
                      <a:lnTo>
                        <a:pt x="8" y="18"/>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56" name="Freeform 1689">
                  <a:extLst>
                    <a:ext uri="{FF2B5EF4-FFF2-40B4-BE49-F238E27FC236}">
                      <a16:creationId xmlns:a16="http://schemas.microsoft.com/office/drawing/2014/main" id="{8C57FF5E-924B-32A7-98E2-7492DAB935E8}"/>
                    </a:ext>
                  </a:extLst>
                </p:cNvPr>
                <p:cNvSpPr>
                  <a:spLocks/>
                </p:cNvSpPr>
                <p:nvPr/>
              </p:nvSpPr>
              <p:spPr bwMode="auto">
                <a:xfrm>
                  <a:off x="6164263" y="5126038"/>
                  <a:ext cx="4763" cy="4763"/>
                </a:xfrm>
                <a:custGeom>
                  <a:avLst/>
                  <a:gdLst>
                    <a:gd name="T0" fmla="*/ 10 w 18"/>
                    <a:gd name="T1" fmla="*/ 20 h 20"/>
                    <a:gd name="T2" fmla="*/ 10 w 18"/>
                    <a:gd name="T3" fmla="*/ 20 h 20"/>
                    <a:gd name="T4" fmla="*/ 5 w 18"/>
                    <a:gd name="T5" fmla="*/ 17 h 20"/>
                    <a:gd name="T6" fmla="*/ 1 w 18"/>
                    <a:gd name="T7" fmla="*/ 14 h 20"/>
                    <a:gd name="T8" fmla="*/ 0 w 18"/>
                    <a:gd name="T9" fmla="*/ 13 h 20"/>
                    <a:gd name="T10" fmla="*/ 0 w 18"/>
                    <a:gd name="T11" fmla="*/ 11 h 20"/>
                    <a:gd name="T12" fmla="*/ 0 w 18"/>
                    <a:gd name="T13" fmla="*/ 11 h 20"/>
                    <a:gd name="T14" fmla="*/ 0 w 18"/>
                    <a:gd name="T15" fmla="*/ 9 h 20"/>
                    <a:gd name="T16" fmla="*/ 1 w 18"/>
                    <a:gd name="T17" fmla="*/ 7 h 20"/>
                    <a:gd name="T18" fmla="*/ 5 w 18"/>
                    <a:gd name="T19" fmla="*/ 4 h 20"/>
                    <a:gd name="T20" fmla="*/ 10 w 18"/>
                    <a:gd name="T21" fmla="*/ 0 h 20"/>
                    <a:gd name="T22" fmla="*/ 10 w 18"/>
                    <a:gd name="T23" fmla="*/ 0 h 20"/>
                    <a:gd name="T24" fmla="*/ 15 w 18"/>
                    <a:gd name="T25" fmla="*/ 1 h 20"/>
                    <a:gd name="T26" fmla="*/ 17 w 18"/>
                    <a:gd name="T27" fmla="*/ 4 h 20"/>
                    <a:gd name="T28" fmla="*/ 18 w 18"/>
                    <a:gd name="T29" fmla="*/ 7 h 20"/>
                    <a:gd name="T30" fmla="*/ 18 w 18"/>
                    <a:gd name="T31" fmla="*/ 11 h 20"/>
                    <a:gd name="T32" fmla="*/ 18 w 18"/>
                    <a:gd name="T33" fmla="*/ 11 h 20"/>
                    <a:gd name="T34" fmla="*/ 18 w 18"/>
                    <a:gd name="T35" fmla="*/ 14 h 20"/>
                    <a:gd name="T36" fmla="*/ 17 w 18"/>
                    <a:gd name="T37" fmla="*/ 17 h 20"/>
                    <a:gd name="T38" fmla="*/ 15 w 18"/>
                    <a:gd name="T39" fmla="*/ 19 h 20"/>
                    <a:gd name="T40" fmla="*/ 10 w 18"/>
                    <a:gd name="T41"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20">
                      <a:moveTo>
                        <a:pt x="10" y="20"/>
                      </a:moveTo>
                      <a:lnTo>
                        <a:pt x="10" y="20"/>
                      </a:lnTo>
                      <a:lnTo>
                        <a:pt x="5" y="17"/>
                      </a:lnTo>
                      <a:lnTo>
                        <a:pt x="1" y="14"/>
                      </a:lnTo>
                      <a:lnTo>
                        <a:pt x="0" y="13"/>
                      </a:lnTo>
                      <a:lnTo>
                        <a:pt x="0" y="11"/>
                      </a:lnTo>
                      <a:lnTo>
                        <a:pt x="0" y="11"/>
                      </a:lnTo>
                      <a:lnTo>
                        <a:pt x="0" y="9"/>
                      </a:lnTo>
                      <a:lnTo>
                        <a:pt x="1" y="7"/>
                      </a:lnTo>
                      <a:lnTo>
                        <a:pt x="5" y="4"/>
                      </a:lnTo>
                      <a:lnTo>
                        <a:pt x="10" y="0"/>
                      </a:lnTo>
                      <a:lnTo>
                        <a:pt x="10" y="0"/>
                      </a:lnTo>
                      <a:lnTo>
                        <a:pt x="15" y="1"/>
                      </a:lnTo>
                      <a:lnTo>
                        <a:pt x="17" y="4"/>
                      </a:lnTo>
                      <a:lnTo>
                        <a:pt x="18" y="7"/>
                      </a:lnTo>
                      <a:lnTo>
                        <a:pt x="18" y="11"/>
                      </a:lnTo>
                      <a:lnTo>
                        <a:pt x="18" y="11"/>
                      </a:lnTo>
                      <a:lnTo>
                        <a:pt x="18" y="14"/>
                      </a:lnTo>
                      <a:lnTo>
                        <a:pt x="17" y="17"/>
                      </a:lnTo>
                      <a:lnTo>
                        <a:pt x="15" y="19"/>
                      </a:lnTo>
                      <a:lnTo>
                        <a:pt x="10" y="2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7" name="Freeform 1690">
                  <a:extLst>
                    <a:ext uri="{FF2B5EF4-FFF2-40B4-BE49-F238E27FC236}">
                      <a16:creationId xmlns:a16="http://schemas.microsoft.com/office/drawing/2014/main" id="{05CDC5A2-69B9-48D3-6ED2-3BF03B541B58}"/>
                    </a:ext>
                  </a:extLst>
                </p:cNvPr>
                <p:cNvSpPr>
                  <a:spLocks/>
                </p:cNvSpPr>
                <p:nvPr/>
              </p:nvSpPr>
              <p:spPr bwMode="auto">
                <a:xfrm>
                  <a:off x="6164263" y="5126038"/>
                  <a:ext cx="4763" cy="4763"/>
                </a:xfrm>
                <a:custGeom>
                  <a:avLst/>
                  <a:gdLst>
                    <a:gd name="T0" fmla="*/ 10 w 18"/>
                    <a:gd name="T1" fmla="*/ 20 h 20"/>
                    <a:gd name="T2" fmla="*/ 10 w 18"/>
                    <a:gd name="T3" fmla="*/ 20 h 20"/>
                    <a:gd name="T4" fmla="*/ 5 w 18"/>
                    <a:gd name="T5" fmla="*/ 17 h 20"/>
                    <a:gd name="T6" fmla="*/ 1 w 18"/>
                    <a:gd name="T7" fmla="*/ 14 h 20"/>
                    <a:gd name="T8" fmla="*/ 0 w 18"/>
                    <a:gd name="T9" fmla="*/ 13 h 20"/>
                    <a:gd name="T10" fmla="*/ 0 w 18"/>
                    <a:gd name="T11" fmla="*/ 11 h 20"/>
                    <a:gd name="T12" fmla="*/ 0 w 18"/>
                    <a:gd name="T13" fmla="*/ 11 h 20"/>
                    <a:gd name="T14" fmla="*/ 0 w 18"/>
                    <a:gd name="T15" fmla="*/ 9 h 20"/>
                    <a:gd name="T16" fmla="*/ 1 w 18"/>
                    <a:gd name="T17" fmla="*/ 7 h 20"/>
                    <a:gd name="T18" fmla="*/ 5 w 18"/>
                    <a:gd name="T19" fmla="*/ 4 h 20"/>
                    <a:gd name="T20" fmla="*/ 10 w 18"/>
                    <a:gd name="T21" fmla="*/ 0 h 20"/>
                    <a:gd name="T22" fmla="*/ 10 w 18"/>
                    <a:gd name="T23" fmla="*/ 0 h 20"/>
                    <a:gd name="T24" fmla="*/ 15 w 18"/>
                    <a:gd name="T25" fmla="*/ 1 h 20"/>
                    <a:gd name="T26" fmla="*/ 17 w 18"/>
                    <a:gd name="T27" fmla="*/ 4 h 20"/>
                    <a:gd name="T28" fmla="*/ 18 w 18"/>
                    <a:gd name="T29" fmla="*/ 7 h 20"/>
                    <a:gd name="T30" fmla="*/ 18 w 18"/>
                    <a:gd name="T31" fmla="*/ 11 h 20"/>
                    <a:gd name="T32" fmla="*/ 18 w 18"/>
                    <a:gd name="T33" fmla="*/ 11 h 20"/>
                    <a:gd name="T34" fmla="*/ 18 w 18"/>
                    <a:gd name="T35" fmla="*/ 14 h 20"/>
                    <a:gd name="T36" fmla="*/ 17 w 18"/>
                    <a:gd name="T37" fmla="*/ 17 h 20"/>
                    <a:gd name="T38" fmla="*/ 15 w 18"/>
                    <a:gd name="T39" fmla="*/ 19 h 20"/>
                    <a:gd name="T40" fmla="*/ 10 w 18"/>
                    <a:gd name="T41"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20">
                      <a:moveTo>
                        <a:pt x="10" y="20"/>
                      </a:moveTo>
                      <a:lnTo>
                        <a:pt x="10" y="20"/>
                      </a:lnTo>
                      <a:lnTo>
                        <a:pt x="5" y="17"/>
                      </a:lnTo>
                      <a:lnTo>
                        <a:pt x="1" y="14"/>
                      </a:lnTo>
                      <a:lnTo>
                        <a:pt x="0" y="13"/>
                      </a:lnTo>
                      <a:lnTo>
                        <a:pt x="0" y="11"/>
                      </a:lnTo>
                      <a:lnTo>
                        <a:pt x="0" y="11"/>
                      </a:lnTo>
                      <a:lnTo>
                        <a:pt x="0" y="9"/>
                      </a:lnTo>
                      <a:lnTo>
                        <a:pt x="1" y="7"/>
                      </a:lnTo>
                      <a:lnTo>
                        <a:pt x="5" y="4"/>
                      </a:lnTo>
                      <a:lnTo>
                        <a:pt x="10" y="0"/>
                      </a:lnTo>
                      <a:lnTo>
                        <a:pt x="10" y="0"/>
                      </a:lnTo>
                      <a:lnTo>
                        <a:pt x="15" y="1"/>
                      </a:lnTo>
                      <a:lnTo>
                        <a:pt x="17" y="4"/>
                      </a:lnTo>
                      <a:lnTo>
                        <a:pt x="18" y="7"/>
                      </a:lnTo>
                      <a:lnTo>
                        <a:pt x="18" y="11"/>
                      </a:lnTo>
                      <a:lnTo>
                        <a:pt x="18" y="11"/>
                      </a:lnTo>
                      <a:lnTo>
                        <a:pt x="18" y="14"/>
                      </a:lnTo>
                      <a:lnTo>
                        <a:pt x="17" y="17"/>
                      </a:lnTo>
                      <a:lnTo>
                        <a:pt x="15" y="19"/>
                      </a:lnTo>
                      <a:lnTo>
                        <a:pt x="10" y="2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8" name="Freeform 1691">
                  <a:extLst>
                    <a:ext uri="{FF2B5EF4-FFF2-40B4-BE49-F238E27FC236}">
                      <a16:creationId xmlns:a16="http://schemas.microsoft.com/office/drawing/2014/main" id="{2DAD7296-7DA0-DBFF-18A2-D231481359A3}"/>
                    </a:ext>
                  </a:extLst>
                </p:cNvPr>
                <p:cNvSpPr>
                  <a:spLocks/>
                </p:cNvSpPr>
                <p:nvPr/>
              </p:nvSpPr>
              <p:spPr bwMode="auto">
                <a:xfrm>
                  <a:off x="6164263" y="5126038"/>
                  <a:ext cx="4763" cy="4763"/>
                </a:xfrm>
                <a:custGeom>
                  <a:avLst/>
                  <a:gdLst>
                    <a:gd name="T0" fmla="*/ 10 w 18"/>
                    <a:gd name="T1" fmla="*/ 20 h 20"/>
                    <a:gd name="T2" fmla="*/ 10 w 18"/>
                    <a:gd name="T3" fmla="*/ 20 h 20"/>
                    <a:gd name="T4" fmla="*/ 5 w 18"/>
                    <a:gd name="T5" fmla="*/ 17 h 20"/>
                    <a:gd name="T6" fmla="*/ 1 w 18"/>
                    <a:gd name="T7" fmla="*/ 14 h 20"/>
                    <a:gd name="T8" fmla="*/ 0 w 18"/>
                    <a:gd name="T9" fmla="*/ 13 h 20"/>
                    <a:gd name="T10" fmla="*/ 0 w 18"/>
                    <a:gd name="T11" fmla="*/ 11 h 20"/>
                    <a:gd name="T12" fmla="*/ 0 w 18"/>
                    <a:gd name="T13" fmla="*/ 11 h 20"/>
                    <a:gd name="T14" fmla="*/ 0 w 18"/>
                    <a:gd name="T15" fmla="*/ 9 h 20"/>
                    <a:gd name="T16" fmla="*/ 1 w 18"/>
                    <a:gd name="T17" fmla="*/ 7 h 20"/>
                    <a:gd name="T18" fmla="*/ 5 w 18"/>
                    <a:gd name="T19" fmla="*/ 4 h 20"/>
                    <a:gd name="T20" fmla="*/ 10 w 18"/>
                    <a:gd name="T21" fmla="*/ 0 h 20"/>
                    <a:gd name="T22" fmla="*/ 10 w 18"/>
                    <a:gd name="T23" fmla="*/ 0 h 20"/>
                    <a:gd name="T24" fmla="*/ 15 w 18"/>
                    <a:gd name="T25" fmla="*/ 1 h 20"/>
                    <a:gd name="T26" fmla="*/ 17 w 18"/>
                    <a:gd name="T27" fmla="*/ 4 h 20"/>
                    <a:gd name="T28" fmla="*/ 18 w 18"/>
                    <a:gd name="T29" fmla="*/ 7 h 20"/>
                    <a:gd name="T30" fmla="*/ 18 w 18"/>
                    <a:gd name="T31" fmla="*/ 11 h 20"/>
                    <a:gd name="T32" fmla="*/ 18 w 18"/>
                    <a:gd name="T33" fmla="*/ 11 h 20"/>
                    <a:gd name="T34" fmla="*/ 18 w 18"/>
                    <a:gd name="T35" fmla="*/ 14 h 20"/>
                    <a:gd name="T36" fmla="*/ 17 w 18"/>
                    <a:gd name="T37" fmla="*/ 17 h 20"/>
                    <a:gd name="T38" fmla="*/ 15 w 18"/>
                    <a:gd name="T39" fmla="*/ 19 h 20"/>
                    <a:gd name="T40" fmla="*/ 10 w 18"/>
                    <a:gd name="T41" fmla="*/ 20 h 20"/>
                    <a:gd name="T42" fmla="*/ 10 w 18"/>
                    <a:gd name="T43"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 h="20">
                      <a:moveTo>
                        <a:pt x="10" y="20"/>
                      </a:moveTo>
                      <a:lnTo>
                        <a:pt x="10" y="20"/>
                      </a:lnTo>
                      <a:lnTo>
                        <a:pt x="5" y="17"/>
                      </a:lnTo>
                      <a:lnTo>
                        <a:pt x="1" y="14"/>
                      </a:lnTo>
                      <a:lnTo>
                        <a:pt x="0" y="13"/>
                      </a:lnTo>
                      <a:lnTo>
                        <a:pt x="0" y="11"/>
                      </a:lnTo>
                      <a:lnTo>
                        <a:pt x="0" y="11"/>
                      </a:lnTo>
                      <a:lnTo>
                        <a:pt x="0" y="9"/>
                      </a:lnTo>
                      <a:lnTo>
                        <a:pt x="1" y="7"/>
                      </a:lnTo>
                      <a:lnTo>
                        <a:pt x="5" y="4"/>
                      </a:lnTo>
                      <a:lnTo>
                        <a:pt x="10" y="0"/>
                      </a:lnTo>
                      <a:lnTo>
                        <a:pt x="10" y="0"/>
                      </a:lnTo>
                      <a:lnTo>
                        <a:pt x="15" y="1"/>
                      </a:lnTo>
                      <a:lnTo>
                        <a:pt x="17" y="4"/>
                      </a:lnTo>
                      <a:lnTo>
                        <a:pt x="18" y="7"/>
                      </a:lnTo>
                      <a:lnTo>
                        <a:pt x="18" y="11"/>
                      </a:lnTo>
                      <a:lnTo>
                        <a:pt x="18" y="11"/>
                      </a:lnTo>
                      <a:lnTo>
                        <a:pt x="18" y="14"/>
                      </a:lnTo>
                      <a:lnTo>
                        <a:pt x="17" y="17"/>
                      </a:lnTo>
                      <a:lnTo>
                        <a:pt x="15" y="19"/>
                      </a:lnTo>
                      <a:lnTo>
                        <a:pt x="10" y="20"/>
                      </a:lnTo>
                      <a:lnTo>
                        <a:pt x="10" y="2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59" name="Freeform 1692">
                  <a:extLst>
                    <a:ext uri="{FF2B5EF4-FFF2-40B4-BE49-F238E27FC236}">
                      <a16:creationId xmlns:a16="http://schemas.microsoft.com/office/drawing/2014/main" id="{B643F9EE-8F76-9801-F225-B5185B34FD52}"/>
                    </a:ext>
                  </a:extLst>
                </p:cNvPr>
                <p:cNvSpPr>
                  <a:spLocks/>
                </p:cNvSpPr>
                <p:nvPr/>
              </p:nvSpPr>
              <p:spPr bwMode="auto">
                <a:xfrm>
                  <a:off x="6142038" y="5124451"/>
                  <a:ext cx="4763" cy="3175"/>
                </a:xfrm>
                <a:custGeom>
                  <a:avLst/>
                  <a:gdLst>
                    <a:gd name="T0" fmla="*/ 9 w 18"/>
                    <a:gd name="T1" fmla="*/ 18 h 18"/>
                    <a:gd name="T2" fmla="*/ 9 w 18"/>
                    <a:gd name="T3" fmla="*/ 18 h 18"/>
                    <a:gd name="T4" fmla="*/ 5 w 18"/>
                    <a:gd name="T5" fmla="*/ 15 h 18"/>
                    <a:gd name="T6" fmla="*/ 2 w 18"/>
                    <a:gd name="T7" fmla="*/ 11 h 18"/>
                    <a:gd name="T8" fmla="*/ 1 w 18"/>
                    <a:gd name="T9" fmla="*/ 9 h 18"/>
                    <a:gd name="T10" fmla="*/ 0 w 18"/>
                    <a:gd name="T11" fmla="*/ 8 h 18"/>
                    <a:gd name="T12" fmla="*/ 0 w 18"/>
                    <a:gd name="T13" fmla="*/ 8 h 18"/>
                    <a:gd name="T14" fmla="*/ 1 w 18"/>
                    <a:gd name="T15" fmla="*/ 6 h 18"/>
                    <a:gd name="T16" fmla="*/ 2 w 18"/>
                    <a:gd name="T17" fmla="*/ 4 h 18"/>
                    <a:gd name="T18" fmla="*/ 5 w 18"/>
                    <a:gd name="T19" fmla="*/ 2 h 18"/>
                    <a:gd name="T20" fmla="*/ 9 w 18"/>
                    <a:gd name="T21" fmla="*/ 0 h 18"/>
                    <a:gd name="T22" fmla="*/ 9 w 18"/>
                    <a:gd name="T23" fmla="*/ 0 h 18"/>
                    <a:gd name="T24" fmla="*/ 14 w 18"/>
                    <a:gd name="T25" fmla="*/ 0 h 18"/>
                    <a:gd name="T26" fmla="*/ 17 w 18"/>
                    <a:gd name="T27" fmla="*/ 2 h 18"/>
                    <a:gd name="T28" fmla="*/ 17 w 18"/>
                    <a:gd name="T29" fmla="*/ 4 h 18"/>
                    <a:gd name="T30" fmla="*/ 18 w 18"/>
                    <a:gd name="T31" fmla="*/ 8 h 18"/>
                    <a:gd name="T32" fmla="*/ 18 w 18"/>
                    <a:gd name="T33" fmla="*/ 8 h 18"/>
                    <a:gd name="T34" fmla="*/ 17 w 18"/>
                    <a:gd name="T35" fmla="*/ 11 h 18"/>
                    <a:gd name="T36" fmla="*/ 17 w 18"/>
                    <a:gd name="T37" fmla="*/ 15 h 18"/>
                    <a:gd name="T38" fmla="*/ 14 w 18"/>
                    <a:gd name="T39" fmla="*/ 17 h 18"/>
                    <a:gd name="T40" fmla="*/ 9 w 18"/>
                    <a:gd name="T41"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8">
                      <a:moveTo>
                        <a:pt x="9" y="18"/>
                      </a:moveTo>
                      <a:lnTo>
                        <a:pt x="9" y="18"/>
                      </a:lnTo>
                      <a:lnTo>
                        <a:pt x="5" y="15"/>
                      </a:lnTo>
                      <a:lnTo>
                        <a:pt x="2" y="11"/>
                      </a:lnTo>
                      <a:lnTo>
                        <a:pt x="1" y="9"/>
                      </a:lnTo>
                      <a:lnTo>
                        <a:pt x="0" y="8"/>
                      </a:lnTo>
                      <a:lnTo>
                        <a:pt x="0" y="8"/>
                      </a:lnTo>
                      <a:lnTo>
                        <a:pt x="1" y="6"/>
                      </a:lnTo>
                      <a:lnTo>
                        <a:pt x="2" y="4"/>
                      </a:lnTo>
                      <a:lnTo>
                        <a:pt x="5" y="2"/>
                      </a:lnTo>
                      <a:lnTo>
                        <a:pt x="9" y="0"/>
                      </a:lnTo>
                      <a:lnTo>
                        <a:pt x="9" y="0"/>
                      </a:lnTo>
                      <a:lnTo>
                        <a:pt x="14" y="0"/>
                      </a:lnTo>
                      <a:lnTo>
                        <a:pt x="17" y="2"/>
                      </a:lnTo>
                      <a:lnTo>
                        <a:pt x="17" y="4"/>
                      </a:lnTo>
                      <a:lnTo>
                        <a:pt x="18" y="8"/>
                      </a:lnTo>
                      <a:lnTo>
                        <a:pt x="18" y="8"/>
                      </a:lnTo>
                      <a:lnTo>
                        <a:pt x="17" y="11"/>
                      </a:lnTo>
                      <a:lnTo>
                        <a:pt x="17" y="15"/>
                      </a:lnTo>
                      <a:lnTo>
                        <a:pt x="14" y="17"/>
                      </a:lnTo>
                      <a:lnTo>
                        <a:pt x="9" y="18"/>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0" name="Freeform 1693">
                  <a:extLst>
                    <a:ext uri="{FF2B5EF4-FFF2-40B4-BE49-F238E27FC236}">
                      <a16:creationId xmlns:a16="http://schemas.microsoft.com/office/drawing/2014/main" id="{E1C41816-AE55-C0AD-5B67-FA287A0C1E6E}"/>
                    </a:ext>
                  </a:extLst>
                </p:cNvPr>
                <p:cNvSpPr>
                  <a:spLocks/>
                </p:cNvSpPr>
                <p:nvPr/>
              </p:nvSpPr>
              <p:spPr bwMode="auto">
                <a:xfrm>
                  <a:off x="6142038" y="5124451"/>
                  <a:ext cx="4763" cy="3175"/>
                </a:xfrm>
                <a:custGeom>
                  <a:avLst/>
                  <a:gdLst>
                    <a:gd name="T0" fmla="*/ 9 w 18"/>
                    <a:gd name="T1" fmla="*/ 18 h 18"/>
                    <a:gd name="T2" fmla="*/ 9 w 18"/>
                    <a:gd name="T3" fmla="*/ 18 h 18"/>
                    <a:gd name="T4" fmla="*/ 5 w 18"/>
                    <a:gd name="T5" fmla="*/ 15 h 18"/>
                    <a:gd name="T6" fmla="*/ 2 w 18"/>
                    <a:gd name="T7" fmla="*/ 11 h 18"/>
                    <a:gd name="T8" fmla="*/ 1 w 18"/>
                    <a:gd name="T9" fmla="*/ 9 h 18"/>
                    <a:gd name="T10" fmla="*/ 0 w 18"/>
                    <a:gd name="T11" fmla="*/ 8 h 18"/>
                    <a:gd name="T12" fmla="*/ 0 w 18"/>
                    <a:gd name="T13" fmla="*/ 8 h 18"/>
                    <a:gd name="T14" fmla="*/ 1 w 18"/>
                    <a:gd name="T15" fmla="*/ 6 h 18"/>
                    <a:gd name="T16" fmla="*/ 2 w 18"/>
                    <a:gd name="T17" fmla="*/ 4 h 18"/>
                    <a:gd name="T18" fmla="*/ 5 w 18"/>
                    <a:gd name="T19" fmla="*/ 2 h 18"/>
                    <a:gd name="T20" fmla="*/ 9 w 18"/>
                    <a:gd name="T21" fmla="*/ 0 h 18"/>
                    <a:gd name="T22" fmla="*/ 9 w 18"/>
                    <a:gd name="T23" fmla="*/ 0 h 18"/>
                    <a:gd name="T24" fmla="*/ 14 w 18"/>
                    <a:gd name="T25" fmla="*/ 0 h 18"/>
                    <a:gd name="T26" fmla="*/ 17 w 18"/>
                    <a:gd name="T27" fmla="*/ 2 h 18"/>
                    <a:gd name="T28" fmla="*/ 17 w 18"/>
                    <a:gd name="T29" fmla="*/ 4 h 18"/>
                    <a:gd name="T30" fmla="*/ 18 w 18"/>
                    <a:gd name="T31" fmla="*/ 8 h 18"/>
                    <a:gd name="T32" fmla="*/ 18 w 18"/>
                    <a:gd name="T33" fmla="*/ 8 h 18"/>
                    <a:gd name="T34" fmla="*/ 17 w 18"/>
                    <a:gd name="T35" fmla="*/ 11 h 18"/>
                    <a:gd name="T36" fmla="*/ 17 w 18"/>
                    <a:gd name="T37" fmla="*/ 15 h 18"/>
                    <a:gd name="T38" fmla="*/ 14 w 18"/>
                    <a:gd name="T39" fmla="*/ 17 h 18"/>
                    <a:gd name="T40" fmla="*/ 9 w 18"/>
                    <a:gd name="T41"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8">
                      <a:moveTo>
                        <a:pt x="9" y="18"/>
                      </a:moveTo>
                      <a:lnTo>
                        <a:pt x="9" y="18"/>
                      </a:lnTo>
                      <a:lnTo>
                        <a:pt x="5" y="15"/>
                      </a:lnTo>
                      <a:lnTo>
                        <a:pt x="2" y="11"/>
                      </a:lnTo>
                      <a:lnTo>
                        <a:pt x="1" y="9"/>
                      </a:lnTo>
                      <a:lnTo>
                        <a:pt x="0" y="8"/>
                      </a:lnTo>
                      <a:lnTo>
                        <a:pt x="0" y="8"/>
                      </a:lnTo>
                      <a:lnTo>
                        <a:pt x="1" y="6"/>
                      </a:lnTo>
                      <a:lnTo>
                        <a:pt x="2" y="4"/>
                      </a:lnTo>
                      <a:lnTo>
                        <a:pt x="5" y="2"/>
                      </a:lnTo>
                      <a:lnTo>
                        <a:pt x="9" y="0"/>
                      </a:lnTo>
                      <a:lnTo>
                        <a:pt x="9" y="0"/>
                      </a:lnTo>
                      <a:lnTo>
                        <a:pt x="14" y="0"/>
                      </a:lnTo>
                      <a:lnTo>
                        <a:pt x="17" y="2"/>
                      </a:lnTo>
                      <a:lnTo>
                        <a:pt x="17" y="4"/>
                      </a:lnTo>
                      <a:lnTo>
                        <a:pt x="18" y="8"/>
                      </a:lnTo>
                      <a:lnTo>
                        <a:pt x="18" y="8"/>
                      </a:lnTo>
                      <a:lnTo>
                        <a:pt x="17" y="11"/>
                      </a:lnTo>
                      <a:lnTo>
                        <a:pt x="17" y="15"/>
                      </a:lnTo>
                      <a:lnTo>
                        <a:pt x="14" y="17"/>
                      </a:lnTo>
                      <a:lnTo>
                        <a:pt x="9" y="1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1" name="Freeform 1694">
                  <a:extLst>
                    <a:ext uri="{FF2B5EF4-FFF2-40B4-BE49-F238E27FC236}">
                      <a16:creationId xmlns:a16="http://schemas.microsoft.com/office/drawing/2014/main" id="{B134F6EC-E46F-34EB-789D-9DB5D065BC9A}"/>
                    </a:ext>
                  </a:extLst>
                </p:cNvPr>
                <p:cNvSpPr>
                  <a:spLocks/>
                </p:cNvSpPr>
                <p:nvPr/>
              </p:nvSpPr>
              <p:spPr bwMode="auto">
                <a:xfrm>
                  <a:off x="6142038" y="5124451"/>
                  <a:ext cx="4763" cy="3175"/>
                </a:xfrm>
                <a:custGeom>
                  <a:avLst/>
                  <a:gdLst>
                    <a:gd name="T0" fmla="*/ 9 w 18"/>
                    <a:gd name="T1" fmla="*/ 18 h 18"/>
                    <a:gd name="T2" fmla="*/ 9 w 18"/>
                    <a:gd name="T3" fmla="*/ 18 h 18"/>
                    <a:gd name="T4" fmla="*/ 5 w 18"/>
                    <a:gd name="T5" fmla="*/ 15 h 18"/>
                    <a:gd name="T6" fmla="*/ 2 w 18"/>
                    <a:gd name="T7" fmla="*/ 11 h 18"/>
                    <a:gd name="T8" fmla="*/ 1 w 18"/>
                    <a:gd name="T9" fmla="*/ 9 h 18"/>
                    <a:gd name="T10" fmla="*/ 0 w 18"/>
                    <a:gd name="T11" fmla="*/ 8 h 18"/>
                    <a:gd name="T12" fmla="*/ 0 w 18"/>
                    <a:gd name="T13" fmla="*/ 8 h 18"/>
                    <a:gd name="T14" fmla="*/ 1 w 18"/>
                    <a:gd name="T15" fmla="*/ 6 h 18"/>
                    <a:gd name="T16" fmla="*/ 2 w 18"/>
                    <a:gd name="T17" fmla="*/ 4 h 18"/>
                    <a:gd name="T18" fmla="*/ 5 w 18"/>
                    <a:gd name="T19" fmla="*/ 2 h 18"/>
                    <a:gd name="T20" fmla="*/ 9 w 18"/>
                    <a:gd name="T21" fmla="*/ 0 h 18"/>
                    <a:gd name="T22" fmla="*/ 9 w 18"/>
                    <a:gd name="T23" fmla="*/ 0 h 18"/>
                    <a:gd name="T24" fmla="*/ 14 w 18"/>
                    <a:gd name="T25" fmla="*/ 0 h 18"/>
                    <a:gd name="T26" fmla="*/ 17 w 18"/>
                    <a:gd name="T27" fmla="*/ 2 h 18"/>
                    <a:gd name="T28" fmla="*/ 17 w 18"/>
                    <a:gd name="T29" fmla="*/ 4 h 18"/>
                    <a:gd name="T30" fmla="*/ 18 w 18"/>
                    <a:gd name="T31" fmla="*/ 8 h 18"/>
                    <a:gd name="T32" fmla="*/ 18 w 18"/>
                    <a:gd name="T33" fmla="*/ 8 h 18"/>
                    <a:gd name="T34" fmla="*/ 17 w 18"/>
                    <a:gd name="T35" fmla="*/ 11 h 18"/>
                    <a:gd name="T36" fmla="*/ 17 w 18"/>
                    <a:gd name="T37" fmla="*/ 15 h 18"/>
                    <a:gd name="T38" fmla="*/ 14 w 18"/>
                    <a:gd name="T39" fmla="*/ 17 h 18"/>
                    <a:gd name="T40" fmla="*/ 9 w 18"/>
                    <a:gd name="T41" fmla="*/ 18 h 18"/>
                    <a:gd name="T42" fmla="*/ 9 w 18"/>
                    <a:gd name="T43"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 h="18">
                      <a:moveTo>
                        <a:pt x="9" y="18"/>
                      </a:moveTo>
                      <a:lnTo>
                        <a:pt x="9" y="18"/>
                      </a:lnTo>
                      <a:lnTo>
                        <a:pt x="5" y="15"/>
                      </a:lnTo>
                      <a:lnTo>
                        <a:pt x="2" y="11"/>
                      </a:lnTo>
                      <a:lnTo>
                        <a:pt x="1" y="9"/>
                      </a:lnTo>
                      <a:lnTo>
                        <a:pt x="0" y="8"/>
                      </a:lnTo>
                      <a:lnTo>
                        <a:pt x="0" y="8"/>
                      </a:lnTo>
                      <a:lnTo>
                        <a:pt x="1" y="6"/>
                      </a:lnTo>
                      <a:lnTo>
                        <a:pt x="2" y="4"/>
                      </a:lnTo>
                      <a:lnTo>
                        <a:pt x="5" y="2"/>
                      </a:lnTo>
                      <a:lnTo>
                        <a:pt x="9" y="0"/>
                      </a:lnTo>
                      <a:lnTo>
                        <a:pt x="9" y="0"/>
                      </a:lnTo>
                      <a:lnTo>
                        <a:pt x="14" y="0"/>
                      </a:lnTo>
                      <a:lnTo>
                        <a:pt x="17" y="2"/>
                      </a:lnTo>
                      <a:lnTo>
                        <a:pt x="17" y="4"/>
                      </a:lnTo>
                      <a:lnTo>
                        <a:pt x="18" y="8"/>
                      </a:lnTo>
                      <a:lnTo>
                        <a:pt x="18" y="8"/>
                      </a:lnTo>
                      <a:lnTo>
                        <a:pt x="17" y="11"/>
                      </a:lnTo>
                      <a:lnTo>
                        <a:pt x="17" y="15"/>
                      </a:lnTo>
                      <a:lnTo>
                        <a:pt x="14" y="17"/>
                      </a:lnTo>
                      <a:lnTo>
                        <a:pt x="9" y="18"/>
                      </a:lnTo>
                      <a:lnTo>
                        <a:pt x="9" y="18"/>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62" name="Freeform 1695">
                  <a:extLst>
                    <a:ext uri="{FF2B5EF4-FFF2-40B4-BE49-F238E27FC236}">
                      <a16:creationId xmlns:a16="http://schemas.microsoft.com/office/drawing/2014/main" id="{53FE24E4-7D75-7DF7-EFC2-FC1B7F48591C}"/>
                    </a:ext>
                  </a:extLst>
                </p:cNvPr>
                <p:cNvSpPr>
                  <a:spLocks/>
                </p:cNvSpPr>
                <p:nvPr/>
              </p:nvSpPr>
              <p:spPr bwMode="auto">
                <a:xfrm>
                  <a:off x="6149976" y="5124451"/>
                  <a:ext cx="11113" cy="4763"/>
                </a:xfrm>
                <a:custGeom>
                  <a:avLst/>
                  <a:gdLst>
                    <a:gd name="T0" fmla="*/ 36 w 45"/>
                    <a:gd name="T1" fmla="*/ 22 h 22"/>
                    <a:gd name="T2" fmla="*/ 36 w 45"/>
                    <a:gd name="T3" fmla="*/ 22 h 22"/>
                    <a:gd name="T4" fmla="*/ 41 w 45"/>
                    <a:gd name="T5" fmla="*/ 21 h 22"/>
                    <a:gd name="T6" fmla="*/ 44 w 45"/>
                    <a:gd name="T7" fmla="*/ 20 h 22"/>
                    <a:gd name="T8" fmla="*/ 45 w 45"/>
                    <a:gd name="T9" fmla="*/ 17 h 22"/>
                    <a:gd name="T10" fmla="*/ 45 w 45"/>
                    <a:gd name="T11" fmla="*/ 14 h 22"/>
                    <a:gd name="T12" fmla="*/ 45 w 45"/>
                    <a:gd name="T13" fmla="*/ 14 h 22"/>
                    <a:gd name="T14" fmla="*/ 45 w 45"/>
                    <a:gd name="T15" fmla="*/ 10 h 22"/>
                    <a:gd name="T16" fmla="*/ 44 w 45"/>
                    <a:gd name="T17" fmla="*/ 6 h 22"/>
                    <a:gd name="T18" fmla="*/ 41 w 45"/>
                    <a:gd name="T19" fmla="*/ 4 h 22"/>
                    <a:gd name="T20" fmla="*/ 36 w 45"/>
                    <a:gd name="T21" fmla="*/ 3 h 22"/>
                    <a:gd name="T22" fmla="*/ 36 w 45"/>
                    <a:gd name="T23" fmla="*/ 3 h 22"/>
                    <a:gd name="T24" fmla="*/ 22 w 45"/>
                    <a:gd name="T25" fmla="*/ 2 h 22"/>
                    <a:gd name="T26" fmla="*/ 9 w 45"/>
                    <a:gd name="T27" fmla="*/ 0 h 22"/>
                    <a:gd name="T28" fmla="*/ 9 w 45"/>
                    <a:gd name="T29" fmla="*/ 0 h 22"/>
                    <a:gd name="T30" fmla="*/ 4 w 45"/>
                    <a:gd name="T31" fmla="*/ 1 h 22"/>
                    <a:gd name="T32" fmla="*/ 1 w 45"/>
                    <a:gd name="T33" fmla="*/ 3 h 22"/>
                    <a:gd name="T34" fmla="*/ 0 w 45"/>
                    <a:gd name="T35" fmla="*/ 6 h 22"/>
                    <a:gd name="T36" fmla="*/ 0 w 45"/>
                    <a:gd name="T37" fmla="*/ 10 h 22"/>
                    <a:gd name="T38" fmla="*/ 0 w 45"/>
                    <a:gd name="T39" fmla="*/ 10 h 22"/>
                    <a:gd name="T40" fmla="*/ 0 w 45"/>
                    <a:gd name="T41" fmla="*/ 14 h 22"/>
                    <a:gd name="T42" fmla="*/ 1 w 45"/>
                    <a:gd name="T43" fmla="*/ 17 h 22"/>
                    <a:gd name="T44" fmla="*/ 4 w 45"/>
                    <a:gd name="T45" fmla="*/ 18 h 22"/>
                    <a:gd name="T46" fmla="*/ 9 w 45"/>
                    <a:gd name="T47" fmla="*/ 19 h 22"/>
                    <a:gd name="T48" fmla="*/ 9 w 45"/>
                    <a:gd name="T49" fmla="*/ 19 h 22"/>
                    <a:gd name="T50" fmla="*/ 22 w 45"/>
                    <a:gd name="T51" fmla="*/ 20 h 22"/>
                    <a:gd name="T52" fmla="*/ 36 w 45"/>
                    <a:gd name="T53"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5" h="22">
                      <a:moveTo>
                        <a:pt x="36" y="22"/>
                      </a:moveTo>
                      <a:lnTo>
                        <a:pt x="36" y="22"/>
                      </a:lnTo>
                      <a:lnTo>
                        <a:pt x="41" y="21"/>
                      </a:lnTo>
                      <a:lnTo>
                        <a:pt x="44" y="20"/>
                      </a:lnTo>
                      <a:lnTo>
                        <a:pt x="45" y="17"/>
                      </a:lnTo>
                      <a:lnTo>
                        <a:pt x="45" y="14"/>
                      </a:lnTo>
                      <a:lnTo>
                        <a:pt x="45" y="14"/>
                      </a:lnTo>
                      <a:lnTo>
                        <a:pt x="45" y="10"/>
                      </a:lnTo>
                      <a:lnTo>
                        <a:pt x="44" y="6"/>
                      </a:lnTo>
                      <a:lnTo>
                        <a:pt x="41" y="4"/>
                      </a:lnTo>
                      <a:lnTo>
                        <a:pt x="36" y="3"/>
                      </a:lnTo>
                      <a:lnTo>
                        <a:pt x="36" y="3"/>
                      </a:lnTo>
                      <a:lnTo>
                        <a:pt x="22" y="2"/>
                      </a:lnTo>
                      <a:lnTo>
                        <a:pt x="9" y="0"/>
                      </a:lnTo>
                      <a:lnTo>
                        <a:pt x="9" y="0"/>
                      </a:lnTo>
                      <a:lnTo>
                        <a:pt x="4" y="1"/>
                      </a:lnTo>
                      <a:lnTo>
                        <a:pt x="1" y="3"/>
                      </a:lnTo>
                      <a:lnTo>
                        <a:pt x="0" y="6"/>
                      </a:lnTo>
                      <a:lnTo>
                        <a:pt x="0" y="10"/>
                      </a:lnTo>
                      <a:lnTo>
                        <a:pt x="0" y="10"/>
                      </a:lnTo>
                      <a:lnTo>
                        <a:pt x="0" y="14"/>
                      </a:lnTo>
                      <a:lnTo>
                        <a:pt x="1" y="17"/>
                      </a:lnTo>
                      <a:lnTo>
                        <a:pt x="4" y="18"/>
                      </a:lnTo>
                      <a:lnTo>
                        <a:pt x="9" y="19"/>
                      </a:lnTo>
                      <a:lnTo>
                        <a:pt x="9" y="19"/>
                      </a:lnTo>
                      <a:lnTo>
                        <a:pt x="22" y="20"/>
                      </a:lnTo>
                      <a:lnTo>
                        <a:pt x="36" y="22"/>
                      </a:lnTo>
                      <a:close/>
                    </a:path>
                  </a:pathLst>
                </a:custGeom>
                <a:solidFill>
                  <a:srgbClr val="0093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3" name="Freeform 1696">
                  <a:extLst>
                    <a:ext uri="{FF2B5EF4-FFF2-40B4-BE49-F238E27FC236}">
                      <a16:creationId xmlns:a16="http://schemas.microsoft.com/office/drawing/2014/main" id="{AD20B400-D81C-6025-107B-27D8E421D3CB}"/>
                    </a:ext>
                  </a:extLst>
                </p:cNvPr>
                <p:cNvSpPr>
                  <a:spLocks/>
                </p:cNvSpPr>
                <p:nvPr/>
              </p:nvSpPr>
              <p:spPr bwMode="auto">
                <a:xfrm>
                  <a:off x="6149976" y="5124451"/>
                  <a:ext cx="11113" cy="4763"/>
                </a:xfrm>
                <a:custGeom>
                  <a:avLst/>
                  <a:gdLst>
                    <a:gd name="T0" fmla="*/ 36 w 45"/>
                    <a:gd name="T1" fmla="*/ 22 h 22"/>
                    <a:gd name="T2" fmla="*/ 36 w 45"/>
                    <a:gd name="T3" fmla="*/ 22 h 22"/>
                    <a:gd name="T4" fmla="*/ 41 w 45"/>
                    <a:gd name="T5" fmla="*/ 21 h 22"/>
                    <a:gd name="T6" fmla="*/ 44 w 45"/>
                    <a:gd name="T7" fmla="*/ 20 h 22"/>
                    <a:gd name="T8" fmla="*/ 45 w 45"/>
                    <a:gd name="T9" fmla="*/ 17 h 22"/>
                    <a:gd name="T10" fmla="*/ 45 w 45"/>
                    <a:gd name="T11" fmla="*/ 14 h 22"/>
                    <a:gd name="T12" fmla="*/ 45 w 45"/>
                    <a:gd name="T13" fmla="*/ 14 h 22"/>
                    <a:gd name="T14" fmla="*/ 45 w 45"/>
                    <a:gd name="T15" fmla="*/ 10 h 22"/>
                    <a:gd name="T16" fmla="*/ 44 w 45"/>
                    <a:gd name="T17" fmla="*/ 6 h 22"/>
                    <a:gd name="T18" fmla="*/ 41 w 45"/>
                    <a:gd name="T19" fmla="*/ 4 h 22"/>
                    <a:gd name="T20" fmla="*/ 36 w 45"/>
                    <a:gd name="T21" fmla="*/ 3 h 22"/>
                    <a:gd name="T22" fmla="*/ 36 w 45"/>
                    <a:gd name="T23" fmla="*/ 3 h 22"/>
                    <a:gd name="T24" fmla="*/ 22 w 45"/>
                    <a:gd name="T25" fmla="*/ 2 h 22"/>
                    <a:gd name="T26" fmla="*/ 9 w 45"/>
                    <a:gd name="T27" fmla="*/ 0 h 22"/>
                    <a:gd name="T28" fmla="*/ 9 w 45"/>
                    <a:gd name="T29" fmla="*/ 0 h 22"/>
                    <a:gd name="T30" fmla="*/ 4 w 45"/>
                    <a:gd name="T31" fmla="*/ 1 h 22"/>
                    <a:gd name="T32" fmla="*/ 1 w 45"/>
                    <a:gd name="T33" fmla="*/ 3 h 22"/>
                    <a:gd name="T34" fmla="*/ 0 w 45"/>
                    <a:gd name="T35" fmla="*/ 6 h 22"/>
                    <a:gd name="T36" fmla="*/ 0 w 45"/>
                    <a:gd name="T37" fmla="*/ 10 h 22"/>
                    <a:gd name="T38" fmla="*/ 0 w 45"/>
                    <a:gd name="T39" fmla="*/ 10 h 22"/>
                    <a:gd name="T40" fmla="*/ 0 w 45"/>
                    <a:gd name="T41" fmla="*/ 14 h 22"/>
                    <a:gd name="T42" fmla="*/ 1 w 45"/>
                    <a:gd name="T43" fmla="*/ 17 h 22"/>
                    <a:gd name="T44" fmla="*/ 4 w 45"/>
                    <a:gd name="T45" fmla="*/ 18 h 22"/>
                    <a:gd name="T46" fmla="*/ 9 w 45"/>
                    <a:gd name="T47" fmla="*/ 19 h 22"/>
                    <a:gd name="T48" fmla="*/ 9 w 45"/>
                    <a:gd name="T49" fmla="*/ 19 h 22"/>
                    <a:gd name="T50" fmla="*/ 22 w 45"/>
                    <a:gd name="T51" fmla="*/ 20 h 22"/>
                    <a:gd name="T52" fmla="*/ 36 w 45"/>
                    <a:gd name="T53"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5" h="22">
                      <a:moveTo>
                        <a:pt x="36" y="22"/>
                      </a:moveTo>
                      <a:lnTo>
                        <a:pt x="36" y="22"/>
                      </a:lnTo>
                      <a:lnTo>
                        <a:pt x="41" y="21"/>
                      </a:lnTo>
                      <a:lnTo>
                        <a:pt x="44" y="20"/>
                      </a:lnTo>
                      <a:lnTo>
                        <a:pt x="45" y="17"/>
                      </a:lnTo>
                      <a:lnTo>
                        <a:pt x="45" y="14"/>
                      </a:lnTo>
                      <a:lnTo>
                        <a:pt x="45" y="14"/>
                      </a:lnTo>
                      <a:lnTo>
                        <a:pt x="45" y="10"/>
                      </a:lnTo>
                      <a:lnTo>
                        <a:pt x="44" y="6"/>
                      </a:lnTo>
                      <a:lnTo>
                        <a:pt x="41" y="4"/>
                      </a:lnTo>
                      <a:lnTo>
                        <a:pt x="36" y="3"/>
                      </a:lnTo>
                      <a:lnTo>
                        <a:pt x="36" y="3"/>
                      </a:lnTo>
                      <a:lnTo>
                        <a:pt x="22" y="2"/>
                      </a:lnTo>
                      <a:lnTo>
                        <a:pt x="9" y="0"/>
                      </a:lnTo>
                      <a:lnTo>
                        <a:pt x="9" y="0"/>
                      </a:lnTo>
                      <a:lnTo>
                        <a:pt x="4" y="1"/>
                      </a:lnTo>
                      <a:lnTo>
                        <a:pt x="1" y="3"/>
                      </a:lnTo>
                      <a:lnTo>
                        <a:pt x="0" y="6"/>
                      </a:lnTo>
                      <a:lnTo>
                        <a:pt x="0" y="10"/>
                      </a:lnTo>
                      <a:lnTo>
                        <a:pt x="0" y="10"/>
                      </a:lnTo>
                      <a:lnTo>
                        <a:pt x="0" y="14"/>
                      </a:lnTo>
                      <a:lnTo>
                        <a:pt x="1" y="17"/>
                      </a:lnTo>
                      <a:lnTo>
                        <a:pt x="4" y="18"/>
                      </a:lnTo>
                      <a:lnTo>
                        <a:pt x="9" y="19"/>
                      </a:lnTo>
                      <a:lnTo>
                        <a:pt x="9" y="19"/>
                      </a:lnTo>
                      <a:lnTo>
                        <a:pt x="22" y="20"/>
                      </a:lnTo>
                      <a:lnTo>
                        <a:pt x="36" y="2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4" name="Freeform 1697">
                  <a:extLst>
                    <a:ext uri="{FF2B5EF4-FFF2-40B4-BE49-F238E27FC236}">
                      <a16:creationId xmlns:a16="http://schemas.microsoft.com/office/drawing/2014/main" id="{929667DA-3B7C-D91C-45F6-E2C38E44CCA2}"/>
                    </a:ext>
                  </a:extLst>
                </p:cNvPr>
                <p:cNvSpPr>
                  <a:spLocks/>
                </p:cNvSpPr>
                <p:nvPr/>
              </p:nvSpPr>
              <p:spPr bwMode="auto">
                <a:xfrm>
                  <a:off x="6149976" y="5124451"/>
                  <a:ext cx="11113" cy="4763"/>
                </a:xfrm>
                <a:custGeom>
                  <a:avLst/>
                  <a:gdLst>
                    <a:gd name="T0" fmla="*/ 36 w 45"/>
                    <a:gd name="T1" fmla="*/ 22 h 22"/>
                    <a:gd name="T2" fmla="*/ 36 w 45"/>
                    <a:gd name="T3" fmla="*/ 22 h 22"/>
                    <a:gd name="T4" fmla="*/ 41 w 45"/>
                    <a:gd name="T5" fmla="*/ 21 h 22"/>
                    <a:gd name="T6" fmla="*/ 44 w 45"/>
                    <a:gd name="T7" fmla="*/ 20 h 22"/>
                    <a:gd name="T8" fmla="*/ 45 w 45"/>
                    <a:gd name="T9" fmla="*/ 17 h 22"/>
                    <a:gd name="T10" fmla="*/ 45 w 45"/>
                    <a:gd name="T11" fmla="*/ 14 h 22"/>
                    <a:gd name="T12" fmla="*/ 45 w 45"/>
                    <a:gd name="T13" fmla="*/ 14 h 22"/>
                    <a:gd name="T14" fmla="*/ 45 w 45"/>
                    <a:gd name="T15" fmla="*/ 9 h 22"/>
                    <a:gd name="T16" fmla="*/ 44 w 45"/>
                    <a:gd name="T17" fmla="*/ 6 h 22"/>
                    <a:gd name="T18" fmla="*/ 41 w 45"/>
                    <a:gd name="T19" fmla="*/ 4 h 22"/>
                    <a:gd name="T20" fmla="*/ 36 w 45"/>
                    <a:gd name="T21" fmla="*/ 3 h 22"/>
                    <a:gd name="T22" fmla="*/ 36 w 45"/>
                    <a:gd name="T23" fmla="*/ 3 h 22"/>
                    <a:gd name="T24" fmla="*/ 22 w 45"/>
                    <a:gd name="T25" fmla="*/ 2 h 22"/>
                    <a:gd name="T26" fmla="*/ 9 w 45"/>
                    <a:gd name="T27" fmla="*/ 0 h 22"/>
                    <a:gd name="T28" fmla="*/ 9 w 45"/>
                    <a:gd name="T29" fmla="*/ 0 h 22"/>
                    <a:gd name="T30" fmla="*/ 4 w 45"/>
                    <a:gd name="T31" fmla="*/ 1 h 22"/>
                    <a:gd name="T32" fmla="*/ 1 w 45"/>
                    <a:gd name="T33" fmla="*/ 3 h 22"/>
                    <a:gd name="T34" fmla="*/ 0 w 45"/>
                    <a:gd name="T35" fmla="*/ 6 h 22"/>
                    <a:gd name="T36" fmla="*/ 0 w 45"/>
                    <a:gd name="T37" fmla="*/ 10 h 22"/>
                    <a:gd name="T38" fmla="*/ 0 w 45"/>
                    <a:gd name="T39" fmla="*/ 10 h 22"/>
                    <a:gd name="T40" fmla="*/ 0 w 45"/>
                    <a:gd name="T41" fmla="*/ 14 h 22"/>
                    <a:gd name="T42" fmla="*/ 1 w 45"/>
                    <a:gd name="T43" fmla="*/ 17 h 22"/>
                    <a:gd name="T44" fmla="*/ 4 w 45"/>
                    <a:gd name="T45" fmla="*/ 18 h 22"/>
                    <a:gd name="T46" fmla="*/ 9 w 45"/>
                    <a:gd name="T47" fmla="*/ 19 h 22"/>
                    <a:gd name="T48" fmla="*/ 9 w 45"/>
                    <a:gd name="T49" fmla="*/ 19 h 22"/>
                    <a:gd name="T50" fmla="*/ 22 w 45"/>
                    <a:gd name="T51" fmla="*/ 20 h 22"/>
                    <a:gd name="T52" fmla="*/ 36 w 45"/>
                    <a:gd name="T53" fmla="*/ 22 h 22"/>
                    <a:gd name="T54" fmla="*/ 36 w 45"/>
                    <a:gd name="T55"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5" h="22">
                      <a:moveTo>
                        <a:pt x="36" y="22"/>
                      </a:moveTo>
                      <a:lnTo>
                        <a:pt x="36" y="22"/>
                      </a:lnTo>
                      <a:lnTo>
                        <a:pt x="41" y="21"/>
                      </a:lnTo>
                      <a:lnTo>
                        <a:pt x="44" y="20"/>
                      </a:lnTo>
                      <a:lnTo>
                        <a:pt x="45" y="17"/>
                      </a:lnTo>
                      <a:lnTo>
                        <a:pt x="45" y="14"/>
                      </a:lnTo>
                      <a:lnTo>
                        <a:pt x="45" y="14"/>
                      </a:lnTo>
                      <a:lnTo>
                        <a:pt x="45" y="9"/>
                      </a:lnTo>
                      <a:lnTo>
                        <a:pt x="44" y="6"/>
                      </a:lnTo>
                      <a:lnTo>
                        <a:pt x="41" y="4"/>
                      </a:lnTo>
                      <a:lnTo>
                        <a:pt x="36" y="3"/>
                      </a:lnTo>
                      <a:lnTo>
                        <a:pt x="36" y="3"/>
                      </a:lnTo>
                      <a:lnTo>
                        <a:pt x="22" y="2"/>
                      </a:lnTo>
                      <a:lnTo>
                        <a:pt x="9" y="0"/>
                      </a:lnTo>
                      <a:lnTo>
                        <a:pt x="9" y="0"/>
                      </a:lnTo>
                      <a:lnTo>
                        <a:pt x="4" y="1"/>
                      </a:lnTo>
                      <a:lnTo>
                        <a:pt x="1" y="3"/>
                      </a:lnTo>
                      <a:lnTo>
                        <a:pt x="0" y="6"/>
                      </a:lnTo>
                      <a:lnTo>
                        <a:pt x="0" y="10"/>
                      </a:lnTo>
                      <a:lnTo>
                        <a:pt x="0" y="10"/>
                      </a:lnTo>
                      <a:lnTo>
                        <a:pt x="0" y="14"/>
                      </a:lnTo>
                      <a:lnTo>
                        <a:pt x="1" y="17"/>
                      </a:lnTo>
                      <a:lnTo>
                        <a:pt x="4" y="18"/>
                      </a:lnTo>
                      <a:lnTo>
                        <a:pt x="9" y="19"/>
                      </a:lnTo>
                      <a:lnTo>
                        <a:pt x="9" y="19"/>
                      </a:lnTo>
                      <a:lnTo>
                        <a:pt x="22" y="20"/>
                      </a:lnTo>
                      <a:lnTo>
                        <a:pt x="36" y="22"/>
                      </a:lnTo>
                      <a:lnTo>
                        <a:pt x="36" y="22"/>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65" name="Freeform 1698">
                  <a:extLst>
                    <a:ext uri="{FF2B5EF4-FFF2-40B4-BE49-F238E27FC236}">
                      <a16:creationId xmlns:a16="http://schemas.microsoft.com/office/drawing/2014/main" id="{0DB0456F-5CA1-4D78-30FB-912D4FD41031}"/>
                    </a:ext>
                  </a:extLst>
                </p:cNvPr>
                <p:cNvSpPr>
                  <a:spLocks/>
                </p:cNvSpPr>
                <p:nvPr/>
              </p:nvSpPr>
              <p:spPr bwMode="auto">
                <a:xfrm>
                  <a:off x="6127751" y="5122863"/>
                  <a:ext cx="12700" cy="4763"/>
                </a:xfrm>
                <a:custGeom>
                  <a:avLst/>
                  <a:gdLst>
                    <a:gd name="T0" fmla="*/ 28 w 54"/>
                    <a:gd name="T1" fmla="*/ 19 h 19"/>
                    <a:gd name="T2" fmla="*/ 28 w 54"/>
                    <a:gd name="T3" fmla="*/ 19 h 19"/>
                    <a:gd name="T4" fmla="*/ 45 w 54"/>
                    <a:gd name="T5" fmla="*/ 19 h 19"/>
                    <a:gd name="T6" fmla="*/ 45 w 54"/>
                    <a:gd name="T7" fmla="*/ 19 h 19"/>
                    <a:gd name="T8" fmla="*/ 51 w 54"/>
                    <a:gd name="T9" fmla="*/ 18 h 19"/>
                    <a:gd name="T10" fmla="*/ 53 w 54"/>
                    <a:gd name="T11" fmla="*/ 16 h 19"/>
                    <a:gd name="T12" fmla="*/ 54 w 54"/>
                    <a:gd name="T13" fmla="*/ 12 h 19"/>
                    <a:gd name="T14" fmla="*/ 54 w 54"/>
                    <a:gd name="T15" fmla="*/ 8 h 19"/>
                    <a:gd name="T16" fmla="*/ 54 w 54"/>
                    <a:gd name="T17" fmla="*/ 8 h 19"/>
                    <a:gd name="T18" fmla="*/ 54 w 54"/>
                    <a:gd name="T19" fmla="*/ 5 h 19"/>
                    <a:gd name="T20" fmla="*/ 53 w 54"/>
                    <a:gd name="T21" fmla="*/ 2 h 19"/>
                    <a:gd name="T22" fmla="*/ 51 w 54"/>
                    <a:gd name="T23" fmla="*/ 1 h 19"/>
                    <a:gd name="T24" fmla="*/ 45 w 54"/>
                    <a:gd name="T25" fmla="*/ 0 h 19"/>
                    <a:gd name="T26" fmla="*/ 45 w 54"/>
                    <a:gd name="T27" fmla="*/ 0 h 19"/>
                    <a:gd name="T28" fmla="*/ 28 w 54"/>
                    <a:gd name="T29" fmla="*/ 0 h 19"/>
                    <a:gd name="T30" fmla="*/ 28 w 54"/>
                    <a:gd name="T31" fmla="*/ 0 h 19"/>
                    <a:gd name="T32" fmla="*/ 9 w 54"/>
                    <a:gd name="T33" fmla="*/ 0 h 19"/>
                    <a:gd name="T34" fmla="*/ 9 w 54"/>
                    <a:gd name="T35" fmla="*/ 0 h 19"/>
                    <a:gd name="T36" fmla="*/ 5 w 54"/>
                    <a:gd name="T37" fmla="*/ 2 h 19"/>
                    <a:gd name="T38" fmla="*/ 2 w 54"/>
                    <a:gd name="T39" fmla="*/ 5 h 19"/>
                    <a:gd name="T40" fmla="*/ 1 w 54"/>
                    <a:gd name="T41" fmla="*/ 6 h 19"/>
                    <a:gd name="T42" fmla="*/ 0 w 54"/>
                    <a:gd name="T43" fmla="*/ 8 h 19"/>
                    <a:gd name="T44" fmla="*/ 0 w 54"/>
                    <a:gd name="T45" fmla="*/ 8 h 19"/>
                    <a:gd name="T46" fmla="*/ 1 w 54"/>
                    <a:gd name="T47" fmla="*/ 10 h 19"/>
                    <a:gd name="T48" fmla="*/ 2 w 54"/>
                    <a:gd name="T49" fmla="*/ 12 h 19"/>
                    <a:gd name="T50" fmla="*/ 5 w 54"/>
                    <a:gd name="T51" fmla="*/ 16 h 19"/>
                    <a:gd name="T52" fmla="*/ 9 w 54"/>
                    <a:gd name="T53" fmla="*/ 19 h 19"/>
                    <a:gd name="T54" fmla="*/ 9 w 54"/>
                    <a:gd name="T55" fmla="*/ 19 h 19"/>
                    <a:gd name="T56" fmla="*/ 28 w 54"/>
                    <a:gd name="T57"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19">
                      <a:moveTo>
                        <a:pt x="28" y="19"/>
                      </a:moveTo>
                      <a:lnTo>
                        <a:pt x="28" y="19"/>
                      </a:lnTo>
                      <a:lnTo>
                        <a:pt x="45" y="19"/>
                      </a:lnTo>
                      <a:lnTo>
                        <a:pt x="45" y="19"/>
                      </a:lnTo>
                      <a:lnTo>
                        <a:pt x="51" y="18"/>
                      </a:lnTo>
                      <a:lnTo>
                        <a:pt x="53" y="16"/>
                      </a:lnTo>
                      <a:lnTo>
                        <a:pt x="54" y="12"/>
                      </a:lnTo>
                      <a:lnTo>
                        <a:pt x="54" y="8"/>
                      </a:lnTo>
                      <a:lnTo>
                        <a:pt x="54" y="8"/>
                      </a:lnTo>
                      <a:lnTo>
                        <a:pt x="54" y="5"/>
                      </a:lnTo>
                      <a:lnTo>
                        <a:pt x="53" y="2"/>
                      </a:lnTo>
                      <a:lnTo>
                        <a:pt x="51" y="1"/>
                      </a:lnTo>
                      <a:lnTo>
                        <a:pt x="45" y="0"/>
                      </a:lnTo>
                      <a:lnTo>
                        <a:pt x="45" y="0"/>
                      </a:lnTo>
                      <a:lnTo>
                        <a:pt x="28" y="0"/>
                      </a:lnTo>
                      <a:lnTo>
                        <a:pt x="28" y="0"/>
                      </a:lnTo>
                      <a:lnTo>
                        <a:pt x="9" y="0"/>
                      </a:lnTo>
                      <a:lnTo>
                        <a:pt x="9" y="0"/>
                      </a:lnTo>
                      <a:lnTo>
                        <a:pt x="5" y="2"/>
                      </a:lnTo>
                      <a:lnTo>
                        <a:pt x="2" y="5"/>
                      </a:lnTo>
                      <a:lnTo>
                        <a:pt x="1" y="6"/>
                      </a:lnTo>
                      <a:lnTo>
                        <a:pt x="0" y="8"/>
                      </a:lnTo>
                      <a:lnTo>
                        <a:pt x="0" y="8"/>
                      </a:lnTo>
                      <a:lnTo>
                        <a:pt x="1" y="10"/>
                      </a:lnTo>
                      <a:lnTo>
                        <a:pt x="2" y="12"/>
                      </a:lnTo>
                      <a:lnTo>
                        <a:pt x="5" y="16"/>
                      </a:lnTo>
                      <a:lnTo>
                        <a:pt x="9" y="19"/>
                      </a:lnTo>
                      <a:lnTo>
                        <a:pt x="9" y="19"/>
                      </a:lnTo>
                      <a:lnTo>
                        <a:pt x="28" y="19"/>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6" name="Freeform 1699">
                  <a:extLst>
                    <a:ext uri="{FF2B5EF4-FFF2-40B4-BE49-F238E27FC236}">
                      <a16:creationId xmlns:a16="http://schemas.microsoft.com/office/drawing/2014/main" id="{6AD731DF-E4DA-B3A7-F5D5-83002129552C}"/>
                    </a:ext>
                  </a:extLst>
                </p:cNvPr>
                <p:cNvSpPr>
                  <a:spLocks/>
                </p:cNvSpPr>
                <p:nvPr/>
              </p:nvSpPr>
              <p:spPr bwMode="auto">
                <a:xfrm>
                  <a:off x="6127751" y="5122863"/>
                  <a:ext cx="12700" cy="4763"/>
                </a:xfrm>
                <a:custGeom>
                  <a:avLst/>
                  <a:gdLst>
                    <a:gd name="T0" fmla="*/ 28 w 54"/>
                    <a:gd name="T1" fmla="*/ 19 h 19"/>
                    <a:gd name="T2" fmla="*/ 28 w 54"/>
                    <a:gd name="T3" fmla="*/ 19 h 19"/>
                    <a:gd name="T4" fmla="*/ 45 w 54"/>
                    <a:gd name="T5" fmla="*/ 19 h 19"/>
                    <a:gd name="T6" fmla="*/ 45 w 54"/>
                    <a:gd name="T7" fmla="*/ 19 h 19"/>
                    <a:gd name="T8" fmla="*/ 51 w 54"/>
                    <a:gd name="T9" fmla="*/ 18 h 19"/>
                    <a:gd name="T10" fmla="*/ 53 w 54"/>
                    <a:gd name="T11" fmla="*/ 16 h 19"/>
                    <a:gd name="T12" fmla="*/ 54 w 54"/>
                    <a:gd name="T13" fmla="*/ 12 h 19"/>
                    <a:gd name="T14" fmla="*/ 54 w 54"/>
                    <a:gd name="T15" fmla="*/ 8 h 19"/>
                    <a:gd name="T16" fmla="*/ 54 w 54"/>
                    <a:gd name="T17" fmla="*/ 8 h 19"/>
                    <a:gd name="T18" fmla="*/ 54 w 54"/>
                    <a:gd name="T19" fmla="*/ 5 h 19"/>
                    <a:gd name="T20" fmla="*/ 53 w 54"/>
                    <a:gd name="T21" fmla="*/ 2 h 19"/>
                    <a:gd name="T22" fmla="*/ 51 w 54"/>
                    <a:gd name="T23" fmla="*/ 1 h 19"/>
                    <a:gd name="T24" fmla="*/ 45 w 54"/>
                    <a:gd name="T25" fmla="*/ 0 h 19"/>
                    <a:gd name="T26" fmla="*/ 45 w 54"/>
                    <a:gd name="T27" fmla="*/ 0 h 19"/>
                    <a:gd name="T28" fmla="*/ 28 w 54"/>
                    <a:gd name="T29" fmla="*/ 0 h 19"/>
                    <a:gd name="T30" fmla="*/ 28 w 54"/>
                    <a:gd name="T31" fmla="*/ 0 h 19"/>
                    <a:gd name="T32" fmla="*/ 9 w 54"/>
                    <a:gd name="T33" fmla="*/ 0 h 19"/>
                    <a:gd name="T34" fmla="*/ 9 w 54"/>
                    <a:gd name="T35" fmla="*/ 0 h 19"/>
                    <a:gd name="T36" fmla="*/ 5 w 54"/>
                    <a:gd name="T37" fmla="*/ 2 h 19"/>
                    <a:gd name="T38" fmla="*/ 2 w 54"/>
                    <a:gd name="T39" fmla="*/ 5 h 19"/>
                    <a:gd name="T40" fmla="*/ 1 w 54"/>
                    <a:gd name="T41" fmla="*/ 6 h 19"/>
                    <a:gd name="T42" fmla="*/ 0 w 54"/>
                    <a:gd name="T43" fmla="*/ 8 h 19"/>
                    <a:gd name="T44" fmla="*/ 0 w 54"/>
                    <a:gd name="T45" fmla="*/ 8 h 19"/>
                    <a:gd name="T46" fmla="*/ 1 w 54"/>
                    <a:gd name="T47" fmla="*/ 10 h 19"/>
                    <a:gd name="T48" fmla="*/ 2 w 54"/>
                    <a:gd name="T49" fmla="*/ 12 h 19"/>
                    <a:gd name="T50" fmla="*/ 5 w 54"/>
                    <a:gd name="T51" fmla="*/ 16 h 19"/>
                    <a:gd name="T52" fmla="*/ 9 w 54"/>
                    <a:gd name="T53" fmla="*/ 19 h 19"/>
                    <a:gd name="T54" fmla="*/ 9 w 54"/>
                    <a:gd name="T55" fmla="*/ 19 h 19"/>
                    <a:gd name="T56" fmla="*/ 28 w 54"/>
                    <a:gd name="T57"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19">
                      <a:moveTo>
                        <a:pt x="28" y="19"/>
                      </a:moveTo>
                      <a:lnTo>
                        <a:pt x="28" y="19"/>
                      </a:lnTo>
                      <a:lnTo>
                        <a:pt x="45" y="19"/>
                      </a:lnTo>
                      <a:lnTo>
                        <a:pt x="45" y="19"/>
                      </a:lnTo>
                      <a:lnTo>
                        <a:pt x="51" y="18"/>
                      </a:lnTo>
                      <a:lnTo>
                        <a:pt x="53" y="16"/>
                      </a:lnTo>
                      <a:lnTo>
                        <a:pt x="54" y="12"/>
                      </a:lnTo>
                      <a:lnTo>
                        <a:pt x="54" y="8"/>
                      </a:lnTo>
                      <a:lnTo>
                        <a:pt x="54" y="8"/>
                      </a:lnTo>
                      <a:lnTo>
                        <a:pt x="54" y="5"/>
                      </a:lnTo>
                      <a:lnTo>
                        <a:pt x="53" y="2"/>
                      </a:lnTo>
                      <a:lnTo>
                        <a:pt x="51" y="1"/>
                      </a:lnTo>
                      <a:lnTo>
                        <a:pt x="45" y="0"/>
                      </a:lnTo>
                      <a:lnTo>
                        <a:pt x="45" y="0"/>
                      </a:lnTo>
                      <a:lnTo>
                        <a:pt x="28" y="0"/>
                      </a:lnTo>
                      <a:lnTo>
                        <a:pt x="28" y="0"/>
                      </a:lnTo>
                      <a:lnTo>
                        <a:pt x="9" y="0"/>
                      </a:lnTo>
                      <a:lnTo>
                        <a:pt x="9" y="0"/>
                      </a:lnTo>
                      <a:lnTo>
                        <a:pt x="5" y="2"/>
                      </a:lnTo>
                      <a:lnTo>
                        <a:pt x="2" y="5"/>
                      </a:lnTo>
                      <a:lnTo>
                        <a:pt x="1" y="6"/>
                      </a:lnTo>
                      <a:lnTo>
                        <a:pt x="0" y="8"/>
                      </a:lnTo>
                      <a:lnTo>
                        <a:pt x="0" y="8"/>
                      </a:lnTo>
                      <a:lnTo>
                        <a:pt x="1" y="10"/>
                      </a:lnTo>
                      <a:lnTo>
                        <a:pt x="2" y="12"/>
                      </a:lnTo>
                      <a:lnTo>
                        <a:pt x="5" y="16"/>
                      </a:lnTo>
                      <a:lnTo>
                        <a:pt x="9" y="19"/>
                      </a:lnTo>
                      <a:lnTo>
                        <a:pt x="9" y="19"/>
                      </a:lnTo>
                      <a:lnTo>
                        <a:pt x="28" y="1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7" name="Freeform 1700">
                  <a:extLst>
                    <a:ext uri="{FF2B5EF4-FFF2-40B4-BE49-F238E27FC236}">
                      <a16:creationId xmlns:a16="http://schemas.microsoft.com/office/drawing/2014/main" id="{AA242105-FDA0-0DCD-D4E2-4092C87900EA}"/>
                    </a:ext>
                  </a:extLst>
                </p:cNvPr>
                <p:cNvSpPr>
                  <a:spLocks/>
                </p:cNvSpPr>
                <p:nvPr/>
              </p:nvSpPr>
              <p:spPr bwMode="auto">
                <a:xfrm>
                  <a:off x="6127751" y="5122863"/>
                  <a:ext cx="12700" cy="4763"/>
                </a:xfrm>
                <a:custGeom>
                  <a:avLst/>
                  <a:gdLst>
                    <a:gd name="T0" fmla="*/ 28 w 54"/>
                    <a:gd name="T1" fmla="*/ 19 h 19"/>
                    <a:gd name="T2" fmla="*/ 28 w 54"/>
                    <a:gd name="T3" fmla="*/ 19 h 19"/>
                    <a:gd name="T4" fmla="*/ 45 w 54"/>
                    <a:gd name="T5" fmla="*/ 19 h 19"/>
                    <a:gd name="T6" fmla="*/ 45 w 54"/>
                    <a:gd name="T7" fmla="*/ 19 h 19"/>
                    <a:gd name="T8" fmla="*/ 51 w 54"/>
                    <a:gd name="T9" fmla="*/ 18 h 19"/>
                    <a:gd name="T10" fmla="*/ 53 w 54"/>
                    <a:gd name="T11" fmla="*/ 16 h 19"/>
                    <a:gd name="T12" fmla="*/ 54 w 54"/>
                    <a:gd name="T13" fmla="*/ 12 h 19"/>
                    <a:gd name="T14" fmla="*/ 54 w 54"/>
                    <a:gd name="T15" fmla="*/ 8 h 19"/>
                    <a:gd name="T16" fmla="*/ 54 w 54"/>
                    <a:gd name="T17" fmla="*/ 8 h 19"/>
                    <a:gd name="T18" fmla="*/ 54 w 54"/>
                    <a:gd name="T19" fmla="*/ 5 h 19"/>
                    <a:gd name="T20" fmla="*/ 53 w 54"/>
                    <a:gd name="T21" fmla="*/ 2 h 19"/>
                    <a:gd name="T22" fmla="*/ 51 w 54"/>
                    <a:gd name="T23" fmla="*/ 1 h 19"/>
                    <a:gd name="T24" fmla="*/ 45 w 54"/>
                    <a:gd name="T25" fmla="*/ 0 h 19"/>
                    <a:gd name="T26" fmla="*/ 45 w 54"/>
                    <a:gd name="T27" fmla="*/ 0 h 19"/>
                    <a:gd name="T28" fmla="*/ 28 w 54"/>
                    <a:gd name="T29" fmla="*/ 0 h 19"/>
                    <a:gd name="T30" fmla="*/ 28 w 54"/>
                    <a:gd name="T31" fmla="*/ 0 h 19"/>
                    <a:gd name="T32" fmla="*/ 9 w 54"/>
                    <a:gd name="T33" fmla="*/ 0 h 19"/>
                    <a:gd name="T34" fmla="*/ 9 w 54"/>
                    <a:gd name="T35" fmla="*/ 0 h 19"/>
                    <a:gd name="T36" fmla="*/ 5 w 54"/>
                    <a:gd name="T37" fmla="*/ 2 h 19"/>
                    <a:gd name="T38" fmla="*/ 2 w 54"/>
                    <a:gd name="T39" fmla="*/ 5 h 19"/>
                    <a:gd name="T40" fmla="*/ 1 w 54"/>
                    <a:gd name="T41" fmla="*/ 6 h 19"/>
                    <a:gd name="T42" fmla="*/ 0 w 54"/>
                    <a:gd name="T43" fmla="*/ 8 h 19"/>
                    <a:gd name="T44" fmla="*/ 0 w 54"/>
                    <a:gd name="T45" fmla="*/ 8 h 19"/>
                    <a:gd name="T46" fmla="*/ 1 w 54"/>
                    <a:gd name="T47" fmla="*/ 10 h 19"/>
                    <a:gd name="T48" fmla="*/ 2 w 54"/>
                    <a:gd name="T49" fmla="*/ 12 h 19"/>
                    <a:gd name="T50" fmla="*/ 5 w 54"/>
                    <a:gd name="T51" fmla="*/ 16 h 19"/>
                    <a:gd name="T52" fmla="*/ 9 w 54"/>
                    <a:gd name="T53" fmla="*/ 19 h 19"/>
                    <a:gd name="T54" fmla="*/ 9 w 54"/>
                    <a:gd name="T55" fmla="*/ 19 h 19"/>
                    <a:gd name="T56" fmla="*/ 28 w 54"/>
                    <a:gd name="T57" fmla="*/ 19 h 19"/>
                    <a:gd name="T58" fmla="*/ 28 w 54"/>
                    <a:gd name="T59"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4" h="19">
                      <a:moveTo>
                        <a:pt x="28" y="19"/>
                      </a:moveTo>
                      <a:lnTo>
                        <a:pt x="28" y="19"/>
                      </a:lnTo>
                      <a:lnTo>
                        <a:pt x="45" y="19"/>
                      </a:lnTo>
                      <a:lnTo>
                        <a:pt x="45" y="19"/>
                      </a:lnTo>
                      <a:lnTo>
                        <a:pt x="51" y="18"/>
                      </a:lnTo>
                      <a:lnTo>
                        <a:pt x="53" y="16"/>
                      </a:lnTo>
                      <a:lnTo>
                        <a:pt x="54" y="12"/>
                      </a:lnTo>
                      <a:lnTo>
                        <a:pt x="54" y="8"/>
                      </a:lnTo>
                      <a:lnTo>
                        <a:pt x="54" y="8"/>
                      </a:lnTo>
                      <a:lnTo>
                        <a:pt x="54" y="5"/>
                      </a:lnTo>
                      <a:lnTo>
                        <a:pt x="53" y="2"/>
                      </a:lnTo>
                      <a:lnTo>
                        <a:pt x="51" y="1"/>
                      </a:lnTo>
                      <a:lnTo>
                        <a:pt x="45" y="0"/>
                      </a:lnTo>
                      <a:lnTo>
                        <a:pt x="45" y="0"/>
                      </a:lnTo>
                      <a:lnTo>
                        <a:pt x="28" y="0"/>
                      </a:lnTo>
                      <a:lnTo>
                        <a:pt x="28" y="0"/>
                      </a:lnTo>
                      <a:lnTo>
                        <a:pt x="9" y="0"/>
                      </a:lnTo>
                      <a:lnTo>
                        <a:pt x="9" y="0"/>
                      </a:lnTo>
                      <a:lnTo>
                        <a:pt x="5" y="2"/>
                      </a:lnTo>
                      <a:lnTo>
                        <a:pt x="2" y="5"/>
                      </a:lnTo>
                      <a:lnTo>
                        <a:pt x="1" y="6"/>
                      </a:lnTo>
                      <a:lnTo>
                        <a:pt x="0" y="8"/>
                      </a:lnTo>
                      <a:lnTo>
                        <a:pt x="0" y="8"/>
                      </a:lnTo>
                      <a:lnTo>
                        <a:pt x="1" y="10"/>
                      </a:lnTo>
                      <a:lnTo>
                        <a:pt x="2" y="12"/>
                      </a:lnTo>
                      <a:lnTo>
                        <a:pt x="5" y="16"/>
                      </a:lnTo>
                      <a:lnTo>
                        <a:pt x="9" y="19"/>
                      </a:lnTo>
                      <a:lnTo>
                        <a:pt x="9" y="19"/>
                      </a:lnTo>
                      <a:lnTo>
                        <a:pt x="28" y="19"/>
                      </a:lnTo>
                      <a:lnTo>
                        <a:pt x="28" y="19"/>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68" name="Freeform 1701">
                  <a:extLst>
                    <a:ext uri="{FF2B5EF4-FFF2-40B4-BE49-F238E27FC236}">
                      <a16:creationId xmlns:a16="http://schemas.microsoft.com/office/drawing/2014/main" id="{53FAADAE-5482-F707-4777-63C66BF64B7C}"/>
                    </a:ext>
                  </a:extLst>
                </p:cNvPr>
                <p:cNvSpPr>
                  <a:spLocks/>
                </p:cNvSpPr>
                <p:nvPr/>
              </p:nvSpPr>
              <p:spPr bwMode="auto">
                <a:xfrm>
                  <a:off x="6127751" y="5065713"/>
                  <a:ext cx="14288" cy="30163"/>
                </a:xfrm>
                <a:custGeom>
                  <a:avLst/>
                  <a:gdLst>
                    <a:gd name="T0" fmla="*/ 45 w 63"/>
                    <a:gd name="T1" fmla="*/ 129 h 129"/>
                    <a:gd name="T2" fmla="*/ 45 w 63"/>
                    <a:gd name="T3" fmla="*/ 129 h 129"/>
                    <a:gd name="T4" fmla="*/ 46 w 63"/>
                    <a:gd name="T5" fmla="*/ 125 h 129"/>
                    <a:gd name="T6" fmla="*/ 48 w 63"/>
                    <a:gd name="T7" fmla="*/ 121 h 129"/>
                    <a:gd name="T8" fmla="*/ 55 w 63"/>
                    <a:gd name="T9" fmla="*/ 114 h 129"/>
                    <a:gd name="T10" fmla="*/ 61 w 63"/>
                    <a:gd name="T11" fmla="*/ 107 h 129"/>
                    <a:gd name="T12" fmla="*/ 62 w 63"/>
                    <a:gd name="T13" fmla="*/ 105 h 129"/>
                    <a:gd name="T14" fmla="*/ 63 w 63"/>
                    <a:gd name="T15" fmla="*/ 104 h 129"/>
                    <a:gd name="T16" fmla="*/ 63 w 63"/>
                    <a:gd name="T17" fmla="*/ 104 h 129"/>
                    <a:gd name="T18" fmla="*/ 62 w 63"/>
                    <a:gd name="T19" fmla="*/ 98 h 129"/>
                    <a:gd name="T20" fmla="*/ 59 w 63"/>
                    <a:gd name="T21" fmla="*/ 89 h 129"/>
                    <a:gd name="T22" fmla="*/ 56 w 63"/>
                    <a:gd name="T23" fmla="*/ 79 h 129"/>
                    <a:gd name="T24" fmla="*/ 55 w 63"/>
                    <a:gd name="T25" fmla="*/ 74 h 129"/>
                    <a:gd name="T26" fmla="*/ 54 w 63"/>
                    <a:gd name="T27" fmla="*/ 68 h 129"/>
                    <a:gd name="T28" fmla="*/ 54 w 63"/>
                    <a:gd name="T29" fmla="*/ 68 h 129"/>
                    <a:gd name="T30" fmla="*/ 54 w 63"/>
                    <a:gd name="T31" fmla="*/ 52 h 129"/>
                    <a:gd name="T32" fmla="*/ 53 w 63"/>
                    <a:gd name="T33" fmla="*/ 41 h 129"/>
                    <a:gd name="T34" fmla="*/ 51 w 63"/>
                    <a:gd name="T35" fmla="*/ 28 h 129"/>
                    <a:gd name="T36" fmla="*/ 47 w 63"/>
                    <a:gd name="T37" fmla="*/ 18 h 129"/>
                    <a:gd name="T38" fmla="*/ 45 w 63"/>
                    <a:gd name="T39" fmla="*/ 13 h 129"/>
                    <a:gd name="T40" fmla="*/ 43 w 63"/>
                    <a:gd name="T41" fmla="*/ 9 h 129"/>
                    <a:gd name="T42" fmla="*/ 40 w 63"/>
                    <a:gd name="T43" fmla="*/ 5 h 129"/>
                    <a:gd name="T44" fmla="*/ 36 w 63"/>
                    <a:gd name="T45" fmla="*/ 3 h 129"/>
                    <a:gd name="T46" fmla="*/ 32 w 63"/>
                    <a:gd name="T47" fmla="*/ 1 h 129"/>
                    <a:gd name="T48" fmla="*/ 28 w 63"/>
                    <a:gd name="T49" fmla="*/ 0 h 129"/>
                    <a:gd name="T50" fmla="*/ 28 w 63"/>
                    <a:gd name="T51" fmla="*/ 0 h 129"/>
                    <a:gd name="T52" fmla="*/ 24 w 63"/>
                    <a:gd name="T53" fmla="*/ 1 h 129"/>
                    <a:gd name="T54" fmla="*/ 22 w 63"/>
                    <a:gd name="T55" fmla="*/ 3 h 129"/>
                    <a:gd name="T56" fmla="*/ 19 w 63"/>
                    <a:gd name="T57" fmla="*/ 5 h 129"/>
                    <a:gd name="T58" fmla="*/ 18 w 63"/>
                    <a:gd name="T59" fmla="*/ 9 h 129"/>
                    <a:gd name="T60" fmla="*/ 14 w 63"/>
                    <a:gd name="T61" fmla="*/ 18 h 129"/>
                    <a:gd name="T62" fmla="*/ 11 w 63"/>
                    <a:gd name="T63" fmla="*/ 28 h 129"/>
                    <a:gd name="T64" fmla="*/ 10 w 63"/>
                    <a:gd name="T65" fmla="*/ 41 h 129"/>
                    <a:gd name="T66" fmla="*/ 9 w 63"/>
                    <a:gd name="T67" fmla="*/ 52 h 129"/>
                    <a:gd name="T68" fmla="*/ 9 w 63"/>
                    <a:gd name="T69" fmla="*/ 68 h 129"/>
                    <a:gd name="T70" fmla="*/ 9 w 63"/>
                    <a:gd name="T71" fmla="*/ 68 h 129"/>
                    <a:gd name="T72" fmla="*/ 9 w 63"/>
                    <a:gd name="T73" fmla="*/ 74 h 129"/>
                    <a:gd name="T74" fmla="*/ 8 w 63"/>
                    <a:gd name="T75" fmla="*/ 79 h 129"/>
                    <a:gd name="T76" fmla="*/ 5 w 63"/>
                    <a:gd name="T77" fmla="*/ 89 h 129"/>
                    <a:gd name="T78" fmla="*/ 2 w 63"/>
                    <a:gd name="T79" fmla="*/ 98 h 129"/>
                    <a:gd name="T80" fmla="*/ 0 w 63"/>
                    <a:gd name="T81" fmla="*/ 104 h 129"/>
                    <a:gd name="T82" fmla="*/ 0 w 63"/>
                    <a:gd name="T83" fmla="*/ 104 h 129"/>
                    <a:gd name="T84" fmla="*/ 1 w 63"/>
                    <a:gd name="T85" fmla="*/ 105 h 129"/>
                    <a:gd name="T86" fmla="*/ 3 w 63"/>
                    <a:gd name="T87" fmla="*/ 107 h 129"/>
                    <a:gd name="T88" fmla="*/ 9 w 63"/>
                    <a:gd name="T89" fmla="*/ 114 h 129"/>
                    <a:gd name="T90" fmla="*/ 13 w 63"/>
                    <a:gd name="T91" fmla="*/ 117 h 129"/>
                    <a:gd name="T92" fmla="*/ 16 w 63"/>
                    <a:gd name="T93" fmla="*/ 121 h 129"/>
                    <a:gd name="T94" fmla="*/ 18 w 63"/>
                    <a:gd name="T95" fmla="*/ 125 h 129"/>
                    <a:gd name="T96" fmla="*/ 19 w 63"/>
                    <a:gd name="T97" fmla="*/ 129 h 129"/>
                    <a:gd name="T98" fmla="*/ 45 w 63"/>
                    <a:gd name="T99" fmla="*/ 129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3" h="129">
                      <a:moveTo>
                        <a:pt x="45" y="129"/>
                      </a:moveTo>
                      <a:lnTo>
                        <a:pt x="45" y="129"/>
                      </a:lnTo>
                      <a:lnTo>
                        <a:pt x="46" y="125"/>
                      </a:lnTo>
                      <a:lnTo>
                        <a:pt x="48" y="121"/>
                      </a:lnTo>
                      <a:lnTo>
                        <a:pt x="55" y="114"/>
                      </a:lnTo>
                      <a:lnTo>
                        <a:pt x="61" y="107"/>
                      </a:lnTo>
                      <a:lnTo>
                        <a:pt x="62" y="105"/>
                      </a:lnTo>
                      <a:lnTo>
                        <a:pt x="63" y="104"/>
                      </a:lnTo>
                      <a:lnTo>
                        <a:pt x="63" y="104"/>
                      </a:lnTo>
                      <a:lnTo>
                        <a:pt x="62" y="98"/>
                      </a:lnTo>
                      <a:lnTo>
                        <a:pt x="59" y="89"/>
                      </a:lnTo>
                      <a:lnTo>
                        <a:pt x="56" y="79"/>
                      </a:lnTo>
                      <a:lnTo>
                        <a:pt x="55" y="74"/>
                      </a:lnTo>
                      <a:lnTo>
                        <a:pt x="54" y="68"/>
                      </a:lnTo>
                      <a:lnTo>
                        <a:pt x="54" y="68"/>
                      </a:lnTo>
                      <a:lnTo>
                        <a:pt x="54" y="52"/>
                      </a:lnTo>
                      <a:lnTo>
                        <a:pt x="53" y="41"/>
                      </a:lnTo>
                      <a:lnTo>
                        <a:pt x="51" y="28"/>
                      </a:lnTo>
                      <a:lnTo>
                        <a:pt x="47" y="18"/>
                      </a:lnTo>
                      <a:lnTo>
                        <a:pt x="45" y="13"/>
                      </a:lnTo>
                      <a:lnTo>
                        <a:pt x="43" y="9"/>
                      </a:lnTo>
                      <a:lnTo>
                        <a:pt x="40" y="5"/>
                      </a:lnTo>
                      <a:lnTo>
                        <a:pt x="36" y="3"/>
                      </a:lnTo>
                      <a:lnTo>
                        <a:pt x="32" y="1"/>
                      </a:lnTo>
                      <a:lnTo>
                        <a:pt x="28" y="0"/>
                      </a:lnTo>
                      <a:lnTo>
                        <a:pt x="28" y="0"/>
                      </a:lnTo>
                      <a:lnTo>
                        <a:pt x="24" y="1"/>
                      </a:lnTo>
                      <a:lnTo>
                        <a:pt x="22" y="3"/>
                      </a:lnTo>
                      <a:lnTo>
                        <a:pt x="19" y="5"/>
                      </a:lnTo>
                      <a:lnTo>
                        <a:pt x="18" y="9"/>
                      </a:lnTo>
                      <a:lnTo>
                        <a:pt x="14" y="18"/>
                      </a:lnTo>
                      <a:lnTo>
                        <a:pt x="11" y="28"/>
                      </a:lnTo>
                      <a:lnTo>
                        <a:pt x="10" y="41"/>
                      </a:lnTo>
                      <a:lnTo>
                        <a:pt x="9" y="52"/>
                      </a:lnTo>
                      <a:lnTo>
                        <a:pt x="9" y="68"/>
                      </a:lnTo>
                      <a:lnTo>
                        <a:pt x="9" y="68"/>
                      </a:lnTo>
                      <a:lnTo>
                        <a:pt x="9" y="74"/>
                      </a:lnTo>
                      <a:lnTo>
                        <a:pt x="8" y="79"/>
                      </a:lnTo>
                      <a:lnTo>
                        <a:pt x="5" y="89"/>
                      </a:lnTo>
                      <a:lnTo>
                        <a:pt x="2" y="98"/>
                      </a:lnTo>
                      <a:lnTo>
                        <a:pt x="0" y="104"/>
                      </a:lnTo>
                      <a:lnTo>
                        <a:pt x="0" y="104"/>
                      </a:lnTo>
                      <a:lnTo>
                        <a:pt x="1" y="105"/>
                      </a:lnTo>
                      <a:lnTo>
                        <a:pt x="3" y="107"/>
                      </a:lnTo>
                      <a:lnTo>
                        <a:pt x="9" y="114"/>
                      </a:lnTo>
                      <a:lnTo>
                        <a:pt x="13" y="117"/>
                      </a:lnTo>
                      <a:lnTo>
                        <a:pt x="16" y="121"/>
                      </a:lnTo>
                      <a:lnTo>
                        <a:pt x="18" y="125"/>
                      </a:lnTo>
                      <a:lnTo>
                        <a:pt x="19" y="129"/>
                      </a:lnTo>
                      <a:lnTo>
                        <a:pt x="45" y="129"/>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9" name="Freeform 1702">
                  <a:extLst>
                    <a:ext uri="{FF2B5EF4-FFF2-40B4-BE49-F238E27FC236}">
                      <a16:creationId xmlns:a16="http://schemas.microsoft.com/office/drawing/2014/main" id="{77D2AD84-BA15-B55D-ABB0-2197859C1BD7}"/>
                    </a:ext>
                  </a:extLst>
                </p:cNvPr>
                <p:cNvSpPr>
                  <a:spLocks/>
                </p:cNvSpPr>
                <p:nvPr/>
              </p:nvSpPr>
              <p:spPr bwMode="auto">
                <a:xfrm>
                  <a:off x="6127751" y="5065713"/>
                  <a:ext cx="14288" cy="30163"/>
                </a:xfrm>
                <a:custGeom>
                  <a:avLst/>
                  <a:gdLst>
                    <a:gd name="T0" fmla="*/ 45 w 63"/>
                    <a:gd name="T1" fmla="*/ 129 h 129"/>
                    <a:gd name="T2" fmla="*/ 45 w 63"/>
                    <a:gd name="T3" fmla="*/ 129 h 129"/>
                    <a:gd name="T4" fmla="*/ 46 w 63"/>
                    <a:gd name="T5" fmla="*/ 125 h 129"/>
                    <a:gd name="T6" fmla="*/ 48 w 63"/>
                    <a:gd name="T7" fmla="*/ 121 h 129"/>
                    <a:gd name="T8" fmla="*/ 55 w 63"/>
                    <a:gd name="T9" fmla="*/ 114 h 129"/>
                    <a:gd name="T10" fmla="*/ 61 w 63"/>
                    <a:gd name="T11" fmla="*/ 107 h 129"/>
                    <a:gd name="T12" fmla="*/ 62 w 63"/>
                    <a:gd name="T13" fmla="*/ 105 h 129"/>
                    <a:gd name="T14" fmla="*/ 63 w 63"/>
                    <a:gd name="T15" fmla="*/ 104 h 129"/>
                    <a:gd name="T16" fmla="*/ 63 w 63"/>
                    <a:gd name="T17" fmla="*/ 104 h 129"/>
                    <a:gd name="T18" fmla="*/ 62 w 63"/>
                    <a:gd name="T19" fmla="*/ 98 h 129"/>
                    <a:gd name="T20" fmla="*/ 59 w 63"/>
                    <a:gd name="T21" fmla="*/ 89 h 129"/>
                    <a:gd name="T22" fmla="*/ 56 w 63"/>
                    <a:gd name="T23" fmla="*/ 79 h 129"/>
                    <a:gd name="T24" fmla="*/ 55 w 63"/>
                    <a:gd name="T25" fmla="*/ 74 h 129"/>
                    <a:gd name="T26" fmla="*/ 54 w 63"/>
                    <a:gd name="T27" fmla="*/ 68 h 129"/>
                    <a:gd name="T28" fmla="*/ 54 w 63"/>
                    <a:gd name="T29" fmla="*/ 68 h 129"/>
                    <a:gd name="T30" fmla="*/ 54 w 63"/>
                    <a:gd name="T31" fmla="*/ 52 h 129"/>
                    <a:gd name="T32" fmla="*/ 53 w 63"/>
                    <a:gd name="T33" fmla="*/ 41 h 129"/>
                    <a:gd name="T34" fmla="*/ 51 w 63"/>
                    <a:gd name="T35" fmla="*/ 28 h 129"/>
                    <a:gd name="T36" fmla="*/ 47 w 63"/>
                    <a:gd name="T37" fmla="*/ 18 h 129"/>
                    <a:gd name="T38" fmla="*/ 45 w 63"/>
                    <a:gd name="T39" fmla="*/ 13 h 129"/>
                    <a:gd name="T40" fmla="*/ 43 w 63"/>
                    <a:gd name="T41" fmla="*/ 9 h 129"/>
                    <a:gd name="T42" fmla="*/ 40 w 63"/>
                    <a:gd name="T43" fmla="*/ 5 h 129"/>
                    <a:gd name="T44" fmla="*/ 36 w 63"/>
                    <a:gd name="T45" fmla="*/ 3 h 129"/>
                    <a:gd name="T46" fmla="*/ 32 w 63"/>
                    <a:gd name="T47" fmla="*/ 1 h 129"/>
                    <a:gd name="T48" fmla="*/ 28 w 63"/>
                    <a:gd name="T49" fmla="*/ 0 h 129"/>
                    <a:gd name="T50" fmla="*/ 28 w 63"/>
                    <a:gd name="T51" fmla="*/ 0 h 129"/>
                    <a:gd name="T52" fmla="*/ 24 w 63"/>
                    <a:gd name="T53" fmla="*/ 1 h 129"/>
                    <a:gd name="T54" fmla="*/ 22 w 63"/>
                    <a:gd name="T55" fmla="*/ 3 h 129"/>
                    <a:gd name="T56" fmla="*/ 19 w 63"/>
                    <a:gd name="T57" fmla="*/ 5 h 129"/>
                    <a:gd name="T58" fmla="*/ 18 w 63"/>
                    <a:gd name="T59" fmla="*/ 9 h 129"/>
                    <a:gd name="T60" fmla="*/ 14 w 63"/>
                    <a:gd name="T61" fmla="*/ 18 h 129"/>
                    <a:gd name="T62" fmla="*/ 11 w 63"/>
                    <a:gd name="T63" fmla="*/ 28 h 129"/>
                    <a:gd name="T64" fmla="*/ 10 w 63"/>
                    <a:gd name="T65" fmla="*/ 41 h 129"/>
                    <a:gd name="T66" fmla="*/ 9 w 63"/>
                    <a:gd name="T67" fmla="*/ 52 h 129"/>
                    <a:gd name="T68" fmla="*/ 9 w 63"/>
                    <a:gd name="T69" fmla="*/ 68 h 129"/>
                    <a:gd name="T70" fmla="*/ 9 w 63"/>
                    <a:gd name="T71" fmla="*/ 68 h 129"/>
                    <a:gd name="T72" fmla="*/ 9 w 63"/>
                    <a:gd name="T73" fmla="*/ 74 h 129"/>
                    <a:gd name="T74" fmla="*/ 8 w 63"/>
                    <a:gd name="T75" fmla="*/ 79 h 129"/>
                    <a:gd name="T76" fmla="*/ 5 w 63"/>
                    <a:gd name="T77" fmla="*/ 89 h 129"/>
                    <a:gd name="T78" fmla="*/ 2 w 63"/>
                    <a:gd name="T79" fmla="*/ 98 h 129"/>
                    <a:gd name="T80" fmla="*/ 0 w 63"/>
                    <a:gd name="T81" fmla="*/ 104 h 129"/>
                    <a:gd name="T82" fmla="*/ 0 w 63"/>
                    <a:gd name="T83" fmla="*/ 104 h 129"/>
                    <a:gd name="T84" fmla="*/ 1 w 63"/>
                    <a:gd name="T85" fmla="*/ 105 h 129"/>
                    <a:gd name="T86" fmla="*/ 3 w 63"/>
                    <a:gd name="T87" fmla="*/ 107 h 129"/>
                    <a:gd name="T88" fmla="*/ 9 w 63"/>
                    <a:gd name="T89" fmla="*/ 114 h 129"/>
                    <a:gd name="T90" fmla="*/ 13 w 63"/>
                    <a:gd name="T91" fmla="*/ 117 h 129"/>
                    <a:gd name="T92" fmla="*/ 16 w 63"/>
                    <a:gd name="T93" fmla="*/ 121 h 129"/>
                    <a:gd name="T94" fmla="*/ 18 w 63"/>
                    <a:gd name="T95" fmla="*/ 125 h 129"/>
                    <a:gd name="T96" fmla="*/ 19 w 63"/>
                    <a:gd name="T97" fmla="*/ 129 h 129"/>
                    <a:gd name="T98" fmla="*/ 45 w 63"/>
                    <a:gd name="T99" fmla="*/ 129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3" h="129">
                      <a:moveTo>
                        <a:pt x="45" y="129"/>
                      </a:moveTo>
                      <a:lnTo>
                        <a:pt x="45" y="129"/>
                      </a:lnTo>
                      <a:lnTo>
                        <a:pt x="46" y="125"/>
                      </a:lnTo>
                      <a:lnTo>
                        <a:pt x="48" y="121"/>
                      </a:lnTo>
                      <a:lnTo>
                        <a:pt x="55" y="114"/>
                      </a:lnTo>
                      <a:lnTo>
                        <a:pt x="61" y="107"/>
                      </a:lnTo>
                      <a:lnTo>
                        <a:pt x="62" y="105"/>
                      </a:lnTo>
                      <a:lnTo>
                        <a:pt x="63" y="104"/>
                      </a:lnTo>
                      <a:lnTo>
                        <a:pt x="63" y="104"/>
                      </a:lnTo>
                      <a:lnTo>
                        <a:pt x="62" y="98"/>
                      </a:lnTo>
                      <a:lnTo>
                        <a:pt x="59" y="89"/>
                      </a:lnTo>
                      <a:lnTo>
                        <a:pt x="56" y="79"/>
                      </a:lnTo>
                      <a:lnTo>
                        <a:pt x="55" y="74"/>
                      </a:lnTo>
                      <a:lnTo>
                        <a:pt x="54" y="68"/>
                      </a:lnTo>
                      <a:lnTo>
                        <a:pt x="54" y="68"/>
                      </a:lnTo>
                      <a:lnTo>
                        <a:pt x="54" y="52"/>
                      </a:lnTo>
                      <a:lnTo>
                        <a:pt x="53" y="41"/>
                      </a:lnTo>
                      <a:lnTo>
                        <a:pt x="51" y="28"/>
                      </a:lnTo>
                      <a:lnTo>
                        <a:pt x="47" y="18"/>
                      </a:lnTo>
                      <a:lnTo>
                        <a:pt x="45" y="13"/>
                      </a:lnTo>
                      <a:lnTo>
                        <a:pt x="43" y="9"/>
                      </a:lnTo>
                      <a:lnTo>
                        <a:pt x="40" y="5"/>
                      </a:lnTo>
                      <a:lnTo>
                        <a:pt x="36" y="3"/>
                      </a:lnTo>
                      <a:lnTo>
                        <a:pt x="32" y="1"/>
                      </a:lnTo>
                      <a:lnTo>
                        <a:pt x="28" y="0"/>
                      </a:lnTo>
                      <a:lnTo>
                        <a:pt x="28" y="0"/>
                      </a:lnTo>
                      <a:lnTo>
                        <a:pt x="24" y="1"/>
                      </a:lnTo>
                      <a:lnTo>
                        <a:pt x="22" y="3"/>
                      </a:lnTo>
                      <a:lnTo>
                        <a:pt x="19" y="5"/>
                      </a:lnTo>
                      <a:lnTo>
                        <a:pt x="18" y="9"/>
                      </a:lnTo>
                      <a:lnTo>
                        <a:pt x="14" y="18"/>
                      </a:lnTo>
                      <a:lnTo>
                        <a:pt x="11" y="28"/>
                      </a:lnTo>
                      <a:lnTo>
                        <a:pt x="10" y="41"/>
                      </a:lnTo>
                      <a:lnTo>
                        <a:pt x="9" y="52"/>
                      </a:lnTo>
                      <a:lnTo>
                        <a:pt x="9" y="68"/>
                      </a:lnTo>
                      <a:lnTo>
                        <a:pt x="9" y="68"/>
                      </a:lnTo>
                      <a:lnTo>
                        <a:pt x="9" y="74"/>
                      </a:lnTo>
                      <a:lnTo>
                        <a:pt x="8" y="79"/>
                      </a:lnTo>
                      <a:lnTo>
                        <a:pt x="5" y="89"/>
                      </a:lnTo>
                      <a:lnTo>
                        <a:pt x="2" y="98"/>
                      </a:lnTo>
                      <a:lnTo>
                        <a:pt x="0" y="104"/>
                      </a:lnTo>
                      <a:lnTo>
                        <a:pt x="0" y="104"/>
                      </a:lnTo>
                      <a:lnTo>
                        <a:pt x="1" y="105"/>
                      </a:lnTo>
                      <a:lnTo>
                        <a:pt x="3" y="107"/>
                      </a:lnTo>
                      <a:lnTo>
                        <a:pt x="9" y="114"/>
                      </a:lnTo>
                      <a:lnTo>
                        <a:pt x="13" y="117"/>
                      </a:lnTo>
                      <a:lnTo>
                        <a:pt x="16" y="121"/>
                      </a:lnTo>
                      <a:lnTo>
                        <a:pt x="18" y="125"/>
                      </a:lnTo>
                      <a:lnTo>
                        <a:pt x="19" y="129"/>
                      </a:lnTo>
                      <a:lnTo>
                        <a:pt x="45" y="12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0" name="Freeform 1703">
                  <a:extLst>
                    <a:ext uri="{FF2B5EF4-FFF2-40B4-BE49-F238E27FC236}">
                      <a16:creationId xmlns:a16="http://schemas.microsoft.com/office/drawing/2014/main" id="{A2056CD8-1156-836A-7ECF-F1809DE10CFE}"/>
                    </a:ext>
                  </a:extLst>
                </p:cNvPr>
                <p:cNvSpPr>
                  <a:spLocks/>
                </p:cNvSpPr>
                <p:nvPr/>
              </p:nvSpPr>
              <p:spPr bwMode="auto">
                <a:xfrm>
                  <a:off x="6127751" y="5065713"/>
                  <a:ext cx="14288" cy="30163"/>
                </a:xfrm>
                <a:custGeom>
                  <a:avLst/>
                  <a:gdLst>
                    <a:gd name="T0" fmla="*/ 45 w 63"/>
                    <a:gd name="T1" fmla="*/ 129 h 129"/>
                    <a:gd name="T2" fmla="*/ 45 w 63"/>
                    <a:gd name="T3" fmla="*/ 129 h 129"/>
                    <a:gd name="T4" fmla="*/ 46 w 63"/>
                    <a:gd name="T5" fmla="*/ 125 h 129"/>
                    <a:gd name="T6" fmla="*/ 48 w 63"/>
                    <a:gd name="T7" fmla="*/ 121 h 129"/>
                    <a:gd name="T8" fmla="*/ 51 w 63"/>
                    <a:gd name="T9" fmla="*/ 117 h 129"/>
                    <a:gd name="T10" fmla="*/ 55 w 63"/>
                    <a:gd name="T11" fmla="*/ 114 h 129"/>
                    <a:gd name="T12" fmla="*/ 61 w 63"/>
                    <a:gd name="T13" fmla="*/ 107 h 129"/>
                    <a:gd name="T14" fmla="*/ 62 w 63"/>
                    <a:gd name="T15" fmla="*/ 105 h 129"/>
                    <a:gd name="T16" fmla="*/ 63 w 63"/>
                    <a:gd name="T17" fmla="*/ 104 h 129"/>
                    <a:gd name="T18" fmla="*/ 63 w 63"/>
                    <a:gd name="T19" fmla="*/ 104 h 129"/>
                    <a:gd name="T20" fmla="*/ 62 w 63"/>
                    <a:gd name="T21" fmla="*/ 98 h 129"/>
                    <a:gd name="T22" fmla="*/ 59 w 63"/>
                    <a:gd name="T23" fmla="*/ 89 h 129"/>
                    <a:gd name="T24" fmla="*/ 56 w 63"/>
                    <a:gd name="T25" fmla="*/ 79 h 129"/>
                    <a:gd name="T26" fmla="*/ 55 w 63"/>
                    <a:gd name="T27" fmla="*/ 74 h 129"/>
                    <a:gd name="T28" fmla="*/ 54 w 63"/>
                    <a:gd name="T29" fmla="*/ 68 h 129"/>
                    <a:gd name="T30" fmla="*/ 54 w 63"/>
                    <a:gd name="T31" fmla="*/ 68 h 129"/>
                    <a:gd name="T32" fmla="*/ 54 w 63"/>
                    <a:gd name="T33" fmla="*/ 52 h 129"/>
                    <a:gd name="T34" fmla="*/ 53 w 63"/>
                    <a:gd name="T35" fmla="*/ 41 h 129"/>
                    <a:gd name="T36" fmla="*/ 51 w 63"/>
                    <a:gd name="T37" fmla="*/ 28 h 129"/>
                    <a:gd name="T38" fmla="*/ 47 w 63"/>
                    <a:gd name="T39" fmla="*/ 18 h 129"/>
                    <a:gd name="T40" fmla="*/ 45 w 63"/>
                    <a:gd name="T41" fmla="*/ 13 h 129"/>
                    <a:gd name="T42" fmla="*/ 43 w 63"/>
                    <a:gd name="T43" fmla="*/ 9 h 129"/>
                    <a:gd name="T44" fmla="*/ 40 w 63"/>
                    <a:gd name="T45" fmla="*/ 5 h 129"/>
                    <a:gd name="T46" fmla="*/ 36 w 63"/>
                    <a:gd name="T47" fmla="*/ 3 h 129"/>
                    <a:gd name="T48" fmla="*/ 32 w 63"/>
                    <a:gd name="T49" fmla="*/ 1 h 129"/>
                    <a:gd name="T50" fmla="*/ 28 w 63"/>
                    <a:gd name="T51" fmla="*/ 0 h 129"/>
                    <a:gd name="T52" fmla="*/ 28 w 63"/>
                    <a:gd name="T53" fmla="*/ 0 h 129"/>
                    <a:gd name="T54" fmla="*/ 24 w 63"/>
                    <a:gd name="T55" fmla="*/ 1 h 129"/>
                    <a:gd name="T56" fmla="*/ 22 w 63"/>
                    <a:gd name="T57" fmla="*/ 3 h 129"/>
                    <a:gd name="T58" fmla="*/ 19 w 63"/>
                    <a:gd name="T59" fmla="*/ 5 h 129"/>
                    <a:gd name="T60" fmla="*/ 18 w 63"/>
                    <a:gd name="T61" fmla="*/ 9 h 129"/>
                    <a:gd name="T62" fmla="*/ 14 w 63"/>
                    <a:gd name="T63" fmla="*/ 18 h 129"/>
                    <a:gd name="T64" fmla="*/ 11 w 63"/>
                    <a:gd name="T65" fmla="*/ 28 h 129"/>
                    <a:gd name="T66" fmla="*/ 10 w 63"/>
                    <a:gd name="T67" fmla="*/ 41 h 129"/>
                    <a:gd name="T68" fmla="*/ 9 w 63"/>
                    <a:gd name="T69" fmla="*/ 52 h 129"/>
                    <a:gd name="T70" fmla="*/ 9 w 63"/>
                    <a:gd name="T71" fmla="*/ 68 h 129"/>
                    <a:gd name="T72" fmla="*/ 9 w 63"/>
                    <a:gd name="T73" fmla="*/ 68 h 129"/>
                    <a:gd name="T74" fmla="*/ 9 w 63"/>
                    <a:gd name="T75" fmla="*/ 74 h 129"/>
                    <a:gd name="T76" fmla="*/ 8 w 63"/>
                    <a:gd name="T77" fmla="*/ 79 h 129"/>
                    <a:gd name="T78" fmla="*/ 5 w 63"/>
                    <a:gd name="T79" fmla="*/ 89 h 129"/>
                    <a:gd name="T80" fmla="*/ 2 w 63"/>
                    <a:gd name="T81" fmla="*/ 98 h 129"/>
                    <a:gd name="T82" fmla="*/ 0 w 63"/>
                    <a:gd name="T83" fmla="*/ 104 h 129"/>
                    <a:gd name="T84" fmla="*/ 0 w 63"/>
                    <a:gd name="T85" fmla="*/ 104 h 129"/>
                    <a:gd name="T86" fmla="*/ 1 w 63"/>
                    <a:gd name="T87" fmla="*/ 105 h 129"/>
                    <a:gd name="T88" fmla="*/ 3 w 63"/>
                    <a:gd name="T89" fmla="*/ 107 h 129"/>
                    <a:gd name="T90" fmla="*/ 9 w 63"/>
                    <a:gd name="T91" fmla="*/ 114 h 129"/>
                    <a:gd name="T92" fmla="*/ 13 w 63"/>
                    <a:gd name="T93" fmla="*/ 117 h 129"/>
                    <a:gd name="T94" fmla="*/ 16 w 63"/>
                    <a:gd name="T95" fmla="*/ 121 h 129"/>
                    <a:gd name="T96" fmla="*/ 18 w 63"/>
                    <a:gd name="T97" fmla="*/ 125 h 129"/>
                    <a:gd name="T98" fmla="*/ 19 w 63"/>
                    <a:gd name="T99" fmla="*/ 129 h 129"/>
                    <a:gd name="T100" fmla="*/ 45 w 63"/>
                    <a:gd name="T101" fmla="*/ 129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63" h="129">
                      <a:moveTo>
                        <a:pt x="45" y="129"/>
                      </a:moveTo>
                      <a:lnTo>
                        <a:pt x="45" y="129"/>
                      </a:lnTo>
                      <a:lnTo>
                        <a:pt x="46" y="125"/>
                      </a:lnTo>
                      <a:lnTo>
                        <a:pt x="48" y="121"/>
                      </a:lnTo>
                      <a:lnTo>
                        <a:pt x="51" y="117"/>
                      </a:lnTo>
                      <a:lnTo>
                        <a:pt x="55" y="114"/>
                      </a:lnTo>
                      <a:lnTo>
                        <a:pt x="61" y="107"/>
                      </a:lnTo>
                      <a:lnTo>
                        <a:pt x="62" y="105"/>
                      </a:lnTo>
                      <a:lnTo>
                        <a:pt x="63" y="104"/>
                      </a:lnTo>
                      <a:lnTo>
                        <a:pt x="63" y="104"/>
                      </a:lnTo>
                      <a:lnTo>
                        <a:pt x="62" y="98"/>
                      </a:lnTo>
                      <a:lnTo>
                        <a:pt x="59" y="89"/>
                      </a:lnTo>
                      <a:lnTo>
                        <a:pt x="56" y="79"/>
                      </a:lnTo>
                      <a:lnTo>
                        <a:pt x="55" y="74"/>
                      </a:lnTo>
                      <a:lnTo>
                        <a:pt x="54" y="68"/>
                      </a:lnTo>
                      <a:lnTo>
                        <a:pt x="54" y="68"/>
                      </a:lnTo>
                      <a:lnTo>
                        <a:pt x="54" y="52"/>
                      </a:lnTo>
                      <a:lnTo>
                        <a:pt x="53" y="41"/>
                      </a:lnTo>
                      <a:lnTo>
                        <a:pt x="51" y="28"/>
                      </a:lnTo>
                      <a:lnTo>
                        <a:pt x="47" y="18"/>
                      </a:lnTo>
                      <a:lnTo>
                        <a:pt x="45" y="13"/>
                      </a:lnTo>
                      <a:lnTo>
                        <a:pt x="43" y="9"/>
                      </a:lnTo>
                      <a:lnTo>
                        <a:pt x="40" y="5"/>
                      </a:lnTo>
                      <a:lnTo>
                        <a:pt x="36" y="3"/>
                      </a:lnTo>
                      <a:lnTo>
                        <a:pt x="32" y="1"/>
                      </a:lnTo>
                      <a:lnTo>
                        <a:pt x="28" y="0"/>
                      </a:lnTo>
                      <a:lnTo>
                        <a:pt x="28" y="0"/>
                      </a:lnTo>
                      <a:lnTo>
                        <a:pt x="24" y="1"/>
                      </a:lnTo>
                      <a:lnTo>
                        <a:pt x="22" y="3"/>
                      </a:lnTo>
                      <a:lnTo>
                        <a:pt x="19" y="5"/>
                      </a:lnTo>
                      <a:lnTo>
                        <a:pt x="18" y="9"/>
                      </a:lnTo>
                      <a:lnTo>
                        <a:pt x="14" y="18"/>
                      </a:lnTo>
                      <a:lnTo>
                        <a:pt x="11" y="28"/>
                      </a:lnTo>
                      <a:lnTo>
                        <a:pt x="10" y="41"/>
                      </a:lnTo>
                      <a:lnTo>
                        <a:pt x="9" y="52"/>
                      </a:lnTo>
                      <a:lnTo>
                        <a:pt x="9" y="68"/>
                      </a:lnTo>
                      <a:lnTo>
                        <a:pt x="9" y="68"/>
                      </a:lnTo>
                      <a:lnTo>
                        <a:pt x="9" y="74"/>
                      </a:lnTo>
                      <a:lnTo>
                        <a:pt x="8" y="79"/>
                      </a:lnTo>
                      <a:lnTo>
                        <a:pt x="5" y="89"/>
                      </a:lnTo>
                      <a:lnTo>
                        <a:pt x="2" y="98"/>
                      </a:lnTo>
                      <a:lnTo>
                        <a:pt x="0" y="104"/>
                      </a:lnTo>
                      <a:lnTo>
                        <a:pt x="0" y="104"/>
                      </a:lnTo>
                      <a:lnTo>
                        <a:pt x="1" y="105"/>
                      </a:lnTo>
                      <a:lnTo>
                        <a:pt x="3" y="107"/>
                      </a:lnTo>
                      <a:lnTo>
                        <a:pt x="9" y="114"/>
                      </a:lnTo>
                      <a:lnTo>
                        <a:pt x="13" y="117"/>
                      </a:lnTo>
                      <a:lnTo>
                        <a:pt x="16" y="121"/>
                      </a:lnTo>
                      <a:lnTo>
                        <a:pt x="18" y="125"/>
                      </a:lnTo>
                      <a:lnTo>
                        <a:pt x="19" y="129"/>
                      </a:lnTo>
                      <a:lnTo>
                        <a:pt x="45" y="129"/>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71" name="Freeform 1704">
                  <a:extLst>
                    <a:ext uri="{FF2B5EF4-FFF2-40B4-BE49-F238E27FC236}">
                      <a16:creationId xmlns:a16="http://schemas.microsoft.com/office/drawing/2014/main" id="{4DE89D13-FE97-F7A6-3B0E-2AFC1C5DF856}"/>
                    </a:ext>
                  </a:extLst>
                </p:cNvPr>
                <p:cNvSpPr>
                  <a:spLocks/>
                </p:cNvSpPr>
                <p:nvPr/>
              </p:nvSpPr>
              <p:spPr bwMode="auto">
                <a:xfrm>
                  <a:off x="6130926" y="5068888"/>
                  <a:ext cx="9525" cy="25400"/>
                </a:xfrm>
                <a:custGeom>
                  <a:avLst/>
                  <a:gdLst>
                    <a:gd name="T0" fmla="*/ 27 w 45"/>
                    <a:gd name="T1" fmla="*/ 106 h 106"/>
                    <a:gd name="T2" fmla="*/ 27 w 45"/>
                    <a:gd name="T3" fmla="*/ 106 h 106"/>
                    <a:gd name="T4" fmla="*/ 32 w 45"/>
                    <a:gd name="T5" fmla="*/ 99 h 106"/>
                    <a:gd name="T6" fmla="*/ 36 w 45"/>
                    <a:gd name="T7" fmla="*/ 93 h 106"/>
                    <a:gd name="T8" fmla="*/ 39 w 45"/>
                    <a:gd name="T9" fmla="*/ 89 h 106"/>
                    <a:gd name="T10" fmla="*/ 45 w 45"/>
                    <a:gd name="T11" fmla="*/ 86 h 106"/>
                    <a:gd name="T12" fmla="*/ 45 w 45"/>
                    <a:gd name="T13" fmla="*/ 86 h 106"/>
                    <a:gd name="T14" fmla="*/ 43 w 45"/>
                    <a:gd name="T15" fmla="*/ 79 h 106"/>
                    <a:gd name="T16" fmla="*/ 40 w 45"/>
                    <a:gd name="T17" fmla="*/ 72 h 106"/>
                    <a:gd name="T18" fmla="*/ 37 w 45"/>
                    <a:gd name="T19" fmla="*/ 58 h 106"/>
                    <a:gd name="T20" fmla="*/ 36 w 45"/>
                    <a:gd name="T21" fmla="*/ 44 h 106"/>
                    <a:gd name="T22" fmla="*/ 36 w 45"/>
                    <a:gd name="T23" fmla="*/ 34 h 106"/>
                    <a:gd name="T24" fmla="*/ 36 w 45"/>
                    <a:gd name="T25" fmla="*/ 34 h 106"/>
                    <a:gd name="T26" fmla="*/ 34 w 45"/>
                    <a:gd name="T27" fmla="*/ 25 h 106"/>
                    <a:gd name="T28" fmla="*/ 30 w 45"/>
                    <a:gd name="T29" fmla="*/ 13 h 106"/>
                    <a:gd name="T30" fmla="*/ 28 w 45"/>
                    <a:gd name="T31" fmla="*/ 8 h 106"/>
                    <a:gd name="T32" fmla="*/ 25 w 45"/>
                    <a:gd name="T33" fmla="*/ 4 h 106"/>
                    <a:gd name="T34" fmla="*/ 22 w 45"/>
                    <a:gd name="T35" fmla="*/ 1 h 106"/>
                    <a:gd name="T36" fmla="*/ 19 w 45"/>
                    <a:gd name="T37" fmla="*/ 0 h 106"/>
                    <a:gd name="T38" fmla="*/ 19 w 45"/>
                    <a:gd name="T39" fmla="*/ 0 h 106"/>
                    <a:gd name="T40" fmla="*/ 16 w 45"/>
                    <a:gd name="T41" fmla="*/ 1 h 106"/>
                    <a:gd name="T42" fmla="*/ 13 w 45"/>
                    <a:gd name="T43" fmla="*/ 4 h 106"/>
                    <a:gd name="T44" fmla="*/ 12 w 45"/>
                    <a:gd name="T45" fmla="*/ 8 h 106"/>
                    <a:gd name="T46" fmla="*/ 11 w 45"/>
                    <a:gd name="T47" fmla="*/ 13 h 106"/>
                    <a:gd name="T48" fmla="*/ 10 w 45"/>
                    <a:gd name="T49" fmla="*/ 25 h 106"/>
                    <a:gd name="T50" fmla="*/ 10 w 45"/>
                    <a:gd name="T51" fmla="*/ 34 h 106"/>
                    <a:gd name="T52" fmla="*/ 10 w 45"/>
                    <a:gd name="T53" fmla="*/ 34 h 106"/>
                    <a:gd name="T54" fmla="*/ 10 w 45"/>
                    <a:gd name="T55" fmla="*/ 44 h 106"/>
                    <a:gd name="T56" fmla="*/ 9 w 45"/>
                    <a:gd name="T57" fmla="*/ 58 h 106"/>
                    <a:gd name="T58" fmla="*/ 6 w 45"/>
                    <a:gd name="T59" fmla="*/ 72 h 106"/>
                    <a:gd name="T60" fmla="*/ 4 w 45"/>
                    <a:gd name="T61" fmla="*/ 79 h 106"/>
                    <a:gd name="T62" fmla="*/ 0 w 45"/>
                    <a:gd name="T63" fmla="*/ 86 h 106"/>
                    <a:gd name="T64" fmla="*/ 0 w 45"/>
                    <a:gd name="T65" fmla="*/ 86 h 106"/>
                    <a:gd name="T66" fmla="*/ 6 w 45"/>
                    <a:gd name="T67" fmla="*/ 89 h 106"/>
                    <a:gd name="T68" fmla="*/ 10 w 45"/>
                    <a:gd name="T69" fmla="*/ 93 h 106"/>
                    <a:gd name="T70" fmla="*/ 13 w 45"/>
                    <a:gd name="T71" fmla="*/ 99 h 106"/>
                    <a:gd name="T72" fmla="*/ 19 w 45"/>
                    <a:gd name="T73" fmla="*/ 106 h 106"/>
                    <a:gd name="T74" fmla="*/ 27 w 45"/>
                    <a:gd name="T75" fmla="*/ 106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5" h="106">
                      <a:moveTo>
                        <a:pt x="27" y="106"/>
                      </a:moveTo>
                      <a:lnTo>
                        <a:pt x="27" y="106"/>
                      </a:lnTo>
                      <a:lnTo>
                        <a:pt x="32" y="99"/>
                      </a:lnTo>
                      <a:lnTo>
                        <a:pt x="36" y="93"/>
                      </a:lnTo>
                      <a:lnTo>
                        <a:pt x="39" y="89"/>
                      </a:lnTo>
                      <a:lnTo>
                        <a:pt x="45" y="86"/>
                      </a:lnTo>
                      <a:lnTo>
                        <a:pt x="45" y="86"/>
                      </a:lnTo>
                      <a:lnTo>
                        <a:pt x="43" y="79"/>
                      </a:lnTo>
                      <a:lnTo>
                        <a:pt x="40" y="72"/>
                      </a:lnTo>
                      <a:lnTo>
                        <a:pt x="37" y="58"/>
                      </a:lnTo>
                      <a:lnTo>
                        <a:pt x="36" y="44"/>
                      </a:lnTo>
                      <a:lnTo>
                        <a:pt x="36" y="34"/>
                      </a:lnTo>
                      <a:lnTo>
                        <a:pt x="36" y="34"/>
                      </a:lnTo>
                      <a:lnTo>
                        <a:pt x="34" y="25"/>
                      </a:lnTo>
                      <a:lnTo>
                        <a:pt x="30" y="13"/>
                      </a:lnTo>
                      <a:lnTo>
                        <a:pt x="28" y="8"/>
                      </a:lnTo>
                      <a:lnTo>
                        <a:pt x="25" y="4"/>
                      </a:lnTo>
                      <a:lnTo>
                        <a:pt x="22" y="1"/>
                      </a:lnTo>
                      <a:lnTo>
                        <a:pt x="19" y="0"/>
                      </a:lnTo>
                      <a:lnTo>
                        <a:pt x="19" y="0"/>
                      </a:lnTo>
                      <a:lnTo>
                        <a:pt x="16" y="1"/>
                      </a:lnTo>
                      <a:lnTo>
                        <a:pt x="13" y="4"/>
                      </a:lnTo>
                      <a:lnTo>
                        <a:pt x="12" y="8"/>
                      </a:lnTo>
                      <a:lnTo>
                        <a:pt x="11" y="13"/>
                      </a:lnTo>
                      <a:lnTo>
                        <a:pt x="10" y="25"/>
                      </a:lnTo>
                      <a:lnTo>
                        <a:pt x="10" y="34"/>
                      </a:lnTo>
                      <a:lnTo>
                        <a:pt x="10" y="34"/>
                      </a:lnTo>
                      <a:lnTo>
                        <a:pt x="10" y="44"/>
                      </a:lnTo>
                      <a:lnTo>
                        <a:pt x="9" y="58"/>
                      </a:lnTo>
                      <a:lnTo>
                        <a:pt x="6" y="72"/>
                      </a:lnTo>
                      <a:lnTo>
                        <a:pt x="4" y="79"/>
                      </a:lnTo>
                      <a:lnTo>
                        <a:pt x="0" y="86"/>
                      </a:lnTo>
                      <a:lnTo>
                        <a:pt x="0" y="86"/>
                      </a:lnTo>
                      <a:lnTo>
                        <a:pt x="6" y="89"/>
                      </a:lnTo>
                      <a:lnTo>
                        <a:pt x="10" y="93"/>
                      </a:lnTo>
                      <a:lnTo>
                        <a:pt x="13" y="99"/>
                      </a:lnTo>
                      <a:lnTo>
                        <a:pt x="19" y="106"/>
                      </a:lnTo>
                      <a:lnTo>
                        <a:pt x="27" y="106"/>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2" name="Freeform 1705">
                  <a:extLst>
                    <a:ext uri="{FF2B5EF4-FFF2-40B4-BE49-F238E27FC236}">
                      <a16:creationId xmlns:a16="http://schemas.microsoft.com/office/drawing/2014/main" id="{B1438ADA-B212-7A66-7ED0-D57E335071A6}"/>
                    </a:ext>
                  </a:extLst>
                </p:cNvPr>
                <p:cNvSpPr>
                  <a:spLocks/>
                </p:cNvSpPr>
                <p:nvPr/>
              </p:nvSpPr>
              <p:spPr bwMode="auto">
                <a:xfrm>
                  <a:off x="6130926" y="5068888"/>
                  <a:ext cx="9525" cy="25400"/>
                </a:xfrm>
                <a:custGeom>
                  <a:avLst/>
                  <a:gdLst>
                    <a:gd name="T0" fmla="*/ 27 w 45"/>
                    <a:gd name="T1" fmla="*/ 106 h 106"/>
                    <a:gd name="T2" fmla="*/ 27 w 45"/>
                    <a:gd name="T3" fmla="*/ 106 h 106"/>
                    <a:gd name="T4" fmla="*/ 32 w 45"/>
                    <a:gd name="T5" fmla="*/ 99 h 106"/>
                    <a:gd name="T6" fmla="*/ 36 w 45"/>
                    <a:gd name="T7" fmla="*/ 93 h 106"/>
                    <a:gd name="T8" fmla="*/ 39 w 45"/>
                    <a:gd name="T9" fmla="*/ 89 h 106"/>
                    <a:gd name="T10" fmla="*/ 45 w 45"/>
                    <a:gd name="T11" fmla="*/ 86 h 106"/>
                    <a:gd name="T12" fmla="*/ 45 w 45"/>
                    <a:gd name="T13" fmla="*/ 86 h 106"/>
                    <a:gd name="T14" fmla="*/ 43 w 45"/>
                    <a:gd name="T15" fmla="*/ 79 h 106"/>
                    <a:gd name="T16" fmla="*/ 40 w 45"/>
                    <a:gd name="T17" fmla="*/ 72 h 106"/>
                    <a:gd name="T18" fmla="*/ 37 w 45"/>
                    <a:gd name="T19" fmla="*/ 58 h 106"/>
                    <a:gd name="T20" fmla="*/ 36 w 45"/>
                    <a:gd name="T21" fmla="*/ 44 h 106"/>
                    <a:gd name="T22" fmla="*/ 36 w 45"/>
                    <a:gd name="T23" fmla="*/ 34 h 106"/>
                    <a:gd name="T24" fmla="*/ 36 w 45"/>
                    <a:gd name="T25" fmla="*/ 34 h 106"/>
                    <a:gd name="T26" fmla="*/ 34 w 45"/>
                    <a:gd name="T27" fmla="*/ 25 h 106"/>
                    <a:gd name="T28" fmla="*/ 30 w 45"/>
                    <a:gd name="T29" fmla="*/ 13 h 106"/>
                    <a:gd name="T30" fmla="*/ 28 w 45"/>
                    <a:gd name="T31" fmla="*/ 8 h 106"/>
                    <a:gd name="T32" fmla="*/ 25 w 45"/>
                    <a:gd name="T33" fmla="*/ 4 h 106"/>
                    <a:gd name="T34" fmla="*/ 22 w 45"/>
                    <a:gd name="T35" fmla="*/ 1 h 106"/>
                    <a:gd name="T36" fmla="*/ 19 w 45"/>
                    <a:gd name="T37" fmla="*/ 0 h 106"/>
                    <a:gd name="T38" fmla="*/ 19 w 45"/>
                    <a:gd name="T39" fmla="*/ 0 h 106"/>
                    <a:gd name="T40" fmla="*/ 16 w 45"/>
                    <a:gd name="T41" fmla="*/ 1 h 106"/>
                    <a:gd name="T42" fmla="*/ 13 w 45"/>
                    <a:gd name="T43" fmla="*/ 4 h 106"/>
                    <a:gd name="T44" fmla="*/ 12 w 45"/>
                    <a:gd name="T45" fmla="*/ 8 h 106"/>
                    <a:gd name="T46" fmla="*/ 11 w 45"/>
                    <a:gd name="T47" fmla="*/ 13 h 106"/>
                    <a:gd name="T48" fmla="*/ 10 w 45"/>
                    <a:gd name="T49" fmla="*/ 25 h 106"/>
                    <a:gd name="T50" fmla="*/ 10 w 45"/>
                    <a:gd name="T51" fmla="*/ 34 h 106"/>
                    <a:gd name="T52" fmla="*/ 10 w 45"/>
                    <a:gd name="T53" fmla="*/ 34 h 106"/>
                    <a:gd name="T54" fmla="*/ 10 w 45"/>
                    <a:gd name="T55" fmla="*/ 44 h 106"/>
                    <a:gd name="T56" fmla="*/ 9 w 45"/>
                    <a:gd name="T57" fmla="*/ 58 h 106"/>
                    <a:gd name="T58" fmla="*/ 6 w 45"/>
                    <a:gd name="T59" fmla="*/ 72 h 106"/>
                    <a:gd name="T60" fmla="*/ 4 w 45"/>
                    <a:gd name="T61" fmla="*/ 79 h 106"/>
                    <a:gd name="T62" fmla="*/ 0 w 45"/>
                    <a:gd name="T63" fmla="*/ 86 h 106"/>
                    <a:gd name="T64" fmla="*/ 0 w 45"/>
                    <a:gd name="T65" fmla="*/ 86 h 106"/>
                    <a:gd name="T66" fmla="*/ 6 w 45"/>
                    <a:gd name="T67" fmla="*/ 89 h 106"/>
                    <a:gd name="T68" fmla="*/ 10 w 45"/>
                    <a:gd name="T69" fmla="*/ 93 h 106"/>
                    <a:gd name="T70" fmla="*/ 13 w 45"/>
                    <a:gd name="T71" fmla="*/ 99 h 106"/>
                    <a:gd name="T72" fmla="*/ 19 w 45"/>
                    <a:gd name="T73" fmla="*/ 106 h 106"/>
                    <a:gd name="T74" fmla="*/ 27 w 45"/>
                    <a:gd name="T75" fmla="*/ 106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5" h="106">
                      <a:moveTo>
                        <a:pt x="27" y="106"/>
                      </a:moveTo>
                      <a:lnTo>
                        <a:pt x="27" y="106"/>
                      </a:lnTo>
                      <a:lnTo>
                        <a:pt x="32" y="99"/>
                      </a:lnTo>
                      <a:lnTo>
                        <a:pt x="36" y="93"/>
                      </a:lnTo>
                      <a:lnTo>
                        <a:pt x="39" y="89"/>
                      </a:lnTo>
                      <a:lnTo>
                        <a:pt x="45" y="86"/>
                      </a:lnTo>
                      <a:lnTo>
                        <a:pt x="45" y="86"/>
                      </a:lnTo>
                      <a:lnTo>
                        <a:pt x="43" y="79"/>
                      </a:lnTo>
                      <a:lnTo>
                        <a:pt x="40" y="72"/>
                      </a:lnTo>
                      <a:lnTo>
                        <a:pt x="37" y="58"/>
                      </a:lnTo>
                      <a:lnTo>
                        <a:pt x="36" y="44"/>
                      </a:lnTo>
                      <a:lnTo>
                        <a:pt x="36" y="34"/>
                      </a:lnTo>
                      <a:lnTo>
                        <a:pt x="36" y="34"/>
                      </a:lnTo>
                      <a:lnTo>
                        <a:pt x="34" y="25"/>
                      </a:lnTo>
                      <a:lnTo>
                        <a:pt x="30" y="13"/>
                      </a:lnTo>
                      <a:lnTo>
                        <a:pt x="28" y="8"/>
                      </a:lnTo>
                      <a:lnTo>
                        <a:pt x="25" y="4"/>
                      </a:lnTo>
                      <a:lnTo>
                        <a:pt x="22" y="1"/>
                      </a:lnTo>
                      <a:lnTo>
                        <a:pt x="19" y="0"/>
                      </a:lnTo>
                      <a:lnTo>
                        <a:pt x="19" y="0"/>
                      </a:lnTo>
                      <a:lnTo>
                        <a:pt x="16" y="1"/>
                      </a:lnTo>
                      <a:lnTo>
                        <a:pt x="13" y="4"/>
                      </a:lnTo>
                      <a:lnTo>
                        <a:pt x="12" y="8"/>
                      </a:lnTo>
                      <a:lnTo>
                        <a:pt x="11" y="13"/>
                      </a:lnTo>
                      <a:lnTo>
                        <a:pt x="10" y="25"/>
                      </a:lnTo>
                      <a:lnTo>
                        <a:pt x="10" y="34"/>
                      </a:lnTo>
                      <a:lnTo>
                        <a:pt x="10" y="34"/>
                      </a:lnTo>
                      <a:lnTo>
                        <a:pt x="10" y="44"/>
                      </a:lnTo>
                      <a:lnTo>
                        <a:pt x="9" y="58"/>
                      </a:lnTo>
                      <a:lnTo>
                        <a:pt x="6" y="72"/>
                      </a:lnTo>
                      <a:lnTo>
                        <a:pt x="4" y="79"/>
                      </a:lnTo>
                      <a:lnTo>
                        <a:pt x="0" y="86"/>
                      </a:lnTo>
                      <a:lnTo>
                        <a:pt x="0" y="86"/>
                      </a:lnTo>
                      <a:lnTo>
                        <a:pt x="6" y="89"/>
                      </a:lnTo>
                      <a:lnTo>
                        <a:pt x="10" y="93"/>
                      </a:lnTo>
                      <a:lnTo>
                        <a:pt x="13" y="99"/>
                      </a:lnTo>
                      <a:lnTo>
                        <a:pt x="19" y="106"/>
                      </a:lnTo>
                      <a:lnTo>
                        <a:pt x="27" y="10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3" name="Freeform 1706">
                  <a:extLst>
                    <a:ext uri="{FF2B5EF4-FFF2-40B4-BE49-F238E27FC236}">
                      <a16:creationId xmlns:a16="http://schemas.microsoft.com/office/drawing/2014/main" id="{51D4AAFD-DC40-6177-0791-DF0E45865667}"/>
                    </a:ext>
                  </a:extLst>
                </p:cNvPr>
                <p:cNvSpPr>
                  <a:spLocks/>
                </p:cNvSpPr>
                <p:nvPr/>
              </p:nvSpPr>
              <p:spPr bwMode="auto">
                <a:xfrm>
                  <a:off x="6130926" y="5068888"/>
                  <a:ext cx="9525" cy="25400"/>
                </a:xfrm>
                <a:custGeom>
                  <a:avLst/>
                  <a:gdLst>
                    <a:gd name="T0" fmla="*/ 27 w 45"/>
                    <a:gd name="T1" fmla="*/ 106 h 106"/>
                    <a:gd name="T2" fmla="*/ 27 w 45"/>
                    <a:gd name="T3" fmla="*/ 106 h 106"/>
                    <a:gd name="T4" fmla="*/ 32 w 45"/>
                    <a:gd name="T5" fmla="*/ 99 h 106"/>
                    <a:gd name="T6" fmla="*/ 36 w 45"/>
                    <a:gd name="T7" fmla="*/ 93 h 106"/>
                    <a:gd name="T8" fmla="*/ 39 w 45"/>
                    <a:gd name="T9" fmla="*/ 89 h 106"/>
                    <a:gd name="T10" fmla="*/ 45 w 45"/>
                    <a:gd name="T11" fmla="*/ 86 h 106"/>
                    <a:gd name="T12" fmla="*/ 45 w 45"/>
                    <a:gd name="T13" fmla="*/ 86 h 106"/>
                    <a:gd name="T14" fmla="*/ 43 w 45"/>
                    <a:gd name="T15" fmla="*/ 79 h 106"/>
                    <a:gd name="T16" fmla="*/ 40 w 45"/>
                    <a:gd name="T17" fmla="*/ 72 h 106"/>
                    <a:gd name="T18" fmla="*/ 37 w 45"/>
                    <a:gd name="T19" fmla="*/ 58 h 106"/>
                    <a:gd name="T20" fmla="*/ 36 w 45"/>
                    <a:gd name="T21" fmla="*/ 44 h 106"/>
                    <a:gd name="T22" fmla="*/ 36 w 45"/>
                    <a:gd name="T23" fmla="*/ 34 h 106"/>
                    <a:gd name="T24" fmla="*/ 36 w 45"/>
                    <a:gd name="T25" fmla="*/ 34 h 106"/>
                    <a:gd name="T26" fmla="*/ 34 w 45"/>
                    <a:gd name="T27" fmla="*/ 25 h 106"/>
                    <a:gd name="T28" fmla="*/ 30 w 45"/>
                    <a:gd name="T29" fmla="*/ 13 h 106"/>
                    <a:gd name="T30" fmla="*/ 28 w 45"/>
                    <a:gd name="T31" fmla="*/ 8 h 106"/>
                    <a:gd name="T32" fmla="*/ 25 w 45"/>
                    <a:gd name="T33" fmla="*/ 4 h 106"/>
                    <a:gd name="T34" fmla="*/ 22 w 45"/>
                    <a:gd name="T35" fmla="*/ 1 h 106"/>
                    <a:gd name="T36" fmla="*/ 19 w 45"/>
                    <a:gd name="T37" fmla="*/ 0 h 106"/>
                    <a:gd name="T38" fmla="*/ 19 w 45"/>
                    <a:gd name="T39" fmla="*/ 0 h 106"/>
                    <a:gd name="T40" fmla="*/ 16 w 45"/>
                    <a:gd name="T41" fmla="*/ 1 h 106"/>
                    <a:gd name="T42" fmla="*/ 13 w 45"/>
                    <a:gd name="T43" fmla="*/ 4 h 106"/>
                    <a:gd name="T44" fmla="*/ 12 w 45"/>
                    <a:gd name="T45" fmla="*/ 8 h 106"/>
                    <a:gd name="T46" fmla="*/ 11 w 45"/>
                    <a:gd name="T47" fmla="*/ 13 h 106"/>
                    <a:gd name="T48" fmla="*/ 10 w 45"/>
                    <a:gd name="T49" fmla="*/ 25 h 106"/>
                    <a:gd name="T50" fmla="*/ 10 w 45"/>
                    <a:gd name="T51" fmla="*/ 34 h 106"/>
                    <a:gd name="T52" fmla="*/ 10 w 45"/>
                    <a:gd name="T53" fmla="*/ 34 h 106"/>
                    <a:gd name="T54" fmla="*/ 10 w 45"/>
                    <a:gd name="T55" fmla="*/ 44 h 106"/>
                    <a:gd name="T56" fmla="*/ 9 w 45"/>
                    <a:gd name="T57" fmla="*/ 58 h 106"/>
                    <a:gd name="T58" fmla="*/ 6 w 45"/>
                    <a:gd name="T59" fmla="*/ 72 h 106"/>
                    <a:gd name="T60" fmla="*/ 4 w 45"/>
                    <a:gd name="T61" fmla="*/ 79 h 106"/>
                    <a:gd name="T62" fmla="*/ 0 w 45"/>
                    <a:gd name="T63" fmla="*/ 86 h 106"/>
                    <a:gd name="T64" fmla="*/ 0 w 45"/>
                    <a:gd name="T65" fmla="*/ 86 h 106"/>
                    <a:gd name="T66" fmla="*/ 6 w 45"/>
                    <a:gd name="T67" fmla="*/ 89 h 106"/>
                    <a:gd name="T68" fmla="*/ 10 w 45"/>
                    <a:gd name="T69" fmla="*/ 93 h 106"/>
                    <a:gd name="T70" fmla="*/ 13 w 45"/>
                    <a:gd name="T71" fmla="*/ 99 h 106"/>
                    <a:gd name="T72" fmla="*/ 19 w 45"/>
                    <a:gd name="T73" fmla="*/ 106 h 106"/>
                    <a:gd name="T74" fmla="*/ 27 w 45"/>
                    <a:gd name="T75" fmla="*/ 106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5" h="106">
                      <a:moveTo>
                        <a:pt x="27" y="106"/>
                      </a:moveTo>
                      <a:lnTo>
                        <a:pt x="27" y="106"/>
                      </a:lnTo>
                      <a:lnTo>
                        <a:pt x="32" y="99"/>
                      </a:lnTo>
                      <a:lnTo>
                        <a:pt x="36" y="93"/>
                      </a:lnTo>
                      <a:lnTo>
                        <a:pt x="39" y="89"/>
                      </a:lnTo>
                      <a:lnTo>
                        <a:pt x="45" y="86"/>
                      </a:lnTo>
                      <a:lnTo>
                        <a:pt x="45" y="86"/>
                      </a:lnTo>
                      <a:lnTo>
                        <a:pt x="43" y="79"/>
                      </a:lnTo>
                      <a:lnTo>
                        <a:pt x="40" y="72"/>
                      </a:lnTo>
                      <a:lnTo>
                        <a:pt x="37" y="58"/>
                      </a:lnTo>
                      <a:lnTo>
                        <a:pt x="36" y="44"/>
                      </a:lnTo>
                      <a:lnTo>
                        <a:pt x="36" y="34"/>
                      </a:lnTo>
                      <a:lnTo>
                        <a:pt x="36" y="34"/>
                      </a:lnTo>
                      <a:lnTo>
                        <a:pt x="34" y="25"/>
                      </a:lnTo>
                      <a:lnTo>
                        <a:pt x="30" y="13"/>
                      </a:lnTo>
                      <a:lnTo>
                        <a:pt x="28" y="8"/>
                      </a:lnTo>
                      <a:lnTo>
                        <a:pt x="25" y="4"/>
                      </a:lnTo>
                      <a:lnTo>
                        <a:pt x="22" y="1"/>
                      </a:lnTo>
                      <a:lnTo>
                        <a:pt x="19" y="0"/>
                      </a:lnTo>
                      <a:lnTo>
                        <a:pt x="19" y="0"/>
                      </a:lnTo>
                      <a:lnTo>
                        <a:pt x="16" y="1"/>
                      </a:lnTo>
                      <a:lnTo>
                        <a:pt x="13" y="4"/>
                      </a:lnTo>
                      <a:lnTo>
                        <a:pt x="12" y="8"/>
                      </a:lnTo>
                      <a:lnTo>
                        <a:pt x="11" y="13"/>
                      </a:lnTo>
                      <a:lnTo>
                        <a:pt x="10" y="25"/>
                      </a:lnTo>
                      <a:lnTo>
                        <a:pt x="10" y="34"/>
                      </a:lnTo>
                      <a:lnTo>
                        <a:pt x="10" y="34"/>
                      </a:lnTo>
                      <a:lnTo>
                        <a:pt x="10" y="44"/>
                      </a:lnTo>
                      <a:lnTo>
                        <a:pt x="9" y="58"/>
                      </a:lnTo>
                      <a:lnTo>
                        <a:pt x="6" y="72"/>
                      </a:lnTo>
                      <a:lnTo>
                        <a:pt x="4" y="79"/>
                      </a:lnTo>
                      <a:lnTo>
                        <a:pt x="0" y="86"/>
                      </a:lnTo>
                      <a:lnTo>
                        <a:pt x="0" y="86"/>
                      </a:lnTo>
                      <a:lnTo>
                        <a:pt x="6" y="89"/>
                      </a:lnTo>
                      <a:lnTo>
                        <a:pt x="10" y="93"/>
                      </a:lnTo>
                      <a:lnTo>
                        <a:pt x="13" y="99"/>
                      </a:lnTo>
                      <a:lnTo>
                        <a:pt x="19" y="106"/>
                      </a:lnTo>
                      <a:lnTo>
                        <a:pt x="27" y="106"/>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74" name="Freeform 1707">
                  <a:extLst>
                    <a:ext uri="{FF2B5EF4-FFF2-40B4-BE49-F238E27FC236}">
                      <a16:creationId xmlns:a16="http://schemas.microsoft.com/office/drawing/2014/main" id="{1CAE66E3-787B-8E00-EDAA-A19AB0306DE9}"/>
                    </a:ext>
                  </a:extLst>
                </p:cNvPr>
                <p:cNvSpPr>
                  <a:spLocks/>
                </p:cNvSpPr>
                <p:nvPr/>
              </p:nvSpPr>
              <p:spPr bwMode="auto">
                <a:xfrm>
                  <a:off x="6134101" y="5070476"/>
                  <a:ext cx="1588" cy="3175"/>
                </a:xfrm>
                <a:custGeom>
                  <a:avLst/>
                  <a:gdLst>
                    <a:gd name="T0" fmla="*/ 8 w 8"/>
                    <a:gd name="T1" fmla="*/ 15 h 15"/>
                    <a:gd name="T2" fmla="*/ 8 w 8"/>
                    <a:gd name="T3" fmla="*/ 15 h 15"/>
                    <a:gd name="T4" fmla="*/ 8 w 8"/>
                    <a:gd name="T5" fmla="*/ 7 h 15"/>
                    <a:gd name="T6" fmla="*/ 8 w 8"/>
                    <a:gd name="T7" fmla="*/ 7 h 15"/>
                    <a:gd name="T8" fmla="*/ 8 w 8"/>
                    <a:gd name="T9" fmla="*/ 0 h 15"/>
                    <a:gd name="T10" fmla="*/ 8 w 8"/>
                    <a:gd name="T11" fmla="*/ 0 h 15"/>
                    <a:gd name="T12" fmla="*/ 3 w 8"/>
                    <a:gd name="T13" fmla="*/ 0 h 15"/>
                    <a:gd name="T14" fmla="*/ 1 w 8"/>
                    <a:gd name="T15" fmla="*/ 2 h 15"/>
                    <a:gd name="T16" fmla="*/ 0 w 8"/>
                    <a:gd name="T17" fmla="*/ 4 h 15"/>
                    <a:gd name="T18" fmla="*/ 0 w 8"/>
                    <a:gd name="T19" fmla="*/ 7 h 15"/>
                    <a:gd name="T20" fmla="*/ 0 w 8"/>
                    <a:gd name="T21" fmla="*/ 7 h 15"/>
                    <a:gd name="T22" fmla="*/ 0 w 8"/>
                    <a:gd name="T23" fmla="*/ 10 h 15"/>
                    <a:gd name="T24" fmla="*/ 1 w 8"/>
                    <a:gd name="T25" fmla="*/ 12 h 15"/>
                    <a:gd name="T26" fmla="*/ 3 w 8"/>
                    <a:gd name="T27" fmla="*/ 13 h 15"/>
                    <a:gd name="T28" fmla="*/ 8 w 8"/>
                    <a:gd name="T2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5">
                      <a:moveTo>
                        <a:pt x="8" y="15"/>
                      </a:moveTo>
                      <a:lnTo>
                        <a:pt x="8" y="15"/>
                      </a:lnTo>
                      <a:lnTo>
                        <a:pt x="8" y="7"/>
                      </a:lnTo>
                      <a:lnTo>
                        <a:pt x="8" y="7"/>
                      </a:lnTo>
                      <a:lnTo>
                        <a:pt x="8" y="0"/>
                      </a:lnTo>
                      <a:lnTo>
                        <a:pt x="8" y="0"/>
                      </a:lnTo>
                      <a:lnTo>
                        <a:pt x="3" y="0"/>
                      </a:lnTo>
                      <a:lnTo>
                        <a:pt x="1" y="2"/>
                      </a:lnTo>
                      <a:lnTo>
                        <a:pt x="0" y="4"/>
                      </a:lnTo>
                      <a:lnTo>
                        <a:pt x="0" y="7"/>
                      </a:lnTo>
                      <a:lnTo>
                        <a:pt x="0" y="7"/>
                      </a:lnTo>
                      <a:lnTo>
                        <a:pt x="0" y="10"/>
                      </a:lnTo>
                      <a:lnTo>
                        <a:pt x="1" y="12"/>
                      </a:lnTo>
                      <a:lnTo>
                        <a:pt x="3" y="13"/>
                      </a:lnTo>
                      <a:lnTo>
                        <a:pt x="8" y="1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5" name="Freeform 1708">
                  <a:extLst>
                    <a:ext uri="{FF2B5EF4-FFF2-40B4-BE49-F238E27FC236}">
                      <a16:creationId xmlns:a16="http://schemas.microsoft.com/office/drawing/2014/main" id="{942298CF-19C4-5760-5C56-0C15949C857B}"/>
                    </a:ext>
                  </a:extLst>
                </p:cNvPr>
                <p:cNvSpPr>
                  <a:spLocks/>
                </p:cNvSpPr>
                <p:nvPr/>
              </p:nvSpPr>
              <p:spPr bwMode="auto">
                <a:xfrm>
                  <a:off x="6134101" y="5070476"/>
                  <a:ext cx="1588" cy="3175"/>
                </a:xfrm>
                <a:custGeom>
                  <a:avLst/>
                  <a:gdLst>
                    <a:gd name="T0" fmla="*/ 8 w 8"/>
                    <a:gd name="T1" fmla="*/ 15 h 15"/>
                    <a:gd name="T2" fmla="*/ 8 w 8"/>
                    <a:gd name="T3" fmla="*/ 15 h 15"/>
                    <a:gd name="T4" fmla="*/ 8 w 8"/>
                    <a:gd name="T5" fmla="*/ 7 h 15"/>
                    <a:gd name="T6" fmla="*/ 8 w 8"/>
                    <a:gd name="T7" fmla="*/ 7 h 15"/>
                    <a:gd name="T8" fmla="*/ 8 w 8"/>
                    <a:gd name="T9" fmla="*/ 0 h 15"/>
                    <a:gd name="T10" fmla="*/ 8 w 8"/>
                    <a:gd name="T11" fmla="*/ 0 h 15"/>
                    <a:gd name="T12" fmla="*/ 3 w 8"/>
                    <a:gd name="T13" fmla="*/ 0 h 15"/>
                    <a:gd name="T14" fmla="*/ 1 w 8"/>
                    <a:gd name="T15" fmla="*/ 2 h 15"/>
                    <a:gd name="T16" fmla="*/ 0 w 8"/>
                    <a:gd name="T17" fmla="*/ 4 h 15"/>
                    <a:gd name="T18" fmla="*/ 0 w 8"/>
                    <a:gd name="T19" fmla="*/ 7 h 15"/>
                    <a:gd name="T20" fmla="*/ 0 w 8"/>
                    <a:gd name="T21" fmla="*/ 7 h 15"/>
                    <a:gd name="T22" fmla="*/ 0 w 8"/>
                    <a:gd name="T23" fmla="*/ 10 h 15"/>
                    <a:gd name="T24" fmla="*/ 1 w 8"/>
                    <a:gd name="T25" fmla="*/ 12 h 15"/>
                    <a:gd name="T26" fmla="*/ 3 w 8"/>
                    <a:gd name="T27" fmla="*/ 13 h 15"/>
                    <a:gd name="T28" fmla="*/ 8 w 8"/>
                    <a:gd name="T2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5">
                      <a:moveTo>
                        <a:pt x="8" y="15"/>
                      </a:moveTo>
                      <a:lnTo>
                        <a:pt x="8" y="15"/>
                      </a:lnTo>
                      <a:lnTo>
                        <a:pt x="8" y="7"/>
                      </a:lnTo>
                      <a:lnTo>
                        <a:pt x="8" y="7"/>
                      </a:lnTo>
                      <a:lnTo>
                        <a:pt x="8" y="0"/>
                      </a:lnTo>
                      <a:lnTo>
                        <a:pt x="8" y="0"/>
                      </a:lnTo>
                      <a:lnTo>
                        <a:pt x="3" y="0"/>
                      </a:lnTo>
                      <a:lnTo>
                        <a:pt x="1" y="2"/>
                      </a:lnTo>
                      <a:lnTo>
                        <a:pt x="0" y="4"/>
                      </a:lnTo>
                      <a:lnTo>
                        <a:pt x="0" y="7"/>
                      </a:lnTo>
                      <a:lnTo>
                        <a:pt x="0" y="7"/>
                      </a:lnTo>
                      <a:lnTo>
                        <a:pt x="0" y="10"/>
                      </a:lnTo>
                      <a:lnTo>
                        <a:pt x="1" y="12"/>
                      </a:lnTo>
                      <a:lnTo>
                        <a:pt x="3" y="13"/>
                      </a:lnTo>
                      <a:lnTo>
                        <a:pt x="8"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6" name="Freeform 1709">
                  <a:extLst>
                    <a:ext uri="{FF2B5EF4-FFF2-40B4-BE49-F238E27FC236}">
                      <a16:creationId xmlns:a16="http://schemas.microsoft.com/office/drawing/2014/main" id="{6E0EAA33-838F-A1DF-C911-68043ED26255}"/>
                    </a:ext>
                  </a:extLst>
                </p:cNvPr>
                <p:cNvSpPr>
                  <a:spLocks/>
                </p:cNvSpPr>
                <p:nvPr/>
              </p:nvSpPr>
              <p:spPr bwMode="auto">
                <a:xfrm>
                  <a:off x="6134101" y="5070476"/>
                  <a:ext cx="1588" cy="3175"/>
                </a:xfrm>
                <a:custGeom>
                  <a:avLst/>
                  <a:gdLst>
                    <a:gd name="T0" fmla="*/ 8 w 8"/>
                    <a:gd name="T1" fmla="*/ 16 h 16"/>
                    <a:gd name="T2" fmla="*/ 8 w 8"/>
                    <a:gd name="T3" fmla="*/ 16 h 16"/>
                    <a:gd name="T4" fmla="*/ 8 w 8"/>
                    <a:gd name="T5" fmla="*/ 8 h 16"/>
                    <a:gd name="T6" fmla="*/ 8 w 8"/>
                    <a:gd name="T7" fmla="*/ 8 h 16"/>
                    <a:gd name="T8" fmla="*/ 8 w 8"/>
                    <a:gd name="T9" fmla="*/ 0 h 16"/>
                    <a:gd name="T10" fmla="*/ 8 w 8"/>
                    <a:gd name="T11" fmla="*/ 0 h 16"/>
                    <a:gd name="T12" fmla="*/ 3 w 8"/>
                    <a:gd name="T13" fmla="*/ 1 h 16"/>
                    <a:gd name="T14" fmla="*/ 1 w 8"/>
                    <a:gd name="T15" fmla="*/ 3 h 16"/>
                    <a:gd name="T16" fmla="*/ 0 w 8"/>
                    <a:gd name="T17" fmla="*/ 5 h 16"/>
                    <a:gd name="T18" fmla="*/ 0 w 8"/>
                    <a:gd name="T19" fmla="*/ 8 h 16"/>
                    <a:gd name="T20" fmla="*/ 0 w 8"/>
                    <a:gd name="T21" fmla="*/ 8 h 16"/>
                    <a:gd name="T22" fmla="*/ 0 w 8"/>
                    <a:gd name="T23" fmla="*/ 11 h 16"/>
                    <a:gd name="T24" fmla="*/ 1 w 8"/>
                    <a:gd name="T25" fmla="*/ 13 h 16"/>
                    <a:gd name="T26" fmla="*/ 3 w 8"/>
                    <a:gd name="T27" fmla="*/ 14 h 16"/>
                    <a:gd name="T28" fmla="*/ 8 w 8"/>
                    <a:gd name="T29" fmla="*/ 16 h 16"/>
                    <a:gd name="T30" fmla="*/ 8 w 8"/>
                    <a:gd name="T31"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 h="16">
                      <a:moveTo>
                        <a:pt x="8" y="16"/>
                      </a:moveTo>
                      <a:lnTo>
                        <a:pt x="8" y="16"/>
                      </a:lnTo>
                      <a:lnTo>
                        <a:pt x="8" y="8"/>
                      </a:lnTo>
                      <a:lnTo>
                        <a:pt x="8" y="8"/>
                      </a:lnTo>
                      <a:lnTo>
                        <a:pt x="8" y="0"/>
                      </a:lnTo>
                      <a:lnTo>
                        <a:pt x="8" y="0"/>
                      </a:lnTo>
                      <a:lnTo>
                        <a:pt x="3" y="1"/>
                      </a:lnTo>
                      <a:lnTo>
                        <a:pt x="1" y="3"/>
                      </a:lnTo>
                      <a:lnTo>
                        <a:pt x="0" y="5"/>
                      </a:lnTo>
                      <a:lnTo>
                        <a:pt x="0" y="8"/>
                      </a:lnTo>
                      <a:lnTo>
                        <a:pt x="0" y="8"/>
                      </a:lnTo>
                      <a:lnTo>
                        <a:pt x="0" y="11"/>
                      </a:lnTo>
                      <a:lnTo>
                        <a:pt x="1" y="13"/>
                      </a:lnTo>
                      <a:lnTo>
                        <a:pt x="3" y="14"/>
                      </a:lnTo>
                      <a:lnTo>
                        <a:pt x="8" y="16"/>
                      </a:lnTo>
                      <a:lnTo>
                        <a:pt x="8" y="16"/>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77" name="Freeform 1710">
                  <a:extLst>
                    <a:ext uri="{FF2B5EF4-FFF2-40B4-BE49-F238E27FC236}">
                      <a16:creationId xmlns:a16="http://schemas.microsoft.com/office/drawing/2014/main" id="{FD672436-0F4D-0AD0-5918-667FA97D43C2}"/>
                    </a:ext>
                  </a:extLst>
                </p:cNvPr>
                <p:cNvSpPr>
                  <a:spLocks/>
                </p:cNvSpPr>
                <p:nvPr/>
              </p:nvSpPr>
              <p:spPr bwMode="auto">
                <a:xfrm>
                  <a:off x="6134101" y="5075238"/>
                  <a:ext cx="1588" cy="3175"/>
                </a:xfrm>
                <a:custGeom>
                  <a:avLst/>
                  <a:gdLst>
                    <a:gd name="T0" fmla="*/ 8 w 8"/>
                    <a:gd name="T1" fmla="*/ 13 h 13"/>
                    <a:gd name="T2" fmla="*/ 8 w 8"/>
                    <a:gd name="T3" fmla="*/ 13 h 13"/>
                    <a:gd name="T4" fmla="*/ 8 w 8"/>
                    <a:gd name="T5" fmla="*/ 6 h 13"/>
                    <a:gd name="T6" fmla="*/ 8 w 8"/>
                    <a:gd name="T7" fmla="*/ 6 h 13"/>
                    <a:gd name="T8" fmla="*/ 8 w 8"/>
                    <a:gd name="T9" fmla="*/ 0 h 13"/>
                    <a:gd name="T10" fmla="*/ 8 w 8"/>
                    <a:gd name="T11" fmla="*/ 0 h 13"/>
                    <a:gd name="T12" fmla="*/ 3 w 8"/>
                    <a:gd name="T13" fmla="*/ 0 h 13"/>
                    <a:gd name="T14" fmla="*/ 1 w 8"/>
                    <a:gd name="T15" fmla="*/ 2 h 13"/>
                    <a:gd name="T16" fmla="*/ 0 w 8"/>
                    <a:gd name="T17" fmla="*/ 4 h 13"/>
                    <a:gd name="T18" fmla="*/ 0 w 8"/>
                    <a:gd name="T19" fmla="*/ 6 h 13"/>
                    <a:gd name="T20" fmla="*/ 0 w 8"/>
                    <a:gd name="T21" fmla="*/ 6 h 13"/>
                    <a:gd name="T22" fmla="*/ 0 w 8"/>
                    <a:gd name="T23" fmla="*/ 9 h 13"/>
                    <a:gd name="T24" fmla="*/ 1 w 8"/>
                    <a:gd name="T25" fmla="*/ 11 h 13"/>
                    <a:gd name="T26" fmla="*/ 3 w 8"/>
                    <a:gd name="T27" fmla="*/ 12 h 13"/>
                    <a:gd name="T28" fmla="*/ 8 w 8"/>
                    <a:gd name="T2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3">
                      <a:moveTo>
                        <a:pt x="8" y="13"/>
                      </a:moveTo>
                      <a:lnTo>
                        <a:pt x="8" y="13"/>
                      </a:lnTo>
                      <a:lnTo>
                        <a:pt x="8" y="6"/>
                      </a:lnTo>
                      <a:lnTo>
                        <a:pt x="8" y="6"/>
                      </a:lnTo>
                      <a:lnTo>
                        <a:pt x="8" y="0"/>
                      </a:lnTo>
                      <a:lnTo>
                        <a:pt x="8" y="0"/>
                      </a:lnTo>
                      <a:lnTo>
                        <a:pt x="3" y="0"/>
                      </a:lnTo>
                      <a:lnTo>
                        <a:pt x="1" y="2"/>
                      </a:lnTo>
                      <a:lnTo>
                        <a:pt x="0" y="4"/>
                      </a:lnTo>
                      <a:lnTo>
                        <a:pt x="0" y="6"/>
                      </a:lnTo>
                      <a:lnTo>
                        <a:pt x="0" y="6"/>
                      </a:lnTo>
                      <a:lnTo>
                        <a:pt x="0" y="9"/>
                      </a:lnTo>
                      <a:lnTo>
                        <a:pt x="1" y="11"/>
                      </a:lnTo>
                      <a:lnTo>
                        <a:pt x="3" y="12"/>
                      </a:lnTo>
                      <a:lnTo>
                        <a:pt x="8" y="1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8" name="Freeform 1711">
                  <a:extLst>
                    <a:ext uri="{FF2B5EF4-FFF2-40B4-BE49-F238E27FC236}">
                      <a16:creationId xmlns:a16="http://schemas.microsoft.com/office/drawing/2014/main" id="{B55CE388-D12D-80AA-B7E8-DC669F3A15DE}"/>
                    </a:ext>
                  </a:extLst>
                </p:cNvPr>
                <p:cNvSpPr>
                  <a:spLocks/>
                </p:cNvSpPr>
                <p:nvPr/>
              </p:nvSpPr>
              <p:spPr bwMode="auto">
                <a:xfrm>
                  <a:off x="6134101" y="5075238"/>
                  <a:ext cx="1588" cy="3175"/>
                </a:xfrm>
                <a:custGeom>
                  <a:avLst/>
                  <a:gdLst>
                    <a:gd name="T0" fmla="*/ 8 w 8"/>
                    <a:gd name="T1" fmla="*/ 13 h 13"/>
                    <a:gd name="T2" fmla="*/ 8 w 8"/>
                    <a:gd name="T3" fmla="*/ 13 h 13"/>
                    <a:gd name="T4" fmla="*/ 8 w 8"/>
                    <a:gd name="T5" fmla="*/ 6 h 13"/>
                    <a:gd name="T6" fmla="*/ 8 w 8"/>
                    <a:gd name="T7" fmla="*/ 6 h 13"/>
                    <a:gd name="T8" fmla="*/ 8 w 8"/>
                    <a:gd name="T9" fmla="*/ 0 h 13"/>
                    <a:gd name="T10" fmla="*/ 8 w 8"/>
                    <a:gd name="T11" fmla="*/ 0 h 13"/>
                    <a:gd name="T12" fmla="*/ 3 w 8"/>
                    <a:gd name="T13" fmla="*/ 0 h 13"/>
                    <a:gd name="T14" fmla="*/ 1 w 8"/>
                    <a:gd name="T15" fmla="*/ 2 h 13"/>
                    <a:gd name="T16" fmla="*/ 0 w 8"/>
                    <a:gd name="T17" fmla="*/ 4 h 13"/>
                    <a:gd name="T18" fmla="*/ 0 w 8"/>
                    <a:gd name="T19" fmla="*/ 6 h 13"/>
                    <a:gd name="T20" fmla="*/ 0 w 8"/>
                    <a:gd name="T21" fmla="*/ 6 h 13"/>
                    <a:gd name="T22" fmla="*/ 0 w 8"/>
                    <a:gd name="T23" fmla="*/ 9 h 13"/>
                    <a:gd name="T24" fmla="*/ 1 w 8"/>
                    <a:gd name="T25" fmla="*/ 11 h 13"/>
                    <a:gd name="T26" fmla="*/ 3 w 8"/>
                    <a:gd name="T27" fmla="*/ 12 h 13"/>
                    <a:gd name="T28" fmla="*/ 8 w 8"/>
                    <a:gd name="T2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3">
                      <a:moveTo>
                        <a:pt x="8" y="13"/>
                      </a:moveTo>
                      <a:lnTo>
                        <a:pt x="8" y="13"/>
                      </a:lnTo>
                      <a:lnTo>
                        <a:pt x="8" y="6"/>
                      </a:lnTo>
                      <a:lnTo>
                        <a:pt x="8" y="6"/>
                      </a:lnTo>
                      <a:lnTo>
                        <a:pt x="8" y="0"/>
                      </a:lnTo>
                      <a:lnTo>
                        <a:pt x="8" y="0"/>
                      </a:lnTo>
                      <a:lnTo>
                        <a:pt x="3" y="0"/>
                      </a:lnTo>
                      <a:lnTo>
                        <a:pt x="1" y="2"/>
                      </a:lnTo>
                      <a:lnTo>
                        <a:pt x="0" y="4"/>
                      </a:lnTo>
                      <a:lnTo>
                        <a:pt x="0" y="6"/>
                      </a:lnTo>
                      <a:lnTo>
                        <a:pt x="0" y="6"/>
                      </a:lnTo>
                      <a:lnTo>
                        <a:pt x="0" y="9"/>
                      </a:lnTo>
                      <a:lnTo>
                        <a:pt x="1" y="11"/>
                      </a:lnTo>
                      <a:lnTo>
                        <a:pt x="3" y="12"/>
                      </a:lnTo>
                      <a:lnTo>
                        <a:pt x="8" y="1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9" name="Freeform 1712">
                  <a:extLst>
                    <a:ext uri="{FF2B5EF4-FFF2-40B4-BE49-F238E27FC236}">
                      <a16:creationId xmlns:a16="http://schemas.microsoft.com/office/drawing/2014/main" id="{79CB6DD1-C6D5-A4BF-9309-B486E61580BB}"/>
                    </a:ext>
                  </a:extLst>
                </p:cNvPr>
                <p:cNvSpPr>
                  <a:spLocks/>
                </p:cNvSpPr>
                <p:nvPr/>
              </p:nvSpPr>
              <p:spPr bwMode="auto">
                <a:xfrm>
                  <a:off x="6134101" y="5075238"/>
                  <a:ext cx="1588" cy="3175"/>
                </a:xfrm>
                <a:custGeom>
                  <a:avLst/>
                  <a:gdLst>
                    <a:gd name="T0" fmla="*/ 8 w 8"/>
                    <a:gd name="T1" fmla="*/ 13 h 13"/>
                    <a:gd name="T2" fmla="*/ 8 w 8"/>
                    <a:gd name="T3" fmla="*/ 13 h 13"/>
                    <a:gd name="T4" fmla="*/ 8 w 8"/>
                    <a:gd name="T5" fmla="*/ 6 h 13"/>
                    <a:gd name="T6" fmla="*/ 8 w 8"/>
                    <a:gd name="T7" fmla="*/ 6 h 13"/>
                    <a:gd name="T8" fmla="*/ 8 w 8"/>
                    <a:gd name="T9" fmla="*/ 0 h 13"/>
                    <a:gd name="T10" fmla="*/ 8 w 8"/>
                    <a:gd name="T11" fmla="*/ 0 h 13"/>
                    <a:gd name="T12" fmla="*/ 3 w 8"/>
                    <a:gd name="T13" fmla="*/ 0 h 13"/>
                    <a:gd name="T14" fmla="*/ 1 w 8"/>
                    <a:gd name="T15" fmla="*/ 2 h 13"/>
                    <a:gd name="T16" fmla="*/ 0 w 8"/>
                    <a:gd name="T17" fmla="*/ 4 h 13"/>
                    <a:gd name="T18" fmla="*/ 0 w 8"/>
                    <a:gd name="T19" fmla="*/ 6 h 13"/>
                    <a:gd name="T20" fmla="*/ 0 w 8"/>
                    <a:gd name="T21" fmla="*/ 6 h 13"/>
                    <a:gd name="T22" fmla="*/ 0 w 8"/>
                    <a:gd name="T23" fmla="*/ 9 h 13"/>
                    <a:gd name="T24" fmla="*/ 1 w 8"/>
                    <a:gd name="T25" fmla="*/ 11 h 13"/>
                    <a:gd name="T26" fmla="*/ 3 w 8"/>
                    <a:gd name="T27" fmla="*/ 12 h 13"/>
                    <a:gd name="T28" fmla="*/ 8 w 8"/>
                    <a:gd name="T29" fmla="*/ 13 h 13"/>
                    <a:gd name="T30" fmla="*/ 8 w 8"/>
                    <a:gd name="T31"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 h="13">
                      <a:moveTo>
                        <a:pt x="8" y="13"/>
                      </a:moveTo>
                      <a:lnTo>
                        <a:pt x="8" y="13"/>
                      </a:lnTo>
                      <a:lnTo>
                        <a:pt x="8" y="6"/>
                      </a:lnTo>
                      <a:lnTo>
                        <a:pt x="8" y="6"/>
                      </a:lnTo>
                      <a:lnTo>
                        <a:pt x="8" y="0"/>
                      </a:lnTo>
                      <a:lnTo>
                        <a:pt x="8" y="0"/>
                      </a:lnTo>
                      <a:lnTo>
                        <a:pt x="3" y="0"/>
                      </a:lnTo>
                      <a:lnTo>
                        <a:pt x="1" y="2"/>
                      </a:lnTo>
                      <a:lnTo>
                        <a:pt x="0" y="4"/>
                      </a:lnTo>
                      <a:lnTo>
                        <a:pt x="0" y="6"/>
                      </a:lnTo>
                      <a:lnTo>
                        <a:pt x="0" y="6"/>
                      </a:lnTo>
                      <a:lnTo>
                        <a:pt x="0" y="9"/>
                      </a:lnTo>
                      <a:lnTo>
                        <a:pt x="1" y="11"/>
                      </a:lnTo>
                      <a:lnTo>
                        <a:pt x="3" y="12"/>
                      </a:lnTo>
                      <a:lnTo>
                        <a:pt x="8" y="13"/>
                      </a:lnTo>
                      <a:lnTo>
                        <a:pt x="8" y="1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80" name="Freeform 1713">
                  <a:extLst>
                    <a:ext uri="{FF2B5EF4-FFF2-40B4-BE49-F238E27FC236}">
                      <a16:creationId xmlns:a16="http://schemas.microsoft.com/office/drawing/2014/main" id="{2564F9FC-80EE-D18B-B150-244D3352D3A5}"/>
                    </a:ext>
                  </a:extLst>
                </p:cNvPr>
                <p:cNvSpPr>
                  <a:spLocks/>
                </p:cNvSpPr>
                <p:nvPr/>
              </p:nvSpPr>
              <p:spPr bwMode="auto">
                <a:xfrm>
                  <a:off x="6134101" y="5078413"/>
                  <a:ext cx="1588" cy="3175"/>
                </a:xfrm>
                <a:custGeom>
                  <a:avLst/>
                  <a:gdLst>
                    <a:gd name="T0" fmla="*/ 8 w 8"/>
                    <a:gd name="T1" fmla="*/ 14 h 14"/>
                    <a:gd name="T2" fmla="*/ 8 w 8"/>
                    <a:gd name="T3" fmla="*/ 14 h 14"/>
                    <a:gd name="T4" fmla="*/ 8 w 8"/>
                    <a:gd name="T5" fmla="*/ 6 h 14"/>
                    <a:gd name="T6" fmla="*/ 8 w 8"/>
                    <a:gd name="T7" fmla="*/ 6 h 14"/>
                    <a:gd name="T8" fmla="*/ 8 w 8"/>
                    <a:gd name="T9" fmla="*/ 0 h 14"/>
                    <a:gd name="T10" fmla="*/ 8 w 8"/>
                    <a:gd name="T11" fmla="*/ 0 h 14"/>
                    <a:gd name="T12" fmla="*/ 3 w 8"/>
                    <a:gd name="T13" fmla="*/ 0 h 14"/>
                    <a:gd name="T14" fmla="*/ 1 w 8"/>
                    <a:gd name="T15" fmla="*/ 2 h 14"/>
                    <a:gd name="T16" fmla="*/ 0 w 8"/>
                    <a:gd name="T17" fmla="*/ 4 h 14"/>
                    <a:gd name="T18" fmla="*/ 0 w 8"/>
                    <a:gd name="T19" fmla="*/ 6 h 14"/>
                    <a:gd name="T20" fmla="*/ 0 w 8"/>
                    <a:gd name="T21" fmla="*/ 6 h 14"/>
                    <a:gd name="T22" fmla="*/ 0 w 8"/>
                    <a:gd name="T23" fmla="*/ 9 h 14"/>
                    <a:gd name="T24" fmla="*/ 1 w 8"/>
                    <a:gd name="T25" fmla="*/ 12 h 14"/>
                    <a:gd name="T26" fmla="*/ 3 w 8"/>
                    <a:gd name="T27" fmla="*/ 13 h 14"/>
                    <a:gd name="T28" fmla="*/ 8 w 8"/>
                    <a:gd name="T2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4">
                      <a:moveTo>
                        <a:pt x="8" y="14"/>
                      </a:moveTo>
                      <a:lnTo>
                        <a:pt x="8" y="14"/>
                      </a:lnTo>
                      <a:lnTo>
                        <a:pt x="8" y="6"/>
                      </a:lnTo>
                      <a:lnTo>
                        <a:pt x="8" y="6"/>
                      </a:lnTo>
                      <a:lnTo>
                        <a:pt x="8" y="0"/>
                      </a:lnTo>
                      <a:lnTo>
                        <a:pt x="8" y="0"/>
                      </a:lnTo>
                      <a:lnTo>
                        <a:pt x="3" y="0"/>
                      </a:lnTo>
                      <a:lnTo>
                        <a:pt x="1" y="2"/>
                      </a:lnTo>
                      <a:lnTo>
                        <a:pt x="0" y="4"/>
                      </a:lnTo>
                      <a:lnTo>
                        <a:pt x="0" y="6"/>
                      </a:lnTo>
                      <a:lnTo>
                        <a:pt x="0" y="6"/>
                      </a:lnTo>
                      <a:lnTo>
                        <a:pt x="0" y="9"/>
                      </a:lnTo>
                      <a:lnTo>
                        <a:pt x="1" y="12"/>
                      </a:lnTo>
                      <a:lnTo>
                        <a:pt x="3" y="13"/>
                      </a:lnTo>
                      <a:lnTo>
                        <a:pt x="8" y="1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1" name="Freeform 1714">
                  <a:extLst>
                    <a:ext uri="{FF2B5EF4-FFF2-40B4-BE49-F238E27FC236}">
                      <a16:creationId xmlns:a16="http://schemas.microsoft.com/office/drawing/2014/main" id="{C2AEE072-FAFD-B377-5FE3-C2599498EB6F}"/>
                    </a:ext>
                  </a:extLst>
                </p:cNvPr>
                <p:cNvSpPr>
                  <a:spLocks/>
                </p:cNvSpPr>
                <p:nvPr/>
              </p:nvSpPr>
              <p:spPr bwMode="auto">
                <a:xfrm>
                  <a:off x="6134101" y="5078413"/>
                  <a:ext cx="1588" cy="3175"/>
                </a:xfrm>
                <a:custGeom>
                  <a:avLst/>
                  <a:gdLst>
                    <a:gd name="T0" fmla="*/ 8 w 8"/>
                    <a:gd name="T1" fmla="*/ 14 h 14"/>
                    <a:gd name="T2" fmla="*/ 8 w 8"/>
                    <a:gd name="T3" fmla="*/ 14 h 14"/>
                    <a:gd name="T4" fmla="*/ 8 w 8"/>
                    <a:gd name="T5" fmla="*/ 6 h 14"/>
                    <a:gd name="T6" fmla="*/ 8 w 8"/>
                    <a:gd name="T7" fmla="*/ 6 h 14"/>
                    <a:gd name="T8" fmla="*/ 8 w 8"/>
                    <a:gd name="T9" fmla="*/ 0 h 14"/>
                    <a:gd name="T10" fmla="*/ 8 w 8"/>
                    <a:gd name="T11" fmla="*/ 0 h 14"/>
                    <a:gd name="T12" fmla="*/ 3 w 8"/>
                    <a:gd name="T13" fmla="*/ 0 h 14"/>
                    <a:gd name="T14" fmla="*/ 1 w 8"/>
                    <a:gd name="T15" fmla="*/ 2 h 14"/>
                    <a:gd name="T16" fmla="*/ 0 w 8"/>
                    <a:gd name="T17" fmla="*/ 4 h 14"/>
                    <a:gd name="T18" fmla="*/ 0 w 8"/>
                    <a:gd name="T19" fmla="*/ 6 h 14"/>
                    <a:gd name="T20" fmla="*/ 0 w 8"/>
                    <a:gd name="T21" fmla="*/ 6 h 14"/>
                    <a:gd name="T22" fmla="*/ 0 w 8"/>
                    <a:gd name="T23" fmla="*/ 9 h 14"/>
                    <a:gd name="T24" fmla="*/ 1 w 8"/>
                    <a:gd name="T25" fmla="*/ 12 h 14"/>
                    <a:gd name="T26" fmla="*/ 3 w 8"/>
                    <a:gd name="T27" fmla="*/ 13 h 14"/>
                    <a:gd name="T28" fmla="*/ 8 w 8"/>
                    <a:gd name="T2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4">
                      <a:moveTo>
                        <a:pt x="8" y="14"/>
                      </a:moveTo>
                      <a:lnTo>
                        <a:pt x="8" y="14"/>
                      </a:lnTo>
                      <a:lnTo>
                        <a:pt x="8" y="6"/>
                      </a:lnTo>
                      <a:lnTo>
                        <a:pt x="8" y="6"/>
                      </a:lnTo>
                      <a:lnTo>
                        <a:pt x="8" y="0"/>
                      </a:lnTo>
                      <a:lnTo>
                        <a:pt x="8" y="0"/>
                      </a:lnTo>
                      <a:lnTo>
                        <a:pt x="3" y="0"/>
                      </a:lnTo>
                      <a:lnTo>
                        <a:pt x="1" y="2"/>
                      </a:lnTo>
                      <a:lnTo>
                        <a:pt x="0" y="4"/>
                      </a:lnTo>
                      <a:lnTo>
                        <a:pt x="0" y="6"/>
                      </a:lnTo>
                      <a:lnTo>
                        <a:pt x="0" y="6"/>
                      </a:lnTo>
                      <a:lnTo>
                        <a:pt x="0" y="9"/>
                      </a:lnTo>
                      <a:lnTo>
                        <a:pt x="1" y="12"/>
                      </a:lnTo>
                      <a:lnTo>
                        <a:pt x="3" y="13"/>
                      </a:lnTo>
                      <a:lnTo>
                        <a:pt x="8"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2" name="Freeform 1715">
                  <a:extLst>
                    <a:ext uri="{FF2B5EF4-FFF2-40B4-BE49-F238E27FC236}">
                      <a16:creationId xmlns:a16="http://schemas.microsoft.com/office/drawing/2014/main" id="{25EA485C-C0A1-9831-E188-31D3EBAAA9D7}"/>
                    </a:ext>
                  </a:extLst>
                </p:cNvPr>
                <p:cNvSpPr>
                  <a:spLocks/>
                </p:cNvSpPr>
                <p:nvPr/>
              </p:nvSpPr>
              <p:spPr bwMode="auto">
                <a:xfrm>
                  <a:off x="6134101" y="5078413"/>
                  <a:ext cx="1588" cy="3175"/>
                </a:xfrm>
                <a:custGeom>
                  <a:avLst/>
                  <a:gdLst>
                    <a:gd name="T0" fmla="*/ 8 w 8"/>
                    <a:gd name="T1" fmla="*/ 14 h 14"/>
                    <a:gd name="T2" fmla="*/ 8 w 8"/>
                    <a:gd name="T3" fmla="*/ 14 h 14"/>
                    <a:gd name="T4" fmla="*/ 8 w 8"/>
                    <a:gd name="T5" fmla="*/ 6 h 14"/>
                    <a:gd name="T6" fmla="*/ 8 w 8"/>
                    <a:gd name="T7" fmla="*/ 6 h 14"/>
                    <a:gd name="T8" fmla="*/ 8 w 8"/>
                    <a:gd name="T9" fmla="*/ 0 h 14"/>
                    <a:gd name="T10" fmla="*/ 8 w 8"/>
                    <a:gd name="T11" fmla="*/ 0 h 14"/>
                    <a:gd name="T12" fmla="*/ 3 w 8"/>
                    <a:gd name="T13" fmla="*/ 0 h 14"/>
                    <a:gd name="T14" fmla="*/ 1 w 8"/>
                    <a:gd name="T15" fmla="*/ 2 h 14"/>
                    <a:gd name="T16" fmla="*/ 0 w 8"/>
                    <a:gd name="T17" fmla="*/ 4 h 14"/>
                    <a:gd name="T18" fmla="*/ 0 w 8"/>
                    <a:gd name="T19" fmla="*/ 6 h 14"/>
                    <a:gd name="T20" fmla="*/ 0 w 8"/>
                    <a:gd name="T21" fmla="*/ 6 h 14"/>
                    <a:gd name="T22" fmla="*/ 0 w 8"/>
                    <a:gd name="T23" fmla="*/ 9 h 14"/>
                    <a:gd name="T24" fmla="*/ 1 w 8"/>
                    <a:gd name="T25" fmla="*/ 12 h 14"/>
                    <a:gd name="T26" fmla="*/ 3 w 8"/>
                    <a:gd name="T27" fmla="*/ 13 h 14"/>
                    <a:gd name="T28" fmla="*/ 8 w 8"/>
                    <a:gd name="T29" fmla="*/ 14 h 14"/>
                    <a:gd name="T30" fmla="*/ 8 w 8"/>
                    <a:gd name="T3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 h="14">
                      <a:moveTo>
                        <a:pt x="8" y="14"/>
                      </a:moveTo>
                      <a:lnTo>
                        <a:pt x="8" y="14"/>
                      </a:lnTo>
                      <a:lnTo>
                        <a:pt x="8" y="6"/>
                      </a:lnTo>
                      <a:lnTo>
                        <a:pt x="8" y="6"/>
                      </a:lnTo>
                      <a:lnTo>
                        <a:pt x="8" y="0"/>
                      </a:lnTo>
                      <a:lnTo>
                        <a:pt x="8" y="0"/>
                      </a:lnTo>
                      <a:lnTo>
                        <a:pt x="3" y="0"/>
                      </a:lnTo>
                      <a:lnTo>
                        <a:pt x="1" y="2"/>
                      </a:lnTo>
                      <a:lnTo>
                        <a:pt x="0" y="4"/>
                      </a:lnTo>
                      <a:lnTo>
                        <a:pt x="0" y="6"/>
                      </a:lnTo>
                      <a:lnTo>
                        <a:pt x="0" y="6"/>
                      </a:lnTo>
                      <a:lnTo>
                        <a:pt x="0" y="9"/>
                      </a:lnTo>
                      <a:lnTo>
                        <a:pt x="1" y="12"/>
                      </a:lnTo>
                      <a:lnTo>
                        <a:pt x="3" y="13"/>
                      </a:lnTo>
                      <a:lnTo>
                        <a:pt x="8" y="14"/>
                      </a:lnTo>
                      <a:lnTo>
                        <a:pt x="8" y="1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83" name="Freeform 1716">
                  <a:extLst>
                    <a:ext uri="{FF2B5EF4-FFF2-40B4-BE49-F238E27FC236}">
                      <a16:creationId xmlns:a16="http://schemas.microsoft.com/office/drawing/2014/main" id="{81F02062-5D69-0BED-EECB-70CA252C631D}"/>
                    </a:ext>
                  </a:extLst>
                </p:cNvPr>
                <p:cNvSpPr>
                  <a:spLocks/>
                </p:cNvSpPr>
                <p:nvPr/>
              </p:nvSpPr>
              <p:spPr bwMode="auto">
                <a:xfrm>
                  <a:off x="6132513" y="5081588"/>
                  <a:ext cx="6350" cy="6350"/>
                </a:xfrm>
                <a:custGeom>
                  <a:avLst/>
                  <a:gdLst>
                    <a:gd name="T0" fmla="*/ 0 w 26"/>
                    <a:gd name="T1" fmla="*/ 12 h 23"/>
                    <a:gd name="T2" fmla="*/ 0 w 26"/>
                    <a:gd name="T3" fmla="*/ 12 h 23"/>
                    <a:gd name="T4" fmla="*/ 0 w 26"/>
                    <a:gd name="T5" fmla="*/ 9 h 23"/>
                    <a:gd name="T6" fmla="*/ 1 w 26"/>
                    <a:gd name="T7" fmla="*/ 7 h 23"/>
                    <a:gd name="T8" fmla="*/ 5 w 26"/>
                    <a:gd name="T9" fmla="*/ 4 h 23"/>
                    <a:gd name="T10" fmla="*/ 11 w 26"/>
                    <a:gd name="T11" fmla="*/ 0 h 23"/>
                    <a:gd name="T12" fmla="*/ 17 w 26"/>
                    <a:gd name="T13" fmla="*/ 0 h 23"/>
                    <a:gd name="T14" fmla="*/ 17 w 26"/>
                    <a:gd name="T15" fmla="*/ 0 h 23"/>
                    <a:gd name="T16" fmla="*/ 22 w 26"/>
                    <a:gd name="T17" fmla="*/ 4 h 23"/>
                    <a:gd name="T18" fmla="*/ 25 w 26"/>
                    <a:gd name="T19" fmla="*/ 7 h 23"/>
                    <a:gd name="T20" fmla="*/ 26 w 26"/>
                    <a:gd name="T21" fmla="*/ 9 h 23"/>
                    <a:gd name="T22" fmla="*/ 26 w 26"/>
                    <a:gd name="T23" fmla="*/ 12 h 23"/>
                    <a:gd name="T24" fmla="*/ 26 w 26"/>
                    <a:gd name="T25" fmla="*/ 12 h 23"/>
                    <a:gd name="T26" fmla="*/ 26 w 26"/>
                    <a:gd name="T27" fmla="*/ 14 h 23"/>
                    <a:gd name="T28" fmla="*/ 25 w 26"/>
                    <a:gd name="T29" fmla="*/ 16 h 23"/>
                    <a:gd name="T30" fmla="*/ 22 w 26"/>
                    <a:gd name="T31" fmla="*/ 20 h 23"/>
                    <a:gd name="T32" fmla="*/ 17 w 26"/>
                    <a:gd name="T33" fmla="*/ 23 h 23"/>
                    <a:gd name="T34" fmla="*/ 17 w 26"/>
                    <a:gd name="T35" fmla="*/ 23 h 23"/>
                    <a:gd name="T36" fmla="*/ 11 w 26"/>
                    <a:gd name="T37" fmla="*/ 22 h 23"/>
                    <a:gd name="T38" fmla="*/ 5 w 26"/>
                    <a:gd name="T39" fmla="*/ 20 h 23"/>
                    <a:gd name="T40" fmla="*/ 1 w 26"/>
                    <a:gd name="T41" fmla="*/ 16 h 23"/>
                    <a:gd name="T42" fmla="*/ 0 w 26"/>
                    <a:gd name="T43" fmla="*/ 14 h 23"/>
                    <a:gd name="T44" fmla="*/ 0 w 26"/>
                    <a:gd name="T45" fmla="*/ 12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6" h="23">
                      <a:moveTo>
                        <a:pt x="0" y="12"/>
                      </a:moveTo>
                      <a:lnTo>
                        <a:pt x="0" y="12"/>
                      </a:lnTo>
                      <a:lnTo>
                        <a:pt x="0" y="9"/>
                      </a:lnTo>
                      <a:lnTo>
                        <a:pt x="1" y="7"/>
                      </a:lnTo>
                      <a:lnTo>
                        <a:pt x="5" y="4"/>
                      </a:lnTo>
                      <a:lnTo>
                        <a:pt x="11" y="0"/>
                      </a:lnTo>
                      <a:lnTo>
                        <a:pt x="17" y="0"/>
                      </a:lnTo>
                      <a:lnTo>
                        <a:pt x="17" y="0"/>
                      </a:lnTo>
                      <a:lnTo>
                        <a:pt x="22" y="4"/>
                      </a:lnTo>
                      <a:lnTo>
                        <a:pt x="25" y="7"/>
                      </a:lnTo>
                      <a:lnTo>
                        <a:pt x="26" y="9"/>
                      </a:lnTo>
                      <a:lnTo>
                        <a:pt x="26" y="12"/>
                      </a:lnTo>
                      <a:lnTo>
                        <a:pt x="26" y="12"/>
                      </a:lnTo>
                      <a:lnTo>
                        <a:pt x="26" y="14"/>
                      </a:lnTo>
                      <a:lnTo>
                        <a:pt x="25" y="16"/>
                      </a:lnTo>
                      <a:lnTo>
                        <a:pt x="22" y="20"/>
                      </a:lnTo>
                      <a:lnTo>
                        <a:pt x="17" y="23"/>
                      </a:lnTo>
                      <a:lnTo>
                        <a:pt x="17" y="23"/>
                      </a:lnTo>
                      <a:lnTo>
                        <a:pt x="11" y="22"/>
                      </a:lnTo>
                      <a:lnTo>
                        <a:pt x="5" y="20"/>
                      </a:lnTo>
                      <a:lnTo>
                        <a:pt x="1" y="16"/>
                      </a:lnTo>
                      <a:lnTo>
                        <a:pt x="0" y="14"/>
                      </a:lnTo>
                      <a:lnTo>
                        <a:pt x="0" y="12"/>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4" name="Freeform 1717">
                  <a:extLst>
                    <a:ext uri="{FF2B5EF4-FFF2-40B4-BE49-F238E27FC236}">
                      <a16:creationId xmlns:a16="http://schemas.microsoft.com/office/drawing/2014/main" id="{3A0F1168-F4AC-48C4-D837-3D665C6923FF}"/>
                    </a:ext>
                  </a:extLst>
                </p:cNvPr>
                <p:cNvSpPr>
                  <a:spLocks/>
                </p:cNvSpPr>
                <p:nvPr/>
              </p:nvSpPr>
              <p:spPr bwMode="auto">
                <a:xfrm>
                  <a:off x="6132513" y="5081588"/>
                  <a:ext cx="6350" cy="6350"/>
                </a:xfrm>
                <a:custGeom>
                  <a:avLst/>
                  <a:gdLst>
                    <a:gd name="T0" fmla="*/ 0 w 26"/>
                    <a:gd name="T1" fmla="*/ 12 h 23"/>
                    <a:gd name="T2" fmla="*/ 0 w 26"/>
                    <a:gd name="T3" fmla="*/ 12 h 23"/>
                    <a:gd name="T4" fmla="*/ 0 w 26"/>
                    <a:gd name="T5" fmla="*/ 9 h 23"/>
                    <a:gd name="T6" fmla="*/ 1 w 26"/>
                    <a:gd name="T7" fmla="*/ 7 h 23"/>
                    <a:gd name="T8" fmla="*/ 5 w 26"/>
                    <a:gd name="T9" fmla="*/ 4 h 23"/>
                    <a:gd name="T10" fmla="*/ 11 w 26"/>
                    <a:gd name="T11" fmla="*/ 0 h 23"/>
                    <a:gd name="T12" fmla="*/ 17 w 26"/>
                    <a:gd name="T13" fmla="*/ 0 h 23"/>
                    <a:gd name="T14" fmla="*/ 17 w 26"/>
                    <a:gd name="T15" fmla="*/ 0 h 23"/>
                    <a:gd name="T16" fmla="*/ 22 w 26"/>
                    <a:gd name="T17" fmla="*/ 4 h 23"/>
                    <a:gd name="T18" fmla="*/ 25 w 26"/>
                    <a:gd name="T19" fmla="*/ 7 h 23"/>
                    <a:gd name="T20" fmla="*/ 26 w 26"/>
                    <a:gd name="T21" fmla="*/ 9 h 23"/>
                    <a:gd name="T22" fmla="*/ 26 w 26"/>
                    <a:gd name="T23" fmla="*/ 12 h 23"/>
                    <a:gd name="T24" fmla="*/ 26 w 26"/>
                    <a:gd name="T25" fmla="*/ 12 h 23"/>
                    <a:gd name="T26" fmla="*/ 26 w 26"/>
                    <a:gd name="T27" fmla="*/ 14 h 23"/>
                    <a:gd name="T28" fmla="*/ 25 w 26"/>
                    <a:gd name="T29" fmla="*/ 16 h 23"/>
                    <a:gd name="T30" fmla="*/ 22 w 26"/>
                    <a:gd name="T31" fmla="*/ 20 h 23"/>
                    <a:gd name="T32" fmla="*/ 17 w 26"/>
                    <a:gd name="T33" fmla="*/ 23 h 23"/>
                    <a:gd name="T34" fmla="*/ 17 w 26"/>
                    <a:gd name="T35" fmla="*/ 23 h 23"/>
                    <a:gd name="T36" fmla="*/ 11 w 26"/>
                    <a:gd name="T37" fmla="*/ 22 h 23"/>
                    <a:gd name="T38" fmla="*/ 5 w 26"/>
                    <a:gd name="T39" fmla="*/ 20 h 23"/>
                    <a:gd name="T40" fmla="*/ 1 w 26"/>
                    <a:gd name="T41" fmla="*/ 16 h 23"/>
                    <a:gd name="T42" fmla="*/ 0 w 26"/>
                    <a:gd name="T43" fmla="*/ 14 h 23"/>
                    <a:gd name="T44" fmla="*/ 0 w 26"/>
                    <a:gd name="T45" fmla="*/ 12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6" h="23">
                      <a:moveTo>
                        <a:pt x="0" y="12"/>
                      </a:moveTo>
                      <a:lnTo>
                        <a:pt x="0" y="12"/>
                      </a:lnTo>
                      <a:lnTo>
                        <a:pt x="0" y="9"/>
                      </a:lnTo>
                      <a:lnTo>
                        <a:pt x="1" y="7"/>
                      </a:lnTo>
                      <a:lnTo>
                        <a:pt x="5" y="4"/>
                      </a:lnTo>
                      <a:lnTo>
                        <a:pt x="11" y="0"/>
                      </a:lnTo>
                      <a:lnTo>
                        <a:pt x="17" y="0"/>
                      </a:lnTo>
                      <a:lnTo>
                        <a:pt x="17" y="0"/>
                      </a:lnTo>
                      <a:lnTo>
                        <a:pt x="22" y="4"/>
                      </a:lnTo>
                      <a:lnTo>
                        <a:pt x="25" y="7"/>
                      </a:lnTo>
                      <a:lnTo>
                        <a:pt x="26" y="9"/>
                      </a:lnTo>
                      <a:lnTo>
                        <a:pt x="26" y="12"/>
                      </a:lnTo>
                      <a:lnTo>
                        <a:pt x="26" y="12"/>
                      </a:lnTo>
                      <a:lnTo>
                        <a:pt x="26" y="14"/>
                      </a:lnTo>
                      <a:lnTo>
                        <a:pt x="25" y="16"/>
                      </a:lnTo>
                      <a:lnTo>
                        <a:pt x="22" y="20"/>
                      </a:lnTo>
                      <a:lnTo>
                        <a:pt x="17" y="23"/>
                      </a:lnTo>
                      <a:lnTo>
                        <a:pt x="17" y="23"/>
                      </a:lnTo>
                      <a:lnTo>
                        <a:pt x="11" y="22"/>
                      </a:lnTo>
                      <a:lnTo>
                        <a:pt x="5" y="20"/>
                      </a:lnTo>
                      <a:lnTo>
                        <a:pt x="1" y="16"/>
                      </a:lnTo>
                      <a:lnTo>
                        <a:pt x="0" y="14"/>
                      </a:lnTo>
                      <a:lnTo>
                        <a:pt x="0" y="1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5" name="Freeform 1718">
                  <a:extLst>
                    <a:ext uri="{FF2B5EF4-FFF2-40B4-BE49-F238E27FC236}">
                      <a16:creationId xmlns:a16="http://schemas.microsoft.com/office/drawing/2014/main" id="{EB8C5CC8-B5F9-433F-9A5A-4FC4F18A6466}"/>
                    </a:ext>
                  </a:extLst>
                </p:cNvPr>
                <p:cNvSpPr>
                  <a:spLocks/>
                </p:cNvSpPr>
                <p:nvPr/>
              </p:nvSpPr>
              <p:spPr bwMode="auto">
                <a:xfrm>
                  <a:off x="6132513" y="5081588"/>
                  <a:ext cx="6350" cy="6350"/>
                </a:xfrm>
                <a:custGeom>
                  <a:avLst/>
                  <a:gdLst>
                    <a:gd name="T0" fmla="*/ 0 w 26"/>
                    <a:gd name="T1" fmla="*/ 12 h 23"/>
                    <a:gd name="T2" fmla="*/ 0 w 26"/>
                    <a:gd name="T3" fmla="*/ 12 h 23"/>
                    <a:gd name="T4" fmla="*/ 0 w 26"/>
                    <a:gd name="T5" fmla="*/ 9 h 23"/>
                    <a:gd name="T6" fmla="*/ 1 w 26"/>
                    <a:gd name="T7" fmla="*/ 7 h 23"/>
                    <a:gd name="T8" fmla="*/ 5 w 26"/>
                    <a:gd name="T9" fmla="*/ 4 h 23"/>
                    <a:gd name="T10" fmla="*/ 11 w 26"/>
                    <a:gd name="T11" fmla="*/ 0 h 23"/>
                    <a:gd name="T12" fmla="*/ 17 w 26"/>
                    <a:gd name="T13" fmla="*/ 0 h 23"/>
                    <a:gd name="T14" fmla="*/ 17 w 26"/>
                    <a:gd name="T15" fmla="*/ 0 h 23"/>
                    <a:gd name="T16" fmla="*/ 22 w 26"/>
                    <a:gd name="T17" fmla="*/ 4 h 23"/>
                    <a:gd name="T18" fmla="*/ 25 w 26"/>
                    <a:gd name="T19" fmla="*/ 7 h 23"/>
                    <a:gd name="T20" fmla="*/ 26 w 26"/>
                    <a:gd name="T21" fmla="*/ 9 h 23"/>
                    <a:gd name="T22" fmla="*/ 26 w 26"/>
                    <a:gd name="T23" fmla="*/ 12 h 23"/>
                    <a:gd name="T24" fmla="*/ 26 w 26"/>
                    <a:gd name="T25" fmla="*/ 12 h 23"/>
                    <a:gd name="T26" fmla="*/ 26 w 26"/>
                    <a:gd name="T27" fmla="*/ 14 h 23"/>
                    <a:gd name="T28" fmla="*/ 25 w 26"/>
                    <a:gd name="T29" fmla="*/ 16 h 23"/>
                    <a:gd name="T30" fmla="*/ 22 w 26"/>
                    <a:gd name="T31" fmla="*/ 20 h 23"/>
                    <a:gd name="T32" fmla="*/ 17 w 26"/>
                    <a:gd name="T33" fmla="*/ 23 h 23"/>
                    <a:gd name="T34" fmla="*/ 17 w 26"/>
                    <a:gd name="T35" fmla="*/ 23 h 23"/>
                    <a:gd name="T36" fmla="*/ 11 w 26"/>
                    <a:gd name="T37" fmla="*/ 22 h 23"/>
                    <a:gd name="T38" fmla="*/ 5 w 26"/>
                    <a:gd name="T39" fmla="*/ 20 h 23"/>
                    <a:gd name="T40" fmla="*/ 1 w 26"/>
                    <a:gd name="T41" fmla="*/ 16 h 23"/>
                    <a:gd name="T42" fmla="*/ 0 w 26"/>
                    <a:gd name="T43" fmla="*/ 14 h 23"/>
                    <a:gd name="T44" fmla="*/ 0 w 26"/>
                    <a:gd name="T45" fmla="*/ 12 h 23"/>
                    <a:gd name="T46" fmla="*/ 0 w 26"/>
                    <a:gd name="T47" fmla="*/ 12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6" h="23">
                      <a:moveTo>
                        <a:pt x="0" y="12"/>
                      </a:moveTo>
                      <a:lnTo>
                        <a:pt x="0" y="12"/>
                      </a:lnTo>
                      <a:lnTo>
                        <a:pt x="0" y="9"/>
                      </a:lnTo>
                      <a:lnTo>
                        <a:pt x="1" y="7"/>
                      </a:lnTo>
                      <a:lnTo>
                        <a:pt x="5" y="4"/>
                      </a:lnTo>
                      <a:lnTo>
                        <a:pt x="11" y="0"/>
                      </a:lnTo>
                      <a:lnTo>
                        <a:pt x="17" y="0"/>
                      </a:lnTo>
                      <a:lnTo>
                        <a:pt x="17" y="0"/>
                      </a:lnTo>
                      <a:lnTo>
                        <a:pt x="22" y="4"/>
                      </a:lnTo>
                      <a:lnTo>
                        <a:pt x="25" y="7"/>
                      </a:lnTo>
                      <a:lnTo>
                        <a:pt x="26" y="9"/>
                      </a:lnTo>
                      <a:lnTo>
                        <a:pt x="26" y="12"/>
                      </a:lnTo>
                      <a:lnTo>
                        <a:pt x="26" y="12"/>
                      </a:lnTo>
                      <a:lnTo>
                        <a:pt x="26" y="14"/>
                      </a:lnTo>
                      <a:lnTo>
                        <a:pt x="25" y="16"/>
                      </a:lnTo>
                      <a:lnTo>
                        <a:pt x="22" y="20"/>
                      </a:lnTo>
                      <a:lnTo>
                        <a:pt x="17" y="23"/>
                      </a:lnTo>
                      <a:lnTo>
                        <a:pt x="17" y="23"/>
                      </a:lnTo>
                      <a:lnTo>
                        <a:pt x="11" y="22"/>
                      </a:lnTo>
                      <a:lnTo>
                        <a:pt x="5" y="20"/>
                      </a:lnTo>
                      <a:lnTo>
                        <a:pt x="1" y="16"/>
                      </a:lnTo>
                      <a:lnTo>
                        <a:pt x="0" y="14"/>
                      </a:lnTo>
                      <a:lnTo>
                        <a:pt x="0" y="12"/>
                      </a:lnTo>
                      <a:lnTo>
                        <a:pt x="0" y="12"/>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86" name="Freeform 1719">
                  <a:extLst>
                    <a:ext uri="{FF2B5EF4-FFF2-40B4-BE49-F238E27FC236}">
                      <a16:creationId xmlns:a16="http://schemas.microsoft.com/office/drawing/2014/main" id="{9426E260-A70D-C5A2-7944-751DA03EFB8F}"/>
                    </a:ext>
                  </a:extLst>
                </p:cNvPr>
                <p:cNvSpPr>
                  <a:spLocks/>
                </p:cNvSpPr>
                <p:nvPr/>
              </p:nvSpPr>
              <p:spPr bwMode="auto">
                <a:xfrm>
                  <a:off x="6132513" y="5087938"/>
                  <a:ext cx="6350" cy="6350"/>
                </a:xfrm>
                <a:custGeom>
                  <a:avLst/>
                  <a:gdLst>
                    <a:gd name="T0" fmla="*/ 17 w 26"/>
                    <a:gd name="T1" fmla="*/ 26 h 26"/>
                    <a:gd name="T2" fmla="*/ 17 w 26"/>
                    <a:gd name="T3" fmla="*/ 26 h 26"/>
                    <a:gd name="T4" fmla="*/ 22 w 26"/>
                    <a:gd name="T5" fmla="*/ 23 h 26"/>
                    <a:gd name="T6" fmla="*/ 25 w 26"/>
                    <a:gd name="T7" fmla="*/ 19 h 26"/>
                    <a:gd name="T8" fmla="*/ 26 w 26"/>
                    <a:gd name="T9" fmla="*/ 16 h 26"/>
                    <a:gd name="T10" fmla="*/ 26 w 26"/>
                    <a:gd name="T11" fmla="*/ 13 h 26"/>
                    <a:gd name="T12" fmla="*/ 26 w 26"/>
                    <a:gd name="T13" fmla="*/ 13 h 26"/>
                    <a:gd name="T14" fmla="*/ 26 w 26"/>
                    <a:gd name="T15" fmla="*/ 10 h 26"/>
                    <a:gd name="T16" fmla="*/ 25 w 26"/>
                    <a:gd name="T17" fmla="*/ 7 h 26"/>
                    <a:gd name="T18" fmla="*/ 22 w 26"/>
                    <a:gd name="T19" fmla="*/ 3 h 26"/>
                    <a:gd name="T20" fmla="*/ 17 w 26"/>
                    <a:gd name="T21" fmla="*/ 0 h 26"/>
                    <a:gd name="T22" fmla="*/ 17 w 26"/>
                    <a:gd name="T23" fmla="*/ 0 h 26"/>
                    <a:gd name="T24" fmla="*/ 11 w 26"/>
                    <a:gd name="T25" fmla="*/ 1 h 26"/>
                    <a:gd name="T26" fmla="*/ 5 w 26"/>
                    <a:gd name="T27" fmla="*/ 3 h 26"/>
                    <a:gd name="T28" fmla="*/ 3 w 26"/>
                    <a:gd name="T29" fmla="*/ 5 h 26"/>
                    <a:gd name="T30" fmla="*/ 1 w 26"/>
                    <a:gd name="T31" fmla="*/ 7 h 26"/>
                    <a:gd name="T32" fmla="*/ 0 w 26"/>
                    <a:gd name="T33" fmla="*/ 10 h 26"/>
                    <a:gd name="T34" fmla="*/ 0 w 26"/>
                    <a:gd name="T35" fmla="*/ 13 h 26"/>
                    <a:gd name="T36" fmla="*/ 0 w 26"/>
                    <a:gd name="T37" fmla="*/ 13 h 26"/>
                    <a:gd name="T38" fmla="*/ 0 w 26"/>
                    <a:gd name="T39" fmla="*/ 16 h 26"/>
                    <a:gd name="T40" fmla="*/ 1 w 26"/>
                    <a:gd name="T41" fmla="*/ 19 h 26"/>
                    <a:gd name="T42" fmla="*/ 3 w 26"/>
                    <a:gd name="T43" fmla="*/ 21 h 26"/>
                    <a:gd name="T44" fmla="*/ 5 w 26"/>
                    <a:gd name="T45" fmla="*/ 23 h 26"/>
                    <a:gd name="T46" fmla="*/ 11 w 26"/>
                    <a:gd name="T47" fmla="*/ 25 h 26"/>
                    <a:gd name="T48" fmla="*/ 17 w 26"/>
                    <a:gd name="T49"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 h="26">
                      <a:moveTo>
                        <a:pt x="17" y="26"/>
                      </a:moveTo>
                      <a:lnTo>
                        <a:pt x="17" y="26"/>
                      </a:lnTo>
                      <a:lnTo>
                        <a:pt x="22" y="23"/>
                      </a:lnTo>
                      <a:lnTo>
                        <a:pt x="25" y="19"/>
                      </a:lnTo>
                      <a:lnTo>
                        <a:pt x="26" y="16"/>
                      </a:lnTo>
                      <a:lnTo>
                        <a:pt x="26" y="13"/>
                      </a:lnTo>
                      <a:lnTo>
                        <a:pt x="26" y="13"/>
                      </a:lnTo>
                      <a:lnTo>
                        <a:pt x="26" y="10"/>
                      </a:lnTo>
                      <a:lnTo>
                        <a:pt x="25" y="7"/>
                      </a:lnTo>
                      <a:lnTo>
                        <a:pt x="22" y="3"/>
                      </a:lnTo>
                      <a:lnTo>
                        <a:pt x="17" y="0"/>
                      </a:lnTo>
                      <a:lnTo>
                        <a:pt x="17" y="0"/>
                      </a:lnTo>
                      <a:lnTo>
                        <a:pt x="11" y="1"/>
                      </a:lnTo>
                      <a:lnTo>
                        <a:pt x="5" y="3"/>
                      </a:lnTo>
                      <a:lnTo>
                        <a:pt x="3" y="5"/>
                      </a:lnTo>
                      <a:lnTo>
                        <a:pt x="1" y="7"/>
                      </a:lnTo>
                      <a:lnTo>
                        <a:pt x="0" y="10"/>
                      </a:lnTo>
                      <a:lnTo>
                        <a:pt x="0" y="13"/>
                      </a:lnTo>
                      <a:lnTo>
                        <a:pt x="0" y="13"/>
                      </a:lnTo>
                      <a:lnTo>
                        <a:pt x="0" y="16"/>
                      </a:lnTo>
                      <a:lnTo>
                        <a:pt x="1" y="19"/>
                      </a:lnTo>
                      <a:lnTo>
                        <a:pt x="3" y="21"/>
                      </a:lnTo>
                      <a:lnTo>
                        <a:pt x="5" y="23"/>
                      </a:lnTo>
                      <a:lnTo>
                        <a:pt x="11" y="25"/>
                      </a:lnTo>
                      <a:lnTo>
                        <a:pt x="17" y="26"/>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7" name="Freeform 1720">
                  <a:extLst>
                    <a:ext uri="{FF2B5EF4-FFF2-40B4-BE49-F238E27FC236}">
                      <a16:creationId xmlns:a16="http://schemas.microsoft.com/office/drawing/2014/main" id="{208F6908-D47B-B9B5-E1DC-1D6B39FDD8E7}"/>
                    </a:ext>
                  </a:extLst>
                </p:cNvPr>
                <p:cNvSpPr>
                  <a:spLocks/>
                </p:cNvSpPr>
                <p:nvPr/>
              </p:nvSpPr>
              <p:spPr bwMode="auto">
                <a:xfrm>
                  <a:off x="6132513" y="5087938"/>
                  <a:ext cx="6350" cy="6350"/>
                </a:xfrm>
                <a:custGeom>
                  <a:avLst/>
                  <a:gdLst>
                    <a:gd name="T0" fmla="*/ 17 w 26"/>
                    <a:gd name="T1" fmla="*/ 26 h 26"/>
                    <a:gd name="T2" fmla="*/ 17 w 26"/>
                    <a:gd name="T3" fmla="*/ 26 h 26"/>
                    <a:gd name="T4" fmla="*/ 22 w 26"/>
                    <a:gd name="T5" fmla="*/ 23 h 26"/>
                    <a:gd name="T6" fmla="*/ 25 w 26"/>
                    <a:gd name="T7" fmla="*/ 19 h 26"/>
                    <a:gd name="T8" fmla="*/ 26 w 26"/>
                    <a:gd name="T9" fmla="*/ 16 h 26"/>
                    <a:gd name="T10" fmla="*/ 26 w 26"/>
                    <a:gd name="T11" fmla="*/ 13 h 26"/>
                    <a:gd name="T12" fmla="*/ 26 w 26"/>
                    <a:gd name="T13" fmla="*/ 13 h 26"/>
                    <a:gd name="T14" fmla="*/ 26 w 26"/>
                    <a:gd name="T15" fmla="*/ 10 h 26"/>
                    <a:gd name="T16" fmla="*/ 25 w 26"/>
                    <a:gd name="T17" fmla="*/ 7 h 26"/>
                    <a:gd name="T18" fmla="*/ 22 w 26"/>
                    <a:gd name="T19" fmla="*/ 3 h 26"/>
                    <a:gd name="T20" fmla="*/ 17 w 26"/>
                    <a:gd name="T21" fmla="*/ 0 h 26"/>
                    <a:gd name="T22" fmla="*/ 17 w 26"/>
                    <a:gd name="T23" fmla="*/ 0 h 26"/>
                    <a:gd name="T24" fmla="*/ 11 w 26"/>
                    <a:gd name="T25" fmla="*/ 1 h 26"/>
                    <a:gd name="T26" fmla="*/ 5 w 26"/>
                    <a:gd name="T27" fmla="*/ 3 h 26"/>
                    <a:gd name="T28" fmla="*/ 3 w 26"/>
                    <a:gd name="T29" fmla="*/ 5 h 26"/>
                    <a:gd name="T30" fmla="*/ 1 w 26"/>
                    <a:gd name="T31" fmla="*/ 7 h 26"/>
                    <a:gd name="T32" fmla="*/ 0 w 26"/>
                    <a:gd name="T33" fmla="*/ 10 h 26"/>
                    <a:gd name="T34" fmla="*/ 0 w 26"/>
                    <a:gd name="T35" fmla="*/ 13 h 26"/>
                    <a:gd name="T36" fmla="*/ 0 w 26"/>
                    <a:gd name="T37" fmla="*/ 13 h 26"/>
                    <a:gd name="T38" fmla="*/ 0 w 26"/>
                    <a:gd name="T39" fmla="*/ 16 h 26"/>
                    <a:gd name="T40" fmla="*/ 1 w 26"/>
                    <a:gd name="T41" fmla="*/ 19 h 26"/>
                    <a:gd name="T42" fmla="*/ 3 w 26"/>
                    <a:gd name="T43" fmla="*/ 21 h 26"/>
                    <a:gd name="T44" fmla="*/ 5 w 26"/>
                    <a:gd name="T45" fmla="*/ 23 h 26"/>
                    <a:gd name="T46" fmla="*/ 11 w 26"/>
                    <a:gd name="T47" fmla="*/ 25 h 26"/>
                    <a:gd name="T48" fmla="*/ 17 w 26"/>
                    <a:gd name="T49"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 h="26">
                      <a:moveTo>
                        <a:pt x="17" y="26"/>
                      </a:moveTo>
                      <a:lnTo>
                        <a:pt x="17" y="26"/>
                      </a:lnTo>
                      <a:lnTo>
                        <a:pt x="22" y="23"/>
                      </a:lnTo>
                      <a:lnTo>
                        <a:pt x="25" y="19"/>
                      </a:lnTo>
                      <a:lnTo>
                        <a:pt x="26" y="16"/>
                      </a:lnTo>
                      <a:lnTo>
                        <a:pt x="26" y="13"/>
                      </a:lnTo>
                      <a:lnTo>
                        <a:pt x="26" y="13"/>
                      </a:lnTo>
                      <a:lnTo>
                        <a:pt x="26" y="10"/>
                      </a:lnTo>
                      <a:lnTo>
                        <a:pt x="25" y="7"/>
                      </a:lnTo>
                      <a:lnTo>
                        <a:pt x="22" y="3"/>
                      </a:lnTo>
                      <a:lnTo>
                        <a:pt x="17" y="0"/>
                      </a:lnTo>
                      <a:lnTo>
                        <a:pt x="17" y="0"/>
                      </a:lnTo>
                      <a:lnTo>
                        <a:pt x="11" y="1"/>
                      </a:lnTo>
                      <a:lnTo>
                        <a:pt x="5" y="3"/>
                      </a:lnTo>
                      <a:lnTo>
                        <a:pt x="3" y="5"/>
                      </a:lnTo>
                      <a:lnTo>
                        <a:pt x="1" y="7"/>
                      </a:lnTo>
                      <a:lnTo>
                        <a:pt x="0" y="10"/>
                      </a:lnTo>
                      <a:lnTo>
                        <a:pt x="0" y="13"/>
                      </a:lnTo>
                      <a:lnTo>
                        <a:pt x="0" y="13"/>
                      </a:lnTo>
                      <a:lnTo>
                        <a:pt x="0" y="16"/>
                      </a:lnTo>
                      <a:lnTo>
                        <a:pt x="1" y="19"/>
                      </a:lnTo>
                      <a:lnTo>
                        <a:pt x="3" y="21"/>
                      </a:lnTo>
                      <a:lnTo>
                        <a:pt x="5" y="23"/>
                      </a:lnTo>
                      <a:lnTo>
                        <a:pt x="11" y="25"/>
                      </a:lnTo>
                      <a:lnTo>
                        <a:pt x="17" y="2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8" name="Freeform 1721">
                  <a:extLst>
                    <a:ext uri="{FF2B5EF4-FFF2-40B4-BE49-F238E27FC236}">
                      <a16:creationId xmlns:a16="http://schemas.microsoft.com/office/drawing/2014/main" id="{BD998951-2FD6-2A57-078C-E18EF231B692}"/>
                    </a:ext>
                  </a:extLst>
                </p:cNvPr>
                <p:cNvSpPr>
                  <a:spLocks/>
                </p:cNvSpPr>
                <p:nvPr/>
              </p:nvSpPr>
              <p:spPr bwMode="auto">
                <a:xfrm>
                  <a:off x="6132513" y="5087938"/>
                  <a:ext cx="6350" cy="6350"/>
                </a:xfrm>
                <a:custGeom>
                  <a:avLst/>
                  <a:gdLst>
                    <a:gd name="T0" fmla="*/ 17 w 26"/>
                    <a:gd name="T1" fmla="*/ 26 h 26"/>
                    <a:gd name="T2" fmla="*/ 17 w 26"/>
                    <a:gd name="T3" fmla="*/ 26 h 26"/>
                    <a:gd name="T4" fmla="*/ 22 w 26"/>
                    <a:gd name="T5" fmla="*/ 23 h 26"/>
                    <a:gd name="T6" fmla="*/ 25 w 26"/>
                    <a:gd name="T7" fmla="*/ 19 h 26"/>
                    <a:gd name="T8" fmla="*/ 26 w 26"/>
                    <a:gd name="T9" fmla="*/ 16 h 26"/>
                    <a:gd name="T10" fmla="*/ 26 w 26"/>
                    <a:gd name="T11" fmla="*/ 13 h 26"/>
                    <a:gd name="T12" fmla="*/ 26 w 26"/>
                    <a:gd name="T13" fmla="*/ 13 h 26"/>
                    <a:gd name="T14" fmla="*/ 26 w 26"/>
                    <a:gd name="T15" fmla="*/ 10 h 26"/>
                    <a:gd name="T16" fmla="*/ 25 w 26"/>
                    <a:gd name="T17" fmla="*/ 7 h 26"/>
                    <a:gd name="T18" fmla="*/ 22 w 26"/>
                    <a:gd name="T19" fmla="*/ 3 h 26"/>
                    <a:gd name="T20" fmla="*/ 17 w 26"/>
                    <a:gd name="T21" fmla="*/ 0 h 26"/>
                    <a:gd name="T22" fmla="*/ 17 w 26"/>
                    <a:gd name="T23" fmla="*/ 0 h 26"/>
                    <a:gd name="T24" fmla="*/ 11 w 26"/>
                    <a:gd name="T25" fmla="*/ 1 h 26"/>
                    <a:gd name="T26" fmla="*/ 5 w 26"/>
                    <a:gd name="T27" fmla="*/ 3 h 26"/>
                    <a:gd name="T28" fmla="*/ 3 w 26"/>
                    <a:gd name="T29" fmla="*/ 5 h 26"/>
                    <a:gd name="T30" fmla="*/ 1 w 26"/>
                    <a:gd name="T31" fmla="*/ 7 h 26"/>
                    <a:gd name="T32" fmla="*/ 0 w 26"/>
                    <a:gd name="T33" fmla="*/ 10 h 26"/>
                    <a:gd name="T34" fmla="*/ 0 w 26"/>
                    <a:gd name="T35" fmla="*/ 13 h 26"/>
                    <a:gd name="T36" fmla="*/ 0 w 26"/>
                    <a:gd name="T37" fmla="*/ 13 h 26"/>
                    <a:gd name="T38" fmla="*/ 0 w 26"/>
                    <a:gd name="T39" fmla="*/ 16 h 26"/>
                    <a:gd name="T40" fmla="*/ 1 w 26"/>
                    <a:gd name="T41" fmla="*/ 19 h 26"/>
                    <a:gd name="T42" fmla="*/ 3 w 26"/>
                    <a:gd name="T43" fmla="*/ 21 h 26"/>
                    <a:gd name="T44" fmla="*/ 5 w 26"/>
                    <a:gd name="T45" fmla="*/ 23 h 26"/>
                    <a:gd name="T46" fmla="*/ 11 w 26"/>
                    <a:gd name="T47" fmla="*/ 25 h 26"/>
                    <a:gd name="T48" fmla="*/ 17 w 26"/>
                    <a:gd name="T49" fmla="*/ 26 h 26"/>
                    <a:gd name="T50" fmla="*/ 17 w 26"/>
                    <a:gd name="T51"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6" h="26">
                      <a:moveTo>
                        <a:pt x="17" y="26"/>
                      </a:moveTo>
                      <a:lnTo>
                        <a:pt x="17" y="26"/>
                      </a:lnTo>
                      <a:lnTo>
                        <a:pt x="22" y="23"/>
                      </a:lnTo>
                      <a:lnTo>
                        <a:pt x="25" y="19"/>
                      </a:lnTo>
                      <a:lnTo>
                        <a:pt x="26" y="16"/>
                      </a:lnTo>
                      <a:lnTo>
                        <a:pt x="26" y="13"/>
                      </a:lnTo>
                      <a:lnTo>
                        <a:pt x="26" y="13"/>
                      </a:lnTo>
                      <a:lnTo>
                        <a:pt x="26" y="10"/>
                      </a:lnTo>
                      <a:lnTo>
                        <a:pt x="25" y="7"/>
                      </a:lnTo>
                      <a:lnTo>
                        <a:pt x="22" y="3"/>
                      </a:lnTo>
                      <a:lnTo>
                        <a:pt x="17" y="0"/>
                      </a:lnTo>
                      <a:lnTo>
                        <a:pt x="17" y="0"/>
                      </a:lnTo>
                      <a:lnTo>
                        <a:pt x="11" y="1"/>
                      </a:lnTo>
                      <a:lnTo>
                        <a:pt x="5" y="3"/>
                      </a:lnTo>
                      <a:lnTo>
                        <a:pt x="3" y="5"/>
                      </a:lnTo>
                      <a:lnTo>
                        <a:pt x="1" y="7"/>
                      </a:lnTo>
                      <a:lnTo>
                        <a:pt x="0" y="10"/>
                      </a:lnTo>
                      <a:lnTo>
                        <a:pt x="0" y="13"/>
                      </a:lnTo>
                      <a:lnTo>
                        <a:pt x="0" y="13"/>
                      </a:lnTo>
                      <a:lnTo>
                        <a:pt x="0" y="16"/>
                      </a:lnTo>
                      <a:lnTo>
                        <a:pt x="1" y="19"/>
                      </a:lnTo>
                      <a:lnTo>
                        <a:pt x="3" y="21"/>
                      </a:lnTo>
                      <a:lnTo>
                        <a:pt x="5" y="23"/>
                      </a:lnTo>
                      <a:lnTo>
                        <a:pt x="11" y="25"/>
                      </a:lnTo>
                      <a:lnTo>
                        <a:pt x="17" y="26"/>
                      </a:lnTo>
                      <a:lnTo>
                        <a:pt x="17" y="26"/>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89" name="Freeform 1723">
                  <a:extLst>
                    <a:ext uri="{FF2B5EF4-FFF2-40B4-BE49-F238E27FC236}">
                      <a16:creationId xmlns:a16="http://schemas.microsoft.com/office/drawing/2014/main" id="{674CC192-1D49-01F8-E2A3-BD9A3C7B8D4D}"/>
                    </a:ext>
                  </a:extLst>
                </p:cNvPr>
                <p:cNvSpPr>
                  <a:spLocks/>
                </p:cNvSpPr>
                <p:nvPr/>
              </p:nvSpPr>
              <p:spPr bwMode="auto">
                <a:xfrm>
                  <a:off x="6067425" y="5091113"/>
                  <a:ext cx="133350" cy="33338"/>
                </a:xfrm>
                <a:custGeom>
                  <a:avLst/>
                  <a:gdLst>
                    <a:gd name="T0" fmla="*/ 332 w 589"/>
                    <a:gd name="T1" fmla="*/ 122 h 146"/>
                    <a:gd name="T2" fmla="*/ 380 w 589"/>
                    <a:gd name="T3" fmla="*/ 127 h 146"/>
                    <a:gd name="T4" fmla="*/ 435 w 589"/>
                    <a:gd name="T5" fmla="*/ 133 h 146"/>
                    <a:gd name="T6" fmla="*/ 484 w 589"/>
                    <a:gd name="T7" fmla="*/ 143 h 146"/>
                    <a:gd name="T8" fmla="*/ 554 w 589"/>
                    <a:gd name="T9" fmla="*/ 98 h 146"/>
                    <a:gd name="T10" fmla="*/ 571 w 589"/>
                    <a:gd name="T11" fmla="*/ 58 h 146"/>
                    <a:gd name="T12" fmla="*/ 541 w 589"/>
                    <a:gd name="T13" fmla="*/ 67 h 146"/>
                    <a:gd name="T14" fmla="*/ 509 w 589"/>
                    <a:gd name="T15" fmla="*/ 74 h 146"/>
                    <a:gd name="T16" fmla="*/ 498 w 589"/>
                    <a:gd name="T17" fmla="*/ 96 h 146"/>
                    <a:gd name="T18" fmla="*/ 519 w 589"/>
                    <a:gd name="T19" fmla="*/ 118 h 146"/>
                    <a:gd name="T20" fmla="*/ 480 w 589"/>
                    <a:gd name="T21" fmla="*/ 118 h 146"/>
                    <a:gd name="T22" fmla="*/ 438 w 589"/>
                    <a:gd name="T23" fmla="*/ 120 h 146"/>
                    <a:gd name="T24" fmla="*/ 428 w 589"/>
                    <a:gd name="T25" fmla="*/ 94 h 146"/>
                    <a:gd name="T26" fmla="*/ 453 w 589"/>
                    <a:gd name="T27" fmla="*/ 96 h 146"/>
                    <a:gd name="T28" fmla="*/ 471 w 589"/>
                    <a:gd name="T29" fmla="*/ 85 h 146"/>
                    <a:gd name="T30" fmla="*/ 457 w 589"/>
                    <a:gd name="T31" fmla="*/ 66 h 146"/>
                    <a:gd name="T32" fmla="*/ 439 w 589"/>
                    <a:gd name="T33" fmla="*/ 61 h 146"/>
                    <a:gd name="T34" fmla="*/ 449 w 589"/>
                    <a:gd name="T35" fmla="*/ 34 h 146"/>
                    <a:gd name="T36" fmla="*/ 435 w 589"/>
                    <a:gd name="T37" fmla="*/ 18 h 146"/>
                    <a:gd name="T38" fmla="*/ 411 w 589"/>
                    <a:gd name="T39" fmla="*/ 28 h 146"/>
                    <a:gd name="T40" fmla="*/ 386 w 589"/>
                    <a:gd name="T41" fmla="*/ 57 h 146"/>
                    <a:gd name="T42" fmla="*/ 375 w 589"/>
                    <a:gd name="T43" fmla="*/ 89 h 146"/>
                    <a:gd name="T44" fmla="*/ 395 w 589"/>
                    <a:gd name="T45" fmla="*/ 109 h 146"/>
                    <a:gd name="T46" fmla="*/ 357 w 589"/>
                    <a:gd name="T47" fmla="*/ 84 h 146"/>
                    <a:gd name="T48" fmla="*/ 313 w 589"/>
                    <a:gd name="T49" fmla="*/ 105 h 146"/>
                    <a:gd name="T50" fmla="*/ 330 w 589"/>
                    <a:gd name="T51" fmla="*/ 77 h 146"/>
                    <a:gd name="T52" fmla="*/ 344 w 589"/>
                    <a:gd name="T53" fmla="*/ 65 h 146"/>
                    <a:gd name="T54" fmla="*/ 336 w 589"/>
                    <a:gd name="T55" fmla="*/ 52 h 146"/>
                    <a:gd name="T56" fmla="*/ 312 w 589"/>
                    <a:gd name="T57" fmla="*/ 45 h 146"/>
                    <a:gd name="T58" fmla="*/ 312 w 589"/>
                    <a:gd name="T59" fmla="*/ 17 h 146"/>
                    <a:gd name="T60" fmla="*/ 299 w 589"/>
                    <a:gd name="T61" fmla="*/ 3 h 146"/>
                    <a:gd name="T62" fmla="*/ 281 w 589"/>
                    <a:gd name="T63" fmla="*/ 16 h 146"/>
                    <a:gd name="T64" fmla="*/ 285 w 589"/>
                    <a:gd name="T65" fmla="*/ 42 h 146"/>
                    <a:gd name="T66" fmla="*/ 259 w 589"/>
                    <a:gd name="T67" fmla="*/ 38 h 146"/>
                    <a:gd name="T68" fmla="*/ 240 w 589"/>
                    <a:gd name="T69" fmla="*/ 55 h 146"/>
                    <a:gd name="T70" fmla="*/ 253 w 589"/>
                    <a:gd name="T71" fmla="*/ 73 h 146"/>
                    <a:gd name="T72" fmla="*/ 295 w 589"/>
                    <a:gd name="T73" fmla="*/ 74 h 146"/>
                    <a:gd name="T74" fmla="*/ 264 w 589"/>
                    <a:gd name="T75" fmla="*/ 108 h 146"/>
                    <a:gd name="T76" fmla="*/ 221 w 589"/>
                    <a:gd name="T77" fmla="*/ 108 h 146"/>
                    <a:gd name="T78" fmla="*/ 179 w 589"/>
                    <a:gd name="T79" fmla="*/ 94 h 146"/>
                    <a:gd name="T80" fmla="*/ 217 w 589"/>
                    <a:gd name="T81" fmla="*/ 67 h 146"/>
                    <a:gd name="T82" fmla="*/ 196 w 589"/>
                    <a:gd name="T83" fmla="*/ 50 h 146"/>
                    <a:gd name="T84" fmla="*/ 182 w 589"/>
                    <a:gd name="T85" fmla="*/ 33 h 146"/>
                    <a:gd name="T86" fmla="*/ 160 w 589"/>
                    <a:gd name="T87" fmla="*/ 22 h 146"/>
                    <a:gd name="T88" fmla="*/ 148 w 589"/>
                    <a:gd name="T89" fmla="*/ 32 h 146"/>
                    <a:gd name="T90" fmla="*/ 152 w 589"/>
                    <a:gd name="T91" fmla="*/ 54 h 146"/>
                    <a:gd name="T92" fmla="*/ 124 w 589"/>
                    <a:gd name="T93" fmla="*/ 61 h 146"/>
                    <a:gd name="T94" fmla="*/ 114 w 589"/>
                    <a:gd name="T95" fmla="*/ 81 h 146"/>
                    <a:gd name="T96" fmla="*/ 136 w 589"/>
                    <a:gd name="T97" fmla="*/ 90 h 146"/>
                    <a:gd name="T98" fmla="*/ 156 w 589"/>
                    <a:gd name="T99" fmla="*/ 91 h 146"/>
                    <a:gd name="T100" fmla="*/ 152 w 589"/>
                    <a:gd name="T101" fmla="*/ 120 h 146"/>
                    <a:gd name="T102" fmla="*/ 107 w 589"/>
                    <a:gd name="T103" fmla="*/ 106 h 146"/>
                    <a:gd name="T104" fmla="*/ 90 w 589"/>
                    <a:gd name="T105" fmla="*/ 131 h 146"/>
                    <a:gd name="T106" fmla="*/ 88 w 589"/>
                    <a:gd name="T107" fmla="*/ 103 h 146"/>
                    <a:gd name="T108" fmla="*/ 84 w 589"/>
                    <a:gd name="T109" fmla="*/ 78 h 146"/>
                    <a:gd name="T110" fmla="*/ 54 w 589"/>
                    <a:gd name="T111" fmla="*/ 81 h 146"/>
                    <a:gd name="T112" fmla="*/ 35 w 589"/>
                    <a:gd name="T113" fmla="*/ 64 h 146"/>
                    <a:gd name="T114" fmla="*/ 9 w 589"/>
                    <a:gd name="T115" fmla="*/ 82 h 146"/>
                    <a:gd name="T116" fmla="*/ 76 w 589"/>
                    <a:gd name="T117" fmla="*/ 142 h 146"/>
                    <a:gd name="T118" fmla="*/ 126 w 589"/>
                    <a:gd name="T119" fmla="*/ 137 h 146"/>
                    <a:gd name="T120" fmla="*/ 170 w 589"/>
                    <a:gd name="T121" fmla="*/ 114 h 146"/>
                    <a:gd name="T122" fmla="*/ 232 w 589"/>
                    <a:gd name="T123" fmla="*/ 111 h 146"/>
                    <a:gd name="T124" fmla="*/ 290 w 589"/>
                    <a:gd name="T125" fmla="*/ 11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589" h="146">
                      <a:moveTo>
                        <a:pt x="295" y="105"/>
                      </a:moveTo>
                      <a:lnTo>
                        <a:pt x="295" y="105"/>
                      </a:lnTo>
                      <a:lnTo>
                        <a:pt x="296" y="109"/>
                      </a:lnTo>
                      <a:lnTo>
                        <a:pt x="299" y="113"/>
                      </a:lnTo>
                      <a:lnTo>
                        <a:pt x="302" y="116"/>
                      </a:lnTo>
                      <a:lnTo>
                        <a:pt x="305" y="119"/>
                      </a:lnTo>
                      <a:lnTo>
                        <a:pt x="309" y="121"/>
                      </a:lnTo>
                      <a:lnTo>
                        <a:pt x="313" y="122"/>
                      </a:lnTo>
                      <a:lnTo>
                        <a:pt x="323" y="122"/>
                      </a:lnTo>
                      <a:lnTo>
                        <a:pt x="332" y="122"/>
                      </a:lnTo>
                      <a:lnTo>
                        <a:pt x="341" y="119"/>
                      </a:lnTo>
                      <a:lnTo>
                        <a:pt x="349" y="115"/>
                      </a:lnTo>
                      <a:lnTo>
                        <a:pt x="357" y="111"/>
                      </a:lnTo>
                      <a:lnTo>
                        <a:pt x="357" y="111"/>
                      </a:lnTo>
                      <a:lnTo>
                        <a:pt x="361" y="116"/>
                      </a:lnTo>
                      <a:lnTo>
                        <a:pt x="364" y="120"/>
                      </a:lnTo>
                      <a:lnTo>
                        <a:pt x="368" y="123"/>
                      </a:lnTo>
                      <a:lnTo>
                        <a:pt x="372" y="125"/>
                      </a:lnTo>
                      <a:lnTo>
                        <a:pt x="376" y="127"/>
                      </a:lnTo>
                      <a:lnTo>
                        <a:pt x="380" y="127"/>
                      </a:lnTo>
                      <a:lnTo>
                        <a:pt x="388" y="127"/>
                      </a:lnTo>
                      <a:lnTo>
                        <a:pt x="397" y="125"/>
                      </a:lnTo>
                      <a:lnTo>
                        <a:pt x="405" y="122"/>
                      </a:lnTo>
                      <a:lnTo>
                        <a:pt x="419" y="114"/>
                      </a:lnTo>
                      <a:lnTo>
                        <a:pt x="419" y="114"/>
                      </a:lnTo>
                      <a:lnTo>
                        <a:pt x="421" y="120"/>
                      </a:lnTo>
                      <a:lnTo>
                        <a:pt x="424" y="124"/>
                      </a:lnTo>
                      <a:lnTo>
                        <a:pt x="427" y="128"/>
                      </a:lnTo>
                      <a:lnTo>
                        <a:pt x="431" y="131"/>
                      </a:lnTo>
                      <a:lnTo>
                        <a:pt x="435" y="133"/>
                      </a:lnTo>
                      <a:lnTo>
                        <a:pt x="438" y="135"/>
                      </a:lnTo>
                      <a:lnTo>
                        <a:pt x="446" y="137"/>
                      </a:lnTo>
                      <a:lnTo>
                        <a:pt x="455" y="137"/>
                      </a:lnTo>
                      <a:lnTo>
                        <a:pt x="462" y="137"/>
                      </a:lnTo>
                      <a:lnTo>
                        <a:pt x="469" y="136"/>
                      </a:lnTo>
                      <a:lnTo>
                        <a:pt x="474" y="134"/>
                      </a:lnTo>
                      <a:lnTo>
                        <a:pt x="474" y="134"/>
                      </a:lnTo>
                      <a:lnTo>
                        <a:pt x="477" y="138"/>
                      </a:lnTo>
                      <a:lnTo>
                        <a:pt x="480" y="141"/>
                      </a:lnTo>
                      <a:lnTo>
                        <a:pt x="484" y="143"/>
                      </a:lnTo>
                      <a:lnTo>
                        <a:pt x="488" y="145"/>
                      </a:lnTo>
                      <a:lnTo>
                        <a:pt x="496" y="146"/>
                      </a:lnTo>
                      <a:lnTo>
                        <a:pt x="504" y="145"/>
                      </a:lnTo>
                      <a:lnTo>
                        <a:pt x="513" y="142"/>
                      </a:lnTo>
                      <a:lnTo>
                        <a:pt x="521" y="137"/>
                      </a:lnTo>
                      <a:lnTo>
                        <a:pt x="528" y="130"/>
                      </a:lnTo>
                      <a:lnTo>
                        <a:pt x="535" y="122"/>
                      </a:lnTo>
                      <a:lnTo>
                        <a:pt x="535" y="122"/>
                      </a:lnTo>
                      <a:lnTo>
                        <a:pt x="548" y="104"/>
                      </a:lnTo>
                      <a:lnTo>
                        <a:pt x="554" y="98"/>
                      </a:lnTo>
                      <a:lnTo>
                        <a:pt x="559" y="92"/>
                      </a:lnTo>
                      <a:lnTo>
                        <a:pt x="565" y="88"/>
                      </a:lnTo>
                      <a:lnTo>
                        <a:pt x="572" y="85"/>
                      </a:lnTo>
                      <a:lnTo>
                        <a:pt x="579" y="82"/>
                      </a:lnTo>
                      <a:lnTo>
                        <a:pt x="589" y="81"/>
                      </a:lnTo>
                      <a:lnTo>
                        <a:pt x="589" y="81"/>
                      </a:lnTo>
                      <a:lnTo>
                        <a:pt x="584" y="75"/>
                      </a:lnTo>
                      <a:lnTo>
                        <a:pt x="580" y="71"/>
                      </a:lnTo>
                      <a:lnTo>
                        <a:pt x="571" y="58"/>
                      </a:lnTo>
                      <a:lnTo>
                        <a:pt x="571" y="58"/>
                      </a:lnTo>
                      <a:lnTo>
                        <a:pt x="566" y="61"/>
                      </a:lnTo>
                      <a:lnTo>
                        <a:pt x="562" y="63"/>
                      </a:lnTo>
                      <a:lnTo>
                        <a:pt x="559" y="64"/>
                      </a:lnTo>
                      <a:lnTo>
                        <a:pt x="554" y="64"/>
                      </a:lnTo>
                      <a:lnTo>
                        <a:pt x="554" y="64"/>
                      </a:lnTo>
                      <a:lnTo>
                        <a:pt x="553" y="64"/>
                      </a:lnTo>
                      <a:lnTo>
                        <a:pt x="551" y="63"/>
                      </a:lnTo>
                      <a:lnTo>
                        <a:pt x="548" y="64"/>
                      </a:lnTo>
                      <a:lnTo>
                        <a:pt x="545" y="65"/>
                      </a:lnTo>
                      <a:lnTo>
                        <a:pt x="541" y="67"/>
                      </a:lnTo>
                      <a:lnTo>
                        <a:pt x="538" y="70"/>
                      </a:lnTo>
                      <a:lnTo>
                        <a:pt x="536" y="74"/>
                      </a:lnTo>
                      <a:lnTo>
                        <a:pt x="535" y="81"/>
                      </a:lnTo>
                      <a:lnTo>
                        <a:pt x="535" y="81"/>
                      </a:lnTo>
                      <a:lnTo>
                        <a:pt x="529" y="75"/>
                      </a:lnTo>
                      <a:lnTo>
                        <a:pt x="522" y="72"/>
                      </a:lnTo>
                      <a:lnTo>
                        <a:pt x="519" y="71"/>
                      </a:lnTo>
                      <a:lnTo>
                        <a:pt x="516" y="71"/>
                      </a:lnTo>
                      <a:lnTo>
                        <a:pt x="513" y="72"/>
                      </a:lnTo>
                      <a:lnTo>
                        <a:pt x="509" y="74"/>
                      </a:lnTo>
                      <a:lnTo>
                        <a:pt x="518" y="81"/>
                      </a:lnTo>
                      <a:lnTo>
                        <a:pt x="518" y="81"/>
                      </a:lnTo>
                      <a:lnTo>
                        <a:pt x="511" y="80"/>
                      </a:lnTo>
                      <a:lnTo>
                        <a:pt x="504" y="78"/>
                      </a:lnTo>
                      <a:lnTo>
                        <a:pt x="497" y="80"/>
                      </a:lnTo>
                      <a:lnTo>
                        <a:pt x="491" y="82"/>
                      </a:lnTo>
                      <a:lnTo>
                        <a:pt x="491" y="82"/>
                      </a:lnTo>
                      <a:lnTo>
                        <a:pt x="492" y="87"/>
                      </a:lnTo>
                      <a:lnTo>
                        <a:pt x="495" y="92"/>
                      </a:lnTo>
                      <a:lnTo>
                        <a:pt x="498" y="96"/>
                      </a:lnTo>
                      <a:lnTo>
                        <a:pt x="500" y="100"/>
                      </a:lnTo>
                      <a:lnTo>
                        <a:pt x="500" y="102"/>
                      </a:lnTo>
                      <a:lnTo>
                        <a:pt x="500" y="102"/>
                      </a:lnTo>
                      <a:lnTo>
                        <a:pt x="500" y="103"/>
                      </a:lnTo>
                      <a:lnTo>
                        <a:pt x="502" y="105"/>
                      </a:lnTo>
                      <a:lnTo>
                        <a:pt x="510" y="108"/>
                      </a:lnTo>
                      <a:lnTo>
                        <a:pt x="519" y="110"/>
                      </a:lnTo>
                      <a:lnTo>
                        <a:pt x="527" y="110"/>
                      </a:lnTo>
                      <a:lnTo>
                        <a:pt x="527" y="110"/>
                      </a:lnTo>
                      <a:lnTo>
                        <a:pt x="519" y="118"/>
                      </a:lnTo>
                      <a:lnTo>
                        <a:pt x="509" y="126"/>
                      </a:lnTo>
                      <a:lnTo>
                        <a:pt x="503" y="129"/>
                      </a:lnTo>
                      <a:lnTo>
                        <a:pt x="499" y="131"/>
                      </a:lnTo>
                      <a:lnTo>
                        <a:pt x="495" y="131"/>
                      </a:lnTo>
                      <a:lnTo>
                        <a:pt x="491" y="129"/>
                      </a:lnTo>
                      <a:lnTo>
                        <a:pt x="491" y="129"/>
                      </a:lnTo>
                      <a:lnTo>
                        <a:pt x="486" y="127"/>
                      </a:lnTo>
                      <a:lnTo>
                        <a:pt x="482" y="124"/>
                      </a:lnTo>
                      <a:lnTo>
                        <a:pt x="481" y="121"/>
                      </a:lnTo>
                      <a:lnTo>
                        <a:pt x="480" y="118"/>
                      </a:lnTo>
                      <a:lnTo>
                        <a:pt x="481" y="111"/>
                      </a:lnTo>
                      <a:lnTo>
                        <a:pt x="482" y="106"/>
                      </a:lnTo>
                      <a:lnTo>
                        <a:pt x="482" y="106"/>
                      </a:lnTo>
                      <a:lnTo>
                        <a:pt x="474" y="113"/>
                      </a:lnTo>
                      <a:lnTo>
                        <a:pt x="469" y="118"/>
                      </a:lnTo>
                      <a:lnTo>
                        <a:pt x="463" y="121"/>
                      </a:lnTo>
                      <a:lnTo>
                        <a:pt x="457" y="123"/>
                      </a:lnTo>
                      <a:lnTo>
                        <a:pt x="451" y="123"/>
                      </a:lnTo>
                      <a:lnTo>
                        <a:pt x="444" y="123"/>
                      </a:lnTo>
                      <a:lnTo>
                        <a:pt x="438" y="120"/>
                      </a:lnTo>
                      <a:lnTo>
                        <a:pt x="438" y="120"/>
                      </a:lnTo>
                      <a:lnTo>
                        <a:pt x="432" y="116"/>
                      </a:lnTo>
                      <a:lnTo>
                        <a:pt x="427" y="112"/>
                      </a:lnTo>
                      <a:lnTo>
                        <a:pt x="424" y="108"/>
                      </a:lnTo>
                      <a:lnTo>
                        <a:pt x="423" y="104"/>
                      </a:lnTo>
                      <a:lnTo>
                        <a:pt x="422" y="101"/>
                      </a:lnTo>
                      <a:lnTo>
                        <a:pt x="423" y="98"/>
                      </a:lnTo>
                      <a:lnTo>
                        <a:pt x="425" y="95"/>
                      </a:lnTo>
                      <a:lnTo>
                        <a:pt x="428" y="94"/>
                      </a:lnTo>
                      <a:lnTo>
                        <a:pt x="428" y="94"/>
                      </a:lnTo>
                      <a:lnTo>
                        <a:pt x="429" y="92"/>
                      </a:lnTo>
                      <a:lnTo>
                        <a:pt x="432" y="91"/>
                      </a:lnTo>
                      <a:lnTo>
                        <a:pt x="435" y="91"/>
                      </a:lnTo>
                      <a:lnTo>
                        <a:pt x="439" y="91"/>
                      </a:lnTo>
                      <a:lnTo>
                        <a:pt x="443" y="91"/>
                      </a:lnTo>
                      <a:lnTo>
                        <a:pt x="447" y="93"/>
                      </a:lnTo>
                      <a:lnTo>
                        <a:pt x="452" y="95"/>
                      </a:lnTo>
                      <a:lnTo>
                        <a:pt x="455" y="98"/>
                      </a:lnTo>
                      <a:lnTo>
                        <a:pt x="455" y="98"/>
                      </a:lnTo>
                      <a:lnTo>
                        <a:pt x="453" y="96"/>
                      </a:lnTo>
                      <a:lnTo>
                        <a:pt x="452" y="94"/>
                      </a:lnTo>
                      <a:lnTo>
                        <a:pt x="452" y="92"/>
                      </a:lnTo>
                      <a:lnTo>
                        <a:pt x="453" y="90"/>
                      </a:lnTo>
                      <a:lnTo>
                        <a:pt x="455" y="88"/>
                      </a:lnTo>
                      <a:lnTo>
                        <a:pt x="458" y="86"/>
                      </a:lnTo>
                      <a:lnTo>
                        <a:pt x="461" y="86"/>
                      </a:lnTo>
                      <a:lnTo>
                        <a:pt x="464" y="86"/>
                      </a:lnTo>
                      <a:lnTo>
                        <a:pt x="464" y="86"/>
                      </a:lnTo>
                      <a:lnTo>
                        <a:pt x="467" y="86"/>
                      </a:lnTo>
                      <a:lnTo>
                        <a:pt x="471" y="85"/>
                      </a:lnTo>
                      <a:lnTo>
                        <a:pt x="473" y="84"/>
                      </a:lnTo>
                      <a:lnTo>
                        <a:pt x="475" y="83"/>
                      </a:lnTo>
                      <a:lnTo>
                        <a:pt x="475" y="81"/>
                      </a:lnTo>
                      <a:lnTo>
                        <a:pt x="473" y="78"/>
                      </a:lnTo>
                      <a:lnTo>
                        <a:pt x="470" y="75"/>
                      </a:lnTo>
                      <a:lnTo>
                        <a:pt x="464" y="74"/>
                      </a:lnTo>
                      <a:lnTo>
                        <a:pt x="464" y="74"/>
                      </a:lnTo>
                      <a:lnTo>
                        <a:pt x="459" y="69"/>
                      </a:lnTo>
                      <a:lnTo>
                        <a:pt x="458" y="68"/>
                      </a:lnTo>
                      <a:lnTo>
                        <a:pt x="457" y="66"/>
                      </a:lnTo>
                      <a:lnTo>
                        <a:pt x="458" y="65"/>
                      </a:lnTo>
                      <a:lnTo>
                        <a:pt x="459" y="63"/>
                      </a:lnTo>
                      <a:lnTo>
                        <a:pt x="464" y="61"/>
                      </a:lnTo>
                      <a:lnTo>
                        <a:pt x="464" y="61"/>
                      </a:lnTo>
                      <a:lnTo>
                        <a:pt x="459" y="59"/>
                      </a:lnTo>
                      <a:lnTo>
                        <a:pt x="455" y="59"/>
                      </a:lnTo>
                      <a:lnTo>
                        <a:pt x="446" y="61"/>
                      </a:lnTo>
                      <a:lnTo>
                        <a:pt x="446" y="61"/>
                      </a:lnTo>
                      <a:lnTo>
                        <a:pt x="441" y="62"/>
                      </a:lnTo>
                      <a:lnTo>
                        <a:pt x="439" y="61"/>
                      </a:lnTo>
                      <a:lnTo>
                        <a:pt x="438" y="59"/>
                      </a:lnTo>
                      <a:lnTo>
                        <a:pt x="438" y="54"/>
                      </a:lnTo>
                      <a:lnTo>
                        <a:pt x="438" y="54"/>
                      </a:lnTo>
                      <a:lnTo>
                        <a:pt x="443" y="49"/>
                      </a:lnTo>
                      <a:lnTo>
                        <a:pt x="446" y="44"/>
                      </a:lnTo>
                      <a:lnTo>
                        <a:pt x="450" y="38"/>
                      </a:lnTo>
                      <a:lnTo>
                        <a:pt x="455" y="33"/>
                      </a:lnTo>
                      <a:lnTo>
                        <a:pt x="455" y="33"/>
                      </a:lnTo>
                      <a:lnTo>
                        <a:pt x="450" y="34"/>
                      </a:lnTo>
                      <a:lnTo>
                        <a:pt x="449" y="34"/>
                      </a:lnTo>
                      <a:lnTo>
                        <a:pt x="448" y="33"/>
                      </a:lnTo>
                      <a:lnTo>
                        <a:pt x="447" y="30"/>
                      </a:lnTo>
                      <a:lnTo>
                        <a:pt x="446" y="25"/>
                      </a:lnTo>
                      <a:lnTo>
                        <a:pt x="446" y="25"/>
                      </a:lnTo>
                      <a:lnTo>
                        <a:pt x="446" y="22"/>
                      </a:lnTo>
                      <a:lnTo>
                        <a:pt x="445" y="20"/>
                      </a:lnTo>
                      <a:lnTo>
                        <a:pt x="443" y="18"/>
                      </a:lnTo>
                      <a:lnTo>
                        <a:pt x="441" y="17"/>
                      </a:lnTo>
                      <a:lnTo>
                        <a:pt x="438" y="18"/>
                      </a:lnTo>
                      <a:lnTo>
                        <a:pt x="435" y="18"/>
                      </a:lnTo>
                      <a:lnTo>
                        <a:pt x="428" y="22"/>
                      </a:lnTo>
                      <a:lnTo>
                        <a:pt x="428" y="22"/>
                      </a:lnTo>
                      <a:lnTo>
                        <a:pt x="427" y="26"/>
                      </a:lnTo>
                      <a:lnTo>
                        <a:pt x="425" y="28"/>
                      </a:lnTo>
                      <a:lnTo>
                        <a:pt x="423" y="30"/>
                      </a:lnTo>
                      <a:lnTo>
                        <a:pt x="420" y="31"/>
                      </a:lnTo>
                      <a:lnTo>
                        <a:pt x="417" y="31"/>
                      </a:lnTo>
                      <a:lnTo>
                        <a:pt x="414" y="30"/>
                      </a:lnTo>
                      <a:lnTo>
                        <a:pt x="411" y="28"/>
                      </a:lnTo>
                      <a:lnTo>
                        <a:pt x="411" y="28"/>
                      </a:lnTo>
                      <a:lnTo>
                        <a:pt x="411" y="51"/>
                      </a:lnTo>
                      <a:lnTo>
                        <a:pt x="411" y="51"/>
                      </a:lnTo>
                      <a:lnTo>
                        <a:pt x="404" y="49"/>
                      </a:lnTo>
                      <a:lnTo>
                        <a:pt x="399" y="48"/>
                      </a:lnTo>
                      <a:lnTo>
                        <a:pt x="395" y="49"/>
                      </a:lnTo>
                      <a:lnTo>
                        <a:pt x="392" y="50"/>
                      </a:lnTo>
                      <a:lnTo>
                        <a:pt x="392" y="50"/>
                      </a:lnTo>
                      <a:lnTo>
                        <a:pt x="392" y="59"/>
                      </a:lnTo>
                      <a:lnTo>
                        <a:pt x="392" y="59"/>
                      </a:lnTo>
                      <a:lnTo>
                        <a:pt x="386" y="57"/>
                      </a:lnTo>
                      <a:lnTo>
                        <a:pt x="383" y="57"/>
                      </a:lnTo>
                      <a:lnTo>
                        <a:pt x="379" y="57"/>
                      </a:lnTo>
                      <a:lnTo>
                        <a:pt x="373" y="59"/>
                      </a:lnTo>
                      <a:lnTo>
                        <a:pt x="366" y="64"/>
                      </a:lnTo>
                      <a:lnTo>
                        <a:pt x="366" y="64"/>
                      </a:lnTo>
                      <a:lnTo>
                        <a:pt x="373" y="67"/>
                      </a:lnTo>
                      <a:lnTo>
                        <a:pt x="378" y="70"/>
                      </a:lnTo>
                      <a:lnTo>
                        <a:pt x="382" y="74"/>
                      </a:lnTo>
                      <a:lnTo>
                        <a:pt x="384" y="77"/>
                      </a:lnTo>
                      <a:lnTo>
                        <a:pt x="375" y="89"/>
                      </a:lnTo>
                      <a:lnTo>
                        <a:pt x="375" y="89"/>
                      </a:lnTo>
                      <a:lnTo>
                        <a:pt x="392" y="88"/>
                      </a:lnTo>
                      <a:lnTo>
                        <a:pt x="403" y="89"/>
                      </a:lnTo>
                      <a:lnTo>
                        <a:pt x="411" y="90"/>
                      </a:lnTo>
                      <a:lnTo>
                        <a:pt x="411" y="90"/>
                      </a:lnTo>
                      <a:lnTo>
                        <a:pt x="410" y="94"/>
                      </a:lnTo>
                      <a:lnTo>
                        <a:pt x="408" y="98"/>
                      </a:lnTo>
                      <a:lnTo>
                        <a:pt x="404" y="102"/>
                      </a:lnTo>
                      <a:lnTo>
                        <a:pt x="400" y="106"/>
                      </a:lnTo>
                      <a:lnTo>
                        <a:pt x="395" y="109"/>
                      </a:lnTo>
                      <a:lnTo>
                        <a:pt x="388" y="112"/>
                      </a:lnTo>
                      <a:lnTo>
                        <a:pt x="382" y="113"/>
                      </a:lnTo>
                      <a:lnTo>
                        <a:pt x="375" y="113"/>
                      </a:lnTo>
                      <a:lnTo>
                        <a:pt x="375" y="113"/>
                      </a:lnTo>
                      <a:lnTo>
                        <a:pt x="372" y="111"/>
                      </a:lnTo>
                      <a:lnTo>
                        <a:pt x="368" y="108"/>
                      </a:lnTo>
                      <a:lnTo>
                        <a:pt x="363" y="101"/>
                      </a:lnTo>
                      <a:lnTo>
                        <a:pt x="359" y="92"/>
                      </a:lnTo>
                      <a:lnTo>
                        <a:pt x="358" y="88"/>
                      </a:lnTo>
                      <a:lnTo>
                        <a:pt x="357" y="84"/>
                      </a:lnTo>
                      <a:lnTo>
                        <a:pt x="357" y="84"/>
                      </a:lnTo>
                      <a:lnTo>
                        <a:pt x="348" y="93"/>
                      </a:lnTo>
                      <a:lnTo>
                        <a:pt x="339" y="101"/>
                      </a:lnTo>
                      <a:lnTo>
                        <a:pt x="334" y="104"/>
                      </a:lnTo>
                      <a:lnTo>
                        <a:pt x="329" y="106"/>
                      </a:lnTo>
                      <a:lnTo>
                        <a:pt x="325" y="108"/>
                      </a:lnTo>
                      <a:lnTo>
                        <a:pt x="321" y="108"/>
                      </a:lnTo>
                      <a:lnTo>
                        <a:pt x="321" y="108"/>
                      </a:lnTo>
                      <a:lnTo>
                        <a:pt x="318" y="107"/>
                      </a:lnTo>
                      <a:lnTo>
                        <a:pt x="313" y="105"/>
                      </a:lnTo>
                      <a:lnTo>
                        <a:pt x="308" y="102"/>
                      </a:lnTo>
                      <a:lnTo>
                        <a:pt x="304" y="99"/>
                      </a:lnTo>
                      <a:lnTo>
                        <a:pt x="300" y="94"/>
                      </a:lnTo>
                      <a:lnTo>
                        <a:pt x="297" y="89"/>
                      </a:lnTo>
                      <a:lnTo>
                        <a:pt x="295" y="82"/>
                      </a:lnTo>
                      <a:lnTo>
                        <a:pt x="295" y="74"/>
                      </a:lnTo>
                      <a:lnTo>
                        <a:pt x="295" y="74"/>
                      </a:lnTo>
                      <a:lnTo>
                        <a:pt x="304" y="73"/>
                      </a:lnTo>
                      <a:lnTo>
                        <a:pt x="316" y="74"/>
                      </a:lnTo>
                      <a:lnTo>
                        <a:pt x="330" y="77"/>
                      </a:lnTo>
                      <a:lnTo>
                        <a:pt x="335" y="78"/>
                      </a:lnTo>
                      <a:lnTo>
                        <a:pt x="339" y="81"/>
                      </a:lnTo>
                      <a:lnTo>
                        <a:pt x="339" y="81"/>
                      </a:lnTo>
                      <a:lnTo>
                        <a:pt x="336" y="78"/>
                      </a:lnTo>
                      <a:lnTo>
                        <a:pt x="335" y="76"/>
                      </a:lnTo>
                      <a:lnTo>
                        <a:pt x="336" y="73"/>
                      </a:lnTo>
                      <a:lnTo>
                        <a:pt x="337" y="71"/>
                      </a:lnTo>
                      <a:lnTo>
                        <a:pt x="339" y="68"/>
                      </a:lnTo>
                      <a:lnTo>
                        <a:pt x="341" y="66"/>
                      </a:lnTo>
                      <a:lnTo>
                        <a:pt x="344" y="65"/>
                      </a:lnTo>
                      <a:lnTo>
                        <a:pt x="348" y="64"/>
                      </a:lnTo>
                      <a:lnTo>
                        <a:pt x="348" y="64"/>
                      </a:lnTo>
                      <a:lnTo>
                        <a:pt x="349" y="62"/>
                      </a:lnTo>
                      <a:lnTo>
                        <a:pt x="350" y="58"/>
                      </a:lnTo>
                      <a:lnTo>
                        <a:pt x="349" y="57"/>
                      </a:lnTo>
                      <a:lnTo>
                        <a:pt x="348" y="55"/>
                      </a:lnTo>
                      <a:lnTo>
                        <a:pt x="344" y="54"/>
                      </a:lnTo>
                      <a:lnTo>
                        <a:pt x="339" y="53"/>
                      </a:lnTo>
                      <a:lnTo>
                        <a:pt x="339" y="53"/>
                      </a:lnTo>
                      <a:lnTo>
                        <a:pt x="336" y="52"/>
                      </a:lnTo>
                      <a:lnTo>
                        <a:pt x="334" y="51"/>
                      </a:lnTo>
                      <a:lnTo>
                        <a:pt x="332" y="49"/>
                      </a:lnTo>
                      <a:lnTo>
                        <a:pt x="331" y="47"/>
                      </a:lnTo>
                      <a:lnTo>
                        <a:pt x="330" y="43"/>
                      </a:lnTo>
                      <a:lnTo>
                        <a:pt x="330" y="38"/>
                      </a:lnTo>
                      <a:lnTo>
                        <a:pt x="330" y="38"/>
                      </a:lnTo>
                      <a:lnTo>
                        <a:pt x="329" y="38"/>
                      </a:lnTo>
                      <a:lnTo>
                        <a:pt x="325" y="39"/>
                      </a:lnTo>
                      <a:lnTo>
                        <a:pt x="312" y="45"/>
                      </a:lnTo>
                      <a:lnTo>
                        <a:pt x="312" y="45"/>
                      </a:lnTo>
                      <a:lnTo>
                        <a:pt x="309" y="45"/>
                      </a:lnTo>
                      <a:lnTo>
                        <a:pt x="307" y="45"/>
                      </a:lnTo>
                      <a:lnTo>
                        <a:pt x="306" y="44"/>
                      </a:lnTo>
                      <a:lnTo>
                        <a:pt x="305" y="42"/>
                      </a:lnTo>
                      <a:lnTo>
                        <a:pt x="306" y="41"/>
                      </a:lnTo>
                      <a:lnTo>
                        <a:pt x="307" y="38"/>
                      </a:lnTo>
                      <a:lnTo>
                        <a:pt x="312" y="33"/>
                      </a:lnTo>
                      <a:lnTo>
                        <a:pt x="312" y="33"/>
                      </a:lnTo>
                      <a:lnTo>
                        <a:pt x="312" y="17"/>
                      </a:lnTo>
                      <a:lnTo>
                        <a:pt x="312" y="17"/>
                      </a:lnTo>
                      <a:lnTo>
                        <a:pt x="311" y="18"/>
                      </a:lnTo>
                      <a:lnTo>
                        <a:pt x="308" y="18"/>
                      </a:lnTo>
                      <a:lnTo>
                        <a:pt x="306" y="18"/>
                      </a:lnTo>
                      <a:lnTo>
                        <a:pt x="305" y="16"/>
                      </a:lnTo>
                      <a:lnTo>
                        <a:pt x="304" y="13"/>
                      </a:lnTo>
                      <a:lnTo>
                        <a:pt x="303" y="9"/>
                      </a:lnTo>
                      <a:lnTo>
                        <a:pt x="303" y="9"/>
                      </a:lnTo>
                      <a:lnTo>
                        <a:pt x="303" y="7"/>
                      </a:lnTo>
                      <a:lnTo>
                        <a:pt x="302" y="5"/>
                      </a:lnTo>
                      <a:lnTo>
                        <a:pt x="299" y="3"/>
                      </a:lnTo>
                      <a:lnTo>
                        <a:pt x="295" y="0"/>
                      </a:lnTo>
                      <a:lnTo>
                        <a:pt x="295" y="0"/>
                      </a:lnTo>
                      <a:lnTo>
                        <a:pt x="290" y="3"/>
                      </a:lnTo>
                      <a:lnTo>
                        <a:pt x="287" y="5"/>
                      </a:lnTo>
                      <a:lnTo>
                        <a:pt x="286" y="7"/>
                      </a:lnTo>
                      <a:lnTo>
                        <a:pt x="286" y="9"/>
                      </a:lnTo>
                      <a:lnTo>
                        <a:pt x="286" y="9"/>
                      </a:lnTo>
                      <a:lnTo>
                        <a:pt x="285" y="11"/>
                      </a:lnTo>
                      <a:lnTo>
                        <a:pt x="284" y="13"/>
                      </a:lnTo>
                      <a:lnTo>
                        <a:pt x="281" y="16"/>
                      </a:lnTo>
                      <a:lnTo>
                        <a:pt x="278" y="17"/>
                      </a:lnTo>
                      <a:lnTo>
                        <a:pt x="276" y="17"/>
                      </a:lnTo>
                      <a:lnTo>
                        <a:pt x="276" y="17"/>
                      </a:lnTo>
                      <a:lnTo>
                        <a:pt x="276" y="21"/>
                      </a:lnTo>
                      <a:lnTo>
                        <a:pt x="277" y="24"/>
                      </a:lnTo>
                      <a:lnTo>
                        <a:pt x="281" y="28"/>
                      </a:lnTo>
                      <a:lnTo>
                        <a:pt x="286" y="33"/>
                      </a:lnTo>
                      <a:lnTo>
                        <a:pt x="286" y="33"/>
                      </a:lnTo>
                      <a:lnTo>
                        <a:pt x="286" y="38"/>
                      </a:lnTo>
                      <a:lnTo>
                        <a:pt x="285" y="42"/>
                      </a:lnTo>
                      <a:lnTo>
                        <a:pt x="284" y="44"/>
                      </a:lnTo>
                      <a:lnTo>
                        <a:pt x="282" y="45"/>
                      </a:lnTo>
                      <a:lnTo>
                        <a:pt x="280" y="45"/>
                      </a:lnTo>
                      <a:lnTo>
                        <a:pt x="276" y="45"/>
                      </a:lnTo>
                      <a:lnTo>
                        <a:pt x="276" y="45"/>
                      </a:lnTo>
                      <a:lnTo>
                        <a:pt x="276" y="44"/>
                      </a:lnTo>
                      <a:lnTo>
                        <a:pt x="275" y="42"/>
                      </a:lnTo>
                      <a:lnTo>
                        <a:pt x="271" y="39"/>
                      </a:lnTo>
                      <a:lnTo>
                        <a:pt x="265" y="38"/>
                      </a:lnTo>
                      <a:lnTo>
                        <a:pt x="259" y="38"/>
                      </a:lnTo>
                      <a:lnTo>
                        <a:pt x="259" y="38"/>
                      </a:lnTo>
                      <a:lnTo>
                        <a:pt x="259" y="43"/>
                      </a:lnTo>
                      <a:lnTo>
                        <a:pt x="258" y="47"/>
                      </a:lnTo>
                      <a:lnTo>
                        <a:pt x="257" y="49"/>
                      </a:lnTo>
                      <a:lnTo>
                        <a:pt x="255" y="51"/>
                      </a:lnTo>
                      <a:lnTo>
                        <a:pt x="253" y="52"/>
                      </a:lnTo>
                      <a:lnTo>
                        <a:pt x="250" y="53"/>
                      </a:lnTo>
                      <a:lnTo>
                        <a:pt x="250" y="53"/>
                      </a:lnTo>
                      <a:lnTo>
                        <a:pt x="245" y="54"/>
                      </a:lnTo>
                      <a:lnTo>
                        <a:pt x="240" y="55"/>
                      </a:lnTo>
                      <a:lnTo>
                        <a:pt x="239" y="57"/>
                      </a:lnTo>
                      <a:lnTo>
                        <a:pt x="238" y="58"/>
                      </a:lnTo>
                      <a:lnTo>
                        <a:pt x="239" y="62"/>
                      </a:lnTo>
                      <a:lnTo>
                        <a:pt x="240" y="64"/>
                      </a:lnTo>
                      <a:lnTo>
                        <a:pt x="240" y="64"/>
                      </a:lnTo>
                      <a:lnTo>
                        <a:pt x="245" y="65"/>
                      </a:lnTo>
                      <a:lnTo>
                        <a:pt x="248" y="66"/>
                      </a:lnTo>
                      <a:lnTo>
                        <a:pt x="250" y="68"/>
                      </a:lnTo>
                      <a:lnTo>
                        <a:pt x="252" y="71"/>
                      </a:lnTo>
                      <a:lnTo>
                        <a:pt x="253" y="73"/>
                      </a:lnTo>
                      <a:lnTo>
                        <a:pt x="254" y="76"/>
                      </a:lnTo>
                      <a:lnTo>
                        <a:pt x="253" y="78"/>
                      </a:lnTo>
                      <a:lnTo>
                        <a:pt x="250" y="81"/>
                      </a:lnTo>
                      <a:lnTo>
                        <a:pt x="250" y="81"/>
                      </a:lnTo>
                      <a:lnTo>
                        <a:pt x="254" y="78"/>
                      </a:lnTo>
                      <a:lnTo>
                        <a:pt x="259" y="77"/>
                      </a:lnTo>
                      <a:lnTo>
                        <a:pt x="272" y="74"/>
                      </a:lnTo>
                      <a:lnTo>
                        <a:pt x="285" y="73"/>
                      </a:lnTo>
                      <a:lnTo>
                        <a:pt x="295" y="74"/>
                      </a:lnTo>
                      <a:lnTo>
                        <a:pt x="295" y="74"/>
                      </a:lnTo>
                      <a:lnTo>
                        <a:pt x="294" y="82"/>
                      </a:lnTo>
                      <a:lnTo>
                        <a:pt x="292" y="89"/>
                      </a:lnTo>
                      <a:lnTo>
                        <a:pt x="289" y="94"/>
                      </a:lnTo>
                      <a:lnTo>
                        <a:pt x="285" y="99"/>
                      </a:lnTo>
                      <a:lnTo>
                        <a:pt x="281" y="102"/>
                      </a:lnTo>
                      <a:lnTo>
                        <a:pt x="275" y="105"/>
                      </a:lnTo>
                      <a:lnTo>
                        <a:pt x="271" y="107"/>
                      </a:lnTo>
                      <a:lnTo>
                        <a:pt x="267" y="108"/>
                      </a:lnTo>
                      <a:lnTo>
                        <a:pt x="267" y="108"/>
                      </a:lnTo>
                      <a:lnTo>
                        <a:pt x="264" y="108"/>
                      </a:lnTo>
                      <a:lnTo>
                        <a:pt x="260" y="106"/>
                      </a:lnTo>
                      <a:lnTo>
                        <a:pt x="255" y="104"/>
                      </a:lnTo>
                      <a:lnTo>
                        <a:pt x="250" y="101"/>
                      </a:lnTo>
                      <a:lnTo>
                        <a:pt x="240" y="93"/>
                      </a:lnTo>
                      <a:lnTo>
                        <a:pt x="232" y="84"/>
                      </a:lnTo>
                      <a:lnTo>
                        <a:pt x="232" y="84"/>
                      </a:lnTo>
                      <a:lnTo>
                        <a:pt x="231" y="88"/>
                      </a:lnTo>
                      <a:lnTo>
                        <a:pt x="230" y="92"/>
                      </a:lnTo>
                      <a:lnTo>
                        <a:pt x="226" y="101"/>
                      </a:lnTo>
                      <a:lnTo>
                        <a:pt x="221" y="108"/>
                      </a:lnTo>
                      <a:lnTo>
                        <a:pt x="218" y="111"/>
                      </a:lnTo>
                      <a:lnTo>
                        <a:pt x="214" y="113"/>
                      </a:lnTo>
                      <a:lnTo>
                        <a:pt x="214" y="113"/>
                      </a:lnTo>
                      <a:lnTo>
                        <a:pt x="208" y="113"/>
                      </a:lnTo>
                      <a:lnTo>
                        <a:pt x="201" y="112"/>
                      </a:lnTo>
                      <a:lnTo>
                        <a:pt x="195" y="109"/>
                      </a:lnTo>
                      <a:lnTo>
                        <a:pt x="189" y="106"/>
                      </a:lnTo>
                      <a:lnTo>
                        <a:pt x="185" y="102"/>
                      </a:lnTo>
                      <a:lnTo>
                        <a:pt x="182" y="98"/>
                      </a:lnTo>
                      <a:lnTo>
                        <a:pt x="179" y="94"/>
                      </a:lnTo>
                      <a:lnTo>
                        <a:pt x="179" y="90"/>
                      </a:lnTo>
                      <a:lnTo>
                        <a:pt x="179" y="90"/>
                      </a:lnTo>
                      <a:lnTo>
                        <a:pt x="186" y="89"/>
                      </a:lnTo>
                      <a:lnTo>
                        <a:pt x="196" y="88"/>
                      </a:lnTo>
                      <a:lnTo>
                        <a:pt x="214" y="89"/>
                      </a:lnTo>
                      <a:lnTo>
                        <a:pt x="206" y="77"/>
                      </a:lnTo>
                      <a:lnTo>
                        <a:pt x="206" y="77"/>
                      </a:lnTo>
                      <a:lnTo>
                        <a:pt x="207" y="74"/>
                      </a:lnTo>
                      <a:lnTo>
                        <a:pt x="211" y="70"/>
                      </a:lnTo>
                      <a:lnTo>
                        <a:pt x="217" y="67"/>
                      </a:lnTo>
                      <a:lnTo>
                        <a:pt x="223" y="64"/>
                      </a:lnTo>
                      <a:lnTo>
                        <a:pt x="223" y="64"/>
                      </a:lnTo>
                      <a:lnTo>
                        <a:pt x="216" y="59"/>
                      </a:lnTo>
                      <a:lnTo>
                        <a:pt x="210" y="57"/>
                      </a:lnTo>
                      <a:lnTo>
                        <a:pt x="207" y="57"/>
                      </a:lnTo>
                      <a:lnTo>
                        <a:pt x="202" y="57"/>
                      </a:lnTo>
                      <a:lnTo>
                        <a:pt x="196" y="59"/>
                      </a:lnTo>
                      <a:lnTo>
                        <a:pt x="196" y="59"/>
                      </a:lnTo>
                      <a:lnTo>
                        <a:pt x="196" y="50"/>
                      </a:lnTo>
                      <a:lnTo>
                        <a:pt x="196" y="50"/>
                      </a:lnTo>
                      <a:lnTo>
                        <a:pt x="194" y="49"/>
                      </a:lnTo>
                      <a:lnTo>
                        <a:pt x="191" y="48"/>
                      </a:lnTo>
                      <a:lnTo>
                        <a:pt x="185" y="49"/>
                      </a:lnTo>
                      <a:lnTo>
                        <a:pt x="179" y="51"/>
                      </a:lnTo>
                      <a:lnTo>
                        <a:pt x="179" y="51"/>
                      </a:lnTo>
                      <a:lnTo>
                        <a:pt x="179" y="48"/>
                      </a:lnTo>
                      <a:lnTo>
                        <a:pt x="180" y="45"/>
                      </a:lnTo>
                      <a:lnTo>
                        <a:pt x="182" y="39"/>
                      </a:lnTo>
                      <a:lnTo>
                        <a:pt x="182" y="36"/>
                      </a:lnTo>
                      <a:lnTo>
                        <a:pt x="182" y="33"/>
                      </a:lnTo>
                      <a:lnTo>
                        <a:pt x="181" y="31"/>
                      </a:lnTo>
                      <a:lnTo>
                        <a:pt x="179" y="28"/>
                      </a:lnTo>
                      <a:lnTo>
                        <a:pt x="179" y="28"/>
                      </a:lnTo>
                      <a:lnTo>
                        <a:pt x="175" y="30"/>
                      </a:lnTo>
                      <a:lnTo>
                        <a:pt x="172" y="31"/>
                      </a:lnTo>
                      <a:lnTo>
                        <a:pt x="169" y="31"/>
                      </a:lnTo>
                      <a:lnTo>
                        <a:pt x="167" y="30"/>
                      </a:lnTo>
                      <a:lnTo>
                        <a:pt x="163" y="28"/>
                      </a:lnTo>
                      <a:lnTo>
                        <a:pt x="162" y="26"/>
                      </a:lnTo>
                      <a:lnTo>
                        <a:pt x="160" y="22"/>
                      </a:lnTo>
                      <a:lnTo>
                        <a:pt x="160" y="22"/>
                      </a:lnTo>
                      <a:lnTo>
                        <a:pt x="155" y="18"/>
                      </a:lnTo>
                      <a:lnTo>
                        <a:pt x="153" y="17"/>
                      </a:lnTo>
                      <a:lnTo>
                        <a:pt x="152" y="18"/>
                      </a:lnTo>
                      <a:lnTo>
                        <a:pt x="152" y="20"/>
                      </a:lnTo>
                      <a:lnTo>
                        <a:pt x="152" y="25"/>
                      </a:lnTo>
                      <a:lnTo>
                        <a:pt x="152" y="25"/>
                      </a:lnTo>
                      <a:lnTo>
                        <a:pt x="151" y="28"/>
                      </a:lnTo>
                      <a:lnTo>
                        <a:pt x="150" y="30"/>
                      </a:lnTo>
                      <a:lnTo>
                        <a:pt x="148" y="32"/>
                      </a:lnTo>
                      <a:lnTo>
                        <a:pt x="146" y="33"/>
                      </a:lnTo>
                      <a:lnTo>
                        <a:pt x="143" y="34"/>
                      </a:lnTo>
                      <a:lnTo>
                        <a:pt x="140" y="34"/>
                      </a:lnTo>
                      <a:lnTo>
                        <a:pt x="134" y="33"/>
                      </a:lnTo>
                      <a:lnTo>
                        <a:pt x="134" y="33"/>
                      </a:lnTo>
                      <a:lnTo>
                        <a:pt x="139" y="38"/>
                      </a:lnTo>
                      <a:lnTo>
                        <a:pt x="143" y="44"/>
                      </a:lnTo>
                      <a:lnTo>
                        <a:pt x="146" y="49"/>
                      </a:lnTo>
                      <a:lnTo>
                        <a:pt x="152" y="54"/>
                      </a:lnTo>
                      <a:lnTo>
                        <a:pt x="152" y="54"/>
                      </a:lnTo>
                      <a:lnTo>
                        <a:pt x="151" y="59"/>
                      </a:lnTo>
                      <a:lnTo>
                        <a:pt x="150" y="61"/>
                      </a:lnTo>
                      <a:lnTo>
                        <a:pt x="148" y="62"/>
                      </a:lnTo>
                      <a:lnTo>
                        <a:pt x="142" y="61"/>
                      </a:lnTo>
                      <a:lnTo>
                        <a:pt x="142" y="61"/>
                      </a:lnTo>
                      <a:lnTo>
                        <a:pt x="141" y="60"/>
                      </a:lnTo>
                      <a:lnTo>
                        <a:pt x="137" y="59"/>
                      </a:lnTo>
                      <a:lnTo>
                        <a:pt x="132" y="59"/>
                      </a:lnTo>
                      <a:lnTo>
                        <a:pt x="124" y="61"/>
                      </a:lnTo>
                      <a:lnTo>
                        <a:pt x="124" y="61"/>
                      </a:lnTo>
                      <a:lnTo>
                        <a:pt x="130" y="63"/>
                      </a:lnTo>
                      <a:lnTo>
                        <a:pt x="131" y="65"/>
                      </a:lnTo>
                      <a:lnTo>
                        <a:pt x="132" y="66"/>
                      </a:lnTo>
                      <a:lnTo>
                        <a:pt x="131" y="68"/>
                      </a:lnTo>
                      <a:lnTo>
                        <a:pt x="130" y="69"/>
                      </a:lnTo>
                      <a:lnTo>
                        <a:pt x="124" y="74"/>
                      </a:lnTo>
                      <a:lnTo>
                        <a:pt x="124" y="74"/>
                      </a:lnTo>
                      <a:lnTo>
                        <a:pt x="119" y="75"/>
                      </a:lnTo>
                      <a:lnTo>
                        <a:pt x="116" y="78"/>
                      </a:lnTo>
                      <a:lnTo>
                        <a:pt x="114" y="81"/>
                      </a:lnTo>
                      <a:lnTo>
                        <a:pt x="114" y="83"/>
                      </a:lnTo>
                      <a:lnTo>
                        <a:pt x="116" y="84"/>
                      </a:lnTo>
                      <a:lnTo>
                        <a:pt x="118" y="85"/>
                      </a:lnTo>
                      <a:lnTo>
                        <a:pt x="121" y="86"/>
                      </a:lnTo>
                      <a:lnTo>
                        <a:pt x="124" y="86"/>
                      </a:lnTo>
                      <a:lnTo>
                        <a:pt x="124" y="86"/>
                      </a:lnTo>
                      <a:lnTo>
                        <a:pt x="128" y="86"/>
                      </a:lnTo>
                      <a:lnTo>
                        <a:pt x="131" y="86"/>
                      </a:lnTo>
                      <a:lnTo>
                        <a:pt x="134" y="88"/>
                      </a:lnTo>
                      <a:lnTo>
                        <a:pt x="136" y="90"/>
                      </a:lnTo>
                      <a:lnTo>
                        <a:pt x="137" y="92"/>
                      </a:lnTo>
                      <a:lnTo>
                        <a:pt x="137" y="94"/>
                      </a:lnTo>
                      <a:lnTo>
                        <a:pt x="136" y="96"/>
                      </a:lnTo>
                      <a:lnTo>
                        <a:pt x="134" y="98"/>
                      </a:lnTo>
                      <a:lnTo>
                        <a:pt x="134" y="98"/>
                      </a:lnTo>
                      <a:lnTo>
                        <a:pt x="137" y="95"/>
                      </a:lnTo>
                      <a:lnTo>
                        <a:pt x="142" y="93"/>
                      </a:lnTo>
                      <a:lnTo>
                        <a:pt x="146" y="91"/>
                      </a:lnTo>
                      <a:lnTo>
                        <a:pt x="151" y="91"/>
                      </a:lnTo>
                      <a:lnTo>
                        <a:pt x="156" y="91"/>
                      </a:lnTo>
                      <a:lnTo>
                        <a:pt x="161" y="91"/>
                      </a:lnTo>
                      <a:lnTo>
                        <a:pt x="166" y="92"/>
                      </a:lnTo>
                      <a:lnTo>
                        <a:pt x="170" y="94"/>
                      </a:lnTo>
                      <a:lnTo>
                        <a:pt x="170" y="94"/>
                      </a:lnTo>
                      <a:lnTo>
                        <a:pt x="170" y="98"/>
                      </a:lnTo>
                      <a:lnTo>
                        <a:pt x="168" y="104"/>
                      </a:lnTo>
                      <a:lnTo>
                        <a:pt x="166" y="108"/>
                      </a:lnTo>
                      <a:lnTo>
                        <a:pt x="162" y="112"/>
                      </a:lnTo>
                      <a:lnTo>
                        <a:pt x="157" y="116"/>
                      </a:lnTo>
                      <a:lnTo>
                        <a:pt x="152" y="120"/>
                      </a:lnTo>
                      <a:lnTo>
                        <a:pt x="152" y="120"/>
                      </a:lnTo>
                      <a:lnTo>
                        <a:pt x="150" y="121"/>
                      </a:lnTo>
                      <a:lnTo>
                        <a:pt x="147" y="123"/>
                      </a:lnTo>
                      <a:lnTo>
                        <a:pt x="142" y="123"/>
                      </a:lnTo>
                      <a:lnTo>
                        <a:pt x="136" y="123"/>
                      </a:lnTo>
                      <a:lnTo>
                        <a:pt x="130" y="121"/>
                      </a:lnTo>
                      <a:lnTo>
                        <a:pt x="122" y="118"/>
                      </a:lnTo>
                      <a:lnTo>
                        <a:pt x="116" y="113"/>
                      </a:lnTo>
                      <a:lnTo>
                        <a:pt x="111" y="110"/>
                      </a:lnTo>
                      <a:lnTo>
                        <a:pt x="107" y="106"/>
                      </a:lnTo>
                      <a:lnTo>
                        <a:pt x="107" y="106"/>
                      </a:lnTo>
                      <a:lnTo>
                        <a:pt x="108" y="111"/>
                      </a:lnTo>
                      <a:lnTo>
                        <a:pt x="109" y="118"/>
                      </a:lnTo>
                      <a:lnTo>
                        <a:pt x="108" y="121"/>
                      </a:lnTo>
                      <a:lnTo>
                        <a:pt x="107" y="124"/>
                      </a:lnTo>
                      <a:lnTo>
                        <a:pt x="103" y="127"/>
                      </a:lnTo>
                      <a:lnTo>
                        <a:pt x="98" y="129"/>
                      </a:lnTo>
                      <a:lnTo>
                        <a:pt x="98" y="129"/>
                      </a:lnTo>
                      <a:lnTo>
                        <a:pt x="94" y="131"/>
                      </a:lnTo>
                      <a:lnTo>
                        <a:pt x="90" y="131"/>
                      </a:lnTo>
                      <a:lnTo>
                        <a:pt x="85" y="129"/>
                      </a:lnTo>
                      <a:lnTo>
                        <a:pt x="80" y="126"/>
                      </a:lnTo>
                      <a:lnTo>
                        <a:pt x="70" y="118"/>
                      </a:lnTo>
                      <a:lnTo>
                        <a:pt x="62" y="110"/>
                      </a:lnTo>
                      <a:lnTo>
                        <a:pt x="62" y="110"/>
                      </a:lnTo>
                      <a:lnTo>
                        <a:pt x="74" y="110"/>
                      </a:lnTo>
                      <a:lnTo>
                        <a:pt x="82" y="108"/>
                      </a:lnTo>
                      <a:lnTo>
                        <a:pt x="85" y="106"/>
                      </a:lnTo>
                      <a:lnTo>
                        <a:pt x="87" y="105"/>
                      </a:lnTo>
                      <a:lnTo>
                        <a:pt x="88" y="103"/>
                      </a:lnTo>
                      <a:lnTo>
                        <a:pt x="88" y="102"/>
                      </a:lnTo>
                      <a:lnTo>
                        <a:pt x="88" y="100"/>
                      </a:lnTo>
                      <a:lnTo>
                        <a:pt x="88" y="100"/>
                      </a:lnTo>
                      <a:lnTo>
                        <a:pt x="91" y="96"/>
                      </a:lnTo>
                      <a:lnTo>
                        <a:pt x="94" y="92"/>
                      </a:lnTo>
                      <a:lnTo>
                        <a:pt x="97" y="87"/>
                      </a:lnTo>
                      <a:lnTo>
                        <a:pt x="98" y="82"/>
                      </a:lnTo>
                      <a:lnTo>
                        <a:pt x="98" y="82"/>
                      </a:lnTo>
                      <a:lnTo>
                        <a:pt x="92" y="80"/>
                      </a:lnTo>
                      <a:lnTo>
                        <a:pt x="84" y="78"/>
                      </a:lnTo>
                      <a:lnTo>
                        <a:pt x="78" y="80"/>
                      </a:lnTo>
                      <a:lnTo>
                        <a:pt x="71" y="81"/>
                      </a:lnTo>
                      <a:lnTo>
                        <a:pt x="80" y="74"/>
                      </a:lnTo>
                      <a:lnTo>
                        <a:pt x="80" y="74"/>
                      </a:lnTo>
                      <a:lnTo>
                        <a:pt x="77" y="72"/>
                      </a:lnTo>
                      <a:lnTo>
                        <a:pt x="73" y="71"/>
                      </a:lnTo>
                      <a:lnTo>
                        <a:pt x="70" y="71"/>
                      </a:lnTo>
                      <a:lnTo>
                        <a:pt x="67" y="72"/>
                      </a:lnTo>
                      <a:lnTo>
                        <a:pt x="60" y="75"/>
                      </a:lnTo>
                      <a:lnTo>
                        <a:pt x="54" y="81"/>
                      </a:lnTo>
                      <a:lnTo>
                        <a:pt x="54" y="81"/>
                      </a:lnTo>
                      <a:lnTo>
                        <a:pt x="53" y="74"/>
                      </a:lnTo>
                      <a:lnTo>
                        <a:pt x="50" y="70"/>
                      </a:lnTo>
                      <a:lnTo>
                        <a:pt x="47" y="67"/>
                      </a:lnTo>
                      <a:lnTo>
                        <a:pt x="44" y="65"/>
                      </a:lnTo>
                      <a:lnTo>
                        <a:pt x="41" y="64"/>
                      </a:lnTo>
                      <a:lnTo>
                        <a:pt x="38" y="63"/>
                      </a:lnTo>
                      <a:lnTo>
                        <a:pt x="36" y="64"/>
                      </a:lnTo>
                      <a:lnTo>
                        <a:pt x="35" y="64"/>
                      </a:lnTo>
                      <a:lnTo>
                        <a:pt x="35" y="64"/>
                      </a:lnTo>
                      <a:lnTo>
                        <a:pt x="30" y="64"/>
                      </a:lnTo>
                      <a:lnTo>
                        <a:pt x="27" y="63"/>
                      </a:lnTo>
                      <a:lnTo>
                        <a:pt x="23" y="61"/>
                      </a:lnTo>
                      <a:lnTo>
                        <a:pt x="18" y="58"/>
                      </a:lnTo>
                      <a:lnTo>
                        <a:pt x="18" y="58"/>
                      </a:lnTo>
                      <a:lnTo>
                        <a:pt x="8" y="71"/>
                      </a:lnTo>
                      <a:lnTo>
                        <a:pt x="5" y="75"/>
                      </a:lnTo>
                      <a:lnTo>
                        <a:pt x="0" y="81"/>
                      </a:lnTo>
                      <a:lnTo>
                        <a:pt x="0" y="81"/>
                      </a:lnTo>
                      <a:lnTo>
                        <a:pt x="9" y="82"/>
                      </a:lnTo>
                      <a:lnTo>
                        <a:pt x="17" y="85"/>
                      </a:lnTo>
                      <a:lnTo>
                        <a:pt x="24" y="88"/>
                      </a:lnTo>
                      <a:lnTo>
                        <a:pt x="30" y="92"/>
                      </a:lnTo>
                      <a:lnTo>
                        <a:pt x="35" y="98"/>
                      </a:lnTo>
                      <a:lnTo>
                        <a:pt x="41" y="104"/>
                      </a:lnTo>
                      <a:lnTo>
                        <a:pt x="54" y="122"/>
                      </a:lnTo>
                      <a:lnTo>
                        <a:pt x="54" y="122"/>
                      </a:lnTo>
                      <a:lnTo>
                        <a:pt x="61" y="130"/>
                      </a:lnTo>
                      <a:lnTo>
                        <a:pt x="68" y="137"/>
                      </a:lnTo>
                      <a:lnTo>
                        <a:pt x="76" y="142"/>
                      </a:lnTo>
                      <a:lnTo>
                        <a:pt x="84" y="145"/>
                      </a:lnTo>
                      <a:lnTo>
                        <a:pt x="93" y="146"/>
                      </a:lnTo>
                      <a:lnTo>
                        <a:pt x="101" y="145"/>
                      </a:lnTo>
                      <a:lnTo>
                        <a:pt x="105" y="143"/>
                      </a:lnTo>
                      <a:lnTo>
                        <a:pt x="109" y="141"/>
                      </a:lnTo>
                      <a:lnTo>
                        <a:pt x="112" y="138"/>
                      </a:lnTo>
                      <a:lnTo>
                        <a:pt x="115" y="134"/>
                      </a:lnTo>
                      <a:lnTo>
                        <a:pt x="115" y="134"/>
                      </a:lnTo>
                      <a:lnTo>
                        <a:pt x="120" y="136"/>
                      </a:lnTo>
                      <a:lnTo>
                        <a:pt x="126" y="137"/>
                      </a:lnTo>
                      <a:lnTo>
                        <a:pt x="135" y="137"/>
                      </a:lnTo>
                      <a:lnTo>
                        <a:pt x="143" y="137"/>
                      </a:lnTo>
                      <a:lnTo>
                        <a:pt x="151" y="135"/>
                      </a:lnTo>
                      <a:lnTo>
                        <a:pt x="155" y="133"/>
                      </a:lnTo>
                      <a:lnTo>
                        <a:pt x="158" y="131"/>
                      </a:lnTo>
                      <a:lnTo>
                        <a:pt x="162" y="128"/>
                      </a:lnTo>
                      <a:lnTo>
                        <a:pt x="166" y="124"/>
                      </a:lnTo>
                      <a:lnTo>
                        <a:pt x="168" y="120"/>
                      </a:lnTo>
                      <a:lnTo>
                        <a:pt x="170" y="114"/>
                      </a:lnTo>
                      <a:lnTo>
                        <a:pt x="170" y="114"/>
                      </a:lnTo>
                      <a:lnTo>
                        <a:pt x="184" y="122"/>
                      </a:lnTo>
                      <a:lnTo>
                        <a:pt x="192" y="125"/>
                      </a:lnTo>
                      <a:lnTo>
                        <a:pt x="200" y="127"/>
                      </a:lnTo>
                      <a:lnTo>
                        <a:pt x="209" y="127"/>
                      </a:lnTo>
                      <a:lnTo>
                        <a:pt x="213" y="127"/>
                      </a:lnTo>
                      <a:lnTo>
                        <a:pt x="217" y="125"/>
                      </a:lnTo>
                      <a:lnTo>
                        <a:pt x="221" y="123"/>
                      </a:lnTo>
                      <a:lnTo>
                        <a:pt x="225" y="120"/>
                      </a:lnTo>
                      <a:lnTo>
                        <a:pt x="228" y="116"/>
                      </a:lnTo>
                      <a:lnTo>
                        <a:pt x="232" y="111"/>
                      </a:lnTo>
                      <a:lnTo>
                        <a:pt x="232" y="111"/>
                      </a:lnTo>
                      <a:lnTo>
                        <a:pt x="239" y="115"/>
                      </a:lnTo>
                      <a:lnTo>
                        <a:pt x="248" y="119"/>
                      </a:lnTo>
                      <a:lnTo>
                        <a:pt x="257" y="122"/>
                      </a:lnTo>
                      <a:lnTo>
                        <a:pt x="266" y="122"/>
                      </a:lnTo>
                      <a:lnTo>
                        <a:pt x="275" y="122"/>
                      </a:lnTo>
                      <a:lnTo>
                        <a:pt x="280" y="121"/>
                      </a:lnTo>
                      <a:lnTo>
                        <a:pt x="284" y="119"/>
                      </a:lnTo>
                      <a:lnTo>
                        <a:pt x="287" y="116"/>
                      </a:lnTo>
                      <a:lnTo>
                        <a:pt x="290" y="113"/>
                      </a:lnTo>
                      <a:lnTo>
                        <a:pt x="293" y="109"/>
                      </a:lnTo>
                      <a:lnTo>
                        <a:pt x="295" y="10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0" name="Freeform 1724">
                  <a:extLst>
                    <a:ext uri="{FF2B5EF4-FFF2-40B4-BE49-F238E27FC236}">
                      <a16:creationId xmlns:a16="http://schemas.microsoft.com/office/drawing/2014/main" id="{ED3BCC63-D3F8-4028-CFEC-A6AB18099227}"/>
                    </a:ext>
                  </a:extLst>
                </p:cNvPr>
                <p:cNvSpPr>
                  <a:spLocks/>
                </p:cNvSpPr>
                <p:nvPr/>
              </p:nvSpPr>
              <p:spPr bwMode="auto">
                <a:xfrm>
                  <a:off x="6067425" y="5091113"/>
                  <a:ext cx="133350" cy="33338"/>
                </a:xfrm>
                <a:custGeom>
                  <a:avLst/>
                  <a:gdLst>
                    <a:gd name="T0" fmla="*/ 332 w 589"/>
                    <a:gd name="T1" fmla="*/ 122 h 146"/>
                    <a:gd name="T2" fmla="*/ 380 w 589"/>
                    <a:gd name="T3" fmla="*/ 127 h 146"/>
                    <a:gd name="T4" fmla="*/ 435 w 589"/>
                    <a:gd name="T5" fmla="*/ 133 h 146"/>
                    <a:gd name="T6" fmla="*/ 484 w 589"/>
                    <a:gd name="T7" fmla="*/ 143 h 146"/>
                    <a:gd name="T8" fmla="*/ 554 w 589"/>
                    <a:gd name="T9" fmla="*/ 98 h 146"/>
                    <a:gd name="T10" fmla="*/ 571 w 589"/>
                    <a:gd name="T11" fmla="*/ 58 h 146"/>
                    <a:gd name="T12" fmla="*/ 541 w 589"/>
                    <a:gd name="T13" fmla="*/ 67 h 146"/>
                    <a:gd name="T14" fmla="*/ 509 w 589"/>
                    <a:gd name="T15" fmla="*/ 74 h 146"/>
                    <a:gd name="T16" fmla="*/ 498 w 589"/>
                    <a:gd name="T17" fmla="*/ 96 h 146"/>
                    <a:gd name="T18" fmla="*/ 519 w 589"/>
                    <a:gd name="T19" fmla="*/ 118 h 146"/>
                    <a:gd name="T20" fmla="*/ 480 w 589"/>
                    <a:gd name="T21" fmla="*/ 118 h 146"/>
                    <a:gd name="T22" fmla="*/ 438 w 589"/>
                    <a:gd name="T23" fmla="*/ 120 h 146"/>
                    <a:gd name="T24" fmla="*/ 428 w 589"/>
                    <a:gd name="T25" fmla="*/ 94 h 146"/>
                    <a:gd name="T26" fmla="*/ 453 w 589"/>
                    <a:gd name="T27" fmla="*/ 96 h 146"/>
                    <a:gd name="T28" fmla="*/ 471 w 589"/>
                    <a:gd name="T29" fmla="*/ 85 h 146"/>
                    <a:gd name="T30" fmla="*/ 457 w 589"/>
                    <a:gd name="T31" fmla="*/ 66 h 146"/>
                    <a:gd name="T32" fmla="*/ 439 w 589"/>
                    <a:gd name="T33" fmla="*/ 61 h 146"/>
                    <a:gd name="T34" fmla="*/ 449 w 589"/>
                    <a:gd name="T35" fmla="*/ 34 h 146"/>
                    <a:gd name="T36" fmla="*/ 435 w 589"/>
                    <a:gd name="T37" fmla="*/ 18 h 146"/>
                    <a:gd name="T38" fmla="*/ 411 w 589"/>
                    <a:gd name="T39" fmla="*/ 28 h 146"/>
                    <a:gd name="T40" fmla="*/ 386 w 589"/>
                    <a:gd name="T41" fmla="*/ 57 h 146"/>
                    <a:gd name="T42" fmla="*/ 375 w 589"/>
                    <a:gd name="T43" fmla="*/ 89 h 146"/>
                    <a:gd name="T44" fmla="*/ 395 w 589"/>
                    <a:gd name="T45" fmla="*/ 109 h 146"/>
                    <a:gd name="T46" fmla="*/ 357 w 589"/>
                    <a:gd name="T47" fmla="*/ 84 h 146"/>
                    <a:gd name="T48" fmla="*/ 313 w 589"/>
                    <a:gd name="T49" fmla="*/ 105 h 146"/>
                    <a:gd name="T50" fmla="*/ 330 w 589"/>
                    <a:gd name="T51" fmla="*/ 77 h 146"/>
                    <a:gd name="T52" fmla="*/ 344 w 589"/>
                    <a:gd name="T53" fmla="*/ 65 h 146"/>
                    <a:gd name="T54" fmla="*/ 336 w 589"/>
                    <a:gd name="T55" fmla="*/ 52 h 146"/>
                    <a:gd name="T56" fmla="*/ 312 w 589"/>
                    <a:gd name="T57" fmla="*/ 45 h 146"/>
                    <a:gd name="T58" fmla="*/ 312 w 589"/>
                    <a:gd name="T59" fmla="*/ 17 h 146"/>
                    <a:gd name="T60" fmla="*/ 299 w 589"/>
                    <a:gd name="T61" fmla="*/ 3 h 146"/>
                    <a:gd name="T62" fmla="*/ 281 w 589"/>
                    <a:gd name="T63" fmla="*/ 16 h 146"/>
                    <a:gd name="T64" fmla="*/ 285 w 589"/>
                    <a:gd name="T65" fmla="*/ 42 h 146"/>
                    <a:gd name="T66" fmla="*/ 259 w 589"/>
                    <a:gd name="T67" fmla="*/ 38 h 146"/>
                    <a:gd name="T68" fmla="*/ 240 w 589"/>
                    <a:gd name="T69" fmla="*/ 55 h 146"/>
                    <a:gd name="T70" fmla="*/ 253 w 589"/>
                    <a:gd name="T71" fmla="*/ 73 h 146"/>
                    <a:gd name="T72" fmla="*/ 295 w 589"/>
                    <a:gd name="T73" fmla="*/ 74 h 146"/>
                    <a:gd name="T74" fmla="*/ 264 w 589"/>
                    <a:gd name="T75" fmla="*/ 108 h 146"/>
                    <a:gd name="T76" fmla="*/ 221 w 589"/>
                    <a:gd name="T77" fmla="*/ 108 h 146"/>
                    <a:gd name="T78" fmla="*/ 179 w 589"/>
                    <a:gd name="T79" fmla="*/ 94 h 146"/>
                    <a:gd name="T80" fmla="*/ 217 w 589"/>
                    <a:gd name="T81" fmla="*/ 67 h 146"/>
                    <a:gd name="T82" fmla="*/ 196 w 589"/>
                    <a:gd name="T83" fmla="*/ 50 h 146"/>
                    <a:gd name="T84" fmla="*/ 182 w 589"/>
                    <a:gd name="T85" fmla="*/ 33 h 146"/>
                    <a:gd name="T86" fmla="*/ 160 w 589"/>
                    <a:gd name="T87" fmla="*/ 22 h 146"/>
                    <a:gd name="T88" fmla="*/ 148 w 589"/>
                    <a:gd name="T89" fmla="*/ 32 h 146"/>
                    <a:gd name="T90" fmla="*/ 152 w 589"/>
                    <a:gd name="T91" fmla="*/ 54 h 146"/>
                    <a:gd name="T92" fmla="*/ 124 w 589"/>
                    <a:gd name="T93" fmla="*/ 61 h 146"/>
                    <a:gd name="T94" fmla="*/ 114 w 589"/>
                    <a:gd name="T95" fmla="*/ 81 h 146"/>
                    <a:gd name="T96" fmla="*/ 136 w 589"/>
                    <a:gd name="T97" fmla="*/ 90 h 146"/>
                    <a:gd name="T98" fmla="*/ 156 w 589"/>
                    <a:gd name="T99" fmla="*/ 91 h 146"/>
                    <a:gd name="T100" fmla="*/ 152 w 589"/>
                    <a:gd name="T101" fmla="*/ 120 h 146"/>
                    <a:gd name="T102" fmla="*/ 107 w 589"/>
                    <a:gd name="T103" fmla="*/ 106 h 146"/>
                    <a:gd name="T104" fmla="*/ 90 w 589"/>
                    <a:gd name="T105" fmla="*/ 131 h 146"/>
                    <a:gd name="T106" fmla="*/ 88 w 589"/>
                    <a:gd name="T107" fmla="*/ 103 h 146"/>
                    <a:gd name="T108" fmla="*/ 84 w 589"/>
                    <a:gd name="T109" fmla="*/ 78 h 146"/>
                    <a:gd name="T110" fmla="*/ 54 w 589"/>
                    <a:gd name="T111" fmla="*/ 81 h 146"/>
                    <a:gd name="T112" fmla="*/ 35 w 589"/>
                    <a:gd name="T113" fmla="*/ 64 h 146"/>
                    <a:gd name="T114" fmla="*/ 9 w 589"/>
                    <a:gd name="T115" fmla="*/ 82 h 146"/>
                    <a:gd name="T116" fmla="*/ 76 w 589"/>
                    <a:gd name="T117" fmla="*/ 142 h 146"/>
                    <a:gd name="T118" fmla="*/ 126 w 589"/>
                    <a:gd name="T119" fmla="*/ 137 h 146"/>
                    <a:gd name="T120" fmla="*/ 170 w 589"/>
                    <a:gd name="T121" fmla="*/ 114 h 146"/>
                    <a:gd name="T122" fmla="*/ 232 w 589"/>
                    <a:gd name="T123" fmla="*/ 111 h 146"/>
                    <a:gd name="T124" fmla="*/ 290 w 589"/>
                    <a:gd name="T125" fmla="*/ 11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589" h="146">
                      <a:moveTo>
                        <a:pt x="295" y="105"/>
                      </a:moveTo>
                      <a:lnTo>
                        <a:pt x="295" y="105"/>
                      </a:lnTo>
                      <a:lnTo>
                        <a:pt x="296" y="109"/>
                      </a:lnTo>
                      <a:lnTo>
                        <a:pt x="299" y="113"/>
                      </a:lnTo>
                      <a:lnTo>
                        <a:pt x="302" y="116"/>
                      </a:lnTo>
                      <a:lnTo>
                        <a:pt x="305" y="119"/>
                      </a:lnTo>
                      <a:lnTo>
                        <a:pt x="309" y="121"/>
                      </a:lnTo>
                      <a:lnTo>
                        <a:pt x="313" y="122"/>
                      </a:lnTo>
                      <a:lnTo>
                        <a:pt x="323" y="122"/>
                      </a:lnTo>
                      <a:lnTo>
                        <a:pt x="332" y="122"/>
                      </a:lnTo>
                      <a:lnTo>
                        <a:pt x="341" y="119"/>
                      </a:lnTo>
                      <a:lnTo>
                        <a:pt x="349" y="115"/>
                      </a:lnTo>
                      <a:lnTo>
                        <a:pt x="357" y="111"/>
                      </a:lnTo>
                      <a:lnTo>
                        <a:pt x="357" y="111"/>
                      </a:lnTo>
                      <a:lnTo>
                        <a:pt x="361" y="116"/>
                      </a:lnTo>
                      <a:lnTo>
                        <a:pt x="364" y="120"/>
                      </a:lnTo>
                      <a:lnTo>
                        <a:pt x="368" y="123"/>
                      </a:lnTo>
                      <a:lnTo>
                        <a:pt x="372" y="125"/>
                      </a:lnTo>
                      <a:lnTo>
                        <a:pt x="376" y="127"/>
                      </a:lnTo>
                      <a:lnTo>
                        <a:pt x="380" y="127"/>
                      </a:lnTo>
                      <a:lnTo>
                        <a:pt x="388" y="127"/>
                      </a:lnTo>
                      <a:lnTo>
                        <a:pt x="397" y="125"/>
                      </a:lnTo>
                      <a:lnTo>
                        <a:pt x="405" y="122"/>
                      </a:lnTo>
                      <a:lnTo>
                        <a:pt x="419" y="114"/>
                      </a:lnTo>
                      <a:lnTo>
                        <a:pt x="419" y="114"/>
                      </a:lnTo>
                      <a:lnTo>
                        <a:pt x="421" y="120"/>
                      </a:lnTo>
                      <a:lnTo>
                        <a:pt x="424" y="124"/>
                      </a:lnTo>
                      <a:lnTo>
                        <a:pt x="427" y="128"/>
                      </a:lnTo>
                      <a:lnTo>
                        <a:pt x="431" y="131"/>
                      </a:lnTo>
                      <a:lnTo>
                        <a:pt x="435" y="133"/>
                      </a:lnTo>
                      <a:lnTo>
                        <a:pt x="438" y="135"/>
                      </a:lnTo>
                      <a:lnTo>
                        <a:pt x="446" y="137"/>
                      </a:lnTo>
                      <a:lnTo>
                        <a:pt x="455" y="137"/>
                      </a:lnTo>
                      <a:lnTo>
                        <a:pt x="462" y="137"/>
                      </a:lnTo>
                      <a:lnTo>
                        <a:pt x="469" y="136"/>
                      </a:lnTo>
                      <a:lnTo>
                        <a:pt x="474" y="134"/>
                      </a:lnTo>
                      <a:lnTo>
                        <a:pt x="474" y="134"/>
                      </a:lnTo>
                      <a:lnTo>
                        <a:pt x="477" y="138"/>
                      </a:lnTo>
                      <a:lnTo>
                        <a:pt x="480" y="141"/>
                      </a:lnTo>
                      <a:lnTo>
                        <a:pt x="484" y="143"/>
                      </a:lnTo>
                      <a:lnTo>
                        <a:pt x="488" y="145"/>
                      </a:lnTo>
                      <a:lnTo>
                        <a:pt x="496" y="146"/>
                      </a:lnTo>
                      <a:lnTo>
                        <a:pt x="504" y="145"/>
                      </a:lnTo>
                      <a:lnTo>
                        <a:pt x="513" y="142"/>
                      </a:lnTo>
                      <a:lnTo>
                        <a:pt x="521" y="137"/>
                      </a:lnTo>
                      <a:lnTo>
                        <a:pt x="528" y="130"/>
                      </a:lnTo>
                      <a:lnTo>
                        <a:pt x="535" y="122"/>
                      </a:lnTo>
                      <a:lnTo>
                        <a:pt x="535" y="122"/>
                      </a:lnTo>
                      <a:lnTo>
                        <a:pt x="548" y="104"/>
                      </a:lnTo>
                      <a:lnTo>
                        <a:pt x="554" y="98"/>
                      </a:lnTo>
                      <a:lnTo>
                        <a:pt x="559" y="92"/>
                      </a:lnTo>
                      <a:lnTo>
                        <a:pt x="565" y="88"/>
                      </a:lnTo>
                      <a:lnTo>
                        <a:pt x="572" y="85"/>
                      </a:lnTo>
                      <a:lnTo>
                        <a:pt x="579" y="82"/>
                      </a:lnTo>
                      <a:lnTo>
                        <a:pt x="589" y="81"/>
                      </a:lnTo>
                      <a:lnTo>
                        <a:pt x="589" y="81"/>
                      </a:lnTo>
                      <a:lnTo>
                        <a:pt x="584" y="75"/>
                      </a:lnTo>
                      <a:lnTo>
                        <a:pt x="580" y="71"/>
                      </a:lnTo>
                      <a:lnTo>
                        <a:pt x="571" y="58"/>
                      </a:lnTo>
                      <a:lnTo>
                        <a:pt x="571" y="58"/>
                      </a:lnTo>
                      <a:lnTo>
                        <a:pt x="566" y="61"/>
                      </a:lnTo>
                      <a:lnTo>
                        <a:pt x="562" y="63"/>
                      </a:lnTo>
                      <a:lnTo>
                        <a:pt x="559" y="64"/>
                      </a:lnTo>
                      <a:lnTo>
                        <a:pt x="554" y="64"/>
                      </a:lnTo>
                      <a:lnTo>
                        <a:pt x="554" y="64"/>
                      </a:lnTo>
                      <a:lnTo>
                        <a:pt x="553" y="64"/>
                      </a:lnTo>
                      <a:lnTo>
                        <a:pt x="551" y="63"/>
                      </a:lnTo>
                      <a:lnTo>
                        <a:pt x="548" y="64"/>
                      </a:lnTo>
                      <a:lnTo>
                        <a:pt x="545" y="65"/>
                      </a:lnTo>
                      <a:lnTo>
                        <a:pt x="541" y="67"/>
                      </a:lnTo>
                      <a:lnTo>
                        <a:pt x="538" y="70"/>
                      </a:lnTo>
                      <a:lnTo>
                        <a:pt x="536" y="74"/>
                      </a:lnTo>
                      <a:lnTo>
                        <a:pt x="535" y="81"/>
                      </a:lnTo>
                      <a:lnTo>
                        <a:pt x="535" y="81"/>
                      </a:lnTo>
                      <a:lnTo>
                        <a:pt x="529" y="75"/>
                      </a:lnTo>
                      <a:lnTo>
                        <a:pt x="522" y="72"/>
                      </a:lnTo>
                      <a:lnTo>
                        <a:pt x="519" y="71"/>
                      </a:lnTo>
                      <a:lnTo>
                        <a:pt x="516" y="71"/>
                      </a:lnTo>
                      <a:lnTo>
                        <a:pt x="513" y="72"/>
                      </a:lnTo>
                      <a:lnTo>
                        <a:pt x="509" y="74"/>
                      </a:lnTo>
                      <a:lnTo>
                        <a:pt x="518" y="81"/>
                      </a:lnTo>
                      <a:lnTo>
                        <a:pt x="518" y="81"/>
                      </a:lnTo>
                      <a:lnTo>
                        <a:pt x="511" y="80"/>
                      </a:lnTo>
                      <a:lnTo>
                        <a:pt x="504" y="78"/>
                      </a:lnTo>
                      <a:lnTo>
                        <a:pt x="497" y="80"/>
                      </a:lnTo>
                      <a:lnTo>
                        <a:pt x="491" y="82"/>
                      </a:lnTo>
                      <a:lnTo>
                        <a:pt x="491" y="82"/>
                      </a:lnTo>
                      <a:lnTo>
                        <a:pt x="492" y="87"/>
                      </a:lnTo>
                      <a:lnTo>
                        <a:pt x="495" y="92"/>
                      </a:lnTo>
                      <a:lnTo>
                        <a:pt x="498" y="96"/>
                      </a:lnTo>
                      <a:lnTo>
                        <a:pt x="500" y="100"/>
                      </a:lnTo>
                      <a:lnTo>
                        <a:pt x="500" y="102"/>
                      </a:lnTo>
                      <a:lnTo>
                        <a:pt x="500" y="102"/>
                      </a:lnTo>
                      <a:lnTo>
                        <a:pt x="500" y="103"/>
                      </a:lnTo>
                      <a:lnTo>
                        <a:pt x="502" y="105"/>
                      </a:lnTo>
                      <a:lnTo>
                        <a:pt x="510" y="108"/>
                      </a:lnTo>
                      <a:lnTo>
                        <a:pt x="519" y="110"/>
                      </a:lnTo>
                      <a:lnTo>
                        <a:pt x="527" y="110"/>
                      </a:lnTo>
                      <a:lnTo>
                        <a:pt x="527" y="110"/>
                      </a:lnTo>
                      <a:lnTo>
                        <a:pt x="519" y="118"/>
                      </a:lnTo>
                      <a:lnTo>
                        <a:pt x="509" y="126"/>
                      </a:lnTo>
                      <a:lnTo>
                        <a:pt x="503" y="129"/>
                      </a:lnTo>
                      <a:lnTo>
                        <a:pt x="499" y="131"/>
                      </a:lnTo>
                      <a:lnTo>
                        <a:pt x="495" y="131"/>
                      </a:lnTo>
                      <a:lnTo>
                        <a:pt x="491" y="129"/>
                      </a:lnTo>
                      <a:lnTo>
                        <a:pt x="491" y="129"/>
                      </a:lnTo>
                      <a:lnTo>
                        <a:pt x="486" y="127"/>
                      </a:lnTo>
                      <a:lnTo>
                        <a:pt x="482" y="124"/>
                      </a:lnTo>
                      <a:lnTo>
                        <a:pt x="481" y="121"/>
                      </a:lnTo>
                      <a:lnTo>
                        <a:pt x="480" y="118"/>
                      </a:lnTo>
                      <a:lnTo>
                        <a:pt x="481" y="111"/>
                      </a:lnTo>
                      <a:lnTo>
                        <a:pt x="482" y="106"/>
                      </a:lnTo>
                      <a:lnTo>
                        <a:pt x="482" y="106"/>
                      </a:lnTo>
                      <a:lnTo>
                        <a:pt x="474" y="113"/>
                      </a:lnTo>
                      <a:lnTo>
                        <a:pt x="469" y="118"/>
                      </a:lnTo>
                      <a:lnTo>
                        <a:pt x="463" y="121"/>
                      </a:lnTo>
                      <a:lnTo>
                        <a:pt x="457" y="123"/>
                      </a:lnTo>
                      <a:lnTo>
                        <a:pt x="451" y="123"/>
                      </a:lnTo>
                      <a:lnTo>
                        <a:pt x="444" y="123"/>
                      </a:lnTo>
                      <a:lnTo>
                        <a:pt x="438" y="120"/>
                      </a:lnTo>
                      <a:lnTo>
                        <a:pt x="438" y="120"/>
                      </a:lnTo>
                      <a:lnTo>
                        <a:pt x="432" y="116"/>
                      </a:lnTo>
                      <a:lnTo>
                        <a:pt x="427" y="112"/>
                      </a:lnTo>
                      <a:lnTo>
                        <a:pt x="424" y="108"/>
                      </a:lnTo>
                      <a:lnTo>
                        <a:pt x="423" y="104"/>
                      </a:lnTo>
                      <a:lnTo>
                        <a:pt x="422" y="101"/>
                      </a:lnTo>
                      <a:lnTo>
                        <a:pt x="423" y="98"/>
                      </a:lnTo>
                      <a:lnTo>
                        <a:pt x="425" y="95"/>
                      </a:lnTo>
                      <a:lnTo>
                        <a:pt x="428" y="94"/>
                      </a:lnTo>
                      <a:lnTo>
                        <a:pt x="428" y="94"/>
                      </a:lnTo>
                      <a:lnTo>
                        <a:pt x="429" y="92"/>
                      </a:lnTo>
                      <a:lnTo>
                        <a:pt x="432" y="91"/>
                      </a:lnTo>
                      <a:lnTo>
                        <a:pt x="435" y="91"/>
                      </a:lnTo>
                      <a:lnTo>
                        <a:pt x="439" y="91"/>
                      </a:lnTo>
                      <a:lnTo>
                        <a:pt x="443" y="91"/>
                      </a:lnTo>
                      <a:lnTo>
                        <a:pt x="447" y="93"/>
                      </a:lnTo>
                      <a:lnTo>
                        <a:pt x="452" y="95"/>
                      </a:lnTo>
                      <a:lnTo>
                        <a:pt x="455" y="98"/>
                      </a:lnTo>
                      <a:lnTo>
                        <a:pt x="455" y="98"/>
                      </a:lnTo>
                      <a:lnTo>
                        <a:pt x="453" y="96"/>
                      </a:lnTo>
                      <a:lnTo>
                        <a:pt x="452" y="94"/>
                      </a:lnTo>
                      <a:lnTo>
                        <a:pt x="452" y="92"/>
                      </a:lnTo>
                      <a:lnTo>
                        <a:pt x="453" y="90"/>
                      </a:lnTo>
                      <a:lnTo>
                        <a:pt x="455" y="88"/>
                      </a:lnTo>
                      <a:lnTo>
                        <a:pt x="458" y="86"/>
                      </a:lnTo>
                      <a:lnTo>
                        <a:pt x="461" y="86"/>
                      </a:lnTo>
                      <a:lnTo>
                        <a:pt x="464" y="86"/>
                      </a:lnTo>
                      <a:lnTo>
                        <a:pt x="464" y="86"/>
                      </a:lnTo>
                      <a:lnTo>
                        <a:pt x="467" y="86"/>
                      </a:lnTo>
                      <a:lnTo>
                        <a:pt x="471" y="85"/>
                      </a:lnTo>
                      <a:lnTo>
                        <a:pt x="473" y="84"/>
                      </a:lnTo>
                      <a:lnTo>
                        <a:pt x="475" y="83"/>
                      </a:lnTo>
                      <a:lnTo>
                        <a:pt x="475" y="81"/>
                      </a:lnTo>
                      <a:lnTo>
                        <a:pt x="473" y="78"/>
                      </a:lnTo>
                      <a:lnTo>
                        <a:pt x="470" y="75"/>
                      </a:lnTo>
                      <a:lnTo>
                        <a:pt x="464" y="74"/>
                      </a:lnTo>
                      <a:lnTo>
                        <a:pt x="464" y="74"/>
                      </a:lnTo>
                      <a:lnTo>
                        <a:pt x="459" y="69"/>
                      </a:lnTo>
                      <a:lnTo>
                        <a:pt x="458" y="68"/>
                      </a:lnTo>
                      <a:lnTo>
                        <a:pt x="457" y="66"/>
                      </a:lnTo>
                      <a:lnTo>
                        <a:pt x="458" y="65"/>
                      </a:lnTo>
                      <a:lnTo>
                        <a:pt x="459" y="63"/>
                      </a:lnTo>
                      <a:lnTo>
                        <a:pt x="464" y="61"/>
                      </a:lnTo>
                      <a:lnTo>
                        <a:pt x="464" y="61"/>
                      </a:lnTo>
                      <a:lnTo>
                        <a:pt x="459" y="59"/>
                      </a:lnTo>
                      <a:lnTo>
                        <a:pt x="455" y="59"/>
                      </a:lnTo>
                      <a:lnTo>
                        <a:pt x="446" y="61"/>
                      </a:lnTo>
                      <a:lnTo>
                        <a:pt x="446" y="61"/>
                      </a:lnTo>
                      <a:lnTo>
                        <a:pt x="441" y="62"/>
                      </a:lnTo>
                      <a:lnTo>
                        <a:pt x="439" y="61"/>
                      </a:lnTo>
                      <a:lnTo>
                        <a:pt x="438" y="59"/>
                      </a:lnTo>
                      <a:lnTo>
                        <a:pt x="438" y="54"/>
                      </a:lnTo>
                      <a:lnTo>
                        <a:pt x="438" y="54"/>
                      </a:lnTo>
                      <a:lnTo>
                        <a:pt x="443" y="49"/>
                      </a:lnTo>
                      <a:lnTo>
                        <a:pt x="446" y="44"/>
                      </a:lnTo>
                      <a:lnTo>
                        <a:pt x="450" y="38"/>
                      </a:lnTo>
                      <a:lnTo>
                        <a:pt x="455" y="33"/>
                      </a:lnTo>
                      <a:lnTo>
                        <a:pt x="455" y="33"/>
                      </a:lnTo>
                      <a:lnTo>
                        <a:pt x="450" y="34"/>
                      </a:lnTo>
                      <a:lnTo>
                        <a:pt x="449" y="34"/>
                      </a:lnTo>
                      <a:lnTo>
                        <a:pt x="448" y="33"/>
                      </a:lnTo>
                      <a:lnTo>
                        <a:pt x="447" y="30"/>
                      </a:lnTo>
                      <a:lnTo>
                        <a:pt x="446" y="25"/>
                      </a:lnTo>
                      <a:lnTo>
                        <a:pt x="446" y="25"/>
                      </a:lnTo>
                      <a:lnTo>
                        <a:pt x="446" y="22"/>
                      </a:lnTo>
                      <a:lnTo>
                        <a:pt x="445" y="20"/>
                      </a:lnTo>
                      <a:lnTo>
                        <a:pt x="443" y="18"/>
                      </a:lnTo>
                      <a:lnTo>
                        <a:pt x="441" y="17"/>
                      </a:lnTo>
                      <a:lnTo>
                        <a:pt x="438" y="18"/>
                      </a:lnTo>
                      <a:lnTo>
                        <a:pt x="435" y="18"/>
                      </a:lnTo>
                      <a:lnTo>
                        <a:pt x="428" y="22"/>
                      </a:lnTo>
                      <a:lnTo>
                        <a:pt x="428" y="22"/>
                      </a:lnTo>
                      <a:lnTo>
                        <a:pt x="427" y="26"/>
                      </a:lnTo>
                      <a:lnTo>
                        <a:pt x="425" y="28"/>
                      </a:lnTo>
                      <a:lnTo>
                        <a:pt x="423" y="30"/>
                      </a:lnTo>
                      <a:lnTo>
                        <a:pt x="420" y="31"/>
                      </a:lnTo>
                      <a:lnTo>
                        <a:pt x="417" y="31"/>
                      </a:lnTo>
                      <a:lnTo>
                        <a:pt x="414" y="30"/>
                      </a:lnTo>
                      <a:lnTo>
                        <a:pt x="411" y="28"/>
                      </a:lnTo>
                      <a:lnTo>
                        <a:pt x="411" y="28"/>
                      </a:lnTo>
                      <a:lnTo>
                        <a:pt x="411" y="51"/>
                      </a:lnTo>
                      <a:lnTo>
                        <a:pt x="411" y="51"/>
                      </a:lnTo>
                      <a:lnTo>
                        <a:pt x="404" y="49"/>
                      </a:lnTo>
                      <a:lnTo>
                        <a:pt x="399" y="48"/>
                      </a:lnTo>
                      <a:lnTo>
                        <a:pt x="395" y="49"/>
                      </a:lnTo>
                      <a:lnTo>
                        <a:pt x="392" y="50"/>
                      </a:lnTo>
                      <a:lnTo>
                        <a:pt x="392" y="50"/>
                      </a:lnTo>
                      <a:lnTo>
                        <a:pt x="392" y="59"/>
                      </a:lnTo>
                      <a:lnTo>
                        <a:pt x="392" y="59"/>
                      </a:lnTo>
                      <a:lnTo>
                        <a:pt x="386" y="57"/>
                      </a:lnTo>
                      <a:lnTo>
                        <a:pt x="383" y="57"/>
                      </a:lnTo>
                      <a:lnTo>
                        <a:pt x="379" y="57"/>
                      </a:lnTo>
                      <a:lnTo>
                        <a:pt x="373" y="59"/>
                      </a:lnTo>
                      <a:lnTo>
                        <a:pt x="366" y="64"/>
                      </a:lnTo>
                      <a:lnTo>
                        <a:pt x="366" y="64"/>
                      </a:lnTo>
                      <a:lnTo>
                        <a:pt x="373" y="67"/>
                      </a:lnTo>
                      <a:lnTo>
                        <a:pt x="378" y="70"/>
                      </a:lnTo>
                      <a:lnTo>
                        <a:pt x="382" y="74"/>
                      </a:lnTo>
                      <a:lnTo>
                        <a:pt x="384" y="77"/>
                      </a:lnTo>
                      <a:lnTo>
                        <a:pt x="375" y="89"/>
                      </a:lnTo>
                      <a:lnTo>
                        <a:pt x="375" y="89"/>
                      </a:lnTo>
                      <a:lnTo>
                        <a:pt x="392" y="88"/>
                      </a:lnTo>
                      <a:lnTo>
                        <a:pt x="403" y="89"/>
                      </a:lnTo>
                      <a:lnTo>
                        <a:pt x="411" y="90"/>
                      </a:lnTo>
                      <a:lnTo>
                        <a:pt x="411" y="90"/>
                      </a:lnTo>
                      <a:lnTo>
                        <a:pt x="410" y="94"/>
                      </a:lnTo>
                      <a:lnTo>
                        <a:pt x="408" y="98"/>
                      </a:lnTo>
                      <a:lnTo>
                        <a:pt x="404" y="102"/>
                      </a:lnTo>
                      <a:lnTo>
                        <a:pt x="400" y="106"/>
                      </a:lnTo>
                      <a:lnTo>
                        <a:pt x="395" y="109"/>
                      </a:lnTo>
                      <a:lnTo>
                        <a:pt x="388" y="112"/>
                      </a:lnTo>
                      <a:lnTo>
                        <a:pt x="382" y="113"/>
                      </a:lnTo>
                      <a:lnTo>
                        <a:pt x="375" y="113"/>
                      </a:lnTo>
                      <a:lnTo>
                        <a:pt x="375" y="113"/>
                      </a:lnTo>
                      <a:lnTo>
                        <a:pt x="372" y="111"/>
                      </a:lnTo>
                      <a:lnTo>
                        <a:pt x="368" y="108"/>
                      </a:lnTo>
                      <a:lnTo>
                        <a:pt x="363" y="101"/>
                      </a:lnTo>
                      <a:lnTo>
                        <a:pt x="359" y="92"/>
                      </a:lnTo>
                      <a:lnTo>
                        <a:pt x="358" y="88"/>
                      </a:lnTo>
                      <a:lnTo>
                        <a:pt x="357" y="84"/>
                      </a:lnTo>
                      <a:lnTo>
                        <a:pt x="357" y="84"/>
                      </a:lnTo>
                      <a:lnTo>
                        <a:pt x="348" y="93"/>
                      </a:lnTo>
                      <a:lnTo>
                        <a:pt x="339" y="101"/>
                      </a:lnTo>
                      <a:lnTo>
                        <a:pt x="334" y="104"/>
                      </a:lnTo>
                      <a:lnTo>
                        <a:pt x="329" y="106"/>
                      </a:lnTo>
                      <a:lnTo>
                        <a:pt x="325" y="108"/>
                      </a:lnTo>
                      <a:lnTo>
                        <a:pt x="321" y="108"/>
                      </a:lnTo>
                      <a:lnTo>
                        <a:pt x="321" y="108"/>
                      </a:lnTo>
                      <a:lnTo>
                        <a:pt x="318" y="107"/>
                      </a:lnTo>
                      <a:lnTo>
                        <a:pt x="313" y="105"/>
                      </a:lnTo>
                      <a:lnTo>
                        <a:pt x="308" y="102"/>
                      </a:lnTo>
                      <a:lnTo>
                        <a:pt x="304" y="99"/>
                      </a:lnTo>
                      <a:lnTo>
                        <a:pt x="300" y="94"/>
                      </a:lnTo>
                      <a:lnTo>
                        <a:pt x="297" y="89"/>
                      </a:lnTo>
                      <a:lnTo>
                        <a:pt x="295" y="82"/>
                      </a:lnTo>
                      <a:lnTo>
                        <a:pt x="295" y="74"/>
                      </a:lnTo>
                      <a:lnTo>
                        <a:pt x="295" y="74"/>
                      </a:lnTo>
                      <a:lnTo>
                        <a:pt x="304" y="73"/>
                      </a:lnTo>
                      <a:lnTo>
                        <a:pt x="316" y="74"/>
                      </a:lnTo>
                      <a:lnTo>
                        <a:pt x="330" y="77"/>
                      </a:lnTo>
                      <a:lnTo>
                        <a:pt x="335" y="78"/>
                      </a:lnTo>
                      <a:lnTo>
                        <a:pt x="339" y="81"/>
                      </a:lnTo>
                      <a:lnTo>
                        <a:pt x="339" y="81"/>
                      </a:lnTo>
                      <a:lnTo>
                        <a:pt x="336" y="78"/>
                      </a:lnTo>
                      <a:lnTo>
                        <a:pt x="335" y="76"/>
                      </a:lnTo>
                      <a:lnTo>
                        <a:pt x="336" y="73"/>
                      </a:lnTo>
                      <a:lnTo>
                        <a:pt x="337" y="71"/>
                      </a:lnTo>
                      <a:lnTo>
                        <a:pt x="339" y="68"/>
                      </a:lnTo>
                      <a:lnTo>
                        <a:pt x="341" y="66"/>
                      </a:lnTo>
                      <a:lnTo>
                        <a:pt x="344" y="65"/>
                      </a:lnTo>
                      <a:lnTo>
                        <a:pt x="348" y="64"/>
                      </a:lnTo>
                      <a:lnTo>
                        <a:pt x="348" y="64"/>
                      </a:lnTo>
                      <a:lnTo>
                        <a:pt x="349" y="62"/>
                      </a:lnTo>
                      <a:lnTo>
                        <a:pt x="350" y="58"/>
                      </a:lnTo>
                      <a:lnTo>
                        <a:pt x="349" y="57"/>
                      </a:lnTo>
                      <a:lnTo>
                        <a:pt x="348" y="55"/>
                      </a:lnTo>
                      <a:lnTo>
                        <a:pt x="344" y="54"/>
                      </a:lnTo>
                      <a:lnTo>
                        <a:pt x="339" y="53"/>
                      </a:lnTo>
                      <a:lnTo>
                        <a:pt x="339" y="53"/>
                      </a:lnTo>
                      <a:lnTo>
                        <a:pt x="336" y="52"/>
                      </a:lnTo>
                      <a:lnTo>
                        <a:pt x="334" y="51"/>
                      </a:lnTo>
                      <a:lnTo>
                        <a:pt x="332" y="49"/>
                      </a:lnTo>
                      <a:lnTo>
                        <a:pt x="331" y="47"/>
                      </a:lnTo>
                      <a:lnTo>
                        <a:pt x="330" y="43"/>
                      </a:lnTo>
                      <a:lnTo>
                        <a:pt x="330" y="38"/>
                      </a:lnTo>
                      <a:lnTo>
                        <a:pt x="330" y="38"/>
                      </a:lnTo>
                      <a:lnTo>
                        <a:pt x="329" y="38"/>
                      </a:lnTo>
                      <a:lnTo>
                        <a:pt x="325" y="39"/>
                      </a:lnTo>
                      <a:lnTo>
                        <a:pt x="312" y="45"/>
                      </a:lnTo>
                      <a:lnTo>
                        <a:pt x="312" y="45"/>
                      </a:lnTo>
                      <a:lnTo>
                        <a:pt x="309" y="45"/>
                      </a:lnTo>
                      <a:lnTo>
                        <a:pt x="307" y="45"/>
                      </a:lnTo>
                      <a:lnTo>
                        <a:pt x="306" y="44"/>
                      </a:lnTo>
                      <a:lnTo>
                        <a:pt x="305" y="42"/>
                      </a:lnTo>
                      <a:lnTo>
                        <a:pt x="306" y="41"/>
                      </a:lnTo>
                      <a:lnTo>
                        <a:pt x="307" y="38"/>
                      </a:lnTo>
                      <a:lnTo>
                        <a:pt x="312" y="33"/>
                      </a:lnTo>
                      <a:lnTo>
                        <a:pt x="312" y="33"/>
                      </a:lnTo>
                      <a:lnTo>
                        <a:pt x="312" y="17"/>
                      </a:lnTo>
                      <a:lnTo>
                        <a:pt x="312" y="17"/>
                      </a:lnTo>
                      <a:lnTo>
                        <a:pt x="311" y="18"/>
                      </a:lnTo>
                      <a:lnTo>
                        <a:pt x="308" y="18"/>
                      </a:lnTo>
                      <a:lnTo>
                        <a:pt x="306" y="18"/>
                      </a:lnTo>
                      <a:lnTo>
                        <a:pt x="305" y="16"/>
                      </a:lnTo>
                      <a:lnTo>
                        <a:pt x="304" y="13"/>
                      </a:lnTo>
                      <a:lnTo>
                        <a:pt x="303" y="9"/>
                      </a:lnTo>
                      <a:lnTo>
                        <a:pt x="303" y="9"/>
                      </a:lnTo>
                      <a:lnTo>
                        <a:pt x="303" y="7"/>
                      </a:lnTo>
                      <a:lnTo>
                        <a:pt x="302" y="5"/>
                      </a:lnTo>
                      <a:lnTo>
                        <a:pt x="299" y="3"/>
                      </a:lnTo>
                      <a:lnTo>
                        <a:pt x="295" y="0"/>
                      </a:lnTo>
                      <a:lnTo>
                        <a:pt x="295" y="0"/>
                      </a:lnTo>
                      <a:lnTo>
                        <a:pt x="290" y="3"/>
                      </a:lnTo>
                      <a:lnTo>
                        <a:pt x="287" y="5"/>
                      </a:lnTo>
                      <a:lnTo>
                        <a:pt x="286" y="7"/>
                      </a:lnTo>
                      <a:lnTo>
                        <a:pt x="286" y="9"/>
                      </a:lnTo>
                      <a:lnTo>
                        <a:pt x="286" y="9"/>
                      </a:lnTo>
                      <a:lnTo>
                        <a:pt x="285" y="11"/>
                      </a:lnTo>
                      <a:lnTo>
                        <a:pt x="284" y="13"/>
                      </a:lnTo>
                      <a:lnTo>
                        <a:pt x="281" y="16"/>
                      </a:lnTo>
                      <a:lnTo>
                        <a:pt x="278" y="17"/>
                      </a:lnTo>
                      <a:lnTo>
                        <a:pt x="276" y="17"/>
                      </a:lnTo>
                      <a:lnTo>
                        <a:pt x="276" y="17"/>
                      </a:lnTo>
                      <a:lnTo>
                        <a:pt x="276" y="21"/>
                      </a:lnTo>
                      <a:lnTo>
                        <a:pt x="277" y="24"/>
                      </a:lnTo>
                      <a:lnTo>
                        <a:pt x="281" y="28"/>
                      </a:lnTo>
                      <a:lnTo>
                        <a:pt x="286" y="33"/>
                      </a:lnTo>
                      <a:lnTo>
                        <a:pt x="286" y="33"/>
                      </a:lnTo>
                      <a:lnTo>
                        <a:pt x="286" y="38"/>
                      </a:lnTo>
                      <a:lnTo>
                        <a:pt x="285" y="42"/>
                      </a:lnTo>
                      <a:lnTo>
                        <a:pt x="284" y="44"/>
                      </a:lnTo>
                      <a:lnTo>
                        <a:pt x="282" y="45"/>
                      </a:lnTo>
                      <a:lnTo>
                        <a:pt x="280" y="45"/>
                      </a:lnTo>
                      <a:lnTo>
                        <a:pt x="276" y="45"/>
                      </a:lnTo>
                      <a:lnTo>
                        <a:pt x="276" y="45"/>
                      </a:lnTo>
                      <a:lnTo>
                        <a:pt x="276" y="44"/>
                      </a:lnTo>
                      <a:lnTo>
                        <a:pt x="275" y="42"/>
                      </a:lnTo>
                      <a:lnTo>
                        <a:pt x="271" y="39"/>
                      </a:lnTo>
                      <a:lnTo>
                        <a:pt x="265" y="38"/>
                      </a:lnTo>
                      <a:lnTo>
                        <a:pt x="259" y="38"/>
                      </a:lnTo>
                      <a:lnTo>
                        <a:pt x="259" y="38"/>
                      </a:lnTo>
                      <a:lnTo>
                        <a:pt x="259" y="43"/>
                      </a:lnTo>
                      <a:lnTo>
                        <a:pt x="258" y="47"/>
                      </a:lnTo>
                      <a:lnTo>
                        <a:pt x="257" y="49"/>
                      </a:lnTo>
                      <a:lnTo>
                        <a:pt x="255" y="51"/>
                      </a:lnTo>
                      <a:lnTo>
                        <a:pt x="253" y="52"/>
                      </a:lnTo>
                      <a:lnTo>
                        <a:pt x="250" y="53"/>
                      </a:lnTo>
                      <a:lnTo>
                        <a:pt x="250" y="53"/>
                      </a:lnTo>
                      <a:lnTo>
                        <a:pt x="245" y="54"/>
                      </a:lnTo>
                      <a:lnTo>
                        <a:pt x="240" y="55"/>
                      </a:lnTo>
                      <a:lnTo>
                        <a:pt x="239" y="57"/>
                      </a:lnTo>
                      <a:lnTo>
                        <a:pt x="238" y="58"/>
                      </a:lnTo>
                      <a:lnTo>
                        <a:pt x="239" y="62"/>
                      </a:lnTo>
                      <a:lnTo>
                        <a:pt x="240" y="64"/>
                      </a:lnTo>
                      <a:lnTo>
                        <a:pt x="240" y="64"/>
                      </a:lnTo>
                      <a:lnTo>
                        <a:pt x="245" y="65"/>
                      </a:lnTo>
                      <a:lnTo>
                        <a:pt x="248" y="66"/>
                      </a:lnTo>
                      <a:lnTo>
                        <a:pt x="250" y="68"/>
                      </a:lnTo>
                      <a:lnTo>
                        <a:pt x="252" y="71"/>
                      </a:lnTo>
                      <a:lnTo>
                        <a:pt x="253" y="73"/>
                      </a:lnTo>
                      <a:lnTo>
                        <a:pt x="254" y="76"/>
                      </a:lnTo>
                      <a:lnTo>
                        <a:pt x="253" y="78"/>
                      </a:lnTo>
                      <a:lnTo>
                        <a:pt x="250" y="81"/>
                      </a:lnTo>
                      <a:lnTo>
                        <a:pt x="250" y="81"/>
                      </a:lnTo>
                      <a:lnTo>
                        <a:pt x="254" y="78"/>
                      </a:lnTo>
                      <a:lnTo>
                        <a:pt x="259" y="77"/>
                      </a:lnTo>
                      <a:lnTo>
                        <a:pt x="272" y="74"/>
                      </a:lnTo>
                      <a:lnTo>
                        <a:pt x="285" y="73"/>
                      </a:lnTo>
                      <a:lnTo>
                        <a:pt x="295" y="74"/>
                      </a:lnTo>
                      <a:lnTo>
                        <a:pt x="295" y="74"/>
                      </a:lnTo>
                      <a:lnTo>
                        <a:pt x="294" y="82"/>
                      </a:lnTo>
                      <a:lnTo>
                        <a:pt x="292" y="89"/>
                      </a:lnTo>
                      <a:lnTo>
                        <a:pt x="289" y="94"/>
                      </a:lnTo>
                      <a:lnTo>
                        <a:pt x="285" y="99"/>
                      </a:lnTo>
                      <a:lnTo>
                        <a:pt x="281" y="102"/>
                      </a:lnTo>
                      <a:lnTo>
                        <a:pt x="275" y="105"/>
                      </a:lnTo>
                      <a:lnTo>
                        <a:pt x="271" y="107"/>
                      </a:lnTo>
                      <a:lnTo>
                        <a:pt x="267" y="108"/>
                      </a:lnTo>
                      <a:lnTo>
                        <a:pt x="267" y="108"/>
                      </a:lnTo>
                      <a:lnTo>
                        <a:pt x="264" y="108"/>
                      </a:lnTo>
                      <a:lnTo>
                        <a:pt x="260" y="106"/>
                      </a:lnTo>
                      <a:lnTo>
                        <a:pt x="255" y="104"/>
                      </a:lnTo>
                      <a:lnTo>
                        <a:pt x="250" y="101"/>
                      </a:lnTo>
                      <a:lnTo>
                        <a:pt x="240" y="93"/>
                      </a:lnTo>
                      <a:lnTo>
                        <a:pt x="232" y="84"/>
                      </a:lnTo>
                      <a:lnTo>
                        <a:pt x="232" y="84"/>
                      </a:lnTo>
                      <a:lnTo>
                        <a:pt x="231" y="88"/>
                      </a:lnTo>
                      <a:lnTo>
                        <a:pt x="230" y="92"/>
                      </a:lnTo>
                      <a:lnTo>
                        <a:pt x="226" y="101"/>
                      </a:lnTo>
                      <a:lnTo>
                        <a:pt x="221" y="108"/>
                      </a:lnTo>
                      <a:lnTo>
                        <a:pt x="218" y="111"/>
                      </a:lnTo>
                      <a:lnTo>
                        <a:pt x="214" y="113"/>
                      </a:lnTo>
                      <a:lnTo>
                        <a:pt x="214" y="113"/>
                      </a:lnTo>
                      <a:lnTo>
                        <a:pt x="208" y="113"/>
                      </a:lnTo>
                      <a:lnTo>
                        <a:pt x="201" y="112"/>
                      </a:lnTo>
                      <a:lnTo>
                        <a:pt x="195" y="109"/>
                      </a:lnTo>
                      <a:lnTo>
                        <a:pt x="189" y="106"/>
                      </a:lnTo>
                      <a:lnTo>
                        <a:pt x="185" y="102"/>
                      </a:lnTo>
                      <a:lnTo>
                        <a:pt x="182" y="98"/>
                      </a:lnTo>
                      <a:lnTo>
                        <a:pt x="179" y="94"/>
                      </a:lnTo>
                      <a:lnTo>
                        <a:pt x="179" y="90"/>
                      </a:lnTo>
                      <a:lnTo>
                        <a:pt x="179" y="90"/>
                      </a:lnTo>
                      <a:lnTo>
                        <a:pt x="186" y="89"/>
                      </a:lnTo>
                      <a:lnTo>
                        <a:pt x="196" y="88"/>
                      </a:lnTo>
                      <a:lnTo>
                        <a:pt x="214" y="89"/>
                      </a:lnTo>
                      <a:lnTo>
                        <a:pt x="206" y="77"/>
                      </a:lnTo>
                      <a:lnTo>
                        <a:pt x="206" y="77"/>
                      </a:lnTo>
                      <a:lnTo>
                        <a:pt x="207" y="74"/>
                      </a:lnTo>
                      <a:lnTo>
                        <a:pt x="211" y="70"/>
                      </a:lnTo>
                      <a:lnTo>
                        <a:pt x="217" y="67"/>
                      </a:lnTo>
                      <a:lnTo>
                        <a:pt x="223" y="64"/>
                      </a:lnTo>
                      <a:lnTo>
                        <a:pt x="223" y="64"/>
                      </a:lnTo>
                      <a:lnTo>
                        <a:pt x="216" y="59"/>
                      </a:lnTo>
                      <a:lnTo>
                        <a:pt x="210" y="57"/>
                      </a:lnTo>
                      <a:lnTo>
                        <a:pt x="207" y="57"/>
                      </a:lnTo>
                      <a:lnTo>
                        <a:pt x="202" y="57"/>
                      </a:lnTo>
                      <a:lnTo>
                        <a:pt x="196" y="59"/>
                      </a:lnTo>
                      <a:lnTo>
                        <a:pt x="196" y="59"/>
                      </a:lnTo>
                      <a:lnTo>
                        <a:pt x="196" y="50"/>
                      </a:lnTo>
                      <a:lnTo>
                        <a:pt x="196" y="50"/>
                      </a:lnTo>
                      <a:lnTo>
                        <a:pt x="194" y="49"/>
                      </a:lnTo>
                      <a:lnTo>
                        <a:pt x="191" y="48"/>
                      </a:lnTo>
                      <a:lnTo>
                        <a:pt x="185" y="49"/>
                      </a:lnTo>
                      <a:lnTo>
                        <a:pt x="179" y="51"/>
                      </a:lnTo>
                      <a:lnTo>
                        <a:pt x="179" y="51"/>
                      </a:lnTo>
                      <a:lnTo>
                        <a:pt x="179" y="48"/>
                      </a:lnTo>
                      <a:lnTo>
                        <a:pt x="180" y="45"/>
                      </a:lnTo>
                      <a:lnTo>
                        <a:pt x="182" y="39"/>
                      </a:lnTo>
                      <a:lnTo>
                        <a:pt x="182" y="36"/>
                      </a:lnTo>
                      <a:lnTo>
                        <a:pt x="182" y="33"/>
                      </a:lnTo>
                      <a:lnTo>
                        <a:pt x="181" y="31"/>
                      </a:lnTo>
                      <a:lnTo>
                        <a:pt x="179" y="28"/>
                      </a:lnTo>
                      <a:lnTo>
                        <a:pt x="179" y="28"/>
                      </a:lnTo>
                      <a:lnTo>
                        <a:pt x="175" y="30"/>
                      </a:lnTo>
                      <a:lnTo>
                        <a:pt x="172" y="31"/>
                      </a:lnTo>
                      <a:lnTo>
                        <a:pt x="169" y="31"/>
                      </a:lnTo>
                      <a:lnTo>
                        <a:pt x="167" y="30"/>
                      </a:lnTo>
                      <a:lnTo>
                        <a:pt x="163" y="28"/>
                      </a:lnTo>
                      <a:lnTo>
                        <a:pt x="162" y="26"/>
                      </a:lnTo>
                      <a:lnTo>
                        <a:pt x="160" y="22"/>
                      </a:lnTo>
                      <a:lnTo>
                        <a:pt x="160" y="22"/>
                      </a:lnTo>
                      <a:lnTo>
                        <a:pt x="155" y="18"/>
                      </a:lnTo>
                      <a:lnTo>
                        <a:pt x="153" y="17"/>
                      </a:lnTo>
                      <a:lnTo>
                        <a:pt x="152" y="18"/>
                      </a:lnTo>
                      <a:lnTo>
                        <a:pt x="152" y="20"/>
                      </a:lnTo>
                      <a:lnTo>
                        <a:pt x="152" y="25"/>
                      </a:lnTo>
                      <a:lnTo>
                        <a:pt x="152" y="25"/>
                      </a:lnTo>
                      <a:lnTo>
                        <a:pt x="151" y="28"/>
                      </a:lnTo>
                      <a:lnTo>
                        <a:pt x="150" y="30"/>
                      </a:lnTo>
                      <a:lnTo>
                        <a:pt x="148" y="32"/>
                      </a:lnTo>
                      <a:lnTo>
                        <a:pt x="146" y="33"/>
                      </a:lnTo>
                      <a:lnTo>
                        <a:pt x="143" y="34"/>
                      </a:lnTo>
                      <a:lnTo>
                        <a:pt x="140" y="34"/>
                      </a:lnTo>
                      <a:lnTo>
                        <a:pt x="134" y="33"/>
                      </a:lnTo>
                      <a:lnTo>
                        <a:pt x="134" y="33"/>
                      </a:lnTo>
                      <a:lnTo>
                        <a:pt x="139" y="38"/>
                      </a:lnTo>
                      <a:lnTo>
                        <a:pt x="143" y="44"/>
                      </a:lnTo>
                      <a:lnTo>
                        <a:pt x="146" y="49"/>
                      </a:lnTo>
                      <a:lnTo>
                        <a:pt x="152" y="54"/>
                      </a:lnTo>
                      <a:lnTo>
                        <a:pt x="152" y="54"/>
                      </a:lnTo>
                      <a:lnTo>
                        <a:pt x="151" y="59"/>
                      </a:lnTo>
                      <a:lnTo>
                        <a:pt x="150" y="61"/>
                      </a:lnTo>
                      <a:lnTo>
                        <a:pt x="148" y="62"/>
                      </a:lnTo>
                      <a:lnTo>
                        <a:pt x="142" y="61"/>
                      </a:lnTo>
                      <a:lnTo>
                        <a:pt x="142" y="61"/>
                      </a:lnTo>
                      <a:lnTo>
                        <a:pt x="141" y="60"/>
                      </a:lnTo>
                      <a:lnTo>
                        <a:pt x="137" y="59"/>
                      </a:lnTo>
                      <a:lnTo>
                        <a:pt x="132" y="59"/>
                      </a:lnTo>
                      <a:lnTo>
                        <a:pt x="124" y="61"/>
                      </a:lnTo>
                      <a:lnTo>
                        <a:pt x="124" y="61"/>
                      </a:lnTo>
                      <a:lnTo>
                        <a:pt x="130" y="63"/>
                      </a:lnTo>
                      <a:lnTo>
                        <a:pt x="131" y="65"/>
                      </a:lnTo>
                      <a:lnTo>
                        <a:pt x="132" y="66"/>
                      </a:lnTo>
                      <a:lnTo>
                        <a:pt x="131" y="68"/>
                      </a:lnTo>
                      <a:lnTo>
                        <a:pt x="130" y="69"/>
                      </a:lnTo>
                      <a:lnTo>
                        <a:pt x="124" y="74"/>
                      </a:lnTo>
                      <a:lnTo>
                        <a:pt x="124" y="74"/>
                      </a:lnTo>
                      <a:lnTo>
                        <a:pt x="119" y="75"/>
                      </a:lnTo>
                      <a:lnTo>
                        <a:pt x="116" y="78"/>
                      </a:lnTo>
                      <a:lnTo>
                        <a:pt x="114" y="81"/>
                      </a:lnTo>
                      <a:lnTo>
                        <a:pt x="114" y="83"/>
                      </a:lnTo>
                      <a:lnTo>
                        <a:pt x="116" y="84"/>
                      </a:lnTo>
                      <a:lnTo>
                        <a:pt x="118" y="85"/>
                      </a:lnTo>
                      <a:lnTo>
                        <a:pt x="121" y="86"/>
                      </a:lnTo>
                      <a:lnTo>
                        <a:pt x="124" y="86"/>
                      </a:lnTo>
                      <a:lnTo>
                        <a:pt x="124" y="86"/>
                      </a:lnTo>
                      <a:lnTo>
                        <a:pt x="128" y="86"/>
                      </a:lnTo>
                      <a:lnTo>
                        <a:pt x="131" y="86"/>
                      </a:lnTo>
                      <a:lnTo>
                        <a:pt x="134" y="88"/>
                      </a:lnTo>
                      <a:lnTo>
                        <a:pt x="136" y="90"/>
                      </a:lnTo>
                      <a:lnTo>
                        <a:pt x="137" y="92"/>
                      </a:lnTo>
                      <a:lnTo>
                        <a:pt x="137" y="94"/>
                      </a:lnTo>
                      <a:lnTo>
                        <a:pt x="136" y="96"/>
                      </a:lnTo>
                      <a:lnTo>
                        <a:pt x="134" y="98"/>
                      </a:lnTo>
                      <a:lnTo>
                        <a:pt x="134" y="98"/>
                      </a:lnTo>
                      <a:lnTo>
                        <a:pt x="137" y="95"/>
                      </a:lnTo>
                      <a:lnTo>
                        <a:pt x="142" y="93"/>
                      </a:lnTo>
                      <a:lnTo>
                        <a:pt x="146" y="91"/>
                      </a:lnTo>
                      <a:lnTo>
                        <a:pt x="151" y="91"/>
                      </a:lnTo>
                      <a:lnTo>
                        <a:pt x="156" y="91"/>
                      </a:lnTo>
                      <a:lnTo>
                        <a:pt x="161" y="91"/>
                      </a:lnTo>
                      <a:lnTo>
                        <a:pt x="166" y="92"/>
                      </a:lnTo>
                      <a:lnTo>
                        <a:pt x="170" y="94"/>
                      </a:lnTo>
                      <a:lnTo>
                        <a:pt x="170" y="94"/>
                      </a:lnTo>
                      <a:lnTo>
                        <a:pt x="170" y="98"/>
                      </a:lnTo>
                      <a:lnTo>
                        <a:pt x="168" y="104"/>
                      </a:lnTo>
                      <a:lnTo>
                        <a:pt x="166" y="108"/>
                      </a:lnTo>
                      <a:lnTo>
                        <a:pt x="162" y="112"/>
                      </a:lnTo>
                      <a:lnTo>
                        <a:pt x="157" y="116"/>
                      </a:lnTo>
                      <a:lnTo>
                        <a:pt x="152" y="120"/>
                      </a:lnTo>
                      <a:lnTo>
                        <a:pt x="152" y="120"/>
                      </a:lnTo>
                      <a:lnTo>
                        <a:pt x="150" y="121"/>
                      </a:lnTo>
                      <a:lnTo>
                        <a:pt x="147" y="123"/>
                      </a:lnTo>
                      <a:lnTo>
                        <a:pt x="142" y="123"/>
                      </a:lnTo>
                      <a:lnTo>
                        <a:pt x="136" y="123"/>
                      </a:lnTo>
                      <a:lnTo>
                        <a:pt x="130" y="121"/>
                      </a:lnTo>
                      <a:lnTo>
                        <a:pt x="122" y="118"/>
                      </a:lnTo>
                      <a:lnTo>
                        <a:pt x="116" y="113"/>
                      </a:lnTo>
                      <a:lnTo>
                        <a:pt x="111" y="110"/>
                      </a:lnTo>
                      <a:lnTo>
                        <a:pt x="107" y="106"/>
                      </a:lnTo>
                      <a:lnTo>
                        <a:pt x="107" y="106"/>
                      </a:lnTo>
                      <a:lnTo>
                        <a:pt x="108" y="111"/>
                      </a:lnTo>
                      <a:lnTo>
                        <a:pt x="109" y="118"/>
                      </a:lnTo>
                      <a:lnTo>
                        <a:pt x="108" y="121"/>
                      </a:lnTo>
                      <a:lnTo>
                        <a:pt x="107" y="124"/>
                      </a:lnTo>
                      <a:lnTo>
                        <a:pt x="103" y="127"/>
                      </a:lnTo>
                      <a:lnTo>
                        <a:pt x="98" y="129"/>
                      </a:lnTo>
                      <a:lnTo>
                        <a:pt x="98" y="129"/>
                      </a:lnTo>
                      <a:lnTo>
                        <a:pt x="94" y="131"/>
                      </a:lnTo>
                      <a:lnTo>
                        <a:pt x="90" y="131"/>
                      </a:lnTo>
                      <a:lnTo>
                        <a:pt x="85" y="129"/>
                      </a:lnTo>
                      <a:lnTo>
                        <a:pt x="80" y="126"/>
                      </a:lnTo>
                      <a:lnTo>
                        <a:pt x="70" y="118"/>
                      </a:lnTo>
                      <a:lnTo>
                        <a:pt x="62" y="110"/>
                      </a:lnTo>
                      <a:lnTo>
                        <a:pt x="62" y="110"/>
                      </a:lnTo>
                      <a:lnTo>
                        <a:pt x="74" y="110"/>
                      </a:lnTo>
                      <a:lnTo>
                        <a:pt x="82" y="108"/>
                      </a:lnTo>
                      <a:lnTo>
                        <a:pt x="85" y="106"/>
                      </a:lnTo>
                      <a:lnTo>
                        <a:pt x="87" y="105"/>
                      </a:lnTo>
                      <a:lnTo>
                        <a:pt x="88" y="103"/>
                      </a:lnTo>
                      <a:lnTo>
                        <a:pt x="88" y="102"/>
                      </a:lnTo>
                      <a:lnTo>
                        <a:pt x="88" y="100"/>
                      </a:lnTo>
                      <a:lnTo>
                        <a:pt x="88" y="100"/>
                      </a:lnTo>
                      <a:lnTo>
                        <a:pt x="91" y="96"/>
                      </a:lnTo>
                      <a:lnTo>
                        <a:pt x="94" y="92"/>
                      </a:lnTo>
                      <a:lnTo>
                        <a:pt x="97" y="87"/>
                      </a:lnTo>
                      <a:lnTo>
                        <a:pt x="98" y="82"/>
                      </a:lnTo>
                      <a:lnTo>
                        <a:pt x="98" y="82"/>
                      </a:lnTo>
                      <a:lnTo>
                        <a:pt x="92" y="80"/>
                      </a:lnTo>
                      <a:lnTo>
                        <a:pt x="84" y="78"/>
                      </a:lnTo>
                      <a:lnTo>
                        <a:pt x="78" y="80"/>
                      </a:lnTo>
                      <a:lnTo>
                        <a:pt x="71" y="81"/>
                      </a:lnTo>
                      <a:lnTo>
                        <a:pt x="80" y="74"/>
                      </a:lnTo>
                      <a:lnTo>
                        <a:pt x="80" y="74"/>
                      </a:lnTo>
                      <a:lnTo>
                        <a:pt x="77" y="72"/>
                      </a:lnTo>
                      <a:lnTo>
                        <a:pt x="73" y="71"/>
                      </a:lnTo>
                      <a:lnTo>
                        <a:pt x="70" y="71"/>
                      </a:lnTo>
                      <a:lnTo>
                        <a:pt x="67" y="72"/>
                      </a:lnTo>
                      <a:lnTo>
                        <a:pt x="60" y="75"/>
                      </a:lnTo>
                      <a:lnTo>
                        <a:pt x="54" y="81"/>
                      </a:lnTo>
                      <a:lnTo>
                        <a:pt x="54" y="81"/>
                      </a:lnTo>
                      <a:lnTo>
                        <a:pt x="53" y="74"/>
                      </a:lnTo>
                      <a:lnTo>
                        <a:pt x="50" y="70"/>
                      </a:lnTo>
                      <a:lnTo>
                        <a:pt x="47" y="67"/>
                      </a:lnTo>
                      <a:lnTo>
                        <a:pt x="44" y="65"/>
                      </a:lnTo>
                      <a:lnTo>
                        <a:pt x="41" y="64"/>
                      </a:lnTo>
                      <a:lnTo>
                        <a:pt x="38" y="63"/>
                      </a:lnTo>
                      <a:lnTo>
                        <a:pt x="36" y="64"/>
                      </a:lnTo>
                      <a:lnTo>
                        <a:pt x="35" y="64"/>
                      </a:lnTo>
                      <a:lnTo>
                        <a:pt x="35" y="64"/>
                      </a:lnTo>
                      <a:lnTo>
                        <a:pt x="30" y="64"/>
                      </a:lnTo>
                      <a:lnTo>
                        <a:pt x="27" y="63"/>
                      </a:lnTo>
                      <a:lnTo>
                        <a:pt x="23" y="61"/>
                      </a:lnTo>
                      <a:lnTo>
                        <a:pt x="18" y="58"/>
                      </a:lnTo>
                      <a:lnTo>
                        <a:pt x="18" y="58"/>
                      </a:lnTo>
                      <a:lnTo>
                        <a:pt x="8" y="71"/>
                      </a:lnTo>
                      <a:lnTo>
                        <a:pt x="5" y="75"/>
                      </a:lnTo>
                      <a:lnTo>
                        <a:pt x="0" y="81"/>
                      </a:lnTo>
                      <a:lnTo>
                        <a:pt x="0" y="81"/>
                      </a:lnTo>
                      <a:lnTo>
                        <a:pt x="9" y="82"/>
                      </a:lnTo>
                      <a:lnTo>
                        <a:pt x="17" y="85"/>
                      </a:lnTo>
                      <a:lnTo>
                        <a:pt x="24" y="88"/>
                      </a:lnTo>
                      <a:lnTo>
                        <a:pt x="30" y="92"/>
                      </a:lnTo>
                      <a:lnTo>
                        <a:pt x="35" y="98"/>
                      </a:lnTo>
                      <a:lnTo>
                        <a:pt x="41" y="104"/>
                      </a:lnTo>
                      <a:lnTo>
                        <a:pt x="54" y="122"/>
                      </a:lnTo>
                      <a:lnTo>
                        <a:pt x="54" y="122"/>
                      </a:lnTo>
                      <a:lnTo>
                        <a:pt x="61" y="130"/>
                      </a:lnTo>
                      <a:lnTo>
                        <a:pt x="68" y="137"/>
                      </a:lnTo>
                      <a:lnTo>
                        <a:pt x="76" y="142"/>
                      </a:lnTo>
                      <a:lnTo>
                        <a:pt x="84" y="145"/>
                      </a:lnTo>
                      <a:lnTo>
                        <a:pt x="93" y="146"/>
                      </a:lnTo>
                      <a:lnTo>
                        <a:pt x="101" y="145"/>
                      </a:lnTo>
                      <a:lnTo>
                        <a:pt x="105" y="143"/>
                      </a:lnTo>
                      <a:lnTo>
                        <a:pt x="109" y="141"/>
                      </a:lnTo>
                      <a:lnTo>
                        <a:pt x="112" y="138"/>
                      </a:lnTo>
                      <a:lnTo>
                        <a:pt x="115" y="134"/>
                      </a:lnTo>
                      <a:lnTo>
                        <a:pt x="115" y="134"/>
                      </a:lnTo>
                      <a:lnTo>
                        <a:pt x="120" y="136"/>
                      </a:lnTo>
                      <a:lnTo>
                        <a:pt x="126" y="137"/>
                      </a:lnTo>
                      <a:lnTo>
                        <a:pt x="135" y="137"/>
                      </a:lnTo>
                      <a:lnTo>
                        <a:pt x="143" y="137"/>
                      </a:lnTo>
                      <a:lnTo>
                        <a:pt x="151" y="135"/>
                      </a:lnTo>
                      <a:lnTo>
                        <a:pt x="155" y="133"/>
                      </a:lnTo>
                      <a:lnTo>
                        <a:pt x="158" y="131"/>
                      </a:lnTo>
                      <a:lnTo>
                        <a:pt x="162" y="128"/>
                      </a:lnTo>
                      <a:lnTo>
                        <a:pt x="166" y="124"/>
                      </a:lnTo>
                      <a:lnTo>
                        <a:pt x="168" y="120"/>
                      </a:lnTo>
                      <a:lnTo>
                        <a:pt x="170" y="114"/>
                      </a:lnTo>
                      <a:lnTo>
                        <a:pt x="170" y="114"/>
                      </a:lnTo>
                      <a:lnTo>
                        <a:pt x="184" y="122"/>
                      </a:lnTo>
                      <a:lnTo>
                        <a:pt x="192" y="125"/>
                      </a:lnTo>
                      <a:lnTo>
                        <a:pt x="200" y="127"/>
                      </a:lnTo>
                      <a:lnTo>
                        <a:pt x="209" y="127"/>
                      </a:lnTo>
                      <a:lnTo>
                        <a:pt x="213" y="127"/>
                      </a:lnTo>
                      <a:lnTo>
                        <a:pt x="217" y="125"/>
                      </a:lnTo>
                      <a:lnTo>
                        <a:pt x="221" y="123"/>
                      </a:lnTo>
                      <a:lnTo>
                        <a:pt x="225" y="120"/>
                      </a:lnTo>
                      <a:lnTo>
                        <a:pt x="228" y="116"/>
                      </a:lnTo>
                      <a:lnTo>
                        <a:pt x="232" y="111"/>
                      </a:lnTo>
                      <a:lnTo>
                        <a:pt x="232" y="111"/>
                      </a:lnTo>
                      <a:lnTo>
                        <a:pt x="239" y="115"/>
                      </a:lnTo>
                      <a:lnTo>
                        <a:pt x="248" y="119"/>
                      </a:lnTo>
                      <a:lnTo>
                        <a:pt x="257" y="122"/>
                      </a:lnTo>
                      <a:lnTo>
                        <a:pt x="266" y="122"/>
                      </a:lnTo>
                      <a:lnTo>
                        <a:pt x="275" y="122"/>
                      </a:lnTo>
                      <a:lnTo>
                        <a:pt x="280" y="121"/>
                      </a:lnTo>
                      <a:lnTo>
                        <a:pt x="284" y="119"/>
                      </a:lnTo>
                      <a:lnTo>
                        <a:pt x="287" y="116"/>
                      </a:lnTo>
                      <a:lnTo>
                        <a:pt x="290" y="113"/>
                      </a:lnTo>
                      <a:lnTo>
                        <a:pt x="293" y="109"/>
                      </a:lnTo>
                      <a:lnTo>
                        <a:pt x="295" y="10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1" name="Freeform 1725">
                  <a:extLst>
                    <a:ext uri="{FF2B5EF4-FFF2-40B4-BE49-F238E27FC236}">
                      <a16:creationId xmlns:a16="http://schemas.microsoft.com/office/drawing/2014/main" id="{891B808B-8414-A475-E199-42502CD7C3F8}"/>
                    </a:ext>
                  </a:extLst>
                </p:cNvPr>
                <p:cNvSpPr>
                  <a:spLocks/>
                </p:cNvSpPr>
                <p:nvPr/>
              </p:nvSpPr>
              <p:spPr bwMode="auto">
                <a:xfrm>
                  <a:off x="6067425" y="5091113"/>
                  <a:ext cx="133350" cy="33338"/>
                </a:xfrm>
                <a:custGeom>
                  <a:avLst/>
                  <a:gdLst>
                    <a:gd name="T0" fmla="*/ 332 w 589"/>
                    <a:gd name="T1" fmla="*/ 122 h 146"/>
                    <a:gd name="T2" fmla="*/ 380 w 589"/>
                    <a:gd name="T3" fmla="*/ 127 h 146"/>
                    <a:gd name="T4" fmla="*/ 435 w 589"/>
                    <a:gd name="T5" fmla="*/ 133 h 146"/>
                    <a:gd name="T6" fmla="*/ 484 w 589"/>
                    <a:gd name="T7" fmla="*/ 143 h 146"/>
                    <a:gd name="T8" fmla="*/ 554 w 589"/>
                    <a:gd name="T9" fmla="*/ 98 h 146"/>
                    <a:gd name="T10" fmla="*/ 571 w 589"/>
                    <a:gd name="T11" fmla="*/ 58 h 146"/>
                    <a:gd name="T12" fmla="*/ 541 w 589"/>
                    <a:gd name="T13" fmla="*/ 67 h 146"/>
                    <a:gd name="T14" fmla="*/ 509 w 589"/>
                    <a:gd name="T15" fmla="*/ 74 h 146"/>
                    <a:gd name="T16" fmla="*/ 498 w 589"/>
                    <a:gd name="T17" fmla="*/ 96 h 146"/>
                    <a:gd name="T18" fmla="*/ 519 w 589"/>
                    <a:gd name="T19" fmla="*/ 118 h 146"/>
                    <a:gd name="T20" fmla="*/ 480 w 589"/>
                    <a:gd name="T21" fmla="*/ 118 h 146"/>
                    <a:gd name="T22" fmla="*/ 438 w 589"/>
                    <a:gd name="T23" fmla="*/ 120 h 146"/>
                    <a:gd name="T24" fmla="*/ 428 w 589"/>
                    <a:gd name="T25" fmla="*/ 94 h 146"/>
                    <a:gd name="T26" fmla="*/ 453 w 589"/>
                    <a:gd name="T27" fmla="*/ 96 h 146"/>
                    <a:gd name="T28" fmla="*/ 471 w 589"/>
                    <a:gd name="T29" fmla="*/ 85 h 146"/>
                    <a:gd name="T30" fmla="*/ 457 w 589"/>
                    <a:gd name="T31" fmla="*/ 66 h 146"/>
                    <a:gd name="T32" fmla="*/ 439 w 589"/>
                    <a:gd name="T33" fmla="*/ 61 h 146"/>
                    <a:gd name="T34" fmla="*/ 449 w 589"/>
                    <a:gd name="T35" fmla="*/ 34 h 146"/>
                    <a:gd name="T36" fmla="*/ 435 w 589"/>
                    <a:gd name="T37" fmla="*/ 18 h 146"/>
                    <a:gd name="T38" fmla="*/ 411 w 589"/>
                    <a:gd name="T39" fmla="*/ 28 h 146"/>
                    <a:gd name="T40" fmla="*/ 392 w 589"/>
                    <a:gd name="T41" fmla="*/ 59 h 146"/>
                    <a:gd name="T42" fmla="*/ 384 w 589"/>
                    <a:gd name="T43" fmla="*/ 77 h 146"/>
                    <a:gd name="T44" fmla="*/ 400 w 589"/>
                    <a:gd name="T45" fmla="*/ 106 h 146"/>
                    <a:gd name="T46" fmla="*/ 358 w 589"/>
                    <a:gd name="T47" fmla="*/ 88 h 146"/>
                    <a:gd name="T48" fmla="*/ 318 w 589"/>
                    <a:gd name="T49" fmla="*/ 107 h 146"/>
                    <a:gd name="T50" fmla="*/ 316 w 589"/>
                    <a:gd name="T51" fmla="*/ 74 h 146"/>
                    <a:gd name="T52" fmla="*/ 341 w 589"/>
                    <a:gd name="T53" fmla="*/ 67 h 146"/>
                    <a:gd name="T54" fmla="*/ 339 w 589"/>
                    <a:gd name="T55" fmla="*/ 53 h 146"/>
                    <a:gd name="T56" fmla="*/ 312 w 589"/>
                    <a:gd name="T57" fmla="*/ 45 h 146"/>
                    <a:gd name="T58" fmla="*/ 312 w 589"/>
                    <a:gd name="T59" fmla="*/ 17 h 146"/>
                    <a:gd name="T60" fmla="*/ 302 w 589"/>
                    <a:gd name="T61" fmla="*/ 5 h 146"/>
                    <a:gd name="T62" fmla="*/ 284 w 589"/>
                    <a:gd name="T63" fmla="*/ 13 h 146"/>
                    <a:gd name="T64" fmla="*/ 286 w 589"/>
                    <a:gd name="T65" fmla="*/ 38 h 146"/>
                    <a:gd name="T66" fmla="*/ 259 w 589"/>
                    <a:gd name="T67" fmla="*/ 38 h 146"/>
                    <a:gd name="T68" fmla="*/ 240 w 589"/>
                    <a:gd name="T69" fmla="*/ 55 h 146"/>
                    <a:gd name="T70" fmla="*/ 253 w 589"/>
                    <a:gd name="T71" fmla="*/ 73 h 146"/>
                    <a:gd name="T72" fmla="*/ 295 w 589"/>
                    <a:gd name="T73" fmla="*/ 74 h 146"/>
                    <a:gd name="T74" fmla="*/ 264 w 589"/>
                    <a:gd name="T75" fmla="*/ 108 h 146"/>
                    <a:gd name="T76" fmla="*/ 221 w 589"/>
                    <a:gd name="T77" fmla="*/ 108 h 146"/>
                    <a:gd name="T78" fmla="*/ 179 w 589"/>
                    <a:gd name="T79" fmla="*/ 94 h 146"/>
                    <a:gd name="T80" fmla="*/ 217 w 589"/>
                    <a:gd name="T81" fmla="*/ 67 h 146"/>
                    <a:gd name="T82" fmla="*/ 196 w 589"/>
                    <a:gd name="T83" fmla="*/ 50 h 146"/>
                    <a:gd name="T84" fmla="*/ 182 w 589"/>
                    <a:gd name="T85" fmla="*/ 33 h 146"/>
                    <a:gd name="T86" fmla="*/ 161 w 589"/>
                    <a:gd name="T87" fmla="*/ 24 h 146"/>
                    <a:gd name="T88" fmla="*/ 150 w 589"/>
                    <a:gd name="T89" fmla="*/ 30 h 146"/>
                    <a:gd name="T90" fmla="*/ 151 w 589"/>
                    <a:gd name="T91" fmla="*/ 54 h 146"/>
                    <a:gd name="T92" fmla="*/ 124 w 589"/>
                    <a:gd name="T93" fmla="*/ 61 h 146"/>
                    <a:gd name="T94" fmla="*/ 114 w 589"/>
                    <a:gd name="T95" fmla="*/ 81 h 146"/>
                    <a:gd name="T96" fmla="*/ 136 w 589"/>
                    <a:gd name="T97" fmla="*/ 90 h 146"/>
                    <a:gd name="T98" fmla="*/ 156 w 589"/>
                    <a:gd name="T99" fmla="*/ 90 h 146"/>
                    <a:gd name="T100" fmla="*/ 151 w 589"/>
                    <a:gd name="T101" fmla="*/ 120 h 146"/>
                    <a:gd name="T102" fmla="*/ 107 w 589"/>
                    <a:gd name="T103" fmla="*/ 106 h 146"/>
                    <a:gd name="T104" fmla="*/ 90 w 589"/>
                    <a:gd name="T105" fmla="*/ 131 h 146"/>
                    <a:gd name="T106" fmla="*/ 88 w 589"/>
                    <a:gd name="T107" fmla="*/ 103 h 146"/>
                    <a:gd name="T108" fmla="*/ 84 w 589"/>
                    <a:gd name="T109" fmla="*/ 78 h 146"/>
                    <a:gd name="T110" fmla="*/ 54 w 589"/>
                    <a:gd name="T111" fmla="*/ 81 h 146"/>
                    <a:gd name="T112" fmla="*/ 35 w 589"/>
                    <a:gd name="T113" fmla="*/ 64 h 146"/>
                    <a:gd name="T114" fmla="*/ 9 w 589"/>
                    <a:gd name="T115" fmla="*/ 82 h 146"/>
                    <a:gd name="T116" fmla="*/ 76 w 589"/>
                    <a:gd name="T117" fmla="*/ 142 h 146"/>
                    <a:gd name="T118" fmla="*/ 126 w 589"/>
                    <a:gd name="T119" fmla="*/ 137 h 146"/>
                    <a:gd name="T120" fmla="*/ 170 w 589"/>
                    <a:gd name="T121" fmla="*/ 114 h 146"/>
                    <a:gd name="T122" fmla="*/ 232 w 589"/>
                    <a:gd name="T123" fmla="*/ 111 h 146"/>
                    <a:gd name="T124" fmla="*/ 290 w 589"/>
                    <a:gd name="T125" fmla="*/ 11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589" h="146">
                      <a:moveTo>
                        <a:pt x="295" y="105"/>
                      </a:moveTo>
                      <a:lnTo>
                        <a:pt x="295" y="105"/>
                      </a:lnTo>
                      <a:lnTo>
                        <a:pt x="296" y="109"/>
                      </a:lnTo>
                      <a:lnTo>
                        <a:pt x="299" y="113"/>
                      </a:lnTo>
                      <a:lnTo>
                        <a:pt x="302" y="116"/>
                      </a:lnTo>
                      <a:lnTo>
                        <a:pt x="305" y="119"/>
                      </a:lnTo>
                      <a:lnTo>
                        <a:pt x="309" y="121"/>
                      </a:lnTo>
                      <a:lnTo>
                        <a:pt x="313" y="122"/>
                      </a:lnTo>
                      <a:lnTo>
                        <a:pt x="323" y="122"/>
                      </a:lnTo>
                      <a:lnTo>
                        <a:pt x="332" y="122"/>
                      </a:lnTo>
                      <a:lnTo>
                        <a:pt x="341" y="119"/>
                      </a:lnTo>
                      <a:lnTo>
                        <a:pt x="349" y="115"/>
                      </a:lnTo>
                      <a:lnTo>
                        <a:pt x="357" y="111"/>
                      </a:lnTo>
                      <a:lnTo>
                        <a:pt x="357" y="111"/>
                      </a:lnTo>
                      <a:lnTo>
                        <a:pt x="361" y="116"/>
                      </a:lnTo>
                      <a:lnTo>
                        <a:pt x="364" y="120"/>
                      </a:lnTo>
                      <a:lnTo>
                        <a:pt x="368" y="123"/>
                      </a:lnTo>
                      <a:lnTo>
                        <a:pt x="372" y="125"/>
                      </a:lnTo>
                      <a:lnTo>
                        <a:pt x="376" y="127"/>
                      </a:lnTo>
                      <a:lnTo>
                        <a:pt x="380" y="127"/>
                      </a:lnTo>
                      <a:lnTo>
                        <a:pt x="388" y="127"/>
                      </a:lnTo>
                      <a:lnTo>
                        <a:pt x="397" y="125"/>
                      </a:lnTo>
                      <a:lnTo>
                        <a:pt x="405" y="122"/>
                      </a:lnTo>
                      <a:lnTo>
                        <a:pt x="419" y="114"/>
                      </a:lnTo>
                      <a:lnTo>
                        <a:pt x="419" y="114"/>
                      </a:lnTo>
                      <a:lnTo>
                        <a:pt x="421" y="120"/>
                      </a:lnTo>
                      <a:lnTo>
                        <a:pt x="424" y="124"/>
                      </a:lnTo>
                      <a:lnTo>
                        <a:pt x="427" y="128"/>
                      </a:lnTo>
                      <a:lnTo>
                        <a:pt x="431" y="131"/>
                      </a:lnTo>
                      <a:lnTo>
                        <a:pt x="435" y="133"/>
                      </a:lnTo>
                      <a:lnTo>
                        <a:pt x="438" y="135"/>
                      </a:lnTo>
                      <a:lnTo>
                        <a:pt x="446" y="137"/>
                      </a:lnTo>
                      <a:lnTo>
                        <a:pt x="455" y="137"/>
                      </a:lnTo>
                      <a:lnTo>
                        <a:pt x="462" y="137"/>
                      </a:lnTo>
                      <a:lnTo>
                        <a:pt x="469" y="135"/>
                      </a:lnTo>
                      <a:lnTo>
                        <a:pt x="474" y="134"/>
                      </a:lnTo>
                      <a:lnTo>
                        <a:pt x="474" y="134"/>
                      </a:lnTo>
                      <a:lnTo>
                        <a:pt x="477" y="138"/>
                      </a:lnTo>
                      <a:lnTo>
                        <a:pt x="480" y="141"/>
                      </a:lnTo>
                      <a:lnTo>
                        <a:pt x="484" y="143"/>
                      </a:lnTo>
                      <a:lnTo>
                        <a:pt x="488" y="144"/>
                      </a:lnTo>
                      <a:lnTo>
                        <a:pt x="496" y="146"/>
                      </a:lnTo>
                      <a:lnTo>
                        <a:pt x="504" y="145"/>
                      </a:lnTo>
                      <a:lnTo>
                        <a:pt x="513" y="142"/>
                      </a:lnTo>
                      <a:lnTo>
                        <a:pt x="521" y="137"/>
                      </a:lnTo>
                      <a:lnTo>
                        <a:pt x="528" y="130"/>
                      </a:lnTo>
                      <a:lnTo>
                        <a:pt x="535" y="122"/>
                      </a:lnTo>
                      <a:lnTo>
                        <a:pt x="535" y="122"/>
                      </a:lnTo>
                      <a:lnTo>
                        <a:pt x="548" y="104"/>
                      </a:lnTo>
                      <a:lnTo>
                        <a:pt x="554" y="98"/>
                      </a:lnTo>
                      <a:lnTo>
                        <a:pt x="559" y="92"/>
                      </a:lnTo>
                      <a:lnTo>
                        <a:pt x="565" y="88"/>
                      </a:lnTo>
                      <a:lnTo>
                        <a:pt x="572" y="85"/>
                      </a:lnTo>
                      <a:lnTo>
                        <a:pt x="579" y="82"/>
                      </a:lnTo>
                      <a:lnTo>
                        <a:pt x="589" y="81"/>
                      </a:lnTo>
                      <a:lnTo>
                        <a:pt x="589" y="81"/>
                      </a:lnTo>
                      <a:lnTo>
                        <a:pt x="584" y="75"/>
                      </a:lnTo>
                      <a:lnTo>
                        <a:pt x="580" y="71"/>
                      </a:lnTo>
                      <a:lnTo>
                        <a:pt x="571" y="58"/>
                      </a:lnTo>
                      <a:lnTo>
                        <a:pt x="571" y="58"/>
                      </a:lnTo>
                      <a:lnTo>
                        <a:pt x="566" y="61"/>
                      </a:lnTo>
                      <a:lnTo>
                        <a:pt x="562" y="63"/>
                      </a:lnTo>
                      <a:lnTo>
                        <a:pt x="559" y="64"/>
                      </a:lnTo>
                      <a:lnTo>
                        <a:pt x="554" y="64"/>
                      </a:lnTo>
                      <a:lnTo>
                        <a:pt x="554" y="64"/>
                      </a:lnTo>
                      <a:lnTo>
                        <a:pt x="553" y="64"/>
                      </a:lnTo>
                      <a:lnTo>
                        <a:pt x="551" y="63"/>
                      </a:lnTo>
                      <a:lnTo>
                        <a:pt x="548" y="64"/>
                      </a:lnTo>
                      <a:lnTo>
                        <a:pt x="545" y="65"/>
                      </a:lnTo>
                      <a:lnTo>
                        <a:pt x="541" y="67"/>
                      </a:lnTo>
                      <a:lnTo>
                        <a:pt x="538" y="70"/>
                      </a:lnTo>
                      <a:lnTo>
                        <a:pt x="536" y="74"/>
                      </a:lnTo>
                      <a:lnTo>
                        <a:pt x="535" y="81"/>
                      </a:lnTo>
                      <a:lnTo>
                        <a:pt x="535" y="81"/>
                      </a:lnTo>
                      <a:lnTo>
                        <a:pt x="529" y="75"/>
                      </a:lnTo>
                      <a:lnTo>
                        <a:pt x="522" y="72"/>
                      </a:lnTo>
                      <a:lnTo>
                        <a:pt x="519" y="71"/>
                      </a:lnTo>
                      <a:lnTo>
                        <a:pt x="516" y="71"/>
                      </a:lnTo>
                      <a:lnTo>
                        <a:pt x="513" y="72"/>
                      </a:lnTo>
                      <a:lnTo>
                        <a:pt x="509" y="74"/>
                      </a:lnTo>
                      <a:lnTo>
                        <a:pt x="518" y="81"/>
                      </a:lnTo>
                      <a:lnTo>
                        <a:pt x="518" y="81"/>
                      </a:lnTo>
                      <a:lnTo>
                        <a:pt x="511" y="80"/>
                      </a:lnTo>
                      <a:lnTo>
                        <a:pt x="504" y="78"/>
                      </a:lnTo>
                      <a:lnTo>
                        <a:pt x="497" y="80"/>
                      </a:lnTo>
                      <a:lnTo>
                        <a:pt x="491" y="83"/>
                      </a:lnTo>
                      <a:lnTo>
                        <a:pt x="491" y="83"/>
                      </a:lnTo>
                      <a:lnTo>
                        <a:pt x="492" y="87"/>
                      </a:lnTo>
                      <a:lnTo>
                        <a:pt x="495" y="92"/>
                      </a:lnTo>
                      <a:lnTo>
                        <a:pt x="498" y="96"/>
                      </a:lnTo>
                      <a:lnTo>
                        <a:pt x="500" y="100"/>
                      </a:lnTo>
                      <a:lnTo>
                        <a:pt x="500" y="101"/>
                      </a:lnTo>
                      <a:lnTo>
                        <a:pt x="500" y="101"/>
                      </a:lnTo>
                      <a:lnTo>
                        <a:pt x="500" y="103"/>
                      </a:lnTo>
                      <a:lnTo>
                        <a:pt x="502" y="105"/>
                      </a:lnTo>
                      <a:lnTo>
                        <a:pt x="510" y="108"/>
                      </a:lnTo>
                      <a:lnTo>
                        <a:pt x="519" y="110"/>
                      </a:lnTo>
                      <a:lnTo>
                        <a:pt x="527" y="109"/>
                      </a:lnTo>
                      <a:lnTo>
                        <a:pt x="527" y="109"/>
                      </a:lnTo>
                      <a:lnTo>
                        <a:pt x="519" y="118"/>
                      </a:lnTo>
                      <a:lnTo>
                        <a:pt x="509" y="126"/>
                      </a:lnTo>
                      <a:lnTo>
                        <a:pt x="503" y="129"/>
                      </a:lnTo>
                      <a:lnTo>
                        <a:pt x="499" y="131"/>
                      </a:lnTo>
                      <a:lnTo>
                        <a:pt x="495" y="131"/>
                      </a:lnTo>
                      <a:lnTo>
                        <a:pt x="491" y="129"/>
                      </a:lnTo>
                      <a:lnTo>
                        <a:pt x="491" y="129"/>
                      </a:lnTo>
                      <a:lnTo>
                        <a:pt x="486" y="127"/>
                      </a:lnTo>
                      <a:lnTo>
                        <a:pt x="482" y="124"/>
                      </a:lnTo>
                      <a:lnTo>
                        <a:pt x="481" y="121"/>
                      </a:lnTo>
                      <a:lnTo>
                        <a:pt x="480" y="118"/>
                      </a:lnTo>
                      <a:lnTo>
                        <a:pt x="481" y="111"/>
                      </a:lnTo>
                      <a:lnTo>
                        <a:pt x="482" y="106"/>
                      </a:lnTo>
                      <a:lnTo>
                        <a:pt x="482" y="106"/>
                      </a:lnTo>
                      <a:lnTo>
                        <a:pt x="474" y="114"/>
                      </a:lnTo>
                      <a:lnTo>
                        <a:pt x="469" y="118"/>
                      </a:lnTo>
                      <a:lnTo>
                        <a:pt x="463" y="121"/>
                      </a:lnTo>
                      <a:lnTo>
                        <a:pt x="457" y="123"/>
                      </a:lnTo>
                      <a:lnTo>
                        <a:pt x="451" y="123"/>
                      </a:lnTo>
                      <a:lnTo>
                        <a:pt x="444" y="123"/>
                      </a:lnTo>
                      <a:lnTo>
                        <a:pt x="438" y="120"/>
                      </a:lnTo>
                      <a:lnTo>
                        <a:pt x="438" y="120"/>
                      </a:lnTo>
                      <a:lnTo>
                        <a:pt x="432" y="116"/>
                      </a:lnTo>
                      <a:lnTo>
                        <a:pt x="427" y="112"/>
                      </a:lnTo>
                      <a:lnTo>
                        <a:pt x="424" y="108"/>
                      </a:lnTo>
                      <a:lnTo>
                        <a:pt x="423" y="104"/>
                      </a:lnTo>
                      <a:lnTo>
                        <a:pt x="422" y="101"/>
                      </a:lnTo>
                      <a:lnTo>
                        <a:pt x="423" y="98"/>
                      </a:lnTo>
                      <a:lnTo>
                        <a:pt x="425" y="95"/>
                      </a:lnTo>
                      <a:lnTo>
                        <a:pt x="428" y="94"/>
                      </a:lnTo>
                      <a:lnTo>
                        <a:pt x="428" y="94"/>
                      </a:lnTo>
                      <a:lnTo>
                        <a:pt x="429" y="92"/>
                      </a:lnTo>
                      <a:lnTo>
                        <a:pt x="432" y="91"/>
                      </a:lnTo>
                      <a:lnTo>
                        <a:pt x="435" y="90"/>
                      </a:lnTo>
                      <a:lnTo>
                        <a:pt x="439" y="91"/>
                      </a:lnTo>
                      <a:lnTo>
                        <a:pt x="443" y="91"/>
                      </a:lnTo>
                      <a:lnTo>
                        <a:pt x="447" y="93"/>
                      </a:lnTo>
                      <a:lnTo>
                        <a:pt x="452" y="95"/>
                      </a:lnTo>
                      <a:lnTo>
                        <a:pt x="455" y="98"/>
                      </a:lnTo>
                      <a:lnTo>
                        <a:pt x="455" y="98"/>
                      </a:lnTo>
                      <a:lnTo>
                        <a:pt x="453" y="96"/>
                      </a:lnTo>
                      <a:lnTo>
                        <a:pt x="452" y="94"/>
                      </a:lnTo>
                      <a:lnTo>
                        <a:pt x="452" y="92"/>
                      </a:lnTo>
                      <a:lnTo>
                        <a:pt x="453" y="90"/>
                      </a:lnTo>
                      <a:lnTo>
                        <a:pt x="455" y="88"/>
                      </a:lnTo>
                      <a:lnTo>
                        <a:pt x="458" y="86"/>
                      </a:lnTo>
                      <a:lnTo>
                        <a:pt x="461" y="86"/>
                      </a:lnTo>
                      <a:lnTo>
                        <a:pt x="464" y="86"/>
                      </a:lnTo>
                      <a:lnTo>
                        <a:pt x="464" y="86"/>
                      </a:lnTo>
                      <a:lnTo>
                        <a:pt x="467" y="86"/>
                      </a:lnTo>
                      <a:lnTo>
                        <a:pt x="471" y="85"/>
                      </a:lnTo>
                      <a:lnTo>
                        <a:pt x="473" y="84"/>
                      </a:lnTo>
                      <a:lnTo>
                        <a:pt x="475" y="83"/>
                      </a:lnTo>
                      <a:lnTo>
                        <a:pt x="475" y="81"/>
                      </a:lnTo>
                      <a:lnTo>
                        <a:pt x="473" y="78"/>
                      </a:lnTo>
                      <a:lnTo>
                        <a:pt x="470" y="76"/>
                      </a:lnTo>
                      <a:lnTo>
                        <a:pt x="464" y="74"/>
                      </a:lnTo>
                      <a:lnTo>
                        <a:pt x="464" y="74"/>
                      </a:lnTo>
                      <a:lnTo>
                        <a:pt x="459" y="69"/>
                      </a:lnTo>
                      <a:lnTo>
                        <a:pt x="458" y="68"/>
                      </a:lnTo>
                      <a:lnTo>
                        <a:pt x="457" y="66"/>
                      </a:lnTo>
                      <a:lnTo>
                        <a:pt x="458" y="65"/>
                      </a:lnTo>
                      <a:lnTo>
                        <a:pt x="459" y="63"/>
                      </a:lnTo>
                      <a:lnTo>
                        <a:pt x="464" y="61"/>
                      </a:lnTo>
                      <a:lnTo>
                        <a:pt x="464" y="61"/>
                      </a:lnTo>
                      <a:lnTo>
                        <a:pt x="459" y="59"/>
                      </a:lnTo>
                      <a:lnTo>
                        <a:pt x="455" y="59"/>
                      </a:lnTo>
                      <a:lnTo>
                        <a:pt x="446" y="61"/>
                      </a:lnTo>
                      <a:lnTo>
                        <a:pt x="446" y="61"/>
                      </a:lnTo>
                      <a:lnTo>
                        <a:pt x="441" y="62"/>
                      </a:lnTo>
                      <a:lnTo>
                        <a:pt x="439" y="61"/>
                      </a:lnTo>
                      <a:lnTo>
                        <a:pt x="438" y="59"/>
                      </a:lnTo>
                      <a:lnTo>
                        <a:pt x="438" y="54"/>
                      </a:lnTo>
                      <a:lnTo>
                        <a:pt x="438" y="54"/>
                      </a:lnTo>
                      <a:lnTo>
                        <a:pt x="443" y="49"/>
                      </a:lnTo>
                      <a:lnTo>
                        <a:pt x="446" y="44"/>
                      </a:lnTo>
                      <a:lnTo>
                        <a:pt x="450" y="38"/>
                      </a:lnTo>
                      <a:lnTo>
                        <a:pt x="455" y="33"/>
                      </a:lnTo>
                      <a:lnTo>
                        <a:pt x="455" y="33"/>
                      </a:lnTo>
                      <a:lnTo>
                        <a:pt x="450" y="34"/>
                      </a:lnTo>
                      <a:lnTo>
                        <a:pt x="449" y="34"/>
                      </a:lnTo>
                      <a:lnTo>
                        <a:pt x="448" y="33"/>
                      </a:lnTo>
                      <a:lnTo>
                        <a:pt x="447" y="30"/>
                      </a:lnTo>
                      <a:lnTo>
                        <a:pt x="446" y="25"/>
                      </a:lnTo>
                      <a:lnTo>
                        <a:pt x="446" y="25"/>
                      </a:lnTo>
                      <a:lnTo>
                        <a:pt x="446" y="22"/>
                      </a:lnTo>
                      <a:lnTo>
                        <a:pt x="445" y="20"/>
                      </a:lnTo>
                      <a:lnTo>
                        <a:pt x="443" y="18"/>
                      </a:lnTo>
                      <a:lnTo>
                        <a:pt x="441" y="17"/>
                      </a:lnTo>
                      <a:lnTo>
                        <a:pt x="438" y="18"/>
                      </a:lnTo>
                      <a:lnTo>
                        <a:pt x="435" y="18"/>
                      </a:lnTo>
                      <a:lnTo>
                        <a:pt x="428" y="22"/>
                      </a:lnTo>
                      <a:lnTo>
                        <a:pt x="428" y="22"/>
                      </a:lnTo>
                      <a:lnTo>
                        <a:pt x="428" y="24"/>
                      </a:lnTo>
                      <a:lnTo>
                        <a:pt x="427" y="26"/>
                      </a:lnTo>
                      <a:lnTo>
                        <a:pt x="425" y="28"/>
                      </a:lnTo>
                      <a:lnTo>
                        <a:pt x="423" y="30"/>
                      </a:lnTo>
                      <a:lnTo>
                        <a:pt x="420" y="31"/>
                      </a:lnTo>
                      <a:lnTo>
                        <a:pt x="417" y="31"/>
                      </a:lnTo>
                      <a:lnTo>
                        <a:pt x="414" y="30"/>
                      </a:lnTo>
                      <a:lnTo>
                        <a:pt x="411" y="28"/>
                      </a:lnTo>
                      <a:lnTo>
                        <a:pt x="411" y="28"/>
                      </a:lnTo>
                      <a:lnTo>
                        <a:pt x="411" y="51"/>
                      </a:lnTo>
                      <a:lnTo>
                        <a:pt x="411" y="51"/>
                      </a:lnTo>
                      <a:lnTo>
                        <a:pt x="404" y="49"/>
                      </a:lnTo>
                      <a:lnTo>
                        <a:pt x="399" y="48"/>
                      </a:lnTo>
                      <a:lnTo>
                        <a:pt x="395" y="49"/>
                      </a:lnTo>
                      <a:lnTo>
                        <a:pt x="392" y="50"/>
                      </a:lnTo>
                      <a:lnTo>
                        <a:pt x="392" y="50"/>
                      </a:lnTo>
                      <a:lnTo>
                        <a:pt x="392" y="59"/>
                      </a:lnTo>
                      <a:lnTo>
                        <a:pt x="392" y="59"/>
                      </a:lnTo>
                      <a:lnTo>
                        <a:pt x="386" y="57"/>
                      </a:lnTo>
                      <a:lnTo>
                        <a:pt x="382" y="57"/>
                      </a:lnTo>
                      <a:lnTo>
                        <a:pt x="379" y="57"/>
                      </a:lnTo>
                      <a:lnTo>
                        <a:pt x="373" y="59"/>
                      </a:lnTo>
                      <a:lnTo>
                        <a:pt x="366" y="64"/>
                      </a:lnTo>
                      <a:lnTo>
                        <a:pt x="366" y="64"/>
                      </a:lnTo>
                      <a:lnTo>
                        <a:pt x="372" y="67"/>
                      </a:lnTo>
                      <a:lnTo>
                        <a:pt x="378" y="70"/>
                      </a:lnTo>
                      <a:lnTo>
                        <a:pt x="382" y="74"/>
                      </a:lnTo>
                      <a:lnTo>
                        <a:pt x="384" y="77"/>
                      </a:lnTo>
                      <a:lnTo>
                        <a:pt x="375" y="89"/>
                      </a:lnTo>
                      <a:lnTo>
                        <a:pt x="375" y="89"/>
                      </a:lnTo>
                      <a:lnTo>
                        <a:pt x="392" y="88"/>
                      </a:lnTo>
                      <a:lnTo>
                        <a:pt x="403" y="89"/>
                      </a:lnTo>
                      <a:lnTo>
                        <a:pt x="411" y="90"/>
                      </a:lnTo>
                      <a:lnTo>
                        <a:pt x="411" y="90"/>
                      </a:lnTo>
                      <a:lnTo>
                        <a:pt x="410" y="94"/>
                      </a:lnTo>
                      <a:lnTo>
                        <a:pt x="408" y="98"/>
                      </a:lnTo>
                      <a:lnTo>
                        <a:pt x="404" y="102"/>
                      </a:lnTo>
                      <a:lnTo>
                        <a:pt x="400" y="106"/>
                      </a:lnTo>
                      <a:lnTo>
                        <a:pt x="395" y="109"/>
                      </a:lnTo>
                      <a:lnTo>
                        <a:pt x="388" y="112"/>
                      </a:lnTo>
                      <a:lnTo>
                        <a:pt x="381" y="113"/>
                      </a:lnTo>
                      <a:lnTo>
                        <a:pt x="375" y="113"/>
                      </a:lnTo>
                      <a:lnTo>
                        <a:pt x="375" y="113"/>
                      </a:lnTo>
                      <a:lnTo>
                        <a:pt x="371" y="111"/>
                      </a:lnTo>
                      <a:lnTo>
                        <a:pt x="368" y="108"/>
                      </a:lnTo>
                      <a:lnTo>
                        <a:pt x="363" y="101"/>
                      </a:lnTo>
                      <a:lnTo>
                        <a:pt x="359" y="92"/>
                      </a:lnTo>
                      <a:lnTo>
                        <a:pt x="358" y="88"/>
                      </a:lnTo>
                      <a:lnTo>
                        <a:pt x="357" y="84"/>
                      </a:lnTo>
                      <a:lnTo>
                        <a:pt x="357" y="84"/>
                      </a:lnTo>
                      <a:lnTo>
                        <a:pt x="348" y="93"/>
                      </a:lnTo>
                      <a:lnTo>
                        <a:pt x="339" y="101"/>
                      </a:lnTo>
                      <a:lnTo>
                        <a:pt x="334" y="104"/>
                      </a:lnTo>
                      <a:lnTo>
                        <a:pt x="329" y="106"/>
                      </a:lnTo>
                      <a:lnTo>
                        <a:pt x="325" y="108"/>
                      </a:lnTo>
                      <a:lnTo>
                        <a:pt x="321" y="108"/>
                      </a:lnTo>
                      <a:lnTo>
                        <a:pt x="321" y="108"/>
                      </a:lnTo>
                      <a:lnTo>
                        <a:pt x="318" y="107"/>
                      </a:lnTo>
                      <a:lnTo>
                        <a:pt x="313" y="105"/>
                      </a:lnTo>
                      <a:lnTo>
                        <a:pt x="308" y="102"/>
                      </a:lnTo>
                      <a:lnTo>
                        <a:pt x="304" y="99"/>
                      </a:lnTo>
                      <a:lnTo>
                        <a:pt x="300" y="94"/>
                      </a:lnTo>
                      <a:lnTo>
                        <a:pt x="297" y="89"/>
                      </a:lnTo>
                      <a:lnTo>
                        <a:pt x="295" y="82"/>
                      </a:lnTo>
                      <a:lnTo>
                        <a:pt x="295" y="74"/>
                      </a:lnTo>
                      <a:lnTo>
                        <a:pt x="295" y="74"/>
                      </a:lnTo>
                      <a:lnTo>
                        <a:pt x="304" y="73"/>
                      </a:lnTo>
                      <a:lnTo>
                        <a:pt x="316" y="74"/>
                      </a:lnTo>
                      <a:lnTo>
                        <a:pt x="330" y="77"/>
                      </a:lnTo>
                      <a:lnTo>
                        <a:pt x="335" y="78"/>
                      </a:lnTo>
                      <a:lnTo>
                        <a:pt x="339" y="81"/>
                      </a:lnTo>
                      <a:lnTo>
                        <a:pt x="339" y="81"/>
                      </a:lnTo>
                      <a:lnTo>
                        <a:pt x="336" y="78"/>
                      </a:lnTo>
                      <a:lnTo>
                        <a:pt x="335" y="76"/>
                      </a:lnTo>
                      <a:lnTo>
                        <a:pt x="336" y="73"/>
                      </a:lnTo>
                      <a:lnTo>
                        <a:pt x="337" y="71"/>
                      </a:lnTo>
                      <a:lnTo>
                        <a:pt x="339" y="68"/>
                      </a:lnTo>
                      <a:lnTo>
                        <a:pt x="341" y="67"/>
                      </a:lnTo>
                      <a:lnTo>
                        <a:pt x="344" y="65"/>
                      </a:lnTo>
                      <a:lnTo>
                        <a:pt x="348" y="64"/>
                      </a:lnTo>
                      <a:lnTo>
                        <a:pt x="348" y="64"/>
                      </a:lnTo>
                      <a:lnTo>
                        <a:pt x="349" y="62"/>
                      </a:lnTo>
                      <a:lnTo>
                        <a:pt x="350" y="58"/>
                      </a:lnTo>
                      <a:lnTo>
                        <a:pt x="349" y="57"/>
                      </a:lnTo>
                      <a:lnTo>
                        <a:pt x="348" y="55"/>
                      </a:lnTo>
                      <a:lnTo>
                        <a:pt x="344" y="54"/>
                      </a:lnTo>
                      <a:lnTo>
                        <a:pt x="339" y="53"/>
                      </a:lnTo>
                      <a:lnTo>
                        <a:pt x="339" y="53"/>
                      </a:lnTo>
                      <a:lnTo>
                        <a:pt x="336" y="52"/>
                      </a:lnTo>
                      <a:lnTo>
                        <a:pt x="334" y="51"/>
                      </a:lnTo>
                      <a:lnTo>
                        <a:pt x="332" y="49"/>
                      </a:lnTo>
                      <a:lnTo>
                        <a:pt x="331" y="47"/>
                      </a:lnTo>
                      <a:lnTo>
                        <a:pt x="330" y="43"/>
                      </a:lnTo>
                      <a:lnTo>
                        <a:pt x="330" y="38"/>
                      </a:lnTo>
                      <a:lnTo>
                        <a:pt x="330" y="38"/>
                      </a:lnTo>
                      <a:lnTo>
                        <a:pt x="329" y="38"/>
                      </a:lnTo>
                      <a:lnTo>
                        <a:pt x="325" y="39"/>
                      </a:lnTo>
                      <a:lnTo>
                        <a:pt x="312" y="45"/>
                      </a:lnTo>
                      <a:lnTo>
                        <a:pt x="312" y="45"/>
                      </a:lnTo>
                      <a:lnTo>
                        <a:pt x="309" y="45"/>
                      </a:lnTo>
                      <a:lnTo>
                        <a:pt x="307" y="45"/>
                      </a:lnTo>
                      <a:lnTo>
                        <a:pt x="306" y="44"/>
                      </a:lnTo>
                      <a:lnTo>
                        <a:pt x="305" y="42"/>
                      </a:lnTo>
                      <a:lnTo>
                        <a:pt x="306" y="41"/>
                      </a:lnTo>
                      <a:lnTo>
                        <a:pt x="307" y="38"/>
                      </a:lnTo>
                      <a:lnTo>
                        <a:pt x="312" y="33"/>
                      </a:lnTo>
                      <a:lnTo>
                        <a:pt x="312" y="33"/>
                      </a:lnTo>
                      <a:lnTo>
                        <a:pt x="312" y="17"/>
                      </a:lnTo>
                      <a:lnTo>
                        <a:pt x="312" y="17"/>
                      </a:lnTo>
                      <a:lnTo>
                        <a:pt x="311" y="18"/>
                      </a:lnTo>
                      <a:lnTo>
                        <a:pt x="308" y="18"/>
                      </a:lnTo>
                      <a:lnTo>
                        <a:pt x="306" y="18"/>
                      </a:lnTo>
                      <a:lnTo>
                        <a:pt x="305" y="16"/>
                      </a:lnTo>
                      <a:lnTo>
                        <a:pt x="304" y="13"/>
                      </a:lnTo>
                      <a:lnTo>
                        <a:pt x="303" y="9"/>
                      </a:lnTo>
                      <a:lnTo>
                        <a:pt x="303" y="9"/>
                      </a:lnTo>
                      <a:lnTo>
                        <a:pt x="303" y="7"/>
                      </a:lnTo>
                      <a:lnTo>
                        <a:pt x="302" y="5"/>
                      </a:lnTo>
                      <a:lnTo>
                        <a:pt x="299" y="3"/>
                      </a:lnTo>
                      <a:lnTo>
                        <a:pt x="295" y="0"/>
                      </a:lnTo>
                      <a:lnTo>
                        <a:pt x="295" y="0"/>
                      </a:lnTo>
                      <a:lnTo>
                        <a:pt x="290" y="3"/>
                      </a:lnTo>
                      <a:lnTo>
                        <a:pt x="287" y="5"/>
                      </a:lnTo>
                      <a:lnTo>
                        <a:pt x="286" y="7"/>
                      </a:lnTo>
                      <a:lnTo>
                        <a:pt x="286" y="9"/>
                      </a:lnTo>
                      <a:lnTo>
                        <a:pt x="286" y="9"/>
                      </a:lnTo>
                      <a:lnTo>
                        <a:pt x="285" y="11"/>
                      </a:lnTo>
                      <a:lnTo>
                        <a:pt x="284" y="13"/>
                      </a:lnTo>
                      <a:lnTo>
                        <a:pt x="281" y="16"/>
                      </a:lnTo>
                      <a:lnTo>
                        <a:pt x="278" y="17"/>
                      </a:lnTo>
                      <a:lnTo>
                        <a:pt x="276" y="17"/>
                      </a:lnTo>
                      <a:lnTo>
                        <a:pt x="276" y="17"/>
                      </a:lnTo>
                      <a:lnTo>
                        <a:pt x="276" y="21"/>
                      </a:lnTo>
                      <a:lnTo>
                        <a:pt x="277" y="24"/>
                      </a:lnTo>
                      <a:lnTo>
                        <a:pt x="281" y="28"/>
                      </a:lnTo>
                      <a:lnTo>
                        <a:pt x="286" y="33"/>
                      </a:lnTo>
                      <a:lnTo>
                        <a:pt x="286" y="33"/>
                      </a:lnTo>
                      <a:lnTo>
                        <a:pt x="286" y="38"/>
                      </a:lnTo>
                      <a:lnTo>
                        <a:pt x="285" y="42"/>
                      </a:lnTo>
                      <a:lnTo>
                        <a:pt x="284" y="44"/>
                      </a:lnTo>
                      <a:lnTo>
                        <a:pt x="282" y="45"/>
                      </a:lnTo>
                      <a:lnTo>
                        <a:pt x="280" y="45"/>
                      </a:lnTo>
                      <a:lnTo>
                        <a:pt x="276" y="45"/>
                      </a:lnTo>
                      <a:lnTo>
                        <a:pt x="276" y="45"/>
                      </a:lnTo>
                      <a:lnTo>
                        <a:pt x="275" y="42"/>
                      </a:lnTo>
                      <a:lnTo>
                        <a:pt x="271" y="39"/>
                      </a:lnTo>
                      <a:lnTo>
                        <a:pt x="265" y="38"/>
                      </a:lnTo>
                      <a:lnTo>
                        <a:pt x="259" y="38"/>
                      </a:lnTo>
                      <a:lnTo>
                        <a:pt x="259" y="38"/>
                      </a:lnTo>
                      <a:lnTo>
                        <a:pt x="259" y="43"/>
                      </a:lnTo>
                      <a:lnTo>
                        <a:pt x="258" y="47"/>
                      </a:lnTo>
                      <a:lnTo>
                        <a:pt x="257" y="49"/>
                      </a:lnTo>
                      <a:lnTo>
                        <a:pt x="255" y="51"/>
                      </a:lnTo>
                      <a:lnTo>
                        <a:pt x="253" y="52"/>
                      </a:lnTo>
                      <a:lnTo>
                        <a:pt x="250" y="53"/>
                      </a:lnTo>
                      <a:lnTo>
                        <a:pt x="250" y="53"/>
                      </a:lnTo>
                      <a:lnTo>
                        <a:pt x="245" y="54"/>
                      </a:lnTo>
                      <a:lnTo>
                        <a:pt x="240" y="55"/>
                      </a:lnTo>
                      <a:lnTo>
                        <a:pt x="239" y="57"/>
                      </a:lnTo>
                      <a:lnTo>
                        <a:pt x="238" y="58"/>
                      </a:lnTo>
                      <a:lnTo>
                        <a:pt x="239" y="62"/>
                      </a:lnTo>
                      <a:lnTo>
                        <a:pt x="240" y="64"/>
                      </a:lnTo>
                      <a:lnTo>
                        <a:pt x="240" y="64"/>
                      </a:lnTo>
                      <a:lnTo>
                        <a:pt x="245" y="65"/>
                      </a:lnTo>
                      <a:lnTo>
                        <a:pt x="248" y="67"/>
                      </a:lnTo>
                      <a:lnTo>
                        <a:pt x="250" y="68"/>
                      </a:lnTo>
                      <a:lnTo>
                        <a:pt x="252" y="71"/>
                      </a:lnTo>
                      <a:lnTo>
                        <a:pt x="253" y="73"/>
                      </a:lnTo>
                      <a:lnTo>
                        <a:pt x="254" y="76"/>
                      </a:lnTo>
                      <a:lnTo>
                        <a:pt x="253" y="78"/>
                      </a:lnTo>
                      <a:lnTo>
                        <a:pt x="250" y="81"/>
                      </a:lnTo>
                      <a:lnTo>
                        <a:pt x="250" y="81"/>
                      </a:lnTo>
                      <a:lnTo>
                        <a:pt x="254" y="78"/>
                      </a:lnTo>
                      <a:lnTo>
                        <a:pt x="259" y="77"/>
                      </a:lnTo>
                      <a:lnTo>
                        <a:pt x="272" y="74"/>
                      </a:lnTo>
                      <a:lnTo>
                        <a:pt x="285" y="73"/>
                      </a:lnTo>
                      <a:lnTo>
                        <a:pt x="295" y="74"/>
                      </a:lnTo>
                      <a:lnTo>
                        <a:pt x="295" y="74"/>
                      </a:lnTo>
                      <a:lnTo>
                        <a:pt x="294" y="82"/>
                      </a:lnTo>
                      <a:lnTo>
                        <a:pt x="292" y="89"/>
                      </a:lnTo>
                      <a:lnTo>
                        <a:pt x="289" y="94"/>
                      </a:lnTo>
                      <a:lnTo>
                        <a:pt x="285" y="99"/>
                      </a:lnTo>
                      <a:lnTo>
                        <a:pt x="281" y="102"/>
                      </a:lnTo>
                      <a:lnTo>
                        <a:pt x="275" y="105"/>
                      </a:lnTo>
                      <a:lnTo>
                        <a:pt x="271" y="107"/>
                      </a:lnTo>
                      <a:lnTo>
                        <a:pt x="267" y="108"/>
                      </a:lnTo>
                      <a:lnTo>
                        <a:pt x="267" y="108"/>
                      </a:lnTo>
                      <a:lnTo>
                        <a:pt x="264" y="108"/>
                      </a:lnTo>
                      <a:lnTo>
                        <a:pt x="260" y="106"/>
                      </a:lnTo>
                      <a:lnTo>
                        <a:pt x="255" y="104"/>
                      </a:lnTo>
                      <a:lnTo>
                        <a:pt x="250" y="101"/>
                      </a:lnTo>
                      <a:lnTo>
                        <a:pt x="240" y="93"/>
                      </a:lnTo>
                      <a:lnTo>
                        <a:pt x="232" y="84"/>
                      </a:lnTo>
                      <a:lnTo>
                        <a:pt x="232" y="84"/>
                      </a:lnTo>
                      <a:lnTo>
                        <a:pt x="231" y="88"/>
                      </a:lnTo>
                      <a:lnTo>
                        <a:pt x="230" y="92"/>
                      </a:lnTo>
                      <a:lnTo>
                        <a:pt x="226" y="101"/>
                      </a:lnTo>
                      <a:lnTo>
                        <a:pt x="221" y="108"/>
                      </a:lnTo>
                      <a:lnTo>
                        <a:pt x="218" y="111"/>
                      </a:lnTo>
                      <a:lnTo>
                        <a:pt x="214" y="113"/>
                      </a:lnTo>
                      <a:lnTo>
                        <a:pt x="214" y="113"/>
                      </a:lnTo>
                      <a:lnTo>
                        <a:pt x="208" y="113"/>
                      </a:lnTo>
                      <a:lnTo>
                        <a:pt x="201" y="112"/>
                      </a:lnTo>
                      <a:lnTo>
                        <a:pt x="195" y="109"/>
                      </a:lnTo>
                      <a:lnTo>
                        <a:pt x="189" y="106"/>
                      </a:lnTo>
                      <a:lnTo>
                        <a:pt x="185" y="102"/>
                      </a:lnTo>
                      <a:lnTo>
                        <a:pt x="182" y="98"/>
                      </a:lnTo>
                      <a:lnTo>
                        <a:pt x="179" y="94"/>
                      </a:lnTo>
                      <a:lnTo>
                        <a:pt x="179" y="90"/>
                      </a:lnTo>
                      <a:lnTo>
                        <a:pt x="179" y="90"/>
                      </a:lnTo>
                      <a:lnTo>
                        <a:pt x="186" y="89"/>
                      </a:lnTo>
                      <a:lnTo>
                        <a:pt x="196" y="88"/>
                      </a:lnTo>
                      <a:lnTo>
                        <a:pt x="214" y="89"/>
                      </a:lnTo>
                      <a:lnTo>
                        <a:pt x="206" y="77"/>
                      </a:lnTo>
                      <a:lnTo>
                        <a:pt x="206" y="77"/>
                      </a:lnTo>
                      <a:lnTo>
                        <a:pt x="207" y="74"/>
                      </a:lnTo>
                      <a:lnTo>
                        <a:pt x="211" y="70"/>
                      </a:lnTo>
                      <a:lnTo>
                        <a:pt x="217" y="67"/>
                      </a:lnTo>
                      <a:lnTo>
                        <a:pt x="223" y="64"/>
                      </a:lnTo>
                      <a:lnTo>
                        <a:pt x="223" y="64"/>
                      </a:lnTo>
                      <a:lnTo>
                        <a:pt x="216" y="59"/>
                      </a:lnTo>
                      <a:lnTo>
                        <a:pt x="210" y="57"/>
                      </a:lnTo>
                      <a:lnTo>
                        <a:pt x="207" y="57"/>
                      </a:lnTo>
                      <a:lnTo>
                        <a:pt x="202" y="57"/>
                      </a:lnTo>
                      <a:lnTo>
                        <a:pt x="196" y="59"/>
                      </a:lnTo>
                      <a:lnTo>
                        <a:pt x="196" y="59"/>
                      </a:lnTo>
                      <a:lnTo>
                        <a:pt x="196" y="50"/>
                      </a:lnTo>
                      <a:lnTo>
                        <a:pt x="196" y="50"/>
                      </a:lnTo>
                      <a:lnTo>
                        <a:pt x="194" y="49"/>
                      </a:lnTo>
                      <a:lnTo>
                        <a:pt x="191" y="48"/>
                      </a:lnTo>
                      <a:lnTo>
                        <a:pt x="185" y="49"/>
                      </a:lnTo>
                      <a:lnTo>
                        <a:pt x="179" y="51"/>
                      </a:lnTo>
                      <a:lnTo>
                        <a:pt x="179" y="51"/>
                      </a:lnTo>
                      <a:lnTo>
                        <a:pt x="179" y="48"/>
                      </a:lnTo>
                      <a:lnTo>
                        <a:pt x="180" y="45"/>
                      </a:lnTo>
                      <a:lnTo>
                        <a:pt x="182" y="39"/>
                      </a:lnTo>
                      <a:lnTo>
                        <a:pt x="182" y="36"/>
                      </a:lnTo>
                      <a:lnTo>
                        <a:pt x="182" y="33"/>
                      </a:lnTo>
                      <a:lnTo>
                        <a:pt x="181" y="31"/>
                      </a:lnTo>
                      <a:lnTo>
                        <a:pt x="179" y="28"/>
                      </a:lnTo>
                      <a:lnTo>
                        <a:pt x="179" y="28"/>
                      </a:lnTo>
                      <a:lnTo>
                        <a:pt x="175" y="30"/>
                      </a:lnTo>
                      <a:lnTo>
                        <a:pt x="172" y="31"/>
                      </a:lnTo>
                      <a:lnTo>
                        <a:pt x="169" y="31"/>
                      </a:lnTo>
                      <a:lnTo>
                        <a:pt x="167" y="30"/>
                      </a:lnTo>
                      <a:lnTo>
                        <a:pt x="163" y="28"/>
                      </a:lnTo>
                      <a:lnTo>
                        <a:pt x="162" y="26"/>
                      </a:lnTo>
                      <a:lnTo>
                        <a:pt x="161" y="24"/>
                      </a:lnTo>
                      <a:lnTo>
                        <a:pt x="160" y="22"/>
                      </a:lnTo>
                      <a:lnTo>
                        <a:pt x="160" y="22"/>
                      </a:lnTo>
                      <a:lnTo>
                        <a:pt x="155" y="18"/>
                      </a:lnTo>
                      <a:lnTo>
                        <a:pt x="152" y="17"/>
                      </a:lnTo>
                      <a:lnTo>
                        <a:pt x="152" y="18"/>
                      </a:lnTo>
                      <a:lnTo>
                        <a:pt x="151" y="20"/>
                      </a:lnTo>
                      <a:lnTo>
                        <a:pt x="151" y="25"/>
                      </a:lnTo>
                      <a:lnTo>
                        <a:pt x="151" y="25"/>
                      </a:lnTo>
                      <a:lnTo>
                        <a:pt x="151" y="28"/>
                      </a:lnTo>
                      <a:lnTo>
                        <a:pt x="150" y="30"/>
                      </a:lnTo>
                      <a:lnTo>
                        <a:pt x="148" y="32"/>
                      </a:lnTo>
                      <a:lnTo>
                        <a:pt x="146" y="33"/>
                      </a:lnTo>
                      <a:lnTo>
                        <a:pt x="140" y="34"/>
                      </a:lnTo>
                      <a:lnTo>
                        <a:pt x="134" y="33"/>
                      </a:lnTo>
                      <a:lnTo>
                        <a:pt x="134" y="33"/>
                      </a:lnTo>
                      <a:lnTo>
                        <a:pt x="139" y="38"/>
                      </a:lnTo>
                      <a:lnTo>
                        <a:pt x="142" y="44"/>
                      </a:lnTo>
                      <a:lnTo>
                        <a:pt x="146" y="49"/>
                      </a:lnTo>
                      <a:lnTo>
                        <a:pt x="151" y="54"/>
                      </a:lnTo>
                      <a:lnTo>
                        <a:pt x="151" y="54"/>
                      </a:lnTo>
                      <a:lnTo>
                        <a:pt x="151" y="59"/>
                      </a:lnTo>
                      <a:lnTo>
                        <a:pt x="150" y="61"/>
                      </a:lnTo>
                      <a:lnTo>
                        <a:pt x="148" y="62"/>
                      </a:lnTo>
                      <a:lnTo>
                        <a:pt x="142" y="61"/>
                      </a:lnTo>
                      <a:lnTo>
                        <a:pt x="142" y="61"/>
                      </a:lnTo>
                      <a:lnTo>
                        <a:pt x="141" y="60"/>
                      </a:lnTo>
                      <a:lnTo>
                        <a:pt x="137" y="59"/>
                      </a:lnTo>
                      <a:lnTo>
                        <a:pt x="132" y="59"/>
                      </a:lnTo>
                      <a:lnTo>
                        <a:pt x="124" y="61"/>
                      </a:lnTo>
                      <a:lnTo>
                        <a:pt x="124" y="61"/>
                      </a:lnTo>
                      <a:lnTo>
                        <a:pt x="130" y="63"/>
                      </a:lnTo>
                      <a:lnTo>
                        <a:pt x="131" y="65"/>
                      </a:lnTo>
                      <a:lnTo>
                        <a:pt x="132" y="66"/>
                      </a:lnTo>
                      <a:lnTo>
                        <a:pt x="131" y="68"/>
                      </a:lnTo>
                      <a:lnTo>
                        <a:pt x="130" y="69"/>
                      </a:lnTo>
                      <a:lnTo>
                        <a:pt x="124" y="74"/>
                      </a:lnTo>
                      <a:lnTo>
                        <a:pt x="124" y="74"/>
                      </a:lnTo>
                      <a:lnTo>
                        <a:pt x="119" y="76"/>
                      </a:lnTo>
                      <a:lnTo>
                        <a:pt x="116" y="78"/>
                      </a:lnTo>
                      <a:lnTo>
                        <a:pt x="114" y="81"/>
                      </a:lnTo>
                      <a:lnTo>
                        <a:pt x="114" y="83"/>
                      </a:lnTo>
                      <a:lnTo>
                        <a:pt x="116" y="84"/>
                      </a:lnTo>
                      <a:lnTo>
                        <a:pt x="118" y="85"/>
                      </a:lnTo>
                      <a:lnTo>
                        <a:pt x="121" y="86"/>
                      </a:lnTo>
                      <a:lnTo>
                        <a:pt x="124" y="86"/>
                      </a:lnTo>
                      <a:lnTo>
                        <a:pt x="124" y="86"/>
                      </a:lnTo>
                      <a:lnTo>
                        <a:pt x="128" y="86"/>
                      </a:lnTo>
                      <a:lnTo>
                        <a:pt x="131" y="86"/>
                      </a:lnTo>
                      <a:lnTo>
                        <a:pt x="134" y="88"/>
                      </a:lnTo>
                      <a:lnTo>
                        <a:pt x="136" y="90"/>
                      </a:lnTo>
                      <a:lnTo>
                        <a:pt x="137" y="92"/>
                      </a:lnTo>
                      <a:lnTo>
                        <a:pt x="137" y="94"/>
                      </a:lnTo>
                      <a:lnTo>
                        <a:pt x="136" y="96"/>
                      </a:lnTo>
                      <a:lnTo>
                        <a:pt x="134" y="98"/>
                      </a:lnTo>
                      <a:lnTo>
                        <a:pt x="134" y="98"/>
                      </a:lnTo>
                      <a:lnTo>
                        <a:pt x="137" y="95"/>
                      </a:lnTo>
                      <a:lnTo>
                        <a:pt x="142" y="93"/>
                      </a:lnTo>
                      <a:lnTo>
                        <a:pt x="146" y="91"/>
                      </a:lnTo>
                      <a:lnTo>
                        <a:pt x="151" y="91"/>
                      </a:lnTo>
                      <a:lnTo>
                        <a:pt x="156" y="90"/>
                      </a:lnTo>
                      <a:lnTo>
                        <a:pt x="161" y="91"/>
                      </a:lnTo>
                      <a:lnTo>
                        <a:pt x="166" y="92"/>
                      </a:lnTo>
                      <a:lnTo>
                        <a:pt x="170" y="94"/>
                      </a:lnTo>
                      <a:lnTo>
                        <a:pt x="170" y="94"/>
                      </a:lnTo>
                      <a:lnTo>
                        <a:pt x="170" y="98"/>
                      </a:lnTo>
                      <a:lnTo>
                        <a:pt x="168" y="104"/>
                      </a:lnTo>
                      <a:lnTo>
                        <a:pt x="166" y="108"/>
                      </a:lnTo>
                      <a:lnTo>
                        <a:pt x="161" y="112"/>
                      </a:lnTo>
                      <a:lnTo>
                        <a:pt x="157" y="116"/>
                      </a:lnTo>
                      <a:lnTo>
                        <a:pt x="151" y="120"/>
                      </a:lnTo>
                      <a:lnTo>
                        <a:pt x="151" y="120"/>
                      </a:lnTo>
                      <a:lnTo>
                        <a:pt x="149" y="121"/>
                      </a:lnTo>
                      <a:lnTo>
                        <a:pt x="147" y="123"/>
                      </a:lnTo>
                      <a:lnTo>
                        <a:pt x="142" y="123"/>
                      </a:lnTo>
                      <a:lnTo>
                        <a:pt x="136" y="123"/>
                      </a:lnTo>
                      <a:lnTo>
                        <a:pt x="129" y="121"/>
                      </a:lnTo>
                      <a:lnTo>
                        <a:pt x="122" y="118"/>
                      </a:lnTo>
                      <a:lnTo>
                        <a:pt x="116" y="114"/>
                      </a:lnTo>
                      <a:lnTo>
                        <a:pt x="111" y="110"/>
                      </a:lnTo>
                      <a:lnTo>
                        <a:pt x="107" y="106"/>
                      </a:lnTo>
                      <a:lnTo>
                        <a:pt x="107" y="106"/>
                      </a:lnTo>
                      <a:lnTo>
                        <a:pt x="108" y="111"/>
                      </a:lnTo>
                      <a:lnTo>
                        <a:pt x="109" y="118"/>
                      </a:lnTo>
                      <a:lnTo>
                        <a:pt x="108" y="121"/>
                      </a:lnTo>
                      <a:lnTo>
                        <a:pt x="107" y="124"/>
                      </a:lnTo>
                      <a:lnTo>
                        <a:pt x="103" y="127"/>
                      </a:lnTo>
                      <a:lnTo>
                        <a:pt x="98" y="129"/>
                      </a:lnTo>
                      <a:lnTo>
                        <a:pt x="98" y="129"/>
                      </a:lnTo>
                      <a:lnTo>
                        <a:pt x="94" y="131"/>
                      </a:lnTo>
                      <a:lnTo>
                        <a:pt x="90" y="131"/>
                      </a:lnTo>
                      <a:lnTo>
                        <a:pt x="85" y="129"/>
                      </a:lnTo>
                      <a:lnTo>
                        <a:pt x="80" y="126"/>
                      </a:lnTo>
                      <a:lnTo>
                        <a:pt x="70" y="118"/>
                      </a:lnTo>
                      <a:lnTo>
                        <a:pt x="62" y="109"/>
                      </a:lnTo>
                      <a:lnTo>
                        <a:pt x="62" y="109"/>
                      </a:lnTo>
                      <a:lnTo>
                        <a:pt x="74" y="110"/>
                      </a:lnTo>
                      <a:lnTo>
                        <a:pt x="82" y="108"/>
                      </a:lnTo>
                      <a:lnTo>
                        <a:pt x="85" y="106"/>
                      </a:lnTo>
                      <a:lnTo>
                        <a:pt x="87" y="105"/>
                      </a:lnTo>
                      <a:lnTo>
                        <a:pt x="88" y="103"/>
                      </a:lnTo>
                      <a:lnTo>
                        <a:pt x="88" y="101"/>
                      </a:lnTo>
                      <a:lnTo>
                        <a:pt x="88" y="100"/>
                      </a:lnTo>
                      <a:lnTo>
                        <a:pt x="88" y="100"/>
                      </a:lnTo>
                      <a:lnTo>
                        <a:pt x="91" y="96"/>
                      </a:lnTo>
                      <a:lnTo>
                        <a:pt x="94" y="92"/>
                      </a:lnTo>
                      <a:lnTo>
                        <a:pt x="97" y="87"/>
                      </a:lnTo>
                      <a:lnTo>
                        <a:pt x="98" y="83"/>
                      </a:lnTo>
                      <a:lnTo>
                        <a:pt x="98" y="83"/>
                      </a:lnTo>
                      <a:lnTo>
                        <a:pt x="92" y="80"/>
                      </a:lnTo>
                      <a:lnTo>
                        <a:pt x="84" y="78"/>
                      </a:lnTo>
                      <a:lnTo>
                        <a:pt x="78" y="80"/>
                      </a:lnTo>
                      <a:lnTo>
                        <a:pt x="71" y="81"/>
                      </a:lnTo>
                      <a:lnTo>
                        <a:pt x="80" y="74"/>
                      </a:lnTo>
                      <a:lnTo>
                        <a:pt x="80" y="74"/>
                      </a:lnTo>
                      <a:lnTo>
                        <a:pt x="77" y="72"/>
                      </a:lnTo>
                      <a:lnTo>
                        <a:pt x="73" y="71"/>
                      </a:lnTo>
                      <a:lnTo>
                        <a:pt x="70" y="71"/>
                      </a:lnTo>
                      <a:lnTo>
                        <a:pt x="67" y="72"/>
                      </a:lnTo>
                      <a:lnTo>
                        <a:pt x="60" y="75"/>
                      </a:lnTo>
                      <a:lnTo>
                        <a:pt x="54" y="81"/>
                      </a:lnTo>
                      <a:lnTo>
                        <a:pt x="54" y="81"/>
                      </a:lnTo>
                      <a:lnTo>
                        <a:pt x="53" y="74"/>
                      </a:lnTo>
                      <a:lnTo>
                        <a:pt x="50" y="70"/>
                      </a:lnTo>
                      <a:lnTo>
                        <a:pt x="47" y="67"/>
                      </a:lnTo>
                      <a:lnTo>
                        <a:pt x="44" y="65"/>
                      </a:lnTo>
                      <a:lnTo>
                        <a:pt x="41" y="64"/>
                      </a:lnTo>
                      <a:lnTo>
                        <a:pt x="38" y="63"/>
                      </a:lnTo>
                      <a:lnTo>
                        <a:pt x="36" y="64"/>
                      </a:lnTo>
                      <a:lnTo>
                        <a:pt x="35" y="64"/>
                      </a:lnTo>
                      <a:lnTo>
                        <a:pt x="35" y="64"/>
                      </a:lnTo>
                      <a:lnTo>
                        <a:pt x="30" y="64"/>
                      </a:lnTo>
                      <a:lnTo>
                        <a:pt x="27" y="63"/>
                      </a:lnTo>
                      <a:lnTo>
                        <a:pt x="23" y="61"/>
                      </a:lnTo>
                      <a:lnTo>
                        <a:pt x="18" y="58"/>
                      </a:lnTo>
                      <a:lnTo>
                        <a:pt x="18" y="58"/>
                      </a:lnTo>
                      <a:lnTo>
                        <a:pt x="8" y="71"/>
                      </a:lnTo>
                      <a:lnTo>
                        <a:pt x="5" y="75"/>
                      </a:lnTo>
                      <a:lnTo>
                        <a:pt x="0" y="81"/>
                      </a:lnTo>
                      <a:lnTo>
                        <a:pt x="0" y="81"/>
                      </a:lnTo>
                      <a:lnTo>
                        <a:pt x="9" y="82"/>
                      </a:lnTo>
                      <a:lnTo>
                        <a:pt x="17" y="85"/>
                      </a:lnTo>
                      <a:lnTo>
                        <a:pt x="24" y="88"/>
                      </a:lnTo>
                      <a:lnTo>
                        <a:pt x="30" y="92"/>
                      </a:lnTo>
                      <a:lnTo>
                        <a:pt x="35" y="98"/>
                      </a:lnTo>
                      <a:lnTo>
                        <a:pt x="41" y="104"/>
                      </a:lnTo>
                      <a:lnTo>
                        <a:pt x="54" y="122"/>
                      </a:lnTo>
                      <a:lnTo>
                        <a:pt x="54" y="122"/>
                      </a:lnTo>
                      <a:lnTo>
                        <a:pt x="61" y="130"/>
                      </a:lnTo>
                      <a:lnTo>
                        <a:pt x="68" y="137"/>
                      </a:lnTo>
                      <a:lnTo>
                        <a:pt x="76" y="142"/>
                      </a:lnTo>
                      <a:lnTo>
                        <a:pt x="84" y="145"/>
                      </a:lnTo>
                      <a:lnTo>
                        <a:pt x="93" y="146"/>
                      </a:lnTo>
                      <a:lnTo>
                        <a:pt x="101" y="144"/>
                      </a:lnTo>
                      <a:lnTo>
                        <a:pt x="105" y="143"/>
                      </a:lnTo>
                      <a:lnTo>
                        <a:pt x="109" y="141"/>
                      </a:lnTo>
                      <a:lnTo>
                        <a:pt x="112" y="138"/>
                      </a:lnTo>
                      <a:lnTo>
                        <a:pt x="115" y="134"/>
                      </a:lnTo>
                      <a:lnTo>
                        <a:pt x="115" y="134"/>
                      </a:lnTo>
                      <a:lnTo>
                        <a:pt x="120" y="135"/>
                      </a:lnTo>
                      <a:lnTo>
                        <a:pt x="126" y="137"/>
                      </a:lnTo>
                      <a:lnTo>
                        <a:pt x="135" y="137"/>
                      </a:lnTo>
                      <a:lnTo>
                        <a:pt x="143" y="137"/>
                      </a:lnTo>
                      <a:lnTo>
                        <a:pt x="151" y="135"/>
                      </a:lnTo>
                      <a:lnTo>
                        <a:pt x="155" y="133"/>
                      </a:lnTo>
                      <a:lnTo>
                        <a:pt x="158" y="131"/>
                      </a:lnTo>
                      <a:lnTo>
                        <a:pt x="162" y="128"/>
                      </a:lnTo>
                      <a:lnTo>
                        <a:pt x="166" y="124"/>
                      </a:lnTo>
                      <a:lnTo>
                        <a:pt x="168" y="120"/>
                      </a:lnTo>
                      <a:lnTo>
                        <a:pt x="170" y="114"/>
                      </a:lnTo>
                      <a:lnTo>
                        <a:pt x="170" y="114"/>
                      </a:lnTo>
                      <a:lnTo>
                        <a:pt x="184" y="122"/>
                      </a:lnTo>
                      <a:lnTo>
                        <a:pt x="192" y="125"/>
                      </a:lnTo>
                      <a:lnTo>
                        <a:pt x="200" y="127"/>
                      </a:lnTo>
                      <a:lnTo>
                        <a:pt x="209" y="127"/>
                      </a:lnTo>
                      <a:lnTo>
                        <a:pt x="213" y="127"/>
                      </a:lnTo>
                      <a:lnTo>
                        <a:pt x="217" y="125"/>
                      </a:lnTo>
                      <a:lnTo>
                        <a:pt x="221" y="123"/>
                      </a:lnTo>
                      <a:lnTo>
                        <a:pt x="225" y="120"/>
                      </a:lnTo>
                      <a:lnTo>
                        <a:pt x="228" y="116"/>
                      </a:lnTo>
                      <a:lnTo>
                        <a:pt x="232" y="111"/>
                      </a:lnTo>
                      <a:lnTo>
                        <a:pt x="232" y="111"/>
                      </a:lnTo>
                      <a:lnTo>
                        <a:pt x="239" y="115"/>
                      </a:lnTo>
                      <a:lnTo>
                        <a:pt x="248" y="119"/>
                      </a:lnTo>
                      <a:lnTo>
                        <a:pt x="257" y="122"/>
                      </a:lnTo>
                      <a:lnTo>
                        <a:pt x="266" y="122"/>
                      </a:lnTo>
                      <a:lnTo>
                        <a:pt x="275" y="122"/>
                      </a:lnTo>
                      <a:lnTo>
                        <a:pt x="280" y="121"/>
                      </a:lnTo>
                      <a:lnTo>
                        <a:pt x="284" y="119"/>
                      </a:lnTo>
                      <a:lnTo>
                        <a:pt x="287" y="116"/>
                      </a:lnTo>
                      <a:lnTo>
                        <a:pt x="290" y="113"/>
                      </a:lnTo>
                      <a:lnTo>
                        <a:pt x="293" y="109"/>
                      </a:lnTo>
                      <a:lnTo>
                        <a:pt x="295" y="105"/>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92" name="Freeform 1726">
                  <a:extLst>
                    <a:ext uri="{FF2B5EF4-FFF2-40B4-BE49-F238E27FC236}">
                      <a16:creationId xmlns:a16="http://schemas.microsoft.com/office/drawing/2014/main" id="{74DA367B-1908-5287-9D86-09DF7A95A24E}"/>
                    </a:ext>
                  </a:extLst>
                </p:cNvPr>
                <p:cNvSpPr>
                  <a:spLocks/>
                </p:cNvSpPr>
                <p:nvPr/>
              </p:nvSpPr>
              <p:spPr bwMode="auto">
                <a:xfrm>
                  <a:off x="6075363" y="5111751"/>
                  <a:ext cx="4763" cy="6350"/>
                </a:xfrm>
                <a:custGeom>
                  <a:avLst/>
                  <a:gdLst>
                    <a:gd name="T0" fmla="*/ 9 w 19"/>
                    <a:gd name="T1" fmla="*/ 22 h 22"/>
                    <a:gd name="T2" fmla="*/ 9 w 19"/>
                    <a:gd name="T3" fmla="*/ 22 h 22"/>
                    <a:gd name="T4" fmla="*/ 12 w 19"/>
                    <a:gd name="T5" fmla="*/ 21 h 22"/>
                    <a:gd name="T6" fmla="*/ 14 w 19"/>
                    <a:gd name="T7" fmla="*/ 21 h 22"/>
                    <a:gd name="T8" fmla="*/ 17 w 19"/>
                    <a:gd name="T9" fmla="*/ 19 h 22"/>
                    <a:gd name="T10" fmla="*/ 18 w 19"/>
                    <a:gd name="T11" fmla="*/ 18 h 22"/>
                    <a:gd name="T12" fmla="*/ 19 w 19"/>
                    <a:gd name="T13" fmla="*/ 14 h 22"/>
                    <a:gd name="T14" fmla="*/ 19 w 19"/>
                    <a:gd name="T15" fmla="*/ 11 h 22"/>
                    <a:gd name="T16" fmla="*/ 19 w 19"/>
                    <a:gd name="T17" fmla="*/ 11 h 22"/>
                    <a:gd name="T18" fmla="*/ 19 w 19"/>
                    <a:gd name="T19" fmla="*/ 6 h 22"/>
                    <a:gd name="T20" fmla="*/ 18 w 19"/>
                    <a:gd name="T21" fmla="*/ 3 h 22"/>
                    <a:gd name="T22" fmla="*/ 17 w 19"/>
                    <a:gd name="T23" fmla="*/ 1 h 22"/>
                    <a:gd name="T24" fmla="*/ 14 w 19"/>
                    <a:gd name="T25" fmla="*/ 0 h 22"/>
                    <a:gd name="T26" fmla="*/ 9 w 19"/>
                    <a:gd name="T27" fmla="*/ 0 h 22"/>
                    <a:gd name="T28" fmla="*/ 9 w 19"/>
                    <a:gd name="T29" fmla="*/ 0 h 22"/>
                    <a:gd name="T30" fmla="*/ 4 w 19"/>
                    <a:gd name="T31" fmla="*/ 0 h 22"/>
                    <a:gd name="T32" fmla="*/ 2 w 19"/>
                    <a:gd name="T33" fmla="*/ 1 h 22"/>
                    <a:gd name="T34" fmla="*/ 1 w 19"/>
                    <a:gd name="T35" fmla="*/ 3 h 22"/>
                    <a:gd name="T36" fmla="*/ 0 w 19"/>
                    <a:gd name="T37" fmla="*/ 6 h 22"/>
                    <a:gd name="T38" fmla="*/ 0 w 19"/>
                    <a:gd name="T39" fmla="*/ 11 h 22"/>
                    <a:gd name="T40" fmla="*/ 0 w 19"/>
                    <a:gd name="T41" fmla="*/ 11 h 22"/>
                    <a:gd name="T42" fmla="*/ 0 w 19"/>
                    <a:gd name="T43" fmla="*/ 14 h 22"/>
                    <a:gd name="T44" fmla="*/ 1 w 19"/>
                    <a:gd name="T45" fmla="*/ 18 h 22"/>
                    <a:gd name="T46" fmla="*/ 2 w 19"/>
                    <a:gd name="T47" fmla="*/ 19 h 22"/>
                    <a:gd name="T48" fmla="*/ 4 w 19"/>
                    <a:gd name="T49" fmla="*/ 21 h 22"/>
                    <a:gd name="T50" fmla="*/ 6 w 19"/>
                    <a:gd name="T51" fmla="*/ 21 h 22"/>
                    <a:gd name="T52" fmla="*/ 9 w 19"/>
                    <a:gd name="T53"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9" h="22">
                      <a:moveTo>
                        <a:pt x="9" y="22"/>
                      </a:moveTo>
                      <a:lnTo>
                        <a:pt x="9" y="22"/>
                      </a:lnTo>
                      <a:lnTo>
                        <a:pt x="12" y="21"/>
                      </a:lnTo>
                      <a:lnTo>
                        <a:pt x="14" y="21"/>
                      </a:lnTo>
                      <a:lnTo>
                        <a:pt x="17" y="19"/>
                      </a:lnTo>
                      <a:lnTo>
                        <a:pt x="18" y="18"/>
                      </a:lnTo>
                      <a:lnTo>
                        <a:pt x="19" y="14"/>
                      </a:lnTo>
                      <a:lnTo>
                        <a:pt x="19" y="11"/>
                      </a:lnTo>
                      <a:lnTo>
                        <a:pt x="19" y="11"/>
                      </a:lnTo>
                      <a:lnTo>
                        <a:pt x="19" y="6"/>
                      </a:lnTo>
                      <a:lnTo>
                        <a:pt x="18" y="3"/>
                      </a:lnTo>
                      <a:lnTo>
                        <a:pt x="17" y="1"/>
                      </a:lnTo>
                      <a:lnTo>
                        <a:pt x="14" y="0"/>
                      </a:lnTo>
                      <a:lnTo>
                        <a:pt x="9" y="0"/>
                      </a:lnTo>
                      <a:lnTo>
                        <a:pt x="9" y="0"/>
                      </a:lnTo>
                      <a:lnTo>
                        <a:pt x="4" y="0"/>
                      </a:lnTo>
                      <a:lnTo>
                        <a:pt x="2" y="1"/>
                      </a:lnTo>
                      <a:lnTo>
                        <a:pt x="1" y="3"/>
                      </a:lnTo>
                      <a:lnTo>
                        <a:pt x="0" y="6"/>
                      </a:lnTo>
                      <a:lnTo>
                        <a:pt x="0" y="11"/>
                      </a:lnTo>
                      <a:lnTo>
                        <a:pt x="0" y="11"/>
                      </a:lnTo>
                      <a:lnTo>
                        <a:pt x="0" y="14"/>
                      </a:lnTo>
                      <a:lnTo>
                        <a:pt x="1" y="18"/>
                      </a:lnTo>
                      <a:lnTo>
                        <a:pt x="2" y="19"/>
                      </a:lnTo>
                      <a:lnTo>
                        <a:pt x="4" y="21"/>
                      </a:lnTo>
                      <a:lnTo>
                        <a:pt x="6" y="21"/>
                      </a:lnTo>
                      <a:lnTo>
                        <a:pt x="9" y="22"/>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3" name="Freeform 1727">
                  <a:extLst>
                    <a:ext uri="{FF2B5EF4-FFF2-40B4-BE49-F238E27FC236}">
                      <a16:creationId xmlns:a16="http://schemas.microsoft.com/office/drawing/2014/main" id="{F54CC860-A2DE-7B6D-3E67-AA7759860F77}"/>
                    </a:ext>
                  </a:extLst>
                </p:cNvPr>
                <p:cNvSpPr>
                  <a:spLocks/>
                </p:cNvSpPr>
                <p:nvPr/>
              </p:nvSpPr>
              <p:spPr bwMode="auto">
                <a:xfrm>
                  <a:off x="6075363" y="5111751"/>
                  <a:ext cx="4763" cy="6350"/>
                </a:xfrm>
                <a:custGeom>
                  <a:avLst/>
                  <a:gdLst>
                    <a:gd name="T0" fmla="*/ 9 w 19"/>
                    <a:gd name="T1" fmla="*/ 22 h 22"/>
                    <a:gd name="T2" fmla="*/ 9 w 19"/>
                    <a:gd name="T3" fmla="*/ 22 h 22"/>
                    <a:gd name="T4" fmla="*/ 12 w 19"/>
                    <a:gd name="T5" fmla="*/ 21 h 22"/>
                    <a:gd name="T6" fmla="*/ 14 w 19"/>
                    <a:gd name="T7" fmla="*/ 21 h 22"/>
                    <a:gd name="T8" fmla="*/ 17 w 19"/>
                    <a:gd name="T9" fmla="*/ 19 h 22"/>
                    <a:gd name="T10" fmla="*/ 18 w 19"/>
                    <a:gd name="T11" fmla="*/ 18 h 22"/>
                    <a:gd name="T12" fmla="*/ 19 w 19"/>
                    <a:gd name="T13" fmla="*/ 14 h 22"/>
                    <a:gd name="T14" fmla="*/ 19 w 19"/>
                    <a:gd name="T15" fmla="*/ 11 h 22"/>
                    <a:gd name="T16" fmla="*/ 19 w 19"/>
                    <a:gd name="T17" fmla="*/ 11 h 22"/>
                    <a:gd name="T18" fmla="*/ 19 w 19"/>
                    <a:gd name="T19" fmla="*/ 6 h 22"/>
                    <a:gd name="T20" fmla="*/ 18 w 19"/>
                    <a:gd name="T21" fmla="*/ 3 h 22"/>
                    <a:gd name="T22" fmla="*/ 17 w 19"/>
                    <a:gd name="T23" fmla="*/ 1 h 22"/>
                    <a:gd name="T24" fmla="*/ 14 w 19"/>
                    <a:gd name="T25" fmla="*/ 0 h 22"/>
                    <a:gd name="T26" fmla="*/ 9 w 19"/>
                    <a:gd name="T27" fmla="*/ 0 h 22"/>
                    <a:gd name="T28" fmla="*/ 9 w 19"/>
                    <a:gd name="T29" fmla="*/ 0 h 22"/>
                    <a:gd name="T30" fmla="*/ 4 w 19"/>
                    <a:gd name="T31" fmla="*/ 0 h 22"/>
                    <a:gd name="T32" fmla="*/ 2 w 19"/>
                    <a:gd name="T33" fmla="*/ 1 h 22"/>
                    <a:gd name="T34" fmla="*/ 1 w 19"/>
                    <a:gd name="T35" fmla="*/ 3 h 22"/>
                    <a:gd name="T36" fmla="*/ 0 w 19"/>
                    <a:gd name="T37" fmla="*/ 6 h 22"/>
                    <a:gd name="T38" fmla="*/ 0 w 19"/>
                    <a:gd name="T39" fmla="*/ 11 h 22"/>
                    <a:gd name="T40" fmla="*/ 0 w 19"/>
                    <a:gd name="T41" fmla="*/ 11 h 22"/>
                    <a:gd name="T42" fmla="*/ 0 w 19"/>
                    <a:gd name="T43" fmla="*/ 14 h 22"/>
                    <a:gd name="T44" fmla="*/ 1 w 19"/>
                    <a:gd name="T45" fmla="*/ 18 h 22"/>
                    <a:gd name="T46" fmla="*/ 2 w 19"/>
                    <a:gd name="T47" fmla="*/ 19 h 22"/>
                    <a:gd name="T48" fmla="*/ 4 w 19"/>
                    <a:gd name="T49" fmla="*/ 21 h 22"/>
                    <a:gd name="T50" fmla="*/ 6 w 19"/>
                    <a:gd name="T51" fmla="*/ 21 h 22"/>
                    <a:gd name="T52" fmla="*/ 9 w 19"/>
                    <a:gd name="T53"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9" h="22">
                      <a:moveTo>
                        <a:pt x="9" y="22"/>
                      </a:moveTo>
                      <a:lnTo>
                        <a:pt x="9" y="22"/>
                      </a:lnTo>
                      <a:lnTo>
                        <a:pt x="12" y="21"/>
                      </a:lnTo>
                      <a:lnTo>
                        <a:pt x="14" y="21"/>
                      </a:lnTo>
                      <a:lnTo>
                        <a:pt x="17" y="19"/>
                      </a:lnTo>
                      <a:lnTo>
                        <a:pt x="18" y="18"/>
                      </a:lnTo>
                      <a:lnTo>
                        <a:pt x="19" y="14"/>
                      </a:lnTo>
                      <a:lnTo>
                        <a:pt x="19" y="11"/>
                      </a:lnTo>
                      <a:lnTo>
                        <a:pt x="19" y="11"/>
                      </a:lnTo>
                      <a:lnTo>
                        <a:pt x="19" y="6"/>
                      </a:lnTo>
                      <a:lnTo>
                        <a:pt x="18" y="3"/>
                      </a:lnTo>
                      <a:lnTo>
                        <a:pt x="17" y="1"/>
                      </a:lnTo>
                      <a:lnTo>
                        <a:pt x="14" y="0"/>
                      </a:lnTo>
                      <a:lnTo>
                        <a:pt x="9" y="0"/>
                      </a:lnTo>
                      <a:lnTo>
                        <a:pt x="9" y="0"/>
                      </a:lnTo>
                      <a:lnTo>
                        <a:pt x="4" y="0"/>
                      </a:lnTo>
                      <a:lnTo>
                        <a:pt x="2" y="1"/>
                      </a:lnTo>
                      <a:lnTo>
                        <a:pt x="1" y="3"/>
                      </a:lnTo>
                      <a:lnTo>
                        <a:pt x="0" y="6"/>
                      </a:lnTo>
                      <a:lnTo>
                        <a:pt x="0" y="11"/>
                      </a:lnTo>
                      <a:lnTo>
                        <a:pt x="0" y="11"/>
                      </a:lnTo>
                      <a:lnTo>
                        <a:pt x="0" y="14"/>
                      </a:lnTo>
                      <a:lnTo>
                        <a:pt x="1" y="18"/>
                      </a:lnTo>
                      <a:lnTo>
                        <a:pt x="2" y="19"/>
                      </a:lnTo>
                      <a:lnTo>
                        <a:pt x="4" y="21"/>
                      </a:lnTo>
                      <a:lnTo>
                        <a:pt x="6" y="21"/>
                      </a:lnTo>
                      <a:lnTo>
                        <a:pt x="9" y="2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4" name="Freeform 1728">
                  <a:extLst>
                    <a:ext uri="{FF2B5EF4-FFF2-40B4-BE49-F238E27FC236}">
                      <a16:creationId xmlns:a16="http://schemas.microsoft.com/office/drawing/2014/main" id="{E9B4CD8F-FF32-A386-2412-7AB19AF46A93}"/>
                    </a:ext>
                  </a:extLst>
                </p:cNvPr>
                <p:cNvSpPr>
                  <a:spLocks/>
                </p:cNvSpPr>
                <p:nvPr/>
              </p:nvSpPr>
              <p:spPr bwMode="auto">
                <a:xfrm>
                  <a:off x="6075363" y="5111751"/>
                  <a:ext cx="4763" cy="6350"/>
                </a:xfrm>
                <a:custGeom>
                  <a:avLst/>
                  <a:gdLst>
                    <a:gd name="T0" fmla="*/ 9 w 19"/>
                    <a:gd name="T1" fmla="*/ 22 h 22"/>
                    <a:gd name="T2" fmla="*/ 9 w 19"/>
                    <a:gd name="T3" fmla="*/ 22 h 22"/>
                    <a:gd name="T4" fmla="*/ 12 w 19"/>
                    <a:gd name="T5" fmla="*/ 21 h 22"/>
                    <a:gd name="T6" fmla="*/ 14 w 19"/>
                    <a:gd name="T7" fmla="*/ 21 h 22"/>
                    <a:gd name="T8" fmla="*/ 17 w 19"/>
                    <a:gd name="T9" fmla="*/ 19 h 22"/>
                    <a:gd name="T10" fmla="*/ 18 w 19"/>
                    <a:gd name="T11" fmla="*/ 18 h 22"/>
                    <a:gd name="T12" fmla="*/ 19 w 19"/>
                    <a:gd name="T13" fmla="*/ 14 h 22"/>
                    <a:gd name="T14" fmla="*/ 19 w 19"/>
                    <a:gd name="T15" fmla="*/ 11 h 22"/>
                    <a:gd name="T16" fmla="*/ 19 w 19"/>
                    <a:gd name="T17" fmla="*/ 11 h 22"/>
                    <a:gd name="T18" fmla="*/ 19 w 19"/>
                    <a:gd name="T19" fmla="*/ 6 h 22"/>
                    <a:gd name="T20" fmla="*/ 18 w 19"/>
                    <a:gd name="T21" fmla="*/ 3 h 22"/>
                    <a:gd name="T22" fmla="*/ 17 w 19"/>
                    <a:gd name="T23" fmla="*/ 1 h 22"/>
                    <a:gd name="T24" fmla="*/ 14 w 19"/>
                    <a:gd name="T25" fmla="*/ 0 h 22"/>
                    <a:gd name="T26" fmla="*/ 9 w 19"/>
                    <a:gd name="T27" fmla="*/ 0 h 22"/>
                    <a:gd name="T28" fmla="*/ 9 w 19"/>
                    <a:gd name="T29" fmla="*/ 0 h 22"/>
                    <a:gd name="T30" fmla="*/ 4 w 19"/>
                    <a:gd name="T31" fmla="*/ 0 h 22"/>
                    <a:gd name="T32" fmla="*/ 2 w 19"/>
                    <a:gd name="T33" fmla="*/ 1 h 22"/>
                    <a:gd name="T34" fmla="*/ 1 w 19"/>
                    <a:gd name="T35" fmla="*/ 3 h 22"/>
                    <a:gd name="T36" fmla="*/ 0 w 19"/>
                    <a:gd name="T37" fmla="*/ 6 h 22"/>
                    <a:gd name="T38" fmla="*/ 0 w 19"/>
                    <a:gd name="T39" fmla="*/ 11 h 22"/>
                    <a:gd name="T40" fmla="*/ 0 w 19"/>
                    <a:gd name="T41" fmla="*/ 11 h 22"/>
                    <a:gd name="T42" fmla="*/ 0 w 19"/>
                    <a:gd name="T43" fmla="*/ 14 h 22"/>
                    <a:gd name="T44" fmla="*/ 1 w 19"/>
                    <a:gd name="T45" fmla="*/ 18 h 22"/>
                    <a:gd name="T46" fmla="*/ 2 w 19"/>
                    <a:gd name="T47" fmla="*/ 19 h 22"/>
                    <a:gd name="T48" fmla="*/ 4 w 19"/>
                    <a:gd name="T49" fmla="*/ 21 h 22"/>
                    <a:gd name="T50" fmla="*/ 6 w 19"/>
                    <a:gd name="T51" fmla="*/ 21 h 22"/>
                    <a:gd name="T52" fmla="*/ 9 w 19"/>
                    <a:gd name="T53" fmla="*/ 22 h 22"/>
                    <a:gd name="T54" fmla="*/ 9 w 19"/>
                    <a:gd name="T55"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9" h="22">
                      <a:moveTo>
                        <a:pt x="9" y="22"/>
                      </a:moveTo>
                      <a:lnTo>
                        <a:pt x="9" y="22"/>
                      </a:lnTo>
                      <a:lnTo>
                        <a:pt x="12" y="21"/>
                      </a:lnTo>
                      <a:lnTo>
                        <a:pt x="14" y="21"/>
                      </a:lnTo>
                      <a:lnTo>
                        <a:pt x="17" y="19"/>
                      </a:lnTo>
                      <a:lnTo>
                        <a:pt x="18" y="18"/>
                      </a:lnTo>
                      <a:lnTo>
                        <a:pt x="19" y="14"/>
                      </a:lnTo>
                      <a:lnTo>
                        <a:pt x="19" y="11"/>
                      </a:lnTo>
                      <a:lnTo>
                        <a:pt x="19" y="11"/>
                      </a:lnTo>
                      <a:lnTo>
                        <a:pt x="19" y="6"/>
                      </a:lnTo>
                      <a:lnTo>
                        <a:pt x="18" y="3"/>
                      </a:lnTo>
                      <a:lnTo>
                        <a:pt x="17" y="1"/>
                      </a:lnTo>
                      <a:lnTo>
                        <a:pt x="14" y="0"/>
                      </a:lnTo>
                      <a:lnTo>
                        <a:pt x="9" y="0"/>
                      </a:lnTo>
                      <a:lnTo>
                        <a:pt x="9" y="0"/>
                      </a:lnTo>
                      <a:lnTo>
                        <a:pt x="4" y="0"/>
                      </a:lnTo>
                      <a:lnTo>
                        <a:pt x="2" y="1"/>
                      </a:lnTo>
                      <a:lnTo>
                        <a:pt x="1" y="3"/>
                      </a:lnTo>
                      <a:lnTo>
                        <a:pt x="0" y="6"/>
                      </a:lnTo>
                      <a:lnTo>
                        <a:pt x="0" y="11"/>
                      </a:lnTo>
                      <a:lnTo>
                        <a:pt x="0" y="11"/>
                      </a:lnTo>
                      <a:lnTo>
                        <a:pt x="0" y="14"/>
                      </a:lnTo>
                      <a:lnTo>
                        <a:pt x="1" y="18"/>
                      </a:lnTo>
                      <a:lnTo>
                        <a:pt x="2" y="19"/>
                      </a:lnTo>
                      <a:lnTo>
                        <a:pt x="4" y="21"/>
                      </a:lnTo>
                      <a:lnTo>
                        <a:pt x="6" y="21"/>
                      </a:lnTo>
                      <a:lnTo>
                        <a:pt x="9" y="22"/>
                      </a:lnTo>
                      <a:lnTo>
                        <a:pt x="9" y="22"/>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95" name="Freeform 1729">
                  <a:extLst>
                    <a:ext uri="{FF2B5EF4-FFF2-40B4-BE49-F238E27FC236}">
                      <a16:creationId xmlns:a16="http://schemas.microsoft.com/office/drawing/2014/main" id="{A4BA6140-E827-8659-61D9-387C21D8128F}"/>
                    </a:ext>
                  </a:extLst>
                </p:cNvPr>
                <p:cNvSpPr>
                  <a:spLocks/>
                </p:cNvSpPr>
                <p:nvPr/>
              </p:nvSpPr>
              <p:spPr bwMode="auto">
                <a:xfrm>
                  <a:off x="6102350" y="5103813"/>
                  <a:ext cx="6350" cy="7938"/>
                </a:xfrm>
                <a:custGeom>
                  <a:avLst/>
                  <a:gdLst>
                    <a:gd name="T0" fmla="*/ 18 w 27"/>
                    <a:gd name="T1" fmla="*/ 30 h 30"/>
                    <a:gd name="T2" fmla="*/ 18 w 27"/>
                    <a:gd name="T3" fmla="*/ 30 h 30"/>
                    <a:gd name="T4" fmla="*/ 21 w 27"/>
                    <a:gd name="T5" fmla="*/ 30 h 30"/>
                    <a:gd name="T6" fmla="*/ 23 w 27"/>
                    <a:gd name="T7" fmla="*/ 29 h 30"/>
                    <a:gd name="T8" fmla="*/ 24 w 27"/>
                    <a:gd name="T9" fmla="*/ 27 h 30"/>
                    <a:gd name="T10" fmla="*/ 25 w 27"/>
                    <a:gd name="T11" fmla="*/ 26 h 30"/>
                    <a:gd name="T12" fmla="*/ 26 w 27"/>
                    <a:gd name="T13" fmla="*/ 21 h 30"/>
                    <a:gd name="T14" fmla="*/ 27 w 27"/>
                    <a:gd name="T15" fmla="*/ 15 h 30"/>
                    <a:gd name="T16" fmla="*/ 27 w 27"/>
                    <a:gd name="T17" fmla="*/ 15 h 30"/>
                    <a:gd name="T18" fmla="*/ 26 w 27"/>
                    <a:gd name="T19" fmla="*/ 9 h 30"/>
                    <a:gd name="T20" fmla="*/ 25 w 27"/>
                    <a:gd name="T21" fmla="*/ 4 h 30"/>
                    <a:gd name="T22" fmla="*/ 24 w 27"/>
                    <a:gd name="T23" fmla="*/ 3 h 30"/>
                    <a:gd name="T24" fmla="*/ 23 w 27"/>
                    <a:gd name="T25" fmla="*/ 1 h 30"/>
                    <a:gd name="T26" fmla="*/ 21 w 27"/>
                    <a:gd name="T27" fmla="*/ 1 h 30"/>
                    <a:gd name="T28" fmla="*/ 18 w 27"/>
                    <a:gd name="T29" fmla="*/ 0 h 30"/>
                    <a:gd name="T30" fmla="*/ 18 w 27"/>
                    <a:gd name="T31" fmla="*/ 0 h 30"/>
                    <a:gd name="T32" fmla="*/ 11 w 27"/>
                    <a:gd name="T33" fmla="*/ 1 h 30"/>
                    <a:gd name="T34" fmla="*/ 5 w 27"/>
                    <a:gd name="T35" fmla="*/ 4 h 30"/>
                    <a:gd name="T36" fmla="*/ 3 w 27"/>
                    <a:gd name="T37" fmla="*/ 7 h 30"/>
                    <a:gd name="T38" fmla="*/ 1 w 27"/>
                    <a:gd name="T39" fmla="*/ 9 h 30"/>
                    <a:gd name="T40" fmla="*/ 0 w 27"/>
                    <a:gd name="T41" fmla="*/ 12 h 30"/>
                    <a:gd name="T42" fmla="*/ 0 w 27"/>
                    <a:gd name="T43" fmla="*/ 15 h 30"/>
                    <a:gd name="T44" fmla="*/ 0 w 27"/>
                    <a:gd name="T45" fmla="*/ 15 h 30"/>
                    <a:gd name="T46" fmla="*/ 0 w 27"/>
                    <a:gd name="T47" fmla="*/ 17 h 30"/>
                    <a:gd name="T48" fmla="*/ 1 w 27"/>
                    <a:gd name="T49" fmla="*/ 21 h 30"/>
                    <a:gd name="T50" fmla="*/ 3 w 27"/>
                    <a:gd name="T51" fmla="*/ 24 h 30"/>
                    <a:gd name="T52" fmla="*/ 5 w 27"/>
                    <a:gd name="T53" fmla="*/ 26 h 30"/>
                    <a:gd name="T54" fmla="*/ 11 w 27"/>
                    <a:gd name="T55" fmla="*/ 29 h 30"/>
                    <a:gd name="T56" fmla="*/ 18 w 27"/>
                    <a:gd name="T57"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7" h="30">
                      <a:moveTo>
                        <a:pt x="18" y="30"/>
                      </a:moveTo>
                      <a:lnTo>
                        <a:pt x="18" y="30"/>
                      </a:lnTo>
                      <a:lnTo>
                        <a:pt x="21" y="30"/>
                      </a:lnTo>
                      <a:lnTo>
                        <a:pt x="23" y="29"/>
                      </a:lnTo>
                      <a:lnTo>
                        <a:pt x="24" y="27"/>
                      </a:lnTo>
                      <a:lnTo>
                        <a:pt x="25" y="26"/>
                      </a:lnTo>
                      <a:lnTo>
                        <a:pt x="26" y="21"/>
                      </a:lnTo>
                      <a:lnTo>
                        <a:pt x="27" y="15"/>
                      </a:lnTo>
                      <a:lnTo>
                        <a:pt x="27" y="15"/>
                      </a:lnTo>
                      <a:lnTo>
                        <a:pt x="26" y="9"/>
                      </a:lnTo>
                      <a:lnTo>
                        <a:pt x="25" y="4"/>
                      </a:lnTo>
                      <a:lnTo>
                        <a:pt x="24" y="3"/>
                      </a:lnTo>
                      <a:lnTo>
                        <a:pt x="23" y="1"/>
                      </a:lnTo>
                      <a:lnTo>
                        <a:pt x="21" y="1"/>
                      </a:lnTo>
                      <a:lnTo>
                        <a:pt x="18" y="0"/>
                      </a:lnTo>
                      <a:lnTo>
                        <a:pt x="18" y="0"/>
                      </a:lnTo>
                      <a:lnTo>
                        <a:pt x="11" y="1"/>
                      </a:lnTo>
                      <a:lnTo>
                        <a:pt x="5" y="4"/>
                      </a:lnTo>
                      <a:lnTo>
                        <a:pt x="3" y="7"/>
                      </a:lnTo>
                      <a:lnTo>
                        <a:pt x="1" y="9"/>
                      </a:lnTo>
                      <a:lnTo>
                        <a:pt x="0" y="12"/>
                      </a:lnTo>
                      <a:lnTo>
                        <a:pt x="0" y="15"/>
                      </a:lnTo>
                      <a:lnTo>
                        <a:pt x="0" y="15"/>
                      </a:lnTo>
                      <a:lnTo>
                        <a:pt x="0" y="17"/>
                      </a:lnTo>
                      <a:lnTo>
                        <a:pt x="1" y="21"/>
                      </a:lnTo>
                      <a:lnTo>
                        <a:pt x="3" y="24"/>
                      </a:lnTo>
                      <a:lnTo>
                        <a:pt x="5" y="26"/>
                      </a:lnTo>
                      <a:lnTo>
                        <a:pt x="11" y="29"/>
                      </a:lnTo>
                      <a:lnTo>
                        <a:pt x="18" y="30"/>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6" name="Freeform 1730">
                  <a:extLst>
                    <a:ext uri="{FF2B5EF4-FFF2-40B4-BE49-F238E27FC236}">
                      <a16:creationId xmlns:a16="http://schemas.microsoft.com/office/drawing/2014/main" id="{CD35283C-5A7A-DF4D-0C4B-2EFFD53BC3D9}"/>
                    </a:ext>
                  </a:extLst>
                </p:cNvPr>
                <p:cNvSpPr>
                  <a:spLocks/>
                </p:cNvSpPr>
                <p:nvPr/>
              </p:nvSpPr>
              <p:spPr bwMode="auto">
                <a:xfrm>
                  <a:off x="6102350" y="5103813"/>
                  <a:ext cx="6350" cy="7938"/>
                </a:xfrm>
                <a:custGeom>
                  <a:avLst/>
                  <a:gdLst>
                    <a:gd name="T0" fmla="*/ 18 w 27"/>
                    <a:gd name="T1" fmla="*/ 30 h 30"/>
                    <a:gd name="T2" fmla="*/ 18 w 27"/>
                    <a:gd name="T3" fmla="*/ 30 h 30"/>
                    <a:gd name="T4" fmla="*/ 21 w 27"/>
                    <a:gd name="T5" fmla="*/ 30 h 30"/>
                    <a:gd name="T6" fmla="*/ 23 w 27"/>
                    <a:gd name="T7" fmla="*/ 29 h 30"/>
                    <a:gd name="T8" fmla="*/ 24 w 27"/>
                    <a:gd name="T9" fmla="*/ 27 h 30"/>
                    <a:gd name="T10" fmla="*/ 25 w 27"/>
                    <a:gd name="T11" fmla="*/ 26 h 30"/>
                    <a:gd name="T12" fmla="*/ 26 w 27"/>
                    <a:gd name="T13" fmla="*/ 21 h 30"/>
                    <a:gd name="T14" fmla="*/ 27 w 27"/>
                    <a:gd name="T15" fmla="*/ 15 h 30"/>
                    <a:gd name="T16" fmla="*/ 27 w 27"/>
                    <a:gd name="T17" fmla="*/ 15 h 30"/>
                    <a:gd name="T18" fmla="*/ 26 w 27"/>
                    <a:gd name="T19" fmla="*/ 9 h 30"/>
                    <a:gd name="T20" fmla="*/ 25 w 27"/>
                    <a:gd name="T21" fmla="*/ 4 h 30"/>
                    <a:gd name="T22" fmla="*/ 24 w 27"/>
                    <a:gd name="T23" fmla="*/ 3 h 30"/>
                    <a:gd name="T24" fmla="*/ 23 w 27"/>
                    <a:gd name="T25" fmla="*/ 1 h 30"/>
                    <a:gd name="T26" fmla="*/ 21 w 27"/>
                    <a:gd name="T27" fmla="*/ 1 h 30"/>
                    <a:gd name="T28" fmla="*/ 18 w 27"/>
                    <a:gd name="T29" fmla="*/ 0 h 30"/>
                    <a:gd name="T30" fmla="*/ 18 w 27"/>
                    <a:gd name="T31" fmla="*/ 0 h 30"/>
                    <a:gd name="T32" fmla="*/ 11 w 27"/>
                    <a:gd name="T33" fmla="*/ 1 h 30"/>
                    <a:gd name="T34" fmla="*/ 5 w 27"/>
                    <a:gd name="T35" fmla="*/ 4 h 30"/>
                    <a:gd name="T36" fmla="*/ 3 w 27"/>
                    <a:gd name="T37" fmla="*/ 7 h 30"/>
                    <a:gd name="T38" fmla="*/ 1 w 27"/>
                    <a:gd name="T39" fmla="*/ 9 h 30"/>
                    <a:gd name="T40" fmla="*/ 0 w 27"/>
                    <a:gd name="T41" fmla="*/ 12 h 30"/>
                    <a:gd name="T42" fmla="*/ 0 w 27"/>
                    <a:gd name="T43" fmla="*/ 15 h 30"/>
                    <a:gd name="T44" fmla="*/ 0 w 27"/>
                    <a:gd name="T45" fmla="*/ 15 h 30"/>
                    <a:gd name="T46" fmla="*/ 0 w 27"/>
                    <a:gd name="T47" fmla="*/ 17 h 30"/>
                    <a:gd name="T48" fmla="*/ 1 w 27"/>
                    <a:gd name="T49" fmla="*/ 21 h 30"/>
                    <a:gd name="T50" fmla="*/ 3 w 27"/>
                    <a:gd name="T51" fmla="*/ 24 h 30"/>
                    <a:gd name="T52" fmla="*/ 5 w 27"/>
                    <a:gd name="T53" fmla="*/ 26 h 30"/>
                    <a:gd name="T54" fmla="*/ 11 w 27"/>
                    <a:gd name="T55" fmla="*/ 29 h 30"/>
                    <a:gd name="T56" fmla="*/ 18 w 27"/>
                    <a:gd name="T57"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7" h="30">
                      <a:moveTo>
                        <a:pt x="18" y="30"/>
                      </a:moveTo>
                      <a:lnTo>
                        <a:pt x="18" y="30"/>
                      </a:lnTo>
                      <a:lnTo>
                        <a:pt x="21" y="30"/>
                      </a:lnTo>
                      <a:lnTo>
                        <a:pt x="23" y="29"/>
                      </a:lnTo>
                      <a:lnTo>
                        <a:pt x="24" y="27"/>
                      </a:lnTo>
                      <a:lnTo>
                        <a:pt x="25" y="26"/>
                      </a:lnTo>
                      <a:lnTo>
                        <a:pt x="26" y="21"/>
                      </a:lnTo>
                      <a:lnTo>
                        <a:pt x="27" y="15"/>
                      </a:lnTo>
                      <a:lnTo>
                        <a:pt x="27" y="15"/>
                      </a:lnTo>
                      <a:lnTo>
                        <a:pt x="26" y="9"/>
                      </a:lnTo>
                      <a:lnTo>
                        <a:pt x="25" y="4"/>
                      </a:lnTo>
                      <a:lnTo>
                        <a:pt x="24" y="3"/>
                      </a:lnTo>
                      <a:lnTo>
                        <a:pt x="23" y="1"/>
                      </a:lnTo>
                      <a:lnTo>
                        <a:pt x="21" y="1"/>
                      </a:lnTo>
                      <a:lnTo>
                        <a:pt x="18" y="0"/>
                      </a:lnTo>
                      <a:lnTo>
                        <a:pt x="18" y="0"/>
                      </a:lnTo>
                      <a:lnTo>
                        <a:pt x="11" y="1"/>
                      </a:lnTo>
                      <a:lnTo>
                        <a:pt x="5" y="4"/>
                      </a:lnTo>
                      <a:lnTo>
                        <a:pt x="3" y="7"/>
                      </a:lnTo>
                      <a:lnTo>
                        <a:pt x="1" y="9"/>
                      </a:lnTo>
                      <a:lnTo>
                        <a:pt x="0" y="12"/>
                      </a:lnTo>
                      <a:lnTo>
                        <a:pt x="0" y="15"/>
                      </a:lnTo>
                      <a:lnTo>
                        <a:pt x="0" y="15"/>
                      </a:lnTo>
                      <a:lnTo>
                        <a:pt x="0" y="17"/>
                      </a:lnTo>
                      <a:lnTo>
                        <a:pt x="1" y="21"/>
                      </a:lnTo>
                      <a:lnTo>
                        <a:pt x="3" y="24"/>
                      </a:lnTo>
                      <a:lnTo>
                        <a:pt x="5" y="26"/>
                      </a:lnTo>
                      <a:lnTo>
                        <a:pt x="11" y="29"/>
                      </a:lnTo>
                      <a:lnTo>
                        <a:pt x="18" y="3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7" name="Freeform 1731">
                  <a:extLst>
                    <a:ext uri="{FF2B5EF4-FFF2-40B4-BE49-F238E27FC236}">
                      <a16:creationId xmlns:a16="http://schemas.microsoft.com/office/drawing/2014/main" id="{B07F7C22-6F12-5853-ED77-93A4A8ECA64F}"/>
                    </a:ext>
                  </a:extLst>
                </p:cNvPr>
                <p:cNvSpPr>
                  <a:spLocks/>
                </p:cNvSpPr>
                <p:nvPr/>
              </p:nvSpPr>
              <p:spPr bwMode="auto">
                <a:xfrm>
                  <a:off x="6102350" y="5103813"/>
                  <a:ext cx="6350" cy="7938"/>
                </a:xfrm>
                <a:custGeom>
                  <a:avLst/>
                  <a:gdLst>
                    <a:gd name="T0" fmla="*/ 19 w 28"/>
                    <a:gd name="T1" fmla="*/ 30 h 30"/>
                    <a:gd name="T2" fmla="*/ 19 w 28"/>
                    <a:gd name="T3" fmla="*/ 30 h 30"/>
                    <a:gd name="T4" fmla="*/ 22 w 28"/>
                    <a:gd name="T5" fmla="*/ 30 h 30"/>
                    <a:gd name="T6" fmla="*/ 24 w 28"/>
                    <a:gd name="T7" fmla="*/ 29 h 30"/>
                    <a:gd name="T8" fmla="*/ 25 w 28"/>
                    <a:gd name="T9" fmla="*/ 27 h 30"/>
                    <a:gd name="T10" fmla="*/ 26 w 28"/>
                    <a:gd name="T11" fmla="*/ 26 h 30"/>
                    <a:gd name="T12" fmla="*/ 27 w 28"/>
                    <a:gd name="T13" fmla="*/ 21 h 30"/>
                    <a:gd name="T14" fmla="*/ 28 w 28"/>
                    <a:gd name="T15" fmla="*/ 15 h 30"/>
                    <a:gd name="T16" fmla="*/ 28 w 28"/>
                    <a:gd name="T17" fmla="*/ 15 h 30"/>
                    <a:gd name="T18" fmla="*/ 27 w 28"/>
                    <a:gd name="T19" fmla="*/ 9 h 30"/>
                    <a:gd name="T20" fmla="*/ 26 w 28"/>
                    <a:gd name="T21" fmla="*/ 4 h 30"/>
                    <a:gd name="T22" fmla="*/ 25 w 28"/>
                    <a:gd name="T23" fmla="*/ 3 h 30"/>
                    <a:gd name="T24" fmla="*/ 24 w 28"/>
                    <a:gd name="T25" fmla="*/ 1 h 30"/>
                    <a:gd name="T26" fmla="*/ 22 w 28"/>
                    <a:gd name="T27" fmla="*/ 1 h 30"/>
                    <a:gd name="T28" fmla="*/ 19 w 28"/>
                    <a:gd name="T29" fmla="*/ 0 h 30"/>
                    <a:gd name="T30" fmla="*/ 19 w 28"/>
                    <a:gd name="T31" fmla="*/ 0 h 30"/>
                    <a:gd name="T32" fmla="*/ 12 w 28"/>
                    <a:gd name="T33" fmla="*/ 1 h 30"/>
                    <a:gd name="T34" fmla="*/ 6 w 28"/>
                    <a:gd name="T35" fmla="*/ 4 h 30"/>
                    <a:gd name="T36" fmla="*/ 4 w 28"/>
                    <a:gd name="T37" fmla="*/ 7 h 30"/>
                    <a:gd name="T38" fmla="*/ 2 w 28"/>
                    <a:gd name="T39" fmla="*/ 9 h 30"/>
                    <a:gd name="T40" fmla="*/ 1 w 28"/>
                    <a:gd name="T41" fmla="*/ 12 h 30"/>
                    <a:gd name="T42" fmla="*/ 0 w 28"/>
                    <a:gd name="T43" fmla="*/ 15 h 30"/>
                    <a:gd name="T44" fmla="*/ 0 w 28"/>
                    <a:gd name="T45" fmla="*/ 15 h 30"/>
                    <a:gd name="T46" fmla="*/ 1 w 28"/>
                    <a:gd name="T47" fmla="*/ 18 h 30"/>
                    <a:gd name="T48" fmla="*/ 2 w 28"/>
                    <a:gd name="T49" fmla="*/ 21 h 30"/>
                    <a:gd name="T50" fmla="*/ 4 w 28"/>
                    <a:gd name="T51" fmla="*/ 24 h 30"/>
                    <a:gd name="T52" fmla="*/ 6 w 28"/>
                    <a:gd name="T53" fmla="*/ 26 h 30"/>
                    <a:gd name="T54" fmla="*/ 12 w 28"/>
                    <a:gd name="T55" fmla="*/ 29 h 30"/>
                    <a:gd name="T56" fmla="*/ 19 w 28"/>
                    <a:gd name="T57" fmla="*/ 30 h 30"/>
                    <a:gd name="T58" fmla="*/ 19 w 28"/>
                    <a:gd name="T59"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8" h="30">
                      <a:moveTo>
                        <a:pt x="19" y="30"/>
                      </a:moveTo>
                      <a:lnTo>
                        <a:pt x="19" y="30"/>
                      </a:lnTo>
                      <a:lnTo>
                        <a:pt x="22" y="30"/>
                      </a:lnTo>
                      <a:lnTo>
                        <a:pt x="24" y="29"/>
                      </a:lnTo>
                      <a:lnTo>
                        <a:pt x="25" y="27"/>
                      </a:lnTo>
                      <a:lnTo>
                        <a:pt x="26" y="26"/>
                      </a:lnTo>
                      <a:lnTo>
                        <a:pt x="27" y="21"/>
                      </a:lnTo>
                      <a:lnTo>
                        <a:pt x="28" y="15"/>
                      </a:lnTo>
                      <a:lnTo>
                        <a:pt x="28" y="15"/>
                      </a:lnTo>
                      <a:lnTo>
                        <a:pt x="27" y="9"/>
                      </a:lnTo>
                      <a:lnTo>
                        <a:pt x="26" y="4"/>
                      </a:lnTo>
                      <a:lnTo>
                        <a:pt x="25" y="3"/>
                      </a:lnTo>
                      <a:lnTo>
                        <a:pt x="24" y="1"/>
                      </a:lnTo>
                      <a:lnTo>
                        <a:pt x="22" y="1"/>
                      </a:lnTo>
                      <a:lnTo>
                        <a:pt x="19" y="0"/>
                      </a:lnTo>
                      <a:lnTo>
                        <a:pt x="19" y="0"/>
                      </a:lnTo>
                      <a:lnTo>
                        <a:pt x="12" y="1"/>
                      </a:lnTo>
                      <a:lnTo>
                        <a:pt x="6" y="4"/>
                      </a:lnTo>
                      <a:lnTo>
                        <a:pt x="4" y="7"/>
                      </a:lnTo>
                      <a:lnTo>
                        <a:pt x="2" y="9"/>
                      </a:lnTo>
                      <a:lnTo>
                        <a:pt x="1" y="12"/>
                      </a:lnTo>
                      <a:lnTo>
                        <a:pt x="0" y="15"/>
                      </a:lnTo>
                      <a:lnTo>
                        <a:pt x="0" y="15"/>
                      </a:lnTo>
                      <a:lnTo>
                        <a:pt x="1" y="18"/>
                      </a:lnTo>
                      <a:lnTo>
                        <a:pt x="2" y="21"/>
                      </a:lnTo>
                      <a:lnTo>
                        <a:pt x="4" y="24"/>
                      </a:lnTo>
                      <a:lnTo>
                        <a:pt x="6" y="26"/>
                      </a:lnTo>
                      <a:lnTo>
                        <a:pt x="12" y="29"/>
                      </a:lnTo>
                      <a:lnTo>
                        <a:pt x="19" y="30"/>
                      </a:lnTo>
                      <a:lnTo>
                        <a:pt x="19" y="3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98" name="Freeform 1732">
                  <a:extLst>
                    <a:ext uri="{FF2B5EF4-FFF2-40B4-BE49-F238E27FC236}">
                      <a16:creationId xmlns:a16="http://schemas.microsoft.com/office/drawing/2014/main" id="{2065FBCB-B235-2958-7E80-CFFBEA9F9A82}"/>
                    </a:ext>
                  </a:extLst>
                </p:cNvPr>
                <p:cNvSpPr>
                  <a:spLocks/>
                </p:cNvSpPr>
                <p:nvPr/>
              </p:nvSpPr>
              <p:spPr bwMode="auto">
                <a:xfrm>
                  <a:off x="6132513" y="5100638"/>
                  <a:ext cx="6350" cy="6350"/>
                </a:xfrm>
                <a:custGeom>
                  <a:avLst/>
                  <a:gdLst>
                    <a:gd name="T0" fmla="*/ 0 w 26"/>
                    <a:gd name="T1" fmla="*/ 15 h 29"/>
                    <a:gd name="T2" fmla="*/ 0 w 26"/>
                    <a:gd name="T3" fmla="*/ 15 h 29"/>
                    <a:gd name="T4" fmla="*/ 0 w 26"/>
                    <a:gd name="T5" fmla="*/ 9 h 29"/>
                    <a:gd name="T6" fmla="*/ 1 w 26"/>
                    <a:gd name="T7" fmla="*/ 5 h 29"/>
                    <a:gd name="T8" fmla="*/ 2 w 26"/>
                    <a:gd name="T9" fmla="*/ 3 h 29"/>
                    <a:gd name="T10" fmla="*/ 3 w 26"/>
                    <a:gd name="T11" fmla="*/ 2 h 29"/>
                    <a:gd name="T12" fmla="*/ 6 w 26"/>
                    <a:gd name="T13" fmla="*/ 1 h 29"/>
                    <a:gd name="T14" fmla="*/ 9 w 26"/>
                    <a:gd name="T15" fmla="*/ 0 h 29"/>
                    <a:gd name="T16" fmla="*/ 9 w 26"/>
                    <a:gd name="T17" fmla="*/ 0 h 29"/>
                    <a:gd name="T18" fmla="*/ 15 w 26"/>
                    <a:gd name="T19" fmla="*/ 2 h 29"/>
                    <a:gd name="T20" fmla="*/ 20 w 26"/>
                    <a:gd name="T21" fmla="*/ 5 h 29"/>
                    <a:gd name="T22" fmla="*/ 23 w 26"/>
                    <a:gd name="T23" fmla="*/ 7 h 29"/>
                    <a:gd name="T24" fmla="*/ 24 w 26"/>
                    <a:gd name="T25" fmla="*/ 9 h 29"/>
                    <a:gd name="T26" fmla="*/ 25 w 26"/>
                    <a:gd name="T27" fmla="*/ 12 h 29"/>
                    <a:gd name="T28" fmla="*/ 26 w 26"/>
                    <a:gd name="T29" fmla="*/ 15 h 29"/>
                    <a:gd name="T30" fmla="*/ 26 w 26"/>
                    <a:gd name="T31" fmla="*/ 15 h 29"/>
                    <a:gd name="T32" fmla="*/ 25 w 26"/>
                    <a:gd name="T33" fmla="*/ 18 h 29"/>
                    <a:gd name="T34" fmla="*/ 24 w 26"/>
                    <a:gd name="T35" fmla="*/ 20 h 29"/>
                    <a:gd name="T36" fmla="*/ 23 w 26"/>
                    <a:gd name="T37" fmla="*/ 23 h 29"/>
                    <a:gd name="T38" fmla="*/ 20 w 26"/>
                    <a:gd name="T39" fmla="*/ 25 h 29"/>
                    <a:gd name="T40" fmla="*/ 15 w 26"/>
                    <a:gd name="T41" fmla="*/ 28 h 29"/>
                    <a:gd name="T42" fmla="*/ 9 w 26"/>
                    <a:gd name="T43" fmla="*/ 29 h 29"/>
                    <a:gd name="T44" fmla="*/ 9 w 26"/>
                    <a:gd name="T45" fmla="*/ 29 h 29"/>
                    <a:gd name="T46" fmla="*/ 6 w 26"/>
                    <a:gd name="T47" fmla="*/ 29 h 29"/>
                    <a:gd name="T48" fmla="*/ 3 w 26"/>
                    <a:gd name="T49" fmla="*/ 28 h 29"/>
                    <a:gd name="T50" fmla="*/ 2 w 26"/>
                    <a:gd name="T51" fmla="*/ 27 h 29"/>
                    <a:gd name="T52" fmla="*/ 1 w 26"/>
                    <a:gd name="T53" fmla="*/ 25 h 29"/>
                    <a:gd name="T54" fmla="*/ 0 w 26"/>
                    <a:gd name="T55" fmla="*/ 20 h 29"/>
                    <a:gd name="T56" fmla="*/ 0 w 26"/>
                    <a:gd name="T57" fmla="*/ 15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6" h="29">
                      <a:moveTo>
                        <a:pt x="0" y="15"/>
                      </a:moveTo>
                      <a:lnTo>
                        <a:pt x="0" y="15"/>
                      </a:lnTo>
                      <a:lnTo>
                        <a:pt x="0" y="9"/>
                      </a:lnTo>
                      <a:lnTo>
                        <a:pt x="1" y="5"/>
                      </a:lnTo>
                      <a:lnTo>
                        <a:pt x="2" y="3"/>
                      </a:lnTo>
                      <a:lnTo>
                        <a:pt x="3" y="2"/>
                      </a:lnTo>
                      <a:lnTo>
                        <a:pt x="6" y="1"/>
                      </a:lnTo>
                      <a:lnTo>
                        <a:pt x="9" y="0"/>
                      </a:lnTo>
                      <a:lnTo>
                        <a:pt x="9" y="0"/>
                      </a:lnTo>
                      <a:lnTo>
                        <a:pt x="15" y="2"/>
                      </a:lnTo>
                      <a:lnTo>
                        <a:pt x="20" y="5"/>
                      </a:lnTo>
                      <a:lnTo>
                        <a:pt x="23" y="7"/>
                      </a:lnTo>
                      <a:lnTo>
                        <a:pt x="24" y="9"/>
                      </a:lnTo>
                      <a:lnTo>
                        <a:pt x="25" y="12"/>
                      </a:lnTo>
                      <a:lnTo>
                        <a:pt x="26" y="15"/>
                      </a:lnTo>
                      <a:lnTo>
                        <a:pt x="26" y="15"/>
                      </a:lnTo>
                      <a:lnTo>
                        <a:pt x="25" y="18"/>
                      </a:lnTo>
                      <a:lnTo>
                        <a:pt x="24" y="20"/>
                      </a:lnTo>
                      <a:lnTo>
                        <a:pt x="23" y="23"/>
                      </a:lnTo>
                      <a:lnTo>
                        <a:pt x="20" y="25"/>
                      </a:lnTo>
                      <a:lnTo>
                        <a:pt x="15" y="28"/>
                      </a:lnTo>
                      <a:lnTo>
                        <a:pt x="9" y="29"/>
                      </a:lnTo>
                      <a:lnTo>
                        <a:pt x="9" y="29"/>
                      </a:lnTo>
                      <a:lnTo>
                        <a:pt x="6" y="29"/>
                      </a:lnTo>
                      <a:lnTo>
                        <a:pt x="3" y="28"/>
                      </a:lnTo>
                      <a:lnTo>
                        <a:pt x="2" y="27"/>
                      </a:lnTo>
                      <a:lnTo>
                        <a:pt x="1" y="25"/>
                      </a:lnTo>
                      <a:lnTo>
                        <a:pt x="0" y="20"/>
                      </a:lnTo>
                      <a:lnTo>
                        <a:pt x="0" y="15"/>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9" name="Freeform 1733">
                  <a:extLst>
                    <a:ext uri="{FF2B5EF4-FFF2-40B4-BE49-F238E27FC236}">
                      <a16:creationId xmlns:a16="http://schemas.microsoft.com/office/drawing/2014/main" id="{22E45F2D-8C0F-CBBE-DDAF-59A50CDED994}"/>
                    </a:ext>
                  </a:extLst>
                </p:cNvPr>
                <p:cNvSpPr>
                  <a:spLocks/>
                </p:cNvSpPr>
                <p:nvPr/>
              </p:nvSpPr>
              <p:spPr bwMode="auto">
                <a:xfrm>
                  <a:off x="6132513" y="5100638"/>
                  <a:ext cx="6350" cy="6350"/>
                </a:xfrm>
                <a:custGeom>
                  <a:avLst/>
                  <a:gdLst>
                    <a:gd name="T0" fmla="*/ 0 w 26"/>
                    <a:gd name="T1" fmla="*/ 15 h 29"/>
                    <a:gd name="T2" fmla="*/ 0 w 26"/>
                    <a:gd name="T3" fmla="*/ 15 h 29"/>
                    <a:gd name="T4" fmla="*/ 0 w 26"/>
                    <a:gd name="T5" fmla="*/ 9 h 29"/>
                    <a:gd name="T6" fmla="*/ 1 w 26"/>
                    <a:gd name="T7" fmla="*/ 5 h 29"/>
                    <a:gd name="T8" fmla="*/ 2 w 26"/>
                    <a:gd name="T9" fmla="*/ 3 h 29"/>
                    <a:gd name="T10" fmla="*/ 3 w 26"/>
                    <a:gd name="T11" fmla="*/ 2 h 29"/>
                    <a:gd name="T12" fmla="*/ 6 w 26"/>
                    <a:gd name="T13" fmla="*/ 1 h 29"/>
                    <a:gd name="T14" fmla="*/ 9 w 26"/>
                    <a:gd name="T15" fmla="*/ 0 h 29"/>
                    <a:gd name="T16" fmla="*/ 9 w 26"/>
                    <a:gd name="T17" fmla="*/ 0 h 29"/>
                    <a:gd name="T18" fmla="*/ 15 w 26"/>
                    <a:gd name="T19" fmla="*/ 2 h 29"/>
                    <a:gd name="T20" fmla="*/ 20 w 26"/>
                    <a:gd name="T21" fmla="*/ 5 h 29"/>
                    <a:gd name="T22" fmla="*/ 23 w 26"/>
                    <a:gd name="T23" fmla="*/ 7 h 29"/>
                    <a:gd name="T24" fmla="*/ 24 w 26"/>
                    <a:gd name="T25" fmla="*/ 9 h 29"/>
                    <a:gd name="T26" fmla="*/ 25 w 26"/>
                    <a:gd name="T27" fmla="*/ 12 h 29"/>
                    <a:gd name="T28" fmla="*/ 26 w 26"/>
                    <a:gd name="T29" fmla="*/ 15 h 29"/>
                    <a:gd name="T30" fmla="*/ 26 w 26"/>
                    <a:gd name="T31" fmla="*/ 15 h 29"/>
                    <a:gd name="T32" fmla="*/ 25 w 26"/>
                    <a:gd name="T33" fmla="*/ 18 h 29"/>
                    <a:gd name="T34" fmla="*/ 24 w 26"/>
                    <a:gd name="T35" fmla="*/ 20 h 29"/>
                    <a:gd name="T36" fmla="*/ 23 w 26"/>
                    <a:gd name="T37" fmla="*/ 23 h 29"/>
                    <a:gd name="T38" fmla="*/ 20 w 26"/>
                    <a:gd name="T39" fmla="*/ 25 h 29"/>
                    <a:gd name="T40" fmla="*/ 15 w 26"/>
                    <a:gd name="T41" fmla="*/ 28 h 29"/>
                    <a:gd name="T42" fmla="*/ 9 w 26"/>
                    <a:gd name="T43" fmla="*/ 29 h 29"/>
                    <a:gd name="T44" fmla="*/ 9 w 26"/>
                    <a:gd name="T45" fmla="*/ 29 h 29"/>
                    <a:gd name="T46" fmla="*/ 6 w 26"/>
                    <a:gd name="T47" fmla="*/ 29 h 29"/>
                    <a:gd name="T48" fmla="*/ 3 w 26"/>
                    <a:gd name="T49" fmla="*/ 28 h 29"/>
                    <a:gd name="T50" fmla="*/ 2 w 26"/>
                    <a:gd name="T51" fmla="*/ 27 h 29"/>
                    <a:gd name="T52" fmla="*/ 1 w 26"/>
                    <a:gd name="T53" fmla="*/ 25 h 29"/>
                    <a:gd name="T54" fmla="*/ 0 w 26"/>
                    <a:gd name="T55" fmla="*/ 20 h 29"/>
                    <a:gd name="T56" fmla="*/ 0 w 26"/>
                    <a:gd name="T57" fmla="*/ 15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6" h="29">
                      <a:moveTo>
                        <a:pt x="0" y="15"/>
                      </a:moveTo>
                      <a:lnTo>
                        <a:pt x="0" y="15"/>
                      </a:lnTo>
                      <a:lnTo>
                        <a:pt x="0" y="9"/>
                      </a:lnTo>
                      <a:lnTo>
                        <a:pt x="1" y="5"/>
                      </a:lnTo>
                      <a:lnTo>
                        <a:pt x="2" y="3"/>
                      </a:lnTo>
                      <a:lnTo>
                        <a:pt x="3" y="2"/>
                      </a:lnTo>
                      <a:lnTo>
                        <a:pt x="6" y="1"/>
                      </a:lnTo>
                      <a:lnTo>
                        <a:pt x="9" y="0"/>
                      </a:lnTo>
                      <a:lnTo>
                        <a:pt x="9" y="0"/>
                      </a:lnTo>
                      <a:lnTo>
                        <a:pt x="15" y="2"/>
                      </a:lnTo>
                      <a:lnTo>
                        <a:pt x="20" y="5"/>
                      </a:lnTo>
                      <a:lnTo>
                        <a:pt x="23" y="7"/>
                      </a:lnTo>
                      <a:lnTo>
                        <a:pt x="24" y="9"/>
                      </a:lnTo>
                      <a:lnTo>
                        <a:pt x="25" y="12"/>
                      </a:lnTo>
                      <a:lnTo>
                        <a:pt x="26" y="15"/>
                      </a:lnTo>
                      <a:lnTo>
                        <a:pt x="26" y="15"/>
                      </a:lnTo>
                      <a:lnTo>
                        <a:pt x="25" y="18"/>
                      </a:lnTo>
                      <a:lnTo>
                        <a:pt x="24" y="20"/>
                      </a:lnTo>
                      <a:lnTo>
                        <a:pt x="23" y="23"/>
                      </a:lnTo>
                      <a:lnTo>
                        <a:pt x="20" y="25"/>
                      </a:lnTo>
                      <a:lnTo>
                        <a:pt x="15" y="28"/>
                      </a:lnTo>
                      <a:lnTo>
                        <a:pt x="9" y="29"/>
                      </a:lnTo>
                      <a:lnTo>
                        <a:pt x="9" y="29"/>
                      </a:lnTo>
                      <a:lnTo>
                        <a:pt x="6" y="29"/>
                      </a:lnTo>
                      <a:lnTo>
                        <a:pt x="3" y="28"/>
                      </a:lnTo>
                      <a:lnTo>
                        <a:pt x="2" y="27"/>
                      </a:lnTo>
                      <a:lnTo>
                        <a:pt x="1" y="25"/>
                      </a:lnTo>
                      <a:lnTo>
                        <a:pt x="0" y="20"/>
                      </a:lnTo>
                      <a:lnTo>
                        <a:pt x="0"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0" name="Freeform 1734">
                  <a:extLst>
                    <a:ext uri="{FF2B5EF4-FFF2-40B4-BE49-F238E27FC236}">
                      <a16:creationId xmlns:a16="http://schemas.microsoft.com/office/drawing/2014/main" id="{31052C92-1354-E931-75AE-2D1C784E778E}"/>
                    </a:ext>
                  </a:extLst>
                </p:cNvPr>
                <p:cNvSpPr>
                  <a:spLocks/>
                </p:cNvSpPr>
                <p:nvPr/>
              </p:nvSpPr>
              <p:spPr bwMode="auto">
                <a:xfrm>
                  <a:off x="6132513" y="5100638"/>
                  <a:ext cx="6350" cy="6350"/>
                </a:xfrm>
                <a:custGeom>
                  <a:avLst/>
                  <a:gdLst>
                    <a:gd name="T0" fmla="*/ 0 w 26"/>
                    <a:gd name="T1" fmla="*/ 15 h 29"/>
                    <a:gd name="T2" fmla="*/ 0 w 26"/>
                    <a:gd name="T3" fmla="*/ 15 h 29"/>
                    <a:gd name="T4" fmla="*/ 0 w 26"/>
                    <a:gd name="T5" fmla="*/ 9 h 29"/>
                    <a:gd name="T6" fmla="*/ 1 w 26"/>
                    <a:gd name="T7" fmla="*/ 5 h 29"/>
                    <a:gd name="T8" fmla="*/ 2 w 26"/>
                    <a:gd name="T9" fmla="*/ 3 h 29"/>
                    <a:gd name="T10" fmla="*/ 3 w 26"/>
                    <a:gd name="T11" fmla="*/ 2 h 29"/>
                    <a:gd name="T12" fmla="*/ 6 w 26"/>
                    <a:gd name="T13" fmla="*/ 1 h 29"/>
                    <a:gd name="T14" fmla="*/ 9 w 26"/>
                    <a:gd name="T15" fmla="*/ 0 h 29"/>
                    <a:gd name="T16" fmla="*/ 9 w 26"/>
                    <a:gd name="T17" fmla="*/ 0 h 29"/>
                    <a:gd name="T18" fmla="*/ 15 w 26"/>
                    <a:gd name="T19" fmla="*/ 2 h 29"/>
                    <a:gd name="T20" fmla="*/ 20 w 26"/>
                    <a:gd name="T21" fmla="*/ 5 h 29"/>
                    <a:gd name="T22" fmla="*/ 23 w 26"/>
                    <a:gd name="T23" fmla="*/ 7 h 29"/>
                    <a:gd name="T24" fmla="*/ 24 w 26"/>
                    <a:gd name="T25" fmla="*/ 9 h 29"/>
                    <a:gd name="T26" fmla="*/ 25 w 26"/>
                    <a:gd name="T27" fmla="*/ 12 h 29"/>
                    <a:gd name="T28" fmla="*/ 26 w 26"/>
                    <a:gd name="T29" fmla="*/ 15 h 29"/>
                    <a:gd name="T30" fmla="*/ 26 w 26"/>
                    <a:gd name="T31" fmla="*/ 15 h 29"/>
                    <a:gd name="T32" fmla="*/ 25 w 26"/>
                    <a:gd name="T33" fmla="*/ 18 h 29"/>
                    <a:gd name="T34" fmla="*/ 24 w 26"/>
                    <a:gd name="T35" fmla="*/ 20 h 29"/>
                    <a:gd name="T36" fmla="*/ 23 w 26"/>
                    <a:gd name="T37" fmla="*/ 23 h 29"/>
                    <a:gd name="T38" fmla="*/ 20 w 26"/>
                    <a:gd name="T39" fmla="*/ 25 h 29"/>
                    <a:gd name="T40" fmla="*/ 15 w 26"/>
                    <a:gd name="T41" fmla="*/ 28 h 29"/>
                    <a:gd name="T42" fmla="*/ 9 w 26"/>
                    <a:gd name="T43" fmla="*/ 29 h 29"/>
                    <a:gd name="T44" fmla="*/ 9 w 26"/>
                    <a:gd name="T45" fmla="*/ 29 h 29"/>
                    <a:gd name="T46" fmla="*/ 6 w 26"/>
                    <a:gd name="T47" fmla="*/ 29 h 29"/>
                    <a:gd name="T48" fmla="*/ 3 w 26"/>
                    <a:gd name="T49" fmla="*/ 28 h 29"/>
                    <a:gd name="T50" fmla="*/ 2 w 26"/>
                    <a:gd name="T51" fmla="*/ 27 h 29"/>
                    <a:gd name="T52" fmla="*/ 1 w 26"/>
                    <a:gd name="T53" fmla="*/ 25 h 29"/>
                    <a:gd name="T54" fmla="*/ 0 w 26"/>
                    <a:gd name="T55" fmla="*/ 20 h 29"/>
                    <a:gd name="T56" fmla="*/ 0 w 26"/>
                    <a:gd name="T57" fmla="*/ 15 h 29"/>
                    <a:gd name="T58" fmla="*/ 0 w 26"/>
                    <a:gd name="T59" fmla="*/ 15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6" h="29">
                      <a:moveTo>
                        <a:pt x="0" y="15"/>
                      </a:moveTo>
                      <a:lnTo>
                        <a:pt x="0" y="15"/>
                      </a:lnTo>
                      <a:lnTo>
                        <a:pt x="0" y="9"/>
                      </a:lnTo>
                      <a:lnTo>
                        <a:pt x="1" y="5"/>
                      </a:lnTo>
                      <a:lnTo>
                        <a:pt x="2" y="3"/>
                      </a:lnTo>
                      <a:lnTo>
                        <a:pt x="3" y="2"/>
                      </a:lnTo>
                      <a:lnTo>
                        <a:pt x="6" y="1"/>
                      </a:lnTo>
                      <a:lnTo>
                        <a:pt x="9" y="0"/>
                      </a:lnTo>
                      <a:lnTo>
                        <a:pt x="9" y="0"/>
                      </a:lnTo>
                      <a:lnTo>
                        <a:pt x="15" y="2"/>
                      </a:lnTo>
                      <a:lnTo>
                        <a:pt x="20" y="5"/>
                      </a:lnTo>
                      <a:lnTo>
                        <a:pt x="23" y="7"/>
                      </a:lnTo>
                      <a:lnTo>
                        <a:pt x="24" y="9"/>
                      </a:lnTo>
                      <a:lnTo>
                        <a:pt x="25" y="12"/>
                      </a:lnTo>
                      <a:lnTo>
                        <a:pt x="26" y="15"/>
                      </a:lnTo>
                      <a:lnTo>
                        <a:pt x="26" y="15"/>
                      </a:lnTo>
                      <a:lnTo>
                        <a:pt x="25" y="18"/>
                      </a:lnTo>
                      <a:lnTo>
                        <a:pt x="24" y="20"/>
                      </a:lnTo>
                      <a:lnTo>
                        <a:pt x="23" y="23"/>
                      </a:lnTo>
                      <a:lnTo>
                        <a:pt x="20" y="25"/>
                      </a:lnTo>
                      <a:lnTo>
                        <a:pt x="15" y="28"/>
                      </a:lnTo>
                      <a:lnTo>
                        <a:pt x="9" y="29"/>
                      </a:lnTo>
                      <a:lnTo>
                        <a:pt x="9" y="29"/>
                      </a:lnTo>
                      <a:lnTo>
                        <a:pt x="6" y="29"/>
                      </a:lnTo>
                      <a:lnTo>
                        <a:pt x="3" y="28"/>
                      </a:lnTo>
                      <a:lnTo>
                        <a:pt x="2" y="27"/>
                      </a:lnTo>
                      <a:lnTo>
                        <a:pt x="1" y="25"/>
                      </a:lnTo>
                      <a:lnTo>
                        <a:pt x="0" y="20"/>
                      </a:lnTo>
                      <a:lnTo>
                        <a:pt x="0" y="15"/>
                      </a:lnTo>
                      <a:lnTo>
                        <a:pt x="0" y="1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01" name="Freeform 1735">
                  <a:extLst>
                    <a:ext uri="{FF2B5EF4-FFF2-40B4-BE49-F238E27FC236}">
                      <a16:creationId xmlns:a16="http://schemas.microsoft.com/office/drawing/2014/main" id="{E46B31B5-3020-9FC4-8038-38F76F487BAA}"/>
                    </a:ext>
                  </a:extLst>
                </p:cNvPr>
                <p:cNvSpPr>
                  <a:spLocks/>
                </p:cNvSpPr>
                <p:nvPr/>
              </p:nvSpPr>
              <p:spPr bwMode="auto">
                <a:xfrm>
                  <a:off x="6089650" y="5113338"/>
                  <a:ext cx="4763" cy="4763"/>
                </a:xfrm>
                <a:custGeom>
                  <a:avLst/>
                  <a:gdLst>
                    <a:gd name="T0" fmla="*/ 0 w 17"/>
                    <a:gd name="T1" fmla="*/ 9 h 19"/>
                    <a:gd name="T2" fmla="*/ 0 w 17"/>
                    <a:gd name="T3" fmla="*/ 9 h 19"/>
                    <a:gd name="T4" fmla="*/ 0 w 17"/>
                    <a:gd name="T5" fmla="*/ 7 h 19"/>
                    <a:gd name="T6" fmla="*/ 1 w 17"/>
                    <a:gd name="T7" fmla="*/ 6 h 19"/>
                    <a:gd name="T8" fmla="*/ 4 w 17"/>
                    <a:gd name="T9" fmla="*/ 3 h 19"/>
                    <a:gd name="T10" fmla="*/ 9 w 17"/>
                    <a:gd name="T11" fmla="*/ 0 h 19"/>
                    <a:gd name="T12" fmla="*/ 9 w 17"/>
                    <a:gd name="T13" fmla="*/ 0 h 19"/>
                    <a:gd name="T14" fmla="*/ 14 w 17"/>
                    <a:gd name="T15" fmla="*/ 1 h 19"/>
                    <a:gd name="T16" fmla="*/ 16 w 17"/>
                    <a:gd name="T17" fmla="*/ 3 h 19"/>
                    <a:gd name="T18" fmla="*/ 17 w 17"/>
                    <a:gd name="T19" fmla="*/ 6 h 19"/>
                    <a:gd name="T20" fmla="*/ 17 w 17"/>
                    <a:gd name="T21" fmla="*/ 9 h 19"/>
                    <a:gd name="T22" fmla="*/ 17 w 17"/>
                    <a:gd name="T23" fmla="*/ 9 h 19"/>
                    <a:gd name="T24" fmla="*/ 17 w 17"/>
                    <a:gd name="T25" fmla="*/ 13 h 19"/>
                    <a:gd name="T26" fmla="*/ 16 w 17"/>
                    <a:gd name="T27" fmla="*/ 16 h 19"/>
                    <a:gd name="T28" fmla="*/ 14 w 17"/>
                    <a:gd name="T29" fmla="*/ 18 h 19"/>
                    <a:gd name="T30" fmla="*/ 9 w 17"/>
                    <a:gd name="T31" fmla="*/ 19 h 19"/>
                    <a:gd name="T32" fmla="*/ 9 w 17"/>
                    <a:gd name="T33" fmla="*/ 19 h 19"/>
                    <a:gd name="T34" fmla="*/ 4 w 17"/>
                    <a:gd name="T35" fmla="*/ 16 h 19"/>
                    <a:gd name="T36" fmla="*/ 1 w 17"/>
                    <a:gd name="T37" fmla="*/ 13 h 19"/>
                    <a:gd name="T38" fmla="*/ 0 w 17"/>
                    <a:gd name="T39" fmla="*/ 11 h 19"/>
                    <a:gd name="T40" fmla="*/ 0 w 17"/>
                    <a:gd name="T41" fmla="*/ 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19">
                      <a:moveTo>
                        <a:pt x="0" y="9"/>
                      </a:moveTo>
                      <a:lnTo>
                        <a:pt x="0" y="9"/>
                      </a:lnTo>
                      <a:lnTo>
                        <a:pt x="0" y="7"/>
                      </a:lnTo>
                      <a:lnTo>
                        <a:pt x="1" y="6"/>
                      </a:lnTo>
                      <a:lnTo>
                        <a:pt x="4" y="3"/>
                      </a:lnTo>
                      <a:lnTo>
                        <a:pt x="9" y="0"/>
                      </a:lnTo>
                      <a:lnTo>
                        <a:pt x="9" y="0"/>
                      </a:lnTo>
                      <a:lnTo>
                        <a:pt x="14" y="1"/>
                      </a:lnTo>
                      <a:lnTo>
                        <a:pt x="16" y="3"/>
                      </a:lnTo>
                      <a:lnTo>
                        <a:pt x="17" y="6"/>
                      </a:lnTo>
                      <a:lnTo>
                        <a:pt x="17" y="9"/>
                      </a:lnTo>
                      <a:lnTo>
                        <a:pt x="17" y="9"/>
                      </a:lnTo>
                      <a:lnTo>
                        <a:pt x="17" y="13"/>
                      </a:lnTo>
                      <a:lnTo>
                        <a:pt x="16" y="16"/>
                      </a:lnTo>
                      <a:lnTo>
                        <a:pt x="14" y="18"/>
                      </a:lnTo>
                      <a:lnTo>
                        <a:pt x="9" y="19"/>
                      </a:lnTo>
                      <a:lnTo>
                        <a:pt x="9" y="19"/>
                      </a:lnTo>
                      <a:lnTo>
                        <a:pt x="4" y="16"/>
                      </a:lnTo>
                      <a:lnTo>
                        <a:pt x="1" y="13"/>
                      </a:lnTo>
                      <a:lnTo>
                        <a:pt x="0" y="11"/>
                      </a:lnTo>
                      <a:lnTo>
                        <a:pt x="0" y="9"/>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2" name="Freeform 1736">
                  <a:extLst>
                    <a:ext uri="{FF2B5EF4-FFF2-40B4-BE49-F238E27FC236}">
                      <a16:creationId xmlns:a16="http://schemas.microsoft.com/office/drawing/2014/main" id="{E7FA2E7C-8DF7-6F62-B24B-8DF1AAFEF5C2}"/>
                    </a:ext>
                  </a:extLst>
                </p:cNvPr>
                <p:cNvSpPr>
                  <a:spLocks/>
                </p:cNvSpPr>
                <p:nvPr/>
              </p:nvSpPr>
              <p:spPr bwMode="auto">
                <a:xfrm>
                  <a:off x="6089650" y="5113338"/>
                  <a:ext cx="4763" cy="4763"/>
                </a:xfrm>
                <a:custGeom>
                  <a:avLst/>
                  <a:gdLst>
                    <a:gd name="T0" fmla="*/ 0 w 17"/>
                    <a:gd name="T1" fmla="*/ 9 h 19"/>
                    <a:gd name="T2" fmla="*/ 0 w 17"/>
                    <a:gd name="T3" fmla="*/ 9 h 19"/>
                    <a:gd name="T4" fmla="*/ 0 w 17"/>
                    <a:gd name="T5" fmla="*/ 7 h 19"/>
                    <a:gd name="T6" fmla="*/ 1 w 17"/>
                    <a:gd name="T7" fmla="*/ 6 h 19"/>
                    <a:gd name="T8" fmla="*/ 4 w 17"/>
                    <a:gd name="T9" fmla="*/ 3 h 19"/>
                    <a:gd name="T10" fmla="*/ 9 w 17"/>
                    <a:gd name="T11" fmla="*/ 0 h 19"/>
                    <a:gd name="T12" fmla="*/ 9 w 17"/>
                    <a:gd name="T13" fmla="*/ 0 h 19"/>
                    <a:gd name="T14" fmla="*/ 14 w 17"/>
                    <a:gd name="T15" fmla="*/ 1 h 19"/>
                    <a:gd name="T16" fmla="*/ 16 w 17"/>
                    <a:gd name="T17" fmla="*/ 3 h 19"/>
                    <a:gd name="T18" fmla="*/ 17 w 17"/>
                    <a:gd name="T19" fmla="*/ 6 h 19"/>
                    <a:gd name="T20" fmla="*/ 17 w 17"/>
                    <a:gd name="T21" fmla="*/ 9 h 19"/>
                    <a:gd name="T22" fmla="*/ 17 w 17"/>
                    <a:gd name="T23" fmla="*/ 9 h 19"/>
                    <a:gd name="T24" fmla="*/ 17 w 17"/>
                    <a:gd name="T25" fmla="*/ 13 h 19"/>
                    <a:gd name="T26" fmla="*/ 16 w 17"/>
                    <a:gd name="T27" fmla="*/ 16 h 19"/>
                    <a:gd name="T28" fmla="*/ 14 w 17"/>
                    <a:gd name="T29" fmla="*/ 18 h 19"/>
                    <a:gd name="T30" fmla="*/ 9 w 17"/>
                    <a:gd name="T31" fmla="*/ 19 h 19"/>
                    <a:gd name="T32" fmla="*/ 9 w 17"/>
                    <a:gd name="T33" fmla="*/ 19 h 19"/>
                    <a:gd name="T34" fmla="*/ 4 w 17"/>
                    <a:gd name="T35" fmla="*/ 16 h 19"/>
                    <a:gd name="T36" fmla="*/ 1 w 17"/>
                    <a:gd name="T37" fmla="*/ 13 h 19"/>
                    <a:gd name="T38" fmla="*/ 0 w 17"/>
                    <a:gd name="T39" fmla="*/ 11 h 19"/>
                    <a:gd name="T40" fmla="*/ 0 w 17"/>
                    <a:gd name="T41" fmla="*/ 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19">
                      <a:moveTo>
                        <a:pt x="0" y="9"/>
                      </a:moveTo>
                      <a:lnTo>
                        <a:pt x="0" y="9"/>
                      </a:lnTo>
                      <a:lnTo>
                        <a:pt x="0" y="7"/>
                      </a:lnTo>
                      <a:lnTo>
                        <a:pt x="1" y="6"/>
                      </a:lnTo>
                      <a:lnTo>
                        <a:pt x="4" y="3"/>
                      </a:lnTo>
                      <a:lnTo>
                        <a:pt x="9" y="0"/>
                      </a:lnTo>
                      <a:lnTo>
                        <a:pt x="9" y="0"/>
                      </a:lnTo>
                      <a:lnTo>
                        <a:pt x="14" y="1"/>
                      </a:lnTo>
                      <a:lnTo>
                        <a:pt x="16" y="3"/>
                      </a:lnTo>
                      <a:lnTo>
                        <a:pt x="17" y="6"/>
                      </a:lnTo>
                      <a:lnTo>
                        <a:pt x="17" y="9"/>
                      </a:lnTo>
                      <a:lnTo>
                        <a:pt x="17" y="9"/>
                      </a:lnTo>
                      <a:lnTo>
                        <a:pt x="17" y="13"/>
                      </a:lnTo>
                      <a:lnTo>
                        <a:pt x="16" y="16"/>
                      </a:lnTo>
                      <a:lnTo>
                        <a:pt x="14" y="18"/>
                      </a:lnTo>
                      <a:lnTo>
                        <a:pt x="9" y="19"/>
                      </a:lnTo>
                      <a:lnTo>
                        <a:pt x="9" y="19"/>
                      </a:lnTo>
                      <a:lnTo>
                        <a:pt x="4" y="16"/>
                      </a:lnTo>
                      <a:lnTo>
                        <a:pt x="1" y="13"/>
                      </a:lnTo>
                      <a:lnTo>
                        <a:pt x="0" y="11"/>
                      </a:lnTo>
                      <a:lnTo>
                        <a:pt x="0"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3" name="Freeform 1737">
                  <a:extLst>
                    <a:ext uri="{FF2B5EF4-FFF2-40B4-BE49-F238E27FC236}">
                      <a16:creationId xmlns:a16="http://schemas.microsoft.com/office/drawing/2014/main" id="{AA6A78CD-0F13-BC3C-E726-107AF6376B10}"/>
                    </a:ext>
                  </a:extLst>
                </p:cNvPr>
                <p:cNvSpPr>
                  <a:spLocks/>
                </p:cNvSpPr>
                <p:nvPr/>
              </p:nvSpPr>
              <p:spPr bwMode="auto">
                <a:xfrm>
                  <a:off x="6089650" y="5113338"/>
                  <a:ext cx="4763" cy="4763"/>
                </a:xfrm>
                <a:custGeom>
                  <a:avLst/>
                  <a:gdLst>
                    <a:gd name="T0" fmla="*/ 0 w 17"/>
                    <a:gd name="T1" fmla="*/ 9 h 19"/>
                    <a:gd name="T2" fmla="*/ 0 w 17"/>
                    <a:gd name="T3" fmla="*/ 9 h 19"/>
                    <a:gd name="T4" fmla="*/ 0 w 17"/>
                    <a:gd name="T5" fmla="*/ 7 h 19"/>
                    <a:gd name="T6" fmla="*/ 1 w 17"/>
                    <a:gd name="T7" fmla="*/ 6 h 19"/>
                    <a:gd name="T8" fmla="*/ 4 w 17"/>
                    <a:gd name="T9" fmla="*/ 3 h 19"/>
                    <a:gd name="T10" fmla="*/ 9 w 17"/>
                    <a:gd name="T11" fmla="*/ 0 h 19"/>
                    <a:gd name="T12" fmla="*/ 9 w 17"/>
                    <a:gd name="T13" fmla="*/ 0 h 19"/>
                    <a:gd name="T14" fmla="*/ 14 w 17"/>
                    <a:gd name="T15" fmla="*/ 1 h 19"/>
                    <a:gd name="T16" fmla="*/ 16 w 17"/>
                    <a:gd name="T17" fmla="*/ 3 h 19"/>
                    <a:gd name="T18" fmla="*/ 17 w 17"/>
                    <a:gd name="T19" fmla="*/ 6 h 19"/>
                    <a:gd name="T20" fmla="*/ 17 w 17"/>
                    <a:gd name="T21" fmla="*/ 9 h 19"/>
                    <a:gd name="T22" fmla="*/ 17 w 17"/>
                    <a:gd name="T23" fmla="*/ 9 h 19"/>
                    <a:gd name="T24" fmla="*/ 17 w 17"/>
                    <a:gd name="T25" fmla="*/ 13 h 19"/>
                    <a:gd name="T26" fmla="*/ 16 w 17"/>
                    <a:gd name="T27" fmla="*/ 16 h 19"/>
                    <a:gd name="T28" fmla="*/ 14 w 17"/>
                    <a:gd name="T29" fmla="*/ 18 h 19"/>
                    <a:gd name="T30" fmla="*/ 9 w 17"/>
                    <a:gd name="T31" fmla="*/ 19 h 19"/>
                    <a:gd name="T32" fmla="*/ 9 w 17"/>
                    <a:gd name="T33" fmla="*/ 19 h 19"/>
                    <a:gd name="T34" fmla="*/ 4 w 17"/>
                    <a:gd name="T35" fmla="*/ 16 h 19"/>
                    <a:gd name="T36" fmla="*/ 1 w 17"/>
                    <a:gd name="T37" fmla="*/ 13 h 19"/>
                    <a:gd name="T38" fmla="*/ 0 w 17"/>
                    <a:gd name="T39" fmla="*/ 11 h 19"/>
                    <a:gd name="T40" fmla="*/ 0 w 17"/>
                    <a:gd name="T41" fmla="*/ 9 h 19"/>
                    <a:gd name="T42" fmla="*/ 0 w 17"/>
                    <a:gd name="T43" fmla="*/ 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7" h="19">
                      <a:moveTo>
                        <a:pt x="0" y="9"/>
                      </a:moveTo>
                      <a:lnTo>
                        <a:pt x="0" y="9"/>
                      </a:lnTo>
                      <a:lnTo>
                        <a:pt x="0" y="7"/>
                      </a:lnTo>
                      <a:lnTo>
                        <a:pt x="1" y="6"/>
                      </a:lnTo>
                      <a:lnTo>
                        <a:pt x="4" y="3"/>
                      </a:lnTo>
                      <a:lnTo>
                        <a:pt x="9" y="0"/>
                      </a:lnTo>
                      <a:lnTo>
                        <a:pt x="9" y="0"/>
                      </a:lnTo>
                      <a:lnTo>
                        <a:pt x="14" y="1"/>
                      </a:lnTo>
                      <a:lnTo>
                        <a:pt x="16" y="3"/>
                      </a:lnTo>
                      <a:lnTo>
                        <a:pt x="17" y="6"/>
                      </a:lnTo>
                      <a:lnTo>
                        <a:pt x="17" y="9"/>
                      </a:lnTo>
                      <a:lnTo>
                        <a:pt x="17" y="9"/>
                      </a:lnTo>
                      <a:lnTo>
                        <a:pt x="17" y="13"/>
                      </a:lnTo>
                      <a:lnTo>
                        <a:pt x="16" y="16"/>
                      </a:lnTo>
                      <a:lnTo>
                        <a:pt x="14" y="18"/>
                      </a:lnTo>
                      <a:lnTo>
                        <a:pt x="9" y="19"/>
                      </a:lnTo>
                      <a:lnTo>
                        <a:pt x="9" y="19"/>
                      </a:lnTo>
                      <a:lnTo>
                        <a:pt x="4" y="16"/>
                      </a:lnTo>
                      <a:lnTo>
                        <a:pt x="1" y="13"/>
                      </a:lnTo>
                      <a:lnTo>
                        <a:pt x="0" y="11"/>
                      </a:lnTo>
                      <a:lnTo>
                        <a:pt x="0" y="9"/>
                      </a:lnTo>
                      <a:lnTo>
                        <a:pt x="0" y="9"/>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04" name="Freeform 1738">
                  <a:extLst>
                    <a:ext uri="{FF2B5EF4-FFF2-40B4-BE49-F238E27FC236}">
                      <a16:creationId xmlns:a16="http://schemas.microsoft.com/office/drawing/2014/main" id="{83DB80E9-9F83-873F-5E8A-EF77103BC5DD}"/>
                    </a:ext>
                  </a:extLst>
                </p:cNvPr>
                <p:cNvSpPr>
                  <a:spLocks/>
                </p:cNvSpPr>
                <p:nvPr/>
              </p:nvSpPr>
              <p:spPr bwMode="auto">
                <a:xfrm>
                  <a:off x="6118225" y="5108576"/>
                  <a:ext cx="3175" cy="3175"/>
                </a:xfrm>
                <a:custGeom>
                  <a:avLst/>
                  <a:gdLst>
                    <a:gd name="T0" fmla="*/ 0 w 17"/>
                    <a:gd name="T1" fmla="*/ 10 h 20"/>
                    <a:gd name="T2" fmla="*/ 0 w 17"/>
                    <a:gd name="T3" fmla="*/ 10 h 20"/>
                    <a:gd name="T4" fmla="*/ 0 w 17"/>
                    <a:gd name="T5" fmla="*/ 8 h 20"/>
                    <a:gd name="T6" fmla="*/ 1 w 17"/>
                    <a:gd name="T7" fmla="*/ 7 h 20"/>
                    <a:gd name="T8" fmla="*/ 4 w 17"/>
                    <a:gd name="T9" fmla="*/ 3 h 20"/>
                    <a:gd name="T10" fmla="*/ 9 w 17"/>
                    <a:gd name="T11" fmla="*/ 0 h 20"/>
                    <a:gd name="T12" fmla="*/ 9 w 17"/>
                    <a:gd name="T13" fmla="*/ 0 h 20"/>
                    <a:gd name="T14" fmla="*/ 14 w 17"/>
                    <a:gd name="T15" fmla="*/ 0 h 20"/>
                    <a:gd name="T16" fmla="*/ 16 w 17"/>
                    <a:gd name="T17" fmla="*/ 3 h 20"/>
                    <a:gd name="T18" fmla="*/ 17 w 17"/>
                    <a:gd name="T19" fmla="*/ 7 h 20"/>
                    <a:gd name="T20" fmla="*/ 17 w 17"/>
                    <a:gd name="T21" fmla="*/ 10 h 20"/>
                    <a:gd name="T22" fmla="*/ 17 w 17"/>
                    <a:gd name="T23" fmla="*/ 10 h 20"/>
                    <a:gd name="T24" fmla="*/ 17 w 17"/>
                    <a:gd name="T25" fmla="*/ 14 h 20"/>
                    <a:gd name="T26" fmla="*/ 16 w 17"/>
                    <a:gd name="T27" fmla="*/ 17 h 20"/>
                    <a:gd name="T28" fmla="*/ 14 w 17"/>
                    <a:gd name="T29" fmla="*/ 19 h 20"/>
                    <a:gd name="T30" fmla="*/ 9 w 17"/>
                    <a:gd name="T31" fmla="*/ 20 h 20"/>
                    <a:gd name="T32" fmla="*/ 9 w 17"/>
                    <a:gd name="T33" fmla="*/ 20 h 20"/>
                    <a:gd name="T34" fmla="*/ 4 w 17"/>
                    <a:gd name="T35" fmla="*/ 17 h 20"/>
                    <a:gd name="T36" fmla="*/ 1 w 17"/>
                    <a:gd name="T37" fmla="*/ 14 h 20"/>
                    <a:gd name="T38" fmla="*/ 0 w 17"/>
                    <a:gd name="T39" fmla="*/ 12 h 20"/>
                    <a:gd name="T40" fmla="*/ 0 w 17"/>
                    <a:gd name="T41" fmla="*/ 1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20">
                      <a:moveTo>
                        <a:pt x="0" y="10"/>
                      </a:moveTo>
                      <a:lnTo>
                        <a:pt x="0" y="10"/>
                      </a:lnTo>
                      <a:lnTo>
                        <a:pt x="0" y="8"/>
                      </a:lnTo>
                      <a:lnTo>
                        <a:pt x="1" y="7"/>
                      </a:lnTo>
                      <a:lnTo>
                        <a:pt x="4" y="3"/>
                      </a:lnTo>
                      <a:lnTo>
                        <a:pt x="9" y="0"/>
                      </a:lnTo>
                      <a:lnTo>
                        <a:pt x="9" y="0"/>
                      </a:lnTo>
                      <a:lnTo>
                        <a:pt x="14" y="0"/>
                      </a:lnTo>
                      <a:lnTo>
                        <a:pt x="16" y="3"/>
                      </a:lnTo>
                      <a:lnTo>
                        <a:pt x="17" y="7"/>
                      </a:lnTo>
                      <a:lnTo>
                        <a:pt x="17" y="10"/>
                      </a:lnTo>
                      <a:lnTo>
                        <a:pt x="17" y="10"/>
                      </a:lnTo>
                      <a:lnTo>
                        <a:pt x="17" y="14"/>
                      </a:lnTo>
                      <a:lnTo>
                        <a:pt x="16" y="17"/>
                      </a:lnTo>
                      <a:lnTo>
                        <a:pt x="14" y="19"/>
                      </a:lnTo>
                      <a:lnTo>
                        <a:pt x="9" y="20"/>
                      </a:lnTo>
                      <a:lnTo>
                        <a:pt x="9" y="20"/>
                      </a:lnTo>
                      <a:lnTo>
                        <a:pt x="4" y="17"/>
                      </a:lnTo>
                      <a:lnTo>
                        <a:pt x="1" y="14"/>
                      </a:lnTo>
                      <a:lnTo>
                        <a:pt x="0" y="12"/>
                      </a:lnTo>
                      <a:lnTo>
                        <a:pt x="0" y="1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5" name="Freeform 1739">
                  <a:extLst>
                    <a:ext uri="{FF2B5EF4-FFF2-40B4-BE49-F238E27FC236}">
                      <a16:creationId xmlns:a16="http://schemas.microsoft.com/office/drawing/2014/main" id="{C4918AC6-0ADF-C6BD-9B29-51606B4728C3}"/>
                    </a:ext>
                  </a:extLst>
                </p:cNvPr>
                <p:cNvSpPr>
                  <a:spLocks/>
                </p:cNvSpPr>
                <p:nvPr/>
              </p:nvSpPr>
              <p:spPr bwMode="auto">
                <a:xfrm>
                  <a:off x="6118225" y="5108576"/>
                  <a:ext cx="3175" cy="3175"/>
                </a:xfrm>
                <a:custGeom>
                  <a:avLst/>
                  <a:gdLst>
                    <a:gd name="T0" fmla="*/ 0 w 17"/>
                    <a:gd name="T1" fmla="*/ 10 h 20"/>
                    <a:gd name="T2" fmla="*/ 0 w 17"/>
                    <a:gd name="T3" fmla="*/ 10 h 20"/>
                    <a:gd name="T4" fmla="*/ 0 w 17"/>
                    <a:gd name="T5" fmla="*/ 8 h 20"/>
                    <a:gd name="T6" fmla="*/ 1 w 17"/>
                    <a:gd name="T7" fmla="*/ 7 h 20"/>
                    <a:gd name="T8" fmla="*/ 4 w 17"/>
                    <a:gd name="T9" fmla="*/ 3 h 20"/>
                    <a:gd name="T10" fmla="*/ 9 w 17"/>
                    <a:gd name="T11" fmla="*/ 0 h 20"/>
                    <a:gd name="T12" fmla="*/ 9 w 17"/>
                    <a:gd name="T13" fmla="*/ 0 h 20"/>
                    <a:gd name="T14" fmla="*/ 14 w 17"/>
                    <a:gd name="T15" fmla="*/ 0 h 20"/>
                    <a:gd name="T16" fmla="*/ 16 w 17"/>
                    <a:gd name="T17" fmla="*/ 3 h 20"/>
                    <a:gd name="T18" fmla="*/ 17 w 17"/>
                    <a:gd name="T19" fmla="*/ 7 h 20"/>
                    <a:gd name="T20" fmla="*/ 17 w 17"/>
                    <a:gd name="T21" fmla="*/ 10 h 20"/>
                    <a:gd name="T22" fmla="*/ 17 w 17"/>
                    <a:gd name="T23" fmla="*/ 10 h 20"/>
                    <a:gd name="T24" fmla="*/ 17 w 17"/>
                    <a:gd name="T25" fmla="*/ 14 h 20"/>
                    <a:gd name="T26" fmla="*/ 16 w 17"/>
                    <a:gd name="T27" fmla="*/ 17 h 20"/>
                    <a:gd name="T28" fmla="*/ 14 w 17"/>
                    <a:gd name="T29" fmla="*/ 19 h 20"/>
                    <a:gd name="T30" fmla="*/ 9 w 17"/>
                    <a:gd name="T31" fmla="*/ 20 h 20"/>
                    <a:gd name="T32" fmla="*/ 9 w 17"/>
                    <a:gd name="T33" fmla="*/ 20 h 20"/>
                    <a:gd name="T34" fmla="*/ 4 w 17"/>
                    <a:gd name="T35" fmla="*/ 17 h 20"/>
                    <a:gd name="T36" fmla="*/ 1 w 17"/>
                    <a:gd name="T37" fmla="*/ 14 h 20"/>
                    <a:gd name="T38" fmla="*/ 0 w 17"/>
                    <a:gd name="T39" fmla="*/ 12 h 20"/>
                    <a:gd name="T40" fmla="*/ 0 w 17"/>
                    <a:gd name="T41" fmla="*/ 1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20">
                      <a:moveTo>
                        <a:pt x="0" y="10"/>
                      </a:moveTo>
                      <a:lnTo>
                        <a:pt x="0" y="10"/>
                      </a:lnTo>
                      <a:lnTo>
                        <a:pt x="0" y="8"/>
                      </a:lnTo>
                      <a:lnTo>
                        <a:pt x="1" y="7"/>
                      </a:lnTo>
                      <a:lnTo>
                        <a:pt x="4" y="3"/>
                      </a:lnTo>
                      <a:lnTo>
                        <a:pt x="9" y="0"/>
                      </a:lnTo>
                      <a:lnTo>
                        <a:pt x="9" y="0"/>
                      </a:lnTo>
                      <a:lnTo>
                        <a:pt x="14" y="0"/>
                      </a:lnTo>
                      <a:lnTo>
                        <a:pt x="16" y="3"/>
                      </a:lnTo>
                      <a:lnTo>
                        <a:pt x="17" y="7"/>
                      </a:lnTo>
                      <a:lnTo>
                        <a:pt x="17" y="10"/>
                      </a:lnTo>
                      <a:lnTo>
                        <a:pt x="17" y="10"/>
                      </a:lnTo>
                      <a:lnTo>
                        <a:pt x="17" y="14"/>
                      </a:lnTo>
                      <a:lnTo>
                        <a:pt x="16" y="17"/>
                      </a:lnTo>
                      <a:lnTo>
                        <a:pt x="14" y="19"/>
                      </a:lnTo>
                      <a:lnTo>
                        <a:pt x="9" y="20"/>
                      </a:lnTo>
                      <a:lnTo>
                        <a:pt x="9" y="20"/>
                      </a:lnTo>
                      <a:lnTo>
                        <a:pt x="4" y="17"/>
                      </a:lnTo>
                      <a:lnTo>
                        <a:pt x="1" y="14"/>
                      </a:lnTo>
                      <a:lnTo>
                        <a:pt x="0" y="12"/>
                      </a:lnTo>
                      <a:lnTo>
                        <a:pt x="0" y="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6" name="Freeform 1740">
                  <a:extLst>
                    <a:ext uri="{FF2B5EF4-FFF2-40B4-BE49-F238E27FC236}">
                      <a16:creationId xmlns:a16="http://schemas.microsoft.com/office/drawing/2014/main" id="{DCD9B2C8-563D-0F54-6810-BA1815093AFC}"/>
                    </a:ext>
                  </a:extLst>
                </p:cNvPr>
                <p:cNvSpPr>
                  <a:spLocks/>
                </p:cNvSpPr>
                <p:nvPr/>
              </p:nvSpPr>
              <p:spPr bwMode="auto">
                <a:xfrm>
                  <a:off x="6118225" y="5108576"/>
                  <a:ext cx="3175" cy="3175"/>
                </a:xfrm>
                <a:custGeom>
                  <a:avLst/>
                  <a:gdLst>
                    <a:gd name="T0" fmla="*/ 0 w 17"/>
                    <a:gd name="T1" fmla="*/ 10 h 20"/>
                    <a:gd name="T2" fmla="*/ 0 w 17"/>
                    <a:gd name="T3" fmla="*/ 10 h 20"/>
                    <a:gd name="T4" fmla="*/ 0 w 17"/>
                    <a:gd name="T5" fmla="*/ 8 h 20"/>
                    <a:gd name="T6" fmla="*/ 1 w 17"/>
                    <a:gd name="T7" fmla="*/ 7 h 20"/>
                    <a:gd name="T8" fmla="*/ 4 w 17"/>
                    <a:gd name="T9" fmla="*/ 3 h 20"/>
                    <a:gd name="T10" fmla="*/ 9 w 17"/>
                    <a:gd name="T11" fmla="*/ 0 h 20"/>
                    <a:gd name="T12" fmla="*/ 9 w 17"/>
                    <a:gd name="T13" fmla="*/ 0 h 20"/>
                    <a:gd name="T14" fmla="*/ 14 w 17"/>
                    <a:gd name="T15" fmla="*/ 0 h 20"/>
                    <a:gd name="T16" fmla="*/ 16 w 17"/>
                    <a:gd name="T17" fmla="*/ 3 h 20"/>
                    <a:gd name="T18" fmla="*/ 17 w 17"/>
                    <a:gd name="T19" fmla="*/ 7 h 20"/>
                    <a:gd name="T20" fmla="*/ 17 w 17"/>
                    <a:gd name="T21" fmla="*/ 10 h 20"/>
                    <a:gd name="T22" fmla="*/ 17 w 17"/>
                    <a:gd name="T23" fmla="*/ 10 h 20"/>
                    <a:gd name="T24" fmla="*/ 17 w 17"/>
                    <a:gd name="T25" fmla="*/ 14 h 20"/>
                    <a:gd name="T26" fmla="*/ 16 w 17"/>
                    <a:gd name="T27" fmla="*/ 17 h 20"/>
                    <a:gd name="T28" fmla="*/ 14 w 17"/>
                    <a:gd name="T29" fmla="*/ 19 h 20"/>
                    <a:gd name="T30" fmla="*/ 9 w 17"/>
                    <a:gd name="T31" fmla="*/ 20 h 20"/>
                    <a:gd name="T32" fmla="*/ 9 w 17"/>
                    <a:gd name="T33" fmla="*/ 20 h 20"/>
                    <a:gd name="T34" fmla="*/ 4 w 17"/>
                    <a:gd name="T35" fmla="*/ 17 h 20"/>
                    <a:gd name="T36" fmla="*/ 1 w 17"/>
                    <a:gd name="T37" fmla="*/ 14 h 20"/>
                    <a:gd name="T38" fmla="*/ 0 w 17"/>
                    <a:gd name="T39" fmla="*/ 12 h 20"/>
                    <a:gd name="T40" fmla="*/ 0 w 17"/>
                    <a:gd name="T41" fmla="*/ 10 h 20"/>
                    <a:gd name="T42" fmla="*/ 0 w 17"/>
                    <a:gd name="T43" fmla="*/ 1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7" h="20">
                      <a:moveTo>
                        <a:pt x="0" y="10"/>
                      </a:moveTo>
                      <a:lnTo>
                        <a:pt x="0" y="10"/>
                      </a:lnTo>
                      <a:lnTo>
                        <a:pt x="0" y="8"/>
                      </a:lnTo>
                      <a:lnTo>
                        <a:pt x="1" y="7"/>
                      </a:lnTo>
                      <a:lnTo>
                        <a:pt x="4" y="3"/>
                      </a:lnTo>
                      <a:lnTo>
                        <a:pt x="9" y="0"/>
                      </a:lnTo>
                      <a:lnTo>
                        <a:pt x="9" y="0"/>
                      </a:lnTo>
                      <a:lnTo>
                        <a:pt x="14" y="0"/>
                      </a:lnTo>
                      <a:lnTo>
                        <a:pt x="16" y="3"/>
                      </a:lnTo>
                      <a:lnTo>
                        <a:pt x="17" y="7"/>
                      </a:lnTo>
                      <a:lnTo>
                        <a:pt x="17" y="10"/>
                      </a:lnTo>
                      <a:lnTo>
                        <a:pt x="17" y="10"/>
                      </a:lnTo>
                      <a:lnTo>
                        <a:pt x="17" y="14"/>
                      </a:lnTo>
                      <a:lnTo>
                        <a:pt x="16" y="17"/>
                      </a:lnTo>
                      <a:lnTo>
                        <a:pt x="14" y="19"/>
                      </a:lnTo>
                      <a:lnTo>
                        <a:pt x="9" y="20"/>
                      </a:lnTo>
                      <a:lnTo>
                        <a:pt x="9" y="20"/>
                      </a:lnTo>
                      <a:lnTo>
                        <a:pt x="4" y="17"/>
                      </a:lnTo>
                      <a:lnTo>
                        <a:pt x="1" y="14"/>
                      </a:lnTo>
                      <a:lnTo>
                        <a:pt x="0" y="12"/>
                      </a:lnTo>
                      <a:lnTo>
                        <a:pt x="0" y="10"/>
                      </a:lnTo>
                      <a:lnTo>
                        <a:pt x="0" y="1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07" name="Freeform 1741">
                  <a:extLst>
                    <a:ext uri="{FF2B5EF4-FFF2-40B4-BE49-F238E27FC236}">
                      <a16:creationId xmlns:a16="http://schemas.microsoft.com/office/drawing/2014/main" id="{85917340-0DDC-864F-0711-F42ED07ED520}"/>
                    </a:ext>
                  </a:extLst>
                </p:cNvPr>
                <p:cNvSpPr>
                  <a:spLocks/>
                </p:cNvSpPr>
                <p:nvPr/>
              </p:nvSpPr>
              <p:spPr bwMode="auto">
                <a:xfrm>
                  <a:off x="6189663" y="5111751"/>
                  <a:ext cx="3175" cy="6350"/>
                </a:xfrm>
                <a:custGeom>
                  <a:avLst/>
                  <a:gdLst>
                    <a:gd name="T0" fmla="*/ 10 w 19"/>
                    <a:gd name="T1" fmla="*/ 22 h 22"/>
                    <a:gd name="T2" fmla="*/ 10 w 19"/>
                    <a:gd name="T3" fmla="*/ 22 h 22"/>
                    <a:gd name="T4" fmla="*/ 6 w 19"/>
                    <a:gd name="T5" fmla="*/ 21 h 22"/>
                    <a:gd name="T6" fmla="*/ 4 w 19"/>
                    <a:gd name="T7" fmla="*/ 21 h 22"/>
                    <a:gd name="T8" fmla="*/ 2 w 19"/>
                    <a:gd name="T9" fmla="*/ 19 h 22"/>
                    <a:gd name="T10" fmla="*/ 1 w 19"/>
                    <a:gd name="T11" fmla="*/ 18 h 22"/>
                    <a:gd name="T12" fmla="*/ 0 w 19"/>
                    <a:gd name="T13" fmla="*/ 14 h 22"/>
                    <a:gd name="T14" fmla="*/ 0 w 19"/>
                    <a:gd name="T15" fmla="*/ 11 h 22"/>
                    <a:gd name="T16" fmla="*/ 0 w 19"/>
                    <a:gd name="T17" fmla="*/ 11 h 22"/>
                    <a:gd name="T18" fmla="*/ 0 w 19"/>
                    <a:gd name="T19" fmla="*/ 6 h 22"/>
                    <a:gd name="T20" fmla="*/ 1 w 19"/>
                    <a:gd name="T21" fmla="*/ 3 h 22"/>
                    <a:gd name="T22" fmla="*/ 2 w 19"/>
                    <a:gd name="T23" fmla="*/ 1 h 22"/>
                    <a:gd name="T24" fmla="*/ 4 w 19"/>
                    <a:gd name="T25" fmla="*/ 0 h 22"/>
                    <a:gd name="T26" fmla="*/ 10 w 19"/>
                    <a:gd name="T27" fmla="*/ 0 h 22"/>
                    <a:gd name="T28" fmla="*/ 10 w 19"/>
                    <a:gd name="T29" fmla="*/ 0 h 22"/>
                    <a:gd name="T30" fmla="*/ 15 w 19"/>
                    <a:gd name="T31" fmla="*/ 0 h 22"/>
                    <a:gd name="T32" fmla="*/ 17 w 19"/>
                    <a:gd name="T33" fmla="*/ 1 h 22"/>
                    <a:gd name="T34" fmla="*/ 18 w 19"/>
                    <a:gd name="T35" fmla="*/ 3 h 22"/>
                    <a:gd name="T36" fmla="*/ 19 w 19"/>
                    <a:gd name="T37" fmla="*/ 6 h 22"/>
                    <a:gd name="T38" fmla="*/ 19 w 19"/>
                    <a:gd name="T39" fmla="*/ 11 h 22"/>
                    <a:gd name="T40" fmla="*/ 19 w 19"/>
                    <a:gd name="T41" fmla="*/ 11 h 22"/>
                    <a:gd name="T42" fmla="*/ 19 w 19"/>
                    <a:gd name="T43" fmla="*/ 14 h 22"/>
                    <a:gd name="T44" fmla="*/ 18 w 19"/>
                    <a:gd name="T45" fmla="*/ 18 h 22"/>
                    <a:gd name="T46" fmla="*/ 17 w 19"/>
                    <a:gd name="T47" fmla="*/ 19 h 22"/>
                    <a:gd name="T48" fmla="*/ 15 w 19"/>
                    <a:gd name="T49" fmla="*/ 21 h 22"/>
                    <a:gd name="T50" fmla="*/ 13 w 19"/>
                    <a:gd name="T51" fmla="*/ 21 h 22"/>
                    <a:gd name="T52" fmla="*/ 10 w 19"/>
                    <a:gd name="T53"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9" h="22">
                      <a:moveTo>
                        <a:pt x="10" y="22"/>
                      </a:moveTo>
                      <a:lnTo>
                        <a:pt x="10" y="22"/>
                      </a:lnTo>
                      <a:lnTo>
                        <a:pt x="6" y="21"/>
                      </a:lnTo>
                      <a:lnTo>
                        <a:pt x="4" y="21"/>
                      </a:lnTo>
                      <a:lnTo>
                        <a:pt x="2" y="19"/>
                      </a:lnTo>
                      <a:lnTo>
                        <a:pt x="1" y="18"/>
                      </a:lnTo>
                      <a:lnTo>
                        <a:pt x="0" y="14"/>
                      </a:lnTo>
                      <a:lnTo>
                        <a:pt x="0" y="11"/>
                      </a:lnTo>
                      <a:lnTo>
                        <a:pt x="0" y="11"/>
                      </a:lnTo>
                      <a:lnTo>
                        <a:pt x="0" y="6"/>
                      </a:lnTo>
                      <a:lnTo>
                        <a:pt x="1" y="3"/>
                      </a:lnTo>
                      <a:lnTo>
                        <a:pt x="2" y="1"/>
                      </a:lnTo>
                      <a:lnTo>
                        <a:pt x="4" y="0"/>
                      </a:lnTo>
                      <a:lnTo>
                        <a:pt x="10" y="0"/>
                      </a:lnTo>
                      <a:lnTo>
                        <a:pt x="10" y="0"/>
                      </a:lnTo>
                      <a:lnTo>
                        <a:pt x="15" y="0"/>
                      </a:lnTo>
                      <a:lnTo>
                        <a:pt x="17" y="1"/>
                      </a:lnTo>
                      <a:lnTo>
                        <a:pt x="18" y="3"/>
                      </a:lnTo>
                      <a:lnTo>
                        <a:pt x="19" y="6"/>
                      </a:lnTo>
                      <a:lnTo>
                        <a:pt x="19" y="11"/>
                      </a:lnTo>
                      <a:lnTo>
                        <a:pt x="19" y="11"/>
                      </a:lnTo>
                      <a:lnTo>
                        <a:pt x="19" y="14"/>
                      </a:lnTo>
                      <a:lnTo>
                        <a:pt x="18" y="18"/>
                      </a:lnTo>
                      <a:lnTo>
                        <a:pt x="17" y="19"/>
                      </a:lnTo>
                      <a:lnTo>
                        <a:pt x="15" y="21"/>
                      </a:lnTo>
                      <a:lnTo>
                        <a:pt x="13" y="21"/>
                      </a:lnTo>
                      <a:lnTo>
                        <a:pt x="10" y="22"/>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8" name="Freeform 1742">
                  <a:extLst>
                    <a:ext uri="{FF2B5EF4-FFF2-40B4-BE49-F238E27FC236}">
                      <a16:creationId xmlns:a16="http://schemas.microsoft.com/office/drawing/2014/main" id="{4ABBB4EE-E22B-37B1-0D8C-1048C4B55068}"/>
                    </a:ext>
                  </a:extLst>
                </p:cNvPr>
                <p:cNvSpPr>
                  <a:spLocks/>
                </p:cNvSpPr>
                <p:nvPr/>
              </p:nvSpPr>
              <p:spPr bwMode="auto">
                <a:xfrm>
                  <a:off x="6189663" y="5111751"/>
                  <a:ext cx="3175" cy="6350"/>
                </a:xfrm>
                <a:custGeom>
                  <a:avLst/>
                  <a:gdLst>
                    <a:gd name="T0" fmla="*/ 10 w 19"/>
                    <a:gd name="T1" fmla="*/ 22 h 22"/>
                    <a:gd name="T2" fmla="*/ 10 w 19"/>
                    <a:gd name="T3" fmla="*/ 22 h 22"/>
                    <a:gd name="T4" fmla="*/ 6 w 19"/>
                    <a:gd name="T5" fmla="*/ 21 h 22"/>
                    <a:gd name="T6" fmla="*/ 4 w 19"/>
                    <a:gd name="T7" fmla="*/ 21 h 22"/>
                    <a:gd name="T8" fmla="*/ 2 w 19"/>
                    <a:gd name="T9" fmla="*/ 19 h 22"/>
                    <a:gd name="T10" fmla="*/ 1 w 19"/>
                    <a:gd name="T11" fmla="*/ 18 h 22"/>
                    <a:gd name="T12" fmla="*/ 0 w 19"/>
                    <a:gd name="T13" fmla="*/ 14 h 22"/>
                    <a:gd name="T14" fmla="*/ 0 w 19"/>
                    <a:gd name="T15" fmla="*/ 11 h 22"/>
                    <a:gd name="T16" fmla="*/ 0 w 19"/>
                    <a:gd name="T17" fmla="*/ 11 h 22"/>
                    <a:gd name="T18" fmla="*/ 0 w 19"/>
                    <a:gd name="T19" fmla="*/ 6 h 22"/>
                    <a:gd name="T20" fmla="*/ 1 w 19"/>
                    <a:gd name="T21" fmla="*/ 3 h 22"/>
                    <a:gd name="T22" fmla="*/ 2 w 19"/>
                    <a:gd name="T23" fmla="*/ 1 h 22"/>
                    <a:gd name="T24" fmla="*/ 4 w 19"/>
                    <a:gd name="T25" fmla="*/ 0 h 22"/>
                    <a:gd name="T26" fmla="*/ 10 w 19"/>
                    <a:gd name="T27" fmla="*/ 0 h 22"/>
                    <a:gd name="T28" fmla="*/ 10 w 19"/>
                    <a:gd name="T29" fmla="*/ 0 h 22"/>
                    <a:gd name="T30" fmla="*/ 15 w 19"/>
                    <a:gd name="T31" fmla="*/ 0 h 22"/>
                    <a:gd name="T32" fmla="*/ 17 w 19"/>
                    <a:gd name="T33" fmla="*/ 1 h 22"/>
                    <a:gd name="T34" fmla="*/ 18 w 19"/>
                    <a:gd name="T35" fmla="*/ 3 h 22"/>
                    <a:gd name="T36" fmla="*/ 19 w 19"/>
                    <a:gd name="T37" fmla="*/ 6 h 22"/>
                    <a:gd name="T38" fmla="*/ 19 w 19"/>
                    <a:gd name="T39" fmla="*/ 11 h 22"/>
                    <a:gd name="T40" fmla="*/ 19 w 19"/>
                    <a:gd name="T41" fmla="*/ 11 h 22"/>
                    <a:gd name="T42" fmla="*/ 19 w 19"/>
                    <a:gd name="T43" fmla="*/ 14 h 22"/>
                    <a:gd name="T44" fmla="*/ 18 w 19"/>
                    <a:gd name="T45" fmla="*/ 18 h 22"/>
                    <a:gd name="T46" fmla="*/ 17 w 19"/>
                    <a:gd name="T47" fmla="*/ 19 h 22"/>
                    <a:gd name="T48" fmla="*/ 15 w 19"/>
                    <a:gd name="T49" fmla="*/ 21 h 22"/>
                    <a:gd name="T50" fmla="*/ 13 w 19"/>
                    <a:gd name="T51" fmla="*/ 21 h 22"/>
                    <a:gd name="T52" fmla="*/ 10 w 19"/>
                    <a:gd name="T53"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9" h="22">
                      <a:moveTo>
                        <a:pt x="10" y="22"/>
                      </a:moveTo>
                      <a:lnTo>
                        <a:pt x="10" y="22"/>
                      </a:lnTo>
                      <a:lnTo>
                        <a:pt x="6" y="21"/>
                      </a:lnTo>
                      <a:lnTo>
                        <a:pt x="4" y="21"/>
                      </a:lnTo>
                      <a:lnTo>
                        <a:pt x="2" y="19"/>
                      </a:lnTo>
                      <a:lnTo>
                        <a:pt x="1" y="18"/>
                      </a:lnTo>
                      <a:lnTo>
                        <a:pt x="0" y="14"/>
                      </a:lnTo>
                      <a:lnTo>
                        <a:pt x="0" y="11"/>
                      </a:lnTo>
                      <a:lnTo>
                        <a:pt x="0" y="11"/>
                      </a:lnTo>
                      <a:lnTo>
                        <a:pt x="0" y="6"/>
                      </a:lnTo>
                      <a:lnTo>
                        <a:pt x="1" y="3"/>
                      </a:lnTo>
                      <a:lnTo>
                        <a:pt x="2" y="1"/>
                      </a:lnTo>
                      <a:lnTo>
                        <a:pt x="4" y="0"/>
                      </a:lnTo>
                      <a:lnTo>
                        <a:pt x="10" y="0"/>
                      </a:lnTo>
                      <a:lnTo>
                        <a:pt x="10" y="0"/>
                      </a:lnTo>
                      <a:lnTo>
                        <a:pt x="15" y="0"/>
                      </a:lnTo>
                      <a:lnTo>
                        <a:pt x="17" y="1"/>
                      </a:lnTo>
                      <a:lnTo>
                        <a:pt x="18" y="3"/>
                      </a:lnTo>
                      <a:lnTo>
                        <a:pt x="19" y="6"/>
                      </a:lnTo>
                      <a:lnTo>
                        <a:pt x="19" y="11"/>
                      </a:lnTo>
                      <a:lnTo>
                        <a:pt x="19" y="11"/>
                      </a:lnTo>
                      <a:lnTo>
                        <a:pt x="19" y="14"/>
                      </a:lnTo>
                      <a:lnTo>
                        <a:pt x="18" y="18"/>
                      </a:lnTo>
                      <a:lnTo>
                        <a:pt x="17" y="19"/>
                      </a:lnTo>
                      <a:lnTo>
                        <a:pt x="15" y="21"/>
                      </a:lnTo>
                      <a:lnTo>
                        <a:pt x="13" y="21"/>
                      </a:lnTo>
                      <a:lnTo>
                        <a:pt x="10" y="2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9" name="Freeform 1743">
                  <a:extLst>
                    <a:ext uri="{FF2B5EF4-FFF2-40B4-BE49-F238E27FC236}">
                      <a16:creationId xmlns:a16="http://schemas.microsoft.com/office/drawing/2014/main" id="{2D0EAFD2-B186-9155-8852-2FC16886EB19}"/>
                    </a:ext>
                  </a:extLst>
                </p:cNvPr>
                <p:cNvSpPr>
                  <a:spLocks/>
                </p:cNvSpPr>
                <p:nvPr/>
              </p:nvSpPr>
              <p:spPr bwMode="auto">
                <a:xfrm>
                  <a:off x="6189663" y="5111751"/>
                  <a:ext cx="3175" cy="6350"/>
                </a:xfrm>
                <a:custGeom>
                  <a:avLst/>
                  <a:gdLst>
                    <a:gd name="T0" fmla="*/ 10 w 19"/>
                    <a:gd name="T1" fmla="*/ 22 h 22"/>
                    <a:gd name="T2" fmla="*/ 10 w 19"/>
                    <a:gd name="T3" fmla="*/ 22 h 22"/>
                    <a:gd name="T4" fmla="*/ 6 w 19"/>
                    <a:gd name="T5" fmla="*/ 21 h 22"/>
                    <a:gd name="T6" fmla="*/ 4 w 19"/>
                    <a:gd name="T7" fmla="*/ 21 h 22"/>
                    <a:gd name="T8" fmla="*/ 2 w 19"/>
                    <a:gd name="T9" fmla="*/ 19 h 22"/>
                    <a:gd name="T10" fmla="*/ 1 w 19"/>
                    <a:gd name="T11" fmla="*/ 18 h 22"/>
                    <a:gd name="T12" fmla="*/ 0 w 19"/>
                    <a:gd name="T13" fmla="*/ 14 h 22"/>
                    <a:gd name="T14" fmla="*/ 0 w 19"/>
                    <a:gd name="T15" fmla="*/ 11 h 22"/>
                    <a:gd name="T16" fmla="*/ 0 w 19"/>
                    <a:gd name="T17" fmla="*/ 11 h 22"/>
                    <a:gd name="T18" fmla="*/ 0 w 19"/>
                    <a:gd name="T19" fmla="*/ 6 h 22"/>
                    <a:gd name="T20" fmla="*/ 1 w 19"/>
                    <a:gd name="T21" fmla="*/ 3 h 22"/>
                    <a:gd name="T22" fmla="*/ 2 w 19"/>
                    <a:gd name="T23" fmla="*/ 1 h 22"/>
                    <a:gd name="T24" fmla="*/ 4 w 19"/>
                    <a:gd name="T25" fmla="*/ 0 h 22"/>
                    <a:gd name="T26" fmla="*/ 10 w 19"/>
                    <a:gd name="T27" fmla="*/ 0 h 22"/>
                    <a:gd name="T28" fmla="*/ 10 w 19"/>
                    <a:gd name="T29" fmla="*/ 0 h 22"/>
                    <a:gd name="T30" fmla="*/ 15 w 19"/>
                    <a:gd name="T31" fmla="*/ 0 h 22"/>
                    <a:gd name="T32" fmla="*/ 17 w 19"/>
                    <a:gd name="T33" fmla="*/ 1 h 22"/>
                    <a:gd name="T34" fmla="*/ 18 w 19"/>
                    <a:gd name="T35" fmla="*/ 3 h 22"/>
                    <a:gd name="T36" fmla="*/ 19 w 19"/>
                    <a:gd name="T37" fmla="*/ 6 h 22"/>
                    <a:gd name="T38" fmla="*/ 19 w 19"/>
                    <a:gd name="T39" fmla="*/ 11 h 22"/>
                    <a:gd name="T40" fmla="*/ 19 w 19"/>
                    <a:gd name="T41" fmla="*/ 11 h 22"/>
                    <a:gd name="T42" fmla="*/ 19 w 19"/>
                    <a:gd name="T43" fmla="*/ 14 h 22"/>
                    <a:gd name="T44" fmla="*/ 18 w 19"/>
                    <a:gd name="T45" fmla="*/ 18 h 22"/>
                    <a:gd name="T46" fmla="*/ 17 w 19"/>
                    <a:gd name="T47" fmla="*/ 19 h 22"/>
                    <a:gd name="T48" fmla="*/ 15 w 19"/>
                    <a:gd name="T49" fmla="*/ 21 h 22"/>
                    <a:gd name="T50" fmla="*/ 13 w 19"/>
                    <a:gd name="T51" fmla="*/ 21 h 22"/>
                    <a:gd name="T52" fmla="*/ 10 w 19"/>
                    <a:gd name="T53" fmla="*/ 22 h 22"/>
                    <a:gd name="T54" fmla="*/ 10 w 19"/>
                    <a:gd name="T55"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9" h="22">
                      <a:moveTo>
                        <a:pt x="10" y="22"/>
                      </a:moveTo>
                      <a:lnTo>
                        <a:pt x="10" y="22"/>
                      </a:lnTo>
                      <a:lnTo>
                        <a:pt x="6" y="21"/>
                      </a:lnTo>
                      <a:lnTo>
                        <a:pt x="4" y="21"/>
                      </a:lnTo>
                      <a:lnTo>
                        <a:pt x="2" y="19"/>
                      </a:lnTo>
                      <a:lnTo>
                        <a:pt x="1" y="18"/>
                      </a:lnTo>
                      <a:lnTo>
                        <a:pt x="0" y="14"/>
                      </a:lnTo>
                      <a:lnTo>
                        <a:pt x="0" y="11"/>
                      </a:lnTo>
                      <a:lnTo>
                        <a:pt x="0" y="11"/>
                      </a:lnTo>
                      <a:lnTo>
                        <a:pt x="0" y="6"/>
                      </a:lnTo>
                      <a:lnTo>
                        <a:pt x="1" y="3"/>
                      </a:lnTo>
                      <a:lnTo>
                        <a:pt x="2" y="1"/>
                      </a:lnTo>
                      <a:lnTo>
                        <a:pt x="4" y="0"/>
                      </a:lnTo>
                      <a:lnTo>
                        <a:pt x="10" y="0"/>
                      </a:lnTo>
                      <a:lnTo>
                        <a:pt x="10" y="0"/>
                      </a:lnTo>
                      <a:lnTo>
                        <a:pt x="15" y="0"/>
                      </a:lnTo>
                      <a:lnTo>
                        <a:pt x="17" y="1"/>
                      </a:lnTo>
                      <a:lnTo>
                        <a:pt x="18" y="3"/>
                      </a:lnTo>
                      <a:lnTo>
                        <a:pt x="19" y="6"/>
                      </a:lnTo>
                      <a:lnTo>
                        <a:pt x="19" y="11"/>
                      </a:lnTo>
                      <a:lnTo>
                        <a:pt x="19" y="11"/>
                      </a:lnTo>
                      <a:lnTo>
                        <a:pt x="19" y="14"/>
                      </a:lnTo>
                      <a:lnTo>
                        <a:pt x="18" y="18"/>
                      </a:lnTo>
                      <a:lnTo>
                        <a:pt x="17" y="19"/>
                      </a:lnTo>
                      <a:lnTo>
                        <a:pt x="15" y="21"/>
                      </a:lnTo>
                      <a:lnTo>
                        <a:pt x="13" y="21"/>
                      </a:lnTo>
                      <a:lnTo>
                        <a:pt x="10" y="22"/>
                      </a:lnTo>
                      <a:lnTo>
                        <a:pt x="10" y="22"/>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10" name="Freeform 1744">
                  <a:extLst>
                    <a:ext uri="{FF2B5EF4-FFF2-40B4-BE49-F238E27FC236}">
                      <a16:creationId xmlns:a16="http://schemas.microsoft.com/office/drawing/2014/main" id="{EE773A5E-4262-DF58-E96A-11E4C04A0BF4}"/>
                    </a:ext>
                  </a:extLst>
                </p:cNvPr>
                <p:cNvSpPr>
                  <a:spLocks/>
                </p:cNvSpPr>
                <p:nvPr/>
              </p:nvSpPr>
              <p:spPr bwMode="auto">
                <a:xfrm>
                  <a:off x="6161088" y="5103813"/>
                  <a:ext cx="6350" cy="7938"/>
                </a:xfrm>
                <a:custGeom>
                  <a:avLst/>
                  <a:gdLst>
                    <a:gd name="T0" fmla="*/ 8 w 27"/>
                    <a:gd name="T1" fmla="*/ 30 h 30"/>
                    <a:gd name="T2" fmla="*/ 8 w 27"/>
                    <a:gd name="T3" fmla="*/ 30 h 30"/>
                    <a:gd name="T4" fmla="*/ 6 w 27"/>
                    <a:gd name="T5" fmla="*/ 30 h 30"/>
                    <a:gd name="T6" fmla="*/ 3 w 27"/>
                    <a:gd name="T7" fmla="*/ 29 h 30"/>
                    <a:gd name="T8" fmla="*/ 2 w 27"/>
                    <a:gd name="T9" fmla="*/ 27 h 30"/>
                    <a:gd name="T10" fmla="*/ 1 w 27"/>
                    <a:gd name="T11" fmla="*/ 26 h 30"/>
                    <a:gd name="T12" fmla="*/ 0 w 27"/>
                    <a:gd name="T13" fmla="*/ 21 h 30"/>
                    <a:gd name="T14" fmla="*/ 0 w 27"/>
                    <a:gd name="T15" fmla="*/ 15 h 30"/>
                    <a:gd name="T16" fmla="*/ 0 w 27"/>
                    <a:gd name="T17" fmla="*/ 15 h 30"/>
                    <a:gd name="T18" fmla="*/ 0 w 27"/>
                    <a:gd name="T19" fmla="*/ 9 h 30"/>
                    <a:gd name="T20" fmla="*/ 1 w 27"/>
                    <a:gd name="T21" fmla="*/ 4 h 30"/>
                    <a:gd name="T22" fmla="*/ 2 w 27"/>
                    <a:gd name="T23" fmla="*/ 3 h 30"/>
                    <a:gd name="T24" fmla="*/ 3 w 27"/>
                    <a:gd name="T25" fmla="*/ 1 h 30"/>
                    <a:gd name="T26" fmla="*/ 6 w 27"/>
                    <a:gd name="T27" fmla="*/ 1 h 30"/>
                    <a:gd name="T28" fmla="*/ 8 w 27"/>
                    <a:gd name="T29" fmla="*/ 0 h 30"/>
                    <a:gd name="T30" fmla="*/ 8 w 27"/>
                    <a:gd name="T31" fmla="*/ 0 h 30"/>
                    <a:gd name="T32" fmla="*/ 15 w 27"/>
                    <a:gd name="T33" fmla="*/ 1 h 30"/>
                    <a:gd name="T34" fmla="*/ 21 w 27"/>
                    <a:gd name="T35" fmla="*/ 4 h 30"/>
                    <a:gd name="T36" fmla="*/ 24 w 27"/>
                    <a:gd name="T37" fmla="*/ 7 h 30"/>
                    <a:gd name="T38" fmla="*/ 25 w 27"/>
                    <a:gd name="T39" fmla="*/ 9 h 30"/>
                    <a:gd name="T40" fmla="*/ 26 w 27"/>
                    <a:gd name="T41" fmla="*/ 12 h 30"/>
                    <a:gd name="T42" fmla="*/ 27 w 27"/>
                    <a:gd name="T43" fmla="*/ 15 h 30"/>
                    <a:gd name="T44" fmla="*/ 27 w 27"/>
                    <a:gd name="T45" fmla="*/ 15 h 30"/>
                    <a:gd name="T46" fmla="*/ 26 w 27"/>
                    <a:gd name="T47" fmla="*/ 17 h 30"/>
                    <a:gd name="T48" fmla="*/ 25 w 27"/>
                    <a:gd name="T49" fmla="*/ 21 h 30"/>
                    <a:gd name="T50" fmla="*/ 24 w 27"/>
                    <a:gd name="T51" fmla="*/ 24 h 30"/>
                    <a:gd name="T52" fmla="*/ 21 w 27"/>
                    <a:gd name="T53" fmla="*/ 26 h 30"/>
                    <a:gd name="T54" fmla="*/ 15 w 27"/>
                    <a:gd name="T55" fmla="*/ 29 h 30"/>
                    <a:gd name="T56" fmla="*/ 8 w 27"/>
                    <a:gd name="T57"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7" h="30">
                      <a:moveTo>
                        <a:pt x="8" y="30"/>
                      </a:moveTo>
                      <a:lnTo>
                        <a:pt x="8" y="30"/>
                      </a:lnTo>
                      <a:lnTo>
                        <a:pt x="6" y="30"/>
                      </a:lnTo>
                      <a:lnTo>
                        <a:pt x="3" y="29"/>
                      </a:lnTo>
                      <a:lnTo>
                        <a:pt x="2" y="27"/>
                      </a:lnTo>
                      <a:lnTo>
                        <a:pt x="1" y="26"/>
                      </a:lnTo>
                      <a:lnTo>
                        <a:pt x="0" y="21"/>
                      </a:lnTo>
                      <a:lnTo>
                        <a:pt x="0" y="15"/>
                      </a:lnTo>
                      <a:lnTo>
                        <a:pt x="0" y="15"/>
                      </a:lnTo>
                      <a:lnTo>
                        <a:pt x="0" y="9"/>
                      </a:lnTo>
                      <a:lnTo>
                        <a:pt x="1" y="4"/>
                      </a:lnTo>
                      <a:lnTo>
                        <a:pt x="2" y="3"/>
                      </a:lnTo>
                      <a:lnTo>
                        <a:pt x="3" y="1"/>
                      </a:lnTo>
                      <a:lnTo>
                        <a:pt x="6" y="1"/>
                      </a:lnTo>
                      <a:lnTo>
                        <a:pt x="8" y="0"/>
                      </a:lnTo>
                      <a:lnTo>
                        <a:pt x="8" y="0"/>
                      </a:lnTo>
                      <a:lnTo>
                        <a:pt x="15" y="1"/>
                      </a:lnTo>
                      <a:lnTo>
                        <a:pt x="21" y="4"/>
                      </a:lnTo>
                      <a:lnTo>
                        <a:pt x="24" y="7"/>
                      </a:lnTo>
                      <a:lnTo>
                        <a:pt x="25" y="9"/>
                      </a:lnTo>
                      <a:lnTo>
                        <a:pt x="26" y="12"/>
                      </a:lnTo>
                      <a:lnTo>
                        <a:pt x="27" y="15"/>
                      </a:lnTo>
                      <a:lnTo>
                        <a:pt x="27" y="15"/>
                      </a:lnTo>
                      <a:lnTo>
                        <a:pt x="26" y="17"/>
                      </a:lnTo>
                      <a:lnTo>
                        <a:pt x="25" y="21"/>
                      </a:lnTo>
                      <a:lnTo>
                        <a:pt x="24" y="24"/>
                      </a:lnTo>
                      <a:lnTo>
                        <a:pt x="21" y="26"/>
                      </a:lnTo>
                      <a:lnTo>
                        <a:pt x="15" y="29"/>
                      </a:lnTo>
                      <a:lnTo>
                        <a:pt x="8" y="30"/>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1" name="Freeform 1745">
                  <a:extLst>
                    <a:ext uri="{FF2B5EF4-FFF2-40B4-BE49-F238E27FC236}">
                      <a16:creationId xmlns:a16="http://schemas.microsoft.com/office/drawing/2014/main" id="{7170F6CA-97DB-89F0-AF6B-E46B407E301D}"/>
                    </a:ext>
                  </a:extLst>
                </p:cNvPr>
                <p:cNvSpPr>
                  <a:spLocks/>
                </p:cNvSpPr>
                <p:nvPr/>
              </p:nvSpPr>
              <p:spPr bwMode="auto">
                <a:xfrm>
                  <a:off x="6161088" y="5103813"/>
                  <a:ext cx="6350" cy="7938"/>
                </a:xfrm>
                <a:custGeom>
                  <a:avLst/>
                  <a:gdLst>
                    <a:gd name="T0" fmla="*/ 8 w 27"/>
                    <a:gd name="T1" fmla="*/ 30 h 30"/>
                    <a:gd name="T2" fmla="*/ 8 w 27"/>
                    <a:gd name="T3" fmla="*/ 30 h 30"/>
                    <a:gd name="T4" fmla="*/ 6 w 27"/>
                    <a:gd name="T5" fmla="*/ 30 h 30"/>
                    <a:gd name="T6" fmla="*/ 3 w 27"/>
                    <a:gd name="T7" fmla="*/ 29 h 30"/>
                    <a:gd name="T8" fmla="*/ 2 w 27"/>
                    <a:gd name="T9" fmla="*/ 27 h 30"/>
                    <a:gd name="T10" fmla="*/ 1 w 27"/>
                    <a:gd name="T11" fmla="*/ 26 h 30"/>
                    <a:gd name="T12" fmla="*/ 0 w 27"/>
                    <a:gd name="T13" fmla="*/ 21 h 30"/>
                    <a:gd name="T14" fmla="*/ 0 w 27"/>
                    <a:gd name="T15" fmla="*/ 15 h 30"/>
                    <a:gd name="T16" fmla="*/ 0 w 27"/>
                    <a:gd name="T17" fmla="*/ 15 h 30"/>
                    <a:gd name="T18" fmla="*/ 0 w 27"/>
                    <a:gd name="T19" fmla="*/ 9 h 30"/>
                    <a:gd name="T20" fmla="*/ 1 w 27"/>
                    <a:gd name="T21" fmla="*/ 4 h 30"/>
                    <a:gd name="T22" fmla="*/ 2 w 27"/>
                    <a:gd name="T23" fmla="*/ 3 h 30"/>
                    <a:gd name="T24" fmla="*/ 3 w 27"/>
                    <a:gd name="T25" fmla="*/ 1 h 30"/>
                    <a:gd name="T26" fmla="*/ 6 w 27"/>
                    <a:gd name="T27" fmla="*/ 1 h 30"/>
                    <a:gd name="T28" fmla="*/ 8 w 27"/>
                    <a:gd name="T29" fmla="*/ 0 h 30"/>
                    <a:gd name="T30" fmla="*/ 8 w 27"/>
                    <a:gd name="T31" fmla="*/ 0 h 30"/>
                    <a:gd name="T32" fmla="*/ 15 w 27"/>
                    <a:gd name="T33" fmla="*/ 1 h 30"/>
                    <a:gd name="T34" fmla="*/ 21 w 27"/>
                    <a:gd name="T35" fmla="*/ 4 h 30"/>
                    <a:gd name="T36" fmla="*/ 24 w 27"/>
                    <a:gd name="T37" fmla="*/ 7 h 30"/>
                    <a:gd name="T38" fmla="*/ 25 w 27"/>
                    <a:gd name="T39" fmla="*/ 9 h 30"/>
                    <a:gd name="T40" fmla="*/ 26 w 27"/>
                    <a:gd name="T41" fmla="*/ 12 h 30"/>
                    <a:gd name="T42" fmla="*/ 27 w 27"/>
                    <a:gd name="T43" fmla="*/ 15 h 30"/>
                    <a:gd name="T44" fmla="*/ 27 w 27"/>
                    <a:gd name="T45" fmla="*/ 15 h 30"/>
                    <a:gd name="T46" fmla="*/ 26 w 27"/>
                    <a:gd name="T47" fmla="*/ 17 h 30"/>
                    <a:gd name="T48" fmla="*/ 25 w 27"/>
                    <a:gd name="T49" fmla="*/ 21 h 30"/>
                    <a:gd name="T50" fmla="*/ 24 w 27"/>
                    <a:gd name="T51" fmla="*/ 24 h 30"/>
                    <a:gd name="T52" fmla="*/ 21 w 27"/>
                    <a:gd name="T53" fmla="*/ 26 h 30"/>
                    <a:gd name="T54" fmla="*/ 15 w 27"/>
                    <a:gd name="T55" fmla="*/ 29 h 30"/>
                    <a:gd name="T56" fmla="*/ 8 w 27"/>
                    <a:gd name="T57"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7" h="30">
                      <a:moveTo>
                        <a:pt x="8" y="30"/>
                      </a:moveTo>
                      <a:lnTo>
                        <a:pt x="8" y="30"/>
                      </a:lnTo>
                      <a:lnTo>
                        <a:pt x="6" y="30"/>
                      </a:lnTo>
                      <a:lnTo>
                        <a:pt x="3" y="29"/>
                      </a:lnTo>
                      <a:lnTo>
                        <a:pt x="2" y="27"/>
                      </a:lnTo>
                      <a:lnTo>
                        <a:pt x="1" y="26"/>
                      </a:lnTo>
                      <a:lnTo>
                        <a:pt x="0" y="21"/>
                      </a:lnTo>
                      <a:lnTo>
                        <a:pt x="0" y="15"/>
                      </a:lnTo>
                      <a:lnTo>
                        <a:pt x="0" y="15"/>
                      </a:lnTo>
                      <a:lnTo>
                        <a:pt x="0" y="9"/>
                      </a:lnTo>
                      <a:lnTo>
                        <a:pt x="1" y="4"/>
                      </a:lnTo>
                      <a:lnTo>
                        <a:pt x="2" y="3"/>
                      </a:lnTo>
                      <a:lnTo>
                        <a:pt x="3" y="1"/>
                      </a:lnTo>
                      <a:lnTo>
                        <a:pt x="6" y="1"/>
                      </a:lnTo>
                      <a:lnTo>
                        <a:pt x="8" y="0"/>
                      </a:lnTo>
                      <a:lnTo>
                        <a:pt x="8" y="0"/>
                      </a:lnTo>
                      <a:lnTo>
                        <a:pt x="15" y="1"/>
                      </a:lnTo>
                      <a:lnTo>
                        <a:pt x="21" y="4"/>
                      </a:lnTo>
                      <a:lnTo>
                        <a:pt x="24" y="7"/>
                      </a:lnTo>
                      <a:lnTo>
                        <a:pt x="25" y="9"/>
                      </a:lnTo>
                      <a:lnTo>
                        <a:pt x="26" y="12"/>
                      </a:lnTo>
                      <a:lnTo>
                        <a:pt x="27" y="15"/>
                      </a:lnTo>
                      <a:lnTo>
                        <a:pt x="27" y="15"/>
                      </a:lnTo>
                      <a:lnTo>
                        <a:pt x="26" y="17"/>
                      </a:lnTo>
                      <a:lnTo>
                        <a:pt x="25" y="21"/>
                      </a:lnTo>
                      <a:lnTo>
                        <a:pt x="24" y="24"/>
                      </a:lnTo>
                      <a:lnTo>
                        <a:pt x="21" y="26"/>
                      </a:lnTo>
                      <a:lnTo>
                        <a:pt x="15" y="29"/>
                      </a:lnTo>
                      <a:lnTo>
                        <a:pt x="8" y="3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2" name="Freeform 1746">
                  <a:extLst>
                    <a:ext uri="{FF2B5EF4-FFF2-40B4-BE49-F238E27FC236}">
                      <a16:creationId xmlns:a16="http://schemas.microsoft.com/office/drawing/2014/main" id="{9EA0F0A4-B815-CF01-5987-C6ED2F74D2CA}"/>
                    </a:ext>
                  </a:extLst>
                </p:cNvPr>
                <p:cNvSpPr>
                  <a:spLocks/>
                </p:cNvSpPr>
                <p:nvPr/>
              </p:nvSpPr>
              <p:spPr bwMode="auto">
                <a:xfrm>
                  <a:off x="6161088" y="5103813"/>
                  <a:ext cx="6350" cy="7938"/>
                </a:xfrm>
                <a:custGeom>
                  <a:avLst/>
                  <a:gdLst>
                    <a:gd name="T0" fmla="*/ 8 w 27"/>
                    <a:gd name="T1" fmla="*/ 30 h 30"/>
                    <a:gd name="T2" fmla="*/ 8 w 27"/>
                    <a:gd name="T3" fmla="*/ 30 h 30"/>
                    <a:gd name="T4" fmla="*/ 6 w 27"/>
                    <a:gd name="T5" fmla="*/ 30 h 30"/>
                    <a:gd name="T6" fmla="*/ 3 w 27"/>
                    <a:gd name="T7" fmla="*/ 29 h 30"/>
                    <a:gd name="T8" fmla="*/ 2 w 27"/>
                    <a:gd name="T9" fmla="*/ 27 h 30"/>
                    <a:gd name="T10" fmla="*/ 1 w 27"/>
                    <a:gd name="T11" fmla="*/ 26 h 30"/>
                    <a:gd name="T12" fmla="*/ 0 w 27"/>
                    <a:gd name="T13" fmla="*/ 21 h 30"/>
                    <a:gd name="T14" fmla="*/ 0 w 27"/>
                    <a:gd name="T15" fmla="*/ 15 h 30"/>
                    <a:gd name="T16" fmla="*/ 0 w 27"/>
                    <a:gd name="T17" fmla="*/ 15 h 30"/>
                    <a:gd name="T18" fmla="*/ 0 w 27"/>
                    <a:gd name="T19" fmla="*/ 9 h 30"/>
                    <a:gd name="T20" fmla="*/ 1 w 27"/>
                    <a:gd name="T21" fmla="*/ 4 h 30"/>
                    <a:gd name="T22" fmla="*/ 2 w 27"/>
                    <a:gd name="T23" fmla="*/ 3 h 30"/>
                    <a:gd name="T24" fmla="*/ 3 w 27"/>
                    <a:gd name="T25" fmla="*/ 1 h 30"/>
                    <a:gd name="T26" fmla="*/ 6 w 27"/>
                    <a:gd name="T27" fmla="*/ 1 h 30"/>
                    <a:gd name="T28" fmla="*/ 8 w 27"/>
                    <a:gd name="T29" fmla="*/ 0 h 30"/>
                    <a:gd name="T30" fmla="*/ 8 w 27"/>
                    <a:gd name="T31" fmla="*/ 0 h 30"/>
                    <a:gd name="T32" fmla="*/ 15 w 27"/>
                    <a:gd name="T33" fmla="*/ 1 h 30"/>
                    <a:gd name="T34" fmla="*/ 21 w 27"/>
                    <a:gd name="T35" fmla="*/ 4 h 30"/>
                    <a:gd name="T36" fmla="*/ 24 w 27"/>
                    <a:gd name="T37" fmla="*/ 7 h 30"/>
                    <a:gd name="T38" fmla="*/ 25 w 27"/>
                    <a:gd name="T39" fmla="*/ 9 h 30"/>
                    <a:gd name="T40" fmla="*/ 26 w 27"/>
                    <a:gd name="T41" fmla="*/ 12 h 30"/>
                    <a:gd name="T42" fmla="*/ 27 w 27"/>
                    <a:gd name="T43" fmla="*/ 15 h 30"/>
                    <a:gd name="T44" fmla="*/ 27 w 27"/>
                    <a:gd name="T45" fmla="*/ 15 h 30"/>
                    <a:gd name="T46" fmla="*/ 26 w 27"/>
                    <a:gd name="T47" fmla="*/ 18 h 30"/>
                    <a:gd name="T48" fmla="*/ 25 w 27"/>
                    <a:gd name="T49" fmla="*/ 21 h 30"/>
                    <a:gd name="T50" fmla="*/ 24 w 27"/>
                    <a:gd name="T51" fmla="*/ 24 h 30"/>
                    <a:gd name="T52" fmla="*/ 21 w 27"/>
                    <a:gd name="T53" fmla="*/ 26 h 30"/>
                    <a:gd name="T54" fmla="*/ 15 w 27"/>
                    <a:gd name="T55" fmla="*/ 29 h 30"/>
                    <a:gd name="T56" fmla="*/ 8 w 27"/>
                    <a:gd name="T57" fmla="*/ 30 h 30"/>
                    <a:gd name="T58" fmla="*/ 8 w 27"/>
                    <a:gd name="T59"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7" h="30">
                      <a:moveTo>
                        <a:pt x="8" y="30"/>
                      </a:moveTo>
                      <a:lnTo>
                        <a:pt x="8" y="30"/>
                      </a:lnTo>
                      <a:lnTo>
                        <a:pt x="6" y="30"/>
                      </a:lnTo>
                      <a:lnTo>
                        <a:pt x="3" y="29"/>
                      </a:lnTo>
                      <a:lnTo>
                        <a:pt x="2" y="27"/>
                      </a:lnTo>
                      <a:lnTo>
                        <a:pt x="1" y="26"/>
                      </a:lnTo>
                      <a:lnTo>
                        <a:pt x="0" y="21"/>
                      </a:lnTo>
                      <a:lnTo>
                        <a:pt x="0" y="15"/>
                      </a:lnTo>
                      <a:lnTo>
                        <a:pt x="0" y="15"/>
                      </a:lnTo>
                      <a:lnTo>
                        <a:pt x="0" y="9"/>
                      </a:lnTo>
                      <a:lnTo>
                        <a:pt x="1" y="4"/>
                      </a:lnTo>
                      <a:lnTo>
                        <a:pt x="2" y="3"/>
                      </a:lnTo>
                      <a:lnTo>
                        <a:pt x="3" y="1"/>
                      </a:lnTo>
                      <a:lnTo>
                        <a:pt x="6" y="1"/>
                      </a:lnTo>
                      <a:lnTo>
                        <a:pt x="8" y="0"/>
                      </a:lnTo>
                      <a:lnTo>
                        <a:pt x="8" y="0"/>
                      </a:lnTo>
                      <a:lnTo>
                        <a:pt x="15" y="1"/>
                      </a:lnTo>
                      <a:lnTo>
                        <a:pt x="21" y="4"/>
                      </a:lnTo>
                      <a:lnTo>
                        <a:pt x="24" y="7"/>
                      </a:lnTo>
                      <a:lnTo>
                        <a:pt x="25" y="9"/>
                      </a:lnTo>
                      <a:lnTo>
                        <a:pt x="26" y="12"/>
                      </a:lnTo>
                      <a:lnTo>
                        <a:pt x="27" y="15"/>
                      </a:lnTo>
                      <a:lnTo>
                        <a:pt x="27" y="15"/>
                      </a:lnTo>
                      <a:lnTo>
                        <a:pt x="26" y="18"/>
                      </a:lnTo>
                      <a:lnTo>
                        <a:pt x="25" y="21"/>
                      </a:lnTo>
                      <a:lnTo>
                        <a:pt x="24" y="24"/>
                      </a:lnTo>
                      <a:lnTo>
                        <a:pt x="21" y="26"/>
                      </a:lnTo>
                      <a:lnTo>
                        <a:pt x="15" y="29"/>
                      </a:lnTo>
                      <a:lnTo>
                        <a:pt x="8" y="30"/>
                      </a:lnTo>
                      <a:lnTo>
                        <a:pt x="8" y="3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13" name="Freeform 1747">
                  <a:extLst>
                    <a:ext uri="{FF2B5EF4-FFF2-40B4-BE49-F238E27FC236}">
                      <a16:creationId xmlns:a16="http://schemas.microsoft.com/office/drawing/2014/main" id="{18AA99E6-C2B6-3CE5-CF99-C591A1DEF50C}"/>
                    </a:ext>
                  </a:extLst>
                </p:cNvPr>
                <p:cNvSpPr>
                  <a:spLocks/>
                </p:cNvSpPr>
                <p:nvPr/>
              </p:nvSpPr>
              <p:spPr bwMode="auto">
                <a:xfrm>
                  <a:off x="6175375" y="5113338"/>
                  <a:ext cx="3175" cy="4763"/>
                </a:xfrm>
                <a:custGeom>
                  <a:avLst/>
                  <a:gdLst>
                    <a:gd name="T0" fmla="*/ 8 w 17"/>
                    <a:gd name="T1" fmla="*/ 19 h 19"/>
                    <a:gd name="T2" fmla="*/ 8 w 17"/>
                    <a:gd name="T3" fmla="*/ 19 h 19"/>
                    <a:gd name="T4" fmla="*/ 3 w 17"/>
                    <a:gd name="T5" fmla="*/ 18 h 19"/>
                    <a:gd name="T6" fmla="*/ 1 w 17"/>
                    <a:gd name="T7" fmla="*/ 16 h 19"/>
                    <a:gd name="T8" fmla="*/ 0 w 17"/>
                    <a:gd name="T9" fmla="*/ 13 h 19"/>
                    <a:gd name="T10" fmla="*/ 0 w 17"/>
                    <a:gd name="T11" fmla="*/ 9 h 19"/>
                    <a:gd name="T12" fmla="*/ 0 w 17"/>
                    <a:gd name="T13" fmla="*/ 9 h 19"/>
                    <a:gd name="T14" fmla="*/ 0 w 17"/>
                    <a:gd name="T15" fmla="*/ 6 h 19"/>
                    <a:gd name="T16" fmla="*/ 1 w 17"/>
                    <a:gd name="T17" fmla="*/ 3 h 19"/>
                    <a:gd name="T18" fmla="*/ 3 w 17"/>
                    <a:gd name="T19" fmla="*/ 1 h 19"/>
                    <a:gd name="T20" fmla="*/ 8 w 17"/>
                    <a:gd name="T21" fmla="*/ 0 h 19"/>
                    <a:gd name="T22" fmla="*/ 8 w 17"/>
                    <a:gd name="T23" fmla="*/ 0 h 19"/>
                    <a:gd name="T24" fmla="*/ 13 w 17"/>
                    <a:gd name="T25" fmla="*/ 3 h 19"/>
                    <a:gd name="T26" fmla="*/ 16 w 17"/>
                    <a:gd name="T27" fmla="*/ 6 h 19"/>
                    <a:gd name="T28" fmla="*/ 17 w 17"/>
                    <a:gd name="T29" fmla="*/ 7 h 19"/>
                    <a:gd name="T30" fmla="*/ 17 w 17"/>
                    <a:gd name="T31" fmla="*/ 9 h 19"/>
                    <a:gd name="T32" fmla="*/ 17 w 17"/>
                    <a:gd name="T33" fmla="*/ 9 h 19"/>
                    <a:gd name="T34" fmla="*/ 17 w 17"/>
                    <a:gd name="T35" fmla="*/ 11 h 19"/>
                    <a:gd name="T36" fmla="*/ 16 w 17"/>
                    <a:gd name="T37" fmla="*/ 13 h 19"/>
                    <a:gd name="T38" fmla="*/ 13 w 17"/>
                    <a:gd name="T39" fmla="*/ 16 h 19"/>
                    <a:gd name="T40" fmla="*/ 8 w 17"/>
                    <a:gd name="T41"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19">
                      <a:moveTo>
                        <a:pt x="8" y="19"/>
                      </a:moveTo>
                      <a:lnTo>
                        <a:pt x="8" y="19"/>
                      </a:lnTo>
                      <a:lnTo>
                        <a:pt x="3" y="18"/>
                      </a:lnTo>
                      <a:lnTo>
                        <a:pt x="1" y="16"/>
                      </a:lnTo>
                      <a:lnTo>
                        <a:pt x="0" y="13"/>
                      </a:lnTo>
                      <a:lnTo>
                        <a:pt x="0" y="9"/>
                      </a:lnTo>
                      <a:lnTo>
                        <a:pt x="0" y="9"/>
                      </a:lnTo>
                      <a:lnTo>
                        <a:pt x="0" y="6"/>
                      </a:lnTo>
                      <a:lnTo>
                        <a:pt x="1" y="3"/>
                      </a:lnTo>
                      <a:lnTo>
                        <a:pt x="3" y="1"/>
                      </a:lnTo>
                      <a:lnTo>
                        <a:pt x="8" y="0"/>
                      </a:lnTo>
                      <a:lnTo>
                        <a:pt x="8" y="0"/>
                      </a:lnTo>
                      <a:lnTo>
                        <a:pt x="13" y="3"/>
                      </a:lnTo>
                      <a:lnTo>
                        <a:pt x="16" y="6"/>
                      </a:lnTo>
                      <a:lnTo>
                        <a:pt x="17" y="7"/>
                      </a:lnTo>
                      <a:lnTo>
                        <a:pt x="17" y="9"/>
                      </a:lnTo>
                      <a:lnTo>
                        <a:pt x="17" y="9"/>
                      </a:lnTo>
                      <a:lnTo>
                        <a:pt x="17" y="11"/>
                      </a:lnTo>
                      <a:lnTo>
                        <a:pt x="16" y="13"/>
                      </a:lnTo>
                      <a:lnTo>
                        <a:pt x="13" y="16"/>
                      </a:lnTo>
                      <a:lnTo>
                        <a:pt x="8" y="19"/>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4" name="Freeform 1748">
                  <a:extLst>
                    <a:ext uri="{FF2B5EF4-FFF2-40B4-BE49-F238E27FC236}">
                      <a16:creationId xmlns:a16="http://schemas.microsoft.com/office/drawing/2014/main" id="{0E651A01-6654-3EEE-76A8-3F56FE454B67}"/>
                    </a:ext>
                  </a:extLst>
                </p:cNvPr>
                <p:cNvSpPr>
                  <a:spLocks/>
                </p:cNvSpPr>
                <p:nvPr/>
              </p:nvSpPr>
              <p:spPr bwMode="auto">
                <a:xfrm>
                  <a:off x="6175375" y="5113338"/>
                  <a:ext cx="3175" cy="4763"/>
                </a:xfrm>
                <a:custGeom>
                  <a:avLst/>
                  <a:gdLst>
                    <a:gd name="T0" fmla="*/ 8 w 17"/>
                    <a:gd name="T1" fmla="*/ 19 h 19"/>
                    <a:gd name="T2" fmla="*/ 8 w 17"/>
                    <a:gd name="T3" fmla="*/ 19 h 19"/>
                    <a:gd name="T4" fmla="*/ 3 w 17"/>
                    <a:gd name="T5" fmla="*/ 18 h 19"/>
                    <a:gd name="T6" fmla="*/ 1 w 17"/>
                    <a:gd name="T7" fmla="*/ 16 h 19"/>
                    <a:gd name="T8" fmla="*/ 0 w 17"/>
                    <a:gd name="T9" fmla="*/ 13 h 19"/>
                    <a:gd name="T10" fmla="*/ 0 w 17"/>
                    <a:gd name="T11" fmla="*/ 9 h 19"/>
                    <a:gd name="T12" fmla="*/ 0 w 17"/>
                    <a:gd name="T13" fmla="*/ 9 h 19"/>
                    <a:gd name="T14" fmla="*/ 0 w 17"/>
                    <a:gd name="T15" fmla="*/ 6 h 19"/>
                    <a:gd name="T16" fmla="*/ 1 w 17"/>
                    <a:gd name="T17" fmla="*/ 3 h 19"/>
                    <a:gd name="T18" fmla="*/ 3 w 17"/>
                    <a:gd name="T19" fmla="*/ 1 h 19"/>
                    <a:gd name="T20" fmla="*/ 8 w 17"/>
                    <a:gd name="T21" fmla="*/ 0 h 19"/>
                    <a:gd name="T22" fmla="*/ 8 w 17"/>
                    <a:gd name="T23" fmla="*/ 0 h 19"/>
                    <a:gd name="T24" fmla="*/ 13 w 17"/>
                    <a:gd name="T25" fmla="*/ 3 h 19"/>
                    <a:gd name="T26" fmla="*/ 16 w 17"/>
                    <a:gd name="T27" fmla="*/ 6 h 19"/>
                    <a:gd name="T28" fmla="*/ 17 w 17"/>
                    <a:gd name="T29" fmla="*/ 7 h 19"/>
                    <a:gd name="T30" fmla="*/ 17 w 17"/>
                    <a:gd name="T31" fmla="*/ 9 h 19"/>
                    <a:gd name="T32" fmla="*/ 17 w 17"/>
                    <a:gd name="T33" fmla="*/ 9 h 19"/>
                    <a:gd name="T34" fmla="*/ 17 w 17"/>
                    <a:gd name="T35" fmla="*/ 11 h 19"/>
                    <a:gd name="T36" fmla="*/ 16 w 17"/>
                    <a:gd name="T37" fmla="*/ 13 h 19"/>
                    <a:gd name="T38" fmla="*/ 13 w 17"/>
                    <a:gd name="T39" fmla="*/ 16 h 19"/>
                    <a:gd name="T40" fmla="*/ 8 w 17"/>
                    <a:gd name="T41"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19">
                      <a:moveTo>
                        <a:pt x="8" y="19"/>
                      </a:moveTo>
                      <a:lnTo>
                        <a:pt x="8" y="19"/>
                      </a:lnTo>
                      <a:lnTo>
                        <a:pt x="3" y="18"/>
                      </a:lnTo>
                      <a:lnTo>
                        <a:pt x="1" y="16"/>
                      </a:lnTo>
                      <a:lnTo>
                        <a:pt x="0" y="13"/>
                      </a:lnTo>
                      <a:lnTo>
                        <a:pt x="0" y="9"/>
                      </a:lnTo>
                      <a:lnTo>
                        <a:pt x="0" y="9"/>
                      </a:lnTo>
                      <a:lnTo>
                        <a:pt x="0" y="6"/>
                      </a:lnTo>
                      <a:lnTo>
                        <a:pt x="1" y="3"/>
                      </a:lnTo>
                      <a:lnTo>
                        <a:pt x="3" y="1"/>
                      </a:lnTo>
                      <a:lnTo>
                        <a:pt x="8" y="0"/>
                      </a:lnTo>
                      <a:lnTo>
                        <a:pt x="8" y="0"/>
                      </a:lnTo>
                      <a:lnTo>
                        <a:pt x="13" y="3"/>
                      </a:lnTo>
                      <a:lnTo>
                        <a:pt x="16" y="6"/>
                      </a:lnTo>
                      <a:lnTo>
                        <a:pt x="17" y="7"/>
                      </a:lnTo>
                      <a:lnTo>
                        <a:pt x="17" y="9"/>
                      </a:lnTo>
                      <a:lnTo>
                        <a:pt x="17" y="9"/>
                      </a:lnTo>
                      <a:lnTo>
                        <a:pt x="17" y="11"/>
                      </a:lnTo>
                      <a:lnTo>
                        <a:pt x="16" y="13"/>
                      </a:lnTo>
                      <a:lnTo>
                        <a:pt x="13" y="16"/>
                      </a:lnTo>
                      <a:lnTo>
                        <a:pt x="8" y="1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5" name="Freeform 1749">
                  <a:extLst>
                    <a:ext uri="{FF2B5EF4-FFF2-40B4-BE49-F238E27FC236}">
                      <a16:creationId xmlns:a16="http://schemas.microsoft.com/office/drawing/2014/main" id="{FF1A6E3E-995D-2AEB-469F-F52B4F7C1B63}"/>
                    </a:ext>
                  </a:extLst>
                </p:cNvPr>
                <p:cNvSpPr>
                  <a:spLocks/>
                </p:cNvSpPr>
                <p:nvPr/>
              </p:nvSpPr>
              <p:spPr bwMode="auto">
                <a:xfrm>
                  <a:off x="6175375" y="5113338"/>
                  <a:ext cx="3175" cy="4763"/>
                </a:xfrm>
                <a:custGeom>
                  <a:avLst/>
                  <a:gdLst>
                    <a:gd name="T0" fmla="*/ 8 w 17"/>
                    <a:gd name="T1" fmla="*/ 19 h 19"/>
                    <a:gd name="T2" fmla="*/ 8 w 17"/>
                    <a:gd name="T3" fmla="*/ 19 h 19"/>
                    <a:gd name="T4" fmla="*/ 3 w 17"/>
                    <a:gd name="T5" fmla="*/ 18 h 19"/>
                    <a:gd name="T6" fmla="*/ 1 w 17"/>
                    <a:gd name="T7" fmla="*/ 16 h 19"/>
                    <a:gd name="T8" fmla="*/ 0 w 17"/>
                    <a:gd name="T9" fmla="*/ 13 h 19"/>
                    <a:gd name="T10" fmla="*/ 0 w 17"/>
                    <a:gd name="T11" fmla="*/ 9 h 19"/>
                    <a:gd name="T12" fmla="*/ 0 w 17"/>
                    <a:gd name="T13" fmla="*/ 9 h 19"/>
                    <a:gd name="T14" fmla="*/ 0 w 17"/>
                    <a:gd name="T15" fmla="*/ 6 h 19"/>
                    <a:gd name="T16" fmla="*/ 1 w 17"/>
                    <a:gd name="T17" fmla="*/ 3 h 19"/>
                    <a:gd name="T18" fmla="*/ 3 w 17"/>
                    <a:gd name="T19" fmla="*/ 1 h 19"/>
                    <a:gd name="T20" fmla="*/ 8 w 17"/>
                    <a:gd name="T21" fmla="*/ 0 h 19"/>
                    <a:gd name="T22" fmla="*/ 8 w 17"/>
                    <a:gd name="T23" fmla="*/ 0 h 19"/>
                    <a:gd name="T24" fmla="*/ 13 w 17"/>
                    <a:gd name="T25" fmla="*/ 3 h 19"/>
                    <a:gd name="T26" fmla="*/ 16 w 17"/>
                    <a:gd name="T27" fmla="*/ 6 h 19"/>
                    <a:gd name="T28" fmla="*/ 17 w 17"/>
                    <a:gd name="T29" fmla="*/ 7 h 19"/>
                    <a:gd name="T30" fmla="*/ 17 w 17"/>
                    <a:gd name="T31" fmla="*/ 9 h 19"/>
                    <a:gd name="T32" fmla="*/ 17 w 17"/>
                    <a:gd name="T33" fmla="*/ 9 h 19"/>
                    <a:gd name="T34" fmla="*/ 17 w 17"/>
                    <a:gd name="T35" fmla="*/ 11 h 19"/>
                    <a:gd name="T36" fmla="*/ 16 w 17"/>
                    <a:gd name="T37" fmla="*/ 13 h 19"/>
                    <a:gd name="T38" fmla="*/ 13 w 17"/>
                    <a:gd name="T39" fmla="*/ 16 h 19"/>
                    <a:gd name="T40" fmla="*/ 8 w 17"/>
                    <a:gd name="T41" fmla="*/ 19 h 19"/>
                    <a:gd name="T42" fmla="*/ 8 w 17"/>
                    <a:gd name="T43"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7" h="19">
                      <a:moveTo>
                        <a:pt x="8" y="19"/>
                      </a:moveTo>
                      <a:lnTo>
                        <a:pt x="8" y="19"/>
                      </a:lnTo>
                      <a:lnTo>
                        <a:pt x="3" y="18"/>
                      </a:lnTo>
                      <a:lnTo>
                        <a:pt x="1" y="16"/>
                      </a:lnTo>
                      <a:lnTo>
                        <a:pt x="0" y="13"/>
                      </a:lnTo>
                      <a:lnTo>
                        <a:pt x="0" y="9"/>
                      </a:lnTo>
                      <a:lnTo>
                        <a:pt x="0" y="9"/>
                      </a:lnTo>
                      <a:lnTo>
                        <a:pt x="0" y="6"/>
                      </a:lnTo>
                      <a:lnTo>
                        <a:pt x="1" y="3"/>
                      </a:lnTo>
                      <a:lnTo>
                        <a:pt x="3" y="1"/>
                      </a:lnTo>
                      <a:lnTo>
                        <a:pt x="8" y="0"/>
                      </a:lnTo>
                      <a:lnTo>
                        <a:pt x="8" y="0"/>
                      </a:lnTo>
                      <a:lnTo>
                        <a:pt x="13" y="3"/>
                      </a:lnTo>
                      <a:lnTo>
                        <a:pt x="16" y="6"/>
                      </a:lnTo>
                      <a:lnTo>
                        <a:pt x="17" y="7"/>
                      </a:lnTo>
                      <a:lnTo>
                        <a:pt x="17" y="9"/>
                      </a:lnTo>
                      <a:lnTo>
                        <a:pt x="17" y="9"/>
                      </a:lnTo>
                      <a:lnTo>
                        <a:pt x="17" y="11"/>
                      </a:lnTo>
                      <a:lnTo>
                        <a:pt x="16" y="13"/>
                      </a:lnTo>
                      <a:lnTo>
                        <a:pt x="13" y="16"/>
                      </a:lnTo>
                      <a:lnTo>
                        <a:pt x="8" y="19"/>
                      </a:lnTo>
                      <a:lnTo>
                        <a:pt x="8" y="19"/>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16" name="Freeform 1750">
                  <a:extLst>
                    <a:ext uri="{FF2B5EF4-FFF2-40B4-BE49-F238E27FC236}">
                      <a16:creationId xmlns:a16="http://schemas.microsoft.com/office/drawing/2014/main" id="{BCEA5305-7963-513D-74E1-50BF94C3C665}"/>
                    </a:ext>
                  </a:extLst>
                </p:cNvPr>
                <p:cNvSpPr>
                  <a:spLocks/>
                </p:cNvSpPr>
                <p:nvPr/>
              </p:nvSpPr>
              <p:spPr bwMode="auto">
                <a:xfrm>
                  <a:off x="6146800" y="5108576"/>
                  <a:ext cx="3175" cy="3175"/>
                </a:xfrm>
                <a:custGeom>
                  <a:avLst/>
                  <a:gdLst>
                    <a:gd name="T0" fmla="*/ 0 w 18"/>
                    <a:gd name="T1" fmla="*/ 10 h 20"/>
                    <a:gd name="T2" fmla="*/ 0 w 18"/>
                    <a:gd name="T3" fmla="*/ 10 h 20"/>
                    <a:gd name="T4" fmla="*/ 0 w 18"/>
                    <a:gd name="T5" fmla="*/ 7 h 20"/>
                    <a:gd name="T6" fmla="*/ 1 w 18"/>
                    <a:gd name="T7" fmla="*/ 3 h 20"/>
                    <a:gd name="T8" fmla="*/ 3 w 18"/>
                    <a:gd name="T9" fmla="*/ 0 h 20"/>
                    <a:gd name="T10" fmla="*/ 9 w 18"/>
                    <a:gd name="T11" fmla="*/ 0 h 20"/>
                    <a:gd name="T12" fmla="*/ 9 w 18"/>
                    <a:gd name="T13" fmla="*/ 0 h 20"/>
                    <a:gd name="T14" fmla="*/ 14 w 18"/>
                    <a:gd name="T15" fmla="*/ 3 h 20"/>
                    <a:gd name="T16" fmla="*/ 17 w 18"/>
                    <a:gd name="T17" fmla="*/ 7 h 20"/>
                    <a:gd name="T18" fmla="*/ 18 w 18"/>
                    <a:gd name="T19" fmla="*/ 8 h 20"/>
                    <a:gd name="T20" fmla="*/ 18 w 18"/>
                    <a:gd name="T21" fmla="*/ 10 h 20"/>
                    <a:gd name="T22" fmla="*/ 18 w 18"/>
                    <a:gd name="T23" fmla="*/ 10 h 20"/>
                    <a:gd name="T24" fmla="*/ 18 w 18"/>
                    <a:gd name="T25" fmla="*/ 12 h 20"/>
                    <a:gd name="T26" fmla="*/ 17 w 18"/>
                    <a:gd name="T27" fmla="*/ 14 h 20"/>
                    <a:gd name="T28" fmla="*/ 14 w 18"/>
                    <a:gd name="T29" fmla="*/ 17 h 20"/>
                    <a:gd name="T30" fmla="*/ 9 w 18"/>
                    <a:gd name="T31" fmla="*/ 20 h 20"/>
                    <a:gd name="T32" fmla="*/ 9 w 18"/>
                    <a:gd name="T33" fmla="*/ 20 h 20"/>
                    <a:gd name="T34" fmla="*/ 3 w 18"/>
                    <a:gd name="T35" fmla="*/ 19 h 20"/>
                    <a:gd name="T36" fmla="*/ 1 w 18"/>
                    <a:gd name="T37" fmla="*/ 17 h 20"/>
                    <a:gd name="T38" fmla="*/ 0 w 18"/>
                    <a:gd name="T39" fmla="*/ 14 h 20"/>
                    <a:gd name="T40" fmla="*/ 0 w 18"/>
                    <a:gd name="T41" fmla="*/ 1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20">
                      <a:moveTo>
                        <a:pt x="0" y="10"/>
                      </a:moveTo>
                      <a:lnTo>
                        <a:pt x="0" y="10"/>
                      </a:lnTo>
                      <a:lnTo>
                        <a:pt x="0" y="7"/>
                      </a:lnTo>
                      <a:lnTo>
                        <a:pt x="1" y="3"/>
                      </a:lnTo>
                      <a:lnTo>
                        <a:pt x="3" y="0"/>
                      </a:lnTo>
                      <a:lnTo>
                        <a:pt x="9" y="0"/>
                      </a:lnTo>
                      <a:lnTo>
                        <a:pt x="9" y="0"/>
                      </a:lnTo>
                      <a:lnTo>
                        <a:pt x="14" y="3"/>
                      </a:lnTo>
                      <a:lnTo>
                        <a:pt x="17" y="7"/>
                      </a:lnTo>
                      <a:lnTo>
                        <a:pt x="18" y="8"/>
                      </a:lnTo>
                      <a:lnTo>
                        <a:pt x="18" y="10"/>
                      </a:lnTo>
                      <a:lnTo>
                        <a:pt x="18" y="10"/>
                      </a:lnTo>
                      <a:lnTo>
                        <a:pt x="18" y="12"/>
                      </a:lnTo>
                      <a:lnTo>
                        <a:pt x="17" y="14"/>
                      </a:lnTo>
                      <a:lnTo>
                        <a:pt x="14" y="17"/>
                      </a:lnTo>
                      <a:lnTo>
                        <a:pt x="9" y="20"/>
                      </a:lnTo>
                      <a:lnTo>
                        <a:pt x="9" y="20"/>
                      </a:lnTo>
                      <a:lnTo>
                        <a:pt x="3" y="19"/>
                      </a:lnTo>
                      <a:lnTo>
                        <a:pt x="1" y="17"/>
                      </a:lnTo>
                      <a:lnTo>
                        <a:pt x="0" y="14"/>
                      </a:lnTo>
                      <a:lnTo>
                        <a:pt x="0" y="1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7" name="Freeform 1751">
                  <a:extLst>
                    <a:ext uri="{FF2B5EF4-FFF2-40B4-BE49-F238E27FC236}">
                      <a16:creationId xmlns:a16="http://schemas.microsoft.com/office/drawing/2014/main" id="{69409182-17DA-7953-8227-64FFD7EEE714}"/>
                    </a:ext>
                  </a:extLst>
                </p:cNvPr>
                <p:cNvSpPr>
                  <a:spLocks/>
                </p:cNvSpPr>
                <p:nvPr/>
              </p:nvSpPr>
              <p:spPr bwMode="auto">
                <a:xfrm>
                  <a:off x="6146800" y="5108576"/>
                  <a:ext cx="3175" cy="3175"/>
                </a:xfrm>
                <a:custGeom>
                  <a:avLst/>
                  <a:gdLst>
                    <a:gd name="T0" fmla="*/ 0 w 18"/>
                    <a:gd name="T1" fmla="*/ 10 h 20"/>
                    <a:gd name="T2" fmla="*/ 0 w 18"/>
                    <a:gd name="T3" fmla="*/ 10 h 20"/>
                    <a:gd name="T4" fmla="*/ 0 w 18"/>
                    <a:gd name="T5" fmla="*/ 7 h 20"/>
                    <a:gd name="T6" fmla="*/ 1 w 18"/>
                    <a:gd name="T7" fmla="*/ 3 h 20"/>
                    <a:gd name="T8" fmla="*/ 3 w 18"/>
                    <a:gd name="T9" fmla="*/ 0 h 20"/>
                    <a:gd name="T10" fmla="*/ 9 w 18"/>
                    <a:gd name="T11" fmla="*/ 0 h 20"/>
                    <a:gd name="T12" fmla="*/ 9 w 18"/>
                    <a:gd name="T13" fmla="*/ 0 h 20"/>
                    <a:gd name="T14" fmla="*/ 14 w 18"/>
                    <a:gd name="T15" fmla="*/ 3 h 20"/>
                    <a:gd name="T16" fmla="*/ 17 w 18"/>
                    <a:gd name="T17" fmla="*/ 7 h 20"/>
                    <a:gd name="T18" fmla="*/ 18 w 18"/>
                    <a:gd name="T19" fmla="*/ 8 h 20"/>
                    <a:gd name="T20" fmla="*/ 18 w 18"/>
                    <a:gd name="T21" fmla="*/ 10 h 20"/>
                    <a:gd name="T22" fmla="*/ 18 w 18"/>
                    <a:gd name="T23" fmla="*/ 10 h 20"/>
                    <a:gd name="T24" fmla="*/ 18 w 18"/>
                    <a:gd name="T25" fmla="*/ 12 h 20"/>
                    <a:gd name="T26" fmla="*/ 17 w 18"/>
                    <a:gd name="T27" fmla="*/ 14 h 20"/>
                    <a:gd name="T28" fmla="*/ 14 w 18"/>
                    <a:gd name="T29" fmla="*/ 17 h 20"/>
                    <a:gd name="T30" fmla="*/ 9 w 18"/>
                    <a:gd name="T31" fmla="*/ 20 h 20"/>
                    <a:gd name="T32" fmla="*/ 9 w 18"/>
                    <a:gd name="T33" fmla="*/ 20 h 20"/>
                    <a:gd name="T34" fmla="*/ 3 w 18"/>
                    <a:gd name="T35" fmla="*/ 19 h 20"/>
                    <a:gd name="T36" fmla="*/ 1 w 18"/>
                    <a:gd name="T37" fmla="*/ 17 h 20"/>
                    <a:gd name="T38" fmla="*/ 0 w 18"/>
                    <a:gd name="T39" fmla="*/ 14 h 20"/>
                    <a:gd name="T40" fmla="*/ 0 w 18"/>
                    <a:gd name="T41" fmla="*/ 1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20">
                      <a:moveTo>
                        <a:pt x="0" y="10"/>
                      </a:moveTo>
                      <a:lnTo>
                        <a:pt x="0" y="10"/>
                      </a:lnTo>
                      <a:lnTo>
                        <a:pt x="0" y="7"/>
                      </a:lnTo>
                      <a:lnTo>
                        <a:pt x="1" y="3"/>
                      </a:lnTo>
                      <a:lnTo>
                        <a:pt x="3" y="0"/>
                      </a:lnTo>
                      <a:lnTo>
                        <a:pt x="9" y="0"/>
                      </a:lnTo>
                      <a:lnTo>
                        <a:pt x="9" y="0"/>
                      </a:lnTo>
                      <a:lnTo>
                        <a:pt x="14" y="3"/>
                      </a:lnTo>
                      <a:lnTo>
                        <a:pt x="17" y="7"/>
                      </a:lnTo>
                      <a:lnTo>
                        <a:pt x="18" y="8"/>
                      </a:lnTo>
                      <a:lnTo>
                        <a:pt x="18" y="10"/>
                      </a:lnTo>
                      <a:lnTo>
                        <a:pt x="18" y="10"/>
                      </a:lnTo>
                      <a:lnTo>
                        <a:pt x="18" y="12"/>
                      </a:lnTo>
                      <a:lnTo>
                        <a:pt x="17" y="14"/>
                      </a:lnTo>
                      <a:lnTo>
                        <a:pt x="14" y="17"/>
                      </a:lnTo>
                      <a:lnTo>
                        <a:pt x="9" y="20"/>
                      </a:lnTo>
                      <a:lnTo>
                        <a:pt x="9" y="20"/>
                      </a:lnTo>
                      <a:lnTo>
                        <a:pt x="3" y="19"/>
                      </a:lnTo>
                      <a:lnTo>
                        <a:pt x="1" y="17"/>
                      </a:lnTo>
                      <a:lnTo>
                        <a:pt x="0" y="14"/>
                      </a:lnTo>
                      <a:lnTo>
                        <a:pt x="0" y="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8" name="Freeform 1752">
                  <a:extLst>
                    <a:ext uri="{FF2B5EF4-FFF2-40B4-BE49-F238E27FC236}">
                      <a16:creationId xmlns:a16="http://schemas.microsoft.com/office/drawing/2014/main" id="{C41DE59B-1F18-3E93-7C7E-6CECA7FBB11E}"/>
                    </a:ext>
                  </a:extLst>
                </p:cNvPr>
                <p:cNvSpPr>
                  <a:spLocks/>
                </p:cNvSpPr>
                <p:nvPr/>
              </p:nvSpPr>
              <p:spPr bwMode="auto">
                <a:xfrm>
                  <a:off x="6146800" y="5108576"/>
                  <a:ext cx="3175" cy="3175"/>
                </a:xfrm>
                <a:custGeom>
                  <a:avLst/>
                  <a:gdLst>
                    <a:gd name="T0" fmla="*/ 0 w 18"/>
                    <a:gd name="T1" fmla="*/ 10 h 20"/>
                    <a:gd name="T2" fmla="*/ 0 w 18"/>
                    <a:gd name="T3" fmla="*/ 10 h 20"/>
                    <a:gd name="T4" fmla="*/ 0 w 18"/>
                    <a:gd name="T5" fmla="*/ 7 h 20"/>
                    <a:gd name="T6" fmla="*/ 1 w 18"/>
                    <a:gd name="T7" fmla="*/ 3 h 20"/>
                    <a:gd name="T8" fmla="*/ 3 w 18"/>
                    <a:gd name="T9" fmla="*/ 0 h 20"/>
                    <a:gd name="T10" fmla="*/ 9 w 18"/>
                    <a:gd name="T11" fmla="*/ 0 h 20"/>
                    <a:gd name="T12" fmla="*/ 9 w 18"/>
                    <a:gd name="T13" fmla="*/ 0 h 20"/>
                    <a:gd name="T14" fmla="*/ 14 w 18"/>
                    <a:gd name="T15" fmla="*/ 3 h 20"/>
                    <a:gd name="T16" fmla="*/ 17 w 18"/>
                    <a:gd name="T17" fmla="*/ 7 h 20"/>
                    <a:gd name="T18" fmla="*/ 18 w 18"/>
                    <a:gd name="T19" fmla="*/ 8 h 20"/>
                    <a:gd name="T20" fmla="*/ 18 w 18"/>
                    <a:gd name="T21" fmla="*/ 10 h 20"/>
                    <a:gd name="T22" fmla="*/ 18 w 18"/>
                    <a:gd name="T23" fmla="*/ 10 h 20"/>
                    <a:gd name="T24" fmla="*/ 18 w 18"/>
                    <a:gd name="T25" fmla="*/ 12 h 20"/>
                    <a:gd name="T26" fmla="*/ 17 w 18"/>
                    <a:gd name="T27" fmla="*/ 14 h 20"/>
                    <a:gd name="T28" fmla="*/ 14 w 18"/>
                    <a:gd name="T29" fmla="*/ 17 h 20"/>
                    <a:gd name="T30" fmla="*/ 9 w 18"/>
                    <a:gd name="T31" fmla="*/ 20 h 20"/>
                    <a:gd name="T32" fmla="*/ 9 w 18"/>
                    <a:gd name="T33" fmla="*/ 20 h 20"/>
                    <a:gd name="T34" fmla="*/ 3 w 18"/>
                    <a:gd name="T35" fmla="*/ 19 h 20"/>
                    <a:gd name="T36" fmla="*/ 1 w 18"/>
                    <a:gd name="T37" fmla="*/ 17 h 20"/>
                    <a:gd name="T38" fmla="*/ 0 w 18"/>
                    <a:gd name="T39" fmla="*/ 14 h 20"/>
                    <a:gd name="T40" fmla="*/ 0 w 18"/>
                    <a:gd name="T41" fmla="*/ 10 h 20"/>
                    <a:gd name="T42" fmla="*/ 0 w 18"/>
                    <a:gd name="T43" fmla="*/ 1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 h="20">
                      <a:moveTo>
                        <a:pt x="0" y="10"/>
                      </a:moveTo>
                      <a:lnTo>
                        <a:pt x="0" y="10"/>
                      </a:lnTo>
                      <a:lnTo>
                        <a:pt x="0" y="7"/>
                      </a:lnTo>
                      <a:lnTo>
                        <a:pt x="1" y="3"/>
                      </a:lnTo>
                      <a:lnTo>
                        <a:pt x="3" y="0"/>
                      </a:lnTo>
                      <a:lnTo>
                        <a:pt x="9" y="0"/>
                      </a:lnTo>
                      <a:lnTo>
                        <a:pt x="9" y="0"/>
                      </a:lnTo>
                      <a:lnTo>
                        <a:pt x="14" y="3"/>
                      </a:lnTo>
                      <a:lnTo>
                        <a:pt x="17" y="7"/>
                      </a:lnTo>
                      <a:lnTo>
                        <a:pt x="18" y="8"/>
                      </a:lnTo>
                      <a:lnTo>
                        <a:pt x="18" y="10"/>
                      </a:lnTo>
                      <a:lnTo>
                        <a:pt x="18" y="10"/>
                      </a:lnTo>
                      <a:lnTo>
                        <a:pt x="18" y="12"/>
                      </a:lnTo>
                      <a:lnTo>
                        <a:pt x="17" y="14"/>
                      </a:lnTo>
                      <a:lnTo>
                        <a:pt x="14" y="17"/>
                      </a:lnTo>
                      <a:lnTo>
                        <a:pt x="9" y="20"/>
                      </a:lnTo>
                      <a:lnTo>
                        <a:pt x="9" y="20"/>
                      </a:lnTo>
                      <a:lnTo>
                        <a:pt x="3" y="19"/>
                      </a:lnTo>
                      <a:lnTo>
                        <a:pt x="1" y="17"/>
                      </a:lnTo>
                      <a:lnTo>
                        <a:pt x="0" y="14"/>
                      </a:lnTo>
                      <a:lnTo>
                        <a:pt x="0" y="10"/>
                      </a:lnTo>
                      <a:lnTo>
                        <a:pt x="0" y="1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19" name="Freeform 1753">
                  <a:extLst>
                    <a:ext uri="{FF2B5EF4-FFF2-40B4-BE49-F238E27FC236}">
                      <a16:creationId xmlns:a16="http://schemas.microsoft.com/office/drawing/2014/main" id="{55B8DAB8-3FAA-7BAC-1829-7BBE32A35D4C}"/>
                    </a:ext>
                  </a:extLst>
                </p:cNvPr>
                <p:cNvSpPr>
                  <a:spLocks/>
                </p:cNvSpPr>
                <p:nvPr/>
              </p:nvSpPr>
              <p:spPr bwMode="auto">
                <a:xfrm>
                  <a:off x="6230938" y="5124451"/>
                  <a:ext cx="3175" cy="3175"/>
                </a:xfrm>
                <a:custGeom>
                  <a:avLst/>
                  <a:gdLst>
                    <a:gd name="T0" fmla="*/ 0 w 9"/>
                    <a:gd name="T1" fmla="*/ 7 h 13"/>
                    <a:gd name="T2" fmla="*/ 0 w 9"/>
                    <a:gd name="T3" fmla="*/ 0 h 13"/>
                    <a:gd name="T4" fmla="*/ 9 w 9"/>
                    <a:gd name="T5" fmla="*/ 7 h 13"/>
                    <a:gd name="T6" fmla="*/ 0 w 9"/>
                    <a:gd name="T7" fmla="*/ 13 h 13"/>
                    <a:gd name="T8" fmla="*/ 0 w 9"/>
                    <a:gd name="T9" fmla="*/ 7 h 13"/>
                  </a:gdLst>
                  <a:ahLst/>
                  <a:cxnLst>
                    <a:cxn ang="0">
                      <a:pos x="T0" y="T1"/>
                    </a:cxn>
                    <a:cxn ang="0">
                      <a:pos x="T2" y="T3"/>
                    </a:cxn>
                    <a:cxn ang="0">
                      <a:pos x="T4" y="T5"/>
                    </a:cxn>
                    <a:cxn ang="0">
                      <a:pos x="T6" y="T7"/>
                    </a:cxn>
                    <a:cxn ang="0">
                      <a:pos x="T8" y="T9"/>
                    </a:cxn>
                  </a:cxnLst>
                  <a:rect l="0" t="0" r="r" b="b"/>
                  <a:pathLst>
                    <a:path w="9" h="13">
                      <a:moveTo>
                        <a:pt x="0" y="7"/>
                      </a:moveTo>
                      <a:lnTo>
                        <a:pt x="0" y="0"/>
                      </a:lnTo>
                      <a:lnTo>
                        <a:pt x="9" y="7"/>
                      </a:lnTo>
                      <a:lnTo>
                        <a:pt x="0" y="13"/>
                      </a:lnTo>
                      <a:lnTo>
                        <a:pt x="0" y="7"/>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0" name="Freeform 1754">
                  <a:extLst>
                    <a:ext uri="{FF2B5EF4-FFF2-40B4-BE49-F238E27FC236}">
                      <a16:creationId xmlns:a16="http://schemas.microsoft.com/office/drawing/2014/main" id="{C52DBA44-4042-4DCC-795C-7E2BC6F1FBBB}"/>
                    </a:ext>
                  </a:extLst>
                </p:cNvPr>
                <p:cNvSpPr>
                  <a:spLocks/>
                </p:cNvSpPr>
                <p:nvPr/>
              </p:nvSpPr>
              <p:spPr bwMode="auto">
                <a:xfrm>
                  <a:off x="6230938" y="5124451"/>
                  <a:ext cx="3175" cy="3175"/>
                </a:xfrm>
                <a:custGeom>
                  <a:avLst/>
                  <a:gdLst>
                    <a:gd name="T0" fmla="*/ 0 w 9"/>
                    <a:gd name="T1" fmla="*/ 7 h 13"/>
                    <a:gd name="T2" fmla="*/ 0 w 9"/>
                    <a:gd name="T3" fmla="*/ 0 h 13"/>
                    <a:gd name="T4" fmla="*/ 9 w 9"/>
                    <a:gd name="T5" fmla="*/ 7 h 13"/>
                    <a:gd name="T6" fmla="*/ 0 w 9"/>
                    <a:gd name="T7" fmla="*/ 13 h 13"/>
                    <a:gd name="T8" fmla="*/ 0 w 9"/>
                    <a:gd name="T9" fmla="*/ 7 h 13"/>
                  </a:gdLst>
                  <a:ahLst/>
                  <a:cxnLst>
                    <a:cxn ang="0">
                      <a:pos x="T0" y="T1"/>
                    </a:cxn>
                    <a:cxn ang="0">
                      <a:pos x="T2" y="T3"/>
                    </a:cxn>
                    <a:cxn ang="0">
                      <a:pos x="T4" y="T5"/>
                    </a:cxn>
                    <a:cxn ang="0">
                      <a:pos x="T6" y="T7"/>
                    </a:cxn>
                    <a:cxn ang="0">
                      <a:pos x="T8" y="T9"/>
                    </a:cxn>
                  </a:cxnLst>
                  <a:rect l="0" t="0" r="r" b="b"/>
                  <a:pathLst>
                    <a:path w="9" h="13">
                      <a:moveTo>
                        <a:pt x="0" y="7"/>
                      </a:moveTo>
                      <a:lnTo>
                        <a:pt x="0" y="0"/>
                      </a:lnTo>
                      <a:lnTo>
                        <a:pt x="9" y="7"/>
                      </a:lnTo>
                      <a:lnTo>
                        <a:pt x="0" y="13"/>
                      </a:lnTo>
                      <a:lnTo>
                        <a:pt x="0" y="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1" name="Freeform 1755">
                  <a:extLst>
                    <a:ext uri="{FF2B5EF4-FFF2-40B4-BE49-F238E27FC236}">
                      <a16:creationId xmlns:a16="http://schemas.microsoft.com/office/drawing/2014/main" id="{E84AC777-2857-FF55-3E9E-64EF1F42C66D}"/>
                    </a:ext>
                  </a:extLst>
                </p:cNvPr>
                <p:cNvSpPr>
                  <a:spLocks/>
                </p:cNvSpPr>
                <p:nvPr/>
              </p:nvSpPr>
              <p:spPr bwMode="auto">
                <a:xfrm>
                  <a:off x="6230938" y="5124451"/>
                  <a:ext cx="3175" cy="3175"/>
                </a:xfrm>
                <a:custGeom>
                  <a:avLst/>
                  <a:gdLst>
                    <a:gd name="T0" fmla="*/ 0 w 9"/>
                    <a:gd name="T1" fmla="*/ 7 h 13"/>
                    <a:gd name="T2" fmla="*/ 0 w 9"/>
                    <a:gd name="T3" fmla="*/ 0 h 13"/>
                    <a:gd name="T4" fmla="*/ 9 w 9"/>
                    <a:gd name="T5" fmla="*/ 7 h 13"/>
                    <a:gd name="T6" fmla="*/ 0 w 9"/>
                    <a:gd name="T7" fmla="*/ 13 h 13"/>
                    <a:gd name="T8" fmla="*/ 0 w 9"/>
                    <a:gd name="T9" fmla="*/ 7 h 13"/>
                  </a:gdLst>
                  <a:ahLst/>
                  <a:cxnLst>
                    <a:cxn ang="0">
                      <a:pos x="T0" y="T1"/>
                    </a:cxn>
                    <a:cxn ang="0">
                      <a:pos x="T2" y="T3"/>
                    </a:cxn>
                    <a:cxn ang="0">
                      <a:pos x="T4" y="T5"/>
                    </a:cxn>
                    <a:cxn ang="0">
                      <a:pos x="T6" y="T7"/>
                    </a:cxn>
                    <a:cxn ang="0">
                      <a:pos x="T8" y="T9"/>
                    </a:cxn>
                  </a:cxnLst>
                  <a:rect l="0" t="0" r="r" b="b"/>
                  <a:pathLst>
                    <a:path w="9" h="13">
                      <a:moveTo>
                        <a:pt x="0" y="7"/>
                      </a:moveTo>
                      <a:lnTo>
                        <a:pt x="0" y="0"/>
                      </a:lnTo>
                      <a:lnTo>
                        <a:pt x="9" y="7"/>
                      </a:lnTo>
                      <a:lnTo>
                        <a:pt x="0" y="13"/>
                      </a:lnTo>
                      <a:lnTo>
                        <a:pt x="0" y="7"/>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22" name="Freeform 1756">
                  <a:extLst>
                    <a:ext uri="{FF2B5EF4-FFF2-40B4-BE49-F238E27FC236}">
                      <a16:creationId xmlns:a16="http://schemas.microsoft.com/office/drawing/2014/main" id="{193D96E9-8136-30CE-5043-48C99F9C9AA2}"/>
                    </a:ext>
                  </a:extLst>
                </p:cNvPr>
                <p:cNvSpPr>
                  <a:spLocks/>
                </p:cNvSpPr>
                <p:nvPr/>
              </p:nvSpPr>
              <p:spPr bwMode="auto">
                <a:xfrm>
                  <a:off x="6230938" y="5122863"/>
                  <a:ext cx="3175" cy="3175"/>
                </a:xfrm>
                <a:custGeom>
                  <a:avLst/>
                  <a:gdLst>
                    <a:gd name="T0" fmla="*/ 0 w 9"/>
                    <a:gd name="T1" fmla="*/ 0 h 18"/>
                    <a:gd name="T2" fmla="*/ 0 w 9"/>
                    <a:gd name="T3" fmla="*/ 3 h 18"/>
                    <a:gd name="T4" fmla="*/ 0 w 9"/>
                    <a:gd name="T5" fmla="*/ 6 h 18"/>
                    <a:gd name="T6" fmla="*/ 0 w 9"/>
                    <a:gd name="T7" fmla="*/ 14 h 18"/>
                    <a:gd name="T8" fmla="*/ 0 w 9"/>
                    <a:gd name="T9" fmla="*/ 18 h 18"/>
                    <a:gd name="T10" fmla="*/ 9 w 9"/>
                    <a:gd name="T11" fmla="*/ 18 h 18"/>
                    <a:gd name="T12" fmla="*/ 9 w 9"/>
                    <a:gd name="T13" fmla="*/ 14 h 18"/>
                    <a:gd name="T14" fmla="*/ 9 w 9"/>
                    <a:gd name="T15" fmla="*/ 6 h 18"/>
                    <a:gd name="T16" fmla="*/ 9 w 9"/>
                    <a:gd name="T17" fmla="*/ 3 h 18"/>
                    <a:gd name="T18" fmla="*/ 9 w 9"/>
                    <a:gd name="T19" fmla="*/ 0 h 18"/>
                    <a:gd name="T20" fmla="*/ 0 w 9"/>
                    <a:gd name="T21"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18">
                      <a:moveTo>
                        <a:pt x="0" y="0"/>
                      </a:moveTo>
                      <a:lnTo>
                        <a:pt x="0" y="3"/>
                      </a:lnTo>
                      <a:lnTo>
                        <a:pt x="0" y="6"/>
                      </a:lnTo>
                      <a:lnTo>
                        <a:pt x="0" y="14"/>
                      </a:lnTo>
                      <a:lnTo>
                        <a:pt x="0" y="18"/>
                      </a:lnTo>
                      <a:lnTo>
                        <a:pt x="9" y="18"/>
                      </a:lnTo>
                      <a:lnTo>
                        <a:pt x="9" y="14"/>
                      </a:lnTo>
                      <a:lnTo>
                        <a:pt x="9" y="6"/>
                      </a:lnTo>
                      <a:lnTo>
                        <a:pt x="9" y="3"/>
                      </a:lnTo>
                      <a:lnTo>
                        <a:pt x="9" y="0"/>
                      </a:lnTo>
                      <a:lnTo>
                        <a:pt x="0" y="0"/>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3" name="Freeform 1757">
                  <a:extLst>
                    <a:ext uri="{FF2B5EF4-FFF2-40B4-BE49-F238E27FC236}">
                      <a16:creationId xmlns:a16="http://schemas.microsoft.com/office/drawing/2014/main" id="{1110D09D-13EA-6EED-1550-2DFCD9E861AB}"/>
                    </a:ext>
                  </a:extLst>
                </p:cNvPr>
                <p:cNvSpPr>
                  <a:spLocks/>
                </p:cNvSpPr>
                <p:nvPr/>
              </p:nvSpPr>
              <p:spPr bwMode="auto">
                <a:xfrm>
                  <a:off x="6230938" y="5122863"/>
                  <a:ext cx="3175" cy="3175"/>
                </a:xfrm>
                <a:custGeom>
                  <a:avLst/>
                  <a:gdLst>
                    <a:gd name="T0" fmla="*/ 0 w 9"/>
                    <a:gd name="T1" fmla="*/ 0 h 18"/>
                    <a:gd name="T2" fmla="*/ 0 w 9"/>
                    <a:gd name="T3" fmla="*/ 3 h 18"/>
                    <a:gd name="T4" fmla="*/ 0 w 9"/>
                    <a:gd name="T5" fmla="*/ 6 h 18"/>
                    <a:gd name="T6" fmla="*/ 0 w 9"/>
                    <a:gd name="T7" fmla="*/ 14 h 18"/>
                    <a:gd name="T8" fmla="*/ 0 w 9"/>
                    <a:gd name="T9" fmla="*/ 18 h 18"/>
                    <a:gd name="T10" fmla="*/ 9 w 9"/>
                    <a:gd name="T11" fmla="*/ 18 h 18"/>
                    <a:gd name="T12" fmla="*/ 9 w 9"/>
                    <a:gd name="T13" fmla="*/ 14 h 18"/>
                    <a:gd name="T14" fmla="*/ 9 w 9"/>
                    <a:gd name="T15" fmla="*/ 6 h 18"/>
                    <a:gd name="T16" fmla="*/ 9 w 9"/>
                    <a:gd name="T17" fmla="*/ 3 h 18"/>
                    <a:gd name="T18" fmla="*/ 9 w 9"/>
                    <a:gd name="T19" fmla="*/ 0 h 18"/>
                    <a:gd name="T20" fmla="*/ 0 w 9"/>
                    <a:gd name="T21"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18">
                      <a:moveTo>
                        <a:pt x="0" y="0"/>
                      </a:moveTo>
                      <a:lnTo>
                        <a:pt x="0" y="3"/>
                      </a:lnTo>
                      <a:lnTo>
                        <a:pt x="0" y="6"/>
                      </a:lnTo>
                      <a:lnTo>
                        <a:pt x="0" y="14"/>
                      </a:lnTo>
                      <a:lnTo>
                        <a:pt x="0" y="18"/>
                      </a:lnTo>
                      <a:lnTo>
                        <a:pt x="9" y="18"/>
                      </a:lnTo>
                      <a:lnTo>
                        <a:pt x="9" y="14"/>
                      </a:lnTo>
                      <a:lnTo>
                        <a:pt x="9" y="6"/>
                      </a:lnTo>
                      <a:lnTo>
                        <a:pt x="9" y="3"/>
                      </a:lnTo>
                      <a:lnTo>
                        <a:pt x="9"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4" name="Freeform 1758">
                  <a:extLst>
                    <a:ext uri="{FF2B5EF4-FFF2-40B4-BE49-F238E27FC236}">
                      <a16:creationId xmlns:a16="http://schemas.microsoft.com/office/drawing/2014/main" id="{18A97FF7-D9A9-B4C2-3150-D52AB8C02CA5}"/>
                    </a:ext>
                  </a:extLst>
                </p:cNvPr>
                <p:cNvSpPr>
                  <a:spLocks/>
                </p:cNvSpPr>
                <p:nvPr/>
              </p:nvSpPr>
              <p:spPr bwMode="auto">
                <a:xfrm>
                  <a:off x="6230938" y="5122863"/>
                  <a:ext cx="3175" cy="3175"/>
                </a:xfrm>
                <a:custGeom>
                  <a:avLst/>
                  <a:gdLst>
                    <a:gd name="T0" fmla="*/ 0 w 9"/>
                    <a:gd name="T1" fmla="*/ 0 h 18"/>
                    <a:gd name="T2" fmla="*/ 0 w 9"/>
                    <a:gd name="T3" fmla="*/ 3 h 18"/>
                    <a:gd name="T4" fmla="*/ 0 w 9"/>
                    <a:gd name="T5" fmla="*/ 6 h 18"/>
                    <a:gd name="T6" fmla="*/ 0 w 9"/>
                    <a:gd name="T7" fmla="*/ 14 h 18"/>
                    <a:gd name="T8" fmla="*/ 0 w 9"/>
                    <a:gd name="T9" fmla="*/ 18 h 18"/>
                    <a:gd name="T10" fmla="*/ 9 w 9"/>
                    <a:gd name="T11" fmla="*/ 18 h 18"/>
                    <a:gd name="T12" fmla="*/ 9 w 9"/>
                    <a:gd name="T13" fmla="*/ 14 h 18"/>
                    <a:gd name="T14" fmla="*/ 9 w 9"/>
                    <a:gd name="T15" fmla="*/ 6 h 18"/>
                    <a:gd name="T16" fmla="*/ 9 w 9"/>
                    <a:gd name="T17" fmla="*/ 3 h 18"/>
                    <a:gd name="T18" fmla="*/ 9 w 9"/>
                    <a:gd name="T19" fmla="*/ 0 h 18"/>
                    <a:gd name="T20" fmla="*/ 0 w 9"/>
                    <a:gd name="T21"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18">
                      <a:moveTo>
                        <a:pt x="0" y="0"/>
                      </a:moveTo>
                      <a:lnTo>
                        <a:pt x="0" y="3"/>
                      </a:lnTo>
                      <a:lnTo>
                        <a:pt x="0" y="6"/>
                      </a:lnTo>
                      <a:lnTo>
                        <a:pt x="0" y="14"/>
                      </a:lnTo>
                      <a:lnTo>
                        <a:pt x="0" y="18"/>
                      </a:lnTo>
                      <a:lnTo>
                        <a:pt x="9" y="18"/>
                      </a:lnTo>
                      <a:lnTo>
                        <a:pt x="9" y="14"/>
                      </a:lnTo>
                      <a:lnTo>
                        <a:pt x="9" y="6"/>
                      </a:lnTo>
                      <a:lnTo>
                        <a:pt x="9" y="3"/>
                      </a:lnTo>
                      <a:lnTo>
                        <a:pt x="9" y="0"/>
                      </a:lnTo>
                      <a:lnTo>
                        <a:pt x="0"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25" name="Freeform 1759">
                  <a:extLst>
                    <a:ext uri="{FF2B5EF4-FFF2-40B4-BE49-F238E27FC236}">
                      <a16:creationId xmlns:a16="http://schemas.microsoft.com/office/drawing/2014/main" id="{AEFDB057-A144-F608-249C-1F7A6A01FD9A}"/>
                    </a:ext>
                  </a:extLst>
                </p:cNvPr>
                <p:cNvSpPr>
                  <a:spLocks/>
                </p:cNvSpPr>
                <p:nvPr/>
              </p:nvSpPr>
              <p:spPr bwMode="auto">
                <a:xfrm>
                  <a:off x="6218238" y="5130801"/>
                  <a:ext cx="28575" cy="9525"/>
                </a:xfrm>
                <a:custGeom>
                  <a:avLst/>
                  <a:gdLst>
                    <a:gd name="T0" fmla="*/ 100 w 122"/>
                    <a:gd name="T1" fmla="*/ 43 h 43"/>
                    <a:gd name="T2" fmla="*/ 100 w 122"/>
                    <a:gd name="T3" fmla="*/ 43 h 43"/>
                    <a:gd name="T4" fmla="*/ 108 w 122"/>
                    <a:gd name="T5" fmla="*/ 40 h 43"/>
                    <a:gd name="T6" fmla="*/ 113 w 122"/>
                    <a:gd name="T7" fmla="*/ 37 h 43"/>
                    <a:gd name="T8" fmla="*/ 117 w 122"/>
                    <a:gd name="T9" fmla="*/ 34 h 43"/>
                    <a:gd name="T10" fmla="*/ 120 w 122"/>
                    <a:gd name="T11" fmla="*/ 30 h 43"/>
                    <a:gd name="T12" fmla="*/ 122 w 122"/>
                    <a:gd name="T13" fmla="*/ 26 h 43"/>
                    <a:gd name="T14" fmla="*/ 122 w 122"/>
                    <a:gd name="T15" fmla="*/ 21 h 43"/>
                    <a:gd name="T16" fmla="*/ 121 w 122"/>
                    <a:gd name="T17" fmla="*/ 15 h 43"/>
                    <a:gd name="T18" fmla="*/ 119 w 122"/>
                    <a:gd name="T19" fmla="*/ 10 h 43"/>
                    <a:gd name="T20" fmla="*/ 119 w 122"/>
                    <a:gd name="T21" fmla="*/ 10 h 43"/>
                    <a:gd name="T22" fmla="*/ 115 w 122"/>
                    <a:gd name="T23" fmla="*/ 7 h 43"/>
                    <a:gd name="T24" fmla="*/ 111 w 122"/>
                    <a:gd name="T25" fmla="*/ 5 h 43"/>
                    <a:gd name="T26" fmla="*/ 107 w 122"/>
                    <a:gd name="T27" fmla="*/ 4 h 43"/>
                    <a:gd name="T28" fmla="*/ 102 w 122"/>
                    <a:gd name="T29" fmla="*/ 4 h 43"/>
                    <a:gd name="T30" fmla="*/ 95 w 122"/>
                    <a:gd name="T31" fmla="*/ 5 h 43"/>
                    <a:gd name="T32" fmla="*/ 93 w 122"/>
                    <a:gd name="T33" fmla="*/ 6 h 43"/>
                    <a:gd name="T34" fmla="*/ 92 w 122"/>
                    <a:gd name="T35" fmla="*/ 7 h 43"/>
                    <a:gd name="T36" fmla="*/ 92 w 122"/>
                    <a:gd name="T37" fmla="*/ 7 h 43"/>
                    <a:gd name="T38" fmla="*/ 85 w 122"/>
                    <a:gd name="T39" fmla="*/ 4 h 43"/>
                    <a:gd name="T40" fmla="*/ 78 w 122"/>
                    <a:gd name="T41" fmla="*/ 2 h 43"/>
                    <a:gd name="T42" fmla="*/ 69 w 122"/>
                    <a:gd name="T43" fmla="*/ 1 h 43"/>
                    <a:gd name="T44" fmla="*/ 56 w 122"/>
                    <a:gd name="T45" fmla="*/ 0 h 43"/>
                    <a:gd name="T46" fmla="*/ 56 w 122"/>
                    <a:gd name="T47" fmla="*/ 0 h 43"/>
                    <a:gd name="T48" fmla="*/ 50 w 122"/>
                    <a:gd name="T49" fmla="*/ 1 h 43"/>
                    <a:gd name="T50" fmla="*/ 43 w 122"/>
                    <a:gd name="T51" fmla="*/ 2 h 43"/>
                    <a:gd name="T52" fmla="*/ 37 w 122"/>
                    <a:gd name="T53" fmla="*/ 4 h 43"/>
                    <a:gd name="T54" fmla="*/ 30 w 122"/>
                    <a:gd name="T55" fmla="*/ 7 h 43"/>
                    <a:gd name="T56" fmla="*/ 30 w 122"/>
                    <a:gd name="T57" fmla="*/ 7 h 43"/>
                    <a:gd name="T58" fmla="*/ 28 w 122"/>
                    <a:gd name="T59" fmla="*/ 6 h 43"/>
                    <a:gd name="T60" fmla="*/ 26 w 122"/>
                    <a:gd name="T61" fmla="*/ 5 h 43"/>
                    <a:gd name="T62" fmla="*/ 19 w 122"/>
                    <a:gd name="T63" fmla="*/ 4 h 43"/>
                    <a:gd name="T64" fmla="*/ 15 w 122"/>
                    <a:gd name="T65" fmla="*/ 5 h 43"/>
                    <a:gd name="T66" fmla="*/ 11 w 122"/>
                    <a:gd name="T67" fmla="*/ 6 h 43"/>
                    <a:gd name="T68" fmla="*/ 7 w 122"/>
                    <a:gd name="T69" fmla="*/ 8 h 43"/>
                    <a:gd name="T70" fmla="*/ 3 w 122"/>
                    <a:gd name="T71" fmla="*/ 11 h 43"/>
                    <a:gd name="T72" fmla="*/ 3 w 122"/>
                    <a:gd name="T73" fmla="*/ 11 h 43"/>
                    <a:gd name="T74" fmla="*/ 1 w 122"/>
                    <a:gd name="T75" fmla="*/ 16 h 43"/>
                    <a:gd name="T76" fmla="*/ 0 w 122"/>
                    <a:gd name="T77" fmla="*/ 22 h 43"/>
                    <a:gd name="T78" fmla="*/ 0 w 122"/>
                    <a:gd name="T79" fmla="*/ 26 h 43"/>
                    <a:gd name="T80" fmla="*/ 2 w 122"/>
                    <a:gd name="T81" fmla="*/ 30 h 43"/>
                    <a:gd name="T82" fmla="*/ 5 w 122"/>
                    <a:gd name="T83" fmla="*/ 34 h 43"/>
                    <a:gd name="T84" fmla="*/ 9 w 122"/>
                    <a:gd name="T85" fmla="*/ 37 h 43"/>
                    <a:gd name="T86" fmla="*/ 14 w 122"/>
                    <a:gd name="T87" fmla="*/ 40 h 43"/>
                    <a:gd name="T88" fmla="*/ 20 w 122"/>
                    <a:gd name="T89" fmla="*/ 43 h 43"/>
                    <a:gd name="T90" fmla="*/ 100 w 122"/>
                    <a:gd name="T91"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2" h="43">
                      <a:moveTo>
                        <a:pt x="100" y="43"/>
                      </a:moveTo>
                      <a:lnTo>
                        <a:pt x="100" y="43"/>
                      </a:lnTo>
                      <a:lnTo>
                        <a:pt x="108" y="40"/>
                      </a:lnTo>
                      <a:lnTo>
                        <a:pt x="113" y="37"/>
                      </a:lnTo>
                      <a:lnTo>
                        <a:pt x="117" y="34"/>
                      </a:lnTo>
                      <a:lnTo>
                        <a:pt x="120" y="30"/>
                      </a:lnTo>
                      <a:lnTo>
                        <a:pt x="122" y="26"/>
                      </a:lnTo>
                      <a:lnTo>
                        <a:pt x="122" y="21"/>
                      </a:lnTo>
                      <a:lnTo>
                        <a:pt x="121" y="15"/>
                      </a:lnTo>
                      <a:lnTo>
                        <a:pt x="119" y="10"/>
                      </a:lnTo>
                      <a:lnTo>
                        <a:pt x="119" y="10"/>
                      </a:lnTo>
                      <a:lnTo>
                        <a:pt x="115" y="7"/>
                      </a:lnTo>
                      <a:lnTo>
                        <a:pt x="111" y="5"/>
                      </a:lnTo>
                      <a:lnTo>
                        <a:pt x="107" y="4"/>
                      </a:lnTo>
                      <a:lnTo>
                        <a:pt x="102" y="4"/>
                      </a:lnTo>
                      <a:lnTo>
                        <a:pt x="95" y="5"/>
                      </a:lnTo>
                      <a:lnTo>
                        <a:pt x="93" y="6"/>
                      </a:lnTo>
                      <a:lnTo>
                        <a:pt x="92" y="7"/>
                      </a:lnTo>
                      <a:lnTo>
                        <a:pt x="92" y="7"/>
                      </a:lnTo>
                      <a:lnTo>
                        <a:pt x="85" y="4"/>
                      </a:lnTo>
                      <a:lnTo>
                        <a:pt x="78" y="2"/>
                      </a:lnTo>
                      <a:lnTo>
                        <a:pt x="69" y="1"/>
                      </a:lnTo>
                      <a:lnTo>
                        <a:pt x="56" y="0"/>
                      </a:lnTo>
                      <a:lnTo>
                        <a:pt x="56" y="0"/>
                      </a:lnTo>
                      <a:lnTo>
                        <a:pt x="50" y="1"/>
                      </a:lnTo>
                      <a:lnTo>
                        <a:pt x="43" y="2"/>
                      </a:lnTo>
                      <a:lnTo>
                        <a:pt x="37" y="4"/>
                      </a:lnTo>
                      <a:lnTo>
                        <a:pt x="30" y="7"/>
                      </a:lnTo>
                      <a:lnTo>
                        <a:pt x="30" y="7"/>
                      </a:lnTo>
                      <a:lnTo>
                        <a:pt x="28" y="6"/>
                      </a:lnTo>
                      <a:lnTo>
                        <a:pt x="26" y="5"/>
                      </a:lnTo>
                      <a:lnTo>
                        <a:pt x="19" y="4"/>
                      </a:lnTo>
                      <a:lnTo>
                        <a:pt x="15" y="5"/>
                      </a:lnTo>
                      <a:lnTo>
                        <a:pt x="11" y="6"/>
                      </a:lnTo>
                      <a:lnTo>
                        <a:pt x="7" y="8"/>
                      </a:lnTo>
                      <a:lnTo>
                        <a:pt x="3" y="11"/>
                      </a:lnTo>
                      <a:lnTo>
                        <a:pt x="3" y="11"/>
                      </a:lnTo>
                      <a:lnTo>
                        <a:pt x="1" y="16"/>
                      </a:lnTo>
                      <a:lnTo>
                        <a:pt x="0" y="22"/>
                      </a:lnTo>
                      <a:lnTo>
                        <a:pt x="0" y="26"/>
                      </a:lnTo>
                      <a:lnTo>
                        <a:pt x="2" y="30"/>
                      </a:lnTo>
                      <a:lnTo>
                        <a:pt x="5" y="34"/>
                      </a:lnTo>
                      <a:lnTo>
                        <a:pt x="9" y="37"/>
                      </a:lnTo>
                      <a:lnTo>
                        <a:pt x="14" y="40"/>
                      </a:lnTo>
                      <a:lnTo>
                        <a:pt x="20" y="43"/>
                      </a:lnTo>
                      <a:lnTo>
                        <a:pt x="100" y="43"/>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6" name="Freeform 1760">
                  <a:extLst>
                    <a:ext uri="{FF2B5EF4-FFF2-40B4-BE49-F238E27FC236}">
                      <a16:creationId xmlns:a16="http://schemas.microsoft.com/office/drawing/2014/main" id="{4F923038-5F54-6132-99F1-B28536F5FEEC}"/>
                    </a:ext>
                  </a:extLst>
                </p:cNvPr>
                <p:cNvSpPr>
                  <a:spLocks/>
                </p:cNvSpPr>
                <p:nvPr/>
              </p:nvSpPr>
              <p:spPr bwMode="auto">
                <a:xfrm>
                  <a:off x="6218238" y="5130801"/>
                  <a:ext cx="28575" cy="9525"/>
                </a:xfrm>
                <a:custGeom>
                  <a:avLst/>
                  <a:gdLst>
                    <a:gd name="T0" fmla="*/ 100 w 122"/>
                    <a:gd name="T1" fmla="*/ 43 h 43"/>
                    <a:gd name="T2" fmla="*/ 100 w 122"/>
                    <a:gd name="T3" fmla="*/ 43 h 43"/>
                    <a:gd name="T4" fmla="*/ 108 w 122"/>
                    <a:gd name="T5" fmla="*/ 40 h 43"/>
                    <a:gd name="T6" fmla="*/ 113 w 122"/>
                    <a:gd name="T7" fmla="*/ 37 h 43"/>
                    <a:gd name="T8" fmla="*/ 117 w 122"/>
                    <a:gd name="T9" fmla="*/ 34 h 43"/>
                    <a:gd name="T10" fmla="*/ 120 w 122"/>
                    <a:gd name="T11" fmla="*/ 30 h 43"/>
                    <a:gd name="T12" fmla="*/ 122 w 122"/>
                    <a:gd name="T13" fmla="*/ 26 h 43"/>
                    <a:gd name="T14" fmla="*/ 122 w 122"/>
                    <a:gd name="T15" fmla="*/ 21 h 43"/>
                    <a:gd name="T16" fmla="*/ 121 w 122"/>
                    <a:gd name="T17" fmla="*/ 15 h 43"/>
                    <a:gd name="T18" fmla="*/ 119 w 122"/>
                    <a:gd name="T19" fmla="*/ 10 h 43"/>
                    <a:gd name="T20" fmla="*/ 119 w 122"/>
                    <a:gd name="T21" fmla="*/ 10 h 43"/>
                    <a:gd name="T22" fmla="*/ 115 w 122"/>
                    <a:gd name="T23" fmla="*/ 7 h 43"/>
                    <a:gd name="T24" fmla="*/ 111 w 122"/>
                    <a:gd name="T25" fmla="*/ 5 h 43"/>
                    <a:gd name="T26" fmla="*/ 107 w 122"/>
                    <a:gd name="T27" fmla="*/ 4 h 43"/>
                    <a:gd name="T28" fmla="*/ 102 w 122"/>
                    <a:gd name="T29" fmla="*/ 4 h 43"/>
                    <a:gd name="T30" fmla="*/ 95 w 122"/>
                    <a:gd name="T31" fmla="*/ 5 h 43"/>
                    <a:gd name="T32" fmla="*/ 93 w 122"/>
                    <a:gd name="T33" fmla="*/ 6 h 43"/>
                    <a:gd name="T34" fmla="*/ 92 w 122"/>
                    <a:gd name="T35" fmla="*/ 7 h 43"/>
                    <a:gd name="T36" fmla="*/ 92 w 122"/>
                    <a:gd name="T37" fmla="*/ 7 h 43"/>
                    <a:gd name="T38" fmla="*/ 85 w 122"/>
                    <a:gd name="T39" fmla="*/ 4 h 43"/>
                    <a:gd name="T40" fmla="*/ 78 w 122"/>
                    <a:gd name="T41" fmla="*/ 2 h 43"/>
                    <a:gd name="T42" fmla="*/ 69 w 122"/>
                    <a:gd name="T43" fmla="*/ 1 h 43"/>
                    <a:gd name="T44" fmla="*/ 56 w 122"/>
                    <a:gd name="T45" fmla="*/ 0 h 43"/>
                    <a:gd name="T46" fmla="*/ 56 w 122"/>
                    <a:gd name="T47" fmla="*/ 0 h 43"/>
                    <a:gd name="T48" fmla="*/ 50 w 122"/>
                    <a:gd name="T49" fmla="*/ 1 h 43"/>
                    <a:gd name="T50" fmla="*/ 43 w 122"/>
                    <a:gd name="T51" fmla="*/ 2 h 43"/>
                    <a:gd name="T52" fmla="*/ 37 w 122"/>
                    <a:gd name="T53" fmla="*/ 4 h 43"/>
                    <a:gd name="T54" fmla="*/ 30 w 122"/>
                    <a:gd name="T55" fmla="*/ 7 h 43"/>
                    <a:gd name="T56" fmla="*/ 30 w 122"/>
                    <a:gd name="T57" fmla="*/ 7 h 43"/>
                    <a:gd name="T58" fmla="*/ 28 w 122"/>
                    <a:gd name="T59" fmla="*/ 6 h 43"/>
                    <a:gd name="T60" fmla="*/ 26 w 122"/>
                    <a:gd name="T61" fmla="*/ 5 h 43"/>
                    <a:gd name="T62" fmla="*/ 19 w 122"/>
                    <a:gd name="T63" fmla="*/ 4 h 43"/>
                    <a:gd name="T64" fmla="*/ 15 w 122"/>
                    <a:gd name="T65" fmla="*/ 5 h 43"/>
                    <a:gd name="T66" fmla="*/ 11 w 122"/>
                    <a:gd name="T67" fmla="*/ 6 h 43"/>
                    <a:gd name="T68" fmla="*/ 7 w 122"/>
                    <a:gd name="T69" fmla="*/ 8 h 43"/>
                    <a:gd name="T70" fmla="*/ 3 w 122"/>
                    <a:gd name="T71" fmla="*/ 11 h 43"/>
                    <a:gd name="T72" fmla="*/ 3 w 122"/>
                    <a:gd name="T73" fmla="*/ 11 h 43"/>
                    <a:gd name="T74" fmla="*/ 1 w 122"/>
                    <a:gd name="T75" fmla="*/ 16 h 43"/>
                    <a:gd name="T76" fmla="*/ 0 w 122"/>
                    <a:gd name="T77" fmla="*/ 22 h 43"/>
                    <a:gd name="T78" fmla="*/ 0 w 122"/>
                    <a:gd name="T79" fmla="*/ 26 h 43"/>
                    <a:gd name="T80" fmla="*/ 2 w 122"/>
                    <a:gd name="T81" fmla="*/ 30 h 43"/>
                    <a:gd name="T82" fmla="*/ 5 w 122"/>
                    <a:gd name="T83" fmla="*/ 34 h 43"/>
                    <a:gd name="T84" fmla="*/ 9 w 122"/>
                    <a:gd name="T85" fmla="*/ 37 h 43"/>
                    <a:gd name="T86" fmla="*/ 14 w 122"/>
                    <a:gd name="T87" fmla="*/ 40 h 43"/>
                    <a:gd name="T88" fmla="*/ 20 w 122"/>
                    <a:gd name="T89" fmla="*/ 43 h 43"/>
                    <a:gd name="T90" fmla="*/ 100 w 122"/>
                    <a:gd name="T91"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2" h="43">
                      <a:moveTo>
                        <a:pt x="100" y="43"/>
                      </a:moveTo>
                      <a:lnTo>
                        <a:pt x="100" y="43"/>
                      </a:lnTo>
                      <a:lnTo>
                        <a:pt x="108" y="40"/>
                      </a:lnTo>
                      <a:lnTo>
                        <a:pt x="113" y="37"/>
                      </a:lnTo>
                      <a:lnTo>
                        <a:pt x="117" y="34"/>
                      </a:lnTo>
                      <a:lnTo>
                        <a:pt x="120" y="30"/>
                      </a:lnTo>
                      <a:lnTo>
                        <a:pt x="122" y="26"/>
                      </a:lnTo>
                      <a:lnTo>
                        <a:pt x="122" y="21"/>
                      </a:lnTo>
                      <a:lnTo>
                        <a:pt x="121" y="15"/>
                      </a:lnTo>
                      <a:lnTo>
                        <a:pt x="119" y="10"/>
                      </a:lnTo>
                      <a:lnTo>
                        <a:pt x="119" y="10"/>
                      </a:lnTo>
                      <a:lnTo>
                        <a:pt x="115" y="7"/>
                      </a:lnTo>
                      <a:lnTo>
                        <a:pt x="111" y="5"/>
                      </a:lnTo>
                      <a:lnTo>
                        <a:pt x="107" y="4"/>
                      </a:lnTo>
                      <a:lnTo>
                        <a:pt x="102" y="4"/>
                      </a:lnTo>
                      <a:lnTo>
                        <a:pt x="95" y="5"/>
                      </a:lnTo>
                      <a:lnTo>
                        <a:pt x="93" y="6"/>
                      </a:lnTo>
                      <a:lnTo>
                        <a:pt x="92" y="7"/>
                      </a:lnTo>
                      <a:lnTo>
                        <a:pt x="92" y="7"/>
                      </a:lnTo>
                      <a:lnTo>
                        <a:pt x="85" y="4"/>
                      </a:lnTo>
                      <a:lnTo>
                        <a:pt x="78" y="2"/>
                      </a:lnTo>
                      <a:lnTo>
                        <a:pt x="69" y="1"/>
                      </a:lnTo>
                      <a:lnTo>
                        <a:pt x="56" y="0"/>
                      </a:lnTo>
                      <a:lnTo>
                        <a:pt x="56" y="0"/>
                      </a:lnTo>
                      <a:lnTo>
                        <a:pt x="50" y="1"/>
                      </a:lnTo>
                      <a:lnTo>
                        <a:pt x="43" y="2"/>
                      </a:lnTo>
                      <a:lnTo>
                        <a:pt x="37" y="4"/>
                      </a:lnTo>
                      <a:lnTo>
                        <a:pt x="30" y="7"/>
                      </a:lnTo>
                      <a:lnTo>
                        <a:pt x="30" y="7"/>
                      </a:lnTo>
                      <a:lnTo>
                        <a:pt x="28" y="6"/>
                      </a:lnTo>
                      <a:lnTo>
                        <a:pt x="26" y="5"/>
                      </a:lnTo>
                      <a:lnTo>
                        <a:pt x="19" y="4"/>
                      </a:lnTo>
                      <a:lnTo>
                        <a:pt x="15" y="5"/>
                      </a:lnTo>
                      <a:lnTo>
                        <a:pt x="11" y="6"/>
                      </a:lnTo>
                      <a:lnTo>
                        <a:pt x="7" y="8"/>
                      </a:lnTo>
                      <a:lnTo>
                        <a:pt x="3" y="11"/>
                      </a:lnTo>
                      <a:lnTo>
                        <a:pt x="3" y="11"/>
                      </a:lnTo>
                      <a:lnTo>
                        <a:pt x="1" y="16"/>
                      </a:lnTo>
                      <a:lnTo>
                        <a:pt x="0" y="22"/>
                      </a:lnTo>
                      <a:lnTo>
                        <a:pt x="0" y="26"/>
                      </a:lnTo>
                      <a:lnTo>
                        <a:pt x="2" y="30"/>
                      </a:lnTo>
                      <a:lnTo>
                        <a:pt x="5" y="34"/>
                      </a:lnTo>
                      <a:lnTo>
                        <a:pt x="9" y="37"/>
                      </a:lnTo>
                      <a:lnTo>
                        <a:pt x="14" y="40"/>
                      </a:lnTo>
                      <a:lnTo>
                        <a:pt x="20" y="43"/>
                      </a:lnTo>
                      <a:lnTo>
                        <a:pt x="100" y="4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7" name="Freeform 1761">
                  <a:extLst>
                    <a:ext uri="{FF2B5EF4-FFF2-40B4-BE49-F238E27FC236}">
                      <a16:creationId xmlns:a16="http://schemas.microsoft.com/office/drawing/2014/main" id="{D7D4B7B5-F63F-8890-5AEA-251FB2713690}"/>
                    </a:ext>
                  </a:extLst>
                </p:cNvPr>
                <p:cNvSpPr>
                  <a:spLocks/>
                </p:cNvSpPr>
                <p:nvPr/>
              </p:nvSpPr>
              <p:spPr bwMode="auto">
                <a:xfrm>
                  <a:off x="6218238" y="5130801"/>
                  <a:ext cx="28575" cy="9525"/>
                </a:xfrm>
                <a:custGeom>
                  <a:avLst/>
                  <a:gdLst>
                    <a:gd name="T0" fmla="*/ 100 w 122"/>
                    <a:gd name="T1" fmla="*/ 43 h 43"/>
                    <a:gd name="T2" fmla="*/ 100 w 122"/>
                    <a:gd name="T3" fmla="*/ 43 h 43"/>
                    <a:gd name="T4" fmla="*/ 108 w 122"/>
                    <a:gd name="T5" fmla="*/ 40 h 43"/>
                    <a:gd name="T6" fmla="*/ 113 w 122"/>
                    <a:gd name="T7" fmla="*/ 37 h 43"/>
                    <a:gd name="T8" fmla="*/ 117 w 122"/>
                    <a:gd name="T9" fmla="*/ 34 h 43"/>
                    <a:gd name="T10" fmla="*/ 120 w 122"/>
                    <a:gd name="T11" fmla="*/ 30 h 43"/>
                    <a:gd name="T12" fmla="*/ 122 w 122"/>
                    <a:gd name="T13" fmla="*/ 26 h 43"/>
                    <a:gd name="T14" fmla="*/ 122 w 122"/>
                    <a:gd name="T15" fmla="*/ 21 h 43"/>
                    <a:gd name="T16" fmla="*/ 121 w 122"/>
                    <a:gd name="T17" fmla="*/ 15 h 43"/>
                    <a:gd name="T18" fmla="*/ 119 w 122"/>
                    <a:gd name="T19" fmla="*/ 10 h 43"/>
                    <a:gd name="T20" fmla="*/ 119 w 122"/>
                    <a:gd name="T21" fmla="*/ 10 h 43"/>
                    <a:gd name="T22" fmla="*/ 115 w 122"/>
                    <a:gd name="T23" fmla="*/ 7 h 43"/>
                    <a:gd name="T24" fmla="*/ 111 w 122"/>
                    <a:gd name="T25" fmla="*/ 5 h 43"/>
                    <a:gd name="T26" fmla="*/ 107 w 122"/>
                    <a:gd name="T27" fmla="*/ 4 h 43"/>
                    <a:gd name="T28" fmla="*/ 102 w 122"/>
                    <a:gd name="T29" fmla="*/ 4 h 43"/>
                    <a:gd name="T30" fmla="*/ 95 w 122"/>
                    <a:gd name="T31" fmla="*/ 5 h 43"/>
                    <a:gd name="T32" fmla="*/ 92 w 122"/>
                    <a:gd name="T33" fmla="*/ 7 h 43"/>
                    <a:gd name="T34" fmla="*/ 92 w 122"/>
                    <a:gd name="T35" fmla="*/ 7 h 43"/>
                    <a:gd name="T36" fmla="*/ 85 w 122"/>
                    <a:gd name="T37" fmla="*/ 4 h 43"/>
                    <a:gd name="T38" fmla="*/ 78 w 122"/>
                    <a:gd name="T39" fmla="*/ 2 h 43"/>
                    <a:gd name="T40" fmla="*/ 69 w 122"/>
                    <a:gd name="T41" fmla="*/ 1 h 43"/>
                    <a:gd name="T42" fmla="*/ 56 w 122"/>
                    <a:gd name="T43" fmla="*/ 0 h 43"/>
                    <a:gd name="T44" fmla="*/ 56 w 122"/>
                    <a:gd name="T45" fmla="*/ 0 h 43"/>
                    <a:gd name="T46" fmla="*/ 50 w 122"/>
                    <a:gd name="T47" fmla="*/ 1 h 43"/>
                    <a:gd name="T48" fmla="*/ 43 w 122"/>
                    <a:gd name="T49" fmla="*/ 2 h 43"/>
                    <a:gd name="T50" fmla="*/ 37 w 122"/>
                    <a:gd name="T51" fmla="*/ 4 h 43"/>
                    <a:gd name="T52" fmla="*/ 30 w 122"/>
                    <a:gd name="T53" fmla="*/ 7 h 43"/>
                    <a:gd name="T54" fmla="*/ 30 w 122"/>
                    <a:gd name="T55" fmla="*/ 7 h 43"/>
                    <a:gd name="T56" fmla="*/ 26 w 122"/>
                    <a:gd name="T57" fmla="*/ 5 h 43"/>
                    <a:gd name="T58" fmla="*/ 19 w 122"/>
                    <a:gd name="T59" fmla="*/ 4 h 43"/>
                    <a:gd name="T60" fmla="*/ 15 w 122"/>
                    <a:gd name="T61" fmla="*/ 5 h 43"/>
                    <a:gd name="T62" fmla="*/ 11 w 122"/>
                    <a:gd name="T63" fmla="*/ 6 h 43"/>
                    <a:gd name="T64" fmla="*/ 7 w 122"/>
                    <a:gd name="T65" fmla="*/ 8 h 43"/>
                    <a:gd name="T66" fmla="*/ 3 w 122"/>
                    <a:gd name="T67" fmla="*/ 11 h 43"/>
                    <a:gd name="T68" fmla="*/ 3 w 122"/>
                    <a:gd name="T69" fmla="*/ 11 h 43"/>
                    <a:gd name="T70" fmla="*/ 1 w 122"/>
                    <a:gd name="T71" fmla="*/ 16 h 43"/>
                    <a:gd name="T72" fmla="*/ 0 w 122"/>
                    <a:gd name="T73" fmla="*/ 22 h 43"/>
                    <a:gd name="T74" fmla="*/ 0 w 122"/>
                    <a:gd name="T75" fmla="*/ 26 h 43"/>
                    <a:gd name="T76" fmla="*/ 2 w 122"/>
                    <a:gd name="T77" fmla="*/ 30 h 43"/>
                    <a:gd name="T78" fmla="*/ 5 w 122"/>
                    <a:gd name="T79" fmla="*/ 34 h 43"/>
                    <a:gd name="T80" fmla="*/ 9 w 122"/>
                    <a:gd name="T81" fmla="*/ 37 h 43"/>
                    <a:gd name="T82" fmla="*/ 14 w 122"/>
                    <a:gd name="T83" fmla="*/ 40 h 43"/>
                    <a:gd name="T84" fmla="*/ 20 w 122"/>
                    <a:gd name="T85" fmla="*/ 43 h 43"/>
                    <a:gd name="T86" fmla="*/ 100 w 122"/>
                    <a:gd name="T87"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2" h="43">
                      <a:moveTo>
                        <a:pt x="100" y="43"/>
                      </a:moveTo>
                      <a:lnTo>
                        <a:pt x="100" y="43"/>
                      </a:lnTo>
                      <a:lnTo>
                        <a:pt x="108" y="40"/>
                      </a:lnTo>
                      <a:lnTo>
                        <a:pt x="113" y="37"/>
                      </a:lnTo>
                      <a:lnTo>
                        <a:pt x="117" y="34"/>
                      </a:lnTo>
                      <a:lnTo>
                        <a:pt x="120" y="30"/>
                      </a:lnTo>
                      <a:lnTo>
                        <a:pt x="122" y="26"/>
                      </a:lnTo>
                      <a:lnTo>
                        <a:pt x="122" y="21"/>
                      </a:lnTo>
                      <a:lnTo>
                        <a:pt x="121" y="15"/>
                      </a:lnTo>
                      <a:lnTo>
                        <a:pt x="119" y="10"/>
                      </a:lnTo>
                      <a:lnTo>
                        <a:pt x="119" y="10"/>
                      </a:lnTo>
                      <a:lnTo>
                        <a:pt x="115" y="7"/>
                      </a:lnTo>
                      <a:lnTo>
                        <a:pt x="111" y="5"/>
                      </a:lnTo>
                      <a:lnTo>
                        <a:pt x="107" y="4"/>
                      </a:lnTo>
                      <a:lnTo>
                        <a:pt x="102" y="4"/>
                      </a:lnTo>
                      <a:lnTo>
                        <a:pt x="95" y="5"/>
                      </a:lnTo>
                      <a:lnTo>
                        <a:pt x="92" y="7"/>
                      </a:lnTo>
                      <a:lnTo>
                        <a:pt x="92" y="7"/>
                      </a:lnTo>
                      <a:lnTo>
                        <a:pt x="85" y="4"/>
                      </a:lnTo>
                      <a:lnTo>
                        <a:pt x="78" y="2"/>
                      </a:lnTo>
                      <a:lnTo>
                        <a:pt x="69" y="1"/>
                      </a:lnTo>
                      <a:lnTo>
                        <a:pt x="56" y="0"/>
                      </a:lnTo>
                      <a:lnTo>
                        <a:pt x="56" y="0"/>
                      </a:lnTo>
                      <a:lnTo>
                        <a:pt x="50" y="1"/>
                      </a:lnTo>
                      <a:lnTo>
                        <a:pt x="43" y="2"/>
                      </a:lnTo>
                      <a:lnTo>
                        <a:pt x="37" y="4"/>
                      </a:lnTo>
                      <a:lnTo>
                        <a:pt x="30" y="7"/>
                      </a:lnTo>
                      <a:lnTo>
                        <a:pt x="30" y="7"/>
                      </a:lnTo>
                      <a:lnTo>
                        <a:pt x="26" y="5"/>
                      </a:lnTo>
                      <a:lnTo>
                        <a:pt x="19" y="4"/>
                      </a:lnTo>
                      <a:lnTo>
                        <a:pt x="15" y="5"/>
                      </a:lnTo>
                      <a:lnTo>
                        <a:pt x="11" y="6"/>
                      </a:lnTo>
                      <a:lnTo>
                        <a:pt x="7" y="8"/>
                      </a:lnTo>
                      <a:lnTo>
                        <a:pt x="3" y="11"/>
                      </a:lnTo>
                      <a:lnTo>
                        <a:pt x="3" y="11"/>
                      </a:lnTo>
                      <a:lnTo>
                        <a:pt x="1" y="16"/>
                      </a:lnTo>
                      <a:lnTo>
                        <a:pt x="0" y="22"/>
                      </a:lnTo>
                      <a:lnTo>
                        <a:pt x="0" y="26"/>
                      </a:lnTo>
                      <a:lnTo>
                        <a:pt x="2" y="30"/>
                      </a:lnTo>
                      <a:lnTo>
                        <a:pt x="5" y="34"/>
                      </a:lnTo>
                      <a:lnTo>
                        <a:pt x="9" y="37"/>
                      </a:lnTo>
                      <a:lnTo>
                        <a:pt x="14" y="40"/>
                      </a:lnTo>
                      <a:lnTo>
                        <a:pt x="20" y="43"/>
                      </a:lnTo>
                      <a:lnTo>
                        <a:pt x="100" y="4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28" name="Freeform 1762">
                  <a:extLst>
                    <a:ext uri="{FF2B5EF4-FFF2-40B4-BE49-F238E27FC236}">
                      <a16:creationId xmlns:a16="http://schemas.microsoft.com/office/drawing/2014/main" id="{657286BB-D444-53CD-F0BD-4EBB28010AB4}"/>
                    </a:ext>
                  </a:extLst>
                </p:cNvPr>
                <p:cNvSpPr>
                  <a:spLocks/>
                </p:cNvSpPr>
                <p:nvPr/>
              </p:nvSpPr>
              <p:spPr bwMode="auto">
                <a:xfrm>
                  <a:off x="6219825" y="5129213"/>
                  <a:ext cx="0" cy="0"/>
                </a:xfrm>
                <a:custGeom>
                  <a:avLst/>
                  <a:gdLst>
                    <a:gd name="T0" fmla="*/ 4 h 4"/>
                    <a:gd name="T1" fmla="*/ 4 h 4"/>
                    <a:gd name="T2" fmla="*/ 0 h 4"/>
                    <a:gd name="T3" fmla="*/ 4 h 4"/>
                  </a:gdLst>
                  <a:ahLst/>
                  <a:cxnLst>
                    <a:cxn ang="0">
                      <a:pos x="0" y="T0"/>
                    </a:cxn>
                    <a:cxn ang="0">
                      <a:pos x="0" y="T1"/>
                    </a:cxn>
                    <a:cxn ang="0">
                      <a:pos x="0" y="T2"/>
                    </a:cxn>
                    <a:cxn ang="0">
                      <a:pos x="0" y="T3"/>
                    </a:cxn>
                  </a:cxnLst>
                  <a:rect l="0" t="0" r="r" b="b"/>
                  <a:pathLst>
                    <a:path h="4">
                      <a:moveTo>
                        <a:pt x="0" y="4"/>
                      </a:moveTo>
                      <a:lnTo>
                        <a:pt x="0" y="4"/>
                      </a:lnTo>
                      <a:lnTo>
                        <a:pt x="0" y="0"/>
                      </a:lnTo>
                      <a:lnTo>
                        <a:pt x="0" y="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9" name="Freeform 1763">
                  <a:extLst>
                    <a:ext uri="{FF2B5EF4-FFF2-40B4-BE49-F238E27FC236}">
                      <a16:creationId xmlns:a16="http://schemas.microsoft.com/office/drawing/2014/main" id="{57E849BC-B6A6-30F2-567E-A9C4DEE47887}"/>
                    </a:ext>
                  </a:extLst>
                </p:cNvPr>
                <p:cNvSpPr>
                  <a:spLocks/>
                </p:cNvSpPr>
                <p:nvPr/>
              </p:nvSpPr>
              <p:spPr bwMode="auto">
                <a:xfrm>
                  <a:off x="6219825" y="5129213"/>
                  <a:ext cx="0" cy="0"/>
                </a:xfrm>
                <a:custGeom>
                  <a:avLst/>
                  <a:gdLst>
                    <a:gd name="T0" fmla="*/ 4 h 4"/>
                    <a:gd name="T1" fmla="*/ 4 h 4"/>
                    <a:gd name="T2" fmla="*/ 0 h 4"/>
                    <a:gd name="T3" fmla="*/ 4 h 4"/>
                  </a:gdLst>
                  <a:ahLst/>
                  <a:cxnLst>
                    <a:cxn ang="0">
                      <a:pos x="0" y="T0"/>
                    </a:cxn>
                    <a:cxn ang="0">
                      <a:pos x="0" y="T1"/>
                    </a:cxn>
                    <a:cxn ang="0">
                      <a:pos x="0" y="T2"/>
                    </a:cxn>
                    <a:cxn ang="0">
                      <a:pos x="0" y="T3"/>
                    </a:cxn>
                  </a:cxnLst>
                  <a:rect l="0" t="0" r="r" b="b"/>
                  <a:pathLst>
                    <a:path h="4">
                      <a:moveTo>
                        <a:pt x="0" y="4"/>
                      </a:moveTo>
                      <a:lnTo>
                        <a:pt x="0" y="4"/>
                      </a:lnTo>
                      <a:lnTo>
                        <a:pt x="0" y="0"/>
                      </a:lnTo>
                      <a:lnTo>
                        <a:pt x="0" y="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30" name="Freeform 1764">
                  <a:extLst>
                    <a:ext uri="{FF2B5EF4-FFF2-40B4-BE49-F238E27FC236}">
                      <a16:creationId xmlns:a16="http://schemas.microsoft.com/office/drawing/2014/main" id="{9D9599F3-A7F6-0E3C-D219-F32E1E77782D}"/>
                    </a:ext>
                  </a:extLst>
                </p:cNvPr>
                <p:cNvSpPr>
                  <a:spLocks/>
                </p:cNvSpPr>
                <p:nvPr/>
              </p:nvSpPr>
              <p:spPr bwMode="auto">
                <a:xfrm>
                  <a:off x="6218238" y="5129213"/>
                  <a:ext cx="7938" cy="7938"/>
                </a:xfrm>
                <a:custGeom>
                  <a:avLst/>
                  <a:gdLst>
                    <a:gd name="T0" fmla="*/ 9 w 36"/>
                    <a:gd name="T1" fmla="*/ 23 h 32"/>
                    <a:gd name="T2" fmla="*/ 9 w 36"/>
                    <a:gd name="T3" fmla="*/ 23 h 32"/>
                    <a:gd name="T4" fmla="*/ 4 w 36"/>
                    <a:gd name="T5" fmla="*/ 20 h 32"/>
                    <a:gd name="T6" fmla="*/ 3 w 36"/>
                    <a:gd name="T7" fmla="*/ 18 h 32"/>
                    <a:gd name="T8" fmla="*/ 2 w 36"/>
                    <a:gd name="T9" fmla="*/ 17 h 32"/>
                    <a:gd name="T10" fmla="*/ 3 w 36"/>
                    <a:gd name="T11" fmla="*/ 15 h 32"/>
                    <a:gd name="T12" fmla="*/ 4 w 36"/>
                    <a:gd name="T13" fmla="*/ 13 h 32"/>
                    <a:gd name="T14" fmla="*/ 9 w 36"/>
                    <a:gd name="T15" fmla="*/ 8 h 32"/>
                    <a:gd name="T16" fmla="*/ 9 w 36"/>
                    <a:gd name="T17" fmla="*/ 8 h 32"/>
                    <a:gd name="T18" fmla="*/ 10 w 36"/>
                    <a:gd name="T19" fmla="*/ 7 h 32"/>
                    <a:gd name="T20" fmla="*/ 12 w 36"/>
                    <a:gd name="T21" fmla="*/ 5 h 32"/>
                    <a:gd name="T22" fmla="*/ 18 w 36"/>
                    <a:gd name="T23" fmla="*/ 3 h 32"/>
                    <a:gd name="T24" fmla="*/ 24 w 36"/>
                    <a:gd name="T25" fmla="*/ 2 h 32"/>
                    <a:gd name="T26" fmla="*/ 26 w 36"/>
                    <a:gd name="T27" fmla="*/ 2 h 32"/>
                    <a:gd name="T28" fmla="*/ 36 w 36"/>
                    <a:gd name="T29" fmla="*/ 1 h 32"/>
                    <a:gd name="T30" fmla="*/ 36 w 36"/>
                    <a:gd name="T31" fmla="*/ 1 h 32"/>
                    <a:gd name="T32" fmla="*/ 27 w 36"/>
                    <a:gd name="T33" fmla="*/ 0 h 32"/>
                    <a:gd name="T34" fmla="*/ 22 w 36"/>
                    <a:gd name="T35" fmla="*/ 0 h 32"/>
                    <a:gd name="T36" fmla="*/ 18 w 36"/>
                    <a:gd name="T37" fmla="*/ 0 h 32"/>
                    <a:gd name="T38" fmla="*/ 13 w 36"/>
                    <a:gd name="T39" fmla="*/ 2 h 32"/>
                    <a:gd name="T40" fmla="*/ 8 w 36"/>
                    <a:gd name="T41" fmla="*/ 4 h 32"/>
                    <a:gd name="T42" fmla="*/ 4 w 36"/>
                    <a:gd name="T43" fmla="*/ 8 h 32"/>
                    <a:gd name="T44" fmla="*/ 0 w 36"/>
                    <a:gd name="T45" fmla="*/ 13 h 32"/>
                    <a:gd name="T46" fmla="*/ 0 w 36"/>
                    <a:gd name="T47" fmla="*/ 13 h 32"/>
                    <a:gd name="T48" fmla="*/ 0 w 36"/>
                    <a:gd name="T49" fmla="*/ 18 h 32"/>
                    <a:gd name="T50" fmla="*/ 1 w 36"/>
                    <a:gd name="T51" fmla="*/ 24 h 32"/>
                    <a:gd name="T52" fmla="*/ 2 w 36"/>
                    <a:gd name="T53" fmla="*/ 26 h 32"/>
                    <a:gd name="T54" fmla="*/ 4 w 36"/>
                    <a:gd name="T55" fmla="*/ 29 h 32"/>
                    <a:gd name="T56" fmla="*/ 6 w 36"/>
                    <a:gd name="T57" fmla="*/ 31 h 32"/>
                    <a:gd name="T58" fmla="*/ 9 w 36"/>
                    <a:gd name="T59" fmla="*/ 32 h 32"/>
                    <a:gd name="T60" fmla="*/ 9 w 36"/>
                    <a:gd name="T61" fmla="*/ 23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6" h="32">
                      <a:moveTo>
                        <a:pt x="9" y="23"/>
                      </a:moveTo>
                      <a:lnTo>
                        <a:pt x="9" y="23"/>
                      </a:lnTo>
                      <a:lnTo>
                        <a:pt x="4" y="20"/>
                      </a:lnTo>
                      <a:lnTo>
                        <a:pt x="3" y="18"/>
                      </a:lnTo>
                      <a:lnTo>
                        <a:pt x="2" y="17"/>
                      </a:lnTo>
                      <a:lnTo>
                        <a:pt x="3" y="15"/>
                      </a:lnTo>
                      <a:lnTo>
                        <a:pt x="4" y="13"/>
                      </a:lnTo>
                      <a:lnTo>
                        <a:pt x="9" y="8"/>
                      </a:lnTo>
                      <a:lnTo>
                        <a:pt x="9" y="8"/>
                      </a:lnTo>
                      <a:lnTo>
                        <a:pt x="10" y="7"/>
                      </a:lnTo>
                      <a:lnTo>
                        <a:pt x="12" y="5"/>
                      </a:lnTo>
                      <a:lnTo>
                        <a:pt x="18" y="3"/>
                      </a:lnTo>
                      <a:lnTo>
                        <a:pt x="24" y="2"/>
                      </a:lnTo>
                      <a:lnTo>
                        <a:pt x="26" y="2"/>
                      </a:lnTo>
                      <a:lnTo>
                        <a:pt x="36" y="1"/>
                      </a:lnTo>
                      <a:lnTo>
                        <a:pt x="36" y="1"/>
                      </a:lnTo>
                      <a:lnTo>
                        <a:pt x="27" y="0"/>
                      </a:lnTo>
                      <a:lnTo>
                        <a:pt x="22" y="0"/>
                      </a:lnTo>
                      <a:lnTo>
                        <a:pt x="18" y="0"/>
                      </a:lnTo>
                      <a:lnTo>
                        <a:pt x="13" y="2"/>
                      </a:lnTo>
                      <a:lnTo>
                        <a:pt x="8" y="4"/>
                      </a:lnTo>
                      <a:lnTo>
                        <a:pt x="4" y="8"/>
                      </a:lnTo>
                      <a:lnTo>
                        <a:pt x="0" y="13"/>
                      </a:lnTo>
                      <a:lnTo>
                        <a:pt x="0" y="13"/>
                      </a:lnTo>
                      <a:lnTo>
                        <a:pt x="0" y="18"/>
                      </a:lnTo>
                      <a:lnTo>
                        <a:pt x="1" y="24"/>
                      </a:lnTo>
                      <a:lnTo>
                        <a:pt x="2" y="26"/>
                      </a:lnTo>
                      <a:lnTo>
                        <a:pt x="4" y="29"/>
                      </a:lnTo>
                      <a:lnTo>
                        <a:pt x="6" y="31"/>
                      </a:lnTo>
                      <a:lnTo>
                        <a:pt x="9" y="32"/>
                      </a:lnTo>
                      <a:lnTo>
                        <a:pt x="9" y="2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1" name="Freeform 1765">
                  <a:extLst>
                    <a:ext uri="{FF2B5EF4-FFF2-40B4-BE49-F238E27FC236}">
                      <a16:creationId xmlns:a16="http://schemas.microsoft.com/office/drawing/2014/main" id="{818D6C4A-8992-76CD-9276-6B67DBA6DBA2}"/>
                    </a:ext>
                  </a:extLst>
                </p:cNvPr>
                <p:cNvSpPr>
                  <a:spLocks/>
                </p:cNvSpPr>
                <p:nvPr/>
              </p:nvSpPr>
              <p:spPr bwMode="auto">
                <a:xfrm>
                  <a:off x="6218238" y="5129213"/>
                  <a:ext cx="7938" cy="7938"/>
                </a:xfrm>
                <a:custGeom>
                  <a:avLst/>
                  <a:gdLst>
                    <a:gd name="T0" fmla="*/ 9 w 36"/>
                    <a:gd name="T1" fmla="*/ 23 h 32"/>
                    <a:gd name="T2" fmla="*/ 9 w 36"/>
                    <a:gd name="T3" fmla="*/ 23 h 32"/>
                    <a:gd name="T4" fmla="*/ 4 w 36"/>
                    <a:gd name="T5" fmla="*/ 20 h 32"/>
                    <a:gd name="T6" fmla="*/ 3 w 36"/>
                    <a:gd name="T7" fmla="*/ 18 h 32"/>
                    <a:gd name="T8" fmla="*/ 2 w 36"/>
                    <a:gd name="T9" fmla="*/ 17 h 32"/>
                    <a:gd name="T10" fmla="*/ 3 w 36"/>
                    <a:gd name="T11" fmla="*/ 15 h 32"/>
                    <a:gd name="T12" fmla="*/ 4 w 36"/>
                    <a:gd name="T13" fmla="*/ 13 h 32"/>
                    <a:gd name="T14" fmla="*/ 9 w 36"/>
                    <a:gd name="T15" fmla="*/ 8 h 32"/>
                    <a:gd name="T16" fmla="*/ 9 w 36"/>
                    <a:gd name="T17" fmla="*/ 8 h 32"/>
                    <a:gd name="T18" fmla="*/ 10 w 36"/>
                    <a:gd name="T19" fmla="*/ 7 h 32"/>
                    <a:gd name="T20" fmla="*/ 12 w 36"/>
                    <a:gd name="T21" fmla="*/ 5 h 32"/>
                    <a:gd name="T22" fmla="*/ 18 w 36"/>
                    <a:gd name="T23" fmla="*/ 3 h 32"/>
                    <a:gd name="T24" fmla="*/ 24 w 36"/>
                    <a:gd name="T25" fmla="*/ 2 h 32"/>
                    <a:gd name="T26" fmla="*/ 26 w 36"/>
                    <a:gd name="T27" fmla="*/ 2 h 32"/>
                    <a:gd name="T28" fmla="*/ 36 w 36"/>
                    <a:gd name="T29" fmla="*/ 1 h 32"/>
                    <a:gd name="T30" fmla="*/ 36 w 36"/>
                    <a:gd name="T31" fmla="*/ 1 h 32"/>
                    <a:gd name="T32" fmla="*/ 27 w 36"/>
                    <a:gd name="T33" fmla="*/ 0 h 32"/>
                    <a:gd name="T34" fmla="*/ 22 w 36"/>
                    <a:gd name="T35" fmla="*/ 0 h 32"/>
                    <a:gd name="T36" fmla="*/ 18 w 36"/>
                    <a:gd name="T37" fmla="*/ 0 h 32"/>
                    <a:gd name="T38" fmla="*/ 13 w 36"/>
                    <a:gd name="T39" fmla="*/ 2 h 32"/>
                    <a:gd name="T40" fmla="*/ 8 w 36"/>
                    <a:gd name="T41" fmla="*/ 4 h 32"/>
                    <a:gd name="T42" fmla="*/ 4 w 36"/>
                    <a:gd name="T43" fmla="*/ 8 h 32"/>
                    <a:gd name="T44" fmla="*/ 0 w 36"/>
                    <a:gd name="T45" fmla="*/ 13 h 32"/>
                    <a:gd name="T46" fmla="*/ 0 w 36"/>
                    <a:gd name="T47" fmla="*/ 13 h 32"/>
                    <a:gd name="T48" fmla="*/ 0 w 36"/>
                    <a:gd name="T49" fmla="*/ 18 h 32"/>
                    <a:gd name="T50" fmla="*/ 1 w 36"/>
                    <a:gd name="T51" fmla="*/ 24 h 32"/>
                    <a:gd name="T52" fmla="*/ 2 w 36"/>
                    <a:gd name="T53" fmla="*/ 26 h 32"/>
                    <a:gd name="T54" fmla="*/ 4 w 36"/>
                    <a:gd name="T55" fmla="*/ 29 h 32"/>
                    <a:gd name="T56" fmla="*/ 6 w 36"/>
                    <a:gd name="T57" fmla="*/ 31 h 32"/>
                    <a:gd name="T58" fmla="*/ 9 w 36"/>
                    <a:gd name="T59" fmla="*/ 32 h 32"/>
                    <a:gd name="T60" fmla="*/ 9 w 36"/>
                    <a:gd name="T61" fmla="*/ 23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6" h="32">
                      <a:moveTo>
                        <a:pt x="9" y="23"/>
                      </a:moveTo>
                      <a:lnTo>
                        <a:pt x="9" y="23"/>
                      </a:lnTo>
                      <a:lnTo>
                        <a:pt x="4" y="20"/>
                      </a:lnTo>
                      <a:lnTo>
                        <a:pt x="3" y="18"/>
                      </a:lnTo>
                      <a:lnTo>
                        <a:pt x="2" y="17"/>
                      </a:lnTo>
                      <a:lnTo>
                        <a:pt x="3" y="15"/>
                      </a:lnTo>
                      <a:lnTo>
                        <a:pt x="4" y="13"/>
                      </a:lnTo>
                      <a:lnTo>
                        <a:pt x="9" y="8"/>
                      </a:lnTo>
                      <a:lnTo>
                        <a:pt x="9" y="8"/>
                      </a:lnTo>
                      <a:lnTo>
                        <a:pt x="10" y="7"/>
                      </a:lnTo>
                      <a:lnTo>
                        <a:pt x="12" y="5"/>
                      </a:lnTo>
                      <a:lnTo>
                        <a:pt x="18" y="3"/>
                      </a:lnTo>
                      <a:lnTo>
                        <a:pt x="24" y="2"/>
                      </a:lnTo>
                      <a:lnTo>
                        <a:pt x="26" y="2"/>
                      </a:lnTo>
                      <a:lnTo>
                        <a:pt x="36" y="1"/>
                      </a:lnTo>
                      <a:lnTo>
                        <a:pt x="36" y="1"/>
                      </a:lnTo>
                      <a:lnTo>
                        <a:pt x="27" y="0"/>
                      </a:lnTo>
                      <a:lnTo>
                        <a:pt x="22" y="0"/>
                      </a:lnTo>
                      <a:lnTo>
                        <a:pt x="18" y="0"/>
                      </a:lnTo>
                      <a:lnTo>
                        <a:pt x="13" y="2"/>
                      </a:lnTo>
                      <a:lnTo>
                        <a:pt x="8" y="4"/>
                      </a:lnTo>
                      <a:lnTo>
                        <a:pt x="4" y="8"/>
                      </a:lnTo>
                      <a:lnTo>
                        <a:pt x="0" y="13"/>
                      </a:lnTo>
                      <a:lnTo>
                        <a:pt x="0" y="13"/>
                      </a:lnTo>
                      <a:lnTo>
                        <a:pt x="0" y="18"/>
                      </a:lnTo>
                      <a:lnTo>
                        <a:pt x="1" y="24"/>
                      </a:lnTo>
                      <a:lnTo>
                        <a:pt x="2" y="26"/>
                      </a:lnTo>
                      <a:lnTo>
                        <a:pt x="4" y="29"/>
                      </a:lnTo>
                      <a:lnTo>
                        <a:pt x="6" y="31"/>
                      </a:lnTo>
                      <a:lnTo>
                        <a:pt x="9" y="32"/>
                      </a:lnTo>
                      <a:lnTo>
                        <a:pt x="9" y="2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2" name="Freeform 1766">
                  <a:extLst>
                    <a:ext uri="{FF2B5EF4-FFF2-40B4-BE49-F238E27FC236}">
                      <a16:creationId xmlns:a16="http://schemas.microsoft.com/office/drawing/2014/main" id="{333E4F08-0955-1109-A0DC-D22B76FA71F5}"/>
                    </a:ext>
                  </a:extLst>
                </p:cNvPr>
                <p:cNvSpPr>
                  <a:spLocks/>
                </p:cNvSpPr>
                <p:nvPr/>
              </p:nvSpPr>
              <p:spPr bwMode="auto">
                <a:xfrm>
                  <a:off x="6218238" y="5129213"/>
                  <a:ext cx="7938" cy="7938"/>
                </a:xfrm>
                <a:custGeom>
                  <a:avLst/>
                  <a:gdLst>
                    <a:gd name="T0" fmla="*/ 9 w 36"/>
                    <a:gd name="T1" fmla="*/ 23 h 32"/>
                    <a:gd name="T2" fmla="*/ 9 w 36"/>
                    <a:gd name="T3" fmla="*/ 23 h 32"/>
                    <a:gd name="T4" fmla="*/ 4 w 36"/>
                    <a:gd name="T5" fmla="*/ 20 h 32"/>
                    <a:gd name="T6" fmla="*/ 3 w 36"/>
                    <a:gd name="T7" fmla="*/ 18 h 32"/>
                    <a:gd name="T8" fmla="*/ 2 w 36"/>
                    <a:gd name="T9" fmla="*/ 17 h 32"/>
                    <a:gd name="T10" fmla="*/ 3 w 36"/>
                    <a:gd name="T11" fmla="*/ 15 h 32"/>
                    <a:gd name="T12" fmla="*/ 4 w 36"/>
                    <a:gd name="T13" fmla="*/ 13 h 32"/>
                    <a:gd name="T14" fmla="*/ 9 w 36"/>
                    <a:gd name="T15" fmla="*/ 8 h 32"/>
                    <a:gd name="T16" fmla="*/ 9 w 36"/>
                    <a:gd name="T17" fmla="*/ 8 h 32"/>
                    <a:gd name="T18" fmla="*/ 10 w 36"/>
                    <a:gd name="T19" fmla="*/ 7 h 32"/>
                    <a:gd name="T20" fmla="*/ 12 w 36"/>
                    <a:gd name="T21" fmla="*/ 5 h 32"/>
                    <a:gd name="T22" fmla="*/ 18 w 36"/>
                    <a:gd name="T23" fmla="*/ 3 h 32"/>
                    <a:gd name="T24" fmla="*/ 24 w 36"/>
                    <a:gd name="T25" fmla="*/ 2 h 32"/>
                    <a:gd name="T26" fmla="*/ 26 w 36"/>
                    <a:gd name="T27" fmla="*/ 2 h 32"/>
                    <a:gd name="T28" fmla="*/ 36 w 36"/>
                    <a:gd name="T29" fmla="*/ 1 h 32"/>
                    <a:gd name="T30" fmla="*/ 36 w 36"/>
                    <a:gd name="T31" fmla="*/ 1 h 32"/>
                    <a:gd name="T32" fmla="*/ 27 w 36"/>
                    <a:gd name="T33" fmla="*/ 0 h 32"/>
                    <a:gd name="T34" fmla="*/ 22 w 36"/>
                    <a:gd name="T35" fmla="*/ 0 h 32"/>
                    <a:gd name="T36" fmla="*/ 18 w 36"/>
                    <a:gd name="T37" fmla="*/ 0 h 32"/>
                    <a:gd name="T38" fmla="*/ 13 w 36"/>
                    <a:gd name="T39" fmla="*/ 2 h 32"/>
                    <a:gd name="T40" fmla="*/ 8 w 36"/>
                    <a:gd name="T41" fmla="*/ 4 h 32"/>
                    <a:gd name="T42" fmla="*/ 4 w 36"/>
                    <a:gd name="T43" fmla="*/ 8 h 32"/>
                    <a:gd name="T44" fmla="*/ 0 w 36"/>
                    <a:gd name="T45" fmla="*/ 13 h 32"/>
                    <a:gd name="T46" fmla="*/ 0 w 36"/>
                    <a:gd name="T47" fmla="*/ 13 h 32"/>
                    <a:gd name="T48" fmla="*/ 0 w 36"/>
                    <a:gd name="T49" fmla="*/ 18 h 32"/>
                    <a:gd name="T50" fmla="*/ 1 w 36"/>
                    <a:gd name="T51" fmla="*/ 24 h 32"/>
                    <a:gd name="T52" fmla="*/ 2 w 36"/>
                    <a:gd name="T53" fmla="*/ 26 h 32"/>
                    <a:gd name="T54" fmla="*/ 4 w 36"/>
                    <a:gd name="T55" fmla="*/ 29 h 32"/>
                    <a:gd name="T56" fmla="*/ 6 w 36"/>
                    <a:gd name="T57" fmla="*/ 31 h 32"/>
                    <a:gd name="T58" fmla="*/ 9 w 36"/>
                    <a:gd name="T59" fmla="*/ 32 h 32"/>
                    <a:gd name="T60" fmla="*/ 9 w 36"/>
                    <a:gd name="T61" fmla="*/ 23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6" h="32">
                      <a:moveTo>
                        <a:pt x="9" y="23"/>
                      </a:moveTo>
                      <a:lnTo>
                        <a:pt x="9" y="23"/>
                      </a:lnTo>
                      <a:lnTo>
                        <a:pt x="4" y="20"/>
                      </a:lnTo>
                      <a:lnTo>
                        <a:pt x="3" y="18"/>
                      </a:lnTo>
                      <a:lnTo>
                        <a:pt x="2" y="17"/>
                      </a:lnTo>
                      <a:lnTo>
                        <a:pt x="3" y="15"/>
                      </a:lnTo>
                      <a:lnTo>
                        <a:pt x="4" y="13"/>
                      </a:lnTo>
                      <a:lnTo>
                        <a:pt x="9" y="8"/>
                      </a:lnTo>
                      <a:lnTo>
                        <a:pt x="9" y="8"/>
                      </a:lnTo>
                      <a:lnTo>
                        <a:pt x="10" y="7"/>
                      </a:lnTo>
                      <a:lnTo>
                        <a:pt x="12" y="5"/>
                      </a:lnTo>
                      <a:lnTo>
                        <a:pt x="18" y="3"/>
                      </a:lnTo>
                      <a:lnTo>
                        <a:pt x="24" y="2"/>
                      </a:lnTo>
                      <a:lnTo>
                        <a:pt x="26" y="2"/>
                      </a:lnTo>
                      <a:lnTo>
                        <a:pt x="36" y="1"/>
                      </a:lnTo>
                      <a:lnTo>
                        <a:pt x="36" y="1"/>
                      </a:lnTo>
                      <a:lnTo>
                        <a:pt x="27" y="0"/>
                      </a:lnTo>
                      <a:lnTo>
                        <a:pt x="22" y="0"/>
                      </a:lnTo>
                      <a:lnTo>
                        <a:pt x="18" y="0"/>
                      </a:lnTo>
                      <a:lnTo>
                        <a:pt x="13" y="2"/>
                      </a:lnTo>
                      <a:lnTo>
                        <a:pt x="8" y="4"/>
                      </a:lnTo>
                      <a:lnTo>
                        <a:pt x="4" y="8"/>
                      </a:lnTo>
                      <a:lnTo>
                        <a:pt x="0" y="13"/>
                      </a:lnTo>
                      <a:lnTo>
                        <a:pt x="0" y="13"/>
                      </a:lnTo>
                      <a:lnTo>
                        <a:pt x="0" y="18"/>
                      </a:lnTo>
                      <a:lnTo>
                        <a:pt x="1" y="24"/>
                      </a:lnTo>
                      <a:lnTo>
                        <a:pt x="2" y="26"/>
                      </a:lnTo>
                      <a:lnTo>
                        <a:pt x="4" y="29"/>
                      </a:lnTo>
                      <a:lnTo>
                        <a:pt x="6" y="31"/>
                      </a:lnTo>
                      <a:lnTo>
                        <a:pt x="9" y="32"/>
                      </a:lnTo>
                      <a:lnTo>
                        <a:pt x="9" y="2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33" name="Freeform 1767">
                  <a:extLst>
                    <a:ext uri="{FF2B5EF4-FFF2-40B4-BE49-F238E27FC236}">
                      <a16:creationId xmlns:a16="http://schemas.microsoft.com/office/drawing/2014/main" id="{61340CC4-5186-01A3-DC48-134D4A601008}"/>
                    </a:ext>
                  </a:extLst>
                </p:cNvPr>
                <p:cNvSpPr>
                  <a:spLocks/>
                </p:cNvSpPr>
                <p:nvPr/>
              </p:nvSpPr>
              <p:spPr bwMode="auto">
                <a:xfrm>
                  <a:off x="6218238" y="5135563"/>
                  <a:ext cx="0" cy="1588"/>
                </a:xfrm>
                <a:custGeom>
                  <a:avLst/>
                  <a:gdLst>
                    <a:gd name="T0" fmla="*/ 4 h 4"/>
                    <a:gd name="T1" fmla="*/ 4 h 4"/>
                    <a:gd name="T2" fmla="*/ 0 h 4"/>
                    <a:gd name="T3" fmla="*/ 4 h 4"/>
                  </a:gdLst>
                  <a:ahLst/>
                  <a:cxnLst>
                    <a:cxn ang="0">
                      <a:pos x="0" y="T0"/>
                    </a:cxn>
                    <a:cxn ang="0">
                      <a:pos x="0" y="T1"/>
                    </a:cxn>
                    <a:cxn ang="0">
                      <a:pos x="0" y="T2"/>
                    </a:cxn>
                    <a:cxn ang="0">
                      <a:pos x="0" y="T3"/>
                    </a:cxn>
                  </a:cxnLst>
                  <a:rect l="0" t="0" r="r" b="b"/>
                  <a:pathLst>
                    <a:path h="4">
                      <a:moveTo>
                        <a:pt x="0" y="4"/>
                      </a:moveTo>
                      <a:lnTo>
                        <a:pt x="0" y="4"/>
                      </a:lnTo>
                      <a:lnTo>
                        <a:pt x="0" y="0"/>
                      </a:lnTo>
                      <a:lnTo>
                        <a:pt x="0" y="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4" name="Freeform 1768">
                  <a:extLst>
                    <a:ext uri="{FF2B5EF4-FFF2-40B4-BE49-F238E27FC236}">
                      <a16:creationId xmlns:a16="http://schemas.microsoft.com/office/drawing/2014/main" id="{A5B8A684-4CAB-61D3-BDA4-08C53F0E07B4}"/>
                    </a:ext>
                  </a:extLst>
                </p:cNvPr>
                <p:cNvSpPr>
                  <a:spLocks/>
                </p:cNvSpPr>
                <p:nvPr/>
              </p:nvSpPr>
              <p:spPr bwMode="auto">
                <a:xfrm>
                  <a:off x="6218238" y="5135563"/>
                  <a:ext cx="0" cy="1588"/>
                </a:xfrm>
                <a:custGeom>
                  <a:avLst/>
                  <a:gdLst>
                    <a:gd name="T0" fmla="*/ 4 h 4"/>
                    <a:gd name="T1" fmla="*/ 4 h 4"/>
                    <a:gd name="T2" fmla="*/ 0 h 4"/>
                    <a:gd name="T3" fmla="*/ 4 h 4"/>
                  </a:gdLst>
                  <a:ahLst/>
                  <a:cxnLst>
                    <a:cxn ang="0">
                      <a:pos x="0" y="T0"/>
                    </a:cxn>
                    <a:cxn ang="0">
                      <a:pos x="0" y="T1"/>
                    </a:cxn>
                    <a:cxn ang="0">
                      <a:pos x="0" y="T2"/>
                    </a:cxn>
                    <a:cxn ang="0">
                      <a:pos x="0" y="T3"/>
                    </a:cxn>
                  </a:cxnLst>
                  <a:rect l="0" t="0" r="r" b="b"/>
                  <a:pathLst>
                    <a:path h="4">
                      <a:moveTo>
                        <a:pt x="0" y="4"/>
                      </a:moveTo>
                      <a:lnTo>
                        <a:pt x="0" y="4"/>
                      </a:lnTo>
                      <a:lnTo>
                        <a:pt x="0" y="0"/>
                      </a:lnTo>
                      <a:lnTo>
                        <a:pt x="0" y="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35" name="Freeform 1769">
                  <a:extLst>
                    <a:ext uri="{FF2B5EF4-FFF2-40B4-BE49-F238E27FC236}">
                      <a16:creationId xmlns:a16="http://schemas.microsoft.com/office/drawing/2014/main" id="{E7374A9E-5B81-4B02-AF2E-398879927D12}"/>
                    </a:ext>
                  </a:extLst>
                </p:cNvPr>
                <p:cNvSpPr>
                  <a:spLocks/>
                </p:cNvSpPr>
                <p:nvPr/>
              </p:nvSpPr>
              <p:spPr bwMode="auto">
                <a:xfrm>
                  <a:off x="6218238" y="5133976"/>
                  <a:ext cx="0" cy="1588"/>
                </a:xfrm>
                <a:custGeom>
                  <a:avLst/>
                  <a:gdLst>
                    <a:gd name="T0" fmla="*/ 4 h 4"/>
                    <a:gd name="T1" fmla="*/ 4 h 4"/>
                    <a:gd name="T2" fmla="*/ 0 h 4"/>
                    <a:gd name="T3" fmla="*/ 4 h 4"/>
                  </a:gdLst>
                  <a:ahLst/>
                  <a:cxnLst>
                    <a:cxn ang="0">
                      <a:pos x="0" y="T0"/>
                    </a:cxn>
                    <a:cxn ang="0">
                      <a:pos x="0" y="T1"/>
                    </a:cxn>
                    <a:cxn ang="0">
                      <a:pos x="0" y="T2"/>
                    </a:cxn>
                    <a:cxn ang="0">
                      <a:pos x="0" y="T3"/>
                    </a:cxn>
                  </a:cxnLst>
                  <a:rect l="0" t="0" r="r" b="b"/>
                  <a:pathLst>
                    <a:path h="4">
                      <a:moveTo>
                        <a:pt x="0" y="4"/>
                      </a:moveTo>
                      <a:lnTo>
                        <a:pt x="0" y="4"/>
                      </a:lnTo>
                      <a:lnTo>
                        <a:pt x="0" y="0"/>
                      </a:lnTo>
                      <a:lnTo>
                        <a:pt x="0" y="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6" name="Freeform 1770">
                  <a:extLst>
                    <a:ext uri="{FF2B5EF4-FFF2-40B4-BE49-F238E27FC236}">
                      <a16:creationId xmlns:a16="http://schemas.microsoft.com/office/drawing/2014/main" id="{EB5A4566-247D-0331-7FC3-A9CD800F3944}"/>
                    </a:ext>
                  </a:extLst>
                </p:cNvPr>
                <p:cNvSpPr>
                  <a:spLocks/>
                </p:cNvSpPr>
                <p:nvPr/>
              </p:nvSpPr>
              <p:spPr bwMode="auto">
                <a:xfrm>
                  <a:off x="6218238" y="5133976"/>
                  <a:ext cx="0" cy="1588"/>
                </a:xfrm>
                <a:custGeom>
                  <a:avLst/>
                  <a:gdLst>
                    <a:gd name="T0" fmla="*/ 4 h 4"/>
                    <a:gd name="T1" fmla="*/ 4 h 4"/>
                    <a:gd name="T2" fmla="*/ 0 h 4"/>
                    <a:gd name="T3" fmla="*/ 4 h 4"/>
                  </a:gdLst>
                  <a:ahLst/>
                  <a:cxnLst>
                    <a:cxn ang="0">
                      <a:pos x="0" y="T0"/>
                    </a:cxn>
                    <a:cxn ang="0">
                      <a:pos x="0" y="T1"/>
                    </a:cxn>
                    <a:cxn ang="0">
                      <a:pos x="0" y="T2"/>
                    </a:cxn>
                    <a:cxn ang="0">
                      <a:pos x="0" y="T3"/>
                    </a:cxn>
                  </a:cxnLst>
                  <a:rect l="0" t="0" r="r" b="b"/>
                  <a:pathLst>
                    <a:path h="4">
                      <a:moveTo>
                        <a:pt x="0" y="4"/>
                      </a:moveTo>
                      <a:lnTo>
                        <a:pt x="0" y="4"/>
                      </a:lnTo>
                      <a:lnTo>
                        <a:pt x="0" y="0"/>
                      </a:lnTo>
                      <a:lnTo>
                        <a:pt x="0" y="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37" name="Freeform 1771">
                  <a:extLst>
                    <a:ext uri="{FF2B5EF4-FFF2-40B4-BE49-F238E27FC236}">
                      <a16:creationId xmlns:a16="http://schemas.microsoft.com/office/drawing/2014/main" id="{E69B0D55-AED4-267C-EAE5-88AA95E1058B}"/>
                    </a:ext>
                  </a:extLst>
                </p:cNvPr>
                <p:cNvSpPr>
                  <a:spLocks/>
                </p:cNvSpPr>
                <p:nvPr/>
              </p:nvSpPr>
              <p:spPr bwMode="auto">
                <a:xfrm>
                  <a:off x="6218238" y="5133976"/>
                  <a:ext cx="0" cy="0"/>
                </a:xfrm>
                <a:custGeom>
                  <a:avLst/>
                  <a:gdLst>
                    <a:gd name="T0" fmla="*/ 4 h 4"/>
                    <a:gd name="T1" fmla="*/ 4 h 4"/>
                    <a:gd name="T2" fmla="*/ 0 h 4"/>
                    <a:gd name="T3" fmla="*/ 4 h 4"/>
                  </a:gdLst>
                  <a:ahLst/>
                  <a:cxnLst>
                    <a:cxn ang="0">
                      <a:pos x="0" y="T0"/>
                    </a:cxn>
                    <a:cxn ang="0">
                      <a:pos x="0" y="T1"/>
                    </a:cxn>
                    <a:cxn ang="0">
                      <a:pos x="0" y="T2"/>
                    </a:cxn>
                    <a:cxn ang="0">
                      <a:pos x="0" y="T3"/>
                    </a:cxn>
                  </a:cxnLst>
                  <a:rect l="0" t="0" r="r" b="b"/>
                  <a:pathLst>
                    <a:path h="4">
                      <a:moveTo>
                        <a:pt x="0" y="4"/>
                      </a:moveTo>
                      <a:lnTo>
                        <a:pt x="0" y="4"/>
                      </a:lnTo>
                      <a:lnTo>
                        <a:pt x="0" y="0"/>
                      </a:lnTo>
                      <a:lnTo>
                        <a:pt x="0" y="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8" name="Freeform 1772">
                  <a:extLst>
                    <a:ext uri="{FF2B5EF4-FFF2-40B4-BE49-F238E27FC236}">
                      <a16:creationId xmlns:a16="http://schemas.microsoft.com/office/drawing/2014/main" id="{F2F2699F-8B2A-6BF0-5EA2-388C21C837AE}"/>
                    </a:ext>
                  </a:extLst>
                </p:cNvPr>
                <p:cNvSpPr>
                  <a:spLocks/>
                </p:cNvSpPr>
                <p:nvPr/>
              </p:nvSpPr>
              <p:spPr bwMode="auto">
                <a:xfrm>
                  <a:off x="6218238" y="5133976"/>
                  <a:ext cx="0" cy="0"/>
                </a:xfrm>
                <a:custGeom>
                  <a:avLst/>
                  <a:gdLst>
                    <a:gd name="T0" fmla="*/ 4 h 4"/>
                    <a:gd name="T1" fmla="*/ 4 h 4"/>
                    <a:gd name="T2" fmla="*/ 0 h 4"/>
                    <a:gd name="T3" fmla="*/ 4 h 4"/>
                  </a:gdLst>
                  <a:ahLst/>
                  <a:cxnLst>
                    <a:cxn ang="0">
                      <a:pos x="0" y="T0"/>
                    </a:cxn>
                    <a:cxn ang="0">
                      <a:pos x="0" y="T1"/>
                    </a:cxn>
                    <a:cxn ang="0">
                      <a:pos x="0" y="T2"/>
                    </a:cxn>
                    <a:cxn ang="0">
                      <a:pos x="0" y="T3"/>
                    </a:cxn>
                  </a:cxnLst>
                  <a:rect l="0" t="0" r="r" b="b"/>
                  <a:pathLst>
                    <a:path h="4">
                      <a:moveTo>
                        <a:pt x="0" y="4"/>
                      </a:moveTo>
                      <a:lnTo>
                        <a:pt x="0" y="4"/>
                      </a:lnTo>
                      <a:lnTo>
                        <a:pt x="0" y="0"/>
                      </a:lnTo>
                      <a:lnTo>
                        <a:pt x="0" y="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39" name="Freeform 1773">
                  <a:extLst>
                    <a:ext uri="{FF2B5EF4-FFF2-40B4-BE49-F238E27FC236}">
                      <a16:creationId xmlns:a16="http://schemas.microsoft.com/office/drawing/2014/main" id="{475B25AB-CC89-A737-D1B0-34EB10AC9D3B}"/>
                    </a:ext>
                  </a:extLst>
                </p:cNvPr>
                <p:cNvSpPr>
                  <a:spLocks/>
                </p:cNvSpPr>
                <p:nvPr/>
              </p:nvSpPr>
              <p:spPr bwMode="auto">
                <a:xfrm>
                  <a:off x="6215063" y="5132388"/>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0" name="Freeform 1774">
                  <a:extLst>
                    <a:ext uri="{FF2B5EF4-FFF2-40B4-BE49-F238E27FC236}">
                      <a16:creationId xmlns:a16="http://schemas.microsoft.com/office/drawing/2014/main" id="{07D149E2-E45F-AD43-63AC-3DA9A7714AF9}"/>
                    </a:ext>
                  </a:extLst>
                </p:cNvPr>
                <p:cNvSpPr>
                  <a:spLocks/>
                </p:cNvSpPr>
                <p:nvPr/>
              </p:nvSpPr>
              <p:spPr bwMode="auto">
                <a:xfrm>
                  <a:off x="6215063" y="5132388"/>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41" name="Freeform 1775">
                  <a:extLst>
                    <a:ext uri="{FF2B5EF4-FFF2-40B4-BE49-F238E27FC236}">
                      <a16:creationId xmlns:a16="http://schemas.microsoft.com/office/drawing/2014/main" id="{FA563D99-68E1-9FF8-3C4B-4A32B5734B8C}"/>
                    </a:ext>
                  </a:extLst>
                </p:cNvPr>
                <p:cNvSpPr>
                  <a:spLocks/>
                </p:cNvSpPr>
                <p:nvPr/>
              </p:nvSpPr>
              <p:spPr bwMode="auto">
                <a:xfrm>
                  <a:off x="6218238" y="5132388"/>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2" name="Freeform 1776">
                  <a:extLst>
                    <a:ext uri="{FF2B5EF4-FFF2-40B4-BE49-F238E27FC236}">
                      <a16:creationId xmlns:a16="http://schemas.microsoft.com/office/drawing/2014/main" id="{5ED9F1B5-759B-E7D0-98E8-13E1F14A73A7}"/>
                    </a:ext>
                  </a:extLst>
                </p:cNvPr>
                <p:cNvSpPr>
                  <a:spLocks/>
                </p:cNvSpPr>
                <p:nvPr/>
              </p:nvSpPr>
              <p:spPr bwMode="auto">
                <a:xfrm>
                  <a:off x="6218238" y="5132388"/>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43" name="Freeform 1777">
                  <a:extLst>
                    <a:ext uri="{FF2B5EF4-FFF2-40B4-BE49-F238E27FC236}">
                      <a16:creationId xmlns:a16="http://schemas.microsoft.com/office/drawing/2014/main" id="{12292D48-2D3F-D177-0CC4-DF620E2A9BC2}"/>
                    </a:ext>
                  </a:extLst>
                </p:cNvPr>
                <p:cNvSpPr>
                  <a:spLocks/>
                </p:cNvSpPr>
                <p:nvPr/>
              </p:nvSpPr>
              <p:spPr bwMode="auto">
                <a:xfrm>
                  <a:off x="6218238" y="5130801"/>
                  <a:ext cx="0" cy="0"/>
                </a:xfrm>
                <a:custGeom>
                  <a:avLst/>
                  <a:gdLst>
                    <a:gd name="T0" fmla="*/ 3 h 3"/>
                    <a:gd name="T1" fmla="*/ 1 h 3"/>
                    <a:gd name="T2" fmla="*/ 0 h 3"/>
                    <a:gd name="T3" fmla="*/ 1 h 3"/>
                    <a:gd name="T4" fmla="*/ 3 h 3"/>
                  </a:gdLst>
                  <a:ahLst/>
                  <a:cxnLst>
                    <a:cxn ang="0">
                      <a:pos x="0" y="T0"/>
                    </a:cxn>
                    <a:cxn ang="0">
                      <a:pos x="0" y="T1"/>
                    </a:cxn>
                    <a:cxn ang="0">
                      <a:pos x="0" y="T2"/>
                    </a:cxn>
                    <a:cxn ang="0">
                      <a:pos x="0" y="T3"/>
                    </a:cxn>
                    <a:cxn ang="0">
                      <a:pos x="0" y="T4"/>
                    </a:cxn>
                  </a:cxnLst>
                  <a:rect l="0" t="0" r="r" b="b"/>
                  <a:pathLst>
                    <a:path h="3">
                      <a:moveTo>
                        <a:pt x="0" y="3"/>
                      </a:moveTo>
                      <a:lnTo>
                        <a:pt x="0" y="1"/>
                      </a:lnTo>
                      <a:lnTo>
                        <a:pt x="0" y="0"/>
                      </a:lnTo>
                      <a:lnTo>
                        <a:pt x="0" y="1"/>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4" name="Freeform 1778">
                  <a:extLst>
                    <a:ext uri="{FF2B5EF4-FFF2-40B4-BE49-F238E27FC236}">
                      <a16:creationId xmlns:a16="http://schemas.microsoft.com/office/drawing/2014/main" id="{D59C72DD-D67A-CE46-F8C6-D0BB37C2C620}"/>
                    </a:ext>
                  </a:extLst>
                </p:cNvPr>
                <p:cNvSpPr>
                  <a:spLocks/>
                </p:cNvSpPr>
                <p:nvPr/>
              </p:nvSpPr>
              <p:spPr bwMode="auto">
                <a:xfrm>
                  <a:off x="6218238" y="5130801"/>
                  <a:ext cx="0" cy="0"/>
                </a:xfrm>
                <a:custGeom>
                  <a:avLst/>
                  <a:gdLst>
                    <a:gd name="T0" fmla="*/ 3 h 3"/>
                    <a:gd name="T1" fmla="*/ 1 h 3"/>
                    <a:gd name="T2" fmla="*/ 0 h 3"/>
                    <a:gd name="T3" fmla="*/ 1 h 3"/>
                    <a:gd name="T4" fmla="*/ 3 h 3"/>
                  </a:gdLst>
                  <a:ahLst/>
                  <a:cxnLst>
                    <a:cxn ang="0">
                      <a:pos x="0" y="T0"/>
                    </a:cxn>
                    <a:cxn ang="0">
                      <a:pos x="0" y="T1"/>
                    </a:cxn>
                    <a:cxn ang="0">
                      <a:pos x="0" y="T2"/>
                    </a:cxn>
                    <a:cxn ang="0">
                      <a:pos x="0" y="T3"/>
                    </a:cxn>
                    <a:cxn ang="0">
                      <a:pos x="0" y="T4"/>
                    </a:cxn>
                  </a:cxnLst>
                  <a:rect l="0" t="0" r="r" b="b"/>
                  <a:pathLst>
                    <a:path h="3">
                      <a:moveTo>
                        <a:pt x="0" y="3"/>
                      </a:moveTo>
                      <a:lnTo>
                        <a:pt x="0" y="1"/>
                      </a:lnTo>
                      <a:lnTo>
                        <a:pt x="0" y="0"/>
                      </a:lnTo>
                      <a:lnTo>
                        <a:pt x="0" y="1"/>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5" name="Freeform 1779">
                  <a:extLst>
                    <a:ext uri="{FF2B5EF4-FFF2-40B4-BE49-F238E27FC236}">
                      <a16:creationId xmlns:a16="http://schemas.microsoft.com/office/drawing/2014/main" id="{2F614770-3E62-C459-A4BE-3A3D27BCE7D1}"/>
                    </a:ext>
                  </a:extLst>
                </p:cNvPr>
                <p:cNvSpPr>
                  <a:spLocks/>
                </p:cNvSpPr>
                <p:nvPr/>
              </p:nvSpPr>
              <p:spPr bwMode="auto">
                <a:xfrm>
                  <a:off x="6218238" y="5130801"/>
                  <a:ext cx="0" cy="0"/>
                </a:xfrm>
                <a:custGeom>
                  <a:avLst/>
                  <a:gdLst>
                    <a:gd name="T0" fmla="*/ 3 h 3"/>
                    <a:gd name="T1" fmla="*/ 1 h 3"/>
                    <a:gd name="T2" fmla="*/ 0 h 3"/>
                    <a:gd name="T3" fmla="*/ 1 h 3"/>
                    <a:gd name="T4" fmla="*/ 3 h 3"/>
                  </a:gdLst>
                  <a:ahLst/>
                  <a:cxnLst>
                    <a:cxn ang="0">
                      <a:pos x="0" y="T0"/>
                    </a:cxn>
                    <a:cxn ang="0">
                      <a:pos x="0" y="T1"/>
                    </a:cxn>
                    <a:cxn ang="0">
                      <a:pos x="0" y="T2"/>
                    </a:cxn>
                    <a:cxn ang="0">
                      <a:pos x="0" y="T3"/>
                    </a:cxn>
                    <a:cxn ang="0">
                      <a:pos x="0" y="T4"/>
                    </a:cxn>
                  </a:cxnLst>
                  <a:rect l="0" t="0" r="r" b="b"/>
                  <a:pathLst>
                    <a:path h="3">
                      <a:moveTo>
                        <a:pt x="0" y="3"/>
                      </a:moveTo>
                      <a:lnTo>
                        <a:pt x="0" y="1"/>
                      </a:lnTo>
                      <a:lnTo>
                        <a:pt x="0" y="0"/>
                      </a:lnTo>
                      <a:lnTo>
                        <a:pt x="0" y="1"/>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46" name="Freeform 1780">
                  <a:extLst>
                    <a:ext uri="{FF2B5EF4-FFF2-40B4-BE49-F238E27FC236}">
                      <a16:creationId xmlns:a16="http://schemas.microsoft.com/office/drawing/2014/main" id="{AD20F887-17BF-3316-5EF5-5CBCCF9B9389}"/>
                    </a:ext>
                  </a:extLst>
                </p:cNvPr>
                <p:cNvSpPr>
                  <a:spLocks/>
                </p:cNvSpPr>
                <p:nvPr/>
              </p:nvSpPr>
              <p:spPr bwMode="auto">
                <a:xfrm>
                  <a:off x="6218238" y="5130801"/>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7" name="Freeform 1781">
                  <a:extLst>
                    <a:ext uri="{FF2B5EF4-FFF2-40B4-BE49-F238E27FC236}">
                      <a16:creationId xmlns:a16="http://schemas.microsoft.com/office/drawing/2014/main" id="{04EBFC59-661E-9090-5A26-197DB4666051}"/>
                    </a:ext>
                  </a:extLst>
                </p:cNvPr>
                <p:cNvSpPr>
                  <a:spLocks/>
                </p:cNvSpPr>
                <p:nvPr/>
              </p:nvSpPr>
              <p:spPr bwMode="auto">
                <a:xfrm>
                  <a:off x="6218238" y="5130801"/>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48" name="Freeform 1782">
                  <a:extLst>
                    <a:ext uri="{FF2B5EF4-FFF2-40B4-BE49-F238E27FC236}">
                      <a16:creationId xmlns:a16="http://schemas.microsoft.com/office/drawing/2014/main" id="{101B3563-81D0-8BBE-0EA8-F80BAC70BB3F}"/>
                    </a:ext>
                  </a:extLst>
                </p:cNvPr>
                <p:cNvSpPr>
                  <a:spLocks/>
                </p:cNvSpPr>
                <p:nvPr/>
              </p:nvSpPr>
              <p:spPr bwMode="auto">
                <a:xfrm>
                  <a:off x="6218238" y="5129213"/>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9" name="Freeform 1783">
                  <a:extLst>
                    <a:ext uri="{FF2B5EF4-FFF2-40B4-BE49-F238E27FC236}">
                      <a16:creationId xmlns:a16="http://schemas.microsoft.com/office/drawing/2014/main" id="{414C9DE2-98E7-B37D-D708-65E751107DB4}"/>
                    </a:ext>
                  </a:extLst>
                </p:cNvPr>
                <p:cNvSpPr>
                  <a:spLocks/>
                </p:cNvSpPr>
                <p:nvPr/>
              </p:nvSpPr>
              <p:spPr bwMode="auto">
                <a:xfrm>
                  <a:off x="6218238" y="5129213"/>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50" name="Freeform 1784">
                  <a:extLst>
                    <a:ext uri="{FF2B5EF4-FFF2-40B4-BE49-F238E27FC236}">
                      <a16:creationId xmlns:a16="http://schemas.microsoft.com/office/drawing/2014/main" id="{50A0001C-9DF5-85FE-6E24-139CFE77C85C}"/>
                    </a:ext>
                  </a:extLst>
                </p:cNvPr>
                <p:cNvSpPr>
                  <a:spLocks/>
                </p:cNvSpPr>
                <p:nvPr/>
              </p:nvSpPr>
              <p:spPr bwMode="auto">
                <a:xfrm>
                  <a:off x="6219825" y="5129213"/>
                  <a:ext cx="0" cy="0"/>
                </a:xfrm>
                <a:custGeom>
                  <a:avLst/>
                  <a:gdLst>
                    <a:gd name="T0" fmla="*/ 3 h 3"/>
                    <a:gd name="T1" fmla="*/ 2 h 3"/>
                    <a:gd name="T2" fmla="*/ 0 h 3"/>
                    <a:gd name="T3" fmla="*/ 2 h 3"/>
                    <a:gd name="T4" fmla="*/ 3 h 3"/>
                  </a:gdLst>
                  <a:ahLst/>
                  <a:cxnLst>
                    <a:cxn ang="0">
                      <a:pos x="0" y="T0"/>
                    </a:cxn>
                    <a:cxn ang="0">
                      <a:pos x="0" y="T1"/>
                    </a:cxn>
                    <a:cxn ang="0">
                      <a:pos x="0" y="T2"/>
                    </a:cxn>
                    <a:cxn ang="0">
                      <a:pos x="0" y="T3"/>
                    </a:cxn>
                    <a:cxn ang="0">
                      <a:pos x="0" y="T4"/>
                    </a:cxn>
                  </a:cxnLst>
                  <a:rect l="0" t="0" r="r" b="b"/>
                  <a:pathLst>
                    <a:path h="3">
                      <a:moveTo>
                        <a:pt x="0" y="3"/>
                      </a:moveTo>
                      <a:lnTo>
                        <a:pt x="0" y="2"/>
                      </a:lnTo>
                      <a:lnTo>
                        <a:pt x="0" y="0"/>
                      </a:lnTo>
                      <a:lnTo>
                        <a:pt x="0" y="2"/>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1" name="Freeform 1785">
                  <a:extLst>
                    <a:ext uri="{FF2B5EF4-FFF2-40B4-BE49-F238E27FC236}">
                      <a16:creationId xmlns:a16="http://schemas.microsoft.com/office/drawing/2014/main" id="{9C684567-8C3D-76AD-2BDA-8DAFDB11F614}"/>
                    </a:ext>
                  </a:extLst>
                </p:cNvPr>
                <p:cNvSpPr>
                  <a:spLocks/>
                </p:cNvSpPr>
                <p:nvPr/>
              </p:nvSpPr>
              <p:spPr bwMode="auto">
                <a:xfrm>
                  <a:off x="6219825" y="5129213"/>
                  <a:ext cx="0" cy="0"/>
                </a:xfrm>
                <a:custGeom>
                  <a:avLst/>
                  <a:gdLst>
                    <a:gd name="T0" fmla="*/ 3 h 3"/>
                    <a:gd name="T1" fmla="*/ 2 h 3"/>
                    <a:gd name="T2" fmla="*/ 0 h 3"/>
                    <a:gd name="T3" fmla="*/ 2 h 3"/>
                    <a:gd name="T4" fmla="*/ 3 h 3"/>
                  </a:gdLst>
                  <a:ahLst/>
                  <a:cxnLst>
                    <a:cxn ang="0">
                      <a:pos x="0" y="T0"/>
                    </a:cxn>
                    <a:cxn ang="0">
                      <a:pos x="0" y="T1"/>
                    </a:cxn>
                    <a:cxn ang="0">
                      <a:pos x="0" y="T2"/>
                    </a:cxn>
                    <a:cxn ang="0">
                      <a:pos x="0" y="T3"/>
                    </a:cxn>
                    <a:cxn ang="0">
                      <a:pos x="0" y="T4"/>
                    </a:cxn>
                  </a:cxnLst>
                  <a:rect l="0" t="0" r="r" b="b"/>
                  <a:pathLst>
                    <a:path h="3">
                      <a:moveTo>
                        <a:pt x="0" y="3"/>
                      </a:moveTo>
                      <a:lnTo>
                        <a:pt x="0" y="2"/>
                      </a:lnTo>
                      <a:lnTo>
                        <a:pt x="0" y="0"/>
                      </a:lnTo>
                      <a:lnTo>
                        <a:pt x="0" y="2"/>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2" name="Freeform 1786">
                  <a:extLst>
                    <a:ext uri="{FF2B5EF4-FFF2-40B4-BE49-F238E27FC236}">
                      <a16:creationId xmlns:a16="http://schemas.microsoft.com/office/drawing/2014/main" id="{02B7C8AB-2598-50B1-FF0C-ACDEFEE28A99}"/>
                    </a:ext>
                  </a:extLst>
                </p:cNvPr>
                <p:cNvSpPr>
                  <a:spLocks/>
                </p:cNvSpPr>
                <p:nvPr/>
              </p:nvSpPr>
              <p:spPr bwMode="auto">
                <a:xfrm>
                  <a:off x="6219825" y="5129213"/>
                  <a:ext cx="0" cy="0"/>
                </a:xfrm>
                <a:custGeom>
                  <a:avLst/>
                  <a:gdLst>
                    <a:gd name="T0" fmla="*/ 3 h 3"/>
                    <a:gd name="T1" fmla="*/ 2 h 3"/>
                    <a:gd name="T2" fmla="*/ 0 h 3"/>
                    <a:gd name="T3" fmla="*/ 2 h 3"/>
                    <a:gd name="T4" fmla="*/ 3 h 3"/>
                  </a:gdLst>
                  <a:ahLst/>
                  <a:cxnLst>
                    <a:cxn ang="0">
                      <a:pos x="0" y="T0"/>
                    </a:cxn>
                    <a:cxn ang="0">
                      <a:pos x="0" y="T1"/>
                    </a:cxn>
                    <a:cxn ang="0">
                      <a:pos x="0" y="T2"/>
                    </a:cxn>
                    <a:cxn ang="0">
                      <a:pos x="0" y="T3"/>
                    </a:cxn>
                    <a:cxn ang="0">
                      <a:pos x="0" y="T4"/>
                    </a:cxn>
                  </a:cxnLst>
                  <a:rect l="0" t="0" r="r" b="b"/>
                  <a:pathLst>
                    <a:path h="3">
                      <a:moveTo>
                        <a:pt x="0" y="3"/>
                      </a:moveTo>
                      <a:lnTo>
                        <a:pt x="0" y="2"/>
                      </a:lnTo>
                      <a:lnTo>
                        <a:pt x="0" y="0"/>
                      </a:lnTo>
                      <a:lnTo>
                        <a:pt x="0" y="2"/>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53" name="Freeform 1787">
                  <a:extLst>
                    <a:ext uri="{FF2B5EF4-FFF2-40B4-BE49-F238E27FC236}">
                      <a16:creationId xmlns:a16="http://schemas.microsoft.com/office/drawing/2014/main" id="{AD9525C1-C75A-CF14-8893-01056B1A55C3}"/>
                    </a:ext>
                  </a:extLst>
                </p:cNvPr>
                <p:cNvSpPr>
                  <a:spLocks/>
                </p:cNvSpPr>
                <p:nvPr/>
              </p:nvSpPr>
              <p:spPr bwMode="auto">
                <a:xfrm>
                  <a:off x="6221413" y="5127626"/>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4" name="Freeform 1788">
                  <a:extLst>
                    <a:ext uri="{FF2B5EF4-FFF2-40B4-BE49-F238E27FC236}">
                      <a16:creationId xmlns:a16="http://schemas.microsoft.com/office/drawing/2014/main" id="{6C8CF0CF-65D9-669E-A1B7-818B2FBDA434}"/>
                    </a:ext>
                  </a:extLst>
                </p:cNvPr>
                <p:cNvSpPr>
                  <a:spLocks/>
                </p:cNvSpPr>
                <p:nvPr/>
              </p:nvSpPr>
              <p:spPr bwMode="auto">
                <a:xfrm>
                  <a:off x="6221413" y="5127626"/>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55" name="Freeform 1789">
                  <a:extLst>
                    <a:ext uri="{FF2B5EF4-FFF2-40B4-BE49-F238E27FC236}">
                      <a16:creationId xmlns:a16="http://schemas.microsoft.com/office/drawing/2014/main" id="{F4ECF0D4-43E4-41B1-470C-392D74669E21}"/>
                    </a:ext>
                  </a:extLst>
                </p:cNvPr>
                <p:cNvSpPr>
                  <a:spLocks/>
                </p:cNvSpPr>
                <p:nvPr/>
              </p:nvSpPr>
              <p:spPr bwMode="auto">
                <a:xfrm>
                  <a:off x="6221413" y="5127626"/>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6" name="Freeform 1790">
                  <a:extLst>
                    <a:ext uri="{FF2B5EF4-FFF2-40B4-BE49-F238E27FC236}">
                      <a16:creationId xmlns:a16="http://schemas.microsoft.com/office/drawing/2014/main" id="{2450E921-8AA5-D60B-F0F0-631F6141EA49}"/>
                    </a:ext>
                  </a:extLst>
                </p:cNvPr>
                <p:cNvSpPr>
                  <a:spLocks/>
                </p:cNvSpPr>
                <p:nvPr/>
              </p:nvSpPr>
              <p:spPr bwMode="auto">
                <a:xfrm>
                  <a:off x="6221413" y="5127626"/>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57" name="Freeform 1791">
                  <a:extLst>
                    <a:ext uri="{FF2B5EF4-FFF2-40B4-BE49-F238E27FC236}">
                      <a16:creationId xmlns:a16="http://schemas.microsoft.com/office/drawing/2014/main" id="{549B046F-698D-ED84-4D7B-FEB592E1BA45}"/>
                    </a:ext>
                  </a:extLst>
                </p:cNvPr>
                <p:cNvSpPr>
                  <a:spLocks/>
                </p:cNvSpPr>
                <p:nvPr/>
              </p:nvSpPr>
              <p:spPr bwMode="auto">
                <a:xfrm>
                  <a:off x="6223000" y="5127626"/>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8" name="Freeform 1792">
                  <a:extLst>
                    <a:ext uri="{FF2B5EF4-FFF2-40B4-BE49-F238E27FC236}">
                      <a16:creationId xmlns:a16="http://schemas.microsoft.com/office/drawing/2014/main" id="{CC0C2722-FF1C-2479-AA12-E40426C18C33}"/>
                    </a:ext>
                  </a:extLst>
                </p:cNvPr>
                <p:cNvSpPr>
                  <a:spLocks/>
                </p:cNvSpPr>
                <p:nvPr/>
              </p:nvSpPr>
              <p:spPr bwMode="auto">
                <a:xfrm>
                  <a:off x="6223000" y="5127626"/>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59" name="Freeform 1793">
                  <a:extLst>
                    <a:ext uri="{FF2B5EF4-FFF2-40B4-BE49-F238E27FC236}">
                      <a16:creationId xmlns:a16="http://schemas.microsoft.com/office/drawing/2014/main" id="{56CCA999-C860-FDFC-ED81-796D87A07315}"/>
                    </a:ext>
                  </a:extLst>
                </p:cNvPr>
                <p:cNvSpPr>
                  <a:spLocks/>
                </p:cNvSpPr>
                <p:nvPr/>
              </p:nvSpPr>
              <p:spPr bwMode="auto">
                <a:xfrm>
                  <a:off x="6224588" y="5127626"/>
                  <a:ext cx="6350" cy="6350"/>
                </a:xfrm>
                <a:custGeom>
                  <a:avLst/>
                  <a:gdLst>
                    <a:gd name="T0" fmla="*/ 31 w 31"/>
                    <a:gd name="T1" fmla="*/ 7 h 29"/>
                    <a:gd name="T2" fmla="*/ 31 w 31"/>
                    <a:gd name="T3" fmla="*/ 7 h 29"/>
                    <a:gd name="T4" fmla="*/ 28 w 31"/>
                    <a:gd name="T5" fmla="*/ 5 h 29"/>
                    <a:gd name="T6" fmla="*/ 21 w 31"/>
                    <a:gd name="T7" fmla="*/ 3 h 29"/>
                    <a:gd name="T8" fmla="*/ 13 w 31"/>
                    <a:gd name="T9" fmla="*/ 3 h 29"/>
                    <a:gd name="T10" fmla="*/ 9 w 31"/>
                    <a:gd name="T11" fmla="*/ 4 h 29"/>
                    <a:gd name="T12" fmla="*/ 5 w 31"/>
                    <a:gd name="T13" fmla="*/ 5 h 29"/>
                    <a:gd name="T14" fmla="*/ 5 w 31"/>
                    <a:gd name="T15" fmla="*/ 5 h 29"/>
                    <a:gd name="T16" fmla="*/ 3 w 31"/>
                    <a:gd name="T17" fmla="*/ 9 h 29"/>
                    <a:gd name="T18" fmla="*/ 1 w 31"/>
                    <a:gd name="T19" fmla="*/ 13 h 29"/>
                    <a:gd name="T20" fmla="*/ 0 w 31"/>
                    <a:gd name="T21" fmla="*/ 15 h 29"/>
                    <a:gd name="T22" fmla="*/ 0 w 31"/>
                    <a:gd name="T23" fmla="*/ 18 h 29"/>
                    <a:gd name="T24" fmla="*/ 1 w 31"/>
                    <a:gd name="T25" fmla="*/ 20 h 29"/>
                    <a:gd name="T26" fmla="*/ 5 w 31"/>
                    <a:gd name="T27" fmla="*/ 22 h 29"/>
                    <a:gd name="T28" fmla="*/ 5 w 31"/>
                    <a:gd name="T29" fmla="*/ 29 h 29"/>
                    <a:gd name="T30" fmla="*/ 5 w 31"/>
                    <a:gd name="T31" fmla="*/ 29 h 29"/>
                    <a:gd name="T32" fmla="*/ 3 w 31"/>
                    <a:gd name="T33" fmla="*/ 25 h 29"/>
                    <a:gd name="T34" fmla="*/ 1 w 31"/>
                    <a:gd name="T35" fmla="*/ 20 h 29"/>
                    <a:gd name="T36" fmla="*/ 0 w 31"/>
                    <a:gd name="T37" fmla="*/ 17 h 29"/>
                    <a:gd name="T38" fmla="*/ 0 w 31"/>
                    <a:gd name="T39" fmla="*/ 14 h 29"/>
                    <a:gd name="T40" fmla="*/ 1 w 31"/>
                    <a:gd name="T41" fmla="*/ 10 h 29"/>
                    <a:gd name="T42" fmla="*/ 5 w 31"/>
                    <a:gd name="T43" fmla="*/ 7 h 29"/>
                    <a:gd name="T44" fmla="*/ 5 w 31"/>
                    <a:gd name="T45" fmla="*/ 7 h 29"/>
                    <a:gd name="T46" fmla="*/ 5 w 31"/>
                    <a:gd name="T47" fmla="*/ 5 h 29"/>
                    <a:gd name="T48" fmla="*/ 7 w 31"/>
                    <a:gd name="T49" fmla="*/ 3 h 29"/>
                    <a:gd name="T50" fmla="*/ 9 w 31"/>
                    <a:gd name="T51" fmla="*/ 1 h 29"/>
                    <a:gd name="T52" fmla="*/ 12 w 31"/>
                    <a:gd name="T53" fmla="*/ 0 h 29"/>
                    <a:gd name="T54" fmla="*/ 15 w 31"/>
                    <a:gd name="T55" fmla="*/ 0 h 29"/>
                    <a:gd name="T56" fmla="*/ 20 w 31"/>
                    <a:gd name="T57" fmla="*/ 0 h 29"/>
                    <a:gd name="T58" fmla="*/ 25 w 31"/>
                    <a:gd name="T59" fmla="*/ 1 h 29"/>
                    <a:gd name="T60" fmla="*/ 31 w 31"/>
                    <a:gd name="T61" fmla="*/ 3 h 29"/>
                    <a:gd name="T62" fmla="*/ 31 w 31"/>
                    <a:gd name="T63" fmla="*/ 7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1" h="29">
                      <a:moveTo>
                        <a:pt x="31" y="7"/>
                      </a:moveTo>
                      <a:lnTo>
                        <a:pt x="31" y="7"/>
                      </a:lnTo>
                      <a:lnTo>
                        <a:pt x="28" y="5"/>
                      </a:lnTo>
                      <a:lnTo>
                        <a:pt x="21" y="3"/>
                      </a:lnTo>
                      <a:lnTo>
                        <a:pt x="13" y="3"/>
                      </a:lnTo>
                      <a:lnTo>
                        <a:pt x="9" y="4"/>
                      </a:lnTo>
                      <a:lnTo>
                        <a:pt x="5" y="5"/>
                      </a:lnTo>
                      <a:lnTo>
                        <a:pt x="5" y="5"/>
                      </a:lnTo>
                      <a:lnTo>
                        <a:pt x="3" y="9"/>
                      </a:lnTo>
                      <a:lnTo>
                        <a:pt x="1" y="13"/>
                      </a:lnTo>
                      <a:lnTo>
                        <a:pt x="0" y="15"/>
                      </a:lnTo>
                      <a:lnTo>
                        <a:pt x="0" y="18"/>
                      </a:lnTo>
                      <a:lnTo>
                        <a:pt x="1" y="20"/>
                      </a:lnTo>
                      <a:lnTo>
                        <a:pt x="5" y="22"/>
                      </a:lnTo>
                      <a:lnTo>
                        <a:pt x="5" y="29"/>
                      </a:lnTo>
                      <a:lnTo>
                        <a:pt x="5" y="29"/>
                      </a:lnTo>
                      <a:lnTo>
                        <a:pt x="3" y="25"/>
                      </a:lnTo>
                      <a:lnTo>
                        <a:pt x="1" y="20"/>
                      </a:lnTo>
                      <a:lnTo>
                        <a:pt x="0" y="17"/>
                      </a:lnTo>
                      <a:lnTo>
                        <a:pt x="0" y="14"/>
                      </a:lnTo>
                      <a:lnTo>
                        <a:pt x="1" y="10"/>
                      </a:lnTo>
                      <a:lnTo>
                        <a:pt x="5" y="7"/>
                      </a:lnTo>
                      <a:lnTo>
                        <a:pt x="5" y="7"/>
                      </a:lnTo>
                      <a:lnTo>
                        <a:pt x="5" y="5"/>
                      </a:lnTo>
                      <a:lnTo>
                        <a:pt x="7" y="3"/>
                      </a:lnTo>
                      <a:lnTo>
                        <a:pt x="9" y="1"/>
                      </a:lnTo>
                      <a:lnTo>
                        <a:pt x="12" y="0"/>
                      </a:lnTo>
                      <a:lnTo>
                        <a:pt x="15" y="0"/>
                      </a:lnTo>
                      <a:lnTo>
                        <a:pt x="20" y="0"/>
                      </a:lnTo>
                      <a:lnTo>
                        <a:pt x="25" y="1"/>
                      </a:lnTo>
                      <a:lnTo>
                        <a:pt x="31" y="3"/>
                      </a:lnTo>
                      <a:lnTo>
                        <a:pt x="31" y="7"/>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0" name="Freeform 1794">
                  <a:extLst>
                    <a:ext uri="{FF2B5EF4-FFF2-40B4-BE49-F238E27FC236}">
                      <a16:creationId xmlns:a16="http://schemas.microsoft.com/office/drawing/2014/main" id="{57CF5AE3-8AFF-FCBD-3AA3-FA75F2E3CF17}"/>
                    </a:ext>
                  </a:extLst>
                </p:cNvPr>
                <p:cNvSpPr>
                  <a:spLocks/>
                </p:cNvSpPr>
                <p:nvPr/>
              </p:nvSpPr>
              <p:spPr bwMode="auto">
                <a:xfrm>
                  <a:off x="6224588" y="5127626"/>
                  <a:ext cx="6350" cy="6350"/>
                </a:xfrm>
                <a:custGeom>
                  <a:avLst/>
                  <a:gdLst>
                    <a:gd name="T0" fmla="*/ 31 w 31"/>
                    <a:gd name="T1" fmla="*/ 7 h 29"/>
                    <a:gd name="T2" fmla="*/ 31 w 31"/>
                    <a:gd name="T3" fmla="*/ 7 h 29"/>
                    <a:gd name="T4" fmla="*/ 28 w 31"/>
                    <a:gd name="T5" fmla="*/ 5 h 29"/>
                    <a:gd name="T6" fmla="*/ 21 w 31"/>
                    <a:gd name="T7" fmla="*/ 3 h 29"/>
                    <a:gd name="T8" fmla="*/ 13 w 31"/>
                    <a:gd name="T9" fmla="*/ 3 h 29"/>
                    <a:gd name="T10" fmla="*/ 9 w 31"/>
                    <a:gd name="T11" fmla="*/ 4 h 29"/>
                    <a:gd name="T12" fmla="*/ 5 w 31"/>
                    <a:gd name="T13" fmla="*/ 5 h 29"/>
                    <a:gd name="T14" fmla="*/ 5 w 31"/>
                    <a:gd name="T15" fmla="*/ 5 h 29"/>
                    <a:gd name="T16" fmla="*/ 3 w 31"/>
                    <a:gd name="T17" fmla="*/ 9 h 29"/>
                    <a:gd name="T18" fmla="*/ 1 w 31"/>
                    <a:gd name="T19" fmla="*/ 13 h 29"/>
                    <a:gd name="T20" fmla="*/ 0 w 31"/>
                    <a:gd name="T21" fmla="*/ 15 h 29"/>
                    <a:gd name="T22" fmla="*/ 0 w 31"/>
                    <a:gd name="T23" fmla="*/ 18 h 29"/>
                    <a:gd name="T24" fmla="*/ 1 w 31"/>
                    <a:gd name="T25" fmla="*/ 20 h 29"/>
                    <a:gd name="T26" fmla="*/ 5 w 31"/>
                    <a:gd name="T27" fmla="*/ 22 h 29"/>
                    <a:gd name="T28" fmla="*/ 5 w 31"/>
                    <a:gd name="T29" fmla="*/ 29 h 29"/>
                    <a:gd name="T30" fmla="*/ 5 w 31"/>
                    <a:gd name="T31" fmla="*/ 29 h 29"/>
                    <a:gd name="T32" fmla="*/ 3 w 31"/>
                    <a:gd name="T33" fmla="*/ 25 h 29"/>
                    <a:gd name="T34" fmla="*/ 1 w 31"/>
                    <a:gd name="T35" fmla="*/ 20 h 29"/>
                    <a:gd name="T36" fmla="*/ 0 w 31"/>
                    <a:gd name="T37" fmla="*/ 17 h 29"/>
                    <a:gd name="T38" fmla="*/ 0 w 31"/>
                    <a:gd name="T39" fmla="*/ 14 h 29"/>
                    <a:gd name="T40" fmla="*/ 1 w 31"/>
                    <a:gd name="T41" fmla="*/ 10 h 29"/>
                    <a:gd name="T42" fmla="*/ 5 w 31"/>
                    <a:gd name="T43" fmla="*/ 7 h 29"/>
                    <a:gd name="T44" fmla="*/ 5 w 31"/>
                    <a:gd name="T45" fmla="*/ 7 h 29"/>
                    <a:gd name="T46" fmla="*/ 5 w 31"/>
                    <a:gd name="T47" fmla="*/ 5 h 29"/>
                    <a:gd name="T48" fmla="*/ 7 w 31"/>
                    <a:gd name="T49" fmla="*/ 3 h 29"/>
                    <a:gd name="T50" fmla="*/ 9 w 31"/>
                    <a:gd name="T51" fmla="*/ 1 h 29"/>
                    <a:gd name="T52" fmla="*/ 12 w 31"/>
                    <a:gd name="T53" fmla="*/ 0 h 29"/>
                    <a:gd name="T54" fmla="*/ 15 w 31"/>
                    <a:gd name="T55" fmla="*/ 0 h 29"/>
                    <a:gd name="T56" fmla="*/ 20 w 31"/>
                    <a:gd name="T57" fmla="*/ 0 h 29"/>
                    <a:gd name="T58" fmla="*/ 25 w 31"/>
                    <a:gd name="T59" fmla="*/ 1 h 29"/>
                    <a:gd name="T60" fmla="*/ 31 w 31"/>
                    <a:gd name="T61" fmla="*/ 3 h 29"/>
                    <a:gd name="T62" fmla="*/ 31 w 31"/>
                    <a:gd name="T63" fmla="*/ 7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1" h="29">
                      <a:moveTo>
                        <a:pt x="31" y="7"/>
                      </a:moveTo>
                      <a:lnTo>
                        <a:pt x="31" y="7"/>
                      </a:lnTo>
                      <a:lnTo>
                        <a:pt x="28" y="5"/>
                      </a:lnTo>
                      <a:lnTo>
                        <a:pt x="21" y="3"/>
                      </a:lnTo>
                      <a:lnTo>
                        <a:pt x="13" y="3"/>
                      </a:lnTo>
                      <a:lnTo>
                        <a:pt x="9" y="4"/>
                      </a:lnTo>
                      <a:lnTo>
                        <a:pt x="5" y="5"/>
                      </a:lnTo>
                      <a:lnTo>
                        <a:pt x="5" y="5"/>
                      </a:lnTo>
                      <a:lnTo>
                        <a:pt x="3" y="9"/>
                      </a:lnTo>
                      <a:lnTo>
                        <a:pt x="1" y="13"/>
                      </a:lnTo>
                      <a:lnTo>
                        <a:pt x="0" y="15"/>
                      </a:lnTo>
                      <a:lnTo>
                        <a:pt x="0" y="18"/>
                      </a:lnTo>
                      <a:lnTo>
                        <a:pt x="1" y="20"/>
                      </a:lnTo>
                      <a:lnTo>
                        <a:pt x="5" y="22"/>
                      </a:lnTo>
                      <a:lnTo>
                        <a:pt x="5" y="29"/>
                      </a:lnTo>
                      <a:lnTo>
                        <a:pt x="5" y="29"/>
                      </a:lnTo>
                      <a:lnTo>
                        <a:pt x="3" y="25"/>
                      </a:lnTo>
                      <a:lnTo>
                        <a:pt x="1" y="20"/>
                      </a:lnTo>
                      <a:lnTo>
                        <a:pt x="0" y="17"/>
                      </a:lnTo>
                      <a:lnTo>
                        <a:pt x="0" y="14"/>
                      </a:lnTo>
                      <a:lnTo>
                        <a:pt x="1" y="10"/>
                      </a:lnTo>
                      <a:lnTo>
                        <a:pt x="5" y="7"/>
                      </a:lnTo>
                      <a:lnTo>
                        <a:pt x="5" y="7"/>
                      </a:lnTo>
                      <a:lnTo>
                        <a:pt x="5" y="5"/>
                      </a:lnTo>
                      <a:lnTo>
                        <a:pt x="7" y="3"/>
                      </a:lnTo>
                      <a:lnTo>
                        <a:pt x="9" y="1"/>
                      </a:lnTo>
                      <a:lnTo>
                        <a:pt x="12" y="0"/>
                      </a:lnTo>
                      <a:lnTo>
                        <a:pt x="15" y="0"/>
                      </a:lnTo>
                      <a:lnTo>
                        <a:pt x="20" y="0"/>
                      </a:lnTo>
                      <a:lnTo>
                        <a:pt x="25" y="1"/>
                      </a:lnTo>
                      <a:lnTo>
                        <a:pt x="31" y="3"/>
                      </a:lnTo>
                      <a:lnTo>
                        <a:pt x="31" y="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1" name="Freeform 1795">
                  <a:extLst>
                    <a:ext uri="{FF2B5EF4-FFF2-40B4-BE49-F238E27FC236}">
                      <a16:creationId xmlns:a16="http://schemas.microsoft.com/office/drawing/2014/main" id="{D2A84C13-1B01-139C-B4C8-C12C984F1D95}"/>
                    </a:ext>
                  </a:extLst>
                </p:cNvPr>
                <p:cNvSpPr>
                  <a:spLocks/>
                </p:cNvSpPr>
                <p:nvPr/>
              </p:nvSpPr>
              <p:spPr bwMode="auto">
                <a:xfrm>
                  <a:off x="6224588" y="5127626"/>
                  <a:ext cx="6350" cy="6350"/>
                </a:xfrm>
                <a:custGeom>
                  <a:avLst/>
                  <a:gdLst>
                    <a:gd name="T0" fmla="*/ 31 w 31"/>
                    <a:gd name="T1" fmla="*/ 7 h 29"/>
                    <a:gd name="T2" fmla="*/ 31 w 31"/>
                    <a:gd name="T3" fmla="*/ 7 h 29"/>
                    <a:gd name="T4" fmla="*/ 28 w 31"/>
                    <a:gd name="T5" fmla="*/ 5 h 29"/>
                    <a:gd name="T6" fmla="*/ 21 w 31"/>
                    <a:gd name="T7" fmla="*/ 3 h 29"/>
                    <a:gd name="T8" fmla="*/ 13 w 31"/>
                    <a:gd name="T9" fmla="*/ 3 h 29"/>
                    <a:gd name="T10" fmla="*/ 9 w 31"/>
                    <a:gd name="T11" fmla="*/ 3 h 29"/>
                    <a:gd name="T12" fmla="*/ 5 w 31"/>
                    <a:gd name="T13" fmla="*/ 5 h 29"/>
                    <a:gd name="T14" fmla="*/ 5 w 31"/>
                    <a:gd name="T15" fmla="*/ 5 h 29"/>
                    <a:gd name="T16" fmla="*/ 3 w 31"/>
                    <a:gd name="T17" fmla="*/ 9 h 29"/>
                    <a:gd name="T18" fmla="*/ 1 w 31"/>
                    <a:gd name="T19" fmla="*/ 13 h 29"/>
                    <a:gd name="T20" fmla="*/ 0 w 31"/>
                    <a:gd name="T21" fmla="*/ 15 h 29"/>
                    <a:gd name="T22" fmla="*/ 0 w 31"/>
                    <a:gd name="T23" fmla="*/ 18 h 29"/>
                    <a:gd name="T24" fmla="*/ 1 w 31"/>
                    <a:gd name="T25" fmla="*/ 20 h 29"/>
                    <a:gd name="T26" fmla="*/ 5 w 31"/>
                    <a:gd name="T27" fmla="*/ 22 h 29"/>
                    <a:gd name="T28" fmla="*/ 5 w 31"/>
                    <a:gd name="T29" fmla="*/ 29 h 29"/>
                    <a:gd name="T30" fmla="*/ 5 w 31"/>
                    <a:gd name="T31" fmla="*/ 29 h 29"/>
                    <a:gd name="T32" fmla="*/ 3 w 31"/>
                    <a:gd name="T33" fmla="*/ 25 h 29"/>
                    <a:gd name="T34" fmla="*/ 1 w 31"/>
                    <a:gd name="T35" fmla="*/ 20 h 29"/>
                    <a:gd name="T36" fmla="*/ 0 w 31"/>
                    <a:gd name="T37" fmla="*/ 17 h 29"/>
                    <a:gd name="T38" fmla="*/ 0 w 31"/>
                    <a:gd name="T39" fmla="*/ 14 h 29"/>
                    <a:gd name="T40" fmla="*/ 1 w 31"/>
                    <a:gd name="T41" fmla="*/ 10 h 29"/>
                    <a:gd name="T42" fmla="*/ 5 w 31"/>
                    <a:gd name="T43" fmla="*/ 7 h 29"/>
                    <a:gd name="T44" fmla="*/ 5 w 31"/>
                    <a:gd name="T45" fmla="*/ 7 h 29"/>
                    <a:gd name="T46" fmla="*/ 5 w 31"/>
                    <a:gd name="T47" fmla="*/ 5 h 29"/>
                    <a:gd name="T48" fmla="*/ 7 w 31"/>
                    <a:gd name="T49" fmla="*/ 3 h 29"/>
                    <a:gd name="T50" fmla="*/ 9 w 31"/>
                    <a:gd name="T51" fmla="*/ 1 h 29"/>
                    <a:gd name="T52" fmla="*/ 12 w 31"/>
                    <a:gd name="T53" fmla="*/ 0 h 29"/>
                    <a:gd name="T54" fmla="*/ 15 w 31"/>
                    <a:gd name="T55" fmla="*/ 0 h 29"/>
                    <a:gd name="T56" fmla="*/ 20 w 31"/>
                    <a:gd name="T57" fmla="*/ 0 h 29"/>
                    <a:gd name="T58" fmla="*/ 25 w 31"/>
                    <a:gd name="T59" fmla="*/ 1 h 29"/>
                    <a:gd name="T60" fmla="*/ 31 w 31"/>
                    <a:gd name="T61" fmla="*/ 3 h 29"/>
                    <a:gd name="T62" fmla="*/ 31 w 31"/>
                    <a:gd name="T63" fmla="*/ 7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1" h="29">
                      <a:moveTo>
                        <a:pt x="31" y="7"/>
                      </a:moveTo>
                      <a:lnTo>
                        <a:pt x="31" y="7"/>
                      </a:lnTo>
                      <a:lnTo>
                        <a:pt x="28" y="5"/>
                      </a:lnTo>
                      <a:lnTo>
                        <a:pt x="21" y="3"/>
                      </a:lnTo>
                      <a:lnTo>
                        <a:pt x="13" y="3"/>
                      </a:lnTo>
                      <a:lnTo>
                        <a:pt x="9" y="3"/>
                      </a:lnTo>
                      <a:lnTo>
                        <a:pt x="5" y="5"/>
                      </a:lnTo>
                      <a:lnTo>
                        <a:pt x="5" y="5"/>
                      </a:lnTo>
                      <a:lnTo>
                        <a:pt x="3" y="9"/>
                      </a:lnTo>
                      <a:lnTo>
                        <a:pt x="1" y="13"/>
                      </a:lnTo>
                      <a:lnTo>
                        <a:pt x="0" y="15"/>
                      </a:lnTo>
                      <a:lnTo>
                        <a:pt x="0" y="18"/>
                      </a:lnTo>
                      <a:lnTo>
                        <a:pt x="1" y="20"/>
                      </a:lnTo>
                      <a:lnTo>
                        <a:pt x="5" y="22"/>
                      </a:lnTo>
                      <a:lnTo>
                        <a:pt x="5" y="29"/>
                      </a:lnTo>
                      <a:lnTo>
                        <a:pt x="5" y="29"/>
                      </a:lnTo>
                      <a:lnTo>
                        <a:pt x="3" y="25"/>
                      </a:lnTo>
                      <a:lnTo>
                        <a:pt x="1" y="20"/>
                      </a:lnTo>
                      <a:lnTo>
                        <a:pt x="0" y="17"/>
                      </a:lnTo>
                      <a:lnTo>
                        <a:pt x="0" y="14"/>
                      </a:lnTo>
                      <a:lnTo>
                        <a:pt x="1" y="10"/>
                      </a:lnTo>
                      <a:lnTo>
                        <a:pt x="5" y="7"/>
                      </a:lnTo>
                      <a:lnTo>
                        <a:pt x="5" y="7"/>
                      </a:lnTo>
                      <a:lnTo>
                        <a:pt x="5" y="5"/>
                      </a:lnTo>
                      <a:lnTo>
                        <a:pt x="7" y="3"/>
                      </a:lnTo>
                      <a:lnTo>
                        <a:pt x="9" y="1"/>
                      </a:lnTo>
                      <a:lnTo>
                        <a:pt x="12" y="0"/>
                      </a:lnTo>
                      <a:lnTo>
                        <a:pt x="15" y="0"/>
                      </a:lnTo>
                      <a:lnTo>
                        <a:pt x="20" y="0"/>
                      </a:lnTo>
                      <a:lnTo>
                        <a:pt x="25" y="1"/>
                      </a:lnTo>
                      <a:lnTo>
                        <a:pt x="31" y="3"/>
                      </a:lnTo>
                      <a:lnTo>
                        <a:pt x="31" y="7"/>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62" name="Freeform 1796">
                  <a:extLst>
                    <a:ext uri="{FF2B5EF4-FFF2-40B4-BE49-F238E27FC236}">
                      <a16:creationId xmlns:a16="http://schemas.microsoft.com/office/drawing/2014/main" id="{E134D910-9D93-CC6A-47B3-3356990519B7}"/>
                    </a:ext>
                  </a:extLst>
                </p:cNvPr>
                <p:cNvSpPr>
                  <a:spLocks/>
                </p:cNvSpPr>
                <p:nvPr/>
              </p:nvSpPr>
              <p:spPr bwMode="auto">
                <a:xfrm>
                  <a:off x="6223000" y="5132388"/>
                  <a:ext cx="3175" cy="1588"/>
                </a:xfrm>
                <a:custGeom>
                  <a:avLst/>
                  <a:gdLst>
                    <a:gd name="T0" fmla="*/ 10 w 10"/>
                    <a:gd name="T1" fmla="*/ 3 h 3"/>
                    <a:gd name="T2" fmla="*/ 10 w 10"/>
                    <a:gd name="T3" fmla="*/ 2 h 3"/>
                    <a:gd name="T4" fmla="*/ 10 w 10"/>
                    <a:gd name="T5" fmla="*/ 0 h 3"/>
                    <a:gd name="T6" fmla="*/ 0 w 10"/>
                    <a:gd name="T7" fmla="*/ 2 h 3"/>
                    <a:gd name="T8" fmla="*/ 10 w 10"/>
                    <a:gd name="T9" fmla="*/ 3 h 3"/>
                  </a:gdLst>
                  <a:ahLst/>
                  <a:cxnLst>
                    <a:cxn ang="0">
                      <a:pos x="T0" y="T1"/>
                    </a:cxn>
                    <a:cxn ang="0">
                      <a:pos x="T2" y="T3"/>
                    </a:cxn>
                    <a:cxn ang="0">
                      <a:pos x="T4" y="T5"/>
                    </a:cxn>
                    <a:cxn ang="0">
                      <a:pos x="T6" y="T7"/>
                    </a:cxn>
                    <a:cxn ang="0">
                      <a:pos x="T8" y="T9"/>
                    </a:cxn>
                  </a:cxnLst>
                  <a:rect l="0" t="0" r="r" b="b"/>
                  <a:pathLst>
                    <a:path w="10" h="3">
                      <a:moveTo>
                        <a:pt x="10" y="3"/>
                      </a:moveTo>
                      <a:lnTo>
                        <a:pt x="10" y="2"/>
                      </a:lnTo>
                      <a:lnTo>
                        <a:pt x="10" y="0"/>
                      </a:lnTo>
                      <a:lnTo>
                        <a:pt x="0" y="2"/>
                      </a:lnTo>
                      <a:lnTo>
                        <a:pt x="1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3" name="Freeform 1797">
                  <a:extLst>
                    <a:ext uri="{FF2B5EF4-FFF2-40B4-BE49-F238E27FC236}">
                      <a16:creationId xmlns:a16="http://schemas.microsoft.com/office/drawing/2014/main" id="{2E64829E-401F-58B5-AFED-CA3BE82BD890}"/>
                    </a:ext>
                  </a:extLst>
                </p:cNvPr>
                <p:cNvSpPr>
                  <a:spLocks/>
                </p:cNvSpPr>
                <p:nvPr/>
              </p:nvSpPr>
              <p:spPr bwMode="auto">
                <a:xfrm>
                  <a:off x="6223000" y="5132388"/>
                  <a:ext cx="3175" cy="1588"/>
                </a:xfrm>
                <a:custGeom>
                  <a:avLst/>
                  <a:gdLst>
                    <a:gd name="T0" fmla="*/ 10 w 10"/>
                    <a:gd name="T1" fmla="*/ 3 h 3"/>
                    <a:gd name="T2" fmla="*/ 10 w 10"/>
                    <a:gd name="T3" fmla="*/ 2 h 3"/>
                    <a:gd name="T4" fmla="*/ 10 w 10"/>
                    <a:gd name="T5" fmla="*/ 0 h 3"/>
                    <a:gd name="T6" fmla="*/ 0 w 10"/>
                    <a:gd name="T7" fmla="*/ 2 h 3"/>
                    <a:gd name="T8" fmla="*/ 10 w 10"/>
                    <a:gd name="T9" fmla="*/ 3 h 3"/>
                  </a:gdLst>
                  <a:ahLst/>
                  <a:cxnLst>
                    <a:cxn ang="0">
                      <a:pos x="T0" y="T1"/>
                    </a:cxn>
                    <a:cxn ang="0">
                      <a:pos x="T2" y="T3"/>
                    </a:cxn>
                    <a:cxn ang="0">
                      <a:pos x="T4" y="T5"/>
                    </a:cxn>
                    <a:cxn ang="0">
                      <a:pos x="T6" y="T7"/>
                    </a:cxn>
                    <a:cxn ang="0">
                      <a:pos x="T8" y="T9"/>
                    </a:cxn>
                  </a:cxnLst>
                  <a:rect l="0" t="0" r="r" b="b"/>
                  <a:pathLst>
                    <a:path w="10" h="3">
                      <a:moveTo>
                        <a:pt x="10" y="3"/>
                      </a:moveTo>
                      <a:lnTo>
                        <a:pt x="10" y="2"/>
                      </a:lnTo>
                      <a:lnTo>
                        <a:pt x="10" y="0"/>
                      </a:lnTo>
                      <a:lnTo>
                        <a:pt x="0" y="2"/>
                      </a:lnTo>
                      <a:lnTo>
                        <a:pt x="1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4" name="Freeform 1798">
                  <a:extLst>
                    <a:ext uri="{FF2B5EF4-FFF2-40B4-BE49-F238E27FC236}">
                      <a16:creationId xmlns:a16="http://schemas.microsoft.com/office/drawing/2014/main" id="{ABCED39A-286D-0BDE-A22B-458A67DB2F09}"/>
                    </a:ext>
                  </a:extLst>
                </p:cNvPr>
                <p:cNvSpPr>
                  <a:spLocks/>
                </p:cNvSpPr>
                <p:nvPr/>
              </p:nvSpPr>
              <p:spPr bwMode="auto">
                <a:xfrm>
                  <a:off x="6223000" y="5132388"/>
                  <a:ext cx="3175" cy="1588"/>
                </a:xfrm>
                <a:custGeom>
                  <a:avLst/>
                  <a:gdLst>
                    <a:gd name="T0" fmla="*/ 10 w 10"/>
                    <a:gd name="T1" fmla="*/ 3 h 3"/>
                    <a:gd name="T2" fmla="*/ 10 w 10"/>
                    <a:gd name="T3" fmla="*/ 2 h 3"/>
                    <a:gd name="T4" fmla="*/ 10 w 10"/>
                    <a:gd name="T5" fmla="*/ 0 h 3"/>
                    <a:gd name="T6" fmla="*/ 0 w 10"/>
                    <a:gd name="T7" fmla="*/ 2 h 3"/>
                    <a:gd name="T8" fmla="*/ 10 w 10"/>
                    <a:gd name="T9" fmla="*/ 3 h 3"/>
                  </a:gdLst>
                  <a:ahLst/>
                  <a:cxnLst>
                    <a:cxn ang="0">
                      <a:pos x="T0" y="T1"/>
                    </a:cxn>
                    <a:cxn ang="0">
                      <a:pos x="T2" y="T3"/>
                    </a:cxn>
                    <a:cxn ang="0">
                      <a:pos x="T4" y="T5"/>
                    </a:cxn>
                    <a:cxn ang="0">
                      <a:pos x="T6" y="T7"/>
                    </a:cxn>
                    <a:cxn ang="0">
                      <a:pos x="T8" y="T9"/>
                    </a:cxn>
                  </a:cxnLst>
                  <a:rect l="0" t="0" r="r" b="b"/>
                  <a:pathLst>
                    <a:path w="10" h="3">
                      <a:moveTo>
                        <a:pt x="10" y="3"/>
                      </a:moveTo>
                      <a:lnTo>
                        <a:pt x="10" y="2"/>
                      </a:lnTo>
                      <a:lnTo>
                        <a:pt x="10" y="0"/>
                      </a:lnTo>
                      <a:lnTo>
                        <a:pt x="0" y="2"/>
                      </a:lnTo>
                      <a:lnTo>
                        <a:pt x="1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65" name="Freeform 1799">
                  <a:extLst>
                    <a:ext uri="{FF2B5EF4-FFF2-40B4-BE49-F238E27FC236}">
                      <a16:creationId xmlns:a16="http://schemas.microsoft.com/office/drawing/2014/main" id="{C6C19E9D-7408-0C69-A3C3-D915D37EC311}"/>
                    </a:ext>
                  </a:extLst>
                </p:cNvPr>
                <p:cNvSpPr>
                  <a:spLocks/>
                </p:cNvSpPr>
                <p:nvPr/>
              </p:nvSpPr>
              <p:spPr bwMode="auto">
                <a:xfrm>
                  <a:off x="6223000" y="5132388"/>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6" name="Freeform 1800">
                  <a:extLst>
                    <a:ext uri="{FF2B5EF4-FFF2-40B4-BE49-F238E27FC236}">
                      <a16:creationId xmlns:a16="http://schemas.microsoft.com/office/drawing/2014/main" id="{831DB9BB-21EC-3897-36DC-471752E0FA00}"/>
                    </a:ext>
                  </a:extLst>
                </p:cNvPr>
                <p:cNvSpPr>
                  <a:spLocks/>
                </p:cNvSpPr>
                <p:nvPr/>
              </p:nvSpPr>
              <p:spPr bwMode="auto">
                <a:xfrm>
                  <a:off x="6223000" y="5132388"/>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67" name="Freeform 1801">
                  <a:extLst>
                    <a:ext uri="{FF2B5EF4-FFF2-40B4-BE49-F238E27FC236}">
                      <a16:creationId xmlns:a16="http://schemas.microsoft.com/office/drawing/2014/main" id="{2EAD3BE2-B78C-18BF-93A5-EEB43DC73E9B}"/>
                    </a:ext>
                  </a:extLst>
                </p:cNvPr>
                <p:cNvSpPr>
                  <a:spLocks/>
                </p:cNvSpPr>
                <p:nvPr/>
              </p:nvSpPr>
              <p:spPr bwMode="auto">
                <a:xfrm>
                  <a:off x="6223000" y="5130801"/>
                  <a:ext cx="0" cy="1588"/>
                </a:xfrm>
                <a:custGeom>
                  <a:avLst/>
                  <a:gdLst>
                    <a:gd name="T0" fmla="*/ 5 h 5"/>
                    <a:gd name="T1" fmla="*/ 4 h 5"/>
                    <a:gd name="T2" fmla="*/ 0 h 5"/>
                    <a:gd name="T3" fmla="*/ 4 h 5"/>
                    <a:gd name="T4" fmla="*/ 5 h 5"/>
                  </a:gdLst>
                  <a:ahLst/>
                  <a:cxnLst>
                    <a:cxn ang="0">
                      <a:pos x="0" y="T0"/>
                    </a:cxn>
                    <a:cxn ang="0">
                      <a:pos x="0" y="T1"/>
                    </a:cxn>
                    <a:cxn ang="0">
                      <a:pos x="0" y="T2"/>
                    </a:cxn>
                    <a:cxn ang="0">
                      <a:pos x="0" y="T3"/>
                    </a:cxn>
                    <a:cxn ang="0">
                      <a:pos x="0" y="T4"/>
                    </a:cxn>
                  </a:cxnLst>
                  <a:rect l="0" t="0" r="r" b="b"/>
                  <a:pathLst>
                    <a:path h="5">
                      <a:moveTo>
                        <a:pt x="0" y="5"/>
                      </a:moveTo>
                      <a:lnTo>
                        <a:pt x="0" y="4"/>
                      </a:lnTo>
                      <a:lnTo>
                        <a:pt x="0" y="0"/>
                      </a:lnTo>
                      <a:lnTo>
                        <a:pt x="0" y="4"/>
                      </a:lnTo>
                      <a:lnTo>
                        <a:pt x="0" y="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8" name="Freeform 1802">
                  <a:extLst>
                    <a:ext uri="{FF2B5EF4-FFF2-40B4-BE49-F238E27FC236}">
                      <a16:creationId xmlns:a16="http://schemas.microsoft.com/office/drawing/2014/main" id="{3A4A98D8-228F-4D9B-0706-404D82073CB1}"/>
                    </a:ext>
                  </a:extLst>
                </p:cNvPr>
                <p:cNvSpPr>
                  <a:spLocks/>
                </p:cNvSpPr>
                <p:nvPr/>
              </p:nvSpPr>
              <p:spPr bwMode="auto">
                <a:xfrm>
                  <a:off x="6223000" y="5130801"/>
                  <a:ext cx="0" cy="1588"/>
                </a:xfrm>
                <a:custGeom>
                  <a:avLst/>
                  <a:gdLst>
                    <a:gd name="T0" fmla="*/ 5 h 5"/>
                    <a:gd name="T1" fmla="*/ 4 h 5"/>
                    <a:gd name="T2" fmla="*/ 0 h 5"/>
                    <a:gd name="T3" fmla="*/ 4 h 5"/>
                    <a:gd name="T4" fmla="*/ 5 h 5"/>
                  </a:gdLst>
                  <a:ahLst/>
                  <a:cxnLst>
                    <a:cxn ang="0">
                      <a:pos x="0" y="T0"/>
                    </a:cxn>
                    <a:cxn ang="0">
                      <a:pos x="0" y="T1"/>
                    </a:cxn>
                    <a:cxn ang="0">
                      <a:pos x="0" y="T2"/>
                    </a:cxn>
                    <a:cxn ang="0">
                      <a:pos x="0" y="T3"/>
                    </a:cxn>
                    <a:cxn ang="0">
                      <a:pos x="0" y="T4"/>
                    </a:cxn>
                  </a:cxnLst>
                  <a:rect l="0" t="0" r="r" b="b"/>
                  <a:pathLst>
                    <a:path h="5">
                      <a:moveTo>
                        <a:pt x="0" y="5"/>
                      </a:moveTo>
                      <a:lnTo>
                        <a:pt x="0" y="4"/>
                      </a:lnTo>
                      <a:lnTo>
                        <a:pt x="0" y="0"/>
                      </a:lnTo>
                      <a:lnTo>
                        <a:pt x="0" y="4"/>
                      </a:lnTo>
                      <a:lnTo>
                        <a:pt x="0" y="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9" name="Freeform 1803">
                  <a:extLst>
                    <a:ext uri="{FF2B5EF4-FFF2-40B4-BE49-F238E27FC236}">
                      <a16:creationId xmlns:a16="http://schemas.microsoft.com/office/drawing/2014/main" id="{9C7F785C-41A7-DC57-CDB6-C43D91605C47}"/>
                    </a:ext>
                  </a:extLst>
                </p:cNvPr>
                <p:cNvSpPr>
                  <a:spLocks/>
                </p:cNvSpPr>
                <p:nvPr/>
              </p:nvSpPr>
              <p:spPr bwMode="auto">
                <a:xfrm>
                  <a:off x="6223000" y="5130801"/>
                  <a:ext cx="0" cy="1588"/>
                </a:xfrm>
                <a:custGeom>
                  <a:avLst/>
                  <a:gdLst>
                    <a:gd name="T0" fmla="*/ 5 h 5"/>
                    <a:gd name="T1" fmla="*/ 4 h 5"/>
                    <a:gd name="T2" fmla="*/ 0 h 5"/>
                    <a:gd name="T3" fmla="*/ 4 h 5"/>
                    <a:gd name="T4" fmla="*/ 5 h 5"/>
                  </a:gdLst>
                  <a:ahLst/>
                  <a:cxnLst>
                    <a:cxn ang="0">
                      <a:pos x="0" y="T0"/>
                    </a:cxn>
                    <a:cxn ang="0">
                      <a:pos x="0" y="T1"/>
                    </a:cxn>
                    <a:cxn ang="0">
                      <a:pos x="0" y="T2"/>
                    </a:cxn>
                    <a:cxn ang="0">
                      <a:pos x="0" y="T3"/>
                    </a:cxn>
                    <a:cxn ang="0">
                      <a:pos x="0" y="T4"/>
                    </a:cxn>
                  </a:cxnLst>
                  <a:rect l="0" t="0" r="r" b="b"/>
                  <a:pathLst>
                    <a:path h="5">
                      <a:moveTo>
                        <a:pt x="0" y="5"/>
                      </a:moveTo>
                      <a:lnTo>
                        <a:pt x="0" y="4"/>
                      </a:lnTo>
                      <a:lnTo>
                        <a:pt x="0" y="0"/>
                      </a:lnTo>
                      <a:lnTo>
                        <a:pt x="0" y="4"/>
                      </a:lnTo>
                      <a:lnTo>
                        <a:pt x="0" y="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70" name="Freeform 1804">
                  <a:extLst>
                    <a:ext uri="{FF2B5EF4-FFF2-40B4-BE49-F238E27FC236}">
                      <a16:creationId xmlns:a16="http://schemas.microsoft.com/office/drawing/2014/main" id="{16B59A9E-F3E2-E550-C50E-D61D1E814F28}"/>
                    </a:ext>
                  </a:extLst>
                </p:cNvPr>
                <p:cNvSpPr>
                  <a:spLocks/>
                </p:cNvSpPr>
                <p:nvPr/>
              </p:nvSpPr>
              <p:spPr bwMode="auto">
                <a:xfrm>
                  <a:off x="6223000" y="5130801"/>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1" name="Freeform 1805">
                  <a:extLst>
                    <a:ext uri="{FF2B5EF4-FFF2-40B4-BE49-F238E27FC236}">
                      <a16:creationId xmlns:a16="http://schemas.microsoft.com/office/drawing/2014/main" id="{ED51EF79-1015-A4B4-8E45-DBE472DACA25}"/>
                    </a:ext>
                  </a:extLst>
                </p:cNvPr>
                <p:cNvSpPr>
                  <a:spLocks/>
                </p:cNvSpPr>
                <p:nvPr/>
              </p:nvSpPr>
              <p:spPr bwMode="auto">
                <a:xfrm>
                  <a:off x="6223000" y="5130801"/>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72" name="Freeform 1806">
                  <a:extLst>
                    <a:ext uri="{FF2B5EF4-FFF2-40B4-BE49-F238E27FC236}">
                      <a16:creationId xmlns:a16="http://schemas.microsoft.com/office/drawing/2014/main" id="{606E850F-7461-5D62-15F9-B1B6C31BC2F1}"/>
                    </a:ext>
                  </a:extLst>
                </p:cNvPr>
                <p:cNvSpPr>
                  <a:spLocks/>
                </p:cNvSpPr>
                <p:nvPr/>
              </p:nvSpPr>
              <p:spPr bwMode="auto">
                <a:xfrm>
                  <a:off x="6223000" y="5129213"/>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3" name="Freeform 1807">
                  <a:extLst>
                    <a:ext uri="{FF2B5EF4-FFF2-40B4-BE49-F238E27FC236}">
                      <a16:creationId xmlns:a16="http://schemas.microsoft.com/office/drawing/2014/main" id="{73F072E4-6681-EB58-543B-921D1D052163}"/>
                    </a:ext>
                  </a:extLst>
                </p:cNvPr>
                <p:cNvSpPr>
                  <a:spLocks/>
                </p:cNvSpPr>
                <p:nvPr/>
              </p:nvSpPr>
              <p:spPr bwMode="auto">
                <a:xfrm>
                  <a:off x="6223000" y="5129213"/>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74" name="Freeform 1808">
                  <a:extLst>
                    <a:ext uri="{FF2B5EF4-FFF2-40B4-BE49-F238E27FC236}">
                      <a16:creationId xmlns:a16="http://schemas.microsoft.com/office/drawing/2014/main" id="{2C62371D-0FB9-6FD5-26A4-4E7D7181F2A2}"/>
                    </a:ext>
                  </a:extLst>
                </p:cNvPr>
                <p:cNvSpPr>
                  <a:spLocks/>
                </p:cNvSpPr>
                <p:nvPr/>
              </p:nvSpPr>
              <p:spPr bwMode="auto">
                <a:xfrm>
                  <a:off x="6226175" y="5129213"/>
                  <a:ext cx="0" cy="0"/>
                </a:xfrm>
                <a:custGeom>
                  <a:avLst/>
                  <a:gdLst>
                    <a:gd name="T0" fmla="*/ 4 h 4"/>
                    <a:gd name="T1" fmla="*/ 2 h 4"/>
                    <a:gd name="T2" fmla="*/ 0 h 4"/>
                    <a:gd name="T3" fmla="*/ 2 h 4"/>
                    <a:gd name="T4" fmla="*/ 4 h 4"/>
                  </a:gdLst>
                  <a:ahLst/>
                  <a:cxnLst>
                    <a:cxn ang="0">
                      <a:pos x="0" y="T0"/>
                    </a:cxn>
                    <a:cxn ang="0">
                      <a:pos x="0" y="T1"/>
                    </a:cxn>
                    <a:cxn ang="0">
                      <a:pos x="0" y="T2"/>
                    </a:cxn>
                    <a:cxn ang="0">
                      <a:pos x="0" y="T3"/>
                    </a:cxn>
                    <a:cxn ang="0">
                      <a:pos x="0" y="T4"/>
                    </a:cxn>
                  </a:cxnLst>
                  <a:rect l="0" t="0" r="r" b="b"/>
                  <a:pathLst>
                    <a:path h="4">
                      <a:moveTo>
                        <a:pt x="0" y="4"/>
                      </a:moveTo>
                      <a:lnTo>
                        <a:pt x="0" y="2"/>
                      </a:lnTo>
                      <a:lnTo>
                        <a:pt x="0" y="0"/>
                      </a:lnTo>
                      <a:lnTo>
                        <a:pt x="0" y="2"/>
                      </a:lnTo>
                      <a:lnTo>
                        <a:pt x="0" y="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5" name="Freeform 1809">
                  <a:extLst>
                    <a:ext uri="{FF2B5EF4-FFF2-40B4-BE49-F238E27FC236}">
                      <a16:creationId xmlns:a16="http://schemas.microsoft.com/office/drawing/2014/main" id="{1761D10F-8A05-216D-0C54-A224243C282B}"/>
                    </a:ext>
                  </a:extLst>
                </p:cNvPr>
                <p:cNvSpPr>
                  <a:spLocks/>
                </p:cNvSpPr>
                <p:nvPr/>
              </p:nvSpPr>
              <p:spPr bwMode="auto">
                <a:xfrm>
                  <a:off x="6226175" y="5129213"/>
                  <a:ext cx="0" cy="0"/>
                </a:xfrm>
                <a:custGeom>
                  <a:avLst/>
                  <a:gdLst>
                    <a:gd name="T0" fmla="*/ 4 h 4"/>
                    <a:gd name="T1" fmla="*/ 2 h 4"/>
                    <a:gd name="T2" fmla="*/ 0 h 4"/>
                    <a:gd name="T3" fmla="*/ 2 h 4"/>
                    <a:gd name="T4" fmla="*/ 4 h 4"/>
                  </a:gdLst>
                  <a:ahLst/>
                  <a:cxnLst>
                    <a:cxn ang="0">
                      <a:pos x="0" y="T0"/>
                    </a:cxn>
                    <a:cxn ang="0">
                      <a:pos x="0" y="T1"/>
                    </a:cxn>
                    <a:cxn ang="0">
                      <a:pos x="0" y="T2"/>
                    </a:cxn>
                    <a:cxn ang="0">
                      <a:pos x="0" y="T3"/>
                    </a:cxn>
                    <a:cxn ang="0">
                      <a:pos x="0" y="T4"/>
                    </a:cxn>
                  </a:cxnLst>
                  <a:rect l="0" t="0" r="r" b="b"/>
                  <a:pathLst>
                    <a:path h="4">
                      <a:moveTo>
                        <a:pt x="0" y="4"/>
                      </a:moveTo>
                      <a:lnTo>
                        <a:pt x="0" y="2"/>
                      </a:lnTo>
                      <a:lnTo>
                        <a:pt x="0" y="0"/>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6" name="Freeform 1810">
                  <a:extLst>
                    <a:ext uri="{FF2B5EF4-FFF2-40B4-BE49-F238E27FC236}">
                      <a16:creationId xmlns:a16="http://schemas.microsoft.com/office/drawing/2014/main" id="{70C9F81D-93C4-A7D6-3B42-6A0E3BEBEA62}"/>
                    </a:ext>
                  </a:extLst>
                </p:cNvPr>
                <p:cNvSpPr>
                  <a:spLocks/>
                </p:cNvSpPr>
                <p:nvPr/>
              </p:nvSpPr>
              <p:spPr bwMode="auto">
                <a:xfrm>
                  <a:off x="6226175" y="5129213"/>
                  <a:ext cx="0" cy="0"/>
                </a:xfrm>
                <a:custGeom>
                  <a:avLst/>
                  <a:gdLst>
                    <a:gd name="T0" fmla="*/ 4 h 4"/>
                    <a:gd name="T1" fmla="*/ 2 h 4"/>
                    <a:gd name="T2" fmla="*/ 0 h 4"/>
                    <a:gd name="T3" fmla="*/ 2 h 4"/>
                    <a:gd name="T4" fmla="*/ 4 h 4"/>
                  </a:gdLst>
                  <a:ahLst/>
                  <a:cxnLst>
                    <a:cxn ang="0">
                      <a:pos x="0" y="T0"/>
                    </a:cxn>
                    <a:cxn ang="0">
                      <a:pos x="0" y="T1"/>
                    </a:cxn>
                    <a:cxn ang="0">
                      <a:pos x="0" y="T2"/>
                    </a:cxn>
                    <a:cxn ang="0">
                      <a:pos x="0" y="T3"/>
                    </a:cxn>
                    <a:cxn ang="0">
                      <a:pos x="0" y="T4"/>
                    </a:cxn>
                  </a:cxnLst>
                  <a:rect l="0" t="0" r="r" b="b"/>
                  <a:pathLst>
                    <a:path h="4">
                      <a:moveTo>
                        <a:pt x="0" y="4"/>
                      </a:moveTo>
                      <a:lnTo>
                        <a:pt x="0" y="2"/>
                      </a:lnTo>
                      <a:lnTo>
                        <a:pt x="0" y="0"/>
                      </a:lnTo>
                      <a:lnTo>
                        <a:pt x="0" y="2"/>
                      </a:lnTo>
                      <a:lnTo>
                        <a:pt x="0" y="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77" name="Freeform 1811">
                  <a:extLst>
                    <a:ext uri="{FF2B5EF4-FFF2-40B4-BE49-F238E27FC236}">
                      <a16:creationId xmlns:a16="http://schemas.microsoft.com/office/drawing/2014/main" id="{599FB4E9-7D6C-5BEF-67B0-9CC092BFE21F}"/>
                    </a:ext>
                  </a:extLst>
                </p:cNvPr>
                <p:cNvSpPr>
                  <a:spLocks/>
                </p:cNvSpPr>
                <p:nvPr/>
              </p:nvSpPr>
              <p:spPr bwMode="auto">
                <a:xfrm>
                  <a:off x="6226175" y="5127626"/>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8" name="Freeform 1812">
                  <a:extLst>
                    <a:ext uri="{FF2B5EF4-FFF2-40B4-BE49-F238E27FC236}">
                      <a16:creationId xmlns:a16="http://schemas.microsoft.com/office/drawing/2014/main" id="{13D3DBA1-8457-4DE8-F859-057FE081C9C6}"/>
                    </a:ext>
                  </a:extLst>
                </p:cNvPr>
                <p:cNvSpPr>
                  <a:spLocks/>
                </p:cNvSpPr>
                <p:nvPr/>
              </p:nvSpPr>
              <p:spPr bwMode="auto">
                <a:xfrm>
                  <a:off x="6226175" y="5127626"/>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79" name="Freeform 1813">
                  <a:extLst>
                    <a:ext uri="{FF2B5EF4-FFF2-40B4-BE49-F238E27FC236}">
                      <a16:creationId xmlns:a16="http://schemas.microsoft.com/office/drawing/2014/main" id="{38598048-756B-7DF8-9E7A-3398C3FE2D82}"/>
                    </a:ext>
                  </a:extLst>
                </p:cNvPr>
                <p:cNvSpPr>
                  <a:spLocks/>
                </p:cNvSpPr>
                <p:nvPr/>
              </p:nvSpPr>
              <p:spPr bwMode="auto">
                <a:xfrm>
                  <a:off x="6226175" y="5127626"/>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0" name="Freeform 1814">
                  <a:extLst>
                    <a:ext uri="{FF2B5EF4-FFF2-40B4-BE49-F238E27FC236}">
                      <a16:creationId xmlns:a16="http://schemas.microsoft.com/office/drawing/2014/main" id="{34B8D940-287B-0B54-8A8D-B66E569A7F5D}"/>
                    </a:ext>
                  </a:extLst>
                </p:cNvPr>
                <p:cNvSpPr>
                  <a:spLocks/>
                </p:cNvSpPr>
                <p:nvPr/>
              </p:nvSpPr>
              <p:spPr bwMode="auto">
                <a:xfrm>
                  <a:off x="6226175" y="5127626"/>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81" name="Freeform 1815">
                  <a:extLst>
                    <a:ext uri="{FF2B5EF4-FFF2-40B4-BE49-F238E27FC236}">
                      <a16:creationId xmlns:a16="http://schemas.microsoft.com/office/drawing/2014/main" id="{90387849-EF0A-C0B8-9872-82727783CB78}"/>
                    </a:ext>
                  </a:extLst>
                </p:cNvPr>
                <p:cNvSpPr>
                  <a:spLocks/>
                </p:cNvSpPr>
                <p:nvPr/>
              </p:nvSpPr>
              <p:spPr bwMode="auto">
                <a:xfrm>
                  <a:off x="6227763" y="5127626"/>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2" name="Freeform 1816">
                  <a:extLst>
                    <a:ext uri="{FF2B5EF4-FFF2-40B4-BE49-F238E27FC236}">
                      <a16:creationId xmlns:a16="http://schemas.microsoft.com/office/drawing/2014/main" id="{39D56D44-2007-EEB0-7A5D-89CD705C3939}"/>
                    </a:ext>
                  </a:extLst>
                </p:cNvPr>
                <p:cNvSpPr>
                  <a:spLocks/>
                </p:cNvSpPr>
                <p:nvPr/>
              </p:nvSpPr>
              <p:spPr bwMode="auto">
                <a:xfrm>
                  <a:off x="6227763" y="5127626"/>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83" name="Freeform 1817">
                  <a:extLst>
                    <a:ext uri="{FF2B5EF4-FFF2-40B4-BE49-F238E27FC236}">
                      <a16:creationId xmlns:a16="http://schemas.microsoft.com/office/drawing/2014/main" id="{025D43F4-C6E6-5CF7-3368-347CF8EC5E0F}"/>
                    </a:ext>
                  </a:extLst>
                </p:cNvPr>
                <p:cNvSpPr>
                  <a:spLocks/>
                </p:cNvSpPr>
                <p:nvPr/>
              </p:nvSpPr>
              <p:spPr bwMode="auto">
                <a:xfrm>
                  <a:off x="6227763" y="5127626"/>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4" name="Freeform 1818">
                  <a:extLst>
                    <a:ext uri="{FF2B5EF4-FFF2-40B4-BE49-F238E27FC236}">
                      <a16:creationId xmlns:a16="http://schemas.microsoft.com/office/drawing/2014/main" id="{4BCF3897-D56A-1A88-A26A-DA03A57DE2CC}"/>
                    </a:ext>
                  </a:extLst>
                </p:cNvPr>
                <p:cNvSpPr>
                  <a:spLocks/>
                </p:cNvSpPr>
                <p:nvPr/>
              </p:nvSpPr>
              <p:spPr bwMode="auto">
                <a:xfrm>
                  <a:off x="6227763" y="5127626"/>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85" name="Freeform 1819">
                  <a:extLst>
                    <a:ext uri="{FF2B5EF4-FFF2-40B4-BE49-F238E27FC236}">
                      <a16:creationId xmlns:a16="http://schemas.microsoft.com/office/drawing/2014/main" id="{842EB7E2-4E98-D8D7-4A0B-E41EE51A815D}"/>
                    </a:ext>
                  </a:extLst>
                </p:cNvPr>
                <p:cNvSpPr>
                  <a:spLocks/>
                </p:cNvSpPr>
                <p:nvPr/>
              </p:nvSpPr>
              <p:spPr bwMode="auto">
                <a:xfrm>
                  <a:off x="6229350" y="5127626"/>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6" name="Freeform 1820">
                  <a:extLst>
                    <a:ext uri="{FF2B5EF4-FFF2-40B4-BE49-F238E27FC236}">
                      <a16:creationId xmlns:a16="http://schemas.microsoft.com/office/drawing/2014/main" id="{732C3E4E-FE9A-BC04-8871-9E201B23390E}"/>
                    </a:ext>
                  </a:extLst>
                </p:cNvPr>
                <p:cNvSpPr>
                  <a:spLocks/>
                </p:cNvSpPr>
                <p:nvPr/>
              </p:nvSpPr>
              <p:spPr bwMode="auto">
                <a:xfrm>
                  <a:off x="6229350" y="5127626"/>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87" name="Freeform 1821">
                  <a:extLst>
                    <a:ext uri="{FF2B5EF4-FFF2-40B4-BE49-F238E27FC236}">
                      <a16:creationId xmlns:a16="http://schemas.microsoft.com/office/drawing/2014/main" id="{3729CC07-24C9-F7D8-C645-4C21EEDB39AA}"/>
                    </a:ext>
                  </a:extLst>
                </p:cNvPr>
                <p:cNvSpPr>
                  <a:spLocks/>
                </p:cNvSpPr>
                <p:nvPr/>
              </p:nvSpPr>
              <p:spPr bwMode="auto">
                <a:xfrm>
                  <a:off x="6229350" y="5127626"/>
                  <a:ext cx="1588" cy="0"/>
                </a:xfrm>
                <a:custGeom>
                  <a:avLst/>
                  <a:gdLst>
                    <a:gd name="T0" fmla="*/ 0 w 9"/>
                    <a:gd name="T1" fmla="*/ 3 h 3"/>
                    <a:gd name="T2" fmla="*/ 9 w 9"/>
                    <a:gd name="T3" fmla="*/ 1 h 3"/>
                    <a:gd name="T4" fmla="*/ 0 w 9"/>
                    <a:gd name="T5" fmla="*/ 0 h 3"/>
                    <a:gd name="T6" fmla="*/ 0 w 9"/>
                    <a:gd name="T7" fmla="*/ 1 h 3"/>
                    <a:gd name="T8" fmla="*/ 0 w 9"/>
                    <a:gd name="T9" fmla="*/ 3 h 3"/>
                  </a:gdLst>
                  <a:ahLst/>
                  <a:cxnLst>
                    <a:cxn ang="0">
                      <a:pos x="T0" y="T1"/>
                    </a:cxn>
                    <a:cxn ang="0">
                      <a:pos x="T2" y="T3"/>
                    </a:cxn>
                    <a:cxn ang="0">
                      <a:pos x="T4" y="T5"/>
                    </a:cxn>
                    <a:cxn ang="0">
                      <a:pos x="T6" y="T7"/>
                    </a:cxn>
                    <a:cxn ang="0">
                      <a:pos x="T8" y="T9"/>
                    </a:cxn>
                  </a:cxnLst>
                  <a:rect l="0" t="0" r="r" b="b"/>
                  <a:pathLst>
                    <a:path w="9" h="3">
                      <a:moveTo>
                        <a:pt x="0" y="3"/>
                      </a:moveTo>
                      <a:lnTo>
                        <a:pt x="9" y="1"/>
                      </a:lnTo>
                      <a:lnTo>
                        <a:pt x="0" y="0"/>
                      </a:lnTo>
                      <a:lnTo>
                        <a:pt x="0" y="1"/>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8" name="Freeform 1822">
                  <a:extLst>
                    <a:ext uri="{FF2B5EF4-FFF2-40B4-BE49-F238E27FC236}">
                      <a16:creationId xmlns:a16="http://schemas.microsoft.com/office/drawing/2014/main" id="{F30E961B-1A8A-1452-CA77-108C1D9386E7}"/>
                    </a:ext>
                  </a:extLst>
                </p:cNvPr>
                <p:cNvSpPr>
                  <a:spLocks/>
                </p:cNvSpPr>
                <p:nvPr/>
              </p:nvSpPr>
              <p:spPr bwMode="auto">
                <a:xfrm>
                  <a:off x="6229350" y="5127626"/>
                  <a:ext cx="1588" cy="0"/>
                </a:xfrm>
                <a:custGeom>
                  <a:avLst/>
                  <a:gdLst>
                    <a:gd name="T0" fmla="*/ 0 w 9"/>
                    <a:gd name="T1" fmla="*/ 3 h 3"/>
                    <a:gd name="T2" fmla="*/ 9 w 9"/>
                    <a:gd name="T3" fmla="*/ 1 h 3"/>
                    <a:gd name="T4" fmla="*/ 0 w 9"/>
                    <a:gd name="T5" fmla="*/ 0 h 3"/>
                    <a:gd name="T6" fmla="*/ 0 w 9"/>
                    <a:gd name="T7" fmla="*/ 1 h 3"/>
                    <a:gd name="T8" fmla="*/ 0 w 9"/>
                    <a:gd name="T9" fmla="*/ 3 h 3"/>
                  </a:gdLst>
                  <a:ahLst/>
                  <a:cxnLst>
                    <a:cxn ang="0">
                      <a:pos x="T0" y="T1"/>
                    </a:cxn>
                    <a:cxn ang="0">
                      <a:pos x="T2" y="T3"/>
                    </a:cxn>
                    <a:cxn ang="0">
                      <a:pos x="T4" y="T5"/>
                    </a:cxn>
                    <a:cxn ang="0">
                      <a:pos x="T6" y="T7"/>
                    </a:cxn>
                    <a:cxn ang="0">
                      <a:pos x="T8" y="T9"/>
                    </a:cxn>
                  </a:cxnLst>
                  <a:rect l="0" t="0" r="r" b="b"/>
                  <a:pathLst>
                    <a:path w="9" h="3">
                      <a:moveTo>
                        <a:pt x="0" y="3"/>
                      </a:moveTo>
                      <a:lnTo>
                        <a:pt x="9" y="1"/>
                      </a:lnTo>
                      <a:lnTo>
                        <a:pt x="0" y="0"/>
                      </a:lnTo>
                      <a:lnTo>
                        <a:pt x="0" y="1"/>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9" name="Freeform 1823">
                  <a:extLst>
                    <a:ext uri="{FF2B5EF4-FFF2-40B4-BE49-F238E27FC236}">
                      <a16:creationId xmlns:a16="http://schemas.microsoft.com/office/drawing/2014/main" id="{8B399D64-316B-C5EE-01A2-760A35C34F6B}"/>
                    </a:ext>
                  </a:extLst>
                </p:cNvPr>
                <p:cNvSpPr>
                  <a:spLocks/>
                </p:cNvSpPr>
                <p:nvPr/>
              </p:nvSpPr>
              <p:spPr bwMode="auto">
                <a:xfrm>
                  <a:off x="6229350" y="5127626"/>
                  <a:ext cx="1588" cy="0"/>
                </a:xfrm>
                <a:custGeom>
                  <a:avLst/>
                  <a:gdLst>
                    <a:gd name="T0" fmla="*/ 0 w 9"/>
                    <a:gd name="T1" fmla="*/ 3 h 3"/>
                    <a:gd name="T2" fmla="*/ 9 w 9"/>
                    <a:gd name="T3" fmla="*/ 1 h 3"/>
                    <a:gd name="T4" fmla="*/ 0 w 9"/>
                    <a:gd name="T5" fmla="*/ 0 h 3"/>
                    <a:gd name="T6" fmla="*/ 0 w 9"/>
                    <a:gd name="T7" fmla="*/ 1 h 3"/>
                    <a:gd name="T8" fmla="*/ 0 w 9"/>
                    <a:gd name="T9" fmla="*/ 3 h 3"/>
                  </a:gdLst>
                  <a:ahLst/>
                  <a:cxnLst>
                    <a:cxn ang="0">
                      <a:pos x="T0" y="T1"/>
                    </a:cxn>
                    <a:cxn ang="0">
                      <a:pos x="T2" y="T3"/>
                    </a:cxn>
                    <a:cxn ang="0">
                      <a:pos x="T4" y="T5"/>
                    </a:cxn>
                    <a:cxn ang="0">
                      <a:pos x="T6" y="T7"/>
                    </a:cxn>
                    <a:cxn ang="0">
                      <a:pos x="T8" y="T9"/>
                    </a:cxn>
                  </a:cxnLst>
                  <a:rect l="0" t="0" r="r" b="b"/>
                  <a:pathLst>
                    <a:path w="9" h="3">
                      <a:moveTo>
                        <a:pt x="0" y="3"/>
                      </a:moveTo>
                      <a:lnTo>
                        <a:pt x="9" y="1"/>
                      </a:lnTo>
                      <a:lnTo>
                        <a:pt x="0" y="0"/>
                      </a:lnTo>
                      <a:lnTo>
                        <a:pt x="0" y="1"/>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90" name="Freeform 1824">
                  <a:extLst>
                    <a:ext uri="{FF2B5EF4-FFF2-40B4-BE49-F238E27FC236}">
                      <a16:creationId xmlns:a16="http://schemas.microsoft.com/office/drawing/2014/main" id="{85B78A92-3987-60FE-8C35-4F0E10E63768}"/>
                    </a:ext>
                  </a:extLst>
                </p:cNvPr>
                <p:cNvSpPr>
                  <a:spLocks/>
                </p:cNvSpPr>
                <p:nvPr/>
              </p:nvSpPr>
              <p:spPr bwMode="auto">
                <a:xfrm>
                  <a:off x="6230938" y="5127626"/>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1" name="Freeform 1825">
                  <a:extLst>
                    <a:ext uri="{FF2B5EF4-FFF2-40B4-BE49-F238E27FC236}">
                      <a16:creationId xmlns:a16="http://schemas.microsoft.com/office/drawing/2014/main" id="{8C7CCADA-531C-AD6F-77F3-5854AF9113F9}"/>
                    </a:ext>
                  </a:extLst>
                </p:cNvPr>
                <p:cNvSpPr>
                  <a:spLocks/>
                </p:cNvSpPr>
                <p:nvPr/>
              </p:nvSpPr>
              <p:spPr bwMode="auto">
                <a:xfrm>
                  <a:off x="6230938" y="5127626"/>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92" name="Freeform 1826">
                  <a:extLst>
                    <a:ext uri="{FF2B5EF4-FFF2-40B4-BE49-F238E27FC236}">
                      <a16:creationId xmlns:a16="http://schemas.microsoft.com/office/drawing/2014/main" id="{88E162FC-BC82-C21E-08F4-282D955AEAF3}"/>
                    </a:ext>
                  </a:extLst>
                </p:cNvPr>
                <p:cNvSpPr>
                  <a:spLocks/>
                </p:cNvSpPr>
                <p:nvPr/>
              </p:nvSpPr>
              <p:spPr bwMode="auto">
                <a:xfrm>
                  <a:off x="6240463" y="5129213"/>
                  <a:ext cx="7938" cy="7938"/>
                </a:xfrm>
                <a:custGeom>
                  <a:avLst/>
                  <a:gdLst>
                    <a:gd name="T0" fmla="*/ 27 w 36"/>
                    <a:gd name="T1" fmla="*/ 23 h 32"/>
                    <a:gd name="T2" fmla="*/ 27 w 36"/>
                    <a:gd name="T3" fmla="*/ 23 h 32"/>
                    <a:gd name="T4" fmla="*/ 27 w 36"/>
                    <a:gd name="T5" fmla="*/ 8 h 32"/>
                    <a:gd name="T6" fmla="*/ 27 w 36"/>
                    <a:gd name="T7" fmla="*/ 8 h 32"/>
                    <a:gd name="T8" fmla="*/ 20 w 36"/>
                    <a:gd name="T9" fmla="*/ 5 h 32"/>
                    <a:gd name="T10" fmla="*/ 14 w 36"/>
                    <a:gd name="T11" fmla="*/ 3 h 32"/>
                    <a:gd name="T12" fmla="*/ 6 w 36"/>
                    <a:gd name="T13" fmla="*/ 2 h 32"/>
                    <a:gd name="T14" fmla="*/ 0 w 36"/>
                    <a:gd name="T15" fmla="*/ 2 h 32"/>
                    <a:gd name="T16" fmla="*/ 0 w 36"/>
                    <a:gd name="T17" fmla="*/ 1 h 32"/>
                    <a:gd name="T18" fmla="*/ 0 w 36"/>
                    <a:gd name="T19" fmla="*/ 1 h 32"/>
                    <a:gd name="T20" fmla="*/ 8 w 36"/>
                    <a:gd name="T21" fmla="*/ 0 h 32"/>
                    <a:gd name="T22" fmla="*/ 12 w 36"/>
                    <a:gd name="T23" fmla="*/ 0 h 32"/>
                    <a:gd name="T24" fmla="*/ 18 w 36"/>
                    <a:gd name="T25" fmla="*/ 0 h 32"/>
                    <a:gd name="T26" fmla="*/ 23 w 36"/>
                    <a:gd name="T27" fmla="*/ 2 h 32"/>
                    <a:gd name="T28" fmla="*/ 28 w 36"/>
                    <a:gd name="T29" fmla="*/ 4 h 32"/>
                    <a:gd name="T30" fmla="*/ 32 w 36"/>
                    <a:gd name="T31" fmla="*/ 8 h 32"/>
                    <a:gd name="T32" fmla="*/ 36 w 36"/>
                    <a:gd name="T33" fmla="*/ 13 h 32"/>
                    <a:gd name="T34" fmla="*/ 36 w 36"/>
                    <a:gd name="T35" fmla="*/ 13 h 32"/>
                    <a:gd name="T36" fmla="*/ 35 w 36"/>
                    <a:gd name="T37" fmla="*/ 18 h 32"/>
                    <a:gd name="T38" fmla="*/ 34 w 36"/>
                    <a:gd name="T39" fmla="*/ 24 h 32"/>
                    <a:gd name="T40" fmla="*/ 33 w 36"/>
                    <a:gd name="T41" fmla="*/ 26 h 32"/>
                    <a:gd name="T42" fmla="*/ 32 w 36"/>
                    <a:gd name="T43" fmla="*/ 29 h 32"/>
                    <a:gd name="T44" fmla="*/ 30 w 36"/>
                    <a:gd name="T45" fmla="*/ 31 h 32"/>
                    <a:gd name="T46" fmla="*/ 27 w 36"/>
                    <a:gd name="T47" fmla="*/ 32 h 32"/>
                    <a:gd name="T48" fmla="*/ 27 w 36"/>
                    <a:gd name="T49" fmla="*/ 23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6" h="32">
                      <a:moveTo>
                        <a:pt x="27" y="23"/>
                      </a:moveTo>
                      <a:lnTo>
                        <a:pt x="27" y="23"/>
                      </a:lnTo>
                      <a:lnTo>
                        <a:pt x="27" y="8"/>
                      </a:lnTo>
                      <a:lnTo>
                        <a:pt x="27" y="8"/>
                      </a:lnTo>
                      <a:lnTo>
                        <a:pt x="20" y="5"/>
                      </a:lnTo>
                      <a:lnTo>
                        <a:pt x="14" y="3"/>
                      </a:lnTo>
                      <a:lnTo>
                        <a:pt x="6" y="2"/>
                      </a:lnTo>
                      <a:lnTo>
                        <a:pt x="0" y="2"/>
                      </a:lnTo>
                      <a:lnTo>
                        <a:pt x="0" y="1"/>
                      </a:lnTo>
                      <a:lnTo>
                        <a:pt x="0" y="1"/>
                      </a:lnTo>
                      <a:lnTo>
                        <a:pt x="8" y="0"/>
                      </a:lnTo>
                      <a:lnTo>
                        <a:pt x="12" y="0"/>
                      </a:lnTo>
                      <a:lnTo>
                        <a:pt x="18" y="0"/>
                      </a:lnTo>
                      <a:lnTo>
                        <a:pt x="23" y="2"/>
                      </a:lnTo>
                      <a:lnTo>
                        <a:pt x="28" y="4"/>
                      </a:lnTo>
                      <a:lnTo>
                        <a:pt x="32" y="8"/>
                      </a:lnTo>
                      <a:lnTo>
                        <a:pt x="36" y="13"/>
                      </a:lnTo>
                      <a:lnTo>
                        <a:pt x="36" y="13"/>
                      </a:lnTo>
                      <a:lnTo>
                        <a:pt x="35" y="18"/>
                      </a:lnTo>
                      <a:lnTo>
                        <a:pt x="34" y="24"/>
                      </a:lnTo>
                      <a:lnTo>
                        <a:pt x="33" y="26"/>
                      </a:lnTo>
                      <a:lnTo>
                        <a:pt x="32" y="29"/>
                      </a:lnTo>
                      <a:lnTo>
                        <a:pt x="30" y="31"/>
                      </a:lnTo>
                      <a:lnTo>
                        <a:pt x="27" y="32"/>
                      </a:lnTo>
                      <a:lnTo>
                        <a:pt x="27" y="2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3" name="Freeform 1827">
                  <a:extLst>
                    <a:ext uri="{FF2B5EF4-FFF2-40B4-BE49-F238E27FC236}">
                      <a16:creationId xmlns:a16="http://schemas.microsoft.com/office/drawing/2014/main" id="{B4C40AC9-1138-15E4-1B21-C4DBE2FA8A56}"/>
                    </a:ext>
                  </a:extLst>
                </p:cNvPr>
                <p:cNvSpPr>
                  <a:spLocks/>
                </p:cNvSpPr>
                <p:nvPr/>
              </p:nvSpPr>
              <p:spPr bwMode="auto">
                <a:xfrm>
                  <a:off x="6240463" y="5129213"/>
                  <a:ext cx="7938" cy="7938"/>
                </a:xfrm>
                <a:custGeom>
                  <a:avLst/>
                  <a:gdLst>
                    <a:gd name="T0" fmla="*/ 27 w 36"/>
                    <a:gd name="T1" fmla="*/ 23 h 32"/>
                    <a:gd name="T2" fmla="*/ 27 w 36"/>
                    <a:gd name="T3" fmla="*/ 23 h 32"/>
                    <a:gd name="T4" fmla="*/ 27 w 36"/>
                    <a:gd name="T5" fmla="*/ 8 h 32"/>
                    <a:gd name="T6" fmla="*/ 27 w 36"/>
                    <a:gd name="T7" fmla="*/ 8 h 32"/>
                    <a:gd name="T8" fmla="*/ 20 w 36"/>
                    <a:gd name="T9" fmla="*/ 5 h 32"/>
                    <a:gd name="T10" fmla="*/ 14 w 36"/>
                    <a:gd name="T11" fmla="*/ 3 h 32"/>
                    <a:gd name="T12" fmla="*/ 6 w 36"/>
                    <a:gd name="T13" fmla="*/ 2 h 32"/>
                    <a:gd name="T14" fmla="*/ 0 w 36"/>
                    <a:gd name="T15" fmla="*/ 2 h 32"/>
                    <a:gd name="T16" fmla="*/ 0 w 36"/>
                    <a:gd name="T17" fmla="*/ 1 h 32"/>
                    <a:gd name="T18" fmla="*/ 0 w 36"/>
                    <a:gd name="T19" fmla="*/ 1 h 32"/>
                    <a:gd name="T20" fmla="*/ 8 w 36"/>
                    <a:gd name="T21" fmla="*/ 0 h 32"/>
                    <a:gd name="T22" fmla="*/ 12 w 36"/>
                    <a:gd name="T23" fmla="*/ 0 h 32"/>
                    <a:gd name="T24" fmla="*/ 18 w 36"/>
                    <a:gd name="T25" fmla="*/ 0 h 32"/>
                    <a:gd name="T26" fmla="*/ 23 w 36"/>
                    <a:gd name="T27" fmla="*/ 2 h 32"/>
                    <a:gd name="T28" fmla="*/ 28 w 36"/>
                    <a:gd name="T29" fmla="*/ 4 h 32"/>
                    <a:gd name="T30" fmla="*/ 32 w 36"/>
                    <a:gd name="T31" fmla="*/ 8 h 32"/>
                    <a:gd name="T32" fmla="*/ 36 w 36"/>
                    <a:gd name="T33" fmla="*/ 13 h 32"/>
                    <a:gd name="T34" fmla="*/ 36 w 36"/>
                    <a:gd name="T35" fmla="*/ 13 h 32"/>
                    <a:gd name="T36" fmla="*/ 35 w 36"/>
                    <a:gd name="T37" fmla="*/ 18 h 32"/>
                    <a:gd name="T38" fmla="*/ 34 w 36"/>
                    <a:gd name="T39" fmla="*/ 24 h 32"/>
                    <a:gd name="T40" fmla="*/ 33 w 36"/>
                    <a:gd name="T41" fmla="*/ 26 h 32"/>
                    <a:gd name="T42" fmla="*/ 32 w 36"/>
                    <a:gd name="T43" fmla="*/ 29 h 32"/>
                    <a:gd name="T44" fmla="*/ 30 w 36"/>
                    <a:gd name="T45" fmla="*/ 31 h 32"/>
                    <a:gd name="T46" fmla="*/ 27 w 36"/>
                    <a:gd name="T47" fmla="*/ 32 h 32"/>
                    <a:gd name="T48" fmla="*/ 27 w 36"/>
                    <a:gd name="T49" fmla="*/ 23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6" h="32">
                      <a:moveTo>
                        <a:pt x="27" y="23"/>
                      </a:moveTo>
                      <a:lnTo>
                        <a:pt x="27" y="23"/>
                      </a:lnTo>
                      <a:lnTo>
                        <a:pt x="27" y="8"/>
                      </a:lnTo>
                      <a:lnTo>
                        <a:pt x="27" y="8"/>
                      </a:lnTo>
                      <a:lnTo>
                        <a:pt x="20" y="5"/>
                      </a:lnTo>
                      <a:lnTo>
                        <a:pt x="14" y="3"/>
                      </a:lnTo>
                      <a:lnTo>
                        <a:pt x="6" y="2"/>
                      </a:lnTo>
                      <a:lnTo>
                        <a:pt x="0" y="2"/>
                      </a:lnTo>
                      <a:lnTo>
                        <a:pt x="0" y="1"/>
                      </a:lnTo>
                      <a:lnTo>
                        <a:pt x="0" y="1"/>
                      </a:lnTo>
                      <a:lnTo>
                        <a:pt x="8" y="0"/>
                      </a:lnTo>
                      <a:lnTo>
                        <a:pt x="12" y="0"/>
                      </a:lnTo>
                      <a:lnTo>
                        <a:pt x="18" y="0"/>
                      </a:lnTo>
                      <a:lnTo>
                        <a:pt x="23" y="2"/>
                      </a:lnTo>
                      <a:lnTo>
                        <a:pt x="28" y="4"/>
                      </a:lnTo>
                      <a:lnTo>
                        <a:pt x="32" y="8"/>
                      </a:lnTo>
                      <a:lnTo>
                        <a:pt x="36" y="13"/>
                      </a:lnTo>
                      <a:lnTo>
                        <a:pt x="36" y="13"/>
                      </a:lnTo>
                      <a:lnTo>
                        <a:pt x="35" y="18"/>
                      </a:lnTo>
                      <a:lnTo>
                        <a:pt x="34" y="24"/>
                      </a:lnTo>
                      <a:lnTo>
                        <a:pt x="33" y="26"/>
                      </a:lnTo>
                      <a:lnTo>
                        <a:pt x="32" y="29"/>
                      </a:lnTo>
                      <a:lnTo>
                        <a:pt x="30" y="31"/>
                      </a:lnTo>
                      <a:lnTo>
                        <a:pt x="27" y="32"/>
                      </a:lnTo>
                      <a:lnTo>
                        <a:pt x="27" y="2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4" name="Freeform 1828">
                  <a:extLst>
                    <a:ext uri="{FF2B5EF4-FFF2-40B4-BE49-F238E27FC236}">
                      <a16:creationId xmlns:a16="http://schemas.microsoft.com/office/drawing/2014/main" id="{7D4ABA98-1128-E057-ABCC-F5AE3782028A}"/>
                    </a:ext>
                  </a:extLst>
                </p:cNvPr>
                <p:cNvSpPr>
                  <a:spLocks/>
                </p:cNvSpPr>
                <p:nvPr/>
              </p:nvSpPr>
              <p:spPr bwMode="auto">
                <a:xfrm>
                  <a:off x="6240463" y="5129213"/>
                  <a:ext cx="7938" cy="7938"/>
                </a:xfrm>
                <a:custGeom>
                  <a:avLst/>
                  <a:gdLst>
                    <a:gd name="T0" fmla="*/ 27 w 36"/>
                    <a:gd name="T1" fmla="*/ 23 h 32"/>
                    <a:gd name="T2" fmla="*/ 27 w 36"/>
                    <a:gd name="T3" fmla="*/ 23 h 32"/>
                    <a:gd name="T4" fmla="*/ 27 w 36"/>
                    <a:gd name="T5" fmla="*/ 8 h 32"/>
                    <a:gd name="T6" fmla="*/ 27 w 36"/>
                    <a:gd name="T7" fmla="*/ 8 h 32"/>
                    <a:gd name="T8" fmla="*/ 20 w 36"/>
                    <a:gd name="T9" fmla="*/ 5 h 32"/>
                    <a:gd name="T10" fmla="*/ 14 w 36"/>
                    <a:gd name="T11" fmla="*/ 3 h 32"/>
                    <a:gd name="T12" fmla="*/ 6 w 36"/>
                    <a:gd name="T13" fmla="*/ 2 h 32"/>
                    <a:gd name="T14" fmla="*/ 0 w 36"/>
                    <a:gd name="T15" fmla="*/ 2 h 32"/>
                    <a:gd name="T16" fmla="*/ 0 w 36"/>
                    <a:gd name="T17" fmla="*/ 1 h 32"/>
                    <a:gd name="T18" fmla="*/ 0 w 36"/>
                    <a:gd name="T19" fmla="*/ 1 h 32"/>
                    <a:gd name="T20" fmla="*/ 8 w 36"/>
                    <a:gd name="T21" fmla="*/ 0 h 32"/>
                    <a:gd name="T22" fmla="*/ 12 w 36"/>
                    <a:gd name="T23" fmla="*/ 0 h 32"/>
                    <a:gd name="T24" fmla="*/ 18 w 36"/>
                    <a:gd name="T25" fmla="*/ 0 h 32"/>
                    <a:gd name="T26" fmla="*/ 23 w 36"/>
                    <a:gd name="T27" fmla="*/ 2 h 32"/>
                    <a:gd name="T28" fmla="*/ 28 w 36"/>
                    <a:gd name="T29" fmla="*/ 4 h 32"/>
                    <a:gd name="T30" fmla="*/ 32 w 36"/>
                    <a:gd name="T31" fmla="*/ 8 h 32"/>
                    <a:gd name="T32" fmla="*/ 36 w 36"/>
                    <a:gd name="T33" fmla="*/ 13 h 32"/>
                    <a:gd name="T34" fmla="*/ 36 w 36"/>
                    <a:gd name="T35" fmla="*/ 13 h 32"/>
                    <a:gd name="T36" fmla="*/ 35 w 36"/>
                    <a:gd name="T37" fmla="*/ 18 h 32"/>
                    <a:gd name="T38" fmla="*/ 34 w 36"/>
                    <a:gd name="T39" fmla="*/ 24 h 32"/>
                    <a:gd name="T40" fmla="*/ 33 w 36"/>
                    <a:gd name="T41" fmla="*/ 26 h 32"/>
                    <a:gd name="T42" fmla="*/ 32 w 36"/>
                    <a:gd name="T43" fmla="*/ 29 h 32"/>
                    <a:gd name="T44" fmla="*/ 30 w 36"/>
                    <a:gd name="T45" fmla="*/ 31 h 32"/>
                    <a:gd name="T46" fmla="*/ 27 w 36"/>
                    <a:gd name="T47" fmla="*/ 32 h 32"/>
                    <a:gd name="T48" fmla="*/ 27 w 36"/>
                    <a:gd name="T49" fmla="*/ 23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6" h="32">
                      <a:moveTo>
                        <a:pt x="27" y="23"/>
                      </a:moveTo>
                      <a:lnTo>
                        <a:pt x="27" y="23"/>
                      </a:lnTo>
                      <a:lnTo>
                        <a:pt x="27" y="8"/>
                      </a:lnTo>
                      <a:lnTo>
                        <a:pt x="27" y="8"/>
                      </a:lnTo>
                      <a:lnTo>
                        <a:pt x="20" y="5"/>
                      </a:lnTo>
                      <a:lnTo>
                        <a:pt x="14" y="3"/>
                      </a:lnTo>
                      <a:lnTo>
                        <a:pt x="6" y="2"/>
                      </a:lnTo>
                      <a:lnTo>
                        <a:pt x="0" y="2"/>
                      </a:lnTo>
                      <a:lnTo>
                        <a:pt x="0" y="1"/>
                      </a:lnTo>
                      <a:lnTo>
                        <a:pt x="0" y="1"/>
                      </a:lnTo>
                      <a:lnTo>
                        <a:pt x="8" y="0"/>
                      </a:lnTo>
                      <a:lnTo>
                        <a:pt x="12" y="0"/>
                      </a:lnTo>
                      <a:lnTo>
                        <a:pt x="18" y="0"/>
                      </a:lnTo>
                      <a:lnTo>
                        <a:pt x="23" y="2"/>
                      </a:lnTo>
                      <a:lnTo>
                        <a:pt x="28" y="4"/>
                      </a:lnTo>
                      <a:lnTo>
                        <a:pt x="32" y="8"/>
                      </a:lnTo>
                      <a:lnTo>
                        <a:pt x="36" y="13"/>
                      </a:lnTo>
                      <a:lnTo>
                        <a:pt x="36" y="13"/>
                      </a:lnTo>
                      <a:lnTo>
                        <a:pt x="35" y="18"/>
                      </a:lnTo>
                      <a:lnTo>
                        <a:pt x="34" y="24"/>
                      </a:lnTo>
                      <a:lnTo>
                        <a:pt x="33" y="26"/>
                      </a:lnTo>
                      <a:lnTo>
                        <a:pt x="32" y="29"/>
                      </a:lnTo>
                      <a:lnTo>
                        <a:pt x="30" y="31"/>
                      </a:lnTo>
                      <a:lnTo>
                        <a:pt x="27" y="32"/>
                      </a:lnTo>
                      <a:lnTo>
                        <a:pt x="27" y="2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95" name="Freeform 1829">
                  <a:extLst>
                    <a:ext uri="{FF2B5EF4-FFF2-40B4-BE49-F238E27FC236}">
                      <a16:creationId xmlns:a16="http://schemas.microsoft.com/office/drawing/2014/main" id="{62694C20-6539-72C9-A68E-658008E861AF}"/>
                    </a:ext>
                  </a:extLst>
                </p:cNvPr>
                <p:cNvSpPr>
                  <a:spLocks/>
                </p:cNvSpPr>
                <p:nvPr/>
              </p:nvSpPr>
              <p:spPr bwMode="auto">
                <a:xfrm>
                  <a:off x="6245225" y="5135563"/>
                  <a:ext cx="0" cy="1588"/>
                </a:xfrm>
                <a:custGeom>
                  <a:avLst/>
                  <a:gdLst>
                    <a:gd name="T0" fmla="*/ 4 h 4"/>
                    <a:gd name="T1" fmla="*/ 4 h 4"/>
                    <a:gd name="T2" fmla="*/ 0 h 4"/>
                    <a:gd name="T3" fmla="*/ 4 h 4"/>
                  </a:gdLst>
                  <a:ahLst/>
                  <a:cxnLst>
                    <a:cxn ang="0">
                      <a:pos x="0" y="T0"/>
                    </a:cxn>
                    <a:cxn ang="0">
                      <a:pos x="0" y="T1"/>
                    </a:cxn>
                    <a:cxn ang="0">
                      <a:pos x="0" y="T2"/>
                    </a:cxn>
                    <a:cxn ang="0">
                      <a:pos x="0" y="T3"/>
                    </a:cxn>
                  </a:cxnLst>
                  <a:rect l="0" t="0" r="r" b="b"/>
                  <a:pathLst>
                    <a:path h="4">
                      <a:moveTo>
                        <a:pt x="0" y="4"/>
                      </a:moveTo>
                      <a:lnTo>
                        <a:pt x="0" y="4"/>
                      </a:lnTo>
                      <a:lnTo>
                        <a:pt x="0" y="0"/>
                      </a:lnTo>
                      <a:lnTo>
                        <a:pt x="0" y="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6" name="Freeform 1830">
                  <a:extLst>
                    <a:ext uri="{FF2B5EF4-FFF2-40B4-BE49-F238E27FC236}">
                      <a16:creationId xmlns:a16="http://schemas.microsoft.com/office/drawing/2014/main" id="{3AB801FA-A306-E04D-A6CD-5073AEC828A3}"/>
                    </a:ext>
                  </a:extLst>
                </p:cNvPr>
                <p:cNvSpPr>
                  <a:spLocks/>
                </p:cNvSpPr>
                <p:nvPr/>
              </p:nvSpPr>
              <p:spPr bwMode="auto">
                <a:xfrm>
                  <a:off x="6245225" y="5135563"/>
                  <a:ext cx="0" cy="1588"/>
                </a:xfrm>
                <a:custGeom>
                  <a:avLst/>
                  <a:gdLst>
                    <a:gd name="T0" fmla="*/ 4 h 4"/>
                    <a:gd name="T1" fmla="*/ 4 h 4"/>
                    <a:gd name="T2" fmla="*/ 0 h 4"/>
                    <a:gd name="T3" fmla="*/ 4 h 4"/>
                  </a:gdLst>
                  <a:ahLst/>
                  <a:cxnLst>
                    <a:cxn ang="0">
                      <a:pos x="0" y="T0"/>
                    </a:cxn>
                    <a:cxn ang="0">
                      <a:pos x="0" y="T1"/>
                    </a:cxn>
                    <a:cxn ang="0">
                      <a:pos x="0" y="T2"/>
                    </a:cxn>
                    <a:cxn ang="0">
                      <a:pos x="0" y="T3"/>
                    </a:cxn>
                  </a:cxnLst>
                  <a:rect l="0" t="0" r="r" b="b"/>
                  <a:pathLst>
                    <a:path h="4">
                      <a:moveTo>
                        <a:pt x="0" y="4"/>
                      </a:moveTo>
                      <a:lnTo>
                        <a:pt x="0" y="4"/>
                      </a:lnTo>
                      <a:lnTo>
                        <a:pt x="0" y="0"/>
                      </a:lnTo>
                      <a:lnTo>
                        <a:pt x="0" y="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97" name="Freeform 1831">
                  <a:extLst>
                    <a:ext uri="{FF2B5EF4-FFF2-40B4-BE49-F238E27FC236}">
                      <a16:creationId xmlns:a16="http://schemas.microsoft.com/office/drawing/2014/main" id="{D28A0B34-7268-D44E-594A-08F740501D9F}"/>
                    </a:ext>
                  </a:extLst>
                </p:cNvPr>
                <p:cNvSpPr>
                  <a:spLocks/>
                </p:cNvSpPr>
                <p:nvPr/>
              </p:nvSpPr>
              <p:spPr bwMode="auto">
                <a:xfrm>
                  <a:off x="6248400" y="5133976"/>
                  <a:ext cx="0" cy="1588"/>
                </a:xfrm>
                <a:custGeom>
                  <a:avLst/>
                  <a:gdLst>
                    <a:gd name="T0" fmla="*/ 4 h 4"/>
                    <a:gd name="T1" fmla="*/ 4 h 4"/>
                    <a:gd name="T2" fmla="*/ 0 h 4"/>
                    <a:gd name="T3" fmla="*/ 4 h 4"/>
                  </a:gdLst>
                  <a:ahLst/>
                  <a:cxnLst>
                    <a:cxn ang="0">
                      <a:pos x="0" y="T0"/>
                    </a:cxn>
                    <a:cxn ang="0">
                      <a:pos x="0" y="T1"/>
                    </a:cxn>
                    <a:cxn ang="0">
                      <a:pos x="0" y="T2"/>
                    </a:cxn>
                    <a:cxn ang="0">
                      <a:pos x="0" y="T3"/>
                    </a:cxn>
                  </a:cxnLst>
                  <a:rect l="0" t="0" r="r" b="b"/>
                  <a:pathLst>
                    <a:path h="4">
                      <a:moveTo>
                        <a:pt x="0" y="4"/>
                      </a:moveTo>
                      <a:lnTo>
                        <a:pt x="0" y="4"/>
                      </a:lnTo>
                      <a:lnTo>
                        <a:pt x="0" y="0"/>
                      </a:lnTo>
                      <a:lnTo>
                        <a:pt x="0" y="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8" name="Freeform 1832">
                  <a:extLst>
                    <a:ext uri="{FF2B5EF4-FFF2-40B4-BE49-F238E27FC236}">
                      <a16:creationId xmlns:a16="http://schemas.microsoft.com/office/drawing/2014/main" id="{58441FEA-40BE-F1BB-D153-E30AF23B64F7}"/>
                    </a:ext>
                  </a:extLst>
                </p:cNvPr>
                <p:cNvSpPr>
                  <a:spLocks/>
                </p:cNvSpPr>
                <p:nvPr/>
              </p:nvSpPr>
              <p:spPr bwMode="auto">
                <a:xfrm>
                  <a:off x="6248400" y="5133976"/>
                  <a:ext cx="0" cy="1588"/>
                </a:xfrm>
                <a:custGeom>
                  <a:avLst/>
                  <a:gdLst>
                    <a:gd name="T0" fmla="*/ 4 h 4"/>
                    <a:gd name="T1" fmla="*/ 4 h 4"/>
                    <a:gd name="T2" fmla="*/ 0 h 4"/>
                    <a:gd name="T3" fmla="*/ 4 h 4"/>
                  </a:gdLst>
                  <a:ahLst/>
                  <a:cxnLst>
                    <a:cxn ang="0">
                      <a:pos x="0" y="T0"/>
                    </a:cxn>
                    <a:cxn ang="0">
                      <a:pos x="0" y="T1"/>
                    </a:cxn>
                    <a:cxn ang="0">
                      <a:pos x="0" y="T2"/>
                    </a:cxn>
                    <a:cxn ang="0">
                      <a:pos x="0" y="T3"/>
                    </a:cxn>
                  </a:cxnLst>
                  <a:rect l="0" t="0" r="r" b="b"/>
                  <a:pathLst>
                    <a:path h="4">
                      <a:moveTo>
                        <a:pt x="0" y="4"/>
                      </a:moveTo>
                      <a:lnTo>
                        <a:pt x="0" y="4"/>
                      </a:lnTo>
                      <a:lnTo>
                        <a:pt x="0" y="0"/>
                      </a:lnTo>
                      <a:lnTo>
                        <a:pt x="0" y="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99" name="Freeform 1833">
                  <a:extLst>
                    <a:ext uri="{FF2B5EF4-FFF2-40B4-BE49-F238E27FC236}">
                      <a16:creationId xmlns:a16="http://schemas.microsoft.com/office/drawing/2014/main" id="{B1C70A1F-A887-15BC-F7A2-C2FC3143C1C5}"/>
                    </a:ext>
                  </a:extLst>
                </p:cNvPr>
                <p:cNvSpPr>
                  <a:spLocks/>
                </p:cNvSpPr>
                <p:nvPr/>
              </p:nvSpPr>
              <p:spPr bwMode="auto">
                <a:xfrm>
                  <a:off x="6248400" y="5133976"/>
                  <a:ext cx="0" cy="0"/>
                </a:xfrm>
                <a:custGeom>
                  <a:avLst/>
                  <a:gdLst>
                    <a:gd name="T0" fmla="*/ 4 h 4"/>
                    <a:gd name="T1" fmla="*/ 4 h 4"/>
                    <a:gd name="T2" fmla="*/ 0 h 4"/>
                    <a:gd name="T3" fmla="*/ 4 h 4"/>
                  </a:gdLst>
                  <a:ahLst/>
                  <a:cxnLst>
                    <a:cxn ang="0">
                      <a:pos x="0" y="T0"/>
                    </a:cxn>
                    <a:cxn ang="0">
                      <a:pos x="0" y="T1"/>
                    </a:cxn>
                    <a:cxn ang="0">
                      <a:pos x="0" y="T2"/>
                    </a:cxn>
                    <a:cxn ang="0">
                      <a:pos x="0" y="T3"/>
                    </a:cxn>
                  </a:cxnLst>
                  <a:rect l="0" t="0" r="r" b="b"/>
                  <a:pathLst>
                    <a:path h="4">
                      <a:moveTo>
                        <a:pt x="0" y="4"/>
                      </a:moveTo>
                      <a:lnTo>
                        <a:pt x="0" y="4"/>
                      </a:lnTo>
                      <a:lnTo>
                        <a:pt x="0" y="0"/>
                      </a:lnTo>
                      <a:lnTo>
                        <a:pt x="0" y="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0" name="Freeform 1834">
                  <a:extLst>
                    <a:ext uri="{FF2B5EF4-FFF2-40B4-BE49-F238E27FC236}">
                      <a16:creationId xmlns:a16="http://schemas.microsoft.com/office/drawing/2014/main" id="{417C0ACB-1D13-2C8B-8CF3-2E9C0B387B52}"/>
                    </a:ext>
                  </a:extLst>
                </p:cNvPr>
                <p:cNvSpPr>
                  <a:spLocks/>
                </p:cNvSpPr>
                <p:nvPr/>
              </p:nvSpPr>
              <p:spPr bwMode="auto">
                <a:xfrm>
                  <a:off x="6248400" y="5133976"/>
                  <a:ext cx="0" cy="0"/>
                </a:xfrm>
                <a:custGeom>
                  <a:avLst/>
                  <a:gdLst>
                    <a:gd name="T0" fmla="*/ 4 h 4"/>
                    <a:gd name="T1" fmla="*/ 4 h 4"/>
                    <a:gd name="T2" fmla="*/ 0 h 4"/>
                    <a:gd name="T3" fmla="*/ 4 h 4"/>
                  </a:gdLst>
                  <a:ahLst/>
                  <a:cxnLst>
                    <a:cxn ang="0">
                      <a:pos x="0" y="T0"/>
                    </a:cxn>
                    <a:cxn ang="0">
                      <a:pos x="0" y="T1"/>
                    </a:cxn>
                    <a:cxn ang="0">
                      <a:pos x="0" y="T2"/>
                    </a:cxn>
                    <a:cxn ang="0">
                      <a:pos x="0" y="T3"/>
                    </a:cxn>
                  </a:cxnLst>
                  <a:rect l="0" t="0" r="r" b="b"/>
                  <a:pathLst>
                    <a:path h="4">
                      <a:moveTo>
                        <a:pt x="0" y="4"/>
                      </a:moveTo>
                      <a:lnTo>
                        <a:pt x="0" y="4"/>
                      </a:lnTo>
                      <a:lnTo>
                        <a:pt x="0" y="0"/>
                      </a:lnTo>
                      <a:lnTo>
                        <a:pt x="0" y="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01" name="Freeform 1835">
                  <a:extLst>
                    <a:ext uri="{FF2B5EF4-FFF2-40B4-BE49-F238E27FC236}">
                      <a16:creationId xmlns:a16="http://schemas.microsoft.com/office/drawing/2014/main" id="{F35B4151-3D56-5BCA-5D6F-C2596B7A6459}"/>
                    </a:ext>
                  </a:extLst>
                </p:cNvPr>
                <p:cNvSpPr>
                  <a:spLocks/>
                </p:cNvSpPr>
                <p:nvPr/>
              </p:nvSpPr>
              <p:spPr bwMode="auto">
                <a:xfrm>
                  <a:off x="6248400" y="5132388"/>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2" name="Freeform 1836">
                  <a:extLst>
                    <a:ext uri="{FF2B5EF4-FFF2-40B4-BE49-F238E27FC236}">
                      <a16:creationId xmlns:a16="http://schemas.microsoft.com/office/drawing/2014/main" id="{2A24D928-8EF2-2044-D7AA-E12DC7397732}"/>
                    </a:ext>
                  </a:extLst>
                </p:cNvPr>
                <p:cNvSpPr>
                  <a:spLocks/>
                </p:cNvSpPr>
                <p:nvPr/>
              </p:nvSpPr>
              <p:spPr bwMode="auto">
                <a:xfrm>
                  <a:off x="6248400" y="5132388"/>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03" name="Freeform 1837">
                  <a:extLst>
                    <a:ext uri="{FF2B5EF4-FFF2-40B4-BE49-F238E27FC236}">
                      <a16:creationId xmlns:a16="http://schemas.microsoft.com/office/drawing/2014/main" id="{79955D4C-E0F3-C052-BD15-8396154D7A86}"/>
                    </a:ext>
                  </a:extLst>
                </p:cNvPr>
                <p:cNvSpPr>
                  <a:spLocks/>
                </p:cNvSpPr>
                <p:nvPr/>
              </p:nvSpPr>
              <p:spPr bwMode="auto">
                <a:xfrm>
                  <a:off x="6248400" y="5132388"/>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4" name="Freeform 1838">
                  <a:extLst>
                    <a:ext uri="{FF2B5EF4-FFF2-40B4-BE49-F238E27FC236}">
                      <a16:creationId xmlns:a16="http://schemas.microsoft.com/office/drawing/2014/main" id="{68CBD007-DFDE-5B12-4317-6CA0CE413769}"/>
                    </a:ext>
                  </a:extLst>
                </p:cNvPr>
                <p:cNvSpPr>
                  <a:spLocks/>
                </p:cNvSpPr>
                <p:nvPr/>
              </p:nvSpPr>
              <p:spPr bwMode="auto">
                <a:xfrm>
                  <a:off x="6248400" y="5132388"/>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05" name="Freeform 1839">
                  <a:extLst>
                    <a:ext uri="{FF2B5EF4-FFF2-40B4-BE49-F238E27FC236}">
                      <a16:creationId xmlns:a16="http://schemas.microsoft.com/office/drawing/2014/main" id="{156630B6-E178-824E-DEE1-D3892F74C89B}"/>
                    </a:ext>
                  </a:extLst>
                </p:cNvPr>
                <p:cNvSpPr>
                  <a:spLocks/>
                </p:cNvSpPr>
                <p:nvPr/>
              </p:nvSpPr>
              <p:spPr bwMode="auto">
                <a:xfrm>
                  <a:off x="6245225" y="5130801"/>
                  <a:ext cx="3175" cy="0"/>
                </a:xfrm>
                <a:custGeom>
                  <a:avLst/>
                  <a:gdLst>
                    <a:gd name="T0" fmla="*/ 9 w 9"/>
                    <a:gd name="T1" fmla="*/ 3 h 3"/>
                    <a:gd name="T2" fmla="*/ 0 w 9"/>
                    <a:gd name="T3" fmla="*/ 1 h 3"/>
                    <a:gd name="T4" fmla="*/ 9 w 9"/>
                    <a:gd name="T5" fmla="*/ 0 h 3"/>
                    <a:gd name="T6" fmla="*/ 9 w 9"/>
                    <a:gd name="T7" fmla="*/ 1 h 3"/>
                    <a:gd name="T8" fmla="*/ 9 w 9"/>
                    <a:gd name="T9" fmla="*/ 3 h 3"/>
                  </a:gdLst>
                  <a:ahLst/>
                  <a:cxnLst>
                    <a:cxn ang="0">
                      <a:pos x="T0" y="T1"/>
                    </a:cxn>
                    <a:cxn ang="0">
                      <a:pos x="T2" y="T3"/>
                    </a:cxn>
                    <a:cxn ang="0">
                      <a:pos x="T4" y="T5"/>
                    </a:cxn>
                    <a:cxn ang="0">
                      <a:pos x="T6" y="T7"/>
                    </a:cxn>
                    <a:cxn ang="0">
                      <a:pos x="T8" y="T9"/>
                    </a:cxn>
                  </a:cxnLst>
                  <a:rect l="0" t="0" r="r" b="b"/>
                  <a:pathLst>
                    <a:path w="9" h="3">
                      <a:moveTo>
                        <a:pt x="9" y="3"/>
                      </a:moveTo>
                      <a:lnTo>
                        <a:pt x="0" y="1"/>
                      </a:lnTo>
                      <a:lnTo>
                        <a:pt x="9" y="0"/>
                      </a:lnTo>
                      <a:lnTo>
                        <a:pt x="9" y="1"/>
                      </a:lnTo>
                      <a:lnTo>
                        <a:pt x="9"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6" name="Freeform 1840">
                  <a:extLst>
                    <a:ext uri="{FF2B5EF4-FFF2-40B4-BE49-F238E27FC236}">
                      <a16:creationId xmlns:a16="http://schemas.microsoft.com/office/drawing/2014/main" id="{A130E26D-F83B-E1F6-1997-E687B652E565}"/>
                    </a:ext>
                  </a:extLst>
                </p:cNvPr>
                <p:cNvSpPr>
                  <a:spLocks/>
                </p:cNvSpPr>
                <p:nvPr/>
              </p:nvSpPr>
              <p:spPr bwMode="auto">
                <a:xfrm>
                  <a:off x="6245225" y="5130801"/>
                  <a:ext cx="3175" cy="0"/>
                </a:xfrm>
                <a:custGeom>
                  <a:avLst/>
                  <a:gdLst>
                    <a:gd name="T0" fmla="*/ 9 w 9"/>
                    <a:gd name="T1" fmla="*/ 3 h 3"/>
                    <a:gd name="T2" fmla="*/ 0 w 9"/>
                    <a:gd name="T3" fmla="*/ 1 h 3"/>
                    <a:gd name="T4" fmla="*/ 9 w 9"/>
                    <a:gd name="T5" fmla="*/ 0 h 3"/>
                    <a:gd name="T6" fmla="*/ 9 w 9"/>
                    <a:gd name="T7" fmla="*/ 1 h 3"/>
                    <a:gd name="T8" fmla="*/ 9 w 9"/>
                    <a:gd name="T9" fmla="*/ 3 h 3"/>
                  </a:gdLst>
                  <a:ahLst/>
                  <a:cxnLst>
                    <a:cxn ang="0">
                      <a:pos x="T0" y="T1"/>
                    </a:cxn>
                    <a:cxn ang="0">
                      <a:pos x="T2" y="T3"/>
                    </a:cxn>
                    <a:cxn ang="0">
                      <a:pos x="T4" y="T5"/>
                    </a:cxn>
                    <a:cxn ang="0">
                      <a:pos x="T6" y="T7"/>
                    </a:cxn>
                    <a:cxn ang="0">
                      <a:pos x="T8" y="T9"/>
                    </a:cxn>
                  </a:cxnLst>
                  <a:rect l="0" t="0" r="r" b="b"/>
                  <a:pathLst>
                    <a:path w="9" h="3">
                      <a:moveTo>
                        <a:pt x="9" y="3"/>
                      </a:moveTo>
                      <a:lnTo>
                        <a:pt x="0" y="1"/>
                      </a:lnTo>
                      <a:lnTo>
                        <a:pt x="9" y="0"/>
                      </a:lnTo>
                      <a:lnTo>
                        <a:pt x="9" y="1"/>
                      </a:lnTo>
                      <a:lnTo>
                        <a:pt x="9"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7" name="Freeform 1841">
                  <a:extLst>
                    <a:ext uri="{FF2B5EF4-FFF2-40B4-BE49-F238E27FC236}">
                      <a16:creationId xmlns:a16="http://schemas.microsoft.com/office/drawing/2014/main" id="{06DC64BA-3FA1-89A8-D94A-EE5E732984A8}"/>
                    </a:ext>
                  </a:extLst>
                </p:cNvPr>
                <p:cNvSpPr>
                  <a:spLocks/>
                </p:cNvSpPr>
                <p:nvPr/>
              </p:nvSpPr>
              <p:spPr bwMode="auto">
                <a:xfrm>
                  <a:off x="6245225" y="5130801"/>
                  <a:ext cx="3175" cy="0"/>
                </a:xfrm>
                <a:custGeom>
                  <a:avLst/>
                  <a:gdLst>
                    <a:gd name="T0" fmla="*/ 9 w 9"/>
                    <a:gd name="T1" fmla="*/ 3 h 3"/>
                    <a:gd name="T2" fmla="*/ 0 w 9"/>
                    <a:gd name="T3" fmla="*/ 1 h 3"/>
                    <a:gd name="T4" fmla="*/ 9 w 9"/>
                    <a:gd name="T5" fmla="*/ 0 h 3"/>
                    <a:gd name="T6" fmla="*/ 9 w 9"/>
                    <a:gd name="T7" fmla="*/ 1 h 3"/>
                    <a:gd name="T8" fmla="*/ 9 w 9"/>
                    <a:gd name="T9" fmla="*/ 3 h 3"/>
                  </a:gdLst>
                  <a:ahLst/>
                  <a:cxnLst>
                    <a:cxn ang="0">
                      <a:pos x="T0" y="T1"/>
                    </a:cxn>
                    <a:cxn ang="0">
                      <a:pos x="T2" y="T3"/>
                    </a:cxn>
                    <a:cxn ang="0">
                      <a:pos x="T4" y="T5"/>
                    </a:cxn>
                    <a:cxn ang="0">
                      <a:pos x="T6" y="T7"/>
                    </a:cxn>
                    <a:cxn ang="0">
                      <a:pos x="T8" y="T9"/>
                    </a:cxn>
                  </a:cxnLst>
                  <a:rect l="0" t="0" r="r" b="b"/>
                  <a:pathLst>
                    <a:path w="9" h="3">
                      <a:moveTo>
                        <a:pt x="9" y="3"/>
                      </a:moveTo>
                      <a:lnTo>
                        <a:pt x="0" y="1"/>
                      </a:lnTo>
                      <a:lnTo>
                        <a:pt x="9" y="0"/>
                      </a:lnTo>
                      <a:lnTo>
                        <a:pt x="9" y="1"/>
                      </a:lnTo>
                      <a:lnTo>
                        <a:pt x="9"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08" name="Freeform 1842">
                  <a:extLst>
                    <a:ext uri="{FF2B5EF4-FFF2-40B4-BE49-F238E27FC236}">
                      <a16:creationId xmlns:a16="http://schemas.microsoft.com/office/drawing/2014/main" id="{0D2198B1-9B7E-C174-8821-965B9C55FAEF}"/>
                    </a:ext>
                  </a:extLst>
                </p:cNvPr>
                <p:cNvSpPr>
                  <a:spLocks/>
                </p:cNvSpPr>
                <p:nvPr/>
              </p:nvSpPr>
              <p:spPr bwMode="auto">
                <a:xfrm>
                  <a:off x="6245225" y="5130801"/>
                  <a:ext cx="3175" cy="0"/>
                </a:xfrm>
                <a:custGeom>
                  <a:avLst/>
                  <a:gdLst>
                    <a:gd name="T0" fmla="*/ 0 w 9"/>
                    <a:gd name="T1" fmla="*/ 3 h 3"/>
                    <a:gd name="T2" fmla="*/ 0 w 9"/>
                    <a:gd name="T3" fmla="*/ 1 h 3"/>
                    <a:gd name="T4" fmla="*/ 0 w 9"/>
                    <a:gd name="T5" fmla="*/ 0 h 3"/>
                    <a:gd name="T6" fmla="*/ 9 w 9"/>
                    <a:gd name="T7" fmla="*/ 1 h 3"/>
                    <a:gd name="T8" fmla="*/ 0 w 9"/>
                    <a:gd name="T9" fmla="*/ 3 h 3"/>
                  </a:gdLst>
                  <a:ahLst/>
                  <a:cxnLst>
                    <a:cxn ang="0">
                      <a:pos x="T0" y="T1"/>
                    </a:cxn>
                    <a:cxn ang="0">
                      <a:pos x="T2" y="T3"/>
                    </a:cxn>
                    <a:cxn ang="0">
                      <a:pos x="T4" y="T5"/>
                    </a:cxn>
                    <a:cxn ang="0">
                      <a:pos x="T6" y="T7"/>
                    </a:cxn>
                    <a:cxn ang="0">
                      <a:pos x="T8" y="T9"/>
                    </a:cxn>
                  </a:cxnLst>
                  <a:rect l="0" t="0" r="r" b="b"/>
                  <a:pathLst>
                    <a:path w="9" h="3">
                      <a:moveTo>
                        <a:pt x="0" y="3"/>
                      </a:moveTo>
                      <a:lnTo>
                        <a:pt x="0" y="1"/>
                      </a:lnTo>
                      <a:lnTo>
                        <a:pt x="0" y="0"/>
                      </a:lnTo>
                      <a:lnTo>
                        <a:pt x="9" y="1"/>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9" name="Freeform 1843">
                  <a:extLst>
                    <a:ext uri="{FF2B5EF4-FFF2-40B4-BE49-F238E27FC236}">
                      <a16:creationId xmlns:a16="http://schemas.microsoft.com/office/drawing/2014/main" id="{0385C673-AA41-6B7C-91BD-77EB1A95FF55}"/>
                    </a:ext>
                  </a:extLst>
                </p:cNvPr>
                <p:cNvSpPr>
                  <a:spLocks/>
                </p:cNvSpPr>
                <p:nvPr/>
              </p:nvSpPr>
              <p:spPr bwMode="auto">
                <a:xfrm>
                  <a:off x="6245225" y="5130801"/>
                  <a:ext cx="3175" cy="0"/>
                </a:xfrm>
                <a:custGeom>
                  <a:avLst/>
                  <a:gdLst>
                    <a:gd name="T0" fmla="*/ 0 w 9"/>
                    <a:gd name="T1" fmla="*/ 3 h 3"/>
                    <a:gd name="T2" fmla="*/ 0 w 9"/>
                    <a:gd name="T3" fmla="*/ 1 h 3"/>
                    <a:gd name="T4" fmla="*/ 0 w 9"/>
                    <a:gd name="T5" fmla="*/ 0 h 3"/>
                    <a:gd name="T6" fmla="*/ 9 w 9"/>
                    <a:gd name="T7" fmla="*/ 1 h 3"/>
                    <a:gd name="T8" fmla="*/ 0 w 9"/>
                    <a:gd name="T9" fmla="*/ 3 h 3"/>
                  </a:gdLst>
                  <a:ahLst/>
                  <a:cxnLst>
                    <a:cxn ang="0">
                      <a:pos x="T0" y="T1"/>
                    </a:cxn>
                    <a:cxn ang="0">
                      <a:pos x="T2" y="T3"/>
                    </a:cxn>
                    <a:cxn ang="0">
                      <a:pos x="T4" y="T5"/>
                    </a:cxn>
                    <a:cxn ang="0">
                      <a:pos x="T6" y="T7"/>
                    </a:cxn>
                    <a:cxn ang="0">
                      <a:pos x="T8" y="T9"/>
                    </a:cxn>
                  </a:cxnLst>
                  <a:rect l="0" t="0" r="r" b="b"/>
                  <a:pathLst>
                    <a:path w="9" h="3">
                      <a:moveTo>
                        <a:pt x="0" y="3"/>
                      </a:moveTo>
                      <a:lnTo>
                        <a:pt x="0" y="1"/>
                      </a:lnTo>
                      <a:lnTo>
                        <a:pt x="0" y="0"/>
                      </a:lnTo>
                      <a:lnTo>
                        <a:pt x="9" y="1"/>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0" name="Freeform 1844">
                  <a:extLst>
                    <a:ext uri="{FF2B5EF4-FFF2-40B4-BE49-F238E27FC236}">
                      <a16:creationId xmlns:a16="http://schemas.microsoft.com/office/drawing/2014/main" id="{9DE5F785-6DD8-71C0-6A70-1EBC482D7412}"/>
                    </a:ext>
                  </a:extLst>
                </p:cNvPr>
                <p:cNvSpPr>
                  <a:spLocks/>
                </p:cNvSpPr>
                <p:nvPr/>
              </p:nvSpPr>
              <p:spPr bwMode="auto">
                <a:xfrm>
                  <a:off x="6245225" y="5130801"/>
                  <a:ext cx="3175" cy="0"/>
                </a:xfrm>
                <a:custGeom>
                  <a:avLst/>
                  <a:gdLst>
                    <a:gd name="T0" fmla="*/ 0 w 9"/>
                    <a:gd name="T1" fmla="*/ 3 h 3"/>
                    <a:gd name="T2" fmla="*/ 0 w 9"/>
                    <a:gd name="T3" fmla="*/ 1 h 3"/>
                    <a:gd name="T4" fmla="*/ 0 w 9"/>
                    <a:gd name="T5" fmla="*/ 0 h 3"/>
                    <a:gd name="T6" fmla="*/ 9 w 9"/>
                    <a:gd name="T7" fmla="*/ 1 h 3"/>
                    <a:gd name="T8" fmla="*/ 0 w 9"/>
                    <a:gd name="T9" fmla="*/ 3 h 3"/>
                  </a:gdLst>
                  <a:ahLst/>
                  <a:cxnLst>
                    <a:cxn ang="0">
                      <a:pos x="T0" y="T1"/>
                    </a:cxn>
                    <a:cxn ang="0">
                      <a:pos x="T2" y="T3"/>
                    </a:cxn>
                    <a:cxn ang="0">
                      <a:pos x="T4" y="T5"/>
                    </a:cxn>
                    <a:cxn ang="0">
                      <a:pos x="T6" y="T7"/>
                    </a:cxn>
                    <a:cxn ang="0">
                      <a:pos x="T8" y="T9"/>
                    </a:cxn>
                  </a:cxnLst>
                  <a:rect l="0" t="0" r="r" b="b"/>
                  <a:pathLst>
                    <a:path w="9" h="3">
                      <a:moveTo>
                        <a:pt x="0" y="3"/>
                      </a:moveTo>
                      <a:lnTo>
                        <a:pt x="0" y="1"/>
                      </a:lnTo>
                      <a:lnTo>
                        <a:pt x="0" y="0"/>
                      </a:lnTo>
                      <a:lnTo>
                        <a:pt x="9" y="1"/>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11" name="Freeform 1845">
                  <a:extLst>
                    <a:ext uri="{FF2B5EF4-FFF2-40B4-BE49-F238E27FC236}">
                      <a16:creationId xmlns:a16="http://schemas.microsoft.com/office/drawing/2014/main" id="{5B9D655A-56B0-BEC7-C658-383ABB3D61B3}"/>
                    </a:ext>
                  </a:extLst>
                </p:cNvPr>
                <p:cNvSpPr>
                  <a:spLocks/>
                </p:cNvSpPr>
                <p:nvPr/>
              </p:nvSpPr>
              <p:spPr bwMode="auto">
                <a:xfrm>
                  <a:off x="6245225" y="5129213"/>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2" name="Freeform 1846">
                  <a:extLst>
                    <a:ext uri="{FF2B5EF4-FFF2-40B4-BE49-F238E27FC236}">
                      <a16:creationId xmlns:a16="http://schemas.microsoft.com/office/drawing/2014/main" id="{212987D0-9822-8017-DE41-4C0DCF638E76}"/>
                    </a:ext>
                  </a:extLst>
                </p:cNvPr>
                <p:cNvSpPr>
                  <a:spLocks/>
                </p:cNvSpPr>
                <p:nvPr/>
              </p:nvSpPr>
              <p:spPr bwMode="auto">
                <a:xfrm>
                  <a:off x="6245225" y="5129213"/>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13" name="Freeform 1847">
                  <a:extLst>
                    <a:ext uri="{FF2B5EF4-FFF2-40B4-BE49-F238E27FC236}">
                      <a16:creationId xmlns:a16="http://schemas.microsoft.com/office/drawing/2014/main" id="{EEF9FCB7-8191-1383-4F95-D1E5BE06BBD7}"/>
                    </a:ext>
                  </a:extLst>
                </p:cNvPr>
                <p:cNvSpPr>
                  <a:spLocks/>
                </p:cNvSpPr>
                <p:nvPr/>
              </p:nvSpPr>
              <p:spPr bwMode="auto">
                <a:xfrm>
                  <a:off x="6243638" y="5129213"/>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4" name="Freeform 1848">
                  <a:extLst>
                    <a:ext uri="{FF2B5EF4-FFF2-40B4-BE49-F238E27FC236}">
                      <a16:creationId xmlns:a16="http://schemas.microsoft.com/office/drawing/2014/main" id="{AC56451C-4574-9D74-B584-6D288BD0B3F5}"/>
                    </a:ext>
                  </a:extLst>
                </p:cNvPr>
                <p:cNvSpPr>
                  <a:spLocks/>
                </p:cNvSpPr>
                <p:nvPr/>
              </p:nvSpPr>
              <p:spPr bwMode="auto">
                <a:xfrm>
                  <a:off x="6243638" y="5129213"/>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15" name="Freeform 1849">
                  <a:extLst>
                    <a:ext uri="{FF2B5EF4-FFF2-40B4-BE49-F238E27FC236}">
                      <a16:creationId xmlns:a16="http://schemas.microsoft.com/office/drawing/2014/main" id="{1E341A0A-1F3A-4B8A-1FFD-21E7A5689D08}"/>
                    </a:ext>
                  </a:extLst>
                </p:cNvPr>
                <p:cNvSpPr>
                  <a:spLocks/>
                </p:cNvSpPr>
                <p:nvPr/>
              </p:nvSpPr>
              <p:spPr bwMode="auto">
                <a:xfrm>
                  <a:off x="6242050" y="5127626"/>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6" name="Freeform 1850">
                  <a:extLst>
                    <a:ext uri="{FF2B5EF4-FFF2-40B4-BE49-F238E27FC236}">
                      <a16:creationId xmlns:a16="http://schemas.microsoft.com/office/drawing/2014/main" id="{0933F37A-34D4-C49B-9917-24A38D3C13E4}"/>
                    </a:ext>
                  </a:extLst>
                </p:cNvPr>
                <p:cNvSpPr>
                  <a:spLocks/>
                </p:cNvSpPr>
                <p:nvPr/>
              </p:nvSpPr>
              <p:spPr bwMode="auto">
                <a:xfrm>
                  <a:off x="6242050" y="5127626"/>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17" name="Freeform 1851">
                  <a:extLst>
                    <a:ext uri="{FF2B5EF4-FFF2-40B4-BE49-F238E27FC236}">
                      <a16:creationId xmlns:a16="http://schemas.microsoft.com/office/drawing/2014/main" id="{0C0FD683-3061-55BA-E57C-E7037206FBEE}"/>
                    </a:ext>
                  </a:extLst>
                </p:cNvPr>
                <p:cNvSpPr>
                  <a:spLocks/>
                </p:cNvSpPr>
                <p:nvPr/>
              </p:nvSpPr>
              <p:spPr bwMode="auto">
                <a:xfrm>
                  <a:off x="6242050" y="5127626"/>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8" name="Freeform 1852">
                  <a:extLst>
                    <a:ext uri="{FF2B5EF4-FFF2-40B4-BE49-F238E27FC236}">
                      <a16:creationId xmlns:a16="http://schemas.microsoft.com/office/drawing/2014/main" id="{4AEF27D4-BEED-46D2-DAAF-7BE1F0488E7B}"/>
                    </a:ext>
                  </a:extLst>
                </p:cNvPr>
                <p:cNvSpPr>
                  <a:spLocks/>
                </p:cNvSpPr>
                <p:nvPr/>
              </p:nvSpPr>
              <p:spPr bwMode="auto">
                <a:xfrm>
                  <a:off x="6242050" y="5127626"/>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19" name="Freeform 1853">
                  <a:extLst>
                    <a:ext uri="{FF2B5EF4-FFF2-40B4-BE49-F238E27FC236}">
                      <a16:creationId xmlns:a16="http://schemas.microsoft.com/office/drawing/2014/main" id="{CCDE963D-39B5-79E0-1A7B-E08C9FF15208}"/>
                    </a:ext>
                  </a:extLst>
                </p:cNvPr>
                <p:cNvSpPr>
                  <a:spLocks/>
                </p:cNvSpPr>
                <p:nvPr/>
              </p:nvSpPr>
              <p:spPr bwMode="auto">
                <a:xfrm>
                  <a:off x="6240463" y="5127626"/>
                  <a:ext cx="1588" cy="1588"/>
                </a:xfrm>
                <a:custGeom>
                  <a:avLst/>
                  <a:gdLst>
                    <a:gd name="T0" fmla="*/ 8 w 8"/>
                    <a:gd name="T1" fmla="*/ 3 h 3"/>
                    <a:gd name="T2" fmla="*/ 0 w 8"/>
                    <a:gd name="T3" fmla="*/ 1 h 3"/>
                    <a:gd name="T4" fmla="*/ 8 w 8"/>
                    <a:gd name="T5" fmla="*/ 0 h 3"/>
                    <a:gd name="T6" fmla="*/ 8 w 8"/>
                    <a:gd name="T7" fmla="*/ 1 h 3"/>
                    <a:gd name="T8" fmla="*/ 8 w 8"/>
                    <a:gd name="T9" fmla="*/ 3 h 3"/>
                  </a:gdLst>
                  <a:ahLst/>
                  <a:cxnLst>
                    <a:cxn ang="0">
                      <a:pos x="T0" y="T1"/>
                    </a:cxn>
                    <a:cxn ang="0">
                      <a:pos x="T2" y="T3"/>
                    </a:cxn>
                    <a:cxn ang="0">
                      <a:pos x="T4" y="T5"/>
                    </a:cxn>
                    <a:cxn ang="0">
                      <a:pos x="T6" y="T7"/>
                    </a:cxn>
                    <a:cxn ang="0">
                      <a:pos x="T8" y="T9"/>
                    </a:cxn>
                  </a:cxnLst>
                  <a:rect l="0" t="0" r="r" b="b"/>
                  <a:pathLst>
                    <a:path w="8" h="3">
                      <a:moveTo>
                        <a:pt x="8" y="3"/>
                      </a:moveTo>
                      <a:lnTo>
                        <a:pt x="0" y="1"/>
                      </a:lnTo>
                      <a:lnTo>
                        <a:pt x="8" y="0"/>
                      </a:lnTo>
                      <a:lnTo>
                        <a:pt x="8" y="1"/>
                      </a:lnTo>
                      <a:lnTo>
                        <a:pt x="8"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0" name="Freeform 1854">
                  <a:extLst>
                    <a:ext uri="{FF2B5EF4-FFF2-40B4-BE49-F238E27FC236}">
                      <a16:creationId xmlns:a16="http://schemas.microsoft.com/office/drawing/2014/main" id="{4FBCA588-5F38-7C9B-2DAB-7C27AC8CA3E4}"/>
                    </a:ext>
                  </a:extLst>
                </p:cNvPr>
                <p:cNvSpPr>
                  <a:spLocks/>
                </p:cNvSpPr>
                <p:nvPr/>
              </p:nvSpPr>
              <p:spPr bwMode="auto">
                <a:xfrm>
                  <a:off x="6240463" y="5127626"/>
                  <a:ext cx="1588" cy="1588"/>
                </a:xfrm>
                <a:custGeom>
                  <a:avLst/>
                  <a:gdLst>
                    <a:gd name="T0" fmla="*/ 8 w 8"/>
                    <a:gd name="T1" fmla="*/ 3 h 3"/>
                    <a:gd name="T2" fmla="*/ 0 w 8"/>
                    <a:gd name="T3" fmla="*/ 1 h 3"/>
                    <a:gd name="T4" fmla="*/ 8 w 8"/>
                    <a:gd name="T5" fmla="*/ 0 h 3"/>
                    <a:gd name="T6" fmla="*/ 8 w 8"/>
                    <a:gd name="T7" fmla="*/ 1 h 3"/>
                    <a:gd name="T8" fmla="*/ 8 w 8"/>
                    <a:gd name="T9" fmla="*/ 3 h 3"/>
                  </a:gdLst>
                  <a:ahLst/>
                  <a:cxnLst>
                    <a:cxn ang="0">
                      <a:pos x="T0" y="T1"/>
                    </a:cxn>
                    <a:cxn ang="0">
                      <a:pos x="T2" y="T3"/>
                    </a:cxn>
                    <a:cxn ang="0">
                      <a:pos x="T4" y="T5"/>
                    </a:cxn>
                    <a:cxn ang="0">
                      <a:pos x="T6" y="T7"/>
                    </a:cxn>
                    <a:cxn ang="0">
                      <a:pos x="T8" y="T9"/>
                    </a:cxn>
                  </a:cxnLst>
                  <a:rect l="0" t="0" r="r" b="b"/>
                  <a:pathLst>
                    <a:path w="8" h="3">
                      <a:moveTo>
                        <a:pt x="8" y="3"/>
                      </a:moveTo>
                      <a:lnTo>
                        <a:pt x="0" y="1"/>
                      </a:lnTo>
                      <a:lnTo>
                        <a:pt x="8" y="0"/>
                      </a:lnTo>
                      <a:lnTo>
                        <a:pt x="8" y="1"/>
                      </a:lnTo>
                      <a:lnTo>
                        <a:pt x="8"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1" name="Freeform 1855">
                  <a:extLst>
                    <a:ext uri="{FF2B5EF4-FFF2-40B4-BE49-F238E27FC236}">
                      <a16:creationId xmlns:a16="http://schemas.microsoft.com/office/drawing/2014/main" id="{20C9E9E7-C320-81D4-1C4D-4E1540BC1A8D}"/>
                    </a:ext>
                  </a:extLst>
                </p:cNvPr>
                <p:cNvSpPr>
                  <a:spLocks/>
                </p:cNvSpPr>
                <p:nvPr/>
              </p:nvSpPr>
              <p:spPr bwMode="auto">
                <a:xfrm>
                  <a:off x="6240463" y="5127626"/>
                  <a:ext cx="1588" cy="1588"/>
                </a:xfrm>
                <a:custGeom>
                  <a:avLst/>
                  <a:gdLst>
                    <a:gd name="T0" fmla="*/ 8 w 8"/>
                    <a:gd name="T1" fmla="*/ 3 h 3"/>
                    <a:gd name="T2" fmla="*/ 0 w 8"/>
                    <a:gd name="T3" fmla="*/ 1 h 3"/>
                    <a:gd name="T4" fmla="*/ 8 w 8"/>
                    <a:gd name="T5" fmla="*/ 0 h 3"/>
                    <a:gd name="T6" fmla="*/ 8 w 8"/>
                    <a:gd name="T7" fmla="*/ 1 h 3"/>
                    <a:gd name="T8" fmla="*/ 8 w 8"/>
                    <a:gd name="T9" fmla="*/ 3 h 3"/>
                  </a:gdLst>
                  <a:ahLst/>
                  <a:cxnLst>
                    <a:cxn ang="0">
                      <a:pos x="T0" y="T1"/>
                    </a:cxn>
                    <a:cxn ang="0">
                      <a:pos x="T2" y="T3"/>
                    </a:cxn>
                    <a:cxn ang="0">
                      <a:pos x="T4" y="T5"/>
                    </a:cxn>
                    <a:cxn ang="0">
                      <a:pos x="T6" y="T7"/>
                    </a:cxn>
                    <a:cxn ang="0">
                      <a:pos x="T8" y="T9"/>
                    </a:cxn>
                  </a:cxnLst>
                  <a:rect l="0" t="0" r="r" b="b"/>
                  <a:pathLst>
                    <a:path w="8" h="3">
                      <a:moveTo>
                        <a:pt x="8" y="3"/>
                      </a:moveTo>
                      <a:lnTo>
                        <a:pt x="0" y="1"/>
                      </a:lnTo>
                      <a:lnTo>
                        <a:pt x="8" y="0"/>
                      </a:lnTo>
                      <a:lnTo>
                        <a:pt x="8" y="1"/>
                      </a:lnTo>
                      <a:lnTo>
                        <a:pt x="8"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22" name="Freeform 1856">
                  <a:extLst>
                    <a:ext uri="{FF2B5EF4-FFF2-40B4-BE49-F238E27FC236}">
                      <a16:creationId xmlns:a16="http://schemas.microsoft.com/office/drawing/2014/main" id="{C192F490-BDE6-D6AB-531F-3491F2C6F0CF}"/>
                    </a:ext>
                  </a:extLst>
                </p:cNvPr>
                <p:cNvSpPr>
                  <a:spLocks/>
                </p:cNvSpPr>
                <p:nvPr/>
              </p:nvSpPr>
              <p:spPr bwMode="auto">
                <a:xfrm>
                  <a:off x="6230938" y="5127626"/>
                  <a:ext cx="9525" cy="6350"/>
                </a:xfrm>
                <a:custGeom>
                  <a:avLst/>
                  <a:gdLst>
                    <a:gd name="T0" fmla="*/ 9 w 40"/>
                    <a:gd name="T1" fmla="*/ 7 h 29"/>
                    <a:gd name="T2" fmla="*/ 9 w 40"/>
                    <a:gd name="T3" fmla="*/ 7 h 29"/>
                    <a:gd name="T4" fmla="*/ 10 w 40"/>
                    <a:gd name="T5" fmla="*/ 5 h 29"/>
                    <a:gd name="T6" fmla="*/ 15 w 40"/>
                    <a:gd name="T7" fmla="*/ 3 h 29"/>
                    <a:gd name="T8" fmla="*/ 21 w 40"/>
                    <a:gd name="T9" fmla="*/ 3 h 29"/>
                    <a:gd name="T10" fmla="*/ 24 w 40"/>
                    <a:gd name="T11" fmla="*/ 4 h 29"/>
                    <a:gd name="T12" fmla="*/ 27 w 40"/>
                    <a:gd name="T13" fmla="*/ 5 h 29"/>
                    <a:gd name="T14" fmla="*/ 27 w 40"/>
                    <a:gd name="T15" fmla="*/ 5 h 29"/>
                    <a:gd name="T16" fmla="*/ 30 w 40"/>
                    <a:gd name="T17" fmla="*/ 7 h 29"/>
                    <a:gd name="T18" fmla="*/ 32 w 40"/>
                    <a:gd name="T19" fmla="*/ 9 h 29"/>
                    <a:gd name="T20" fmla="*/ 33 w 40"/>
                    <a:gd name="T21" fmla="*/ 11 h 29"/>
                    <a:gd name="T22" fmla="*/ 34 w 40"/>
                    <a:gd name="T23" fmla="*/ 13 h 29"/>
                    <a:gd name="T24" fmla="*/ 33 w 40"/>
                    <a:gd name="T25" fmla="*/ 15 h 29"/>
                    <a:gd name="T26" fmla="*/ 32 w 40"/>
                    <a:gd name="T27" fmla="*/ 18 h 29"/>
                    <a:gd name="T28" fmla="*/ 27 w 40"/>
                    <a:gd name="T29" fmla="*/ 22 h 29"/>
                    <a:gd name="T30" fmla="*/ 36 w 40"/>
                    <a:gd name="T31" fmla="*/ 29 h 29"/>
                    <a:gd name="T32" fmla="*/ 36 w 40"/>
                    <a:gd name="T33" fmla="*/ 29 h 29"/>
                    <a:gd name="T34" fmla="*/ 37 w 40"/>
                    <a:gd name="T35" fmla="*/ 25 h 29"/>
                    <a:gd name="T36" fmla="*/ 39 w 40"/>
                    <a:gd name="T37" fmla="*/ 20 h 29"/>
                    <a:gd name="T38" fmla="*/ 40 w 40"/>
                    <a:gd name="T39" fmla="*/ 17 h 29"/>
                    <a:gd name="T40" fmla="*/ 39 w 40"/>
                    <a:gd name="T41" fmla="*/ 14 h 29"/>
                    <a:gd name="T42" fmla="*/ 38 w 40"/>
                    <a:gd name="T43" fmla="*/ 10 h 29"/>
                    <a:gd name="T44" fmla="*/ 36 w 40"/>
                    <a:gd name="T45" fmla="*/ 7 h 29"/>
                    <a:gd name="T46" fmla="*/ 36 w 40"/>
                    <a:gd name="T47" fmla="*/ 7 h 29"/>
                    <a:gd name="T48" fmla="*/ 35 w 40"/>
                    <a:gd name="T49" fmla="*/ 5 h 29"/>
                    <a:gd name="T50" fmla="*/ 33 w 40"/>
                    <a:gd name="T51" fmla="*/ 3 h 29"/>
                    <a:gd name="T52" fmla="*/ 29 w 40"/>
                    <a:gd name="T53" fmla="*/ 1 h 29"/>
                    <a:gd name="T54" fmla="*/ 25 w 40"/>
                    <a:gd name="T55" fmla="*/ 0 h 29"/>
                    <a:gd name="T56" fmla="*/ 20 w 40"/>
                    <a:gd name="T57" fmla="*/ 0 h 29"/>
                    <a:gd name="T58" fmla="*/ 14 w 40"/>
                    <a:gd name="T59" fmla="*/ 0 h 29"/>
                    <a:gd name="T60" fmla="*/ 7 w 40"/>
                    <a:gd name="T61" fmla="*/ 1 h 29"/>
                    <a:gd name="T62" fmla="*/ 0 w 40"/>
                    <a:gd name="T63" fmla="*/ 3 h 29"/>
                    <a:gd name="T64" fmla="*/ 9 w 40"/>
                    <a:gd name="T65" fmla="*/ 7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0" h="29">
                      <a:moveTo>
                        <a:pt x="9" y="7"/>
                      </a:moveTo>
                      <a:lnTo>
                        <a:pt x="9" y="7"/>
                      </a:lnTo>
                      <a:lnTo>
                        <a:pt x="10" y="5"/>
                      </a:lnTo>
                      <a:lnTo>
                        <a:pt x="15" y="3"/>
                      </a:lnTo>
                      <a:lnTo>
                        <a:pt x="21" y="3"/>
                      </a:lnTo>
                      <a:lnTo>
                        <a:pt x="24" y="4"/>
                      </a:lnTo>
                      <a:lnTo>
                        <a:pt x="27" y="5"/>
                      </a:lnTo>
                      <a:lnTo>
                        <a:pt x="27" y="5"/>
                      </a:lnTo>
                      <a:lnTo>
                        <a:pt x="30" y="7"/>
                      </a:lnTo>
                      <a:lnTo>
                        <a:pt x="32" y="9"/>
                      </a:lnTo>
                      <a:lnTo>
                        <a:pt x="33" y="11"/>
                      </a:lnTo>
                      <a:lnTo>
                        <a:pt x="34" y="13"/>
                      </a:lnTo>
                      <a:lnTo>
                        <a:pt x="33" y="15"/>
                      </a:lnTo>
                      <a:lnTo>
                        <a:pt x="32" y="18"/>
                      </a:lnTo>
                      <a:lnTo>
                        <a:pt x="27" y="22"/>
                      </a:lnTo>
                      <a:lnTo>
                        <a:pt x="36" y="29"/>
                      </a:lnTo>
                      <a:lnTo>
                        <a:pt x="36" y="29"/>
                      </a:lnTo>
                      <a:lnTo>
                        <a:pt x="37" y="25"/>
                      </a:lnTo>
                      <a:lnTo>
                        <a:pt x="39" y="20"/>
                      </a:lnTo>
                      <a:lnTo>
                        <a:pt x="40" y="17"/>
                      </a:lnTo>
                      <a:lnTo>
                        <a:pt x="39" y="14"/>
                      </a:lnTo>
                      <a:lnTo>
                        <a:pt x="38" y="10"/>
                      </a:lnTo>
                      <a:lnTo>
                        <a:pt x="36" y="7"/>
                      </a:lnTo>
                      <a:lnTo>
                        <a:pt x="36" y="7"/>
                      </a:lnTo>
                      <a:lnTo>
                        <a:pt x="35" y="5"/>
                      </a:lnTo>
                      <a:lnTo>
                        <a:pt x="33" y="3"/>
                      </a:lnTo>
                      <a:lnTo>
                        <a:pt x="29" y="1"/>
                      </a:lnTo>
                      <a:lnTo>
                        <a:pt x="25" y="0"/>
                      </a:lnTo>
                      <a:lnTo>
                        <a:pt x="20" y="0"/>
                      </a:lnTo>
                      <a:lnTo>
                        <a:pt x="14" y="0"/>
                      </a:lnTo>
                      <a:lnTo>
                        <a:pt x="7" y="1"/>
                      </a:lnTo>
                      <a:lnTo>
                        <a:pt x="0" y="3"/>
                      </a:lnTo>
                      <a:lnTo>
                        <a:pt x="9" y="7"/>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3" name="Freeform 1857">
                  <a:extLst>
                    <a:ext uri="{FF2B5EF4-FFF2-40B4-BE49-F238E27FC236}">
                      <a16:creationId xmlns:a16="http://schemas.microsoft.com/office/drawing/2014/main" id="{0D1C163D-751E-3EDF-5663-03D648D42396}"/>
                    </a:ext>
                  </a:extLst>
                </p:cNvPr>
                <p:cNvSpPr>
                  <a:spLocks/>
                </p:cNvSpPr>
                <p:nvPr/>
              </p:nvSpPr>
              <p:spPr bwMode="auto">
                <a:xfrm>
                  <a:off x="6230938" y="5127626"/>
                  <a:ext cx="9525" cy="6350"/>
                </a:xfrm>
                <a:custGeom>
                  <a:avLst/>
                  <a:gdLst>
                    <a:gd name="T0" fmla="*/ 9 w 40"/>
                    <a:gd name="T1" fmla="*/ 7 h 29"/>
                    <a:gd name="T2" fmla="*/ 9 w 40"/>
                    <a:gd name="T3" fmla="*/ 7 h 29"/>
                    <a:gd name="T4" fmla="*/ 10 w 40"/>
                    <a:gd name="T5" fmla="*/ 5 h 29"/>
                    <a:gd name="T6" fmla="*/ 15 w 40"/>
                    <a:gd name="T7" fmla="*/ 3 h 29"/>
                    <a:gd name="T8" fmla="*/ 21 w 40"/>
                    <a:gd name="T9" fmla="*/ 3 h 29"/>
                    <a:gd name="T10" fmla="*/ 24 w 40"/>
                    <a:gd name="T11" fmla="*/ 4 h 29"/>
                    <a:gd name="T12" fmla="*/ 27 w 40"/>
                    <a:gd name="T13" fmla="*/ 5 h 29"/>
                    <a:gd name="T14" fmla="*/ 27 w 40"/>
                    <a:gd name="T15" fmla="*/ 5 h 29"/>
                    <a:gd name="T16" fmla="*/ 30 w 40"/>
                    <a:gd name="T17" fmla="*/ 7 h 29"/>
                    <a:gd name="T18" fmla="*/ 32 w 40"/>
                    <a:gd name="T19" fmla="*/ 9 h 29"/>
                    <a:gd name="T20" fmla="*/ 33 w 40"/>
                    <a:gd name="T21" fmla="*/ 11 h 29"/>
                    <a:gd name="T22" fmla="*/ 34 w 40"/>
                    <a:gd name="T23" fmla="*/ 13 h 29"/>
                    <a:gd name="T24" fmla="*/ 33 w 40"/>
                    <a:gd name="T25" fmla="*/ 15 h 29"/>
                    <a:gd name="T26" fmla="*/ 32 w 40"/>
                    <a:gd name="T27" fmla="*/ 18 h 29"/>
                    <a:gd name="T28" fmla="*/ 27 w 40"/>
                    <a:gd name="T29" fmla="*/ 22 h 29"/>
                    <a:gd name="T30" fmla="*/ 36 w 40"/>
                    <a:gd name="T31" fmla="*/ 29 h 29"/>
                    <a:gd name="T32" fmla="*/ 36 w 40"/>
                    <a:gd name="T33" fmla="*/ 29 h 29"/>
                    <a:gd name="T34" fmla="*/ 37 w 40"/>
                    <a:gd name="T35" fmla="*/ 25 h 29"/>
                    <a:gd name="T36" fmla="*/ 39 w 40"/>
                    <a:gd name="T37" fmla="*/ 20 h 29"/>
                    <a:gd name="T38" fmla="*/ 40 w 40"/>
                    <a:gd name="T39" fmla="*/ 17 h 29"/>
                    <a:gd name="T40" fmla="*/ 39 w 40"/>
                    <a:gd name="T41" fmla="*/ 14 h 29"/>
                    <a:gd name="T42" fmla="*/ 38 w 40"/>
                    <a:gd name="T43" fmla="*/ 10 h 29"/>
                    <a:gd name="T44" fmla="*/ 36 w 40"/>
                    <a:gd name="T45" fmla="*/ 7 h 29"/>
                    <a:gd name="T46" fmla="*/ 36 w 40"/>
                    <a:gd name="T47" fmla="*/ 7 h 29"/>
                    <a:gd name="T48" fmla="*/ 35 w 40"/>
                    <a:gd name="T49" fmla="*/ 5 h 29"/>
                    <a:gd name="T50" fmla="*/ 33 w 40"/>
                    <a:gd name="T51" fmla="*/ 3 h 29"/>
                    <a:gd name="T52" fmla="*/ 29 w 40"/>
                    <a:gd name="T53" fmla="*/ 1 h 29"/>
                    <a:gd name="T54" fmla="*/ 25 w 40"/>
                    <a:gd name="T55" fmla="*/ 0 h 29"/>
                    <a:gd name="T56" fmla="*/ 20 w 40"/>
                    <a:gd name="T57" fmla="*/ 0 h 29"/>
                    <a:gd name="T58" fmla="*/ 14 w 40"/>
                    <a:gd name="T59" fmla="*/ 0 h 29"/>
                    <a:gd name="T60" fmla="*/ 7 w 40"/>
                    <a:gd name="T61" fmla="*/ 1 h 29"/>
                    <a:gd name="T62" fmla="*/ 0 w 40"/>
                    <a:gd name="T63" fmla="*/ 3 h 29"/>
                    <a:gd name="T64" fmla="*/ 9 w 40"/>
                    <a:gd name="T65" fmla="*/ 7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0" h="29">
                      <a:moveTo>
                        <a:pt x="9" y="7"/>
                      </a:moveTo>
                      <a:lnTo>
                        <a:pt x="9" y="7"/>
                      </a:lnTo>
                      <a:lnTo>
                        <a:pt x="10" y="5"/>
                      </a:lnTo>
                      <a:lnTo>
                        <a:pt x="15" y="3"/>
                      </a:lnTo>
                      <a:lnTo>
                        <a:pt x="21" y="3"/>
                      </a:lnTo>
                      <a:lnTo>
                        <a:pt x="24" y="4"/>
                      </a:lnTo>
                      <a:lnTo>
                        <a:pt x="27" y="5"/>
                      </a:lnTo>
                      <a:lnTo>
                        <a:pt x="27" y="5"/>
                      </a:lnTo>
                      <a:lnTo>
                        <a:pt x="30" y="7"/>
                      </a:lnTo>
                      <a:lnTo>
                        <a:pt x="32" y="9"/>
                      </a:lnTo>
                      <a:lnTo>
                        <a:pt x="33" y="11"/>
                      </a:lnTo>
                      <a:lnTo>
                        <a:pt x="34" y="13"/>
                      </a:lnTo>
                      <a:lnTo>
                        <a:pt x="33" y="15"/>
                      </a:lnTo>
                      <a:lnTo>
                        <a:pt x="32" y="18"/>
                      </a:lnTo>
                      <a:lnTo>
                        <a:pt x="27" y="22"/>
                      </a:lnTo>
                      <a:lnTo>
                        <a:pt x="36" y="29"/>
                      </a:lnTo>
                      <a:lnTo>
                        <a:pt x="36" y="29"/>
                      </a:lnTo>
                      <a:lnTo>
                        <a:pt x="37" y="25"/>
                      </a:lnTo>
                      <a:lnTo>
                        <a:pt x="39" y="20"/>
                      </a:lnTo>
                      <a:lnTo>
                        <a:pt x="40" y="17"/>
                      </a:lnTo>
                      <a:lnTo>
                        <a:pt x="39" y="14"/>
                      </a:lnTo>
                      <a:lnTo>
                        <a:pt x="38" y="10"/>
                      </a:lnTo>
                      <a:lnTo>
                        <a:pt x="36" y="7"/>
                      </a:lnTo>
                      <a:lnTo>
                        <a:pt x="36" y="7"/>
                      </a:lnTo>
                      <a:lnTo>
                        <a:pt x="35" y="5"/>
                      </a:lnTo>
                      <a:lnTo>
                        <a:pt x="33" y="3"/>
                      </a:lnTo>
                      <a:lnTo>
                        <a:pt x="29" y="1"/>
                      </a:lnTo>
                      <a:lnTo>
                        <a:pt x="25" y="0"/>
                      </a:lnTo>
                      <a:lnTo>
                        <a:pt x="20" y="0"/>
                      </a:lnTo>
                      <a:lnTo>
                        <a:pt x="14" y="0"/>
                      </a:lnTo>
                      <a:lnTo>
                        <a:pt x="7" y="1"/>
                      </a:lnTo>
                      <a:lnTo>
                        <a:pt x="0" y="3"/>
                      </a:lnTo>
                      <a:lnTo>
                        <a:pt x="9" y="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4" name="Freeform 1858">
                  <a:extLst>
                    <a:ext uri="{FF2B5EF4-FFF2-40B4-BE49-F238E27FC236}">
                      <a16:creationId xmlns:a16="http://schemas.microsoft.com/office/drawing/2014/main" id="{D1C26574-1E60-EE35-E9EE-9870186E7E72}"/>
                    </a:ext>
                  </a:extLst>
                </p:cNvPr>
                <p:cNvSpPr>
                  <a:spLocks/>
                </p:cNvSpPr>
                <p:nvPr/>
              </p:nvSpPr>
              <p:spPr bwMode="auto">
                <a:xfrm>
                  <a:off x="6230938" y="5127626"/>
                  <a:ext cx="9525" cy="6350"/>
                </a:xfrm>
                <a:custGeom>
                  <a:avLst/>
                  <a:gdLst>
                    <a:gd name="T0" fmla="*/ 9 w 40"/>
                    <a:gd name="T1" fmla="*/ 7 h 29"/>
                    <a:gd name="T2" fmla="*/ 9 w 40"/>
                    <a:gd name="T3" fmla="*/ 7 h 29"/>
                    <a:gd name="T4" fmla="*/ 10 w 40"/>
                    <a:gd name="T5" fmla="*/ 5 h 29"/>
                    <a:gd name="T6" fmla="*/ 15 w 40"/>
                    <a:gd name="T7" fmla="*/ 3 h 29"/>
                    <a:gd name="T8" fmla="*/ 21 w 40"/>
                    <a:gd name="T9" fmla="*/ 3 h 29"/>
                    <a:gd name="T10" fmla="*/ 24 w 40"/>
                    <a:gd name="T11" fmla="*/ 3 h 29"/>
                    <a:gd name="T12" fmla="*/ 27 w 40"/>
                    <a:gd name="T13" fmla="*/ 5 h 29"/>
                    <a:gd name="T14" fmla="*/ 27 w 40"/>
                    <a:gd name="T15" fmla="*/ 5 h 29"/>
                    <a:gd name="T16" fmla="*/ 30 w 40"/>
                    <a:gd name="T17" fmla="*/ 7 h 29"/>
                    <a:gd name="T18" fmla="*/ 32 w 40"/>
                    <a:gd name="T19" fmla="*/ 9 h 29"/>
                    <a:gd name="T20" fmla="*/ 33 w 40"/>
                    <a:gd name="T21" fmla="*/ 11 h 29"/>
                    <a:gd name="T22" fmla="*/ 34 w 40"/>
                    <a:gd name="T23" fmla="*/ 13 h 29"/>
                    <a:gd name="T24" fmla="*/ 33 w 40"/>
                    <a:gd name="T25" fmla="*/ 15 h 29"/>
                    <a:gd name="T26" fmla="*/ 32 w 40"/>
                    <a:gd name="T27" fmla="*/ 18 h 29"/>
                    <a:gd name="T28" fmla="*/ 27 w 40"/>
                    <a:gd name="T29" fmla="*/ 22 h 29"/>
                    <a:gd name="T30" fmla="*/ 36 w 40"/>
                    <a:gd name="T31" fmla="*/ 29 h 29"/>
                    <a:gd name="T32" fmla="*/ 36 w 40"/>
                    <a:gd name="T33" fmla="*/ 29 h 29"/>
                    <a:gd name="T34" fmla="*/ 37 w 40"/>
                    <a:gd name="T35" fmla="*/ 25 h 29"/>
                    <a:gd name="T36" fmla="*/ 39 w 40"/>
                    <a:gd name="T37" fmla="*/ 20 h 29"/>
                    <a:gd name="T38" fmla="*/ 40 w 40"/>
                    <a:gd name="T39" fmla="*/ 17 h 29"/>
                    <a:gd name="T40" fmla="*/ 39 w 40"/>
                    <a:gd name="T41" fmla="*/ 14 h 29"/>
                    <a:gd name="T42" fmla="*/ 38 w 40"/>
                    <a:gd name="T43" fmla="*/ 10 h 29"/>
                    <a:gd name="T44" fmla="*/ 36 w 40"/>
                    <a:gd name="T45" fmla="*/ 7 h 29"/>
                    <a:gd name="T46" fmla="*/ 36 w 40"/>
                    <a:gd name="T47" fmla="*/ 7 h 29"/>
                    <a:gd name="T48" fmla="*/ 35 w 40"/>
                    <a:gd name="T49" fmla="*/ 5 h 29"/>
                    <a:gd name="T50" fmla="*/ 33 w 40"/>
                    <a:gd name="T51" fmla="*/ 3 h 29"/>
                    <a:gd name="T52" fmla="*/ 29 w 40"/>
                    <a:gd name="T53" fmla="*/ 1 h 29"/>
                    <a:gd name="T54" fmla="*/ 25 w 40"/>
                    <a:gd name="T55" fmla="*/ 0 h 29"/>
                    <a:gd name="T56" fmla="*/ 20 w 40"/>
                    <a:gd name="T57" fmla="*/ 0 h 29"/>
                    <a:gd name="T58" fmla="*/ 14 w 40"/>
                    <a:gd name="T59" fmla="*/ 0 h 29"/>
                    <a:gd name="T60" fmla="*/ 7 w 40"/>
                    <a:gd name="T61" fmla="*/ 1 h 29"/>
                    <a:gd name="T62" fmla="*/ 0 w 40"/>
                    <a:gd name="T63" fmla="*/ 3 h 29"/>
                    <a:gd name="T64" fmla="*/ 9 w 40"/>
                    <a:gd name="T65" fmla="*/ 7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0" h="29">
                      <a:moveTo>
                        <a:pt x="9" y="7"/>
                      </a:moveTo>
                      <a:lnTo>
                        <a:pt x="9" y="7"/>
                      </a:lnTo>
                      <a:lnTo>
                        <a:pt x="10" y="5"/>
                      </a:lnTo>
                      <a:lnTo>
                        <a:pt x="15" y="3"/>
                      </a:lnTo>
                      <a:lnTo>
                        <a:pt x="21" y="3"/>
                      </a:lnTo>
                      <a:lnTo>
                        <a:pt x="24" y="3"/>
                      </a:lnTo>
                      <a:lnTo>
                        <a:pt x="27" y="5"/>
                      </a:lnTo>
                      <a:lnTo>
                        <a:pt x="27" y="5"/>
                      </a:lnTo>
                      <a:lnTo>
                        <a:pt x="30" y="7"/>
                      </a:lnTo>
                      <a:lnTo>
                        <a:pt x="32" y="9"/>
                      </a:lnTo>
                      <a:lnTo>
                        <a:pt x="33" y="11"/>
                      </a:lnTo>
                      <a:lnTo>
                        <a:pt x="34" y="13"/>
                      </a:lnTo>
                      <a:lnTo>
                        <a:pt x="33" y="15"/>
                      </a:lnTo>
                      <a:lnTo>
                        <a:pt x="32" y="18"/>
                      </a:lnTo>
                      <a:lnTo>
                        <a:pt x="27" y="22"/>
                      </a:lnTo>
                      <a:lnTo>
                        <a:pt x="36" y="29"/>
                      </a:lnTo>
                      <a:lnTo>
                        <a:pt x="36" y="29"/>
                      </a:lnTo>
                      <a:lnTo>
                        <a:pt x="37" y="25"/>
                      </a:lnTo>
                      <a:lnTo>
                        <a:pt x="39" y="20"/>
                      </a:lnTo>
                      <a:lnTo>
                        <a:pt x="40" y="17"/>
                      </a:lnTo>
                      <a:lnTo>
                        <a:pt x="39" y="14"/>
                      </a:lnTo>
                      <a:lnTo>
                        <a:pt x="38" y="10"/>
                      </a:lnTo>
                      <a:lnTo>
                        <a:pt x="36" y="7"/>
                      </a:lnTo>
                      <a:lnTo>
                        <a:pt x="36" y="7"/>
                      </a:lnTo>
                      <a:lnTo>
                        <a:pt x="35" y="5"/>
                      </a:lnTo>
                      <a:lnTo>
                        <a:pt x="33" y="3"/>
                      </a:lnTo>
                      <a:lnTo>
                        <a:pt x="29" y="1"/>
                      </a:lnTo>
                      <a:lnTo>
                        <a:pt x="25" y="0"/>
                      </a:lnTo>
                      <a:lnTo>
                        <a:pt x="20" y="0"/>
                      </a:lnTo>
                      <a:lnTo>
                        <a:pt x="14" y="0"/>
                      </a:lnTo>
                      <a:lnTo>
                        <a:pt x="7" y="1"/>
                      </a:lnTo>
                      <a:lnTo>
                        <a:pt x="0" y="3"/>
                      </a:lnTo>
                      <a:lnTo>
                        <a:pt x="9" y="7"/>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25" name="Freeform 1859">
                  <a:extLst>
                    <a:ext uri="{FF2B5EF4-FFF2-40B4-BE49-F238E27FC236}">
                      <a16:creationId xmlns:a16="http://schemas.microsoft.com/office/drawing/2014/main" id="{5824654B-69A5-A706-E3BF-6B1C45A16EF5}"/>
                    </a:ext>
                  </a:extLst>
                </p:cNvPr>
                <p:cNvSpPr>
                  <a:spLocks/>
                </p:cNvSpPr>
                <p:nvPr/>
              </p:nvSpPr>
              <p:spPr bwMode="auto">
                <a:xfrm>
                  <a:off x="6240463" y="5132388"/>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6" name="Freeform 1860">
                  <a:extLst>
                    <a:ext uri="{FF2B5EF4-FFF2-40B4-BE49-F238E27FC236}">
                      <a16:creationId xmlns:a16="http://schemas.microsoft.com/office/drawing/2014/main" id="{92E1C126-706B-0701-777A-5E48E853F8AB}"/>
                    </a:ext>
                  </a:extLst>
                </p:cNvPr>
                <p:cNvSpPr>
                  <a:spLocks/>
                </p:cNvSpPr>
                <p:nvPr/>
              </p:nvSpPr>
              <p:spPr bwMode="auto">
                <a:xfrm>
                  <a:off x="6240463" y="5132388"/>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27" name="Freeform 1861">
                  <a:extLst>
                    <a:ext uri="{FF2B5EF4-FFF2-40B4-BE49-F238E27FC236}">
                      <a16:creationId xmlns:a16="http://schemas.microsoft.com/office/drawing/2014/main" id="{AB283F8E-BBD2-9B1D-D34A-2AAFD7472672}"/>
                    </a:ext>
                  </a:extLst>
                </p:cNvPr>
                <p:cNvSpPr>
                  <a:spLocks/>
                </p:cNvSpPr>
                <p:nvPr/>
              </p:nvSpPr>
              <p:spPr bwMode="auto">
                <a:xfrm>
                  <a:off x="6240463" y="5132388"/>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8" name="Freeform 1862">
                  <a:extLst>
                    <a:ext uri="{FF2B5EF4-FFF2-40B4-BE49-F238E27FC236}">
                      <a16:creationId xmlns:a16="http://schemas.microsoft.com/office/drawing/2014/main" id="{789FEC1E-F7BA-8368-6BF9-CF93A01E543F}"/>
                    </a:ext>
                  </a:extLst>
                </p:cNvPr>
                <p:cNvSpPr>
                  <a:spLocks/>
                </p:cNvSpPr>
                <p:nvPr/>
              </p:nvSpPr>
              <p:spPr bwMode="auto">
                <a:xfrm>
                  <a:off x="6240463" y="5132388"/>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29" name="Freeform 1863">
                  <a:extLst>
                    <a:ext uri="{FF2B5EF4-FFF2-40B4-BE49-F238E27FC236}">
                      <a16:creationId xmlns:a16="http://schemas.microsoft.com/office/drawing/2014/main" id="{D4F3B41E-9A18-B9AB-3CBE-3DDC77F679AC}"/>
                    </a:ext>
                  </a:extLst>
                </p:cNvPr>
                <p:cNvSpPr>
                  <a:spLocks/>
                </p:cNvSpPr>
                <p:nvPr/>
              </p:nvSpPr>
              <p:spPr bwMode="auto">
                <a:xfrm>
                  <a:off x="6240463" y="5130801"/>
                  <a:ext cx="1588" cy="1588"/>
                </a:xfrm>
                <a:custGeom>
                  <a:avLst/>
                  <a:gdLst>
                    <a:gd name="T0" fmla="*/ 0 w 8"/>
                    <a:gd name="T1" fmla="*/ 5 h 5"/>
                    <a:gd name="T2" fmla="*/ 0 w 8"/>
                    <a:gd name="T3" fmla="*/ 4 h 5"/>
                    <a:gd name="T4" fmla="*/ 0 w 8"/>
                    <a:gd name="T5" fmla="*/ 0 h 5"/>
                    <a:gd name="T6" fmla="*/ 8 w 8"/>
                    <a:gd name="T7" fmla="*/ 4 h 5"/>
                    <a:gd name="T8" fmla="*/ 0 w 8"/>
                    <a:gd name="T9" fmla="*/ 5 h 5"/>
                  </a:gdLst>
                  <a:ahLst/>
                  <a:cxnLst>
                    <a:cxn ang="0">
                      <a:pos x="T0" y="T1"/>
                    </a:cxn>
                    <a:cxn ang="0">
                      <a:pos x="T2" y="T3"/>
                    </a:cxn>
                    <a:cxn ang="0">
                      <a:pos x="T4" y="T5"/>
                    </a:cxn>
                    <a:cxn ang="0">
                      <a:pos x="T6" y="T7"/>
                    </a:cxn>
                    <a:cxn ang="0">
                      <a:pos x="T8" y="T9"/>
                    </a:cxn>
                  </a:cxnLst>
                  <a:rect l="0" t="0" r="r" b="b"/>
                  <a:pathLst>
                    <a:path w="8" h="5">
                      <a:moveTo>
                        <a:pt x="0" y="5"/>
                      </a:moveTo>
                      <a:lnTo>
                        <a:pt x="0" y="4"/>
                      </a:lnTo>
                      <a:lnTo>
                        <a:pt x="0" y="0"/>
                      </a:lnTo>
                      <a:lnTo>
                        <a:pt x="8" y="4"/>
                      </a:lnTo>
                      <a:lnTo>
                        <a:pt x="0" y="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0" name="Freeform 1864">
                  <a:extLst>
                    <a:ext uri="{FF2B5EF4-FFF2-40B4-BE49-F238E27FC236}">
                      <a16:creationId xmlns:a16="http://schemas.microsoft.com/office/drawing/2014/main" id="{2F1CEF15-E7A0-D972-F3B9-7942F07D82AB}"/>
                    </a:ext>
                  </a:extLst>
                </p:cNvPr>
                <p:cNvSpPr>
                  <a:spLocks/>
                </p:cNvSpPr>
                <p:nvPr/>
              </p:nvSpPr>
              <p:spPr bwMode="auto">
                <a:xfrm>
                  <a:off x="6240463" y="5130801"/>
                  <a:ext cx="1588" cy="1588"/>
                </a:xfrm>
                <a:custGeom>
                  <a:avLst/>
                  <a:gdLst>
                    <a:gd name="T0" fmla="*/ 0 w 8"/>
                    <a:gd name="T1" fmla="*/ 5 h 5"/>
                    <a:gd name="T2" fmla="*/ 0 w 8"/>
                    <a:gd name="T3" fmla="*/ 4 h 5"/>
                    <a:gd name="T4" fmla="*/ 0 w 8"/>
                    <a:gd name="T5" fmla="*/ 0 h 5"/>
                    <a:gd name="T6" fmla="*/ 8 w 8"/>
                    <a:gd name="T7" fmla="*/ 4 h 5"/>
                    <a:gd name="T8" fmla="*/ 0 w 8"/>
                    <a:gd name="T9" fmla="*/ 5 h 5"/>
                  </a:gdLst>
                  <a:ahLst/>
                  <a:cxnLst>
                    <a:cxn ang="0">
                      <a:pos x="T0" y="T1"/>
                    </a:cxn>
                    <a:cxn ang="0">
                      <a:pos x="T2" y="T3"/>
                    </a:cxn>
                    <a:cxn ang="0">
                      <a:pos x="T4" y="T5"/>
                    </a:cxn>
                    <a:cxn ang="0">
                      <a:pos x="T6" y="T7"/>
                    </a:cxn>
                    <a:cxn ang="0">
                      <a:pos x="T8" y="T9"/>
                    </a:cxn>
                  </a:cxnLst>
                  <a:rect l="0" t="0" r="r" b="b"/>
                  <a:pathLst>
                    <a:path w="8" h="5">
                      <a:moveTo>
                        <a:pt x="0" y="5"/>
                      </a:moveTo>
                      <a:lnTo>
                        <a:pt x="0" y="4"/>
                      </a:lnTo>
                      <a:lnTo>
                        <a:pt x="0" y="0"/>
                      </a:lnTo>
                      <a:lnTo>
                        <a:pt x="8" y="4"/>
                      </a:lnTo>
                      <a:lnTo>
                        <a:pt x="0" y="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1" name="Freeform 1865">
                  <a:extLst>
                    <a:ext uri="{FF2B5EF4-FFF2-40B4-BE49-F238E27FC236}">
                      <a16:creationId xmlns:a16="http://schemas.microsoft.com/office/drawing/2014/main" id="{BD53999E-A046-9ACC-52D2-B94D8FC0B7E8}"/>
                    </a:ext>
                  </a:extLst>
                </p:cNvPr>
                <p:cNvSpPr>
                  <a:spLocks/>
                </p:cNvSpPr>
                <p:nvPr/>
              </p:nvSpPr>
              <p:spPr bwMode="auto">
                <a:xfrm>
                  <a:off x="6240463" y="5130801"/>
                  <a:ext cx="1588" cy="1588"/>
                </a:xfrm>
                <a:custGeom>
                  <a:avLst/>
                  <a:gdLst>
                    <a:gd name="T0" fmla="*/ 0 w 8"/>
                    <a:gd name="T1" fmla="*/ 5 h 5"/>
                    <a:gd name="T2" fmla="*/ 0 w 8"/>
                    <a:gd name="T3" fmla="*/ 4 h 5"/>
                    <a:gd name="T4" fmla="*/ 0 w 8"/>
                    <a:gd name="T5" fmla="*/ 0 h 5"/>
                    <a:gd name="T6" fmla="*/ 8 w 8"/>
                    <a:gd name="T7" fmla="*/ 4 h 5"/>
                    <a:gd name="T8" fmla="*/ 0 w 8"/>
                    <a:gd name="T9" fmla="*/ 5 h 5"/>
                  </a:gdLst>
                  <a:ahLst/>
                  <a:cxnLst>
                    <a:cxn ang="0">
                      <a:pos x="T0" y="T1"/>
                    </a:cxn>
                    <a:cxn ang="0">
                      <a:pos x="T2" y="T3"/>
                    </a:cxn>
                    <a:cxn ang="0">
                      <a:pos x="T4" y="T5"/>
                    </a:cxn>
                    <a:cxn ang="0">
                      <a:pos x="T6" y="T7"/>
                    </a:cxn>
                    <a:cxn ang="0">
                      <a:pos x="T8" y="T9"/>
                    </a:cxn>
                  </a:cxnLst>
                  <a:rect l="0" t="0" r="r" b="b"/>
                  <a:pathLst>
                    <a:path w="8" h="5">
                      <a:moveTo>
                        <a:pt x="0" y="5"/>
                      </a:moveTo>
                      <a:lnTo>
                        <a:pt x="0" y="4"/>
                      </a:lnTo>
                      <a:lnTo>
                        <a:pt x="0" y="0"/>
                      </a:lnTo>
                      <a:lnTo>
                        <a:pt x="8" y="4"/>
                      </a:lnTo>
                      <a:lnTo>
                        <a:pt x="0" y="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32" name="Freeform 1866">
                  <a:extLst>
                    <a:ext uri="{FF2B5EF4-FFF2-40B4-BE49-F238E27FC236}">
                      <a16:creationId xmlns:a16="http://schemas.microsoft.com/office/drawing/2014/main" id="{5EBD914C-6C6A-3EFA-B912-5343FD76F859}"/>
                    </a:ext>
                  </a:extLst>
                </p:cNvPr>
                <p:cNvSpPr>
                  <a:spLocks/>
                </p:cNvSpPr>
                <p:nvPr/>
              </p:nvSpPr>
              <p:spPr bwMode="auto">
                <a:xfrm>
                  <a:off x="6240463" y="5130801"/>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3" name="Freeform 1867">
                  <a:extLst>
                    <a:ext uri="{FF2B5EF4-FFF2-40B4-BE49-F238E27FC236}">
                      <a16:creationId xmlns:a16="http://schemas.microsoft.com/office/drawing/2014/main" id="{3597F1B4-8AF3-EAC3-F955-F684072F4A3C}"/>
                    </a:ext>
                  </a:extLst>
                </p:cNvPr>
                <p:cNvSpPr>
                  <a:spLocks/>
                </p:cNvSpPr>
                <p:nvPr/>
              </p:nvSpPr>
              <p:spPr bwMode="auto">
                <a:xfrm>
                  <a:off x="6240463" y="5130801"/>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34" name="Freeform 1868">
                  <a:extLst>
                    <a:ext uri="{FF2B5EF4-FFF2-40B4-BE49-F238E27FC236}">
                      <a16:creationId xmlns:a16="http://schemas.microsoft.com/office/drawing/2014/main" id="{B23E5C1E-199F-8BFA-F9DD-082D8B8D1E07}"/>
                    </a:ext>
                  </a:extLst>
                </p:cNvPr>
                <p:cNvSpPr>
                  <a:spLocks/>
                </p:cNvSpPr>
                <p:nvPr/>
              </p:nvSpPr>
              <p:spPr bwMode="auto">
                <a:xfrm>
                  <a:off x="6240463" y="5129213"/>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5" name="Freeform 1869">
                  <a:extLst>
                    <a:ext uri="{FF2B5EF4-FFF2-40B4-BE49-F238E27FC236}">
                      <a16:creationId xmlns:a16="http://schemas.microsoft.com/office/drawing/2014/main" id="{C244E75A-66FC-1449-2F63-E4F8345EBDFF}"/>
                    </a:ext>
                  </a:extLst>
                </p:cNvPr>
                <p:cNvSpPr>
                  <a:spLocks/>
                </p:cNvSpPr>
                <p:nvPr/>
              </p:nvSpPr>
              <p:spPr bwMode="auto">
                <a:xfrm>
                  <a:off x="6240463" y="5129213"/>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36" name="Freeform 1870">
                  <a:extLst>
                    <a:ext uri="{FF2B5EF4-FFF2-40B4-BE49-F238E27FC236}">
                      <a16:creationId xmlns:a16="http://schemas.microsoft.com/office/drawing/2014/main" id="{272F05D1-2264-DB88-6B3A-8C92577E62B0}"/>
                    </a:ext>
                  </a:extLst>
                </p:cNvPr>
                <p:cNvSpPr>
                  <a:spLocks/>
                </p:cNvSpPr>
                <p:nvPr/>
              </p:nvSpPr>
              <p:spPr bwMode="auto">
                <a:xfrm>
                  <a:off x="6240463" y="5129213"/>
                  <a:ext cx="0" cy="0"/>
                </a:xfrm>
                <a:custGeom>
                  <a:avLst/>
                  <a:gdLst>
                    <a:gd name="T0" fmla="*/ 4 h 4"/>
                    <a:gd name="T1" fmla="*/ 4 h 4"/>
                    <a:gd name="T2" fmla="*/ 0 h 4"/>
                    <a:gd name="T3" fmla="*/ 4 h 4"/>
                  </a:gdLst>
                  <a:ahLst/>
                  <a:cxnLst>
                    <a:cxn ang="0">
                      <a:pos x="0" y="T0"/>
                    </a:cxn>
                    <a:cxn ang="0">
                      <a:pos x="0" y="T1"/>
                    </a:cxn>
                    <a:cxn ang="0">
                      <a:pos x="0" y="T2"/>
                    </a:cxn>
                    <a:cxn ang="0">
                      <a:pos x="0" y="T3"/>
                    </a:cxn>
                  </a:cxnLst>
                  <a:rect l="0" t="0" r="r" b="b"/>
                  <a:pathLst>
                    <a:path h="4">
                      <a:moveTo>
                        <a:pt x="0" y="4"/>
                      </a:moveTo>
                      <a:lnTo>
                        <a:pt x="0" y="4"/>
                      </a:lnTo>
                      <a:lnTo>
                        <a:pt x="0" y="0"/>
                      </a:lnTo>
                      <a:lnTo>
                        <a:pt x="0" y="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7" name="Freeform 1871">
                  <a:extLst>
                    <a:ext uri="{FF2B5EF4-FFF2-40B4-BE49-F238E27FC236}">
                      <a16:creationId xmlns:a16="http://schemas.microsoft.com/office/drawing/2014/main" id="{A7B6BC43-BFF8-3CAA-C523-06CCECE780A0}"/>
                    </a:ext>
                  </a:extLst>
                </p:cNvPr>
                <p:cNvSpPr>
                  <a:spLocks/>
                </p:cNvSpPr>
                <p:nvPr/>
              </p:nvSpPr>
              <p:spPr bwMode="auto">
                <a:xfrm>
                  <a:off x="6240463" y="5129213"/>
                  <a:ext cx="0" cy="0"/>
                </a:xfrm>
                <a:custGeom>
                  <a:avLst/>
                  <a:gdLst>
                    <a:gd name="T0" fmla="*/ 4 h 4"/>
                    <a:gd name="T1" fmla="*/ 4 h 4"/>
                    <a:gd name="T2" fmla="*/ 0 h 4"/>
                    <a:gd name="T3" fmla="*/ 4 h 4"/>
                  </a:gdLst>
                  <a:ahLst/>
                  <a:cxnLst>
                    <a:cxn ang="0">
                      <a:pos x="0" y="T0"/>
                    </a:cxn>
                    <a:cxn ang="0">
                      <a:pos x="0" y="T1"/>
                    </a:cxn>
                    <a:cxn ang="0">
                      <a:pos x="0" y="T2"/>
                    </a:cxn>
                    <a:cxn ang="0">
                      <a:pos x="0" y="T3"/>
                    </a:cxn>
                  </a:cxnLst>
                  <a:rect l="0" t="0" r="r" b="b"/>
                  <a:pathLst>
                    <a:path h="4">
                      <a:moveTo>
                        <a:pt x="0" y="4"/>
                      </a:moveTo>
                      <a:lnTo>
                        <a:pt x="0" y="4"/>
                      </a:lnTo>
                      <a:lnTo>
                        <a:pt x="0" y="0"/>
                      </a:lnTo>
                      <a:lnTo>
                        <a:pt x="0" y="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38" name="Freeform 1872">
                  <a:extLst>
                    <a:ext uri="{FF2B5EF4-FFF2-40B4-BE49-F238E27FC236}">
                      <a16:creationId xmlns:a16="http://schemas.microsoft.com/office/drawing/2014/main" id="{B03FA0EC-BF68-A357-BE6D-6891916E6244}"/>
                    </a:ext>
                  </a:extLst>
                </p:cNvPr>
                <p:cNvSpPr>
                  <a:spLocks/>
                </p:cNvSpPr>
                <p:nvPr/>
              </p:nvSpPr>
              <p:spPr bwMode="auto">
                <a:xfrm>
                  <a:off x="6237288" y="5127626"/>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9" name="Freeform 1873">
                  <a:extLst>
                    <a:ext uri="{FF2B5EF4-FFF2-40B4-BE49-F238E27FC236}">
                      <a16:creationId xmlns:a16="http://schemas.microsoft.com/office/drawing/2014/main" id="{6CEB2DA5-A598-3482-2ADD-B347887637B8}"/>
                    </a:ext>
                  </a:extLst>
                </p:cNvPr>
                <p:cNvSpPr>
                  <a:spLocks/>
                </p:cNvSpPr>
                <p:nvPr/>
              </p:nvSpPr>
              <p:spPr bwMode="auto">
                <a:xfrm>
                  <a:off x="6237288" y="5127626"/>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40" name="Freeform 1874">
                  <a:extLst>
                    <a:ext uri="{FF2B5EF4-FFF2-40B4-BE49-F238E27FC236}">
                      <a16:creationId xmlns:a16="http://schemas.microsoft.com/office/drawing/2014/main" id="{2ED29021-5BFF-DEC7-AC5D-65E873080585}"/>
                    </a:ext>
                  </a:extLst>
                </p:cNvPr>
                <p:cNvSpPr>
                  <a:spLocks/>
                </p:cNvSpPr>
                <p:nvPr/>
              </p:nvSpPr>
              <p:spPr bwMode="auto">
                <a:xfrm>
                  <a:off x="6237288" y="5127626"/>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1" name="Freeform 1875">
                  <a:extLst>
                    <a:ext uri="{FF2B5EF4-FFF2-40B4-BE49-F238E27FC236}">
                      <a16:creationId xmlns:a16="http://schemas.microsoft.com/office/drawing/2014/main" id="{9EF59A6D-D9BA-3C25-092E-223912B87C97}"/>
                    </a:ext>
                  </a:extLst>
                </p:cNvPr>
                <p:cNvSpPr>
                  <a:spLocks/>
                </p:cNvSpPr>
                <p:nvPr/>
              </p:nvSpPr>
              <p:spPr bwMode="auto">
                <a:xfrm>
                  <a:off x="6237288" y="5127626"/>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42" name="Freeform 1876">
                  <a:extLst>
                    <a:ext uri="{FF2B5EF4-FFF2-40B4-BE49-F238E27FC236}">
                      <a16:creationId xmlns:a16="http://schemas.microsoft.com/office/drawing/2014/main" id="{83A7FF36-3C66-A935-893C-36A030FE8632}"/>
                    </a:ext>
                  </a:extLst>
                </p:cNvPr>
                <p:cNvSpPr>
                  <a:spLocks/>
                </p:cNvSpPr>
                <p:nvPr/>
              </p:nvSpPr>
              <p:spPr bwMode="auto">
                <a:xfrm>
                  <a:off x="6237288" y="5127626"/>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3" name="Freeform 1877">
                  <a:extLst>
                    <a:ext uri="{FF2B5EF4-FFF2-40B4-BE49-F238E27FC236}">
                      <a16:creationId xmlns:a16="http://schemas.microsoft.com/office/drawing/2014/main" id="{3848EA52-CA01-7A83-331F-4F6A8E8524AA}"/>
                    </a:ext>
                  </a:extLst>
                </p:cNvPr>
                <p:cNvSpPr>
                  <a:spLocks/>
                </p:cNvSpPr>
                <p:nvPr/>
              </p:nvSpPr>
              <p:spPr bwMode="auto">
                <a:xfrm>
                  <a:off x="6237288" y="5127626"/>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44" name="Freeform 1878">
                  <a:extLst>
                    <a:ext uri="{FF2B5EF4-FFF2-40B4-BE49-F238E27FC236}">
                      <a16:creationId xmlns:a16="http://schemas.microsoft.com/office/drawing/2014/main" id="{B901B947-5EE2-E4FF-E1B3-31D6D5653CBC}"/>
                    </a:ext>
                  </a:extLst>
                </p:cNvPr>
                <p:cNvSpPr>
                  <a:spLocks/>
                </p:cNvSpPr>
                <p:nvPr/>
              </p:nvSpPr>
              <p:spPr bwMode="auto">
                <a:xfrm>
                  <a:off x="6235700" y="5127626"/>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5" name="Freeform 1879">
                  <a:extLst>
                    <a:ext uri="{FF2B5EF4-FFF2-40B4-BE49-F238E27FC236}">
                      <a16:creationId xmlns:a16="http://schemas.microsoft.com/office/drawing/2014/main" id="{FFB02206-FCB1-7D6D-904F-7D7B9FA11050}"/>
                    </a:ext>
                  </a:extLst>
                </p:cNvPr>
                <p:cNvSpPr>
                  <a:spLocks/>
                </p:cNvSpPr>
                <p:nvPr/>
              </p:nvSpPr>
              <p:spPr bwMode="auto">
                <a:xfrm>
                  <a:off x="6235700" y="5127626"/>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46" name="Freeform 1880">
                  <a:extLst>
                    <a:ext uri="{FF2B5EF4-FFF2-40B4-BE49-F238E27FC236}">
                      <a16:creationId xmlns:a16="http://schemas.microsoft.com/office/drawing/2014/main" id="{C3E02DBA-B735-0B62-7AB6-73DF4455FBE5}"/>
                    </a:ext>
                  </a:extLst>
                </p:cNvPr>
                <p:cNvSpPr>
                  <a:spLocks/>
                </p:cNvSpPr>
                <p:nvPr/>
              </p:nvSpPr>
              <p:spPr bwMode="auto">
                <a:xfrm>
                  <a:off x="6235700" y="5127626"/>
                  <a:ext cx="0" cy="0"/>
                </a:xfrm>
                <a:custGeom>
                  <a:avLst/>
                  <a:gdLst>
                    <a:gd name="T0" fmla="*/ 3 h 3"/>
                    <a:gd name="T1" fmla="*/ 1 h 3"/>
                    <a:gd name="T2" fmla="*/ 0 h 3"/>
                    <a:gd name="T3" fmla="*/ 1 h 3"/>
                    <a:gd name="T4" fmla="*/ 3 h 3"/>
                  </a:gdLst>
                  <a:ahLst/>
                  <a:cxnLst>
                    <a:cxn ang="0">
                      <a:pos x="0" y="T0"/>
                    </a:cxn>
                    <a:cxn ang="0">
                      <a:pos x="0" y="T1"/>
                    </a:cxn>
                    <a:cxn ang="0">
                      <a:pos x="0" y="T2"/>
                    </a:cxn>
                    <a:cxn ang="0">
                      <a:pos x="0" y="T3"/>
                    </a:cxn>
                    <a:cxn ang="0">
                      <a:pos x="0" y="T4"/>
                    </a:cxn>
                  </a:cxnLst>
                  <a:rect l="0" t="0" r="r" b="b"/>
                  <a:pathLst>
                    <a:path h="3">
                      <a:moveTo>
                        <a:pt x="0" y="3"/>
                      </a:moveTo>
                      <a:lnTo>
                        <a:pt x="0" y="1"/>
                      </a:lnTo>
                      <a:lnTo>
                        <a:pt x="0" y="0"/>
                      </a:lnTo>
                      <a:lnTo>
                        <a:pt x="0" y="1"/>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7" name="Freeform 1881">
                  <a:extLst>
                    <a:ext uri="{FF2B5EF4-FFF2-40B4-BE49-F238E27FC236}">
                      <a16:creationId xmlns:a16="http://schemas.microsoft.com/office/drawing/2014/main" id="{D05F3E84-5F2D-EC29-D413-C93A519BF2A4}"/>
                    </a:ext>
                  </a:extLst>
                </p:cNvPr>
                <p:cNvSpPr>
                  <a:spLocks/>
                </p:cNvSpPr>
                <p:nvPr/>
              </p:nvSpPr>
              <p:spPr bwMode="auto">
                <a:xfrm>
                  <a:off x="6235700" y="5127626"/>
                  <a:ext cx="0" cy="0"/>
                </a:xfrm>
                <a:custGeom>
                  <a:avLst/>
                  <a:gdLst>
                    <a:gd name="T0" fmla="*/ 3 h 3"/>
                    <a:gd name="T1" fmla="*/ 1 h 3"/>
                    <a:gd name="T2" fmla="*/ 0 h 3"/>
                    <a:gd name="T3" fmla="*/ 1 h 3"/>
                    <a:gd name="T4" fmla="*/ 3 h 3"/>
                  </a:gdLst>
                  <a:ahLst/>
                  <a:cxnLst>
                    <a:cxn ang="0">
                      <a:pos x="0" y="T0"/>
                    </a:cxn>
                    <a:cxn ang="0">
                      <a:pos x="0" y="T1"/>
                    </a:cxn>
                    <a:cxn ang="0">
                      <a:pos x="0" y="T2"/>
                    </a:cxn>
                    <a:cxn ang="0">
                      <a:pos x="0" y="T3"/>
                    </a:cxn>
                    <a:cxn ang="0">
                      <a:pos x="0" y="T4"/>
                    </a:cxn>
                  </a:cxnLst>
                  <a:rect l="0" t="0" r="r" b="b"/>
                  <a:pathLst>
                    <a:path h="3">
                      <a:moveTo>
                        <a:pt x="0" y="3"/>
                      </a:moveTo>
                      <a:lnTo>
                        <a:pt x="0" y="1"/>
                      </a:lnTo>
                      <a:lnTo>
                        <a:pt x="0" y="0"/>
                      </a:lnTo>
                      <a:lnTo>
                        <a:pt x="0" y="1"/>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8" name="Freeform 1882">
                  <a:extLst>
                    <a:ext uri="{FF2B5EF4-FFF2-40B4-BE49-F238E27FC236}">
                      <a16:creationId xmlns:a16="http://schemas.microsoft.com/office/drawing/2014/main" id="{A53320C6-6DCB-891A-B2B7-D83CAB1C12AD}"/>
                    </a:ext>
                  </a:extLst>
                </p:cNvPr>
                <p:cNvSpPr>
                  <a:spLocks/>
                </p:cNvSpPr>
                <p:nvPr/>
              </p:nvSpPr>
              <p:spPr bwMode="auto">
                <a:xfrm>
                  <a:off x="6235700" y="5127626"/>
                  <a:ext cx="0" cy="0"/>
                </a:xfrm>
                <a:custGeom>
                  <a:avLst/>
                  <a:gdLst>
                    <a:gd name="T0" fmla="*/ 3 h 3"/>
                    <a:gd name="T1" fmla="*/ 1 h 3"/>
                    <a:gd name="T2" fmla="*/ 0 h 3"/>
                    <a:gd name="T3" fmla="*/ 1 h 3"/>
                    <a:gd name="T4" fmla="*/ 3 h 3"/>
                  </a:gdLst>
                  <a:ahLst/>
                  <a:cxnLst>
                    <a:cxn ang="0">
                      <a:pos x="0" y="T0"/>
                    </a:cxn>
                    <a:cxn ang="0">
                      <a:pos x="0" y="T1"/>
                    </a:cxn>
                    <a:cxn ang="0">
                      <a:pos x="0" y="T2"/>
                    </a:cxn>
                    <a:cxn ang="0">
                      <a:pos x="0" y="T3"/>
                    </a:cxn>
                    <a:cxn ang="0">
                      <a:pos x="0" y="T4"/>
                    </a:cxn>
                  </a:cxnLst>
                  <a:rect l="0" t="0" r="r" b="b"/>
                  <a:pathLst>
                    <a:path h="3">
                      <a:moveTo>
                        <a:pt x="0" y="3"/>
                      </a:moveTo>
                      <a:lnTo>
                        <a:pt x="0" y="1"/>
                      </a:lnTo>
                      <a:lnTo>
                        <a:pt x="0" y="0"/>
                      </a:lnTo>
                      <a:lnTo>
                        <a:pt x="0" y="1"/>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49" name="Freeform 1883">
                  <a:extLst>
                    <a:ext uri="{FF2B5EF4-FFF2-40B4-BE49-F238E27FC236}">
                      <a16:creationId xmlns:a16="http://schemas.microsoft.com/office/drawing/2014/main" id="{079728CC-E9FA-F604-834C-CAE6CA19EF75}"/>
                    </a:ext>
                  </a:extLst>
                </p:cNvPr>
                <p:cNvSpPr>
                  <a:spLocks/>
                </p:cNvSpPr>
                <p:nvPr/>
              </p:nvSpPr>
              <p:spPr bwMode="auto">
                <a:xfrm>
                  <a:off x="6234113" y="5127626"/>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0" name="Freeform 1884">
                  <a:extLst>
                    <a:ext uri="{FF2B5EF4-FFF2-40B4-BE49-F238E27FC236}">
                      <a16:creationId xmlns:a16="http://schemas.microsoft.com/office/drawing/2014/main" id="{24609499-3D5E-D216-17FB-3E7CC76496F6}"/>
                    </a:ext>
                  </a:extLst>
                </p:cNvPr>
                <p:cNvSpPr>
                  <a:spLocks/>
                </p:cNvSpPr>
                <p:nvPr/>
              </p:nvSpPr>
              <p:spPr bwMode="auto">
                <a:xfrm>
                  <a:off x="6234113" y="5127626"/>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51" name="Freeform 1885">
                  <a:extLst>
                    <a:ext uri="{FF2B5EF4-FFF2-40B4-BE49-F238E27FC236}">
                      <a16:creationId xmlns:a16="http://schemas.microsoft.com/office/drawing/2014/main" id="{7320F8F9-778F-AD18-98DA-2A0D2160D8F9}"/>
                    </a:ext>
                  </a:extLst>
                </p:cNvPr>
                <p:cNvSpPr>
                  <a:spLocks/>
                </p:cNvSpPr>
                <p:nvPr/>
              </p:nvSpPr>
              <p:spPr bwMode="auto">
                <a:xfrm>
                  <a:off x="6234113" y="5127626"/>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2" name="Freeform 1886">
                  <a:extLst>
                    <a:ext uri="{FF2B5EF4-FFF2-40B4-BE49-F238E27FC236}">
                      <a16:creationId xmlns:a16="http://schemas.microsoft.com/office/drawing/2014/main" id="{0513246D-2126-DF09-43EF-36323EAD2383}"/>
                    </a:ext>
                  </a:extLst>
                </p:cNvPr>
                <p:cNvSpPr>
                  <a:spLocks/>
                </p:cNvSpPr>
                <p:nvPr/>
              </p:nvSpPr>
              <p:spPr bwMode="auto">
                <a:xfrm>
                  <a:off x="6234113" y="5127626"/>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53" name="Freeform 1887">
                  <a:extLst>
                    <a:ext uri="{FF2B5EF4-FFF2-40B4-BE49-F238E27FC236}">
                      <a16:creationId xmlns:a16="http://schemas.microsoft.com/office/drawing/2014/main" id="{103A2F52-791A-A5E9-43F3-E7AC125778B8}"/>
                    </a:ext>
                  </a:extLst>
                </p:cNvPr>
                <p:cNvSpPr>
                  <a:spLocks/>
                </p:cNvSpPr>
                <p:nvPr/>
              </p:nvSpPr>
              <p:spPr bwMode="auto">
                <a:xfrm>
                  <a:off x="6223000" y="5138738"/>
                  <a:ext cx="19050" cy="4763"/>
                </a:xfrm>
                <a:custGeom>
                  <a:avLst/>
                  <a:gdLst>
                    <a:gd name="T0" fmla="*/ 80 w 80"/>
                    <a:gd name="T1" fmla="*/ 6 h 15"/>
                    <a:gd name="T2" fmla="*/ 80 w 80"/>
                    <a:gd name="T3" fmla="*/ 15 h 15"/>
                    <a:gd name="T4" fmla="*/ 0 w 80"/>
                    <a:gd name="T5" fmla="*/ 15 h 15"/>
                    <a:gd name="T6" fmla="*/ 0 w 80"/>
                    <a:gd name="T7" fmla="*/ 6 h 15"/>
                    <a:gd name="T8" fmla="*/ 0 w 80"/>
                    <a:gd name="T9" fmla="*/ 6 h 15"/>
                    <a:gd name="T10" fmla="*/ 8 w 80"/>
                    <a:gd name="T11" fmla="*/ 3 h 15"/>
                    <a:gd name="T12" fmla="*/ 19 w 80"/>
                    <a:gd name="T13" fmla="*/ 1 h 15"/>
                    <a:gd name="T14" fmla="*/ 28 w 80"/>
                    <a:gd name="T15" fmla="*/ 0 h 15"/>
                    <a:gd name="T16" fmla="*/ 36 w 80"/>
                    <a:gd name="T17" fmla="*/ 1 h 15"/>
                    <a:gd name="T18" fmla="*/ 36 w 80"/>
                    <a:gd name="T19" fmla="*/ 1 h 15"/>
                    <a:gd name="T20" fmla="*/ 59 w 80"/>
                    <a:gd name="T21" fmla="*/ 2 h 15"/>
                    <a:gd name="T22" fmla="*/ 71 w 80"/>
                    <a:gd name="T23" fmla="*/ 4 h 15"/>
                    <a:gd name="T24" fmla="*/ 80 w 80"/>
                    <a:gd name="T25" fmla="*/ 6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0" h="15">
                      <a:moveTo>
                        <a:pt x="80" y="6"/>
                      </a:moveTo>
                      <a:lnTo>
                        <a:pt x="80" y="15"/>
                      </a:lnTo>
                      <a:lnTo>
                        <a:pt x="0" y="15"/>
                      </a:lnTo>
                      <a:lnTo>
                        <a:pt x="0" y="6"/>
                      </a:lnTo>
                      <a:lnTo>
                        <a:pt x="0" y="6"/>
                      </a:lnTo>
                      <a:lnTo>
                        <a:pt x="8" y="3"/>
                      </a:lnTo>
                      <a:lnTo>
                        <a:pt x="19" y="1"/>
                      </a:lnTo>
                      <a:lnTo>
                        <a:pt x="28" y="0"/>
                      </a:lnTo>
                      <a:lnTo>
                        <a:pt x="36" y="1"/>
                      </a:lnTo>
                      <a:lnTo>
                        <a:pt x="36" y="1"/>
                      </a:lnTo>
                      <a:lnTo>
                        <a:pt x="59" y="2"/>
                      </a:lnTo>
                      <a:lnTo>
                        <a:pt x="71" y="4"/>
                      </a:lnTo>
                      <a:lnTo>
                        <a:pt x="80" y="6"/>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4" name="Freeform 1888">
                  <a:extLst>
                    <a:ext uri="{FF2B5EF4-FFF2-40B4-BE49-F238E27FC236}">
                      <a16:creationId xmlns:a16="http://schemas.microsoft.com/office/drawing/2014/main" id="{DB6E76E1-411E-454D-7CC8-8E10B6F861DE}"/>
                    </a:ext>
                  </a:extLst>
                </p:cNvPr>
                <p:cNvSpPr>
                  <a:spLocks/>
                </p:cNvSpPr>
                <p:nvPr/>
              </p:nvSpPr>
              <p:spPr bwMode="auto">
                <a:xfrm>
                  <a:off x="6223000" y="5138738"/>
                  <a:ext cx="19050" cy="4763"/>
                </a:xfrm>
                <a:custGeom>
                  <a:avLst/>
                  <a:gdLst>
                    <a:gd name="T0" fmla="*/ 80 w 80"/>
                    <a:gd name="T1" fmla="*/ 6 h 15"/>
                    <a:gd name="T2" fmla="*/ 80 w 80"/>
                    <a:gd name="T3" fmla="*/ 15 h 15"/>
                    <a:gd name="T4" fmla="*/ 0 w 80"/>
                    <a:gd name="T5" fmla="*/ 15 h 15"/>
                    <a:gd name="T6" fmla="*/ 0 w 80"/>
                    <a:gd name="T7" fmla="*/ 6 h 15"/>
                    <a:gd name="T8" fmla="*/ 0 w 80"/>
                    <a:gd name="T9" fmla="*/ 6 h 15"/>
                    <a:gd name="T10" fmla="*/ 8 w 80"/>
                    <a:gd name="T11" fmla="*/ 3 h 15"/>
                    <a:gd name="T12" fmla="*/ 19 w 80"/>
                    <a:gd name="T13" fmla="*/ 1 h 15"/>
                    <a:gd name="T14" fmla="*/ 28 w 80"/>
                    <a:gd name="T15" fmla="*/ 0 h 15"/>
                    <a:gd name="T16" fmla="*/ 36 w 80"/>
                    <a:gd name="T17" fmla="*/ 1 h 15"/>
                    <a:gd name="T18" fmla="*/ 36 w 80"/>
                    <a:gd name="T19" fmla="*/ 1 h 15"/>
                    <a:gd name="T20" fmla="*/ 59 w 80"/>
                    <a:gd name="T21" fmla="*/ 2 h 15"/>
                    <a:gd name="T22" fmla="*/ 71 w 80"/>
                    <a:gd name="T23" fmla="*/ 4 h 15"/>
                    <a:gd name="T24" fmla="*/ 80 w 80"/>
                    <a:gd name="T25" fmla="*/ 6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0" h="15">
                      <a:moveTo>
                        <a:pt x="80" y="6"/>
                      </a:moveTo>
                      <a:lnTo>
                        <a:pt x="80" y="15"/>
                      </a:lnTo>
                      <a:lnTo>
                        <a:pt x="0" y="15"/>
                      </a:lnTo>
                      <a:lnTo>
                        <a:pt x="0" y="6"/>
                      </a:lnTo>
                      <a:lnTo>
                        <a:pt x="0" y="6"/>
                      </a:lnTo>
                      <a:lnTo>
                        <a:pt x="8" y="3"/>
                      </a:lnTo>
                      <a:lnTo>
                        <a:pt x="19" y="1"/>
                      </a:lnTo>
                      <a:lnTo>
                        <a:pt x="28" y="0"/>
                      </a:lnTo>
                      <a:lnTo>
                        <a:pt x="36" y="1"/>
                      </a:lnTo>
                      <a:lnTo>
                        <a:pt x="36" y="1"/>
                      </a:lnTo>
                      <a:lnTo>
                        <a:pt x="59" y="2"/>
                      </a:lnTo>
                      <a:lnTo>
                        <a:pt x="71" y="4"/>
                      </a:lnTo>
                      <a:lnTo>
                        <a:pt x="80" y="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5" name="Freeform 1889">
                  <a:extLst>
                    <a:ext uri="{FF2B5EF4-FFF2-40B4-BE49-F238E27FC236}">
                      <a16:creationId xmlns:a16="http://schemas.microsoft.com/office/drawing/2014/main" id="{9EBFF520-61EF-A061-8244-CCF4E45B4AB7}"/>
                    </a:ext>
                  </a:extLst>
                </p:cNvPr>
                <p:cNvSpPr>
                  <a:spLocks/>
                </p:cNvSpPr>
                <p:nvPr/>
              </p:nvSpPr>
              <p:spPr bwMode="auto">
                <a:xfrm>
                  <a:off x="6223000" y="5140326"/>
                  <a:ext cx="19050" cy="3175"/>
                </a:xfrm>
                <a:custGeom>
                  <a:avLst/>
                  <a:gdLst>
                    <a:gd name="T0" fmla="*/ 80 w 80"/>
                    <a:gd name="T1" fmla="*/ 5 h 14"/>
                    <a:gd name="T2" fmla="*/ 80 w 80"/>
                    <a:gd name="T3" fmla="*/ 14 h 14"/>
                    <a:gd name="T4" fmla="*/ 0 w 80"/>
                    <a:gd name="T5" fmla="*/ 14 h 14"/>
                    <a:gd name="T6" fmla="*/ 0 w 80"/>
                    <a:gd name="T7" fmla="*/ 5 h 14"/>
                    <a:gd name="T8" fmla="*/ 0 w 80"/>
                    <a:gd name="T9" fmla="*/ 5 h 14"/>
                    <a:gd name="T10" fmla="*/ 8 w 80"/>
                    <a:gd name="T11" fmla="*/ 2 h 14"/>
                    <a:gd name="T12" fmla="*/ 19 w 80"/>
                    <a:gd name="T13" fmla="*/ 0 h 14"/>
                    <a:gd name="T14" fmla="*/ 28 w 80"/>
                    <a:gd name="T15" fmla="*/ 0 h 14"/>
                    <a:gd name="T16" fmla="*/ 36 w 80"/>
                    <a:gd name="T17" fmla="*/ 0 h 14"/>
                    <a:gd name="T18" fmla="*/ 36 w 80"/>
                    <a:gd name="T19" fmla="*/ 0 h 14"/>
                    <a:gd name="T20" fmla="*/ 59 w 80"/>
                    <a:gd name="T21" fmla="*/ 1 h 14"/>
                    <a:gd name="T22" fmla="*/ 71 w 80"/>
                    <a:gd name="T23" fmla="*/ 3 h 14"/>
                    <a:gd name="T24" fmla="*/ 80 w 80"/>
                    <a:gd name="T25" fmla="*/ 5 h 14"/>
                    <a:gd name="T26" fmla="*/ 80 w 80"/>
                    <a:gd name="T27" fmla="*/ 5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 h="14">
                      <a:moveTo>
                        <a:pt x="80" y="5"/>
                      </a:moveTo>
                      <a:lnTo>
                        <a:pt x="80" y="14"/>
                      </a:lnTo>
                      <a:lnTo>
                        <a:pt x="0" y="14"/>
                      </a:lnTo>
                      <a:lnTo>
                        <a:pt x="0" y="5"/>
                      </a:lnTo>
                      <a:lnTo>
                        <a:pt x="0" y="5"/>
                      </a:lnTo>
                      <a:lnTo>
                        <a:pt x="8" y="2"/>
                      </a:lnTo>
                      <a:lnTo>
                        <a:pt x="19" y="0"/>
                      </a:lnTo>
                      <a:lnTo>
                        <a:pt x="28" y="0"/>
                      </a:lnTo>
                      <a:lnTo>
                        <a:pt x="36" y="0"/>
                      </a:lnTo>
                      <a:lnTo>
                        <a:pt x="36" y="0"/>
                      </a:lnTo>
                      <a:lnTo>
                        <a:pt x="59" y="1"/>
                      </a:lnTo>
                      <a:lnTo>
                        <a:pt x="71" y="3"/>
                      </a:lnTo>
                      <a:lnTo>
                        <a:pt x="80" y="5"/>
                      </a:lnTo>
                      <a:lnTo>
                        <a:pt x="80" y="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56" name="Freeform 1890">
                  <a:extLst>
                    <a:ext uri="{FF2B5EF4-FFF2-40B4-BE49-F238E27FC236}">
                      <a16:creationId xmlns:a16="http://schemas.microsoft.com/office/drawing/2014/main" id="{7A795B1E-1E21-AA21-0B8A-E69DFCFDED78}"/>
                    </a:ext>
                  </a:extLst>
                </p:cNvPr>
                <p:cNvSpPr>
                  <a:spLocks/>
                </p:cNvSpPr>
                <p:nvPr/>
              </p:nvSpPr>
              <p:spPr bwMode="auto">
                <a:xfrm>
                  <a:off x="6223000" y="5141913"/>
                  <a:ext cx="19050" cy="3175"/>
                </a:xfrm>
                <a:custGeom>
                  <a:avLst/>
                  <a:gdLst>
                    <a:gd name="T0" fmla="*/ 36 w 80"/>
                    <a:gd name="T1" fmla="*/ 12 h 12"/>
                    <a:gd name="T2" fmla="*/ 36 w 80"/>
                    <a:gd name="T3" fmla="*/ 12 h 12"/>
                    <a:gd name="T4" fmla="*/ 55 w 80"/>
                    <a:gd name="T5" fmla="*/ 12 h 12"/>
                    <a:gd name="T6" fmla="*/ 69 w 80"/>
                    <a:gd name="T7" fmla="*/ 9 h 12"/>
                    <a:gd name="T8" fmla="*/ 77 w 80"/>
                    <a:gd name="T9" fmla="*/ 7 h 12"/>
                    <a:gd name="T10" fmla="*/ 80 w 80"/>
                    <a:gd name="T11" fmla="*/ 6 h 12"/>
                    <a:gd name="T12" fmla="*/ 80 w 80"/>
                    <a:gd name="T13" fmla="*/ 5 h 12"/>
                    <a:gd name="T14" fmla="*/ 80 w 80"/>
                    <a:gd name="T15" fmla="*/ 5 h 12"/>
                    <a:gd name="T16" fmla="*/ 80 w 80"/>
                    <a:gd name="T17" fmla="*/ 4 h 12"/>
                    <a:gd name="T18" fmla="*/ 77 w 80"/>
                    <a:gd name="T19" fmla="*/ 3 h 12"/>
                    <a:gd name="T20" fmla="*/ 69 w 80"/>
                    <a:gd name="T21" fmla="*/ 2 h 12"/>
                    <a:gd name="T22" fmla="*/ 55 w 80"/>
                    <a:gd name="T23" fmla="*/ 1 h 12"/>
                    <a:gd name="T24" fmla="*/ 36 w 80"/>
                    <a:gd name="T25" fmla="*/ 0 h 12"/>
                    <a:gd name="T26" fmla="*/ 36 w 80"/>
                    <a:gd name="T27" fmla="*/ 0 h 12"/>
                    <a:gd name="T28" fmla="*/ 23 w 80"/>
                    <a:gd name="T29" fmla="*/ 1 h 12"/>
                    <a:gd name="T30" fmla="*/ 12 w 80"/>
                    <a:gd name="T31" fmla="*/ 2 h 12"/>
                    <a:gd name="T32" fmla="*/ 3 w 80"/>
                    <a:gd name="T33" fmla="*/ 3 h 12"/>
                    <a:gd name="T34" fmla="*/ 1 w 80"/>
                    <a:gd name="T35" fmla="*/ 4 h 12"/>
                    <a:gd name="T36" fmla="*/ 0 w 80"/>
                    <a:gd name="T37" fmla="*/ 5 h 12"/>
                    <a:gd name="T38" fmla="*/ 0 w 80"/>
                    <a:gd name="T39" fmla="*/ 5 h 12"/>
                    <a:gd name="T40" fmla="*/ 1 w 80"/>
                    <a:gd name="T41" fmla="*/ 6 h 12"/>
                    <a:gd name="T42" fmla="*/ 3 w 80"/>
                    <a:gd name="T43" fmla="*/ 7 h 12"/>
                    <a:gd name="T44" fmla="*/ 12 w 80"/>
                    <a:gd name="T45" fmla="*/ 9 h 12"/>
                    <a:gd name="T46" fmla="*/ 23 w 80"/>
                    <a:gd name="T47" fmla="*/ 12 h 12"/>
                    <a:gd name="T48" fmla="*/ 36 w 80"/>
                    <a:gd name="T49"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80" h="12">
                      <a:moveTo>
                        <a:pt x="36" y="12"/>
                      </a:moveTo>
                      <a:lnTo>
                        <a:pt x="36" y="12"/>
                      </a:lnTo>
                      <a:lnTo>
                        <a:pt x="55" y="12"/>
                      </a:lnTo>
                      <a:lnTo>
                        <a:pt x="69" y="9"/>
                      </a:lnTo>
                      <a:lnTo>
                        <a:pt x="77" y="7"/>
                      </a:lnTo>
                      <a:lnTo>
                        <a:pt x="80" y="6"/>
                      </a:lnTo>
                      <a:lnTo>
                        <a:pt x="80" y="5"/>
                      </a:lnTo>
                      <a:lnTo>
                        <a:pt x="80" y="5"/>
                      </a:lnTo>
                      <a:lnTo>
                        <a:pt x="80" y="4"/>
                      </a:lnTo>
                      <a:lnTo>
                        <a:pt x="77" y="3"/>
                      </a:lnTo>
                      <a:lnTo>
                        <a:pt x="69" y="2"/>
                      </a:lnTo>
                      <a:lnTo>
                        <a:pt x="55" y="1"/>
                      </a:lnTo>
                      <a:lnTo>
                        <a:pt x="36" y="0"/>
                      </a:lnTo>
                      <a:lnTo>
                        <a:pt x="36" y="0"/>
                      </a:lnTo>
                      <a:lnTo>
                        <a:pt x="23" y="1"/>
                      </a:lnTo>
                      <a:lnTo>
                        <a:pt x="12" y="2"/>
                      </a:lnTo>
                      <a:lnTo>
                        <a:pt x="3" y="3"/>
                      </a:lnTo>
                      <a:lnTo>
                        <a:pt x="1" y="4"/>
                      </a:lnTo>
                      <a:lnTo>
                        <a:pt x="0" y="5"/>
                      </a:lnTo>
                      <a:lnTo>
                        <a:pt x="0" y="5"/>
                      </a:lnTo>
                      <a:lnTo>
                        <a:pt x="1" y="6"/>
                      </a:lnTo>
                      <a:lnTo>
                        <a:pt x="3" y="7"/>
                      </a:lnTo>
                      <a:lnTo>
                        <a:pt x="12" y="9"/>
                      </a:lnTo>
                      <a:lnTo>
                        <a:pt x="23" y="12"/>
                      </a:lnTo>
                      <a:lnTo>
                        <a:pt x="36" y="12"/>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7" name="Freeform 1891">
                  <a:extLst>
                    <a:ext uri="{FF2B5EF4-FFF2-40B4-BE49-F238E27FC236}">
                      <a16:creationId xmlns:a16="http://schemas.microsoft.com/office/drawing/2014/main" id="{32A391C3-DA06-F25C-3BBD-5ABEF9C96245}"/>
                    </a:ext>
                  </a:extLst>
                </p:cNvPr>
                <p:cNvSpPr>
                  <a:spLocks/>
                </p:cNvSpPr>
                <p:nvPr/>
              </p:nvSpPr>
              <p:spPr bwMode="auto">
                <a:xfrm>
                  <a:off x="6223000" y="5141913"/>
                  <a:ext cx="19050" cy="3175"/>
                </a:xfrm>
                <a:custGeom>
                  <a:avLst/>
                  <a:gdLst>
                    <a:gd name="T0" fmla="*/ 36 w 80"/>
                    <a:gd name="T1" fmla="*/ 12 h 12"/>
                    <a:gd name="T2" fmla="*/ 36 w 80"/>
                    <a:gd name="T3" fmla="*/ 12 h 12"/>
                    <a:gd name="T4" fmla="*/ 55 w 80"/>
                    <a:gd name="T5" fmla="*/ 12 h 12"/>
                    <a:gd name="T6" fmla="*/ 69 w 80"/>
                    <a:gd name="T7" fmla="*/ 9 h 12"/>
                    <a:gd name="T8" fmla="*/ 77 w 80"/>
                    <a:gd name="T9" fmla="*/ 7 h 12"/>
                    <a:gd name="T10" fmla="*/ 80 w 80"/>
                    <a:gd name="T11" fmla="*/ 6 h 12"/>
                    <a:gd name="T12" fmla="*/ 80 w 80"/>
                    <a:gd name="T13" fmla="*/ 5 h 12"/>
                    <a:gd name="T14" fmla="*/ 80 w 80"/>
                    <a:gd name="T15" fmla="*/ 5 h 12"/>
                    <a:gd name="T16" fmla="*/ 80 w 80"/>
                    <a:gd name="T17" fmla="*/ 4 h 12"/>
                    <a:gd name="T18" fmla="*/ 77 w 80"/>
                    <a:gd name="T19" fmla="*/ 3 h 12"/>
                    <a:gd name="T20" fmla="*/ 69 w 80"/>
                    <a:gd name="T21" fmla="*/ 2 h 12"/>
                    <a:gd name="T22" fmla="*/ 55 w 80"/>
                    <a:gd name="T23" fmla="*/ 1 h 12"/>
                    <a:gd name="T24" fmla="*/ 36 w 80"/>
                    <a:gd name="T25" fmla="*/ 0 h 12"/>
                    <a:gd name="T26" fmla="*/ 36 w 80"/>
                    <a:gd name="T27" fmla="*/ 0 h 12"/>
                    <a:gd name="T28" fmla="*/ 23 w 80"/>
                    <a:gd name="T29" fmla="*/ 1 h 12"/>
                    <a:gd name="T30" fmla="*/ 12 w 80"/>
                    <a:gd name="T31" fmla="*/ 2 h 12"/>
                    <a:gd name="T32" fmla="*/ 3 w 80"/>
                    <a:gd name="T33" fmla="*/ 3 h 12"/>
                    <a:gd name="T34" fmla="*/ 1 w 80"/>
                    <a:gd name="T35" fmla="*/ 4 h 12"/>
                    <a:gd name="T36" fmla="*/ 0 w 80"/>
                    <a:gd name="T37" fmla="*/ 5 h 12"/>
                    <a:gd name="T38" fmla="*/ 0 w 80"/>
                    <a:gd name="T39" fmla="*/ 5 h 12"/>
                    <a:gd name="T40" fmla="*/ 1 w 80"/>
                    <a:gd name="T41" fmla="*/ 6 h 12"/>
                    <a:gd name="T42" fmla="*/ 3 w 80"/>
                    <a:gd name="T43" fmla="*/ 7 h 12"/>
                    <a:gd name="T44" fmla="*/ 12 w 80"/>
                    <a:gd name="T45" fmla="*/ 9 h 12"/>
                    <a:gd name="T46" fmla="*/ 23 w 80"/>
                    <a:gd name="T47" fmla="*/ 12 h 12"/>
                    <a:gd name="T48" fmla="*/ 36 w 80"/>
                    <a:gd name="T49"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80" h="12">
                      <a:moveTo>
                        <a:pt x="36" y="12"/>
                      </a:moveTo>
                      <a:lnTo>
                        <a:pt x="36" y="12"/>
                      </a:lnTo>
                      <a:lnTo>
                        <a:pt x="55" y="12"/>
                      </a:lnTo>
                      <a:lnTo>
                        <a:pt x="69" y="9"/>
                      </a:lnTo>
                      <a:lnTo>
                        <a:pt x="77" y="7"/>
                      </a:lnTo>
                      <a:lnTo>
                        <a:pt x="80" y="6"/>
                      </a:lnTo>
                      <a:lnTo>
                        <a:pt x="80" y="5"/>
                      </a:lnTo>
                      <a:lnTo>
                        <a:pt x="80" y="5"/>
                      </a:lnTo>
                      <a:lnTo>
                        <a:pt x="80" y="4"/>
                      </a:lnTo>
                      <a:lnTo>
                        <a:pt x="77" y="3"/>
                      </a:lnTo>
                      <a:lnTo>
                        <a:pt x="69" y="2"/>
                      </a:lnTo>
                      <a:lnTo>
                        <a:pt x="55" y="1"/>
                      </a:lnTo>
                      <a:lnTo>
                        <a:pt x="36" y="0"/>
                      </a:lnTo>
                      <a:lnTo>
                        <a:pt x="36" y="0"/>
                      </a:lnTo>
                      <a:lnTo>
                        <a:pt x="23" y="1"/>
                      </a:lnTo>
                      <a:lnTo>
                        <a:pt x="12" y="2"/>
                      </a:lnTo>
                      <a:lnTo>
                        <a:pt x="3" y="3"/>
                      </a:lnTo>
                      <a:lnTo>
                        <a:pt x="1" y="4"/>
                      </a:lnTo>
                      <a:lnTo>
                        <a:pt x="0" y="5"/>
                      </a:lnTo>
                      <a:lnTo>
                        <a:pt x="0" y="5"/>
                      </a:lnTo>
                      <a:lnTo>
                        <a:pt x="1" y="6"/>
                      </a:lnTo>
                      <a:lnTo>
                        <a:pt x="3" y="7"/>
                      </a:lnTo>
                      <a:lnTo>
                        <a:pt x="12" y="9"/>
                      </a:lnTo>
                      <a:lnTo>
                        <a:pt x="23" y="12"/>
                      </a:lnTo>
                      <a:lnTo>
                        <a:pt x="36" y="1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8" name="Freeform 1892">
                  <a:extLst>
                    <a:ext uri="{FF2B5EF4-FFF2-40B4-BE49-F238E27FC236}">
                      <a16:creationId xmlns:a16="http://schemas.microsoft.com/office/drawing/2014/main" id="{29D844ED-2178-733A-CB41-197B3B047015}"/>
                    </a:ext>
                  </a:extLst>
                </p:cNvPr>
                <p:cNvSpPr>
                  <a:spLocks/>
                </p:cNvSpPr>
                <p:nvPr/>
              </p:nvSpPr>
              <p:spPr bwMode="auto">
                <a:xfrm>
                  <a:off x="6223000" y="5141913"/>
                  <a:ext cx="19050" cy="3175"/>
                </a:xfrm>
                <a:custGeom>
                  <a:avLst/>
                  <a:gdLst>
                    <a:gd name="T0" fmla="*/ 36 w 80"/>
                    <a:gd name="T1" fmla="*/ 12 h 12"/>
                    <a:gd name="T2" fmla="*/ 36 w 80"/>
                    <a:gd name="T3" fmla="*/ 12 h 12"/>
                    <a:gd name="T4" fmla="*/ 55 w 80"/>
                    <a:gd name="T5" fmla="*/ 12 h 12"/>
                    <a:gd name="T6" fmla="*/ 69 w 80"/>
                    <a:gd name="T7" fmla="*/ 9 h 12"/>
                    <a:gd name="T8" fmla="*/ 77 w 80"/>
                    <a:gd name="T9" fmla="*/ 7 h 12"/>
                    <a:gd name="T10" fmla="*/ 80 w 80"/>
                    <a:gd name="T11" fmla="*/ 6 h 12"/>
                    <a:gd name="T12" fmla="*/ 80 w 80"/>
                    <a:gd name="T13" fmla="*/ 5 h 12"/>
                    <a:gd name="T14" fmla="*/ 80 w 80"/>
                    <a:gd name="T15" fmla="*/ 5 h 12"/>
                    <a:gd name="T16" fmla="*/ 80 w 80"/>
                    <a:gd name="T17" fmla="*/ 4 h 12"/>
                    <a:gd name="T18" fmla="*/ 77 w 80"/>
                    <a:gd name="T19" fmla="*/ 3 h 12"/>
                    <a:gd name="T20" fmla="*/ 69 w 80"/>
                    <a:gd name="T21" fmla="*/ 2 h 12"/>
                    <a:gd name="T22" fmla="*/ 55 w 80"/>
                    <a:gd name="T23" fmla="*/ 1 h 12"/>
                    <a:gd name="T24" fmla="*/ 36 w 80"/>
                    <a:gd name="T25" fmla="*/ 0 h 12"/>
                    <a:gd name="T26" fmla="*/ 36 w 80"/>
                    <a:gd name="T27" fmla="*/ 0 h 12"/>
                    <a:gd name="T28" fmla="*/ 23 w 80"/>
                    <a:gd name="T29" fmla="*/ 1 h 12"/>
                    <a:gd name="T30" fmla="*/ 12 w 80"/>
                    <a:gd name="T31" fmla="*/ 2 h 12"/>
                    <a:gd name="T32" fmla="*/ 3 w 80"/>
                    <a:gd name="T33" fmla="*/ 3 h 12"/>
                    <a:gd name="T34" fmla="*/ 1 w 80"/>
                    <a:gd name="T35" fmla="*/ 4 h 12"/>
                    <a:gd name="T36" fmla="*/ 0 w 80"/>
                    <a:gd name="T37" fmla="*/ 5 h 12"/>
                    <a:gd name="T38" fmla="*/ 0 w 80"/>
                    <a:gd name="T39" fmla="*/ 5 h 12"/>
                    <a:gd name="T40" fmla="*/ 1 w 80"/>
                    <a:gd name="T41" fmla="*/ 6 h 12"/>
                    <a:gd name="T42" fmla="*/ 3 w 80"/>
                    <a:gd name="T43" fmla="*/ 7 h 12"/>
                    <a:gd name="T44" fmla="*/ 12 w 80"/>
                    <a:gd name="T45" fmla="*/ 9 h 12"/>
                    <a:gd name="T46" fmla="*/ 23 w 80"/>
                    <a:gd name="T47" fmla="*/ 12 h 12"/>
                    <a:gd name="T48" fmla="*/ 36 w 80"/>
                    <a:gd name="T49" fmla="*/ 12 h 12"/>
                    <a:gd name="T50" fmla="*/ 36 w 80"/>
                    <a:gd name="T51"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80" h="12">
                      <a:moveTo>
                        <a:pt x="36" y="12"/>
                      </a:moveTo>
                      <a:lnTo>
                        <a:pt x="36" y="12"/>
                      </a:lnTo>
                      <a:lnTo>
                        <a:pt x="55" y="12"/>
                      </a:lnTo>
                      <a:lnTo>
                        <a:pt x="69" y="9"/>
                      </a:lnTo>
                      <a:lnTo>
                        <a:pt x="77" y="7"/>
                      </a:lnTo>
                      <a:lnTo>
                        <a:pt x="80" y="6"/>
                      </a:lnTo>
                      <a:lnTo>
                        <a:pt x="80" y="5"/>
                      </a:lnTo>
                      <a:lnTo>
                        <a:pt x="80" y="5"/>
                      </a:lnTo>
                      <a:lnTo>
                        <a:pt x="80" y="4"/>
                      </a:lnTo>
                      <a:lnTo>
                        <a:pt x="77" y="3"/>
                      </a:lnTo>
                      <a:lnTo>
                        <a:pt x="69" y="2"/>
                      </a:lnTo>
                      <a:lnTo>
                        <a:pt x="55" y="1"/>
                      </a:lnTo>
                      <a:lnTo>
                        <a:pt x="36" y="0"/>
                      </a:lnTo>
                      <a:lnTo>
                        <a:pt x="36" y="0"/>
                      </a:lnTo>
                      <a:lnTo>
                        <a:pt x="23" y="1"/>
                      </a:lnTo>
                      <a:lnTo>
                        <a:pt x="12" y="2"/>
                      </a:lnTo>
                      <a:lnTo>
                        <a:pt x="3" y="3"/>
                      </a:lnTo>
                      <a:lnTo>
                        <a:pt x="1" y="4"/>
                      </a:lnTo>
                      <a:lnTo>
                        <a:pt x="0" y="5"/>
                      </a:lnTo>
                      <a:lnTo>
                        <a:pt x="0" y="5"/>
                      </a:lnTo>
                      <a:lnTo>
                        <a:pt x="1" y="6"/>
                      </a:lnTo>
                      <a:lnTo>
                        <a:pt x="3" y="7"/>
                      </a:lnTo>
                      <a:lnTo>
                        <a:pt x="12" y="9"/>
                      </a:lnTo>
                      <a:lnTo>
                        <a:pt x="23" y="12"/>
                      </a:lnTo>
                      <a:lnTo>
                        <a:pt x="36" y="12"/>
                      </a:lnTo>
                      <a:lnTo>
                        <a:pt x="36" y="12"/>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59" name="Freeform 1893">
                  <a:extLst>
                    <a:ext uri="{FF2B5EF4-FFF2-40B4-BE49-F238E27FC236}">
                      <a16:creationId xmlns:a16="http://schemas.microsoft.com/office/drawing/2014/main" id="{3FAE9FCC-3829-177F-FDAD-1B3B995C8652}"/>
                    </a:ext>
                  </a:extLst>
                </p:cNvPr>
                <p:cNvSpPr>
                  <a:spLocks/>
                </p:cNvSpPr>
                <p:nvPr/>
              </p:nvSpPr>
              <p:spPr bwMode="auto">
                <a:xfrm>
                  <a:off x="6223000" y="5141913"/>
                  <a:ext cx="17463" cy="1588"/>
                </a:xfrm>
                <a:custGeom>
                  <a:avLst/>
                  <a:gdLst>
                    <a:gd name="T0" fmla="*/ 0 w 72"/>
                    <a:gd name="T1" fmla="*/ 3 h 8"/>
                    <a:gd name="T2" fmla="*/ 0 w 72"/>
                    <a:gd name="T3" fmla="*/ 3 h 8"/>
                    <a:gd name="T4" fmla="*/ 3 w 72"/>
                    <a:gd name="T5" fmla="*/ 2 h 8"/>
                    <a:gd name="T6" fmla="*/ 12 w 72"/>
                    <a:gd name="T7" fmla="*/ 1 h 8"/>
                    <a:gd name="T8" fmla="*/ 36 w 72"/>
                    <a:gd name="T9" fmla="*/ 0 h 8"/>
                    <a:gd name="T10" fmla="*/ 36 w 72"/>
                    <a:gd name="T11" fmla="*/ 0 h 8"/>
                    <a:gd name="T12" fmla="*/ 53 w 72"/>
                    <a:gd name="T13" fmla="*/ 0 h 8"/>
                    <a:gd name="T14" fmla="*/ 64 w 72"/>
                    <a:gd name="T15" fmla="*/ 1 h 8"/>
                    <a:gd name="T16" fmla="*/ 70 w 72"/>
                    <a:gd name="T17" fmla="*/ 2 h 8"/>
                    <a:gd name="T18" fmla="*/ 72 w 72"/>
                    <a:gd name="T19" fmla="*/ 3 h 8"/>
                    <a:gd name="T20" fmla="*/ 72 w 72"/>
                    <a:gd name="T21" fmla="*/ 3 h 8"/>
                    <a:gd name="T22" fmla="*/ 71 w 72"/>
                    <a:gd name="T23" fmla="*/ 4 h 8"/>
                    <a:gd name="T24" fmla="*/ 70 w 72"/>
                    <a:gd name="T25" fmla="*/ 5 h 8"/>
                    <a:gd name="T26" fmla="*/ 64 w 72"/>
                    <a:gd name="T27" fmla="*/ 7 h 8"/>
                    <a:gd name="T28" fmla="*/ 53 w 72"/>
                    <a:gd name="T29" fmla="*/ 8 h 8"/>
                    <a:gd name="T30" fmla="*/ 36 w 72"/>
                    <a:gd name="T31" fmla="*/ 8 h 8"/>
                    <a:gd name="T32" fmla="*/ 36 w 72"/>
                    <a:gd name="T33" fmla="*/ 8 h 8"/>
                    <a:gd name="T34" fmla="*/ 23 w 72"/>
                    <a:gd name="T35" fmla="*/ 8 h 8"/>
                    <a:gd name="T36" fmla="*/ 12 w 72"/>
                    <a:gd name="T37" fmla="*/ 7 h 8"/>
                    <a:gd name="T38" fmla="*/ 3 w 72"/>
                    <a:gd name="T39" fmla="*/ 5 h 8"/>
                    <a:gd name="T40" fmla="*/ 1 w 72"/>
                    <a:gd name="T41" fmla="*/ 4 h 8"/>
                    <a:gd name="T42" fmla="*/ 0 w 72"/>
                    <a:gd name="T43"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2" h="8">
                      <a:moveTo>
                        <a:pt x="0" y="3"/>
                      </a:moveTo>
                      <a:lnTo>
                        <a:pt x="0" y="3"/>
                      </a:lnTo>
                      <a:lnTo>
                        <a:pt x="3" y="2"/>
                      </a:lnTo>
                      <a:lnTo>
                        <a:pt x="12" y="1"/>
                      </a:lnTo>
                      <a:lnTo>
                        <a:pt x="36" y="0"/>
                      </a:lnTo>
                      <a:lnTo>
                        <a:pt x="36" y="0"/>
                      </a:lnTo>
                      <a:lnTo>
                        <a:pt x="53" y="0"/>
                      </a:lnTo>
                      <a:lnTo>
                        <a:pt x="64" y="1"/>
                      </a:lnTo>
                      <a:lnTo>
                        <a:pt x="70" y="2"/>
                      </a:lnTo>
                      <a:lnTo>
                        <a:pt x="72" y="3"/>
                      </a:lnTo>
                      <a:lnTo>
                        <a:pt x="72" y="3"/>
                      </a:lnTo>
                      <a:lnTo>
                        <a:pt x="71" y="4"/>
                      </a:lnTo>
                      <a:lnTo>
                        <a:pt x="70" y="5"/>
                      </a:lnTo>
                      <a:lnTo>
                        <a:pt x="64" y="7"/>
                      </a:lnTo>
                      <a:lnTo>
                        <a:pt x="53" y="8"/>
                      </a:lnTo>
                      <a:lnTo>
                        <a:pt x="36" y="8"/>
                      </a:lnTo>
                      <a:lnTo>
                        <a:pt x="36" y="8"/>
                      </a:lnTo>
                      <a:lnTo>
                        <a:pt x="23" y="8"/>
                      </a:lnTo>
                      <a:lnTo>
                        <a:pt x="12" y="7"/>
                      </a:lnTo>
                      <a:lnTo>
                        <a:pt x="3" y="5"/>
                      </a:lnTo>
                      <a:lnTo>
                        <a:pt x="1" y="4"/>
                      </a:lnTo>
                      <a:lnTo>
                        <a:pt x="0" y="3"/>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0" name="Freeform 1894">
                  <a:extLst>
                    <a:ext uri="{FF2B5EF4-FFF2-40B4-BE49-F238E27FC236}">
                      <a16:creationId xmlns:a16="http://schemas.microsoft.com/office/drawing/2014/main" id="{710484C6-D81C-F14F-9B2E-3294E8F59303}"/>
                    </a:ext>
                  </a:extLst>
                </p:cNvPr>
                <p:cNvSpPr>
                  <a:spLocks/>
                </p:cNvSpPr>
                <p:nvPr/>
              </p:nvSpPr>
              <p:spPr bwMode="auto">
                <a:xfrm>
                  <a:off x="6223000" y="5141913"/>
                  <a:ext cx="17463" cy="1588"/>
                </a:xfrm>
                <a:custGeom>
                  <a:avLst/>
                  <a:gdLst>
                    <a:gd name="T0" fmla="*/ 0 w 72"/>
                    <a:gd name="T1" fmla="*/ 3 h 8"/>
                    <a:gd name="T2" fmla="*/ 0 w 72"/>
                    <a:gd name="T3" fmla="*/ 3 h 8"/>
                    <a:gd name="T4" fmla="*/ 3 w 72"/>
                    <a:gd name="T5" fmla="*/ 2 h 8"/>
                    <a:gd name="T6" fmla="*/ 12 w 72"/>
                    <a:gd name="T7" fmla="*/ 1 h 8"/>
                    <a:gd name="T8" fmla="*/ 36 w 72"/>
                    <a:gd name="T9" fmla="*/ 0 h 8"/>
                    <a:gd name="T10" fmla="*/ 36 w 72"/>
                    <a:gd name="T11" fmla="*/ 0 h 8"/>
                    <a:gd name="T12" fmla="*/ 53 w 72"/>
                    <a:gd name="T13" fmla="*/ 0 h 8"/>
                    <a:gd name="T14" fmla="*/ 64 w 72"/>
                    <a:gd name="T15" fmla="*/ 1 h 8"/>
                    <a:gd name="T16" fmla="*/ 70 w 72"/>
                    <a:gd name="T17" fmla="*/ 2 h 8"/>
                    <a:gd name="T18" fmla="*/ 72 w 72"/>
                    <a:gd name="T19" fmla="*/ 3 h 8"/>
                    <a:gd name="T20" fmla="*/ 72 w 72"/>
                    <a:gd name="T21" fmla="*/ 3 h 8"/>
                    <a:gd name="T22" fmla="*/ 71 w 72"/>
                    <a:gd name="T23" fmla="*/ 4 h 8"/>
                    <a:gd name="T24" fmla="*/ 70 w 72"/>
                    <a:gd name="T25" fmla="*/ 5 h 8"/>
                    <a:gd name="T26" fmla="*/ 64 w 72"/>
                    <a:gd name="T27" fmla="*/ 7 h 8"/>
                    <a:gd name="T28" fmla="*/ 53 w 72"/>
                    <a:gd name="T29" fmla="*/ 8 h 8"/>
                    <a:gd name="T30" fmla="*/ 36 w 72"/>
                    <a:gd name="T31" fmla="*/ 8 h 8"/>
                    <a:gd name="T32" fmla="*/ 36 w 72"/>
                    <a:gd name="T33" fmla="*/ 8 h 8"/>
                    <a:gd name="T34" fmla="*/ 23 w 72"/>
                    <a:gd name="T35" fmla="*/ 8 h 8"/>
                    <a:gd name="T36" fmla="*/ 12 w 72"/>
                    <a:gd name="T37" fmla="*/ 7 h 8"/>
                    <a:gd name="T38" fmla="*/ 3 w 72"/>
                    <a:gd name="T39" fmla="*/ 5 h 8"/>
                    <a:gd name="T40" fmla="*/ 1 w 72"/>
                    <a:gd name="T41" fmla="*/ 4 h 8"/>
                    <a:gd name="T42" fmla="*/ 0 w 72"/>
                    <a:gd name="T43"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2" h="8">
                      <a:moveTo>
                        <a:pt x="0" y="3"/>
                      </a:moveTo>
                      <a:lnTo>
                        <a:pt x="0" y="3"/>
                      </a:lnTo>
                      <a:lnTo>
                        <a:pt x="3" y="2"/>
                      </a:lnTo>
                      <a:lnTo>
                        <a:pt x="12" y="1"/>
                      </a:lnTo>
                      <a:lnTo>
                        <a:pt x="36" y="0"/>
                      </a:lnTo>
                      <a:lnTo>
                        <a:pt x="36" y="0"/>
                      </a:lnTo>
                      <a:lnTo>
                        <a:pt x="53" y="0"/>
                      </a:lnTo>
                      <a:lnTo>
                        <a:pt x="64" y="1"/>
                      </a:lnTo>
                      <a:lnTo>
                        <a:pt x="70" y="2"/>
                      </a:lnTo>
                      <a:lnTo>
                        <a:pt x="72" y="3"/>
                      </a:lnTo>
                      <a:lnTo>
                        <a:pt x="72" y="3"/>
                      </a:lnTo>
                      <a:lnTo>
                        <a:pt x="71" y="4"/>
                      </a:lnTo>
                      <a:lnTo>
                        <a:pt x="70" y="5"/>
                      </a:lnTo>
                      <a:lnTo>
                        <a:pt x="64" y="7"/>
                      </a:lnTo>
                      <a:lnTo>
                        <a:pt x="53" y="8"/>
                      </a:lnTo>
                      <a:lnTo>
                        <a:pt x="36" y="8"/>
                      </a:lnTo>
                      <a:lnTo>
                        <a:pt x="36" y="8"/>
                      </a:lnTo>
                      <a:lnTo>
                        <a:pt x="23" y="8"/>
                      </a:lnTo>
                      <a:lnTo>
                        <a:pt x="12" y="7"/>
                      </a:lnTo>
                      <a:lnTo>
                        <a:pt x="3" y="5"/>
                      </a:lnTo>
                      <a:lnTo>
                        <a:pt x="1" y="4"/>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1" name="Freeform 1895">
                  <a:extLst>
                    <a:ext uri="{FF2B5EF4-FFF2-40B4-BE49-F238E27FC236}">
                      <a16:creationId xmlns:a16="http://schemas.microsoft.com/office/drawing/2014/main" id="{78A23809-34B1-1FD7-AF6E-3C971E17E259}"/>
                    </a:ext>
                  </a:extLst>
                </p:cNvPr>
                <p:cNvSpPr>
                  <a:spLocks/>
                </p:cNvSpPr>
                <p:nvPr/>
              </p:nvSpPr>
              <p:spPr bwMode="auto">
                <a:xfrm>
                  <a:off x="6221413" y="5138738"/>
                  <a:ext cx="20638" cy="1588"/>
                </a:xfrm>
                <a:custGeom>
                  <a:avLst/>
                  <a:gdLst>
                    <a:gd name="T0" fmla="*/ 44 w 88"/>
                    <a:gd name="T1" fmla="*/ 2 h 8"/>
                    <a:gd name="T2" fmla="*/ 44 w 88"/>
                    <a:gd name="T3" fmla="*/ 2 h 8"/>
                    <a:gd name="T4" fmla="*/ 58 w 88"/>
                    <a:gd name="T5" fmla="*/ 2 h 8"/>
                    <a:gd name="T6" fmla="*/ 70 w 88"/>
                    <a:gd name="T7" fmla="*/ 4 h 8"/>
                    <a:gd name="T8" fmla="*/ 80 w 88"/>
                    <a:gd name="T9" fmla="*/ 6 h 8"/>
                    <a:gd name="T10" fmla="*/ 88 w 88"/>
                    <a:gd name="T11" fmla="*/ 8 h 8"/>
                    <a:gd name="T12" fmla="*/ 88 w 88"/>
                    <a:gd name="T13" fmla="*/ 5 h 8"/>
                    <a:gd name="T14" fmla="*/ 88 w 88"/>
                    <a:gd name="T15" fmla="*/ 5 h 8"/>
                    <a:gd name="T16" fmla="*/ 80 w 88"/>
                    <a:gd name="T17" fmla="*/ 3 h 8"/>
                    <a:gd name="T18" fmla="*/ 70 w 88"/>
                    <a:gd name="T19" fmla="*/ 1 h 8"/>
                    <a:gd name="T20" fmla="*/ 58 w 88"/>
                    <a:gd name="T21" fmla="*/ 1 h 8"/>
                    <a:gd name="T22" fmla="*/ 44 w 88"/>
                    <a:gd name="T23" fmla="*/ 0 h 8"/>
                    <a:gd name="T24" fmla="*/ 44 w 88"/>
                    <a:gd name="T25" fmla="*/ 0 h 8"/>
                    <a:gd name="T26" fmla="*/ 32 w 88"/>
                    <a:gd name="T27" fmla="*/ 1 h 8"/>
                    <a:gd name="T28" fmla="*/ 22 w 88"/>
                    <a:gd name="T29" fmla="*/ 1 h 8"/>
                    <a:gd name="T30" fmla="*/ 0 w 88"/>
                    <a:gd name="T31" fmla="*/ 5 h 8"/>
                    <a:gd name="T32" fmla="*/ 0 w 88"/>
                    <a:gd name="T33" fmla="*/ 8 h 8"/>
                    <a:gd name="T34" fmla="*/ 0 w 88"/>
                    <a:gd name="T35" fmla="*/ 8 h 8"/>
                    <a:gd name="T36" fmla="*/ 22 w 88"/>
                    <a:gd name="T37" fmla="*/ 4 h 8"/>
                    <a:gd name="T38" fmla="*/ 32 w 88"/>
                    <a:gd name="T39" fmla="*/ 2 h 8"/>
                    <a:gd name="T40" fmla="*/ 44 w 88"/>
                    <a:gd name="T41" fmla="*/ 2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8" h="8">
                      <a:moveTo>
                        <a:pt x="44" y="2"/>
                      </a:moveTo>
                      <a:lnTo>
                        <a:pt x="44" y="2"/>
                      </a:lnTo>
                      <a:lnTo>
                        <a:pt x="58" y="2"/>
                      </a:lnTo>
                      <a:lnTo>
                        <a:pt x="70" y="4"/>
                      </a:lnTo>
                      <a:lnTo>
                        <a:pt x="80" y="6"/>
                      </a:lnTo>
                      <a:lnTo>
                        <a:pt x="88" y="8"/>
                      </a:lnTo>
                      <a:lnTo>
                        <a:pt x="88" y="5"/>
                      </a:lnTo>
                      <a:lnTo>
                        <a:pt x="88" y="5"/>
                      </a:lnTo>
                      <a:lnTo>
                        <a:pt x="80" y="3"/>
                      </a:lnTo>
                      <a:lnTo>
                        <a:pt x="70" y="1"/>
                      </a:lnTo>
                      <a:lnTo>
                        <a:pt x="58" y="1"/>
                      </a:lnTo>
                      <a:lnTo>
                        <a:pt x="44" y="0"/>
                      </a:lnTo>
                      <a:lnTo>
                        <a:pt x="44" y="0"/>
                      </a:lnTo>
                      <a:lnTo>
                        <a:pt x="32" y="1"/>
                      </a:lnTo>
                      <a:lnTo>
                        <a:pt x="22" y="1"/>
                      </a:lnTo>
                      <a:lnTo>
                        <a:pt x="0" y="5"/>
                      </a:lnTo>
                      <a:lnTo>
                        <a:pt x="0" y="8"/>
                      </a:lnTo>
                      <a:lnTo>
                        <a:pt x="0" y="8"/>
                      </a:lnTo>
                      <a:lnTo>
                        <a:pt x="22" y="4"/>
                      </a:lnTo>
                      <a:lnTo>
                        <a:pt x="32" y="2"/>
                      </a:lnTo>
                      <a:lnTo>
                        <a:pt x="44" y="2"/>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2" name="Freeform 1896">
                  <a:extLst>
                    <a:ext uri="{FF2B5EF4-FFF2-40B4-BE49-F238E27FC236}">
                      <a16:creationId xmlns:a16="http://schemas.microsoft.com/office/drawing/2014/main" id="{8F33D584-3DAD-03F4-92C1-A3C6E5C31C63}"/>
                    </a:ext>
                  </a:extLst>
                </p:cNvPr>
                <p:cNvSpPr>
                  <a:spLocks/>
                </p:cNvSpPr>
                <p:nvPr/>
              </p:nvSpPr>
              <p:spPr bwMode="auto">
                <a:xfrm>
                  <a:off x="6221413" y="5138738"/>
                  <a:ext cx="20638" cy="1588"/>
                </a:xfrm>
                <a:custGeom>
                  <a:avLst/>
                  <a:gdLst>
                    <a:gd name="T0" fmla="*/ 44 w 88"/>
                    <a:gd name="T1" fmla="*/ 2 h 8"/>
                    <a:gd name="T2" fmla="*/ 44 w 88"/>
                    <a:gd name="T3" fmla="*/ 2 h 8"/>
                    <a:gd name="T4" fmla="*/ 58 w 88"/>
                    <a:gd name="T5" fmla="*/ 2 h 8"/>
                    <a:gd name="T6" fmla="*/ 70 w 88"/>
                    <a:gd name="T7" fmla="*/ 4 h 8"/>
                    <a:gd name="T8" fmla="*/ 80 w 88"/>
                    <a:gd name="T9" fmla="*/ 6 h 8"/>
                    <a:gd name="T10" fmla="*/ 88 w 88"/>
                    <a:gd name="T11" fmla="*/ 8 h 8"/>
                    <a:gd name="T12" fmla="*/ 88 w 88"/>
                    <a:gd name="T13" fmla="*/ 5 h 8"/>
                    <a:gd name="T14" fmla="*/ 88 w 88"/>
                    <a:gd name="T15" fmla="*/ 5 h 8"/>
                    <a:gd name="T16" fmla="*/ 80 w 88"/>
                    <a:gd name="T17" fmla="*/ 3 h 8"/>
                    <a:gd name="T18" fmla="*/ 70 w 88"/>
                    <a:gd name="T19" fmla="*/ 1 h 8"/>
                    <a:gd name="T20" fmla="*/ 58 w 88"/>
                    <a:gd name="T21" fmla="*/ 1 h 8"/>
                    <a:gd name="T22" fmla="*/ 44 w 88"/>
                    <a:gd name="T23" fmla="*/ 0 h 8"/>
                    <a:gd name="T24" fmla="*/ 44 w 88"/>
                    <a:gd name="T25" fmla="*/ 0 h 8"/>
                    <a:gd name="T26" fmla="*/ 32 w 88"/>
                    <a:gd name="T27" fmla="*/ 1 h 8"/>
                    <a:gd name="T28" fmla="*/ 22 w 88"/>
                    <a:gd name="T29" fmla="*/ 1 h 8"/>
                    <a:gd name="T30" fmla="*/ 0 w 88"/>
                    <a:gd name="T31" fmla="*/ 5 h 8"/>
                    <a:gd name="T32" fmla="*/ 0 w 88"/>
                    <a:gd name="T33" fmla="*/ 8 h 8"/>
                    <a:gd name="T34" fmla="*/ 0 w 88"/>
                    <a:gd name="T35" fmla="*/ 8 h 8"/>
                    <a:gd name="T36" fmla="*/ 22 w 88"/>
                    <a:gd name="T37" fmla="*/ 4 h 8"/>
                    <a:gd name="T38" fmla="*/ 32 w 88"/>
                    <a:gd name="T39" fmla="*/ 2 h 8"/>
                    <a:gd name="T40" fmla="*/ 44 w 88"/>
                    <a:gd name="T41" fmla="*/ 2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8" h="8">
                      <a:moveTo>
                        <a:pt x="44" y="2"/>
                      </a:moveTo>
                      <a:lnTo>
                        <a:pt x="44" y="2"/>
                      </a:lnTo>
                      <a:lnTo>
                        <a:pt x="58" y="2"/>
                      </a:lnTo>
                      <a:lnTo>
                        <a:pt x="70" y="4"/>
                      </a:lnTo>
                      <a:lnTo>
                        <a:pt x="80" y="6"/>
                      </a:lnTo>
                      <a:lnTo>
                        <a:pt x="88" y="8"/>
                      </a:lnTo>
                      <a:lnTo>
                        <a:pt x="88" y="5"/>
                      </a:lnTo>
                      <a:lnTo>
                        <a:pt x="88" y="5"/>
                      </a:lnTo>
                      <a:lnTo>
                        <a:pt x="80" y="3"/>
                      </a:lnTo>
                      <a:lnTo>
                        <a:pt x="70" y="1"/>
                      </a:lnTo>
                      <a:lnTo>
                        <a:pt x="58" y="1"/>
                      </a:lnTo>
                      <a:lnTo>
                        <a:pt x="44" y="0"/>
                      </a:lnTo>
                      <a:lnTo>
                        <a:pt x="44" y="0"/>
                      </a:lnTo>
                      <a:lnTo>
                        <a:pt x="32" y="1"/>
                      </a:lnTo>
                      <a:lnTo>
                        <a:pt x="22" y="1"/>
                      </a:lnTo>
                      <a:lnTo>
                        <a:pt x="0" y="5"/>
                      </a:lnTo>
                      <a:lnTo>
                        <a:pt x="0" y="8"/>
                      </a:lnTo>
                      <a:lnTo>
                        <a:pt x="0" y="8"/>
                      </a:lnTo>
                      <a:lnTo>
                        <a:pt x="22" y="4"/>
                      </a:lnTo>
                      <a:lnTo>
                        <a:pt x="32" y="2"/>
                      </a:lnTo>
                      <a:lnTo>
                        <a:pt x="44"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3" name="Freeform 1897">
                  <a:extLst>
                    <a:ext uri="{FF2B5EF4-FFF2-40B4-BE49-F238E27FC236}">
                      <a16:creationId xmlns:a16="http://schemas.microsoft.com/office/drawing/2014/main" id="{BEB32A92-9D1D-D599-EC62-E2E90AE1CCC3}"/>
                    </a:ext>
                  </a:extLst>
                </p:cNvPr>
                <p:cNvSpPr>
                  <a:spLocks/>
                </p:cNvSpPr>
                <p:nvPr/>
              </p:nvSpPr>
              <p:spPr bwMode="auto">
                <a:xfrm>
                  <a:off x="6221413" y="5138738"/>
                  <a:ext cx="20638" cy="1588"/>
                </a:xfrm>
                <a:custGeom>
                  <a:avLst/>
                  <a:gdLst>
                    <a:gd name="T0" fmla="*/ 44 w 88"/>
                    <a:gd name="T1" fmla="*/ 2 h 8"/>
                    <a:gd name="T2" fmla="*/ 44 w 88"/>
                    <a:gd name="T3" fmla="*/ 2 h 8"/>
                    <a:gd name="T4" fmla="*/ 58 w 88"/>
                    <a:gd name="T5" fmla="*/ 2 h 8"/>
                    <a:gd name="T6" fmla="*/ 70 w 88"/>
                    <a:gd name="T7" fmla="*/ 4 h 8"/>
                    <a:gd name="T8" fmla="*/ 80 w 88"/>
                    <a:gd name="T9" fmla="*/ 6 h 8"/>
                    <a:gd name="T10" fmla="*/ 88 w 88"/>
                    <a:gd name="T11" fmla="*/ 8 h 8"/>
                    <a:gd name="T12" fmla="*/ 88 w 88"/>
                    <a:gd name="T13" fmla="*/ 5 h 8"/>
                    <a:gd name="T14" fmla="*/ 88 w 88"/>
                    <a:gd name="T15" fmla="*/ 5 h 8"/>
                    <a:gd name="T16" fmla="*/ 80 w 88"/>
                    <a:gd name="T17" fmla="*/ 3 h 8"/>
                    <a:gd name="T18" fmla="*/ 70 w 88"/>
                    <a:gd name="T19" fmla="*/ 1 h 8"/>
                    <a:gd name="T20" fmla="*/ 58 w 88"/>
                    <a:gd name="T21" fmla="*/ 1 h 8"/>
                    <a:gd name="T22" fmla="*/ 44 w 88"/>
                    <a:gd name="T23" fmla="*/ 0 h 8"/>
                    <a:gd name="T24" fmla="*/ 44 w 88"/>
                    <a:gd name="T25" fmla="*/ 0 h 8"/>
                    <a:gd name="T26" fmla="*/ 32 w 88"/>
                    <a:gd name="T27" fmla="*/ 1 h 8"/>
                    <a:gd name="T28" fmla="*/ 22 w 88"/>
                    <a:gd name="T29" fmla="*/ 1 h 8"/>
                    <a:gd name="T30" fmla="*/ 0 w 88"/>
                    <a:gd name="T31" fmla="*/ 5 h 8"/>
                    <a:gd name="T32" fmla="*/ 0 w 88"/>
                    <a:gd name="T33" fmla="*/ 8 h 8"/>
                    <a:gd name="T34" fmla="*/ 0 w 88"/>
                    <a:gd name="T35" fmla="*/ 8 h 8"/>
                    <a:gd name="T36" fmla="*/ 22 w 88"/>
                    <a:gd name="T37" fmla="*/ 4 h 8"/>
                    <a:gd name="T38" fmla="*/ 32 w 88"/>
                    <a:gd name="T39" fmla="*/ 2 h 8"/>
                    <a:gd name="T40" fmla="*/ 44 w 88"/>
                    <a:gd name="T41" fmla="*/ 2 h 8"/>
                    <a:gd name="T42" fmla="*/ 44 w 88"/>
                    <a:gd name="T43" fmla="*/ 2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8" h="8">
                      <a:moveTo>
                        <a:pt x="44" y="2"/>
                      </a:moveTo>
                      <a:lnTo>
                        <a:pt x="44" y="2"/>
                      </a:lnTo>
                      <a:lnTo>
                        <a:pt x="58" y="2"/>
                      </a:lnTo>
                      <a:lnTo>
                        <a:pt x="70" y="4"/>
                      </a:lnTo>
                      <a:lnTo>
                        <a:pt x="80" y="6"/>
                      </a:lnTo>
                      <a:lnTo>
                        <a:pt x="88" y="8"/>
                      </a:lnTo>
                      <a:lnTo>
                        <a:pt x="88" y="5"/>
                      </a:lnTo>
                      <a:lnTo>
                        <a:pt x="88" y="5"/>
                      </a:lnTo>
                      <a:lnTo>
                        <a:pt x="80" y="3"/>
                      </a:lnTo>
                      <a:lnTo>
                        <a:pt x="70" y="1"/>
                      </a:lnTo>
                      <a:lnTo>
                        <a:pt x="58" y="1"/>
                      </a:lnTo>
                      <a:lnTo>
                        <a:pt x="44" y="0"/>
                      </a:lnTo>
                      <a:lnTo>
                        <a:pt x="44" y="0"/>
                      </a:lnTo>
                      <a:lnTo>
                        <a:pt x="32" y="1"/>
                      </a:lnTo>
                      <a:lnTo>
                        <a:pt x="22" y="1"/>
                      </a:lnTo>
                      <a:lnTo>
                        <a:pt x="0" y="5"/>
                      </a:lnTo>
                      <a:lnTo>
                        <a:pt x="0" y="8"/>
                      </a:lnTo>
                      <a:lnTo>
                        <a:pt x="0" y="8"/>
                      </a:lnTo>
                      <a:lnTo>
                        <a:pt x="22" y="4"/>
                      </a:lnTo>
                      <a:lnTo>
                        <a:pt x="32" y="2"/>
                      </a:lnTo>
                      <a:lnTo>
                        <a:pt x="44" y="2"/>
                      </a:lnTo>
                      <a:lnTo>
                        <a:pt x="44" y="2"/>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64" name="Freeform 1898">
                  <a:extLst>
                    <a:ext uri="{FF2B5EF4-FFF2-40B4-BE49-F238E27FC236}">
                      <a16:creationId xmlns:a16="http://schemas.microsoft.com/office/drawing/2014/main" id="{F9635C16-525A-D211-FCB3-F9DC5878591D}"/>
                    </a:ext>
                  </a:extLst>
                </p:cNvPr>
                <p:cNvSpPr>
                  <a:spLocks/>
                </p:cNvSpPr>
                <p:nvPr/>
              </p:nvSpPr>
              <p:spPr bwMode="auto">
                <a:xfrm>
                  <a:off x="6223000" y="5141913"/>
                  <a:ext cx="0" cy="0"/>
                </a:xfrm>
                <a:custGeom>
                  <a:avLst/>
                  <a:gdLst>
                    <a:gd name="T0" fmla="*/ 3 h 3"/>
                    <a:gd name="T1" fmla="*/ 1 h 3"/>
                    <a:gd name="T2" fmla="*/ 0 h 3"/>
                    <a:gd name="T3" fmla="*/ 1 h 3"/>
                    <a:gd name="T4" fmla="*/ 3 h 3"/>
                  </a:gdLst>
                  <a:ahLst/>
                  <a:cxnLst>
                    <a:cxn ang="0">
                      <a:pos x="0" y="T0"/>
                    </a:cxn>
                    <a:cxn ang="0">
                      <a:pos x="0" y="T1"/>
                    </a:cxn>
                    <a:cxn ang="0">
                      <a:pos x="0" y="T2"/>
                    </a:cxn>
                    <a:cxn ang="0">
                      <a:pos x="0" y="T3"/>
                    </a:cxn>
                    <a:cxn ang="0">
                      <a:pos x="0" y="T4"/>
                    </a:cxn>
                  </a:cxnLst>
                  <a:rect l="0" t="0" r="r" b="b"/>
                  <a:pathLst>
                    <a:path h="3">
                      <a:moveTo>
                        <a:pt x="0" y="3"/>
                      </a:moveTo>
                      <a:lnTo>
                        <a:pt x="0" y="1"/>
                      </a:lnTo>
                      <a:lnTo>
                        <a:pt x="0" y="0"/>
                      </a:lnTo>
                      <a:lnTo>
                        <a:pt x="0" y="1"/>
                      </a:lnTo>
                      <a:lnTo>
                        <a:pt x="0" y="3"/>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5" name="Freeform 1899">
                  <a:extLst>
                    <a:ext uri="{FF2B5EF4-FFF2-40B4-BE49-F238E27FC236}">
                      <a16:creationId xmlns:a16="http://schemas.microsoft.com/office/drawing/2014/main" id="{CE367469-FC71-10A8-C7E2-1F309C4E249A}"/>
                    </a:ext>
                  </a:extLst>
                </p:cNvPr>
                <p:cNvSpPr>
                  <a:spLocks/>
                </p:cNvSpPr>
                <p:nvPr/>
              </p:nvSpPr>
              <p:spPr bwMode="auto">
                <a:xfrm>
                  <a:off x="6223000" y="5141913"/>
                  <a:ext cx="0" cy="0"/>
                </a:xfrm>
                <a:custGeom>
                  <a:avLst/>
                  <a:gdLst>
                    <a:gd name="T0" fmla="*/ 3 h 3"/>
                    <a:gd name="T1" fmla="*/ 1 h 3"/>
                    <a:gd name="T2" fmla="*/ 0 h 3"/>
                    <a:gd name="T3" fmla="*/ 1 h 3"/>
                    <a:gd name="T4" fmla="*/ 3 h 3"/>
                  </a:gdLst>
                  <a:ahLst/>
                  <a:cxnLst>
                    <a:cxn ang="0">
                      <a:pos x="0" y="T0"/>
                    </a:cxn>
                    <a:cxn ang="0">
                      <a:pos x="0" y="T1"/>
                    </a:cxn>
                    <a:cxn ang="0">
                      <a:pos x="0" y="T2"/>
                    </a:cxn>
                    <a:cxn ang="0">
                      <a:pos x="0" y="T3"/>
                    </a:cxn>
                    <a:cxn ang="0">
                      <a:pos x="0" y="T4"/>
                    </a:cxn>
                  </a:cxnLst>
                  <a:rect l="0" t="0" r="r" b="b"/>
                  <a:pathLst>
                    <a:path h="3">
                      <a:moveTo>
                        <a:pt x="0" y="3"/>
                      </a:moveTo>
                      <a:lnTo>
                        <a:pt x="0" y="1"/>
                      </a:lnTo>
                      <a:lnTo>
                        <a:pt x="0" y="0"/>
                      </a:lnTo>
                      <a:lnTo>
                        <a:pt x="0" y="1"/>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6" name="Freeform 1900">
                  <a:extLst>
                    <a:ext uri="{FF2B5EF4-FFF2-40B4-BE49-F238E27FC236}">
                      <a16:creationId xmlns:a16="http://schemas.microsoft.com/office/drawing/2014/main" id="{30216ADA-D7B2-4E7F-2384-37652B3A7C28}"/>
                    </a:ext>
                  </a:extLst>
                </p:cNvPr>
                <p:cNvSpPr>
                  <a:spLocks/>
                </p:cNvSpPr>
                <p:nvPr/>
              </p:nvSpPr>
              <p:spPr bwMode="auto">
                <a:xfrm>
                  <a:off x="6223000" y="5140326"/>
                  <a:ext cx="3175" cy="1588"/>
                </a:xfrm>
                <a:custGeom>
                  <a:avLst/>
                  <a:gdLst>
                    <a:gd name="T0" fmla="*/ 10 w 10"/>
                    <a:gd name="T1" fmla="*/ 4 h 4"/>
                    <a:gd name="T2" fmla="*/ 10 w 10"/>
                    <a:gd name="T3" fmla="*/ 3 h 4"/>
                    <a:gd name="T4" fmla="*/ 10 w 10"/>
                    <a:gd name="T5" fmla="*/ 0 h 4"/>
                    <a:gd name="T6" fmla="*/ 0 w 10"/>
                    <a:gd name="T7" fmla="*/ 3 h 4"/>
                    <a:gd name="T8" fmla="*/ 10 w 10"/>
                    <a:gd name="T9" fmla="*/ 4 h 4"/>
                  </a:gdLst>
                  <a:ahLst/>
                  <a:cxnLst>
                    <a:cxn ang="0">
                      <a:pos x="T0" y="T1"/>
                    </a:cxn>
                    <a:cxn ang="0">
                      <a:pos x="T2" y="T3"/>
                    </a:cxn>
                    <a:cxn ang="0">
                      <a:pos x="T4" y="T5"/>
                    </a:cxn>
                    <a:cxn ang="0">
                      <a:pos x="T6" y="T7"/>
                    </a:cxn>
                    <a:cxn ang="0">
                      <a:pos x="T8" y="T9"/>
                    </a:cxn>
                  </a:cxnLst>
                  <a:rect l="0" t="0" r="r" b="b"/>
                  <a:pathLst>
                    <a:path w="10" h="4">
                      <a:moveTo>
                        <a:pt x="10" y="4"/>
                      </a:moveTo>
                      <a:lnTo>
                        <a:pt x="10" y="3"/>
                      </a:lnTo>
                      <a:lnTo>
                        <a:pt x="10" y="0"/>
                      </a:lnTo>
                      <a:lnTo>
                        <a:pt x="0" y="3"/>
                      </a:lnTo>
                      <a:lnTo>
                        <a:pt x="10" y="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7" name="Freeform 1901">
                  <a:extLst>
                    <a:ext uri="{FF2B5EF4-FFF2-40B4-BE49-F238E27FC236}">
                      <a16:creationId xmlns:a16="http://schemas.microsoft.com/office/drawing/2014/main" id="{E9F6A74B-A3BB-AC17-E80A-B254A757AFD0}"/>
                    </a:ext>
                  </a:extLst>
                </p:cNvPr>
                <p:cNvSpPr>
                  <a:spLocks/>
                </p:cNvSpPr>
                <p:nvPr/>
              </p:nvSpPr>
              <p:spPr bwMode="auto">
                <a:xfrm>
                  <a:off x="6223000" y="5140326"/>
                  <a:ext cx="3175" cy="1588"/>
                </a:xfrm>
                <a:custGeom>
                  <a:avLst/>
                  <a:gdLst>
                    <a:gd name="T0" fmla="*/ 10 w 10"/>
                    <a:gd name="T1" fmla="*/ 4 h 4"/>
                    <a:gd name="T2" fmla="*/ 10 w 10"/>
                    <a:gd name="T3" fmla="*/ 3 h 4"/>
                    <a:gd name="T4" fmla="*/ 10 w 10"/>
                    <a:gd name="T5" fmla="*/ 0 h 4"/>
                    <a:gd name="T6" fmla="*/ 0 w 10"/>
                    <a:gd name="T7" fmla="*/ 3 h 4"/>
                    <a:gd name="T8" fmla="*/ 10 w 10"/>
                    <a:gd name="T9" fmla="*/ 4 h 4"/>
                  </a:gdLst>
                  <a:ahLst/>
                  <a:cxnLst>
                    <a:cxn ang="0">
                      <a:pos x="T0" y="T1"/>
                    </a:cxn>
                    <a:cxn ang="0">
                      <a:pos x="T2" y="T3"/>
                    </a:cxn>
                    <a:cxn ang="0">
                      <a:pos x="T4" y="T5"/>
                    </a:cxn>
                    <a:cxn ang="0">
                      <a:pos x="T6" y="T7"/>
                    </a:cxn>
                    <a:cxn ang="0">
                      <a:pos x="T8" y="T9"/>
                    </a:cxn>
                  </a:cxnLst>
                  <a:rect l="0" t="0" r="r" b="b"/>
                  <a:pathLst>
                    <a:path w="10" h="4">
                      <a:moveTo>
                        <a:pt x="10" y="4"/>
                      </a:moveTo>
                      <a:lnTo>
                        <a:pt x="10" y="3"/>
                      </a:lnTo>
                      <a:lnTo>
                        <a:pt x="10" y="0"/>
                      </a:lnTo>
                      <a:lnTo>
                        <a:pt x="0" y="3"/>
                      </a:lnTo>
                      <a:lnTo>
                        <a:pt x="1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8" name="Freeform 1902">
                  <a:extLst>
                    <a:ext uri="{FF2B5EF4-FFF2-40B4-BE49-F238E27FC236}">
                      <a16:creationId xmlns:a16="http://schemas.microsoft.com/office/drawing/2014/main" id="{C1C237F9-07B0-647F-9290-AB457AC34FA9}"/>
                    </a:ext>
                  </a:extLst>
                </p:cNvPr>
                <p:cNvSpPr>
                  <a:spLocks/>
                </p:cNvSpPr>
                <p:nvPr/>
              </p:nvSpPr>
              <p:spPr bwMode="auto">
                <a:xfrm>
                  <a:off x="6229350" y="5140326"/>
                  <a:ext cx="0" cy="0"/>
                </a:xfrm>
                <a:custGeom>
                  <a:avLst/>
                  <a:gdLst>
                    <a:gd name="T0" fmla="*/ 3 h 3"/>
                    <a:gd name="T1" fmla="*/ 2 h 3"/>
                    <a:gd name="T2" fmla="*/ 0 h 3"/>
                    <a:gd name="T3" fmla="*/ 2 h 3"/>
                    <a:gd name="T4" fmla="*/ 3 h 3"/>
                  </a:gdLst>
                  <a:ahLst/>
                  <a:cxnLst>
                    <a:cxn ang="0">
                      <a:pos x="0" y="T0"/>
                    </a:cxn>
                    <a:cxn ang="0">
                      <a:pos x="0" y="T1"/>
                    </a:cxn>
                    <a:cxn ang="0">
                      <a:pos x="0" y="T2"/>
                    </a:cxn>
                    <a:cxn ang="0">
                      <a:pos x="0" y="T3"/>
                    </a:cxn>
                    <a:cxn ang="0">
                      <a:pos x="0" y="T4"/>
                    </a:cxn>
                  </a:cxnLst>
                  <a:rect l="0" t="0" r="r" b="b"/>
                  <a:pathLst>
                    <a:path h="3">
                      <a:moveTo>
                        <a:pt x="0" y="3"/>
                      </a:moveTo>
                      <a:lnTo>
                        <a:pt x="0" y="2"/>
                      </a:lnTo>
                      <a:lnTo>
                        <a:pt x="0" y="0"/>
                      </a:lnTo>
                      <a:lnTo>
                        <a:pt x="0" y="2"/>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9" name="Freeform 1903">
                  <a:extLst>
                    <a:ext uri="{FF2B5EF4-FFF2-40B4-BE49-F238E27FC236}">
                      <a16:creationId xmlns:a16="http://schemas.microsoft.com/office/drawing/2014/main" id="{74087D08-7972-18AC-AE2B-94C8377B858C}"/>
                    </a:ext>
                  </a:extLst>
                </p:cNvPr>
                <p:cNvSpPr>
                  <a:spLocks/>
                </p:cNvSpPr>
                <p:nvPr/>
              </p:nvSpPr>
              <p:spPr bwMode="auto">
                <a:xfrm>
                  <a:off x="6229350" y="5140326"/>
                  <a:ext cx="0" cy="0"/>
                </a:xfrm>
                <a:custGeom>
                  <a:avLst/>
                  <a:gdLst>
                    <a:gd name="T0" fmla="*/ 3 h 3"/>
                    <a:gd name="T1" fmla="*/ 2 h 3"/>
                    <a:gd name="T2" fmla="*/ 0 h 3"/>
                    <a:gd name="T3" fmla="*/ 2 h 3"/>
                    <a:gd name="T4" fmla="*/ 3 h 3"/>
                  </a:gdLst>
                  <a:ahLst/>
                  <a:cxnLst>
                    <a:cxn ang="0">
                      <a:pos x="0" y="T0"/>
                    </a:cxn>
                    <a:cxn ang="0">
                      <a:pos x="0" y="T1"/>
                    </a:cxn>
                    <a:cxn ang="0">
                      <a:pos x="0" y="T2"/>
                    </a:cxn>
                    <a:cxn ang="0">
                      <a:pos x="0" y="T3"/>
                    </a:cxn>
                    <a:cxn ang="0">
                      <a:pos x="0" y="T4"/>
                    </a:cxn>
                  </a:cxnLst>
                  <a:rect l="0" t="0" r="r" b="b"/>
                  <a:pathLst>
                    <a:path h="3">
                      <a:moveTo>
                        <a:pt x="0" y="3"/>
                      </a:moveTo>
                      <a:lnTo>
                        <a:pt x="0" y="2"/>
                      </a:lnTo>
                      <a:lnTo>
                        <a:pt x="0" y="0"/>
                      </a:lnTo>
                      <a:lnTo>
                        <a:pt x="0" y="2"/>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0" name="Freeform 1904">
                  <a:extLst>
                    <a:ext uri="{FF2B5EF4-FFF2-40B4-BE49-F238E27FC236}">
                      <a16:creationId xmlns:a16="http://schemas.microsoft.com/office/drawing/2014/main" id="{BE97FF1A-96B6-A783-A8A4-F074598DB5B1}"/>
                    </a:ext>
                  </a:extLst>
                </p:cNvPr>
                <p:cNvSpPr>
                  <a:spLocks/>
                </p:cNvSpPr>
                <p:nvPr/>
              </p:nvSpPr>
              <p:spPr bwMode="auto">
                <a:xfrm>
                  <a:off x="6226175" y="5140326"/>
                  <a:ext cx="3175" cy="1588"/>
                </a:xfrm>
                <a:custGeom>
                  <a:avLst/>
                  <a:gdLst>
                    <a:gd name="T0" fmla="*/ 9 w 17"/>
                    <a:gd name="T1" fmla="*/ 5 h 5"/>
                    <a:gd name="T2" fmla="*/ 0 w 17"/>
                    <a:gd name="T3" fmla="*/ 3 h 5"/>
                    <a:gd name="T4" fmla="*/ 9 w 17"/>
                    <a:gd name="T5" fmla="*/ 0 h 5"/>
                    <a:gd name="T6" fmla="*/ 17 w 17"/>
                    <a:gd name="T7" fmla="*/ 2 h 5"/>
                    <a:gd name="T8" fmla="*/ 9 w 17"/>
                    <a:gd name="T9" fmla="*/ 5 h 5"/>
                  </a:gdLst>
                  <a:ahLst/>
                  <a:cxnLst>
                    <a:cxn ang="0">
                      <a:pos x="T0" y="T1"/>
                    </a:cxn>
                    <a:cxn ang="0">
                      <a:pos x="T2" y="T3"/>
                    </a:cxn>
                    <a:cxn ang="0">
                      <a:pos x="T4" y="T5"/>
                    </a:cxn>
                    <a:cxn ang="0">
                      <a:pos x="T6" y="T7"/>
                    </a:cxn>
                    <a:cxn ang="0">
                      <a:pos x="T8" y="T9"/>
                    </a:cxn>
                  </a:cxnLst>
                  <a:rect l="0" t="0" r="r" b="b"/>
                  <a:pathLst>
                    <a:path w="17" h="5">
                      <a:moveTo>
                        <a:pt x="9" y="5"/>
                      </a:moveTo>
                      <a:lnTo>
                        <a:pt x="0" y="3"/>
                      </a:lnTo>
                      <a:lnTo>
                        <a:pt x="9" y="0"/>
                      </a:lnTo>
                      <a:lnTo>
                        <a:pt x="17" y="2"/>
                      </a:lnTo>
                      <a:lnTo>
                        <a:pt x="9" y="5"/>
                      </a:lnTo>
                      <a:close/>
                    </a:path>
                  </a:pathLst>
                </a:custGeom>
                <a:solidFill>
                  <a:srgbClr val="0093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1" name="Freeform 1905">
                  <a:extLst>
                    <a:ext uri="{FF2B5EF4-FFF2-40B4-BE49-F238E27FC236}">
                      <a16:creationId xmlns:a16="http://schemas.microsoft.com/office/drawing/2014/main" id="{E870FF6B-E1F8-C633-263C-F5B0E80C22F6}"/>
                    </a:ext>
                  </a:extLst>
                </p:cNvPr>
                <p:cNvSpPr>
                  <a:spLocks/>
                </p:cNvSpPr>
                <p:nvPr/>
              </p:nvSpPr>
              <p:spPr bwMode="auto">
                <a:xfrm>
                  <a:off x="6226175" y="5140326"/>
                  <a:ext cx="3175" cy="1588"/>
                </a:xfrm>
                <a:custGeom>
                  <a:avLst/>
                  <a:gdLst>
                    <a:gd name="T0" fmla="*/ 9 w 17"/>
                    <a:gd name="T1" fmla="*/ 5 h 5"/>
                    <a:gd name="T2" fmla="*/ 0 w 17"/>
                    <a:gd name="T3" fmla="*/ 3 h 5"/>
                    <a:gd name="T4" fmla="*/ 9 w 17"/>
                    <a:gd name="T5" fmla="*/ 0 h 5"/>
                    <a:gd name="T6" fmla="*/ 17 w 17"/>
                    <a:gd name="T7" fmla="*/ 2 h 5"/>
                    <a:gd name="T8" fmla="*/ 9 w 17"/>
                    <a:gd name="T9" fmla="*/ 5 h 5"/>
                  </a:gdLst>
                  <a:ahLst/>
                  <a:cxnLst>
                    <a:cxn ang="0">
                      <a:pos x="T0" y="T1"/>
                    </a:cxn>
                    <a:cxn ang="0">
                      <a:pos x="T2" y="T3"/>
                    </a:cxn>
                    <a:cxn ang="0">
                      <a:pos x="T4" y="T5"/>
                    </a:cxn>
                    <a:cxn ang="0">
                      <a:pos x="T6" y="T7"/>
                    </a:cxn>
                    <a:cxn ang="0">
                      <a:pos x="T8" y="T9"/>
                    </a:cxn>
                  </a:cxnLst>
                  <a:rect l="0" t="0" r="r" b="b"/>
                  <a:pathLst>
                    <a:path w="17" h="5">
                      <a:moveTo>
                        <a:pt x="9" y="5"/>
                      </a:moveTo>
                      <a:lnTo>
                        <a:pt x="0" y="3"/>
                      </a:lnTo>
                      <a:lnTo>
                        <a:pt x="9" y="0"/>
                      </a:lnTo>
                      <a:lnTo>
                        <a:pt x="17" y="2"/>
                      </a:lnTo>
                      <a:lnTo>
                        <a:pt x="9" y="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2" name="Freeform 1906">
                  <a:extLst>
                    <a:ext uri="{FF2B5EF4-FFF2-40B4-BE49-F238E27FC236}">
                      <a16:creationId xmlns:a16="http://schemas.microsoft.com/office/drawing/2014/main" id="{0B0823A6-8C5A-D2FB-2B71-1279675816AB}"/>
                    </a:ext>
                  </a:extLst>
                </p:cNvPr>
                <p:cNvSpPr>
                  <a:spLocks/>
                </p:cNvSpPr>
                <p:nvPr/>
              </p:nvSpPr>
              <p:spPr bwMode="auto">
                <a:xfrm>
                  <a:off x="6242050" y="5141913"/>
                  <a:ext cx="0" cy="0"/>
                </a:xfrm>
                <a:custGeom>
                  <a:avLst/>
                  <a:gdLst>
                    <a:gd name="T0" fmla="*/ 3 h 3"/>
                    <a:gd name="T1" fmla="*/ 1 h 3"/>
                    <a:gd name="T2" fmla="*/ 0 h 3"/>
                    <a:gd name="T3" fmla="*/ 1 h 3"/>
                    <a:gd name="T4" fmla="*/ 3 h 3"/>
                  </a:gdLst>
                  <a:ahLst/>
                  <a:cxnLst>
                    <a:cxn ang="0">
                      <a:pos x="0" y="T0"/>
                    </a:cxn>
                    <a:cxn ang="0">
                      <a:pos x="0" y="T1"/>
                    </a:cxn>
                    <a:cxn ang="0">
                      <a:pos x="0" y="T2"/>
                    </a:cxn>
                    <a:cxn ang="0">
                      <a:pos x="0" y="T3"/>
                    </a:cxn>
                    <a:cxn ang="0">
                      <a:pos x="0" y="T4"/>
                    </a:cxn>
                  </a:cxnLst>
                  <a:rect l="0" t="0" r="r" b="b"/>
                  <a:pathLst>
                    <a:path h="3">
                      <a:moveTo>
                        <a:pt x="0" y="3"/>
                      </a:moveTo>
                      <a:lnTo>
                        <a:pt x="0" y="1"/>
                      </a:lnTo>
                      <a:lnTo>
                        <a:pt x="0" y="0"/>
                      </a:lnTo>
                      <a:lnTo>
                        <a:pt x="0" y="1"/>
                      </a:lnTo>
                      <a:lnTo>
                        <a:pt x="0" y="3"/>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3" name="Freeform 1907">
                  <a:extLst>
                    <a:ext uri="{FF2B5EF4-FFF2-40B4-BE49-F238E27FC236}">
                      <a16:creationId xmlns:a16="http://schemas.microsoft.com/office/drawing/2014/main" id="{4278605C-C4D4-9D7A-38DA-ECA6AB5E71BC}"/>
                    </a:ext>
                  </a:extLst>
                </p:cNvPr>
                <p:cNvSpPr>
                  <a:spLocks/>
                </p:cNvSpPr>
                <p:nvPr/>
              </p:nvSpPr>
              <p:spPr bwMode="auto">
                <a:xfrm>
                  <a:off x="6242050" y="5141913"/>
                  <a:ext cx="0" cy="0"/>
                </a:xfrm>
                <a:custGeom>
                  <a:avLst/>
                  <a:gdLst>
                    <a:gd name="T0" fmla="*/ 3 h 3"/>
                    <a:gd name="T1" fmla="*/ 1 h 3"/>
                    <a:gd name="T2" fmla="*/ 0 h 3"/>
                    <a:gd name="T3" fmla="*/ 1 h 3"/>
                    <a:gd name="T4" fmla="*/ 3 h 3"/>
                  </a:gdLst>
                  <a:ahLst/>
                  <a:cxnLst>
                    <a:cxn ang="0">
                      <a:pos x="0" y="T0"/>
                    </a:cxn>
                    <a:cxn ang="0">
                      <a:pos x="0" y="T1"/>
                    </a:cxn>
                    <a:cxn ang="0">
                      <a:pos x="0" y="T2"/>
                    </a:cxn>
                    <a:cxn ang="0">
                      <a:pos x="0" y="T3"/>
                    </a:cxn>
                    <a:cxn ang="0">
                      <a:pos x="0" y="T4"/>
                    </a:cxn>
                  </a:cxnLst>
                  <a:rect l="0" t="0" r="r" b="b"/>
                  <a:pathLst>
                    <a:path h="3">
                      <a:moveTo>
                        <a:pt x="0" y="3"/>
                      </a:moveTo>
                      <a:lnTo>
                        <a:pt x="0" y="1"/>
                      </a:lnTo>
                      <a:lnTo>
                        <a:pt x="0" y="0"/>
                      </a:lnTo>
                      <a:lnTo>
                        <a:pt x="0" y="1"/>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4" name="Freeform 1908">
                  <a:extLst>
                    <a:ext uri="{FF2B5EF4-FFF2-40B4-BE49-F238E27FC236}">
                      <a16:creationId xmlns:a16="http://schemas.microsoft.com/office/drawing/2014/main" id="{97632C43-87CD-DD41-E5C0-D6A87B0FCADD}"/>
                    </a:ext>
                  </a:extLst>
                </p:cNvPr>
                <p:cNvSpPr>
                  <a:spLocks/>
                </p:cNvSpPr>
                <p:nvPr/>
              </p:nvSpPr>
              <p:spPr bwMode="auto">
                <a:xfrm>
                  <a:off x="6240463" y="5140326"/>
                  <a:ext cx="0" cy="1588"/>
                </a:xfrm>
                <a:custGeom>
                  <a:avLst/>
                  <a:gdLst>
                    <a:gd name="T0" fmla="*/ 4 h 4"/>
                    <a:gd name="T1" fmla="*/ 4 h 4"/>
                    <a:gd name="T2" fmla="*/ 0 h 4"/>
                    <a:gd name="T3" fmla="*/ 4 h 4"/>
                  </a:gdLst>
                  <a:ahLst/>
                  <a:cxnLst>
                    <a:cxn ang="0">
                      <a:pos x="0" y="T0"/>
                    </a:cxn>
                    <a:cxn ang="0">
                      <a:pos x="0" y="T1"/>
                    </a:cxn>
                    <a:cxn ang="0">
                      <a:pos x="0" y="T2"/>
                    </a:cxn>
                    <a:cxn ang="0">
                      <a:pos x="0" y="T3"/>
                    </a:cxn>
                  </a:cxnLst>
                  <a:rect l="0" t="0" r="r" b="b"/>
                  <a:pathLst>
                    <a:path h="4">
                      <a:moveTo>
                        <a:pt x="0" y="4"/>
                      </a:moveTo>
                      <a:lnTo>
                        <a:pt x="0" y="4"/>
                      </a:lnTo>
                      <a:lnTo>
                        <a:pt x="0" y="0"/>
                      </a:lnTo>
                      <a:lnTo>
                        <a:pt x="0" y="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5" name="Freeform 1909">
                  <a:extLst>
                    <a:ext uri="{FF2B5EF4-FFF2-40B4-BE49-F238E27FC236}">
                      <a16:creationId xmlns:a16="http://schemas.microsoft.com/office/drawing/2014/main" id="{069C5A40-0010-DC31-734B-26FA8510FC43}"/>
                    </a:ext>
                  </a:extLst>
                </p:cNvPr>
                <p:cNvSpPr>
                  <a:spLocks/>
                </p:cNvSpPr>
                <p:nvPr/>
              </p:nvSpPr>
              <p:spPr bwMode="auto">
                <a:xfrm>
                  <a:off x="6234113" y="5140326"/>
                  <a:ext cx="0" cy="0"/>
                </a:xfrm>
                <a:custGeom>
                  <a:avLst/>
                  <a:gdLst>
                    <a:gd name="T0" fmla="*/ 5 h 5"/>
                    <a:gd name="T1" fmla="*/ 5 h 5"/>
                    <a:gd name="T2" fmla="*/ 0 h 5"/>
                    <a:gd name="T3" fmla="*/ 5 h 5"/>
                  </a:gdLst>
                  <a:ahLst/>
                  <a:cxnLst>
                    <a:cxn ang="0">
                      <a:pos x="0" y="T0"/>
                    </a:cxn>
                    <a:cxn ang="0">
                      <a:pos x="0" y="T1"/>
                    </a:cxn>
                    <a:cxn ang="0">
                      <a:pos x="0" y="T2"/>
                    </a:cxn>
                    <a:cxn ang="0">
                      <a:pos x="0" y="T3"/>
                    </a:cxn>
                  </a:cxnLst>
                  <a:rect l="0" t="0" r="r" b="b"/>
                  <a:pathLst>
                    <a:path h="5">
                      <a:moveTo>
                        <a:pt x="0" y="5"/>
                      </a:moveTo>
                      <a:lnTo>
                        <a:pt x="0" y="5"/>
                      </a:lnTo>
                      <a:lnTo>
                        <a:pt x="0" y="0"/>
                      </a:lnTo>
                      <a:lnTo>
                        <a:pt x="0" y="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6" name="Freeform 1910">
                  <a:extLst>
                    <a:ext uri="{FF2B5EF4-FFF2-40B4-BE49-F238E27FC236}">
                      <a16:creationId xmlns:a16="http://schemas.microsoft.com/office/drawing/2014/main" id="{86B88BAC-95F1-26E5-AF1C-7A5BEBEA1359}"/>
                    </a:ext>
                  </a:extLst>
                </p:cNvPr>
                <p:cNvSpPr>
                  <a:spLocks/>
                </p:cNvSpPr>
                <p:nvPr/>
              </p:nvSpPr>
              <p:spPr bwMode="auto">
                <a:xfrm>
                  <a:off x="6235700" y="5140326"/>
                  <a:ext cx="1588" cy="1588"/>
                </a:xfrm>
                <a:custGeom>
                  <a:avLst/>
                  <a:gdLst>
                    <a:gd name="T0" fmla="*/ 9 w 9"/>
                    <a:gd name="T1" fmla="*/ 5 h 5"/>
                    <a:gd name="T2" fmla="*/ 9 w 9"/>
                    <a:gd name="T3" fmla="*/ 3 h 5"/>
                    <a:gd name="T4" fmla="*/ 9 w 9"/>
                    <a:gd name="T5" fmla="*/ 0 h 5"/>
                    <a:gd name="T6" fmla="*/ 0 w 9"/>
                    <a:gd name="T7" fmla="*/ 0 h 5"/>
                    <a:gd name="T8" fmla="*/ 0 w 9"/>
                    <a:gd name="T9" fmla="*/ 2 h 5"/>
                    <a:gd name="T10" fmla="*/ 0 w 9"/>
                    <a:gd name="T11" fmla="*/ 5 h 5"/>
                    <a:gd name="T12" fmla="*/ 9 w 9"/>
                    <a:gd name="T13" fmla="*/ 5 h 5"/>
                  </a:gdLst>
                  <a:ahLst/>
                  <a:cxnLst>
                    <a:cxn ang="0">
                      <a:pos x="T0" y="T1"/>
                    </a:cxn>
                    <a:cxn ang="0">
                      <a:pos x="T2" y="T3"/>
                    </a:cxn>
                    <a:cxn ang="0">
                      <a:pos x="T4" y="T5"/>
                    </a:cxn>
                    <a:cxn ang="0">
                      <a:pos x="T6" y="T7"/>
                    </a:cxn>
                    <a:cxn ang="0">
                      <a:pos x="T8" y="T9"/>
                    </a:cxn>
                    <a:cxn ang="0">
                      <a:pos x="T10" y="T11"/>
                    </a:cxn>
                    <a:cxn ang="0">
                      <a:pos x="T12" y="T13"/>
                    </a:cxn>
                  </a:cxnLst>
                  <a:rect l="0" t="0" r="r" b="b"/>
                  <a:pathLst>
                    <a:path w="9" h="5">
                      <a:moveTo>
                        <a:pt x="9" y="5"/>
                      </a:moveTo>
                      <a:lnTo>
                        <a:pt x="9" y="3"/>
                      </a:lnTo>
                      <a:lnTo>
                        <a:pt x="9" y="0"/>
                      </a:lnTo>
                      <a:lnTo>
                        <a:pt x="0" y="0"/>
                      </a:lnTo>
                      <a:lnTo>
                        <a:pt x="0" y="2"/>
                      </a:lnTo>
                      <a:lnTo>
                        <a:pt x="0" y="5"/>
                      </a:lnTo>
                      <a:lnTo>
                        <a:pt x="9" y="5"/>
                      </a:lnTo>
                      <a:close/>
                    </a:path>
                  </a:pathLst>
                </a:custGeom>
                <a:solidFill>
                  <a:srgbClr val="0093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7" name="Freeform 1911">
                  <a:extLst>
                    <a:ext uri="{FF2B5EF4-FFF2-40B4-BE49-F238E27FC236}">
                      <a16:creationId xmlns:a16="http://schemas.microsoft.com/office/drawing/2014/main" id="{A7A45FDF-35D1-7277-721E-94FDAFC63590}"/>
                    </a:ext>
                  </a:extLst>
                </p:cNvPr>
                <p:cNvSpPr>
                  <a:spLocks/>
                </p:cNvSpPr>
                <p:nvPr/>
              </p:nvSpPr>
              <p:spPr bwMode="auto">
                <a:xfrm>
                  <a:off x="6235700" y="5140326"/>
                  <a:ext cx="1588" cy="1588"/>
                </a:xfrm>
                <a:custGeom>
                  <a:avLst/>
                  <a:gdLst>
                    <a:gd name="T0" fmla="*/ 9 w 9"/>
                    <a:gd name="T1" fmla="*/ 5 h 5"/>
                    <a:gd name="T2" fmla="*/ 9 w 9"/>
                    <a:gd name="T3" fmla="*/ 3 h 5"/>
                    <a:gd name="T4" fmla="*/ 9 w 9"/>
                    <a:gd name="T5" fmla="*/ 0 h 5"/>
                    <a:gd name="T6" fmla="*/ 0 w 9"/>
                    <a:gd name="T7" fmla="*/ 0 h 5"/>
                    <a:gd name="T8" fmla="*/ 0 w 9"/>
                    <a:gd name="T9" fmla="*/ 2 h 5"/>
                    <a:gd name="T10" fmla="*/ 0 w 9"/>
                    <a:gd name="T11" fmla="*/ 5 h 5"/>
                    <a:gd name="T12" fmla="*/ 9 w 9"/>
                    <a:gd name="T13" fmla="*/ 5 h 5"/>
                  </a:gdLst>
                  <a:ahLst/>
                  <a:cxnLst>
                    <a:cxn ang="0">
                      <a:pos x="T0" y="T1"/>
                    </a:cxn>
                    <a:cxn ang="0">
                      <a:pos x="T2" y="T3"/>
                    </a:cxn>
                    <a:cxn ang="0">
                      <a:pos x="T4" y="T5"/>
                    </a:cxn>
                    <a:cxn ang="0">
                      <a:pos x="T6" y="T7"/>
                    </a:cxn>
                    <a:cxn ang="0">
                      <a:pos x="T8" y="T9"/>
                    </a:cxn>
                    <a:cxn ang="0">
                      <a:pos x="T10" y="T11"/>
                    </a:cxn>
                    <a:cxn ang="0">
                      <a:pos x="T12" y="T13"/>
                    </a:cxn>
                  </a:cxnLst>
                  <a:rect l="0" t="0" r="r" b="b"/>
                  <a:pathLst>
                    <a:path w="9" h="5">
                      <a:moveTo>
                        <a:pt x="9" y="5"/>
                      </a:moveTo>
                      <a:lnTo>
                        <a:pt x="9" y="3"/>
                      </a:lnTo>
                      <a:lnTo>
                        <a:pt x="9" y="0"/>
                      </a:lnTo>
                      <a:lnTo>
                        <a:pt x="0" y="0"/>
                      </a:lnTo>
                      <a:lnTo>
                        <a:pt x="0" y="2"/>
                      </a:lnTo>
                      <a:lnTo>
                        <a:pt x="0" y="5"/>
                      </a:lnTo>
                      <a:lnTo>
                        <a:pt x="9" y="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8" name="Freeform 1912">
                  <a:extLst>
                    <a:ext uri="{FF2B5EF4-FFF2-40B4-BE49-F238E27FC236}">
                      <a16:creationId xmlns:a16="http://schemas.microsoft.com/office/drawing/2014/main" id="{35320E65-FA8F-8C6A-BB83-BF4628C63B45}"/>
                    </a:ext>
                  </a:extLst>
                </p:cNvPr>
                <p:cNvSpPr>
                  <a:spLocks/>
                </p:cNvSpPr>
                <p:nvPr/>
              </p:nvSpPr>
              <p:spPr bwMode="auto">
                <a:xfrm>
                  <a:off x="6230938" y="5140326"/>
                  <a:ext cx="3175" cy="0"/>
                </a:xfrm>
                <a:custGeom>
                  <a:avLst/>
                  <a:gdLst>
                    <a:gd name="T0" fmla="*/ 0 w 9"/>
                    <a:gd name="T1" fmla="*/ 5 h 5"/>
                    <a:gd name="T2" fmla="*/ 9 w 9"/>
                    <a:gd name="T3" fmla="*/ 5 h 5"/>
                    <a:gd name="T4" fmla="*/ 9 w 9"/>
                    <a:gd name="T5" fmla="*/ 4 h 5"/>
                    <a:gd name="T6" fmla="*/ 9 w 9"/>
                    <a:gd name="T7" fmla="*/ 0 h 5"/>
                    <a:gd name="T8" fmla="*/ 0 w 9"/>
                    <a:gd name="T9" fmla="*/ 0 h 5"/>
                    <a:gd name="T10" fmla="*/ 0 w 9"/>
                    <a:gd name="T11" fmla="*/ 4 h 5"/>
                    <a:gd name="T12" fmla="*/ 0 w 9"/>
                    <a:gd name="T13" fmla="*/ 5 h 5"/>
                  </a:gdLst>
                  <a:ahLst/>
                  <a:cxnLst>
                    <a:cxn ang="0">
                      <a:pos x="T0" y="T1"/>
                    </a:cxn>
                    <a:cxn ang="0">
                      <a:pos x="T2" y="T3"/>
                    </a:cxn>
                    <a:cxn ang="0">
                      <a:pos x="T4" y="T5"/>
                    </a:cxn>
                    <a:cxn ang="0">
                      <a:pos x="T6" y="T7"/>
                    </a:cxn>
                    <a:cxn ang="0">
                      <a:pos x="T8" y="T9"/>
                    </a:cxn>
                    <a:cxn ang="0">
                      <a:pos x="T10" y="T11"/>
                    </a:cxn>
                    <a:cxn ang="0">
                      <a:pos x="T12" y="T13"/>
                    </a:cxn>
                  </a:cxnLst>
                  <a:rect l="0" t="0" r="r" b="b"/>
                  <a:pathLst>
                    <a:path w="9" h="5">
                      <a:moveTo>
                        <a:pt x="0" y="5"/>
                      </a:moveTo>
                      <a:lnTo>
                        <a:pt x="9" y="5"/>
                      </a:lnTo>
                      <a:lnTo>
                        <a:pt x="9" y="4"/>
                      </a:lnTo>
                      <a:lnTo>
                        <a:pt x="9" y="0"/>
                      </a:lnTo>
                      <a:lnTo>
                        <a:pt x="0" y="0"/>
                      </a:lnTo>
                      <a:lnTo>
                        <a:pt x="0" y="4"/>
                      </a:lnTo>
                      <a:lnTo>
                        <a:pt x="0" y="5"/>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9" name="Freeform 1913">
                  <a:extLst>
                    <a:ext uri="{FF2B5EF4-FFF2-40B4-BE49-F238E27FC236}">
                      <a16:creationId xmlns:a16="http://schemas.microsoft.com/office/drawing/2014/main" id="{BFA9FF88-86D1-A27B-F3A0-0BBBEEF25FE9}"/>
                    </a:ext>
                  </a:extLst>
                </p:cNvPr>
                <p:cNvSpPr>
                  <a:spLocks/>
                </p:cNvSpPr>
                <p:nvPr/>
              </p:nvSpPr>
              <p:spPr bwMode="auto">
                <a:xfrm>
                  <a:off x="6230938" y="5140326"/>
                  <a:ext cx="3175" cy="0"/>
                </a:xfrm>
                <a:custGeom>
                  <a:avLst/>
                  <a:gdLst>
                    <a:gd name="T0" fmla="*/ 0 w 9"/>
                    <a:gd name="T1" fmla="*/ 5 h 5"/>
                    <a:gd name="T2" fmla="*/ 9 w 9"/>
                    <a:gd name="T3" fmla="*/ 5 h 5"/>
                    <a:gd name="T4" fmla="*/ 9 w 9"/>
                    <a:gd name="T5" fmla="*/ 4 h 5"/>
                    <a:gd name="T6" fmla="*/ 9 w 9"/>
                    <a:gd name="T7" fmla="*/ 0 h 5"/>
                    <a:gd name="T8" fmla="*/ 0 w 9"/>
                    <a:gd name="T9" fmla="*/ 0 h 5"/>
                    <a:gd name="T10" fmla="*/ 0 w 9"/>
                    <a:gd name="T11" fmla="*/ 4 h 5"/>
                    <a:gd name="T12" fmla="*/ 0 w 9"/>
                    <a:gd name="T13" fmla="*/ 5 h 5"/>
                  </a:gdLst>
                  <a:ahLst/>
                  <a:cxnLst>
                    <a:cxn ang="0">
                      <a:pos x="T0" y="T1"/>
                    </a:cxn>
                    <a:cxn ang="0">
                      <a:pos x="T2" y="T3"/>
                    </a:cxn>
                    <a:cxn ang="0">
                      <a:pos x="T4" y="T5"/>
                    </a:cxn>
                    <a:cxn ang="0">
                      <a:pos x="T6" y="T7"/>
                    </a:cxn>
                    <a:cxn ang="0">
                      <a:pos x="T8" y="T9"/>
                    </a:cxn>
                    <a:cxn ang="0">
                      <a:pos x="T10" y="T11"/>
                    </a:cxn>
                    <a:cxn ang="0">
                      <a:pos x="T12" y="T13"/>
                    </a:cxn>
                  </a:cxnLst>
                  <a:rect l="0" t="0" r="r" b="b"/>
                  <a:pathLst>
                    <a:path w="9" h="5">
                      <a:moveTo>
                        <a:pt x="0" y="5"/>
                      </a:moveTo>
                      <a:lnTo>
                        <a:pt x="9" y="5"/>
                      </a:lnTo>
                      <a:lnTo>
                        <a:pt x="9" y="4"/>
                      </a:lnTo>
                      <a:lnTo>
                        <a:pt x="9" y="0"/>
                      </a:lnTo>
                      <a:lnTo>
                        <a:pt x="0" y="0"/>
                      </a:lnTo>
                      <a:lnTo>
                        <a:pt x="0" y="4"/>
                      </a:lnTo>
                      <a:lnTo>
                        <a:pt x="0" y="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0" name="Freeform 1914">
                  <a:extLst>
                    <a:ext uri="{FF2B5EF4-FFF2-40B4-BE49-F238E27FC236}">
                      <a16:creationId xmlns:a16="http://schemas.microsoft.com/office/drawing/2014/main" id="{11E94BBE-34C3-2C7B-0616-5539A76A5CC6}"/>
                    </a:ext>
                  </a:extLst>
                </p:cNvPr>
                <p:cNvSpPr>
                  <a:spLocks/>
                </p:cNvSpPr>
                <p:nvPr/>
              </p:nvSpPr>
              <p:spPr bwMode="auto">
                <a:xfrm>
                  <a:off x="6230938" y="5127626"/>
                  <a:ext cx="3175" cy="6350"/>
                </a:xfrm>
                <a:custGeom>
                  <a:avLst/>
                  <a:gdLst>
                    <a:gd name="T0" fmla="*/ 9 w 9"/>
                    <a:gd name="T1" fmla="*/ 28 h 28"/>
                    <a:gd name="T2" fmla="*/ 9 w 9"/>
                    <a:gd name="T3" fmla="*/ 22 h 28"/>
                    <a:gd name="T4" fmla="*/ 9 w 9"/>
                    <a:gd name="T5" fmla="*/ 14 h 28"/>
                    <a:gd name="T6" fmla="*/ 9 w 9"/>
                    <a:gd name="T7" fmla="*/ 14 h 28"/>
                    <a:gd name="T8" fmla="*/ 9 w 9"/>
                    <a:gd name="T9" fmla="*/ 10 h 28"/>
                    <a:gd name="T10" fmla="*/ 8 w 9"/>
                    <a:gd name="T11" fmla="*/ 6 h 28"/>
                    <a:gd name="T12" fmla="*/ 7 w 9"/>
                    <a:gd name="T13" fmla="*/ 3 h 28"/>
                    <a:gd name="T14" fmla="*/ 5 w 9"/>
                    <a:gd name="T15" fmla="*/ 1 h 28"/>
                    <a:gd name="T16" fmla="*/ 3 w 9"/>
                    <a:gd name="T17" fmla="*/ 0 h 28"/>
                    <a:gd name="T18" fmla="*/ 0 w 9"/>
                    <a:gd name="T19" fmla="*/ 0 h 28"/>
                    <a:gd name="T20" fmla="*/ 0 w 9"/>
                    <a:gd name="T21" fmla="*/ 0 h 28"/>
                    <a:gd name="T22" fmla="*/ 0 w 9"/>
                    <a:gd name="T23" fmla="*/ 14 h 28"/>
                    <a:gd name="T24" fmla="*/ 0 w 9"/>
                    <a:gd name="T25" fmla="*/ 22 h 28"/>
                    <a:gd name="T26" fmla="*/ 0 w 9"/>
                    <a:gd name="T27" fmla="*/ 28 h 28"/>
                    <a:gd name="T28" fmla="*/ 9 w 9"/>
                    <a:gd name="T29" fmla="*/ 2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28">
                      <a:moveTo>
                        <a:pt x="9" y="28"/>
                      </a:moveTo>
                      <a:lnTo>
                        <a:pt x="9" y="22"/>
                      </a:lnTo>
                      <a:lnTo>
                        <a:pt x="9" y="14"/>
                      </a:lnTo>
                      <a:lnTo>
                        <a:pt x="9" y="14"/>
                      </a:lnTo>
                      <a:lnTo>
                        <a:pt x="9" y="10"/>
                      </a:lnTo>
                      <a:lnTo>
                        <a:pt x="8" y="6"/>
                      </a:lnTo>
                      <a:lnTo>
                        <a:pt x="7" y="3"/>
                      </a:lnTo>
                      <a:lnTo>
                        <a:pt x="5" y="1"/>
                      </a:lnTo>
                      <a:lnTo>
                        <a:pt x="3" y="0"/>
                      </a:lnTo>
                      <a:lnTo>
                        <a:pt x="0" y="0"/>
                      </a:lnTo>
                      <a:lnTo>
                        <a:pt x="0" y="0"/>
                      </a:lnTo>
                      <a:lnTo>
                        <a:pt x="0" y="14"/>
                      </a:lnTo>
                      <a:lnTo>
                        <a:pt x="0" y="22"/>
                      </a:lnTo>
                      <a:lnTo>
                        <a:pt x="0" y="28"/>
                      </a:lnTo>
                      <a:lnTo>
                        <a:pt x="9" y="28"/>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1" name="Freeform 1915">
                  <a:extLst>
                    <a:ext uri="{FF2B5EF4-FFF2-40B4-BE49-F238E27FC236}">
                      <a16:creationId xmlns:a16="http://schemas.microsoft.com/office/drawing/2014/main" id="{84093950-9E9C-B71B-1F2E-E149BA5ABC79}"/>
                    </a:ext>
                  </a:extLst>
                </p:cNvPr>
                <p:cNvSpPr>
                  <a:spLocks/>
                </p:cNvSpPr>
                <p:nvPr/>
              </p:nvSpPr>
              <p:spPr bwMode="auto">
                <a:xfrm>
                  <a:off x="6230938" y="5127626"/>
                  <a:ext cx="3175" cy="6350"/>
                </a:xfrm>
                <a:custGeom>
                  <a:avLst/>
                  <a:gdLst>
                    <a:gd name="T0" fmla="*/ 9 w 9"/>
                    <a:gd name="T1" fmla="*/ 28 h 28"/>
                    <a:gd name="T2" fmla="*/ 9 w 9"/>
                    <a:gd name="T3" fmla="*/ 22 h 28"/>
                    <a:gd name="T4" fmla="*/ 9 w 9"/>
                    <a:gd name="T5" fmla="*/ 14 h 28"/>
                    <a:gd name="T6" fmla="*/ 9 w 9"/>
                    <a:gd name="T7" fmla="*/ 14 h 28"/>
                    <a:gd name="T8" fmla="*/ 9 w 9"/>
                    <a:gd name="T9" fmla="*/ 10 h 28"/>
                    <a:gd name="T10" fmla="*/ 8 w 9"/>
                    <a:gd name="T11" fmla="*/ 6 h 28"/>
                    <a:gd name="T12" fmla="*/ 7 w 9"/>
                    <a:gd name="T13" fmla="*/ 3 h 28"/>
                    <a:gd name="T14" fmla="*/ 5 w 9"/>
                    <a:gd name="T15" fmla="*/ 1 h 28"/>
                    <a:gd name="T16" fmla="*/ 3 w 9"/>
                    <a:gd name="T17" fmla="*/ 0 h 28"/>
                    <a:gd name="T18" fmla="*/ 0 w 9"/>
                    <a:gd name="T19" fmla="*/ 0 h 28"/>
                    <a:gd name="T20" fmla="*/ 0 w 9"/>
                    <a:gd name="T21" fmla="*/ 0 h 28"/>
                    <a:gd name="T22" fmla="*/ 0 w 9"/>
                    <a:gd name="T23" fmla="*/ 14 h 28"/>
                    <a:gd name="T24" fmla="*/ 0 w 9"/>
                    <a:gd name="T25" fmla="*/ 22 h 28"/>
                    <a:gd name="T26" fmla="*/ 0 w 9"/>
                    <a:gd name="T27" fmla="*/ 28 h 28"/>
                    <a:gd name="T28" fmla="*/ 9 w 9"/>
                    <a:gd name="T29" fmla="*/ 2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28">
                      <a:moveTo>
                        <a:pt x="9" y="28"/>
                      </a:moveTo>
                      <a:lnTo>
                        <a:pt x="9" y="22"/>
                      </a:lnTo>
                      <a:lnTo>
                        <a:pt x="9" y="14"/>
                      </a:lnTo>
                      <a:lnTo>
                        <a:pt x="9" y="14"/>
                      </a:lnTo>
                      <a:lnTo>
                        <a:pt x="9" y="10"/>
                      </a:lnTo>
                      <a:lnTo>
                        <a:pt x="8" y="6"/>
                      </a:lnTo>
                      <a:lnTo>
                        <a:pt x="7" y="3"/>
                      </a:lnTo>
                      <a:lnTo>
                        <a:pt x="5" y="1"/>
                      </a:lnTo>
                      <a:lnTo>
                        <a:pt x="3" y="0"/>
                      </a:lnTo>
                      <a:lnTo>
                        <a:pt x="0" y="0"/>
                      </a:lnTo>
                      <a:lnTo>
                        <a:pt x="0" y="0"/>
                      </a:lnTo>
                      <a:lnTo>
                        <a:pt x="0" y="14"/>
                      </a:lnTo>
                      <a:lnTo>
                        <a:pt x="0" y="22"/>
                      </a:lnTo>
                      <a:lnTo>
                        <a:pt x="0" y="28"/>
                      </a:lnTo>
                      <a:lnTo>
                        <a:pt x="9" y="2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2" name="Freeform 1916">
                  <a:extLst>
                    <a:ext uri="{FF2B5EF4-FFF2-40B4-BE49-F238E27FC236}">
                      <a16:creationId xmlns:a16="http://schemas.microsoft.com/office/drawing/2014/main" id="{15081801-1DBF-B4CE-9600-D9B97BF67564}"/>
                    </a:ext>
                  </a:extLst>
                </p:cNvPr>
                <p:cNvSpPr>
                  <a:spLocks/>
                </p:cNvSpPr>
                <p:nvPr/>
              </p:nvSpPr>
              <p:spPr bwMode="auto">
                <a:xfrm>
                  <a:off x="6230938" y="5127626"/>
                  <a:ext cx="3175" cy="6350"/>
                </a:xfrm>
                <a:custGeom>
                  <a:avLst/>
                  <a:gdLst>
                    <a:gd name="T0" fmla="*/ 9 w 9"/>
                    <a:gd name="T1" fmla="*/ 28 h 28"/>
                    <a:gd name="T2" fmla="*/ 9 w 9"/>
                    <a:gd name="T3" fmla="*/ 22 h 28"/>
                    <a:gd name="T4" fmla="*/ 9 w 9"/>
                    <a:gd name="T5" fmla="*/ 14 h 28"/>
                    <a:gd name="T6" fmla="*/ 9 w 9"/>
                    <a:gd name="T7" fmla="*/ 14 h 28"/>
                    <a:gd name="T8" fmla="*/ 9 w 9"/>
                    <a:gd name="T9" fmla="*/ 10 h 28"/>
                    <a:gd name="T10" fmla="*/ 8 w 9"/>
                    <a:gd name="T11" fmla="*/ 5 h 28"/>
                    <a:gd name="T12" fmla="*/ 7 w 9"/>
                    <a:gd name="T13" fmla="*/ 3 h 28"/>
                    <a:gd name="T14" fmla="*/ 5 w 9"/>
                    <a:gd name="T15" fmla="*/ 1 h 28"/>
                    <a:gd name="T16" fmla="*/ 3 w 9"/>
                    <a:gd name="T17" fmla="*/ 0 h 28"/>
                    <a:gd name="T18" fmla="*/ 0 w 9"/>
                    <a:gd name="T19" fmla="*/ 0 h 28"/>
                    <a:gd name="T20" fmla="*/ 0 w 9"/>
                    <a:gd name="T21" fmla="*/ 0 h 28"/>
                    <a:gd name="T22" fmla="*/ 0 w 9"/>
                    <a:gd name="T23" fmla="*/ 14 h 28"/>
                    <a:gd name="T24" fmla="*/ 0 w 9"/>
                    <a:gd name="T25" fmla="*/ 22 h 28"/>
                    <a:gd name="T26" fmla="*/ 0 w 9"/>
                    <a:gd name="T27" fmla="*/ 28 h 28"/>
                    <a:gd name="T28" fmla="*/ 9 w 9"/>
                    <a:gd name="T29" fmla="*/ 2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28">
                      <a:moveTo>
                        <a:pt x="9" y="28"/>
                      </a:moveTo>
                      <a:lnTo>
                        <a:pt x="9" y="22"/>
                      </a:lnTo>
                      <a:lnTo>
                        <a:pt x="9" y="14"/>
                      </a:lnTo>
                      <a:lnTo>
                        <a:pt x="9" y="14"/>
                      </a:lnTo>
                      <a:lnTo>
                        <a:pt x="9" y="10"/>
                      </a:lnTo>
                      <a:lnTo>
                        <a:pt x="8" y="5"/>
                      </a:lnTo>
                      <a:lnTo>
                        <a:pt x="7" y="3"/>
                      </a:lnTo>
                      <a:lnTo>
                        <a:pt x="5" y="1"/>
                      </a:lnTo>
                      <a:lnTo>
                        <a:pt x="3" y="0"/>
                      </a:lnTo>
                      <a:lnTo>
                        <a:pt x="0" y="0"/>
                      </a:lnTo>
                      <a:lnTo>
                        <a:pt x="0" y="0"/>
                      </a:lnTo>
                      <a:lnTo>
                        <a:pt x="0" y="14"/>
                      </a:lnTo>
                      <a:lnTo>
                        <a:pt x="0" y="22"/>
                      </a:lnTo>
                      <a:lnTo>
                        <a:pt x="0" y="28"/>
                      </a:lnTo>
                      <a:lnTo>
                        <a:pt x="9" y="28"/>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83" name="Freeform 1917">
                  <a:extLst>
                    <a:ext uri="{FF2B5EF4-FFF2-40B4-BE49-F238E27FC236}">
                      <a16:creationId xmlns:a16="http://schemas.microsoft.com/office/drawing/2014/main" id="{A3C28AF7-6303-3803-ED29-6ADC0E1AA04C}"/>
                    </a:ext>
                  </a:extLst>
                </p:cNvPr>
                <p:cNvSpPr>
                  <a:spLocks/>
                </p:cNvSpPr>
                <p:nvPr/>
              </p:nvSpPr>
              <p:spPr bwMode="auto">
                <a:xfrm>
                  <a:off x="6230938" y="5127626"/>
                  <a:ext cx="3175" cy="6350"/>
                </a:xfrm>
                <a:custGeom>
                  <a:avLst/>
                  <a:gdLst>
                    <a:gd name="T0" fmla="*/ 9 w 9"/>
                    <a:gd name="T1" fmla="*/ 22 h 22"/>
                    <a:gd name="T2" fmla="*/ 9 w 9"/>
                    <a:gd name="T3" fmla="*/ 19 h 22"/>
                    <a:gd name="T4" fmla="*/ 9 w 9"/>
                    <a:gd name="T5" fmla="*/ 19 h 22"/>
                    <a:gd name="T6" fmla="*/ 9 w 9"/>
                    <a:gd name="T7" fmla="*/ 8 h 22"/>
                    <a:gd name="T8" fmla="*/ 0 w 9"/>
                    <a:gd name="T9" fmla="*/ 0 h 22"/>
                    <a:gd name="T10" fmla="*/ 0 w 9"/>
                    <a:gd name="T11" fmla="*/ 8 h 22"/>
                    <a:gd name="T12" fmla="*/ 0 w 9"/>
                    <a:gd name="T13" fmla="*/ 8 h 22"/>
                    <a:gd name="T14" fmla="*/ 0 w 9"/>
                    <a:gd name="T15" fmla="*/ 19 h 22"/>
                    <a:gd name="T16" fmla="*/ 0 w 9"/>
                    <a:gd name="T17" fmla="*/ 22 h 22"/>
                    <a:gd name="T18" fmla="*/ 9 w 9"/>
                    <a:gd name="T19"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22">
                      <a:moveTo>
                        <a:pt x="9" y="22"/>
                      </a:moveTo>
                      <a:lnTo>
                        <a:pt x="9" y="19"/>
                      </a:lnTo>
                      <a:lnTo>
                        <a:pt x="9" y="19"/>
                      </a:lnTo>
                      <a:lnTo>
                        <a:pt x="9" y="8"/>
                      </a:lnTo>
                      <a:lnTo>
                        <a:pt x="0" y="0"/>
                      </a:lnTo>
                      <a:lnTo>
                        <a:pt x="0" y="8"/>
                      </a:lnTo>
                      <a:lnTo>
                        <a:pt x="0" y="8"/>
                      </a:lnTo>
                      <a:lnTo>
                        <a:pt x="0" y="19"/>
                      </a:lnTo>
                      <a:lnTo>
                        <a:pt x="0" y="22"/>
                      </a:lnTo>
                      <a:lnTo>
                        <a:pt x="9" y="22"/>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4" name="Freeform 1918">
                  <a:extLst>
                    <a:ext uri="{FF2B5EF4-FFF2-40B4-BE49-F238E27FC236}">
                      <a16:creationId xmlns:a16="http://schemas.microsoft.com/office/drawing/2014/main" id="{CFF397D1-517F-EEC5-5474-6595D4E1B9A9}"/>
                    </a:ext>
                  </a:extLst>
                </p:cNvPr>
                <p:cNvSpPr>
                  <a:spLocks/>
                </p:cNvSpPr>
                <p:nvPr/>
              </p:nvSpPr>
              <p:spPr bwMode="auto">
                <a:xfrm>
                  <a:off x="6230938" y="5127626"/>
                  <a:ext cx="3175" cy="6350"/>
                </a:xfrm>
                <a:custGeom>
                  <a:avLst/>
                  <a:gdLst>
                    <a:gd name="T0" fmla="*/ 9 w 9"/>
                    <a:gd name="T1" fmla="*/ 22 h 22"/>
                    <a:gd name="T2" fmla="*/ 9 w 9"/>
                    <a:gd name="T3" fmla="*/ 19 h 22"/>
                    <a:gd name="T4" fmla="*/ 9 w 9"/>
                    <a:gd name="T5" fmla="*/ 19 h 22"/>
                    <a:gd name="T6" fmla="*/ 9 w 9"/>
                    <a:gd name="T7" fmla="*/ 8 h 22"/>
                    <a:gd name="T8" fmla="*/ 0 w 9"/>
                    <a:gd name="T9" fmla="*/ 0 h 22"/>
                    <a:gd name="T10" fmla="*/ 0 w 9"/>
                    <a:gd name="T11" fmla="*/ 8 h 22"/>
                    <a:gd name="T12" fmla="*/ 0 w 9"/>
                    <a:gd name="T13" fmla="*/ 8 h 22"/>
                    <a:gd name="T14" fmla="*/ 0 w 9"/>
                    <a:gd name="T15" fmla="*/ 19 h 22"/>
                    <a:gd name="T16" fmla="*/ 0 w 9"/>
                    <a:gd name="T17" fmla="*/ 22 h 22"/>
                    <a:gd name="T18" fmla="*/ 9 w 9"/>
                    <a:gd name="T19"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22">
                      <a:moveTo>
                        <a:pt x="9" y="22"/>
                      </a:moveTo>
                      <a:lnTo>
                        <a:pt x="9" y="19"/>
                      </a:lnTo>
                      <a:lnTo>
                        <a:pt x="9" y="19"/>
                      </a:lnTo>
                      <a:lnTo>
                        <a:pt x="9" y="8"/>
                      </a:lnTo>
                      <a:lnTo>
                        <a:pt x="0" y="0"/>
                      </a:lnTo>
                      <a:lnTo>
                        <a:pt x="0" y="8"/>
                      </a:lnTo>
                      <a:lnTo>
                        <a:pt x="0" y="8"/>
                      </a:lnTo>
                      <a:lnTo>
                        <a:pt x="0" y="19"/>
                      </a:lnTo>
                      <a:lnTo>
                        <a:pt x="0" y="22"/>
                      </a:lnTo>
                      <a:lnTo>
                        <a:pt x="9" y="2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5" name="Freeform 1919">
                  <a:extLst>
                    <a:ext uri="{FF2B5EF4-FFF2-40B4-BE49-F238E27FC236}">
                      <a16:creationId xmlns:a16="http://schemas.microsoft.com/office/drawing/2014/main" id="{2B9D7463-395F-B1B0-F2A1-346D8CB9C5E8}"/>
                    </a:ext>
                  </a:extLst>
                </p:cNvPr>
                <p:cNvSpPr>
                  <a:spLocks/>
                </p:cNvSpPr>
                <p:nvPr/>
              </p:nvSpPr>
              <p:spPr bwMode="auto">
                <a:xfrm>
                  <a:off x="6230938" y="5127626"/>
                  <a:ext cx="3175" cy="6350"/>
                </a:xfrm>
                <a:custGeom>
                  <a:avLst/>
                  <a:gdLst>
                    <a:gd name="T0" fmla="*/ 9 w 9"/>
                    <a:gd name="T1" fmla="*/ 22 h 22"/>
                    <a:gd name="T2" fmla="*/ 9 w 9"/>
                    <a:gd name="T3" fmla="*/ 19 h 22"/>
                    <a:gd name="T4" fmla="*/ 9 w 9"/>
                    <a:gd name="T5" fmla="*/ 19 h 22"/>
                    <a:gd name="T6" fmla="*/ 9 w 9"/>
                    <a:gd name="T7" fmla="*/ 8 h 22"/>
                    <a:gd name="T8" fmla="*/ 0 w 9"/>
                    <a:gd name="T9" fmla="*/ 0 h 22"/>
                    <a:gd name="T10" fmla="*/ 0 w 9"/>
                    <a:gd name="T11" fmla="*/ 8 h 22"/>
                    <a:gd name="T12" fmla="*/ 0 w 9"/>
                    <a:gd name="T13" fmla="*/ 8 h 22"/>
                    <a:gd name="T14" fmla="*/ 0 w 9"/>
                    <a:gd name="T15" fmla="*/ 19 h 22"/>
                    <a:gd name="T16" fmla="*/ 0 w 9"/>
                    <a:gd name="T17" fmla="*/ 22 h 22"/>
                    <a:gd name="T18" fmla="*/ 9 w 9"/>
                    <a:gd name="T19"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22">
                      <a:moveTo>
                        <a:pt x="9" y="22"/>
                      </a:moveTo>
                      <a:lnTo>
                        <a:pt x="9" y="19"/>
                      </a:lnTo>
                      <a:lnTo>
                        <a:pt x="9" y="19"/>
                      </a:lnTo>
                      <a:lnTo>
                        <a:pt x="9" y="8"/>
                      </a:lnTo>
                      <a:lnTo>
                        <a:pt x="0" y="0"/>
                      </a:lnTo>
                      <a:lnTo>
                        <a:pt x="0" y="8"/>
                      </a:lnTo>
                      <a:lnTo>
                        <a:pt x="0" y="8"/>
                      </a:lnTo>
                      <a:lnTo>
                        <a:pt x="0" y="19"/>
                      </a:lnTo>
                      <a:lnTo>
                        <a:pt x="0" y="22"/>
                      </a:lnTo>
                      <a:lnTo>
                        <a:pt x="9" y="22"/>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86" name="Freeform 1920">
                  <a:extLst>
                    <a:ext uri="{FF2B5EF4-FFF2-40B4-BE49-F238E27FC236}">
                      <a16:creationId xmlns:a16="http://schemas.microsoft.com/office/drawing/2014/main" id="{154BEB93-BC3A-24DD-34A5-83A7E75AF4DA}"/>
                    </a:ext>
                  </a:extLst>
                </p:cNvPr>
                <p:cNvSpPr>
                  <a:spLocks/>
                </p:cNvSpPr>
                <p:nvPr/>
              </p:nvSpPr>
              <p:spPr bwMode="auto">
                <a:xfrm>
                  <a:off x="6230938" y="5127626"/>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7" name="Freeform 1921">
                  <a:extLst>
                    <a:ext uri="{FF2B5EF4-FFF2-40B4-BE49-F238E27FC236}">
                      <a16:creationId xmlns:a16="http://schemas.microsoft.com/office/drawing/2014/main" id="{4304591C-0544-D438-4620-7722A245FDDA}"/>
                    </a:ext>
                  </a:extLst>
                </p:cNvPr>
                <p:cNvSpPr>
                  <a:spLocks/>
                </p:cNvSpPr>
                <p:nvPr/>
              </p:nvSpPr>
              <p:spPr bwMode="auto">
                <a:xfrm>
                  <a:off x="6230938" y="5127626"/>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88" name="Freeform 1922">
                  <a:extLst>
                    <a:ext uri="{FF2B5EF4-FFF2-40B4-BE49-F238E27FC236}">
                      <a16:creationId xmlns:a16="http://schemas.microsoft.com/office/drawing/2014/main" id="{34D5EACE-33EB-F991-716C-D7E84E6C6A9B}"/>
                    </a:ext>
                  </a:extLst>
                </p:cNvPr>
                <p:cNvSpPr>
                  <a:spLocks/>
                </p:cNvSpPr>
                <p:nvPr/>
              </p:nvSpPr>
              <p:spPr bwMode="auto">
                <a:xfrm>
                  <a:off x="6230938" y="5129213"/>
                  <a:ext cx="0" cy="1588"/>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9" name="Freeform 1924">
                  <a:extLst>
                    <a:ext uri="{FF2B5EF4-FFF2-40B4-BE49-F238E27FC236}">
                      <a16:creationId xmlns:a16="http://schemas.microsoft.com/office/drawing/2014/main" id="{21D2159F-E70C-1D99-A9FA-CBB5D1E0EFFA}"/>
                    </a:ext>
                  </a:extLst>
                </p:cNvPr>
                <p:cNvSpPr>
                  <a:spLocks/>
                </p:cNvSpPr>
                <p:nvPr/>
              </p:nvSpPr>
              <p:spPr bwMode="auto">
                <a:xfrm>
                  <a:off x="6230938" y="5129213"/>
                  <a:ext cx="0" cy="1587"/>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90" name="Freeform 1925">
                  <a:extLst>
                    <a:ext uri="{FF2B5EF4-FFF2-40B4-BE49-F238E27FC236}">
                      <a16:creationId xmlns:a16="http://schemas.microsoft.com/office/drawing/2014/main" id="{345099D0-469B-B7CC-3D8D-1582F840A1B6}"/>
                    </a:ext>
                  </a:extLst>
                </p:cNvPr>
                <p:cNvSpPr>
                  <a:spLocks/>
                </p:cNvSpPr>
                <p:nvPr/>
              </p:nvSpPr>
              <p:spPr bwMode="auto">
                <a:xfrm>
                  <a:off x="6230938" y="5130800"/>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1" name="Freeform 1926">
                  <a:extLst>
                    <a:ext uri="{FF2B5EF4-FFF2-40B4-BE49-F238E27FC236}">
                      <a16:creationId xmlns:a16="http://schemas.microsoft.com/office/drawing/2014/main" id="{6C4D72A5-3E9F-4E8D-79F4-D665A635A7E1}"/>
                    </a:ext>
                  </a:extLst>
                </p:cNvPr>
                <p:cNvSpPr>
                  <a:spLocks/>
                </p:cNvSpPr>
                <p:nvPr/>
              </p:nvSpPr>
              <p:spPr bwMode="auto">
                <a:xfrm>
                  <a:off x="6230938" y="5130800"/>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92" name="Freeform 1927">
                  <a:extLst>
                    <a:ext uri="{FF2B5EF4-FFF2-40B4-BE49-F238E27FC236}">
                      <a16:creationId xmlns:a16="http://schemas.microsoft.com/office/drawing/2014/main" id="{86B92CE8-6E34-37F8-2943-A9DC138DA506}"/>
                    </a:ext>
                  </a:extLst>
                </p:cNvPr>
                <p:cNvSpPr>
                  <a:spLocks/>
                </p:cNvSpPr>
                <p:nvPr/>
              </p:nvSpPr>
              <p:spPr bwMode="auto">
                <a:xfrm>
                  <a:off x="6230938" y="5130800"/>
                  <a:ext cx="3175" cy="1587"/>
                </a:xfrm>
                <a:custGeom>
                  <a:avLst/>
                  <a:gdLst>
                    <a:gd name="T0" fmla="*/ 0 w 9"/>
                    <a:gd name="T1" fmla="*/ 5 h 5"/>
                    <a:gd name="T2" fmla="*/ 9 w 9"/>
                    <a:gd name="T3" fmla="*/ 3 h 5"/>
                    <a:gd name="T4" fmla="*/ 0 w 9"/>
                    <a:gd name="T5" fmla="*/ 0 h 5"/>
                    <a:gd name="T6" fmla="*/ 0 w 9"/>
                    <a:gd name="T7" fmla="*/ 3 h 5"/>
                    <a:gd name="T8" fmla="*/ 0 w 9"/>
                    <a:gd name="T9" fmla="*/ 5 h 5"/>
                  </a:gdLst>
                  <a:ahLst/>
                  <a:cxnLst>
                    <a:cxn ang="0">
                      <a:pos x="T0" y="T1"/>
                    </a:cxn>
                    <a:cxn ang="0">
                      <a:pos x="T2" y="T3"/>
                    </a:cxn>
                    <a:cxn ang="0">
                      <a:pos x="T4" y="T5"/>
                    </a:cxn>
                    <a:cxn ang="0">
                      <a:pos x="T6" y="T7"/>
                    </a:cxn>
                    <a:cxn ang="0">
                      <a:pos x="T8" y="T9"/>
                    </a:cxn>
                  </a:cxnLst>
                  <a:rect l="0" t="0" r="r" b="b"/>
                  <a:pathLst>
                    <a:path w="9" h="5">
                      <a:moveTo>
                        <a:pt x="0" y="5"/>
                      </a:moveTo>
                      <a:lnTo>
                        <a:pt x="9" y="3"/>
                      </a:lnTo>
                      <a:lnTo>
                        <a:pt x="0" y="0"/>
                      </a:lnTo>
                      <a:lnTo>
                        <a:pt x="0" y="3"/>
                      </a:lnTo>
                      <a:lnTo>
                        <a:pt x="0" y="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3" name="Freeform 1928">
                  <a:extLst>
                    <a:ext uri="{FF2B5EF4-FFF2-40B4-BE49-F238E27FC236}">
                      <a16:creationId xmlns:a16="http://schemas.microsoft.com/office/drawing/2014/main" id="{16CF107D-AB5E-0086-3D7E-3D97B5303CD5}"/>
                    </a:ext>
                  </a:extLst>
                </p:cNvPr>
                <p:cNvSpPr>
                  <a:spLocks/>
                </p:cNvSpPr>
                <p:nvPr/>
              </p:nvSpPr>
              <p:spPr bwMode="auto">
                <a:xfrm>
                  <a:off x="6230938" y="5130800"/>
                  <a:ext cx="3175" cy="1587"/>
                </a:xfrm>
                <a:custGeom>
                  <a:avLst/>
                  <a:gdLst>
                    <a:gd name="T0" fmla="*/ 0 w 9"/>
                    <a:gd name="T1" fmla="*/ 5 h 5"/>
                    <a:gd name="T2" fmla="*/ 9 w 9"/>
                    <a:gd name="T3" fmla="*/ 3 h 5"/>
                    <a:gd name="T4" fmla="*/ 0 w 9"/>
                    <a:gd name="T5" fmla="*/ 0 h 5"/>
                    <a:gd name="T6" fmla="*/ 0 w 9"/>
                    <a:gd name="T7" fmla="*/ 3 h 5"/>
                    <a:gd name="T8" fmla="*/ 0 w 9"/>
                    <a:gd name="T9" fmla="*/ 5 h 5"/>
                  </a:gdLst>
                  <a:ahLst/>
                  <a:cxnLst>
                    <a:cxn ang="0">
                      <a:pos x="T0" y="T1"/>
                    </a:cxn>
                    <a:cxn ang="0">
                      <a:pos x="T2" y="T3"/>
                    </a:cxn>
                    <a:cxn ang="0">
                      <a:pos x="T4" y="T5"/>
                    </a:cxn>
                    <a:cxn ang="0">
                      <a:pos x="T6" y="T7"/>
                    </a:cxn>
                    <a:cxn ang="0">
                      <a:pos x="T8" y="T9"/>
                    </a:cxn>
                  </a:cxnLst>
                  <a:rect l="0" t="0" r="r" b="b"/>
                  <a:pathLst>
                    <a:path w="9" h="5">
                      <a:moveTo>
                        <a:pt x="0" y="5"/>
                      </a:moveTo>
                      <a:lnTo>
                        <a:pt x="9" y="3"/>
                      </a:lnTo>
                      <a:lnTo>
                        <a:pt x="0" y="0"/>
                      </a:lnTo>
                      <a:lnTo>
                        <a:pt x="0" y="3"/>
                      </a:lnTo>
                      <a:lnTo>
                        <a:pt x="0" y="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4" name="Freeform 1929">
                  <a:extLst>
                    <a:ext uri="{FF2B5EF4-FFF2-40B4-BE49-F238E27FC236}">
                      <a16:creationId xmlns:a16="http://schemas.microsoft.com/office/drawing/2014/main" id="{8AD39652-AA8C-2160-F4E2-41D3431F094F}"/>
                    </a:ext>
                  </a:extLst>
                </p:cNvPr>
                <p:cNvSpPr>
                  <a:spLocks/>
                </p:cNvSpPr>
                <p:nvPr/>
              </p:nvSpPr>
              <p:spPr bwMode="auto">
                <a:xfrm>
                  <a:off x="6230938" y="5130800"/>
                  <a:ext cx="3175" cy="1587"/>
                </a:xfrm>
                <a:custGeom>
                  <a:avLst/>
                  <a:gdLst>
                    <a:gd name="T0" fmla="*/ 0 w 9"/>
                    <a:gd name="T1" fmla="*/ 5 h 5"/>
                    <a:gd name="T2" fmla="*/ 9 w 9"/>
                    <a:gd name="T3" fmla="*/ 3 h 5"/>
                    <a:gd name="T4" fmla="*/ 0 w 9"/>
                    <a:gd name="T5" fmla="*/ 0 h 5"/>
                    <a:gd name="T6" fmla="*/ 0 w 9"/>
                    <a:gd name="T7" fmla="*/ 3 h 5"/>
                    <a:gd name="T8" fmla="*/ 0 w 9"/>
                    <a:gd name="T9" fmla="*/ 5 h 5"/>
                  </a:gdLst>
                  <a:ahLst/>
                  <a:cxnLst>
                    <a:cxn ang="0">
                      <a:pos x="T0" y="T1"/>
                    </a:cxn>
                    <a:cxn ang="0">
                      <a:pos x="T2" y="T3"/>
                    </a:cxn>
                    <a:cxn ang="0">
                      <a:pos x="T4" y="T5"/>
                    </a:cxn>
                    <a:cxn ang="0">
                      <a:pos x="T6" y="T7"/>
                    </a:cxn>
                    <a:cxn ang="0">
                      <a:pos x="T8" y="T9"/>
                    </a:cxn>
                  </a:cxnLst>
                  <a:rect l="0" t="0" r="r" b="b"/>
                  <a:pathLst>
                    <a:path w="9" h="5">
                      <a:moveTo>
                        <a:pt x="0" y="5"/>
                      </a:moveTo>
                      <a:lnTo>
                        <a:pt x="9" y="3"/>
                      </a:lnTo>
                      <a:lnTo>
                        <a:pt x="0" y="0"/>
                      </a:lnTo>
                      <a:lnTo>
                        <a:pt x="0" y="3"/>
                      </a:lnTo>
                      <a:lnTo>
                        <a:pt x="0" y="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95" name="Rectangle 1930">
                  <a:extLst>
                    <a:ext uri="{FF2B5EF4-FFF2-40B4-BE49-F238E27FC236}">
                      <a16:creationId xmlns:a16="http://schemas.microsoft.com/office/drawing/2014/main" id="{4CDCA995-3CD0-086E-74D0-2B5E11AEDB90}"/>
                    </a:ext>
                  </a:extLst>
                </p:cNvPr>
                <p:cNvSpPr>
                  <a:spLocks noChangeArrowheads="1"/>
                </p:cNvSpPr>
                <p:nvPr/>
              </p:nvSpPr>
              <p:spPr bwMode="auto">
                <a:xfrm>
                  <a:off x="6230938" y="5132388"/>
                  <a:ext cx="3175"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6" name="Rectangle 1931">
                  <a:extLst>
                    <a:ext uri="{FF2B5EF4-FFF2-40B4-BE49-F238E27FC236}">
                      <a16:creationId xmlns:a16="http://schemas.microsoft.com/office/drawing/2014/main" id="{44363BCB-3E05-89D3-722F-7808F6DF6851}"/>
                    </a:ext>
                  </a:extLst>
                </p:cNvPr>
                <p:cNvSpPr>
                  <a:spLocks noChangeArrowheads="1"/>
                </p:cNvSpPr>
                <p:nvPr/>
              </p:nvSpPr>
              <p:spPr bwMode="auto">
                <a:xfrm>
                  <a:off x="6230938" y="5132388"/>
                  <a:ext cx="3175"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97" name="Freeform 1932">
                  <a:extLst>
                    <a:ext uri="{FF2B5EF4-FFF2-40B4-BE49-F238E27FC236}">
                      <a16:creationId xmlns:a16="http://schemas.microsoft.com/office/drawing/2014/main" id="{1E532DB6-3436-36D5-C2F6-17964D27FDA7}"/>
                    </a:ext>
                  </a:extLst>
                </p:cNvPr>
                <p:cNvSpPr>
                  <a:spLocks/>
                </p:cNvSpPr>
                <p:nvPr/>
              </p:nvSpPr>
              <p:spPr bwMode="auto">
                <a:xfrm>
                  <a:off x="6218238" y="5132388"/>
                  <a:ext cx="30162" cy="7937"/>
                </a:xfrm>
                <a:custGeom>
                  <a:avLst/>
                  <a:gdLst>
                    <a:gd name="T0" fmla="*/ 67 w 134"/>
                    <a:gd name="T1" fmla="*/ 27 h 33"/>
                    <a:gd name="T2" fmla="*/ 80 w 134"/>
                    <a:gd name="T3" fmla="*/ 25 h 33"/>
                    <a:gd name="T4" fmla="*/ 82 w 134"/>
                    <a:gd name="T5" fmla="*/ 28 h 33"/>
                    <a:gd name="T6" fmla="*/ 89 w 134"/>
                    <a:gd name="T7" fmla="*/ 27 h 33"/>
                    <a:gd name="T8" fmla="*/ 101 w 134"/>
                    <a:gd name="T9" fmla="*/ 31 h 33"/>
                    <a:gd name="T10" fmla="*/ 106 w 134"/>
                    <a:gd name="T11" fmla="*/ 30 h 33"/>
                    <a:gd name="T12" fmla="*/ 112 w 134"/>
                    <a:gd name="T13" fmla="*/ 33 h 33"/>
                    <a:gd name="T14" fmla="*/ 116 w 134"/>
                    <a:gd name="T15" fmla="*/ 28 h 33"/>
                    <a:gd name="T16" fmla="*/ 128 w 134"/>
                    <a:gd name="T17" fmla="*/ 19 h 33"/>
                    <a:gd name="T18" fmla="*/ 125 w 134"/>
                    <a:gd name="T19" fmla="*/ 16 h 33"/>
                    <a:gd name="T20" fmla="*/ 117 w 134"/>
                    <a:gd name="T21" fmla="*/ 17 h 33"/>
                    <a:gd name="T22" fmla="*/ 116 w 134"/>
                    <a:gd name="T23" fmla="*/ 17 h 33"/>
                    <a:gd name="T24" fmla="*/ 116 w 134"/>
                    <a:gd name="T25" fmla="*/ 24 h 33"/>
                    <a:gd name="T26" fmla="*/ 106 w 134"/>
                    <a:gd name="T27" fmla="*/ 30 h 33"/>
                    <a:gd name="T28" fmla="*/ 98 w 134"/>
                    <a:gd name="T29" fmla="*/ 22 h 33"/>
                    <a:gd name="T30" fmla="*/ 106 w 134"/>
                    <a:gd name="T31" fmla="*/ 17 h 33"/>
                    <a:gd name="T32" fmla="*/ 98 w 134"/>
                    <a:gd name="T33" fmla="*/ 7 h 33"/>
                    <a:gd name="T34" fmla="*/ 89 w 134"/>
                    <a:gd name="T35" fmla="*/ 12 h 33"/>
                    <a:gd name="T36" fmla="*/ 89 w 134"/>
                    <a:gd name="T37" fmla="*/ 19 h 33"/>
                    <a:gd name="T38" fmla="*/ 80 w 134"/>
                    <a:gd name="T39" fmla="*/ 25 h 33"/>
                    <a:gd name="T40" fmla="*/ 71 w 134"/>
                    <a:gd name="T41" fmla="*/ 25 h 33"/>
                    <a:gd name="T42" fmla="*/ 62 w 134"/>
                    <a:gd name="T43" fmla="*/ 19 h 33"/>
                    <a:gd name="T44" fmla="*/ 80 w 134"/>
                    <a:gd name="T45" fmla="*/ 16 h 33"/>
                    <a:gd name="T46" fmla="*/ 71 w 134"/>
                    <a:gd name="T47" fmla="*/ 10 h 33"/>
                    <a:gd name="T48" fmla="*/ 62 w 134"/>
                    <a:gd name="T49" fmla="*/ 2 h 33"/>
                    <a:gd name="T50" fmla="*/ 62 w 134"/>
                    <a:gd name="T51" fmla="*/ 3 h 33"/>
                    <a:gd name="T52" fmla="*/ 53 w 134"/>
                    <a:gd name="T53" fmla="*/ 8 h 33"/>
                    <a:gd name="T54" fmla="*/ 53 w 134"/>
                    <a:gd name="T55" fmla="*/ 19 h 33"/>
                    <a:gd name="T56" fmla="*/ 62 w 134"/>
                    <a:gd name="T57" fmla="*/ 25 h 33"/>
                    <a:gd name="T58" fmla="*/ 36 w 134"/>
                    <a:gd name="T59" fmla="*/ 20 h 33"/>
                    <a:gd name="T60" fmla="*/ 53 w 134"/>
                    <a:gd name="T61" fmla="*/ 16 h 33"/>
                    <a:gd name="T62" fmla="*/ 36 w 134"/>
                    <a:gd name="T63" fmla="*/ 12 h 33"/>
                    <a:gd name="T64" fmla="*/ 26 w 134"/>
                    <a:gd name="T65" fmla="*/ 7 h 33"/>
                    <a:gd name="T66" fmla="*/ 26 w 134"/>
                    <a:gd name="T67" fmla="*/ 17 h 33"/>
                    <a:gd name="T68" fmla="*/ 36 w 134"/>
                    <a:gd name="T69" fmla="*/ 22 h 33"/>
                    <a:gd name="T70" fmla="*/ 18 w 134"/>
                    <a:gd name="T71" fmla="*/ 30 h 33"/>
                    <a:gd name="T72" fmla="*/ 18 w 134"/>
                    <a:gd name="T73" fmla="*/ 19 h 33"/>
                    <a:gd name="T74" fmla="*/ 9 w 134"/>
                    <a:gd name="T75" fmla="*/ 19 h 33"/>
                    <a:gd name="T76" fmla="*/ 0 w 134"/>
                    <a:gd name="T77" fmla="*/ 19 h 33"/>
                    <a:gd name="T78" fmla="*/ 8 w 134"/>
                    <a:gd name="T79" fmla="*/ 24 h 33"/>
                    <a:gd name="T80" fmla="*/ 9 w 134"/>
                    <a:gd name="T81" fmla="*/ 28 h 33"/>
                    <a:gd name="T82" fmla="*/ 21 w 134"/>
                    <a:gd name="T83" fmla="*/ 32 h 33"/>
                    <a:gd name="T84" fmla="*/ 28 w 134"/>
                    <a:gd name="T85" fmla="*/ 31 h 33"/>
                    <a:gd name="T86" fmla="*/ 36 w 134"/>
                    <a:gd name="T87" fmla="*/ 29 h 33"/>
                    <a:gd name="T88" fmla="*/ 45 w 134"/>
                    <a:gd name="T89" fmla="*/ 29 h 33"/>
                    <a:gd name="T90" fmla="*/ 53 w 134"/>
                    <a:gd name="T91" fmla="*/ 25 h 33"/>
                    <a:gd name="T92" fmla="*/ 58 w 134"/>
                    <a:gd name="T93" fmla="*/ 28 h 33"/>
                    <a:gd name="T94" fmla="*/ 62 w 134"/>
                    <a:gd name="T95" fmla="*/ 24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34" h="33">
                      <a:moveTo>
                        <a:pt x="62" y="24"/>
                      </a:moveTo>
                      <a:lnTo>
                        <a:pt x="62" y="24"/>
                      </a:lnTo>
                      <a:lnTo>
                        <a:pt x="67" y="27"/>
                      </a:lnTo>
                      <a:lnTo>
                        <a:pt x="71" y="28"/>
                      </a:lnTo>
                      <a:lnTo>
                        <a:pt x="75" y="27"/>
                      </a:lnTo>
                      <a:lnTo>
                        <a:pt x="80" y="25"/>
                      </a:lnTo>
                      <a:lnTo>
                        <a:pt x="80" y="25"/>
                      </a:lnTo>
                      <a:lnTo>
                        <a:pt x="81" y="27"/>
                      </a:lnTo>
                      <a:lnTo>
                        <a:pt x="82" y="28"/>
                      </a:lnTo>
                      <a:lnTo>
                        <a:pt x="85" y="29"/>
                      </a:lnTo>
                      <a:lnTo>
                        <a:pt x="88" y="28"/>
                      </a:lnTo>
                      <a:lnTo>
                        <a:pt x="89" y="27"/>
                      </a:lnTo>
                      <a:lnTo>
                        <a:pt x="89" y="27"/>
                      </a:lnTo>
                      <a:lnTo>
                        <a:pt x="95" y="30"/>
                      </a:lnTo>
                      <a:lnTo>
                        <a:pt x="101" y="31"/>
                      </a:lnTo>
                      <a:lnTo>
                        <a:pt x="105" y="31"/>
                      </a:lnTo>
                      <a:lnTo>
                        <a:pt x="106" y="30"/>
                      </a:lnTo>
                      <a:lnTo>
                        <a:pt x="106" y="30"/>
                      </a:lnTo>
                      <a:lnTo>
                        <a:pt x="107" y="31"/>
                      </a:lnTo>
                      <a:lnTo>
                        <a:pt x="108" y="32"/>
                      </a:lnTo>
                      <a:lnTo>
                        <a:pt x="112" y="33"/>
                      </a:lnTo>
                      <a:lnTo>
                        <a:pt x="115" y="31"/>
                      </a:lnTo>
                      <a:lnTo>
                        <a:pt x="116" y="30"/>
                      </a:lnTo>
                      <a:lnTo>
                        <a:pt x="116" y="28"/>
                      </a:lnTo>
                      <a:lnTo>
                        <a:pt x="116" y="28"/>
                      </a:lnTo>
                      <a:lnTo>
                        <a:pt x="125" y="21"/>
                      </a:lnTo>
                      <a:lnTo>
                        <a:pt x="128" y="19"/>
                      </a:lnTo>
                      <a:lnTo>
                        <a:pt x="134" y="19"/>
                      </a:lnTo>
                      <a:lnTo>
                        <a:pt x="125" y="14"/>
                      </a:lnTo>
                      <a:lnTo>
                        <a:pt x="125" y="16"/>
                      </a:lnTo>
                      <a:lnTo>
                        <a:pt x="125" y="16"/>
                      </a:lnTo>
                      <a:lnTo>
                        <a:pt x="121" y="16"/>
                      </a:lnTo>
                      <a:lnTo>
                        <a:pt x="117" y="17"/>
                      </a:lnTo>
                      <a:lnTo>
                        <a:pt x="117" y="18"/>
                      </a:lnTo>
                      <a:lnTo>
                        <a:pt x="116" y="19"/>
                      </a:lnTo>
                      <a:lnTo>
                        <a:pt x="116" y="17"/>
                      </a:lnTo>
                      <a:lnTo>
                        <a:pt x="116" y="19"/>
                      </a:lnTo>
                      <a:lnTo>
                        <a:pt x="106" y="19"/>
                      </a:lnTo>
                      <a:lnTo>
                        <a:pt x="116" y="24"/>
                      </a:lnTo>
                      <a:lnTo>
                        <a:pt x="106" y="24"/>
                      </a:lnTo>
                      <a:lnTo>
                        <a:pt x="116" y="25"/>
                      </a:lnTo>
                      <a:lnTo>
                        <a:pt x="106" y="30"/>
                      </a:lnTo>
                      <a:lnTo>
                        <a:pt x="106" y="25"/>
                      </a:lnTo>
                      <a:lnTo>
                        <a:pt x="98" y="27"/>
                      </a:lnTo>
                      <a:lnTo>
                        <a:pt x="98" y="22"/>
                      </a:lnTo>
                      <a:lnTo>
                        <a:pt x="98" y="24"/>
                      </a:lnTo>
                      <a:lnTo>
                        <a:pt x="106" y="20"/>
                      </a:lnTo>
                      <a:lnTo>
                        <a:pt x="106" y="17"/>
                      </a:lnTo>
                      <a:lnTo>
                        <a:pt x="98" y="14"/>
                      </a:lnTo>
                      <a:lnTo>
                        <a:pt x="98" y="12"/>
                      </a:lnTo>
                      <a:lnTo>
                        <a:pt x="98" y="7"/>
                      </a:lnTo>
                      <a:lnTo>
                        <a:pt x="98" y="5"/>
                      </a:lnTo>
                      <a:lnTo>
                        <a:pt x="89" y="7"/>
                      </a:lnTo>
                      <a:lnTo>
                        <a:pt x="89" y="12"/>
                      </a:lnTo>
                      <a:lnTo>
                        <a:pt x="89" y="14"/>
                      </a:lnTo>
                      <a:lnTo>
                        <a:pt x="80" y="16"/>
                      </a:lnTo>
                      <a:lnTo>
                        <a:pt x="89" y="19"/>
                      </a:lnTo>
                      <a:lnTo>
                        <a:pt x="80" y="20"/>
                      </a:lnTo>
                      <a:lnTo>
                        <a:pt x="89" y="20"/>
                      </a:lnTo>
                      <a:lnTo>
                        <a:pt x="80" y="25"/>
                      </a:lnTo>
                      <a:lnTo>
                        <a:pt x="80" y="20"/>
                      </a:lnTo>
                      <a:lnTo>
                        <a:pt x="71" y="25"/>
                      </a:lnTo>
                      <a:lnTo>
                        <a:pt x="71" y="25"/>
                      </a:lnTo>
                      <a:lnTo>
                        <a:pt x="66" y="23"/>
                      </a:lnTo>
                      <a:lnTo>
                        <a:pt x="63" y="20"/>
                      </a:lnTo>
                      <a:lnTo>
                        <a:pt x="62" y="19"/>
                      </a:lnTo>
                      <a:lnTo>
                        <a:pt x="62" y="17"/>
                      </a:lnTo>
                      <a:lnTo>
                        <a:pt x="71" y="19"/>
                      </a:lnTo>
                      <a:lnTo>
                        <a:pt x="80" y="16"/>
                      </a:lnTo>
                      <a:lnTo>
                        <a:pt x="80" y="12"/>
                      </a:lnTo>
                      <a:lnTo>
                        <a:pt x="71" y="8"/>
                      </a:lnTo>
                      <a:lnTo>
                        <a:pt x="71" y="10"/>
                      </a:lnTo>
                      <a:lnTo>
                        <a:pt x="71" y="8"/>
                      </a:lnTo>
                      <a:lnTo>
                        <a:pt x="71" y="3"/>
                      </a:lnTo>
                      <a:lnTo>
                        <a:pt x="62" y="2"/>
                      </a:lnTo>
                      <a:lnTo>
                        <a:pt x="62" y="0"/>
                      </a:lnTo>
                      <a:lnTo>
                        <a:pt x="62" y="2"/>
                      </a:lnTo>
                      <a:lnTo>
                        <a:pt x="62" y="3"/>
                      </a:lnTo>
                      <a:lnTo>
                        <a:pt x="62" y="8"/>
                      </a:lnTo>
                      <a:lnTo>
                        <a:pt x="62" y="10"/>
                      </a:lnTo>
                      <a:lnTo>
                        <a:pt x="53" y="8"/>
                      </a:lnTo>
                      <a:lnTo>
                        <a:pt x="53" y="12"/>
                      </a:lnTo>
                      <a:lnTo>
                        <a:pt x="53" y="16"/>
                      </a:lnTo>
                      <a:lnTo>
                        <a:pt x="53" y="19"/>
                      </a:lnTo>
                      <a:lnTo>
                        <a:pt x="62" y="17"/>
                      </a:lnTo>
                      <a:lnTo>
                        <a:pt x="62" y="17"/>
                      </a:lnTo>
                      <a:lnTo>
                        <a:pt x="62" y="25"/>
                      </a:lnTo>
                      <a:lnTo>
                        <a:pt x="53" y="20"/>
                      </a:lnTo>
                      <a:lnTo>
                        <a:pt x="45" y="25"/>
                      </a:lnTo>
                      <a:lnTo>
                        <a:pt x="36" y="20"/>
                      </a:lnTo>
                      <a:lnTo>
                        <a:pt x="45" y="20"/>
                      </a:lnTo>
                      <a:lnTo>
                        <a:pt x="45" y="19"/>
                      </a:lnTo>
                      <a:lnTo>
                        <a:pt x="53" y="16"/>
                      </a:lnTo>
                      <a:lnTo>
                        <a:pt x="45" y="14"/>
                      </a:lnTo>
                      <a:lnTo>
                        <a:pt x="45" y="12"/>
                      </a:lnTo>
                      <a:lnTo>
                        <a:pt x="36" y="12"/>
                      </a:lnTo>
                      <a:lnTo>
                        <a:pt x="36" y="7"/>
                      </a:lnTo>
                      <a:lnTo>
                        <a:pt x="36" y="5"/>
                      </a:lnTo>
                      <a:lnTo>
                        <a:pt x="26" y="7"/>
                      </a:lnTo>
                      <a:lnTo>
                        <a:pt x="36" y="12"/>
                      </a:lnTo>
                      <a:lnTo>
                        <a:pt x="26" y="14"/>
                      </a:lnTo>
                      <a:lnTo>
                        <a:pt x="26" y="17"/>
                      </a:lnTo>
                      <a:lnTo>
                        <a:pt x="26" y="20"/>
                      </a:lnTo>
                      <a:lnTo>
                        <a:pt x="26" y="24"/>
                      </a:lnTo>
                      <a:lnTo>
                        <a:pt x="36" y="22"/>
                      </a:lnTo>
                      <a:lnTo>
                        <a:pt x="36" y="27"/>
                      </a:lnTo>
                      <a:lnTo>
                        <a:pt x="26" y="25"/>
                      </a:lnTo>
                      <a:lnTo>
                        <a:pt x="18" y="30"/>
                      </a:lnTo>
                      <a:lnTo>
                        <a:pt x="18" y="25"/>
                      </a:lnTo>
                      <a:lnTo>
                        <a:pt x="18" y="24"/>
                      </a:lnTo>
                      <a:lnTo>
                        <a:pt x="18" y="19"/>
                      </a:lnTo>
                      <a:lnTo>
                        <a:pt x="18" y="17"/>
                      </a:lnTo>
                      <a:lnTo>
                        <a:pt x="9" y="19"/>
                      </a:lnTo>
                      <a:lnTo>
                        <a:pt x="9" y="19"/>
                      </a:lnTo>
                      <a:lnTo>
                        <a:pt x="9" y="16"/>
                      </a:lnTo>
                      <a:lnTo>
                        <a:pt x="0" y="14"/>
                      </a:lnTo>
                      <a:lnTo>
                        <a:pt x="0" y="19"/>
                      </a:lnTo>
                      <a:lnTo>
                        <a:pt x="0" y="19"/>
                      </a:lnTo>
                      <a:lnTo>
                        <a:pt x="5" y="21"/>
                      </a:lnTo>
                      <a:lnTo>
                        <a:pt x="8" y="24"/>
                      </a:lnTo>
                      <a:lnTo>
                        <a:pt x="9" y="26"/>
                      </a:lnTo>
                      <a:lnTo>
                        <a:pt x="9" y="28"/>
                      </a:lnTo>
                      <a:lnTo>
                        <a:pt x="9" y="28"/>
                      </a:lnTo>
                      <a:lnTo>
                        <a:pt x="14" y="31"/>
                      </a:lnTo>
                      <a:lnTo>
                        <a:pt x="18" y="33"/>
                      </a:lnTo>
                      <a:lnTo>
                        <a:pt x="21" y="32"/>
                      </a:lnTo>
                      <a:lnTo>
                        <a:pt x="26" y="30"/>
                      </a:lnTo>
                      <a:lnTo>
                        <a:pt x="26" y="30"/>
                      </a:lnTo>
                      <a:lnTo>
                        <a:pt x="28" y="31"/>
                      </a:lnTo>
                      <a:lnTo>
                        <a:pt x="31" y="31"/>
                      </a:lnTo>
                      <a:lnTo>
                        <a:pt x="34" y="30"/>
                      </a:lnTo>
                      <a:lnTo>
                        <a:pt x="36" y="29"/>
                      </a:lnTo>
                      <a:lnTo>
                        <a:pt x="36" y="27"/>
                      </a:lnTo>
                      <a:lnTo>
                        <a:pt x="36" y="27"/>
                      </a:lnTo>
                      <a:lnTo>
                        <a:pt x="45" y="29"/>
                      </a:lnTo>
                      <a:lnTo>
                        <a:pt x="48" y="28"/>
                      </a:lnTo>
                      <a:lnTo>
                        <a:pt x="53" y="25"/>
                      </a:lnTo>
                      <a:lnTo>
                        <a:pt x="53" y="25"/>
                      </a:lnTo>
                      <a:lnTo>
                        <a:pt x="54" y="26"/>
                      </a:lnTo>
                      <a:lnTo>
                        <a:pt x="55" y="27"/>
                      </a:lnTo>
                      <a:lnTo>
                        <a:pt x="58" y="28"/>
                      </a:lnTo>
                      <a:lnTo>
                        <a:pt x="61" y="27"/>
                      </a:lnTo>
                      <a:lnTo>
                        <a:pt x="62" y="26"/>
                      </a:lnTo>
                      <a:lnTo>
                        <a:pt x="62" y="2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8" name="Freeform 1933">
                  <a:extLst>
                    <a:ext uri="{FF2B5EF4-FFF2-40B4-BE49-F238E27FC236}">
                      <a16:creationId xmlns:a16="http://schemas.microsoft.com/office/drawing/2014/main" id="{C40038F9-D1C6-0F62-DCDF-1FF6E1207237}"/>
                    </a:ext>
                  </a:extLst>
                </p:cNvPr>
                <p:cNvSpPr>
                  <a:spLocks/>
                </p:cNvSpPr>
                <p:nvPr/>
              </p:nvSpPr>
              <p:spPr bwMode="auto">
                <a:xfrm>
                  <a:off x="6218238" y="5132388"/>
                  <a:ext cx="30162" cy="7937"/>
                </a:xfrm>
                <a:custGeom>
                  <a:avLst/>
                  <a:gdLst>
                    <a:gd name="T0" fmla="*/ 67 w 134"/>
                    <a:gd name="T1" fmla="*/ 27 h 33"/>
                    <a:gd name="T2" fmla="*/ 80 w 134"/>
                    <a:gd name="T3" fmla="*/ 25 h 33"/>
                    <a:gd name="T4" fmla="*/ 82 w 134"/>
                    <a:gd name="T5" fmla="*/ 28 h 33"/>
                    <a:gd name="T6" fmla="*/ 89 w 134"/>
                    <a:gd name="T7" fmla="*/ 27 h 33"/>
                    <a:gd name="T8" fmla="*/ 101 w 134"/>
                    <a:gd name="T9" fmla="*/ 31 h 33"/>
                    <a:gd name="T10" fmla="*/ 106 w 134"/>
                    <a:gd name="T11" fmla="*/ 30 h 33"/>
                    <a:gd name="T12" fmla="*/ 112 w 134"/>
                    <a:gd name="T13" fmla="*/ 33 h 33"/>
                    <a:gd name="T14" fmla="*/ 116 w 134"/>
                    <a:gd name="T15" fmla="*/ 28 h 33"/>
                    <a:gd name="T16" fmla="*/ 128 w 134"/>
                    <a:gd name="T17" fmla="*/ 19 h 33"/>
                    <a:gd name="T18" fmla="*/ 125 w 134"/>
                    <a:gd name="T19" fmla="*/ 16 h 33"/>
                    <a:gd name="T20" fmla="*/ 117 w 134"/>
                    <a:gd name="T21" fmla="*/ 17 h 33"/>
                    <a:gd name="T22" fmla="*/ 116 w 134"/>
                    <a:gd name="T23" fmla="*/ 17 h 33"/>
                    <a:gd name="T24" fmla="*/ 116 w 134"/>
                    <a:gd name="T25" fmla="*/ 24 h 33"/>
                    <a:gd name="T26" fmla="*/ 106 w 134"/>
                    <a:gd name="T27" fmla="*/ 30 h 33"/>
                    <a:gd name="T28" fmla="*/ 98 w 134"/>
                    <a:gd name="T29" fmla="*/ 22 h 33"/>
                    <a:gd name="T30" fmla="*/ 106 w 134"/>
                    <a:gd name="T31" fmla="*/ 17 h 33"/>
                    <a:gd name="T32" fmla="*/ 98 w 134"/>
                    <a:gd name="T33" fmla="*/ 7 h 33"/>
                    <a:gd name="T34" fmla="*/ 89 w 134"/>
                    <a:gd name="T35" fmla="*/ 12 h 33"/>
                    <a:gd name="T36" fmla="*/ 89 w 134"/>
                    <a:gd name="T37" fmla="*/ 19 h 33"/>
                    <a:gd name="T38" fmla="*/ 80 w 134"/>
                    <a:gd name="T39" fmla="*/ 25 h 33"/>
                    <a:gd name="T40" fmla="*/ 71 w 134"/>
                    <a:gd name="T41" fmla="*/ 25 h 33"/>
                    <a:gd name="T42" fmla="*/ 62 w 134"/>
                    <a:gd name="T43" fmla="*/ 19 h 33"/>
                    <a:gd name="T44" fmla="*/ 80 w 134"/>
                    <a:gd name="T45" fmla="*/ 16 h 33"/>
                    <a:gd name="T46" fmla="*/ 71 w 134"/>
                    <a:gd name="T47" fmla="*/ 10 h 33"/>
                    <a:gd name="T48" fmla="*/ 62 w 134"/>
                    <a:gd name="T49" fmla="*/ 2 h 33"/>
                    <a:gd name="T50" fmla="*/ 62 w 134"/>
                    <a:gd name="T51" fmla="*/ 3 h 33"/>
                    <a:gd name="T52" fmla="*/ 53 w 134"/>
                    <a:gd name="T53" fmla="*/ 8 h 33"/>
                    <a:gd name="T54" fmla="*/ 53 w 134"/>
                    <a:gd name="T55" fmla="*/ 19 h 33"/>
                    <a:gd name="T56" fmla="*/ 62 w 134"/>
                    <a:gd name="T57" fmla="*/ 25 h 33"/>
                    <a:gd name="T58" fmla="*/ 36 w 134"/>
                    <a:gd name="T59" fmla="*/ 20 h 33"/>
                    <a:gd name="T60" fmla="*/ 53 w 134"/>
                    <a:gd name="T61" fmla="*/ 16 h 33"/>
                    <a:gd name="T62" fmla="*/ 36 w 134"/>
                    <a:gd name="T63" fmla="*/ 12 h 33"/>
                    <a:gd name="T64" fmla="*/ 26 w 134"/>
                    <a:gd name="T65" fmla="*/ 7 h 33"/>
                    <a:gd name="T66" fmla="*/ 26 w 134"/>
                    <a:gd name="T67" fmla="*/ 17 h 33"/>
                    <a:gd name="T68" fmla="*/ 36 w 134"/>
                    <a:gd name="T69" fmla="*/ 22 h 33"/>
                    <a:gd name="T70" fmla="*/ 18 w 134"/>
                    <a:gd name="T71" fmla="*/ 30 h 33"/>
                    <a:gd name="T72" fmla="*/ 18 w 134"/>
                    <a:gd name="T73" fmla="*/ 19 h 33"/>
                    <a:gd name="T74" fmla="*/ 9 w 134"/>
                    <a:gd name="T75" fmla="*/ 19 h 33"/>
                    <a:gd name="T76" fmla="*/ 0 w 134"/>
                    <a:gd name="T77" fmla="*/ 19 h 33"/>
                    <a:gd name="T78" fmla="*/ 8 w 134"/>
                    <a:gd name="T79" fmla="*/ 24 h 33"/>
                    <a:gd name="T80" fmla="*/ 9 w 134"/>
                    <a:gd name="T81" fmla="*/ 28 h 33"/>
                    <a:gd name="T82" fmla="*/ 21 w 134"/>
                    <a:gd name="T83" fmla="*/ 32 h 33"/>
                    <a:gd name="T84" fmla="*/ 28 w 134"/>
                    <a:gd name="T85" fmla="*/ 31 h 33"/>
                    <a:gd name="T86" fmla="*/ 36 w 134"/>
                    <a:gd name="T87" fmla="*/ 29 h 33"/>
                    <a:gd name="T88" fmla="*/ 45 w 134"/>
                    <a:gd name="T89" fmla="*/ 29 h 33"/>
                    <a:gd name="T90" fmla="*/ 53 w 134"/>
                    <a:gd name="T91" fmla="*/ 25 h 33"/>
                    <a:gd name="T92" fmla="*/ 58 w 134"/>
                    <a:gd name="T93" fmla="*/ 28 h 33"/>
                    <a:gd name="T94" fmla="*/ 62 w 134"/>
                    <a:gd name="T95" fmla="*/ 24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34" h="33">
                      <a:moveTo>
                        <a:pt x="62" y="24"/>
                      </a:moveTo>
                      <a:lnTo>
                        <a:pt x="62" y="24"/>
                      </a:lnTo>
                      <a:lnTo>
                        <a:pt x="67" y="27"/>
                      </a:lnTo>
                      <a:lnTo>
                        <a:pt x="71" y="28"/>
                      </a:lnTo>
                      <a:lnTo>
                        <a:pt x="75" y="27"/>
                      </a:lnTo>
                      <a:lnTo>
                        <a:pt x="80" y="25"/>
                      </a:lnTo>
                      <a:lnTo>
                        <a:pt x="80" y="25"/>
                      </a:lnTo>
                      <a:lnTo>
                        <a:pt x="81" y="27"/>
                      </a:lnTo>
                      <a:lnTo>
                        <a:pt x="82" y="28"/>
                      </a:lnTo>
                      <a:lnTo>
                        <a:pt x="85" y="29"/>
                      </a:lnTo>
                      <a:lnTo>
                        <a:pt x="88" y="28"/>
                      </a:lnTo>
                      <a:lnTo>
                        <a:pt x="89" y="27"/>
                      </a:lnTo>
                      <a:lnTo>
                        <a:pt x="89" y="27"/>
                      </a:lnTo>
                      <a:lnTo>
                        <a:pt x="95" y="30"/>
                      </a:lnTo>
                      <a:lnTo>
                        <a:pt x="101" y="31"/>
                      </a:lnTo>
                      <a:lnTo>
                        <a:pt x="105" y="31"/>
                      </a:lnTo>
                      <a:lnTo>
                        <a:pt x="106" y="30"/>
                      </a:lnTo>
                      <a:lnTo>
                        <a:pt x="106" y="30"/>
                      </a:lnTo>
                      <a:lnTo>
                        <a:pt x="107" y="31"/>
                      </a:lnTo>
                      <a:lnTo>
                        <a:pt x="108" y="32"/>
                      </a:lnTo>
                      <a:lnTo>
                        <a:pt x="112" y="33"/>
                      </a:lnTo>
                      <a:lnTo>
                        <a:pt x="115" y="31"/>
                      </a:lnTo>
                      <a:lnTo>
                        <a:pt x="116" y="30"/>
                      </a:lnTo>
                      <a:lnTo>
                        <a:pt x="116" y="28"/>
                      </a:lnTo>
                      <a:lnTo>
                        <a:pt x="116" y="28"/>
                      </a:lnTo>
                      <a:lnTo>
                        <a:pt x="125" y="21"/>
                      </a:lnTo>
                      <a:lnTo>
                        <a:pt x="128" y="19"/>
                      </a:lnTo>
                      <a:lnTo>
                        <a:pt x="134" y="19"/>
                      </a:lnTo>
                      <a:lnTo>
                        <a:pt x="125" y="14"/>
                      </a:lnTo>
                      <a:lnTo>
                        <a:pt x="125" y="16"/>
                      </a:lnTo>
                      <a:lnTo>
                        <a:pt x="125" y="16"/>
                      </a:lnTo>
                      <a:lnTo>
                        <a:pt x="121" y="16"/>
                      </a:lnTo>
                      <a:lnTo>
                        <a:pt x="117" y="17"/>
                      </a:lnTo>
                      <a:lnTo>
                        <a:pt x="117" y="18"/>
                      </a:lnTo>
                      <a:lnTo>
                        <a:pt x="116" y="19"/>
                      </a:lnTo>
                      <a:lnTo>
                        <a:pt x="116" y="17"/>
                      </a:lnTo>
                      <a:lnTo>
                        <a:pt x="116" y="19"/>
                      </a:lnTo>
                      <a:lnTo>
                        <a:pt x="106" y="19"/>
                      </a:lnTo>
                      <a:lnTo>
                        <a:pt x="116" y="24"/>
                      </a:lnTo>
                      <a:lnTo>
                        <a:pt x="106" y="24"/>
                      </a:lnTo>
                      <a:lnTo>
                        <a:pt x="116" y="25"/>
                      </a:lnTo>
                      <a:lnTo>
                        <a:pt x="106" y="30"/>
                      </a:lnTo>
                      <a:lnTo>
                        <a:pt x="106" y="25"/>
                      </a:lnTo>
                      <a:lnTo>
                        <a:pt x="98" y="27"/>
                      </a:lnTo>
                      <a:lnTo>
                        <a:pt x="98" y="22"/>
                      </a:lnTo>
                      <a:lnTo>
                        <a:pt x="98" y="24"/>
                      </a:lnTo>
                      <a:lnTo>
                        <a:pt x="106" y="20"/>
                      </a:lnTo>
                      <a:lnTo>
                        <a:pt x="106" y="17"/>
                      </a:lnTo>
                      <a:lnTo>
                        <a:pt x="98" y="14"/>
                      </a:lnTo>
                      <a:lnTo>
                        <a:pt x="98" y="12"/>
                      </a:lnTo>
                      <a:lnTo>
                        <a:pt x="98" y="7"/>
                      </a:lnTo>
                      <a:lnTo>
                        <a:pt x="98" y="5"/>
                      </a:lnTo>
                      <a:lnTo>
                        <a:pt x="89" y="7"/>
                      </a:lnTo>
                      <a:lnTo>
                        <a:pt x="89" y="12"/>
                      </a:lnTo>
                      <a:lnTo>
                        <a:pt x="89" y="14"/>
                      </a:lnTo>
                      <a:lnTo>
                        <a:pt x="80" y="16"/>
                      </a:lnTo>
                      <a:lnTo>
                        <a:pt x="89" y="19"/>
                      </a:lnTo>
                      <a:lnTo>
                        <a:pt x="80" y="20"/>
                      </a:lnTo>
                      <a:lnTo>
                        <a:pt x="89" y="20"/>
                      </a:lnTo>
                      <a:lnTo>
                        <a:pt x="80" y="25"/>
                      </a:lnTo>
                      <a:lnTo>
                        <a:pt x="80" y="20"/>
                      </a:lnTo>
                      <a:lnTo>
                        <a:pt x="71" y="25"/>
                      </a:lnTo>
                      <a:lnTo>
                        <a:pt x="71" y="25"/>
                      </a:lnTo>
                      <a:lnTo>
                        <a:pt x="66" y="23"/>
                      </a:lnTo>
                      <a:lnTo>
                        <a:pt x="63" y="20"/>
                      </a:lnTo>
                      <a:lnTo>
                        <a:pt x="62" y="19"/>
                      </a:lnTo>
                      <a:lnTo>
                        <a:pt x="62" y="17"/>
                      </a:lnTo>
                      <a:lnTo>
                        <a:pt x="71" y="19"/>
                      </a:lnTo>
                      <a:lnTo>
                        <a:pt x="80" y="16"/>
                      </a:lnTo>
                      <a:lnTo>
                        <a:pt x="80" y="12"/>
                      </a:lnTo>
                      <a:lnTo>
                        <a:pt x="71" y="8"/>
                      </a:lnTo>
                      <a:lnTo>
                        <a:pt x="71" y="10"/>
                      </a:lnTo>
                      <a:lnTo>
                        <a:pt x="71" y="8"/>
                      </a:lnTo>
                      <a:lnTo>
                        <a:pt x="71" y="3"/>
                      </a:lnTo>
                      <a:lnTo>
                        <a:pt x="62" y="2"/>
                      </a:lnTo>
                      <a:lnTo>
                        <a:pt x="62" y="0"/>
                      </a:lnTo>
                      <a:lnTo>
                        <a:pt x="62" y="2"/>
                      </a:lnTo>
                      <a:lnTo>
                        <a:pt x="62" y="3"/>
                      </a:lnTo>
                      <a:lnTo>
                        <a:pt x="62" y="8"/>
                      </a:lnTo>
                      <a:lnTo>
                        <a:pt x="62" y="10"/>
                      </a:lnTo>
                      <a:lnTo>
                        <a:pt x="53" y="8"/>
                      </a:lnTo>
                      <a:lnTo>
                        <a:pt x="53" y="12"/>
                      </a:lnTo>
                      <a:lnTo>
                        <a:pt x="53" y="16"/>
                      </a:lnTo>
                      <a:lnTo>
                        <a:pt x="53" y="19"/>
                      </a:lnTo>
                      <a:lnTo>
                        <a:pt x="62" y="17"/>
                      </a:lnTo>
                      <a:lnTo>
                        <a:pt x="62" y="17"/>
                      </a:lnTo>
                      <a:lnTo>
                        <a:pt x="62" y="25"/>
                      </a:lnTo>
                      <a:lnTo>
                        <a:pt x="53" y="20"/>
                      </a:lnTo>
                      <a:lnTo>
                        <a:pt x="45" y="25"/>
                      </a:lnTo>
                      <a:lnTo>
                        <a:pt x="36" y="20"/>
                      </a:lnTo>
                      <a:lnTo>
                        <a:pt x="45" y="20"/>
                      </a:lnTo>
                      <a:lnTo>
                        <a:pt x="45" y="19"/>
                      </a:lnTo>
                      <a:lnTo>
                        <a:pt x="53" y="16"/>
                      </a:lnTo>
                      <a:lnTo>
                        <a:pt x="45" y="14"/>
                      </a:lnTo>
                      <a:lnTo>
                        <a:pt x="45" y="12"/>
                      </a:lnTo>
                      <a:lnTo>
                        <a:pt x="36" y="12"/>
                      </a:lnTo>
                      <a:lnTo>
                        <a:pt x="36" y="7"/>
                      </a:lnTo>
                      <a:lnTo>
                        <a:pt x="36" y="5"/>
                      </a:lnTo>
                      <a:lnTo>
                        <a:pt x="26" y="7"/>
                      </a:lnTo>
                      <a:lnTo>
                        <a:pt x="36" y="12"/>
                      </a:lnTo>
                      <a:lnTo>
                        <a:pt x="26" y="14"/>
                      </a:lnTo>
                      <a:lnTo>
                        <a:pt x="26" y="17"/>
                      </a:lnTo>
                      <a:lnTo>
                        <a:pt x="26" y="20"/>
                      </a:lnTo>
                      <a:lnTo>
                        <a:pt x="26" y="24"/>
                      </a:lnTo>
                      <a:lnTo>
                        <a:pt x="36" y="22"/>
                      </a:lnTo>
                      <a:lnTo>
                        <a:pt x="36" y="27"/>
                      </a:lnTo>
                      <a:lnTo>
                        <a:pt x="26" y="25"/>
                      </a:lnTo>
                      <a:lnTo>
                        <a:pt x="18" y="30"/>
                      </a:lnTo>
                      <a:lnTo>
                        <a:pt x="18" y="25"/>
                      </a:lnTo>
                      <a:lnTo>
                        <a:pt x="18" y="24"/>
                      </a:lnTo>
                      <a:lnTo>
                        <a:pt x="18" y="19"/>
                      </a:lnTo>
                      <a:lnTo>
                        <a:pt x="18" y="17"/>
                      </a:lnTo>
                      <a:lnTo>
                        <a:pt x="9" y="19"/>
                      </a:lnTo>
                      <a:lnTo>
                        <a:pt x="9" y="19"/>
                      </a:lnTo>
                      <a:lnTo>
                        <a:pt x="9" y="16"/>
                      </a:lnTo>
                      <a:lnTo>
                        <a:pt x="0" y="14"/>
                      </a:lnTo>
                      <a:lnTo>
                        <a:pt x="0" y="19"/>
                      </a:lnTo>
                      <a:lnTo>
                        <a:pt x="0" y="19"/>
                      </a:lnTo>
                      <a:lnTo>
                        <a:pt x="5" y="21"/>
                      </a:lnTo>
                      <a:lnTo>
                        <a:pt x="8" y="24"/>
                      </a:lnTo>
                      <a:lnTo>
                        <a:pt x="9" y="26"/>
                      </a:lnTo>
                      <a:lnTo>
                        <a:pt x="9" y="28"/>
                      </a:lnTo>
                      <a:lnTo>
                        <a:pt x="9" y="28"/>
                      </a:lnTo>
                      <a:lnTo>
                        <a:pt x="14" y="31"/>
                      </a:lnTo>
                      <a:lnTo>
                        <a:pt x="18" y="33"/>
                      </a:lnTo>
                      <a:lnTo>
                        <a:pt x="21" y="32"/>
                      </a:lnTo>
                      <a:lnTo>
                        <a:pt x="26" y="30"/>
                      </a:lnTo>
                      <a:lnTo>
                        <a:pt x="26" y="30"/>
                      </a:lnTo>
                      <a:lnTo>
                        <a:pt x="28" y="31"/>
                      </a:lnTo>
                      <a:lnTo>
                        <a:pt x="31" y="31"/>
                      </a:lnTo>
                      <a:lnTo>
                        <a:pt x="34" y="30"/>
                      </a:lnTo>
                      <a:lnTo>
                        <a:pt x="36" y="29"/>
                      </a:lnTo>
                      <a:lnTo>
                        <a:pt x="36" y="27"/>
                      </a:lnTo>
                      <a:lnTo>
                        <a:pt x="36" y="27"/>
                      </a:lnTo>
                      <a:lnTo>
                        <a:pt x="45" y="29"/>
                      </a:lnTo>
                      <a:lnTo>
                        <a:pt x="48" y="28"/>
                      </a:lnTo>
                      <a:lnTo>
                        <a:pt x="53" y="25"/>
                      </a:lnTo>
                      <a:lnTo>
                        <a:pt x="53" y="25"/>
                      </a:lnTo>
                      <a:lnTo>
                        <a:pt x="54" y="26"/>
                      </a:lnTo>
                      <a:lnTo>
                        <a:pt x="55" y="27"/>
                      </a:lnTo>
                      <a:lnTo>
                        <a:pt x="58" y="28"/>
                      </a:lnTo>
                      <a:lnTo>
                        <a:pt x="61" y="27"/>
                      </a:lnTo>
                      <a:lnTo>
                        <a:pt x="62" y="26"/>
                      </a:lnTo>
                      <a:lnTo>
                        <a:pt x="62" y="2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9" name="Freeform 1934">
                  <a:extLst>
                    <a:ext uri="{FF2B5EF4-FFF2-40B4-BE49-F238E27FC236}">
                      <a16:creationId xmlns:a16="http://schemas.microsoft.com/office/drawing/2014/main" id="{A609CBEC-C3B1-F290-93F9-622392AEBB5D}"/>
                    </a:ext>
                  </a:extLst>
                </p:cNvPr>
                <p:cNvSpPr>
                  <a:spLocks/>
                </p:cNvSpPr>
                <p:nvPr/>
              </p:nvSpPr>
              <p:spPr bwMode="auto">
                <a:xfrm>
                  <a:off x="6218238" y="5132388"/>
                  <a:ext cx="30162" cy="7937"/>
                </a:xfrm>
                <a:custGeom>
                  <a:avLst/>
                  <a:gdLst>
                    <a:gd name="T0" fmla="*/ 67 w 134"/>
                    <a:gd name="T1" fmla="*/ 27 h 33"/>
                    <a:gd name="T2" fmla="*/ 80 w 134"/>
                    <a:gd name="T3" fmla="*/ 25 h 33"/>
                    <a:gd name="T4" fmla="*/ 82 w 134"/>
                    <a:gd name="T5" fmla="*/ 28 h 33"/>
                    <a:gd name="T6" fmla="*/ 89 w 134"/>
                    <a:gd name="T7" fmla="*/ 27 h 33"/>
                    <a:gd name="T8" fmla="*/ 101 w 134"/>
                    <a:gd name="T9" fmla="*/ 31 h 33"/>
                    <a:gd name="T10" fmla="*/ 106 w 134"/>
                    <a:gd name="T11" fmla="*/ 30 h 33"/>
                    <a:gd name="T12" fmla="*/ 112 w 134"/>
                    <a:gd name="T13" fmla="*/ 33 h 33"/>
                    <a:gd name="T14" fmla="*/ 116 w 134"/>
                    <a:gd name="T15" fmla="*/ 28 h 33"/>
                    <a:gd name="T16" fmla="*/ 128 w 134"/>
                    <a:gd name="T17" fmla="*/ 19 h 33"/>
                    <a:gd name="T18" fmla="*/ 125 w 134"/>
                    <a:gd name="T19" fmla="*/ 16 h 33"/>
                    <a:gd name="T20" fmla="*/ 117 w 134"/>
                    <a:gd name="T21" fmla="*/ 17 h 33"/>
                    <a:gd name="T22" fmla="*/ 116 w 134"/>
                    <a:gd name="T23" fmla="*/ 17 h 33"/>
                    <a:gd name="T24" fmla="*/ 116 w 134"/>
                    <a:gd name="T25" fmla="*/ 24 h 33"/>
                    <a:gd name="T26" fmla="*/ 106 w 134"/>
                    <a:gd name="T27" fmla="*/ 30 h 33"/>
                    <a:gd name="T28" fmla="*/ 98 w 134"/>
                    <a:gd name="T29" fmla="*/ 22 h 33"/>
                    <a:gd name="T30" fmla="*/ 106 w 134"/>
                    <a:gd name="T31" fmla="*/ 17 h 33"/>
                    <a:gd name="T32" fmla="*/ 98 w 134"/>
                    <a:gd name="T33" fmla="*/ 7 h 33"/>
                    <a:gd name="T34" fmla="*/ 89 w 134"/>
                    <a:gd name="T35" fmla="*/ 12 h 33"/>
                    <a:gd name="T36" fmla="*/ 89 w 134"/>
                    <a:gd name="T37" fmla="*/ 19 h 33"/>
                    <a:gd name="T38" fmla="*/ 80 w 134"/>
                    <a:gd name="T39" fmla="*/ 25 h 33"/>
                    <a:gd name="T40" fmla="*/ 71 w 134"/>
                    <a:gd name="T41" fmla="*/ 25 h 33"/>
                    <a:gd name="T42" fmla="*/ 62 w 134"/>
                    <a:gd name="T43" fmla="*/ 19 h 33"/>
                    <a:gd name="T44" fmla="*/ 80 w 134"/>
                    <a:gd name="T45" fmla="*/ 16 h 33"/>
                    <a:gd name="T46" fmla="*/ 71 w 134"/>
                    <a:gd name="T47" fmla="*/ 10 h 33"/>
                    <a:gd name="T48" fmla="*/ 62 w 134"/>
                    <a:gd name="T49" fmla="*/ 2 h 33"/>
                    <a:gd name="T50" fmla="*/ 62 w 134"/>
                    <a:gd name="T51" fmla="*/ 3 h 33"/>
                    <a:gd name="T52" fmla="*/ 53 w 134"/>
                    <a:gd name="T53" fmla="*/ 8 h 33"/>
                    <a:gd name="T54" fmla="*/ 53 w 134"/>
                    <a:gd name="T55" fmla="*/ 19 h 33"/>
                    <a:gd name="T56" fmla="*/ 62 w 134"/>
                    <a:gd name="T57" fmla="*/ 25 h 33"/>
                    <a:gd name="T58" fmla="*/ 36 w 134"/>
                    <a:gd name="T59" fmla="*/ 20 h 33"/>
                    <a:gd name="T60" fmla="*/ 53 w 134"/>
                    <a:gd name="T61" fmla="*/ 16 h 33"/>
                    <a:gd name="T62" fmla="*/ 36 w 134"/>
                    <a:gd name="T63" fmla="*/ 12 h 33"/>
                    <a:gd name="T64" fmla="*/ 26 w 134"/>
                    <a:gd name="T65" fmla="*/ 7 h 33"/>
                    <a:gd name="T66" fmla="*/ 26 w 134"/>
                    <a:gd name="T67" fmla="*/ 17 h 33"/>
                    <a:gd name="T68" fmla="*/ 36 w 134"/>
                    <a:gd name="T69" fmla="*/ 22 h 33"/>
                    <a:gd name="T70" fmla="*/ 18 w 134"/>
                    <a:gd name="T71" fmla="*/ 30 h 33"/>
                    <a:gd name="T72" fmla="*/ 18 w 134"/>
                    <a:gd name="T73" fmla="*/ 19 h 33"/>
                    <a:gd name="T74" fmla="*/ 9 w 134"/>
                    <a:gd name="T75" fmla="*/ 19 h 33"/>
                    <a:gd name="T76" fmla="*/ 0 w 134"/>
                    <a:gd name="T77" fmla="*/ 19 h 33"/>
                    <a:gd name="T78" fmla="*/ 8 w 134"/>
                    <a:gd name="T79" fmla="*/ 24 h 33"/>
                    <a:gd name="T80" fmla="*/ 9 w 134"/>
                    <a:gd name="T81" fmla="*/ 28 h 33"/>
                    <a:gd name="T82" fmla="*/ 21 w 134"/>
                    <a:gd name="T83" fmla="*/ 32 h 33"/>
                    <a:gd name="T84" fmla="*/ 28 w 134"/>
                    <a:gd name="T85" fmla="*/ 31 h 33"/>
                    <a:gd name="T86" fmla="*/ 36 w 134"/>
                    <a:gd name="T87" fmla="*/ 29 h 33"/>
                    <a:gd name="T88" fmla="*/ 45 w 134"/>
                    <a:gd name="T89" fmla="*/ 29 h 33"/>
                    <a:gd name="T90" fmla="*/ 53 w 134"/>
                    <a:gd name="T91" fmla="*/ 25 h 33"/>
                    <a:gd name="T92" fmla="*/ 58 w 134"/>
                    <a:gd name="T93" fmla="*/ 28 h 33"/>
                    <a:gd name="T94" fmla="*/ 62 w 134"/>
                    <a:gd name="T95" fmla="*/ 26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34" h="33">
                      <a:moveTo>
                        <a:pt x="62" y="24"/>
                      </a:moveTo>
                      <a:lnTo>
                        <a:pt x="62" y="24"/>
                      </a:lnTo>
                      <a:lnTo>
                        <a:pt x="67" y="27"/>
                      </a:lnTo>
                      <a:lnTo>
                        <a:pt x="71" y="28"/>
                      </a:lnTo>
                      <a:lnTo>
                        <a:pt x="75" y="27"/>
                      </a:lnTo>
                      <a:lnTo>
                        <a:pt x="80" y="25"/>
                      </a:lnTo>
                      <a:lnTo>
                        <a:pt x="80" y="25"/>
                      </a:lnTo>
                      <a:lnTo>
                        <a:pt x="81" y="27"/>
                      </a:lnTo>
                      <a:lnTo>
                        <a:pt x="82" y="28"/>
                      </a:lnTo>
                      <a:lnTo>
                        <a:pt x="85" y="29"/>
                      </a:lnTo>
                      <a:lnTo>
                        <a:pt x="88" y="28"/>
                      </a:lnTo>
                      <a:lnTo>
                        <a:pt x="89" y="27"/>
                      </a:lnTo>
                      <a:lnTo>
                        <a:pt x="89" y="27"/>
                      </a:lnTo>
                      <a:lnTo>
                        <a:pt x="95" y="30"/>
                      </a:lnTo>
                      <a:lnTo>
                        <a:pt x="101" y="31"/>
                      </a:lnTo>
                      <a:lnTo>
                        <a:pt x="105" y="31"/>
                      </a:lnTo>
                      <a:lnTo>
                        <a:pt x="106" y="30"/>
                      </a:lnTo>
                      <a:lnTo>
                        <a:pt x="106" y="30"/>
                      </a:lnTo>
                      <a:lnTo>
                        <a:pt x="107" y="31"/>
                      </a:lnTo>
                      <a:lnTo>
                        <a:pt x="108" y="32"/>
                      </a:lnTo>
                      <a:lnTo>
                        <a:pt x="112" y="33"/>
                      </a:lnTo>
                      <a:lnTo>
                        <a:pt x="115" y="31"/>
                      </a:lnTo>
                      <a:lnTo>
                        <a:pt x="116" y="30"/>
                      </a:lnTo>
                      <a:lnTo>
                        <a:pt x="116" y="28"/>
                      </a:lnTo>
                      <a:lnTo>
                        <a:pt x="116" y="28"/>
                      </a:lnTo>
                      <a:lnTo>
                        <a:pt x="125" y="21"/>
                      </a:lnTo>
                      <a:lnTo>
                        <a:pt x="128" y="19"/>
                      </a:lnTo>
                      <a:lnTo>
                        <a:pt x="134" y="19"/>
                      </a:lnTo>
                      <a:lnTo>
                        <a:pt x="125" y="14"/>
                      </a:lnTo>
                      <a:lnTo>
                        <a:pt x="125" y="16"/>
                      </a:lnTo>
                      <a:lnTo>
                        <a:pt x="125" y="16"/>
                      </a:lnTo>
                      <a:lnTo>
                        <a:pt x="121" y="16"/>
                      </a:lnTo>
                      <a:lnTo>
                        <a:pt x="117" y="17"/>
                      </a:lnTo>
                      <a:lnTo>
                        <a:pt x="117" y="18"/>
                      </a:lnTo>
                      <a:lnTo>
                        <a:pt x="116" y="19"/>
                      </a:lnTo>
                      <a:lnTo>
                        <a:pt x="116" y="17"/>
                      </a:lnTo>
                      <a:lnTo>
                        <a:pt x="116" y="19"/>
                      </a:lnTo>
                      <a:lnTo>
                        <a:pt x="106" y="19"/>
                      </a:lnTo>
                      <a:lnTo>
                        <a:pt x="116" y="24"/>
                      </a:lnTo>
                      <a:lnTo>
                        <a:pt x="106" y="24"/>
                      </a:lnTo>
                      <a:lnTo>
                        <a:pt x="116" y="25"/>
                      </a:lnTo>
                      <a:lnTo>
                        <a:pt x="106" y="30"/>
                      </a:lnTo>
                      <a:lnTo>
                        <a:pt x="106" y="25"/>
                      </a:lnTo>
                      <a:lnTo>
                        <a:pt x="98" y="27"/>
                      </a:lnTo>
                      <a:lnTo>
                        <a:pt x="98" y="22"/>
                      </a:lnTo>
                      <a:lnTo>
                        <a:pt x="98" y="24"/>
                      </a:lnTo>
                      <a:lnTo>
                        <a:pt x="106" y="20"/>
                      </a:lnTo>
                      <a:lnTo>
                        <a:pt x="106" y="17"/>
                      </a:lnTo>
                      <a:lnTo>
                        <a:pt x="98" y="14"/>
                      </a:lnTo>
                      <a:lnTo>
                        <a:pt x="98" y="12"/>
                      </a:lnTo>
                      <a:lnTo>
                        <a:pt x="98" y="7"/>
                      </a:lnTo>
                      <a:lnTo>
                        <a:pt x="98" y="5"/>
                      </a:lnTo>
                      <a:lnTo>
                        <a:pt x="89" y="7"/>
                      </a:lnTo>
                      <a:lnTo>
                        <a:pt x="89" y="12"/>
                      </a:lnTo>
                      <a:lnTo>
                        <a:pt x="89" y="14"/>
                      </a:lnTo>
                      <a:lnTo>
                        <a:pt x="80" y="16"/>
                      </a:lnTo>
                      <a:lnTo>
                        <a:pt x="89" y="19"/>
                      </a:lnTo>
                      <a:lnTo>
                        <a:pt x="80" y="20"/>
                      </a:lnTo>
                      <a:lnTo>
                        <a:pt x="89" y="20"/>
                      </a:lnTo>
                      <a:lnTo>
                        <a:pt x="80" y="25"/>
                      </a:lnTo>
                      <a:lnTo>
                        <a:pt x="80" y="20"/>
                      </a:lnTo>
                      <a:lnTo>
                        <a:pt x="71" y="25"/>
                      </a:lnTo>
                      <a:lnTo>
                        <a:pt x="71" y="25"/>
                      </a:lnTo>
                      <a:lnTo>
                        <a:pt x="66" y="23"/>
                      </a:lnTo>
                      <a:lnTo>
                        <a:pt x="63" y="20"/>
                      </a:lnTo>
                      <a:lnTo>
                        <a:pt x="62" y="19"/>
                      </a:lnTo>
                      <a:lnTo>
                        <a:pt x="62" y="17"/>
                      </a:lnTo>
                      <a:lnTo>
                        <a:pt x="71" y="19"/>
                      </a:lnTo>
                      <a:lnTo>
                        <a:pt x="80" y="16"/>
                      </a:lnTo>
                      <a:lnTo>
                        <a:pt x="80" y="12"/>
                      </a:lnTo>
                      <a:lnTo>
                        <a:pt x="71" y="8"/>
                      </a:lnTo>
                      <a:lnTo>
                        <a:pt x="71" y="10"/>
                      </a:lnTo>
                      <a:lnTo>
                        <a:pt x="71" y="8"/>
                      </a:lnTo>
                      <a:lnTo>
                        <a:pt x="71" y="3"/>
                      </a:lnTo>
                      <a:lnTo>
                        <a:pt x="62" y="2"/>
                      </a:lnTo>
                      <a:lnTo>
                        <a:pt x="62" y="0"/>
                      </a:lnTo>
                      <a:lnTo>
                        <a:pt x="62" y="2"/>
                      </a:lnTo>
                      <a:lnTo>
                        <a:pt x="62" y="3"/>
                      </a:lnTo>
                      <a:lnTo>
                        <a:pt x="62" y="8"/>
                      </a:lnTo>
                      <a:lnTo>
                        <a:pt x="62" y="10"/>
                      </a:lnTo>
                      <a:lnTo>
                        <a:pt x="53" y="8"/>
                      </a:lnTo>
                      <a:lnTo>
                        <a:pt x="53" y="12"/>
                      </a:lnTo>
                      <a:lnTo>
                        <a:pt x="53" y="16"/>
                      </a:lnTo>
                      <a:lnTo>
                        <a:pt x="53" y="19"/>
                      </a:lnTo>
                      <a:lnTo>
                        <a:pt x="62" y="17"/>
                      </a:lnTo>
                      <a:lnTo>
                        <a:pt x="62" y="17"/>
                      </a:lnTo>
                      <a:lnTo>
                        <a:pt x="62" y="25"/>
                      </a:lnTo>
                      <a:lnTo>
                        <a:pt x="53" y="20"/>
                      </a:lnTo>
                      <a:lnTo>
                        <a:pt x="45" y="25"/>
                      </a:lnTo>
                      <a:lnTo>
                        <a:pt x="36" y="20"/>
                      </a:lnTo>
                      <a:lnTo>
                        <a:pt x="45" y="20"/>
                      </a:lnTo>
                      <a:lnTo>
                        <a:pt x="45" y="19"/>
                      </a:lnTo>
                      <a:lnTo>
                        <a:pt x="53" y="16"/>
                      </a:lnTo>
                      <a:lnTo>
                        <a:pt x="45" y="14"/>
                      </a:lnTo>
                      <a:lnTo>
                        <a:pt x="45" y="12"/>
                      </a:lnTo>
                      <a:lnTo>
                        <a:pt x="36" y="12"/>
                      </a:lnTo>
                      <a:lnTo>
                        <a:pt x="36" y="7"/>
                      </a:lnTo>
                      <a:lnTo>
                        <a:pt x="36" y="5"/>
                      </a:lnTo>
                      <a:lnTo>
                        <a:pt x="26" y="7"/>
                      </a:lnTo>
                      <a:lnTo>
                        <a:pt x="36" y="12"/>
                      </a:lnTo>
                      <a:lnTo>
                        <a:pt x="26" y="14"/>
                      </a:lnTo>
                      <a:lnTo>
                        <a:pt x="26" y="17"/>
                      </a:lnTo>
                      <a:lnTo>
                        <a:pt x="26" y="20"/>
                      </a:lnTo>
                      <a:lnTo>
                        <a:pt x="26" y="24"/>
                      </a:lnTo>
                      <a:lnTo>
                        <a:pt x="36" y="22"/>
                      </a:lnTo>
                      <a:lnTo>
                        <a:pt x="36" y="27"/>
                      </a:lnTo>
                      <a:lnTo>
                        <a:pt x="26" y="25"/>
                      </a:lnTo>
                      <a:lnTo>
                        <a:pt x="18" y="30"/>
                      </a:lnTo>
                      <a:lnTo>
                        <a:pt x="18" y="25"/>
                      </a:lnTo>
                      <a:lnTo>
                        <a:pt x="18" y="24"/>
                      </a:lnTo>
                      <a:lnTo>
                        <a:pt x="18" y="19"/>
                      </a:lnTo>
                      <a:lnTo>
                        <a:pt x="18" y="17"/>
                      </a:lnTo>
                      <a:lnTo>
                        <a:pt x="9" y="19"/>
                      </a:lnTo>
                      <a:lnTo>
                        <a:pt x="9" y="19"/>
                      </a:lnTo>
                      <a:lnTo>
                        <a:pt x="9" y="16"/>
                      </a:lnTo>
                      <a:lnTo>
                        <a:pt x="0" y="14"/>
                      </a:lnTo>
                      <a:lnTo>
                        <a:pt x="0" y="19"/>
                      </a:lnTo>
                      <a:lnTo>
                        <a:pt x="0" y="19"/>
                      </a:lnTo>
                      <a:lnTo>
                        <a:pt x="5" y="21"/>
                      </a:lnTo>
                      <a:lnTo>
                        <a:pt x="8" y="24"/>
                      </a:lnTo>
                      <a:lnTo>
                        <a:pt x="9" y="26"/>
                      </a:lnTo>
                      <a:lnTo>
                        <a:pt x="9" y="28"/>
                      </a:lnTo>
                      <a:lnTo>
                        <a:pt x="9" y="28"/>
                      </a:lnTo>
                      <a:lnTo>
                        <a:pt x="14" y="31"/>
                      </a:lnTo>
                      <a:lnTo>
                        <a:pt x="18" y="33"/>
                      </a:lnTo>
                      <a:lnTo>
                        <a:pt x="21" y="32"/>
                      </a:lnTo>
                      <a:lnTo>
                        <a:pt x="26" y="30"/>
                      </a:lnTo>
                      <a:lnTo>
                        <a:pt x="26" y="30"/>
                      </a:lnTo>
                      <a:lnTo>
                        <a:pt x="28" y="31"/>
                      </a:lnTo>
                      <a:lnTo>
                        <a:pt x="31" y="31"/>
                      </a:lnTo>
                      <a:lnTo>
                        <a:pt x="34" y="30"/>
                      </a:lnTo>
                      <a:lnTo>
                        <a:pt x="36" y="29"/>
                      </a:lnTo>
                      <a:lnTo>
                        <a:pt x="36" y="27"/>
                      </a:lnTo>
                      <a:lnTo>
                        <a:pt x="36" y="27"/>
                      </a:lnTo>
                      <a:lnTo>
                        <a:pt x="45" y="29"/>
                      </a:lnTo>
                      <a:lnTo>
                        <a:pt x="48" y="28"/>
                      </a:lnTo>
                      <a:lnTo>
                        <a:pt x="53" y="25"/>
                      </a:lnTo>
                      <a:lnTo>
                        <a:pt x="53" y="25"/>
                      </a:lnTo>
                      <a:lnTo>
                        <a:pt x="54" y="26"/>
                      </a:lnTo>
                      <a:lnTo>
                        <a:pt x="55" y="27"/>
                      </a:lnTo>
                      <a:lnTo>
                        <a:pt x="58" y="28"/>
                      </a:lnTo>
                      <a:lnTo>
                        <a:pt x="59" y="28"/>
                      </a:lnTo>
                      <a:lnTo>
                        <a:pt x="61" y="27"/>
                      </a:lnTo>
                      <a:lnTo>
                        <a:pt x="62" y="26"/>
                      </a:lnTo>
                      <a:lnTo>
                        <a:pt x="62" y="24"/>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00" name="Freeform 1935">
                  <a:extLst>
                    <a:ext uri="{FF2B5EF4-FFF2-40B4-BE49-F238E27FC236}">
                      <a16:creationId xmlns:a16="http://schemas.microsoft.com/office/drawing/2014/main" id="{3B4B9B10-FA77-B9E6-77F5-65E474E78D93}"/>
                    </a:ext>
                  </a:extLst>
                </p:cNvPr>
                <p:cNvSpPr>
                  <a:spLocks/>
                </p:cNvSpPr>
                <p:nvPr/>
              </p:nvSpPr>
              <p:spPr bwMode="auto">
                <a:xfrm>
                  <a:off x="6219825" y="5137150"/>
                  <a:ext cx="0" cy="1587"/>
                </a:xfrm>
                <a:custGeom>
                  <a:avLst/>
                  <a:gdLst>
                    <a:gd name="T0" fmla="*/ 5 h 5"/>
                    <a:gd name="T1" fmla="*/ 2 h 5"/>
                    <a:gd name="T2" fmla="*/ 0 h 5"/>
                    <a:gd name="T3" fmla="*/ 2 h 5"/>
                    <a:gd name="T4" fmla="*/ 5 h 5"/>
                  </a:gdLst>
                  <a:ahLst/>
                  <a:cxnLst>
                    <a:cxn ang="0">
                      <a:pos x="0" y="T0"/>
                    </a:cxn>
                    <a:cxn ang="0">
                      <a:pos x="0" y="T1"/>
                    </a:cxn>
                    <a:cxn ang="0">
                      <a:pos x="0" y="T2"/>
                    </a:cxn>
                    <a:cxn ang="0">
                      <a:pos x="0" y="T3"/>
                    </a:cxn>
                    <a:cxn ang="0">
                      <a:pos x="0" y="T4"/>
                    </a:cxn>
                  </a:cxnLst>
                  <a:rect l="0" t="0" r="r" b="b"/>
                  <a:pathLst>
                    <a:path h="5">
                      <a:moveTo>
                        <a:pt x="0" y="5"/>
                      </a:moveTo>
                      <a:lnTo>
                        <a:pt x="0" y="2"/>
                      </a:lnTo>
                      <a:lnTo>
                        <a:pt x="0" y="0"/>
                      </a:lnTo>
                      <a:lnTo>
                        <a:pt x="0" y="2"/>
                      </a:lnTo>
                      <a:lnTo>
                        <a:pt x="0" y="5"/>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1" name="Freeform 1936">
                  <a:extLst>
                    <a:ext uri="{FF2B5EF4-FFF2-40B4-BE49-F238E27FC236}">
                      <a16:creationId xmlns:a16="http://schemas.microsoft.com/office/drawing/2014/main" id="{1F754D7E-2443-4733-A515-8A5722FB0E18}"/>
                    </a:ext>
                  </a:extLst>
                </p:cNvPr>
                <p:cNvSpPr>
                  <a:spLocks/>
                </p:cNvSpPr>
                <p:nvPr/>
              </p:nvSpPr>
              <p:spPr bwMode="auto">
                <a:xfrm>
                  <a:off x="6219825" y="5137150"/>
                  <a:ext cx="0" cy="1587"/>
                </a:xfrm>
                <a:custGeom>
                  <a:avLst/>
                  <a:gdLst>
                    <a:gd name="T0" fmla="*/ 5 h 5"/>
                    <a:gd name="T1" fmla="*/ 2 h 5"/>
                    <a:gd name="T2" fmla="*/ 0 h 5"/>
                    <a:gd name="T3" fmla="*/ 2 h 5"/>
                    <a:gd name="T4" fmla="*/ 5 h 5"/>
                  </a:gdLst>
                  <a:ahLst/>
                  <a:cxnLst>
                    <a:cxn ang="0">
                      <a:pos x="0" y="T0"/>
                    </a:cxn>
                    <a:cxn ang="0">
                      <a:pos x="0" y="T1"/>
                    </a:cxn>
                    <a:cxn ang="0">
                      <a:pos x="0" y="T2"/>
                    </a:cxn>
                    <a:cxn ang="0">
                      <a:pos x="0" y="T3"/>
                    </a:cxn>
                    <a:cxn ang="0">
                      <a:pos x="0" y="T4"/>
                    </a:cxn>
                  </a:cxnLst>
                  <a:rect l="0" t="0" r="r" b="b"/>
                  <a:pathLst>
                    <a:path h="5">
                      <a:moveTo>
                        <a:pt x="0" y="5"/>
                      </a:moveTo>
                      <a:lnTo>
                        <a:pt x="0" y="2"/>
                      </a:lnTo>
                      <a:lnTo>
                        <a:pt x="0" y="0"/>
                      </a:lnTo>
                      <a:lnTo>
                        <a:pt x="0" y="2"/>
                      </a:lnTo>
                      <a:lnTo>
                        <a:pt x="0" y="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2" name="Freeform 1937">
                  <a:extLst>
                    <a:ext uri="{FF2B5EF4-FFF2-40B4-BE49-F238E27FC236}">
                      <a16:creationId xmlns:a16="http://schemas.microsoft.com/office/drawing/2014/main" id="{2DC5BAA1-B054-C593-3678-4CAF99AD44A8}"/>
                    </a:ext>
                  </a:extLst>
                </p:cNvPr>
                <p:cNvSpPr>
                  <a:spLocks/>
                </p:cNvSpPr>
                <p:nvPr/>
              </p:nvSpPr>
              <p:spPr bwMode="auto">
                <a:xfrm>
                  <a:off x="6226175" y="5135563"/>
                  <a:ext cx="0" cy="1587"/>
                </a:xfrm>
                <a:custGeom>
                  <a:avLst/>
                  <a:gdLst>
                    <a:gd name="T0" fmla="*/ 6 h 6"/>
                    <a:gd name="T1" fmla="*/ 3 h 6"/>
                    <a:gd name="T2" fmla="*/ 0 h 6"/>
                    <a:gd name="T3" fmla="*/ 3 h 6"/>
                    <a:gd name="T4" fmla="*/ 6 h 6"/>
                  </a:gdLst>
                  <a:ahLst/>
                  <a:cxnLst>
                    <a:cxn ang="0">
                      <a:pos x="0" y="T0"/>
                    </a:cxn>
                    <a:cxn ang="0">
                      <a:pos x="0" y="T1"/>
                    </a:cxn>
                    <a:cxn ang="0">
                      <a:pos x="0" y="T2"/>
                    </a:cxn>
                    <a:cxn ang="0">
                      <a:pos x="0" y="T3"/>
                    </a:cxn>
                    <a:cxn ang="0">
                      <a:pos x="0" y="T4"/>
                    </a:cxn>
                  </a:cxnLst>
                  <a:rect l="0" t="0" r="r" b="b"/>
                  <a:pathLst>
                    <a:path h="6">
                      <a:moveTo>
                        <a:pt x="0" y="6"/>
                      </a:moveTo>
                      <a:lnTo>
                        <a:pt x="0" y="3"/>
                      </a:lnTo>
                      <a:lnTo>
                        <a:pt x="0" y="0"/>
                      </a:lnTo>
                      <a:lnTo>
                        <a:pt x="0" y="3"/>
                      </a:lnTo>
                      <a:lnTo>
                        <a:pt x="0" y="6"/>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3" name="Freeform 1938">
                  <a:extLst>
                    <a:ext uri="{FF2B5EF4-FFF2-40B4-BE49-F238E27FC236}">
                      <a16:creationId xmlns:a16="http://schemas.microsoft.com/office/drawing/2014/main" id="{367F2ED5-75C7-4AAB-4C20-A279D2F4E199}"/>
                    </a:ext>
                  </a:extLst>
                </p:cNvPr>
                <p:cNvSpPr>
                  <a:spLocks/>
                </p:cNvSpPr>
                <p:nvPr/>
              </p:nvSpPr>
              <p:spPr bwMode="auto">
                <a:xfrm>
                  <a:off x="6226175" y="5135563"/>
                  <a:ext cx="0" cy="1587"/>
                </a:xfrm>
                <a:custGeom>
                  <a:avLst/>
                  <a:gdLst>
                    <a:gd name="T0" fmla="*/ 6 h 6"/>
                    <a:gd name="T1" fmla="*/ 3 h 6"/>
                    <a:gd name="T2" fmla="*/ 0 h 6"/>
                    <a:gd name="T3" fmla="*/ 3 h 6"/>
                    <a:gd name="T4" fmla="*/ 6 h 6"/>
                  </a:gdLst>
                  <a:ahLst/>
                  <a:cxnLst>
                    <a:cxn ang="0">
                      <a:pos x="0" y="T0"/>
                    </a:cxn>
                    <a:cxn ang="0">
                      <a:pos x="0" y="T1"/>
                    </a:cxn>
                    <a:cxn ang="0">
                      <a:pos x="0" y="T2"/>
                    </a:cxn>
                    <a:cxn ang="0">
                      <a:pos x="0" y="T3"/>
                    </a:cxn>
                    <a:cxn ang="0">
                      <a:pos x="0" y="T4"/>
                    </a:cxn>
                  </a:cxnLst>
                  <a:rect l="0" t="0" r="r" b="b"/>
                  <a:pathLst>
                    <a:path h="6">
                      <a:moveTo>
                        <a:pt x="0" y="6"/>
                      </a:moveTo>
                      <a:lnTo>
                        <a:pt x="0" y="3"/>
                      </a:lnTo>
                      <a:lnTo>
                        <a:pt x="0" y="0"/>
                      </a:lnTo>
                      <a:lnTo>
                        <a:pt x="0" y="3"/>
                      </a:lnTo>
                      <a:lnTo>
                        <a:pt x="0" y="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4" name="Rectangle 1939">
                  <a:extLst>
                    <a:ext uri="{FF2B5EF4-FFF2-40B4-BE49-F238E27FC236}">
                      <a16:creationId xmlns:a16="http://schemas.microsoft.com/office/drawing/2014/main" id="{42890CBE-8832-F341-2456-0B4E6637CDA1}"/>
                    </a:ext>
                  </a:extLst>
                </p:cNvPr>
                <p:cNvSpPr>
                  <a:spLocks noChangeArrowheads="1"/>
                </p:cNvSpPr>
                <p:nvPr/>
              </p:nvSpPr>
              <p:spPr bwMode="auto">
                <a:xfrm>
                  <a:off x="6230938" y="5135563"/>
                  <a:ext cx="3175" cy="1587"/>
                </a:xfrm>
                <a:prstGeom prst="rect">
                  <a:avLst/>
                </a:prstGeom>
                <a:solidFill>
                  <a:srgbClr val="D32B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5" name="Freeform 1940">
                  <a:extLst>
                    <a:ext uri="{FF2B5EF4-FFF2-40B4-BE49-F238E27FC236}">
                      <a16:creationId xmlns:a16="http://schemas.microsoft.com/office/drawing/2014/main" id="{D863BEB7-B1EF-C1A6-1A52-7C7EAF6E7C94}"/>
                    </a:ext>
                  </a:extLst>
                </p:cNvPr>
                <p:cNvSpPr>
                  <a:spLocks/>
                </p:cNvSpPr>
                <p:nvPr/>
              </p:nvSpPr>
              <p:spPr bwMode="auto">
                <a:xfrm>
                  <a:off x="6221413" y="5138738"/>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6" name="Freeform 1941">
                  <a:extLst>
                    <a:ext uri="{FF2B5EF4-FFF2-40B4-BE49-F238E27FC236}">
                      <a16:creationId xmlns:a16="http://schemas.microsoft.com/office/drawing/2014/main" id="{388CB361-675B-D7DD-F700-7BBFBD26C7D2}"/>
                    </a:ext>
                  </a:extLst>
                </p:cNvPr>
                <p:cNvSpPr>
                  <a:spLocks/>
                </p:cNvSpPr>
                <p:nvPr/>
              </p:nvSpPr>
              <p:spPr bwMode="auto">
                <a:xfrm>
                  <a:off x="6221413" y="5138738"/>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07" name="Freeform 1942">
                  <a:extLst>
                    <a:ext uri="{FF2B5EF4-FFF2-40B4-BE49-F238E27FC236}">
                      <a16:creationId xmlns:a16="http://schemas.microsoft.com/office/drawing/2014/main" id="{C884F19F-58D0-AE89-8DE1-5DFD80463BD0}"/>
                    </a:ext>
                  </a:extLst>
                </p:cNvPr>
                <p:cNvSpPr>
                  <a:spLocks/>
                </p:cNvSpPr>
                <p:nvPr/>
              </p:nvSpPr>
              <p:spPr bwMode="auto">
                <a:xfrm>
                  <a:off x="6229350" y="5137150"/>
                  <a:ext cx="0" cy="0"/>
                </a:xfrm>
                <a:custGeom>
                  <a:avLst/>
                  <a:gdLst>
                    <a:gd name="T0" fmla="*/ 5 h 5"/>
                    <a:gd name="T1" fmla="*/ 2 h 5"/>
                    <a:gd name="T2" fmla="*/ 0 h 5"/>
                    <a:gd name="T3" fmla="*/ 2 h 5"/>
                    <a:gd name="T4" fmla="*/ 5 h 5"/>
                  </a:gdLst>
                  <a:ahLst/>
                  <a:cxnLst>
                    <a:cxn ang="0">
                      <a:pos x="0" y="T0"/>
                    </a:cxn>
                    <a:cxn ang="0">
                      <a:pos x="0" y="T1"/>
                    </a:cxn>
                    <a:cxn ang="0">
                      <a:pos x="0" y="T2"/>
                    </a:cxn>
                    <a:cxn ang="0">
                      <a:pos x="0" y="T3"/>
                    </a:cxn>
                    <a:cxn ang="0">
                      <a:pos x="0" y="T4"/>
                    </a:cxn>
                  </a:cxnLst>
                  <a:rect l="0" t="0" r="r" b="b"/>
                  <a:pathLst>
                    <a:path h="5">
                      <a:moveTo>
                        <a:pt x="0" y="5"/>
                      </a:moveTo>
                      <a:lnTo>
                        <a:pt x="0" y="2"/>
                      </a:lnTo>
                      <a:lnTo>
                        <a:pt x="0" y="0"/>
                      </a:lnTo>
                      <a:lnTo>
                        <a:pt x="0" y="2"/>
                      </a:lnTo>
                      <a:lnTo>
                        <a:pt x="0" y="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8" name="Freeform 1943">
                  <a:extLst>
                    <a:ext uri="{FF2B5EF4-FFF2-40B4-BE49-F238E27FC236}">
                      <a16:creationId xmlns:a16="http://schemas.microsoft.com/office/drawing/2014/main" id="{C5678610-321D-8157-D21E-6E22D1E6A112}"/>
                    </a:ext>
                  </a:extLst>
                </p:cNvPr>
                <p:cNvSpPr>
                  <a:spLocks/>
                </p:cNvSpPr>
                <p:nvPr/>
              </p:nvSpPr>
              <p:spPr bwMode="auto">
                <a:xfrm>
                  <a:off x="6229350" y="5137150"/>
                  <a:ext cx="0" cy="0"/>
                </a:xfrm>
                <a:custGeom>
                  <a:avLst/>
                  <a:gdLst>
                    <a:gd name="T0" fmla="*/ 5 h 5"/>
                    <a:gd name="T1" fmla="*/ 2 h 5"/>
                    <a:gd name="T2" fmla="*/ 0 h 5"/>
                    <a:gd name="T3" fmla="*/ 2 h 5"/>
                    <a:gd name="T4" fmla="*/ 5 h 5"/>
                  </a:gdLst>
                  <a:ahLst/>
                  <a:cxnLst>
                    <a:cxn ang="0">
                      <a:pos x="0" y="T0"/>
                    </a:cxn>
                    <a:cxn ang="0">
                      <a:pos x="0" y="T1"/>
                    </a:cxn>
                    <a:cxn ang="0">
                      <a:pos x="0" y="T2"/>
                    </a:cxn>
                    <a:cxn ang="0">
                      <a:pos x="0" y="T3"/>
                    </a:cxn>
                    <a:cxn ang="0">
                      <a:pos x="0" y="T4"/>
                    </a:cxn>
                  </a:cxnLst>
                  <a:rect l="0" t="0" r="r" b="b"/>
                  <a:pathLst>
                    <a:path h="5">
                      <a:moveTo>
                        <a:pt x="0" y="5"/>
                      </a:moveTo>
                      <a:lnTo>
                        <a:pt x="0" y="2"/>
                      </a:lnTo>
                      <a:lnTo>
                        <a:pt x="0" y="0"/>
                      </a:lnTo>
                      <a:lnTo>
                        <a:pt x="0" y="2"/>
                      </a:lnTo>
                      <a:lnTo>
                        <a:pt x="0" y="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9" name="Freeform 1944">
                  <a:extLst>
                    <a:ext uri="{FF2B5EF4-FFF2-40B4-BE49-F238E27FC236}">
                      <a16:creationId xmlns:a16="http://schemas.microsoft.com/office/drawing/2014/main" id="{C57CA42E-E4CD-92AD-8DC1-F906DF2AF265}"/>
                    </a:ext>
                  </a:extLst>
                </p:cNvPr>
                <p:cNvSpPr>
                  <a:spLocks/>
                </p:cNvSpPr>
                <p:nvPr/>
              </p:nvSpPr>
              <p:spPr bwMode="auto">
                <a:xfrm>
                  <a:off x="6229350" y="5137150"/>
                  <a:ext cx="0" cy="0"/>
                </a:xfrm>
                <a:custGeom>
                  <a:avLst/>
                  <a:gdLst>
                    <a:gd name="T0" fmla="*/ 5 h 5"/>
                    <a:gd name="T1" fmla="*/ 2 h 5"/>
                    <a:gd name="T2" fmla="*/ 0 h 5"/>
                    <a:gd name="T3" fmla="*/ 2 h 5"/>
                    <a:gd name="T4" fmla="*/ 5 h 5"/>
                  </a:gdLst>
                  <a:ahLst/>
                  <a:cxnLst>
                    <a:cxn ang="0">
                      <a:pos x="0" y="T0"/>
                    </a:cxn>
                    <a:cxn ang="0">
                      <a:pos x="0" y="T1"/>
                    </a:cxn>
                    <a:cxn ang="0">
                      <a:pos x="0" y="T2"/>
                    </a:cxn>
                    <a:cxn ang="0">
                      <a:pos x="0" y="T3"/>
                    </a:cxn>
                    <a:cxn ang="0">
                      <a:pos x="0" y="T4"/>
                    </a:cxn>
                  </a:cxnLst>
                  <a:rect l="0" t="0" r="r" b="b"/>
                  <a:pathLst>
                    <a:path h="5">
                      <a:moveTo>
                        <a:pt x="0" y="5"/>
                      </a:moveTo>
                      <a:lnTo>
                        <a:pt x="0" y="2"/>
                      </a:lnTo>
                      <a:lnTo>
                        <a:pt x="0" y="0"/>
                      </a:lnTo>
                      <a:lnTo>
                        <a:pt x="0" y="2"/>
                      </a:lnTo>
                      <a:lnTo>
                        <a:pt x="0" y="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10" name="Rectangle 1945">
                  <a:extLst>
                    <a:ext uri="{FF2B5EF4-FFF2-40B4-BE49-F238E27FC236}">
                      <a16:creationId xmlns:a16="http://schemas.microsoft.com/office/drawing/2014/main" id="{E2B352BA-7BDD-7A5C-E345-B46CB53E1B0F}"/>
                    </a:ext>
                  </a:extLst>
                </p:cNvPr>
                <p:cNvSpPr>
                  <a:spLocks noChangeArrowheads="1"/>
                </p:cNvSpPr>
                <p:nvPr/>
              </p:nvSpPr>
              <p:spPr bwMode="auto">
                <a:xfrm>
                  <a:off x="6243638" y="5137150"/>
                  <a:ext cx="1587" cy="1587"/>
                </a:xfrm>
                <a:prstGeom prst="rect">
                  <a:avLst/>
                </a:prstGeom>
                <a:solidFill>
                  <a:srgbClr val="D32B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1" name="Rectangle 1946">
                  <a:extLst>
                    <a:ext uri="{FF2B5EF4-FFF2-40B4-BE49-F238E27FC236}">
                      <a16:creationId xmlns:a16="http://schemas.microsoft.com/office/drawing/2014/main" id="{8786FFD4-F86B-BCFE-4E0A-C1AC1EC781FA}"/>
                    </a:ext>
                  </a:extLst>
                </p:cNvPr>
                <p:cNvSpPr>
                  <a:spLocks noChangeArrowheads="1"/>
                </p:cNvSpPr>
                <p:nvPr/>
              </p:nvSpPr>
              <p:spPr bwMode="auto">
                <a:xfrm>
                  <a:off x="6243638" y="5137150"/>
                  <a:ext cx="1587"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12" name="Freeform 1947">
                  <a:extLst>
                    <a:ext uri="{FF2B5EF4-FFF2-40B4-BE49-F238E27FC236}">
                      <a16:creationId xmlns:a16="http://schemas.microsoft.com/office/drawing/2014/main" id="{C1225CB7-354D-48FD-9C72-75B4D70E38C4}"/>
                    </a:ext>
                  </a:extLst>
                </p:cNvPr>
                <p:cNvSpPr>
                  <a:spLocks/>
                </p:cNvSpPr>
                <p:nvPr/>
              </p:nvSpPr>
              <p:spPr bwMode="auto">
                <a:xfrm>
                  <a:off x="6237288" y="5135563"/>
                  <a:ext cx="3175" cy="1587"/>
                </a:xfrm>
                <a:custGeom>
                  <a:avLst/>
                  <a:gdLst>
                    <a:gd name="T0" fmla="*/ 9 w 9"/>
                    <a:gd name="T1" fmla="*/ 6 h 6"/>
                    <a:gd name="T2" fmla="*/ 0 w 9"/>
                    <a:gd name="T3" fmla="*/ 3 h 6"/>
                    <a:gd name="T4" fmla="*/ 9 w 9"/>
                    <a:gd name="T5" fmla="*/ 0 h 6"/>
                    <a:gd name="T6" fmla="*/ 9 w 9"/>
                    <a:gd name="T7" fmla="*/ 3 h 6"/>
                    <a:gd name="T8" fmla="*/ 9 w 9"/>
                    <a:gd name="T9" fmla="*/ 6 h 6"/>
                  </a:gdLst>
                  <a:ahLst/>
                  <a:cxnLst>
                    <a:cxn ang="0">
                      <a:pos x="T0" y="T1"/>
                    </a:cxn>
                    <a:cxn ang="0">
                      <a:pos x="T2" y="T3"/>
                    </a:cxn>
                    <a:cxn ang="0">
                      <a:pos x="T4" y="T5"/>
                    </a:cxn>
                    <a:cxn ang="0">
                      <a:pos x="T6" y="T7"/>
                    </a:cxn>
                    <a:cxn ang="0">
                      <a:pos x="T8" y="T9"/>
                    </a:cxn>
                  </a:cxnLst>
                  <a:rect l="0" t="0" r="r" b="b"/>
                  <a:pathLst>
                    <a:path w="9" h="6">
                      <a:moveTo>
                        <a:pt x="9" y="6"/>
                      </a:moveTo>
                      <a:lnTo>
                        <a:pt x="0" y="3"/>
                      </a:lnTo>
                      <a:lnTo>
                        <a:pt x="9" y="0"/>
                      </a:lnTo>
                      <a:lnTo>
                        <a:pt x="9" y="3"/>
                      </a:lnTo>
                      <a:lnTo>
                        <a:pt x="9" y="6"/>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3" name="Freeform 1948">
                  <a:extLst>
                    <a:ext uri="{FF2B5EF4-FFF2-40B4-BE49-F238E27FC236}">
                      <a16:creationId xmlns:a16="http://schemas.microsoft.com/office/drawing/2014/main" id="{B0F1F213-FEA2-FD8D-714C-EE65B9560540}"/>
                    </a:ext>
                  </a:extLst>
                </p:cNvPr>
                <p:cNvSpPr>
                  <a:spLocks/>
                </p:cNvSpPr>
                <p:nvPr/>
              </p:nvSpPr>
              <p:spPr bwMode="auto">
                <a:xfrm>
                  <a:off x="6237288" y="5135563"/>
                  <a:ext cx="3175" cy="1587"/>
                </a:xfrm>
                <a:custGeom>
                  <a:avLst/>
                  <a:gdLst>
                    <a:gd name="T0" fmla="*/ 9 w 9"/>
                    <a:gd name="T1" fmla="*/ 6 h 6"/>
                    <a:gd name="T2" fmla="*/ 0 w 9"/>
                    <a:gd name="T3" fmla="*/ 3 h 6"/>
                    <a:gd name="T4" fmla="*/ 9 w 9"/>
                    <a:gd name="T5" fmla="*/ 0 h 6"/>
                    <a:gd name="T6" fmla="*/ 9 w 9"/>
                    <a:gd name="T7" fmla="*/ 3 h 6"/>
                    <a:gd name="T8" fmla="*/ 9 w 9"/>
                    <a:gd name="T9" fmla="*/ 6 h 6"/>
                  </a:gdLst>
                  <a:ahLst/>
                  <a:cxnLst>
                    <a:cxn ang="0">
                      <a:pos x="T0" y="T1"/>
                    </a:cxn>
                    <a:cxn ang="0">
                      <a:pos x="T2" y="T3"/>
                    </a:cxn>
                    <a:cxn ang="0">
                      <a:pos x="T4" y="T5"/>
                    </a:cxn>
                    <a:cxn ang="0">
                      <a:pos x="T6" y="T7"/>
                    </a:cxn>
                    <a:cxn ang="0">
                      <a:pos x="T8" y="T9"/>
                    </a:cxn>
                  </a:cxnLst>
                  <a:rect l="0" t="0" r="r" b="b"/>
                  <a:pathLst>
                    <a:path w="9" h="6">
                      <a:moveTo>
                        <a:pt x="9" y="6"/>
                      </a:moveTo>
                      <a:lnTo>
                        <a:pt x="0" y="3"/>
                      </a:lnTo>
                      <a:lnTo>
                        <a:pt x="9" y="0"/>
                      </a:lnTo>
                      <a:lnTo>
                        <a:pt x="9" y="3"/>
                      </a:lnTo>
                      <a:lnTo>
                        <a:pt x="9" y="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4" name="Freeform 1949">
                  <a:extLst>
                    <a:ext uri="{FF2B5EF4-FFF2-40B4-BE49-F238E27FC236}">
                      <a16:creationId xmlns:a16="http://schemas.microsoft.com/office/drawing/2014/main" id="{2D486C1A-DAC8-CCEA-A736-111877EAB9A9}"/>
                    </a:ext>
                  </a:extLst>
                </p:cNvPr>
                <p:cNvSpPr>
                  <a:spLocks/>
                </p:cNvSpPr>
                <p:nvPr/>
              </p:nvSpPr>
              <p:spPr bwMode="auto">
                <a:xfrm>
                  <a:off x="6242050" y="5138738"/>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5" name="Freeform 1950">
                  <a:extLst>
                    <a:ext uri="{FF2B5EF4-FFF2-40B4-BE49-F238E27FC236}">
                      <a16:creationId xmlns:a16="http://schemas.microsoft.com/office/drawing/2014/main" id="{6E6740E7-91DA-792E-3338-9CEE0F4588F0}"/>
                    </a:ext>
                  </a:extLst>
                </p:cNvPr>
                <p:cNvSpPr>
                  <a:spLocks/>
                </p:cNvSpPr>
                <p:nvPr/>
              </p:nvSpPr>
              <p:spPr bwMode="auto">
                <a:xfrm>
                  <a:off x="6242050" y="5138738"/>
                  <a:ext cx="0" cy="0"/>
                </a:xfrm>
                <a:custGeom>
                  <a:avLst/>
                  <a:gdLst>
                    <a:gd name="T0" fmla="*/ 3 h 3"/>
                    <a:gd name="T1" fmla="*/ 3 h 3"/>
                    <a:gd name="T2" fmla="*/ 0 h 3"/>
                    <a:gd name="T3" fmla="*/ 3 h 3"/>
                  </a:gdLst>
                  <a:ahLst/>
                  <a:cxnLst>
                    <a:cxn ang="0">
                      <a:pos x="0" y="T0"/>
                    </a:cxn>
                    <a:cxn ang="0">
                      <a:pos x="0" y="T1"/>
                    </a:cxn>
                    <a:cxn ang="0">
                      <a:pos x="0" y="T2"/>
                    </a:cxn>
                    <a:cxn ang="0">
                      <a:pos x="0" y="T3"/>
                    </a:cxn>
                  </a:cxnLst>
                  <a:rect l="0" t="0" r="r" b="b"/>
                  <a:pathLst>
                    <a:path h="3">
                      <a:moveTo>
                        <a:pt x="0" y="3"/>
                      </a:moveTo>
                      <a:lnTo>
                        <a:pt x="0" y="3"/>
                      </a:lnTo>
                      <a:lnTo>
                        <a:pt x="0" y="0"/>
                      </a:lnTo>
                      <a:lnTo>
                        <a:pt x="0" y="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16" name="Freeform 1951">
                  <a:extLst>
                    <a:ext uri="{FF2B5EF4-FFF2-40B4-BE49-F238E27FC236}">
                      <a16:creationId xmlns:a16="http://schemas.microsoft.com/office/drawing/2014/main" id="{C10DA2EC-C9FA-83F5-F7CB-EFE1A0BC58F2}"/>
                    </a:ext>
                  </a:extLst>
                </p:cNvPr>
                <p:cNvSpPr>
                  <a:spLocks/>
                </p:cNvSpPr>
                <p:nvPr/>
              </p:nvSpPr>
              <p:spPr bwMode="auto">
                <a:xfrm>
                  <a:off x="6235700" y="5137150"/>
                  <a:ext cx="0" cy="0"/>
                </a:xfrm>
                <a:custGeom>
                  <a:avLst/>
                  <a:gdLst>
                    <a:gd name="T0" fmla="*/ 5 h 5"/>
                    <a:gd name="T1" fmla="*/ 2 h 5"/>
                    <a:gd name="T2" fmla="*/ 0 h 5"/>
                    <a:gd name="T3" fmla="*/ 2 h 5"/>
                    <a:gd name="T4" fmla="*/ 5 h 5"/>
                  </a:gdLst>
                  <a:ahLst/>
                  <a:cxnLst>
                    <a:cxn ang="0">
                      <a:pos x="0" y="T0"/>
                    </a:cxn>
                    <a:cxn ang="0">
                      <a:pos x="0" y="T1"/>
                    </a:cxn>
                    <a:cxn ang="0">
                      <a:pos x="0" y="T2"/>
                    </a:cxn>
                    <a:cxn ang="0">
                      <a:pos x="0" y="T3"/>
                    </a:cxn>
                    <a:cxn ang="0">
                      <a:pos x="0" y="T4"/>
                    </a:cxn>
                  </a:cxnLst>
                  <a:rect l="0" t="0" r="r" b="b"/>
                  <a:pathLst>
                    <a:path h="5">
                      <a:moveTo>
                        <a:pt x="0" y="5"/>
                      </a:moveTo>
                      <a:lnTo>
                        <a:pt x="0" y="2"/>
                      </a:lnTo>
                      <a:lnTo>
                        <a:pt x="0" y="0"/>
                      </a:lnTo>
                      <a:lnTo>
                        <a:pt x="0" y="2"/>
                      </a:lnTo>
                      <a:lnTo>
                        <a:pt x="0" y="5"/>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7" name="Freeform 1952">
                  <a:extLst>
                    <a:ext uri="{FF2B5EF4-FFF2-40B4-BE49-F238E27FC236}">
                      <a16:creationId xmlns:a16="http://schemas.microsoft.com/office/drawing/2014/main" id="{582F3CB8-6837-16B9-A66F-58B5B1FDA055}"/>
                    </a:ext>
                  </a:extLst>
                </p:cNvPr>
                <p:cNvSpPr>
                  <a:spLocks/>
                </p:cNvSpPr>
                <p:nvPr/>
              </p:nvSpPr>
              <p:spPr bwMode="auto">
                <a:xfrm>
                  <a:off x="6235700" y="5137150"/>
                  <a:ext cx="0" cy="0"/>
                </a:xfrm>
                <a:custGeom>
                  <a:avLst/>
                  <a:gdLst>
                    <a:gd name="T0" fmla="*/ 5 h 5"/>
                    <a:gd name="T1" fmla="*/ 2 h 5"/>
                    <a:gd name="T2" fmla="*/ 0 h 5"/>
                    <a:gd name="T3" fmla="*/ 2 h 5"/>
                    <a:gd name="T4" fmla="*/ 5 h 5"/>
                  </a:gdLst>
                  <a:ahLst/>
                  <a:cxnLst>
                    <a:cxn ang="0">
                      <a:pos x="0" y="T0"/>
                    </a:cxn>
                    <a:cxn ang="0">
                      <a:pos x="0" y="T1"/>
                    </a:cxn>
                    <a:cxn ang="0">
                      <a:pos x="0" y="T2"/>
                    </a:cxn>
                    <a:cxn ang="0">
                      <a:pos x="0" y="T3"/>
                    </a:cxn>
                    <a:cxn ang="0">
                      <a:pos x="0" y="T4"/>
                    </a:cxn>
                  </a:cxnLst>
                  <a:rect l="0" t="0" r="r" b="b"/>
                  <a:pathLst>
                    <a:path h="5">
                      <a:moveTo>
                        <a:pt x="0" y="5"/>
                      </a:moveTo>
                      <a:lnTo>
                        <a:pt x="0" y="2"/>
                      </a:lnTo>
                      <a:lnTo>
                        <a:pt x="0" y="0"/>
                      </a:lnTo>
                      <a:lnTo>
                        <a:pt x="0" y="2"/>
                      </a:lnTo>
                      <a:lnTo>
                        <a:pt x="0" y="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8" name="Freeform 1953">
                  <a:extLst>
                    <a:ext uri="{FF2B5EF4-FFF2-40B4-BE49-F238E27FC236}">
                      <a16:creationId xmlns:a16="http://schemas.microsoft.com/office/drawing/2014/main" id="{CF899DBD-A0FB-6253-A1C0-7935AF2CDBC2}"/>
                    </a:ext>
                  </a:extLst>
                </p:cNvPr>
                <p:cNvSpPr>
                  <a:spLocks/>
                </p:cNvSpPr>
                <p:nvPr/>
              </p:nvSpPr>
              <p:spPr bwMode="auto">
                <a:xfrm>
                  <a:off x="6235700" y="5137150"/>
                  <a:ext cx="0" cy="0"/>
                </a:xfrm>
                <a:custGeom>
                  <a:avLst/>
                  <a:gdLst>
                    <a:gd name="T0" fmla="*/ 5 h 5"/>
                    <a:gd name="T1" fmla="*/ 2 h 5"/>
                    <a:gd name="T2" fmla="*/ 0 h 5"/>
                    <a:gd name="T3" fmla="*/ 2 h 5"/>
                    <a:gd name="T4" fmla="*/ 5 h 5"/>
                  </a:gdLst>
                  <a:ahLst/>
                  <a:cxnLst>
                    <a:cxn ang="0">
                      <a:pos x="0" y="T0"/>
                    </a:cxn>
                    <a:cxn ang="0">
                      <a:pos x="0" y="T1"/>
                    </a:cxn>
                    <a:cxn ang="0">
                      <a:pos x="0" y="T2"/>
                    </a:cxn>
                    <a:cxn ang="0">
                      <a:pos x="0" y="T3"/>
                    </a:cxn>
                    <a:cxn ang="0">
                      <a:pos x="0" y="T4"/>
                    </a:cxn>
                  </a:cxnLst>
                  <a:rect l="0" t="0" r="r" b="b"/>
                  <a:pathLst>
                    <a:path h="5">
                      <a:moveTo>
                        <a:pt x="0" y="5"/>
                      </a:moveTo>
                      <a:lnTo>
                        <a:pt x="0" y="2"/>
                      </a:lnTo>
                      <a:lnTo>
                        <a:pt x="0" y="0"/>
                      </a:lnTo>
                      <a:lnTo>
                        <a:pt x="0" y="2"/>
                      </a:lnTo>
                      <a:lnTo>
                        <a:pt x="0" y="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19" name="Freeform 1954">
                  <a:extLst>
                    <a:ext uri="{FF2B5EF4-FFF2-40B4-BE49-F238E27FC236}">
                      <a16:creationId xmlns:a16="http://schemas.microsoft.com/office/drawing/2014/main" id="{57690CD7-AFD9-E085-7EF7-9B96F70E7276}"/>
                    </a:ext>
                  </a:extLst>
                </p:cNvPr>
                <p:cNvSpPr>
                  <a:spLocks/>
                </p:cNvSpPr>
                <p:nvPr/>
              </p:nvSpPr>
              <p:spPr bwMode="auto">
                <a:xfrm>
                  <a:off x="6069013" y="5218113"/>
                  <a:ext cx="65087" cy="82550"/>
                </a:xfrm>
                <a:custGeom>
                  <a:avLst/>
                  <a:gdLst>
                    <a:gd name="T0" fmla="*/ 287 w 287"/>
                    <a:gd name="T1" fmla="*/ 207 h 364"/>
                    <a:gd name="T2" fmla="*/ 287 w 287"/>
                    <a:gd name="T3" fmla="*/ 207 h 364"/>
                    <a:gd name="T4" fmla="*/ 286 w 287"/>
                    <a:gd name="T5" fmla="*/ 222 h 364"/>
                    <a:gd name="T6" fmla="*/ 284 w 287"/>
                    <a:gd name="T7" fmla="*/ 236 h 364"/>
                    <a:gd name="T8" fmla="*/ 280 w 287"/>
                    <a:gd name="T9" fmla="*/ 250 h 364"/>
                    <a:gd name="T10" fmla="*/ 276 w 287"/>
                    <a:gd name="T11" fmla="*/ 265 h 364"/>
                    <a:gd name="T12" fmla="*/ 269 w 287"/>
                    <a:gd name="T13" fmla="*/ 278 h 364"/>
                    <a:gd name="T14" fmla="*/ 262 w 287"/>
                    <a:gd name="T15" fmla="*/ 292 h 364"/>
                    <a:gd name="T16" fmla="*/ 254 w 287"/>
                    <a:gd name="T17" fmla="*/ 304 h 364"/>
                    <a:gd name="T18" fmla="*/ 245 w 287"/>
                    <a:gd name="T19" fmla="*/ 315 h 364"/>
                    <a:gd name="T20" fmla="*/ 236 w 287"/>
                    <a:gd name="T21" fmla="*/ 326 h 364"/>
                    <a:gd name="T22" fmla="*/ 224 w 287"/>
                    <a:gd name="T23" fmla="*/ 336 h 364"/>
                    <a:gd name="T24" fmla="*/ 212 w 287"/>
                    <a:gd name="T25" fmla="*/ 344 h 364"/>
                    <a:gd name="T26" fmla="*/ 200 w 287"/>
                    <a:gd name="T27" fmla="*/ 351 h 364"/>
                    <a:gd name="T28" fmla="*/ 186 w 287"/>
                    <a:gd name="T29" fmla="*/ 357 h 364"/>
                    <a:gd name="T30" fmla="*/ 173 w 287"/>
                    <a:gd name="T31" fmla="*/ 361 h 364"/>
                    <a:gd name="T32" fmla="*/ 159 w 287"/>
                    <a:gd name="T33" fmla="*/ 363 h 364"/>
                    <a:gd name="T34" fmla="*/ 144 w 287"/>
                    <a:gd name="T35" fmla="*/ 364 h 364"/>
                    <a:gd name="T36" fmla="*/ 144 w 287"/>
                    <a:gd name="T37" fmla="*/ 364 h 364"/>
                    <a:gd name="T38" fmla="*/ 130 w 287"/>
                    <a:gd name="T39" fmla="*/ 364 h 364"/>
                    <a:gd name="T40" fmla="*/ 117 w 287"/>
                    <a:gd name="T41" fmla="*/ 362 h 364"/>
                    <a:gd name="T42" fmla="*/ 107 w 287"/>
                    <a:gd name="T43" fmla="*/ 360 h 364"/>
                    <a:gd name="T44" fmla="*/ 99 w 287"/>
                    <a:gd name="T45" fmla="*/ 356 h 364"/>
                    <a:gd name="T46" fmla="*/ 99 w 287"/>
                    <a:gd name="T47" fmla="*/ 356 h 364"/>
                    <a:gd name="T48" fmla="*/ 86 w 287"/>
                    <a:gd name="T49" fmla="*/ 350 h 364"/>
                    <a:gd name="T50" fmla="*/ 74 w 287"/>
                    <a:gd name="T51" fmla="*/ 343 h 364"/>
                    <a:gd name="T52" fmla="*/ 63 w 287"/>
                    <a:gd name="T53" fmla="*/ 335 h 364"/>
                    <a:gd name="T54" fmla="*/ 54 w 287"/>
                    <a:gd name="T55" fmla="*/ 326 h 364"/>
                    <a:gd name="T56" fmla="*/ 45 w 287"/>
                    <a:gd name="T57" fmla="*/ 317 h 364"/>
                    <a:gd name="T58" fmla="*/ 36 w 287"/>
                    <a:gd name="T59" fmla="*/ 307 h 364"/>
                    <a:gd name="T60" fmla="*/ 29 w 287"/>
                    <a:gd name="T61" fmla="*/ 297 h 364"/>
                    <a:gd name="T62" fmla="*/ 23 w 287"/>
                    <a:gd name="T63" fmla="*/ 285 h 364"/>
                    <a:gd name="T64" fmla="*/ 18 w 287"/>
                    <a:gd name="T65" fmla="*/ 274 h 364"/>
                    <a:gd name="T66" fmla="*/ 13 w 287"/>
                    <a:gd name="T67" fmla="*/ 263 h 364"/>
                    <a:gd name="T68" fmla="*/ 9 w 287"/>
                    <a:gd name="T69" fmla="*/ 251 h 364"/>
                    <a:gd name="T70" fmla="*/ 5 w 287"/>
                    <a:gd name="T71" fmla="*/ 239 h 364"/>
                    <a:gd name="T72" fmla="*/ 3 w 287"/>
                    <a:gd name="T73" fmla="*/ 228 h 364"/>
                    <a:gd name="T74" fmla="*/ 1 w 287"/>
                    <a:gd name="T75" fmla="*/ 217 h 364"/>
                    <a:gd name="T76" fmla="*/ 0 w 287"/>
                    <a:gd name="T77" fmla="*/ 205 h 364"/>
                    <a:gd name="T78" fmla="*/ 0 w 287"/>
                    <a:gd name="T79" fmla="*/ 194 h 364"/>
                    <a:gd name="T80" fmla="*/ 0 w 287"/>
                    <a:gd name="T81" fmla="*/ 0 h 364"/>
                    <a:gd name="T82" fmla="*/ 287 w 287"/>
                    <a:gd name="T83" fmla="*/ 0 h 364"/>
                    <a:gd name="T84" fmla="*/ 287 w 287"/>
                    <a:gd name="T85" fmla="*/ 207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87" h="364">
                      <a:moveTo>
                        <a:pt x="287" y="207"/>
                      </a:moveTo>
                      <a:lnTo>
                        <a:pt x="287" y="207"/>
                      </a:lnTo>
                      <a:lnTo>
                        <a:pt x="286" y="222"/>
                      </a:lnTo>
                      <a:lnTo>
                        <a:pt x="284" y="236"/>
                      </a:lnTo>
                      <a:lnTo>
                        <a:pt x="280" y="250"/>
                      </a:lnTo>
                      <a:lnTo>
                        <a:pt x="276" y="265"/>
                      </a:lnTo>
                      <a:lnTo>
                        <a:pt x="269" y="278"/>
                      </a:lnTo>
                      <a:lnTo>
                        <a:pt x="262" y="292"/>
                      </a:lnTo>
                      <a:lnTo>
                        <a:pt x="254" y="304"/>
                      </a:lnTo>
                      <a:lnTo>
                        <a:pt x="245" y="315"/>
                      </a:lnTo>
                      <a:lnTo>
                        <a:pt x="236" y="326"/>
                      </a:lnTo>
                      <a:lnTo>
                        <a:pt x="224" y="336"/>
                      </a:lnTo>
                      <a:lnTo>
                        <a:pt x="212" y="344"/>
                      </a:lnTo>
                      <a:lnTo>
                        <a:pt x="200" y="351"/>
                      </a:lnTo>
                      <a:lnTo>
                        <a:pt x="186" y="357"/>
                      </a:lnTo>
                      <a:lnTo>
                        <a:pt x="173" y="361"/>
                      </a:lnTo>
                      <a:lnTo>
                        <a:pt x="159" y="363"/>
                      </a:lnTo>
                      <a:lnTo>
                        <a:pt x="144" y="364"/>
                      </a:lnTo>
                      <a:lnTo>
                        <a:pt x="144" y="364"/>
                      </a:lnTo>
                      <a:lnTo>
                        <a:pt x="130" y="364"/>
                      </a:lnTo>
                      <a:lnTo>
                        <a:pt x="117" y="362"/>
                      </a:lnTo>
                      <a:lnTo>
                        <a:pt x="107" y="360"/>
                      </a:lnTo>
                      <a:lnTo>
                        <a:pt x="99" y="356"/>
                      </a:lnTo>
                      <a:lnTo>
                        <a:pt x="99" y="356"/>
                      </a:lnTo>
                      <a:lnTo>
                        <a:pt x="86" y="350"/>
                      </a:lnTo>
                      <a:lnTo>
                        <a:pt x="74" y="343"/>
                      </a:lnTo>
                      <a:lnTo>
                        <a:pt x="63" y="335"/>
                      </a:lnTo>
                      <a:lnTo>
                        <a:pt x="54" y="326"/>
                      </a:lnTo>
                      <a:lnTo>
                        <a:pt x="45" y="317"/>
                      </a:lnTo>
                      <a:lnTo>
                        <a:pt x="36" y="307"/>
                      </a:lnTo>
                      <a:lnTo>
                        <a:pt x="29" y="297"/>
                      </a:lnTo>
                      <a:lnTo>
                        <a:pt x="23" y="285"/>
                      </a:lnTo>
                      <a:lnTo>
                        <a:pt x="18" y="274"/>
                      </a:lnTo>
                      <a:lnTo>
                        <a:pt x="13" y="263"/>
                      </a:lnTo>
                      <a:lnTo>
                        <a:pt x="9" y="251"/>
                      </a:lnTo>
                      <a:lnTo>
                        <a:pt x="5" y="239"/>
                      </a:lnTo>
                      <a:lnTo>
                        <a:pt x="3" y="228"/>
                      </a:lnTo>
                      <a:lnTo>
                        <a:pt x="1" y="217"/>
                      </a:lnTo>
                      <a:lnTo>
                        <a:pt x="0" y="205"/>
                      </a:lnTo>
                      <a:lnTo>
                        <a:pt x="0" y="194"/>
                      </a:lnTo>
                      <a:lnTo>
                        <a:pt x="0" y="0"/>
                      </a:lnTo>
                      <a:lnTo>
                        <a:pt x="287" y="0"/>
                      </a:lnTo>
                      <a:lnTo>
                        <a:pt x="287" y="207"/>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0" name="Freeform 1955">
                  <a:extLst>
                    <a:ext uri="{FF2B5EF4-FFF2-40B4-BE49-F238E27FC236}">
                      <a16:creationId xmlns:a16="http://schemas.microsoft.com/office/drawing/2014/main" id="{FE845152-BCF4-E688-83D6-381AD6E5CDE0}"/>
                    </a:ext>
                  </a:extLst>
                </p:cNvPr>
                <p:cNvSpPr>
                  <a:spLocks/>
                </p:cNvSpPr>
                <p:nvPr/>
              </p:nvSpPr>
              <p:spPr bwMode="auto">
                <a:xfrm>
                  <a:off x="6069013" y="5218113"/>
                  <a:ext cx="65087" cy="82550"/>
                </a:xfrm>
                <a:custGeom>
                  <a:avLst/>
                  <a:gdLst>
                    <a:gd name="T0" fmla="*/ 287 w 287"/>
                    <a:gd name="T1" fmla="*/ 207 h 364"/>
                    <a:gd name="T2" fmla="*/ 287 w 287"/>
                    <a:gd name="T3" fmla="*/ 207 h 364"/>
                    <a:gd name="T4" fmla="*/ 286 w 287"/>
                    <a:gd name="T5" fmla="*/ 222 h 364"/>
                    <a:gd name="T6" fmla="*/ 284 w 287"/>
                    <a:gd name="T7" fmla="*/ 236 h 364"/>
                    <a:gd name="T8" fmla="*/ 280 w 287"/>
                    <a:gd name="T9" fmla="*/ 250 h 364"/>
                    <a:gd name="T10" fmla="*/ 276 w 287"/>
                    <a:gd name="T11" fmla="*/ 265 h 364"/>
                    <a:gd name="T12" fmla="*/ 269 w 287"/>
                    <a:gd name="T13" fmla="*/ 278 h 364"/>
                    <a:gd name="T14" fmla="*/ 262 w 287"/>
                    <a:gd name="T15" fmla="*/ 292 h 364"/>
                    <a:gd name="T16" fmla="*/ 254 w 287"/>
                    <a:gd name="T17" fmla="*/ 304 h 364"/>
                    <a:gd name="T18" fmla="*/ 245 w 287"/>
                    <a:gd name="T19" fmla="*/ 315 h 364"/>
                    <a:gd name="T20" fmla="*/ 236 w 287"/>
                    <a:gd name="T21" fmla="*/ 326 h 364"/>
                    <a:gd name="T22" fmla="*/ 224 w 287"/>
                    <a:gd name="T23" fmla="*/ 336 h 364"/>
                    <a:gd name="T24" fmla="*/ 212 w 287"/>
                    <a:gd name="T25" fmla="*/ 344 h 364"/>
                    <a:gd name="T26" fmla="*/ 200 w 287"/>
                    <a:gd name="T27" fmla="*/ 351 h 364"/>
                    <a:gd name="T28" fmla="*/ 186 w 287"/>
                    <a:gd name="T29" fmla="*/ 357 h 364"/>
                    <a:gd name="T30" fmla="*/ 173 w 287"/>
                    <a:gd name="T31" fmla="*/ 361 h 364"/>
                    <a:gd name="T32" fmla="*/ 159 w 287"/>
                    <a:gd name="T33" fmla="*/ 363 h 364"/>
                    <a:gd name="T34" fmla="*/ 144 w 287"/>
                    <a:gd name="T35" fmla="*/ 364 h 364"/>
                    <a:gd name="T36" fmla="*/ 144 w 287"/>
                    <a:gd name="T37" fmla="*/ 364 h 364"/>
                    <a:gd name="T38" fmla="*/ 130 w 287"/>
                    <a:gd name="T39" fmla="*/ 364 h 364"/>
                    <a:gd name="T40" fmla="*/ 117 w 287"/>
                    <a:gd name="T41" fmla="*/ 362 h 364"/>
                    <a:gd name="T42" fmla="*/ 107 w 287"/>
                    <a:gd name="T43" fmla="*/ 360 h 364"/>
                    <a:gd name="T44" fmla="*/ 99 w 287"/>
                    <a:gd name="T45" fmla="*/ 356 h 364"/>
                    <a:gd name="T46" fmla="*/ 99 w 287"/>
                    <a:gd name="T47" fmla="*/ 356 h 364"/>
                    <a:gd name="T48" fmla="*/ 86 w 287"/>
                    <a:gd name="T49" fmla="*/ 350 h 364"/>
                    <a:gd name="T50" fmla="*/ 74 w 287"/>
                    <a:gd name="T51" fmla="*/ 343 h 364"/>
                    <a:gd name="T52" fmla="*/ 63 w 287"/>
                    <a:gd name="T53" fmla="*/ 335 h 364"/>
                    <a:gd name="T54" fmla="*/ 54 w 287"/>
                    <a:gd name="T55" fmla="*/ 326 h 364"/>
                    <a:gd name="T56" fmla="*/ 45 w 287"/>
                    <a:gd name="T57" fmla="*/ 317 h 364"/>
                    <a:gd name="T58" fmla="*/ 36 w 287"/>
                    <a:gd name="T59" fmla="*/ 307 h 364"/>
                    <a:gd name="T60" fmla="*/ 29 w 287"/>
                    <a:gd name="T61" fmla="*/ 297 h 364"/>
                    <a:gd name="T62" fmla="*/ 23 w 287"/>
                    <a:gd name="T63" fmla="*/ 285 h 364"/>
                    <a:gd name="T64" fmla="*/ 18 w 287"/>
                    <a:gd name="T65" fmla="*/ 274 h 364"/>
                    <a:gd name="T66" fmla="*/ 13 w 287"/>
                    <a:gd name="T67" fmla="*/ 263 h 364"/>
                    <a:gd name="T68" fmla="*/ 9 w 287"/>
                    <a:gd name="T69" fmla="*/ 251 h 364"/>
                    <a:gd name="T70" fmla="*/ 5 w 287"/>
                    <a:gd name="T71" fmla="*/ 239 h 364"/>
                    <a:gd name="T72" fmla="*/ 3 w 287"/>
                    <a:gd name="T73" fmla="*/ 228 h 364"/>
                    <a:gd name="T74" fmla="*/ 1 w 287"/>
                    <a:gd name="T75" fmla="*/ 217 h 364"/>
                    <a:gd name="T76" fmla="*/ 0 w 287"/>
                    <a:gd name="T77" fmla="*/ 205 h 364"/>
                    <a:gd name="T78" fmla="*/ 0 w 287"/>
                    <a:gd name="T79" fmla="*/ 194 h 364"/>
                    <a:gd name="T80" fmla="*/ 0 w 287"/>
                    <a:gd name="T81" fmla="*/ 0 h 364"/>
                    <a:gd name="T82" fmla="*/ 287 w 287"/>
                    <a:gd name="T83" fmla="*/ 0 h 364"/>
                    <a:gd name="T84" fmla="*/ 287 w 287"/>
                    <a:gd name="T85" fmla="*/ 207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87" h="364">
                      <a:moveTo>
                        <a:pt x="287" y="207"/>
                      </a:moveTo>
                      <a:lnTo>
                        <a:pt x="287" y="207"/>
                      </a:lnTo>
                      <a:lnTo>
                        <a:pt x="286" y="222"/>
                      </a:lnTo>
                      <a:lnTo>
                        <a:pt x="284" y="236"/>
                      </a:lnTo>
                      <a:lnTo>
                        <a:pt x="280" y="250"/>
                      </a:lnTo>
                      <a:lnTo>
                        <a:pt x="276" y="265"/>
                      </a:lnTo>
                      <a:lnTo>
                        <a:pt x="269" y="278"/>
                      </a:lnTo>
                      <a:lnTo>
                        <a:pt x="262" y="292"/>
                      </a:lnTo>
                      <a:lnTo>
                        <a:pt x="254" y="304"/>
                      </a:lnTo>
                      <a:lnTo>
                        <a:pt x="245" y="315"/>
                      </a:lnTo>
                      <a:lnTo>
                        <a:pt x="236" y="326"/>
                      </a:lnTo>
                      <a:lnTo>
                        <a:pt x="224" y="336"/>
                      </a:lnTo>
                      <a:lnTo>
                        <a:pt x="212" y="344"/>
                      </a:lnTo>
                      <a:lnTo>
                        <a:pt x="200" y="351"/>
                      </a:lnTo>
                      <a:lnTo>
                        <a:pt x="186" y="357"/>
                      </a:lnTo>
                      <a:lnTo>
                        <a:pt x="173" y="361"/>
                      </a:lnTo>
                      <a:lnTo>
                        <a:pt x="159" y="363"/>
                      </a:lnTo>
                      <a:lnTo>
                        <a:pt x="144" y="364"/>
                      </a:lnTo>
                      <a:lnTo>
                        <a:pt x="144" y="364"/>
                      </a:lnTo>
                      <a:lnTo>
                        <a:pt x="130" y="364"/>
                      </a:lnTo>
                      <a:lnTo>
                        <a:pt x="117" y="362"/>
                      </a:lnTo>
                      <a:lnTo>
                        <a:pt x="107" y="360"/>
                      </a:lnTo>
                      <a:lnTo>
                        <a:pt x="99" y="356"/>
                      </a:lnTo>
                      <a:lnTo>
                        <a:pt x="99" y="356"/>
                      </a:lnTo>
                      <a:lnTo>
                        <a:pt x="86" y="350"/>
                      </a:lnTo>
                      <a:lnTo>
                        <a:pt x="74" y="343"/>
                      </a:lnTo>
                      <a:lnTo>
                        <a:pt x="63" y="335"/>
                      </a:lnTo>
                      <a:lnTo>
                        <a:pt x="54" y="326"/>
                      </a:lnTo>
                      <a:lnTo>
                        <a:pt x="45" y="317"/>
                      </a:lnTo>
                      <a:lnTo>
                        <a:pt x="36" y="307"/>
                      </a:lnTo>
                      <a:lnTo>
                        <a:pt x="29" y="297"/>
                      </a:lnTo>
                      <a:lnTo>
                        <a:pt x="23" y="285"/>
                      </a:lnTo>
                      <a:lnTo>
                        <a:pt x="18" y="274"/>
                      </a:lnTo>
                      <a:lnTo>
                        <a:pt x="13" y="263"/>
                      </a:lnTo>
                      <a:lnTo>
                        <a:pt x="9" y="251"/>
                      </a:lnTo>
                      <a:lnTo>
                        <a:pt x="5" y="239"/>
                      </a:lnTo>
                      <a:lnTo>
                        <a:pt x="3" y="228"/>
                      </a:lnTo>
                      <a:lnTo>
                        <a:pt x="1" y="217"/>
                      </a:lnTo>
                      <a:lnTo>
                        <a:pt x="0" y="205"/>
                      </a:lnTo>
                      <a:lnTo>
                        <a:pt x="0" y="194"/>
                      </a:lnTo>
                      <a:lnTo>
                        <a:pt x="0" y="0"/>
                      </a:lnTo>
                      <a:lnTo>
                        <a:pt x="287" y="0"/>
                      </a:lnTo>
                      <a:lnTo>
                        <a:pt x="287" y="20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1" name="Freeform 1956">
                  <a:extLst>
                    <a:ext uri="{FF2B5EF4-FFF2-40B4-BE49-F238E27FC236}">
                      <a16:creationId xmlns:a16="http://schemas.microsoft.com/office/drawing/2014/main" id="{09900AA9-4ACF-390E-8F3D-C23D6753529E}"/>
                    </a:ext>
                  </a:extLst>
                </p:cNvPr>
                <p:cNvSpPr>
                  <a:spLocks/>
                </p:cNvSpPr>
                <p:nvPr/>
              </p:nvSpPr>
              <p:spPr bwMode="auto">
                <a:xfrm>
                  <a:off x="6069013" y="5218113"/>
                  <a:ext cx="65087" cy="82550"/>
                </a:xfrm>
                <a:custGeom>
                  <a:avLst/>
                  <a:gdLst>
                    <a:gd name="T0" fmla="*/ 287 w 287"/>
                    <a:gd name="T1" fmla="*/ 206 h 364"/>
                    <a:gd name="T2" fmla="*/ 287 w 287"/>
                    <a:gd name="T3" fmla="*/ 206 h 364"/>
                    <a:gd name="T4" fmla="*/ 286 w 287"/>
                    <a:gd name="T5" fmla="*/ 222 h 364"/>
                    <a:gd name="T6" fmla="*/ 284 w 287"/>
                    <a:gd name="T7" fmla="*/ 236 h 364"/>
                    <a:gd name="T8" fmla="*/ 280 w 287"/>
                    <a:gd name="T9" fmla="*/ 250 h 364"/>
                    <a:gd name="T10" fmla="*/ 276 w 287"/>
                    <a:gd name="T11" fmla="*/ 265 h 364"/>
                    <a:gd name="T12" fmla="*/ 269 w 287"/>
                    <a:gd name="T13" fmla="*/ 278 h 364"/>
                    <a:gd name="T14" fmla="*/ 262 w 287"/>
                    <a:gd name="T15" fmla="*/ 292 h 364"/>
                    <a:gd name="T16" fmla="*/ 254 w 287"/>
                    <a:gd name="T17" fmla="*/ 304 h 364"/>
                    <a:gd name="T18" fmla="*/ 245 w 287"/>
                    <a:gd name="T19" fmla="*/ 315 h 364"/>
                    <a:gd name="T20" fmla="*/ 235 w 287"/>
                    <a:gd name="T21" fmla="*/ 326 h 364"/>
                    <a:gd name="T22" fmla="*/ 224 w 287"/>
                    <a:gd name="T23" fmla="*/ 336 h 364"/>
                    <a:gd name="T24" fmla="*/ 212 w 287"/>
                    <a:gd name="T25" fmla="*/ 344 h 364"/>
                    <a:gd name="T26" fmla="*/ 200 w 287"/>
                    <a:gd name="T27" fmla="*/ 351 h 364"/>
                    <a:gd name="T28" fmla="*/ 186 w 287"/>
                    <a:gd name="T29" fmla="*/ 357 h 364"/>
                    <a:gd name="T30" fmla="*/ 173 w 287"/>
                    <a:gd name="T31" fmla="*/ 361 h 364"/>
                    <a:gd name="T32" fmla="*/ 159 w 287"/>
                    <a:gd name="T33" fmla="*/ 363 h 364"/>
                    <a:gd name="T34" fmla="*/ 143 w 287"/>
                    <a:gd name="T35" fmla="*/ 364 h 364"/>
                    <a:gd name="T36" fmla="*/ 143 w 287"/>
                    <a:gd name="T37" fmla="*/ 364 h 364"/>
                    <a:gd name="T38" fmla="*/ 130 w 287"/>
                    <a:gd name="T39" fmla="*/ 364 h 364"/>
                    <a:gd name="T40" fmla="*/ 117 w 287"/>
                    <a:gd name="T41" fmla="*/ 362 h 364"/>
                    <a:gd name="T42" fmla="*/ 107 w 287"/>
                    <a:gd name="T43" fmla="*/ 359 h 364"/>
                    <a:gd name="T44" fmla="*/ 99 w 287"/>
                    <a:gd name="T45" fmla="*/ 356 h 364"/>
                    <a:gd name="T46" fmla="*/ 99 w 287"/>
                    <a:gd name="T47" fmla="*/ 356 h 364"/>
                    <a:gd name="T48" fmla="*/ 86 w 287"/>
                    <a:gd name="T49" fmla="*/ 350 h 364"/>
                    <a:gd name="T50" fmla="*/ 74 w 287"/>
                    <a:gd name="T51" fmla="*/ 343 h 364"/>
                    <a:gd name="T52" fmla="*/ 63 w 287"/>
                    <a:gd name="T53" fmla="*/ 335 h 364"/>
                    <a:gd name="T54" fmla="*/ 54 w 287"/>
                    <a:gd name="T55" fmla="*/ 326 h 364"/>
                    <a:gd name="T56" fmla="*/ 45 w 287"/>
                    <a:gd name="T57" fmla="*/ 317 h 364"/>
                    <a:gd name="T58" fmla="*/ 36 w 287"/>
                    <a:gd name="T59" fmla="*/ 307 h 364"/>
                    <a:gd name="T60" fmla="*/ 29 w 287"/>
                    <a:gd name="T61" fmla="*/ 297 h 364"/>
                    <a:gd name="T62" fmla="*/ 23 w 287"/>
                    <a:gd name="T63" fmla="*/ 285 h 364"/>
                    <a:gd name="T64" fmla="*/ 18 w 287"/>
                    <a:gd name="T65" fmla="*/ 274 h 364"/>
                    <a:gd name="T66" fmla="*/ 13 w 287"/>
                    <a:gd name="T67" fmla="*/ 263 h 364"/>
                    <a:gd name="T68" fmla="*/ 9 w 287"/>
                    <a:gd name="T69" fmla="*/ 251 h 364"/>
                    <a:gd name="T70" fmla="*/ 5 w 287"/>
                    <a:gd name="T71" fmla="*/ 239 h 364"/>
                    <a:gd name="T72" fmla="*/ 3 w 287"/>
                    <a:gd name="T73" fmla="*/ 228 h 364"/>
                    <a:gd name="T74" fmla="*/ 1 w 287"/>
                    <a:gd name="T75" fmla="*/ 217 h 364"/>
                    <a:gd name="T76" fmla="*/ 0 w 287"/>
                    <a:gd name="T77" fmla="*/ 205 h 364"/>
                    <a:gd name="T78" fmla="*/ 0 w 287"/>
                    <a:gd name="T79" fmla="*/ 194 h 364"/>
                    <a:gd name="T80" fmla="*/ 0 w 287"/>
                    <a:gd name="T81" fmla="*/ 0 h 364"/>
                    <a:gd name="T82" fmla="*/ 287 w 287"/>
                    <a:gd name="T83" fmla="*/ 0 h 364"/>
                    <a:gd name="T84" fmla="*/ 287 w 287"/>
                    <a:gd name="T85" fmla="*/ 206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87" h="364">
                      <a:moveTo>
                        <a:pt x="287" y="206"/>
                      </a:moveTo>
                      <a:lnTo>
                        <a:pt x="287" y="206"/>
                      </a:lnTo>
                      <a:lnTo>
                        <a:pt x="286" y="222"/>
                      </a:lnTo>
                      <a:lnTo>
                        <a:pt x="284" y="236"/>
                      </a:lnTo>
                      <a:lnTo>
                        <a:pt x="280" y="250"/>
                      </a:lnTo>
                      <a:lnTo>
                        <a:pt x="276" y="265"/>
                      </a:lnTo>
                      <a:lnTo>
                        <a:pt x="269" y="278"/>
                      </a:lnTo>
                      <a:lnTo>
                        <a:pt x="262" y="292"/>
                      </a:lnTo>
                      <a:lnTo>
                        <a:pt x="254" y="304"/>
                      </a:lnTo>
                      <a:lnTo>
                        <a:pt x="245" y="315"/>
                      </a:lnTo>
                      <a:lnTo>
                        <a:pt x="235" y="326"/>
                      </a:lnTo>
                      <a:lnTo>
                        <a:pt x="224" y="336"/>
                      </a:lnTo>
                      <a:lnTo>
                        <a:pt x="212" y="344"/>
                      </a:lnTo>
                      <a:lnTo>
                        <a:pt x="200" y="351"/>
                      </a:lnTo>
                      <a:lnTo>
                        <a:pt x="186" y="357"/>
                      </a:lnTo>
                      <a:lnTo>
                        <a:pt x="173" y="361"/>
                      </a:lnTo>
                      <a:lnTo>
                        <a:pt x="159" y="363"/>
                      </a:lnTo>
                      <a:lnTo>
                        <a:pt x="143" y="364"/>
                      </a:lnTo>
                      <a:lnTo>
                        <a:pt x="143" y="364"/>
                      </a:lnTo>
                      <a:lnTo>
                        <a:pt x="130" y="364"/>
                      </a:lnTo>
                      <a:lnTo>
                        <a:pt x="117" y="362"/>
                      </a:lnTo>
                      <a:lnTo>
                        <a:pt x="107" y="359"/>
                      </a:lnTo>
                      <a:lnTo>
                        <a:pt x="99" y="356"/>
                      </a:lnTo>
                      <a:lnTo>
                        <a:pt x="99" y="356"/>
                      </a:lnTo>
                      <a:lnTo>
                        <a:pt x="86" y="350"/>
                      </a:lnTo>
                      <a:lnTo>
                        <a:pt x="74" y="343"/>
                      </a:lnTo>
                      <a:lnTo>
                        <a:pt x="63" y="335"/>
                      </a:lnTo>
                      <a:lnTo>
                        <a:pt x="54" y="326"/>
                      </a:lnTo>
                      <a:lnTo>
                        <a:pt x="45" y="317"/>
                      </a:lnTo>
                      <a:lnTo>
                        <a:pt x="36" y="307"/>
                      </a:lnTo>
                      <a:lnTo>
                        <a:pt x="29" y="297"/>
                      </a:lnTo>
                      <a:lnTo>
                        <a:pt x="23" y="285"/>
                      </a:lnTo>
                      <a:lnTo>
                        <a:pt x="18" y="274"/>
                      </a:lnTo>
                      <a:lnTo>
                        <a:pt x="13" y="263"/>
                      </a:lnTo>
                      <a:lnTo>
                        <a:pt x="9" y="251"/>
                      </a:lnTo>
                      <a:lnTo>
                        <a:pt x="5" y="239"/>
                      </a:lnTo>
                      <a:lnTo>
                        <a:pt x="3" y="228"/>
                      </a:lnTo>
                      <a:lnTo>
                        <a:pt x="1" y="217"/>
                      </a:lnTo>
                      <a:lnTo>
                        <a:pt x="0" y="205"/>
                      </a:lnTo>
                      <a:lnTo>
                        <a:pt x="0" y="194"/>
                      </a:lnTo>
                      <a:lnTo>
                        <a:pt x="0" y="0"/>
                      </a:lnTo>
                      <a:lnTo>
                        <a:pt x="287" y="0"/>
                      </a:lnTo>
                      <a:lnTo>
                        <a:pt x="287" y="206"/>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22" name="Freeform 1957">
                  <a:extLst>
                    <a:ext uri="{FF2B5EF4-FFF2-40B4-BE49-F238E27FC236}">
                      <a16:creationId xmlns:a16="http://schemas.microsoft.com/office/drawing/2014/main" id="{D7C755BC-64BB-0FF6-EED7-9CB16EA37299}"/>
                    </a:ext>
                  </a:extLst>
                </p:cNvPr>
                <p:cNvSpPr>
                  <a:spLocks/>
                </p:cNvSpPr>
                <p:nvPr/>
              </p:nvSpPr>
              <p:spPr bwMode="auto">
                <a:xfrm>
                  <a:off x="6075363" y="5218113"/>
                  <a:ext cx="7937" cy="76200"/>
                </a:xfrm>
                <a:custGeom>
                  <a:avLst/>
                  <a:gdLst>
                    <a:gd name="T0" fmla="*/ 0 w 36"/>
                    <a:gd name="T1" fmla="*/ 300 h 336"/>
                    <a:gd name="T2" fmla="*/ 0 w 36"/>
                    <a:gd name="T3" fmla="*/ 300 h 336"/>
                    <a:gd name="T4" fmla="*/ 7 w 36"/>
                    <a:gd name="T5" fmla="*/ 307 h 336"/>
                    <a:gd name="T6" fmla="*/ 14 w 36"/>
                    <a:gd name="T7" fmla="*/ 316 h 336"/>
                    <a:gd name="T8" fmla="*/ 25 w 36"/>
                    <a:gd name="T9" fmla="*/ 326 h 336"/>
                    <a:gd name="T10" fmla="*/ 30 w 36"/>
                    <a:gd name="T11" fmla="*/ 331 h 336"/>
                    <a:gd name="T12" fmla="*/ 36 w 36"/>
                    <a:gd name="T13" fmla="*/ 336 h 336"/>
                    <a:gd name="T14" fmla="*/ 36 w 36"/>
                    <a:gd name="T15" fmla="*/ 0 h 336"/>
                    <a:gd name="T16" fmla="*/ 0 w 36"/>
                    <a:gd name="T17" fmla="*/ 0 h 336"/>
                    <a:gd name="T18" fmla="*/ 0 w 36"/>
                    <a:gd name="T19" fmla="*/ 300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336">
                      <a:moveTo>
                        <a:pt x="0" y="300"/>
                      </a:moveTo>
                      <a:lnTo>
                        <a:pt x="0" y="300"/>
                      </a:lnTo>
                      <a:lnTo>
                        <a:pt x="7" y="307"/>
                      </a:lnTo>
                      <a:lnTo>
                        <a:pt x="14" y="316"/>
                      </a:lnTo>
                      <a:lnTo>
                        <a:pt x="25" y="326"/>
                      </a:lnTo>
                      <a:lnTo>
                        <a:pt x="30" y="331"/>
                      </a:lnTo>
                      <a:lnTo>
                        <a:pt x="36" y="336"/>
                      </a:lnTo>
                      <a:lnTo>
                        <a:pt x="36" y="0"/>
                      </a:lnTo>
                      <a:lnTo>
                        <a:pt x="0" y="0"/>
                      </a:lnTo>
                      <a:lnTo>
                        <a:pt x="0" y="300"/>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3" name="Freeform 1958">
                  <a:extLst>
                    <a:ext uri="{FF2B5EF4-FFF2-40B4-BE49-F238E27FC236}">
                      <a16:creationId xmlns:a16="http://schemas.microsoft.com/office/drawing/2014/main" id="{B974345D-BE5A-DEE0-2042-C4E97D211976}"/>
                    </a:ext>
                  </a:extLst>
                </p:cNvPr>
                <p:cNvSpPr>
                  <a:spLocks/>
                </p:cNvSpPr>
                <p:nvPr/>
              </p:nvSpPr>
              <p:spPr bwMode="auto">
                <a:xfrm>
                  <a:off x="6075363" y="5218113"/>
                  <a:ext cx="7937" cy="76200"/>
                </a:xfrm>
                <a:custGeom>
                  <a:avLst/>
                  <a:gdLst>
                    <a:gd name="T0" fmla="*/ 0 w 36"/>
                    <a:gd name="T1" fmla="*/ 300 h 336"/>
                    <a:gd name="T2" fmla="*/ 0 w 36"/>
                    <a:gd name="T3" fmla="*/ 300 h 336"/>
                    <a:gd name="T4" fmla="*/ 7 w 36"/>
                    <a:gd name="T5" fmla="*/ 307 h 336"/>
                    <a:gd name="T6" fmla="*/ 14 w 36"/>
                    <a:gd name="T7" fmla="*/ 316 h 336"/>
                    <a:gd name="T8" fmla="*/ 25 w 36"/>
                    <a:gd name="T9" fmla="*/ 326 h 336"/>
                    <a:gd name="T10" fmla="*/ 30 w 36"/>
                    <a:gd name="T11" fmla="*/ 331 h 336"/>
                    <a:gd name="T12" fmla="*/ 36 w 36"/>
                    <a:gd name="T13" fmla="*/ 336 h 336"/>
                    <a:gd name="T14" fmla="*/ 36 w 36"/>
                    <a:gd name="T15" fmla="*/ 0 h 336"/>
                    <a:gd name="T16" fmla="*/ 0 w 36"/>
                    <a:gd name="T17" fmla="*/ 0 h 336"/>
                    <a:gd name="T18" fmla="*/ 0 w 36"/>
                    <a:gd name="T19" fmla="*/ 300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336">
                      <a:moveTo>
                        <a:pt x="0" y="300"/>
                      </a:moveTo>
                      <a:lnTo>
                        <a:pt x="0" y="300"/>
                      </a:lnTo>
                      <a:lnTo>
                        <a:pt x="7" y="307"/>
                      </a:lnTo>
                      <a:lnTo>
                        <a:pt x="14" y="316"/>
                      </a:lnTo>
                      <a:lnTo>
                        <a:pt x="25" y="326"/>
                      </a:lnTo>
                      <a:lnTo>
                        <a:pt x="30" y="331"/>
                      </a:lnTo>
                      <a:lnTo>
                        <a:pt x="36" y="336"/>
                      </a:lnTo>
                      <a:lnTo>
                        <a:pt x="36" y="0"/>
                      </a:lnTo>
                      <a:lnTo>
                        <a:pt x="0" y="0"/>
                      </a:lnTo>
                      <a:lnTo>
                        <a:pt x="0" y="30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4" name="Freeform 1959">
                  <a:extLst>
                    <a:ext uri="{FF2B5EF4-FFF2-40B4-BE49-F238E27FC236}">
                      <a16:creationId xmlns:a16="http://schemas.microsoft.com/office/drawing/2014/main" id="{6C47E44D-6448-75BD-74A8-05DEDB87F62E}"/>
                    </a:ext>
                  </a:extLst>
                </p:cNvPr>
                <p:cNvSpPr>
                  <a:spLocks/>
                </p:cNvSpPr>
                <p:nvPr/>
              </p:nvSpPr>
              <p:spPr bwMode="auto">
                <a:xfrm>
                  <a:off x="6075363" y="5218113"/>
                  <a:ext cx="7937" cy="76200"/>
                </a:xfrm>
                <a:custGeom>
                  <a:avLst/>
                  <a:gdLst>
                    <a:gd name="T0" fmla="*/ 0 w 36"/>
                    <a:gd name="T1" fmla="*/ 300 h 336"/>
                    <a:gd name="T2" fmla="*/ 0 w 36"/>
                    <a:gd name="T3" fmla="*/ 300 h 336"/>
                    <a:gd name="T4" fmla="*/ 7 w 36"/>
                    <a:gd name="T5" fmla="*/ 307 h 336"/>
                    <a:gd name="T6" fmla="*/ 14 w 36"/>
                    <a:gd name="T7" fmla="*/ 316 h 336"/>
                    <a:gd name="T8" fmla="*/ 25 w 36"/>
                    <a:gd name="T9" fmla="*/ 326 h 336"/>
                    <a:gd name="T10" fmla="*/ 30 w 36"/>
                    <a:gd name="T11" fmla="*/ 331 h 336"/>
                    <a:gd name="T12" fmla="*/ 36 w 36"/>
                    <a:gd name="T13" fmla="*/ 336 h 336"/>
                    <a:gd name="T14" fmla="*/ 36 w 36"/>
                    <a:gd name="T15" fmla="*/ 0 h 336"/>
                    <a:gd name="T16" fmla="*/ 0 w 36"/>
                    <a:gd name="T17" fmla="*/ 0 h 336"/>
                    <a:gd name="T18" fmla="*/ 0 w 36"/>
                    <a:gd name="T19" fmla="*/ 300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336">
                      <a:moveTo>
                        <a:pt x="0" y="300"/>
                      </a:moveTo>
                      <a:lnTo>
                        <a:pt x="0" y="300"/>
                      </a:lnTo>
                      <a:lnTo>
                        <a:pt x="7" y="307"/>
                      </a:lnTo>
                      <a:lnTo>
                        <a:pt x="14" y="316"/>
                      </a:lnTo>
                      <a:lnTo>
                        <a:pt x="25" y="326"/>
                      </a:lnTo>
                      <a:lnTo>
                        <a:pt x="30" y="331"/>
                      </a:lnTo>
                      <a:lnTo>
                        <a:pt x="36" y="336"/>
                      </a:lnTo>
                      <a:lnTo>
                        <a:pt x="36" y="0"/>
                      </a:lnTo>
                      <a:lnTo>
                        <a:pt x="0" y="0"/>
                      </a:lnTo>
                      <a:lnTo>
                        <a:pt x="0" y="30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25" name="Freeform 1960">
                  <a:extLst>
                    <a:ext uri="{FF2B5EF4-FFF2-40B4-BE49-F238E27FC236}">
                      <a16:creationId xmlns:a16="http://schemas.microsoft.com/office/drawing/2014/main" id="{EB305452-4E02-F210-CC4B-46C66FDA0AC3}"/>
                    </a:ext>
                  </a:extLst>
                </p:cNvPr>
                <p:cNvSpPr>
                  <a:spLocks/>
                </p:cNvSpPr>
                <p:nvPr/>
              </p:nvSpPr>
              <p:spPr bwMode="auto">
                <a:xfrm>
                  <a:off x="6091238" y="5218113"/>
                  <a:ext cx="6350" cy="82550"/>
                </a:xfrm>
                <a:custGeom>
                  <a:avLst/>
                  <a:gdLst>
                    <a:gd name="T0" fmla="*/ 0 w 27"/>
                    <a:gd name="T1" fmla="*/ 355 h 363"/>
                    <a:gd name="T2" fmla="*/ 0 w 27"/>
                    <a:gd name="T3" fmla="*/ 355 h 363"/>
                    <a:gd name="T4" fmla="*/ 6 w 27"/>
                    <a:gd name="T5" fmla="*/ 358 h 363"/>
                    <a:gd name="T6" fmla="*/ 13 w 27"/>
                    <a:gd name="T7" fmla="*/ 360 h 363"/>
                    <a:gd name="T8" fmla="*/ 19 w 27"/>
                    <a:gd name="T9" fmla="*/ 362 h 363"/>
                    <a:gd name="T10" fmla="*/ 27 w 27"/>
                    <a:gd name="T11" fmla="*/ 363 h 363"/>
                    <a:gd name="T12" fmla="*/ 27 w 27"/>
                    <a:gd name="T13" fmla="*/ 0 h 363"/>
                    <a:gd name="T14" fmla="*/ 0 w 27"/>
                    <a:gd name="T15" fmla="*/ 0 h 363"/>
                    <a:gd name="T16" fmla="*/ 0 w 27"/>
                    <a:gd name="T17" fmla="*/ 355 h 3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363">
                      <a:moveTo>
                        <a:pt x="0" y="355"/>
                      </a:moveTo>
                      <a:lnTo>
                        <a:pt x="0" y="355"/>
                      </a:lnTo>
                      <a:lnTo>
                        <a:pt x="6" y="358"/>
                      </a:lnTo>
                      <a:lnTo>
                        <a:pt x="13" y="360"/>
                      </a:lnTo>
                      <a:lnTo>
                        <a:pt x="19" y="362"/>
                      </a:lnTo>
                      <a:lnTo>
                        <a:pt x="27" y="363"/>
                      </a:lnTo>
                      <a:lnTo>
                        <a:pt x="27" y="0"/>
                      </a:lnTo>
                      <a:lnTo>
                        <a:pt x="0" y="0"/>
                      </a:lnTo>
                      <a:lnTo>
                        <a:pt x="0" y="355"/>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6" name="Freeform 1961">
                  <a:extLst>
                    <a:ext uri="{FF2B5EF4-FFF2-40B4-BE49-F238E27FC236}">
                      <a16:creationId xmlns:a16="http://schemas.microsoft.com/office/drawing/2014/main" id="{F4D28271-01B9-FB21-7FBE-68983FEDF06A}"/>
                    </a:ext>
                  </a:extLst>
                </p:cNvPr>
                <p:cNvSpPr>
                  <a:spLocks/>
                </p:cNvSpPr>
                <p:nvPr/>
              </p:nvSpPr>
              <p:spPr bwMode="auto">
                <a:xfrm>
                  <a:off x="6091238" y="5218113"/>
                  <a:ext cx="6350" cy="82550"/>
                </a:xfrm>
                <a:custGeom>
                  <a:avLst/>
                  <a:gdLst>
                    <a:gd name="T0" fmla="*/ 0 w 27"/>
                    <a:gd name="T1" fmla="*/ 355 h 363"/>
                    <a:gd name="T2" fmla="*/ 0 w 27"/>
                    <a:gd name="T3" fmla="*/ 355 h 363"/>
                    <a:gd name="T4" fmla="*/ 6 w 27"/>
                    <a:gd name="T5" fmla="*/ 358 h 363"/>
                    <a:gd name="T6" fmla="*/ 13 w 27"/>
                    <a:gd name="T7" fmla="*/ 360 h 363"/>
                    <a:gd name="T8" fmla="*/ 19 w 27"/>
                    <a:gd name="T9" fmla="*/ 362 h 363"/>
                    <a:gd name="T10" fmla="*/ 27 w 27"/>
                    <a:gd name="T11" fmla="*/ 363 h 363"/>
                    <a:gd name="T12" fmla="*/ 27 w 27"/>
                    <a:gd name="T13" fmla="*/ 0 h 363"/>
                    <a:gd name="T14" fmla="*/ 0 w 27"/>
                    <a:gd name="T15" fmla="*/ 0 h 363"/>
                    <a:gd name="T16" fmla="*/ 0 w 27"/>
                    <a:gd name="T17" fmla="*/ 355 h 3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363">
                      <a:moveTo>
                        <a:pt x="0" y="355"/>
                      </a:moveTo>
                      <a:lnTo>
                        <a:pt x="0" y="355"/>
                      </a:lnTo>
                      <a:lnTo>
                        <a:pt x="6" y="358"/>
                      </a:lnTo>
                      <a:lnTo>
                        <a:pt x="13" y="360"/>
                      </a:lnTo>
                      <a:lnTo>
                        <a:pt x="19" y="362"/>
                      </a:lnTo>
                      <a:lnTo>
                        <a:pt x="27" y="363"/>
                      </a:lnTo>
                      <a:lnTo>
                        <a:pt x="27" y="0"/>
                      </a:lnTo>
                      <a:lnTo>
                        <a:pt x="0" y="0"/>
                      </a:lnTo>
                      <a:lnTo>
                        <a:pt x="0" y="35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7" name="Freeform 1962">
                  <a:extLst>
                    <a:ext uri="{FF2B5EF4-FFF2-40B4-BE49-F238E27FC236}">
                      <a16:creationId xmlns:a16="http://schemas.microsoft.com/office/drawing/2014/main" id="{316F24D7-C671-4105-7E3F-2E36679322DF}"/>
                    </a:ext>
                  </a:extLst>
                </p:cNvPr>
                <p:cNvSpPr>
                  <a:spLocks/>
                </p:cNvSpPr>
                <p:nvPr/>
              </p:nvSpPr>
              <p:spPr bwMode="auto">
                <a:xfrm>
                  <a:off x="6091238" y="5218113"/>
                  <a:ext cx="6350" cy="82550"/>
                </a:xfrm>
                <a:custGeom>
                  <a:avLst/>
                  <a:gdLst>
                    <a:gd name="T0" fmla="*/ 0 w 27"/>
                    <a:gd name="T1" fmla="*/ 355 h 363"/>
                    <a:gd name="T2" fmla="*/ 0 w 27"/>
                    <a:gd name="T3" fmla="*/ 355 h 363"/>
                    <a:gd name="T4" fmla="*/ 6 w 27"/>
                    <a:gd name="T5" fmla="*/ 358 h 363"/>
                    <a:gd name="T6" fmla="*/ 13 w 27"/>
                    <a:gd name="T7" fmla="*/ 360 h 363"/>
                    <a:gd name="T8" fmla="*/ 19 w 27"/>
                    <a:gd name="T9" fmla="*/ 362 h 363"/>
                    <a:gd name="T10" fmla="*/ 27 w 27"/>
                    <a:gd name="T11" fmla="*/ 363 h 363"/>
                    <a:gd name="T12" fmla="*/ 27 w 27"/>
                    <a:gd name="T13" fmla="*/ 0 h 363"/>
                    <a:gd name="T14" fmla="*/ 0 w 27"/>
                    <a:gd name="T15" fmla="*/ 0 h 363"/>
                    <a:gd name="T16" fmla="*/ 0 w 27"/>
                    <a:gd name="T17" fmla="*/ 355 h 3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363">
                      <a:moveTo>
                        <a:pt x="0" y="355"/>
                      </a:moveTo>
                      <a:lnTo>
                        <a:pt x="0" y="355"/>
                      </a:lnTo>
                      <a:lnTo>
                        <a:pt x="6" y="358"/>
                      </a:lnTo>
                      <a:lnTo>
                        <a:pt x="13" y="360"/>
                      </a:lnTo>
                      <a:lnTo>
                        <a:pt x="19" y="362"/>
                      </a:lnTo>
                      <a:lnTo>
                        <a:pt x="27" y="363"/>
                      </a:lnTo>
                      <a:lnTo>
                        <a:pt x="27" y="0"/>
                      </a:lnTo>
                      <a:lnTo>
                        <a:pt x="0" y="0"/>
                      </a:lnTo>
                      <a:lnTo>
                        <a:pt x="0" y="355"/>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28" name="Freeform 1963">
                  <a:extLst>
                    <a:ext uri="{FF2B5EF4-FFF2-40B4-BE49-F238E27FC236}">
                      <a16:creationId xmlns:a16="http://schemas.microsoft.com/office/drawing/2014/main" id="{E97F9B94-0667-8DAF-4EE9-949BDC573493}"/>
                    </a:ext>
                  </a:extLst>
                </p:cNvPr>
                <p:cNvSpPr>
                  <a:spLocks/>
                </p:cNvSpPr>
                <p:nvPr/>
              </p:nvSpPr>
              <p:spPr bwMode="auto">
                <a:xfrm>
                  <a:off x="6105525" y="5218113"/>
                  <a:ext cx="9525" cy="82550"/>
                </a:xfrm>
                <a:custGeom>
                  <a:avLst/>
                  <a:gdLst>
                    <a:gd name="T0" fmla="*/ 0 w 36"/>
                    <a:gd name="T1" fmla="*/ 363 h 363"/>
                    <a:gd name="T2" fmla="*/ 0 w 36"/>
                    <a:gd name="T3" fmla="*/ 363 h 363"/>
                    <a:gd name="T4" fmla="*/ 8 w 36"/>
                    <a:gd name="T5" fmla="*/ 362 h 363"/>
                    <a:gd name="T6" fmla="*/ 17 w 36"/>
                    <a:gd name="T7" fmla="*/ 360 h 363"/>
                    <a:gd name="T8" fmla="*/ 36 w 36"/>
                    <a:gd name="T9" fmla="*/ 355 h 363"/>
                    <a:gd name="T10" fmla="*/ 36 w 36"/>
                    <a:gd name="T11" fmla="*/ 0 h 363"/>
                    <a:gd name="T12" fmla="*/ 0 w 36"/>
                    <a:gd name="T13" fmla="*/ 0 h 363"/>
                    <a:gd name="T14" fmla="*/ 0 w 36"/>
                    <a:gd name="T15" fmla="*/ 363 h 3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 h="363">
                      <a:moveTo>
                        <a:pt x="0" y="363"/>
                      </a:moveTo>
                      <a:lnTo>
                        <a:pt x="0" y="363"/>
                      </a:lnTo>
                      <a:lnTo>
                        <a:pt x="8" y="362"/>
                      </a:lnTo>
                      <a:lnTo>
                        <a:pt x="17" y="360"/>
                      </a:lnTo>
                      <a:lnTo>
                        <a:pt x="36" y="355"/>
                      </a:lnTo>
                      <a:lnTo>
                        <a:pt x="36" y="0"/>
                      </a:lnTo>
                      <a:lnTo>
                        <a:pt x="0" y="0"/>
                      </a:lnTo>
                      <a:lnTo>
                        <a:pt x="0" y="363"/>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9" name="Freeform 1964">
                  <a:extLst>
                    <a:ext uri="{FF2B5EF4-FFF2-40B4-BE49-F238E27FC236}">
                      <a16:creationId xmlns:a16="http://schemas.microsoft.com/office/drawing/2014/main" id="{3A056B90-0D8A-9D41-BF30-4CB1A1DD67FD}"/>
                    </a:ext>
                  </a:extLst>
                </p:cNvPr>
                <p:cNvSpPr>
                  <a:spLocks/>
                </p:cNvSpPr>
                <p:nvPr/>
              </p:nvSpPr>
              <p:spPr bwMode="auto">
                <a:xfrm>
                  <a:off x="6105525" y="5218113"/>
                  <a:ext cx="9525" cy="82550"/>
                </a:xfrm>
                <a:custGeom>
                  <a:avLst/>
                  <a:gdLst>
                    <a:gd name="T0" fmla="*/ 0 w 36"/>
                    <a:gd name="T1" fmla="*/ 363 h 363"/>
                    <a:gd name="T2" fmla="*/ 0 w 36"/>
                    <a:gd name="T3" fmla="*/ 363 h 363"/>
                    <a:gd name="T4" fmla="*/ 8 w 36"/>
                    <a:gd name="T5" fmla="*/ 362 h 363"/>
                    <a:gd name="T6" fmla="*/ 17 w 36"/>
                    <a:gd name="T7" fmla="*/ 360 h 363"/>
                    <a:gd name="T8" fmla="*/ 36 w 36"/>
                    <a:gd name="T9" fmla="*/ 355 h 363"/>
                    <a:gd name="T10" fmla="*/ 36 w 36"/>
                    <a:gd name="T11" fmla="*/ 0 h 363"/>
                    <a:gd name="T12" fmla="*/ 0 w 36"/>
                    <a:gd name="T13" fmla="*/ 0 h 363"/>
                    <a:gd name="T14" fmla="*/ 0 w 36"/>
                    <a:gd name="T15" fmla="*/ 363 h 3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 h="363">
                      <a:moveTo>
                        <a:pt x="0" y="363"/>
                      </a:moveTo>
                      <a:lnTo>
                        <a:pt x="0" y="363"/>
                      </a:lnTo>
                      <a:lnTo>
                        <a:pt x="8" y="362"/>
                      </a:lnTo>
                      <a:lnTo>
                        <a:pt x="17" y="360"/>
                      </a:lnTo>
                      <a:lnTo>
                        <a:pt x="36" y="355"/>
                      </a:lnTo>
                      <a:lnTo>
                        <a:pt x="36" y="0"/>
                      </a:lnTo>
                      <a:lnTo>
                        <a:pt x="0" y="0"/>
                      </a:lnTo>
                      <a:lnTo>
                        <a:pt x="0" y="36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0" name="Freeform 1965">
                  <a:extLst>
                    <a:ext uri="{FF2B5EF4-FFF2-40B4-BE49-F238E27FC236}">
                      <a16:creationId xmlns:a16="http://schemas.microsoft.com/office/drawing/2014/main" id="{314BFBBC-C144-5018-F29D-6A6AF27E89DC}"/>
                    </a:ext>
                  </a:extLst>
                </p:cNvPr>
                <p:cNvSpPr>
                  <a:spLocks/>
                </p:cNvSpPr>
                <p:nvPr/>
              </p:nvSpPr>
              <p:spPr bwMode="auto">
                <a:xfrm>
                  <a:off x="6105525" y="5218113"/>
                  <a:ext cx="9525" cy="82550"/>
                </a:xfrm>
                <a:custGeom>
                  <a:avLst/>
                  <a:gdLst>
                    <a:gd name="T0" fmla="*/ 0 w 36"/>
                    <a:gd name="T1" fmla="*/ 363 h 363"/>
                    <a:gd name="T2" fmla="*/ 0 w 36"/>
                    <a:gd name="T3" fmla="*/ 363 h 363"/>
                    <a:gd name="T4" fmla="*/ 8 w 36"/>
                    <a:gd name="T5" fmla="*/ 362 h 363"/>
                    <a:gd name="T6" fmla="*/ 17 w 36"/>
                    <a:gd name="T7" fmla="*/ 360 h 363"/>
                    <a:gd name="T8" fmla="*/ 36 w 36"/>
                    <a:gd name="T9" fmla="*/ 355 h 363"/>
                    <a:gd name="T10" fmla="*/ 36 w 36"/>
                    <a:gd name="T11" fmla="*/ 0 h 363"/>
                    <a:gd name="T12" fmla="*/ 0 w 36"/>
                    <a:gd name="T13" fmla="*/ 0 h 363"/>
                    <a:gd name="T14" fmla="*/ 0 w 36"/>
                    <a:gd name="T15" fmla="*/ 363 h 3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 h="363">
                      <a:moveTo>
                        <a:pt x="0" y="363"/>
                      </a:moveTo>
                      <a:lnTo>
                        <a:pt x="0" y="363"/>
                      </a:lnTo>
                      <a:lnTo>
                        <a:pt x="8" y="362"/>
                      </a:lnTo>
                      <a:lnTo>
                        <a:pt x="17" y="360"/>
                      </a:lnTo>
                      <a:lnTo>
                        <a:pt x="36" y="355"/>
                      </a:lnTo>
                      <a:lnTo>
                        <a:pt x="36" y="0"/>
                      </a:lnTo>
                      <a:lnTo>
                        <a:pt x="0" y="0"/>
                      </a:lnTo>
                      <a:lnTo>
                        <a:pt x="0" y="363"/>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31" name="Freeform 1966">
                  <a:extLst>
                    <a:ext uri="{FF2B5EF4-FFF2-40B4-BE49-F238E27FC236}">
                      <a16:creationId xmlns:a16="http://schemas.microsoft.com/office/drawing/2014/main" id="{6C649B14-4053-0B50-6D53-CAB6B4778630}"/>
                    </a:ext>
                  </a:extLst>
                </p:cNvPr>
                <p:cNvSpPr>
                  <a:spLocks/>
                </p:cNvSpPr>
                <p:nvPr/>
              </p:nvSpPr>
              <p:spPr bwMode="auto">
                <a:xfrm>
                  <a:off x="6119813" y="5218113"/>
                  <a:ext cx="7937" cy="76200"/>
                </a:xfrm>
                <a:custGeom>
                  <a:avLst/>
                  <a:gdLst>
                    <a:gd name="T0" fmla="*/ 0 w 35"/>
                    <a:gd name="T1" fmla="*/ 334 h 334"/>
                    <a:gd name="T2" fmla="*/ 0 w 35"/>
                    <a:gd name="T3" fmla="*/ 334 h 334"/>
                    <a:gd name="T4" fmla="*/ 8 w 35"/>
                    <a:gd name="T5" fmla="*/ 329 h 334"/>
                    <a:gd name="T6" fmla="*/ 18 w 35"/>
                    <a:gd name="T7" fmla="*/ 321 h 334"/>
                    <a:gd name="T8" fmla="*/ 28 w 35"/>
                    <a:gd name="T9" fmla="*/ 311 h 334"/>
                    <a:gd name="T10" fmla="*/ 32 w 35"/>
                    <a:gd name="T11" fmla="*/ 305 h 334"/>
                    <a:gd name="T12" fmla="*/ 35 w 35"/>
                    <a:gd name="T13" fmla="*/ 298 h 334"/>
                    <a:gd name="T14" fmla="*/ 35 w 35"/>
                    <a:gd name="T15" fmla="*/ 0 h 334"/>
                    <a:gd name="T16" fmla="*/ 0 w 35"/>
                    <a:gd name="T17" fmla="*/ 0 h 334"/>
                    <a:gd name="T18" fmla="*/ 0 w 35"/>
                    <a:gd name="T19" fmla="*/ 334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 h="334">
                      <a:moveTo>
                        <a:pt x="0" y="334"/>
                      </a:moveTo>
                      <a:lnTo>
                        <a:pt x="0" y="334"/>
                      </a:lnTo>
                      <a:lnTo>
                        <a:pt x="8" y="329"/>
                      </a:lnTo>
                      <a:lnTo>
                        <a:pt x="18" y="321"/>
                      </a:lnTo>
                      <a:lnTo>
                        <a:pt x="28" y="311"/>
                      </a:lnTo>
                      <a:lnTo>
                        <a:pt x="32" y="305"/>
                      </a:lnTo>
                      <a:lnTo>
                        <a:pt x="35" y="298"/>
                      </a:lnTo>
                      <a:lnTo>
                        <a:pt x="35" y="0"/>
                      </a:lnTo>
                      <a:lnTo>
                        <a:pt x="0" y="0"/>
                      </a:lnTo>
                      <a:lnTo>
                        <a:pt x="0" y="334"/>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2" name="Freeform 1967">
                  <a:extLst>
                    <a:ext uri="{FF2B5EF4-FFF2-40B4-BE49-F238E27FC236}">
                      <a16:creationId xmlns:a16="http://schemas.microsoft.com/office/drawing/2014/main" id="{6FEC514B-C06B-0E17-58B5-7A4F2588315B}"/>
                    </a:ext>
                  </a:extLst>
                </p:cNvPr>
                <p:cNvSpPr>
                  <a:spLocks/>
                </p:cNvSpPr>
                <p:nvPr/>
              </p:nvSpPr>
              <p:spPr bwMode="auto">
                <a:xfrm>
                  <a:off x="6119813" y="5218113"/>
                  <a:ext cx="7937" cy="76200"/>
                </a:xfrm>
                <a:custGeom>
                  <a:avLst/>
                  <a:gdLst>
                    <a:gd name="T0" fmla="*/ 0 w 35"/>
                    <a:gd name="T1" fmla="*/ 334 h 334"/>
                    <a:gd name="T2" fmla="*/ 0 w 35"/>
                    <a:gd name="T3" fmla="*/ 334 h 334"/>
                    <a:gd name="T4" fmla="*/ 8 w 35"/>
                    <a:gd name="T5" fmla="*/ 329 h 334"/>
                    <a:gd name="T6" fmla="*/ 18 w 35"/>
                    <a:gd name="T7" fmla="*/ 321 h 334"/>
                    <a:gd name="T8" fmla="*/ 28 w 35"/>
                    <a:gd name="T9" fmla="*/ 311 h 334"/>
                    <a:gd name="T10" fmla="*/ 32 w 35"/>
                    <a:gd name="T11" fmla="*/ 305 h 334"/>
                    <a:gd name="T12" fmla="*/ 35 w 35"/>
                    <a:gd name="T13" fmla="*/ 298 h 334"/>
                    <a:gd name="T14" fmla="*/ 35 w 35"/>
                    <a:gd name="T15" fmla="*/ 0 h 334"/>
                    <a:gd name="T16" fmla="*/ 0 w 35"/>
                    <a:gd name="T17" fmla="*/ 0 h 334"/>
                    <a:gd name="T18" fmla="*/ 0 w 35"/>
                    <a:gd name="T19" fmla="*/ 334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 h="334">
                      <a:moveTo>
                        <a:pt x="0" y="334"/>
                      </a:moveTo>
                      <a:lnTo>
                        <a:pt x="0" y="334"/>
                      </a:lnTo>
                      <a:lnTo>
                        <a:pt x="8" y="329"/>
                      </a:lnTo>
                      <a:lnTo>
                        <a:pt x="18" y="321"/>
                      </a:lnTo>
                      <a:lnTo>
                        <a:pt x="28" y="311"/>
                      </a:lnTo>
                      <a:lnTo>
                        <a:pt x="32" y="305"/>
                      </a:lnTo>
                      <a:lnTo>
                        <a:pt x="35" y="298"/>
                      </a:lnTo>
                      <a:lnTo>
                        <a:pt x="35" y="0"/>
                      </a:lnTo>
                      <a:lnTo>
                        <a:pt x="0" y="0"/>
                      </a:lnTo>
                      <a:lnTo>
                        <a:pt x="0" y="33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3" name="Freeform 1968">
                  <a:extLst>
                    <a:ext uri="{FF2B5EF4-FFF2-40B4-BE49-F238E27FC236}">
                      <a16:creationId xmlns:a16="http://schemas.microsoft.com/office/drawing/2014/main" id="{05AED25E-3950-BA77-536F-8849DFC0C8C6}"/>
                    </a:ext>
                  </a:extLst>
                </p:cNvPr>
                <p:cNvSpPr>
                  <a:spLocks/>
                </p:cNvSpPr>
                <p:nvPr/>
              </p:nvSpPr>
              <p:spPr bwMode="auto">
                <a:xfrm>
                  <a:off x="6119813" y="5218113"/>
                  <a:ext cx="7937" cy="76200"/>
                </a:xfrm>
                <a:custGeom>
                  <a:avLst/>
                  <a:gdLst>
                    <a:gd name="T0" fmla="*/ 0 w 35"/>
                    <a:gd name="T1" fmla="*/ 334 h 334"/>
                    <a:gd name="T2" fmla="*/ 0 w 35"/>
                    <a:gd name="T3" fmla="*/ 334 h 334"/>
                    <a:gd name="T4" fmla="*/ 8 w 35"/>
                    <a:gd name="T5" fmla="*/ 329 h 334"/>
                    <a:gd name="T6" fmla="*/ 18 w 35"/>
                    <a:gd name="T7" fmla="*/ 321 h 334"/>
                    <a:gd name="T8" fmla="*/ 28 w 35"/>
                    <a:gd name="T9" fmla="*/ 311 h 334"/>
                    <a:gd name="T10" fmla="*/ 32 w 35"/>
                    <a:gd name="T11" fmla="*/ 305 h 334"/>
                    <a:gd name="T12" fmla="*/ 35 w 35"/>
                    <a:gd name="T13" fmla="*/ 298 h 334"/>
                    <a:gd name="T14" fmla="*/ 35 w 35"/>
                    <a:gd name="T15" fmla="*/ 0 h 334"/>
                    <a:gd name="T16" fmla="*/ 0 w 35"/>
                    <a:gd name="T17" fmla="*/ 0 h 334"/>
                    <a:gd name="T18" fmla="*/ 0 w 35"/>
                    <a:gd name="T19" fmla="*/ 334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 h="334">
                      <a:moveTo>
                        <a:pt x="0" y="334"/>
                      </a:moveTo>
                      <a:lnTo>
                        <a:pt x="0" y="334"/>
                      </a:lnTo>
                      <a:lnTo>
                        <a:pt x="8" y="329"/>
                      </a:lnTo>
                      <a:lnTo>
                        <a:pt x="18" y="321"/>
                      </a:lnTo>
                      <a:lnTo>
                        <a:pt x="28" y="311"/>
                      </a:lnTo>
                      <a:lnTo>
                        <a:pt x="32" y="305"/>
                      </a:lnTo>
                      <a:lnTo>
                        <a:pt x="35" y="298"/>
                      </a:lnTo>
                      <a:lnTo>
                        <a:pt x="35" y="0"/>
                      </a:lnTo>
                      <a:lnTo>
                        <a:pt x="0" y="0"/>
                      </a:lnTo>
                      <a:lnTo>
                        <a:pt x="0" y="33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34" name="Freeform 1969">
                  <a:extLst>
                    <a:ext uri="{FF2B5EF4-FFF2-40B4-BE49-F238E27FC236}">
                      <a16:creationId xmlns:a16="http://schemas.microsoft.com/office/drawing/2014/main" id="{4FD7AD19-7258-4B91-A455-27ABE129E9D5}"/>
                    </a:ext>
                  </a:extLst>
                </p:cNvPr>
                <p:cNvSpPr>
                  <a:spLocks/>
                </p:cNvSpPr>
                <p:nvPr/>
              </p:nvSpPr>
              <p:spPr bwMode="auto">
                <a:xfrm>
                  <a:off x="6115050" y="5191125"/>
                  <a:ext cx="39687" cy="53975"/>
                </a:xfrm>
                <a:custGeom>
                  <a:avLst/>
                  <a:gdLst>
                    <a:gd name="T0" fmla="*/ 0 w 178"/>
                    <a:gd name="T1" fmla="*/ 119 h 238"/>
                    <a:gd name="T2" fmla="*/ 1 w 178"/>
                    <a:gd name="T3" fmla="*/ 95 h 238"/>
                    <a:gd name="T4" fmla="*/ 6 w 178"/>
                    <a:gd name="T5" fmla="*/ 73 h 238"/>
                    <a:gd name="T6" fmla="*/ 13 w 178"/>
                    <a:gd name="T7" fmla="*/ 53 h 238"/>
                    <a:gd name="T8" fmla="*/ 24 w 178"/>
                    <a:gd name="T9" fmla="*/ 36 h 238"/>
                    <a:gd name="T10" fmla="*/ 37 w 178"/>
                    <a:gd name="T11" fmla="*/ 20 h 238"/>
                    <a:gd name="T12" fmla="*/ 52 w 178"/>
                    <a:gd name="T13" fmla="*/ 10 h 238"/>
                    <a:gd name="T14" fmla="*/ 69 w 178"/>
                    <a:gd name="T15" fmla="*/ 3 h 238"/>
                    <a:gd name="T16" fmla="*/ 89 w 178"/>
                    <a:gd name="T17" fmla="*/ 0 h 238"/>
                    <a:gd name="T18" fmla="*/ 98 w 178"/>
                    <a:gd name="T19" fmla="*/ 1 h 238"/>
                    <a:gd name="T20" fmla="*/ 117 w 178"/>
                    <a:gd name="T21" fmla="*/ 6 h 238"/>
                    <a:gd name="T22" fmla="*/ 133 w 178"/>
                    <a:gd name="T23" fmla="*/ 15 h 238"/>
                    <a:gd name="T24" fmla="*/ 147 w 178"/>
                    <a:gd name="T25" fmla="*/ 28 h 238"/>
                    <a:gd name="T26" fmla="*/ 159 w 178"/>
                    <a:gd name="T27" fmla="*/ 44 h 238"/>
                    <a:gd name="T28" fmla="*/ 168 w 178"/>
                    <a:gd name="T29" fmla="*/ 63 h 238"/>
                    <a:gd name="T30" fmla="*/ 174 w 178"/>
                    <a:gd name="T31" fmla="*/ 84 h 238"/>
                    <a:gd name="T32" fmla="*/ 177 w 178"/>
                    <a:gd name="T33" fmla="*/ 107 h 238"/>
                    <a:gd name="T34" fmla="*/ 178 w 178"/>
                    <a:gd name="T35" fmla="*/ 119 h 238"/>
                    <a:gd name="T36" fmla="*/ 176 w 178"/>
                    <a:gd name="T37" fmla="*/ 143 h 238"/>
                    <a:gd name="T38" fmla="*/ 171 w 178"/>
                    <a:gd name="T39" fmla="*/ 165 h 238"/>
                    <a:gd name="T40" fmla="*/ 164 w 178"/>
                    <a:gd name="T41" fmla="*/ 186 h 238"/>
                    <a:gd name="T42" fmla="*/ 154 w 178"/>
                    <a:gd name="T43" fmla="*/ 203 h 238"/>
                    <a:gd name="T44" fmla="*/ 140 w 178"/>
                    <a:gd name="T45" fmla="*/ 218 h 238"/>
                    <a:gd name="T46" fmla="*/ 125 w 178"/>
                    <a:gd name="T47" fmla="*/ 229 h 238"/>
                    <a:gd name="T48" fmla="*/ 107 w 178"/>
                    <a:gd name="T49" fmla="*/ 235 h 238"/>
                    <a:gd name="T50" fmla="*/ 89 w 178"/>
                    <a:gd name="T51" fmla="*/ 238 h 238"/>
                    <a:gd name="T52" fmla="*/ 79 w 178"/>
                    <a:gd name="T53" fmla="*/ 237 h 238"/>
                    <a:gd name="T54" fmla="*/ 60 w 178"/>
                    <a:gd name="T55" fmla="*/ 233 h 238"/>
                    <a:gd name="T56" fmla="*/ 44 w 178"/>
                    <a:gd name="T57" fmla="*/ 224 h 238"/>
                    <a:gd name="T58" fmla="*/ 30 w 178"/>
                    <a:gd name="T59" fmla="*/ 210 h 238"/>
                    <a:gd name="T60" fmla="*/ 18 w 178"/>
                    <a:gd name="T61" fmla="*/ 194 h 238"/>
                    <a:gd name="T62" fmla="*/ 9 w 178"/>
                    <a:gd name="T63" fmla="*/ 175 h 238"/>
                    <a:gd name="T64" fmla="*/ 3 w 178"/>
                    <a:gd name="T65" fmla="*/ 154 h 238"/>
                    <a:gd name="T66" fmla="*/ 0 w 178"/>
                    <a:gd name="T67" fmla="*/ 131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78" h="238">
                      <a:moveTo>
                        <a:pt x="0" y="119"/>
                      </a:moveTo>
                      <a:lnTo>
                        <a:pt x="0" y="119"/>
                      </a:lnTo>
                      <a:lnTo>
                        <a:pt x="0" y="107"/>
                      </a:lnTo>
                      <a:lnTo>
                        <a:pt x="1" y="95"/>
                      </a:lnTo>
                      <a:lnTo>
                        <a:pt x="3" y="84"/>
                      </a:lnTo>
                      <a:lnTo>
                        <a:pt x="6" y="73"/>
                      </a:lnTo>
                      <a:lnTo>
                        <a:pt x="9" y="63"/>
                      </a:lnTo>
                      <a:lnTo>
                        <a:pt x="13" y="53"/>
                      </a:lnTo>
                      <a:lnTo>
                        <a:pt x="18" y="44"/>
                      </a:lnTo>
                      <a:lnTo>
                        <a:pt x="24" y="36"/>
                      </a:lnTo>
                      <a:lnTo>
                        <a:pt x="30" y="28"/>
                      </a:lnTo>
                      <a:lnTo>
                        <a:pt x="37" y="20"/>
                      </a:lnTo>
                      <a:lnTo>
                        <a:pt x="44" y="15"/>
                      </a:lnTo>
                      <a:lnTo>
                        <a:pt x="52" y="10"/>
                      </a:lnTo>
                      <a:lnTo>
                        <a:pt x="60" y="6"/>
                      </a:lnTo>
                      <a:lnTo>
                        <a:pt x="69" y="3"/>
                      </a:lnTo>
                      <a:lnTo>
                        <a:pt x="79" y="1"/>
                      </a:lnTo>
                      <a:lnTo>
                        <a:pt x="89" y="0"/>
                      </a:lnTo>
                      <a:lnTo>
                        <a:pt x="89" y="0"/>
                      </a:lnTo>
                      <a:lnTo>
                        <a:pt x="98" y="1"/>
                      </a:lnTo>
                      <a:lnTo>
                        <a:pt x="107" y="3"/>
                      </a:lnTo>
                      <a:lnTo>
                        <a:pt x="117" y="6"/>
                      </a:lnTo>
                      <a:lnTo>
                        <a:pt x="125" y="10"/>
                      </a:lnTo>
                      <a:lnTo>
                        <a:pt x="133" y="15"/>
                      </a:lnTo>
                      <a:lnTo>
                        <a:pt x="140" y="20"/>
                      </a:lnTo>
                      <a:lnTo>
                        <a:pt x="147" y="28"/>
                      </a:lnTo>
                      <a:lnTo>
                        <a:pt x="154" y="36"/>
                      </a:lnTo>
                      <a:lnTo>
                        <a:pt x="159" y="44"/>
                      </a:lnTo>
                      <a:lnTo>
                        <a:pt x="164" y="53"/>
                      </a:lnTo>
                      <a:lnTo>
                        <a:pt x="168" y="63"/>
                      </a:lnTo>
                      <a:lnTo>
                        <a:pt x="171" y="73"/>
                      </a:lnTo>
                      <a:lnTo>
                        <a:pt x="174" y="84"/>
                      </a:lnTo>
                      <a:lnTo>
                        <a:pt x="176" y="95"/>
                      </a:lnTo>
                      <a:lnTo>
                        <a:pt x="177" y="107"/>
                      </a:lnTo>
                      <a:lnTo>
                        <a:pt x="178" y="119"/>
                      </a:lnTo>
                      <a:lnTo>
                        <a:pt x="178" y="119"/>
                      </a:lnTo>
                      <a:lnTo>
                        <a:pt x="177" y="131"/>
                      </a:lnTo>
                      <a:lnTo>
                        <a:pt x="176" y="143"/>
                      </a:lnTo>
                      <a:lnTo>
                        <a:pt x="174" y="154"/>
                      </a:lnTo>
                      <a:lnTo>
                        <a:pt x="171" y="165"/>
                      </a:lnTo>
                      <a:lnTo>
                        <a:pt x="168" y="175"/>
                      </a:lnTo>
                      <a:lnTo>
                        <a:pt x="164" y="186"/>
                      </a:lnTo>
                      <a:lnTo>
                        <a:pt x="159" y="194"/>
                      </a:lnTo>
                      <a:lnTo>
                        <a:pt x="154" y="203"/>
                      </a:lnTo>
                      <a:lnTo>
                        <a:pt x="147" y="210"/>
                      </a:lnTo>
                      <a:lnTo>
                        <a:pt x="140" y="218"/>
                      </a:lnTo>
                      <a:lnTo>
                        <a:pt x="133" y="224"/>
                      </a:lnTo>
                      <a:lnTo>
                        <a:pt x="125" y="229"/>
                      </a:lnTo>
                      <a:lnTo>
                        <a:pt x="117" y="233"/>
                      </a:lnTo>
                      <a:lnTo>
                        <a:pt x="107" y="235"/>
                      </a:lnTo>
                      <a:lnTo>
                        <a:pt x="98" y="237"/>
                      </a:lnTo>
                      <a:lnTo>
                        <a:pt x="89" y="238"/>
                      </a:lnTo>
                      <a:lnTo>
                        <a:pt x="89" y="238"/>
                      </a:lnTo>
                      <a:lnTo>
                        <a:pt x="79" y="237"/>
                      </a:lnTo>
                      <a:lnTo>
                        <a:pt x="69" y="235"/>
                      </a:lnTo>
                      <a:lnTo>
                        <a:pt x="60" y="233"/>
                      </a:lnTo>
                      <a:lnTo>
                        <a:pt x="52" y="229"/>
                      </a:lnTo>
                      <a:lnTo>
                        <a:pt x="44" y="224"/>
                      </a:lnTo>
                      <a:lnTo>
                        <a:pt x="37" y="218"/>
                      </a:lnTo>
                      <a:lnTo>
                        <a:pt x="30" y="210"/>
                      </a:lnTo>
                      <a:lnTo>
                        <a:pt x="24" y="203"/>
                      </a:lnTo>
                      <a:lnTo>
                        <a:pt x="18" y="194"/>
                      </a:lnTo>
                      <a:lnTo>
                        <a:pt x="13" y="186"/>
                      </a:lnTo>
                      <a:lnTo>
                        <a:pt x="9" y="175"/>
                      </a:lnTo>
                      <a:lnTo>
                        <a:pt x="6" y="165"/>
                      </a:lnTo>
                      <a:lnTo>
                        <a:pt x="3" y="154"/>
                      </a:lnTo>
                      <a:lnTo>
                        <a:pt x="1" y="143"/>
                      </a:lnTo>
                      <a:lnTo>
                        <a:pt x="0" y="131"/>
                      </a:lnTo>
                      <a:lnTo>
                        <a:pt x="0" y="119"/>
                      </a:lnTo>
                      <a:close/>
                    </a:path>
                  </a:pathLst>
                </a:custGeom>
                <a:solidFill>
                  <a:srgbClr val="D32B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5" name="Freeform 1970">
                  <a:extLst>
                    <a:ext uri="{FF2B5EF4-FFF2-40B4-BE49-F238E27FC236}">
                      <a16:creationId xmlns:a16="http://schemas.microsoft.com/office/drawing/2014/main" id="{86BB764C-52DC-E2A4-E6D3-7DE080E2750D}"/>
                    </a:ext>
                  </a:extLst>
                </p:cNvPr>
                <p:cNvSpPr>
                  <a:spLocks/>
                </p:cNvSpPr>
                <p:nvPr/>
              </p:nvSpPr>
              <p:spPr bwMode="auto">
                <a:xfrm>
                  <a:off x="6115050" y="5191125"/>
                  <a:ext cx="39687" cy="53975"/>
                </a:xfrm>
                <a:custGeom>
                  <a:avLst/>
                  <a:gdLst>
                    <a:gd name="T0" fmla="*/ 0 w 178"/>
                    <a:gd name="T1" fmla="*/ 119 h 238"/>
                    <a:gd name="T2" fmla="*/ 1 w 178"/>
                    <a:gd name="T3" fmla="*/ 95 h 238"/>
                    <a:gd name="T4" fmla="*/ 6 w 178"/>
                    <a:gd name="T5" fmla="*/ 73 h 238"/>
                    <a:gd name="T6" fmla="*/ 13 w 178"/>
                    <a:gd name="T7" fmla="*/ 53 h 238"/>
                    <a:gd name="T8" fmla="*/ 24 w 178"/>
                    <a:gd name="T9" fmla="*/ 36 h 238"/>
                    <a:gd name="T10" fmla="*/ 37 w 178"/>
                    <a:gd name="T11" fmla="*/ 20 h 238"/>
                    <a:gd name="T12" fmla="*/ 52 w 178"/>
                    <a:gd name="T13" fmla="*/ 10 h 238"/>
                    <a:gd name="T14" fmla="*/ 69 w 178"/>
                    <a:gd name="T15" fmla="*/ 3 h 238"/>
                    <a:gd name="T16" fmla="*/ 89 w 178"/>
                    <a:gd name="T17" fmla="*/ 0 h 238"/>
                    <a:gd name="T18" fmla="*/ 98 w 178"/>
                    <a:gd name="T19" fmla="*/ 1 h 238"/>
                    <a:gd name="T20" fmla="*/ 117 w 178"/>
                    <a:gd name="T21" fmla="*/ 6 h 238"/>
                    <a:gd name="T22" fmla="*/ 133 w 178"/>
                    <a:gd name="T23" fmla="*/ 15 h 238"/>
                    <a:gd name="T24" fmla="*/ 147 w 178"/>
                    <a:gd name="T25" fmla="*/ 28 h 238"/>
                    <a:gd name="T26" fmla="*/ 159 w 178"/>
                    <a:gd name="T27" fmla="*/ 44 h 238"/>
                    <a:gd name="T28" fmla="*/ 168 w 178"/>
                    <a:gd name="T29" fmla="*/ 63 h 238"/>
                    <a:gd name="T30" fmla="*/ 174 w 178"/>
                    <a:gd name="T31" fmla="*/ 84 h 238"/>
                    <a:gd name="T32" fmla="*/ 177 w 178"/>
                    <a:gd name="T33" fmla="*/ 107 h 238"/>
                    <a:gd name="T34" fmla="*/ 178 w 178"/>
                    <a:gd name="T35" fmla="*/ 119 h 238"/>
                    <a:gd name="T36" fmla="*/ 176 w 178"/>
                    <a:gd name="T37" fmla="*/ 143 h 238"/>
                    <a:gd name="T38" fmla="*/ 171 w 178"/>
                    <a:gd name="T39" fmla="*/ 165 h 238"/>
                    <a:gd name="T40" fmla="*/ 164 w 178"/>
                    <a:gd name="T41" fmla="*/ 186 h 238"/>
                    <a:gd name="T42" fmla="*/ 154 w 178"/>
                    <a:gd name="T43" fmla="*/ 203 h 238"/>
                    <a:gd name="T44" fmla="*/ 140 w 178"/>
                    <a:gd name="T45" fmla="*/ 218 h 238"/>
                    <a:gd name="T46" fmla="*/ 125 w 178"/>
                    <a:gd name="T47" fmla="*/ 229 h 238"/>
                    <a:gd name="T48" fmla="*/ 107 w 178"/>
                    <a:gd name="T49" fmla="*/ 235 h 238"/>
                    <a:gd name="T50" fmla="*/ 89 w 178"/>
                    <a:gd name="T51" fmla="*/ 238 h 238"/>
                    <a:gd name="T52" fmla="*/ 79 w 178"/>
                    <a:gd name="T53" fmla="*/ 237 h 238"/>
                    <a:gd name="T54" fmla="*/ 60 w 178"/>
                    <a:gd name="T55" fmla="*/ 233 h 238"/>
                    <a:gd name="T56" fmla="*/ 44 w 178"/>
                    <a:gd name="T57" fmla="*/ 224 h 238"/>
                    <a:gd name="T58" fmla="*/ 30 w 178"/>
                    <a:gd name="T59" fmla="*/ 210 h 238"/>
                    <a:gd name="T60" fmla="*/ 18 w 178"/>
                    <a:gd name="T61" fmla="*/ 194 h 238"/>
                    <a:gd name="T62" fmla="*/ 9 w 178"/>
                    <a:gd name="T63" fmla="*/ 175 h 238"/>
                    <a:gd name="T64" fmla="*/ 3 w 178"/>
                    <a:gd name="T65" fmla="*/ 154 h 238"/>
                    <a:gd name="T66" fmla="*/ 0 w 178"/>
                    <a:gd name="T67" fmla="*/ 131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78" h="238">
                      <a:moveTo>
                        <a:pt x="0" y="119"/>
                      </a:moveTo>
                      <a:lnTo>
                        <a:pt x="0" y="119"/>
                      </a:lnTo>
                      <a:lnTo>
                        <a:pt x="0" y="107"/>
                      </a:lnTo>
                      <a:lnTo>
                        <a:pt x="1" y="95"/>
                      </a:lnTo>
                      <a:lnTo>
                        <a:pt x="3" y="84"/>
                      </a:lnTo>
                      <a:lnTo>
                        <a:pt x="6" y="73"/>
                      </a:lnTo>
                      <a:lnTo>
                        <a:pt x="9" y="63"/>
                      </a:lnTo>
                      <a:lnTo>
                        <a:pt x="13" y="53"/>
                      </a:lnTo>
                      <a:lnTo>
                        <a:pt x="18" y="44"/>
                      </a:lnTo>
                      <a:lnTo>
                        <a:pt x="24" y="36"/>
                      </a:lnTo>
                      <a:lnTo>
                        <a:pt x="30" y="28"/>
                      </a:lnTo>
                      <a:lnTo>
                        <a:pt x="37" y="20"/>
                      </a:lnTo>
                      <a:lnTo>
                        <a:pt x="44" y="15"/>
                      </a:lnTo>
                      <a:lnTo>
                        <a:pt x="52" y="10"/>
                      </a:lnTo>
                      <a:lnTo>
                        <a:pt x="60" y="6"/>
                      </a:lnTo>
                      <a:lnTo>
                        <a:pt x="69" y="3"/>
                      </a:lnTo>
                      <a:lnTo>
                        <a:pt x="79" y="1"/>
                      </a:lnTo>
                      <a:lnTo>
                        <a:pt x="89" y="0"/>
                      </a:lnTo>
                      <a:lnTo>
                        <a:pt x="89" y="0"/>
                      </a:lnTo>
                      <a:lnTo>
                        <a:pt x="98" y="1"/>
                      </a:lnTo>
                      <a:lnTo>
                        <a:pt x="107" y="3"/>
                      </a:lnTo>
                      <a:lnTo>
                        <a:pt x="117" y="6"/>
                      </a:lnTo>
                      <a:lnTo>
                        <a:pt x="125" y="10"/>
                      </a:lnTo>
                      <a:lnTo>
                        <a:pt x="133" y="15"/>
                      </a:lnTo>
                      <a:lnTo>
                        <a:pt x="140" y="20"/>
                      </a:lnTo>
                      <a:lnTo>
                        <a:pt x="147" y="28"/>
                      </a:lnTo>
                      <a:lnTo>
                        <a:pt x="154" y="36"/>
                      </a:lnTo>
                      <a:lnTo>
                        <a:pt x="159" y="44"/>
                      </a:lnTo>
                      <a:lnTo>
                        <a:pt x="164" y="53"/>
                      </a:lnTo>
                      <a:lnTo>
                        <a:pt x="168" y="63"/>
                      </a:lnTo>
                      <a:lnTo>
                        <a:pt x="171" y="73"/>
                      </a:lnTo>
                      <a:lnTo>
                        <a:pt x="174" y="84"/>
                      </a:lnTo>
                      <a:lnTo>
                        <a:pt x="176" y="95"/>
                      </a:lnTo>
                      <a:lnTo>
                        <a:pt x="177" y="107"/>
                      </a:lnTo>
                      <a:lnTo>
                        <a:pt x="178" y="119"/>
                      </a:lnTo>
                      <a:lnTo>
                        <a:pt x="178" y="119"/>
                      </a:lnTo>
                      <a:lnTo>
                        <a:pt x="177" y="131"/>
                      </a:lnTo>
                      <a:lnTo>
                        <a:pt x="176" y="143"/>
                      </a:lnTo>
                      <a:lnTo>
                        <a:pt x="174" y="154"/>
                      </a:lnTo>
                      <a:lnTo>
                        <a:pt x="171" y="165"/>
                      </a:lnTo>
                      <a:lnTo>
                        <a:pt x="168" y="175"/>
                      </a:lnTo>
                      <a:lnTo>
                        <a:pt x="164" y="186"/>
                      </a:lnTo>
                      <a:lnTo>
                        <a:pt x="159" y="194"/>
                      </a:lnTo>
                      <a:lnTo>
                        <a:pt x="154" y="203"/>
                      </a:lnTo>
                      <a:lnTo>
                        <a:pt x="147" y="210"/>
                      </a:lnTo>
                      <a:lnTo>
                        <a:pt x="140" y="218"/>
                      </a:lnTo>
                      <a:lnTo>
                        <a:pt x="133" y="224"/>
                      </a:lnTo>
                      <a:lnTo>
                        <a:pt x="125" y="229"/>
                      </a:lnTo>
                      <a:lnTo>
                        <a:pt x="117" y="233"/>
                      </a:lnTo>
                      <a:lnTo>
                        <a:pt x="107" y="235"/>
                      </a:lnTo>
                      <a:lnTo>
                        <a:pt x="98" y="237"/>
                      </a:lnTo>
                      <a:lnTo>
                        <a:pt x="89" y="238"/>
                      </a:lnTo>
                      <a:lnTo>
                        <a:pt x="89" y="238"/>
                      </a:lnTo>
                      <a:lnTo>
                        <a:pt x="79" y="237"/>
                      </a:lnTo>
                      <a:lnTo>
                        <a:pt x="69" y="235"/>
                      </a:lnTo>
                      <a:lnTo>
                        <a:pt x="60" y="233"/>
                      </a:lnTo>
                      <a:lnTo>
                        <a:pt x="52" y="229"/>
                      </a:lnTo>
                      <a:lnTo>
                        <a:pt x="44" y="224"/>
                      </a:lnTo>
                      <a:lnTo>
                        <a:pt x="37" y="218"/>
                      </a:lnTo>
                      <a:lnTo>
                        <a:pt x="30" y="210"/>
                      </a:lnTo>
                      <a:lnTo>
                        <a:pt x="24" y="203"/>
                      </a:lnTo>
                      <a:lnTo>
                        <a:pt x="18" y="194"/>
                      </a:lnTo>
                      <a:lnTo>
                        <a:pt x="13" y="186"/>
                      </a:lnTo>
                      <a:lnTo>
                        <a:pt x="9" y="175"/>
                      </a:lnTo>
                      <a:lnTo>
                        <a:pt x="6" y="165"/>
                      </a:lnTo>
                      <a:lnTo>
                        <a:pt x="3" y="154"/>
                      </a:lnTo>
                      <a:lnTo>
                        <a:pt x="1" y="143"/>
                      </a:lnTo>
                      <a:lnTo>
                        <a:pt x="0" y="131"/>
                      </a:lnTo>
                      <a:lnTo>
                        <a:pt x="0" y="11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6" name="Freeform 1971">
                  <a:extLst>
                    <a:ext uri="{FF2B5EF4-FFF2-40B4-BE49-F238E27FC236}">
                      <a16:creationId xmlns:a16="http://schemas.microsoft.com/office/drawing/2014/main" id="{6879259C-2F46-F95D-F253-B6262449D9E7}"/>
                    </a:ext>
                  </a:extLst>
                </p:cNvPr>
                <p:cNvSpPr>
                  <a:spLocks/>
                </p:cNvSpPr>
                <p:nvPr/>
              </p:nvSpPr>
              <p:spPr bwMode="auto">
                <a:xfrm>
                  <a:off x="6115050" y="5191125"/>
                  <a:ext cx="39687" cy="53975"/>
                </a:xfrm>
                <a:custGeom>
                  <a:avLst/>
                  <a:gdLst>
                    <a:gd name="T0" fmla="*/ 0 w 178"/>
                    <a:gd name="T1" fmla="*/ 119 h 238"/>
                    <a:gd name="T2" fmla="*/ 1 w 178"/>
                    <a:gd name="T3" fmla="*/ 95 h 238"/>
                    <a:gd name="T4" fmla="*/ 6 w 178"/>
                    <a:gd name="T5" fmla="*/ 73 h 238"/>
                    <a:gd name="T6" fmla="*/ 13 w 178"/>
                    <a:gd name="T7" fmla="*/ 53 h 238"/>
                    <a:gd name="T8" fmla="*/ 24 w 178"/>
                    <a:gd name="T9" fmla="*/ 36 h 238"/>
                    <a:gd name="T10" fmla="*/ 37 w 178"/>
                    <a:gd name="T11" fmla="*/ 20 h 238"/>
                    <a:gd name="T12" fmla="*/ 52 w 178"/>
                    <a:gd name="T13" fmla="*/ 10 h 238"/>
                    <a:gd name="T14" fmla="*/ 69 w 178"/>
                    <a:gd name="T15" fmla="*/ 3 h 238"/>
                    <a:gd name="T16" fmla="*/ 89 w 178"/>
                    <a:gd name="T17" fmla="*/ 0 h 238"/>
                    <a:gd name="T18" fmla="*/ 98 w 178"/>
                    <a:gd name="T19" fmla="*/ 1 h 238"/>
                    <a:gd name="T20" fmla="*/ 117 w 178"/>
                    <a:gd name="T21" fmla="*/ 6 h 238"/>
                    <a:gd name="T22" fmla="*/ 133 w 178"/>
                    <a:gd name="T23" fmla="*/ 15 h 238"/>
                    <a:gd name="T24" fmla="*/ 147 w 178"/>
                    <a:gd name="T25" fmla="*/ 28 h 238"/>
                    <a:gd name="T26" fmla="*/ 159 w 178"/>
                    <a:gd name="T27" fmla="*/ 44 h 238"/>
                    <a:gd name="T28" fmla="*/ 168 w 178"/>
                    <a:gd name="T29" fmla="*/ 63 h 238"/>
                    <a:gd name="T30" fmla="*/ 174 w 178"/>
                    <a:gd name="T31" fmla="*/ 84 h 238"/>
                    <a:gd name="T32" fmla="*/ 177 w 178"/>
                    <a:gd name="T33" fmla="*/ 107 h 238"/>
                    <a:gd name="T34" fmla="*/ 178 w 178"/>
                    <a:gd name="T35" fmla="*/ 119 h 238"/>
                    <a:gd name="T36" fmla="*/ 176 w 178"/>
                    <a:gd name="T37" fmla="*/ 143 h 238"/>
                    <a:gd name="T38" fmla="*/ 171 w 178"/>
                    <a:gd name="T39" fmla="*/ 165 h 238"/>
                    <a:gd name="T40" fmla="*/ 164 w 178"/>
                    <a:gd name="T41" fmla="*/ 186 h 238"/>
                    <a:gd name="T42" fmla="*/ 154 w 178"/>
                    <a:gd name="T43" fmla="*/ 203 h 238"/>
                    <a:gd name="T44" fmla="*/ 140 w 178"/>
                    <a:gd name="T45" fmla="*/ 218 h 238"/>
                    <a:gd name="T46" fmla="*/ 125 w 178"/>
                    <a:gd name="T47" fmla="*/ 229 h 238"/>
                    <a:gd name="T48" fmla="*/ 107 w 178"/>
                    <a:gd name="T49" fmla="*/ 235 h 238"/>
                    <a:gd name="T50" fmla="*/ 89 w 178"/>
                    <a:gd name="T51" fmla="*/ 238 h 238"/>
                    <a:gd name="T52" fmla="*/ 79 w 178"/>
                    <a:gd name="T53" fmla="*/ 237 h 238"/>
                    <a:gd name="T54" fmla="*/ 60 w 178"/>
                    <a:gd name="T55" fmla="*/ 233 h 238"/>
                    <a:gd name="T56" fmla="*/ 44 w 178"/>
                    <a:gd name="T57" fmla="*/ 224 h 238"/>
                    <a:gd name="T58" fmla="*/ 30 w 178"/>
                    <a:gd name="T59" fmla="*/ 210 h 238"/>
                    <a:gd name="T60" fmla="*/ 18 w 178"/>
                    <a:gd name="T61" fmla="*/ 194 h 238"/>
                    <a:gd name="T62" fmla="*/ 9 w 178"/>
                    <a:gd name="T63" fmla="*/ 175 h 238"/>
                    <a:gd name="T64" fmla="*/ 3 w 178"/>
                    <a:gd name="T65" fmla="*/ 154 h 238"/>
                    <a:gd name="T66" fmla="*/ 0 w 178"/>
                    <a:gd name="T67" fmla="*/ 131 h 238"/>
                    <a:gd name="T68" fmla="*/ 0 w 178"/>
                    <a:gd name="T69" fmla="*/ 119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78" h="238">
                      <a:moveTo>
                        <a:pt x="0" y="119"/>
                      </a:moveTo>
                      <a:lnTo>
                        <a:pt x="0" y="119"/>
                      </a:lnTo>
                      <a:lnTo>
                        <a:pt x="0" y="107"/>
                      </a:lnTo>
                      <a:lnTo>
                        <a:pt x="1" y="95"/>
                      </a:lnTo>
                      <a:lnTo>
                        <a:pt x="3" y="84"/>
                      </a:lnTo>
                      <a:lnTo>
                        <a:pt x="6" y="73"/>
                      </a:lnTo>
                      <a:lnTo>
                        <a:pt x="9" y="63"/>
                      </a:lnTo>
                      <a:lnTo>
                        <a:pt x="13" y="53"/>
                      </a:lnTo>
                      <a:lnTo>
                        <a:pt x="18" y="44"/>
                      </a:lnTo>
                      <a:lnTo>
                        <a:pt x="24" y="36"/>
                      </a:lnTo>
                      <a:lnTo>
                        <a:pt x="30" y="28"/>
                      </a:lnTo>
                      <a:lnTo>
                        <a:pt x="37" y="20"/>
                      </a:lnTo>
                      <a:lnTo>
                        <a:pt x="44" y="15"/>
                      </a:lnTo>
                      <a:lnTo>
                        <a:pt x="52" y="10"/>
                      </a:lnTo>
                      <a:lnTo>
                        <a:pt x="60" y="6"/>
                      </a:lnTo>
                      <a:lnTo>
                        <a:pt x="69" y="3"/>
                      </a:lnTo>
                      <a:lnTo>
                        <a:pt x="79" y="1"/>
                      </a:lnTo>
                      <a:lnTo>
                        <a:pt x="89" y="0"/>
                      </a:lnTo>
                      <a:lnTo>
                        <a:pt x="89" y="0"/>
                      </a:lnTo>
                      <a:lnTo>
                        <a:pt x="98" y="1"/>
                      </a:lnTo>
                      <a:lnTo>
                        <a:pt x="107" y="3"/>
                      </a:lnTo>
                      <a:lnTo>
                        <a:pt x="117" y="6"/>
                      </a:lnTo>
                      <a:lnTo>
                        <a:pt x="125" y="10"/>
                      </a:lnTo>
                      <a:lnTo>
                        <a:pt x="133" y="15"/>
                      </a:lnTo>
                      <a:lnTo>
                        <a:pt x="140" y="20"/>
                      </a:lnTo>
                      <a:lnTo>
                        <a:pt x="147" y="28"/>
                      </a:lnTo>
                      <a:lnTo>
                        <a:pt x="154" y="36"/>
                      </a:lnTo>
                      <a:lnTo>
                        <a:pt x="159" y="44"/>
                      </a:lnTo>
                      <a:lnTo>
                        <a:pt x="164" y="53"/>
                      </a:lnTo>
                      <a:lnTo>
                        <a:pt x="168" y="63"/>
                      </a:lnTo>
                      <a:lnTo>
                        <a:pt x="171" y="73"/>
                      </a:lnTo>
                      <a:lnTo>
                        <a:pt x="174" y="84"/>
                      </a:lnTo>
                      <a:lnTo>
                        <a:pt x="176" y="95"/>
                      </a:lnTo>
                      <a:lnTo>
                        <a:pt x="177" y="107"/>
                      </a:lnTo>
                      <a:lnTo>
                        <a:pt x="178" y="119"/>
                      </a:lnTo>
                      <a:lnTo>
                        <a:pt x="178" y="119"/>
                      </a:lnTo>
                      <a:lnTo>
                        <a:pt x="177" y="131"/>
                      </a:lnTo>
                      <a:lnTo>
                        <a:pt x="176" y="143"/>
                      </a:lnTo>
                      <a:lnTo>
                        <a:pt x="174" y="154"/>
                      </a:lnTo>
                      <a:lnTo>
                        <a:pt x="171" y="165"/>
                      </a:lnTo>
                      <a:lnTo>
                        <a:pt x="168" y="175"/>
                      </a:lnTo>
                      <a:lnTo>
                        <a:pt x="164" y="186"/>
                      </a:lnTo>
                      <a:lnTo>
                        <a:pt x="159" y="194"/>
                      </a:lnTo>
                      <a:lnTo>
                        <a:pt x="154" y="203"/>
                      </a:lnTo>
                      <a:lnTo>
                        <a:pt x="147" y="210"/>
                      </a:lnTo>
                      <a:lnTo>
                        <a:pt x="140" y="218"/>
                      </a:lnTo>
                      <a:lnTo>
                        <a:pt x="133" y="224"/>
                      </a:lnTo>
                      <a:lnTo>
                        <a:pt x="125" y="229"/>
                      </a:lnTo>
                      <a:lnTo>
                        <a:pt x="117" y="233"/>
                      </a:lnTo>
                      <a:lnTo>
                        <a:pt x="107" y="235"/>
                      </a:lnTo>
                      <a:lnTo>
                        <a:pt x="98" y="237"/>
                      </a:lnTo>
                      <a:lnTo>
                        <a:pt x="89" y="238"/>
                      </a:lnTo>
                      <a:lnTo>
                        <a:pt x="89" y="238"/>
                      </a:lnTo>
                      <a:lnTo>
                        <a:pt x="79" y="237"/>
                      </a:lnTo>
                      <a:lnTo>
                        <a:pt x="69" y="235"/>
                      </a:lnTo>
                      <a:lnTo>
                        <a:pt x="60" y="233"/>
                      </a:lnTo>
                      <a:lnTo>
                        <a:pt x="52" y="229"/>
                      </a:lnTo>
                      <a:lnTo>
                        <a:pt x="44" y="224"/>
                      </a:lnTo>
                      <a:lnTo>
                        <a:pt x="37" y="218"/>
                      </a:lnTo>
                      <a:lnTo>
                        <a:pt x="30" y="210"/>
                      </a:lnTo>
                      <a:lnTo>
                        <a:pt x="24" y="203"/>
                      </a:lnTo>
                      <a:lnTo>
                        <a:pt x="18" y="194"/>
                      </a:lnTo>
                      <a:lnTo>
                        <a:pt x="13" y="186"/>
                      </a:lnTo>
                      <a:lnTo>
                        <a:pt x="9" y="175"/>
                      </a:lnTo>
                      <a:lnTo>
                        <a:pt x="6" y="165"/>
                      </a:lnTo>
                      <a:lnTo>
                        <a:pt x="3" y="154"/>
                      </a:lnTo>
                      <a:lnTo>
                        <a:pt x="1" y="143"/>
                      </a:lnTo>
                      <a:lnTo>
                        <a:pt x="0" y="131"/>
                      </a:lnTo>
                      <a:lnTo>
                        <a:pt x="0" y="119"/>
                      </a:lnTo>
                      <a:lnTo>
                        <a:pt x="0" y="119"/>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37" name="Freeform 1972">
                  <a:extLst>
                    <a:ext uri="{FF2B5EF4-FFF2-40B4-BE49-F238E27FC236}">
                      <a16:creationId xmlns:a16="http://schemas.microsoft.com/office/drawing/2014/main" id="{B06AB032-FC60-7746-91B9-77A175B3F08A}"/>
                    </a:ext>
                  </a:extLst>
                </p:cNvPr>
                <p:cNvSpPr>
                  <a:spLocks/>
                </p:cNvSpPr>
                <p:nvPr/>
              </p:nvSpPr>
              <p:spPr bwMode="auto">
                <a:xfrm>
                  <a:off x="6119813" y="5199063"/>
                  <a:ext cx="28575" cy="39687"/>
                </a:xfrm>
                <a:custGeom>
                  <a:avLst/>
                  <a:gdLst>
                    <a:gd name="T0" fmla="*/ 0 w 125"/>
                    <a:gd name="T1" fmla="*/ 89 h 178"/>
                    <a:gd name="T2" fmla="*/ 1 w 125"/>
                    <a:gd name="T3" fmla="*/ 72 h 178"/>
                    <a:gd name="T4" fmla="*/ 7 w 125"/>
                    <a:gd name="T5" fmla="*/ 47 h 178"/>
                    <a:gd name="T6" fmla="*/ 14 w 125"/>
                    <a:gd name="T7" fmla="*/ 33 h 178"/>
                    <a:gd name="T8" fmla="*/ 22 w 125"/>
                    <a:gd name="T9" fmla="*/ 20 h 178"/>
                    <a:gd name="T10" fmla="*/ 32 w 125"/>
                    <a:gd name="T11" fmla="*/ 10 h 178"/>
                    <a:gd name="T12" fmla="*/ 43 w 125"/>
                    <a:gd name="T13" fmla="*/ 4 h 178"/>
                    <a:gd name="T14" fmla="*/ 56 w 125"/>
                    <a:gd name="T15" fmla="*/ 0 h 178"/>
                    <a:gd name="T16" fmla="*/ 63 w 125"/>
                    <a:gd name="T17" fmla="*/ 0 h 178"/>
                    <a:gd name="T18" fmla="*/ 75 w 125"/>
                    <a:gd name="T19" fmla="*/ 2 h 178"/>
                    <a:gd name="T20" fmla="*/ 88 w 125"/>
                    <a:gd name="T21" fmla="*/ 7 h 178"/>
                    <a:gd name="T22" fmla="*/ 98 w 125"/>
                    <a:gd name="T23" fmla="*/ 15 h 178"/>
                    <a:gd name="T24" fmla="*/ 107 w 125"/>
                    <a:gd name="T25" fmla="*/ 26 h 178"/>
                    <a:gd name="T26" fmla="*/ 114 w 125"/>
                    <a:gd name="T27" fmla="*/ 40 h 178"/>
                    <a:gd name="T28" fmla="*/ 120 w 125"/>
                    <a:gd name="T29" fmla="*/ 54 h 178"/>
                    <a:gd name="T30" fmla="*/ 125 w 125"/>
                    <a:gd name="T31" fmla="*/ 80 h 178"/>
                    <a:gd name="T32" fmla="*/ 125 w 125"/>
                    <a:gd name="T33" fmla="*/ 89 h 178"/>
                    <a:gd name="T34" fmla="*/ 124 w 125"/>
                    <a:gd name="T35" fmla="*/ 106 h 178"/>
                    <a:gd name="T36" fmla="*/ 117 w 125"/>
                    <a:gd name="T37" fmla="*/ 131 h 178"/>
                    <a:gd name="T38" fmla="*/ 111 w 125"/>
                    <a:gd name="T39" fmla="*/ 145 h 178"/>
                    <a:gd name="T40" fmla="*/ 103 w 125"/>
                    <a:gd name="T41" fmla="*/ 158 h 178"/>
                    <a:gd name="T42" fmla="*/ 93 w 125"/>
                    <a:gd name="T43" fmla="*/ 168 h 178"/>
                    <a:gd name="T44" fmla="*/ 81 w 125"/>
                    <a:gd name="T45" fmla="*/ 174 h 178"/>
                    <a:gd name="T46" fmla="*/ 69 w 125"/>
                    <a:gd name="T47" fmla="*/ 178 h 178"/>
                    <a:gd name="T48" fmla="*/ 63 w 125"/>
                    <a:gd name="T49" fmla="*/ 178 h 178"/>
                    <a:gd name="T50" fmla="*/ 50 w 125"/>
                    <a:gd name="T51" fmla="*/ 176 h 178"/>
                    <a:gd name="T52" fmla="*/ 37 w 125"/>
                    <a:gd name="T53" fmla="*/ 171 h 178"/>
                    <a:gd name="T54" fmla="*/ 27 w 125"/>
                    <a:gd name="T55" fmla="*/ 163 h 178"/>
                    <a:gd name="T56" fmla="*/ 18 w 125"/>
                    <a:gd name="T57" fmla="*/ 152 h 178"/>
                    <a:gd name="T58" fmla="*/ 11 w 125"/>
                    <a:gd name="T59" fmla="*/ 139 h 178"/>
                    <a:gd name="T60" fmla="*/ 4 w 125"/>
                    <a:gd name="T61" fmla="*/ 124 h 178"/>
                    <a:gd name="T62" fmla="*/ 0 w 125"/>
                    <a:gd name="T63" fmla="*/ 9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5" h="178">
                      <a:moveTo>
                        <a:pt x="0" y="89"/>
                      </a:moveTo>
                      <a:lnTo>
                        <a:pt x="0" y="89"/>
                      </a:lnTo>
                      <a:lnTo>
                        <a:pt x="0" y="80"/>
                      </a:lnTo>
                      <a:lnTo>
                        <a:pt x="1" y="72"/>
                      </a:lnTo>
                      <a:lnTo>
                        <a:pt x="4" y="54"/>
                      </a:lnTo>
                      <a:lnTo>
                        <a:pt x="7" y="47"/>
                      </a:lnTo>
                      <a:lnTo>
                        <a:pt x="11" y="40"/>
                      </a:lnTo>
                      <a:lnTo>
                        <a:pt x="14" y="33"/>
                      </a:lnTo>
                      <a:lnTo>
                        <a:pt x="18" y="26"/>
                      </a:lnTo>
                      <a:lnTo>
                        <a:pt x="22" y="20"/>
                      </a:lnTo>
                      <a:lnTo>
                        <a:pt x="27" y="15"/>
                      </a:lnTo>
                      <a:lnTo>
                        <a:pt x="32" y="10"/>
                      </a:lnTo>
                      <a:lnTo>
                        <a:pt x="37" y="7"/>
                      </a:lnTo>
                      <a:lnTo>
                        <a:pt x="43" y="4"/>
                      </a:lnTo>
                      <a:lnTo>
                        <a:pt x="50" y="2"/>
                      </a:lnTo>
                      <a:lnTo>
                        <a:pt x="56" y="0"/>
                      </a:lnTo>
                      <a:lnTo>
                        <a:pt x="63" y="0"/>
                      </a:lnTo>
                      <a:lnTo>
                        <a:pt x="63" y="0"/>
                      </a:lnTo>
                      <a:lnTo>
                        <a:pt x="69" y="0"/>
                      </a:lnTo>
                      <a:lnTo>
                        <a:pt x="75" y="2"/>
                      </a:lnTo>
                      <a:lnTo>
                        <a:pt x="81" y="4"/>
                      </a:lnTo>
                      <a:lnTo>
                        <a:pt x="88" y="7"/>
                      </a:lnTo>
                      <a:lnTo>
                        <a:pt x="93" y="10"/>
                      </a:lnTo>
                      <a:lnTo>
                        <a:pt x="98" y="15"/>
                      </a:lnTo>
                      <a:lnTo>
                        <a:pt x="103" y="20"/>
                      </a:lnTo>
                      <a:lnTo>
                        <a:pt x="107" y="26"/>
                      </a:lnTo>
                      <a:lnTo>
                        <a:pt x="111" y="33"/>
                      </a:lnTo>
                      <a:lnTo>
                        <a:pt x="114" y="40"/>
                      </a:lnTo>
                      <a:lnTo>
                        <a:pt x="117" y="47"/>
                      </a:lnTo>
                      <a:lnTo>
                        <a:pt x="120" y="54"/>
                      </a:lnTo>
                      <a:lnTo>
                        <a:pt x="124" y="72"/>
                      </a:lnTo>
                      <a:lnTo>
                        <a:pt x="125" y="80"/>
                      </a:lnTo>
                      <a:lnTo>
                        <a:pt x="125" y="89"/>
                      </a:lnTo>
                      <a:lnTo>
                        <a:pt x="125" y="89"/>
                      </a:lnTo>
                      <a:lnTo>
                        <a:pt x="125" y="98"/>
                      </a:lnTo>
                      <a:lnTo>
                        <a:pt x="124" y="106"/>
                      </a:lnTo>
                      <a:lnTo>
                        <a:pt x="120" y="124"/>
                      </a:lnTo>
                      <a:lnTo>
                        <a:pt x="117" y="131"/>
                      </a:lnTo>
                      <a:lnTo>
                        <a:pt x="114" y="139"/>
                      </a:lnTo>
                      <a:lnTo>
                        <a:pt x="111" y="145"/>
                      </a:lnTo>
                      <a:lnTo>
                        <a:pt x="107" y="152"/>
                      </a:lnTo>
                      <a:lnTo>
                        <a:pt x="103" y="158"/>
                      </a:lnTo>
                      <a:lnTo>
                        <a:pt x="98" y="163"/>
                      </a:lnTo>
                      <a:lnTo>
                        <a:pt x="93" y="168"/>
                      </a:lnTo>
                      <a:lnTo>
                        <a:pt x="88" y="171"/>
                      </a:lnTo>
                      <a:lnTo>
                        <a:pt x="81" y="174"/>
                      </a:lnTo>
                      <a:lnTo>
                        <a:pt x="75" y="176"/>
                      </a:lnTo>
                      <a:lnTo>
                        <a:pt x="69" y="178"/>
                      </a:lnTo>
                      <a:lnTo>
                        <a:pt x="63" y="178"/>
                      </a:lnTo>
                      <a:lnTo>
                        <a:pt x="63" y="178"/>
                      </a:lnTo>
                      <a:lnTo>
                        <a:pt x="56" y="178"/>
                      </a:lnTo>
                      <a:lnTo>
                        <a:pt x="50" y="176"/>
                      </a:lnTo>
                      <a:lnTo>
                        <a:pt x="43" y="174"/>
                      </a:lnTo>
                      <a:lnTo>
                        <a:pt x="37" y="171"/>
                      </a:lnTo>
                      <a:lnTo>
                        <a:pt x="32" y="168"/>
                      </a:lnTo>
                      <a:lnTo>
                        <a:pt x="27" y="163"/>
                      </a:lnTo>
                      <a:lnTo>
                        <a:pt x="22" y="158"/>
                      </a:lnTo>
                      <a:lnTo>
                        <a:pt x="18" y="152"/>
                      </a:lnTo>
                      <a:lnTo>
                        <a:pt x="14" y="145"/>
                      </a:lnTo>
                      <a:lnTo>
                        <a:pt x="11" y="139"/>
                      </a:lnTo>
                      <a:lnTo>
                        <a:pt x="7" y="131"/>
                      </a:lnTo>
                      <a:lnTo>
                        <a:pt x="4" y="124"/>
                      </a:lnTo>
                      <a:lnTo>
                        <a:pt x="1" y="106"/>
                      </a:lnTo>
                      <a:lnTo>
                        <a:pt x="0" y="98"/>
                      </a:lnTo>
                      <a:lnTo>
                        <a:pt x="0" y="89"/>
                      </a:lnTo>
                      <a:close/>
                    </a:path>
                  </a:pathLst>
                </a:custGeom>
                <a:solidFill>
                  <a:srgbClr val="4DB6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8" name="Freeform 1973">
                  <a:extLst>
                    <a:ext uri="{FF2B5EF4-FFF2-40B4-BE49-F238E27FC236}">
                      <a16:creationId xmlns:a16="http://schemas.microsoft.com/office/drawing/2014/main" id="{28BBCEF7-D287-91E2-961A-4AF976254CC7}"/>
                    </a:ext>
                  </a:extLst>
                </p:cNvPr>
                <p:cNvSpPr>
                  <a:spLocks/>
                </p:cNvSpPr>
                <p:nvPr/>
              </p:nvSpPr>
              <p:spPr bwMode="auto">
                <a:xfrm>
                  <a:off x="6119813" y="5199063"/>
                  <a:ext cx="28575" cy="39687"/>
                </a:xfrm>
                <a:custGeom>
                  <a:avLst/>
                  <a:gdLst>
                    <a:gd name="T0" fmla="*/ 0 w 125"/>
                    <a:gd name="T1" fmla="*/ 89 h 178"/>
                    <a:gd name="T2" fmla="*/ 1 w 125"/>
                    <a:gd name="T3" fmla="*/ 72 h 178"/>
                    <a:gd name="T4" fmla="*/ 7 w 125"/>
                    <a:gd name="T5" fmla="*/ 47 h 178"/>
                    <a:gd name="T6" fmla="*/ 14 w 125"/>
                    <a:gd name="T7" fmla="*/ 33 h 178"/>
                    <a:gd name="T8" fmla="*/ 22 w 125"/>
                    <a:gd name="T9" fmla="*/ 20 h 178"/>
                    <a:gd name="T10" fmla="*/ 32 w 125"/>
                    <a:gd name="T11" fmla="*/ 10 h 178"/>
                    <a:gd name="T12" fmla="*/ 43 w 125"/>
                    <a:gd name="T13" fmla="*/ 4 h 178"/>
                    <a:gd name="T14" fmla="*/ 56 w 125"/>
                    <a:gd name="T15" fmla="*/ 0 h 178"/>
                    <a:gd name="T16" fmla="*/ 63 w 125"/>
                    <a:gd name="T17" fmla="*/ 0 h 178"/>
                    <a:gd name="T18" fmla="*/ 75 w 125"/>
                    <a:gd name="T19" fmla="*/ 2 h 178"/>
                    <a:gd name="T20" fmla="*/ 88 w 125"/>
                    <a:gd name="T21" fmla="*/ 7 h 178"/>
                    <a:gd name="T22" fmla="*/ 98 w 125"/>
                    <a:gd name="T23" fmla="*/ 15 h 178"/>
                    <a:gd name="T24" fmla="*/ 107 w 125"/>
                    <a:gd name="T25" fmla="*/ 26 h 178"/>
                    <a:gd name="T26" fmla="*/ 114 w 125"/>
                    <a:gd name="T27" fmla="*/ 40 h 178"/>
                    <a:gd name="T28" fmla="*/ 120 w 125"/>
                    <a:gd name="T29" fmla="*/ 54 h 178"/>
                    <a:gd name="T30" fmla="*/ 125 w 125"/>
                    <a:gd name="T31" fmla="*/ 80 h 178"/>
                    <a:gd name="T32" fmla="*/ 125 w 125"/>
                    <a:gd name="T33" fmla="*/ 89 h 178"/>
                    <a:gd name="T34" fmla="*/ 124 w 125"/>
                    <a:gd name="T35" fmla="*/ 106 h 178"/>
                    <a:gd name="T36" fmla="*/ 117 w 125"/>
                    <a:gd name="T37" fmla="*/ 131 h 178"/>
                    <a:gd name="T38" fmla="*/ 111 w 125"/>
                    <a:gd name="T39" fmla="*/ 145 h 178"/>
                    <a:gd name="T40" fmla="*/ 103 w 125"/>
                    <a:gd name="T41" fmla="*/ 158 h 178"/>
                    <a:gd name="T42" fmla="*/ 93 w 125"/>
                    <a:gd name="T43" fmla="*/ 168 h 178"/>
                    <a:gd name="T44" fmla="*/ 81 w 125"/>
                    <a:gd name="T45" fmla="*/ 174 h 178"/>
                    <a:gd name="T46" fmla="*/ 69 w 125"/>
                    <a:gd name="T47" fmla="*/ 178 h 178"/>
                    <a:gd name="T48" fmla="*/ 63 w 125"/>
                    <a:gd name="T49" fmla="*/ 178 h 178"/>
                    <a:gd name="T50" fmla="*/ 50 w 125"/>
                    <a:gd name="T51" fmla="*/ 176 h 178"/>
                    <a:gd name="T52" fmla="*/ 37 w 125"/>
                    <a:gd name="T53" fmla="*/ 171 h 178"/>
                    <a:gd name="T54" fmla="*/ 27 w 125"/>
                    <a:gd name="T55" fmla="*/ 163 h 178"/>
                    <a:gd name="T56" fmla="*/ 18 w 125"/>
                    <a:gd name="T57" fmla="*/ 152 h 178"/>
                    <a:gd name="T58" fmla="*/ 11 w 125"/>
                    <a:gd name="T59" fmla="*/ 139 h 178"/>
                    <a:gd name="T60" fmla="*/ 4 w 125"/>
                    <a:gd name="T61" fmla="*/ 124 h 178"/>
                    <a:gd name="T62" fmla="*/ 0 w 125"/>
                    <a:gd name="T63" fmla="*/ 9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5" h="178">
                      <a:moveTo>
                        <a:pt x="0" y="89"/>
                      </a:moveTo>
                      <a:lnTo>
                        <a:pt x="0" y="89"/>
                      </a:lnTo>
                      <a:lnTo>
                        <a:pt x="0" y="80"/>
                      </a:lnTo>
                      <a:lnTo>
                        <a:pt x="1" y="72"/>
                      </a:lnTo>
                      <a:lnTo>
                        <a:pt x="4" y="54"/>
                      </a:lnTo>
                      <a:lnTo>
                        <a:pt x="7" y="47"/>
                      </a:lnTo>
                      <a:lnTo>
                        <a:pt x="11" y="40"/>
                      </a:lnTo>
                      <a:lnTo>
                        <a:pt x="14" y="33"/>
                      </a:lnTo>
                      <a:lnTo>
                        <a:pt x="18" y="26"/>
                      </a:lnTo>
                      <a:lnTo>
                        <a:pt x="22" y="20"/>
                      </a:lnTo>
                      <a:lnTo>
                        <a:pt x="27" y="15"/>
                      </a:lnTo>
                      <a:lnTo>
                        <a:pt x="32" y="10"/>
                      </a:lnTo>
                      <a:lnTo>
                        <a:pt x="37" y="7"/>
                      </a:lnTo>
                      <a:lnTo>
                        <a:pt x="43" y="4"/>
                      </a:lnTo>
                      <a:lnTo>
                        <a:pt x="50" y="2"/>
                      </a:lnTo>
                      <a:lnTo>
                        <a:pt x="56" y="0"/>
                      </a:lnTo>
                      <a:lnTo>
                        <a:pt x="63" y="0"/>
                      </a:lnTo>
                      <a:lnTo>
                        <a:pt x="63" y="0"/>
                      </a:lnTo>
                      <a:lnTo>
                        <a:pt x="69" y="0"/>
                      </a:lnTo>
                      <a:lnTo>
                        <a:pt x="75" y="2"/>
                      </a:lnTo>
                      <a:lnTo>
                        <a:pt x="81" y="4"/>
                      </a:lnTo>
                      <a:lnTo>
                        <a:pt x="88" y="7"/>
                      </a:lnTo>
                      <a:lnTo>
                        <a:pt x="93" y="10"/>
                      </a:lnTo>
                      <a:lnTo>
                        <a:pt x="98" y="15"/>
                      </a:lnTo>
                      <a:lnTo>
                        <a:pt x="103" y="20"/>
                      </a:lnTo>
                      <a:lnTo>
                        <a:pt x="107" y="26"/>
                      </a:lnTo>
                      <a:lnTo>
                        <a:pt x="111" y="33"/>
                      </a:lnTo>
                      <a:lnTo>
                        <a:pt x="114" y="40"/>
                      </a:lnTo>
                      <a:lnTo>
                        <a:pt x="117" y="47"/>
                      </a:lnTo>
                      <a:lnTo>
                        <a:pt x="120" y="54"/>
                      </a:lnTo>
                      <a:lnTo>
                        <a:pt x="124" y="72"/>
                      </a:lnTo>
                      <a:lnTo>
                        <a:pt x="125" y="80"/>
                      </a:lnTo>
                      <a:lnTo>
                        <a:pt x="125" y="89"/>
                      </a:lnTo>
                      <a:lnTo>
                        <a:pt x="125" y="89"/>
                      </a:lnTo>
                      <a:lnTo>
                        <a:pt x="125" y="98"/>
                      </a:lnTo>
                      <a:lnTo>
                        <a:pt x="124" y="106"/>
                      </a:lnTo>
                      <a:lnTo>
                        <a:pt x="120" y="124"/>
                      </a:lnTo>
                      <a:lnTo>
                        <a:pt x="117" y="131"/>
                      </a:lnTo>
                      <a:lnTo>
                        <a:pt x="114" y="139"/>
                      </a:lnTo>
                      <a:lnTo>
                        <a:pt x="111" y="145"/>
                      </a:lnTo>
                      <a:lnTo>
                        <a:pt x="107" y="152"/>
                      </a:lnTo>
                      <a:lnTo>
                        <a:pt x="103" y="158"/>
                      </a:lnTo>
                      <a:lnTo>
                        <a:pt x="98" y="163"/>
                      </a:lnTo>
                      <a:lnTo>
                        <a:pt x="93" y="168"/>
                      </a:lnTo>
                      <a:lnTo>
                        <a:pt x="88" y="171"/>
                      </a:lnTo>
                      <a:lnTo>
                        <a:pt x="81" y="174"/>
                      </a:lnTo>
                      <a:lnTo>
                        <a:pt x="75" y="176"/>
                      </a:lnTo>
                      <a:lnTo>
                        <a:pt x="69" y="178"/>
                      </a:lnTo>
                      <a:lnTo>
                        <a:pt x="63" y="178"/>
                      </a:lnTo>
                      <a:lnTo>
                        <a:pt x="63" y="178"/>
                      </a:lnTo>
                      <a:lnTo>
                        <a:pt x="56" y="178"/>
                      </a:lnTo>
                      <a:lnTo>
                        <a:pt x="50" y="176"/>
                      </a:lnTo>
                      <a:lnTo>
                        <a:pt x="43" y="174"/>
                      </a:lnTo>
                      <a:lnTo>
                        <a:pt x="37" y="171"/>
                      </a:lnTo>
                      <a:lnTo>
                        <a:pt x="32" y="168"/>
                      </a:lnTo>
                      <a:lnTo>
                        <a:pt x="27" y="163"/>
                      </a:lnTo>
                      <a:lnTo>
                        <a:pt x="22" y="158"/>
                      </a:lnTo>
                      <a:lnTo>
                        <a:pt x="18" y="152"/>
                      </a:lnTo>
                      <a:lnTo>
                        <a:pt x="14" y="145"/>
                      </a:lnTo>
                      <a:lnTo>
                        <a:pt x="11" y="139"/>
                      </a:lnTo>
                      <a:lnTo>
                        <a:pt x="7" y="131"/>
                      </a:lnTo>
                      <a:lnTo>
                        <a:pt x="4" y="124"/>
                      </a:lnTo>
                      <a:lnTo>
                        <a:pt x="1" y="106"/>
                      </a:lnTo>
                      <a:lnTo>
                        <a:pt x="0" y="98"/>
                      </a:lnTo>
                      <a:lnTo>
                        <a:pt x="0" y="8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9" name="Freeform 1974">
                  <a:extLst>
                    <a:ext uri="{FF2B5EF4-FFF2-40B4-BE49-F238E27FC236}">
                      <a16:creationId xmlns:a16="http://schemas.microsoft.com/office/drawing/2014/main" id="{7FA7FB7A-6498-5863-26B8-1E17B3246F71}"/>
                    </a:ext>
                  </a:extLst>
                </p:cNvPr>
                <p:cNvSpPr>
                  <a:spLocks/>
                </p:cNvSpPr>
                <p:nvPr/>
              </p:nvSpPr>
              <p:spPr bwMode="auto">
                <a:xfrm>
                  <a:off x="6119813" y="5199063"/>
                  <a:ext cx="28575" cy="39687"/>
                </a:xfrm>
                <a:custGeom>
                  <a:avLst/>
                  <a:gdLst>
                    <a:gd name="T0" fmla="*/ 0 w 125"/>
                    <a:gd name="T1" fmla="*/ 89 h 178"/>
                    <a:gd name="T2" fmla="*/ 1 w 125"/>
                    <a:gd name="T3" fmla="*/ 72 h 178"/>
                    <a:gd name="T4" fmla="*/ 7 w 125"/>
                    <a:gd name="T5" fmla="*/ 47 h 178"/>
                    <a:gd name="T6" fmla="*/ 14 w 125"/>
                    <a:gd name="T7" fmla="*/ 33 h 178"/>
                    <a:gd name="T8" fmla="*/ 22 w 125"/>
                    <a:gd name="T9" fmla="*/ 20 h 178"/>
                    <a:gd name="T10" fmla="*/ 32 w 125"/>
                    <a:gd name="T11" fmla="*/ 11 h 178"/>
                    <a:gd name="T12" fmla="*/ 43 w 125"/>
                    <a:gd name="T13" fmla="*/ 4 h 178"/>
                    <a:gd name="T14" fmla="*/ 56 w 125"/>
                    <a:gd name="T15" fmla="*/ 0 h 178"/>
                    <a:gd name="T16" fmla="*/ 63 w 125"/>
                    <a:gd name="T17" fmla="*/ 0 h 178"/>
                    <a:gd name="T18" fmla="*/ 75 w 125"/>
                    <a:gd name="T19" fmla="*/ 2 h 178"/>
                    <a:gd name="T20" fmla="*/ 88 w 125"/>
                    <a:gd name="T21" fmla="*/ 7 h 178"/>
                    <a:gd name="T22" fmla="*/ 98 w 125"/>
                    <a:gd name="T23" fmla="*/ 15 h 178"/>
                    <a:gd name="T24" fmla="*/ 107 w 125"/>
                    <a:gd name="T25" fmla="*/ 26 h 178"/>
                    <a:gd name="T26" fmla="*/ 114 w 125"/>
                    <a:gd name="T27" fmla="*/ 40 h 178"/>
                    <a:gd name="T28" fmla="*/ 120 w 125"/>
                    <a:gd name="T29" fmla="*/ 54 h 178"/>
                    <a:gd name="T30" fmla="*/ 125 w 125"/>
                    <a:gd name="T31" fmla="*/ 80 h 178"/>
                    <a:gd name="T32" fmla="*/ 125 w 125"/>
                    <a:gd name="T33" fmla="*/ 89 h 178"/>
                    <a:gd name="T34" fmla="*/ 124 w 125"/>
                    <a:gd name="T35" fmla="*/ 107 h 178"/>
                    <a:gd name="T36" fmla="*/ 117 w 125"/>
                    <a:gd name="T37" fmla="*/ 131 h 178"/>
                    <a:gd name="T38" fmla="*/ 111 w 125"/>
                    <a:gd name="T39" fmla="*/ 145 h 178"/>
                    <a:gd name="T40" fmla="*/ 103 w 125"/>
                    <a:gd name="T41" fmla="*/ 158 h 178"/>
                    <a:gd name="T42" fmla="*/ 93 w 125"/>
                    <a:gd name="T43" fmla="*/ 168 h 178"/>
                    <a:gd name="T44" fmla="*/ 81 w 125"/>
                    <a:gd name="T45" fmla="*/ 174 h 178"/>
                    <a:gd name="T46" fmla="*/ 69 w 125"/>
                    <a:gd name="T47" fmla="*/ 178 h 178"/>
                    <a:gd name="T48" fmla="*/ 63 w 125"/>
                    <a:gd name="T49" fmla="*/ 178 h 178"/>
                    <a:gd name="T50" fmla="*/ 50 w 125"/>
                    <a:gd name="T51" fmla="*/ 176 h 178"/>
                    <a:gd name="T52" fmla="*/ 37 w 125"/>
                    <a:gd name="T53" fmla="*/ 171 h 178"/>
                    <a:gd name="T54" fmla="*/ 27 w 125"/>
                    <a:gd name="T55" fmla="*/ 163 h 178"/>
                    <a:gd name="T56" fmla="*/ 18 w 125"/>
                    <a:gd name="T57" fmla="*/ 153 h 178"/>
                    <a:gd name="T58" fmla="*/ 11 w 125"/>
                    <a:gd name="T59" fmla="*/ 139 h 178"/>
                    <a:gd name="T60" fmla="*/ 4 w 125"/>
                    <a:gd name="T61" fmla="*/ 124 h 178"/>
                    <a:gd name="T62" fmla="*/ 0 w 125"/>
                    <a:gd name="T63" fmla="*/ 98 h 178"/>
                    <a:gd name="T64" fmla="*/ 0 w 125"/>
                    <a:gd name="T65" fmla="*/ 89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5" h="178">
                      <a:moveTo>
                        <a:pt x="0" y="89"/>
                      </a:moveTo>
                      <a:lnTo>
                        <a:pt x="0" y="89"/>
                      </a:lnTo>
                      <a:lnTo>
                        <a:pt x="0" y="80"/>
                      </a:lnTo>
                      <a:lnTo>
                        <a:pt x="1" y="72"/>
                      </a:lnTo>
                      <a:lnTo>
                        <a:pt x="4" y="54"/>
                      </a:lnTo>
                      <a:lnTo>
                        <a:pt x="7" y="47"/>
                      </a:lnTo>
                      <a:lnTo>
                        <a:pt x="11" y="40"/>
                      </a:lnTo>
                      <a:lnTo>
                        <a:pt x="14" y="33"/>
                      </a:lnTo>
                      <a:lnTo>
                        <a:pt x="18" y="26"/>
                      </a:lnTo>
                      <a:lnTo>
                        <a:pt x="22" y="20"/>
                      </a:lnTo>
                      <a:lnTo>
                        <a:pt x="27" y="15"/>
                      </a:lnTo>
                      <a:lnTo>
                        <a:pt x="32" y="11"/>
                      </a:lnTo>
                      <a:lnTo>
                        <a:pt x="37" y="7"/>
                      </a:lnTo>
                      <a:lnTo>
                        <a:pt x="43" y="4"/>
                      </a:lnTo>
                      <a:lnTo>
                        <a:pt x="50" y="2"/>
                      </a:lnTo>
                      <a:lnTo>
                        <a:pt x="56" y="0"/>
                      </a:lnTo>
                      <a:lnTo>
                        <a:pt x="63" y="0"/>
                      </a:lnTo>
                      <a:lnTo>
                        <a:pt x="63" y="0"/>
                      </a:lnTo>
                      <a:lnTo>
                        <a:pt x="69" y="0"/>
                      </a:lnTo>
                      <a:lnTo>
                        <a:pt x="75" y="2"/>
                      </a:lnTo>
                      <a:lnTo>
                        <a:pt x="81" y="4"/>
                      </a:lnTo>
                      <a:lnTo>
                        <a:pt x="88" y="7"/>
                      </a:lnTo>
                      <a:lnTo>
                        <a:pt x="93" y="11"/>
                      </a:lnTo>
                      <a:lnTo>
                        <a:pt x="98" y="15"/>
                      </a:lnTo>
                      <a:lnTo>
                        <a:pt x="103" y="20"/>
                      </a:lnTo>
                      <a:lnTo>
                        <a:pt x="107" y="26"/>
                      </a:lnTo>
                      <a:lnTo>
                        <a:pt x="111" y="33"/>
                      </a:lnTo>
                      <a:lnTo>
                        <a:pt x="114" y="40"/>
                      </a:lnTo>
                      <a:lnTo>
                        <a:pt x="117" y="47"/>
                      </a:lnTo>
                      <a:lnTo>
                        <a:pt x="120" y="54"/>
                      </a:lnTo>
                      <a:lnTo>
                        <a:pt x="124" y="72"/>
                      </a:lnTo>
                      <a:lnTo>
                        <a:pt x="125" y="80"/>
                      </a:lnTo>
                      <a:lnTo>
                        <a:pt x="125" y="89"/>
                      </a:lnTo>
                      <a:lnTo>
                        <a:pt x="125" y="89"/>
                      </a:lnTo>
                      <a:lnTo>
                        <a:pt x="125" y="98"/>
                      </a:lnTo>
                      <a:lnTo>
                        <a:pt x="124" y="107"/>
                      </a:lnTo>
                      <a:lnTo>
                        <a:pt x="120" y="124"/>
                      </a:lnTo>
                      <a:lnTo>
                        <a:pt x="117" y="131"/>
                      </a:lnTo>
                      <a:lnTo>
                        <a:pt x="114" y="139"/>
                      </a:lnTo>
                      <a:lnTo>
                        <a:pt x="111" y="145"/>
                      </a:lnTo>
                      <a:lnTo>
                        <a:pt x="107" y="153"/>
                      </a:lnTo>
                      <a:lnTo>
                        <a:pt x="103" y="158"/>
                      </a:lnTo>
                      <a:lnTo>
                        <a:pt x="98" y="163"/>
                      </a:lnTo>
                      <a:lnTo>
                        <a:pt x="93" y="168"/>
                      </a:lnTo>
                      <a:lnTo>
                        <a:pt x="88" y="171"/>
                      </a:lnTo>
                      <a:lnTo>
                        <a:pt x="81" y="174"/>
                      </a:lnTo>
                      <a:lnTo>
                        <a:pt x="75" y="176"/>
                      </a:lnTo>
                      <a:lnTo>
                        <a:pt x="69" y="178"/>
                      </a:lnTo>
                      <a:lnTo>
                        <a:pt x="63" y="178"/>
                      </a:lnTo>
                      <a:lnTo>
                        <a:pt x="63" y="178"/>
                      </a:lnTo>
                      <a:lnTo>
                        <a:pt x="56" y="178"/>
                      </a:lnTo>
                      <a:lnTo>
                        <a:pt x="50" y="176"/>
                      </a:lnTo>
                      <a:lnTo>
                        <a:pt x="43" y="174"/>
                      </a:lnTo>
                      <a:lnTo>
                        <a:pt x="37" y="171"/>
                      </a:lnTo>
                      <a:lnTo>
                        <a:pt x="32" y="168"/>
                      </a:lnTo>
                      <a:lnTo>
                        <a:pt x="27" y="163"/>
                      </a:lnTo>
                      <a:lnTo>
                        <a:pt x="22" y="158"/>
                      </a:lnTo>
                      <a:lnTo>
                        <a:pt x="18" y="153"/>
                      </a:lnTo>
                      <a:lnTo>
                        <a:pt x="14" y="145"/>
                      </a:lnTo>
                      <a:lnTo>
                        <a:pt x="11" y="139"/>
                      </a:lnTo>
                      <a:lnTo>
                        <a:pt x="7" y="131"/>
                      </a:lnTo>
                      <a:lnTo>
                        <a:pt x="4" y="124"/>
                      </a:lnTo>
                      <a:lnTo>
                        <a:pt x="1" y="107"/>
                      </a:lnTo>
                      <a:lnTo>
                        <a:pt x="0" y="98"/>
                      </a:lnTo>
                      <a:lnTo>
                        <a:pt x="0" y="89"/>
                      </a:lnTo>
                      <a:lnTo>
                        <a:pt x="0" y="89"/>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40" name="Freeform 1975">
                  <a:extLst>
                    <a:ext uri="{FF2B5EF4-FFF2-40B4-BE49-F238E27FC236}">
                      <a16:creationId xmlns:a16="http://schemas.microsoft.com/office/drawing/2014/main" id="{E118A7AC-E154-DBE3-D3C4-2DE366E74213}"/>
                    </a:ext>
                  </a:extLst>
                </p:cNvPr>
                <p:cNvSpPr>
                  <a:spLocks/>
                </p:cNvSpPr>
                <p:nvPr/>
              </p:nvSpPr>
              <p:spPr bwMode="auto">
                <a:xfrm>
                  <a:off x="6121400" y="5207000"/>
                  <a:ext cx="11112" cy="15875"/>
                </a:xfrm>
                <a:custGeom>
                  <a:avLst/>
                  <a:gdLst>
                    <a:gd name="T0" fmla="*/ 27 w 49"/>
                    <a:gd name="T1" fmla="*/ 74 h 74"/>
                    <a:gd name="T2" fmla="*/ 29 w 49"/>
                    <a:gd name="T3" fmla="*/ 68 h 74"/>
                    <a:gd name="T4" fmla="*/ 32 w 49"/>
                    <a:gd name="T5" fmla="*/ 66 h 74"/>
                    <a:gd name="T6" fmla="*/ 36 w 49"/>
                    <a:gd name="T7" fmla="*/ 66 h 74"/>
                    <a:gd name="T8" fmla="*/ 35 w 49"/>
                    <a:gd name="T9" fmla="*/ 60 h 74"/>
                    <a:gd name="T10" fmla="*/ 32 w 49"/>
                    <a:gd name="T11" fmla="*/ 49 h 74"/>
                    <a:gd name="T12" fmla="*/ 34 w 49"/>
                    <a:gd name="T13" fmla="*/ 43 h 74"/>
                    <a:gd name="T14" fmla="*/ 36 w 49"/>
                    <a:gd name="T15" fmla="*/ 41 h 74"/>
                    <a:gd name="T16" fmla="*/ 44 w 49"/>
                    <a:gd name="T17" fmla="*/ 38 h 74"/>
                    <a:gd name="T18" fmla="*/ 46 w 49"/>
                    <a:gd name="T19" fmla="*/ 41 h 74"/>
                    <a:gd name="T20" fmla="*/ 46 w 49"/>
                    <a:gd name="T21" fmla="*/ 43 h 74"/>
                    <a:gd name="T22" fmla="*/ 49 w 49"/>
                    <a:gd name="T23" fmla="*/ 36 h 74"/>
                    <a:gd name="T24" fmla="*/ 48 w 49"/>
                    <a:gd name="T25" fmla="*/ 29 h 74"/>
                    <a:gd name="T26" fmla="*/ 43 w 49"/>
                    <a:gd name="T27" fmla="*/ 27 h 74"/>
                    <a:gd name="T28" fmla="*/ 36 w 49"/>
                    <a:gd name="T29" fmla="*/ 29 h 74"/>
                    <a:gd name="T30" fmla="*/ 36 w 49"/>
                    <a:gd name="T31" fmla="*/ 22 h 74"/>
                    <a:gd name="T32" fmla="*/ 32 w 49"/>
                    <a:gd name="T33" fmla="*/ 7 h 74"/>
                    <a:gd name="T34" fmla="*/ 27 w 49"/>
                    <a:gd name="T35" fmla="*/ 0 h 74"/>
                    <a:gd name="T36" fmla="*/ 25 w 49"/>
                    <a:gd name="T37" fmla="*/ 4 h 74"/>
                    <a:gd name="T38" fmla="*/ 20 w 49"/>
                    <a:gd name="T39" fmla="*/ 15 h 74"/>
                    <a:gd name="T40" fmla="*/ 19 w 49"/>
                    <a:gd name="T41" fmla="*/ 29 h 74"/>
                    <a:gd name="T42" fmla="*/ 16 w 49"/>
                    <a:gd name="T43" fmla="*/ 27 h 74"/>
                    <a:gd name="T44" fmla="*/ 9 w 49"/>
                    <a:gd name="T45" fmla="*/ 28 h 74"/>
                    <a:gd name="T46" fmla="*/ 5 w 49"/>
                    <a:gd name="T47" fmla="*/ 32 h 74"/>
                    <a:gd name="T48" fmla="*/ 2 w 49"/>
                    <a:gd name="T49" fmla="*/ 39 h 74"/>
                    <a:gd name="T50" fmla="*/ 0 w 49"/>
                    <a:gd name="T51" fmla="*/ 43 h 74"/>
                    <a:gd name="T52" fmla="*/ 7 w 49"/>
                    <a:gd name="T53" fmla="*/ 39 h 74"/>
                    <a:gd name="T54" fmla="*/ 12 w 49"/>
                    <a:gd name="T55" fmla="*/ 38 h 74"/>
                    <a:gd name="T56" fmla="*/ 19 w 49"/>
                    <a:gd name="T57" fmla="*/ 41 h 74"/>
                    <a:gd name="T58" fmla="*/ 19 w 49"/>
                    <a:gd name="T59" fmla="*/ 46 h 74"/>
                    <a:gd name="T60" fmla="*/ 15 w 49"/>
                    <a:gd name="T61" fmla="*/ 60 h 74"/>
                    <a:gd name="T62" fmla="*/ 10 w 49"/>
                    <a:gd name="T63" fmla="*/ 66 h 74"/>
                    <a:gd name="T64" fmla="*/ 16 w 49"/>
                    <a:gd name="T65" fmla="*/ 66 h 74"/>
                    <a:gd name="T66" fmla="*/ 24 w 49"/>
                    <a:gd name="T67" fmla="*/ 67 h 74"/>
                    <a:gd name="T68" fmla="*/ 27 w 49"/>
                    <a:gd name="T69" fmla="*/ 70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9" h="74">
                      <a:moveTo>
                        <a:pt x="27" y="74"/>
                      </a:moveTo>
                      <a:lnTo>
                        <a:pt x="27" y="74"/>
                      </a:lnTo>
                      <a:lnTo>
                        <a:pt x="28" y="70"/>
                      </a:lnTo>
                      <a:lnTo>
                        <a:pt x="29" y="68"/>
                      </a:lnTo>
                      <a:lnTo>
                        <a:pt x="30" y="67"/>
                      </a:lnTo>
                      <a:lnTo>
                        <a:pt x="32" y="66"/>
                      </a:lnTo>
                      <a:lnTo>
                        <a:pt x="35" y="66"/>
                      </a:lnTo>
                      <a:lnTo>
                        <a:pt x="36" y="66"/>
                      </a:lnTo>
                      <a:lnTo>
                        <a:pt x="36" y="66"/>
                      </a:lnTo>
                      <a:lnTo>
                        <a:pt x="35" y="60"/>
                      </a:lnTo>
                      <a:lnTo>
                        <a:pt x="33" y="53"/>
                      </a:lnTo>
                      <a:lnTo>
                        <a:pt x="32" y="49"/>
                      </a:lnTo>
                      <a:lnTo>
                        <a:pt x="32" y="46"/>
                      </a:lnTo>
                      <a:lnTo>
                        <a:pt x="34" y="43"/>
                      </a:lnTo>
                      <a:lnTo>
                        <a:pt x="36" y="41"/>
                      </a:lnTo>
                      <a:lnTo>
                        <a:pt x="36" y="41"/>
                      </a:lnTo>
                      <a:lnTo>
                        <a:pt x="42" y="38"/>
                      </a:lnTo>
                      <a:lnTo>
                        <a:pt x="44" y="38"/>
                      </a:lnTo>
                      <a:lnTo>
                        <a:pt x="45" y="39"/>
                      </a:lnTo>
                      <a:lnTo>
                        <a:pt x="46" y="41"/>
                      </a:lnTo>
                      <a:lnTo>
                        <a:pt x="46" y="43"/>
                      </a:lnTo>
                      <a:lnTo>
                        <a:pt x="46" y="43"/>
                      </a:lnTo>
                      <a:lnTo>
                        <a:pt x="48" y="39"/>
                      </a:lnTo>
                      <a:lnTo>
                        <a:pt x="49" y="36"/>
                      </a:lnTo>
                      <a:lnTo>
                        <a:pt x="49" y="32"/>
                      </a:lnTo>
                      <a:lnTo>
                        <a:pt x="48" y="29"/>
                      </a:lnTo>
                      <a:lnTo>
                        <a:pt x="46" y="28"/>
                      </a:lnTo>
                      <a:lnTo>
                        <a:pt x="43" y="27"/>
                      </a:lnTo>
                      <a:lnTo>
                        <a:pt x="40" y="27"/>
                      </a:lnTo>
                      <a:lnTo>
                        <a:pt x="36" y="29"/>
                      </a:lnTo>
                      <a:lnTo>
                        <a:pt x="36" y="29"/>
                      </a:lnTo>
                      <a:lnTo>
                        <a:pt x="36" y="22"/>
                      </a:lnTo>
                      <a:lnTo>
                        <a:pt x="35" y="15"/>
                      </a:lnTo>
                      <a:lnTo>
                        <a:pt x="32" y="7"/>
                      </a:lnTo>
                      <a:lnTo>
                        <a:pt x="30" y="4"/>
                      </a:lnTo>
                      <a:lnTo>
                        <a:pt x="27" y="0"/>
                      </a:lnTo>
                      <a:lnTo>
                        <a:pt x="27" y="0"/>
                      </a:lnTo>
                      <a:lnTo>
                        <a:pt x="25" y="4"/>
                      </a:lnTo>
                      <a:lnTo>
                        <a:pt x="22" y="7"/>
                      </a:lnTo>
                      <a:lnTo>
                        <a:pt x="20" y="15"/>
                      </a:lnTo>
                      <a:lnTo>
                        <a:pt x="19" y="22"/>
                      </a:lnTo>
                      <a:lnTo>
                        <a:pt x="19" y="29"/>
                      </a:lnTo>
                      <a:lnTo>
                        <a:pt x="19" y="29"/>
                      </a:lnTo>
                      <a:lnTo>
                        <a:pt x="16" y="27"/>
                      </a:lnTo>
                      <a:lnTo>
                        <a:pt x="12" y="27"/>
                      </a:lnTo>
                      <a:lnTo>
                        <a:pt x="9" y="28"/>
                      </a:lnTo>
                      <a:lnTo>
                        <a:pt x="7" y="29"/>
                      </a:lnTo>
                      <a:lnTo>
                        <a:pt x="5" y="32"/>
                      </a:lnTo>
                      <a:lnTo>
                        <a:pt x="3" y="36"/>
                      </a:lnTo>
                      <a:lnTo>
                        <a:pt x="2" y="39"/>
                      </a:lnTo>
                      <a:lnTo>
                        <a:pt x="0" y="43"/>
                      </a:lnTo>
                      <a:lnTo>
                        <a:pt x="0" y="43"/>
                      </a:lnTo>
                      <a:lnTo>
                        <a:pt x="3" y="41"/>
                      </a:lnTo>
                      <a:lnTo>
                        <a:pt x="7" y="39"/>
                      </a:lnTo>
                      <a:lnTo>
                        <a:pt x="9" y="38"/>
                      </a:lnTo>
                      <a:lnTo>
                        <a:pt x="12" y="38"/>
                      </a:lnTo>
                      <a:lnTo>
                        <a:pt x="16" y="39"/>
                      </a:lnTo>
                      <a:lnTo>
                        <a:pt x="19" y="41"/>
                      </a:lnTo>
                      <a:lnTo>
                        <a:pt x="19" y="41"/>
                      </a:lnTo>
                      <a:lnTo>
                        <a:pt x="19" y="46"/>
                      </a:lnTo>
                      <a:lnTo>
                        <a:pt x="18" y="53"/>
                      </a:lnTo>
                      <a:lnTo>
                        <a:pt x="15" y="60"/>
                      </a:lnTo>
                      <a:lnTo>
                        <a:pt x="13" y="64"/>
                      </a:lnTo>
                      <a:lnTo>
                        <a:pt x="10" y="66"/>
                      </a:lnTo>
                      <a:lnTo>
                        <a:pt x="10" y="66"/>
                      </a:lnTo>
                      <a:lnTo>
                        <a:pt x="16" y="66"/>
                      </a:lnTo>
                      <a:lnTo>
                        <a:pt x="22" y="66"/>
                      </a:lnTo>
                      <a:lnTo>
                        <a:pt x="24" y="67"/>
                      </a:lnTo>
                      <a:lnTo>
                        <a:pt x="26" y="68"/>
                      </a:lnTo>
                      <a:lnTo>
                        <a:pt x="27" y="70"/>
                      </a:lnTo>
                      <a:lnTo>
                        <a:pt x="27" y="7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1" name="Freeform 1976">
                  <a:extLst>
                    <a:ext uri="{FF2B5EF4-FFF2-40B4-BE49-F238E27FC236}">
                      <a16:creationId xmlns:a16="http://schemas.microsoft.com/office/drawing/2014/main" id="{B56973C7-3D6C-EAD5-1300-2058E74BAAB9}"/>
                    </a:ext>
                  </a:extLst>
                </p:cNvPr>
                <p:cNvSpPr>
                  <a:spLocks/>
                </p:cNvSpPr>
                <p:nvPr/>
              </p:nvSpPr>
              <p:spPr bwMode="auto">
                <a:xfrm>
                  <a:off x="6121400" y="5207000"/>
                  <a:ext cx="11112" cy="15875"/>
                </a:xfrm>
                <a:custGeom>
                  <a:avLst/>
                  <a:gdLst>
                    <a:gd name="T0" fmla="*/ 27 w 49"/>
                    <a:gd name="T1" fmla="*/ 74 h 74"/>
                    <a:gd name="T2" fmla="*/ 29 w 49"/>
                    <a:gd name="T3" fmla="*/ 68 h 74"/>
                    <a:gd name="T4" fmla="*/ 32 w 49"/>
                    <a:gd name="T5" fmla="*/ 66 h 74"/>
                    <a:gd name="T6" fmla="*/ 36 w 49"/>
                    <a:gd name="T7" fmla="*/ 66 h 74"/>
                    <a:gd name="T8" fmla="*/ 35 w 49"/>
                    <a:gd name="T9" fmla="*/ 60 h 74"/>
                    <a:gd name="T10" fmla="*/ 32 w 49"/>
                    <a:gd name="T11" fmla="*/ 49 h 74"/>
                    <a:gd name="T12" fmla="*/ 34 w 49"/>
                    <a:gd name="T13" fmla="*/ 43 h 74"/>
                    <a:gd name="T14" fmla="*/ 36 w 49"/>
                    <a:gd name="T15" fmla="*/ 41 h 74"/>
                    <a:gd name="T16" fmla="*/ 44 w 49"/>
                    <a:gd name="T17" fmla="*/ 38 h 74"/>
                    <a:gd name="T18" fmla="*/ 46 w 49"/>
                    <a:gd name="T19" fmla="*/ 41 h 74"/>
                    <a:gd name="T20" fmla="*/ 46 w 49"/>
                    <a:gd name="T21" fmla="*/ 43 h 74"/>
                    <a:gd name="T22" fmla="*/ 49 w 49"/>
                    <a:gd name="T23" fmla="*/ 36 h 74"/>
                    <a:gd name="T24" fmla="*/ 48 w 49"/>
                    <a:gd name="T25" fmla="*/ 29 h 74"/>
                    <a:gd name="T26" fmla="*/ 43 w 49"/>
                    <a:gd name="T27" fmla="*/ 27 h 74"/>
                    <a:gd name="T28" fmla="*/ 36 w 49"/>
                    <a:gd name="T29" fmla="*/ 29 h 74"/>
                    <a:gd name="T30" fmla="*/ 36 w 49"/>
                    <a:gd name="T31" fmla="*/ 22 h 74"/>
                    <a:gd name="T32" fmla="*/ 32 w 49"/>
                    <a:gd name="T33" fmla="*/ 7 h 74"/>
                    <a:gd name="T34" fmla="*/ 27 w 49"/>
                    <a:gd name="T35" fmla="*/ 0 h 74"/>
                    <a:gd name="T36" fmla="*/ 25 w 49"/>
                    <a:gd name="T37" fmla="*/ 4 h 74"/>
                    <a:gd name="T38" fmla="*/ 20 w 49"/>
                    <a:gd name="T39" fmla="*/ 15 h 74"/>
                    <a:gd name="T40" fmla="*/ 19 w 49"/>
                    <a:gd name="T41" fmla="*/ 29 h 74"/>
                    <a:gd name="T42" fmla="*/ 16 w 49"/>
                    <a:gd name="T43" fmla="*/ 27 h 74"/>
                    <a:gd name="T44" fmla="*/ 9 w 49"/>
                    <a:gd name="T45" fmla="*/ 28 h 74"/>
                    <a:gd name="T46" fmla="*/ 5 w 49"/>
                    <a:gd name="T47" fmla="*/ 32 h 74"/>
                    <a:gd name="T48" fmla="*/ 2 w 49"/>
                    <a:gd name="T49" fmla="*/ 39 h 74"/>
                    <a:gd name="T50" fmla="*/ 0 w 49"/>
                    <a:gd name="T51" fmla="*/ 43 h 74"/>
                    <a:gd name="T52" fmla="*/ 7 w 49"/>
                    <a:gd name="T53" fmla="*/ 39 h 74"/>
                    <a:gd name="T54" fmla="*/ 12 w 49"/>
                    <a:gd name="T55" fmla="*/ 38 h 74"/>
                    <a:gd name="T56" fmla="*/ 19 w 49"/>
                    <a:gd name="T57" fmla="*/ 41 h 74"/>
                    <a:gd name="T58" fmla="*/ 19 w 49"/>
                    <a:gd name="T59" fmla="*/ 46 h 74"/>
                    <a:gd name="T60" fmla="*/ 15 w 49"/>
                    <a:gd name="T61" fmla="*/ 60 h 74"/>
                    <a:gd name="T62" fmla="*/ 10 w 49"/>
                    <a:gd name="T63" fmla="*/ 66 h 74"/>
                    <a:gd name="T64" fmla="*/ 16 w 49"/>
                    <a:gd name="T65" fmla="*/ 66 h 74"/>
                    <a:gd name="T66" fmla="*/ 24 w 49"/>
                    <a:gd name="T67" fmla="*/ 67 h 74"/>
                    <a:gd name="T68" fmla="*/ 27 w 49"/>
                    <a:gd name="T69" fmla="*/ 70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9" h="74">
                      <a:moveTo>
                        <a:pt x="27" y="74"/>
                      </a:moveTo>
                      <a:lnTo>
                        <a:pt x="27" y="74"/>
                      </a:lnTo>
                      <a:lnTo>
                        <a:pt x="28" y="70"/>
                      </a:lnTo>
                      <a:lnTo>
                        <a:pt x="29" y="68"/>
                      </a:lnTo>
                      <a:lnTo>
                        <a:pt x="30" y="67"/>
                      </a:lnTo>
                      <a:lnTo>
                        <a:pt x="32" y="66"/>
                      </a:lnTo>
                      <a:lnTo>
                        <a:pt x="35" y="66"/>
                      </a:lnTo>
                      <a:lnTo>
                        <a:pt x="36" y="66"/>
                      </a:lnTo>
                      <a:lnTo>
                        <a:pt x="36" y="66"/>
                      </a:lnTo>
                      <a:lnTo>
                        <a:pt x="35" y="60"/>
                      </a:lnTo>
                      <a:lnTo>
                        <a:pt x="33" y="53"/>
                      </a:lnTo>
                      <a:lnTo>
                        <a:pt x="32" y="49"/>
                      </a:lnTo>
                      <a:lnTo>
                        <a:pt x="32" y="46"/>
                      </a:lnTo>
                      <a:lnTo>
                        <a:pt x="34" y="43"/>
                      </a:lnTo>
                      <a:lnTo>
                        <a:pt x="36" y="41"/>
                      </a:lnTo>
                      <a:lnTo>
                        <a:pt x="36" y="41"/>
                      </a:lnTo>
                      <a:lnTo>
                        <a:pt x="42" y="38"/>
                      </a:lnTo>
                      <a:lnTo>
                        <a:pt x="44" y="38"/>
                      </a:lnTo>
                      <a:lnTo>
                        <a:pt x="45" y="39"/>
                      </a:lnTo>
                      <a:lnTo>
                        <a:pt x="46" y="41"/>
                      </a:lnTo>
                      <a:lnTo>
                        <a:pt x="46" y="43"/>
                      </a:lnTo>
                      <a:lnTo>
                        <a:pt x="46" y="43"/>
                      </a:lnTo>
                      <a:lnTo>
                        <a:pt x="48" y="39"/>
                      </a:lnTo>
                      <a:lnTo>
                        <a:pt x="49" y="36"/>
                      </a:lnTo>
                      <a:lnTo>
                        <a:pt x="49" y="32"/>
                      </a:lnTo>
                      <a:lnTo>
                        <a:pt x="48" y="29"/>
                      </a:lnTo>
                      <a:lnTo>
                        <a:pt x="46" y="28"/>
                      </a:lnTo>
                      <a:lnTo>
                        <a:pt x="43" y="27"/>
                      </a:lnTo>
                      <a:lnTo>
                        <a:pt x="40" y="27"/>
                      </a:lnTo>
                      <a:lnTo>
                        <a:pt x="36" y="29"/>
                      </a:lnTo>
                      <a:lnTo>
                        <a:pt x="36" y="29"/>
                      </a:lnTo>
                      <a:lnTo>
                        <a:pt x="36" y="22"/>
                      </a:lnTo>
                      <a:lnTo>
                        <a:pt x="35" y="15"/>
                      </a:lnTo>
                      <a:lnTo>
                        <a:pt x="32" y="7"/>
                      </a:lnTo>
                      <a:lnTo>
                        <a:pt x="30" y="4"/>
                      </a:lnTo>
                      <a:lnTo>
                        <a:pt x="27" y="0"/>
                      </a:lnTo>
                      <a:lnTo>
                        <a:pt x="27" y="0"/>
                      </a:lnTo>
                      <a:lnTo>
                        <a:pt x="25" y="4"/>
                      </a:lnTo>
                      <a:lnTo>
                        <a:pt x="22" y="7"/>
                      </a:lnTo>
                      <a:lnTo>
                        <a:pt x="20" y="15"/>
                      </a:lnTo>
                      <a:lnTo>
                        <a:pt x="19" y="22"/>
                      </a:lnTo>
                      <a:lnTo>
                        <a:pt x="19" y="29"/>
                      </a:lnTo>
                      <a:lnTo>
                        <a:pt x="19" y="29"/>
                      </a:lnTo>
                      <a:lnTo>
                        <a:pt x="16" y="27"/>
                      </a:lnTo>
                      <a:lnTo>
                        <a:pt x="12" y="27"/>
                      </a:lnTo>
                      <a:lnTo>
                        <a:pt x="9" y="28"/>
                      </a:lnTo>
                      <a:lnTo>
                        <a:pt x="7" y="29"/>
                      </a:lnTo>
                      <a:lnTo>
                        <a:pt x="5" y="32"/>
                      </a:lnTo>
                      <a:lnTo>
                        <a:pt x="3" y="36"/>
                      </a:lnTo>
                      <a:lnTo>
                        <a:pt x="2" y="39"/>
                      </a:lnTo>
                      <a:lnTo>
                        <a:pt x="0" y="43"/>
                      </a:lnTo>
                      <a:lnTo>
                        <a:pt x="0" y="43"/>
                      </a:lnTo>
                      <a:lnTo>
                        <a:pt x="3" y="41"/>
                      </a:lnTo>
                      <a:lnTo>
                        <a:pt x="7" y="39"/>
                      </a:lnTo>
                      <a:lnTo>
                        <a:pt x="9" y="38"/>
                      </a:lnTo>
                      <a:lnTo>
                        <a:pt x="12" y="38"/>
                      </a:lnTo>
                      <a:lnTo>
                        <a:pt x="16" y="39"/>
                      </a:lnTo>
                      <a:lnTo>
                        <a:pt x="19" y="41"/>
                      </a:lnTo>
                      <a:lnTo>
                        <a:pt x="19" y="41"/>
                      </a:lnTo>
                      <a:lnTo>
                        <a:pt x="19" y="46"/>
                      </a:lnTo>
                      <a:lnTo>
                        <a:pt x="18" y="53"/>
                      </a:lnTo>
                      <a:lnTo>
                        <a:pt x="15" y="60"/>
                      </a:lnTo>
                      <a:lnTo>
                        <a:pt x="13" y="64"/>
                      </a:lnTo>
                      <a:lnTo>
                        <a:pt x="10" y="66"/>
                      </a:lnTo>
                      <a:lnTo>
                        <a:pt x="10" y="66"/>
                      </a:lnTo>
                      <a:lnTo>
                        <a:pt x="16" y="66"/>
                      </a:lnTo>
                      <a:lnTo>
                        <a:pt x="22" y="66"/>
                      </a:lnTo>
                      <a:lnTo>
                        <a:pt x="24" y="67"/>
                      </a:lnTo>
                      <a:lnTo>
                        <a:pt x="26" y="68"/>
                      </a:lnTo>
                      <a:lnTo>
                        <a:pt x="27" y="70"/>
                      </a:lnTo>
                      <a:lnTo>
                        <a:pt x="27" y="7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2" name="Freeform 1977">
                  <a:extLst>
                    <a:ext uri="{FF2B5EF4-FFF2-40B4-BE49-F238E27FC236}">
                      <a16:creationId xmlns:a16="http://schemas.microsoft.com/office/drawing/2014/main" id="{9F69CAA6-60F8-06B5-E71D-6A7C00E4D058}"/>
                    </a:ext>
                  </a:extLst>
                </p:cNvPr>
                <p:cNvSpPr>
                  <a:spLocks/>
                </p:cNvSpPr>
                <p:nvPr/>
              </p:nvSpPr>
              <p:spPr bwMode="auto">
                <a:xfrm>
                  <a:off x="6121400" y="5207000"/>
                  <a:ext cx="11112" cy="15875"/>
                </a:xfrm>
                <a:custGeom>
                  <a:avLst/>
                  <a:gdLst>
                    <a:gd name="T0" fmla="*/ 27 w 49"/>
                    <a:gd name="T1" fmla="*/ 74 h 74"/>
                    <a:gd name="T2" fmla="*/ 29 w 49"/>
                    <a:gd name="T3" fmla="*/ 68 h 74"/>
                    <a:gd name="T4" fmla="*/ 32 w 49"/>
                    <a:gd name="T5" fmla="*/ 66 h 74"/>
                    <a:gd name="T6" fmla="*/ 36 w 49"/>
                    <a:gd name="T7" fmla="*/ 66 h 74"/>
                    <a:gd name="T8" fmla="*/ 35 w 49"/>
                    <a:gd name="T9" fmla="*/ 60 h 74"/>
                    <a:gd name="T10" fmla="*/ 32 w 49"/>
                    <a:gd name="T11" fmla="*/ 49 h 74"/>
                    <a:gd name="T12" fmla="*/ 34 w 49"/>
                    <a:gd name="T13" fmla="*/ 43 h 74"/>
                    <a:gd name="T14" fmla="*/ 36 w 49"/>
                    <a:gd name="T15" fmla="*/ 41 h 74"/>
                    <a:gd name="T16" fmla="*/ 44 w 49"/>
                    <a:gd name="T17" fmla="*/ 38 h 74"/>
                    <a:gd name="T18" fmla="*/ 46 w 49"/>
                    <a:gd name="T19" fmla="*/ 41 h 74"/>
                    <a:gd name="T20" fmla="*/ 46 w 49"/>
                    <a:gd name="T21" fmla="*/ 43 h 74"/>
                    <a:gd name="T22" fmla="*/ 49 w 49"/>
                    <a:gd name="T23" fmla="*/ 36 h 74"/>
                    <a:gd name="T24" fmla="*/ 48 w 49"/>
                    <a:gd name="T25" fmla="*/ 29 h 74"/>
                    <a:gd name="T26" fmla="*/ 43 w 49"/>
                    <a:gd name="T27" fmla="*/ 27 h 74"/>
                    <a:gd name="T28" fmla="*/ 36 w 49"/>
                    <a:gd name="T29" fmla="*/ 29 h 74"/>
                    <a:gd name="T30" fmla="*/ 36 w 49"/>
                    <a:gd name="T31" fmla="*/ 22 h 74"/>
                    <a:gd name="T32" fmla="*/ 32 w 49"/>
                    <a:gd name="T33" fmla="*/ 7 h 74"/>
                    <a:gd name="T34" fmla="*/ 27 w 49"/>
                    <a:gd name="T35" fmla="*/ 0 h 74"/>
                    <a:gd name="T36" fmla="*/ 25 w 49"/>
                    <a:gd name="T37" fmla="*/ 4 h 74"/>
                    <a:gd name="T38" fmla="*/ 20 w 49"/>
                    <a:gd name="T39" fmla="*/ 15 h 74"/>
                    <a:gd name="T40" fmla="*/ 19 w 49"/>
                    <a:gd name="T41" fmla="*/ 29 h 74"/>
                    <a:gd name="T42" fmla="*/ 16 w 49"/>
                    <a:gd name="T43" fmla="*/ 27 h 74"/>
                    <a:gd name="T44" fmla="*/ 9 w 49"/>
                    <a:gd name="T45" fmla="*/ 28 h 74"/>
                    <a:gd name="T46" fmla="*/ 5 w 49"/>
                    <a:gd name="T47" fmla="*/ 32 h 74"/>
                    <a:gd name="T48" fmla="*/ 2 w 49"/>
                    <a:gd name="T49" fmla="*/ 39 h 74"/>
                    <a:gd name="T50" fmla="*/ 0 w 49"/>
                    <a:gd name="T51" fmla="*/ 43 h 74"/>
                    <a:gd name="T52" fmla="*/ 7 w 49"/>
                    <a:gd name="T53" fmla="*/ 39 h 74"/>
                    <a:gd name="T54" fmla="*/ 12 w 49"/>
                    <a:gd name="T55" fmla="*/ 38 h 74"/>
                    <a:gd name="T56" fmla="*/ 19 w 49"/>
                    <a:gd name="T57" fmla="*/ 41 h 74"/>
                    <a:gd name="T58" fmla="*/ 19 w 49"/>
                    <a:gd name="T59" fmla="*/ 46 h 74"/>
                    <a:gd name="T60" fmla="*/ 15 w 49"/>
                    <a:gd name="T61" fmla="*/ 60 h 74"/>
                    <a:gd name="T62" fmla="*/ 10 w 49"/>
                    <a:gd name="T63" fmla="*/ 66 h 74"/>
                    <a:gd name="T64" fmla="*/ 16 w 49"/>
                    <a:gd name="T65" fmla="*/ 66 h 74"/>
                    <a:gd name="T66" fmla="*/ 24 w 49"/>
                    <a:gd name="T67" fmla="*/ 67 h 74"/>
                    <a:gd name="T68" fmla="*/ 27 w 49"/>
                    <a:gd name="T69" fmla="*/ 70 h 74"/>
                    <a:gd name="T70" fmla="*/ 27 w 49"/>
                    <a:gd name="T71"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9" h="74">
                      <a:moveTo>
                        <a:pt x="27" y="74"/>
                      </a:moveTo>
                      <a:lnTo>
                        <a:pt x="27" y="74"/>
                      </a:lnTo>
                      <a:lnTo>
                        <a:pt x="28" y="70"/>
                      </a:lnTo>
                      <a:lnTo>
                        <a:pt x="29" y="68"/>
                      </a:lnTo>
                      <a:lnTo>
                        <a:pt x="30" y="67"/>
                      </a:lnTo>
                      <a:lnTo>
                        <a:pt x="32" y="66"/>
                      </a:lnTo>
                      <a:lnTo>
                        <a:pt x="35" y="66"/>
                      </a:lnTo>
                      <a:lnTo>
                        <a:pt x="36" y="66"/>
                      </a:lnTo>
                      <a:lnTo>
                        <a:pt x="36" y="66"/>
                      </a:lnTo>
                      <a:lnTo>
                        <a:pt x="35" y="60"/>
                      </a:lnTo>
                      <a:lnTo>
                        <a:pt x="33" y="53"/>
                      </a:lnTo>
                      <a:lnTo>
                        <a:pt x="32" y="49"/>
                      </a:lnTo>
                      <a:lnTo>
                        <a:pt x="32" y="46"/>
                      </a:lnTo>
                      <a:lnTo>
                        <a:pt x="34" y="43"/>
                      </a:lnTo>
                      <a:lnTo>
                        <a:pt x="36" y="41"/>
                      </a:lnTo>
                      <a:lnTo>
                        <a:pt x="36" y="41"/>
                      </a:lnTo>
                      <a:lnTo>
                        <a:pt x="42" y="38"/>
                      </a:lnTo>
                      <a:lnTo>
                        <a:pt x="44" y="38"/>
                      </a:lnTo>
                      <a:lnTo>
                        <a:pt x="45" y="39"/>
                      </a:lnTo>
                      <a:lnTo>
                        <a:pt x="46" y="41"/>
                      </a:lnTo>
                      <a:lnTo>
                        <a:pt x="46" y="43"/>
                      </a:lnTo>
                      <a:lnTo>
                        <a:pt x="46" y="43"/>
                      </a:lnTo>
                      <a:lnTo>
                        <a:pt x="48" y="39"/>
                      </a:lnTo>
                      <a:lnTo>
                        <a:pt x="49" y="36"/>
                      </a:lnTo>
                      <a:lnTo>
                        <a:pt x="49" y="32"/>
                      </a:lnTo>
                      <a:lnTo>
                        <a:pt x="48" y="29"/>
                      </a:lnTo>
                      <a:lnTo>
                        <a:pt x="46" y="28"/>
                      </a:lnTo>
                      <a:lnTo>
                        <a:pt x="43" y="27"/>
                      </a:lnTo>
                      <a:lnTo>
                        <a:pt x="40" y="27"/>
                      </a:lnTo>
                      <a:lnTo>
                        <a:pt x="36" y="29"/>
                      </a:lnTo>
                      <a:lnTo>
                        <a:pt x="36" y="29"/>
                      </a:lnTo>
                      <a:lnTo>
                        <a:pt x="36" y="22"/>
                      </a:lnTo>
                      <a:lnTo>
                        <a:pt x="35" y="15"/>
                      </a:lnTo>
                      <a:lnTo>
                        <a:pt x="32" y="7"/>
                      </a:lnTo>
                      <a:lnTo>
                        <a:pt x="30" y="4"/>
                      </a:lnTo>
                      <a:lnTo>
                        <a:pt x="27" y="0"/>
                      </a:lnTo>
                      <a:lnTo>
                        <a:pt x="27" y="0"/>
                      </a:lnTo>
                      <a:lnTo>
                        <a:pt x="25" y="4"/>
                      </a:lnTo>
                      <a:lnTo>
                        <a:pt x="22" y="7"/>
                      </a:lnTo>
                      <a:lnTo>
                        <a:pt x="20" y="15"/>
                      </a:lnTo>
                      <a:lnTo>
                        <a:pt x="19" y="22"/>
                      </a:lnTo>
                      <a:lnTo>
                        <a:pt x="19" y="29"/>
                      </a:lnTo>
                      <a:lnTo>
                        <a:pt x="19" y="29"/>
                      </a:lnTo>
                      <a:lnTo>
                        <a:pt x="16" y="27"/>
                      </a:lnTo>
                      <a:lnTo>
                        <a:pt x="12" y="27"/>
                      </a:lnTo>
                      <a:lnTo>
                        <a:pt x="9" y="28"/>
                      </a:lnTo>
                      <a:lnTo>
                        <a:pt x="7" y="29"/>
                      </a:lnTo>
                      <a:lnTo>
                        <a:pt x="5" y="32"/>
                      </a:lnTo>
                      <a:lnTo>
                        <a:pt x="3" y="36"/>
                      </a:lnTo>
                      <a:lnTo>
                        <a:pt x="2" y="39"/>
                      </a:lnTo>
                      <a:lnTo>
                        <a:pt x="0" y="43"/>
                      </a:lnTo>
                      <a:lnTo>
                        <a:pt x="0" y="43"/>
                      </a:lnTo>
                      <a:lnTo>
                        <a:pt x="3" y="41"/>
                      </a:lnTo>
                      <a:lnTo>
                        <a:pt x="7" y="39"/>
                      </a:lnTo>
                      <a:lnTo>
                        <a:pt x="9" y="38"/>
                      </a:lnTo>
                      <a:lnTo>
                        <a:pt x="12" y="38"/>
                      </a:lnTo>
                      <a:lnTo>
                        <a:pt x="16" y="39"/>
                      </a:lnTo>
                      <a:lnTo>
                        <a:pt x="19" y="41"/>
                      </a:lnTo>
                      <a:lnTo>
                        <a:pt x="19" y="41"/>
                      </a:lnTo>
                      <a:lnTo>
                        <a:pt x="19" y="46"/>
                      </a:lnTo>
                      <a:lnTo>
                        <a:pt x="18" y="53"/>
                      </a:lnTo>
                      <a:lnTo>
                        <a:pt x="15" y="60"/>
                      </a:lnTo>
                      <a:lnTo>
                        <a:pt x="13" y="64"/>
                      </a:lnTo>
                      <a:lnTo>
                        <a:pt x="10" y="66"/>
                      </a:lnTo>
                      <a:lnTo>
                        <a:pt x="10" y="66"/>
                      </a:lnTo>
                      <a:lnTo>
                        <a:pt x="16" y="66"/>
                      </a:lnTo>
                      <a:lnTo>
                        <a:pt x="22" y="66"/>
                      </a:lnTo>
                      <a:lnTo>
                        <a:pt x="24" y="67"/>
                      </a:lnTo>
                      <a:lnTo>
                        <a:pt x="26" y="68"/>
                      </a:lnTo>
                      <a:lnTo>
                        <a:pt x="27" y="70"/>
                      </a:lnTo>
                      <a:lnTo>
                        <a:pt x="27" y="74"/>
                      </a:lnTo>
                      <a:lnTo>
                        <a:pt x="27" y="7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43" name="Rectangle 1978">
                  <a:extLst>
                    <a:ext uri="{FF2B5EF4-FFF2-40B4-BE49-F238E27FC236}">
                      <a16:creationId xmlns:a16="http://schemas.microsoft.com/office/drawing/2014/main" id="{CD520814-10A5-59DF-5F32-627AD81E35A4}"/>
                    </a:ext>
                  </a:extLst>
                </p:cNvPr>
                <p:cNvSpPr>
                  <a:spLocks noChangeArrowheads="1"/>
                </p:cNvSpPr>
                <p:nvPr/>
              </p:nvSpPr>
              <p:spPr bwMode="auto">
                <a:xfrm>
                  <a:off x="6124575" y="5218113"/>
                  <a:ext cx="6350"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4" name="Rectangle 1979">
                  <a:extLst>
                    <a:ext uri="{FF2B5EF4-FFF2-40B4-BE49-F238E27FC236}">
                      <a16:creationId xmlns:a16="http://schemas.microsoft.com/office/drawing/2014/main" id="{F6FC13EF-CD62-C43C-20DA-7A24A85F9B43}"/>
                    </a:ext>
                  </a:extLst>
                </p:cNvPr>
                <p:cNvSpPr>
                  <a:spLocks noChangeArrowheads="1"/>
                </p:cNvSpPr>
                <p:nvPr/>
              </p:nvSpPr>
              <p:spPr bwMode="auto">
                <a:xfrm>
                  <a:off x="6124575" y="5218113"/>
                  <a:ext cx="6350"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45" name="Freeform 1980">
                  <a:extLst>
                    <a:ext uri="{FF2B5EF4-FFF2-40B4-BE49-F238E27FC236}">
                      <a16:creationId xmlns:a16="http://schemas.microsoft.com/office/drawing/2014/main" id="{EB7CA5F8-E16D-A979-11BA-44B03C06E84A}"/>
                    </a:ext>
                  </a:extLst>
                </p:cNvPr>
                <p:cNvSpPr>
                  <a:spLocks/>
                </p:cNvSpPr>
                <p:nvPr/>
              </p:nvSpPr>
              <p:spPr bwMode="auto">
                <a:xfrm>
                  <a:off x="6135688" y="5207000"/>
                  <a:ext cx="11112" cy="15875"/>
                </a:xfrm>
                <a:custGeom>
                  <a:avLst/>
                  <a:gdLst>
                    <a:gd name="T0" fmla="*/ 18 w 45"/>
                    <a:gd name="T1" fmla="*/ 74 h 74"/>
                    <a:gd name="T2" fmla="*/ 17 w 45"/>
                    <a:gd name="T3" fmla="*/ 68 h 74"/>
                    <a:gd name="T4" fmla="*/ 13 w 45"/>
                    <a:gd name="T5" fmla="*/ 66 h 74"/>
                    <a:gd name="T6" fmla="*/ 9 w 45"/>
                    <a:gd name="T7" fmla="*/ 66 h 74"/>
                    <a:gd name="T8" fmla="*/ 10 w 45"/>
                    <a:gd name="T9" fmla="*/ 60 h 74"/>
                    <a:gd name="T10" fmla="*/ 13 w 45"/>
                    <a:gd name="T11" fmla="*/ 49 h 74"/>
                    <a:gd name="T12" fmla="*/ 11 w 45"/>
                    <a:gd name="T13" fmla="*/ 43 h 74"/>
                    <a:gd name="T14" fmla="*/ 9 w 45"/>
                    <a:gd name="T15" fmla="*/ 41 h 74"/>
                    <a:gd name="T16" fmla="*/ 8 w 45"/>
                    <a:gd name="T17" fmla="*/ 38 h 74"/>
                    <a:gd name="T18" fmla="*/ 2 w 45"/>
                    <a:gd name="T19" fmla="*/ 41 h 74"/>
                    <a:gd name="T20" fmla="*/ 0 w 45"/>
                    <a:gd name="T21" fmla="*/ 43 h 74"/>
                    <a:gd name="T22" fmla="*/ 1 w 45"/>
                    <a:gd name="T23" fmla="*/ 32 h 74"/>
                    <a:gd name="T24" fmla="*/ 4 w 45"/>
                    <a:gd name="T25" fmla="*/ 28 h 74"/>
                    <a:gd name="T26" fmla="*/ 12 w 45"/>
                    <a:gd name="T27" fmla="*/ 27 h 74"/>
                    <a:gd name="T28" fmla="*/ 18 w 45"/>
                    <a:gd name="T29" fmla="*/ 29 h 74"/>
                    <a:gd name="T30" fmla="*/ 13 w 45"/>
                    <a:gd name="T31" fmla="*/ 22 h 74"/>
                    <a:gd name="T32" fmla="*/ 11 w 45"/>
                    <a:gd name="T33" fmla="*/ 15 h 74"/>
                    <a:gd name="T34" fmla="*/ 13 w 45"/>
                    <a:gd name="T35" fmla="*/ 7 h 74"/>
                    <a:gd name="T36" fmla="*/ 18 w 45"/>
                    <a:gd name="T37" fmla="*/ 0 h 74"/>
                    <a:gd name="T38" fmla="*/ 21 w 45"/>
                    <a:gd name="T39" fmla="*/ 4 h 74"/>
                    <a:gd name="T40" fmla="*/ 26 w 45"/>
                    <a:gd name="T41" fmla="*/ 15 h 74"/>
                    <a:gd name="T42" fmla="*/ 27 w 45"/>
                    <a:gd name="T43" fmla="*/ 29 h 74"/>
                    <a:gd name="T44" fmla="*/ 30 w 45"/>
                    <a:gd name="T45" fmla="*/ 27 h 74"/>
                    <a:gd name="T46" fmla="*/ 37 w 45"/>
                    <a:gd name="T47" fmla="*/ 28 h 74"/>
                    <a:gd name="T48" fmla="*/ 41 w 45"/>
                    <a:gd name="T49" fmla="*/ 32 h 74"/>
                    <a:gd name="T50" fmla="*/ 44 w 45"/>
                    <a:gd name="T51" fmla="*/ 39 h 74"/>
                    <a:gd name="T52" fmla="*/ 45 w 45"/>
                    <a:gd name="T53" fmla="*/ 43 h 74"/>
                    <a:gd name="T54" fmla="*/ 40 w 45"/>
                    <a:gd name="T55" fmla="*/ 39 h 74"/>
                    <a:gd name="T56" fmla="*/ 36 w 45"/>
                    <a:gd name="T57" fmla="*/ 39 h 74"/>
                    <a:gd name="T58" fmla="*/ 36 w 45"/>
                    <a:gd name="T59" fmla="*/ 41 h 74"/>
                    <a:gd name="T60" fmla="*/ 32 w 45"/>
                    <a:gd name="T61" fmla="*/ 46 h 74"/>
                    <a:gd name="T62" fmla="*/ 33 w 45"/>
                    <a:gd name="T63" fmla="*/ 53 h 74"/>
                    <a:gd name="T64" fmla="*/ 36 w 45"/>
                    <a:gd name="T65" fmla="*/ 66 h 74"/>
                    <a:gd name="T66" fmla="*/ 30 w 45"/>
                    <a:gd name="T67" fmla="*/ 66 h 74"/>
                    <a:gd name="T68" fmla="*/ 22 w 45"/>
                    <a:gd name="T69" fmla="*/ 67 h 74"/>
                    <a:gd name="T70" fmla="*/ 19 w 45"/>
                    <a:gd name="T71" fmla="*/ 70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5" h="74">
                      <a:moveTo>
                        <a:pt x="18" y="74"/>
                      </a:moveTo>
                      <a:lnTo>
                        <a:pt x="18" y="74"/>
                      </a:lnTo>
                      <a:lnTo>
                        <a:pt x="18" y="70"/>
                      </a:lnTo>
                      <a:lnTo>
                        <a:pt x="17" y="68"/>
                      </a:lnTo>
                      <a:lnTo>
                        <a:pt x="16" y="67"/>
                      </a:lnTo>
                      <a:lnTo>
                        <a:pt x="13" y="66"/>
                      </a:lnTo>
                      <a:lnTo>
                        <a:pt x="10" y="66"/>
                      </a:lnTo>
                      <a:lnTo>
                        <a:pt x="9" y="66"/>
                      </a:lnTo>
                      <a:lnTo>
                        <a:pt x="9" y="66"/>
                      </a:lnTo>
                      <a:lnTo>
                        <a:pt x="10" y="60"/>
                      </a:lnTo>
                      <a:lnTo>
                        <a:pt x="12" y="53"/>
                      </a:lnTo>
                      <a:lnTo>
                        <a:pt x="13" y="49"/>
                      </a:lnTo>
                      <a:lnTo>
                        <a:pt x="13" y="46"/>
                      </a:lnTo>
                      <a:lnTo>
                        <a:pt x="11" y="43"/>
                      </a:lnTo>
                      <a:lnTo>
                        <a:pt x="9" y="41"/>
                      </a:lnTo>
                      <a:lnTo>
                        <a:pt x="9" y="41"/>
                      </a:lnTo>
                      <a:lnTo>
                        <a:pt x="9" y="39"/>
                      </a:lnTo>
                      <a:lnTo>
                        <a:pt x="8" y="38"/>
                      </a:lnTo>
                      <a:lnTo>
                        <a:pt x="5" y="39"/>
                      </a:lnTo>
                      <a:lnTo>
                        <a:pt x="2" y="41"/>
                      </a:lnTo>
                      <a:lnTo>
                        <a:pt x="0" y="43"/>
                      </a:lnTo>
                      <a:lnTo>
                        <a:pt x="0" y="43"/>
                      </a:lnTo>
                      <a:lnTo>
                        <a:pt x="0" y="36"/>
                      </a:lnTo>
                      <a:lnTo>
                        <a:pt x="1" y="32"/>
                      </a:lnTo>
                      <a:lnTo>
                        <a:pt x="2" y="29"/>
                      </a:lnTo>
                      <a:lnTo>
                        <a:pt x="4" y="28"/>
                      </a:lnTo>
                      <a:lnTo>
                        <a:pt x="7" y="27"/>
                      </a:lnTo>
                      <a:lnTo>
                        <a:pt x="12" y="27"/>
                      </a:lnTo>
                      <a:lnTo>
                        <a:pt x="18" y="29"/>
                      </a:lnTo>
                      <a:lnTo>
                        <a:pt x="18" y="29"/>
                      </a:lnTo>
                      <a:lnTo>
                        <a:pt x="16" y="26"/>
                      </a:lnTo>
                      <a:lnTo>
                        <a:pt x="13" y="22"/>
                      </a:lnTo>
                      <a:lnTo>
                        <a:pt x="11" y="18"/>
                      </a:lnTo>
                      <a:lnTo>
                        <a:pt x="11" y="15"/>
                      </a:lnTo>
                      <a:lnTo>
                        <a:pt x="11" y="11"/>
                      </a:lnTo>
                      <a:lnTo>
                        <a:pt x="13" y="7"/>
                      </a:lnTo>
                      <a:lnTo>
                        <a:pt x="16" y="4"/>
                      </a:lnTo>
                      <a:lnTo>
                        <a:pt x="18" y="0"/>
                      </a:lnTo>
                      <a:lnTo>
                        <a:pt x="18" y="0"/>
                      </a:lnTo>
                      <a:lnTo>
                        <a:pt x="21" y="4"/>
                      </a:lnTo>
                      <a:lnTo>
                        <a:pt x="24" y="7"/>
                      </a:lnTo>
                      <a:lnTo>
                        <a:pt x="26" y="15"/>
                      </a:lnTo>
                      <a:lnTo>
                        <a:pt x="27" y="22"/>
                      </a:lnTo>
                      <a:lnTo>
                        <a:pt x="27" y="29"/>
                      </a:lnTo>
                      <a:lnTo>
                        <a:pt x="27" y="29"/>
                      </a:lnTo>
                      <a:lnTo>
                        <a:pt x="30" y="27"/>
                      </a:lnTo>
                      <a:lnTo>
                        <a:pt x="34" y="27"/>
                      </a:lnTo>
                      <a:lnTo>
                        <a:pt x="37" y="28"/>
                      </a:lnTo>
                      <a:lnTo>
                        <a:pt x="39" y="29"/>
                      </a:lnTo>
                      <a:lnTo>
                        <a:pt x="41" y="32"/>
                      </a:lnTo>
                      <a:lnTo>
                        <a:pt x="43" y="36"/>
                      </a:lnTo>
                      <a:lnTo>
                        <a:pt x="44" y="39"/>
                      </a:lnTo>
                      <a:lnTo>
                        <a:pt x="45" y="43"/>
                      </a:lnTo>
                      <a:lnTo>
                        <a:pt x="45" y="43"/>
                      </a:lnTo>
                      <a:lnTo>
                        <a:pt x="43" y="41"/>
                      </a:lnTo>
                      <a:lnTo>
                        <a:pt x="40" y="39"/>
                      </a:lnTo>
                      <a:lnTo>
                        <a:pt x="37" y="38"/>
                      </a:lnTo>
                      <a:lnTo>
                        <a:pt x="36" y="39"/>
                      </a:lnTo>
                      <a:lnTo>
                        <a:pt x="36" y="41"/>
                      </a:lnTo>
                      <a:lnTo>
                        <a:pt x="36" y="41"/>
                      </a:lnTo>
                      <a:lnTo>
                        <a:pt x="33" y="43"/>
                      </a:lnTo>
                      <a:lnTo>
                        <a:pt x="32" y="46"/>
                      </a:lnTo>
                      <a:lnTo>
                        <a:pt x="32" y="49"/>
                      </a:lnTo>
                      <a:lnTo>
                        <a:pt x="33" y="53"/>
                      </a:lnTo>
                      <a:lnTo>
                        <a:pt x="35" y="60"/>
                      </a:lnTo>
                      <a:lnTo>
                        <a:pt x="36" y="66"/>
                      </a:lnTo>
                      <a:lnTo>
                        <a:pt x="36" y="66"/>
                      </a:lnTo>
                      <a:lnTo>
                        <a:pt x="30" y="66"/>
                      </a:lnTo>
                      <a:lnTo>
                        <a:pt x="24" y="66"/>
                      </a:lnTo>
                      <a:lnTo>
                        <a:pt x="22" y="67"/>
                      </a:lnTo>
                      <a:lnTo>
                        <a:pt x="20" y="68"/>
                      </a:lnTo>
                      <a:lnTo>
                        <a:pt x="19" y="70"/>
                      </a:lnTo>
                      <a:lnTo>
                        <a:pt x="18" y="7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6" name="Freeform 1981">
                  <a:extLst>
                    <a:ext uri="{FF2B5EF4-FFF2-40B4-BE49-F238E27FC236}">
                      <a16:creationId xmlns:a16="http://schemas.microsoft.com/office/drawing/2014/main" id="{E0DD11A8-553A-741A-664E-B1BB4153BD26}"/>
                    </a:ext>
                  </a:extLst>
                </p:cNvPr>
                <p:cNvSpPr>
                  <a:spLocks/>
                </p:cNvSpPr>
                <p:nvPr/>
              </p:nvSpPr>
              <p:spPr bwMode="auto">
                <a:xfrm>
                  <a:off x="6135688" y="5207000"/>
                  <a:ext cx="11112" cy="15875"/>
                </a:xfrm>
                <a:custGeom>
                  <a:avLst/>
                  <a:gdLst>
                    <a:gd name="T0" fmla="*/ 18 w 45"/>
                    <a:gd name="T1" fmla="*/ 74 h 74"/>
                    <a:gd name="T2" fmla="*/ 17 w 45"/>
                    <a:gd name="T3" fmla="*/ 68 h 74"/>
                    <a:gd name="T4" fmla="*/ 13 w 45"/>
                    <a:gd name="T5" fmla="*/ 66 h 74"/>
                    <a:gd name="T6" fmla="*/ 9 w 45"/>
                    <a:gd name="T7" fmla="*/ 66 h 74"/>
                    <a:gd name="T8" fmla="*/ 10 w 45"/>
                    <a:gd name="T9" fmla="*/ 60 h 74"/>
                    <a:gd name="T10" fmla="*/ 13 w 45"/>
                    <a:gd name="T11" fmla="*/ 49 h 74"/>
                    <a:gd name="T12" fmla="*/ 11 w 45"/>
                    <a:gd name="T13" fmla="*/ 43 h 74"/>
                    <a:gd name="T14" fmla="*/ 9 w 45"/>
                    <a:gd name="T15" fmla="*/ 41 h 74"/>
                    <a:gd name="T16" fmla="*/ 8 w 45"/>
                    <a:gd name="T17" fmla="*/ 38 h 74"/>
                    <a:gd name="T18" fmla="*/ 2 w 45"/>
                    <a:gd name="T19" fmla="*/ 41 h 74"/>
                    <a:gd name="T20" fmla="*/ 0 w 45"/>
                    <a:gd name="T21" fmla="*/ 43 h 74"/>
                    <a:gd name="T22" fmla="*/ 1 w 45"/>
                    <a:gd name="T23" fmla="*/ 32 h 74"/>
                    <a:gd name="T24" fmla="*/ 4 w 45"/>
                    <a:gd name="T25" fmla="*/ 28 h 74"/>
                    <a:gd name="T26" fmla="*/ 12 w 45"/>
                    <a:gd name="T27" fmla="*/ 27 h 74"/>
                    <a:gd name="T28" fmla="*/ 18 w 45"/>
                    <a:gd name="T29" fmla="*/ 29 h 74"/>
                    <a:gd name="T30" fmla="*/ 13 w 45"/>
                    <a:gd name="T31" fmla="*/ 22 h 74"/>
                    <a:gd name="T32" fmla="*/ 11 w 45"/>
                    <a:gd name="T33" fmla="*/ 15 h 74"/>
                    <a:gd name="T34" fmla="*/ 13 w 45"/>
                    <a:gd name="T35" fmla="*/ 7 h 74"/>
                    <a:gd name="T36" fmla="*/ 18 w 45"/>
                    <a:gd name="T37" fmla="*/ 0 h 74"/>
                    <a:gd name="T38" fmla="*/ 21 w 45"/>
                    <a:gd name="T39" fmla="*/ 4 h 74"/>
                    <a:gd name="T40" fmla="*/ 26 w 45"/>
                    <a:gd name="T41" fmla="*/ 15 h 74"/>
                    <a:gd name="T42" fmla="*/ 27 w 45"/>
                    <a:gd name="T43" fmla="*/ 29 h 74"/>
                    <a:gd name="T44" fmla="*/ 30 w 45"/>
                    <a:gd name="T45" fmla="*/ 27 h 74"/>
                    <a:gd name="T46" fmla="*/ 37 w 45"/>
                    <a:gd name="T47" fmla="*/ 28 h 74"/>
                    <a:gd name="T48" fmla="*/ 41 w 45"/>
                    <a:gd name="T49" fmla="*/ 32 h 74"/>
                    <a:gd name="T50" fmla="*/ 44 w 45"/>
                    <a:gd name="T51" fmla="*/ 39 h 74"/>
                    <a:gd name="T52" fmla="*/ 45 w 45"/>
                    <a:gd name="T53" fmla="*/ 43 h 74"/>
                    <a:gd name="T54" fmla="*/ 40 w 45"/>
                    <a:gd name="T55" fmla="*/ 39 h 74"/>
                    <a:gd name="T56" fmla="*/ 36 w 45"/>
                    <a:gd name="T57" fmla="*/ 39 h 74"/>
                    <a:gd name="T58" fmla="*/ 36 w 45"/>
                    <a:gd name="T59" fmla="*/ 41 h 74"/>
                    <a:gd name="T60" fmla="*/ 32 w 45"/>
                    <a:gd name="T61" fmla="*/ 46 h 74"/>
                    <a:gd name="T62" fmla="*/ 33 w 45"/>
                    <a:gd name="T63" fmla="*/ 53 h 74"/>
                    <a:gd name="T64" fmla="*/ 36 w 45"/>
                    <a:gd name="T65" fmla="*/ 66 h 74"/>
                    <a:gd name="T66" fmla="*/ 30 w 45"/>
                    <a:gd name="T67" fmla="*/ 66 h 74"/>
                    <a:gd name="T68" fmla="*/ 22 w 45"/>
                    <a:gd name="T69" fmla="*/ 67 h 74"/>
                    <a:gd name="T70" fmla="*/ 19 w 45"/>
                    <a:gd name="T71" fmla="*/ 70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5" h="74">
                      <a:moveTo>
                        <a:pt x="18" y="74"/>
                      </a:moveTo>
                      <a:lnTo>
                        <a:pt x="18" y="74"/>
                      </a:lnTo>
                      <a:lnTo>
                        <a:pt x="18" y="70"/>
                      </a:lnTo>
                      <a:lnTo>
                        <a:pt x="17" y="68"/>
                      </a:lnTo>
                      <a:lnTo>
                        <a:pt x="16" y="67"/>
                      </a:lnTo>
                      <a:lnTo>
                        <a:pt x="13" y="66"/>
                      </a:lnTo>
                      <a:lnTo>
                        <a:pt x="10" y="66"/>
                      </a:lnTo>
                      <a:lnTo>
                        <a:pt x="9" y="66"/>
                      </a:lnTo>
                      <a:lnTo>
                        <a:pt x="9" y="66"/>
                      </a:lnTo>
                      <a:lnTo>
                        <a:pt x="10" y="60"/>
                      </a:lnTo>
                      <a:lnTo>
                        <a:pt x="12" y="53"/>
                      </a:lnTo>
                      <a:lnTo>
                        <a:pt x="13" y="49"/>
                      </a:lnTo>
                      <a:lnTo>
                        <a:pt x="13" y="46"/>
                      </a:lnTo>
                      <a:lnTo>
                        <a:pt x="11" y="43"/>
                      </a:lnTo>
                      <a:lnTo>
                        <a:pt x="9" y="41"/>
                      </a:lnTo>
                      <a:lnTo>
                        <a:pt x="9" y="41"/>
                      </a:lnTo>
                      <a:lnTo>
                        <a:pt x="9" y="39"/>
                      </a:lnTo>
                      <a:lnTo>
                        <a:pt x="8" y="38"/>
                      </a:lnTo>
                      <a:lnTo>
                        <a:pt x="5" y="39"/>
                      </a:lnTo>
                      <a:lnTo>
                        <a:pt x="2" y="41"/>
                      </a:lnTo>
                      <a:lnTo>
                        <a:pt x="0" y="43"/>
                      </a:lnTo>
                      <a:lnTo>
                        <a:pt x="0" y="43"/>
                      </a:lnTo>
                      <a:lnTo>
                        <a:pt x="0" y="36"/>
                      </a:lnTo>
                      <a:lnTo>
                        <a:pt x="1" y="32"/>
                      </a:lnTo>
                      <a:lnTo>
                        <a:pt x="2" y="29"/>
                      </a:lnTo>
                      <a:lnTo>
                        <a:pt x="4" y="28"/>
                      </a:lnTo>
                      <a:lnTo>
                        <a:pt x="7" y="27"/>
                      </a:lnTo>
                      <a:lnTo>
                        <a:pt x="12" y="27"/>
                      </a:lnTo>
                      <a:lnTo>
                        <a:pt x="18" y="29"/>
                      </a:lnTo>
                      <a:lnTo>
                        <a:pt x="18" y="29"/>
                      </a:lnTo>
                      <a:lnTo>
                        <a:pt x="16" y="26"/>
                      </a:lnTo>
                      <a:lnTo>
                        <a:pt x="13" y="22"/>
                      </a:lnTo>
                      <a:lnTo>
                        <a:pt x="11" y="18"/>
                      </a:lnTo>
                      <a:lnTo>
                        <a:pt x="11" y="15"/>
                      </a:lnTo>
                      <a:lnTo>
                        <a:pt x="11" y="11"/>
                      </a:lnTo>
                      <a:lnTo>
                        <a:pt x="13" y="7"/>
                      </a:lnTo>
                      <a:lnTo>
                        <a:pt x="16" y="4"/>
                      </a:lnTo>
                      <a:lnTo>
                        <a:pt x="18" y="0"/>
                      </a:lnTo>
                      <a:lnTo>
                        <a:pt x="18" y="0"/>
                      </a:lnTo>
                      <a:lnTo>
                        <a:pt x="21" y="4"/>
                      </a:lnTo>
                      <a:lnTo>
                        <a:pt x="24" y="7"/>
                      </a:lnTo>
                      <a:lnTo>
                        <a:pt x="26" y="15"/>
                      </a:lnTo>
                      <a:lnTo>
                        <a:pt x="27" y="22"/>
                      </a:lnTo>
                      <a:lnTo>
                        <a:pt x="27" y="29"/>
                      </a:lnTo>
                      <a:lnTo>
                        <a:pt x="27" y="29"/>
                      </a:lnTo>
                      <a:lnTo>
                        <a:pt x="30" y="27"/>
                      </a:lnTo>
                      <a:lnTo>
                        <a:pt x="34" y="27"/>
                      </a:lnTo>
                      <a:lnTo>
                        <a:pt x="37" y="28"/>
                      </a:lnTo>
                      <a:lnTo>
                        <a:pt x="39" y="29"/>
                      </a:lnTo>
                      <a:lnTo>
                        <a:pt x="41" y="32"/>
                      </a:lnTo>
                      <a:lnTo>
                        <a:pt x="43" y="36"/>
                      </a:lnTo>
                      <a:lnTo>
                        <a:pt x="44" y="39"/>
                      </a:lnTo>
                      <a:lnTo>
                        <a:pt x="45" y="43"/>
                      </a:lnTo>
                      <a:lnTo>
                        <a:pt x="45" y="43"/>
                      </a:lnTo>
                      <a:lnTo>
                        <a:pt x="43" y="41"/>
                      </a:lnTo>
                      <a:lnTo>
                        <a:pt x="40" y="39"/>
                      </a:lnTo>
                      <a:lnTo>
                        <a:pt x="37" y="38"/>
                      </a:lnTo>
                      <a:lnTo>
                        <a:pt x="36" y="39"/>
                      </a:lnTo>
                      <a:lnTo>
                        <a:pt x="36" y="41"/>
                      </a:lnTo>
                      <a:lnTo>
                        <a:pt x="36" y="41"/>
                      </a:lnTo>
                      <a:lnTo>
                        <a:pt x="33" y="43"/>
                      </a:lnTo>
                      <a:lnTo>
                        <a:pt x="32" y="46"/>
                      </a:lnTo>
                      <a:lnTo>
                        <a:pt x="32" y="49"/>
                      </a:lnTo>
                      <a:lnTo>
                        <a:pt x="33" y="53"/>
                      </a:lnTo>
                      <a:lnTo>
                        <a:pt x="35" y="60"/>
                      </a:lnTo>
                      <a:lnTo>
                        <a:pt x="36" y="66"/>
                      </a:lnTo>
                      <a:lnTo>
                        <a:pt x="36" y="66"/>
                      </a:lnTo>
                      <a:lnTo>
                        <a:pt x="30" y="66"/>
                      </a:lnTo>
                      <a:lnTo>
                        <a:pt x="24" y="66"/>
                      </a:lnTo>
                      <a:lnTo>
                        <a:pt x="22" y="67"/>
                      </a:lnTo>
                      <a:lnTo>
                        <a:pt x="20" y="68"/>
                      </a:lnTo>
                      <a:lnTo>
                        <a:pt x="19" y="70"/>
                      </a:lnTo>
                      <a:lnTo>
                        <a:pt x="18" y="7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7" name="Freeform 1982">
                  <a:extLst>
                    <a:ext uri="{FF2B5EF4-FFF2-40B4-BE49-F238E27FC236}">
                      <a16:creationId xmlns:a16="http://schemas.microsoft.com/office/drawing/2014/main" id="{6639D880-0B95-1A1D-BCB9-E4DD1804715D}"/>
                    </a:ext>
                  </a:extLst>
                </p:cNvPr>
                <p:cNvSpPr>
                  <a:spLocks/>
                </p:cNvSpPr>
                <p:nvPr/>
              </p:nvSpPr>
              <p:spPr bwMode="auto">
                <a:xfrm>
                  <a:off x="6135688" y="5207000"/>
                  <a:ext cx="11112" cy="15875"/>
                </a:xfrm>
                <a:custGeom>
                  <a:avLst/>
                  <a:gdLst>
                    <a:gd name="T0" fmla="*/ 18 w 45"/>
                    <a:gd name="T1" fmla="*/ 74 h 74"/>
                    <a:gd name="T2" fmla="*/ 17 w 45"/>
                    <a:gd name="T3" fmla="*/ 68 h 74"/>
                    <a:gd name="T4" fmla="*/ 13 w 45"/>
                    <a:gd name="T5" fmla="*/ 66 h 74"/>
                    <a:gd name="T6" fmla="*/ 9 w 45"/>
                    <a:gd name="T7" fmla="*/ 66 h 74"/>
                    <a:gd name="T8" fmla="*/ 10 w 45"/>
                    <a:gd name="T9" fmla="*/ 60 h 74"/>
                    <a:gd name="T10" fmla="*/ 13 w 45"/>
                    <a:gd name="T11" fmla="*/ 49 h 74"/>
                    <a:gd name="T12" fmla="*/ 11 w 45"/>
                    <a:gd name="T13" fmla="*/ 43 h 74"/>
                    <a:gd name="T14" fmla="*/ 9 w 45"/>
                    <a:gd name="T15" fmla="*/ 41 h 74"/>
                    <a:gd name="T16" fmla="*/ 8 w 45"/>
                    <a:gd name="T17" fmla="*/ 38 h 74"/>
                    <a:gd name="T18" fmla="*/ 2 w 45"/>
                    <a:gd name="T19" fmla="*/ 41 h 74"/>
                    <a:gd name="T20" fmla="*/ 0 w 45"/>
                    <a:gd name="T21" fmla="*/ 43 h 74"/>
                    <a:gd name="T22" fmla="*/ 1 w 45"/>
                    <a:gd name="T23" fmla="*/ 32 h 74"/>
                    <a:gd name="T24" fmla="*/ 4 w 45"/>
                    <a:gd name="T25" fmla="*/ 28 h 74"/>
                    <a:gd name="T26" fmla="*/ 12 w 45"/>
                    <a:gd name="T27" fmla="*/ 27 h 74"/>
                    <a:gd name="T28" fmla="*/ 18 w 45"/>
                    <a:gd name="T29" fmla="*/ 29 h 74"/>
                    <a:gd name="T30" fmla="*/ 13 w 45"/>
                    <a:gd name="T31" fmla="*/ 22 h 74"/>
                    <a:gd name="T32" fmla="*/ 11 w 45"/>
                    <a:gd name="T33" fmla="*/ 15 h 74"/>
                    <a:gd name="T34" fmla="*/ 13 w 45"/>
                    <a:gd name="T35" fmla="*/ 7 h 74"/>
                    <a:gd name="T36" fmla="*/ 18 w 45"/>
                    <a:gd name="T37" fmla="*/ 0 h 74"/>
                    <a:gd name="T38" fmla="*/ 21 w 45"/>
                    <a:gd name="T39" fmla="*/ 4 h 74"/>
                    <a:gd name="T40" fmla="*/ 26 w 45"/>
                    <a:gd name="T41" fmla="*/ 15 h 74"/>
                    <a:gd name="T42" fmla="*/ 27 w 45"/>
                    <a:gd name="T43" fmla="*/ 29 h 74"/>
                    <a:gd name="T44" fmla="*/ 30 w 45"/>
                    <a:gd name="T45" fmla="*/ 27 h 74"/>
                    <a:gd name="T46" fmla="*/ 37 w 45"/>
                    <a:gd name="T47" fmla="*/ 28 h 74"/>
                    <a:gd name="T48" fmla="*/ 41 w 45"/>
                    <a:gd name="T49" fmla="*/ 32 h 74"/>
                    <a:gd name="T50" fmla="*/ 44 w 45"/>
                    <a:gd name="T51" fmla="*/ 39 h 74"/>
                    <a:gd name="T52" fmla="*/ 45 w 45"/>
                    <a:gd name="T53" fmla="*/ 43 h 74"/>
                    <a:gd name="T54" fmla="*/ 40 w 45"/>
                    <a:gd name="T55" fmla="*/ 39 h 74"/>
                    <a:gd name="T56" fmla="*/ 36 w 45"/>
                    <a:gd name="T57" fmla="*/ 39 h 74"/>
                    <a:gd name="T58" fmla="*/ 36 w 45"/>
                    <a:gd name="T59" fmla="*/ 41 h 74"/>
                    <a:gd name="T60" fmla="*/ 32 w 45"/>
                    <a:gd name="T61" fmla="*/ 46 h 74"/>
                    <a:gd name="T62" fmla="*/ 33 w 45"/>
                    <a:gd name="T63" fmla="*/ 53 h 74"/>
                    <a:gd name="T64" fmla="*/ 36 w 45"/>
                    <a:gd name="T65" fmla="*/ 66 h 74"/>
                    <a:gd name="T66" fmla="*/ 30 w 45"/>
                    <a:gd name="T67" fmla="*/ 66 h 74"/>
                    <a:gd name="T68" fmla="*/ 22 w 45"/>
                    <a:gd name="T69" fmla="*/ 67 h 74"/>
                    <a:gd name="T70" fmla="*/ 19 w 45"/>
                    <a:gd name="T71" fmla="*/ 70 h 74"/>
                    <a:gd name="T72" fmla="*/ 18 w 45"/>
                    <a:gd name="T73"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5" h="74">
                      <a:moveTo>
                        <a:pt x="18" y="74"/>
                      </a:moveTo>
                      <a:lnTo>
                        <a:pt x="18" y="74"/>
                      </a:lnTo>
                      <a:lnTo>
                        <a:pt x="18" y="70"/>
                      </a:lnTo>
                      <a:lnTo>
                        <a:pt x="17" y="68"/>
                      </a:lnTo>
                      <a:lnTo>
                        <a:pt x="16" y="67"/>
                      </a:lnTo>
                      <a:lnTo>
                        <a:pt x="13" y="66"/>
                      </a:lnTo>
                      <a:lnTo>
                        <a:pt x="10" y="66"/>
                      </a:lnTo>
                      <a:lnTo>
                        <a:pt x="9" y="66"/>
                      </a:lnTo>
                      <a:lnTo>
                        <a:pt x="9" y="66"/>
                      </a:lnTo>
                      <a:lnTo>
                        <a:pt x="10" y="60"/>
                      </a:lnTo>
                      <a:lnTo>
                        <a:pt x="12" y="53"/>
                      </a:lnTo>
                      <a:lnTo>
                        <a:pt x="13" y="49"/>
                      </a:lnTo>
                      <a:lnTo>
                        <a:pt x="13" y="46"/>
                      </a:lnTo>
                      <a:lnTo>
                        <a:pt x="11" y="43"/>
                      </a:lnTo>
                      <a:lnTo>
                        <a:pt x="9" y="41"/>
                      </a:lnTo>
                      <a:lnTo>
                        <a:pt x="9" y="41"/>
                      </a:lnTo>
                      <a:lnTo>
                        <a:pt x="9" y="39"/>
                      </a:lnTo>
                      <a:lnTo>
                        <a:pt x="8" y="38"/>
                      </a:lnTo>
                      <a:lnTo>
                        <a:pt x="5" y="39"/>
                      </a:lnTo>
                      <a:lnTo>
                        <a:pt x="2" y="41"/>
                      </a:lnTo>
                      <a:lnTo>
                        <a:pt x="0" y="43"/>
                      </a:lnTo>
                      <a:lnTo>
                        <a:pt x="0" y="43"/>
                      </a:lnTo>
                      <a:lnTo>
                        <a:pt x="0" y="36"/>
                      </a:lnTo>
                      <a:lnTo>
                        <a:pt x="1" y="32"/>
                      </a:lnTo>
                      <a:lnTo>
                        <a:pt x="2" y="29"/>
                      </a:lnTo>
                      <a:lnTo>
                        <a:pt x="4" y="28"/>
                      </a:lnTo>
                      <a:lnTo>
                        <a:pt x="7" y="27"/>
                      </a:lnTo>
                      <a:lnTo>
                        <a:pt x="12" y="27"/>
                      </a:lnTo>
                      <a:lnTo>
                        <a:pt x="18" y="29"/>
                      </a:lnTo>
                      <a:lnTo>
                        <a:pt x="18" y="29"/>
                      </a:lnTo>
                      <a:lnTo>
                        <a:pt x="16" y="26"/>
                      </a:lnTo>
                      <a:lnTo>
                        <a:pt x="13" y="22"/>
                      </a:lnTo>
                      <a:lnTo>
                        <a:pt x="11" y="19"/>
                      </a:lnTo>
                      <a:lnTo>
                        <a:pt x="11" y="15"/>
                      </a:lnTo>
                      <a:lnTo>
                        <a:pt x="11" y="11"/>
                      </a:lnTo>
                      <a:lnTo>
                        <a:pt x="13" y="7"/>
                      </a:lnTo>
                      <a:lnTo>
                        <a:pt x="16" y="4"/>
                      </a:lnTo>
                      <a:lnTo>
                        <a:pt x="18" y="0"/>
                      </a:lnTo>
                      <a:lnTo>
                        <a:pt x="18" y="0"/>
                      </a:lnTo>
                      <a:lnTo>
                        <a:pt x="21" y="4"/>
                      </a:lnTo>
                      <a:lnTo>
                        <a:pt x="24" y="7"/>
                      </a:lnTo>
                      <a:lnTo>
                        <a:pt x="26" y="15"/>
                      </a:lnTo>
                      <a:lnTo>
                        <a:pt x="27" y="22"/>
                      </a:lnTo>
                      <a:lnTo>
                        <a:pt x="27" y="29"/>
                      </a:lnTo>
                      <a:lnTo>
                        <a:pt x="27" y="29"/>
                      </a:lnTo>
                      <a:lnTo>
                        <a:pt x="30" y="27"/>
                      </a:lnTo>
                      <a:lnTo>
                        <a:pt x="34" y="27"/>
                      </a:lnTo>
                      <a:lnTo>
                        <a:pt x="37" y="28"/>
                      </a:lnTo>
                      <a:lnTo>
                        <a:pt x="39" y="29"/>
                      </a:lnTo>
                      <a:lnTo>
                        <a:pt x="41" y="32"/>
                      </a:lnTo>
                      <a:lnTo>
                        <a:pt x="43" y="36"/>
                      </a:lnTo>
                      <a:lnTo>
                        <a:pt x="44" y="39"/>
                      </a:lnTo>
                      <a:lnTo>
                        <a:pt x="45" y="43"/>
                      </a:lnTo>
                      <a:lnTo>
                        <a:pt x="45" y="43"/>
                      </a:lnTo>
                      <a:lnTo>
                        <a:pt x="43" y="41"/>
                      </a:lnTo>
                      <a:lnTo>
                        <a:pt x="40" y="39"/>
                      </a:lnTo>
                      <a:lnTo>
                        <a:pt x="37" y="38"/>
                      </a:lnTo>
                      <a:lnTo>
                        <a:pt x="36" y="39"/>
                      </a:lnTo>
                      <a:lnTo>
                        <a:pt x="36" y="41"/>
                      </a:lnTo>
                      <a:lnTo>
                        <a:pt x="36" y="41"/>
                      </a:lnTo>
                      <a:lnTo>
                        <a:pt x="33" y="43"/>
                      </a:lnTo>
                      <a:lnTo>
                        <a:pt x="32" y="46"/>
                      </a:lnTo>
                      <a:lnTo>
                        <a:pt x="32" y="49"/>
                      </a:lnTo>
                      <a:lnTo>
                        <a:pt x="33" y="53"/>
                      </a:lnTo>
                      <a:lnTo>
                        <a:pt x="35" y="60"/>
                      </a:lnTo>
                      <a:lnTo>
                        <a:pt x="36" y="66"/>
                      </a:lnTo>
                      <a:lnTo>
                        <a:pt x="36" y="66"/>
                      </a:lnTo>
                      <a:lnTo>
                        <a:pt x="30" y="66"/>
                      </a:lnTo>
                      <a:lnTo>
                        <a:pt x="24" y="66"/>
                      </a:lnTo>
                      <a:lnTo>
                        <a:pt x="22" y="67"/>
                      </a:lnTo>
                      <a:lnTo>
                        <a:pt x="20" y="68"/>
                      </a:lnTo>
                      <a:lnTo>
                        <a:pt x="19" y="70"/>
                      </a:lnTo>
                      <a:lnTo>
                        <a:pt x="18" y="74"/>
                      </a:lnTo>
                      <a:lnTo>
                        <a:pt x="18" y="7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48" name="Rectangle 1983">
                  <a:extLst>
                    <a:ext uri="{FF2B5EF4-FFF2-40B4-BE49-F238E27FC236}">
                      <a16:creationId xmlns:a16="http://schemas.microsoft.com/office/drawing/2014/main" id="{F1951F04-562A-5429-40A4-691BE653139F}"/>
                    </a:ext>
                  </a:extLst>
                </p:cNvPr>
                <p:cNvSpPr>
                  <a:spLocks noChangeArrowheads="1"/>
                </p:cNvSpPr>
                <p:nvPr/>
              </p:nvSpPr>
              <p:spPr bwMode="auto">
                <a:xfrm>
                  <a:off x="6138863" y="5218113"/>
                  <a:ext cx="6350"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9" name="Rectangle 1984">
                  <a:extLst>
                    <a:ext uri="{FF2B5EF4-FFF2-40B4-BE49-F238E27FC236}">
                      <a16:creationId xmlns:a16="http://schemas.microsoft.com/office/drawing/2014/main" id="{7A263EB3-41D5-168E-8675-11A2512C6A4A}"/>
                    </a:ext>
                  </a:extLst>
                </p:cNvPr>
                <p:cNvSpPr>
                  <a:spLocks noChangeArrowheads="1"/>
                </p:cNvSpPr>
                <p:nvPr/>
              </p:nvSpPr>
              <p:spPr bwMode="auto">
                <a:xfrm>
                  <a:off x="6138863" y="5218113"/>
                  <a:ext cx="6350"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50" name="Freeform 1985">
                  <a:extLst>
                    <a:ext uri="{FF2B5EF4-FFF2-40B4-BE49-F238E27FC236}">
                      <a16:creationId xmlns:a16="http://schemas.microsoft.com/office/drawing/2014/main" id="{B71E5586-FE0E-5441-DFEB-15F640A6C760}"/>
                    </a:ext>
                  </a:extLst>
                </p:cNvPr>
                <p:cNvSpPr>
                  <a:spLocks/>
                </p:cNvSpPr>
                <p:nvPr/>
              </p:nvSpPr>
              <p:spPr bwMode="auto">
                <a:xfrm>
                  <a:off x="6129338" y="5219700"/>
                  <a:ext cx="11112" cy="17462"/>
                </a:xfrm>
                <a:custGeom>
                  <a:avLst/>
                  <a:gdLst>
                    <a:gd name="T0" fmla="*/ 22 w 48"/>
                    <a:gd name="T1" fmla="*/ 74 h 74"/>
                    <a:gd name="T2" fmla="*/ 23 w 48"/>
                    <a:gd name="T3" fmla="*/ 69 h 74"/>
                    <a:gd name="T4" fmla="*/ 27 w 48"/>
                    <a:gd name="T5" fmla="*/ 67 h 74"/>
                    <a:gd name="T6" fmla="*/ 39 w 48"/>
                    <a:gd name="T7" fmla="*/ 67 h 74"/>
                    <a:gd name="T8" fmla="*/ 36 w 48"/>
                    <a:gd name="T9" fmla="*/ 65 h 74"/>
                    <a:gd name="T10" fmla="*/ 31 w 48"/>
                    <a:gd name="T11" fmla="*/ 52 h 74"/>
                    <a:gd name="T12" fmla="*/ 30 w 48"/>
                    <a:gd name="T13" fmla="*/ 39 h 74"/>
                    <a:gd name="T14" fmla="*/ 33 w 48"/>
                    <a:gd name="T15" fmla="*/ 38 h 74"/>
                    <a:gd name="T16" fmla="*/ 42 w 48"/>
                    <a:gd name="T17" fmla="*/ 39 h 74"/>
                    <a:gd name="T18" fmla="*/ 48 w 48"/>
                    <a:gd name="T19" fmla="*/ 43 h 74"/>
                    <a:gd name="T20" fmla="*/ 48 w 48"/>
                    <a:gd name="T21" fmla="*/ 39 h 74"/>
                    <a:gd name="T22" fmla="*/ 45 w 48"/>
                    <a:gd name="T23" fmla="*/ 33 h 74"/>
                    <a:gd name="T24" fmla="*/ 39 w 48"/>
                    <a:gd name="T25" fmla="*/ 28 h 74"/>
                    <a:gd name="T26" fmla="*/ 33 w 48"/>
                    <a:gd name="T27" fmla="*/ 27 h 74"/>
                    <a:gd name="T28" fmla="*/ 30 w 48"/>
                    <a:gd name="T29" fmla="*/ 28 h 74"/>
                    <a:gd name="T30" fmla="*/ 29 w 48"/>
                    <a:gd name="T31" fmla="*/ 15 h 74"/>
                    <a:gd name="T32" fmla="*/ 24 w 48"/>
                    <a:gd name="T33" fmla="*/ 3 h 74"/>
                    <a:gd name="T34" fmla="*/ 22 w 48"/>
                    <a:gd name="T35" fmla="*/ 0 h 74"/>
                    <a:gd name="T36" fmla="*/ 16 w 48"/>
                    <a:gd name="T37" fmla="*/ 6 h 74"/>
                    <a:gd name="T38" fmla="*/ 13 w 48"/>
                    <a:gd name="T39" fmla="*/ 22 h 74"/>
                    <a:gd name="T40" fmla="*/ 13 w 48"/>
                    <a:gd name="T41" fmla="*/ 28 h 74"/>
                    <a:gd name="T42" fmla="*/ 7 w 48"/>
                    <a:gd name="T43" fmla="*/ 27 h 74"/>
                    <a:gd name="T44" fmla="*/ 1 w 48"/>
                    <a:gd name="T45" fmla="*/ 30 h 74"/>
                    <a:gd name="T46" fmla="*/ 0 w 48"/>
                    <a:gd name="T47" fmla="*/ 36 h 74"/>
                    <a:gd name="T48" fmla="*/ 3 w 48"/>
                    <a:gd name="T49" fmla="*/ 43 h 74"/>
                    <a:gd name="T50" fmla="*/ 3 w 48"/>
                    <a:gd name="T51" fmla="*/ 41 h 74"/>
                    <a:gd name="T52" fmla="*/ 5 w 48"/>
                    <a:gd name="T53" fmla="*/ 38 h 74"/>
                    <a:gd name="T54" fmla="*/ 10 w 48"/>
                    <a:gd name="T55" fmla="*/ 38 h 74"/>
                    <a:gd name="T56" fmla="*/ 13 w 48"/>
                    <a:gd name="T57" fmla="*/ 39 h 74"/>
                    <a:gd name="T58" fmla="*/ 12 w 48"/>
                    <a:gd name="T59" fmla="*/ 52 h 74"/>
                    <a:gd name="T60" fmla="*/ 7 w 48"/>
                    <a:gd name="T61" fmla="*/ 65 h 74"/>
                    <a:gd name="T62" fmla="*/ 3 w 48"/>
                    <a:gd name="T63" fmla="*/ 67 h 74"/>
                    <a:gd name="T64" fmla="*/ 16 w 48"/>
                    <a:gd name="T65" fmla="*/ 67 h 74"/>
                    <a:gd name="T66" fmla="*/ 20 w 48"/>
                    <a:gd name="T67" fmla="*/ 69 h 74"/>
                    <a:gd name="T68" fmla="*/ 22 w 48"/>
                    <a:gd name="T69"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8" h="74">
                      <a:moveTo>
                        <a:pt x="22" y="74"/>
                      </a:moveTo>
                      <a:lnTo>
                        <a:pt x="22" y="74"/>
                      </a:lnTo>
                      <a:lnTo>
                        <a:pt x="22" y="71"/>
                      </a:lnTo>
                      <a:lnTo>
                        <a:pt x="23" y="69"/>
                      </a:lnTo>
                      <a:lnTo>
                        <a:pt x="25" y="68"/>
                      </a:lnTo>
                      <a:lnTo>
                        <a:pt x="27" y="67"/>
                      </a:lnTo>
                      <a:lnTo>
                        <a:pt x="33" y="67"/>
                      </a:lnTo>
                      <a:lnTo>
                        <a:pt x="39" y="67"/>
                      </a:lnTo>
                      <a:lnTo>
                        <a:pt x="39" y="67"/>
                      </a:lnTo>
                      <a:lnTo>
                        <a:pt x="36" y="65"/>
                      </a:lnTo>
                      <a:lnTo>
                        <a:pt x="34" y="61"/>
                      </a:lnTo>
                      <a:lnTo>
                        <a:pt x="31" y="52"/>
                      </a:lnTo>
                      <a:lnTo>
                        <a:pt x="30" y="45"/>
                      </a:lnTo>
                      <a:lnTo>
                        <a:pt x="30" y="39"/>
                      </a:lnTo>
                      <a:lnTo>
                        <a:pt x="30" y="39"/>
                      </a:lnTo>
                      <a:lnTo>
                        <a:pt x="33" y="38"/>
                      </a:lnTo>
                      <a:lnTo>
                        <a:pt x="37" y="38"/>
                      </a:lnTo>
                      <a:lnTo>
                        <a:pt x="42" y="39"/>
                      </a:lnTo>
                      <a:lnTo>
                        <a:pt x="47" y="41"/>
                      </a:lnTo>
                      <a:lnTo>
                        <a:pt x="48" y="43"/>
                      </a:lnTo>
                      <a:lnTo>
                        <a:pt x="48" y="43"/>
                      </a:lnTo>
                      <a:lnTo>
                        <a:pt x="48" y="39"/>
                      </a:lnTo>
                      <a:lnTo>
                        <a:pt x="47" y="36"/>
                      </a:lnTo>
                      <a:lnTo>
                        <a:pt x="45" y="33"/>
                      </a:lnTo>
                      <a:lnTo>
                        <a:pt x="42" y="30"/>
                      </a:lnTo>
                      <a:lnTo>
                        <a:pt x="39" y="28"/>
                      </a:lnTo>
                      <a:lnTo>
                        <a:pt x="37" y="27"/>
                      </a:lnTo>
                      <a:lnTo>
                        <a:pt x="33" y="27"/>
                      </a:lnTo>
                      <a:lnTo>
                        <a:pt x="30" y="28"/>
                      </a:lnTo>
                      <a:lnTo>
                        <a:pt x="30" y="28"/>
                      </a:lnTo>
                      <a:lnTo>
                        <a:pt x="30" y="22"/>
                      </a:lnTo>
                      <a:lnTo>
                        <a:pt x="29" y="15"/>
                      </a:lnTo>
                      <a:lnTo>
                        <a:pt x="27" y="6"/>
                      </a:lnTo>
                      <a:lnTo>
                        <a:pt x="24" y="3"/>
                      </a:lnTo>
                      <a:lnTo>
                        <a:pt x="22" y="0"/>
                      </a:lnTo>
                      <a:lnTo>
                        <a:pt x="22" y="0"/>
                      </a:lnTo>
                      <a:lnTo>
                        <a:pt x="19" y="3"/>
                      </a:lnTo>
                      <a:lnTo>
                        <a:pt x="16" y="6"/>
                      </a:lnTo>
                      <a:lnTo>
                        <a:pt x="14" y="15"/>
                      </a:lnTo>
                      <a:lnTo>
                        <a:pt x="13" y="22"/>
                      </a:lnTo>
                      <a:lnTo>
                        <a:pt x="13" y="28"/>
                      </a:lnTo>
                      <a:lnTo>
                        <a:pt x="13" y="28"/>
                      </a:lnTo>
                      <a:lnTo>
                        <a:pt x="10" y="27"/>
                      </a:lnTo>
                      <a:lnTo>
                        <a:pt x="7" y="27"/>
                      </a:lnTo>
                      <a:lnTo>
                        <a:pt x="3" y="28"/>
                      </a:lnTo>
                      <a:lnTo>
                        <a:pt x="1" y="30"/>
                      </a:lnTo>
                      <a:lnTo>
                        <a:pt x="0" y="33"/>
                      </a:lnTo>
                      <a:lnTo>
                        <a:pt x="0" y="36"/>
                      </a:lnTo>
                      <a:lnTo>
                        <a:pt x="1" y="39"/>
                      </a:lnTo>
                      <a:lnTo>
                        <a:pt x="3" y="43"/>
                      </a:lnTo>
                      <a:lnTo>
                        <a:pt x="3" y="43"/>
                      </a:lnTo>
                      <a:lnTo>
                        <a:pt x="3" y="41"/>
                      </a:lnTo>
                      <a:lnTo>
                        <a:pt x="4" y="39"/>
                      </a:lnTo>
                      <a:lnTo>
                        <a:pt x="5" y="38"/>
                      </a:lnTo>
                      <a:lnTo>
                        <a:pt x="8" y="38"/>
                      </a:lnTo>
                      <a:lnTo>
                        <a:pt x="10" y="38"/>
                      </a:lnTo>
                      <a:lnTo>
                        <a:pt x="13" y="39"/>
                      </a:lnTo>
                      <a:lnTo>
                        <a:pt x="13" y="39"/>
                      </a:lnTo>
                      <a:lnTo>
                        <a:pt x="13" y="45"/>
                      </a:lnTo>
                      <a:lnTo>
                        <a:pt x="12" y="52"/>
                      </a:lnTo>
                      <a:lnTo>
                        <a:pt x="9" y="61"/>
                      </a:lnTo>
                      <a:lnTo>
                        <a:pt x="7" y="65"/>
                      </a:lnTo>
                      <a:lnTo>
                        <a:pt x="3" y="67"/>
                      </a:lnTo>
                      <a:lnTo>
                        <a:pt x="3" y="67"/>
                      </a:lnTo>
                      <a:lnTo>
                        <a:pt x="11" y="67"/>
                      </a:lnTo>
                      <a:lnTo>
                        <a:pt x="16" y="67"/>
                      </a:lnTo>
                      <a:lnTo>
                        <a:pt x="18" y="68"/>
                      </a:lnTo>
                      <a:lnTo>
                        <a:pt x="20" y="69"/>
                      </a:lnTo>
                      <a:lnTo>
                        <a:pt x="21" y="71"/>
                      </a:lnTo>
                      <a:lnTo>
                        <a:pt x="22" y="74"/>
                      </a:lnTo>
                      <a:close/>
                    </a:path>
                  </a:pathLst>
                </a:custGeom>
                <a:solidFill>
                  <a:srgbClr val="F8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1" name="Freeform 1986">
                  <a:extLst>
                    <a:ext uri="{FF2B5EF4-FFF2-40B4-BE49-F238E27FC236}">
                      <a16:creationId xmlns:a16="http://schemas.microsoft.com/office/drawing/2014/main" id="{195377A4-B58E-ECDF-5A9F-A8597956DFA5}"/>
                    </a:ext>
                  </a:extLst>
                </p:cNvPr>
                <p:cNvSpPr>
                  <a:spLocks/>
                </p:cNvSpPr>
                <p:nvPr/>
              </p:nvSpPr>
              <p:spPr bwMode="auto">
                <a:xfrm>
                  <a:off x="6129338" y="5219700"/>
                  <a:ext cx="11112" cy="17462"/>
                </a:xfrm>
                <a:custGeom>
                  <a:avLst/>
                  <a:gdLst>
                    <a:gd name="T0" fmla="*/ 22 w 48"/>
                    <a:gd name="T1" fmla="*/ 74 h 74"/>
                    <a:gd name="T2" fmla="*/ 23 w 48"/>
                    <a:gd name="T3" fmla="*/ 69 h 74"/>
                    <a:gd name="T4" fmla="*/ 27 w 48"/>
                    <a:gd name="T5" fmla="*/ 67 h 74"/>
                    <a:gd name="T6" fmla="*/ 39 w 48"/>
                    <a:gd name="T7" fmla="*/ 67 h 74"/>
                    <a:gd name="T8" fmla="*/ 36 w 48"/>
                    <a:gd name="T9" fmla="*/ 65 h 74"/>
                    <a:gd name="T10" fmla="*/ 31 w 48"/>
                    <a:gd name="T11" fmla="*/ 52 h 74"/>
                    <a:gd name="T12" fmla="*/ 30 w 48"/>
                    <a:gd name="T13" fmla="*/ 39 h 74"/>
                    <a:gd name="T14" fmla="*/ 33 w 48"/>
                    <a:gd name="T15" fmla="*/ 38 h 74"/>
                    <a:gd name="T16" fmla="*/ 42 w 48"/>
                    <a:gd name="T17" fmla="*/ 39 h 74"/>
                    <a:gd name="T18" fmla="*/ 48 w 48"/>
                    <a:gd name="T19" fmla="*/ 43 h 74"/>
                    <a:gd name="T20" fmla="*/ 48 w 48"/>
                    <a:gd name="T21" fmla="*/ 39 h 74"/>
                    <a:gd name="T22" fmla="*/ 45 w 48"/>
                    <a:gd name="T23" fmla="*/ 33 h 74"/>
                    <a:gd name="T24" fmla="*/ 39 w 48"/>
                    <a:gd name="T25" fmla="*/ 28 h 74"/>
                    <a:gd name="T26" fmla="*/ 33 w 48"/>
                    <a:gd name="T27" fmla="*/ 27 h 74"/>
                    <a:gd name="T28" fmla="*/ 30 w 48"/>
                    <a:gd name="T29" fmla="*/ 28 h 74"/>
                    <a:gd name="T30" fmla="*/ 29 w 48"/>
                    <a:gd name="T31" fmla="*/ 15 h 74"/>
                    <a:gd name="T32" fmla="*/ 24 w 48"/>
                    <a:gd name="T33" fmla="*/ 3 h 74"/>
                    <a:gd name="T34" fmla="*/ 22 w 48"/>
                    <a:gd name="T35" fmla="*/ 0 h 74"/>
                    <a:gd name="T36" fmla="*/ 16 w 48"/>
                    <a:gd name="T37" fmla="*/ 6 h 74"/>
                    <a:gd name="T38" fmla="*/ 13 w 48"/>
                    <a:gd name="T39" fmla="*/ 22 h 74"/>
                    <a:gd name="T40" fmla="*/ 13 w 48"/>
                    <a:gd name="T41" fmla="*/ 28 h 74"/>
                    <a:gd name="T42" fmla="*/ 7 w 48"/>
                    <a:gd name="T43" fmla="*/ 27 h 74"/>
                    <a:gd name="T44" fmla="*/ 1 w 48"/>
                    <a:gd name="T45" fmla="*/ 30 h 74"/>
                    <a:gd name="T46" fmla="*/ 0 w 48"/>
                    <a:gd name="T47" fmla="*/ 36 h 74"/>
                    <a:gd name="T48" fmla="*/ 3 w 48"/>
                    <a:gd name="T49" fmla="*/ 43 h 74"/>
                    <a:gd name="T50" fmla="*/ 3 w 48"/>
                    <a:gd name="T51" fmla="*/ 41 h 74"/>
                    <a:gd name="T52" fmla="*/ 5 w 48"/>
                    <a:gd name="T53" fmla="*/ 38 h 74"/>
                    <a:gd name="T54" fmla="*/ 10 w 48"/>
                    <a:gd name="T55" fmla="*/ 38 h 74"/>
                    <a:gd name="T56" fmla="*/ 13 w 48"/>
                    <a:gd name="T57" fmla="*/ 39 h 74"/>
                    <a:gd name="T58" fmla="*/ 12 w 48"/>
                    <a:gd name="T59" fmla="*/ 52 h 74"/>
                    <a:gd name="T60" fmla="*/ 7 w 48"/>
                    <a:gd name="T61" fmla="*/ 65 h 74"/>
                    <a:gd name="T62" fmla="*/ 3 w 48"/>
                    <a:gd name="T63" fmla="*/ 67 h 74"/>
                    <a:gd name="T64" fmla="*/ 16 w 48"/>
                    <a:gd name="T65" fmla="*/ 67 h 74"/>
                    <a:gd name="T66" fmla="*/ 20 w 48"/>
                    <a:gd name="T67" fmla="*/ 69 h 74"/>
                    <a:gd name="T68" fmla="*/ 22 w 48"/>
                    <a:gd name="T69"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8" h="74">
                      <a:moveTo>
                        <a:pt x="22" y="74"/>
                      </a:moveTo>
                      <a:lnTo>
                        <a:pt x="22" y="74"/>
                      </a:lnTo>
                      <a:lnTo>
                        <a:pt x="22" y="71"/>
                      </a:lnTo>
                      <a:lnTo>
                        <a:pt x="23" y="69"/>
                      </a:lnTo>
                      <a:lnTo>
                        <a:pt x="25" y="68"/>
                      </a:lnTo>
                      <a:lnTo>
                        <a:pt x="27" y="67"/>
                      </a:lnTo>
                      <a:lnTo>
                        <a:pt x="33" y="67"/>
                      </a:lnTo>
                      <a:lnTo>
                        <a:pt x="39" y="67"/>
                      </a:lnTo>
                      <a:lnTo>
                        <a:pt x="39" y="67"/>
                      </a:lnTo>
                      <a:lnTo>
                        <a:pt x="36" y="65"/>
                      </a:lnTo>
                      <a:lnTo>
                        <a:pt x="34" y="61"/>
                      </a:lnTo>
                      <a:lnTo>
                        <a:pt x="31" y="52"/>
                      </a:lnTo>
                      <a:lnTo>
                        <a:pt x="30" y="45"/>
                      </a:lnTo>
                      <a:lnTo>
                        <a:pt x="30" y="39"/>
                      </a:lnTo>
                      <a:lnTo>
                        <a:pt x="30" y="39"/>
                      </a:lnTo>
                      <a:lnTo>
                        <a:pt x="33" y="38"/>
                      </a:lnTo>
                      <a:lnTo>
                        <a:pt x="37" y="38"/>
                      </a:lnTo>
                      <a:lnTo>
                        <a:pt x="42" y="39"/>
                      </a:lnTo>
                      <a:lnTo>
                        <a:pt x="47" y="41"/>
                      </a:lnTo>
                      <a:lnTo>
                        <a:pt x="48" y="43"/>
                      </a:lnTo>
                      <a:lnTo>
                        <a:pt x="48" y="43"/>
                      </a:lnTo>
                      <a:lnTo>
                        <a:pt x="48" y="39"/>
                      </a:lnTo>
                      <a:lnTo>
                        <a:pt x="47" y="36"/>
                      </a:lnTo>
                      <a:lnTo>
                        <a:pt x="45" y="33"/>
                      </a:lnTo>
                      <a:lnTo>
                        <a:pt x="42" y="30"/>
                      </a:lnTo>
                      <a:lnTo>
                        <a:pt x="39" y="28"/>
                      </a:lnTo>
                      <a:lnTo>
                        <a:pt x="37" y="27"/>
                      </a:lnTo>
                      <a:lnTo>
                        <a:pt x="33" y="27"/>
                      </a:lnTo>
                      <a:lnTo>
                        <a:pt x="30" y="28"/>
                      </a:lnTo>
                      <a:lnTo>
                        <a:pt x="30" y="28"/>
                      </a:lnTo>
                      <a:lnTo>
                        <a:pt x="30" y="22"/>
                      </a:lnTo>
                      <a:lnTo>
                        <a:pt x="29" y="15"/>
                      </a:lnTo>
                      <a:lnTo>
                        <a:pt x="27" y="6"/>
                      </a:lnTo>
                      <a:lnTo>
                        <a:pt x="24" y="3"/>
                      </a:lnTo>
                      <a:lnTo>
                        <a:pt x="22" y="0"/>
                      </a:lnTo>
                      <a:lnTo>
                        <a:pt x="22" y="0"/>
                      </a:lnTo>
                      <a:lnTo>
                        <a:pt x="19" y="3"/>
                      </a:lnTo>
                      <a:lnTo>
                        <a:pt x="16" y="6"/>
                      </a:lnTo>
                      <a:lnTo>
                        <a:pt x="14" y="15"/>
                      </a:lnTo>
                      <a:lnTo>
                        <a:pt x="13" y="22"/>
                      </a:lnTo>
                      <a:lnTo>
                        <a:pt x="13" y="28"/>
                      </a:lnTo>
                      <a:lnTo>
                        <a:pt x="13" y="28"/>
                      </a:lnTo>
                      <a:lnTo>
                        <a:pt x="10" y="27"/>
                      </a:lnTo>
                      <a:lnTo>
                        <a:pt x="7" y="27"/>
                      </a:lnTo>
                      <a:lnTo>
                        <a:pt x="3" y="28"/>
                      </a:lnTo>
                      <a:lnTo>
                        <a:pt x="1" y="30"/>
                      </a:lnTo>
                      <a:lnTo>
                        <a:pt x="0" y="33"/>
                      </a:lnTo>
                      <a:lnTo>
                        <a:pt x="0" y="36"/>
                      </a:lnTo>
                      <a:lnTo>
                        <a:pt x="1" y="39"/>
                      </a:lnTo>
                      <a:lnTo>
                        <a:pt x="3" y="43"/>
                      </a:lnTo>
                      <a:lnTo>
                        <a:pt x="3" y="43"/>
                      </a:lnTo>
                      <a:lnTo>
                        <a:pt x="3" y="41"/>
                      </a:lnTo>
                      <a:lnTo>
                        <a:pt x="4" y="39"/>
                      </a:lnTo>
                      <a:lnTo>
                        <a:pt x="5" y="38"/>
                      </a:lnTo>
                      <a:lnTo>
                        <a:pt x="8" y="38"/>
                      </a:lnTo>
                      <a:lnTo>
                        <a:pt x="10" y="38"/>
                      </a:lnTo>
                      <a:lnTo>
                        <a:pt x="13" y="39"/>
                      </a:lnTo>
                      <a:lnTo>
                        <a:pt x="13" y="39"/>
                      </a:lnTo>
                      <a:lnTo>
                        <a:pt x="13" y="45"/>
                      </a:lnTo>
                      <a:lnTo>
                        <a:pt x="12" y="52"/>
                      </a:lnTo>
                      <a:lnTo>
                        <a:pt x="9" y="61"/>
                      </a:lnTo>
                      <a:lnTo>
                        <a:pt x="7" y="65"/>
                      </a:lnTo>
                      <a:lnTo>
                        <a:pt x="3" y="67"/>
                      </a:lnTo>
                      <a:lnTo>
                        <a:pt x="3" y="67"/>
                      </a:lnTo>
                      <a:lnTo>
                        <a:pt x="11" y="67"/>
                      </a:lnTo>
                      <a:lnTo>
                        <a:pt x="16" y="67"/>
                      </a:lnTo>
                      <a:lnTo>
                        <a:pt x="18" y="68"/>
                      </a:lnTo>
                      <a:lnTo>
                        <a:pt x="20" y="69"/>
                      </a:lnTo>
                      <a:lnTo>
                        <a:pt x="21" y="71"/>
                      </a:lnTo>
                      <a:lnTo>
                        <a:pt x="22" y="7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2" name="Freeform 1987">
                  <a:extLst>
                    <a:ext uri="{FF2B5EF4-FFF2-40B4-BE49-F238E27FC236}">
                      <a16:creationId xmlns:a16="http://schemas.microsoft.com/office/drawing/2014/main" id="{5E9FF1E3-8B25-7E16-5D95-467CCA6AB202}"/>
                    </a:ext>
                  </a:extLst>
                </p:cNvPr>
                <p:cNvSpPr>
                  <a:spLocks/>
                </p:cNvSpPr>
                <p:nvPr/>
              </p:nvSpPr>
              <p:spPr bwMode="auto">
                <a:xfrm>
                  <a:off x="6129338" y="5219700"/>
                  <a:ext cx="11112" cy="17462"/>
                </a:xfrm>
                <a:custGeom>
                  <a:avLst/>
                  <a:gdLst>
                    <a:gd name="T0" fmla="*/ 22 w 48"/>
                    <a:gd name="T1" fmla="*/ 74 h 74"/>
                    <a:gd name="T2" fmla="*/ 23 w 48"/>
                    <a:gd name="T3" fmla="*/ 69 h 74"/>
                    <a:gd name="T4" fmla="*/ 27 w 48"/>
                    <a:gd name="T5" fmla="*/ 67 h 74"/>
                    <a:gd name="T6" fmla="*/ 39 w 48"/>
                    <a:gd name="T7" fmla="*/ 67 h 74"/>
                    <a:gd name="T8" fmla="*/ 36 w 48"/>
                    <a:gd name="T9" fmla="*/ 65 h 74"/>
                    <a:gd name="T10" fmla="*/ 31 w 48"/>
                    <a:gd name="T11" fmla="*/ 52 h 74"/>
                    <a:gd name="T12" fmla="*/ 30 w 48"/>
                    <a:gd name="T13" fmla="*/ 39 h 74"/>
                    <a:gd name="T14" fmla="*/ 33 w 48"/>
                    <a:gd name="T15" fmla="*/ 38 h 74"/>
                    <a:gd name="T16" fmla="*/ 42 w 48"/>
                    <a:gd name="T17" fmla="*/ 39 h 74"/>
                    <a:gd name="T18" fmla="*/ 48 w 48"/>
                    <a:gd name="T19" fmla="*/ 43 h 74"/>
                    <a:gd name="T20" fmla="*/ 48 w 48"/>
                    <a:gd name="T21" fmla="*/ 39 h 74"/>
                    <a:gd name="T22" fmla="*/ 45 w 48"/>
                    <a:gd name="T23" fmla="*/ 33 h 74"/>
                    <a:gd name="T24" fmla="*/ 39 w 48"/>
                    <a:gd name="T25" fmla="*/ 28 h 74"/>
                    <a:gd name="T26" fmla="*/ 33 w 48"/>
                    <a:gd name="T27" fmla="*/ 27 h 74"/>
                    <a:gd name="T28" fmla="*/ 30 w 48"/>
                    <a:gd name="T29" fmla="*/ 28 h 74"/>
                    <a:gd name="T30" fmla="*/ 29 w 48"/>
                    <a:gd name="T31" fmla="*/ 15 h 74"/>
                    <a:gd name="T32" fmla="*/ 24 w 48"/>
                    <a:gd name="T33" fmla="*/ 3 h 74"/>
                    <a:gd name="T34" fmla="*/ 22 w 48"/>
                    <a:gd name="T35" fmla="*/ 0 h 74"/>
                    <a:gd name="T36" fmla="*/ 16 w 48"/>
                    <a:gd name="T37" fmla="*/ 6 h 74"/>
                    <a:gd name="T38" fmla="*/ 13 w 48"/>
                    <a:gd name="T39" fmla="*/ 22 h 74"/>
                    <a:gd name="T40" fmla="*/ 13 w 48"/>
                    <a:gd name="T41" fmla="*/ 28 h 74"/>
                    <a:gd name="T42" fmla="*/ 7 w 48"/>
                    <a:gd name="T43" fmla="*/ 27 h 74"/>
                    <a:gd name="T44" fmla="*/ 1 w 48"/>
                    <a:gd name="T45" fmla="*/ 30 h 74"/>
                    <a:gd name="T46" fmla="*/ 0 w 48"/>
                    <a:gd name="T47" fmla="*/ 36 h 74"/>
                    <a:gd name="T48" fmla="*/ 3 w 48"/>
                    <a:gd name="T49" fmla="*/ 43 h 74"/>
                    <a:gd name="T50" fmla="*/ 3 w 48"/>
                    <a:gd name="T51" fmla="*/ 41 h 74"/>
                    <a:gd name="T52" fmla="*/ 5 w 48"/>
                    <a:gd name="T53" fmla="*/ 38 h 74"/>
                    <a:gd name="T54" fmla="*/ 10 w 48"/>
                    <a:gd name="T55" fmla="*/ 38 h 74"/>
                    <a:gd name="T56" fmla="*/ 13 w 48"/>
                    <a:gd name="T57" fmla="*/ 39 h 74"/>
                    <a:gd name="T58" fmla="*/ 12 w 48"/>
                    <a:gd name="T59" fmla="*/ 52 h 74"/>
                    <a:gd name="T60" fmla="*/ 7 w 48"/>
                    <a:gd name="T61" fmla="*/ 65 h 74"/>
                    <a:gd name="T62" fmla="*/ 3 w 48"/>
                    <a:gd name="T63" fmla="*/ 67 h 74"/>
                    <a:gd name="T64" fmla="*/ 16 w 48"/>
                    <a:gd name="T65" fmla="*/ 67 h 74"/>
                    <a:gd name="T66" fmla="*/ 20 w 48"/>
                    <a:gd name="T67" fmla="*/ 69 h 74"/>
                    <a:gd name="T68" fmla="*/ 22 w 48"/>
                    <a:gd name="T69"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8" h="74">
                      <a:moveTo>
                        <a:pt x="22" y="74"/>
                      </a:moveTo>
                      <a:lnTo>
                        <a:pt x="22" y="74"/>
                      </a:lnTo>
                      <a:lnTo>
                        <a:pt x="22" y="71"/>
                      </a:lnTo>
                      <a:lnTo>
                        <a:pt x="23" y="69"/>
                      </a:lnTo>
                      <a:lnTo>
                        <a:pt x="25" y="68"/>
                      </a:lnTo>
                      <a:lnTo>
                        <a:pt x="27" y="67"/>
                      </a:lnTo>
                      <a:lnTo>
                        <a:pt x="33" y="67"/>
                      </a:lnTo>
                      <a:lnTo>
                        <a:pt x="39" y="67"/>
                      </a:lnTo>
                      <a:lnTo>
                        <a:pt x="39" y="67"/>
                      </a:lnTo>
                      <a:lnTo>
                        <a:pt x="36" y="65"/>
                      </a:lnTo>
                      <a:lnTo>
                        <a:pt x="34" y="61"/>
                      </a:lnTo>
                      <a:lnTo>
                        <a:pt x="31" y="52"/>
                      </a:lnTo>
                      <a:lnTo>
                        <a:pt x="30" y="45"/>
                      </a:lnTo>
                      <a:lnTo>
                        <a:pt x="30" y="39"/>
                      </a:lnTo>
                      <a:lnTo>
                        <a:pt x="30" y="39"/>
                      </a:lnTo>
                      <a:lnTo>
                        <a:pt x="33" y="38"/>
                      </a:lnTo>
                      <a:lnTo>
                        <a:pt x="37" y="38"/>
                      </a:lnTo>
                      <a:lnTo>
                        <a:pt x="42" y="39"/>
                      </a:lnTo>
                      <a:lnTo>
                        <a:pt x="47" y="41"/>
                      </a:lnTo>
                      <a:lnTo>
                        <a:pt x="48" y="43"/>
                      </a:lnTo>
                      <a:lnTo>
                        <a:pt x="48" y="43"/>
                      </a:lnTo>
                      <a:lnTo>
                        <a:pt x="48" y="39"/>
                      </a:lnTo>
                      <a:lnTo>
                        <a:pt x="47" y="36"/>
                      </a:lnTo>
                      <a:lnTo>
                        <a:pt x="45" y="33"/>
                      </a:lnTo>
                      <a:lnTo>
                        <a:pt x="42" y="30"/>
                      </a:lnTo>
                      <a:lnTo>
                        <a:pt x="39" y="28"/>
                      </a:lnTo>
                      <a:lnTo>
                        <a:pt x="37" y="27"/>
                      </a:lnTo>
                      <a:lnTo>
                        <a:pt x="33" y="27"/>
                      </a:lnTo>
                      <a:lnTo>
                        <a:pt x="30" y="28"/>
                      </a:lnTo>
                      <a:lnTo>
                        <a:pt x="30" y="28"/>
                      </a:lnTo>
                      <a:lnTo>
                        <a:pt x="30" y="22"/>
                      </a:lnTo>
                      <a:lnTo>
                        <a:pt x="29" y="15"/>
                      </a:lnTo>
                      <a:lnTo>
                        <a:pt x="27" y="6"/>
                      </a:lnTo>
                      <a:lnTo>
                        <a:pt x="24" y="3"/>
                      </a:lnTo>
                      <a:lnTo>
                        <a:pt x="22" y="0"/>
                      </a:lnTo>
                      <a:lnTo>
                        <a:pt x="22" y="0"/>
                      </a:lnTo>
                      <a:lnTo>
                        <a:pt x="19" y="3"/>
                      </a:lnTo>
                      <a:lnTo>
                        <a:pt x="16" y="6"/>
                      </a:lnTo>
                      <a:lnTo>
                        <a:pt x="14" y="15"/>
                      </a:lnTo>
                      <a:lnTo>
                        <a:pt x="13" y="22"/>
                      </a:lnTo>
                      <a:lnTo>
                        <a:pt x="13" y="28"/>
                      </a:lnTo>
                      <a:lnTo>
                        <a:pt x="13" y="28"/>
                      </a:lnTo>
                      <a:lnTo>
                        <a:pt x="10" y="27"/>
                      </a:lnTo>
                      <a:lnTo>
                        <a:pt x="7" y="27"/>
                      </a:lnTo>
                      <a:lnTo>
                        <a:pt x="3" y="28"/>
                      </a:lnTo>
                      <a:lnTo>
                        <a:pt x="1" y="30"/>
                      </a:lnTo>
                      <a:lnTo>
                        <a:pt x="0" y="33"/>
                      </a:lnTo>
                      <a:lnTo>
                        <a:pt x="0" y="36"/>
                      </a:lnTo>
                      <a:lnTo>
                        <a:pt x="1" y="39"/>
                      </a:lnTo>
                      <a:lnTo>
                        <a:pt x="3" y="43"/>
                      </a:lnTo>
                      <a:lnTo>
                        <a:pt x="3" y="43"/>
                      </a:lnTo>
                      <a:lnTo>
                        <a:pt x="3" y="41"/>
                      </a:lnTo>
                      <a:lnTo>
                        <a:pt x="4" y="39"/>
                      </a:lnTo>
                      <a:lnTo>
                        <a:pt x="5" y="38"/>
                      </a:lnTo>
                      <a:lnTo>
                        <a:pt x="8" y="38"/>
                      </a:lnTo>
                      <a:lnTo>
                        <a:pt x="10" y="38"/>
                      </a:lnTo>
                      <a:lnTo>
                        <a:pt x="13" y="39"/>
                      </a:lnTo>
                      <a:lnTo>
                        <a:pt x="13" y="39"/>
                      </a:lnTo>
                      <a:lnTo>
                        <a:pt x="13" y="45"/>
                      </a:lnTo>
                      <a:lnTo>
                        <a:pt x="12" y="52"/>
                      </a:lnTo>
                      <a:lnTo>
                        <a:pt x="9" y="61"/>
                      </a:lnTo>
                      <a:lnTo>
                        <a:pt x="7" y="65"/>
                      </a:lnTo>
                      <a:lnTo>
                        <a:pt x="3" y="67"/>
                      </a:lnTo>
                      <a:lnTo>
                        <a:pt x="3" y="67"/>
                      </a:lnTo>
                      <a:lnTo>
                        <a:pt x="11" y="67"/>
                      </a:lnTo>
                      <a:lnTo>
                        <a:pt x="16" y="67"/>
                      </a:lnTo>
                      <a:lnTo>
                        <a:pt x="18" y="68"/>
                      </a:lnTo>
                      <a:lnTo>
                        <a:pt x="20" y="69"/>
                      </a:lnTo>
                      <a:lnTo>
                        <a:pt x="21" y="71"/>
                      </a:lnTo>
                      <a:lnTo>
                        <a:pt x="22" y="74"/>
                      </a:lnTo>
                      <a:lnTo>
                        <a:pt x="22" y="7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53" name="Rectangle 1988">
                  <a:extLst>
                    <a:ext uri="{FF2B5EF4-FFF2-40B4-BE49-F238E27FC236}">
                      <a16:creationId xmlns:a16="http://schemas.microsoft.com/office/drawing/2014/main" id="{07D89CC1-1E7F-B202-25EC-900DC506294E}"/>
                    </a:ext>
                  </a:extLst>
                </p:cNvPr>
                <p:cNvSpPr>
                  <a:spLocks noChangeArrowheads="1"/>
                </p:cNvSpPr>
                <p:nvPr/>
              </p:nvSpPr>
              <p:spPr bwMode="auto">
                <a:xfrm>
                  <a:off x="6130925" y="5230813"/>
                  <a:ext cx="4762" cy="1587"/>
                </a:xfrm>
                <a:prstGeom prst="rect">
                  <a:avLst/>
                </a:prstGeom>
                <a:solidFill>
                  <a:srgbClr val="F8D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4" name="Rectangle 1989">
                  <a:extLst>
                    <a:ext uri="{FF2B5EF4-FFF2-40B4-BE49-F238E27FC236}">
                      <a16:creationId xmlns:a16="http://schemas.microsoft.com/office/drawing/2014/main" id="{AB142C58-685E-7AE2-0E4A-FA06DE6126C2}"/>
                    </a:ext>
                  </a:extLst>
                </p:cNvPr>
                <p:cNvSpPr>
                  <a:spLocks noChangeArrowheads="1"/>
                </p:cNvSpPr>
                <p:nvPr/>
              </p:nvSpPr>
              <p:spPr bwMode="auto">
                <a:xfrm>
                  <a:off x="6130925" y="5230813"/>
                  <a:ext cx="4762" cy="1587"/>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55" name="Freeform 1990">
                  <a:extLst>
                    <a:ext uri="{FF2B5EF4-FFF2-40B4-BE49-F238E27FC236}">
                      <a16:creationId xmlns:a16="http://schemas.microsoft.com/office/drawing/2014/main" id="{8CE2909A-C2AA-0AF5-FC0B-14F1B45B52D2}"/>
                    </a:ext>
                  </a:extLst>
                </p:cNvPr>
                <p:cNvSpPr>
                  <a:spLocks/>
                </p:cNvSpPr>
                <p:nvPr/>
              </p:nvSpPr>
              <p:spPr bwMode="auto">
                <a:xfrm>
                  <a:off x="6170613" y="5156200"/>
                  <a:ext cx="1587" cy="1587"/>
                </a:xfrm>
                <a:custGeom>
                  <a:avLst/>
                  <a:gdLst>
                    <a:gd name="T0" fmla="*/ 0 w 9"/>
                    <a:gd name="T1" fmla="*/ 8 h 8"/>
                    <a:gd name="T2" fmla="*/ 9 w 9"/>
                    <a:gd name="T3" fmla="*/ 5 h 8"/>
                    <a:gd name="T4" fmla="*/ 0 w 9"/>
                    <a:gd name="T5" fmla="*/ 0 h 8"/>
                    <a:gd name="T6" fmla="*/ 0 w 9"/>
                    <a:gd name="T7" fmla="*/ 5 h 8"/>
                    <a:gd name="T8" fmla="*/ 0 w 9"/>
                    <a:gd name="T9" fmla="*/ 8 h 8"/>
                  </a:gdLst>
                  <a:ahLst/>
                  <a:cxnLst>
                    <a:cxn ang="0">
                      <a:pos x="T0" y="T1"/>
                    </a:cxn>
                    <a:cxn ang="0">
                      <a:pos x="T2" y="T3"/>
                    </a:cxn>
                    <a:cxn ang="0">
                      <a:pos x="T4" y="T5"/>
                    </a:cxn>
                    <a:cxn ang="0">
                      <a:pos x="T6" y="T7"/>
                    </a:cxn>
                    <a:cxn ang="0">
                      <a:pos x="T8" y="T9"/>
                    </a:cxn>
                  </a:cxnLst>
                  <a:rect l="0" t="0" r="r" b="b"/>
                  <a:pathLst>
                    <a:path w="9" h="8">
                      <a:moveTo>
                        <a:pt x="0" y="8"/>
                      </a:moveTo>
                      <a:lnTo>
                        <a:pt x="9" y="5"/>
                      </a:lnTo>
                      <a:lnTo>
                        <a:pt x="0" y="0"/>
                      </a:lnTo>
                      <a:lnTo>
                        <a:pt x="0" y="5"/>
                      </a:lnTo>
                      <a:lnTo>
                        <a:pt x="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6" name="Freeform 1991">
                  <a:extLst>
                    <a:ext uri="{FF2B5EF4-FFF2-40B4-BE49-F238E27FC236}">
                      <a16:creationId xmlns:a16="http://schemas.microsoft.com/office/drawing/2014/main" id="{6256773A-BEB7-0939-8666-A664294B902B}"/>
                    </a:ext>
                  </a:extLst>
                </p:cNvPr>
                <p:cNvSpPr>
                  <a:spLocks/>
                </p:cNvSpPr>
                <p:nvPr/>
              </p:nvSpPr>
              <p:spPr bwMode="auto">
                <a:xfrm>
                  <a:off x="6170613" y="5156200"/>
                  <a:ext cx="1587" cy="1587"/>
                </a:xfrm>
                <a:custGeom>
                  <a:avLst/>
                  <a:gdLst>
                    <a:gd name="T0" fmla="*/ 0 w 9"/>
                    <a:gd name="T1" fmla="*/ 8 h 8"/>
                    <a:gd name="T2" fmla="*/ 9 w 9"/>
                    <a:gd name="T3" fmla="*/ 5 h 8"/>
                    <a:gd name="T4" fmla="*/ 0 w 9"/>
                    <a:gd name="T5" fmla="*/ 0 h 8"/>
                    <a:gd name="T6" fmla="*/ 0 w 9"/>
                    <a:gd name="T7" fmla="*/ 5 h 8"/>
                    <a:gd name="T8" fmla="*/ 0 w 9"/>
                    <a:gd name="T9" fmla="*/ 8 h 8"/>
                  </a:gdLst>
                  <a:ahLst/>
                  <a:cxnLst>
                    <a:cxn ang="0">
                      <a:pos x="T0" y="T1"/>
                    </a:cxn>
                    <a:cxn ang="0">
                      <a:pos x="T2" y="T3"/>
                    </a:cxn>
                    <a:cxn ang="0">
                      <a:pos x="T4" y="T5"/>
                    </a:cxn>
                    <a:cxn ang="0">
                      <a:pos x="T6" y="T7"/>
                    </a:cxn>
                    <a:cxn ang="0">
                      <a:pos x="T8" y="T9"/>
                    </a:cxn>
                  </a:cxnLst>
                  <a:rect l="0" t="0" r="r" b="b"/>
                  <a:pathLst>
                    <a:path w="9" h="8">
                      <a:moveTo>
                        <a:pt x="0" y="8"/>
                      </a:moveTo>
                      <a:lnTo>
                        <a:pt x="9" y="5"/>
                      </a:lnTo>
                      <a:lnTo>
                        <a:pt x="0" y="0"/>
                      </a:lnTo>
                      <a:lnTo>
                        <a:pt x="0" y="5"/>
                      </a:lnTo>
                      <a:lnTo>
                        <a:pt x="0" y="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89" name="Rectangle 82">
              <a:extLst>
                <a:ext uri="{FF2B5EF4-FFF2-40B4-BE49-F238E27FC236}">
                  <a16:creationId xmlns:a16="http://schemas.microsoft.com/office/drawing/2014/main" id="{5E7B19E1-B89D-6730-E18F-F317615601B7}"/>
                </a:ext>
              </a:extLst>
            </p:cNvPr>
            <p:cNvSpPr/>
            <p:nvPr/>
          </p:nvSpPr>
          <p:spPr>
            <a:xfrm>
              <a:off x="5748010" y="4923026"/>
              <a:ext cx="885600" cy="550800"/>
            </a:xfrm>
            <a:prstGeom prst="rect">
              <a:avLst/>
            </a:prstGeom>
            <a:noFill/>
            <a:ln w="63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grpSp>
    </p:spTree>
    <p:extLst>
      <p:ext uri="{BB962C8B-B14F-4D97-AF65-F5344CB8AC3E}">
        <p14:creationId xmlns:p14="http://schemas.microsoft.com/office/powerpoint/2010/main" val="36540566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25B0A-1694-C2F8-3CDA-61EC8B0F5181}"/>
            </a:ext>
          </a:extLst>
        </p:cNvPr>
        <p:cNvGrpSpPr/>
        <p:nvPr/>
      </p:nvGrpSpPr>
      <p:grpSpPr>
        <a:xfrm>
          <a:off x="0" y="0"/>
          <a:ext cx="0" cy="0"/>
          <a:chOff x="0" y="0"/>
          <a:chExt cx="0" cy="0"/>
        </a:xfrm>
      </p:grpSpPr>
      <p:pic>
        <p:nvPicPr>
          <p:cNvPr id="5" name="Immagine 4" descr="Immagine che contiene schermata, Elementi grafici, grafica, simbolo  Descrizione generata automaticamente">
            <a:extLst>
              <a:ext uri="{FF2B5EF4-FFF2-40B4-BE49-F238E27FC236}">
                <a16:creationId xmlns:a16="http://schemas.microsoft.com/office/drawing/2014/main" id="{54520D88-B92C-151C-3332-A3393D55225E}"/>
              </a:ext>
            </a:extLst>
          </p:cNvPr>
          <p:cNvPicPr>
            <a:picLocks noChangeAspect="1"/>
          </p:cNvPicPr>
          <p:nvPr/>
        </p:nvPicPr>
        <p:blipFill>
          <a:blip r:embed="rId2"/>
          <a:stretch>
            <a:fillRect/>
          </a:stretch>
        </p:blipFill>
        <p:spPr>
          <a:xfrm>
            <a:off x="-21264" y="-21264"/>
            <a:ext cx="1977656" cy="3275872"/>
          </a:xfrm>
          <a:prstGeom prst="rect">
            <a:avLst/>
          </a:prstGeom>
        </p:spPr>
      </p:pic>
      <p:pic>
        <p:nvPicPr>
          <p:cNvPr id="9" name="Immagine 8" descr="Immagine che contiene triangolo, bianco  Descrizione generata automaticamente">
            <a:extLst>
              <a:ext uri="{FF2B5EF4-FFF2-40B4-BE49-F238E27FC236}">
                <a16:creationId xmlns:a16="http://schemas.microsoft.com/office/drawing/2014/main" id="{0DA92F1B-3A6A-1EF6-AB9C-8C4E97D37F24}"/>
              </a:ext>
            </a:extLst>
          </p:cNvPr>
          <p:cNvPicPr>
            <a:picLocks noChangeAspect="1"/>
          </p:cNvPicPr>
          <p:nvPr/>
        </p:nvPicPr>
        <p:blipFill>
          <a:blip r:embed="rId3"/>
          <a:stretch>
            <a:fillRect/>
          </a:stretch>
        </p:blipFill>
        <p:spPr>
          <a:xfrm>
            <a:off x="11385550" y="5016500"/>
            <a:ext cx="806450" cy="1841500"/>
          </a:xfrm>
          <a:prstGeom prst="rect">
            <a:avLst/>
          </a:prstGeom>
        </p:spPr>
      </p:pic>
      <p:cxnSp>
        <p:nvCxnSpPr>
          <p:cNvPr id="10" name="Connettore 1 9">
            <a:extLst>
              <a:ext uri="{FF2B5EF4-FFF2-40B4-BE49-F238E27FC236}">
                <a16:creationId xmlns:a16="http://schemas.microsoft.com/office/drawing/2014/main" id="{CB59C821-5C74-64DF-CB2A-565951C0736F}"/>
              </a:ext>
            </a:extLst>
          </p:cNvPr>
          <p:cNvCxnSpPr>
            <a:cxnSpLocks/>
          </p:cNvCxnSpPr>
          <p:nvPr/>
        </p:nvCxnSpPr>
        <p:spPr>
          <a:xfrm>
            <a:off x="1919816" y="6149547"/>
            <a:ext cx="9037673"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11" name="Sottotitolo 2">
            <a:extLst>
              <a:ext uri="{FF2B5EF4-FFF2-40B4-BE49-F238E27FC236}">
                <a16:creationId xmlns:a16="http://schemas.microsoft.com/office/drawing/2014/main" id="{3FA8B284-5978-0F5C-2484-B36A2B66F6A8}"/>
              </a:ext>
            </a:extLst>
          </p:cNvPr>
          <p:cNvSpPr txBox="1">
            <a:spLocks/>
          </p:cNvSpPr>
          <p:nvPr/>
        </p:nvSpPr>
        <p:spPr>
          <a:xfrm>
            <a:off x="6250831" y="6224366"/>
            <a:ext cx="4805819" cy="36748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it-IT" sz="1100" dirty="0">
                <a:solidFill>
                  <a:schemeClr val="accent1">
                    <a:lumMod val="75000"/>
                  </a:schemeClr>
                </a:solidFill>
                <a:cs typeface="Kohinoor Bangla Medium" panose="02000000000000000000" pitchFamily="2" charset="77"/>
              </a:rPr>
              <a:t>Fiscalità internazionale – ODCEC Firenze 2026</a:t>
            </a:r>
          </a:p>
        </p:txBody>
      </p:sp>
      <p:pic>
        <p:nvPicPr>
          <p:cNvPr id="4" name="Immagine 3" descr="Immagine che contiene testo, Carattere, Elementi grafici, grafica  Descrizione generata automaticamente">
            <a:extLst>
              <a:ext uri="{FF2B5EF4-FFF2-40B4-BE49-F238E27FC236}">
                <a16:creationId xmlns:a16="http://schemas.microsoft.com/office/drawing/2014/main" id="{CDC8C3A5-A9DF-0BB3-B3D4-61AE2A423C75}"/>
              </a:ext>
            </a:extLst>
          </p:cNvPr>
          <p:cNvPicPr>
            <a:picLocks noChangeAspect="1"/>
          </p:cNvPicPr>
          <p:nvPr/>
        </p:nvPicPr>
        <p:blipFill>
          <a:blip r:embed="rId4"/>
          <a:stretch>
            <a:fillRect/>
          </a:stretch>
        </p:blipFill>
        <p:spPr>
          <a:xfrm>
            <a:off x="685516" y="572012"/>
            <a:ext cx="4142912" cy="1381744"/>
          </a:xfrm>
          <a:prstGeom prst="rect">
            <a:avLst/>
          </a:prstGeom>
        </p:spPr>
      </p:pic>
      <p:sp>
        <p:nvSpPr>
          <p:cNvPr id="17" name="TextBox_custom">
            <a:extLst>
              <a:ext uri="{FF2B5EF4-FFF2-40B4-BE49-F238E27FC236}">
                <a16:creationId xmlns:a16="http://schemas.microsoft.com/office/drawing/2014/main" id="{393882EF-5FEC-33BF-DC47-990958D6340F}"/>
              </a:ext>
            </a:extLst>
          </p:cNvPr>
          <p:cNvSpPr txBox="1">
            <a:spLocks/>
          </p:cNvSpPr>
          <p:nvPr/>
        </p:nvSpPr>
        <p:spPr>
          <a:xfrm>
            <a:off x="4148826" y="1657202"/>
            <a:ext cx="7249424" cy="2031325"/>
          </a:xfrm>
          <a:prstGeom prst="rect">
            <a:avLst/>
          </a:prstGeom>
          <a:noFill/>
        </p:spPr>
        <p:txBody>
          <a:bodyPr wrap="square" rtlCol="0" anchor="t">
            <a:spAutoFit/>
          </a:bodyPr>
          <a:lstStyle/>
          <a:p>
            <a:r>
              <a:rPr lang="it-IT" u="sng" dirty="0"/>
              <a:t>Finanziamenti attivi erogati da soggetto residente a soggetto UE</a:t>
            </a:r>
          </a:p>
          <a:p>
            <a:pPr algn="just"/>
            <a:endParaRPr lang="it-IT" dirty="0"/>
          </a:p>
          <a:p>
            <a:pPr marL="285750" indent="-285750" algn="just">
              <a:buFont typeface="Arial" panose="020B0604020202020204" pitchFamily="34" charset="0"/>
              <a:buChar char="•"/>
            </a:pPr>
            <a:r>
              <a:rPr lang="it-IT" b="0" i="0" dirty="0">
                <a:solidFill>
                  <a:srgbClr val="202122"/>
                </a:solidFill>
                <a:effectLst/>
                <a:cs typeface="Kohinoor Bangla" panose="02000000000000000000" pitchFamily="2" charset="77"/>
              </a:rPr>
              <a:t>Il finanziamento in esame è stato erogato da Alfa S.p.A. a Beta GMBH, società residente in Germania;</a:t>
            </a:r>
          </a:p>
          <a:p>
            <a:pPr marL="285750" indent="-285750" algn="just">
              <a:buFont typeface="Arial" panose="020B0604020202020204" pitchFamily="34" charset="0"/>
              <a:buChar char="•"/>
            </a:pPr>
            <a:r>
              <a:rPr lang="it-IT" b="0" i="0" dirty="0">
                <a:solidFill>
                  <a:srgbClr val="202122"/>
                </a:solidFill>
                <a:effectLst/>
                <a:cs typeface="Kohinoor Bangla" panose="02000000000000000000" pitchFamily="2" charset="77"/>
              </a:rPr>
              <a:t>Agli interessi percepiti da Alfa S.p.A., ove fossero rispettati i requisiti previsti dalla Direttiva 2003/49/CE, potrebbe essere applicato il regime di esenzione previsto dalla predetta Direttiva.</a:t>
            </a:r>
          </a:p>
        </p:txBody>
      </p:sp>
      <p:sp>
        <p:nvSpPr>
          <p:cNvPr id="2" name="Rettangolo 7">
            <a:extLst>
              <a:ext uri="{FF2B5EF4-FFF2-40B4-BE49-F238E27FC236}">
                <a16:creationId xmlns:a16="http://schemas.microsoft.com/office/drawing/2014/main" id="{2DE53D20-0AB9-440F-E728-7160B0C1AC63}"/>
              </a:ext>
            </a:extLst>
          </p:cNvPr>
          <p:cNvSpPr/>
          <p:nvPr/>
        </p:nvSpPr>
        <p:spPr>
          <a:xfrm>
            <a:off x="2350485" y="2657008"/>
            <a:ext cx="1310640" cy="467359"/>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it-IT" sz="1400" b="1" kern="0" dirty="0">
                <a:solidFill>
                  <a:srgbClr val="000000"/>
                </a:solidFill>
                <a:latin typeface="EYInterstate Light"/>
              </a:rPr>
              <a:t>Alfa SPA</a:t>
            </a:r>
          </a:p>
        </p:txBody>
      </p:sp>
      <p:sp>
        <p:nvSpPr>
          <p:cNvPr id="3" name="Rettangolo 17">
            <a:extLst>
              <a:ext uri="{FF2B5EF4-FFF2-40B4-BE49-F238E27FC236}">
                <a16:creationId xmlns:a16="http://schemas.microsoft.com/office/drawing/2014/main" id="{5C572563-21EA-BF57-C940-C98336F5E0A9}"/>
              </a:ext>
            </a:extLst>
          </p:cNvPr>
          <p:cNvSpPr/>
          <p:nvPr/>
        </p:nvSpPr>
        <p:spPr>
          <a:xfrm>
            <a:off x="2350485" y="5613568"/>
            <a:ext cx="1310640" cy="467359"/>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it-IT" sz="1400" b="1" kern="0" dirty="0">
                <a:solidFill>
                  <a:srgbClr val="000000"/>
                </a:solidFill>
                <a:latin typeface="EYInterstate Light"/>
              </a:rPr>
              <a:t>Beta GMBH</a:t>
            </a:r>
          </a:p>
        </p:txBody>
      </p:sp>
      <p:cxnSp>
        <p:nvCxnSpPr>
          <p:cNvPr id="7" name="Connettore a gomito 8">
            <a:extLst>
              <a:ext uri="{FF2B5EF4-FFF2-40B4-BE49-F238E27FC236}">
                <a16:creationId xmlns:a16="http://schemas.microsoft.com/office/drawing/2014/main" id="{B1B828D6-BDA3-0046-43D4-410DC41F81D6}"/>
              </a:ext>
            </a:extLst>
          </p:cNvPr>
          <p:cNvCxnSpPr>
            <a:stCxn id="2" idx="3"/>
            <a:endCxn id="3" idx="3"/>
          </p:cNvCxnSpPr>
          <p:nvPr/>
        </p:nvCxnSpPr>
        <p:spPr>
          <a:xfrm>
            <a:off x="3661125" y="2890688"/>
            <a:ext cx="12700" cy="2956560"/>
          </a:xfrm>
          <a:prstGeom prst="bentConnector3">
            <a:avLst>
              <a:gd name="adj1" fmla="val 1800000"/>
            </a:avLst>
          </a:prstGeom>
          <a:noFill/>
          <a:ln w="12700" cap="sq" cmpd="sng" algn="ctr">
            <a:solidFill>
              <a:schemeClr val="tx2"/>
            </a:solidFill>
            <a:prstDash val="solid"/>
            <a:miter lim="800000"/>
            <a:tailEnd type="triangle"/>
          </a:ln>
          <a:effectLst/>
        </p:spPr>
      </p:cxnSp>
      <p:cxnSp>
        <p:nvCxnSpPr>
          <p:cNvPr id="8" name="Connettore a gomito 10">
            <a:extLst>
              <a:ext uri="{FF2B5EF4-FFF2-40B4-BE49-F238E27FC236}">
                <a16:creationId xmlns:a16="http://schemas.microsoft.com/office/drawing/2014/main" id="{DB0AA225-F61B-921B-148B-82C5DEBD5F32}"/>
              </a:ext>
            </a:extLst>
          </p:cNvPr>
          <p:cNvCxnSpPr>
            <a:stCxn id="3" idx="1"/>
            <a:endCxn id="2" idx="1"/>
          </p:cNvCxnSpPr>
          <p:nvPr/>
        </p:nvCxnSpPr>
        <p:spPr>
          <a:xfrm rot="10800000">
            <a:off x="2350485" y="2890688"/>
            <a:ext cx="12700" cy="2956560"/>
          </a:xfrm>
          <a:prstGeom prst="bentConnector3">
            <a:avLst>
              <a:gd name="adj1" fmla="val 1800000"/>
            </a:avLst>
          </a:prstGeom>
          <a:noFill/>
          <a:ln w="12700" cap="sq" cmpd="sng" algn="ctr">
            <a:solidFill>
              <a:srgbClr val="00B050"/>
            </a:solidFill>
            <a:prstDash val="solid"/>
            <a:miter lim="800000"/>
            <a:tailEnd type="triangle"/>
          </a:ln>
          <a:effectLst/>
        </p:spPr>
      </p:cxnSp>
      <p:sp>
        <p:nvSpPr>
          <p:cNvPr id="12" name="CasellaDiTesto 12">
            <a:extLst>
              <a:ext uri="{FF2B5EF4-FFF2-40B4-BE49-F238E27FC236}">
                <a16:creationId xmlns:a16="http://schemas.microsoft.com/office/drawing/2014/main" id="{4153BDCA-D091-E9A6-9A21-0B934320486F}"/>
              </a:ext>
            </a:extLst>
          </p:cNvPr>
          <p:cNvSpPr txBox="1"/>
          <p:nvPr/>
        </p:nvSpPr>
        <p:spPr>
          <a:xfrm>
            <a:off x="1135350" y="4239596"/>
            <a:ext cx="914400" cy="258740"/>
          </a:xfrm>
          <a:prstGeom prst="rect">
            <a:avLst/>
          </a:prstGeom>
          <a:noFill/>
          <a:ln w="12700" cap="sq">
            <a:noFill/>
            <a:miter lim="800000"/>
          </a:ln>
        </p:spPr>
        <p:txBody>
          <a:bodyPr wrap="none" lIns="0" tIns="0" rIns="0" bIns="0" rtlCol="0">
            <a:noAutofit/>
          </a:bodyPr>
          <a:lstStyle/>
          <a:p>
            <a:pPr algn="ctr" defTabSz="685434">
              <a:spcAft>
                <a:spcPts val="600"/>
              </a:spcAft>
              <a:buClr>
                <a:srgbClr val="FFE600"/>
              </a:buClr>
              <a:buSzPct val="80000"/>
            </a:pPr>
            <a:r>
              <a:rPr lang="it-IT" sz="1400" dirty="0">
                <a:solidFill>
                  <a:srgbClr val="00B050"/>
                </a:solidFill>
                <a:latin typeface="EYInterstate Light" panose="02000506000000020004" pitchFamily="2" charset="0"/>
              </a:rPr>
              <a:t>Interessi</a:t>
            </a:r>
            <a:endParaRPr lang="it-IT" dirty="0">
              <a:solidFill>
                <a:srgbClr val="00B050"/>
              </a:solidFill>
              <a:latin typeface="EYInterstate Light"/>
            </a:endParaRPr>
          </a:p>
        </p:txBody>
      </p:sp>
      <p:grpSp>
        <p:nvGrpSpPr>
          <p:cNvPr id="13" name="Group 4178">
            <a:extLst>
              <a:ext uri="{FF2B5EF4-FFF2-40B4-BE49-F238E27FC236}">
                <a16:creationId xmlns:a16="http://schemas.microsoft.com/office/drawing/2014/main" id="{D72139AF-96D4-D631-2F87-348544797BEE}"/>
              </a:ext>
            </a:extLst>
          </p:cNvPr>
          <p:cNvGrpSpPr/>
          <p:nvPr/>
        </p:nvGrpSpPr>
        <p:grpSpPr>
          <a:xfrm>
            <a:off x="2778558" y="2187422"/>
            <a:ext cx="454494" cy="326184"/>
            <a:chOff x="486188" y="3217863"/>
            <a:chExt cx="885825" cy="550862"/>
          </a:xfrm>
        </p:grpSpPr>
        <p:grpSp>
          <p:nvGrpSpPr>
            <p:cNvPr id="14" name="Group 4177">
              <a:extLst>
                <a:ext uri="{FF2B5EF4-FFF2-40B4-BE49-F238E27FC236}">
                  <a16:creationId xmlns:a16="http://schemas.microsoft.com/office/drawing/2014/main" id="{6B2206EC-4381-A6D1-D107-119AE1D321A2}"/>
                </a:ext>
              </a:extLst>
            </p:cNvPr>
            <p:cNvGrpSpPr/>
            <p:nvPr/>
          </p:nvGrpSpPr>
          <p:grpSpPr>
            <a:xfrm>
              <a:off x="486188" y="3217863"/>
              <a:ext cx="885825" cy="550862"/>
              <a:chOff x="614363" y="3217863"/>
              <a:chExt cx="885825" cy="550862"/>
            </a:xfrm>
          </p:grpSpPr>
          <p:sp>
            <p:nvSpPr>
              <p:cNvPr id="16" name="Rectangle 103">
                <a:extLst>
                  <a:ext uri="{FF2B5EF4-FFF2-40B4-BE49-F238E27FC236}">
                    <a16:creationId xmlns:a16="http://schemas.microsoft.com/office/drawing/2014/main" id="{7F594CF8-E72B-4717-154E-03AF3BFFEF9B}"/>
                  </a:ext>
                </a:extLst>
              </p:cNvPr>
              <p:cNvSpPr>
                <a:spLocks noChangeArrowheads="1"/>
              </p:cNvSpPr>
              <p:nvPr/>
            </p:nvSpPr>
            <p:spPr bwMode="auto">
              <a:xfrm>
                <a:off x="1208088" y="3217863"/>
                <a:ext cx="292100" cy="550862"/>
              </a:xfrm>
              <a:prstGeom prst="rect">
                <a:avLst/>
              </a:prstGeom>
              <a:solidFill>
                <a:srgbClr val="E3001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Rectangle 104">
                <a:extLst>
                  <a:ext uri="{FF2B5EF4-FFF2-40B4-BE49-F238E27FC236}">
                    <a16:creationId xmlns:a16="http://schemas.microsoft.com/office/drawing/2014/main" id="{ECFA615C-8706-8D7D-FD57-E3F7E34B31B0}"/>
                  </a:ext>
                </a:extLst>
              </p:cNvPr>
              <p:cNvSpPr>
                <a:spLocks noChangeArrowheads="1"/>
              </p:cNvSpPr>
              <p:nvPr/>
            </p:nvSpPr>
            <p:spPr bwMode="auto">
              <a:xfrm>
                <a:off x="614363" y="3217863"/>
                <a:ext cx="292100" cy="550862"/>
              </a:xfrm>
              <a:prstGeom prst="rect">
                <a:avLst/>
              </a:prstGeom>
              <a:solidFill>
                <a:srgbClr val="2A8D2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Rectangle 105">
                <a:extLst>
                  <a:ext uri="{FF2B5EF4-FFF2-40B4-BE49-F238E27FC236}">
                    <a16:creationId xmlns:a16="http://schemas.microsoft.com/office/drawing/2014/main" id="{4BA4854F-D9C0-8B43-0827-8CF5DDF1E36F}"/>
                  </a:ext>
                </a:extLst>
              </p:cNvPr>
              <p:cNvSpPr>
                <a:spLocks noChangeArrowheads="1"/>
              </p:cNvSpPr>
              <p:nvPr/>
            </p:nvSpPr>
            <p:spPr bwMode="auto">
              <a:xfrm>
                <a:off x="904875" y="3217863"/>
                <a:ext cx="303213" cy="55086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5" name="Rectangle 167">
              <a:extLst>
                <a:ext uri="{FF2B5EF4-FFF2-40B4-BE49-F238E27FC236}">
                  <a16:creationId xmlns:a16="http://schemas.microsoft.com/office/drawing/2014/main" id="{1719EC99-36B1-87CE-CFF3-411EE54100E5}"/>
                </a:ext>
              </a:extLst>
            </p:cNvPr>
            <p:cNvSpPr/>
            <p:nvPr/>
          </p:nvSpPr>
          <p:spPr>
            <a:xfrm>
              <a:off x="486188" y="3217863"/>
              <a:ext cx="885600" cy="550800"/>
            </a:xfrm>
            <a:prstGeom prst="rect">
              <a:avLst/>
            </a:prstGeom>
            <a:noFill/>
            <a:ln w="63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grpSp>
      <p:grpSp>
        <p:nvGrpSpPr>
          <p:cNvPr id="20" name="Group 471">
            <a:extLst>
              <a:ext uri="{FF2B5EF4-FFF2-40B4-BE49-F238E27FC236}">
                <a16:creationId xmlns:a16="http://schemas.microsoft.com/office/drawing/2014/main" id="{4CAC6BC6-8F4B-D6DE-6538-0042B7C4C300}"/>
              </a:ext>
            </a:extLst>
          </p:cNvPr>
          <p:cNvGrpSpPr/>
          <p:nvPr/>
        </p:nvGrpSpPr>
        <p:grpSpPr>
          <a:xfrm>
            <a:off x="2700812" y="6218168"/>
            <a:ext cx="453600" cy="327600"/>
            <a:chOff x="1804536" y="4910200"/>
            <a:chExt cx="885600" cy="550800"/>
          </a:xfrm>
        </p:grpSpPr>
        <p:grpSp>
          <p:nvGrpSpPr>
            <p:cNvPr id="21" name="Group 470">
              <a:extLst>
                <a:ext uri="{FF2B5EF4-FFF2-40B4-BE49-F238E27FC236}">
                  <a16:creationId xmlns:a16="http://schemas.microsoft.com/office/drawing/2014/main" id="{D7A77B5F-278F-A352-99DF-52A803CE9200}"/>
                </a:ext>
              </a:extLst>
            </p:cNvPr>
            <p:cNvGrpSpPr/>
            <p:nvPr/>
          </p:nvGrpSpPr>
          <p:grpSpPr>
            <a:xfrm>
              <a:off x="1804536" y="4910200"/>
              <a:ext cx="885600" cy="550800"/>
              <a:chOff x="1943100" y="4905375"/>
              <a:chExt cx="876300" cy="546101"/>
            </a:xfrm>
          </p:grpSpPr>
          <p:sp>
            <p:nvSpPr>
              <p:cNvPr id="23" name="Rectangle 401">
                <a:extLst>
                  <a:ext uri="{FF2B5EF4-FFF2-40B4-BE49-F238E27FC236}">
                    <a16:creationId xmlns:a16="http://schemas.microsoft.com/office/drawing/2014/main" id="{A961A188-F45D-4A4F-685C-B593956A299A}"/>
                  </a:ext>
                </a:extLst>
              </p:cNvPr>
              <p:cNvSpPr>
                <a:spLocks noChangeArrowheads="1"/>
              </p:cNvSpPr>
              <p:nvPr/>
            </p:nvSpPr>
            <p:spPr bwMode="auto">
              <a:xfrm>
                <a:off x="1943100" y="5268913"/>
                <a:ext cx="876300" cy="182563"/>
              </a:xfrm>
              <a:prstGeom prst="rect">
                <a:avLst/>
              </a:prstGeom>
              <a:solidFill>
                <a:srgbClr val="FFDB0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Rectangle 402">
                <a:extLst>
                  <a:ext uri="{FF2B5EF4-FFF2-40B4-BE49-F238E27FC236}">
                    <a16:creationId xmlns:a16="http://schemas.microsoft.com/office/drawing/2014/main" id="{F3C88C03-9A7B-7ED5-69A3-CABA61BE3832}"/>
                  </a:ext>
                </a:extLst>
              </p:cNvPr>
              <p:cNvSpPr>
                <a:spLocks noChangeArrowheads="1"/>
              </p:cNvSpPr>
              <p:nvPr/>
            </p:nvSpPr>
            <p:spPr bwMode="auto">
              <a:xfrm>
                <a:off x="1943100" y="5086350"/>
                <a:ext cx="876300" cy="182563"/>
              </a:xfrm>
              <a:prstGeom prst="rect">
                <a:avLst/>
              </a:prstGeom>
              <a:solidFill>
                <a:srgbClr val="E2002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Rectangle 403">
                <a:extLst>
                  <a:ext uri="{FF2B5EF4-FFF2-40B4-BE49-F238E27FC236}">
                    <a16:creationId xmlns:a16="http://schemas.microsoft.com/office/drawing/2014/main" id="{91ACFD87-EF99-2526-4DA5-872D0E6B6F5E}"/>
                  </a:ext>
                </a:extLst>
              </p:cNvPr>
              <p:cNvSpPr>
                <a:spLocks noChangeArrowheads="1"/>
              </p:cNvSpPr>
              <p:nvPr/>
            </p:nvSpPr>
            <p:spPr bwMode="auto">
              <a:xfrm>
                <a:off x="1943100" y="4905375"/>
                <a:ext cx="876300" cy="1809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2" name="Rectangle 494">
              <a:extLst>
                <a:ext uri="{FF2B5EF4-FFF2-40B4-BE49-F238E27FC236}">
                  <a16:creationId xmlns:a16="http://schemas.microsoft.com/office/drawing/2014/main" id="{8B2E474A-D086-A004-63DE-84AE000E2F1F}"/>
                </a:ext>
              </a:extLst>
            </p:cNvPr>
            <p:cNvSpPr/>
            <p:nvPr/>
          </p:nvSpPr>
          <p:spPr>
            <a:xfrm>
              <a:off x="1804536" y="4910200"/>
              <a:ext cx="885600" cy="550800"/>
            </a:xfrm>
            <a:prstGeom prst="rect">
              <a:avLst/>
            </a:prstGeom>
            <a:noFill/>
            <a:ln w="63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grpSp>
    </p:spTree>
    <p:extLst>
      <p:ext uri="{BB962C8B-B14F-4D97-AF65-F5344CB8AC3E}">
        <p14:creationId xmlns:p14="http://schemas.microsoft.com/office/powerpoint/2010/main" val="6780234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56CDE-6B51-A3FF-F7EF-5FA291DFD528}"/>
            </a:ext>
          </a:extLst>
        </p:cNvPr>
        <p:cNvGrpSpPr/>
        <p:nvPr/>
      </p:nvGrpSpPr>
      <p:grpSpPr>
        <a:xfrm>
          <a:off x="0" y="0"/>
          <a:ext cx="0" cy="0"/>
          <a:chOff x="0" y="0"/>
          <a:chExt cx="0" cy="0"/>
        </a:xfrm>
      </p:grpSpPr>
      <p:pic>
        <p:nvPicPr>
          <p:cNvPr id="5" name="Immagine 4" descr="Immagine che contiene schermata, Elementi grafici, grafica, simbolo  Descrizione generata automaticamente">
            <a:extLst>
              <a:ext uri="{FF2B5EF4-FFF2-40B4-BE49-F238E27FC236}">
                <a16:creationId xmlns:a16="http://schemas.microsoft.com/office/drawing/2014/main" id="{211B3D9C-2DAE-6CF0-444C-6E53D0CFD0ED}"/>
              </a:ext>
            </a:extLst>
          </p:cNvPr>
          <p:cNvPicPr>
            <a:picLocks noChangeAspect="1"/>
          </p:cNvPicPr>
          <p:nvPr/>
        </p:nvPicPr>
        <p:blipFill>
          <a:blip r:embed="rId2"/>
          <a:stretch>
            <a:fillRect/>
          </a:stretch>
        </p:blipFill>
        <p:spPr>
          <a:xfrm>
            <a:off x="-21264" y="-21264"/>
            <a:ext cx="1977656" cy="3275872"/>
          </a:xfrm>
          <a:prstGeom prst="rect">
            <a:avLst/>
          </a:prstGeom>
        </p:spPr>
      </p:pic>
      <p:pic>
        <p:nvPicPr>
          <p:cNvPr id="9" name="Immagine 8" descr="Immagine che contiene triangolo, bianco  Descrizione generata automaticamente">
            <a:extLst>
              <a:ext uri="{FF2B5EF4-FFF2-40B4-BE49-F238E27FC236}">
                <a16:creationId xmlns:a16="http://schemas.microsoft.com/office/drawing/2014/main" id="{3492D87C-CC8C-505A-2D2D-A36CCEF9B371}"/>
              </a:ext>
            </a:extLst>
          </p:cNvPr>
          <p:cNvPicPr>
            <a:picLocks noChangeAspect="1"/>
          </p:cNvPicPr>
          <p:nvPr/>
        </p:nvPicPr>
        <p:blipFill>
          <a:blip r:embed="rId3"/>
          <a:stretch>
            <a:fillRect/>
          </a:stretch>
        </p:blipFill>
        <p:spPr>
          <a:xfrm>
            <a:off x="11385550" y="5016500"/>
            <a:ext cx="806450" cy="1841500"/>
          </a:xfrm>
          <a:prstGeom prst="rect">
            <a:avLst/>
          </a:prstGeom>
        </p:spPr>
      </p:pic>
      <p:cxnSp>
        <p:nvCxnSpPr>
          <p:cNvPr id="10" name="Connettore 1 9">
            <a:extLst>
              <a:ext uri="{FF2B5EF4-FFF2-40B4-BE49-F238E27FC236}">
                <a16:creationId xmlns:a16="http://schemas.microsoft.com/office/drawing/2014/main" id="{62C81166-42FD-0453-6CFC-C95380F8E4A9}"/>
              </a:ext>
            </a:extLst>
          </p:cNvPr>
          <p:cNvCxnSpPr>
            <a:cxnSpLocks/>
          </p:cNvCxnSpPr>
          <p:nvPr/>
        </p:nvCxnSpPr>
        <p:spPr>
          <a:xfrm>
            <a:off x="1919816" y="6149547"/>
            <a:ext cx="9037673"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11" name="Sottotitolo 2">
            <a:extLst>
              <a:ext uri="{FF2B5EF4-FFF2-40B4-BE49-F238E27FC236}">
                <a16:creationId xmlns:a16="http://schemas.microsoft.com/office/drawing/2014/main" id="{75425935-81AE-0E87-0659-448CF08CD446}"/>
              </a:ext>
            </a:extLst>
          </p:cNvPr>
          <p:cNvSpPr txBox="1">
            <a:spLocks/>
          </p:cNvSpPr>
          <p:nvPr/>
        </p:nvSpPr>
        <p:spPr>
          <a:xfrm>
            <a:off x="6250831" y="6224366"/>
            <a:ext cx="4805819" cy="36748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it-IT" sz="1100" dirty="0">
                <a:solidFill>
                  <a:schemeClr val="accent1">
                    <a:lumMod val="75000"/>
                  </a:schemeClr>
                </a:solidFill>
                <a:cs typeface="Kohinoor Bangla Medium" panose="02000000000000000000" pitchFamily="2" charset="77"/>
              </a:rPr>
              <a:t>Fiscalità internazionale – ODCEC Firenze 2026</a:t>
            </a:r>
          </a:p>
        </p:txBody>
      </p:sp>
      <p:pic>
        <p:nvPicPr>
          <p:cNvPr id="4" name="Immagine 3" descr="Immagine che contiene testo, Carattere, Elementi grafici, grafica  Descrizione generata automaticamente">
            <a:extLst>
              <a:ext uri="{FF2B5EF4-FFF2-40B4-BE49-F238E27FC236}">
                <a16:creationId xmlns:a16="http://schemas.microsoft.com/office/drawing/2014/main" id="{ED12C31B-840F-54F9-6A11-7D0B5E4C98B5}"/>
              </a:ext>
            </a:extLst>
          </p:cNvPr>
          <p:cNvPicPr>
            <a:picLocks noChangeAspect="1"/>
          </p:cNvPicPr>
          <p:nvPr/>
        </p:nvPicPr>
        <p:blipFill>
          <a:blip r:embed="rId4"/>
          <a:stretch>
            <a:fillRect/>
          </a:stretch>
        </p:blipFill>
        <p:spPr>
          <a:xfrm>
            <a:off x="685516" y="572012"/>
            <a:ext cx="4142912" cy="1381744"/>
          </a:xfrm>
          <a:prstGeom prst="rect">
            <a:avLst/>
          </a:prstGeom>
        </p:spPr>
      </p:pic>
      <p:sp>
        <p:nvSpPr>
          <p:cNvPr id="17" name="TextBox_custom">
            <a:extLst>
              <a:ext uri="{FF2B5EF4-FFF2-40B4-BE49-F238E27FC236}">
                <a16:creationId xmlns:a16="http://schemas.microsoft.com/office/drawing/2014/main" id="{AB7D158E-7B87-8F6B-A0CD-7EAD56715381}"/>
              </a:ext>
            </a:extLst>
          </p:cNvPr>
          <p:cNvSpPr txBox="1">
            <a:spLocks/>
          </p:cNvSpPr>
          <p:nvPr/>
        </p:nvSpPr>
        <p:spPr>
          <a:xfrm>
            <a:off x="1811547" y="1657202"/>
            <a:ext cx="9586703" cy="923330"/>
          </a:xfrm>
          <a:prstGeom prst="rect">
            <a:avLst/>
          </a:prstGeom>
          <a:noFill/>
        </p:spPr>
        <p:txBody>
          <a:bodyPr wrap="square" rtlCol="0" anchor="t">
            <a:spAutoFit/>
          </a:bodyPr>
          <a:lstStyle/>
          <a:p>
            <a:r>
              <a:rPr lang="it-IT" u="sng" dirty="0"/>
              <a:t>Interessi passivi – Adempimenti dichiarativi</a:t>
            </a:r>
          </a:p>
          <a:p>
            <a:endParaRPr lang="it-IT" dirty="0"/>
          </a:p>
          <a:p>
            <a:endParaRPr lang="it-IT" dirty="0"/>
          </a:p>
        </p:txBody>
      </p:sp>
      <p:pic>
        <p:nvPicPr>
          <p:cNvPr id="28" name="Picture 27">
            <a:extLst>
              <a:ext uri="{FF2B5EF4-FFF2-40B4-BE49-F238E27FC236}">
                <a16:creationId xmlns:a16="http://schemas.microsoft.com/office/drawing/2014/main" id="{B71905DA-AD9B-626B-53B4-0BC039C395F0}"/>
              </a:ext>
            </a:extLst>
          </p:cNvPr>
          <p:cNvPicPr>
            <a:picLocks noChangeAspect="1"/>
          </p:cNvPicPr>
          <p:nvPr/>
        </p:nvPicPr>
        <p:blipFill>
          <a:blip r:embed="rId5"/>
          <a:stretch>
            <a:fillRect/>
          </a:stretch>
        </p:blipFill>
        <p:spPr>
          <a:xfrm>
            <a:off x="1034349" y="2389650"/>
            <a:ext cx="10985944" cy="3834716"/>
          </a:xfrm>
          <a:prstGeom prst="rect">
            <a:avLst/>
          </a:prstGeom>
        </p:spPr>
      </p:pic>
    </p:spTree>
    <p:extLst>
      <p:ext uri="{BB962C8B-B14F-4D97-AF65-F5344CB8AC3E}">
        <p14:creationId xmlns:p14="http://schemas.microsoft.com/office/powerpoint/2010/main" val="647954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descr="Immagine che contiene schermata, Elementi grafici, grafica, simbolo  Descrizione generata automaticamente">
            <a:extLst>
              <a:ext uri="{FF2B5EF4-FFF2-40B4-BE49-F238E27FC236}">
                <a16:creationId xmlns:a16="http://schemas.microsoft.com/office/drawing/2014/main" id="{2AB351CE-560E-1C17-5EAB-057CE4B03386}"/>
              </a:ext>
            </a:extLst>
          </p:cNvPr>
          <p:cNvPicPr>
            <a:picLocks noChangeAspect="1"/>
          </p:cNvPicPr>
          <p:nvPr/>
        </p:nvPicPr>
        <p:blipFill>
          <a:blip r:embed="rId2"/>
          <a:stretch>
            <a:fillRect/>
          </a:stretch>
        </p:blipFill>
        <p:spPr>
          <a:xfrm>
            <a:off x="-21264" y="-21264"/>
            <a:ext cx="1977656" cy="3275872"/>
          </a:xfrm>
          <a:prstGeom prst="rect">
            <a:avLst/>
          </a:prstGeom>
        </p:spPr>
      </p:pic>
      <p:pic>
        <p:nvPicPr>
          <p:cNvPr id="9" name="Immagine 8" descr="Immagine che contiene triangolo, bianco  Descrizione generata automaticamente">
            <a:extLst>
              <a:ext uri="{FF2B5EF4-FFF2-40B4-BE49-F238E27FC236}">
                <a16:creationId xmlns:a16="http://schemas.microsoft.com/office/drawing/2014/main" id="{F7C83799-27D4-69EB-FBC5-503F63B6CBEF}"/>
              </a:ext>
            </a:extLst>
          </p:cNvPr>
          <p:cNvPicPr>
            <a:picLocks noChangeAspect="1"/>
          </p:cNvPicPr>
          <p:nvPr/>
        </p:nvPicPr>
        <p:blipFill>
          <a:blip r:embed="rId3"/>
          <a:stretch>
            <a:fillRect/>
          </a:stretch>
        </p:blipFill>
        <p:spPr>
          <a:xfrm>
            <a:off x="11385550" y="5016500"/>
            <a:ext cx="806450" cy="1841500"/>
          </a:xfrm>
          <a:prstGeom prst="rect">
            <a:avLst/>
          </a:prstGeom>
        </p:spPr>
      </p:pic>
      <p:cxnSp>
        <p:nvCxnSpPr>
          <p:cNvPr id="10" name="Connettore 1 9">
            <a:extLst>
              <a:ext uri="{FF2B5EF4-FFF2-40B4-BE49-F238E27FC236}">
                <a16:creationId xmlns:a16="http://schemas.microsoft.com/office/drawing/2014/main" id="{9033364C-9BEB-4533-A068-C23B6B05BE7C}"/>
              </a:ext>
            </a:extLst>
          </p:cNvPr>
          <p:cNvCxnSpPr>
            <a:cxnSpLocks/>
          </p:cNvCxnSpPr>
          <p:nvPr/>
        </p:nvCxnSpPr>
        <p:spPr>
          <a:xfrm>
            <a:off x="1919816" y="6149547"/>
            <a:ext cx="9037673"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11" name="Sottotitolo 2">
            <a:extLst>
              <a:ext uri="{FF2B5EF4-FFF2-40B4-BE49-F238E27FC236}">
                <a16:creationId xmlns:a16="http://schemas.microsoft.com/office/drawing/2014/main" id="{807B2AC5-E633-E7F2-0233-68A06377DA2D}"/>
              </a:ext>
            </a:extLst>
          </p:cNvPr>
          <p:cNvSpPr txBox="1">
            <a:spLocks/>
          </p:cNvSpPr>
          <p:nvPr/>
        </p:nvSpPr>
        <p:spPr>
          <a:xfrm>
            <a:off x="6250831" y="6224366"/>
            <a:ext cx="4805819" cy="36748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it-IT" sz="1100" dirty="0">
                <a:solidFill>
                  <a:schemeClr val="accent1">
                    <a:lumMod val="75000"/>
                  </a:schemeClr>
                </a:solidFill>
                <a:cs typeface="Kohinoor Bangla Medium" panose="02000000000000000000" pitchFamily="2" charset="77"/>
              </a:rPr>
              <a:t>Fiscalità internazionale – ODCEC Firenze 2026</a:t>
            </a:r>
          </a:p>
        </p:txBody>
      </p:sp>
      <p:sp>
        <p:nvSpPr>
          <p:cNvPr id="2" name="CasellaDiTesto 1">
            <a:extLst>
              <a:ext uri="{FF2B5EF4-FFF2-40B4-BE49-F238E27FC236}">
                <a16:creationId xmlns:a16="http://schemas.microsoft.com/office/drawing/2014/main" id="{85F391B4-9804-3B8C-EEF2-BFD3A48E1448}"/>
              </a:ext>
            </a:extLst>
          </p:cNvPr>
          <p:cNvSpPr txBox="1"/>
          <p:nvPr/>
        </p:nvSpPr>
        <p:spPr>
          <a:xfrm>
            <a:off x="1792953" y="1953756"/>
            <a:ext cx="9164535" cy="369332"/>
          </a:xfrm>
          <a:prstGeom prst="rect">
            <a:avLst/>
          </a:prstGeom>
          <a:noFill/>
        </p:spPr>
        <p:txBody>
          <a:bodyPr wrap="square" rtlCol="0">
            <a:spAutoFit/>
          </a:bodyPr>
          <a:lstStyle/>
          <a:p>
            <a:r>
              <a:rPr lang="it-IT" u="sng" dirty="0"/>
              <a:t>Regime di tassazione dei dividendi per il percettore (Art. 23 T.U.I.R.)</a:t>
            </a:r>
          </a:p>
        </p:txBody>
      </p:sp>
      <p:pic>
        <p:nvPicPr>
          <p:cNvPr id="4" name="Immagine 3" descr="Immagine che contiene testo, Carattere, Elementi grafici, grafica  Descrizione generata automaticamente">
            <a:extLst>
              <a:ext uri="{FF2B5EF4-FFF2-40B4-BE49-F238E27FC236}">
                <a16:creationId xmlns:a16="http://schemas.microsoft.com/office/drawing/2014/main" id="{977AFAC4-88BB-C14A-B6C5-8641635E5DE7}"/>
              </a:ext>
            </a:extLst>
          </p:cNvPr>
          <p:cNvPicPr>
            <a:picLocks noChangeAspect="1"/>
          </p:cNvPicPr>
          <p:nvPr/>
        </p:nvPicPr>
        <p:blipFill>
          <a:blip r:embed="rId4"/>
          <a:stretch>
            <a:fillRect/>
          </a:stretch>
        </p:blipFill>
        <p:spPr>
          <a:xfrm>
            <a:off x="685516" y="572012"/>
            <a:ext cx="4142912" cy="1381744"/>
          </a:xfrm>
          <a:prstGeom prst="rect">
            <a:avLst/>
          </a:prstGeom>
        </p:spPr>
      </p:pic>
      <p:sp>
        <p:nvSpPr>
          <p:cNvPr id="17" name="TextBox_custom"/>
          <p:cNvSpPr txBox="1">
            <a:spLocks/>
          </p:cNvSpPr>
          <p:nvPr/>
        </p:nvSpPr>
        <p:spPr>
          <a:xfrm>
            <a:off x="1856384" y="4540986"/>
            <a:ext cx="9590867" cy="1317412"/>
          </a:xfrm>
          <a:prstGeom prst="rect">
            <a:avLst/>
          </a:prstGeom>
          <a:noFill/>
        </p:spPr>
        <p:txBody>
          <a:bodyPr wrap="square" rtlCol="0" anchor="t">
            <a:spAutoFit/>
          </a:bodyPr>
          <a:lstStyle/>
          <a:p>
            <a:pPr marL="342900" indent="-342900" algn="l">
              <a:lnSpc>
                <a:spcPts val="1500"/>
              </a:lnSpc>
              <a:spcBef>
                <a:spcPts val="200"/>
              </a:spcBef>
              <a:buChar char="•"/>
            </a:pPr>
            <a:endParaRPr lang="it-IT" sz="2000" b="0" i="0" dirty="0">
              <a:solidFill>
                <a:srgbClr val="202122"/>
              </a:solidFill>
              <a:effectLst/>
              <a:cs typeface="Kohinoor Bangla" panose="02000000000000000000" pitchFamily="2" charset="77"/>
            </a:endParaRPr>
          </a:p>
          <a:p>
            <a:pPr algn="just">
              <a:lnSpc>
                <a:spcPts val="1500"/>
              </a:lnSpc>
              <a:spcBef>
                <a:spcPts val="200"/>
              </a:spcBef>
            </a:pPr>
            <a:r>
              <a:rPr lang="it-IT" sz="2000" b="0" i="0" dirty="0">
                <a:solidFill>
                  <a:srgbClr val="202122"/>
                </a:solidFill>
                <a:effectLst/>
                <a:cs typeface="Kohinoor Bangla" panose="02000000000000000000" pitchFamily="2" charset="77"/>
              </a:rPr>
              <a:t>Ai fini dell'applicazione dell'imposta nei confronti dei non residenti si considerano prodotti nel territorio dello Stato:</a:t>
            </a:r>
          </a:p>
          <a:p>
            <a:pPr marL="342900" indent="-342900" algn="just">
              <a:lnSpc>
                <a:spcPts val="1500"/>
              </a:lnSpc>
              <a:spcBef>
                <a:spcPts val="200"/>
              </a:spcBef>
              <a:buFont typeface="Arial" panose="020B0604020202020204" pitchFamily="34" charset="0"/>
              <a:buChar char="•"/>
            </a:pPr>
            <a:r>
              <a:rPr lang="it-IT" sz="2000" b="0" i="0" dirty="0">
                <a:solidFill>
                  <a:srgbClr val="202122"/>
                </a:solidFill>
                <a:effectLst/>
                <a:cs typeface="Kohinoor Bangla" panose="02000000000000000000" pitchFamily="2" charset="77"/>
              </a:rPr>
              <a:t>i redditi di capitale corrisposti dallo Stato, da soggetti residenti nel territorio dello Stato o da stabili organizzazioni nel territorio stesso di soggetti non residenti, con esclusione degli interessi e altri proventi derivanti da depositi e conti correnti bancari e postali;</a:t>
            </a:r>
          </a:p>
        </p:txBody>
      </p:sp>
      <p:graphicFrame>
        <p:nvGraphicFramePr>
          <p:cNvPr id="18" name="Table 17">
            <a:extLst>
              <a:ext uri="{FF2B5EF4-FFF2-40B4-BE49-F238E27FC236}">
                <a16:creationId xmlns:a16="http://schemas.microsoft.com/office/drawing/2014/main" id="{093E0767-E5BE-469E-F863-52C4B98A70C6}"/>
              </a:ext>
            </a:extLst>
          </p:cNvPr>
          <p:cNvGraphicFramePr>
            <a:graphicFrameLocks noGrp="1"/>
          </p:cNvGraphicFramePr>
          <p:nvPr>
            <p:extLst>
              <p:ext uri="{D42A27DB-BD31-4B8C-83A1-F6EECF244321}">
                <p14:modId xmlns:p14="http://schemas.microsoft.com/office/powerpoint/2010/main" val="560465937"/>
              </p:ext>
            </p:extLst>
          </p:nvPr>
        </p:nvGraphicFramePr>
        <p:xfrm>
          <a:off x="1919816" y="2369647"/>
          <a:ext cx="9527435" cy="2096521"/>
        </p:xfrm>
        <a:graphic>
          <a:graphicData uri="http://schemas.openxmlformats.org/drawingml/2006/table">
            <a:tbl>
              <a:tblPr firstRow="1" bandRow="1">
                <a:tableStyleId>{21E4AEA4-8DFA-4A89-87EB-49C32662AFE0}</a:tableStyleId>
              </a:tblPr>
              <a:tblGrid>
                <a:gridCol w="1905487">
                  <a:extLst>
                    <a:ext uri="{9D8B030D-6E8A-4147-A177-3AD203B41FA5}">
                      <a16:colId xmlns:a16="http://schemas.microsoft.com/office/drawing/2014/main" val="20000"/>
                    </a:ext>
                  </a:extLst>
                </a:gridCol>
                <a:gridCol w="1905487">
                  <a:extLst>
                    <a:ext uri="{9D8B030D-6E8A-4147-A177-3AD203B41FA5}">
                      <a16:colId xmlns:a16="http://schemas.microsoft.com/office/drawing/2014/main" val="20001"/>
                    </a:ext>
                  </a:extLst>
                </a:gridCol>
                <a:gridCol w="1905487">
                  <a:extLst>
                    <a:ext uri="{9D8B030D-6E8A-4147-A177-3AD203B41FA5}">
                      <a16:colId xmlns:a16="http://schemas.microsoft.com/office/drawing/2014/main" val="20002"/>
                    </a:ext>
                  </a:extLst>
                </a:gridCol>
                <a:gridCol w="1905487">
                  <a:extLst>
                    <a:ext uri="{9D8B030D-6E8A-4147-A177-3AD203B41FA5}">
                      <a16:colId xmlns:a16="http://schemas.microsoft.com/office/drawing/2014/main" val="20003"/>
                    </a:ext>
                  </a:extLst>
                </a:gridCol>
                <a:gridCol w="1905487">
                  <a:extLst>
                    <a:ext uri="{9D8B030D-6E8A-4147-A177-3AD203B41FA5}">
                      <a16:colId xmlns:a16="http://schemas.microsoft.com/office/drawing/2014/main" val="20004"/>
                    </a:ext>
                  </a:extLst>
                </a:gridCol>
              </a:tblGrid>
              <a:tr h="327366">
                <a:tc rowSpan="2" gridSpan="2">
                  <a:txBody>
                    <a:bodyPr/>
                    <a:lstStyle/>
                    <a:p>
                      <a:endParaRPr lang="it-IT" noProof="0" dirty="0">
                        <a:solidFill>
                          <a:schemeClr val="tx2"/>
                        </a:solidFill>
                      </a:endParaRPr>
                    </a:p>
                  </a:txBody>
                  <a:tcPr/>
                </a:tc>
                <a:tc rowSpan="2" hMerge="1">
                  <a:txBody>
                    <a:bodyPr/>
                    <a:lstStyle/>
                    <a:p>
                      <a:endParaRPr 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noProof="0" dirty="0">
                          <a:solidFill>
                            <a:schemeClr val="tx2"/>
                          </a:solidFill>
                        </a:rPr>
                        <a:t>Residente</a:t>
                      </a:r>
                    </a:p>
                  </a:txBody>
                  <a:tcPr anchor="ct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noProof="0" dirty="0">
                          <a:solidFill>
                            <a:schemeClr val="tx2"/>
                          </a:solidFill>
                        </a:rPr>
                        <a:t>Non residente</a:t>
                      </a:r>
                    </a:p>
                  </a:txBody>
                  <a:tcPr/>
                </a:tc>
                <a:tc hMerge="1">
                  <a:txBody>
                    <a:bodyPr/>
                    <a:lstStyle/>
                    <a:p>
                      <a:endParaRPr lang="en-US" dirty="0"/>
                    </a:p>
                  </a:txBody>
                  <a:tcPr/>
                </a:tc>
                <a:extLst>
                  <a:ext uri="{0D108BD9-81ED-4DB2-BD59-A6C34878D82A}">
                    <a16:rowId xmlns:a16="http://schemas.microsoft.com/office/drawing/2014/main" val="10000"/>
                  </a:ext>
                </a:extLst>
              </a:tr>
              <a:tr h="174360">
                <a:tc gridSpan="2"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solidFill>
                      <a:schemeClr val="accent2"/>
                    </a:solidFill>
                  </a:tcPr>
                </a:tc>
                <a:tc hMerge="1" vMerge="1">
                  <a:txBody>
                    <a:bodyPr/>
                    <a:lstStyle/>
                    <a:p>
                      <a:endParaRPr lang="en-US" dirty="0"/>
                    </a:p>
                  </a:txBody>
                  <a:tcPr>
                    <a:solidFill>
                      <a:schemeClr val="accent2"/>
                    </a:solidFill>
                  </a:tcPr>
                </a:tc>
                <a:tc vMerge="1">
                  <a:txBody>
                    <a:bodyPr/>
                    <a:lstStyle/>
                    <a:p>
                      <a:endParaRPr lang="en-US" dirty="0"/>
                    </a:p>
                  </a:txBody>
                  <a:tcPr>
                    <a:solidFill>
                      <a:schemeClr val="accent2"/>
                    </a:solidFill>
                  </a:tcPr>
                </a:tc>
                <a:tc>
                  <a:txBody>
                    <a:bodyPr/>
                    <a:lstStyle/>
                    <a:p>
                      <a:pPr algn="ctr"/>
                      <a:r>
                        <a:rPr lang="it-IT" sz="1800" b="1" kern="1200" noProof="0" dirty="0">
                          <a:solidFill>
                            <a:schemeClr val="tx2"/>
                          </a:solidFill>
                          <a:latin typeface="+mn-lt"/>
                          <a:ea typeface="+mn-ea"/>
                          <a:cs typeface="+mn-cs"/>
                        </a:rPr>
                        <a:t>Con S.O.</a:t>
                      </a:r>
                    </a:p>
                  </a:txBody>
                  <a:tcPr>
                    <a:solidFill>
                      <a:schemeClr val="accent2"/>
                    </a:solidFill>
                  </a:tcPr>
                </a:tc>
                <a:tc>
                  <a:txBody>
                    <a:bodyPr/>
                    <a:lstStyle/>
                    <a:p>
                      <a:pPr algn="ctr"/>
                      <a:r>
                        <a:rPr lang="it-IT" sz="1800" b="1" kern="1200" noProof="0" dirty="0">
                          <a:solidFill>
                            <a:schemeClr val="tx2"/>
                          </a:solidFill>
                          <a:latin typeface="+mn-lt"/>
                          <a:ea typeface="+mn-ea"/>
                          <a:cs typeface="+mn-cs"/>
                        </a:rPr>
                        <a:t>Senza S.O.</a:t>
                      </a:r>
                    </a:p>
                  </a:txBody>
                  <a:tcPr>
                    <a:solidFill>
                      <a:schemeClr val="accent2"/>
                    </a:solidFill>
                  </a:tcPr>
                </a:tc>
                <a:extLst>
                  <a:ext uri="{0D108BD9-81ED-4DB2-BD59-A6C34878D82A}">
                    <a16:rowId xmlns:a16="http://schemas.microsoft.com/office/drawing/2014/main" val="10001"/>
                  </a:ext>
                </a:extLst>
              </a:tr>
              <a:tr h="354301">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b="1" kern="1200" noProof="0" dirty="0">
                          <a:solidFill>
                            <a:schemeClr val="tx2"/>
                          </a:solidFill>
                          <a:latin typeface="+mn-lt"/>
                          <a:ea typeface="+mn-ea"/>
                          <a:cs typeface="+mn-cs"/>
                        </a:rPr>
                        <a:t>Persona fisica</a:t>
                      </a:r>
                    </a:p>
                  </a:txBody>
                  <a:tcPr anchor="ctr"/>
                </a:tc>
                <a:tc>
                  <a:txBody>
                    <a:bodyPr/>
                    <a:lstStyle/>
                    <a:p>
                      <a:r>
                        <a:rPr lang="it-IT" sz="1800" b="1" kern="1200" noProof="0" dirty="0">
                          <a:solidFill>
                            <a:schemeClr val="tx2"/>
                          </a:solidFill>
                          <a:latin typeface="+mn-lt"/>
                          <a:ea typeface="+mn-ea"/>
                          <a:cs typeface="+mn-cs"/>
                        </a:rPr>
                        <a:t>Privato</a:t>
                      </a:r>
                    </a:p>
                  </a:txBody>
                  <a:tcPr anchor="ctr"/>
                </a:tc>
                <a:tc>
                  <a:txBody>
                    <a:bodyPr/>
                    <a:lstStyle/>
                    <a:p>
                      <a:pPr algn="ctr"/>
                      <a:r>
                        <a:rPr lang="it-IT" sz="1600" noProof="0" dirty="0">
                          <a:solidFill>
                            <a:schemeClr val="tx2"/>
                          </a:solidFill>
                        </a:rPr>
                        <a:t>Reddito di capitale</a:t>
                      </a:r>
                    </a:p>
                  </a:txBody>
                  <a:tcPr anchor="ctr"/>
                </a:tc>
                <a:tc>
                  <a:txBody>
                    <a:bodyPr/>
                    <a:lstStyle/>
                    <a:p>
                      <a:pPr algn="ctr"/>
                      <a:endParaRPr lang="it-IT" sz="1600" noProof="0" dirty="0">
                        <a:solidFill>
                          <a:schemeClr val="tx2"/>
                        </a:solidFill>
                      </a:endParaRPr>
                    </a:p>
                  </a:txBody>
                  <a:tcPr anchor="ctr">
                    <a:solidFill>
                      <a:schemeClr val="bg1">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600" noProof="0" dirty="0">
                          <a:solidFill>
                            <a:schemeClr val="tx2"/>
                          </a:solidFill>
                        </a:rPr>
                        <a:t>Reddito di capitale</a:t>
                      </a:r>
                    </a:p>
                  </a:txBody>
                  <a:tcPr anchor="ctr"/>
                </a:tc>
                <a:extLst>
                  <a:ext uri="{0D108BD9-81ED-4DB2-BD59-A6C34878D82A}">
                    <a16:rowId xmlns:a16="http://schemas.microsoft.com/office/drawing/2014/main" val="10002"/>
                  </a:ext>
                </a:extLst>
              </a:tr>
              <a:tr h="371314">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r>
                        <a:rPr lang="it-IT" sz="1800" b="1" kern="1200" noProof="0" dirty="0">
                          <a:solidFill>
                            <a:schemeClr val="tx2"/>
                          </a:solidFill>
                          <a:latin typeface="+mn-lt"/>
                          <a:ea typeface="+mn-ea"/>
                          <a:cs typeface="+mn-cs"/>
                        </a:rPr>
                        <a:t>Imprenditore</a:t>
                      </a:r>
                    </a:p>
                  </a:txBody>
                  <a:tcPr anchor="ctr"/>
                </a:tc>
                <a:tc>
                  <a:txBody>
                    <a:bodyPr/>
                    <a:lstStyle/>
                    <a:p>
                      <a:pPr algn="ctr"/>
                      <a:r>
                        <a:rPr lang="it-IT" sz="1600" noProof="0" dirty="0">
                          <a:solidFill>
                            <a:schemeClr val="tx2"/>
                          </a:solidFill>
                        </a:rPr>
                        <a:t>Reddito di impresa</a:t>
                      </a:r>
                    </a:p>
                  </a:txBody>
                  <a:tcPr anchor="ctr"/>
                </a:tc>
                <a:tc>
                  <a:txBody>
                    <a:bodyPr/>
                    <a:lstStyle/>
                    <a:p>
                      <a:pPr algn="ctr"/>
                      <a:r>
                        <a:rPr lang="it-IT" sz="1600" noProof="0" dirty="0">
                          <a:solidFill>
                            <a:schemeClr val="tx2"/>
                          </a:solidFill>
                        </a:rPr>
                        <a:t>Reddito di impresa</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600" noProof="0" dirty="0">
                          <a:solidFill>
                            <a:schemeClr val="tx2"/>
                          </a:solidFill>
                        </a:rPr>
                        <a:t>Reddito di capitale</a:t>
                      </a:r>
                    </a:p>
                  </a:txBody>
                  <a:tcPr anchor="ctr">
                    <a:solidFill>
                      <a:schemeClr val="accent2">
                        <a:lumMod val="20000"/>
                        <a:lumOff val="80000"/>
                      </a:schemeClr>
                    </a:solidFill>
                  </a:tcPr>
                </a:tc>
                <a:extLst>
                  <a:ext uri="{0D108BD9-81ED-4DB2-BD59-A6C34878D82A}">
                    <a16:rowId xmlns:a16="http://schemas.microsoft.com/office/drawing/2014/main" val="10003"/>
                  </a:ext>
                </a:extLst>
              </a:tr>
              <a:tr h="627927">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b="1" kern="1200" noProof="0" dirty="0">
                          <a:solidFill>
                            <a:schemeClr val="tx2"/>
                          </a:solidFill>
                          <a:latin typeface="+mn-lt"/>
                          <a:ea typeface="+mn-ea"/>
                          <a:cs typeface="+mn-cs"/>
                        </a:rPr>
                        <a:t>Società/ente commerciale</a:t>
                      </a:r>
                    </a:p>
                  </a:txBody>
                  <a:tcPr anchor="ctr"/>
                </a:tc>
                <a:tc hMerge="1">
                  <a:txBody>
                    <a:bodyPr/>
                    <a:lstStyle/>
                    <a:p>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600" noProof="0" dirty="0">
                          <a:solidFill>
                            <a:schemeClr val="tx2"/>
                          </a:solidFill>
                        </a:rPr>
                        <a:t>Reddito di impresa</a:t>
                      </a:r>
                    </a:p>
                  </a:txBody>
                  <a:tcPr anchor="ctr"/>
                </a:tc>
                <a:tc>
                  <a:txBody>
                    <a:bodyPr/>
                    <a:lstStyle/>
                    <a:p>
                      <a:pPr algn="ctr"/>
                      <a:r>
                        <a:rPr lang="it-IT" sz="1600" noProof="0" dirty="0">
                          <a:solidFill>
                            <a:schemeClr val="tx2"/>
                          </a:solidFill>
                        </a:rPr>
                        <a:t>Reddito di impresa</a:t>
                      </a:r>
                    </a:p>
                  </a:txBody>
                  <a:tcPr anchor="ctr"/>
                </a:tc>
                <a:tc>
                  <a:txBody>
                    <a:bodyPr/>
                    <a:lstStyle/>
                    <a:p>
                      <a:pPr algn="ctr"/>
                      <a:r>
                        <a:rPr lang="it-IT" sz="1600" noProof="0" dirty="0">
                          <a:solidFill>
                            <a:schemeClr val="tx2"/>
                          </a:solidFill>
                        </a:rPr>
                        <a:t>Reddito di capitale</a:t>
                      </a:r>
                    </a:p>
                  </a:txBody>
                  <a:tcPr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210709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86BAC1-783D-F9C4-6460-16BC67675D63}"/>
            </a:ext>
          </a:extLst>
        </p:cNvPr>
        <p:cNvGrpSpPr/>
        <p:nvPr/>
      </p:nvGrpSpPr>
      <p:grpSpPr>
        <a:xfrm>
          <a:off x="0" y="0"/>
          <a:ext cx="0" cy="0"/>
          <a:chOff x="0" y="0"/>
          <a:chExt cx="0" cy="0"/>
        </a:xfrm>
      </p:grpSpPr>
      <p:pic>
        <p:nvPicPr>
          <p:cNvPr id="5" name="Immagine 4" descr="Immagine che contiene schermata, Elementi grafici, grafica, simbolo  Descrizione generata automaticamente">
            <a:extLst>
              <a:ext uri="{FF2B5EF4-FFF2-40B4-BE49-F238E27FC236}">
                <a16:creationId xmlns:a16="http://schemas.microsoft.com/office/drawing/2014/main" id="{835BEE5E-6DB4-F301-7534-F91A419E3A09}"/>
              </a:ext>
            </a:extLst>
          </p:cNvPr>
          <p:cNvPicPr>
            <a:picLocks noChangeAspect="1"/>
          </p:cNvPicPr>
          <p:nvPr/>
        </p:nvPicPr>
        <p:blipFill>
          <a:blip r:embed="rId2"/>
          <a:stretch>
            <a:fillRect/>
          </a:stretch>
        </p:blipFill>
        <p:spPr>
          <a:xfrm>
            <a:off x="-21264" y="-21264"/>
            <a:ext cx="1977656" cy="3275872"/>
          </a:xfrm>
          <a:prstGeom prst="rect">
            <a:avLst/>
          </a:prstGeom>
        </p:spPr>
      </p:pic>
      <p:pic>
        <p:nvPicPr>
          <p:cNvPr id="9" name="Immagine 8" descr="Immagine che contiene triangolo, bianco  Descrizione generata automaticamente">
            <a:extLst>
              <a:ext uri="{FF2B5EF4-FFF2-40B4-BE49-F238E27FC236}">
                <a16:creationId xmlns:a16="http://schemas.microsoft.com/office/drawing/2014/main" id="{D9F6B890-283A-B82C-E748-2BDE3F5D77C1}"/>
              </a:ext>
            </a:extLst>
          </p:cNvPr>
          <p:cNvPicPr>
            <a:picLocks noChangeAspect="1"/>
          </p:cNvPicPr>
          <p:nvPr/>
        </p:nvPicPr>
        <p:blipFill>
          <a:blip r:embed="rId3"/>
          <a:stretch>
            <a:fillRect/>
          </a:stretch>
        </p:blipFill>
        <p:spPr>
          <a:xfrm>
            <a:off x="11385550" y="5016500"/>
            <a:ext cx="806450" cy="1841500"/>
          </a:xfrm>
          <a:prstGeom prst="rect">
            <a:avLst/>
          </a:prstGeom>
        </p:spPr>
      </p:pic>
      <p:cxnSp>
        <p:nvCxnSpPr>
          <p:cNvPr id="10" name="Connettore 1 9">
            <a:extLst>
              <a:ext uri="{FF2B5EF4-FFF2-40B4-BE49-F238E27FC236}">
                <a16:creationId xmlns:a16="http://schemas.microsoft.com/office/drawing/2014/main" id="{F0842157-AA6E-D322-BF1C-399B29793018}"/>
              </a:ext>
            </a:extLst>
          </p:cNvPr>
          <p:cNvCxnSpPr>
            <a:cxnSpLocks/>
          </p:cNvCxnSpPr>
          <p:nvPr/>
        </p:nvCxnSpPr>
        <p:spPr>
          <a:xfrm>
            <a:off x="1919816" y="6149547"/>
            <a:ext cx="9037673"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11" name="Sottotitolo 2">
            <a:extLst>
              <a:ext uri="{FF2B5EF4-FFF2-40B4-BE49-F238E27FC236}">
                <a16:creationId xmlns:a16="http://schemas.microsoft.com/office/drawing/2014/main" id="{E9B11B2C-6EC6-D20A-FCC7-92D428CA2AE8}"/>
              </a:ext>
            </a:extLst>
          </p:cNvPr>
          <p:cNvSpPr txBox="1">
            <a:spLocks/>
          </p:cNvSpPr>
          <p:nvPr/>
        </p:nvSpPr>
        <p:spPr>
          <a:xfrm>
            <a:off x="6250831" y="6224366"/>
            <a:ext cx="4805819" cy="36748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it-IT" sz="1100" dirty="0">
                <a:solidFill>
                  <a:schemeClr val="accent1">
                    <a:lumMod val="75000"/>
                  </a:schemeClr>
                </a:solidFill>
                <a:cs typeface="Kohinoor Bangla Medium" panose="02000000000000000000" pitchFamily="2" charset="77"/>
              </a:rPr>
              <a:t>Fiscalità internazionale – ODCEC Firenze 2026</a:t>
            </a:r>
          </a:p>
        </p:txBody>
      </p:sp>
      <p:pic>
        <p:nvPicPr>
          <p:cNvPr id="4" name="Immagine 3" descr="Immagine che contiene testo, Carattere, Elementi grafici, grafica  Descrizione generata automaticamente">
            <a:extLst>
              <a:ext uri="{FF2B5EF4-FFF2-40B4-BE49-F238E27FC236}">
                <a16:creationId xmlns:a16="http://schemas.microsoft.com/office/drawing/2014/main" id="{45BCA911-D014-625B-2D68-EE44FC9F4FCB}"/>
              </a:ext>
            </a:extLst>
          </p:cNvPr>
          <p:cNvPicPr>
            <a:picLocks noChangeAspect="1"/>
          </p:cNvPicPr>
          <p:nvPr/>
        </p:nvPicPr>
        <p:blipFill>
          <a:blip r:embed="rId4"/>
          <a:stretch>
            <a:fillRect/>
          </a:stretch>
        </p:blipFill>
        <p:spPr>
          <a:xfrm>
            <a:off x="685516" y="572012"/>
            <a:ext cx="4142912" cy="1381744"/>
          </a:xfrm>
          <a:prstGeom prst="rect">
            <a:avLst/>
          </a:prstGeom>
        </p:spPr>
      </p:pic>
      <p:sp>
        <p:nvSpPr>
          <p:cNvPr id="17" name="TextBox_custom">
            <a:extLst>
              <a:ext uri="{FF2B5EF4-FFF2-40B4-BE49-F238E27FC236}">
                <a16:creationId xmlns:a16="http://schemas.microsoft.com/office/drawing/2014/main" id="{73C9763B-9263-CFCC-8F20-E6B2225A791A}"/>
              </a:ext>
            </a:extLst>
          </p:cNvPr>
          <p:cNvSpPr txBox="1">
            <a:spLocks/>
          </p:cNvSpPr>
          <p:nvPr/>
        </p:nvSpPr>
        <p:spPr>
          <a:xfrm>
            <a:off x="1794683" y="1786993"/>
            <a:ext cx="9590867" cy="4761945"/>
          </a:xfrm>
          <a:prstGeom prst="rect">
            <a:avLst/>
          </a:prstGeom>
          <a:noFill/>
        </p:spPr>
        <p:txBody>
          <a:bodyPr wrap="square" rtlCol="0" anchor="t">
            <a:spAutoFit/>
          </a:bodyPr>
          <a:lstStyle/>
          <a:p>
            <a:pPr algn="just"/>
            <a:r>
              <a:rPr lang="it-IT" u="sng" dirty="0"/>
              <a:t>Normativa domestica – Art. 27 D.P.R. 600/73</a:t>
            </a:r>
          </a:p>
          <a:p>
            <a:pPr algn="just"/>
            <a:r>
              <a:rPr lang="it-IT" dirty="0"/>
              <a:t>1. Ritenuta del 26% a  titolo  d'imposta sugli  utili  in  qualunque  forma  corrisposti  a  persone  fisiche residenti in relazione a partecipazioni qualificate  e  non  qualificate, non relative all'impresa </a:t>
            </a:r>
          </a:p>
          <a:p>
            <a:pPr algn="just"/>
            <a:r>
              <a:rPr lang="it-IT" dirty="0"/>
              <a:t>2. In  caso  di  distribuzione  di  utili  in  natura  i  singoli  soci  sono  tenuti  a  versare  alle società ed altri enti l'importo  corrispondente  all'ammontare  della ritenuta, determinato in relazione al valore  normale</a:t>
            </a:r>
          </a:p>
          <a:p>
            <a:pPr algn="just"/>
            <a:r>
              <a:rPr lang="it-IT" dirty="0"/>
              <a:t>3. La ritenuta è operata a titolo d’imposta e con l’aliquota  del  27% (ora 26%) sugli utili corrisposti a soggetti non residenti  diversi dalle società ed  enti  indicati  nel  comma  3-ter.  I  soggetti  non residenti hanno diritto al rimborso, fino a  concorrenza  degli  undici  ventiseiesimi della ritenuta, dell’imposta che dimostrino di aver pagato all’estero in via definitiva sugli stessi utili mediante certificazione del competente ufficio fiscale dello Stato estero.</a:t>
            </a:r>
          </a:p>
          <a:p>
            <a:pPr algn="just"/>
            <a:r>
              <a:rPr lang="it-IT" dirty="0"/>
              <a:t>3-ter. La ritenuta  è  operata  a  titolo  di  imposta  e  con  l’aliquota dell’1,20% sugli  utili  corrisposti  alle  società  e  agli  enti soggetti  ad  un’imposta  sul  reddito  delle  società  negli  Stati  membri UE e  SEE che sono  inclusi  nella  lista  di  cui  al  decreto  (…), ed ivi residenti,  non  relativi  a  stabili  organizzazioni  nel territorio dello Stato (cfr. D.M. 4 settembre 1996, ai fini dell’applicazione dell’art.  6, comma 1, </a:t>
            </a:r>
            <a:r>
              <a:rPr lang="it-IT" dirty="0" err="1"/>
              <a:t>D.Lgs.</a:t>
            </a:r>
            <a:r>
              <a:rPr lang="it-IT" dirty="0"/>
              <a:t> 1°  aprile  1996,  n.  239).</a:t>
            </a:r>
          </a:p>
          <a:p>
            <a:pPr lvl="1">
              <a:lnSpc>
                <a:spcPts val="1500"/>
              </a:lnSpc>
              <a:spcBef>
                <a:spcPts val="200"/>
              </a:spcBef>
            </a:pPr>
            <a:endParaRPr lang="it-IT" sz="2000" b="0" i="0" dirty="0">
              <a:solidFill>
                <a:srgbClr val="202122"/>
              </a:solidFill>
              <a:effectLst/>
              <a:cs typeface="Kohinoor Bangla" panose="02000000000000000000" pitchFamily="2" charset="77"/>
            </a:endParaRPr>
          </a:p>
        </p:txBody>
      </p:sp>
    </p:spTree>
    <p:extLst>
      <p:ext uri="{BB962C8B-B14F-4D97-AF65-F5344CB8AC3E}">
        <p14:creationId xmlns:p14="http://schemas.microsoft.com/office/powerpoint/2010/main" val="519675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EE019B-499A-1EC6-849F-B79285C021C9}"/>
            </a:ext>
          </a:extLst>
        </p:cNvPr>
        <p:cNvGrpSpPr/>
        <p:nvPr/>
      </p:nvGrpSpPr>
      <p:grpSpPr>
        <a:xfrm>
          <a:off x="0" y="0"/>
          <a:ext cx="0" cy="0"/>
          <a:chOff x="0" y="0"/>
          <a:chExt cx="0" cy="0"/>
        </a:xfrm>
      </p:grpSpPr>
      <p:pic>
        <p:nvPicPr>
          <p:cNvPr id="5" name="Immagine 4" descr="Immagine che contiene schermata, Elementi grafici, grafica, simbolo  Descrizione generata automaticamente">
            <a:extLst>
              <a:ext uri="{FF2B5EF4-FFF2-40B4-BE49-F238E27FC236}">
                <a16:creationId xmlns:a16="http://schemas.microsoft.com/office/drawing/2014/main" id="{FC61CBFA-ECFA-7444-4138-720128AE1B2A}"/>
              </a:ext>
            </a:extLst>
          </p:cNvPr>
          <p:cNvPicPr>
            <a:picLocks noChangeAspect="1"/>
          </p:cNvPicPr>
          <p:nvPr/>
        </p:nvPicPr>
        <p:blipFill>
          <a:blip r:embed="rId2"/>
          <a:stretch>
            <a:fillRect/>
          </a:stretch>
        </p:blipFill>
        <p:spPr>
          <a:xfrm>
            <a:off x="-21264" y="-21264"/>
            <a:ext cx="1977656" cy="3275872"/>
          </a:xfrm>
          <a:prstGeom prst="rect">
            <a:avLst/>
          </a:prstGeom>
        </p:spPr>
      </p:pic>
      <p:pic>
        <p:nvPicPr>
          <p:cNvPr id="9" name="Immagine 8" descr="Immagine che contiene triangolo, bianco  Descrizione generata automaticamente">
            <a:extLst>
              <a:ext uri="{FF2B5EF4-FFF2-40B4-BE49-F238E27FC236}">
                <a16:creationId xmlns:a16="http://schemas.microsoft.com/office/drawing/2014/main" id="{F9888197-4926-325E-8F8C-5AACEC9C2E7A}"/>
              </a:ext>
            </a:extLst>
          </p:cNvPr>
          <p:cNvPicPr>
            <a:picLocks noChangeAspect="1"/>
          </p:cNvPicPr>
          <p:nvPr/>
        </p:nvPicPr>
        <p:blipFill>
          <a:blip r:embed="rId3"/>
          <a:stretch>
            <a:fillRect/>
          </a:stretch>
        </p:blipFill>
        <p:spPr>
          <a:xfrm>
            <a:off x="11385550" y="5016500"/>
            <a:ext cx="806450" cy="1841500"/>
          </a:xfrm>
          <a:prstGeom prst="rect">
            <a:avLst/>
          </a:prstGeom>
        </p:spPr>
      </p:pic>
      <p:cxnSp>
        <p:nvCxnSpPr>
          <p:cNvPr id="10" name="Connettore 1 9">
            <a:extLst>
              <a:ext uri="{FF2B5EF4-FFF2-40B4-BE49-F238E27FC236}">
                <a16:creationId xmlns:a16="http://schemas.microsoft.com/office/drawing/2014/main" id="{B82C0A85-E6B3-DBA7-1143-A5E34F4EF950}"/>
              </a:ext>
            </a:extLst>
          </p:cNvPr>
          <p:cNvCxnSpPr>
            <a:cxnSpLocks/>
          </p:cNvCxnSpPr>
          <p:nvPr/>
        </p:nvCxnSpPr>
        <p:spPr>
          <a:xfrm>
            <a:off x="1919816" y="6149547"/>
            <a:ext cx="9037673"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11" name="Sottotitolo 2">
            <a:extLst>
              <a:ext uri="{FF2B5EF4-FFF2-40B4-BE49-F238E27FC236}">
                <a16:creationId xmlns:a16="http://schemas.microsoft.com/office/drawing/2014/main" id="{B942F288-064D-0B5F-D3FF-2C9A20720CC4}"/>
              </a:ext>
            </a:extLst>
          </p:cNvPr>
          <p:cNvSpPr txBox="1">
            <a:spLocks/>
          </p:cNvSpPr>
          <p:nvPr/>
        </p:nvSpPr>
        <p:spPr>
          <a:xfrm>
            <a:off x="6250831" y="6224366"/>
            <a:ext cx="4805819" cy="36748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it-IT" sz="1100" dirty="0">
                <a:solidFill>
                  <a:schemeClr val="accent1">
                    <a:lumMod val="75000"/>
                  </a:schemeClr>
                </a:solidFill>
                <a:cs typeface="Kohinoor Bangla Medium" panose="02000000000000000000" pitchFamily="2" charset="77"/>
              </a:rPr>
              <a:t>Fiscalità internazionale – ODCEC Firenze 2026</a:t>
            </a:r>
          </a:p>
        </p:txBody>
      </p:sp>
      <p:pic>
        <p:nvPicPr>
          <p:cNvPr id="4" name="Immagine 3" descr="Immagine che contiene testo, Carattere, Elementi grafici, grafica  Descrizione generata automaticamente">
            <a:extLst>
              <a:ext uri="{FF2B5EF4-FFF2-40B4-BE49-F238E27FC236}">
                <a16:creationId xmlns:a16="http://schemas.microsoft.com/office/drawing/2014/main" id="{BD9DDE8D-5F37-688C-91A4-AEE2828E83DB}"/>
              </a:ext>
            </a:extLst>
          </p:cNvPr>
          <p:cNvPicPr>
            <a:picLocks noChangeAspect="1"/>
          </p:cNvPicPr>
          <p:nvPr/>
        </p:nvPicPr>
        <p:blipFill>
          <a:blip r:embed="rId4"/>
          <a:stretch>
            <a:fillRect/>
          </a:stretch>
        </p:blipFill>
        <p:spPr>
          <a:xfrm>
            <a:off x="685516" y="572012"/>
            <a:ext cx="4142912" cy="1381744"/>
          </a:xfrm>
          <a:prstGeom prst="rect">
            <a:avLst/>
          </a:prstGeom>
        </p:spPr>
      </p:pic>
      <p:sp>
        <p:nvSpPr>
          <p:cNvPr id="17" name="TextBox_custom">
            <a:extLst>
              <a:ext uri="{FF2B5EF4-FFF2-40B4-BE49-F238E27FC236}">
                <a16:creationId xmlns:a16="http://schemas.microsoft.com/office/drawing/2014/main" id="{8A204CEE-F1EF-5A71-6389-71D455DA6E82}"/>
              </a:ext>
            </a:extLst>
          </p:cNvPr>
          <p:cNvSpPr txBox="1">
            <a:spLocks/>
          </p:cNvSpPr>
          <p:nvPr/>
        </p:nvSpPr>
        <p:spPr>
          <a:xfrm>
            <a:off x="1794683" y="1786993"/>
            <a:ext cx="9590867" cy="3653949"/>
          </a:xfrm>
          <a:prstGeom prst="rect">
            <a:avLst/>
          </a:prstGeom>
          <a:noFill/>
        </p:spPr>
        <p:txBody>
          <a:bodyPr wrap="square" rtlCol="0" anchor="t">
            <a:spAutoFit/>
          </a:bodyPr>
          <a:lstStyle/>
          <a:p>
            <a:r>
              <a:rPr lang="it-IT" u="sng" dirty="0"/>
              <a:t>Ritenute sui dividendi Madre-Figlia - Art. 27 </a:t>
            </a:r>
            <a:r>
              <a:rPr lang="it-IT" i="1" u="sng" dirty="0"/>
              <a:t>bis</a:t>
            </a:r>
            <a:r>
              <a:rPr lang="it-IT" u="sng" dirty="0"/>
              <a:t> D.P.R. 600/73</a:t>
            </a:r>
          </a:p>
          <a:p>
            <a:endParaRPr lang="it-IT" dirty="0"/>
          </a:p>
          <a:p>
            <a:pPr algn="just"/>
            <a:r>
              <a:rPr lang="it-IT" dirty="0"/>
              <a:t>La società che distribuisce gli  utili può richiedere il rimborso o la non applicazione della ritenuta. A tal fine deve  essere  prodotta:</a:t>
            </a:r>
          </a:p>
          <a:p>
            <a:pPr lvl="1" algn="just">
              <a:buSzPct val="100000"/>
              <a:buFont typeface="+mj-lt"/>
              <a:buAutoNum type="arabicPeriod"/>
            </a:pPr>
            <a:r>
              <a:rPr lang="it-IT" dirty="0"/>
              <a:t>una certificazione delle autorità  fiscali  estere dei  requisiti a), b) e c);</a:t>
            </a:r>
          </a:p>
          <a:p>
            <a:pPr lvl="1" algn="just">
              <a:buSzPct val="100000"/>
              <a:buFont typeface="+mj-lt"/>
              <a:buAutoNum type="arabicPeriod"/>
            </a:pPr>
            <a:r>
              <a:rPr lang="it-IT" dirty="0"/>
              <a:t>una  dichiarazione della società che attesti la sussistenza del requisito d). </a:t>
            </a:r>
          </a:p>
          <a:p>
            <a:pPr algn="just"/>
            <a:r>
              <a:rPr lang="it-IT" dirty="0"/>
              <a:t>In caso di richiesta di non applicazione, la documentazione deve essere acquisita entro la data del pagamento degli utili.</a:t>
            </a:r>
          </a:p>
          <a:p>
            <a:endParaRPr lang="it-IT" dirty="0"/>
          </a:p>
          <a:p>
            <a:endParaRPr lang="it-IT" dirty="0"/>
          </a:p>
          <a:p>
            <a:endParaRPr lang="it-IT" dirty="0"/>
          </a:p>
          <a:p>
            <a:endParaRPr lang="en-US" dirty="0"/>
          </a:p>
          <a:p>
            <a:pPr lvl="1">
              <a:lnSpc>
                <a:spcPts val="1500"/>
              </a:lnSpc>
              <a:spcBef>
                <a:spcPts val="200"/>
              </a:spcBef>
            </a:pPr>
            <a:endParaRPr lang="it-IT" sz="2000" b="0" i="0" dirty="0">
              <a:solidFill>
                <a:srgbClr val="202122"/>
              </a:solidFill>
              <a:effectLst/>
              <a:cs typeface="Kohinoor Bangla" panose="02000000000000000000" pitchFamily="2" charset="77"/>
            </a:endParaRPr>
          </a:p>
        </p:txBody>
      </p:sp>
      <p:graphicFrame>
        <p:nvGraphicFramePr>
          <p:cNvPr id="7" name="Table 4">
            <a:extLst>
              <a:ext uri="{FF2B5EF4-FFF2-40B4-BE49-F238E27FC236}">
                <a16:creationId xmlns:a16="http://schemas.microsoft.com/office/drawing/2014/main" id="{3503B640-4DC5-B7B9-E2BD-337D676130A9}"/>
              </a:ext>
            </a:extLst>
          </p:cNvPr>
          <p:cNvGraphicFramePr>
            <a:graphicFrameLocks noGrp="1"/>
          </p:cNvGraphicFramePr>
          <p:nvPr>
            <p:extLst>
              <p:ext uri="{D42A27DB-BD31-4B8C-83A1-F6EECF244321}">
                <p14:modId xmlns:p14="http://schemas.microsoft.com/office/powerpoint/2010/main" val="3701920886"/>
              </p:ext>
            </p:extLst>
          </p:nvPr>
        </p:nvGraphicFramePr>
        <p:xfrm>
          <a:off x="1844600" y="4118464"/>
          <a:ext cx="9491032" cy="2407920"/>
        </p:xfrm>
        <a:graphic>
          <a:graphicData uri="http://schemas.openxmlformats.org/drawingml/2006/table">
            <a:tbl>
              <a:tblPr firstRow="1" bandRow="1">
                <a:tableStyleId>{21E4AEA4-8DFA-4A89-87EB-49C32662AFE0}</a:tableStyleId>
              </a:tblPr>
              <a:tblGrid>
                <a:gridCol w="5780773">
                  <a:extLst>
                    <a:ext uri="{9D8B030D-6E8A-4147-A177-3AD203B41FA5}">
                      <a16:colId xmlns:a16="http://schemas.microsoft.com/office/drawing/2014/main" val="3126774306"/>
                    </a:ext>
                  </a:extLst>
                </a:gridCol>
                <a:gridCol w="3710259">
                  <a:extLst>
                    <a:ext uri="{9D8B030D-6E8A-4147-A177-3AD203B41FA5}">
                      <a16:colId xmlns:a16="http://schemas.microsoft.com/office/drawing/2014/main" val="2999345614"/>
                    </a:ext>
                  </a:extLst>
                </a:gridCol>
              </a:tblGrid>
              <a:tr h="212352">
                <a:tc gridSpan="2">
                  <a:txBody>
                    <a:bodyPr/>
                    <a:lstStyle/>
                    <a:p>
                      <a:pPr algn="ctr"/>
                      <a:r>
                        <a:rPr lang="it-IT" dirty="0">
                          <a:solidFill>
                            <a:schemeClr val="tx2"/>
                          </a:solidFill>
                        </a:rPr>
                        <a:t>Condizioni</a:t>
                      </a:r>
                    </a:p>
                  </a:txBody>
                  <a:tcPr/>
                </a:tc>
                <a:tc hMerge="1">
                  <a:txBody>
                    <a:bodyPr/>
                    <a:lstStyle/>
                    <a:p>
                      <a:pPr algn="ctr"/>
                      <a:endParaRPr lang="it-IT" dirty="0"/>
                    </a:p>
                  </a:txBody>
                  <a:tcPr/>
                </a:tc>
                <a:extLst>
                  <a:ext uri="{0D108BD9-81ED-4DB2-BD59-A6C34878D82A}">
                    <a16:rowId xmlns:a16="http://schemas.microsoft.com/office/drawing/2014/main" val="1617118003"/>
                  </a:ext>
                </a:extLst>
              </a:tr>
              <a:tr h="1169392">
                <a:tc>
                  <a:txBody>
                    <a:bodyPr/>
                    <a:lstStyle/>
                    <a:p>
                      <a:pPr marL="0" lvl="1" indent="0">
                        <a:buSzPct val="100000"/>
                        <a:buFont typeface="+mj-lt"/>
                        <a:buNone/>
                      </a:pPr>
                      <a:r>
                        <a:rPr lang="it-IT" sz="1600" dirty="0">
                          <a:solidFill>
                            <a:schemeClr val="tx2"/>
                          </a:solidFill>
                        </a:rPr>
                        <a:t>Società partecipata</a:t>
                      </a:r>
                    </a:p>
                    <a:p>
                      <a:pPr marL="342900" lvl="1" indent="-342900">
                        <a:buSzPct val="100000"/>
                        <a:buFont typeface="+mj-lt"/>
                        <a:buAutoNum type="alphaLcParenR"/>
                      </a:pPr>
                      <a:r>
                        <a:rPr lang="it-IT" sz="1600" b="1" dirty="0">
                          <a:solidFill>
                            <a:schemeClr val="tx2"/>
                          </a:solidFill>
                        </a:rPr>
                        <a:t>forma</a:t>
                      </a:r>
                      <a:r>
                        <a:rPr lang="it-IT" sz="1600" dirty="0">
                          <a:solidFill>
                            <a:schemeClr val="tx2"/>
                          </a:solidFill>
                        </a:rPr>
                        <a:t> previste nell'allegato della  direttiva  n. 435/90/CEE del 23 luglio 1990;</a:t>
                      </a:r>
                    </a:p>
                    <a:p>
                      <a:pPr marL="342900" lvl="1" indent="-342900">
                        <a:buSzPct val="100000"/>
                        <a:buFont typeface="+mj-lt"/>
                        <a:buAutoNum type="alphaLcParenR"/>
                      </a:pPr>
                      <a:r>
                        <a:rPr lang="it-IT" sz="1600" b="1" dirty="0">
                          <a:solidFill>
                            <a:schemeClr val="tx2"/>
                          </a:solidFill>
                        </a:rPr>
                        <a:t>Residenza fiscale</a:t>
                      </a:r>
                      <a:r>
                        <a:rPr lang="it-IT" sz="1600" dirty="0">
                          <a:solidFill>
                            <a:schemeClr val="tx2"/>
                          </a:solidFill>
                        </a:rPr>
                        <a:t>, in uno Stato UE, senza essere considerata, ai sensi di una Convenzione,  residente al  di  fuori dell’UE;</a:t>
                      </a:r>
                    </a:p>
                    <a:p>
                      <a:pPr marL="342900" lvl="1" indent="-342900">
                        <a:buSzPct val="100000"/>
                        <a:buFont typeface="+mj-lt"/>
                        <a:buAutoNum type="alphaLcParenR"/>
                      </a:pPr>
                      <a:r>
                        <a:rPr lang="it-IT" sz="1600" b="1" dirty="0">
                          <a:solidFill>
                            <a:schemeClr val="tx2"/>
                          </a:solidFill>
                        </a:rPr>
                        <a:t>Soggetta ad una delle imposte </a:t>
                      </a:r>
                      <a:r>
                        <a:rPr lang="it-IT" sz="1600" dirty="0">
                          <a:solidFill>
                            <a:schemeClr val="tx2"/>
                          </a:solidFill>
                        </a:rPr>
                        <a:t>indicate nella direttiva, senza fruire  di  regimi  di opzione  o  di  esonero  che  non  siano  territorialmente  o  temporalmente limitati</a:t>
                      </a:r>
                    </a:p>
                  </a:txBody>
                  <a:tcPr/>
                </a:tc>
                <a:tc>
                  <a:txBody>
                    <a:bodyPr/>
                    <a:lstStyle/>
                    <a:p>
                      <a:pPr marL="342900" indent="-342900">
                        <a:buFont typeface="+mj-lt"/>
                        <a:buAutoNum type="alphaLcParenR" startAt="4"/>
                      </a:pPr>
                      <a:r>
                        <a:rPr lang="it-IT" sz="1600" dirty="0">
                          <a:solidFill>
                            <a:schemeClr val="tx2"/>
                          </a:solidFill>
                        </a:rPr>
                        <a:t>Partecipazione diretta </a:t>
                      </a:r>
                    </a:p>
                    <a:p>
                      <a:pPr marL="742950" lvl="1" indent="-285750">
                        <a:buFont typeface="Arial" panose="020B0604020202020204" pitchFamily="34" charset="0"/>
                        <a:buChar char="•"/>
                      </a:pPr>
                      <a:r>
                        <a:rPr lang="it-IT" sz="1600" dirty="0">
                          <a:solidFill>
                            <a:schemeClr val="tx2"/>
                          </a:solidFill>
                        </a:rPr>
                        <a:t>non inferiore al </a:t>
                      </a:r>
                      <a:r>
                        <a:rPr lang="it-IT" sz="1600" b="1" dirty="0">
                          <a:solidFill>
                            <a:schemeClr val="tx2"/>
                          </a:solidFill>
                        </a:rPr>
                        <a:t>20% (adesso ridotta al 10%) del capitale</a:t>
                      </a:r>
                    </a:p>
                    <a:p>
                      <a:pPr marL="742950" lvl="1" indent="-285750">
                        <a:buFont typeface="Arial" panose="020B0604020202020204" pitchFamily="34" charset="0"/>
                        <a:buChar char="•"/>
                      </a:pPr>
                      <a:r>
                        <a:rPr lang="it-IT" sz="1600" dirty="0">
                          <a:solidFill>
                            <a:schemeClr val="tx2"/>
                          </a:solidFill>
                        </a:rPr>
                        <a:t>detenuta ininterrottamente per </a:t>
                      </a:r>
                      <a:r>
                        <a:rPr lang="it-IT" sz="1600" b="1" dirty="0">
                          <a:solidFill>
                            <a:schemeClr val="tx2"/>
                          </a:solidFill>
                        </a:rPr>
                        <a:t>almeno un  anno</a:t>
                      </a:r>
                    </a:p>
                    <a:p>
                      <a:pPr marL="0" lvl="1" indent="0">
                        <a:buSzPct val="100000"/>
                        <a:buFont typeface="+mj-lt"/>
                        <a:buNone/>
                      </a:pPr>
                      <a:endParaRPr lang="it-IT" sz="1600" dirty="0">
                        <a:solidFill>
                          <a:schemeClr val="tx2"/>
                        </a:solidFill>
                      </a:endParaRPr>
                    </a:p>
                  </a:txBody>
                  <a:tcPr/>
                </a:tc>
                <a:extLst>
                  <a:ext uri="{0D108BD9-81ED-4DB2-BD59-A6C34878D82A}">
                    <a16:rowId xmlns:a16="http://schemas.microsoft.com/office/drawing/2014/main" val="3804942584"/>
                  </a:ext>
                </a:extLst>
              </a:tr>
            </a:tbl>
          </a:graphicData>
        </a:graphic>
      </p:graphicFrame>
    </p:spTree>
    <p:extLst>
      <p:ext uri="{BB962C8B-B14F-4D97-AF65-F5344CB8AC3E}">
        <p14:creationId xmlns:p14="http://schemas.microsoft.com/office/powerpoint/2010/main" val="3562112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AC154-310F-D1EE-0832-DD7805BAD773}"/>
            </a:ext>
          </a:extLst>
        </p:cNvPr>
        <p:cNvGrpSpPr/>
        <p:nvPr/>
      </p:nvGrpSpPr>
      <p:grpSpPr>
        <a:xfrm>
          <a:off x="0" y="0"/>
          <a:ext cx="0" cy="0"/>
          <a:chOff x="0" y="0"/>
          <a:chExt cx="0" cy="0"/>
        </a:xfrm>
      </p:grpSpPr>
      <p:pic>
        <p:nvPicPr>
          <p:cNvPr id="5" name="Immagine 4" descr="Immagine che contiene schermata, Elementi grafici, grafica, simbolo  Descrizione generata automaticamente">
            <a:extLst>
              <a:ext uri="{FF2B5EF4-FFF2-40B4-BE49-F238E27FC236}">
                <a16:creationId xmlns:a16="http://schemas.microsoft.com/office/drawing/2014/main" id="{0EBCD9A0-8DCD-9EA2-D8C7-5B3C55DA3F2C}"/>
              </a:ext>
            </a:extLst>
          </p:cNvPr>
          <p:cNvPicPr>
            <a:picLocks noChangeAspect="1"/>
          </p:cNvPicPr>
          <p:nvPr/>
        </p:nvPicPr>
        <p:blipFill>
          <a:blip r:embed="rId2"/>
          <a:stretch>
            <a:fillRect/>
          </a:stretch>
        </p:blipFill>
        <p:spPr>
          <a:xfrm>
            <a:off x="-21264" y="-21264"/>
            <a:ext cx="1977656" cy="3275872"/>
          </a:xfrm>
          <a:prstGeom prst="rect">
            <a:avLst/>
          </a:prstGeom>
        </p:spPr>
      </p:pic>
      <p:pic>
        <p:nvPicPr>
          <p:cNvPr id="9" name="Immagine 8" descr="Immagine che contiene triangolo, bianco  Descrizione generata automaticamente">
            <a:extLst>
              <a:ext uri="{FF2B5EF4-FFF2-40B4-BE49-F238E27FC236}">
                <a16:creationId xmlns:a16="http://schemas.microsoft.com/office/drawing/2014/main" id="{21CD79CC-E6DE-8CDA-A22E-605402C2DE90}"/>
              </a:ext>
            </a:extLst>
          </p:cNvPr>
          <p:cNvPicPr>
            <a:picLocks noChangeAspect="1"/>
          </p:cNvPicPr>
          <p:nvPr/>
        </p:nvPicPr>
        <p:blipFill>
          <a:blip r:embed="rId3"/>
          <a:stretch>
            <a:fillRect/>
          </a:stretch>
        </p:blipFill>
        <p:spPr>
          <a:xfrm>
            <a:off x="11385550" y="5016500"/>
            <a:ext cx="806450" cy="1841500"/>
          </a:xfrm>
          <a:prstGeom prst="rect">
            <a:avLst/>
          </a:prstGeom>
        </p:spPr>
      </p:pic>
      <p:cxnSp>
        <p:nvCxnSpPr>
          <p:cNvPr id="10" name="Connettore 1 9">
            <a:extLst>
              <a:ext uri="{FF2B5EF4-FFF2-40B4-BE49-F238E27FC236}">
                <a16:creationId xmlns:a16="http://schemas.microsoft.com/office/drawing/2014/main" id="{DD781E3D-1BC6-6C41-FF36-562E0C2E5049}"/>
              </a:ext>
            </a:extLst>
          </p:cNvPr>
          <p:cNvCxnSpPr>
            <a:cxnSpLocks/>
          </p:cNvCxnSpPr>
          <p:nvPr/>
        </p:nvCxnSpPr>
        <p:spPr>
          <a:xfrm>
            <a:off x="1919816" y="6149547"/>
            <a:ext cx="9037673"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11" name="Sottotitolo 2">
            <a:extLst>
              <a:ext uri="{FF2B5EF4-FFF2-40B4-BE49-F238E27FC236}">
                <a16:creationId xmlns:a16="http://schemas.microsoft.com/office/drawing/2014/main" id="{76309673-E806-A83D-8C30-422F23920F2B}"/>
              </a:ext>
            </a:extLst>
          </p:cNvPr>
          <p:cNvSpPr txBox="1">
            <a:spLocks/>
          </p:cNvSpPr>
          <p:nvPr/>
        </p:nvSpPr>
        <p:spPr>
          <a:xfrm>
            <a:off x="6250831" y="6224366"/>
            <a:ext cx="4805819" cy="36748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it-IT" sz="1100" dirty="0">
                <a:solidFill>
                  <a:schemeClr val="accent1">
                    <a:lumMod val="75000"/>
                  </a:schemeClr>
                </a:solidFill>
                <a:cs typeface="Kohinoor Bangla Medium" panose="02000000000000000000" pitchFamily="2" charset="77"/>
              </a:rPr>
              <a:t>Fiscalità internazionale – ODCEC Firenze 2026</a:t>
            </a:r>
          </a:p>
        </p:txBody>
      </p:sp>
      <p:pic>
        <p:nvPicPr>
          <p:cNvPr id="4" name="Immagine 3" descr="Immagine che contiene testo, Carattere, Elementi grafici, grafica  Descrizione generata automaticamente">
            <a:extLst>
              <a:ext uri="{FF2B5EF4-FFF2-40B4-BE49-F238E27FC236}">
                <a16:creationId xmlns:a16="http://schemas.microsoft.com/office/drawing/2014/main" id="{0D5E2DEA-002C-4D87-6C4A-6EC44ABCB345}"/>
              </a:ext>
            </a:extLst>
          </p:cNvPr>
          <p:cNvPicPr>
            <a:picLocks noChangeAspect="1"/>
          </p:cNvPicPr>
          <p:nvPr/>
        </p:nvPicPr>
        <p:blipFill>
          <a:blip r:embed="rId4"/>
          <a:stretch>
            <a:fillRect/>
          </a:stretch>
        </p:blipFill>
        <p:spPr>
          <a:xfrm>
            <a:off x="685516" y="572012"/>
            <a:ext cx="4142912" cy="1381744"/>
          </a:xfrm>
          <a:prstGeom prst="rect">
            <a:avLst/>
          </a:prstGeom>
        </p:spPr>
      </p:pic>
      <p:sp>
        <p:nvSpPr>
          <p:cNvPr id="17" name="TextBox_custom">
            <a:extLst>
              <a:ext uri="{FF2B5EF4-FFF2-40B4-BE49-F238E27FC236}">
                <a16:creationId xmlns:a16="http://schemas.microsoft.com/office/drawing/2014/main" id="{A3AE1711-54E9-476C-BDA0-AB43D93FEC6D}"/>
              </a:ext>
            </a:extLst>
          </p:cNvPr>
          <p:cNvSpPr txBox="1">
            <a:spLocks/>
          </p:cNvSpPr>
          <p:nvPr/>
        </p:nvSpPr>
        <p:spPr>
          <a:xfrm>
            <a:off x="1794683" y="1786993"/>
            <a:ext cx="9590867" cy="4308872"/>
          </a:xfrm>
          <a:prstGeom prst="rect">
            <a:avLst/>
          </a:prstGeom>
          <a:noFill/>
        </p:spPr>
        <p:txBody>
          <a:bodyPr wrap="square" rtlCol="0" anchor="t">
            <a:spAutoFit/>
          </a:bodyPr>
          <a:lstStyle/>
          <a:p>
            <a:pPr algn="just"/>
            <a:r>
              <a:rPr lang="it-IT" u="sng" dirty="0"/>
              <a:t>Ritenute sui dividendi Regime convenzionale – Art. 10 Modello OCSE</a:t>
            </a:r>
          </a:p>
          <a:p>
            <a:pPr algn="just"/>
            <a:endParaRPr lang="it-IT" sz="2000" b="0" i="0" dirty="0">
              <a:solidFill>
                <a:srgbClr val="202122"/>
              </a:solidFill>
              <a:effectLst/>
              <a:cs typeface="Kohinoor Bangla" panose="02000000000000000000" pitchFamily="2" charset="77"/>
            </a:endParaRPr>
          </a:p>
          <a:p>
            <a:pPr algn="just"/>
            <a:r>
              <a:rPr lang="en-US" dirty="0"/>
              <a:t>1. Dividends paid by a company which is a resident of a Contracting State to a resident of the other Contracting State may be taxed in that other State.</a:t>
            </a:r>
          </a:p>
          <a:p>
            <a:pPr algn="just"/>
            <a:r>
              <a:rPr lang="en-US" dirty="0"/>
              <a:t>2. However, dividends paid by a company which is a resident of a Contracting State may also be taxed in that State according to the laws of that State, but if the beneficial owner of the dividends is a resident of the other Contracting State, the tax so charged shall not exceed:</a:t>
            </a:r>
          </a:p>
          <a:p>
            <a:pPr marL="342900" indent="-342900" algn="just">
              <a:buFont typeface="+mj-lt"/>
              <a:buAutoNum type="alphaLcParenR"/>
            </a:pPr>
            <a:r>
              <a:rPr lang="en-US" dirty="0"/>
              <a:t>5 per cent of the gross amount of the dividends if the beneficial owner is a company which holds directly at least 25 per cent of the capital of the company paying the dividends throughout a 365 day period that includes the day of the payment of the dividend (for the purpose of computing that period, no account shall be taken of changes of ownership that would directly result from a corporate </a:t>
            </a:r>
            <a:r>
              <a:rPr lang="en-US" dirty="0" err="1"/>
              <a:t>reorganisation</a:t>
            </a:r>
            <a:r>
              <a:rPr lang="en-US" dirty="0"/>
              <a:t>, such as a merger or divisive </a:t>
            </a:r>
            <a:r>
              <a:rPr lang="en-US" dirty="0" err="1"/>
              <a:t>reorganisation</a:t>
            </a:r>
            <a:r>
              <a:rPr lang="en-US" dirty="0"/>
              <a:t>, of the company that holds the shares or that pays the dividend);</a:t>
            </a:r>
          </a:p>
          <a:p>
            <a:pPr marL="342900" indent="-342900" algn="just">
              <a:buFont typeface="+mj-lt"/>
              <a:buAutoNum type="alphaLcParenR"/>
            </a:pPr>
            <a:r>
              <a:rPr lang="en-US" dirty="0"/>
              <a:t>15 per cent of the gross amount of the dividends in all other cases.</a:t>
            </a:r>
          </a:p>
          <a:p>
            <a:pPr algn="just"/>
            <a:endParaRPr lang="it-IT" sz="2000" b="0" i="0" dirty="0">
              <a:solidFill>
                <a:srgbClr val="202122"/>
              </a:solidFill>
              <a:effectLst/>
              <a:cs typeface="Kohinoor Bangla" panose="02000000000000000000" pitchFamily="2" charset="77"/>
            </a:endParaRPr>
          </a:p>
        </p:txBody>
      </p:sp>
    </p:spTree>
    <p:extLst>
      <p:ext uri="{BB962C8B-B14F-4D97-AF65-F5344CB8AC3E}">
        <p14:creationId xmlns:p14="http://schemas.microsoft.com/office/powerpoint/2010/main" val="2375199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57BF5D-85E9-B713-8194-9A0EDA6B9E9C}"/>
            </a:ext>
          </a:extLst>
        </p:cNvPr>
        <p:cNvGrpSpPr/>
        <p:nvPr/>
      </p:nvGrpSpPr>
      <p:grpSpPr>
        <a:xfrm>
          <a:off x="0" y="0"/>
          <a:ext cx="0" cy="0"/>
          <a:chOff x="0" y="0"/>
          <a:chExt cx="0" cy="0"/>
        </a:xfrm>
      </p:grpSpPr>
      <p:pic>
        <p:nvPicPr>
          <p:cNvPr id="5" name="Immagine 4" descr="Immagine che contiene schermata, Elementi grafici, grafica, simbolo  Descrizione generata automaticamente">
            <a:extLst>
              <a:ext uri="{FF2B5EF4-FFF2-40B4-BE49-F238E27FC236}">
                <a16:creationId xmlns:a16="http://schemas.microsoft.com/office/drawing/2014/main" id="{3F480E88-B53A-7984-1AB3-29EC9284C21C}"/>
              </a:ext>
            </a:extLst>
          </p:cNvPr>
          <p:cNvPicPr>
            <a:picLocks noChangeAspect="1"/>
          </p:cNvPicPr>
          <p:nvPr/>
        </p:nvPicPr>
        <p:blipFill>
          <a:blip r:embed="rId2"/>
          <a:stretch>
            <a:fillRect/>
          </a:stretch>
        </p:blipFill>
        <p:spPr>
          <a:xfrm>
            <a:off x="-21264" y="-21264"/>
            <a:ext cx="1977656" cy="3275872"/>
          </a:xfrm>
          <a:prstGeom prst="rect">
            <a:avLst/>
          </a:prstGeom>
        </p:spPr>
      </p:pic>
      <p:pic>
        <p:nvPicPr>
          <p:cNvPr id="9" name="Immagine 8" descr="Immagine che contiene triangolo, bianco  Descrizione generata automaticamente">
            <a:extLst>
              <a:ext uri="{FF2B5EF4-FFF2-40B4-BE49-F238E27FC236}">
                <a16:creationId xmlns:a16="http://schemas.microsoft.com/office/drawing/2014/main" id="{E438ADE5-7994-ACA8-1B88-663376190673}"/>
              </a:ext>
            </a:extLst>
          </p:cNvPr>
          <p:cNvPicPr>
            <a:picLocks noChangeAspect="1"/>
          </p:cNvPicPr>
          <p:nvPr/>
        </p:nvPicPr>
        <p:blipFill>
          <a:blip r:embed="rId3"/>
          <a:stretch>
            <a:fillRect/>
          </a:stretch>
        </p:blipFill>
        <p:spPr>
          <a:xfrm>
            <a:off x="11385550" y="5016500"/>
            <a:ext cx="806450" cy="1841500"/>
          </a:xfrm>
          <a:prstGeom prst="rect">
            <a:avLst/>
          </a:prstGeom>
        </p:spPr>
      </p:pic>
      <p:cxnSp>
        <p:nvCxnSpPr>
          <p:cNvPr id="10" name="Connettore 1 9">
            <a:extLst>
              <a:ext uri="{FF2B5EF4-FFF2-40B4-BE49-F238E27FC236}">
                <a16:creationId xmlns:a16="http://schemas.microsoft.com/office/drawing/2014/main" id="{5C098A00-C1BE-457A-19B9-854FA3C7A45A}"/>
              </a:ext>
            </a:extLst>
          </p:cNvPr>
          <p:cNvCxnSpPr>
            <a:cxnSpLocks/>
          </p:cNvCxnSpPr>
          <p:nvPr/>
        </p:nvCxnSpPr>
        <p:spPr>
          <a:xfrm>
            <a:off x="1919816" y="6149547"/>
            <a:ext cx="9037673"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11" name="Sottotitolo 2">
            <a:extLst>
              <a:ext uri="{FF2B5EF4-FFF2-40B4-BE49-F238E27FC236}">
                <a16:creationId xmlns:a16="http://schemas.microsoft.com/office/drawing/2014/main" id="{B6E23B78-7237-E92D-5682-A9E894203041}"/>
              </a:ext>
            </a:extLst>
          </p:cNvPr>
          <p:cNvSpPr txBox="1">
            <a:spLocks/>
          </p:cNvSpPr>
          <p:nvPr/>
        </p:nvSpPr>
        <p:spPr>
          <a:xfrm>
            <a:off x="6250831" y="6224366"/>
            <a:ext cx="4805819" cy="36748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it-IT" sz="1100" dirty="0">
                <a:solidFill>
                  <a:schemeClr val="accent1">
                    <a:lumMod val="75000"/>
                  </a:schemeClr>
                </a:solidFill>
                <a:cs typeface="Kohinoor Bangla Medium" panose="02000000000000000000" pitchFamily="2" charset="77"/>
              </a:rPr>
              <a:t>Fiscalità internazionale – ODCEC Firenze 2026</a:t>
            </a:r>
          </a:p>
        </p:txBody>
      </p:sp>
      <p:pic>
        <p:nvPicPr>
          <p:cNvPr id="4" name="Immagine 3" descr="Immagine che contiene testo, Carattere, Elementi grafici, grafica  Descrizione generata automaticamente">
            <a:extLst>
              <a:ext uri="{FF2B5EF4-FFF2-40B4-BE49-F238E27FC236}">
                <a16:creationId xmlns:a16="http://schemas.microsoft.com/office/drawing/2014/main" id="{5E2E3D49-BC52-0954-597B-D0CEDF382771}"/>
              </a:ext>
            </a:extLst>
          </p:cNvPr>
          <p:cNvPicPr>
            <a:picLocks noChangeAspect="1"/>
          </p:cNvPicPr>
          <p:nvPr/>
        </p:nvPicPr>
        <p:blipFill>
          <a:blip r:embed="rId4"/>
          <a:stretch>
            <a:fillRect/>
          </a:stretch>
        </p:blipFill>
        <p:spPr>
          <a:xfrm>
            <a:off x="685516" y="572012"/>
            <a:ext cx="4142912" cy="1381744"/>
          </a:xfrm>
          <a:prstGeom prst="rect">
            <a:avLst/>
          </a:prstGeom>
        </p:spPr>
      </p:pic>
      <p:sp>
        <p:nvSpPr>
          <p:cNvPr id="17" name="TextBox_custom">
            <a:extLst>
              <a:ext uri="{FF2B5EF4-FFF2-40B4-BE49-F238E27FC236}">
                <a16:creationId xmlns:a16="http://schemas.microsoft.com/office/drawing/2014/main" id="{ECA30824-61F1-C264-4B61-46BFCF008A76}"/>
              </a:ext>
            </a:extLst>
          </p:cNvPr>
          <p:cNvSpPr txBox="1">
            <a:spLocks/>
          </p:cNvSpPr>
          <p:nvPr/>
        </p:nvSpPr>
        <p:spPr>
          <a:xfrm>
            <a:off x="1794683" y="1786993"/>
            <a:ext cx="9590867" cy="4585871"/>
          </a:xfrm>
          <a:prstGeom prst="rect">
            <a:avLst/>
          </a:prstGeom>
          <a:noFill/>
        </p:spPr>
        <p:txBody>
          <a:bodyPr wrap="square" rtlCol="0" anchor="t">
            <a:spAutoFit/>
          </a:bodyPr>
          <a:lstStyle/>
          <a:p>
            <a:r>
              <a:rPr lang="it-IT" u="sng" dirty="0"/>
              <a:t>Ritenute sui dividendi Regime convenzionale – Rimborso</a:t>
            </a:r>
            <a:endParaRPr lang="it-IT" sz="2000" b="0" i="0" u="sng" dirty="0">
              <a:solidFill>
                <a:srgbClr val="202122"/>
              </a:solidFill>
              <a:effectLst/>
              <a:cs typeface="Kohinoor Bangla" panose="02000000000000000000" pitchFamily="2" charset="77"/>
            </a:endParaRPr>
          </a:p>
          <a:p>
            <a:pPr algn="just"/>
            <a:endParaRPr lang="it-IT" sz="2000" b="0" i="0" dirty="0">
              <a:solidFill>
                <a:srgbClr val="202122"/>
              </a:solidFill>
              <a:effectLst/>
              <a:cs typeface="Kohinoor Bangla" panose="02000000000000000000" pitchFamily="2" charset="77"/>
            </a:endParaRPr>
          </a:p>
          <a:p>
            <a:pPr algn="just"/>
            <a:r>
              <a:rPr lang="it-IT" dirty="0"/>
              <a:t>I soggetti non residenti possono presentare la richiesta di rimborso su modello da presentare al Centro Operativo di Pescara, entro il termine di decadenza di 48 mesi dalla data del prelevamento dell’imposta (articoli 37 e 38 del Dpr n. 602 del 1973).</a:t>
            </a:r>
          </a:p>
          <a:p>
            <a:pPr algn="just"/>
            <a:r>
              <a:rPr lang="it-IT" dirty="0"/>
              <a:t>Il modello deve contenere:</a:t>
            </a:r>
          </a:p>
          <a:p>
            <a:pPr marL="800100" lvl="1" indent="-342900" algn="just">
              <a:buSzPct val="100000"/>
              <a:buFont typeface="+mj-lt"/>
              <a:buAutoNum type="arabicPeriod"/>
            </a:pPr>
            <a:r>
              <a:rPr lang="it-IT" dirty="0"/>
              <a:t>l’attestazione di residenza ai fini tributari nel Paese estero, rilasciata dalla competente Autorità fiscale</a:t>
            </a:r>
          </a:p>
          <a:p>
            <a:pPr marL="800100" lvl="1" indent="-342900" algn="just">
              <a:buSzPct val="100000"/>
              <a:buFont typeface="+mj-lt"/>
              <a:buAutoNum type="arabicPeriod"/>
            </a:pPr>
            <a:r>
              <a:rPr lang="it-IT" dirty="0"/>
              <a:t>la dichiarazione di esistenza o meno di una stabile organizzazione (se si tratta di impresa) o di base fissa (se si tratta di professionista) in Italia, cui siano riconducibili i redditi in relazione ai quali si chiede il rimborso dell’imposta</a:t>
            </a:r>
          </a:p>
          <a:p>
            <a:pPr marL="800100" lvl="1" indent="-342900" algn="just">
              <a:buSzPct val="100000"/>
              <a:buFont typeface="+mj-lt"/>
              <a:buAutoNum type="arabicPeriod"/>
            </a:pPr>
            <a:r>
              <a:rPr lang="it-IT" dirty="0"/>
              <a:t>la dichiarazione di esistenza di eventuali altre specifiche condizioni previste dalla Convenzione.</a:t>
            </a:r>
          </a:p>
          <a:p>
            <a:pPr algn="just"/>
            <a:r>
              <a:rPr lang="it-IT" dirty="0"/>
              <a:t>Il modello deve essere corredato della documentazione atta a comprovare il prelievo effettivo dell’imposta.</a:t>
            </a:r>
          </a:p>
          <a:p>
            <a:pPr algn="just"/>
            <a:endParaRPr lang="it-IT" sz="2000" b="0" i="0" dirty="0">
              <a:solidFill>
                <a:srgbClr val="202122"/>
              </a:solidFill>
              <a:effectLst/>
              <a:cs typeface="Kohinoor Bangla" panose="02000000000000000000" pitchFamily="2" charset="77"/>
            </a:endParaRPr>
          </a:p>
        </p:txBody>
      </p:sp>
    </p:spTree>
    <p:extLst>
      <p:ext uri="{BB962C8B-B14F-4D97-AF65-F5344CB8AC3E}">
        <p14:creationId xmlns:p14="http://schemas.microsoft.com/office/powerpoint/2010/main" val="2490909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C7957-4D3E-A278-C380-BE9F6202BD9D}"/>
            </a:ext>
          </a:extLst>
        </p:cNvPr>
        <p:cNvGrpSpPr/>
        <p:nvPr/>
      </p:nvGrpSpPr>
      <p:grpSpPr>
        <a:xfrm>
          <a:off x="0" y="0"/>
          <a:ext cx="0" cy="0"/>
          <a:chOff x="0" y="0"/>
          <a:chExt cx="0" cy="0"/>
        </a:xfrm>
      </p:grpSpPr>
      <p:pic>
        <p:nvPicPr>
          <p:cNvPr id="5" name="Immagine 4" descr="Immagine che contiene schermata, Elementi grafici, grafica, simbolo  Descrizione generata automaticamente">
            <a:extLst>
              <a:ext uri="{FF2B5EF4-FFF2-40B4-BE49-F238E27FC236}">
                <a16:creationId xmlns:a16="http://schemas.microsoft.com/office/drawing/2014/main" id="{B55C4426-A277-4EA8-A007-1EE3DB17ABDE}"/>
              </a:ext>
            </a:extLst>
          </p:cNvPr>
          <p:cNvPicPr>
            <a:picLocks noChangeAspect="1"/>
          </p:cNvPicPr>
          <p:nvPr/>
        </p:nvPicPr>
        <p:blipFill>
          <a:blip r:embed="rId2"/>
          <a:stretch>
            <a:fillRect/>
          </a:stretch>
        </p:blipFill>
        <p:spPr>
          <a:xfrm>
            <a:off x="-21264" y="-21264"/>
            <a:ext cx="1977656" cy="3275872"/>
          </a:xfrm>
          <a:prstGeom prst="rect">
            <a:avLst/>
          </a:prstGeom>
        </p:spPr>
      </p:pic>
      <p:pic>
        <p:nvPicPr>
          <p:cNvPr id="9" name="Immagine 8" descr="Immagine che contiene triangolo, bianco  Descrizione generata automaticamente">
            <a:extLst>
              <a:ext uri="{FF2B5EF4-FFF2-40B4-BE49-F238E27FC236}">
                <a16:creationId xmlns:a16="http://schemas.microsoft.com/office/drawing/2014/main" id="{963FA3BA-D8A8-A5AB-6124-76C7407AA734}"/>
              </a:ext>
            </a:extLst>
          </p:cNvPr>
          <p:cNvPicPr>
            <a:picLocks noChangeAspect="1"/>
          </p:cNvPicPr>
          <p:nvPr/>
        </p:nvPicPr>
        <p:blipFill>
          <a:blip r:embed="rId3"/>
          <a:stretch>
            <a:fillRect/>
          </a:stretch>
        </p:blipFill>
        <p:spPr>
          <a:xfrm>
            <a:off x="11385550" y="5016500"/>
            <a:ext cx="806450" cy="1841500"/>
          </a:xfrm>
          <a:prstGeom prst="rect">
            <a:avLst/>
          </a:prstGeom>
        </p:spPr>
      </p:pic>
      <p:cxnSp>
        <p:nvCxnSpPr>
          <p:cNvPr id="10" name="Connettore 1 9">
            <a:extLst>
              <a:ext uri="{FF2B5EF4-FFF2-40B4-BE49-F238E27FC236}">
                <a16:creationId xmlns:a16="http://schemas.microsoft.com/office/drawing/2014/main" id="{F272F9B4-77C0-0EF8-9C38-86E5B93EC091}"/>
              </a:ext>
            </a:extLst>
          </p:cNvPr>
          <p:cNvCxnSpPr>
            <a:cxnSpLocks/>
          </p:cNvCxnSpPr>
          <p:nvPr/>
        </p:nvCxnSpPr>
        <p:spPr>
          <a:xfrm>
            <a:off x="1919816" y="6149547"/>
            <a:ext cx="9037673"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11" name="Sottotitolo 2">
            <a:extLst>
              <a:ext uri="{FF2B5EF4-FFF2-40B4-BE49-F238E27FC236}">
                <a16:creationId xmlns:a16="http://schemas.microsoft.com/office/drawing/2014/main" id="{7AC15AFE-DF53-A67F-3839-39139A19150E}"/>
              </a:ext>
            </a:extLst>
          </p:cNvPr>
          <p:cNvSpPr txBox="1">
            <a:spLocks/>
          </p:cNvSpPr>
          <p:nvPr/>
        </p:nvSpPr>
        <p:spPr>
          <a:xfrm>
            <a:off x="6250831" y="6224366"/>
            <a:ext cx="4805819" cy="36748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it-IT" sz="1100" dirty="0">
                <a:solidFill>
                  <a:schemeClr val="accent1">
                    <a:lumMod val="75000"/>
                  </a:schemeClr>
                </a:solidFill>
                <a:cs typeface="Kohinoor Bangla Medium" panose="02000000000000000000" pitchFamily="2" charset="77"/>
              </a:rPr>
              <a:t>Fiscalità internazionale – ODCEC Firenze 2026</a:t>
            </a:r>
          </a:p>
        </p:txBody>
      </p:sp>
      <p:pic>
        <p:nvPicPr>
          <p:cNvPr id="4" name="Immagine 3" descr="Immagine che contiene testo, Carattere, Elementi grafici, grafica  Descrizione generata automaticamente">
            <a:extLst>
              <a:ext uri="{FF2B5EF4-FFF2-40B4-BE49-F238E27FC236}">
                <a16:creationId xmlns:a16="http://schemas.microsoft.com/office/drawing/2014/main" id="{A5A402A9-D691-55B0-0E51-7282C9E5F632}"/>
              </a:ext>
            </a:extLst>
          </p:cNvPr>
          <p:cNvPicPr>
            <a:picLocks noChangeAspect="1"/>
          </p:cNvPicPr>
          <p:nvPr/>
        </p:nvPicPr>
        <p:blipFill>
          <a:blip r:embed="rId4"/>
          <a:stretch>
            <a:fillRect/>
          </a:stretch>
        </p:blipFill>
        <p:spPr>
          <a:xfrm>
            <a:off x="685516" y="572012"/>
            <a:ext cx="4142912" cy="1381744"/>
          </a:xfrm>
          <a:prstGeom prst="rect">
            <a:avLst/>
          </a:prstGeom>
        </p:spPr>
      </p:pic>
      <p:sp>
        <p:nvSpPr>
          <p:cNvPr id="17" name="TextBox_custom">
            <a:extLst>
              <a:ext uri="{FF2B5EF4-FFF2-40B4-BE49-F238E27FC236}">
                <a16:creationId xmlns:a16="http://schemas.microsoft.com/office/drawing/2014/main" id="{E195A052-96B7-5C18-1480-54AB72A49A22}"/>
              </a:ext>
            </a:extLst>
          </p:cNvPr>
          <p:cNvSpPr txBox="1">
            <a:spLocks/>
          </p:cNvSpPr>
          <p:nvPr/>
        </p:nvSpPr>
        <p:spPr>
          <a:xfrm>
            <a:off x="1794683" y="1786993"/>
            <a:ext cx="9590867" cy="4585871"/>
          </a:xfrm>
          <a:prstGeom prst="rect">
            <a:avLst/>
          </a:prstGeom>
          <a:noFill/>
        </p:spPr>
        <p:txBody>
          <a:bodyPr wrap="square" rtlCol="0" anchor="t">
            <a:spAutoFit/>
          </a:bodyPr>
          <a:lstStyle/>
          <a:p>
            <a:r>
              <a:rPr lang="it-IT" u="sng" dirty="0"/>
              <a:t>Ritenute sui dividendi Regime convenzionale – Applicazione diretta</a:t>
            </a:r>
          </a:p>
          <a:p>
            <a:endParaRPr lang="it-IT" sz="2000" b="0" i="0" dirty="0">
              <a:solidFill>
                <a:srgbClr val="202122"/>
              </a:solidFill>
              <a:effectLst/>
              <a:cs typeface="Kohinoor Bangla" panose="02000000000000000000" pitchFamily="2" charset="77"/>
            </a:endParaRPr>
          </a:p>
          <a:p>
            <a:pPr marL="285750" indent="-285750" algn="just">
              <a:buFont typeface="Arial" panose="020B0604020202020204" pitchFamily="34" charset="0"/>
              <a:buChar char="•"/>
            </a:pPr>
            <a:r>
              <a:rPr lang="it-IT" dirty="0"/>
              <a:t>Gli interessati possono chiedere l’applicazione diretta della Convenzione al sostituto d’imposta italiano </a:t>
            </a:r>
          </a:p>
          <a:p>
            <a:pPr marL="285750" indent="-285750" algn="just">
              <a:buFont typeface="Arial" panose="020B0604020202020204" pitchFamily="34" charset="0"/>
              <a:buChar char="•"/>
            </a:pPr>
            <a:r>
              <a:rPr lang="it-IT" dirty="0"/>
              <a:t>Il Ministero delle Finanze in più circostanze (Circolari della Direzione Generale delle Imposte Dirette n. 86/1977, n. 115/1978 e n. 147/1978, risoluzione n. 95/E del 10 giugno 1999 e 68 del 24/05/2000, del Dipartimento delle Entrate, Direzione Centrale Affari Giuridici e Contenzioso Tributario), ha precisato che i sostituti d’imposta hanno la facoltà, sotto la propria responsabilità, di applicare direttamente l’esenzione o le minori aliquote previste nelle Convenzioni vigenti fra l’Italia e lo Stato di residenza del beneficiario del reddito.</a:t>
            </a:r>
          </a:p>
          <a:p>
            <a:pPr marL="285750" indent="-285750" algn="just">
              <a:buFont typeface="Arial" panose="020B0604020202020204" pitchFamily="34" charset="0"/>
              <a:buChar char="•"/>
            </a:pPr>
            <a:r>
              <a:rPr lang="it-IT" dirty="0"/>
              <a:t>Deve essere allegata la stessa documentazione prevista per il rimborso.</a:t>
            </a:r>
          </a:p>
          <a:p>
            <a:pPr marL="285750" indent="-285750" algn="just">
              <a:buFont typeface="Arial" panose="020B0604020202020204" pitchFamily="34" charset="0"/>
              <a:buChar char="•"/>
            </a:pPr>
            <a:endParaRPr lang="it-IT" dirty="0"/>
          </a:p>
          <a:p>
            <a:pPr marL="285750" indent="-285750" algn="just">
              <a:buFont typeface="Arial" panose="020B0604020202020204" pitchFamily="34" charset="0"/>
              <a:buChar char="•"/>
            </a:pPr>
            <a:r>
              <a:rPr lang="it-IT" dirty="0"/>
              <a:t>Per facilitare l’erogazione del rimborso o l’applicazione della aliquota ridotta prevista dalla convenzione, l’Agenzia delle Entrate ha predisposto modelli standard da utilizzare da parte dei soggetti non residenti (Provvedimento del 10 luglio 2013).</a:t>
            </a:r>
            <a:endParaRPr lang="en-US" dirty="0"/>
          </a:p>
          <a:p>
            <a:pPr algn="just"/>
            <a:endParaRPr lang="it-IT" sz="2000" b="0" i="0" dirty="0">
              <a:solidFill>
                <a:srgbClr val="202122"/>
              </a:solidFill>
              <a:effectLst/>
              <a:cs typeface="Kohinoor Bangla" panose="02000000000000000000" pitchFamily="2" charset="77"/>
            </a:endParaRPr>
          </a:p>
        </p:txBody>
      </p:sp>
    </p:spTree>
    <p:extLst>
      <p:ext uri="{BB962C8B-B14F-4D97-AF65-F5344CB8AC3E}">
        <p14:creationId xmlns:p14="http://schemas.microsoft.com/office/powerpoint/2010/main" val="4009068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07FAF2-ACBC-D0E7-413A-1236FE516D66}"/>
            </a:ext>
          </a:extLst>
        </p:cNvPr>
        <p:cNvGrpSpPr/>
        <p:nvPr/>
      </p:nvGrpSpPr>
      <p:grpSpPr>
        <a:xfrm>
          <a:off x="0" y="0"/>
          <a:ext cx="0" cy="0"/>
          <a:chOff x="0" y="0"/>
          <a:chExt cx="0" cy="0"/>
        </a:xfrm>
      </p:grpSpPr>
      <p:pic>
        <p:nvPicPr>
          <p:cNvPr id="5" name="Immagine 4" descr="Immagine che contiene schermata, Elementi grafici, grafica, simbolo  Descrizione generata automaticamente">
            <a:extLst>
              <a:ext uri="{FF2B5EF4-FFF2-40B4-BE49-F238E27FC236}">
                <a16:creationId xmlns:a16="http://schemas.microsoft.com/office/drawing/2014/main" id="{8AECEDC5-215C-DB6A-CE23-ED02C186AA35}"/>
              </a:ext>
            </a:extLst>
          </p:cNvPr>
          <p:cNvPicPr>
            <a:picLocks noChangeAspect="1"/>
          </p:cNvPicPr>
          <p:nvPr/>
        </p:nvPicPr>
        <p:blipFill>
          <a:blip r:embed="rId2"/>
          <a:stretch>
            <a:fillRect/>
          </a:stretch>
        </p:blipFill>
        <p:spPr>
          <a:xfrm>
            <a:off x="-21264" y="-21264"/>
            <a:ext cx="1977656" cy="3275872"/>
          </a:xfrm>
          <a:prstGeom prst="rect">
            <a:avLst/>
          </a:prstGeom>
        </p:spPr>
      </p:pic>
      <p:pic>
        <p:nvPicPr>
          <p:cNvPr id="9" name="Immagine 8" descr="Immagine che contiene triangolo, bianco  Descrizione generata automaticamente">
            <a:extLst>
              <a:ext uri="{FF2B5EF4-FFF2-40B4-BE49-F238E27FC236}">
                <a16:creationId xmlns:a16="http://schemas.microsoft.com/office/drawing/2014/main" id="{C4992B53-23B2-FF59-D2B7-9936817E36A9}"/>
              </a:ext>
            </a:extLst>
          </p:cNvPr>
          <p:cNvPicPr>
            <a:picLocks noChangeAspect="1"/>
          </p:cNvPicPr>
          <p:nvPr/>
        </p:nvPicPr>
        <p:blipFill>
          <a:blip r:embed="rId3"/>
          <a:stretch>
            <a:fillRect/>
          </a:stretch>
        </p:blipFill>
        <p:spPr>
          <a:xfrm>
            <a:off x="11385550" y="5016500"/>
            <a:ext cx="806450" cy="1841500"/>
          </a:xfrm>
          <a:prstGeom prst="rect">
            <a:avLst/>
          </a:prstGeom>
        </p:spPr>
      </p:pic>
      <p:cxnSp>
        <p:nvCxnSpPr>
          <p:cNvPr id="10" name="Connettore 1 9">
            <a:extLst>
              <a:ext uri="{FF2B5EF4-FFF2-40B4-BE49-F238E27FC236}">
                <a16:creationId xmlns:a16="http://schemas.microsoft.com/office/drawing/2014/main" id="{E6D6D033-CA59-A1E5-AFC4-F3B785D8F4BF}"/>
              </a:ext>
            </a:extLst>
          </p:cNvPr>
          <p:cNvCxnSpPr>
            <a:cxnSpLocks/>
          </p:cNvCxnSpPr>
          <p:nvPr/>
        </p:nvCxnSpPr>
        <p:spPr>
          <a:xfrm>
            <a:off x="1919816" y="6149547"/>
            <a:ext cx="9037673"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11" name="Sottotitolo 2">
            <a:extLst>
              <a:ext uri="{FF2B5EF4-FFF2-40B4-BE49-F238E27FC236}">
                <a16:creationId xmlns:a16="http://schemas.microsoft.com/office/drawing/2014/main" id="{6CB8B362-67E1-1515-5982-9254828E7782}"/>
              </a:ext>
            </a:extLst>
          </p:cNvPr>
          <p:cNvSpPr txBox="1">
            <a:spLocks/>
          </p:cNvSpPr>
          <p:nvPr/>
        </p:nvSpPr>
        <p:spPr>
          <a:xfrm>
            <a:off x="6250831" y="6224366"/>
            <a:ext cx="4805819" cy="36748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it-IT" sz="1100" dirty="0">
                <a:solidFill>
                  <a:schemeClr val="accent1">
                    <a:lumMod val="75000"/>
                  </a:schemeClr>
                </a:solidFill>
                <a:cs typeface="Kohinoor Bangla Medium" panose="02000000000000000000" pitchFamily="2" charset="77"/>
              </a:rPr>
              <a:t>Fiscalità internazionale – ODCEC Firenze 2026</a:t>
            </a:r>
          </a:p>
        </p:txBody>
      </p:sp>
      <p:pic>
        <p:nvPicPr>
          <p:cNvPr id="4" name="Immagine 3" descr="Immagine che contiene testo, Carattere, Elementi grafici, grafica  Descrizione generata automaticamente">
            <a:extLst>
              <a:ext uri="{FF2B5EF4-FFF2-40B4-BE49-F238E27FC236}">
                <a16:creationId xmlns:a16="http://schemas.microsoft.com/office/drawing/2014/main" id="{8BF5D9BA-03FC-5DDA-5B3A-26C77577C6BD}"/>
              </a:ext>
            </a:extLst>
          </p:cNvPr>
          <p:cNvPicPr>
            <a:picLocks noChangeAspect="1"/>
          </p:cNvPicPr>
          <p:nvPr/>
        </p:nvPicPr>
        <p:blipFill>
          <a:blip r:embed="rId4"/>
          <a:stretch>
            <a:fillRect/>
          </a:stretch>
        </p:blipFill>
        <p:spPr>
          <a:xfrm>
            <a:off x="685516" y="572012"/>
            <a:ext cx="4142912" cy="1381744"/>
          </a:xfrm>
          <a:prstGeom prst="rect">
            <a:avLst/>
          </a:prstGeom>
        </p:spPr>
      </p:pic>
      <p:sp>
        <p:nvSpPr>
          <p:cNvPr id="17" name="TextBox_custom">
            <a:extLst>
              <a:ext uri="{FF2B5EF4-FFF2-40B4-BE49-F238E27FC236}">
                <a16:creationId xmlns:a16="http://schemas.microsoft.com/office/drawing/2014/main" id="{2F14DA53-9FEC-1DEB-E3B6-E6AF6468C64D}"/>
              </a:ext>
            </a:extLst>
          </p:cNvPr>
          <p:cNvSpPr txBox="1">
            <a:spLocks/>
          </p:cNvSpPr>
          <p:nvPr/>
        </p:nvSpPr>
        <p:spPr>
          <a:xfrm>
            <a:off x="1794683" y="1786993"/>
            <a:ext cx="9590867" cy="4031873"/>
          </a:xfrm>
          <a:prstGeom prst="rect">
            <a:avLst/>
          </a:prstGeom>
          <a:noFill/>
        </p:spPr>
        <p:txBody>
          <a:bodyPr wrap="square" rtlCol="0" anchor="t">
            <a:spAutoFit/>
          </a:bodyPr>
          <a:lstStyle/>
          <a:p>
            <a:r>
              <a:rPr lang="it-IT" u="sng" dirty="0"/>
              <a:t>Ritenute sugli interessi</a:t>
            </a:r>
          </a:p>
          <a:p>
            <a:endParaRPr lang="it-IT" sz="2000" b="0" i="0" dirty="0">
              <a:solidFill>
                <a:srgbClr val="202122"/>
              </a:solidFill>
              <a:effectLst/>
              <a:cs typeface="Kohinoor Bangla" panose="02000000000000000000" pitchFamily="2" charset="77"/>
            </a:endParaRPr>
          </a:p>
          <a:p>
            <a:pPr marL="285750" indent="-285750" algn="just">
              <a:buFont typeface="Arial" panose="020B0604020202020204" pitchFamily="34" charset="0"/>
              <a:buChar char="•"/>
            </a:pPr>
            <a:r>
              <a:rPr lang="it-IT" dirty="0"/>
              <a:t>Per analizzare la disciplina applicabile in tema di ritenute sugli interessi cross-</a:t>
            </a:r>
            <a:r>
              <a:rPr lang="it-IT" dirty="0" err="1"/>
              <a:t>border</a:t>
            </a:r>
            <a:r>
              <a:rPr lang="it-IT" dirty="0"/>
              <a:t> è necessario fare riferimento al Paese in cui risiede ai fini fiscali il soggetto finanziato, ossia il soggetto debitore.</a:t>
            </a:r>
          </a:p>
          <a:p>
            <a:pPr marL="285750" indent="-285750" algn="just">
              <a:buFont typeface="Arial" panose="020B0604020202020204" pitchFamily="34" charset="0"/>
              <a:buChar char="•"/>
            </a:pPr>
            <a:endParaRPr lang="it-IT" dirty="0"/>
          </a:p>
          <a:p>
            <a:pPr marL="285750" indent="-285750" algn="just">
              <a:buFont typeface="Arial" panose="020B0604020202020204" pitchFamily="34" charset="0"/>
              <a:buChar char="•"/>
            </a:pPr>
            <a:r>
              <a:rPr lang="it-IT" dirty="0"/>
              <a:t>In relazione al regime impositivo applicabile è possibile distinguere:</a:t>
            </a:r>
          </a:p>
          <a:p>
            <a:pPr marL="342900" indent="-342900" algn="just">
              <a:buFont typeface="+mj-lt"/>
              <a:buAutoNum type="alphaUcPeriod"/>
            </a:pPr>
            <a:r>
              <a:rPr lang="it-IT" dirty="0"/>
              <a:t>Società residenti ai fini fiscali in uno Stato membro UE a cui applicare la Direttiva per l’esenzione dalle imposte sugli interessi;</a:t>
            </a:r>
          </a:p>
          <a:p>
            <a:pPr marL="342900" indent="-342900" algn="just">
              <a:buFont typeface="+mj-lt"/>
              <a:buAutoNum type="alphaUcPeriod"/>
            </a:pPr>
            <a:r>
              <a:rPr lang="it-IT" dirty="0"/>
              <a:t>Società residenti ai fini fiscali in uno Stato membro UE a cui non è possibile applicare la Direttiva per l’esenzione;</a:t>
            </a:r>
          </a:p>
          <a:p>
            <a:pPr marL="342900" indent="-342900" algn="just">
              <a:buFont typeface="+mj-lt"/>
              <a:buAutoNum type="alphaUcPeriod"/>
            </a:pPr>
            <a:r>
              <a:rPr lang="it-IT" dirty="0"/>
              <a:t>Società non residenti ai fini fiscali in uno Stato membro UE;</a:t>
            </a:r>
          </a:p>
          <a:p>
            <a:pPr marL="342900" indent="-342900" algn="just">
              <a:buFont typeface="+mj-lt"/>
              <a:buAutoNum type="alphaUcPeriod"/>
            </a:pPr>
            <a:r>
              <a:rPr lang="it-IT" dirty="0"/>
              <a:t>Altre società (in via residuale, rimane la società che non risiede in un Paese dell’UE e non ha sottoscritto Convenzioni contro le doppie imposizioni con l’Italia)</a:t>
            </a:r>
          </a:p>
          <a:p>
            <a:pPr algn="just"/>
            <a:endParaRPr lang="it-IT" sz="2000" b="0" i="0" dirty="0">
              <a:solidFill>
                <a:srgbClr val="202122"/>
              </a:solidFill>
              <a:effectLst/>
              <a:cs typeface="Kohinoor Bangla" panose="02000000000000000000" pitchFamily="2" charset="77"/>
            </a:endParaRPr>
          </a:p>
        </p:txBody>
      </p:sp>
    </p:spTree>
    <p:extLst>
      <p:ext uri="{BB962C8B-B14F-4D97-AF65-F5344CB8AC3E}">
        <p14:creationId xmlns:p14="http://schemas.microsoft.com/office/powerpoint/2010/main" val="3077355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AC6CBB-261D-0F92-497A-AC60937BBA52}"/>
            </a:ext>
          </a:extLst>
        </p:cNvPr>
        <p:cNvGrpSpPr/>
        <p:nvPr/>
      </p:nvGrpSpPr>
      <p:grpSpPr>
        <a:xfrm>
          <a:off x="0" y="0"/>
          <a:ext cx="0" cy="0"/>
          <a:chOff x="0" y="0"/>
          <a:chExt cx="0" cy="0"/>
        </a:xfrm>
      </p:grpSpPr>
      <p:pic>
        <p:nvPicPr>
          <p:cNvPr id="5" name="Immagine 4" descr="Immagine che contiene schermata, Elementi grafici, grafica, simbolo  Descrizione generata automaticamente">
            <a:extLst>
              <a:ext uri="{FF2B5EF4-FFF2-40B4-BE49-F238E27FC236}">
                <a16:creationId xmlns:a16="http://schemas.microsoft.com/office/drawing/2014/main" id="{D41EF0A8-CEF9-62BB-5AEE-1A5495E240CC}"/>
              </a:ext>
            </a:extLst>
          </p:cNvPr>
          <p:cNvPicPr>
            <a:picLocks noChangeAspect="1"/>
          </p:cNvPicPr>
          <p:nvPr/>
        </p:nvPicPr>
        <p:blipFill>
          <a:blip r:embed="rId2"/>
          <a:stretch>
            <a:fillRect/>
          </a:stretch>
        </p:blipFill>
        <p:spPr>
          <a:xfrm>
            <a:off x="-21264" y="-21264"/>
            <a:ext cx="1977656" cy="3275872"/>
          </a:xfrm>
          <a:prstGeom prst="rect">
            <a:avLst/>
          </a:prstGeom>
        </p:spPr>
      </p:pic>
      <p:pic>
        <p:nvPicPr>
          <p:cNvPr id="9" name="Immagine 8" descr="Immagine che contiene triangolo, bianco  Descrizione generata automaticamente">
            <a:extLst>
              <a:ext uri="{FF2B5EF4-FFF2-40B4-BE49-F238E27FC236}">
                <a16:creationId xmlns:a16="http://schemas.microsoft.com/office/drawing/2014/main" id="{76ABE3A2-D52E-AB22-B42D-A0FF2A0913E5}"/>
              </a:ext>
            </a:extLst>
          </p:cNvPr>
          <p:cNvPicPr>
            <a:picLocks noChangeAspect="1"/>
          </p:cNvPicPr>
          <p:nvPr/>
        </p:nvPicPr>
        <p:blipFill>
          <a:blip r:embed="rId3"/>
          <a:stretch>
            <a:fillRect/>
          </a:stretch>
        </p:blipFill>
        <p:spPr>
          <a:xfrm>
            <a:off x="11385550" y="5016500"/>
            <a:ext cx="806450" cy="1841500"/>
          </a:xfrm>
          <a:prstGeom prst="rect">
            <a:avLst/>
          </a:prstGeom>
        </p:spPr>
      </p:pic>
      <p:cxnSp>
        <p:nvCxnSpPr>
          <p:cNvPr id="10" name="Connettore 1 9">
            <a:extLst>
              <a:ext uri="{FF2B5EF4-FFF2-40B4-BE49-F238E27FC236}">
                <a16:creationId xmlns:a16="http://schemas.microsoft.com/office/drawing/2014/main" id="{4A33E037-D0AB-3736-1A93-BBBE40D95BCE}"/>
              </a:ext>
            </a:extLst>
          </p:cNvPr>
          <p:cNvCxnSpPr>
            <a:cxnSpLocks/>
          </p:cNvCxnSpPr>
          <p:nvPr/>
        </p:nvCxnSpPr>
        <p:spPr>
          <a:xfrm>
            <a:off x="1919816" y="6149547"/>
            <a:ext cx="9037673"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11" name="Sottotitolo 2">
            <a:extLst>
              <a:ext uri="{FF2B5EF4-FFF2-40B4-BE49-F238E27FC236}">
                <a16:creationId xmlns:a16="http://schemas.microsoft.com/office/drawing/2014/main" id="{D14ABE47-B055-AA9F-8AAF-388E52E1F469}"/>
              </a:ext>
            </a:extLst>
          </p:cNvPr>
          <p:cNvSpPr txBox="1">
            <a:spLocks/>
          </p:cNvSpPr>
          <p:nvPr/>
        </p:nvSpPr>
        <p:spPr>
          <a:xfrm>
            <a:off x="6250831" y="6224366"/>
            <a:ext cx="4805819" cy="36748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it-IT" sz="1100" dirty="0">
                <a:solidFill>
                  <a:schemeClr val="accent1">
                    <a:lumMod val="75000"/>
                  </a:schemeClr>
                </a:solidFill>
                <a:cs typeface="Kohinoor Bangla Medium" panose="02000000000000000000" pitchFamily="2" charset="77"/>
              </a:rPr>
              <a:t>Fiscalità internazionale – ODCEC Firenze 2026</a:t>
            </a:r>
          </a:p>
        </p:txBody>
      </p:sp>
      <p:pic>
        <p:nvPicPr>
          <p:cNvPr id="4" name="Immagine 3" descr="Immagine che contiene testo, Carattere, Elementi grafici, grafica  Descrizione generata automaticamente">
            <a:extLst>
              <a:ext uri="{FF2B5EF4-FFF2-40B4-BE49-F238E27FC236}">
                <a16:creationId xmlns:a16="http://schemas.microsoft.com/office/drawing/2014/main" id="{DDCE432C-DC16-BF7F-949D-468712BBA82A}"/>
              </a:ext>
            </a:extLst>
          </p:cNvPr>
          <p:cNvPicPr>
            <a:picLocks noChangeAspect="1"/>
          </p:cNvPicPr>
          <p:nvPr/>
        </p:nvPicPr>
        <p:blipFill>
          <a:blip r:embed="rId4"/>
          <a:stretch>
            <a:fillRect/>
          </a:stretch>
        </p:blipFill>
        <p:spPr>
          <a:xfrm>
            <a:off x="685516" y="572012"/>
            <a:ext cx="4142912" cy="1381744"/>
          </a:xfrm>
          <a:prstGeom prst="rect">
            <a:avLst/>
          </a:prstGeom>
        </p:spPr>
      </p:pic>
      <p:sp>
        <p:nvSpPr>
          <p:cNvPr id="17" name="TextBox_custom">
            <a:extLst>
              <a:ext uri="{FF2B5EF4-FFF2-40B4-BE49-F238E27FC236}">
                <a16:creationId xmlns:a16="http://schemas.microsoft.com/office/drawing/2014/main" id="{95766B74-7B94-016F-859C-0634029BC43B}"/>
              </a:ext>
            </a:extLst>
          </p:cNvPr>
          <p:cNvSpPr txBox="1">
            <a:spLocks/>
          </p:cNvSpPr>
          <p:nvPr/>
        </p:nvSpPr>
        <p:spPr>
          <a:xfrm>
            <a:off x="1794683" y="1786993"/>
            <a:ext cx="9590867" cy="3200876"/>
          </a:xfrm>
          <a:prstGeom prst="rect">
            <a:avLst/>
          </a:prstGeom>
          <a:noFill/>
        </p:spPr>
        <p:txBody>
          <a:bodyPr wrap="square" rtlCol="0" anchor="t">
            <a:spAutoFit/>
          </a:bodyPr>
          <a:lstStyle/>
          <a:p>
            <a:r>
              <a:rPr lang="it-IT" dirty="0"/>
              <a:t>A- Soggetto debitore: società estera</a:t>
            </a:r>
          </a:p>
          <a:p>
            <a:endParaRPr lang="it-IT" sz="2000" b="0" i="0" dirty="0">
              <a:solidFill>
                <a:srgbClr val="202122"/>
              </a:solidFill>
              <a:effectLst/>
              <a:cs typeface="Kohinoor Bangla" panose="02000000000000000000" pitchFamily="2" charset="77"/>
            </a:endParaRPr>
          </a:p>
          <a:p>
            <a:pPr marL="285750" indent="-285750" algn="just">
              <a:buFont typeface="Arial" panose="020B0604020202020204" pitchFamily="34" charset="0"/>
              <a:buChar char="•"/>
            </a:pPr>
            <a:r>
              <a:rPr lang="it-IT" dirty="0"/>
              <a:t>Nei casi in cui il soggetto debitore risieda in un Paese estero, il regime tributario applicabile ai flussi di interessi è disciplinato dalla normativa in vigore nello stato estero.</a:t>
            </a:r>
          </a:p>
          <a:p>
            <a:pPr marL="285750" indent="-285750" algn="just">
              <a:buFont typeface="Arial" panose="020B0604020202020204" pitchFamily="34" charset="0"/>
              <a:buChar char="•"/>
            </a:pPr>
            <a:r>
              <a:rPr lang="it-IT" dirty="0"/>
              <a:t>Pertanto, prima del pagamento degli interessi, nel Paese estero è necessario verificare:</a:t>
            </a:r>
          </a:p>
          <a:p>
            <a:pPr marL="800100" lvl="1" indent="-342900" algn="just">
              <a:buFont typeface="+mj-lt"/>
              <a:buAutoNum type="arabicPeriod"/>
            </a:pPr>
            <a:r>
              <a:rPr lang="it-IT" dirty="0"/>
              <a:t>Se gli interessi in uscita sono assoggettati a ritenuta secondo la normativa domestica;</a:t>
            </a:r>
          </a:p>
          <a:p>
            <a:pPr marL="800100" lvl="1" indent="-342900" algn="just">
              <a:buFont typeface="+mj-lt"/>
              <a:buAutoNum type="arabicPeriod"/>
            </a:pPr>
            <a:r>
              <a:rPr lang="it-IT" dirty="0"/>
              <a:t>Se sono confermate le condizioni per l’applicazione della Direttiva UE, ovvero in caso negativo, della Convezione contro le doppie imposizioni con l’Italia;</a:t>
            </a:r>
          </a:p>
          <a:p>
            <a:pPr marL="800100" lvl="1" indent="-342900" algn="just">
              <a:buFont typeface="+mj-lt"/>
              <a:buAutoNum type="arabicPeriod"/>
            </a:pPr>
            <a:r>
              <a:rPr lang="it-IT" dirty="0"/>
              <a:t>Quale sia la procedura e la documentazione da presentare per l’esenzione o la riduzione della ritenuta.</a:t>
            </a:r>
          </a:p>
          <a:p>
            <a:pPr algn="just"/>
            <a:endParaRPr lang="it-IT" sz="2000" b="0" i="0" dirty="0">
              <a:solidFill>
                <a:srgbClr val="202122"/>
              </a:solidFill>
              <a:effectLst/>
              <a:cs typeface="Kohinoor Bangla" panose="02000000000000000000" pitchFamily="2" charset="77"/>
            </a:endParaRPr>
          </a:p>
        </p:txBody>
      </p:sp>
    </p:spTree>
    <p:extLst>
      <p:ext uri="{BB962C8B-B14F-4D97-AF65-F5344CB8AC3E}">
        <p14:creationId xmlns:p14="http://schemas.microsoft.com/office/powerpoint/2010/main" val="45582807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1776</TotalTime>
  <Words>2447</Words>
  <Application>Microsoft Office PowerPoint</Application>
  <PresentationFormat>Widescreen</PresentationFormat>
  <Paragraphs>173</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Kohinoor Bangla</vt:lpstr>
      <vt:lpstr>Kohinoor Bangla Medium</vt:lpstr>
      <vt:lpstr>Arial</vt:lpstr>
      <vt:lpstr>Calibri</vt:lpstr>
      <vt:lpstr>Calibri Light</vt:lpstr>
      <vt:lpstr>EYInterstate Light</vt:lpstr>
      <vt:lpstr>Tema di Office</vt:lpstr>
      <vt:lpstr>Redditi di capitale e ritenute   Federico Susini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Giulio Mazzotti</dc:creator>
  <cp:lastModifiedBy>Federico Susini</cp:lastModifiedBy>
  <cp:revision>20</cp:revision>
  <dcterms:created xsi:type="dcterms:W3CDTF">2024-02-20T09:14:07Z</dcterms:created>
  <dcterms:modified xsi:type="dcterms:W3CDTF">2026-05-27T05:52:09Z</dcterms:modified>
</cp:coreProperties>
</file>