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07" r:id="rId6"/>
    <p:sldId id="261" r:id="rId7"/>
    <p:sldId id="310" r:id="rId8"/>
    <p:sldId id="308" r:id="rId9"/>
    <p:sldId id="311" r:id="rId10"/>
    <p:sldId id="262" r:id="rId11"/>
    <p:sldId id="312" r:id="rId12"/>
    <p:sldId id="309" r:id="rId13"/>
    <p:sldId id="263" r:id="rId14"/>
    <p:sldId id="302" r:id="rId15"/>
    <p:sldId id="313" r:id="rId16"/>
    <p:sldId id="314" r:id="rId17"/>
    <p:sldId id="321" r:id="rId18"/>
    <p:sldId id="270" r:id="rId19"/>
    <p:sldId id="257" r:id="rId20"/>
    <p:sldId id="258" r:id="rId21"/>
    <p:sldId id="264" r:id="rId22"/>
    <p:sldId id="273" r:id="rId23"/>
    <p:sldId id="266" r:id="rId24"/>
    <p:sldId id="267" r:id="rId25"/>
    <p:sldId id="272" r:id="rId26"/>
    <p:sldId id="280" r:id="rId27"/>
    <p:sldId id="315" r:id="rId28"/>
    <p:sldId id="296" r:id="rId29"/>
    <p:sldId id="316" r:id="rId30"/>
    <p:sldId id="274" r:id="rId31"/>
    <p:sldId id="297" r:id="rId32"/>
    <p:sldId id="276" r:id="rId33"/>
    <p:sldId id="278" r:id="rId34"/>
    <p:sldId id="318" r:id="rId35"/>
    <p:sldId id="317" r:id="rId36"/>
    <p:sldId id="301" r:id="rId37"/>
    <p:sldId id="299" r:id="rId38"/>
    <p:sldId id="300" r:id="rId39"/>
    <p:sldId id="319" r:id="rId40"/>
    <p:sldId id="303" r:id="rId41"/>
    <p:sldId id="304" r:id="rId42"/>
    <p:sldId id="305" r:id="rId43"/>
    <p:sldId id="320" r:id="rId44"/>
    <p:sldId id="306" r:id="rId45"/>
    <p:sldId id="279" r:id="rId46"/>
    <p:sldId id="281" r:id="rId47"/>
    <p:sldId id="286" r:id="rId48"/>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1FFABF-DDAC-4680-A454-767442801FFE}" v="196" dt="2026-06-03T10:59:25.4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lvatore Giordano" userId="a9ac74bb-0ea4-4049-8d55-a6bd98608b34" providerId="ADAL" clId="{6B4B9EAC-C09F-4B10-B18A-89446D2A0208}"/>
    <pc:docChg chg="undo custSel addSld delSld modSld">
      <pc:chgData name="Salvatore Giordano" userId="a9ac74bb-0ea4-4049-8d55-a6bd98608b34" providerId="ADAL" clId="{6B4B9EAC-C09F-4B10-B18A-89446D2A0208}" dt="2026-06-03T11:05:18.162" v="2206" actId="113"/>
      <pc:docMkLst>
        <pc:docMk/>
      </pc:docMkLst>
      <pc:sldChg chg="modSp mod">
        <pc:chgData name="Salvatore Giordano" userId="a9ac74bb-0ea4-4049-8d55-a6bd98608b34" providerId="ADAL" clId="{6B4B9EAC-C09F-4B10-B18A-89446D2A0208}" dt="2026-05-31T18:26:58.674" v="496" actId="255"/>
        <pc:sldMkLst>
          <pc:docMk/>
          <pc:sldMk cId="2992375669" sldId="256"/>
        </pc:sldMkLst>
        <pc:spChg chg="mod">
          <ac:chgData name="Salvatore Giordano" userId="a9ac74bb-0ea4-4049-8d55-a6bd98608b34" providerId="ADAL" clId="{6B4B9EAC-C09F-4B10-B18A-89446D2A0208}" dt="2026-05-31T18:26:58.674" v="496" actId="255"/>
          <ac:spMkLst>
            <pc:docMk/>
            <pc:sldMk cId="2992375669" sldId="256"/>
            <ac:spMk id="2" creationId="{EC1FB63A-A580-5846-7FE7-3156E3F0FC01}"/>
          </ac:spMkLst>
        </pc:spChg>
      </pc:sldChg>
      <pc:sldChg chg="modSp mod">
        <pc:chgData name="Salvatore Giordano" userId="a9ac74bb-0ea4-4049-8d55-a6bd98608b34" providerId="ADAL" clId="{6B4B9EAC-C09F-4B10-B18A-89446D2A0208}" dt="2026-06-03T10:46:02.442" v="2148" actId="115"/>
        <pc:sldMkLst>
          <pc:docMk/>
          <pc:sldMk cId="2650094480" sldId="257"/>
        </pc:sldMkLst>
        <pc:spChg chg="mod">
          <ac:chgData name="Salvatore Giordano" userId="a9ac74bb-0ea4-4049-8d55-a6bd98608b34" providerId="ADAL" clId="{6B4B9EAC-C09F-4B10-B18A-89446D2A0208}" dt="2026-06-03T10:46:02.442" v="2148" actId="115"/>
          <ac:spMkLst>
            <pc:docMk/>
            <pc:sldMk cId="2650094480" sldId="257"/>
            <ac:spMk id="3" creationId="{155CEBDA-0AA5-6EE8-8444-955301457B9A}"/>
          </ac:spMkLst>
        </pc:spChg>
      </pc:sldChg>
      <pc:sldChg chg="modSp mod">
        <pc:chgData name="Salvatore Giordano" userId="a9ac74bb-0ea4-4049-8d55-a6bd98608b34" providerId="ADAL" clId="{6B4B9EAC-C09F-4B10-B18A-89446D2A0208}" dt="2026-06-03T08:22:38.335" v="1032" actId="20577"/>
        <pc:sldMkLst>
          <pc:docMk/>
          <pc:sldMk cId="707726929" sldId="258"/>
        </pc:sldMkLst>
        <pc:spChg chg="mod">
          <ac:chgData name="Salvatore Giordano" userId="a9ac74bb-0ea4-4049-8d55-a6bd98608b34" providerId="ADAL" clId="{6B4B9EAC-C09F-4B10-B18A-89446D2A0208}" dt="2026-06-03T08:22:38.335" v="1032" actId="20577"/>
          <ac:spMkLst>
            <pc:docMk/>
            <pc:sldMk cId="707726929" sldId="258"/>
            <ac:spMk id="3" creationId="{A18FEF24-B227-262D-144C-C142DB5173B6}"/>
          </ac:spMkLst>
        </pc:spChg>
      </pc:sldChg>
      <pc:sldChg chg="modSp mod">
        <pc:chgData name="Salvatore Giordano" userId="a9ac74bb-0ea4-4049-8d55-a6bd98608b34" providerId="ADAL" clId="{6B4B9EAC-C09F-4B10-B18A-89446D2A0208}" dt="2026-06-03T10:12:59.710" v="1943" actId="20577"/>
        <pc:sldMkLst>
          <pc:docMk/>
          <pc:sldMk cId="1506954469" sldId="261"/>
        </pc:sldMkLst>
        <pc:spChg chg="mod">
          <ac:chgData name="Salvatore Giordano" userId="a9ac74bb-0ea4-4049-8d55-a6bd98608b34" providerId="ADAL" clId="{6B4B9EAC-C09F-4B10-B18A-89446D2A0208}" dt="2026-06-02T19:12:48.005" v="817" actId="122"/>
          <ac:spMkLst>
            <pc:docMk/>
            <pc:sldMk cId="1506954469" sldId="261"/>
            <ac:spMk id="2" creationId="{4D5C8B3A-30D4-F207-0D45-7B142ADC27FD}"/>
          </ac:spMkLst>
        </pc:spChg>
        <pc:spChg chg="mod">
          <ac:chgData name="Salvatore Giordano" userId="a9ac74bb-0ea4-4049-8d55-a6bd98608b34" providerId="ADAL" clId="{6B4B9EAC-C09F-4B10-B18A-89446D2A0208}" dt="2026-06-03T10:12:59.710" v="1943" actId="20577"/>
          <ac:spMkLst>
            <pc:docMk/>
            <pc:sldMk cId="1506954469" sldId="261"/>
            <ac:spMk id="3" creationId="{CA549DD1-4529-322E-DB48-7EA73E458737}"/>
          </ac:spMkLst>
        </pc:spChg>
      </pc:sldChg>
      <pc:sldChg chg="modSp add del mod">
        <pc:chgData name="Salvatore Giordano" userId="a9ac74bb-0ea4-4049-8d55-a6bd98608b34" providerId="ADAL" clId="{6B4B9EAC-C09F-4B10-B18A-89446D2A0208}" dt="2026-06-02T19:16:02.261" v="877" actId="2696"/>
        <pc:sldMkLst>
          <pc:docMk/>
          <pc:sldMk cId="3837339208" sldId="262"/>
        </pc:sldMkLst>
      </pc:sldChg>
      <pc:sldChg chg="modSp add mod">
        <pc:chgData name="Salvatore Giordano" userId="a9ac74bb-0ea4-4049-8d55-a6bd98608b34" providerId="ADAL" clId="{6B4B9EAC-C09F-4B10-B18A-89446D2A0208}" dt="2026-06-03T10:34:20.481" v="2000" actId="20577"/>
        <pc:sldMkLst>
          <pc:docMk/>
          <pc:sldMk cId="3982336470" sldId="262"/>
        </pc:sldMkLst>
        <pc:spChg chg="mod">
          <ac:chgData name="Salvatore Giordano" userId="a9ac74bb-0ea4-4049-8d55-a6bd98608b34" providerId="ADAL" clId="{6B4B9EAC-C09F-4B10-B18A-89446D2A0208}" dt="2026-06-03T10:31:38.079" v="1962" actId="27636"/>
          <ac:spMkLst>
            <pc:docMk/>
            <pc:sldMk cId="3982336470" sldId="262"/>
            <ac:spMk id="2" creationId="{CDE85930-1EB0-6D6C-7524-56EC47800EE1}"/>
          </ac:spMkLst>
        </pc:spChg>
        <pc:spChg chg="mod">
          <ac:chgData name="Salvatore Giordano" userId="a9ac74bb-0ea4-4049-8d55-a6bd98608b34" providerId="ADAL" clId="{6B4B9EAC-C09F-4B10-B18A-89446D2A0208}" dt="2026-06-03T10:34:20.481" v="2000" actId="20577"/>
          <ac:spMkLst>
            <pc:docMk/>
            <pc:sldMk cId="3982336470" sldId="262"/>
            <ac:spMk id="3" creationId="{D75EAF05-35FA-535A-14F1-4B1C05759C19}"/>
          </ac:spMkLst>
        </pc:spChg>
      </pc:sldChg>
      <pc:sldChg chg="modSp mod">
        <pc:chgData name="Salvatore Giordano" userId="a9ac74bb-0ea4-4049-8d55-a6bd98608b34" providerId="ADAL" clId="{6B4B9EAC-C09F-4B10-B18A-89446D2A0208}" dt="2026-06-02T19:15:14.886" v="876" actId="122"/>
        <pc:sldMkLst>
          <pc:docMk/>
          <pc:sldMk cId="2716546141" sldId="263"/>
        </pc:sldMkLst>
        <pc:spChg chg="mod">
          <ac:chgData name="Salvatore Giordano" userId="a9ac74bb-0ea4-4049-8d55-a6bd98608b34" providerId="ADAL" clId="{6B4B9EAC-C09F-4B10-B18A-89446D2A0208}" dt="2026-06-02T19:15:14.886" v="876" actId="122"/>
          <ac:spMkLst>
            <pc:docMk/>
            <pc:sldMk cId="2716546141" sldId="263"/>
            <ac:spMk id="2" creationId="{78455EB2-9959-539D-FFDA-6C3B4A51A08E}"/>
          </ac:spMkLst>
        </pc:spChg>
        <pc:spChg chg="mod">
          <ac:chgData name="Salvatore Giordano" userId="a9ac74bb-0ea4-4049-8d55-a6bd98608b34" providerId="ADAL" clId="{6B4B9EAC-C09F-4B10-B18A-89446D2A0208}" dt="2026-06-02T19:15:09.558" v="874" actId="27636"/>
          <ac:spMkLst>
            <pc:docMk/>
            <pc:sldMk cId="2716546141" sldId="263"/>
            <ac:spMk id="3" creationId="{F5305816-8E5D-2FD7-795A-DBB036295C79}"/>
          </ac:spMkLst>
        </pc:spChg>
      </pc:sldChg>
      <pc:sldChg chg="modSp mod">
        <pc:chgData name="Salvatore Giordano" userId="a9ac74bb-0ea4-4049-8d55-a6bd98608b34" providerId="ADAL" clId="{6B4B9EAC-C09F-4B10-B18A-89446D2A0208}" dt="2026-06-03T10:47:13.902" v="2149" actId="20577"/>
        <pc:sldMkLst>
          <pc:docMk/>
          <pc:sldMk cId="2829947985" sldId="264"/>
        </pc:sldMkLst>
        <pc:spChg chg="mod">
          <ac:chgData name="Salvatore Giordano" userId="a9ac74bb-0ea4-4049-8d55-a6bd98608b34" providerId="ADAL" clId="{6B4B9EAC-C09F-4B10-B18A-89446D2A0208}" dt="2026-06-03T08:24:02.289" v="1048" actId="1076"/>
          <ac:spMkLst>
            <pc:docMk/>
            <pc:sldMk cId="2829947985" sldId="264"/>
            <ac:spMk id="2" creationId="{F777B3A3-66C4-B431-340E-5C804155CA39}"/>
          </ac:spMkLst>
        </pc:spChg>
        <pc:spChg chg="mod">
          <ac:chgData name="Salvatore Giordano" userId="a9ac74bb-0ea4-4049-8d55-a6bd98608b34" providerId="ADAL" clId="{6B4B9EAC-C09F-4B10-B18A-89446D2A0208}" dt="2026-06-03T10:47:13.902" v="2149" actId="20577"/>
          <ac:spMkLst>
            <pc:docMk/>
            <pc:sldMk cId="2829947985" sldId="264"/>
            <ac:spMk id="3" creationId="{93293090-AAA3-C540-7EAE-65157EC97F79}"/>
          </ac:spMkLst>
        </pc:spChg>
      </pc:sldChg>
      <pc:sldChg chg="modSp del mod">
        <pc:chgData name="Salvatore Giordano" userId="a9ac74bb-0ea4-4049-8d55-a6bd98608b34" providerId="ADAL" clId="{6B4B9EAC-C09F-4B10-B18A-89446D2A0208}" dt="2026-06-03T08:24:18.165" v="1052" actId="2696"/>
        <pc:sldMkLst>
          <pc:docMk/>
          <pc:sldMk cId="201885255" sldId="265"/>
        </pc:sldMkLst>
        <pc:spChg chg="mod">
          <ac:chgData name="Salvatore Giordano" userId="a9ac74bb-0ea4-4049-8d55-a6bd98608b34" providerId="ADAL" clId="{6B4B9EAC-C09F-4B10-B18A-89446D2A0208}" dt="2026-06-03T08:23:47.029" v="1042" actId="21"/>
          <ac:spMkLst>
            <pc:docMk/>
            <pc:sldMk cId="201885255" sldId="265"/>
            <ac:spMk id="3" creationId="{F556F474-2292-5565-ABF0-78C33AC36A00}"/>
          </ac:spMkLst>
        </pc:spChg>
      </pc:sldChg>
      <pc:sldChg chg="modSp mod">
        <pc:chgData name="Salvatore Giordano" userId="a9ac74bb-0ea4-4049-8d55-a6bd98608b34" providerId="ADAL" clId="{6B4B9EAC-C09F-4B10-B18A-89446D2A0208}" dt="2026-06-03T08:25:31.812" v="1066" actId="115"/>
        <pc:sldMkLst>
          <pc:docMk/>
          <pc:sldMk cId="2505766148" sldId="266"/>
        </pc:sldMkLst>
        <pc:spChg chg="mod">
          <ac:chgData name="Salvatore Giordano" userId="a9ac74bb-0ea4-4049-8d55-a6bd98608b34" providerId="ADAL" clId="{6B4B9EAC-C09F-4B10-B18A-89446D2A0208}" dt="2026-06-03T08:24:30.480" v="1054"/>
          <ac:spMkLst>
            <pc:docMk/>
            <pc:sldMk cId="2505766148" sldId="266"/>
            <ac:spMk id="2" creationId="{26C4216D-2D6A-167E-807F-EC784CFCADFF}"/>
          </ac:spMkLst>
        </pc:spChg>
        <pc:spChg chg="mod">
          <ac:chgData name="Salvatore Giordano" userId="a9ac74bb-0ea4-4049-8d55-a6bd98608b34" providerId="ADAL" clId="{6B4B9EAC-C09F-4B10-B18A-89446D2A0208}" dt="2026-06-03T08:25:31.812" v="1066" actId="115"/>
          <ac:spMkLst>
            <pc:docMk/>
            <pc:sldMk cId="2505766148" sldId="266"/>
            <ac:spMk id="3" creationId="{C06F4059-8C14-8981-F980-240DB7C20D20}"/>
          </ac:spMkLst>
        </pc:spChg>
      </pc:sldChg>
      <pc:sldChg chg="modSp mod">
        <pc:chgData name="Salvatore Giordano" userId="a9ac74bb-0ea4-4049-8d55-a6bd98608b34" providerId="ADAL" clId="{6B4B9EAC-C09F-4B10-B18A-89446D2A0208}" dt="2026-06-03T08:26:54.470" v="1110" actId="113"/>
        <pc:sldMkLst>
          <pc:docMk/>
          <pc:sldMk cId="655524529" sldId="267"/>
        </pc:sldMkLst>
        <pc:spChg chg="mod">
          <ac:chgData name="Salvatore Giordano" userId="a9ac74bb-0ea4-4049-8d55-a6bd98608b34" providerId="ADAL" clId="{6B4B9EAC-C09F-4B10-B18A-89446D2A0208}" dt="2026-06-03T08:25:57.157" v="1088" actId="20577"/>
          <ac:spMkLst>
            <pc:docMk/>
            <pc:sldMk cId="655524529" sldId="267"/>
            <ac:spMk id="2" creationId="{F19D9444-7BFB-4641-6D41-F6525D4CE9B1}"/>
          </ac:spMkLst>
        </pc:spChg>
        <pc:spChg chg="mod">
          <ac:chgData name="Salvatore Giordano" userId="a9ac74bb-0ea4-4049-8d55-a6bd98608b34" providerId="ADAL" clId="{6B4B9EAC-C09F-4B10-B18A-89446D2A0208}" dt="2026-06-03T08:26:54.470" v="1110" actId="113"/>
          <ac:spMkLst>
            <pc:docMk/>
            <pc:sldMk cId="655524529" sldId="267"/>
            <ac:spMk id="3" creationId="{4F820A23-75B5-160D-DAA4-9A09085174E4}"/>
          </ac:spMkLst>
        </pc:spChg>
      </pc:sldChg>
      <pc:sldChg chg="modSp del mod">
        <pc:chgData name="Salvatore Giordano" userId="a9ac74bb-0ea4-4049-8d55-a6bd98608b34" providerId="ADAL" clId="{6B4B9EAC-C09F-4B10-B18A-89446D2A0208}" dt="2026-06-03T08:27:59.887" v="1111" actId="2696"/>
        <pc:sldMkLst>
          <pc:docMk/>
          <pc:sldMk cId="576165506" sldId="270"/>
        </pc:sldMkLst>
      </pc:sldChg>
      <pc:sldChg chg="modSp add mod">
        <pc:chgData name="Salvatore Giordano" userId="a9ac74bb-0ea4-4049-8d55-a6bd98608b34" providerId="ADAL" clId="{6B4B9EAC-C09F-4B10-B18A-89446D2A0208}" dt="2026-06-03T10:42:48.327" v="2110" actId="113"/>
        <pc:sldMkLst>
          <pc:docMk/>
          <pc:sldMk cId="2378766627" sldId="270"/>
        </pc:sldMkLst>
        <pc:spChg chg="mod">
          <ac:chgData name="Salvatore Giordano" userId="a9ac74bb-0ea4-4049-8d55-a6bd98608b34" providerId="ADAL" clId="{6B4B9EAC-C09F-4B10-B18A-89446D2A0208}" dt="2026-06-03T10:42:48.327" v="2110" actId="113"/>
          <ac:spMkLst>
            <pc:docMk/>
            <pc:sldMk cId="2378766627" sldId="270"/>
            <ac:spMk id="3" creationId="{FE2AF821-4BDF-3F6A-74B2-EA7F4DAE730A}"/>
          </ac:spMkLst>
        </pc:spChg>
      </pc:sldChg>
      <pc:sldChg chg="modSp mod">
        <pc:chgData name="Salvatore Giordano" userId="a9ac74bb-0ea4-4049-8d55-a6bd98608b34" providerId="ADAL" clId="{6B4B9EAC-C09F-4B10-B18A-89446D2A0208}" dt="2026-06-03T10:50:07.318" v="2153" actId="115"/>
        <pc:sldMkLst>
          <pc:docMk/>
          <pc:sldMk cId="2788307737" sldId="272"/>
        </pc:sldMkLst>
        <pc:spChg chg="mod">
          <ac:chgData name="Salvatore Giordano" userId="a9ac74bb-0ea4-4049-8d55-a6bd98608b34" providerId="ADAL" clId="{6B4B9EAC-C09F-4B10-B18A-89446D2A0208}" dt="2026-06-03T08:34:23.161" v="1140" actId="20577"/>
          <ac:spMkLst>
            <pc:docMk/>
            <pc:sldMk cId="2788307737" sldId="272"/>
            <ac:spMk id="2" creationId="{CC084F8A-5CDE-97D9-68B8-458A0028B857}"/>
          </ac:spMkLst>
        </pc:spChg>
        <pc:spChg chg="mod">
          <ac:chgData name="Salvatore Giordano" userId="a9ac74bb-0ea4-4049-8d55-a6bd98608b34" providerId="ADAL" clId="{6B4B9EAC-C09F-4B10-B18A-89446D2A0208}" dt="2026-06-03T10:50:07.318" v="2153" actId="115"/>
          <ac:spMkLst>
            <pc:docMk/>
            <pc:sldMk cId="2788307737" sldId="272"/>
            <ac:spMk id="3" creationId="{EA11AF28-4564-6E98-9586-BEAD06017778}"/>
          </ac:spMkLst>
        </pc:spChg>
      </pc:sldChg>
      <pc:sldChg chg="modSp add mod">
        <pc:chgData name="Salvatore Giordano" userId="a9ac74bb-0ea4-4049-8d55-a6bd98608b34" providerId="ADAL" clId="{6B4B9EAC-C09F-4B10-B18A-89446D2A0208}" dt="2026-06-03T10:48:16.386" v="2152" actId="115"/>
        <pc:sldMkLst>
          <pc:docMk/>
          <pc:sldMk cId="1577715073" sldId="273"/>
        </pc:sldMkLst>
        <pc:spChg chg="mod">
          <ac:chgData name="Salvatore Giordano" userId="a9ac74bb-0ea4-4049-8d55-a6bd98608b34" providerId="ADAL" clId="{6B4B9EAC-C09F-4B10-B18A-89446D2A0208}" dt="2026-06-03T10:48:16.386" v="2152" actId="115"/>
          <ac:spMkLst>
            <pc:docMk/>
            <pc:sldMk cId="1577715073" sldId="273"/>
            <ac:spMk id="3" creationId="{FDEC9F85-BEA7-4246-7011-7C347E1B20E6}"/>
          </ac:spMkLst>
        </pc:spChg>
      </pc:sldChg>
      <pc:sldChg chg="modSp del mod">
        <pc:chgData name="Salvatore Giordano" userId="a9ac74bb-0ea4-4049-8d55-a6bd98608b34" providerId="ADAL" clId="{6B4B9EAC-C09F-4B10-B18A-89446D2A0208}" dt="2026-06-03T08:41:49.224" v="1355" actId="2696"/>
        <pc:sldMkLst>
          <pc:docMk/>
          <pc:sldMk cId="2901001298" sldId="273"/>
        </pc:sldMkLst>
      </pc:sldChg>
      <pc:sldChg chg="modSp mod">
        <pc:chgData name="Salvatore Giordano" userId="a9ac74bb-0ea4-4049-8d55-a6bd98608b34" providerId="ADAL" clId="{6B4B9EAC-C09F-4B10-B18A-89446D2A0208}" dt="2026-06-03T10:54:04.393" v="2163" actId="313"/>
        <pc:sldMkLst>
          <pc:docMk/>
          <pc:sldMk cId="1360621857" sldId="274"/>
        </pc:sldMkLst>
        <pc:spChg chg="mod">
          <ac:chgData name="Salvatore Giordano" userId="a9ac74bb-0ea4-4049-8d55-a6bd98608b34" providerId="ADAL" clId="{6B4B9EAC-C09F-4B10-B18A-89446D2A0208}" dt="2026-05-31T18:47:54.834" v="648" actId="1076"/>
          <ac:spMkLst>
            <pc:docMk/>
            <pc:sldMk cId="1360621857" sldId="274"/>
            <ac:spMk id="2" creationId="{92F19757-CB30-652B-8526-49B9E875F100}"/>
          </ac:spMkLst>
        </pc:spChg>
        <pc:spChg chg="mod">
          <ac:chgData name="Salvatore Giordano" userId="a9ac74bb-0ea4-4049-8d55-a6bd98608b34" providerId="ADAL" clId="{6B4B9EAC-C09F-4B10-B18A-89446D2A0208}" dt="2026-06-03T10:54:04.393" v="2163" actId="313"/>
          <ac:spMkLst>
            <pc:docMk/>
            <pc:sldMk cId="1360621857" sldId="274"/>
            <ac:spMk id="3" creationId="{0B992346-B637-01BE-A6C7-A51B3CD39DF6}"/>
          </ac:spMkLst>
        </pc:spChg>
      </pc:sldChg>
      <pc:sldChg chg="modSp mod">
        <pc:chgData name="Salvatore Giordano" userId="a9ac74bb-0ea4-4049-8d55-a6bd98608b34" providerId="ADAL" clId="{6B4B9EAC-C09F-4B10-B18A-89446D2A0208}" dt="2026-06-03T10:56:06.135" v="2185" actId="20577"/>
        <pc:sldMkLst>
          <pc:docMk/>
          <pc:sldMk cId="259745038" sldId="276"/>
        </pc:sldMkLst>
        <pc:spChg chg="mod">
          <ac:chgData name="Salvatore Giordano" userId="a9ac74bb-0ea4-4049-8d55-a6bd98608b34" providerId="ADAL" clId="{6B4B9EAC-C09F-4B10-B18A-89446D2A0208}" dt="2026-05-31T18:49:55.647" v="675" actId="14100"/>
          <ac:spMkLst>
            <pc:docMk/>
            <pc:sldMk cId="259745038" sldId="276"/>
            <ac:spMk id="2" creationId="{88150C95-A1BF-2C84-5818-E4B847D12F71}"/>
          </ac:spMkLst>
        </pc:spChg>
        <pc:spChg chg="mod">
          <ac:chgData name="Salvatore Giordano" userId="a9ac74bb-0ea4-4049-8d55-a6bd98608b34" providerId="ADAL" clId="{6B4B9EAC-C09F-4B10-B18A-89446D2A0208}" dt="2026-06-03T10:56:06.135" v="2185" actId="20577"/>
          <ac:spMkLst>
            <pc:docMk/>
            <pc:sldMk cId="259745038" sldId="276"/>
            <ac:spMk id="3" creationId="{F4370996-B434-2A9D-B351-E1197DD1CBB9}"/>
          </ac:spMkLst>
        </pc:spChg>
      </pc:sldChg>
      <pc:sldChg chg="modSp mod">
        <pc:chgData name="Salvatore Giordano" userId="a9ac74bb-0ea4-4049-8d55-a6bd98608b34" providerId="ADAL" clId="{6B4B9EAC-C09F-4B10-B18A-89446D2A0208}" dt="2026-06-03T10:56:47.678" v="2191" actId="20577"/>
        <pc:sldMkLst>
          <pc:docMk/>
          <pc:sldMk cId="2434687428" sldId="278"/>
        </pc:sldMkLst>
        <pc:spChg chg="mod">
          <ac:chgData name="Salvatore Giordano" userId="a9ac74bb-0ea4-4049-8d55-a6bd98608b34" providerId="ADAL" clId="{6B4B9EAC-C09F-4B10-B18A-89446D2A0208}" dt="2026-05-31T18:05:25.267" v="324"/>
          <ac:spMkLst>
            <pc:docMk/>
            <pc:sldMk cId="2434687428" sldId="278"/>
            <ac:spMk id="2" creationId="{77FD9D4D-1E1A-34B8-EC65-286C7FF0B133}"/>
          </ac:spMkLst>
        </pc:spChg>
        <pc:spChg chg="mod">
          <ac:chgData name="Salvatore Giordano" userId="a9ac74bb-0ea4-4049-8d55-a6bd98608b34" providerId="ADAL" clId="{6B4B9EAC-C09F-4B10-B18A-89446D2A0208}" dt="2026-06-03T10:56:47.678" v="2191" actId="20577"/>
          <ac:spMkLst>
            <pc:docMk/>
            <pc:sldMk cId="2434687428" sldId="278"/>
            <ac:spMk id="3" creationId="{AC7A5D12-3242-E1BD-8EC1-346783B97EDF}"/>
          </ac:spMkLst>
        </pc:spChg>
      </pc:sldChg>
      <pc:sldChg chg="add">
        <pc:chgData name="Salvatore Giordano" userId="a9ac74bb-0ea4-4049-8d55-a6bd98608b34" providerId="ADAL" clId="{6B4B9EAC-C09F-4B10-B18A-89446D2A0208}" dt="2026-06-03T09:13:37.263" v="1722"/>
        <pc:sldMkLst>
          <pc:docMk/>
          <pc:sldMk cId="2203855812" sldId="279"/>
        </pc:sldMkLst>
      </pc:sldChg>
      <pc:sldChg chg="modSp del mod">
        <pc:chgData name="Salvatore Giordano" userId="a9ac74bb-0ea4-4049-8d55-a6bd98608b34" providerId="ADAL" clId="{6B4B9EAC-C09F-4B10-B18A-89446D2A0208}" dt="2026-06-03T09:13:32.657" v="1721" actId="2696"/>
        <pc:sldMkLst>
          <pc:docMk/>
          <pc:sldMk cId="3973431940" sldId="279"/>
        </pc:sldMkLst>
        <pc:spChg chg="mod">
          <ac:chgData name="Salvatore Giordano" userId="a9ac74bb-0ea4-4049-8d55-a6bd98608b34" providerId="ADAL" clId="{6B4B9EAC-C09F-4B10-B18A-89446D2A0208}" dt="2026-06-03T09:10:34.858" v="1716" actId="20577"/>
          <ac:spMkLst>
            <pc:docMk/>
            <pc:sldMk cId="3973431940" sldId="279"/>
            <ac:spMk id="3" creationId="{5F5143C5-14A1-43AE-A4AF-6B47263FA858}"/>
          </ac:spMkLst>
        </pc:spChg>
      </pc:sldChg>
      <pc:sldChg chg="modSp add mod">
        <pc:chgData name="Salvatore Giordano" userId="a9ac74bb-0ea4-4049-8d55-a6bd98608b34" providerId="ADAL" clId="{6B4B9EAC-C09F-4B10-B18A-89446D2A0208}" dt="2026-06-03T10:50:46.919" v="2154" actId="20577"/>
        <pc:sldMkLst>
          <pc:docMk/>
          <pc:sldMk cId="3613909922" sldId="280"/>
        </pc:sldMkLst>
        <pc:spChg chg="mod">
          <ac:chgData name="Salvatore Giordano" userId="a9ac74bb-0ea4-4049-8d55-a6bd98608b34" providerId="ADAL" clId="{6B4B9EAC-C09F-4B10-B18A-89446D2A0208}" dt="2026-06-03T08:36:11.407" v="1169" actId="20577"/>
          <ac:spMkLst>
            <pc:docMk/>
            <pc:sldMk cId="3613909922" sldId="280"/>
            <ac:spMk id="2" creationId="{D05B52DD-E8EE-9F17-3D55-DEBA79B18985}"/>
          </ac:spMkLst>
        </pc:spChg>
        <pc:spChg chg="mod">
          <ac:chgData name="Salvatore Giordano" userId="a9ac74bb-0ea4-4049-8d55-a6bd98608b34" providerId="ADAL" clId="{6B4B9EAC-C09F-4B10-B18A-89446D2A0208}" dt="2026-06-03T10:50:46.919" v="2154" actId="20577"/>
          <ac:spMkLst>
            <pc:docMk/>
            <pc:sldMk cId="3613909922" sldId="280"/>
            <ac:spMk id="3" creationId="{3F43954F-C61A-850A-4AA7-CA28C4D46B00}"/>
          </ac:spMkLst>
        </pc:spChg>
      </pc:sldChg>
      <pc:sldChg chg="add">
        <pc:chgData name="Salvatore Giordano" userId="a9ac74bb-0ea4-4049-8d55-a6bd98608b34" providerId="ADAL" clId="{6B4B9EAC-C09F-4B10-B18A-89446D2A0208}" dt="2026-06-03T09:13:37.263" v="1722"/>
        <pc:sldMkLst>
          <pc:docMk/>
          <pc:sldMk cId="810928682" sldId="281"/>
        </pc:sldMkLst>
      </pc:sldChg>
      <pc:sldChg chg="modSp del mod">
        <pc:chgData name="Salvatore Giordano" userId="a9ac74bb-0ea4-4049-8d55-a6bd98608b34" providerId="ADAL" clId="{6B4B9EAC-C09F-4B10-B18A-89446D2A0208}" dt="2026-06-03T09:13:32.657" v="1721" actId="2696"/>
        <pc:sldMkLst>
          <pc:docMk/>
          <pc:sldMk cId="1582550112" sldId="281"/>
        </pc:sldMkLst>
        <pc:spChg chg="mod">
          <ac:chgData name="Salvatore Giordano" userId="a9ac74bb-0ea4-4049-8d55-a6bd98608b34" providerId="ADAL" clId="{6B4B9EAC-C09F-4B10-B18A-89446D2A0208}" dt="2026-06-03T09:11:46.927" v="1720" actId="113"/>
          <ac:spMkLst>
            <pc:docMk/>
            <pc:sldMk cId="1582550112" sldId="281"/>
            <ac:spMk id="3" creationId="{2D910796-B110-EA4C-A05C-57D82496F959}"/>
          </ac:spMkLst>
        </pc:spChg>
      </pc:sldChg>
      <pc:sldChg chg="add">
        <pc:chgData name="Salvatore Giordano" userId="a9ac74bb-0ea4-4049-8d55-a6bd98608b34" providerId="ADAL" clId="{6B4B9EAC-C09F-4B10-B18A-89446D2A0208}" dt="2026-06-03T09:13:37.263" v="1722"/>
        <pc:sldMkLst>
          <pc:docMk/>
          <pc:sldMk cId="304938534" sldId="286"/>
        </pc:sldMkLst>
      </pc:sldChg>
      <pc:sldChg chg="modSp del mod">
        <pc:chgData name="Salvatore Giordano" userId="a9ac74bb-0ea4-4049-8d55-a6bd98608b34" providerId="ADAL" clId="{6B4B9EAC-C09F-4B10-B18A-89446D2A0208}" dt="2026-06-03T09:13:32.657" v="1721" actId="2696"/>
        <pc:sldMkLst>
          <pc:docMk/>
          <pc:sldMk cId="2330478244" sldId="286"/>
        </pc:sldMkLst>
      </pc:sldChg>
      <pc:sldChg chg="modSp add mod">
        <pc:chgData name="Salvatore Giordano" userId="a9ac74bb-0ea4-4049-8d55-a6bd98608b34" providerId="ADAL" clId="{6B4B9EAC-C09F-4B10-B18A-89446D2A0208}" dt="2026-06-03T08:49:29.822" v="1515" actId="115"/>
        <pc:sldMkLst>
          <pc:docMk/>
          <pc:sldMk cId="1785366002" sldId="296"/>
        </pc:sldMkLst>
        <pc:spChg chg="mod">
          <ac:chgData name="Salvatore Giordano" userId="a9ac74bb-0ea4-4049-8d55-a6bd98608b34" providerId="ADAL" clId="{6B4B9EAC-C09F-4B10-B18A-89446D2A0208}" dt="2026-06-03T08:49:29.822" v="1515" actId="115"/>
          <ac:spMkLst>
            <pc:docMk/>
            <pc:sldMk cId="1785366002" sldId="296"/>
            <ac:spMk id="3" creationId="{864E2EEC-4361-AFFC-DFFD-AC1E668B5853}"/>
          </ac:spMkLst>
        </pc:spChg>
      </pc:sldChg>
      <pc:sldChg chg="modSp add mod">
        <pc:chgData name="Salvatore Giordano" userId="a9ac74bb-0ea4-4049-8d55-a6bd98608b34" providerId="ADAL" clId="{6B4B9EAC-C09F-4B10-B18A-89446D2A0208}" dt="2026-06-03T08:57:43.043" v="1684" actId="20577"/>
        <pc:sldMkLst>
          <pc:docMk/>
          <pc:sldMk cId="3462945290" sldId="297"/>
        </pc:sldMkLst>
        <pc:spChg chg="mod">
          <ac:chgData name="Salvatore Giordano" userId="a9ac74bb-0ea4-4049-8d55-a6bd98608b34" providerId="ADAL" clId="{6B4B9EAC-C09F-4B10-B18A-89446D2A0208}" dt="2026-06-03T08:57:43.043" v="1684" actId="20577"/>
          <ac:spMkLst>
            <pc:docMk/>
            <pc:sldMk cId="3462945290" sldId="297"/>
            <ac:spMk id="3" creationId="{93573647-6F02-0D7D-425D-3AAA2DB5AA4A}"/>
          </ac:spMkLst>
        </pc:spChg>
      </pc:sldChg>
      <pc:sldChg chg="modSp mod">
        <pc:chgData name="Salvatore Giordano" userId="a9ac74bb-0ea4-4049-8d55-a6bd98608b34" providerId="ADAL" clId="{6B4B9EAC-C09F-4B10-B18A-89446D2A0208}" dt="2026-06-03T09:19:11.764" v="1746" actId="20577"/>
        <pc:sldMkLst>
          <pc:docMk/>
          <pc:sldMk cId="968052559" sldId="300"/>
        </pc:sldMkLst>
        <pc:spChg chg="mod">
          <ac:chgData name="Salvatore Giordano" userId="a9ac74bb-0ea4-4049-8d55-a6bd98608b34" providerId="ADAL" clId="{6B4B9EAC-C09F-4B10-B18A-89446D2A0208}" dt="2026-06-03T09:18:54.518" v="1738" actId="122"/>
          <ac:spMkLst>
            <pc:docMk/>
            <pc:sldMk cId="968052559" sldId="300"/>
            <ac:spMk id="2" creationId="{26D0AB4E-2DC5-209F-3EFC-67D99D9B4C56}"/>
          </ac:spMkLst>
        </pc:spChg>
        <pc:spChg chg="mod">
          <ac:chgData name="Salvatore Giordano" userId="a9ac74bb-0ea4-4049-8d55-a6bd98608b34" providerId="ADAL" clId="{6B4B9EAC-C09F-4B10-B18A-89446D2A0208}" dt="2026-06-03T09:19:11.764" v="1746" actId="20577"/>
          <ac:spMkLst>
            <pc:docMk/>
            <pc:sldMk cId="968052559" sldId="300"/>
            <ac:spMk id="3" creationId="{0F3AFC2A-05C4-E17F-5303-19D7E7FEF7EB}"/>
          </ac:spMkLst>
        </pc:spChg>
      </pc:sldChg>
      <pc:sldChg chg="del">
        <pc:chgData name="Salvatore Giordano" userId="a9ac74bb-0ea4-4049-8d55-a6bd98608b34" providerId="ADAL" clId="{6B4B9EAC-C09F-4B10-B18A-89446D2A0208}" dt="2026-06-03T09:19:55.856" v="1747" actId="2696"/>
        <pc:sldMkLst>
          <pc:docMk/>
          <pc:sldMk cId="667440210" sldId="301"/>
        </pc:sldMkLst>
      </pc:sldChg>
      <pc:sldChg chg="add">
        <pc:chgData name="Salvatore Giordano" userId="a9ac74bb-0ea4-4049-8d55-a6bd98608b34" providerId="ADAL" clId="{6B4B9EAC-C09F-4B10-B18A-89446D2A0208}" dt="2026-06-03T09:20:02.564" v="1748"/>
        <pc:sldMkLst>
          <pc:docMk/>
          <pc:sldMk cId="767969338" sldId="301"/>
        </pc:sldMkLst>
      </pc:sldChg>
      <pc:sldChg chg="modSp mod">
        <pc:chgData name="Salvatore Giordano" userId="a9ac74bb-0ea4-4049-8d55-a6bd98608b34" providerId="ADAL" clId="{6B4B9EAC-C09F-4B10-B18A-89446D2A0208}" dt="2026-06-03T10:39:22.821" v="2084" actId="115"/>
        <pc:sldMkLst>
          <pc:docMk/>
          <pc:sldMk cId="409999054" sldId="302"/>
        </pc:sldMkLst>
        <pc:spChg chg="mod">
          <ac:chgData name="Salvatore Giordano" userId="a9ac74bb-0ea4-4049-8d55-a6bd98608b34" providerId="ADAL" clId="{6B4B9EAC-C09F-4B10-B18A-89446D2A0208}" dt="2026-06-03T10:39:22.821" v="2084" actId="115"/>
          <ac:spMkLst>
            <pc:docMk/>
            <pc:sldMk cId="409999054" sldId="302"/>
            <ac:spMk id="3" creationId="{6F7BD58D-DDFC-6A92-09C5-49D83083144C}"/>
          </ac:spMkLst>
        </pc:spChg>
      </pc:sldChg>
      <pc:sldChg chg="modSp mod">
        <pc:chgData name="Salvatore Giordano" userId="a9ac74bb-0ea4-4049-8d55-a6bd98608b34" providerId="ADAL" clId="{6B4B9EAC-C09F-4B10-B18A-89446D2A0208}" dt="2026-06-03T09:33:02.730" v="1868" actId="27636"/>
        <pc:sldMkLst>
          <pc:docMk/>
          <pc:sldMk cId="897424250" sldId="303"/>
        </pc:sldMkLst>
        <pc:spChg chg="mod">
          <ac:chgData name="Salvatore Giordano" userId="a9ac74bb-0ea4-4049-8d55-a6bd98608b34" providerId="ADAL" clId="{6B4B9EAC-C09F-4B10-B18A-89446D2A0208}" dt="2026-06-03T09:33:02.730" v="1868" actId="27636"/>
          <ac:spMkLst>
            <pc:docMk/>
            <pc:sldMk cId="897424250" sldId="303"/>
            <ac:spMk id="3" creationId="{06FEB564-ADD7-5E39-C9CE-11165AC524B8}"/>
          </ac:spMkLst>
        </pc:spChg>
      </pc:sldChg>
      <pc:sldChg chg="modSp mod">
        <pc:chgData name="Salvatore Giordano" userId="a9ac74bb-0ea4-4049-8d55-a6bd98608b34" providerId="ADAL" clId="{6B4B9EAC-C09F-4B10-B18A-89446D2A0208}" dt="2026-06-03T11:04:10.348" v="2204" actId="113"/>
        <pc:sldMkLst>
          <pc:docMk/>
          <pc:sldMk cId="36879112" sldId="304"/>
        </pc:sldMkLst>
        <pc:spChg chg="mod">
          <ac:chgData name="Salvatore Giordano" userId="a9ac74bb-0ea4-4049-8d55-a6bd98608b34" providerId="ADAL" clId="{6B4B9EAC-C09F-4B10-B18A-89446D2A0208}" dt="2026-06-03T11:03:29.465" v="2198" actId="1076"/>
          <ac:spMkLst>
            <pc:docMk/>
            <pc:sldMk cId="36879112" sldId="304"/>
            <ac:spMk id="2" creationId="{AA2A37BE-F2C1-5063-D812-9E1DE900DAB2}"/>
          </ac:spMkLst>
        </pc:spChg>
        <pc:spChg chg="mod">
          <ac:chgData name="Salvatore Giordano" userId="a9ac74bb-0ea4-4049-8d55-a6bd98608b34" providerId="ADAL" clId="{6B4B9EAC-C09F-4B10-B18A-89446D2A0208}" dt="2026-06-03T11:04:10.348" v="2204" actId="113"/>
          <ac:spMkLst>
            <pc:docMk/>
            <pc:sldMk cId="36879112" sldId="304"/>
            <ac:spMk id="3" creationId="{13A5CBD8-5BF8-BA83-FD47-746BC90C8D8A}"/>
          </ac:spMkLst>
        </pc:spChg>
      </pc:sldChg>
      <pc:sldChg chg="modSp mod">
        <pc:chgData name="Salvatore Giordano" userId="a9ac74bb-0ea4-4049-8d55-a6bd98608b34" providerId="ADAL" clId="{6B4B9EAC-C09F-4B10-B18A-89446D2A0208}" dt="2026-06-03T11:04:25.570" v="2205" actId="113"/>
        <pc:sldMkLst>
          <pc:docMk/>
          <pc:sldMk cId="2509283514" sldId="305"/>
        </pc:sldMkLst>
        <pc:spChg chg="mod">
          <ac:chgData name="Salvatore Giordano" userId="a9ac74bb-0ea4-4049-8d55-a6bd98608b34" providerId="ADAL" clId="{6B4B9EAC-C09F-4B10-B18A-89446D2A0208}" dt="2026-06-03T11:04:25.570" v="2205" actId="113"/>
          <ac:spMkLst>
            <pc:docMk/>
            <pc:sldMk cId="2509283514" sldId="305"/>
            <ac:spMk id="3" creationId="{B2375401-1705-F54B-667C-7071638DD3A8}"/>
          </ac:spMkLst>
        </pc:spChg>
      </pc:sldChg>
      <pc:sldChg chg="modSp mod">
        <pc:chgData name="Salvatore Giordano" userId="a9ac74bb-0ea4-4049-8d55-a6bd98608b34" providerId="ADAL" clId="{6B4B9EAC-C09F-4B10-B18A-89446D2A0208}" dt="2026-06-03T11:05:18.162" v="2206" actId="113"/>
        <pc:sldMkLst>
          <pc:docMk/>
          <pc:sldMk cId="3777375365" sldId="306"/>
        </pc:sldMkLst>
        <pc:spChg chg="mod">
          <ac:chgData name="Salvatore Giordano" userId="a9ac74bb-0ea4-4049-8d55-a6bd98608b34" providerId="ADAL" clId="{6B4B9EAC-C09F-4B10-B18A-89446D2A0208}" dt="2026-06-03T11:05:18.162" v="2206" actId="113"/>
          <ac:spMkLst>
            <pc:docMk/>
            <pc:sldMk cId="3777375365" sldId="306"/>
            <ac:spMk id="3" creationId="{2CDBE376-C7AC-D287-3D60-24342559495C}"/>
          </ac:spMkLst>
        </pc:spChg>
      </pc:sldChg>
      <pc:sldChg chg="modSp new mod">
        <pc:chgData name="Salvatore Giordano" userId="a9ac74bb-0ea4-4049-8d55-a6bd98608b34" providerId="ADAL" clId="{6B4B9EAC-C09F-4B10-B18A-89446D2A0208}" dt="2026-06-03T10:09:22.709" v="1920" actId="113"/>
        <pc:sldMkLst>
          <pc:docMk/>
          <pc:sldMk cId="3881111649" sldId="307"/>
        </pc:sldMkLst>
        <pc:spChg chg="mod">
          <ac:chgData name="Salvatore Giordano" userId="a9ac74bb-0ea4-4049-8d55-a6bd98608b34" providerId="ADAL" clId="{6B4B9EAC-C09F-4B10-B18A-89446D2A0208}" dt="2026-05-31T17:25:58.100" v="6" actId="14100"/>
          <ac:spMkLst>
            <pc:docMk/>
            <pc:sldMk cId="3881111649" sldId="307"/>
            <ac:spMk id="2" creationId="{9101A1E7-3D44-7C65-BFA5-F6EE42DE00B5}"/>
          </ac:spMkLst>
        </pc:spChg>
        <pc:spChg chg="mod">
          <ac:chgData name="Salvatore Giordano" userId="a9ac74bb-0ea4-4049-8d55-a6bd98608b34" providerId="ADAL" clId="{6B4B9EAC-C09F-4B10-B18A-89446D2A0208}" dt="2026-06-03T10:09:22.709" v="1920" actId="113"/>
          <ac:spMkLst>
            <pc:docMk/>
            <pc:sldMk cId="3881111649" sldId="307"/>
            <ac:spMk id="3" creationId="{C8C57A20-C7F4-6680-4329-49EA6CD39576}"/>
          </ac:spMkLst>
        </pc:spChg>
      </pc:sldChg>
      <pc:sldChg chg="modSp new mod">
        <pc:chgData name="Salvatore Giordano" userId="a9ac74bb-0ea4-4049-8d55-a6bd98608b34" providerId="ADAL" clId="{6B4B9EAC-C09F-4B10-B18A-89446D2A0208}" dt="2026-06-03T10:28:17.286" v="1947" actId="20577"/>
        <pc:sldMkLst>
          <pc:docMk/>
          <pc:sldMk cId="64361447" sldId="308"/>
        </pc:sldMkLst>
        <pc:spChg chg="mod">
          <ac:chgData name="Salvatore Giordano" userId="a9ac74bb-0ea4-4049-8d55-a6bd98608b34" providerId="ADAL" clId="{6B4B9EAC-C09F-4B10-B18A-89446D2A0208}" dt="2026-05-31T17:30:32.277" v="45" actId="1076"/>
          <ac:spMkLst>
            <pc:docMk/>
            <pc:sldMk cId="64361447" sldId="308"/>
            <ac:spMk id="2" creationId="{FBB52059-EE03-D8D6-8A1E-586537DAB657}"/>
          </ac:spMkLst>
        </pc:spChg>
        <pc:spChg chg="mod">
          <ac:chgData name="Salvatore Giordano" userId="a9ac74bb-0ea4-4049-8d55-a6bd98608b34" providerId="ADAL" clId="{6B4B9EAC-C09F-4B10-B18A-89446D2A0208}" dt="2026-06-03T10:28:17.286" v="1947" actId="20577"/>
          <ac:spMkLst>
            <pc:docMk/>
            <pc:sldMk cId="64361447" sldId="308"/>
            <ac:spMk id="3" creationId="{907319B0-F8E5-DDDC-742B-E3D3F497C22B}"/>
          </ac:spMkLst>
        </pc:spChg>
      </pc:sldChg>
      <pc:sldChg chg="modSp new del mod">
        <pc:chgData name="Salvatore Giordano" userId="a9ac74bb-0ea4-4049-8d55-a6bd98608b34" providerId="ADAL" clId="{6B4B9EAC-C09F-4B10-B18A-89446D2A0208}" dt="2026-06-03T08:11:18.692" v="898" actId="2696"/>
        <pc:sldMkLst>
          <pc:docMk/>
          <pc:sldMk cId="2530396491" sldId="309"/>
        </pc:sldMkLst>
      </pc:sldChg>
      <pc:sldChg chg="modSp add mod">
        <pc:chgData name="Salvatore Giordano" userId="a9ac74bb-0ea4-4049-8d55-a6bd98608b34" providerId="ADAL" clId="{6B4B9EAC-C09F-4B10-B18A-89446D2A0208}" dt="2026-06-03T10:38:09.069" v="2080" actId="20577"/>
        <pc:sldMkLst>
          <pc:docMk/>
          <pc:sldMk cId="2903847865" sldId="309"/>
        </pc:sldMkLst>
        <pc:spChg chg="mod">
          <ac:chgData name="Salvatore Giordano" userId="a9ac74bb-0ea4-4049-8d55-a6bd98608b34" providerId="ADAL" clId="{6B4B9EAC-C09F-4B10-B18A-89446D2A0208}" dt="2026-06-03T10:38:09.069" v="2080" actId="20577"/>
          <ac:spMkLst>
            <pc:docMk/>
            <pc:sldMk cId="2903847865" sldId="309"/>
            <ac:spMk id="2" creationId="{201861B5-6D19-2872-5120-F489672AFEF3}"/>
          </ac:spMkLst>
        </pc:spChg>
        <pc:spChg chg="mod">
          <ac:chgData name="Salvatore Giordano" userId="a9ac74bb-0ea4-4049-8d55-a6bd98608b34" providerId="ADAL" clId="{6B4B9EAC-C09F-4B10-B18A-89446D2A0208}" dt="2026-06-03T08:13:16.918" v="908" actId="113"/>
          <ac:spMkLst>
            <pc:docMk/>
            <pc:sldMk cId="2903847865" sldId="309"/>
            <ac:spMk id="3" creationId="{14FDF2F7-FAF5-41D5-4AFF-68DF99738B3B}"/>
          </ac:spMkLst>
        </pc:spChg>
      </pc:sldChg>
      <pc:sldChg chg="modSp new mod">
        <pc:chgData name="Salvatore Giordano" userId="a9ac74bb-0ea4-4049-8d55-a6bd98608b34" providerId="ADAL" clId="{6B4B9EAC-C09F-4B10-B18A-89446D2A0208}" dt="2026-06-03T10:27:26.179" v="1944" actId="113"/>
        <pc:sldMkLst>
          <pc:docMk/>
          <pc:sldMk cId="3015970296" sldId="310"/>
        </pc:sldMkLst>
        <pc:spChg chg="mod">
          <ac:chgData name="Salvatore Giordano" userId="a9ac74bb-0ea4-4049-8d55-a6bd98608b34" providerId="ADAL" clId="{6B4B9EAC-C09F-4B10-B18A-89446D2A0208}" dt="2026-05-31T17:36:45.368" v="93" actId="14100"/>
          <ac:spMkLst>
            <pc:docMk/>
            <pc:sldMk cId="3015970296" sldId="310"/>
            <ac:spMk id="2" creationId="{3CD79000-F8EA-4599-4436-1B8848721B5D}"/>
          </ac:spMkLst>
        </pc:spChg>
        <pc:spChg chg="mod">
          <ac:chgData name="Salvatore Giordano" userId="a9ac74bb-0ea4-4049-8d55-a6bd98608b34" providerId="ADAL" clId="{6B4B9EAC-C09F-4B10-B18A-89446D2A0208}" dt="2026-06-03T10:27:26.179" v="1944" actId="113"/>
          <ac:spMkLst>
            <pc:docMk/>
            <pc:sldMk cId="3015970296" sldId="310"/>
            <ac:spMk id="3" creationId="{A93531AA-4E8C-4167-79D9-27D0CD5B9EE4}"/>
          </ac:spMkLst>
        </pc:spChg>
      </pc:sldChg>
      <pc:sldChg chg="modSp new mod">
        <pc:chgData name="Salvatore Giordano" userId="a9ac74bb-0ea4-4049-8d55-a6bd98608b34" providerId="ADAL" clId="{6B4B9EAC-C09F-4B10-B18A-89446D2A0208}" dt="2026-06-03T10:31:56.636" v="1965" actId="14100"/>
        <pc:sldMkLst>
          <pc:docMk/>
          <pc:sldMk cId="897708289" sldId="311"/>
        </pc:sldMkLst>
        <pc:spChg chg="mod">
          <ac:chgData name="Salvatore Giordano" userId="a9ac74bb-0ea4-4049-8d55-a6bd98608b34" providerId="ADAL" clId="{6B4B9EAC-C09F-4B10-B18A-89446D2A0208}" dt="2026-06-03T10:31:53.624" v="1964" actId="1076"/>
          <ac:spMkLst>
            <pc:docMk/>
            <pc:sldMk cId="897708289" sldId="311"/>
            <ac:spMk id="2" creationId="{2209CACC-EEF6-C771-535B-A1F791CFC436}"/>
          </ac:spMkLst>
        </pc:spChg>
        <pc:spChg chg="mod">
          <ac:chgData name="Salvatore Giordano" userId="a9ac74bb-0ea4-4049-8d55-a6bd98608b34" providerId="ADAL" clId="{6B4B9EAC-C09F-4B10-B18A-89446D2A0208}" dt="2026-06-03T10:31:56.636" v="1965" actId="14100"/>
          <ac:spMkLst>
            <pc:docMk/>
            <pc:sldMk cId="897708289" sldId="311"/>
            <ac:spMk id="3" creationId="{4E52AD61-12B1-309F-63E2-ECE5CA68F333}"/>
          </ac:spMkLst>
        </pc:spChg>
      </pc:sldChg>
      <pc:sldChg chg="modSp new mod">
        <pc:chgData name="Salvatore Giordano" userId="a9ac74bb-0ea4-4049-8d55-a6bd98608b34" providerId="ADAL" clId="{6B4B9EAC-C09F-4B10-B18A-89446D2A0208}" dt="2026-06-03T10:37:26.792" v="2060" actId="20577"/>
        <pc:sldMkLst>
          <pc:docMk/>
          <pc:sldMk cId="3945635386" sldId="312"/>
        </pc:sldMkLst>
        <pc:spChg chg="mod">
          <ac:chgData name="Salvatore Giordano" userId="a9ac74bb-0ea4-4049-8d55-a6bd98608b34" providerId="ADAL" clId="{6B4B9EAC-C09F-4B10-B18A-89446D2A0208}" dt="2026-06-03T08:10:39.147" v="897" actId="255"/>
          <ac:spMkLst>
            <pc:docMk/>
            <pc:sldMk cId="3945635386" sldId="312"/>
            <ac:spMk id="2" creationId="{C4AE8EFC-126E-62B9-90C0-C8B0350F4543}"/>
          </ac:spMkLst>
        </pc:spChg>
        <pc:spChg chg="mod">
          <ac:chgData name="Salvatore Giordano" userId="a9ac74bb-0ea4-4049-8d55-a6bd98608b34" providerId="ADAL" clId="{6B4B9EAC-C09F-4B10-B18A-89446D2A0208}" dt="2026-06-03T10:37:26.792" v="2060" actId="20577"/>
          <ac:spMkLst>
            <pc:docMk/>
            <pc:sldMk cId="3945635386" sldId="312"/>
            <ac:spMk id="3" creationId="{1CA1BFDA-467C-6B1E-96B4-237E1BB08D45}"/>
          </ac:spMkLst>
        </pc:spChg>
      </pc:sldChg>
      <pc:sldChg chg="modSp add mod">
        <pc:chgData name="Salvatore Giordano" userId="a9ac74bb-0ea4-4049-8d55-a6bd98608b34" providerId="ADAL" clId="{6B4B9EAC-C09F-4B10-B18A-89446D2A0208}" dt="2026-06-03T10:40:58.689" v="2100" actId="113"/>
        <pc:sldMkLst>
          <pc:docMk/>
          <pc:sldMk cId="2315811442" sldId="313"/>
        </pc:sldMkLst>
        <pc:spChg chg="mod">
          <ac:chgData name="Salvatore Giordano" userId="a9ac74bb-0ea4-4049-8d55-a6bd98608b34" providerId="ADAL" clId="{6B4B9EAC-C09F-4B10-B18A-89446D2A0208}" dt="2026-05-31T18:38:35.368" v="575" actId="14100"/>
          <ac:spMkLst>
            <pc:docMk/>
            <pc:sldMk cId="2315811442" sldId="313"/>
            <ac:spMk id="2" creationId="{77D40595-B56C-3207-9F10-E25054233B88}"/>
          </ac:spMkLst>
        </pc:spChg>
        <pc:spChg chg="mod">
          <ac:chgData name="Salvatore Giordano" userId="a9ac74bb-0ea4-4049-8d55-a6bd98608b34" providerId="ADAL" clId="{6B4B9EAC-C09F-4B10-B18A-89446D2A0208}" dt="2026-06-03T10:40:58.689" v="2100" actId="113"/>
          <ac:spMkLst>
            <pc:docMk/>
            <pc:sldMk cId="2315811442" sldId="313"/>
            <ac:spMk id="3" creationId="{D361A4E3-18E9-6D68-E5C0-3F12A0BAEFBC}"/>
          </ac:spMkLst>
        </pc:spChg>
      </pc:sldChg>
      <pc:sldChg chg="modSp add mod">
        <pc:chgData name="Salvatore Giordano" userId="a9ac74bb-0ea4-4049-8d55-a6bd98608b34" providerId="ADAL" clId="{6B4B9EAC-C09F-4B10-B18A-89446D2A0208}" dt="2026-06-03T10:41:22.943" v="2107" actId="27636"/>
        <pc:sldMkLst>
          <pc:docMk/>
          <pc:sldMk cId="466326332" sldId="314"/>
        </pc:sldMkLst>
        <pc:spChg chg="mod">
          <ac:chgData name="Salvatore Giordano" userId="a9ac74bb-0ea4-4049-8d55-a6bd98608b34" providerId="ADAL" clId="{6B4B9EAC-C09F-4B10-B18A-89446D2A0208}" dt="2026-06-03T10:41:20.444" v="2105" actId="27636"/>
          <ac:spMkLst>
            <pc:docMk/>
            <pc:sldMk cId="466326332" sldId="314"/>
            <ac:spMk id="2" creationId="{5F94A209-7229-3DAD-B1DF-CB6D6E9E5438}"/>
          </ac:spMkLst>
        </pc:spChg>
        <pc:spChg chg="mod">
          <ac:chgData name="Salvatore Giordano" userId="a9ac74bb-0ea4-4049-8d55-a6bd98608b34" providerId="ADAL" clId="{6B4B9EAC-C09F-4B10-B18A-89446D2A0208}" dt="2026-06-03T10:41:22.943" v="2107" actId="27636"/>
          <ac:spMkLst>
            <pc:docMk/>
            <pc:sldMk cId="466326332" sldId="314"/>
            <ac:spMk id="3" creationId="{BBE94CF4-5083-3B9D-4823-6907FD3150BF}"/>
          </ac:spMkLst>
        </pc:spChg>
      </pc:sldChg>
      <pc:sldChg chg="modSp new del mod">
        <pc:chgData name="Salvatore Giordano" userId="a9ac74bb-0ea4-4049-8d55-a6bd98608b34" providerId="ADAL" clId="{6B4B9EAC-C09F-4B10-B18A-89446D2A0208}" dt="2026-06-03T08:15:08.674" v="922" actId="2696"/>
        <pc:sldMkLst>
          <pc:docMk/>
          <pc:sldMk cId="2447439913" sldId="314"/>
        </pc:sldMkLst>
      </pc:sldChg>
      <pc:sldChg chg="modSp new mod">
        <pc:chgData name="Salvatore Giordano" userId="a9ac74bb-0ea4-4049-8d55-a6bd98608b34" providerId="ADAL" clId="{6B4B9EAC-C09F-4B10-B18A-89446D2A0208}" dt="2026-06-03T10:51:50.631" v="2157" actId="115"/>
        <pc:sldMkLst>
          <pc:docMk/>
          <pc:sldMk cId="1508382421" sldId="315"/>
        </pc:sldMkLst>
        <pc:spChg chg="mod">
          <ac:chgData name="Salvatore Giordano" userId="a9ac74bb-0ea4-4049-8d55-a6bd98608b34" providerId="ADAL" clId="{6B4B9EAC-C09F-4B10-B18A-89446D2A0208}" dt="2026-05-31T17:58:02.536" v="264" actId="1076"/>
          <ac:spMkLst>
            <pc:docMk/>
            <pc:sldMk cId="1508382421" sldId="315"/>
            <ac:spMk id="2" creationId="{9CB31676-81D2-A6F4-DDDF-E054BD67E056}"/>
          </ac:spMkLst>
        </pc:spChg>
        <pc:spChg chg="mod">
          <ac:chgData name="Salvatore Giordano" userId="a9ac74bb-0ea4-4049-8d55-a6bd98608b34" providerId="ADAL" clId="{6B4B9EAC-C09F-4B10-B18A-89446D2A0208}" dt="2026-06-03T10:51:50.631" v="2157" actId="115"/>
          <ac:spMkLst>
            <pc:docMk/>
            <pc:sldMk cId="1508382421" sldId="315"/>
            <ac:spMk id="3" creationId="{FE81256E-11D8-5AF6-D151-0A2BD255165F}"/>
          </ac:spMkLst>
        </pc:spChg>
      </pc:sldChg>
      <pc:sldChg chg="modSp add mod">
        <pc:chgData name="Salvatore Giordano" userId="a9ac74bb-0ea4-4049-8d55-a6bd98608b34" providerId="ADAL" clId="{6B4B9EAC-C09F-4B10-B18A-89446D2A0208}" dt="2026-06-03T08:54:50.199" v="1672" actId="115"/>
        <pc:sldMkLst>
          <pc:docMk/>
          <pc:sldMk cId="1393135173" sldId="316"/>
        </pc:sldMkLst>
        <pc:spChg chg="mod">
          <ac:chgData name="Salvatore Giordano" userId="a9ac74bb-0ea4-4049-8d55-a6bd98608b34" providerId="ADAL" clId="{6B4B9EAC-C09F-4B10-B18A-89446D2A0208}" dt="2026-06-03T08:54:50.199" v="1672" actId="115"/>
          <ac:spMkLst>
            <pc:docMk/>
            <pc:sldMk cId="1393135173" sldId="316"/>
            <ac:spMk id="3" creationId="{58FDDCC8-5505-13D2-2F56-3E384F9AD5B2}"/>
          </ac:spMkLst>
        </pc:spChg>
      </pc:sldChg>
      <pc:sldChg chg="modSp new del mod">
        <pc:chgData name="Salvatore Giordano" userId="a9ac74bb-0ea4-4049-8d55-a6bd98608b34" providerId="ADAL" clId="{6B4B9EAC-C09F-4B10-B18A-89446D2A0208}" dt="2026-06-03T08:50:36.719" v="1516" actId="2696"/>
        <pc:sldMkLst>
          <pc:docMk/>
          <pc:sldMk cId="2461638598" sldId="316"/>
        </pc:sldMkLst>
      </pc:sldChg>
      <pc:sldChg chg="modSp new del mod">
        <pc:chgData name="Salvatore Giordano" userId="a9ac74bb-0ea4-4049-8d55-a6bd98608b34" providerId="ADAL" clId="{6B4B9EAC-C09F-4B10-B18A-89446D2A0208}" dt="2026-06-03T09:21:02.502" v="1749" actId="2696"/>
        <pc:sldMkLst>
          <pc:docMk/>
          <pc:sldMk cId="1644307805" sldId="317"/>
        </pc:sldMkLst>
      </pc:sldChg>
      <pc:sldChg chg="modSp add mod">
        <pc:chgData name="Salvatore Giordano" userId="a9ac74bb-0ea4-4049-8d55-a6bd98608b34" providerId="ADAL" clId="{6B4B9EAC-C09F-4B10-B18A-89446D2A0208}" dt="2026-06-03T09:23:08.488" v="1753" actId="20577"/>
        <pc:sldMkLst>
          <pc:docMk/>
          <pc:sldMk cId="2281925677" sldId="317"/>
        </pc:sldMkLst>
        <pc:spChg chg="mod">
          <ac:chgData name="Salvatore Giordano" userId="a9ac74bb-0ea4-4049-8d55-a6bd98608b34" providerId="ADAL" clId="{6B4B9EAC-C09F-4B10-B18A-89446D2A0208}" dt="2026-06-03T09:23:08.488" v="1753" actId="20577"/>
          <ac:spMkLst>
            <pc:docMk/>
            <pc:sldMk cId="2281925677" sldId="317"/>
            <ac:spMk id="2" creationId="{06ABA5AC-838E-A047-F2FE-9C6D4380A52C}"/>
          </ac:spMkLst>
        </pc:spChg>
        <pc:spChg chg="mod">
          <ac:chgData name="Salvatore Giordano" userId="a9ac74bb-0ea4-4049-8d55-a6bd98608b34" providerId="ADAL" clId="{6B4B9EAC-C09F-4B10-B18A-89446D2A0208}" dt="2026-06-03T09:21:28.838" v="1752" actId="20577"/>
          <ac:spMkLst>
            <pc:docMk/>
            <pc:sldMk cId="2281925677" sldId="317"/>
            <ac:spMk id="3" creationId="{9FA6917F-2F83-53AC-35D9-12B234224266}"/>
          </ac:spMkLst>
        </pc:spChg>
      </pc:sldChg>
      <pc:sldChg chg="modSp new del mod">
        <pc:chgData name="Salvatore Giordano" userId="a9ac74bb-0ea4-4049-8d55-a6bd98608b34" providerId="ADAL" clId="{6B4B9EAC-C09F-4B10-B18A-89446D2A0208}" dt="2026-06-03T10:59:06.587" v="2192" actId="2696"/>
        <pc:sldMkLst>
          <pc:docMk/>
          <pc:sldMk cId="1978742845" sldId="318"/>
        </pc:sldMkLst>
        <pc:spChg chg="mod">
          <ac:chgData name="Salvatore Giordano" userId="a9ac74bb-0ea4-4049-8d55-a6bd98608b34" providerId="ADAL" clId="{6B4B9EAC-C09F-4B10-B18A-89446D2A0208}" dt="2026-06-03T09:27:28.203" v="1765" actId="20577"/>
          <ac:spMkLst>
            <pc:docMk/>
            <pc:sldMk cId="1978742845" sldId="318"/>
            <ac:spMk id="3" creationId="{2F16520B-2420-A3FF-000D-9D2F4973B43C}"/>
          </ac:spMkLst>
        </pc:spChg>
      </pc:sldChg>
      <pc:sldChg chg="add">
        <pc:chgData name="Salvatore Giordano" userId="a9ac74bb-0ea4-4049-8d55-a6bd98608b34" providerId="ADAL" clId="{6B4B9EAC-C09F-4B10-B18A-89446D2A0208}" dt="2026-06-03T10:59:25.471" v="2193"/>
        <pc:sldMkLst>
          <pc:docMk/>
          <pc:sldMk cId="2895602691" sldId="318"/>
        </pc:sldMkLst>
      </pc:sldChg>
      <pc:sldChg chg="modSp new mod">
        <pc:chgData name="Salvatore Giordano" userId="a9ac74bb-0ea4-4049-8d55-a6bd98608b34" providerId="ADAL" clId="{6B4B9EAC-C09F-4B10-B18A-89446D2A0208}" dt="2026-06-03T11:02:11.269" v="2196" actId="20577"/>
        <pc:sldMkLst>
          <pc:docMk/>
          <pc:sldMk cId="2658468782" sldId="319"/>
        </pc:sldMkLst>
        <pc:spChg chg="mod">
          <ac:chgData name="Salvatore Giordano" userId="a9ac74bb-0ea4-4049-8d55-a6bd98608b34" providerId="ADAL" clId="{6B4B9EAC-C09F-4B10-B18A-89446D2A0208}" dt="2026-06-03T09:27:34.380" v="1766" actId="122"/>
          <ac:spMkLst>
            <pc:docMk/>
            <pc:sldMk cId="2658468782" sldId="319"/>
            <ac:spMk id="2" creationId="{3D31A94B-BDC5-1F45-1B13-1D2100EF598B}"/>
          </ac:spMkLst>
        </pc:spChg>
        <pc:spChg chg="mod">
          <ac:chgData name="Salvatore Giordano" userId="a9ac74bb-0ea4-4049-8d55-a6bd98608b34" providerId="ADAL" clId="{6B4B9EAC-C09F-4B10-B18A-89446D2A0208}" dt="2026-06-03T11:02:11.269" v="2196" actId="20577"/>
          <ac:spMkLst>
            <pc:docMk/>
            <pc:sldMk cId="2658468782" sldId="319"/>
            <ac:spMk id="3" creationId="{BB8AF98F-E146-7E01-6AB9-2CF1F486ED99}"/>
          </ac:spMkLst>
        </pc:spChg>
      </pc:sldChg>
      <pc:sldChg chg="modSp add mod">
        <pc:chgData name="Salvatore Giordano" userId="a9ac74bb-0ea4-4049-8d55-a6bd98608b34" providerId="ADAL" clId="{6B4B9EAC-C09F-4B10-B18A-89446D2A0208}" dt="2026-06-03T09:41:45.968" v="1919" actId="20577"/>
        <pc:sldMkLst>
          <pc:docMk/>
          <pc:sldMk cId="561104598" sldId="320"/>
        </pc:sldMkLst>
        <pc:spChg chg="mod">
          <ac:chgData name="Salvatore Giordano" userId="a9ac74bb-0ea4-4049-8d55-a6bd98608b34" providerId="ADAL" clId="{6B4B9EAC-C09F-4B10-B18A-89446D2A0208}" dt="2026-06-03T09:41:45.968" v="1919" actId="20577"/>
          <ac:spMkLst>
            <pc:docMk/>
            <pc:sldMk cId="561104598" sldId="320"/>
            <ac:spMk id="3" creationId="{9A75D6DB-8BBB-4C58-E159-4369B732167B}"/>
          </ac:spMkLst>
        </pc:spChg>
      </pc:sldChg>
      <pc:sldChg chg="modSp new del mod">
        <pc:chgData name="Salvatore Giordano" userId="a9ac74bb-0ea4-4049-8d55-a6bd98608b34" providerId="ADAL" clId="{6B4B9EAC-C09F-4B10-B18A-89446D2A0208}" dt="2026-06-03T09:39:33.504" v="1893" actId="2696"/>
        <pc:sldMkLst>
          <pc:docMk/>
          <pc:sldMk cId="1308011806" sldId="320"/>
        </pc:sldMkLst>
      </pc:sldChg>
      <pc:sldChg chg="add del">
        <pc:chgData name="Salvatore Giordano" userId="a9ac74bb-0ea4-4049-8d55-a6bd98608b34" providerId="ADAL" clId="{6B4B9EAC-C09F-4B10-B18A-89446D2A0208}" dt="2026-06-03T10:43:24.582" v="2111" actId="2696"/>
        <pc:sldMkLst>
          <pc:docMk/>
          <pc:sldMk cId="1115197908" sldId="321"/>
        </pc:sldMkLst>
      </pc:sldChg>
      <pc:sldChg chg="modSp add mod">
        <pc:chgData name="Salvatore Giordano" userId="a9ac74bb-0ea4-4049-8d55-a6bd98608b34" providerId="ADAL" clId="{6B4B9EAC-C09F-4B10-B18A-89446D2A0208}" dt="2026-06-03T10:45:46.585" v="2147" actId="115"/>
        <pc:sldMkLst>
          <pc:docMk/>
          <pc:sldMk cId="2796398742" sldId="321"/>
        </pc:sldMkLst>
        <pc:spChg chg="mod">
          <ac:chgData name="Salvatore Giordano" userId="a9ac74bb-0ea4-4049-8d55-a6bd98608b34" providerId="ADAL" clId="{6B4B9EAC-C09F-4B10-B18A-89446D2A0208}" dt="2026-06-03T10:45:46.585" v="2147" actId="115"/>
          <ac:spMkLst>
            <pc:docMk/>
            <pc:sldMk cId="2796398742" sldId="321"/>
            <ac:spMk id="3" creationId="{9D3DAE3F-6557-9721-EF6D-C1B95CEB5A23}"/>
          </ac:spMkLst>
        </pc:spChg>
      </pc:sldChg>
      <pc:sldChg chg="modSp new del mod">
        <pc:chgData name="Salvatore Giordano" userId="a9ac74bb-0ea4-4049-8d55-a6bd98608b34" providerId="ADAL" clId="{6B4B9EAC-C09F-4B10-B18A-89446D2A0208}" dt="2026-06-03T08:32:43.770" v="1134" actId="2696"/>
        <pc:sldMkLst>
          <pc:docMk/>
          <pc:sldMk cId="4001378308" sldId="32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2F3E1CD0-DBD0-4A6F-A83F-FED1D96C1D92}" type="datetimeFigureOut">
              <a:rPr lang="it-IT" smtClean="0"/>
              <a:t>03/06/2026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DF13C4E-2381-41DE-AA1E-BA9506834AAE}"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500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F3E1CD0-DBD0-4A6F-A83F-FED1D96C1D92}" type="datetimeFigureOut">
              <a:rPr lang="it-IT" smtClean="0"/>
              <a:t>03/06/2026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DF13C4E-2381-41DE-AA1E-BA9506834AAE}" type="slidenum">
              <a:rPr lang="it-IT" smtClean="0"/>
              <a:t>‹N›</a:t>
            </a:fld>
            <a:endParaRPr lang="it-IT"/>
          </a:p>
        </p:txBody>
      </p:sp>
    </p:spTree>
    <p:extLst>
      <p:ext uri="{BB962C8B-B14F-4D97-AF65-F5344CB8AC3E}">
        <p14:creationId xmlns:p14="http://schemas.microsoft.com/office/powerpoint/2010/main" val="1334510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F3E1CD0-DBD0-4A6F-A83F-FED1D96C1D92}" type="datetimeFigureOut">
              <a:rPr lang="it-IT" smtClean="0"/>
              <a:t>03/06/2026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DF13C4E-2381-41DE-AA1E-BA9506834AAE}" type="slidenum">
              <a:rPr lang="it-IT" smtClean="0"/>
              <a:t>‹N›</a:t>
            </a:fld>
            <a:endParaRPr lang="it-IT"/>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4157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F3E1CD0-DBD0-4A6F-A83F-FED1D96C1D92}" type="datetimeFigureOut">
              <a:rPr lang="it-IT" smtClean="0"/>
              <a:t>03/06/2026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DF13C4E-2381-41DE-AA1E-BA9506834AAE}" type="slidenum">
              <a:rPr lang="it-IT" smtClean="0"/>
              <a:t>‹N›</a:t>
            </a:fld>
            <a:endParaRPr lang="it-IT"/>
          </a:p>
        </p:txBody>
      </p:sp>
    </p:spTree>
    <p:extLst>
      <p:ext uri="{BB962C8B-B14F-4D97-AF65-F5344CB8AC3E}">
        <p14:creationId xmlns:p14="http://schemas.microsoft.com/office/powerpoint/2010/main" val="544082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2F3E1CD0-DBD0-4A6F-A83F-FED1D96C1D92}" type="datetimeFigureOut">
              <a:rPr lang="it-IT" smtClean="0"/>
              <a:t>03/06/2026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DF13C4E-2381-41DE-AA1E-BA9506834AAE}"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292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2F3E1CD0-DBD0-4A6F-A83F-FED1D96C1D92}" type="datetimeFigureOut">
              <a:rPr lang="it-IT" smtClean="0"/>
              <a:t>03/06/2026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DF13C4E-2381-41DE-AA1E-BA9506834AAE}" type="slidenum">
              <a:rPr lang="it-IT" smtClean="0"/>
              <a:t>‹N›</a:t>
            </a:fld>
            <a:endParaRPr lang="it-IT"/>
          </a:p>
        </p:txBody>
      </p:sp>
    </p:spTree>
    <p:extLst>
      <p:ext uri="{BB962C8B-B14F-4D97-AF65-F5344CB8AC3E}">
        <p14:creationId xmlns:p14="http://schemas.microsoft.com/office/powerpoint/2010/main" val="4163191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2F3E1CD0-DBD0-4A6F-A83F-FED1D96C1D92}" type="datetimeFigureOut">
              <a:rPr lang="it-IT" smtClean="0"/>
              <a:t>03/06/2026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6DF13C4E-2381-41DE-AA1E-BA9506834AAE}" type="slidenum">
              <a:rPr lang="it-IT" smtClean="0"/>
              <a:t>‹N›</a:t>
            </a:fld>
            <a:endParaRPr lang="it-IT"/>
          </a:p>
        </p:txBody>
      </p:sp>
    </p:spTree>
    <p:extLst>
      <p:ext uri="{BB962C8B-B14F-4D97-AF65-F5344CB8AC3E}">
        <p14:creationId xmlns:p14="http://schemas.microsoft.com/office/powerpoint/2010/main" val="215058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2F3E1CD0-DBD0-4A6F-A83F-FED1D96C1D92}" type="datetimeFigureOut">
              <a:rPr lang="it-IT" smtClean="0"/>
              <a:t>03/06/2026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DF13C4E-2381-41DE-AA1E-BA9506834AAE}" type="slidenum">
              <a:rPr lang="it-IT" smtClean="0"/>
              <a:t>‹N›</a:t>
            </a:fld>
            <a:endParaRPr lang="it-IT"/>
          </a:p>
        </p:txBody>
      </p:sp>
    </p:spTree>
    <p:extLst>
      <p:ext uri="{BB962C8B-B14F-4D97-AF65-F5344CB8AC3E}">
        <p14:creationId xmlns:p14="http://schemas.microsoft.com/office/powerpoint/2010/main" val="624181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3E1CD0-DBD0-4A6F-A83F-FED1D96C1D92}" type="datetimeFigureOut">
              <a:rPr lang="it-IT" smtClean="0"/>
              <a:t>03/06/2026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6DF13C4E-2381-41DE-AA1E-BA9506834AAE}" type="slidenum">
              <a:rPr lang="it-IT" smtClean="0"/>
              <a:t>‹N›</a:t>
            </a:fld>
            <a:endParaRPr lang="it-IT"/>
          </a:p>
        </p:txBody>
      </p:sp>
    </p:spTree>
    <p:extLst>
      <p:ext uri="{BB962C8B-B14F-4D97-AF65-F5344CB8AC3E}">
        <p14:creationId xmlns:p14="http://schemas.microsoft.com/office/powerpoint/2010/main" val="4219041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F3E1CD0-DBD0-4A6F-A83F-FED1D96C1D92}" type="datetimeFigureOut">
              <a:rPr lang="it-IT" smtClean="0"/>
              <a:t>03/06/2026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DF13C4E-2381-41DE-AA1E-BA9506834AAE}" type="slidenum">
              <a:rPr lang="it-IT" smtClean="0"/>
              <a:t>‹N›</a:t>
            </a:fld>
            <a:endParaRPr lang="it-IT"/>
          </a:p>
        </p:txBody>
      </p:sp>
    </p:spTree>
    <p:extLst>
      <p:ext uri="{BB962C8B-B14F-4D97-AF65-F5344CB8AC3E}">
        <p14:creationId xmlns:p14="http://schemas.microsoft.com/office/powerpoint/2010/main" val="1418091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F3E1CD0-DBD0-4A6F-A83F-FED1D96C1D92}" type="datetimeFigureOut">
              <a:rPr lang="it-IT" smtClean="0"/>
              <a:t>03/06/2026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DF13C4E-2381-41DE-AA1E-BA9506834AAE}"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7259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F3E1CD0-DBD0-4A6F-A83F-FED1D96C1D92}" type="datetimeFigureOut">
              <a:rPr lang="it-IT" smtClean="0"/>
              <a:t>03/06/2026</a:t>
            </a:fld>
            <a:endParaRPr lang="it-IT"/>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it-IT"/>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DF13C4E-2381-41DE-AA1E-BA9506834AAE}" type="slidenum">
              <a:rPr lang="it-IT" smtClean="0"/>
              <a:t>‹N›</a:t>
            </a:fld>
            <a:endParaRPr lang="it-IT"/>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12862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onefiscale.wolterskluwer.it/normativa/10LX0000657885ART39?pathId=08e8de6543f9e8" TargetMode="External"/><Relationship Id="rId2" Type="http://schemas.openxmlformats.org/officeDocument/2006/relationships/hyperlink" Target="https://onefiscale.wolterskluwer.it/document/05AC00001727?pathId=08e8de6543f9e8"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1FB63A-A580-5846-7FE7-3156E3F0FC01}"/>
              </a:ext>
            </a:extLst>
          </p:cNvPr>
          <p:cNvSpPr>
            <a:spLocks noGrp="1"/>
          </p:cNvSpPr>
          <p:nvPr>
            <p:ph type="ctrTitle"/>
          </p:nvPr>
        </p:nvSpPr>
        <p:spPr>
          <a:xfrm>
            <a:off x="246888" y="4960137"/>
            <a:ext cx="7982712" cy="1463040"/>
          </a:xfrm>
        </p:spPr>
        <p:txBody>
          <a:bodyPr>
            <a:normAutofit/>
          </a:bodyPr>
          <a:lstStyle/>
          <a:p>
            <a:pPr algn="ctr"/>
            <a:r>
              <a:rPr lang="it-IT" sz="2600" dirty="0"/>
              <a:t>Adeguati assetti organizzativi, amministrativi e contabili</a:t>
            </a:r>
            <a:br>
              <a:rPr lang="it-IT" sz="2600" dirty="0"/>
            </a:br>
            <a:r>
              <a:rPr lang="it-IT" sz="2600" dirty="0"/>
              <a:t>Nella prospettiva del Revisore Legale </a:t>
            </a:r>
          </a:p>
        </p:txBody>
      </p:sp>
      <p:sp>
        <p:nvSpPr>
          <p:cNvPr id="3" name="Sottotitolo 2">
            <a:extLst>
              <a:ext uri="{FF2B5EF4-FFF2-40B4-BE49-F238E27FC236}">
                <a16:creationId xmlns:a16="http://schemas.microsoft.com/office/drawing/2014/main" id="{97678611-6ED9-9A39-D6F8-671C823A35B1}"/>
              </a:ext>
            </a:extLst>
          </p:cNvPr>
          <p:cNvSpPr>
            <a:spLocks noGrp="1"/>
          </p:cNvSpPr>
          <p:nvPr>
            <p:ph type="subTitle" idx="1"/>
          </p:nvPr>
        </p:nvSpPr>
        <p:spPr/>
        <p:txBody>
          <a:bodyPr/>
          <a:lstStyle/>
          <a:p>
            <a:pPr algn="ctr"/>
            <a:r>
              <a:rPr lang="it-IT" dirty="0"/>
              <a:t>Salvatore Giordano</a:t>
            </a:r>
          </a:p>
          <a:p>
            <a:pPr algn="ctr"/>
            <a:r>
              <a:rPr lang="it-IT" dirty="0"/>
              <a:t>Dottore commercialista in Salerno</a:t>
            </a:r>
          </a:p>
        </p:txBody>
      </p:sp>
    </p:spTree>
    <p:extLst>
      <p:ext uri="{BB962C8B-B14F-4D97-AF65-F5344CB8AC3E}">
        <p14:creationId xmlns:p14="http://schemas.microsoft.com/office/powerpoint/2010/main" val="2992375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455EB2-9959-539D-FFDA-6C3B4A51A08E}"/>
              </a:ext>
            </a:extLst>
          </p:cNvPr>
          <p:cNvSpPr>
            <a:spLocks noGrp="1"/>
          </p:cNvSpPr>
          <p:nvPr>
            <p:ph type="title"/>
          </p:nvPr>
        </p:nvSpPr>
        <p:spPr>
          <a:xfrm>
            <a:off x="1024128" y="429768"/>
            <a:ext cx="9720072" cy="493776"/>
          </a:xfrm>
        </p:spPr>
        <p:txBody>
          <a:bodyPr>
            <a:normAutofit/>
          </a:bodyPr>
          <a:lstStyle/>
          <a:p>
            <a:pPr algn="ctr"/>
            <a:r>
              <a:rPr lang="it-IT" sz="2800" b="1" dirty="0"/>
              <a:t>Art.3 comma 4 CCI</a:t>
            </a:r>
            <a:endParaRPr lang="it-IT" sz="2800" dirty="0"/>
          </a:p>
        </p:txBody>
      </p:sp>
      <p:sp>
        <p:nvSpPr>
          <p:cNvPr id="3" name="Segnaposto contenuto 2">
            <a:extLst>
              <a:ext uri="{FF2B5EF4-FFF2-40B4-BE49-F238E27FC236}">
                <a16:creationId xmlns:a16="http://schemas.microsoft.com/office/drawing/2014/main" id="{F5305816-8E5D-2FD7-795A-DBB036295C79}"/>
              </a:ext>
            </a:extLst>
          </p:cNvPr>
          <p:cNvSpPr>
            <a:spLocks noGrp="1"/>
          </p:cNvSpPr>
          <p:nvPr>
            <p:ph idx="1"/>
          </p:nvPr>
        </p:nvSpPr>
        <p:spPr>
          <a:xfrm>
            <a:off x="1024128" y="996696"/>
            <a:ext cx="9720073" cy="5312664"/>
          </a:xfrm>
        </p:spPr>
        <p:txBody>
          <a:bodyPr>
            <a:normAutofit/>
          </a:bodyPr>
          <a:lstStyle/>
          <a:p>
            <a:pPr algn="just"/>
            <a:r>
              <a:rPr lang="it-IT" dirty="0"/>
              <a:t>Ai fini di individuare l’adeguatezza della struttura e la previsione della tempestività della crisi soccorre </a:t>
            </a:r>
            <a:r>
              <a:rPr lang="it-IT" b="1" dirty="0"/>
              <a:t>in parte </a:t>
            </a:r>
            <a:r>
              <a:rPr lang="it-IT" dirty="0"/>
              <a:t>l’articolo 3 comma 4 CCI, secondo il quale costituiscono segnali, che, </a:t>
            </a:r>
            <a:r>
              <a:rPr lang="it-IT" b="1" dirty="0"/>
              <a:t>anche prima dell’emersione della crisi o dell’insolvenza, </a:t>
            </a:r>
            <a:r>
              <a:rPr lang="it-IT" dirty="0"/>
              <a:t>agevolano per la previsione di cui al comma 3:</a:t>
            </a:r>
          </a:p>
          <a:p>
            <a:pPr algn="just"/>
            <a:r>
              <a:rPr lang="it-IT" dirty="0"/>
              <a:t>(a) l’esistenza di </a:t>
            </a:r>
            <a:r>
              <a:rPr lang="it-IT" b="1" dirty="0"/>
              <a:t>DEBITI PER RETRIBUZIONI SCADUTI </a:t>
            </a:r>
            <a:r>
              <a:rPr lang="it-IT" dirty="0"/>
              <a:t>da almeno 30 giorni pari a oltre la metà dell’ammontare mensile delle retribuzioni;</a:t>
            </a:r>
          </a:p>
          <a:p>
            <a:pPr algn="just"/>
            <a:r>
              <a:rPr lang="it-IT" dirty="0"/>
              <a:t>(b) l’esistenza di </a:t>
            </a:r>
            <a:r>
              <a:rPr lang="it-IT" b="1" dirty="0"/>
              <a:t>DEBITI VERSO FORNITORI SCADUTI </a:t>
            </a:r>
            <a:r>
              <a:rPr lang="it-IT" dirty="0"/>
              <a:t>da almeno 90 giorni di ammontare superiore a quello dei debiti non scaduti;</a:t>
            </a:r>
          </a:p>
          <a:p>
            <a:pPr algn="just"/>
            <a:r>
              <a:rPr lang="it-IT" dirty="0"/>
              <a:t>(c) l’esistenza di </a:t>
            </a:r>
            <a:r>
              <a:rPr lang="it-IT" b="1" dirty="0"/>
              <a:t>ESPOSIZIONI NEI CONFRONTI DELLE BANCHE E DEGLI ALTRI INTERMEDIARI FINANZIARI </a:t>
            </a:r>
            <a:r>
              <a:rPr lang="it-IT" dirty="0"/>
              <a:t>che siano </a:t>
            </a:r>
            <a:r>
              <a:rPr lang="it-IT" b="1" dirty="0"/>
              <a:t>SCADUTE </a:t>
            </a:r>
            <a:r>
              <a:rPr lang="it-IT" dirty="0"/>
              <a:t>da più di 60 giorni o che abbiano superato da almeno 60 giorni il limite degli affidamenti ottenuti in qualunque forma purché rappresentino complessivamente almeno il 5% del totale delle esposizioni;</a:t>
            </a:r>
          </a:p>
          <a:p>
            <a:pPr algn="just"/>
            <a:r>
              <a:rPr lang="it-IT" dirty="0"/>
              <a:t>(d) l’esistenza di una o più delle </a:t>
            </a:r>
            <a:r>
              <a:rPr lang="it-IT" b="1" dirty="0"/>
              <a:t>ESPOSIZIONI DEBITORI E PREVISTE DALL’ART. 25 – NOVIES COMMA 1</a:t>
            </a:r>
            <a:endParaRPr lang="it-IT" dirty="0"/>
          </a:p>
        </p:txBody>
      </p:sp>
    </p:spTree>
    <p:extLst>
      <p:ext uri="{BB962C8B-B14F-4D97-AF65-F5344CB8AC3E}">
        <p14:creationId xmlns:p14="http://schemas.microsoft.com/office/powerpoint/2010/main" val="2716546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279F9E-3872-21F4-A734-BB806E111846}"/>
              </a:ext>
            </a:extLst>
          </p:cNvPr>
          <p:cNvSpPr>
            <a:spLocks noGrp="1"/>
          </p:cNvSpPr>
          <p:nvPr>
            <p:ph type="title"/>
          </p:nvPr>
        </p:nvSpPr>
        <p:spPr>
          <a:xfrm>
            <a:off x="1024128" y="585216"/>
            <a:ext cx="9720072" cy="457200"/>
          </a:xfrm>
        </p:spPr>
        <p:txBody>
          <a:bodyPr>
            <a:normAutofit/>
          </a:bodyPr>
          <a:lstStyle/>
          <a:p>
            <a:pPr algn="ctr"/>
            <a:r>
              <a:rPr lang="it-IT" sz="2600" dirty="0"/>
              <a:t>il Decreto dirigenziale</a:t>
            </a:r>
          </a:p>
        </p:txBody>
      </p:sp>
      <p:sp>
        <p:nvSpPr>
          <p:cNvPr id="3" name="Segnaposto contenuto 2">
            <a:extLst>
              <a:ext uri="{FF2B5EF4-FFF2-40B4-BE49-F238E27FC236}">
                <a16:creationId xmlns:a16="http://schemas.microsoft.com/office/drawing/2014/main" id="{6F7BD58D-DDFC-6A92-09C5-49D83083144C}"/>
              </a:ext>
            </a:extLst>
          </p:cNvPr>
          <p:cNvSpPr>
            <a:spLocks noGrp="1"/>
          </p:cNvSpPr>
          <p:nvPr>
            <p:ph idx="1"/>
          </p:nvPr>
        </p:nvSpPr>
        <p:spPr>
          <a:xfrm>
            <a:off x="1024128" y="1042416"/>
            <a:ext cx="9720073" cy="5266944"/>
          </a:xfrm>
        </p:spPr>
        <p:txBody>
          <a:bodyPr>
            <a:normAutofit/>
          </a:bodyPr>
          <a:lstStyle/>
          <a:p>
            <a:pPr algn="just"/>
            <a:r>
              <a:rPr lang="it-IT" dirty="0"/>
              <a:t>Il Decreto Dirigenziale del Ministero della Giustizia del 21 marzo 2023, sezione II ha definito dal punto di vista normativo alcuni elementi che rientravano esclusivamente nelle best practice societarie. Lo scopo della </a:t>
            </a:r>
            <a:r>
              <a:rPr lang="it-IT" b="1" dirty="0"/>
              <a:t>lista di controllo particolareggiata</a:t>
            </a:r>
            <a:r>
              <a:rPr lang="it-IT" dirty="0"/>
              <a:t> è individuare la presenza di determinati requisiti minimi, necessari per poter definire un assetto adeguato. </a:t>
            </a:r>
          </a:p>
          <a:p>
            <a:pPr algn="just"/>
            <a:r>
              <a:rPr lang="it-IT" dirty="0"/>
              <a:t>La lista di controllo viene richiamata dall’art. 3 c. 3 lett. c) del D. Lgs. 14/2019 per cui gli assetti si considerano adeguati nel momento in cui permettono di ricavare le informazioni necessarie a utilizzare la lista di controllo particolareggiata e ad effettuare il test pratico per la verifica della ragionevole perseguibilità del piano di risanamento di cui all’art. 13, c. 2 </a:t>
            </a:r>
            <a:r>
              <a:rPr lang="it-IT" i="1" dirty="0"/>
              <a:t>(composizione negoziata)</a:t>
            </a:r>
            <a:r>
              <a:rPr lang="it-IT" dirty="0"/>
              <a:t>. </a:t>
            </a:r>
          </a:p>
          <a:p>
            <a:pPr algn="just"/>
            <a:r>
              <a:rPr lang="it-IT" dirty="0"/>
              <a:t>Questo non significa, però, che l’adozione della lista di controllo sia da ricercarsi solo nei casi di applicazione della </a:t>
            </a:r>
            <a:r>
              <a:rPr lang="it-IT" b="1" i="1" u="sng" dirty="0"/>
              <a:t>composizione negoziata della crisi</a:t>
            </a:r>
            <a:r>
              <a:rPr lang="it-IT" dirty="0"/>
              <a:t>. La stessa deve essere, invece, utilizzata come strumento di controllo per evitare che possano insorgere degli stati di crisi che l’organo amministrativo e di controllo non riescano ad intercettare in maniera tempestiva.</a:t>
            </a:r>
          </a:p>
        </p:txBody>
      </p:sp>
    </p:spTree>
    <p:extLst>
      <p:ext uri="{BB962C8B-B14F-4D97-AF65-F5344CB8AC3E}">
        <p14:creationId xmlns:p14="http://schemas.microsoft.com/office/powerpoint/2010/main" val="409999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40595-B56C-3207-9F10-E25054233B88}"/>
              </a:ext>
            </a:extLst>
          </p:cNvPr>
          <p:cNvSpPr>
            <a:spLocks noGrp="1"/>
          </p:cNvSpPr>
          <p:nvPr>
            <p:ph type="title"/>
          </p:nvPr>
        </p:nvSpPr>
        <p:spPr>
          <a:xfrm>
            <a:off x="1024128" y="274320"/>
            <a:ext cx="10195560" cy="649224"/>
          </a:xfrm>
        </p:spPr>
        <p:txBody>
          <a:bodyPr>
            <a:normAutofit fontScale="90000"/>
          </a:bodyPr>
          <a:lstStyle/>
          <a:p>
            <a:pPr algn="ctr"/>
            <a:r>
              <a:rPr lang="it-IT" sz="3200" dirty="0"/>
              <a:t>Art. 25-octies CCII – Segnalazione dell'organo di controllo e del revisore</a:t>
            </a:r>
          </a:p>
        </p:txBody>
      </p:sp>
      <p:sp>
        <p:nvSpPr>
          <p:cNvPr id="3" name="Segnaposto contenuto 2">
            <a:extLst>
              <a:ext uri="{FF2B5EF4-FFF2-40B4-BE49-F238E27FC236}">
                <a16:creationId xmlns:a16="http://schemas.microsoft.com/office/drawing/2014/main" id="{D361A4E3-18E9-6D68-E5C0-3F12A0BAEFBC}"/>
              </a:ext>
            </a:extLst>
          </p:cNvPr>
          <p:cNvSpPr>
            <a:spLocks noGrp="1"/>
          </p:cNvSpPr>
          <p:nvPr>
            <p:ph idx="1"/>
          </p:nvPr>
        </p:nvSpPr>
        <p:spPr>
          <a:xfrm>
            <a:off x="1024128" y="1078992"/>
            <a:ext cx="10195560" cy="5230368"/>
          </a:xfrm>
        </p:spPr>
        <p:txBody>
          <a:bodyPr>
            <a:normAutofit lnSpcReduction="10000"/>
          </a:bodyPr>
          <a:lstStyle/>
          <a:p>
            <a:pPr algn="just"/>
            <a:r>
              <a:rPr lang="it-IT" dirty="0"/>
              <a:t>Se l'art. 3 disciplina il dovere di prevenzione in capo agli amministratori, l'art. 25-octies introduce il meccanismo di attivazione del sistema di </a:t>
            </a:r>
            <a:r>
              <a:rPr lang="it-IT" b="1" i="1" u="sng" dirty="0"/>
              <a:t>allerta interna</a:t>
            </a:r>
            <a:r>
              <a:rPr lang="it-IT" dirty="0"/>
              <a:t>, coinvolgendo espressamente anche il </a:t>
            </a:r>
            <a:r>
              <a:rPr lang="it-IT" b="1" dirty="0"/>
              <a:t>revisore legale</a:t>
            </a:r>
            <a:r>
              <a:rPr lang="it-IT" dirty="0"/>
              <a:t>. Si tratta di una norma di grande rilievo pratico, che attribuisce al revisore un ruolo attivo nella catena di prevenzione della crisi.</a:t>
            </a:r>
          </a:p>
          <a:p>
            <a:pPr algn="just"/>
            <a:r>
              <a:rPr lang="it-IT" b="1" dirty="0"/>
              <a:t>Art. 25-octies, comma 1</a:t>
            </a:r>
            <a:r>
              <a:rPr lang="it-IT" dirty="0"/>
              <a:t>: «L'organo di controllo societario e il soggetto incaricato della revisione legale, nell'esercizio delle rispettive funzioni, segnalano, per iscritto, all'organo amministrativo la sussistenza dei presupposti di cui all'articolo 2, comma 1, lettere a) e b), per la presentazione dell'istanza di cui all'articolo 17. </a:t>
            </a:r>
          </a:p>
          <a:p>
            <a:pPr algn="just"/>
            <a:r>
              <a:rPr lang="it-IT" dirty="0"/>
              <a:t>La segnalazione è </a:t>
            </a:r>
            <a:r>
              <a:rPr lang="it-IT" b="1" dirty="0"/>
              <a:t>motivata</a:t>
            </a:r>
            <a:r>
              <a:rPr lang="it-IT" dirty="0"/>
              <a:t>, è </a:t>
            </a:r>
            <a:r>
              <a:rPr lang="it-IT" b="1" dirty="0"/>
              <a:t>trasmessa</a:t>
            </a:r>
            <a:r>
              <a:rPr lang="it-IT" dirty="0"/>
              <a:t> con mezzi che assicurano la prova dell'avvenuta ricezione. </a:t>
            </a:r>
          </a:p>
          <a:p>
            <a:pPr algn="just"/>
            <a:r>
              <a:rPr lang="it-IT" dirty="0"/>
              <a:t>La segnalazione contiene la fissazione di un </a:t>
            </a:r>
            <a:r>
              <a:rPr lang="it-IT" b="1" dirty="0"/>
              <a:t>congruo termine</a:t>
            </a:r>
            <a:r>
              <a:rPr lang="it-IT" dirty="0"/>
              <a:t>, non superiore a 30 giorni, entro il quale l'organo amministrativo deve riferire sulle iniziative intraprese.»</a:t>
            </a:r>
          </a:p>
          <a:p>
            <a:pPr algn="just"/>
            <a:r>
              <a:rPr lang="it-IT" dirty="0"/>
              <a:t>Il </a:t>
            </a:r>
            <a:r>
              <a:rPr lang="it-IT" b="1" dirty="0"/>
              <a:t>comma 2</a:t>
            </a:r>
            <a:r>
              <a:rPr lang="it-IT" dirty="0"/>
              <a:t> prevede che «La tempestiva segnalazione all'organo amministrativo ai sensi del comma 1 e la vigilanza sull'andamento delle trattative sono valutate ai fini dell'attenuazione o esclusione della responsabilità prevista </a:t>
            </a:r>
            <a:r>
              <a:rPr lang="it-IT" b="1" dirty="0"/>
              <a:t>dall'</a:t>
            </a:r>
            <a:r>
              <a:rPr lang="it-IT" b="1" dirty="0">
                <a:hlinkClick r:id="rId2">
                  <a:extLst>
                    <a:ext uri="{A12FA001-AC4F-418D-AE19-62706E023703}">
                      <ahyp:hlinkClr xmlns:ahyp="http://schemas.microsoft.com/office/drawing/2018/hyperlinkcolor" val="tx"/>
                    </a:ext>
                  </a:extLst>
                </a:hlinkClick>
              </a:rPr>
              <a:t>articolo 2407 del codice civile</a:t>
            </a:r>
            <a:r>
              <a:rPr lang="it-IT" b="1" dirty="0"/>
              <a:t> o dall'</a:t>
            </a:r>
            <a:r>
              <a:rPr lang="it-IT" b="1" dirty="0">
                <a:hlinkClick r:id="rId3">
                  <a:extLst>
                    <a:ext uri="{A12FA001-AC4F-418D-AE19-62706E023703}">
                      <ahyp:hlinkClr xmlns:ahyp="http://schemas.microsoft.com/office/drawing/2018/hyperlinkcolor" val="tx"/>
                    </a:ext>
                  </a:extLst>
                </a:hlinkClick>
              </a:rPr>
              <a:t>articolo 15 del decreto legislativo 27 gennaio 2010, n. 39</a:t>
            </a:r>
            <a:r>
              <a:rPr lang="it-IT" dirty="0"/>
              <a:t>.»</a:t>
            </a:r>
          </a:p>
        </p:txBody>
      </p:sp>
    </p:spTree>
    <p:extLst>
      <p:ext uri="{BB962C8B-B14F-4D97-AF65-F5344CB8AC3E}">
        <p14:creationId xmlns:p14="http://schemas.microsoft.com/office/powerpoint/2010/main" val="2315811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94A209-7229-3DAD-B1DF-CB6D6E9E5438}"/>
              </a:ext>
            </a:extLst>
          </p:cNvPr>
          <p:cNvSpPr>
            <a:spLocks noGrp="1"/>
          </p:cNvSpPr>
          <p:nvPr>
            <p:ph type="title"/>
          </p:nvPr>
        </p:nvSpPr>
        <p:spPr>
          <a:xfrm>
            <a:off x="1024129" y="365760"/>
            <a:ext cx="9720072" cy="438912"/>
          </a:xfrm>
        </p:spPr>
        <p:txBody>
          <a:bodyPr>
            <a:normAutofit fontScale="90000"/>
          </a:bodyPr>
          <a:lstStyle/>
          <a:p>
            <a:pPr algn="ctr"/>
            <a:r>
              <a:rPr lang="it-IT" sz="3600" dirty="0"/>
              <a:t>Profili operativi dell'art. 25-octies</a:t>
            </a:r>
          </a:p>
        </p:txBody>
      </p:sp>
      <p:sp>
        <p:nvSpPr>
          <p:cNvPr id="3" name="Segnaposto contenuto 2">
            <a:extLst>
              <a:ext uri="{FF2B5EF4-FFF2-40B4-BE49-F238E27FC236}">
                <a16:creationId xmlns:a16="http://schemas.microsoft.com/office/drawing/2014/main" id="{BBE94CF4-5083-3B9D-4823-6907FD3150BF}"/>
              </a:ext>
            </a:extLst>
          </p:cNvPr>
          <p:cNvSpPr>
            <a:spLocks noGrp="1"/>
          </p:cNvSpPr>
          <p:nvPr>
            <p:ph idx="1"/>
          </p:nvPr>
        </p:nvSpPr>
        <p:spPr>
          <a:xfrm>
            <a:off x="1024128" y="804672"/>
            <a:ext cx="9720073" cy="5504688"/>
          </a:xfrm>
        </p:spPr>
        <p:txBody>
          <a:bodyPr>
            <a:normAutofit fontScale="92500" lnSpcReduction="10000"/>
          </a:bodyPr>
          <a:lstStyle/>
          <a:p>
            <a:pPr algn="just"/>
            <a:r>
              <a:rPr lang="it-IT" dirty="0"/>
              <a:t>L'art. 25-octies assume una rilevanza centrale nella prospettiva del </a:t>
            </a:r>
            <a:r>
              <a:rPr lang="it-IT" b="1" dirty="0"/>
              <a:t>revisore</a:t>
            </a:r>
            <a:r>
              <a:rPr lang="it-IT" dirty="0"/>
              <a:t>, poiché introduce obblighi specifici che incidono direttamente sulla sua attività professionale e sulla sua responsabilità. </a:t>
            </a:r>
          </a:p>
          <a:p>
            <a:pPr algn="just"/>
            <a:r>
              <a:rPr lang="it-IT" b="1" i="1" u="sng" dirty="0"/>
              <a:t>L'obbligo di segnalazione </a:t>
            </a:r>
            <a:r>
              <a:rPr lang="it-IT" dirty="0"/>
              <a:t>è esteso espressamente anche al soggetto incaricato della revisione legale, non solo all'organo di controllo.</a:t>
            </a:r>
          </a:p>
          <a:p>
            <a:r>
              <a:rPr lang="it-IT" dirty="0"/>
              <a:t>Richiede </a:t>
            </a:r>
            <a:r>
              <a:rPr lang="it-IT" b="1" dirty="0"/>
              <a:t>forma scritta e tracciabilità della comunicazione</a:t>
            </a:r>
            <a:r>
              <a:rPr lang="it-IT" dirty="0"/>
              <a:t>.</a:t>
            </a:r>
          </a:p>
          <a:p>
            <a:r>
              <a:rPr lang="it-IT" dirty="0"/>
              <a:t>Impone un </a:t>
            </a:r>
            <a:r>
              <a:rPr lang="it-IT" b="1" dirty="0"/>
              <a:t>termine massimo per il riscontro dell'organo amministrativo</a:t>
            </a:r>
            <a:r>
              <a:rPr lang="it-IT" dirty="0"/>
              <a:t>. </a:t>
            </a:r>
          </a:p>
          <a:p>
            <a:r>
              <a:rPr lang="it-IT" dirty="0"/>
              <a:t>Rileva direttamente ai fini della </a:t>
            </a:r>
            <a:r>
              <a:rPr lang="it-IT" b="1" dirty="0"/>
              <a:t>responsabilità del revisore</a:t>
            </a:r>
            <a:r>
              <a:rPr lang="it-IT" dirty="0"/>
              <a:t>.</a:t>
            </a:r>
          </a:p>
          <a:p>
            <a:pPr algn="just"/>
            <a:r>
              <a:rPr lang="it-IT" dirty="0"/>
              <a:t>La segnalazione non può essere generica o meramente prudenziale: deve essere fondata su elementi oggettivi e documentabili. In particolare deve essere: </a:t>
            </a:r>
          </a:p>
          <a:p>
            <a:pPr algn="just"/>
            <a:r>
              <a:rPr lang="it-IT" b="1" dirty="0"/>
              <a:t>Motivata</a:t>
            </a:r>
            <a:r>
              <a:rPr lang="it-IT" dirty="0"/>
              <a:t> — con indicazione delle circostanze rilevanti e delle ragioni che la rendono necessaria </a:t>
            </a:r>
          </a:p>
          <a:p>
            <a:pPr algn="just"/>
            <a:r>
              <a:rPr lang="it-IT" b="1" dirty="0"/>
              <a:t>Circostanziata</a:t>
            </a:r>
            <a:r>
              <a:rPr lang="it-IT" dirty="0"/>
              <a:t> — con descrizione dei fatti e delle evidenze concrete riscontrate </a:t>
            </a:r>
          </a:p>
          <a:p>
            <a:pPr algn="just"/>
            <a:r>
              <a:rPr lang="it-IT" dirty="0"/>
              <a:t>Basata su dati oggettivi — con riferimento a indicatori, documenti, evidenze numeriche </a:t>
            </a:r>
          </a:p>
          <a:p>
            <a:pPr algn="just"/>
            <a:r>
              <a:rPr lang="it-IT" b="1" dirty="0"/>
              <a:t>Documentata</a:t>
            </a:r>
            <a:r>
              <a:rPr lang="it-IT" dirty="0"/>
              <a:t> — con conservazione integrale nel fascicolo di revisione</a:t>
            </a:r>
          </a:p>
        </p:txBody>
      </p:sp>
    </p:spTree>
    <p:extLst>
      <p:ext uri="{BB962C8B-B14F-4D97-AF65-F5344CB8AC3E}">
        <p14:creationId xmlns:p14="http://schemas.microsoft.com/office/powerpoint/2010/main" val="466326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EA0203-176E-E58A-112C-22B4E58A5E57}"/>
              </a:ext>
            </a:extLst>
          </p:cNvPr>
          <p:cNvSpPr>
            <a:spLocks noGrp="1"/>
          </p:cNvSpPr>
          <p:nvPr>
            <p:ph type="title"/>
          </p:nvPr>
        </p:nvSpPr>
        <p:spPr>
          <a:xfrm>
            <a:off x="1024128" y="585216"/>
            <a:ext cx="9720072" cy="493776"/>
          </a:xfrm>
        </p:spPr>
        <p:txBody>
          <a:bodyPr>
            <a:normAutofit fontScale="90000"/>
          </a:bodyPr>
          <a:lstStyle/>
          <a:p>
            <a:pPr algn="ctr"/>
            <a:r>
              <a:rPr lang="it-IT" sz="3200" dirty="0"/>
              <a:t>Segnalazione del revisore: criteri, metodo, documentazione</a:t>
            </a:r>
          </a:p>
        </p:txBody>
      </p:sp>
      <p:sp>
        <p:nvSpPr>
          <p:cNvPr id="3" name="Segnaposto contenuto 2">
            <a:extLst>
              <a:ext uri="{FF2B5EF4-FFF2-40B4-BE49-F238E27FC236}">
                <a16:creationId xmlns:a16="http://schemas.microsoft.com/office/drawing/2014/main" id="{9D3DAE3F-6557-9721-EF6D-C1B95CEB5A23}"/>
              </a:ext>
            </a:extLst>
          </p:cNvPr>
          <p:cNvSpPr>
            <a:spLocks noGrp="1"/>
          </p:cNvSpPr>
          <p:nvPr>
            <p:ph idx="1"/>
          </p:nvPr>
        </p:nvSpPr>
        <p:spPr>
          <a:xfrm>
            <a:off x="1024128" y="1078992"/>
            <a:ext cx="9720073" cy="5230368"/>
          </a:xfrm>
        </p:spPr>
        <p:txBody>
          <a:bodyPr>
            <a:normAutofit fontScale="92500"/>
          </a:bodyPr>
          <a:lstStyle/>
          <a:p>
            <a:pPr algn="just"/>
            <a:r>
              <a:rPr lang="it-IT" dirty="0"/>
              <a:t>La segnalazione ex art. 25-octies si colloca a valle dei passaggi ordinari della revisione. L'obbligo non è automatico, ma richiede una valutazione professionale basata su evidenze concrete. </a:t>
            </a:r>
          </a:p>
          <a:p>
            <a:pPr algn="just"/>
            <a:r>
              <a:rPr lang="it-IT" dirty="0"/>
              <a:t>1 </a:t>
            </a:r>
            <a:r>
              <a:rPr lang="it-IT" b="1" dirty="0"/>
              <a:t>Fatti rilevati: </a:t>
            </a:r>
            <a:r>
              <a:rPr lang="it-IT" dirty="0"/>
              <a:t>indicatori economico-finanziari, scaduti, posizione di liquidità, covenant, carenze nei presidi previsionali con riferimenti oggettivi e numerici. </a:t>
            </a:r>
          </a:p>
          <a:p>
            <a:pPr algn="just"/>
            <a:r>
              <a:rPr lang="it-IT" dirty="0"/>
              <a:t>2 </a:t>
            </a:r>
            <a:r>
              <a:rPr lang="it-IT" b="1" dirty="0"/>
              <a:t>Valutazione tecnica: </a:t>
            </a:r>
            <a:r>
              <a:rPr lang="it-IT" dirty="0"/>
              <a:t>natura della criticità (temporanea o strutturale), dinamica, misure correttive del management e loro efficacia, robustezza del piano.</a:t>
            </a:r>
          </a:p>
          <a:p>
            <a:pPr algn="just"/>
            <a:r>
              <a:rPr lang="it-IT" dirty="0"/>
              <a:t>3 </a:t>
            </a:r>
            <a:r>
              <a:rPr lang="it-IT" b="1" dirty="0"/>
              <a:t>Interlocuzione con il management: </a:t>
            </a:r>
            <a:r>
              <a:rPr lang="it-IT" dirty="0"/>
              <a:t>richieste specifiche documentate, risposte ricevute e tempistiche, elementi mancanti e loro rilevanza.</a:t>
            </a:r>
          </a:p>
          <a:p>
            <a:pPr algn="just"/>
            <a:r>
              <a:rPr lang="it-IT" dirty="0"/>
              <a:t>4 </a:t>
            </a:r>
            <a:r>
              <a:rPr lang="it-IT" b="1" dirty="0"/>
              <a:t>Conclusioni motivate: </a:t>
            </a:r>
            <a:r>
              <a:rPr lang="it-IT" dirty="0"/>
              <a:t>segnalazione necessaria o non segnalare con monitoraggio rafforzato o rivalutazione a breve sempre con motivazione scritta.</a:t>
            </a:r>
          </a:p>
          <a:p>
            <a:pPr algn="just"/>
            <a:r>
              <a:rPr lang="it-IT" dirty="0"/>
              <a:t>Un comportamento difendibile non coincide con "segnalare sempre" o "segnalare mai", ma con un processo decisionale strutturato e documentato. </a:t>
            </a:r>
            <a:r>
              <a:rPr lang="it-IT" b="1" i="1" u="sng" dirty="0"/>
              <a:t>L'art. 25-octies non è un adempimento formale</a:t>
            </a:r>
            <a:r>
              <a:rPr lang="it-IT" dirty="0"/>
              <a:t>: è il punto in cui la valutazione tecnica può trasformarsi in un dovere ulteriore. La differenza tra esposizione e difendibilità sta nella qualità del ragionamento scritto.</a:t>
            </a:r>
          </a:p>
        </p:txBody>
      </p:sp>
    </p:spTree>
    <p:extLst>
      <p:ext uri="{BB962C8B-B14F-4D97-AF65-F5344CB8AC3E}">
        <p14:creationId xmlns:p14="http://schemas.microsoft.com/office/powerpoint/2010/main" val="2796398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150A63-B0CC-4E2E-58DA-59A8DDE519EB}"/>
              </a:ext>
            </a:extLst>
          </p:cNvPr>
          <p:cNvSpPr>
            <a:spLocks noGrp="1"/>
          </p:cNvSpPr>
          <p:nvPr>
            <p:ph type="title"/>
          </p:nvPr>
        </p:nvSpPr>
        <p:spPr>
          <a:xfrm>
            <a:off x="1024129" y="320040"/>
            <a:ext cx="9720072" cy="457200"/>
          </a:xfrm>
        </p:spPr>
        <p:txBody>
          <a:bodyPr>
            <a:normAutofit/>
          </a:bodyPr>
          <a:lstStyle/>
          <a:p>
            <a:pPr algn="ctr"/>
            <a:r>
              <a:rPr lang="it-IT" sz="2600" b="1" dirty="0"/>
              <a:t>Esempi</a:t>
            </a:r>
            <a:endParaRPr lang="it-IT" sz="2600" dirty="0"/>
          </a:p>
        </p:txBody>
      </p:sp>
      <p:sp>
        <p:nvSpPr>
          <p:cNvPr id="3" name="Segnaposto contenuto 2">
            <a:extLst>
              <a:ext uri="{FF2B5EF4-FFF2-40B4-BE49-F238E27FC236}">
                <a16:creationId xmlns:a16="http://schemas.microsoft.com/office/drawing/2014/main" id="{FE2AF821-4BDF-3F6A-74B2-EA7F4DAE730A}"/>
              </a:ext>
            </a:extLst>
          </p:cNvPr>
          <p:cNvSpPr>
            <a:spLocks noGrp="1"/>
          </p:cNvSpPr>
          <p:nvPr>
            <p:ph idx="1"/>
          </p:nvPr>
        </p:nvSpPr>
        <p:spPr>
          <a:xfrm>
            <a:off x="1024128" y="905256"/>
            <a:ext cx="9720073" cy="5404104"/>
          </a:xfrm>
        </p:spPr>
        <p:txBody>
          <a:bodyPr>
            <a:normAutofit fontScale="92500" lnSpcReduction="20000"/>
          </a:bodyPr>
          <a:lstStyle/>
          <a:p>
            <a:pPr algn="just"/>
            <a:r>
              <a:rPr lang="it-IT" dirty="0"/>
              <a:t>A titolo esemplificativo e non tassativo, possono costituire presupposti rilevanti per l'attivazione della </a:t>
            </a:r>
            <a:r>
              <a:rPr lang="it-IT" b="1" i="1" u="sng" dirty="0"/>
              <a:t>segnalazione ex art. 25-octies </a:t>
            </a:r>
            <a:r>
              <a:rPr lang="it-IT" dirty="0"/>
              <a:t>le seguenti circostanze, quando presentino </a:t>
            </a:r>
            <a:r>
              <a:rPr lang="it-IT" b="1" dirty="0"/>
              <a:t>carattere strutturale </a:t>
            </a:r>
            <a:r>
              <a:rPr lang="it-IT" dirty="0"/>
              <a:t>e non meramente episodico:</a:t>
            </a:r>
          </a:p>
          <a:p>
            <a:pPr algn="just"/>
            <a:r>
              <a:rPr lang="it-IT" b="1" dirty="0"/>
              <a:t>Violazione di covenant bancari: </a:t>
            </a:r>
            <a:r>
              <a:rPr lang="it-IT" dirty="0"/>
              <a:t>il superamento delle soglie contrattuali può comportare revoca delle linee di credito o rinegoziazioni onerose;</a:t>
            </a:r>
          </a:p>
          <a:p>
            <a:pPr algn="just"/>
            <a:r>
              <a:rPr lang="it-IT" b="1" dirty="0"/>
              <a:t>Tensione sistemica di liquidità: </a:t>
            </a:r>
            <a:r>
              <a:rPr lang="it-IT" dirty="0"/>
              <a:t>saldi negativi ricorrenti, utilizzo integrale delle linee, sconfinamenti non autorizzati e ritardi nei pagamenti strategici;</a:t>
            </a:r>
          </a:p>
          <a:p>
            <a:pPr algn="just"/>
            <a:r>
              <a:rPr lang="it-IT" b="1" dirty="0"/>
              <a:t>Incapacità di produrre forecast attendibili:</a:t>
            </a:r>
            <a:r>
              <a:rPr lang="it-IT" dirty="0"/>
              <a:t> assenza di previsioni strutturate o previsioni sistematicamente divergenti dai consuntivi;</a:t>
            </a:r>
          </a:p>
          <a:p>
            <a:pPr algn="just"/>
            <a:r>
              <a:rPr lang="it-IT" b="1" dirty="0"/>
              <a:t>Perdite ricorrenti non presidiate: </a:t>
            </a:r>
            <a:r>
              <a:rPr lang="it-IT" dirty="0"/>
              <a:t>risultati negativi reiterati senza che il management adotti misure correttive documentate e credibili;</a:t>
            </a:r>
          </a:p>
          <a:p>
            <a:pPr algn="just"/>
            <a:r>
              <a:rPr lang="it-IT" b="1" dirty="0"/>
              <a:t>Assenza piano di tesoreria: </a:t>
            </a:r>
            <a:r>
              <a:rPr lang="it-IT" dirty="0"/>
              <a:t>mancanza di strumenti di previsione finanziaria a breve-medio termine che impedisce il monitoraggio delle scadenze;</a:t>
            </a:r>
          </a:p>
          <a:p>
            <a:pPr algn="just"/>
            <a:r>
              <a:rPr lang="it-IT" b="1" dirty="0"/>
              <a:t>Deterioramento progressivo degli indicatori: </a:t>
            </a:r>
            <a:r>
              <a:rPr lang="it-IT" dirty="0"/>
              <a:t>peggioramento costante di PFN/EBITDA, </a:t>
            </a:r>
            <a:r>
              <a:rPr lang="it-IT" dirty="0" err="1"/>
              <a:t>current</a:t>
            </a:r>
            <a:r>
              <a:rPr lang="it-IT" dirty="0"/>
              <a:t> ratio e altri KPI economico-finanziari chiave. </a:t>
            </a:r>
          </a:p>
          <a:p>
            <a:pPr algn="just"/>
            <a:r>
              <a:rPr lang="it-IT" dirty="0"/>
              <a:t>È fondamentale che tali elementi siano valutati nel loro insieme e non isolatamente. Non ogni difficoltà gestionale comporta automaticamente l'obbligo di segnalazione: ciò che rileva è </a:t>
            </a:r>
            <a:r>
              <a:rPr lang="it-IT" b="1" dirty="0"/>
              <a:t>la presenza di fondati indizi di crisi e l'incapacità dell'impresa di adottare tempestivamente misure correttive.</a:t>
            </a:r>
          </a:p>
        </p:txBody>
      </p:sp>
    </p:spTree>
    <p:extLst>
      <p:ext uri="{BB962C8B-B14F-4D97-AF65-F5344CB8AC3E}">
        <p14:creationId xmlns:p14="http://schemas.microsoft.com/office/powerpoint/2010/main" val="2378766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50AFAD-77AB-7205-D409-72D1102A3D28}"/>
              </a:ext>
            </a:extLst>
          </p:cNvPr>
          <p:cNvSpPr>
            <a:spLocks noGrp="1"/>
          </p:cNvSpPr>
          <p:nvPr>
            <p:ph type="title"/>
          </p:nvPr>
        </p:nvSpPr>
        <p:spPr>
          <a:xfrm>
            <a:off x="1024128" y="585216"/>
            <a:ext cx="9720072" cy="685800"/>
          </a:xfrm>
        </p:spPr>
        <p:txBody>
          <a:bodyPr>
            <a:normAutofit/>
          </a:bodyPr>
          <a:lstStyle/>
          <a:p>
            <a:pPr algn="ctr"/>
            <a:r>
              <a:rPr lang="it-IT" sz="2600" b="1" dirty="0"/>
              <a:t>L’ALLERTA TRA SEGNALAZIONI E ASSETTI</a:t>
            </a:r>
            <a:endParaRPr lang="it-IT" sz="2600" dirty="0"/>
          </a:p>
        </p:txBody>
      </p:sp>
      <p:sp>
        <p:nvSpPr>
          <p:cNvPr id="3" name="Segnaposto contenuto 2">
            <a:extLst>
              <a:ext uri="{FF2B5EF4-FFF2-40B4-BE49-F238E27FC236}">
                <a16:creationId xmlns:a16="http://schemas.microsoft.com/office/drawing/2014/main" id="{155CEBDA-0AA5-6EE8-8444-955301457B9A}"/>
              </a:ext>
            </a:extLst>
          </p:cNvPr>
          <p:cNvSpPr>
            <a:spLocks noGrp="1"/>
          </p:cNvSpPr>
          <p:nvPr>
            <p:ph idx="1"/>
          </p:nvPr>
        </p:nvSpPr>
        <p:spPr>
          <a:xfrm>
            <a:off x="1024128" y="1353312"/>
            <a:ext cx="9720073" cy="4956048"/>
          </a:xfrm>
        </p:spPr>
        <p:txBody>
          <a:bodyPr/>
          <a:lstStyle/>
          <a:p>
            <a:endParaRPr lang="it-IT" dirty="0"/>
          </a:p>
          <a:p>
            <a:pPr algn="just"/>
            <a:r>
              <a:rPr lang="it-IT" dirty="0"/>
              <a:t>La </a:t>
            </a:r>
            <a:r>
              <a:rPr lang="it-IT" b="1" dirty="0"/>
              <a:t>tempestività </a:t>
            </a:r>
            <a:r>
              <a:rPr lang="it-IT" dirty="0"/>
              <a:t>(nel senso di tempestivo rilevamento, o di emersione anticipata, della crisi) è la chiave di lettura dell’odierno CCI (</a:t>
            </a:r>
            <a:r>
              <a:rPr lang="it-IT" u="sng" dirty="0"/>
              <a:t>art. 3, comma 1 e 2; art. 25-octies, c. 2</a:t>
            </a:r>
            <a:r>
              <a:rPr lang="it-IT" dirty="0"/>
              <a:t>).</a:t>
            </a:r>
          </a:p>
          <a:p>
            <a:pPr algn="just"/>
            <a:endParaRPr lang="it-IT" dirty="0"/>
          </a:p>
          <a:p>
            <a:pPr algn="just"/>
            <a:r>
              <a:rPr lang="it-IT" dirty="0"/>
              <a:t>Come ricorda il legislatore europeo (considerando n. 22 della direttiva 2019/1023), quanto prima un debitore è in grado di individuare le proprie difficoltà finanziarie ed adottare le misure opportune:</a:t>
            </a:r>
          </a:p>
          <a:p>
            <a:pPr algn="just"/>
            <a:r>
              <a:rPr lang="it-IT" dirty="0"/>
              <a:t>- tanto maggiore sarà la possibilità di preservare la propria continuità aziendale;</a:t>
            </a:r>
          </a:p>
          <a:p>
            <a:pPr algn="just"/>
            <a:r>
              <a:rPr lang="it-IT" dirty="0"/>
              <a:t>- tanto più ordinato ed efficace sarà il processo di liquidazione.</a:t>
            </a:r>
          </a:p>
          <a:p>
            <a:endParaRPr lang="it-IT" dirty="0"/>
          </a:p>
        </p:txBody>
      </p:sp>
    </p:spTree>
    <p:extLst>
      <p:ext uri="{BB962C8B-B14F-4D97-AF65-F5344CB8AC3E}">
        <p14:creationId xmlns:p14="http://schemas.microsoft.com/office/powerpoint/2010/main" val="26500944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995F7D-52E5-01B6-89F7-D93252748137}"/>
              </a:ext>
            </a:extLst>
          </p:cNvPr>
          <p:cNvSpPr>
            <a:spLocks noGrp="1"/>
          </p:cNvSpPr>
          <p:nvPr>
            <p:ph type="title"/>
          </p:nvPr>
        </p:nvSpPr>
        <p:spPr>
          <a:xfrm>
            <a:off x="1024128" y="585216"/>
            <a:ext cx="9720072" cy="713232"/>
          </a:xfrm>
        </p:spPr>
        <p:txBody>
          <a:bodyPr>
            <a:normAutofit/>
          </a:bodyPr>
          <a:lstStyle/>
          <a:p>
            <a:pPr algn="ctr"/>
            <a:r>
              <a:rPr lang="it-IT" sz="2600" b="1" dirty="0"/>
              <a:t>L’ALLERTA TRA SEGNALAZIONI E ASSETTI</a:t>
            </a:r>
            <a:endParaRPr lang="it-IT" sz="2600" dirty="0"/>
          </a:p>
        </p:txBody>
      </p:sp>
      <p:sp>
        <p:nvSpPr>
          <p:cNvPr id="3" name="Segnaposto contenuto 2">
            <a:extLst>
              <a:ext uri="{FF2B5EF4-FFF2-40B4-BE49-F238E27FC236}">
                <a16:creationId xmlns:a16="http://schemas.microsoft.com/office/drawing/2014/main" id="{A18FEF24-B227-262D-144C-C142DB5173B6}"/>
              </a:ext>
            </a:extLst>
          </p:cNvPr>
          <p:cNvSpPr>
            <a:spLocks noGrp="1"/>
          </p:cNvSpPr>
          <p:nvPr>
            <p:ph idx="1"/>
          </p:nvPr>
        </p:nvSpPr>
        <p:spPr>
          <a:xfrm>
            <a:off x="1024128" y="1417320"/>
            <a:ext cx="9720073" cy="4892040"/>
          </a:xfrm>
        </p:spPr>
        <p:txBody>
          <a:bodyPr/>
          <a:lstStyle/>
          <a:p>
            <a:pPr marL="0" indent="0" algn="just">
              <a:buNone/>
            </a:pPr>
            <a:r>
              <a:rPr lang="it-IT" dirty="0"/>
              <a:t>In tale contesto il legislatore ha </a:t>
            </a:r>
            <a:r>
              <a:rPr lang="it-IT" b="1" dirty="0"/>
              <a:t>rimodellato gli strumenti di «allerta</a:t>
            </a:r>
            <a:r>
              <a:rPr lang="it-IT" dirty="0"/>
              <a:t>», volti  all’individuazione ed alla rilevazione dei segnali di crisi per l’adozione tempestiva di strumenti volti alla composizione o alla regolazione della crisi, onde preservare la continuità aziendale.</a:t>
            </a:r>
          </a:p>
          <a:p>
            <a:pPr algn="just"/>
            <a:r>
              <a:rPr lang="it-IT" dirty="0"/>
              <a:t>Allo stato, la struttura dell’allerta si regge su </a:t>
            </a:r>
            <a:r>
              <a:rPr lang="it-IT" b="1" dirty="0"/>
              <a:t>tre pilastri</a:t>
            </a:r>
            <a:r>
              <a:rPr lang="it-IT" dirty="0"/>
              <a:t>:</a:t>
            </a:r>
          </a:p>
          <a:p>
            <a:pPr algn="just"/>
            <a:r>
              <a:rPr lang="it-IT" b="1" dirty="0"/>
              <a:t>a) l’istituzione e la vigilanza sugli assetti</a:t>
            </a:r>
            <a:r>
              <a:rPr lang="it-IT" dirty="0"/>
              <a:t>, anche in funzione della rilevazione tempestiva della crisi e della perdita di continuità aziendale;</a:t>
            </a:r>
          </a:p>
          <a:p>
            <a:pPr algn="just"/>
            <a:r>
              <a:rPr lang="it-IT" b="1" dirty="0"/>
              <a:t>b) </a:t>
            </a:r>
            <a:r>
              <a:rPr lang="it-IT" dirty="0"/>
              <a:t>la </a:t>
            </a:r>
            <a:r>
              <a:rPr lang="it-IT" b="1" dirty="0"/>
              <a:t>segnalazione interna dell’organo di controllo e del revisore;</a:t>
            </a:r>
            <a:endParaRPr lang="it-IT" dirty="0"/>
          </a:p>
          <a:p>
            <a:pPr algn="just"/>
            <a:r>
              <a:rPr lang="it-IT" b="1" dirty="0"/>
              <a:t>c) </a:t>
            </a:r>
            <a:r>
              <a:rPr lang="it-IT" dirty="0"/>
              <a:t>la </a:t>
            </a:r>
            <a:r>
              <a:rPr lang="it-IT" b="1" dirty="0"/>
              <a:t>segnalazione esterna dei creditori pubblici qualificati, delle banche e degli intermediari finanziari.</a:t>
            </a:r>
            <a:endParaRPr lang="it-IT" dirty="0"/>
          </a:p>
        </p:txBody>
      </p:sp>
    </p:spTree>
    <p:extLst>
      <p:ext uri="{BB962C8B-B14F-4D97-AF65-F5344CB8AC3E}">
        <p14:creationId xmlns:p14="http://schemas.microsoft.com/office/powerpoint/2010/main" val="707726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77B3A3-66C4-B431-340E-5C804155CA39}"/>
              </a:ext>
            </a:extLst>
          </p:cNvPr>
          <p:cNvSpPr>
            <a:spLocks noGrp="1"/>
          </p:cNvSpPr>
          <p:nvPr>
            <p:ph type="title"/>
          </p:nvPr>
        </p:nvSpPr>
        <p:spPr>
          <a:xfrm>
            <a:off x="1024129" y="260604"/>
            <a:ext cx="9720072" cy="576072"/>
          </a:xfrm>
        </p:spPr>
        <p:txBody>
          <a:bodyPr>
            <a:normAutofit/>
          </a:bodyPr>
          <a:lstStyle/>
          <a:p>
            <a:pPr algn="ctr"/>
            <a:r>
              <a:rPr lang="it-IT" sz="2600" b="1" dirty="0"/>
              <a:t>GLI ADEGUATI ASSETTI</a:t>
            </a:r>
            <a:endParaRPr lang="it-IT" sz="2600" dirty="0"/>
          </a:p>
        </p:txBody>
      </p:sp>
      <p:sp>
        <p:nvSpPr>
          <p:cNvPr id="3" name="Segnaposto contenuto 2">
            <a:extLst>
              <a:ext uri="{FF2B5EF4-FFF2-40B4-BE49-F238E27FC236}">
                <a16:creationId xmlns:a16="http://schemas.microsoft.com/office/drawing/2014/main" id="{93293090-AAA3-C540-7EAE-65157EC97F79}"/>
              </a:ext>
            </a:extLst>
          </p:cNvPr>
          <p:cNvSpPr>
            <a:spLocks noGrp="1"/>
          </p:cNvSpPr>
          <p:nvPr>
            <p:ph idx="1"/>
          </p:nvPr>
        </p:nvSpPr>
        <p:spPr>
          <a:xfrm>
            <a:off x="1024128" y="923544"/>
            <a:ext cx="9720073" cy="5385816"/>
          </a:xfrm>
        </p:spPr>
        <p:txBody>
          <a:bodyPr>
            <a:normAutofit lnSpcReduction="10000"/>
          </a:bodyPr>
          <a:lstStyle/>
          <a:p>
            <a:pPr algn="just"/>
            <a:r>
              <a:rPr lang="it-IT" dirty="0"/>
              <a:t>Dall’esame delle norme appena elencate emerge che la </a:t>
            </a:r>
            <a:r>
              <a:rPr lang="it-IT" b="1" dirty="0"/>
              <a:t>volontà del legislatore </a:t>
            </a:r>
            <a:r>
              <a:rPr lang="it-IT" dirty="0"/>
              <a:t>è stata quella:</a:t>
            </a:r>
          </a:p>
          <a:p>
            <a:pPr algn="just"/>
            <a:r>
              <a:rPr lang="it-IT" dirty="0"/>
              <a:t>- di </a:t>
            </a:r>
            <a:r>
              <a:rPr lang="it-IT" b="1" dirty="0"/>
              <a:t>elevare </a:t>
            </a:r>
            <a:r>
              <a:rPr lang="it-IT" b="1" i="1" u="sng" dirty="0"/>
              <a:t>l’organizzazione</a:t>
            </a:r>
            <a:r>
              <a:rPr lang="it-IT" b="1" dirty="0"/>
              <a:t> ad elemento essenziale ed irrinunciabile della funzione gestoria</a:t>
            </a:r>
            <a:r>
              <a:rPr lang="it-IT" dirty="0"/>
              <a:t>, nel presupposto che l’organizzazione sia requisito insito alla stessa nozione di imprenditore enunciata dall’art. 2082 c.c.;</a:t>
            </a:r>
          </a:p>
          <a:p>
            <a:pPr algn="just"/>
            <a:r>
              <a:rPr lang="it-IT" dirty="0"/>
              <a:t>- per l’effetto, di </a:t>
            </a:r>
            <a:r>
              <a:rPr lang="it-IT" b="1" dirty="0"/>
              <a:t>fare del dovere di istituire </a:t>
            </a:r>
            <a:r>
              <a:rPr lang="it-IT" b="1" i="1" u="sng" dirty="0"/>
              <a:t>adeguati assetti </a:t>
            </a:r>
            <a:r>
              <a:rPr lang="it-IT" b="1" dirty="0"/>
              <a:t>un punto fermo</a:t>
            </a:r>
            <a:r>
              <a:rPr lang="it-IT" dirty="0"/>
              <a:t>, cui deve essere improntato l’agire degli imprenditori sia individuali che collettivi senza che abbiano rilevanza ostativa la natura dell’attività svolta e le dimensioni dell’impresa.</a:t>
            </a:r>
          </a:p>
          <a:p>
            <a:pPr algn="just"/>
            <a:r>
              <a:rPr lang="it-IT" dirty="0"/>
              <a:t>In particolare, il legislatore ribadisce che i parametri cui rapportarsi per valutare l’adeguatezza degli assetti dell’impresa sono </a:t>
            </a:r>
            <a:r>
              <a:rPr lang="it-IT" b="1" dirty="0"/>
              <a:t>la “natura” e le “dimensioni” di quest’ultima</a:t>
            </a:r>
            <a:r>
              <a:rPr lang="it-IT" dirty="0"/>
              <a:t>, con ciò confermando che tale adeguatezza non è un </a:t>
            </a:r>
            <a:r>
              <a:rPr lang="it-IT" u="sng" dirty="0"/>
              <a:t>concetto</a:t>
            </a:r>
            <a:r>
              <a:rPr lang="it-IT" dirty="0"/>
              <a:t> assoluto, ma </a:t>
            </a:r>
            <a:r>
              <a:rPr lang="it-IT" u="sng" dirty="0"/>
              <a:t>relativo</a:t>
            </a:r>
            <a:r>
              <a:rPr lang="it-IT" dirty="0"/>
              <a:t>, essendo evidente che altro sarà l’assetto organizzativo idoneo per un’impresa di servizi rispetto a quello di un’impresa di produzione, così come l’organizzazione interna di una impresa che eserciti una lavanderia senza alcun dipendente rispetto ad una fabbrica di automobili con migliaia di individui.</a:t>
            </a:r>
          </a:p>
        </p:txBody>
      </p:sp>
    </p:spTree>
    <p:extLst>
      <p:ext uri="{BB962C8B-B14F-4D97-AF65-F5344CB8AC3E}">
        <p14:creationId xmlns:p14="http://schemas.microsoft.com/office/powerpoint/2010/main" val="28299479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1A3C82-15FB-C957-D43F-988EAFFF0600}"/>
              </a:ext>
            </a:extLst>
          </p:cNvPr>
          <p:cNvSpPr>
            <a:spLocks noGrp="1"/>
          </p:cNvSpPr>
          <p:nvPr>
            <p:ph type="title"/>
          </p:nvPr>
        </p:nvSpPr>
        <p:spPr>
          <a:xfrm>
            <a:off x="1024128" y="585216"/>
            <a:ext cx="9720072" cy="484632"/>
          </a:xfrm>
        </p:spPr>
        <p:txBody>
          <a:bodyPr>
            <a:normAutofit/>
          </a:bodyPr>
          <a:lstStyle/>
          <a:p>
            <a:pPr algn="ctr"/>
            <a:r>
              <a:rPr lang="it-IT" sz="2800" dirty="0"/>
              <a:t>La mancata predisposizione di assetti come grave irregolarità</a:t>
            </a:r>
            <a:endParaRPr lang="it-IT" sz="2600" dirty="0"/>
          </a:p>
        </p:txBody>
      </p:sp>
      <p:sp>
        <p:nvSpPr>
          <p:cNvPr id="3" name="Segnaposto contenuto 2">
            <a:extLst>
              <a:ext uri="{FF2B5EF4-FFF2-40B4-BE49-F238E27FC236}">
                <a16:creationId xmlns:a16="http://schemas.microsoft.com/office/drawing/2014/main" id="{FDEC9F85-BEA7-4246-7011-7C347E1B20E6}"/>
              </a:ext>
            </a:extLst>
          </p:cNvPr>
          <p:cNvSpPr>
            <a:spLocks noGrp="1"/>
          </p:cNvSpPr>
          <p:nvPr>
            <p:ph idx="1"/>
          </p:nvPr>
        </p:nvSpPr>
        <p:spPr>
          <a:xfrm>
            <a:off x="1024128" y="1225296"/>
            <a:ext cx="9720073" cy="5084064"/>
          </a:xfrm>
        </p:spPr>
        <p:txBody>
          <a:bodyPr>
            <a:normAutofit fontScale="92500"/>
          </a:bodyPr>
          <a:lstStyle/>
          <a:p>
            <a:pPr algn="just"/>
            <a:r>
              <a:rPr lang="it-IT" dirty="0"/>
              <a:t>Alla luce della riforma dell'art. 2086 c.c. e dell'entrata in vigore del Codice della Crisi, la mancata predisposizione di adeguati assetti non è più una mera inefficienza organizzativa. La giurisprudenza recente ha progressivamente qualificato l'assenza o l'inadeguatezza degli assetti come possibile </a:t>
            </a:r>
            <a:r>
              <a:rPr lang="it-IT" b="1" i="1" u="sng" dirty="0"/>
              <a:t>"grave irregolarità"</a:t>
            </a:r>
            <a:r>
              <a:rPr lang="it-IT" dirty="0"/>
              <a:t>. </a:t>
            </a:r>
          </a:p>
          <a:p>
            <a:pPr algn="just"/>
            <a:r>
              <a:rPr lang="it-IT" b="1" dirty="0"/>
              <a:t>Impedisce l'emersione della crisi: </a:t>
            </a:r>
            <a:r>
              <a:rPr lang="it-IT" dirty="0"/>
              <a:t>l'assenza di strumenti di monitoraggio ritarda la rilevazione di squilibri economico-finanziari che avrebbero richiesto interventi tempestivi.</a:t>
            </a:r>
          </a:p>
          <a:p>
            <a:pPr algn="just"/>
            <a:r>
              <a:rPr lang="it-IT" b="1" dirty="0"/>
              <a:t>Compromette la corretta amministrazione: </a:t>
            </a:r>
            <a:r>
              <a:rPr lang="it-IT" dirty="0"/>
              <a:t>senza un'organizzazione adeguata, le decisioni gestionali si fondano su percezioni anziché su dati oggettivi e attendibili. </a:t>
            </a:r>
          </a:p>
          <a:p>
            <a:pPr algn="just"/>
            <a:r>
              <a:rPr lang="it-IT" b="1" dirty="0"/>
              <a:t>Rende non trasparente lo stato di salute aziendale: </a:t>
            </a:r>
            <a:r>
              <a:rPr lang="it-IT" dirty="0"/>
              <a:t>la mancanza di reporting e monitoraggio crea asimmetrie informative tra gestione, controllo e stakeholder. </a:t>
            </a:r>
          </a:p>
          <a:p>
            <a:pPr algn="just"/>
            <a:r>
              <a:rPr lang="it-IT" b="1" dirty="0"/>
              <a:t>Espone a danni evitabili: </a:t>
            </a:r>
            <a:r>
              <a:rPr lang="it-IT" dirty="0"/>
              <a:t>il ritardo nell'adozione di misure correttive causato dalla carenza organizzativa può aggravare significativamente il danno.</a:t>
            </a:r>
          </a:p>
          <a:p>
            <a:pPr algn="just"/>
            <a:r>
              <a:rPr lang="it-IT" dirty="0"/>
              <a:t>L'irregolarità non deriva solo da un atto gestorio illegittimo, ma anche da un'omissione organizzativa strutturale. L'assetto diventa così parametro di legalità della gestione.</a:t>
            </a:r>
          </a:p>
        </p:txBody>
      </p:sp>
    </p:spTree>
    <p:extLst>
      <p:ext uri="{BB962C8B-B14F-4D97-AF65-F5344CB8AC3E}">
        <p14:creationId xmlns:p14="http://schemas.microsoft.com/office/powerpoint/2010/main" val="1577715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01A1E7-3D44-7C65-BFA5-F6EE42DE00B5}"/>
              </a:ext>
            </a:extLst>
          </p:cNvPr>
          <p:cNvSpPr>
            <a:spLocks noGrp="1"/>
          </p:cNvSpPr>
          <p:nvPr>
            <p:ph type="title"/>
          </p:nvPr>
        </p:nvSpPr>
        <p:spPr>
          <a:xfrm>
            <a:off x="1024128" y="585216"/>
            <a:ext cx="9720072" cy="594360"/>
          </a:xfrm>
        </p:spPr>
        <p:txBody>
          <a:bodyPr>
            <a:normAutofit/>
          </a:bodyPr>
          <a:lstStyle/>
          <a:p>
            <a:pPr algn="ctr"/>
            <a:r>
              <a:rPr lang="it-IT" sz="3000" dirty="0"/>
              <a:t>Gli adeguati assetti tra Codice Civile e Codice della Crisi</a:t>
            </a:r>
          </a:p>
        </p:txBody>
      </p:sp>
      <p:sp>
        <p:nvSpPr>
          <p:cNvPr id="3" name="Segnaposto contenuto 2">
            <a:extLst>
              <a:ext uri="{FF2B5EF4-FFF2-40B4-BE49-F238E27FC236}">
                <a16:creationId xmlns:a16="http://schemas.microsoft.com/office/drawing/2014/main" id="{C8C57A20-C7F4-6680-4329-49EA6CD39576}"/>
              </a:ext>
            </a:extLst>
          </p:cNvPr>
          <p:cNvSpPr>
            <a:spLocks noGrp="1"/>
          </p:cNvSpPr>
          <p:nvPr>
            <p:ph idx="1"/>
          </p:nvPr>
        </p:nvSpPr>
        <p:spPr>
          <a:xfrm>
            <a:off x="1024128" y="1179576"/>
            <a:ext cx="9720073" cy="5129784"/>
          </a:xfrm>
        </p:spPr>
        <p:txBody>
          <a:bodyPr>
            <a:normAutofit fontScale="92500" lnSpcReduction="10000"/>
          </a:bodyPr>
          <a:lstStyle/>
          <a:p>
            <a:pPr algn="just"/>
            <a:r>
              <a:rPr lang="it-IT" sz="2800" dirty="0"/>
              <a:t>L'obbligo di istituire assetti organizzativi, amministrativi e contabili adeguati rappresenta oggi uno dei pilastri del diritto societario e del sistema di prevenzione della crisi d'impresa. </a:t>
            </a:r>
          </a:p>
          <a:p>
            <a:pPr algn="just"/>
            <a:r>
              <a:rPr lang="it-IT" sz="2800" dirty="0"/>
              <a:t>L'evoluzione normativa, culminata nella riforma dell'art. 2086 c.c. e nell'entrata in vigore del Codice della Crisi d'Impresa e dell'Insolvenza (D. Lgs. 14/2019), ha segnato il passaggio da un principio di matrice aziendalistica — tradizionalmente ricondotto alle buone pratiche di governance — a un vero e proprio </a:t>
            </a:r>
            <a:r>
              <a:rPr lang="it-IT" sz="2800" b="1" dirty="0"/>
              <a:t>standard legale di comportamento</a:t>
            </a:r>
            <a:r>
              <a:rPr lang="it-IT" sz="2800" dirty="0"/>
              <a:t>, con rilevanti implicazioni sul piano della responsabilità degli amministratori e della vigilanza degli organi di controllo. </a:t>
            </a:r>
          </a:p>
          <a:p>
            <a:pPr algn="just"/>
            <a:r>
              <a:rPr lang="it-IT" sz="2800" dirty="0"/>
              <a:t>E’ un parametro oggettivo di valutazione della corretta amministrazione. Il giudice, l'organo di controllo e il revisore possono oggi valutare la condotta dell'amministratore non solo in relazione alle singole operazioni, ma anche alla struttura complessiva dell'impresa.</a:t>
            </a:r>
          </a:p>
        </p:txBody>
      </p:sp>
    </p:spTree>
    <p:extLst>
      <p:ext uri="{BB962C8B-B14F-4D97-AF65-F5344CB8AC3E}">
        <p14:creationId xmlns:p14="http://schemas.microsoft.com/office/powerpoint/2010/main" val="3881111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C4216D-2D6A-167E-807F-EC784CFCADFF}"/>
              </a:ext>
            </a:extLst>
          </p:cNvPr>
          <p:cNvSpPr>
            <a:spLocks noGrp="1"/>
          </p:cNvSpPr>
          <p:nvPr>
            <p:ph type="title"/>
          </p:nvPr>
        </p:nvSpPr>
        <p:spPr>
          <a:xfrm>
            <a:off x="1024128" y="585216"/>
            <a:ext cx="9720072" cy="566928"/>
          </a:xfrm>
        </p:spPr>
        <p:txBody>
          <a:bodyPr>
            <a:normAutofit/>
          </a:bodyPr>
          <a:lstStyle/>
          <a:p>
            <a:pPr algn="ctr"/>
            <a:r>
              <a:rPr lang="it-IT" sz="2800" b="1" dirty="0"/>
              <a:t>criterio di proporzionalità</a:t>
            </a:r>
            <a:endParaRPr lang="it-IT" sz="2600" dirty="0"/>
          </a:p>
        </p:txBody>
      </p:sp>
      <p:sp>
        <p:nvSpPr>
          <p:cNvPr id="3" name="Segnaposto contenuto 2">
            <a:extLst>
              <a:ext uri="{FF2B5EF4-FFF2-40B4-BE49-F238E27FC236}">
                <a16:creationId xmlns:a16="http://schemas.microsoft.com/office/drawing/2014/main" id="{C06F4059-8C14-8981-F980-240DB7C20D20}"/>
              </a:ext>
            </a:extLst>
          </p:cNvPr>
          <p:cNvSpPr>
            <a:spLocks noGrp="1"/>
          </p:cNvSpPr>
          <p:nvPr>
            <p:ph idx="1"/>
          </p:nvPr>
        </p:nvSpPr>
        <p:spPr>
          <a:xfrm>
            <a:off x="1024128" y="1216152"/>
            <a:ext cx="9720073" cy="5093208"/>
          </a:xfrm>
        </p:spPr>
        <p:txBody>
          <a:bodyPr/>
          <a:lstStyle/>
          <a:p>
            <a:pPr algn="just"/>
            <a:r>
              <a:rPr lang="it-IT" dirty="0"/>
              <a:t>Sotto questo profilo la scelta compiuta del legislatore, nel senso di </a:t>
            </a:r>
            <a:r>
              <a:rPr lang="it-IT" b="1" dirty="0"/>
              <a:t>estendere il dovere di adeguata organizzazione a tutti gli imprenditori</a:t>
            </a:r>
            <a:r>
              <a:rPr lang="it-IT" dirty="0"/>
              <a:t>, non pare meritevole di suscitare le perplessità di chi ha obiettato che gli assetti organizzati troverebbero la loro ragione logica solo in società di determinate dimensioni.</a:t>
            </a:r>
          </a:p>
          <a:p>
            <a:pPr algn="just"/>
            <a:endParaRPr lang="it-IT" dirty="0"/>
          </a:p>
          <a:p>
            <a:pPr algn="just"/>
            <a:r>
              <a:rPr lang="it-IT" dirty="0"/>
              <a:t>Considerata l’estrema flessibilità con i quali possono essere legittimamente modulati in funzione delle circostanze concrete, gli </a:t>
            </a:r>
            <a:r>
              <a:rPr lang="it-IT" b="1" i="1" u="sng" dirty="0"/>
              <a:t>assetti organizzativi </a:t>
            </a:r>
            <a:r>
              <a:rPr lang="it-IT" dirty="0"/>
              <a:t>sono infatti suscettibili di assumere una </a:t>
            </a:r>
            <a:r>
              <a:rPr lang="it-IT" i="1" u="sng" dirty="0"/>
              <a:t>complessità proporzionata </a:t>
            </a:r>
            <a:r>
              <a:rPr lang="it-IT" dirty="0"/>
              <a:t>alla realtà della singola impresa interessata, come del resto dimostra la diversa terminologia utilizzata dall’art. 3 CCI, laddove parla di </a:t>
            </a:r>
            <a:r>
              <a:rPr lang="it-IT" i="1" u="sng" dirty="0"/>
              <a:t>“misure” per gli imprenditori individuali </a:t>
            </a:r>
            <a:r>
              <a:rPr lang="it-IT" dirty="0"/>
              <a:t>e di </a:t>
            </a:r>
            <a:r>
              <a:rPr lang="it-IT" i="1" u="sng" dirty="0"/>
              <a:t>“assetti organizzativi” </a:t>
            </a:r>
            <a:r>
              <a:rPr lang="it-IT" dirty="0"/>
              <a:t>per quelli collettivi.</a:t>
            </a:r>
          </a:p>
        </p:txBody>
      </p:sp>
    </p:spTree>
    <p:extLst>
      <p:ext uri="{BB962C8B-B14F-4D97-AF65-F5344CB8AC3E}">
        <p14:creationId xmlns:p14="http://schemas.microsoft.com/office/powerpoint/2010/main" val="25057661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9D9444-7BFB-4641-6D41-F6525D4CE9B1}"/>
              </a:ext>
            </a:extLst>
          </p:cNvPr>
          <p:cNvSpPr>
            <a:spLocks noGrp="1"/>
          </p:cNvSpPr>
          <p:nvPr>
            <p:ph type="title"/>
          </p:nvPr>
        </p:nvSpPr>
        <p:spPr>
          <a:xfrm>
            <a:off x="1024128" y="585216"/>
            <a:ext cx="9720072" cy="530352"/>
          </a:xfrm>
        </p:spPr>
        <p:txBody>
          <a:bodyPr>
            <a:normAutofit/>
          </a:bodyPr>
          <a:lstStyle/>
          <a:p>
            <a:pPr algn="ctr"/>
            <a:r>
              <a:rPr lang="it-IT" sz="2600" b="1" dirty="0"/>
              <a:t>L’art. 2381-bis c.c.</a:t>
            </a:r>
            <a:endParaRPr lang="it-IT" sz="2600" dirty="0"/>
          </a:p>
        </p:txBody>
      </p:sp>
      <p:sp>
        <p:nvSpPr>
          <p:cNvPr id="3" name="Segnaposto contenuto 2">
            <a:extLst>
              <a:ext uri="{FF2B5EF4-FFF2-40B4-BE49-F238E27FC236}">
                <a16:creationId xmlns:a16="http://schemas.microsoft.com/office/drawing/2014/main" id="{4F820A23-75B5-160D-DAA4-9A09085174E4}"/>
              </a:ext>
            </a:extLst>
          </p:cNvPr>
          <p:cNvSpPr>
            <a:spLocks noGrp="1"/>
          </p:cNvSpPr>
          <p:nvPr>
            <p:ph idx="1"/>
          </p:nvPr>
        </p:nvSpPr>
        <p:spPr>
          <a:xfrm>
            <a:off x="1024128" y="1225296"/>
            <a:ext cx="9720073" cy="5084064"/>
          </a:xfrm>
        </p:spPr>
        <p:txBody>
          <a:bodyPr>
            <a:normAutofit/>
          </a:bodyPr>
          <a:lstStyle/>
          <a:p>
            <a:pPr algn="just"/>
            <a:r>
              <a:rPr lang="it-IT" dirty="0"/>
              <a:t>Rispetto all’art. 2381-bis c.c. (dal 26/4/2026), l’art. 2086 c.c. specifica che l’assetto istituito dall’imprenditore deve essere </a:t>
            </a:r>
            <a:r>
              <a:rPr lang="it-IT" b="1" dirty="0"/>
              <a:t>adeguato «</a:t>
            </a:r>
            <a:r>
              <a:rPr lang="it-IT" b="1" i="1" dirty="0"/>
              <a:t>anche in funzione della rilevazione tempestiva della crisi dell’impresa e della perdita di continuità aziendale</a:t>
            </a:r>
            <a:r>
              <a:rPr lang="it-IT" b="1" dirty="0"/>
              <a:t>».</a:t>
            </a:r>
            <a:endParaRPr lang="it-IT" dirty="0"/>
          </a:p>
          <a:p>
            <a:pPr algn="just"/>
            <a:r>
              <a:rPr lang="it-IT" dirty="0"/>
              <a:t>Già in passato in via interpretativa, argomentando sui doveri generali posti a carico degli amministratori dall’art. 2392 c.c. e dei sindaci dall’art. 2403 c.c., era idea diffusa che un adeguato impianto organizzativo dell’impresa potesse considerarsi veramente tale nella misura in cui consentisse anche di monitorare efficacemente lo “</a:t>
            </a:r>
            <a:r>
              <a:rPr lang="it-IT" i="1" dirty="0"/>
              <a:t>stato di salute</a:t>
            </a:r>
            <a:r>
              <a:rPr lang="it-IT" dirty="0"/>
              <a:t>” dell’impresa e di cogliere con </a:t>
            </a:r>
            <a:r>
              <a:rPr lang="it-IT" b="1" dirty="0"/>
              <a:t>tempestività</a:t>
            </a:r>
            <a:r>
              <a:rPr lang="it-IT" dirty="0"/>
              <a:t> l’eventuale venir meno del </a:t>
            </a:r>
            <a:r>
              <a:rPr lang="it-IT" b="1" dirty="0"/>
              <a:t>presupposto della continuità aziendale</a:t>
            </a:r>
            <a:r>
              <a:rPr lang="it-IT" dirty="0"/>
              <a:t>.</a:t>
            </a:r>
          </a:p>
          <a:p>
            <a:pPr algn="just"/>
            <a:r>
              <a:rPr lang="it-IT" dirty="0"/>
              <a:t>Per usare le parole del Prof. Rordorf, che ha presieduto la commissione di riforma, «</a:t>
            </a:r>
            <a:r>
              <a:rPr lang="it-IT" b="1" i="1" dirty="0"/>
              <a:t>l’impresa è sempre un’attività economica organizzata</a:t>
            </a:r>
            <a:r>
              <a:rPr lang="it-IT" i="1" dirty="0"/>
              <a:t>, e perciò qualunque imprenditore, quale che sia la dimensione della sua impresa, deve comunque sempre porsi in condizione di sapere per tempo </a:t>
            </a:r>
            <a:r>
              <a:rPr lang="it-IT" i="1" u="sng" dirty="0"/>
              <a:t>se la sua attività è in grado di proseguire efficientemente</a:t>
            </a:r>
            <a:r>
              <a:rPr lang="it-IT" i="1" dirty="0"/>
              <a:t> o se vi siano </a:t>
            </a:r>
            <a:r>
              <a:rPr lang="it-IT" i="1" u="sng" dirty="0"/>
              <a:t>sintomi di una crisi </a:t>
            </a:r>
            <a:r>
              <a:rPr lang="it-IT" i="1" dirty="0"/>
              <a:t>che potrebbe preludere all’insolvenza danneggiando così anche i suoi creditori</a:t>
            </a:r>
            <a:r>
              <a:rPr lang="it-IT" dirty="0"/>
              <a:t>».</a:t>
            </a:r>
          </a:p>
          <a:p>
            <a:endParaRPr lang="it-IT" dirty="0"/>
          </a:p>
        </p:txBody>
      </p:sp>
    </p:spTree>
    <p:extLst>
      <p:ext uri="{BB962C8B-B14F-4D97-AF65-F5344CB8AC3E}">
        <p14:creationId xmlns:p14="http://schemas.microsoft.com/office/powerpoint/2010/main" val="6555245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084F8A-5CDE-97D9-68B8-458A0028B857}"/>
              </a:ext>
            </a:extLst>
          </p:cNvPr>
          <p:cNvSpPr>
            <a:spLocks noGrp="1"/>
          </p:cNvSpPr>
          <p:nvPr>
            <p:ph type="title"/>
          </p:nvPr>
        </p:nvSpPr>
        <p:spPr>
          <a:xfrm>
            <a:off x="1024129" y="320040"/>
            <a:ext cx="9720072" cy="457200"/>
          </a:xfrm>
        </p:spPr>
        <p:txBody>
          <a:bodyPr>
            <a:normAutofit/>
          </a:bodyPr>
          <a:lstStyle/>
          <a:p>
            <a:pPr algn="ctr"/>
            <a:r>
              <a:rPr lang="it-IT" sz="2800" dirty="0"/>
              <a:t>Coordinamento tra art. 3 e art. 25-octies CCII </a:t>
            </a:r>
            <a:endParaRPr lang="it-IT" sz="2600" dirty="0"/>
          </a:p>
        </p:txBody>
      </p:sp>
      <p:sp>
        <p:nvSpPr>
          <p:cNvPr id="3" name="Segnaposto contenuto 2">
            <a:extLst>
              <a:ext uri="{FF2B5EF4-FFF2-40B4-BE49-F238E27FC236}">
                <a16:creationId xmlns:a16="http://schemas.microsoft.com/office/drawing/2014/main" id="{EA11AF28-4564-6E98-9586-BEAD06017778}"/>
              </a:ext>
            </a:extLst>
          </p:cNvPr>
          <p:cNvSpPr>
            <a:spLocks noGrp="1"/>
          </p:cNvSpPr>
          <p:nvPr>
            <p:ph idx="1"/>
          </p:nvPr>
        </p:nvSpPr>
        <p:spPr>
          <a:xfrm>
            <a:off x="1024128" y="777240"/>
            <a:ext cx="9720073" cy="5532120"/>
          </a:xfrm>
        </p:spPr>
        <p:txBody>
          <a:bodyPr>
            <a:normAutofit fontScale="92500"/>
          </a:bodyPr>
          <a:lstStyle/>
          <a:p>
            <a:pPr algn="just"/>
            <a:r>
              <a:rPr lang="it-IT" dirty="0"/>
              <a:t>Le due norme operano in modo integrato e complementare, costruendo un sistema coerente di prevenzione e reazione alla crisi d'impresa.</a:t>
            </a:r>
          </a:p>
          <a:p>
            <a:pPr algn="just"/>
            <a:r>
              <a:rPr lang="it-IT" dirty="0"/>
              <a:t>Prospettive complementari :</a:t>
            </a:r>
          </a:p>
          <a:p>
            <a:pPr algn="just"/>
            <a:r>
              <a:rPr lang="it-IT" dirty="0"/>
              <a:t>• Art. 3 impone agli amministratori un </a:t>
            </a:r>
            <a:r>
              <a:rPr lang="it-IT" u="sng" dirty="0"/>
              <a:t>obbligo di prevenzione </a:t>
            </a:r>
            <a:r>
              <a:rPr lang="it-IT" dirty="0"/>
              <a:t>attraverso </a:t>
            </a:r>
            <a:r>
              <a:rPr lang="it-IT" b="1" dirty="0"/>
              <a:t>adeguati assetti</a:t>
            </a:r>
            <a:r>
              <a:rPr lang="it-IT" dirty="0"/>
              <a:t>; </a:t>
            </a:r>
          </a:p>
          <a:p>
            <a:pPr algn="just"/>
            <a:r>
              <a:rPr lang="it-IT" dirty="0"/>
              <a:t>• Art. 25-octies attiva un meccanismo di </a:t>
            </a:r>
            <a:r>
              <a:rPr lang="it-IT" b="1" dirty="0"/>
              <a:t>reazione interna </a:t>
            </a:r>
            <a:r>
              <a:rPr lang="it-IT" dirty="0"/>
              <a:t>qualora emergano segnali di crisi. </a:t>
            </a:r>
          </a:p>
          <a:p>
            <a:pPr algn="just"/>
            <a:r>
              <a:rPr lang="it-IT" dirty="0"/>
              <a:t>L'uno senza l'altro sarebbe incompleto: la prevenzione senza reazione è inerte, la reazione senza prevenzione è tardiva. </a:t>
            </a:r>
          </a:p>
          <a:p>
            <a:pPr algn="just"/>
            <a:r>
              <a:rPr lang="it-IT" dirty="0"/>
              <a:t>Il sistema opera su tre livelli:</a:t>
            </a:r>
          </a:p>
          <a:p>
            <a:pPr algn="just"/>
            <a:r>
              <a:rPr lang="it-IT" dirty="0"/>
              <a:t>Livello 1 </a:t>
            </a:r>
            <a:r>
              <a:rPr lang="it-IT" b="1" dirty="0"/>
              <a:t>Organizzazione preventiva </a:t>
            </a:r>
            <a:r>
              <a:rPr lang="it-IT" dirty="0"/>
              <a:t>(art. 2086 c.c.) Istituire gli assetti</a:t>
            </a:r>
          </a:p>
          <a:p>
            <a:pPr algn="just"/>
            <a:r>
              <a:rPr lang="it-IT" dirty="0"/>
              <a:t>Livello 2 </a:t>
            </a:r>
            <a:r>
              <a:rPr lang="it-IT" b="1" dirty="0"/>
              <a:t>Monitoraggio continuo </a:t>
            </a:r>
            <a:r>
              <a:rPr lang="it-IT" dirty="0"/>
              <a:t>(art. 3 CCII) Rilevare tempestivamente la crisi </a:t>
            </a:r>
          </a:p>
          <a:p>
            <a:pPr algn="just"/>
            <a:r>
              <a:rPr lang="it-IT" dirty="0"/>
              <a:t>Livello 3 </a:t>
            </a:r>
            <a:r>
              <a:rPr lang="it-IT" b="1" dirty="0"/>
              <a:t>Segnalazione motivata </a:t>
            </a:r>
            <a:r>
              <a:rPr lang="it-IT" dirty="0"/>
              <a:t>(art. 25-octies CCII) Attivare la reazione </a:t>
            </a:r>
          </a:p>
          <a:p>
            <a:pPr algn="just"/>
            <a:r>
              <a:rPr lang="it-IT" dirty="0"/>
              <a:t>Il risultato è un modello di governance orientato alla </a:t>
            </a:r>
            <a:r>
              <a:rPr lang="it-IT" i="1" u="sng" dirty="0"/>
              <a:t>tempestività, alla tracciabilità e alla responsabilizzazione</a:t>
            </a:r>
            <a:r>
              <a:rPr lang="it-IT" dirty="0"/>
              <a:t> di tutti i soggetti coinvolti, inclusi gli organi di controllo e il revisore.</a:t>
            </a:r>
          </a:p>
        </p:txBody>
      </p:sp>
    </p:spTree>
    <p:extLst>
      <p:ext uri="{BB962C8B-B14F-4D97-AF65-F5344CB8AC3E}">
        <p14:creationId xmlns:p14="http://schemas.microsoft.com/office/powerpoint/2010/main" val="27883077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5B52DD-E8EE-9F17-3D55-DEBA79B18985}"/>
              </a:ext>
            </a:extLst>
          </p:cNvPr>
          <p:cNvSpPr>
            <a:spLocks noGrp="1"/>
          </p:cNvSpPr>
          <p:nvPr>
            <p:ph type="title"/>
          </p:nvPr>
        </p:nvSpPr>
        <p:spPr>
          <a:xfrm>
            <a:off x="1024128" y="585216"/>
            <a:ext cx="9720072" cy="521208"/>
          </a:xfrm>
        </p:spPr>
        <p:txBody>
          <a:bodyPr>
            <a:normAutofit/>
          </a:bodyPr>
          <a:lstStyle/>
          <a:p>
            <a:pPr algn="ctr"/>
            <a:r>
              <a:rPr lang="it-IT" sz="2600" b="1" dirty="0"/>
              <a:t>Il procedimento ex art. 2409 c.c. (abrogato)</a:t>
            </a:r>
            <a:endParaRPr lang="it-IT" sz="2600" dirty="0"/>
          </a:p>
        </p:txBody>
      </p:sp>
      <p:sp>
        <p:nvSpPr>
          <p:cNvPr id="3" name="Segnaposto contenuto 2">
            <a:extLst>
              <a:ext uri="{FF2B5EF4-FFF2-40B4-BE49-F238E27FC236}">
                <a16:creationId xmlns:a16="http://schemas.microsoft.com/office/drawing/2014/main" id="{3F43954F-C61A-850A-4AA7-CA28C4D46B00}"/>
              </a:ext>
            </a:extLst>
          </p:cNvPr>
          <p:cNvSpPr>
            <a:spLocks noGrp="1"/>
          </p:cNvSpPr>
          <p:nvPr>
            <p:ph idx="1"/>
          </p:nvPr>
        </p:nvSpPr>
        <p:spPr>
          <a:xfrm>
            <a:off x="1024128" y="1170432"/>
            <a:ext cx="9720073" cy="5138928"/>
          </a:xfrm>
        </p:spPr>
        <p:txBody>
          <a:bodyPr>
            <a:normAutofit fontScale="92500" lnSpcReduction="10000"/>
          </a:bodyPr>
          <a:lstStyle/>
          <a:p>
            <a:pPr algn="just"/>
            <a:r>
              <a:rPr lang="it-IT" dirty="0"/>
              <a:t>Lo strumento che sembra aver registrato un </a:t>
            </a:r>
            <a:r>
              <a:rPr lang="it-IT" b="1" dirty="0"/>
              <a:t>incremento </a:t>
            </a:r>
            <a:r>
              <a:rPr lang="it-IT" dirty="0"/>
              <a:t>è quello del </a:t>
            </a:r>
            <a:r>
              <a:rPr lang="it-IT" b="1" dirty="0"/>
              <a:t>procedimento ex art. 2409 c.c. (sostituito dall’art. 2396-quater), </a:t>
            </a:r>
            <a:r>
              <a:rPr lang="it-IT" dirty="0"/>
              <a:t>ai sensi del quale «</a:t>
            </a:r>
            <a:r>
              <a:rPr lang="it-IT" i="1" dirty="0"/>
              <a:t>se vi è fondato sospetto che gli amministratori</a:t>
            </a:r>
            <a:r>
              <a:rPr lang="it-IT" dirty="0"/>
              <a:t>, in violazione dei loro doveri, abbiano compiuto gravi irregolarità nella gestione che possono arrecare danno alla società o a una o più società controllate, i soci che rappresentano il decimo del capitale sociale o, nelle società che fanno ricorso al mercato del capitale di rischio, il ventesimo del capitale sociale possono denunziare i fatti al tribunale con ricorso notificato anche alla società. Lo statuto può prevedere percentuali minori di partecipazione.».</a:t>
            </a:r>
          </a:p>
          <a:p>
            <a:pPr algn="just"/>
            <a:r>
              <a:rPr lang="it-IT" dirty="0"/>
              <a:t>Alla stregua di tale disposizione, i </a:t>
            </a:r>
            <a:r>
              <a:rPr lang="it-IT" b="1" dirty="0"/>
              <a:t>presupposti per l’accoglimento della denuncia </a:t>
            </a:r>
            <a:r>
              <a:rPr lang="it-IT" dirty="0"/>
              <a:t>sono quindi:</a:t>
            </a:r>
          </a:p>
          <a:p>
            <a:pPr algn="just"/>
            <a:r>
              <a:rPr lang="it-IT" b="1" i="1" dirty="0"/>
              <a:t>a) </a:t>
            </a:r>
            <a:r>
              <a:rPr lang="it-IT" dirty="0"/>
              <a:t>l'esistenza di «</a:t>
            </a:r>
            <a:r>
              <a:rPr lang="it-IT" b="1" dirty="0"/>
              <a:t>fondati sospetti di gravi irregolarità nella gestione</a:t>
            </a:r>
            <a:r>
              <a:rPr lang="it-IT" dirty="0"/>
              <a:t>»: a tal proposito devono essere forniti </a:t>
            </a:r>
            <a:r>
              <a:rPr lang="it-IT" b="1" dirty="0"/>
              <a:t>indizi </a:t>
            </a:r>
            <a:r>
              <a:rPr lang="it-IT" dirty="0"/>
              <a:t>obiettivi tali da rendere verosimile la denuncia, senza necessità di provare pienamente l'irregolarità denunciata nella sua materialità, la quale deve, invece, essere accertata attraverso il controllo giudiziario;</a:t>
            </a:r>
          </a:p>
          <a:p>
            <a:pPr algn="just"/>
            <a:r>
              <a:rPr lang="it-IT" b="1" i="1" dirty="0"/>
              <a:t>b) </a:t>
            </a:r>
            <a:r>
              <a:rPr lang="it-IT" dirty="0"/>
              <a:t>il </a:t>
            </a:r>
            <a:r>
              <a:rPr lang="it-IT" b="1" dirty="0"/>
              <a:t>possibile danno alla società </a:t>
            </a:r>
            <a:r>
              <a:rPr lang="it-IT" dirty="0"/>
              <a:t>derivante dalle irregolarità nella gestione: si deve trattare </a:t>
            </a:r>
            <a:r>
              <a:rPr lang="it-IT" b="1" dirty="0"/>
              <a:t>non di pregiudizio attuale</a:t>
            </a:r>
            <a:r>
              <a:rPr lang="it-IT" dirty="0"/>
              <a:t>, </a:t>
            </a:r>
            <a:r>
              <a:rPr lang="it-IT" b="1" dirty="0"/>
              <a:t>essendo sufficiente un pregiudizio anche solo potenziale</a:t>
            </a:r>
            <a:r>
              <a:rPr lang="it-IT" dirty="0"/>
              <a:t>, considerata la funzione del rimedio, volto a riportare a legalità la gestione dell’impresa, anche al fine di scongiurare il pregiudizio.</a:t>
            </a:r>
          </a:p>
          <a:p>
            <a:endParaRPr lang="it-IT" dirty="0"/>
          </a:p>
        </p:txBody>
      </p:sp>
    </p:spTree>
    <p:extLst>
      <p:ext uri="{BB962C8B-B14F-4D97-AF65-F5344CB8AC3E}">
        <p14:creationId xmlns:p14="http://schemas.microsoft.com/office/powerpoint/2010/main" val="36139099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B31676-81D2-A6F4-DDDF-E054BD67E056}"/>
              </a:ext>
            </a:extLst>
          </p:cNvPr>
          <p:cNvSpPr>
            <a:spLocks noGrp="1"/>
          </p:cNvSpPr>
          <p:nvPr>
            <p:ph type="title"/>
          </p:nvPr>
        </p:nvSpPr>
        <p:spPr>
          <a:xfrm>
            <a:off x="1024127" y="374904"/>
            <a:ext cx="9720072" cy="493776"/>
          </a:xfrm>
        </p:spPr>
        <p:txBody>
          <a:bodyPr>
            <a:normAutofit fontScale="90000"/>
          </a:bodyPr>
          <a:lstStyle/>
          <a:p>
            <a:pPr algn="ctr"/>
            <a:r>
              <a:rPr lang="it-IT" dirty="0"/>
              <a:t>Poteri del Tribunale</a:t>
            </a:r>
          </a:p>
        </p:txBody>
      </p:sp>
      <p:sp>
        <p:nvSpPr>
          <p:cNvPr id="3" name="Segnaposto contenuto 2">
            <a:extLst>
              <a:ext uri="{FF2B5EF4-FFF2-40B4-BE49-F238E27FC236}">
                <a16:creationId xmlns:a16="http://schemas.microsoft.com/office/drawing/2014/main" id="{FE81256E-11D8-5AF6-D151-0A2BD255165F}"/>
              </a:ext>
            </a:extLst>
          </p:cNvPr>
          <p:cNvSpPr>
            <a:spLocks noGrp="1"/>
          </p:cNvSpPr>
          <p:nvPr>
            <p:ph idx="1"/>
          </p:nvPr>
        </p:nvSpPr>
        <p:spPr>
          <a:xfrm>
            <a:off x="1024128" y="1014984"/>
            <a:ext cx="9720073" cy="5294376"/>
          </a:xfrm>
        </p:spPr>
        <p:txBody>
          <a:bodyPr>
            <a:normAutofit fontScale="92500" lnSpcReduction="10000"/>
          </a:bodyPr>
          <a:lstStyle/>
          <a:p>
            <a:pPr algn="just"/>
            <a:r>
              <a:rPr lang="it-IT" dirty="0"/>
              <a:t>In presenza dei presupposti di cui all'art. </a:t>
            </a:r>
            <a:r>
              <a:rPr lang="it-IT" b="1" i="1" u="sng" dirty="0"/>
              <a:t>2396-quater c.c.</a:t>
            </a:r>
            <a:r>
              <a:rPr lang="it-IT" dirty="0"/>
              <a:t>, il Tribunale dispone di un ampio ventaglio di poteri, graduati in funzione della gravità della situazione riscontrata. L'intervento non è sanzionatorio in senso stretto, ma volto a ripristinare la legalità della gestione e prevenire ulteriori danni.</a:t>
            </a:r>
          </a:p>
          <a:p>
            <a:pPr algn="just"/>
            <a:r>
              <a:rPr lang="it-IT" b="1" dirty="0"/>
              <a:t>Ispezioni:</a:t>
            </a:r>
            <a:r>
              <a:rPr lang="it-IT" dirty="0"/>
              <a:t> Il Tribunale può disporre ispezioni sull'amministrazione della società per acquisire una conoscenza diretta della situazione organizzativa e gestionale (comma 2). </a:t>
            </a:r>
          </a:p>
          <a:p>
            <a:pPr algn="just"/>
            <a:r>
              <a:rPr lang="it-IT" b="1" dirty="0"/>
              <a:t>Provvedimenti cautelari: </a:t>
            </a:r>
            <a:r>
              <a:rPr lang="it-IT" dirty="0"/>
              <a:t>possono essere adottate misure urgenti per prevenire il verificarsi o l'aggravamento del danno, anche prima della conclusione del procedimento (comma 3: sostituzione amministratori).</a:t>
            </a:r>
          </a:p>
          <a:p>
            <a:pPr algn="just"/>
            <a:r>
              <a:rPr lang="it-IT" b="1" dirty="0"/>
              <a:t>Revoca degli amministratori: </a:t>
            </a:r>
            <a:r>
              <a:rPr lang="it-IT" dirty="0"/>
              <a:t>nei casi più gravi, il Tribunale può revocare gli amministratori responsabili delle irregolarità, rimuovendo la causa della gestione illegittima (comma 4). </a:t>
            </a:r>
          </a:p>
          <a:p>
            <a:pPr algn="just"/>
            <a:r>
              <a:rPr lang="it-IT" b="1" dirty="0"/>
              <a:t>Amministratore giudiziario: </a:t>
            </a:r>
            <a:r>
              <a:rPr lang="it-IT" dirty="0"/>
              <a:t>il Tribunale può nominare un amministratore giudiziario con il compito di ripristinare condizioni di legalità e normalità gestionale (commi 5 e 6).</a:t>
            </a:r>
          </a:p>
          <a:p>
            <a:pPr algn="just"/>
            <a:r>
              <a:rPr lang="it-IT" dirty="0"/>
              <a:t>Il comma 7 prevede che i provvedimenti previsti dall’art. 2396-quater possono essere adottati anche su </a:t>
            </a:r>
            <a:r>
              <a:rPr lang="it-IT" b="1" i="1" u="sng" dirty="0"/>
              <a:t>richiesta dell'organo di controllo </a:t>
            </a:r>
            <a:r>
              <a:rPr lang="it-IT" dirty="0"/>
              <a:t>nonché, nelle società che fanno ricorso al mercato del capitale di rischio, del pubblico ministero; in questi casi le spese per l'ispezione sono a carico della società.</a:t>
            </a:r>
          </a:p>
        </p:txBody>
      </p:sp>
    </p:spTree>
    <p:extLst>
      <p:ext uri="{BB962C8B-B14F-4D97-AF65-F5344CB8AC3E}">
        <p14:creationId xmlns:p14="http://schemas.microsoft.com/office/powerpoint/2010/main" val="15083824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F15DDB-901A-AD00-5E11-052198C5A7F1}"/>
              </a:ext>
            </a:extLst>
          </p:cNvPr>
          <p:cNvSpPr>
            <a:spLocks noGrp="1"/>
          </p:cNvSpPr>
          <p:nvPr>
            <p:ph type="title"/>
          </p:nvPr>
        </p:nvSpPr>
        <p:spPr>
          <a:xfrm>
            <a:off x="1024128" y="585216"/>
            <a:ext cx="9720072" cy="557784"/>
          </a:xfrm>
        </p:spPr>
        <p:txBody>
          <a:bodyPr>
            <a:normAutofit/>
          </a:bodyPr>
          <a:lstStyle/>
          <a:p>
            <a:pPr algn="ctr"/>
            <a:r>
              <a:rPr lang="it-IT" sz="2600" dirty="0"/>
              <a:t>DOVERI DEL COLLEGIO SINDACALE E ADEGUATI ASSETTI</a:t>
            </a:r>
          </a:p>
        </p:txBody>
      </p:sp>
      <p:sp>
        <p:nvSpPr>
          <p:cNvPr id="3" name="Segnaposto contenuto 2">
            <a:extLst>
              <a:ext uri="{FF2B5EF4-FFF2-40B4-BE49-F238E27FC236}">
                <a16:creationId xmlns:a16="http://schemas.microsoft.com/office/drawing/2014/main" id="{864E2EEC-4361-AFFC-DFFD-AC1E668B5853}"/>
              </a:ext>
            </a:extLst>
          </p:cNvPr>
          <p:cNvSpPr>
            <a:spLocks noGrp="1"/>
          </p:cNvSpPr>
          <p:nvPr>
            <p:ph idx="1"/>
          </p:nvPr>
        </p:nvSpPr>
        <p:spPr>
          <a:xfrm>
            <a:off x="1024128" y="1143000"/>
            <a:ext cx="9720073" cy="5166360"/>
          </a:xfrm>
        </p:spPr>
        <p:txBody>
          <a:bodyPr>
            <a:normAutofit fontScale="92500"/>
          </a:bodyPr>
          <a:lstStyle/>
          <a:p>
            <a:pPr algn="just"/>
            <a:r>
              <a:rPr lang="it-IT" b="1" dirty="0"/>
              <a:t>Art. 2403 c.c. (dal 29/4/2026)</a:t>
            </a:r>
            <a:r>
              <a:rPr lang="it-IT" dirty="0"/>
              <a:t>: Fermo restando quanto previsto dall'articolo 2396-quinquies, il collegio sindacale esercita il controllo contabile nel caso previsto dall'articolo 2409-bis (revisione legale al collegio sindacale).</a:t>
            </a:r>
          </a:p>
          <a:p>
            <a:pPr algn="just"/>
            <a:r>
              <a:rPr lang="it-IT" dirty="0"/>
              <a:t>Ai sensi dell’art. 2396-quinquies l'organo di controllo vigila sull'osservanza della legge e dello statuto, sul rispetto dei principi di corretta amministrazione, nonché </a:t>
            </a:r>
            <a:r>
              <a:rPr lang="it-IT" b="1" i="1" u="sng" dirty="0"/>
              <a:t>sull'adeguatezza e sul concreto funzionamento dell'assetto organizzativo, amministrativo e contabile </a:t>
            </a:r>
            <a:r>
              <a:rPr lang="it-IT" dirty="0"/>
              <a:t>adottato dalla società, ivi compreso il sistema di controllo interno e di gestione dei rischi e il coordinamento delle sue funzioni. E' fatto salvo quanto diversamente stabilito ai sensi delle leggi speciali.</a:t>
            </a:r>
          </a:p>
          <a:p>
            <a:pPr algn="just"/>
            <a:r>
              <a:rPr lang="it-IT" dirty="0"/>
              <a:t>Non è un controllo di merito sull’opportunità e la convenienza delle scelte di gestione degli amministratori, ma riguarda esclusivamente gli </a:t>
            </a:r>
            <a:r>
              <a:rPr lang="it-IT" b="1" dirty="0"/>
              <a:t>aspetti di legittimità </a:t>
            </a:r>
            <a:r>
              <a:rPr lang="it-IT" dirty="0"/>
              <a:t>delle scelte stesse e la verifica della correttezza del procedimento decisionale degli amministratori. </a:t>
            </a:r>
          </a:p>
          <a:p>
            <a:pPr algn="just"/>
            <a:r>
              <a:rPr lang="it-IT" dirty="0"/>
              <a:t>Il Collegio verifica – all’inizio del proprio incarico e, periodicamente, grazie alle informazioni ottenute dalle verifiche periodiche e dalla partecipazione alle riunioni degli organi societari – che </a:t>
            </a:r>
            <a:r>
              <a:rPr lang="it-IT" b="1" dirty="0"/>
              <a:t>la struttura organizzativa e le procedure interne </a:t>
            </a:r>
            <a:r>
              <a:rPr lang="it-IT" dirty="0"/>
              <a:t>siano idonee a garantire che la società operi in conformità alle norme di legge e alle disposizioni di statuto e che </a:t>
            </a:r>
            <a:r>
              <a:rPr lang="it-IT" b="1" dirty="0"/>
              <a:t>consentano la tempestiva rilevazione della crisi dell’impresa e la perdita della continuità aziendale</a:t>
            </a:r>
            <a:r>
              <a:rPr lang="it-IT" dirty="0"/>
              <a:t>. </a:t>
            </a:r>
          </a:p>
        </p:txBody>
      </p:sp>
    </p:spTree>
    <p:extLst>
      <p:ext uri="{BB962C8B-B14F-4D97-AF65-F5344CB8AC3E}">
        <p14:creationId xmlns:p14="http://schemas.microsoft.com/office/powerpoint/2010/main" val="17853660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C22864-A94B-CED5-524C-1EF785037D1C}"/>
              </a:ext>
            </a:extLst>
          </p:cNvPr>
          <p:cNvSpPr>
            <a:spLocks noGrp="1"/>
          </p:cNvSpPr>
          <p:nvPr>
            <p:ph type="title"/>
          </p:nvPr>
        </p:nvSpPr>
        <p:spPr>
          <a:xfrm>
            <a:off x="1024127" y="352044"/>
            <a:ext cx="9720072" cy="393192"/>
          </a:xfrm>
        </p:spPr>
        <p:txBody>
          <a:bodyPr>
            <a:normAutofit fontScale="90000"/>
          </a:bodyPr>
          <a:lstStyle/>
          <a:p>
            <a:pPr algn="ctr"/>
            <a:r>
              <a:rPr lang="it-IT" sz="3200" dirty="0"/>
              <a:t>Adeguati assetti e responsabilità professionale del revisore</a:t>
            </a:r>
          </a:p>
        </p:txBody>
      </p:sp>
      <p:sp>
        <p:nvSpPr>
          <p:cNvPr id="3" name="Segnaposto contenuto 2">
            <a:extLst>
              <a:ext uri="{FF2B5EF4-FFF2-40B4-BE49-F238E27FC236}">
                <a16:creationId xmlns:a16="http://schemas.microsoft.com/office/drawing/2014/main" id="{58FDDCC8-5505-13D2-2F56-3E384F9AD5B2}"/>
              </a:ext>
            </a:extLst>
          </p:cNvPr>
          <p:cNvSpPr>
            <a:spLocks noGrp="1"/>
          </p:cNvSpPr>
          <p:nvPr>
            <p:ph idx="1"/>
          </p:nvPr>
        </p:nvSpPr>
        <p:spPr>
          <a:xfrm>
            <a:off x="1024128" y="745236"/>
            <a:ext cx="9720073" cy="5564124"/>
          </a:xfrm>
        </p:spPr>
        <p:txBody>
          <a:bodyPr>
            <a:normAutofit fontScale="85000" lnSpcReduction="20000"/>
          </a:bodyPr>
          <a:lstStyle/>
          <a:p>
            <a:pPr algn="just"/>
            <a:r>
              <a:rPr lang="it-IT" dirty="0"/>
              <a:t>La crescente centralità normativa degli adeguati assetti produce effetti significativi anche sul piano della responsabilità professionale del revisore legale. In caso di successivo dissesto, potranno essere oggetto di approfondimenti: </a:t>
            </a:r>
          </a:p>
          <a:p>
            <a:pPr algn="just"/>
            <a:r>
              <a:rPr lang="it-IT" b="1" dirty="0"/>
              <a:t>La comprensione degli assetti: </a:t>
            </a:r>
            <a:r>
              <a:rPr lang="it-IT" dirty="0"/>
              <a:t>verifica se il revisore ha compreso la struttura degli assetti esistenti e la loro idoneità a produrre informazioni affidabili. </a:t>
            </a:r>
          </a:p>
          <a:p>
            <a:pPr algn="just"/>
            <a:r>
              <a:rPr lang="it-IT" b="1" dirty="0"/>
              <a:t>L’identificazione delle carenze: </a:t>
            </a:r>
            <a:r>
              <a:rPr lang="it-IT" dirty="0"/>
              <a:t>verifica se il revisore ha identificato e documentato eventuali carenze significative negli assetti organizzativi, amministrativi e contabili. </a:t>
            </a:r>
          </a:p>
          <a:p>
            <a:pPr algn="just"/>
            <a:r>
              <a:rPr lang="it-IT" b="1" dirty="0"/>
              <a:t>Il collegamento ai rischi: </a:t>
            </a:r>
            <a:r>
              <a:rPr lang="it-IT" dirty="0"/>
              <a:t>verifica se ha collegato tali carenze ai rischi di errori significativi e adeguato coerentemente le procedure di revisione. </a:t>
            </a:r>
          </a:p>
          <a:p>
            <a:pPr algn="just"/>
            <a:r>
              <a:rPr lang="it-IT" b="1" dirty="0"/>
              <a:t>La valutazione della continuità: </a:t>
            </a:r>
            <a:r>
              <a:rPr lang="it-IT" dirty="0"/>
              <a:t>verifica se ha valutato correttamente il presupposto della continuità aziendale alla luce delle informazioni disponibili. </a:t>
            </a:r>
          </a:p>
          <a:p>
            <a:pPr algn="just"/>
            <a:r>
              <a:rPr lang="it-IT" b="1" dirty="0"/>
              <a:t>La segnalazione ex art. 25-octies: </a:t>
            </a:r>
            <a:r>
              <a:rPr lang="it-IT" dirty="0"/>
              <a:t>verifica se ha attivato la segnalazione quando ne ricorrevano i presupposti o se ha adeguatamente motivato la decisione di non segnalare.</a:t>
            </a:r>
          </a:p>
          <a:p>
            <a:pPr algn="just"/>
            <a:r>
              <a:rPr lang="it-IT" dirty="0"/>
              <a:t>La difendibilità dell'operato del revisore dipende dalla </a:t>
            </a:r>
            <a:r>
              <a:rPr lang="it-IT" b="1" i="1" u="sng" dirty="0"/>
              <a:t>qualità e completezza delle carte di lavoro</a:t>
            </a:r>
            <a:r>
              <a:rPr lang="it-IT" dirty="0"/>
              <a:t>. Un fascicolo corretto deve contenere: informazione sugli assetti, collegamento carenze-rischi, evidenza delle richieste al management, analisi autonome e stress test, coerenza tra valutazioni e conclusioni. </a:t>
            </a:r>
          </a:p>
          <a:p>
            <a:pPr algn="just"/>
            <a:r>
              <a:rPr lang="it-IT" dirty="0"/>
              <a:t>Il principio cardine è la </a:t>
            </a:r>
            <a:r>
              <a:rPr lang="it-IT" b="1" i="1" u="sng" dirty="0"/>
              <a:t>valutazione ex ante</a:t>
            </a:r>
            <a:r>
              <a:rPr lang="it-IT" dirty="0"/>
              <a:t>: il revisore risponde sulla base delle informazioni disponibili al momento dell'emissione della relazione, ma la tracciabilità del percorso logico è determinante.</a:t>
            </a:r>
          </a:p>
        </p:txBody>
      </p:sp>
    </p:spTree>
    <p:extLst>
      <p:ext uri="{BB962C8B-B14F-4D97-AF65-F5344CB8AC3E}">
        <p14:creationId xmlns:p14="http://schemas.microsoft.com/office/powerpoint/2010/main" val="13931351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F19757-CB30-652B-8526-49B9E875F100}"/>
              </a:ext>
            </a:extLst>
          </p:cNvPr>
          <p:cNvSpPr>
            <a:spLocks noGrp="1"/>
          </p:cNvSpPr>
          <p:nvPr>
            <p:ph type="title"/>
          </p:nvPr>
        </p:nvSpPr>
        <p:spPr>
          <a:xfrm>
            <a:off x="1024128" y="192024"/>
            <a:ext cx="9720072" cy="566928"/>
          </a:xfrm>
        </p:spPr>
        <p:txBody>
          <a:bodyPr>
            <a:normAutofit/>
          </a:bodyPr>
          <a:lstStyle/>
          <a:p>
            <a:pPr algn="ctr"/>
            <a:r>
              <a:rPr lang="it-IT" sz="2800" dirty="0"/>
              <a:t>Delimitazione delle responsabilità</a:t>
            </a:r>
            <a:endParaRPr lang="it-IT" sz="2600" dirty="0"/>
          </a:p>
        </p:txBody>
      </p:sp>
      <p:sp>
        <p:nvSpPr>
          <p:cNvPr id="3" name="Segnaposto contenuto 2">
            <a:extLst>
              <a:ext uri="{FF2B5EF4-FFF2-40B4-BE49-F238E27FC236}">
                <a16:creationId xmlns:a16="http://schemas.microsoft.com/office/drawing/2014/main" id="{0B992346-B637-01BE-A6C7-A51B3CD39DF6}"/>
              </a:ext>
            </a:extLst>
          </p:cNvPr>
          <p:cNvSpPr>
            <a:spLocks noGrp="1"/>
          </p:cNvSpPr>
          <p:nvPr>
            <p:ph idx="1"/>
          </p:nvPr>
        </p:nvSpPr>
        <p:spPr>
          <a:xfrm>
            <a:off x="1024128" y="667512"/>
            <a:ext cx="10634472" cy="5641848"/>
          </a:xfrm>
        </p:spPr>
        <p:txBody>
          <a:bodyPr>
            <a:normAutofit fontScale="92500" lnSpcReduction="10000"/>
          </a:bodyPr>
          <a:lstStyle/>
          <a:p>
            <a:pPr algn="just"/>
            <a:r>
              <a:rPr lang="it-IT" dirty="0"/>
              <a:t>È essenziale distinguere chiaramente i ruoli e le responsabilità nella materia degli adeguati assetti. La confusione tra il perimetro del revisore e quello degli amministratori è uno degli errori concettuali più frequenti e pericolosi.</a:t>
            </a:r>
          </a:p>
          <a:p>
            <a:pPr algn="just"/>
            <a:r>
              <a:rPr lang="it-IT" b="1" dirty="0"/>
              <a:t>Cosa NON fa il revisore </a:t>
            </a:r>
          </a:p>
          <a:p>
            <a:pPr algn="just"/>
            <a:r>
              <a:rPr lang="it-IT" dirty="0"/>
              <a:t>La progettazione, l'implementazione e il mantenimento degli assetti che competono esclusivamente agli amministratori, ai sensi dell'art. 2086 c.c. </a:t>
            </a:r>
          </a:p>
          <a:p>
            <a:pPr algn="just"/>
            <a:r>
              <a:rPr lang="it-IT" b="1" dirty="0"/>
              <a:t>Cosa FA il revisore </a:t>
            </a:r>
          </a:p>
          <a:p>
            <a:pPr algn="just"/>
            <a:r>
              <a:rPr lang="it-IT" dirty="0"/>
              <a:t>La sua funzione è diversa e complementare. </a:t>
            </a:r>
          </a:p>
          <a:p>
            <a:pPr algn="just"/>
            <a:r>
              <a:rPr lang="it-IT" dirty="0"/>
              <a:t>Egli deve comprendere, valutare e considerare l'impatto degli assetti sull'attività di revisione e sul giudizio di bilancio: </a:t>
            </a:r>
          </a:p>
          <a:p>
            <a:pPr algn="just"/>
            <a:r>
              <a:rPr lang="it-IT" dirty="0"/>
              <a:t>• Comprendere gli assetti esistenti; </a:t>
            </a:r>
          </a:p>
          <a:p>
            <a:pPr algn="just"/>
            <a:r>
              <a:rPr lang="it-IT" dirty="0"/>
              <a:t>• Valutarne l'idoneità dell’informativa ;</a:t>
            </a:r>
          </a:p>
          <a:p>
            <a:pPr algn="just"/>
            <a:r>
              <a:rPr lang="it-IT" dirty="0"/>
              <a:t>• Collegare le carenze ai rischi di revisione; </a:t>
            </a:r>
          </a:p>
          <a:p>
            <a:pPr algn="just"/>
            <a:r>
              <a:rPr lang="it-IT" dirty="0"/>
              <a:t>• Determinare le risposte coerenti; </a:t>
            </a:r>
          </a:p>
          <a:p>
            <a:pPr algn="just"/>
            <a:r>
              <a:rPr lang="it-IT" dirty="0"/>
              <a:t>• Valutare l'impatto sulla continuità.</a:t>
            </a:r>
          </a:p>
        </p:txBody>
      </p:sp>
    </p:spTree>
    <p:extLst>
      <p:ext uri="{BB962C8B-B14F-4D97-AF65-F5344CB8AC3E}">
        <p14:creationId xmlns:p14="http://schemas.microsoft.com/office/powerpoint/2010/main" val="13606218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158539-7022-3DA4-8252-A2778A399E98}"/>
              </a:ext>
            </a:extLst>
          </p:cNvPr>
          <p:cNvSpPr>
            <a:spLocks noGrp="1"/>
          </p:cNvSpPr>
          <p:nvPr>
            <p:ph type="title"/>
          </p:nvPr>
        </p:nvSpPr>
        <p:spPr>
          <a:xfrm>
            <a:off x="1024128" y="585216"/>
            <a:ext cx="9720072" cy="521208"/>
          </a:xfrm>
        </p:spPr>
        <p:txBody>
          <a:bodyPr>
            <a:normAutofit/>
          </a:bodyPr>
          <a:lstStyle/>
          <a:p>
            <a:pPr algn="ctr"/>
            <a:r>
              <a:rPr lang="it-IT" sz="2600" dirty="0"/>
              <a:t>APPROCCIO AL RISCHIO</a:t>
            </a:r>
          </a:p>
        </p:txBody>
      </p:sp>
      <p:sp>
        <p:nvSpPr>
          <p:cNvPr id="3" name="Segnaposto contenuto 2">
            <a:extLst>
              <a:ext uri="{FF2B5EF4-FFF2-40B4-BE49-F238E27FC236}">
                <a16:creationId xmlns:a16="http://schemas.microsoft.com/office/drawing/2014/main" id="{93573647-6F02-0D7D-425D-3AAA2DB5AA4A}"/>
              </a:ext>
            </a:extLst>
          </p:cNvPr>
          <p:cNvSpPr>
            <a:spLocks noGrp="1"/>
          </p:cNvSpPr>
          <p:nvPr>
            <p:ph idx="1"/>
          </p:nvPr>
        </p:nvSpPr>
        <p:spPr>
          <a:xfrm>
            <a:off x="1024128" y="1179576"/>
            <a:ext cx="9720073" cy="5129784"/>
          </a:xfrm>
        </p:spPr>
        <p:txBody>
          <a:bodyPr>
            <a:normAutofit lnSpcReduction="10000"/>
          </a:bodyPr>
          <a:lstStyle/>
          <a:p>
            <a:pPr algn="just"/>
            <a:r>
              <a:rPr lang="it-IT" dirty="0"/>
              <a:t>L’attività di vigilanza sulla legge deve basarsi su un </a:t>
            </a:r>
            <a:r>
              <a:rPr lang="it-IT" b="1" dirty="0"/>
              <a:t>approccio al rischio </a:t>
            </a:r>
            <a:r>
              <a:rPr lang="it-IT" dirty="0"/>
              <a:t>per cui si deve concentrare su quelle norme, di legge e statutarie, che possano essere ritenute critiche in ragione della rilevanza degli effetti che il loro mancato rispetto possa comportare per la società. </a:t>
            </a:r>
          </a:p>
          <a:p>
            <a:pPr algn="just"/>
            <a:r>
              <a:rPr lang="it-IT" dirty="0"/>
              <a:t>Il Collegio sindacale deve, inoltre, vigilare sul rispetto dei </a:t>
            </a:r>
            <a:r>
              <a:rPr lang="it-IT" u="sng" dirty="0"/>
              <a:t>principi di corretta amministrazione </a:t>
            </a:r>
            <a:r>
              <a:rPr lang="it-IT" dirty="0"/>
              <a:t>→ </a:t>
            </a:r>
            <a:r>
              <a:rPr lang="it-IT" b="1" dirty="0"/>
              <a:t>business </a:t>
            </a:r>
            <a:r>
              <a:rPr lang="it-IT" b="1" dirty="0" err="1"/>
              <a:t>judgement</a:t>
            </a:r>
            <a:r>
              <a:rPr lang="it-IT" b="1" dirty="0"/>
              <a:t> rule</a:t>
            </a:r>
            <a:r>
              <a:rPr lang="it-IT" dirty="0"/>
              <a:t>. </a:t>
            </a:r>
          </a:p>
          <a:p>
            <a:pPr algn="just"/>
            <a:r>
              <a:rPr lang="it-IT" dirty="0"/>
              <a:t>Il collegio sindacale deve verificare che le decisioni assunte siano: </a:t>
            </a:r>
          </a:p>
          <a:p>
            <a:pPr algn="just"/>
            <a:r>
              <a:rPr lang="it-IT" dirty="0"/>
              <a:t>• improntate alla diligenza;</a:t>
            </a:r>
          </a:p>
          <a:p>
            <a:pPr algn="just"/>
            <a:r>
              <a:rPr lang="it-IT" dirty="0"/>
              <a:t>• prese nel rispetto degli elementi conosciuti e conoscibili dall’amministratore al momento della formazione; </a:t>
            </a:r>
          </a:p>
          <a:p>
            <a:pPr algn="just"/>
            <a:r>
              <a:rPr lang="it-IT" dirty="0"/>
              <a:t>• prese in assenza di interessi potenzialmente in contrasto con quelli della società o rispettando le previsioni normative qualora vi siano interessi degli amministratori. </a:t>
            </a:r>
          </a:p>
          <a:p>
            <a:pPr algn="just"/>
            <a:r>
              <a:rPr lang="it-IT" b="1" dirty="0"/>
              <a:t>IL COLLEGIO NON SI ESPRIME SULL’OPPORTUNITÀ DELLE SCELTE IMPRENDITORIALI COMPIUTE DAGLI AMMINISTRATORI</a:t>
            </a:r>
          </a:p>
        </p:txBody>
      </p:sp>
    </p:spTree>
    <p:extLst>
      <p:ext uri="{BB962C8B-B14F-4D97-AF65-F5344CB8AC3E}">
        <p14:creationId xmlns:p14="http://schemas.microsoft.com/office/powerpoint/2010/main" val="34629452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150C95-A1BF-2C84-5818-E4B847D12F71}"/>
              </a:ext>
            </a:extLst>
          </p:cNvPr>
          <p:cNvSpPr>
            <a:spLocks noGrp="1"/>
          </p:cNvSpPr>
          <p:nvPr>
            <p:ph type="title"/>
          </p:nvPr>
        </p:nvSpPr>
        <p:spPr>
          <a:xfrm>
            <a:off x="960120" y="269748"/>
            <a:ext cx="10479024" cy="557784"/>
          </a:xfrm>
        </p:spPr>
        <p:txBody>
          <a:bodyPr>
            <a:normAutofit/>
          </a:bodyPr>
          <a:lstStyle/>
          <a:p>
            <a:pPr algn="ctr"/>
            <a:r>
              <a:rPr lang="it-IT" sz="2800" dirty="0"/>
              <a:t>Contenuto dell'attività del revisore in relazione agli assetti </a:t>
            </a:r>
            <a:endParaRPr lang="it-IT" sz="2600" dirty="0"/>
          </a:p>
        </p:txBody>
      </p:sp>
      <p:sp>
        <p:nvSpPr>
          <p:cNvPr id="3" name="Segnaposto contenuto 2">
            <a:extLst>
              <a:ext uri="{FF2B5EF4-FFF2-40B4-BE49-F238E27FC236}">
                <a16:creationId xmlns:a16="http://schemas.microsoft.com/office/drawing/2014/main" id="{F4370996-B434-2A9D-B351-E1197DD1CBB9}"/>
              </a:ext>
            </a:extLst>
          </p:cNvPr>
          <p:cNvSpPr>
            <a:spLocks noGrp="1"/>
          </p:cNvSpPr>
          <p:nvPr>
            <p:ph idx="1"/>
          </p:nvPr>
        </p:nvSpPr>
        <p:spPr>
          <a:xfrm>
            <a:off x="777240" y="827532"/>
            <a:ext cx="10661904" cy="5637276"/>
          </a:xfrm>
        </p:spPr>
        <p:txBody>
          <a:bodyPr>
            <a:normAutofit fontScale="92500" lnSpcReduction="20000"/>
          </a:bodyPr>
          <a:lstStyle/>
          <a:p>
            <a:pPr algn="just"/>
            <a:r>
              <a:rPr lang="it-IT" dirty="0"/>
              <a:t>Nell'ambito dell'incarico di revisione legale, il revisore è tenuto a svolgere una serie di attività strutturate, che si inseriscono nel processo di pianificazione della revisione: </a:t>
            </a:r>
          </a:p>
          <a:p>
            <a:pPr algn="just"/>
            <a:r>
              <a:rPr lang="it-IT" dirty="0"/>
              <a:t>Comprendere gli assetti esistenti; </a:t>
            </a:r>
          </a:p>
          <a:p>
            <a:pPr algn="just"/>
            <a:r>
              <a:rPr lang="it-IT" dirty="0"/>
              <a:t>Acquisire una conoscenza approfondita della struttura organizzativa, amministrativa e contabile dell'impresa, attraverso documenti e interviste;</a:t>
            </a:r>
          </a:p>
          <a:p>
            <a:pPr algn="just"/>
            <a:r>
              <a:rPr lang="it-IT" dirty="0"/>
              <a:t>Valutare l'idoneità informativa; </a:t>
            </a:r>
          </a:p>
          <a:p>
            <a:pPr algn="just"/>
            <a:r>
              <a:rPr lang="it-IT" dirty="0"/>
              <a:t>Verificare se gli assetti sono idonei a produrre un'informativa finanziaria attendibile e tempestiva, presupposto della correttezza del bilancio;</a:t>
            </a:r>
          </a:p>
          <a:p>
            <a:pPr algn="just"/>
            <a:r>
              <a:rPr lang="it-IT" dirty="0"/>
              <a:t>Tradurre eventuali carenze rilevate in rischi di errori significativi, documentando il nesso logico nel fascicolo di revisione; </a:t>
            </a:r>
          </a:p>
          <a:p>
            <a:pPr algn="just"/>
            <a:r>
              <a:rPr lang="it-IT" dirty="0"/>
              <a:t>Progettare procedure di revisione proporzionate ai rischi identificati, ampliando test e verifiche dove necessario; </a:t>
            </a:r>
          </a:p>
          <a:p>
            <a:pPr algn="just"/>
            <a:r>
              <a:rPr lang="it-IT" dirty="0"/>
              <a:t>Valutare la continuità aziendale; </a:t>
            </a:r>
          </a:p>
          <a:p>
            <a:pPr algn="just"/>
            <a:r>
              <a:rPr lang="it-IT" dirty="0"/>
              <a:t>Qualora ne ricorrano i presupposti, adempiere agli obblighi di segnalazione previsti dall'art. 25-octies CCII. </a:t>
            </a:r>
          </a:p>
          <a:p>
            <a:pPr algn="just"/>
            <a:r>
              <a:rPr lang="it-IT" dirty="0"/>
              <a:t>Un assetto carente può aumentare il rischio intrinseco, ridurre l'affidabilità dei controlli interni, richiedere l'estensione delle procedure sostanziali e incidere sulla valutazione del </a:t>
            </a:r>
            <a:r>
              <a:rPr lang="it-IT" dirty="0" err="1"/>
              <a:t>going</a:t>
            </a:r>
            <a:r>
              <a:rPr lang="it-IT" dirty="0"/>
              <a:t> </a:t>
            </a:r>
            <a:r>
              <a:rPr lang="it-IT" dirty="0" err="1"/>
              <a:t>concern</a:t>
            </a:r>
            <a:r>
              <a:rPr lang="it-IT" dirty="0"/>
              <a:t>.</a:t>
            </a:r>
          </a:p>
        </p:txBody>
      </p:sp>
    </p:spTree>
    <p:extLst>
      <p:ext uri="{BB962C8B-B14F-4D97-AF65-F5344CB8AC3E}">
        <p14:creationId xmlns:p14="http://schemas.microsoft.com/office/powerpoint/2010/main" val="259745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5C8B3A-30D4-F207-0D45-7B142ADC27FD}"/>
              </a:ext>
            </a:extLst>
          </p:cNvPr>
          <p:cNvSpPr>
            <a:spLocks noGrp="1"/>
          </p:cNvSpPr>
          <p:nvPr>
            <p:ph type="title"/>
          </p:nvPr>
        </p:nvSpPr>
        <p:spPr>
          <a:xfrm>
            <a:off x="1024128" y="251460"/>
            <a:ext cx="9720072" cy="594360"/>
          </a:xfrm>
        </p:spPr>
        <p:txBody>
          <a:bodyPr>
            <a:normAutofit/>
          </a:bodyPr>
          <a:lstStyle/>
          <a:p>
            <a:pPr algn="ctr"/>
            <a:r>
              <a:rPr lang="it-IT" sz="2800" b="1" dirty="0"/>
              <a:t>Art.2086 comma 2 c.c.</a:t>
            </a:r>
            <a:endParaRPr lang="it-IT" sz="2800" dirty="0"/>
          </a:p>
        </p:txBody>
      </p:sp>
      <p:sp>
        <p:nvSpPr>
          <p:cNvPr id="3" name="Segnaposto contenuto 2">
            <a:extLst>
              <a:ext uri="{FF2B5EF4-FFF2-40B4-BE49-F238E27FC236}">
                <a16:creationId xmlns:a16="http://schemas.microsoft.com/office/drawing/2014/main" id="{CA549DD1-4529-322E-DB48-7EA73E458737}"/>
              </a:ext>
            </a:extLst>
          </p:cNvPr>
          <p:cNvSpPr>
            <a:spLocks noGrp="1"/>
          </p:cNvSpPr>
          <p:nvPr>
            <p:ph idx="1"/>
          </p:nvPr>
        </p:nvSpPr>
        <p:spPr>
          <a:xfrm>
            <a:off x="1024128" y="845820"/>
            <a:ext cx="9720073" cy="5463540"/>
          </a:xfrm>
        </p:spPr>
        <p:txBody>
          <a:bodyPr>
            <a:normAutofit lnSpcReduction="10000"/>
          </a:bodyPr>
          <a:lstStyle/>
          <a:p>
            <a:pPr algn="just"/>
            <a:r>
              <a:rPr lang="it-IT" dirty="0"/>
              <a:t>«L'imprenditore, che operi in </a:t>
            </a:r>
            <a:r>
              <a:rPr lang="it-IT" b="1" dirty="0"/>
              <a:t>forma societaria o collettiva</a:t>
            </a:r>
            <a:r>
              <a:rPr lang="it-IT" dirty="0"/>
              <a:t>, ha il dovere di istituire un </a:t>
            </a:r>
            <a:r>
              <a:rPr lang="it-IT" b="1" dirty="0"/>
              <a:t>assetto organizzativo, amministrativo e contabile adeguato </a:t>
            </a:r>
            <a:r>
              <a:rPr lang="it-IT" dirty="0"/>
              <a:t>alla natura e alle dimensioni dell'impresa, anche in funzione della </a:t>
            </a:r>
            <a:r>
              <a:rPr lang="it-IT" b="1" dirty="0"/>
              <a:t>rilevazione tempestiva della crisi dell'impresa e della perdita della continuità aziendale, </a:t>
            </a:r>
            <a:r>
              <a:rPr lang="it-IT" dirty="0"/>
              <a:t>nonché di attivarsi senza indugio per </a:t>
            </a:r>
            <a:r>
              <a:rPr lang="it-IT" b="1" dirty="0"/>
              <a:t>l'adozione e l'attuazione di uno degli strumenti </a:t>
            </a:r>
            <a:r>
              <a:rPr lang="it-IT" dirty="0"/>
              <a:t>previsti dall'ordinamento per il superamento della crisi e il recupero della continuità aziendale».</a:t>
            </a:r>
          </a:p>
          <a:p>
            <a:pPr algn="just"/>
            <a:r>
              <a:rPr lang="it-IT" dirty="0"/>
              <a:t>La norma introduce un obbligo espresso e tipizzato in capo all'imprenditore collettivo e trasforma l'adeguatezza degli assetti da criterio di buona gestione a parametro giuridico di diligenza qualificata.</a:t>
            </a:r>
          </a:p>
          <a:p>
            <a:pPr algn="just"/>
            <a:r>
              <a:rPr lang="it-IT" b="1" dirty="0"/>
              <a:t>Obbligo strutturale</a:t>
            </a:r>
            <a:r>
              <a:rPr lang="it-IT" dirty="0"/>
              <a:t>: Non si tratta di un dovere meramente formale, ma di un obbligo che incide direttamente sulla responsabilità gestoria. </a:t>
            </a:r>
          </a:p>
          <a:p>
            <a:pPr algn="just"/>
            <a:r>
              <a:rPr lang="it-IT" b="1" dirty="0"/>
              <a:t>Coordinamento con art. 2392 c.c.</a:t>
            </a:r>
            <a:r>
              <a:rPr lang="it-IT" dirty="0"/>
              <a:t>: L'obbligo si coordina con la disciplina della responsabilità degli amministratori; l'inadeguatezza dell'assetto può configurare violazione del dovere di diligenza (artt. 2381-bis e 2381-ter). </a:t>
            </a:r>
          </a:p>
          <a:p>
            <a:pPr algn="just"/>
            <a:r>
              <a:rPr lang="it-IT" b="1" dirty="0"/>
              <a:t>Finalità preventiva</a:t>
            </a:r>
            <a:r>
              <a:rPr lang="it-IT" dirty="0"/>
              <a:t>: L'assetto deve essere orientato alla tempestiva rilevazione della crisi e alla preservazione della continuità aziendale nel tempo.</a:t>
            </a:r>
          </a:p>
        </p:txBody>
      </p:sp>
    </p:spTree>
    <p:extLst>
      <p:ext uri="{BB962C8B-B14F-4D97-AF65-F5344CB8AC3E}">
        <p14:creationId xmlns:p14="http://schemas.microsoft.com/office/powerpoint/2010/main" val="15069544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FD9D4D-1E1A-34B8-EC65-286C7FF0B133}"/>
              </a:ext>
            </a:extLst>
          </p:cNvPr>
          <p:cNvSpPr>
            <a:spLocks noGrp="1"/>
          </p:cNvSpPr>
          <p:nvPr>
            <p:ph type="title"/>
          </p:nvPr>
        </p:nvSpPr>
        <p:spPr>
          <a:xfrm>
            <a:off x="1024128" y="585216"/>
            <a:ext cx="9720072" cy="475488"/>
          </a:xfrm>
        </p:spPr>
        <p:txBody>
          <a:bodyPr>
            <a:normAutofit/>
          </a:bodyPr>
          <a:lstStyle/>
          <a:p>
            <a:pPr algn="ctr"/>
            <a:r>
              <a:rPr lang="it-IT" sz="2800" dirty="0"/>
              <a:t>Gli assetti come determinante del rischio di revisione</a:t>
            </a:r>
            <a:endParaRPr lang="it-IT" sz="2600" dirty="0"/>
          </a:p>
        </p:txBody>
      </p:sp>
      <p:sp>
        <p:nvSpPr>
          <p:cNvPr id="3" name="Segnaposto contenuto 2">
            <a:extLst>
              <a:ext uri="{FF2B5EF4-FFF2-40B4-BE49-F238E27FC236}">
                <a16:creationId xmlns:a16="http://schemas.microsoft.com/office/drawing/2014/main" id="{AC7A5D12-3242-E1BD-8EC1-346783B97EDF}"/>
              </a:ext>
            </a:extLst>
          </p:cNvPr>
          <p:cNvSpPr>
            <a:spLocks noGrp="1"/>
          </p:cNvSpPr>
          <p:nvPr>
            <p:ph idx="1"/>
          </p:nvPr>
        </p:nvSpPr>
        <p:spPr>
          <a:xfrm>
            <a:off x="1024128" y="1060704"/>
            <a:ext cx="9720073" cy="5248656"/>
          </a:xfrm>
        </p:spPr>
        <p:txBody>
          <a:bodyPr>
            <a:normAutofit/>
          </a:bodyPr>
          <a:lstStyle/>
          <a:p>
            <a:pPr algn="just"/>
            <a:r>
              <a:rPr lang="it-IT" dirty="0"/>
              <a:t>Nel modello di revisione basato sul rischio, la comprensione dell'impresa e del sistema di controllo interno è il presupposto per l'identificazione dei rischi di errori significativi. Gli assetti rappresentano la struttura portante di tale sistema. Se l'organizzazione è accentrata, priva di segregazione delle funzioni o sprovvista di strumenti previsionali, il revisore dovrà necessariamente modificare la propria strategia di revisione:</a:t>
            </a:r>
          </a:p>
          <a:p>
            <a:pPr algn="just"/>
            <a:r>
              <a:rPr lang="it-IT" dirty="0"/>
              <a:t>Incrementare il livello di </a:t>
            </a:r>
            <a:r>
              <a:rPr lang="it-IT" b="1" dirty="0"/>
              <a:t>scetticismo professionale </a:t>
            </a:r>
            <a:r>
              <a:rPr lang="it-IT" dirty="0"/>
              <a:t>nell'esame delle evidenze e delle dichiarazioni del management;</a:t>
            </a:r>
          </a:p>
          <a:p>
            <a:pPr algn="just"/>
            <a:r>
              <a:rPr lang="it-IT" dirty="0"/>
              <a:t>Ridurre l'affidamento sui </a:t>
            </a:r>
            <a:r>
              <a:rPr lang="it-IT" b="1" dirty="0"/>
              <a:t>controlli interni</a:t>
            </a:r>
            <a:r>
              <a:rPr lang="it-IT" dirty="0"/>
              <a:t>, privilegiando verifiche sostanziali dirette; </a:t>
            </a:r>
          </a:p>
          <a:p>
            <a:pPr algn="just"/>
            <a:r>
              <a:rPr lang="it-IT" dirty="0"/>
              <a:t>Ampliare i </a:t>
            </a:r>
            <a:r>
              <a:rPr lang="it-IT" b="1" dirty="0"/>
              <a:t>test di dettaglio </a:t>
            </a:r>
            <a:r>
              <a:rPr lang="it-IT" dirty="0"/>
              <a:t>per compensare la minore affidabilità dei controlli interni dell'impresa; </a:t>
            </a:r>
          </a:p>
          <a:p>
            <a:pPr algn="just"/>
            <a:r>
              <a:rPr lang="it-IT" dirty="0"/>
              <a:t>Effettuare </a:t>
            </a:r>
            <a:r>
              <a:rPr lang="it-IT" b="1" dirty="0"/>
              <a:t>verifiche indipendenti </a:t>
            </a:r>
            <a:r>
              <a:rPr lang="it-IT" dirty="0"/>
              <a:t>sui dati prospettici e sulle stime del management.</a:t>
            </a:r>
          </a:p>
          <a:p>
            <a:pPr algn="just"/>
            <a:r>
              <a:rPr lang="it-IT" dirty="0"/>
              <a:t>L'adeguatezza degli assetti non è un tema "collaterale" alla revisione, ma una componente centrale della valutazione del rischio.</a:t>
            </a:r>
          </a:p>
        </p:txBody>
      </p:sp>
    </p:spTree>
    <p:extLst>
      <p:ext uri="{BB962C8B-B14F-4D97-AF65-F5344CB8AC3E}">
        <p14:creationId xmlns:p14="http://schemas.microsoft.com/office/powerpoint/2010/main" val="24346874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1768BF-6A18-E52B-4D62-79F6AA71EC50}"/>
              </a:ext>
            </a:extLst>
          </p:cNvPr>
          <p:cNvSpPr>
            <a:spLocks noGrp="1"/>
          </p:cNvSpPr>
          <p:nvPr>
            <p:ph type="title"/>
          </p:nvPr>
        </p:nvSpPr>
        <p:spPr>
          <a:xfrm>
            <a:off x="1024128" y="283464"/>
            <a:ext cx="9720072" cy="530352"/>
          </a:xfrm>
        </p:spPr>
        <p:txBody>
          <a:bodyPr>
            <a:normAutofit fontScale="90000"/>
          </a:bodyPr>
          <a:lstStyle/>
          <a:p>
            <a:pPr algn="ctr"/>
            <a:r>
              <a:rPr lang="it-IT" dirty="0"/>
              <a:t>Segregazione delle funzioni</a:t>
            </a:r>
          </a:p>
        </p:txBody>
      </p:sp>
      <p:sp>
        <p:nvSpPr>
          <p:cNvPr id="3" name="Segnaposto contenuto 2">
            <a:extLst>
              <a:ext uri="{FF2B5EF4-FFF2-40B4-BE49-F238E27FC236}">
                <a16:creationId xmlns:a16="http://schemas.microsoft.com/office/drawing/2014/main" id="{2F16520B-2420-A3FF-000D-9D2F4973B43C}"/>
              </a:ext>
            </a:extLst>
          </p:cNvPr>
          <p:cNvSpPr>
            <a:spLocks noGrp="1"/>
          </p:cNvSpPr>
          <p:nvPr>
            <p:ph idx="1"/>
          </p:nvPr>
        </p:nvSpPr>
        <p:spPr>
          <a:xfrm>
            <a:off x="1024128" y="886968"/>
            <a:ext cx="10351008" cy="5687568"/>
          </a:xfrm>
        </p:spPr>
        <p:txBody>
          <a:bodyPr>
            <a:normAutofit fontScale="85000" lnSpcReduction="20000"/>
          </a:bodyPr>
          <a:lstStyle/>
          <a:p>
            <a:pPr algn="just"/>
            <a:r>
              <a:rPr lang="it-IT" dirty="0"/>
              <a:t>La segregazione delle funzioni è il principio cardine del controllo organizzativo. Prevede la separazione tra tre momenti fondamentali di ogni processo. </a:t>
            </a:r>
          </a:p>
          <a:p>
            <a:r>
              <a:rPr lang="it-IT" b="1" dirty="0"/>
              <a:t>Autorizzazione</a:t>
            </a:r>
            <a:r>
              <a:rPr lang="it-IT" dirty="0"/>
              <a:t>: Chi decide e approva l'operazione </a:t>
            </a:r>
          </a:p>
          <a:p>
            <a:r>
              <a:rPr lang="it-IT" b="1" dirty="0"/>
              <a:t>Esecuzione</a:t>
            </a:r>
            <a:r>
              <a:rPr lang="it-IT" dirty="0"/>
              <a:t>: Chi materialmente svolge l'operazione </a:t>
            </a:r>
          </a:p>
          <a:p>
            <a:r>
              <a:rPr lang="it-IT" b="1" dirty="0"/>
              <a:t>Controllo</a:t>
            </a:r>
            <a:r>
              <a:rPr lang="it-IT" dirty="0"/>
              <a:t>: Chi verifica la correttezza dell'operazione</a:t>
            </a:r>
          </a:p>
          <a:p>
            <a:r>
              <a:rPr lang="it-IT" b="1" i="1" u="sng" dirty="0"/>
              <a:t>Rischio tipico: concentrazione </a:t>
            </a:r>
          </a:p>
          <a:p>
            <a:r>
              <a:rPr lang="it-IT" dirty="0"/>
              <a:t>La stessa persona registra fatture, predispone bonifici, esegue pagamenti e riconcilia banca. </a:t>
            </a:r>
          </a:p>
          <a:p>
            <a:r>
              <a:rPr lang="it-IT" dirty="0"/>
              <a:t>Rischi: pagamenti fittizi, frodi interne, errori non intercettati. </a:t>
            </a:r>
          </a:p>
          <a:p>
            <a:pPr algn="just"/>
            <a:r>
              <a:rPr lang="it-IT" dirty="0"/>
              <a:t>Quando la segregazione completa non è possibile, occorre implementare </a:t>
            </a:r>
            <a:r>
              <a:rPr lang="it-IT" b="1" dirty="0"/>
              <a:t>controlli compensativi </a:t>
            </a:r>
            <a:r>
              <a:rPr lang="it-IT" dirty="0"/>
              <a:t>documentati: </a:t>
            </a:r>
          </a:p>
          <a:p>
            <a:pPr algn="just"/>
            <a:r>
              <a:rPr lang="it-IT" dirty="0"/>
              <a:t>• Approvazione settimanale elenco pagamenti firmata; </a:t>
            </a:r>
          </a:p>
          <a:p>
            <a:pPr algn="just"/>
            <a:r>
              <a:rPr lang="it-IT" dirty="0"/>
              <a:t>• Verifica casuale fatture sottostanti; </a:t>
            </a:r>
          </a:p>
          <a:p>
            <a:pPr algn="just"/>
            <a:r>
              <a:rPr lang="it-IT" dirty="0"/>
              <a:t>• Controllo mensile estratto conto dell'amministratore; </a:t>
            </a:r>
          </a:p>
          <a:p>
            <a:pPr algn="just"/>
            <a:r>
              <a:rPr lang="it-IT" dirty="0"/>
              <a:t>• Doppia firma per pagamenti sopra soglia.</a:t>
            </a:r>
          </a:p>
          <a:p>
            <a:pPr algn="ctr"/>
            <a:r>
              <a:rPr lang="it-IT" b="1" dirty="0"/>
              <a:t>Un controllo dichiarato ma non documentato equivale a controllo inesistente.</a:t>
            </a:r>
          </a:p>
        </p:txBody>
      </p:sp>
    </p:spTree>
    <p:extLst>
      <p:ext uri="{BB962C8B-B14F-4D97-AF65-F5344CB8AC3E}">
        <p14:creationId xmlns:p14="http://schemas.microsoft.com/office/powerpoint/2010/main" val="28956026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ABA5AC-838E-A047-F2FE-9C6D4380A52C}"/>
              </a:ext>
            </a:extLst>
          </p:cNvPr>
          <p:cNvSpPr>
            <a:spLocks noGrp="1"/>
          </p:cNvSpPr>
          <p:nvPr>
            <p:ph type="title"/>
          </p:nvPr>
        </p:nvSpPr>
        <p:spPr>
          <a:xfrm>
            <a:off x="1024128" y="585216"/>
            <a:ext cx="9720072" cy="548640"/>
          </a:xfrm>
        </p:spPr>
        <p:txBody>
          <a:bodyPr>
            <a:normAutofit/>
          </a:bodyPr>
          <a:lstStyle/>
          <a:p>
            <a:pPr algn="ctr"/>
            <a:r>
              <a:rPr lang="it-IT" sz="3200" dirty="0"/>
              <a:t>struttura, responsabilità e verifiche</a:t>
            </a:r>
          </a:p>
        </p:txBody>
      </p:sp>
      <p:sp>
        <p:nvSpPr>
          <p:cNvPr id="3" name="Segnaposto contenuto 2">
            <a:extLst>
              <a:ext uri="{FF2B5EF4-FFF2-40B4-BE49-F238E27FC236}">
                <a16:creationId xmlns:a16="http://schemas.microsoft.com/office/drawing/2014/main" id="{9FA6917F-2F83-53AC-35D9-12B234224266}"/>
              </a:ext>
            </a:extLst>
          </p:cNvPr>
          <p:cNvSpPr>
            <a:spLocks noGrp="1"/>
          </p:cNvSpPr>
          <p:nvPr>
            <p:ph idx="1"/>
          </p:nvPr>
        </p:nvSpPr>
        <p:spPr>
          <a:xfrm>
            <a:off x="1024128" y="1133856"/>
            <a:ext cx="9720073" cy="5175504"/>
          </a:xfrm>
        </p:spPr>
        <p:txBody>
          <a:bodyPr/>
          <a:lstStyle/>
          <a:p>
            <a:pPr algn="just"/>
            <a:r>
              <a:rPr lang="it-IT" dirty="0"/>
              <a:t>L'assetto organizzativo rappresenta la struttura portante dell'impresa. Non è un documento "da esibire", ma un sistema di distribuzione di responsabilità, poteri decisionali, funzioni operative e presidi di controllo. </a:t>
            </a:r>
          </a:p>
          <a:p>
            <a:pPr algn="just"/>
            <a:r>
              <a:rPr lang="it-IT" dirty="0"/>
              <a:t>Ai sensi dell'art. 2086, comma 2, c.c., deve essere adeguato alla natura e alle dimensioni dell'impresa. </a:t>
            </a:r>
          </a:p>
          <a:p>
            <a:r>
              <a:rPr lang="it-IT" dirty="0"/>
              <a:t>In termini sostanziali, ciò implica una struttura interna:</a:t>
            </a:r>
          </a:p>
          <a:p>
            <a:r>
              <a:rPr lang="it-IT" b="1" dirty="0"/>
              <a:t>Coerente</a:t>
            </a:r>
            <a:r>
              <a:rPr lang="it-IT" dirty="0"/>
              <a:t> con la complessità operativa dell'impresa;</a:t>
            </a:r>
          </a:p>
          <a:p>
            <a:r>
              <a:rPr lang="it-IT" b="1" dirty="0"/>
              <a:t>Capace di prevenire </a:t>
            </a:r>
            <a:r>
              <a:rPr lang="it-IT" dirty="0"/>
              <a:t>errori e frodi attraverso presidi adeguati;</a:t>
            </a:r>
          </a:p>
          <a:p>
            <a:r>
              <a:rPr lang="it-IT" b="1" dirty="0"/>
              <a:t>Funzionale</a:t>
            </a:r>
            <a:r>
              <a:rPr lang="it-IT" dirty="0"/>
              <a:t> alla produzione di informazioni attendibili. </a:t>
            </a:r>
          </a:p>
          <a:p>
            <a:pPr algn="just"/>
            <a:r>
              <a:rPr lang="it-IT" dirty="0"/>
              <a:t>Nella prospettiva del revisore, l'assetto organizzativo è parte integrante della comprensione del sistema di controllo interno (ISA 315) e incide direttamente sul rischio di revisione e sulla valutazione della continuità aziendale (ISA 570).</a:t>
            </a:r>
          </a:p>
        </p:txBody>
      </p:sp>
    </p:spTree>
    <p:extLst>
      <p:ext uri="{BB962C8B-B14F-4D97-AF65-F5344CB8AC3E}">
        <p14:creationId xmlns:p14="http://schemas.microsoft.com/office/powerpoint/2010/main" val="22819256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45BC60-ED0B-AF10-4931-FC011FD63D6E}"/>
              </a:ext>
            </a:extLst>
          </p:cNvPr>
          <p:cNvSpPr>
            <a:spLocks noGrp="1"/>
          </p:cNvSpPr>
          <p:nvPr>
            <p:ph type="title"/>
          </p:nvPr>
        </p:nvSpPr>
        <p:spPr>
          <a:xfrm>
            <a:off x="1024128" y="585216"/>
            <a:ext cx="9720072" cy="539496"/>
          </a:xfrm>
        </p:spPr>
        <p:txBody>
          <a:bodyPr>
            <a:normAutofit/>
          </a:bodyPr>
          <a:lstStyle/>
          <a:p>
            <a:pPr algn="ctr"/>
            <a:r>
              <a:rPr lang="it-IT" sz="2600" dirty="0"/>
              <a:t>ASSETTO ORGANIZZATIVO</a:t>
            </a:r>
          </a:p>
        </p:txBody>
      </p:sp>
      <p:sp>
        <p:nvSpPr>
          <p:cNvPr id="3" name="Segnaposto contenuto 2">
            <a:extLst>
              <a:ext uri="{FF2B5EF4-FFF2-40B4-BE49-F238E27FC236}">
                <a16:creationId xmlns:a16="http://schemas.microsoft.com/office/drawing/2014/main" id="{CB2BC708-2FEE-466E-8A3D-9CF4F6C11420}"/>
              </a:ext>
            </a:extLst>
          </p:cNvPr>
          <p:cNvSpPr>
            <a:spLocks noGrp="1"/>
          </p:cNvSpPr>
          <p:nvPr>
            <p:ph idx="1"/>
          </p:nvPr>
        </p:nvSpPr>
        <p:spPr>
          <a:xfrm>
            <a:off x="1024128" y="1216152"/>
            <a:ext cx="9720073" cy="5093208"/>
          </a:xfrm>
        </p:spPr>
        <p:txBody>
          <a:bodyPr>
            <a:normAutofit/>
          </a:bodyPr>
          <a:lstStyle/>
          <a:p>
            <a:pPr algn="just"/>
            <a:r>
              <a:rPr lang="it-IT" dirty="0"/>
              <a:t>Deve essere adeguato alla </a:t>
            </a:r>
            <a:r>
              <a:rPr lang="it-IT" b="1" dirty="0"/>
              <a:t>natura</a:t>
            </a:r>
            <a:r>
              <a:rPr lang="it-IT" dirty="0"/>
              <a:t>: </a:t>
            </a:r>
          </a:p>
          <a:p>
            <a:pPr algn="just"/>
            <a:r>
              <a:rPr lang="it-IT" dirty="0"/>
              <a:t>✓ modesta dimensione permette assetti più semplificati che devono divenire articolati al crescere della struttura; </a:t>
            </a:r>
          </a:p>
          <a:p>
            <a:pPr algn="just"/>
            <a:r>
              <a:rPr lang="it-IT" dirty="0"/>
              <a:t>✓ cura dell’informatizzazione e contenimento della manualità per limitare la discrezionalità.</a:t>
            </a:r>
          </a:p>
          <a:p>
            <a:pPr algn="just"/>
            <a:r>
              <a:rPr lang="it-IT" dirty="0"/>
              <a:t>Il Collegio sindacale deve utilizzare informazioni </a:t>
            </a:r>
            <a:r>
              <a:rPr lang="it-IT" b="1" dirty="0"/>
              <a:t>scambiate</a:t>
            </a:r>
            <a:r>
              <a:rPr lang="it-IT" dirty="0"/>
              <a:t> con il </a:t>
            </a:r>
            <a:r>
              <a:rPr lang="it-IT" b="1" dirty="0"/>
              <a:t>revisore legale</a:t>
            </a:r>
            <a:r>
              <a:rPr lang="it-IT" dirty="0"/>
              <a:t>, con </a:t>
            </a:r>
            <a:r>
              <a:rPr lang="it-IT" b="1" dirty="0"/>
              <a:t>l’</a:t>
            </a:r>
            <a:r>
              <a:rPr lang="it-IT" b="1" dirty="0" err="1"/>
              <a:t>internal</a:t>
            </a:r>
            <a:r>
              <a:rPr lang="it-IT" b="1" dirty="0"/>
              <a:t> audit </a:t>
            </a:r>
            <a:r>
              <a:rPr lang="it-IT" dirty="0"/>
              <a:t>e con </a:t>
            </a:r>
            <a:r>
              <a:rPr lang="it-IT" b="1" dirty="0"/>
              <a:t>l’organismo di vigilanza </a:t>
            </a:r>
            <a:r>
              <a:rPr lang="it-IT" dirty="0"/>
              <a:t>con una periodicità a discrezione dello stesso, attraverso:</a:t>
            </a:r>
          </a:p>
          <a:p>
            <a:pPr algn="just"/>
            <a:r>
              <a:rPr lang="it-IT" dirty="0"/>
              <a:t>• Test a campione; </a:t>
            </a:r>
          </a:p>
          <a:p>
            <a:pPr algn="just"/>
            <a:r>
              <a:rPr lang="it-IT" dirty="0"/>
              <a:t>• Check list; </a:t>
            </a:r>
          </a:p>
          <a:p>
            <a:pPr algn="just"/>
            <a:r>
              <a:rPr lang="it-IT" dirty="0"/>
              <a:t>• Lista particolareggiata di cui al Decreto Dirigenziale.</a:t>
            </a:r>
          </a:p>
        </p:txBody>
      </p:sp>
    </p:spTree>
    <p:extLst>
      <p:ext uri="{BB962C8B-B14F-4D97-AF65-F5344CB8AC3E}">
        <p14:creationId xmlns:p14="http://schemas.microsoft.com/office/powerpoint/2010/main" val="767969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56F4D1-2450-9BE5-21B3-1E39C9CB6C44}"/>
              </a:ext>
            </a:extLst>
          </p:cNvPr>
          <p:cNvSpPr>
            <a:spLocks noGrp="1"/>
          </p:cNvSpPr>
          <p:nvPr>
            <p:ph type="title"/>
          </p:nvPr>
        </p:nvSpPr>
        <p:spPr>
          <a:xfrm>
            <a:off x="1024128" y="585216"/>
            <a:ext cx="9720072" cy="502920"/>
          </a:xfrm>
        </p:spPr>
        <p:txBody>
          <a:bodyPr>
            <a:normAutofit/>
          </a:bodyPr>
          <a:lstStyle/>
          <a:p>
            <a:pPr algn="ctr"/>
            <a:r>
              <a:rPr lang="it-IT" sz="2800" dirty="0"/>
              <a:t>Norme di Comportamento C. S. nelle società non quotate</a:t>
            </a:r>
            <a:endParaRPr lang="it-IT" sz="2600" dirty="0"/>
          </a:p>
        </p:txBody>
      </p:sp>
      <p:sp>
        <p:nvSpPr>
          <p:cNvPr id="3" name="Segnaposto contenuto 2">
            <a:extLst>
              <a:ext uri="{FF2B5EF4-FFF2-40B4-BE49-F238E27FC236}">
                <a16:creationId xmlns:a16="http://schemas.microsoft.com/office/drawing/2014/main" id="{53DF326B-2ECC-28B2-AD08-F075927E9449}"/>
              </a:ext>
            </a:extLst>
          </p:cNvPr>
          <p:cNvSpPr>
            <a:spLocks noGrp="1"/>
          </p:cNvSpPr>
          <p:nvPr>
            <p:ph idx="1"/>
          </p:nvPr>
        </p:nvSpPr>
        <p:spPr>
          <a:xfrm>
            <a:off x="1024128" y="1152144"/>
            <a:ext cx="9720073" cy="5157216"/>
          </a:xfrm>
        </p:spPr>
        <p:txBody>
          <a:bodyPr/>
          <a:lstStyle/>
          <a:p>
            <a:r>
              <a:rPr lang="it-IT" b="1" dirty="0"/>
              <a:t>Norma 3.5 </a:t>
            </a:r>
            <a:r>
              <a:rPr lang="it-IT" i="1" u="sng" dirty="0"/>
              <a:t>Vigilanza sull’adeguatezza e sul funzionamento dell’assetto organizzativo</a:t>
            </a:r>
          </a:p>
          <a:p>
            <a:r>
              <a:rPr lang="it-IT" dirty="0"/>
              <a:t>Il Collegio sindacale deve verificare:</a:t>
            </a:r>
          </a:p>
          <a:p>
            <a:pPr algn="just"/>
            <a:r>
              <a:rPr lang="it-IT" dirty="0"/>
              <a:t>a) il sistema di </a:t>
            </a:r>
            <a:r>
              <a:rPr lang="it-IT" dirty="0" err="1"/>
              <a:t>funzionigramma</a:t>
            </a:r>
            <a:r>
              <a:rPr lang="it-IT" dirty="0"/>
              <a:t> e di organigramma e, in particolare, il complesso delle direttive e delle procedure stabilite per garantire che il potere decisionale sia assegnato ed effettivamente esercitato ad un appropriato livello di competenza e responsabilità; </a:t>
            </a:r>
          </a:p>
          <a:p>
            <a:pPr algn="just"/>
            <a:r>
              <a:rPr lang="it-IT" dirty="0"/>
              <a:t>b) il complesso procedurale di controllo. </a:t>
            </a:r>
          </a:p>
          <a:p>
            <a:pPr algn="just"/>
            <a:r>
              <a:rPr lang="it-IT" dirty="0"/>
              <a:t>La struttura dev’essere compatibile alle </a:t>
            </a:r>
            <a:r>
              <a:rPr lang="it-IT" b="1" dirty="0"/>
              <a:t>dimensioni </a:t>
            </a:r>
            <a:r>
              <a:rPr lang="it-IT" dirty="0"/>
              <a:t>della società, alla </a:t>
            </a:r>
            <a:r>
              <a:rPr lang="it-IT" b="1" dirty="0"/>
              <a:t>natura</a:t>
            </a:r>
            <a:r>
              <a:rPr lang="it-IT" dirty="0"/>
              <a:t> e alle modalità di perseguimento dell’oggetto sociale, nonché alla rilevazione tempestiva degli indizi di crisi e di perdita di continuità aziendale e possa quindi consentire agli amministratori preposti l’adozione di misure idonee alla sua rilevazione e alla sua composizione. </a:t>
            </a:r>
          </a:p>
        </p:txBody>
      </p:sp>
    </p:spTree>
    <p:extLst>
      <p:ext uri="{BB962C8B-B14F-4D97-AF65-F5344CB8AC3E}">
        <p14:creationId xmlns:p14="http://schemas.microsoft.com/office/powerpoint/2010/main" val="8749687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D0AB4E-2DC5-209F-3EFC-67D99D9B4C56}"/>
              </a:ext>
            </a:extLst>
          </p:cNvPr>
          <p:cNvSpPr>
            <a:spLocks noGrp="1"/>
          </p:cNvSpPr>
          <p:nvPr>
            <p:ph type="title"/>
          </p:nvPr>
        </p:nvSpPr>
        <p:spPr>
          <a:xfrm>
            <a:off x="1024129" y="210312"/>
            <a:ext cx="9720072" cy="512064"/>
          </a:xfrm>
        </p:spPr>
        <p:txBody>
          <a:bodyPr>
            <a:normAutofit/>
          </a:bodyPr>
          <a:lstStyle/>
          <a:p>
            <a:pPr algn="ctr"/>
            <a:r>
              <a:rPr lang="it-IT" sz="2800" b="1" dirty="0"/>
              <a:t>Norma 3.5 </a:t>
            </a:r>
          </a:p>
        </p:txBody>
      </p:sp>
      <p:sp>
        <p:nvSpPr>
          <p:cNvPr id="3" name="Segnaposto contenuto 2">
            <a:extLst>
              <a:ext uri="{FF2B5EF4-FFF2-40B4-BE49-F238E27FC236}">
                <a16:creationId xmlns:a16="http://schemas.microsoft.com/office/drawing/2014/main" id="{0F3AFC2A-05C4-E17F-5303-19D7E7FEF7EB}"/>
              </a:ext>
            </a:extLst>
          </p:cNvPr>
          <p:cNvSpPr>
            <a:spLocks noGrp="1"/>
          </p:cNvSpPr>
          <p:nvPr>
            <p:ph idx="1"/>
          </p:nvPr>
        </p:nvSpPr>
        <p:spPr>
          <a:xfrm>
            <a:off x="1024128" y="722376"/>
            <a:ext cx="10332720" cy="5925312"/>
          </a:xfrm>
        </p:spPr>
        <p:txBody>
          <a:bodyPr>
            <a:normAutofit fontScale="92500" lnSpcReduction="10000"/>
          </a:bodyPr>
          <a:lstStyle/>
          <a:p>
            <a:pPr algn="just"/>
            <a:r>
              <a:rPr lang="it-IT" dirty="0"/>
              <a:t>In via generale, un assetto organizzativo può definirsi adeguato quando presenta i seguenti requisiti, in relazione alle dimensioni e alla complessità della società, alla natura e alle modalità di perseguimento dell’oggetto sociale:</a:t>
            </a:r>
          </a:p>
          <a:p>
            <a:pPr algn="just"/>
            <a:r>
              <a:rPr lang="it-IT" dirty="0"/>
              <a:t>• organizzazione gerarchica;</a:t>
            </a:r>
          </a:p>
          <a:p>
            <a:pPr algn="just"/>
            <a:r>
              <a:rPr lang="it-IT" dirty="0"/>
              <a:t>• redazione di un organigramma aziendale con chiara identificazione delle funzioni, dei compiti e delle linee di responsabilità; </a:t>
            </a:r>
          </a:p>
          <a:p>
            <a:pPr algn="just"/>
            <a:r>
              <a:rPr lang="it-IT" dirty="0"/>
              <a:t>• esercizio dell’attività decisionale e direttiva della società da parte dell’amministratore delegato nonché dei soggetti ai quali sono attribuiti i relativi poteri; </a:t>
            </a:r>
          </a:p>
          <a:p>
            <a:pPr algn="just"/>
            <a:r>
              <a:rPr lang="it-IT" dirty="0"/>
              <a:t>• sussistenza di procedure che assicurano l’efficienza e l’efficacia della gestione dei rischi e del sistema di controllo, nonché la completezza, la tempestività, l’attendibilità e l’efficacia dei flussi informativi anche con riferimento alle società controllate; </a:t>
            </a:r>
          </a:p>
          <a:p>
            <a:pPr algn="just"/>
            <a:r>
              <a:rPr lang="it-IT" dirty="0"/>
              <a:t>• esistenza di procedure che assicurino la presenza di personale con adeguata professionalità e competenza a svolgere le funzioni assegnate; </a:t>
            </a:r>
          </a:p>
          <a:p>
            <a:pPr algn="just"/>
            <a:r>
              <a:rPr lang="it-IT" dirty="0"/>
              <a:t>• presenza di direttive e di procedure aziendali, loro aggiornamento periodico ed effettiva diffusione; </a:t>
            </a:r>
          </a:p>
          <a:p>
            <a:pPr algn="just"/>
            <a:r>
              <a:rPr lang="it-IT" dirty="0"/>
              <a:t>• sussistenza dell’attività di direzione e coordinamento da parte della “Capogruppo”. </a:t>
            </a:r>
          </a:p>
          <a:p>
            <a:pPr algn="just"/>
            <a:r>
              <a:rPr lang="it-IT" dirty="0"/>
              <a:t>Se vi è evidenza di </a:t>
            </a:r>
            <a:r>
              <a:rPr lang="it-IT" b="1" dirty="0"/>
              <a:t>rischi di inadeguatezza</a:t>
            </a:r>
            <a:r>
              <a:rPr lang="it-IT" dirty="0"/>
              <a:t> → richiesta di immediata adozione di azioni correttive e monitoraggio della realizzazione di tali azioni (possibile attivazione rimedi previsti dalla legge).</a:t>
            </a:r>
          </a:p>
        </p:txBody>
      </p:sp>
    </p:spTree>
    <p:extLst>
      <p:ext uri="{BB962C8B-B14F-4D97-AF65-F5344CB8AC3E}">
        <p14:creationId xmlns:p14="http://schemas.microsoft.com/office/powerpoint/2010/main" val="9680525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31A94B-BDC5-1F45-1B13-1D2100EF598B}"/>
              </a:ext>
            </a:extLst>
          </p:cNvPr>
          <p:cNvSpPr>
            <a:spLocks noGrp="1"/>
          </p:cNvSpPr>
          <p:nvPr>
            <p:ph type="title"/>
          </p:nvPr>
        </p:nvSpPr>
        <p:spPr>
          <a:xfrm>
            <a:off x="1024128" y="315468"/>
            <a:ext cx="9720072" cy="466344"/>
          </a:xfrm>
        </p:spPr>
        <p:txBody>
          <a:bodyPr>
            <a:normAutofit fontScale="90000"/>
          </a:bodyPr>
          <a:lstStyle/>
          <a:p>
            <a:pPr algn="ctr"/>
            <a:r>
              <a:rPr lang="it-IT" sz="3200" dirty="0"/>
              <a:t>Il controllo dell'assetto organizzativo da parte del revisore</a:t>
            </a:r>
          </a:p>
        </p:txBody>
      </p:sp>
      <p:sp>
        <p:nvSpPr>
          <p:cNvPr id="3" name="Segnaposto contenuto 2">
            <a:extLst>
              <a:ext uri="{FF2B5EF4-FFF2-40B4-BE49-F238E27FC236}">
                <a16:creationId xmlns:a16="http://schemas.microsoft.com/office/drawing/2014/main" id="{BB8AF98F-E146-7E01-6AB9-2CF1F486ED99}"/>
              </a:ext>
            </a:extLst>
          </p:cNvPr>
          <p:cNvSpPr>
            <a:spLocks noGrp="1"/>
          </p:cNvSpPr>
          <p:nvPr>
            <p:ph idx="1"/>
          </p:nvPr>
        </p:nvSpPr>
        <p:spPr>
          <a:xfrm>
            <a:off x="1024128" y="781812"/>
            <a:ext cx="9720073" cy="5527548"/>
          </a:xfrm>
        </p:spPr>
        <p:txBody>
          <a:bodyPr>
            <a:normAutofit fontScale="92500" lnSpcReduction="10000"/>
          </a:bodyPr>
          <a:lstStyle/>
          <a:p>
            <a:pPr algn="just"/>
            <a:r>
              <a:rPr lang="it-IT" dirty="0"/>
              <a:t>Il revisore non è responsabile della progettazione dell'assetto. Il suo compito è comprendere, valutare e considerare l'impatto sul rischio di revisione e sulla continuità aziendale. </a:t>
            </a:r>
          </a:p>
          <a:p>
            <a:pPr algn="just"/>
            <a:r>
              <a:rPr lang="it-IT" dirty="0"/>
              <a:t>Sequenza operativa del controllo: </a:t>
            </a:r>
          </a:p>
          <a:p>
            <a:pPr algn="just"/>
            <a:r>
              <a:rPr lang="it-IT" dirty="0"/>
              <a:t>1 </a:t>
            </a:r>
            <a:r>
              <a:rPr lang="it-IT" b="1" dirty="0"/>
              <a:t>Richiesta</a:t>
            </a:r>
            <a:r>
              <a:rPr lang="it-IT" dirty="0"/>
              <a:t> organigramma, mansionari, deleghe, procure, policy interne (acquisizione documentale); </a:t>
            </a:r>
          </a:p>
          <a:p>
            <a:r>
              <a:rPr lang="it-IT" dirty="0"/>
              <a:t>2 </a:t>
            </a:r>
            <a:r>
              <a:rPr lang="it-IT" b="1" dirty="0"/>
              <a:t>Interviste</a:t>
            </a:r>
            <a:r>
              <a:rPr lang="it-IT" dirty="0"/>
              <a:t> alle figure chiave e verifica dei processi critici; </a:t>
            </a:r>
          </a:p>
          <a:p>
            <a:pPr algn="just"/>
            <a:r>
              <a:rPr lang="it-IT" dirty="0"/>
              <a:t>3 Verifica la separazione tra autorizzazione, esecuzione, registrazione, controllo (</a:t>
            </a:r>
            <a:r>
              <a:rPr lang="it-IT" b="1" dirty="0"/>
              <a:t>segregazione</a:t>
            </a:r>
            <a:r>
              <a:rPr lang="it-IT" dirty="0"/>
              <a:t>); </a:t>
            </a:r>
          </a:p>
          <a:p>
            <a:r>
              <a:rPr lang="it-IT" dirty="0"/>
              <a:t>4 </a:t>
            </a:r>
            <a:r>
              <a:rPr lang="it-IT" b="1" dirty="0"/>
              <a:t>Controlli alternativi</a:t>
            </a:r>
            <a:r>
              <a:rPr lang="it-IT" dirty="0"/>
              <a:t> documentati nelle PMI dove la segregazione è impossibile; </a:t>
            </a:r>
          </a:p>
          <a:p>
            <a:r>
              <a:rPr lang="it-IT" dirty="0"/>
              <a:t>5 </a:t>
            </a:r>
            <a:r>
              <a:rPr lang="it-IT" b="1" dirty="0"/>
              <a:t>Collegamento al rischio documentazione</a:t>
            </a:r>
            <a:r>
              <a:rPr lang="it-IT" dirty="0"/>
              <a:t>: Carenza → Rischio → Risposta di revisione</a:t>
            </a:r>
          </a:p>
          <a:p>
            <a:pPr algn="just"/>
            <a:r>
              <a:rPr lang="it-IT" dirty="0"/>
              <a:t>L'assetto organizzativo diventa un </a:t>
            </a:r>
            <a:r>
              <a:rPr lang="it-IT" b="1" i="1" u="sng" dirty="0"/>
              <a:t>problema rilevante </a:t>
            </a:r>
            <a:r>
              <a:rPr lang="it-IT" dirty="0"/>
              <a:t>per il revisore quando: </a:t>
            </a:r>
          </a:p>
          <a:p>
            <a:pPr algn="just"/>
            <a:r>
              <a:rPr lang="it-IT" dirty="0"/>
              <a:t>compromette l'affidabilità dell'informativa, impedisce la rilevazione tempestiva della crisi, incide sulla continuità aziendale, può configurare grave irregolarità ex art. 2396-quater c.c. o comportare obbligo di segnalazione. Un assetto adeguato non elimina il rischio, ma lo rende identificabile, monitorabile, gestibile e documentabile. Ed è proprio la documentabilità che diventa decisiva.</a:t>
            </a:r>
          </a:p>
        </p:txBody>
      </p:sp>
    </p:spTree>
    <p:extLst>
      <p:ext uri="{BB962C8B-B14F-4D97-AF65-F5344CB8AC3E}">
        <p14:creationId xmlns:p14="http://schemas.microsoft.com/office/powerpoint/2010/main" val="26584687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2D330E-9A6C-401C-7892-838319248EAF}"/>
              </a:ext>
            </a:extLst>
          </p:cNvPr>
          <p:cNvSpPr>
            <a:spLocks noGrp="1"/>
          </p:cNvSpPr>
          <p:nvPr>
            <p:ph type="title"/>
          </p:nvPr>
        </p:nvSpPr>
        <p:spPr>
          <a:xfrm>
            <a:off x="1024128" y="283464"/>
            <a:ext cx="9720072" cy="530352"/>
          </a:xfrm>
        </p:spPr>
        <p:txBody>
          <a:bodyPr>
            <a:normAutofit/>
          </a:bodyPr>
          <a:lstStyle/>
          <a:p>
            <a:pPr algn="ctr"/>
            <a:r>
              <a:rPr lang="it-IT" sz="2600" dirty="0"/>
              <a:t>IL SISTEMA DI CONTROLLO INTERNO </a:t>
            </a:r>
          </a:p>
        </p:txBody>
      </p:sp>
      <p:sp>
        <p:nvSpPr>
          <p:cNvPr id="3" name="Segnaposto contenuto 2">
            <a:extLst>
              <a:ext uri="{FF2B5EF4-FFF2-40B4-BE49-F238E27FC236}">
                <a16:creationId xmlns:a16="http://schemas.microsoft.com/office/drawing/2014/main" id="{06FEB564-ADD7-5E39-C9CE-11165AC524B8}"/>
              </a:ext>
            </a:extLst>
          </p:cNvPr>
          <p:cNvSpPr>
            <a:spLocks noGrp="1"/>
          </p:cNvSpPr>
          <p:nvPr>
            <p:ph idx="1"/>
          </p:nvPr>
        </p:nvSpPr>
        <p:spPr>
          <a:xfrm>
            <a:off x="1024128" y="914400"/>
            <a:ext cx="9720073" cy="5394960"/>
          </a:xfrm>
        </p:spPr>
        <p:txBody>
          <a:bodyPr>
            <a:normAutofit lnSpcReduction="10000"/>
          </a:bodyPr>
          <a:lstStyle/>
          <a:p>
            <a:r>
              <a:rPr lang="it-IT" b="1" dirty="0"/>
              <a:t>Norma 3.6 </a:t>
            </a:r>
            <a:r>
              <a:rPr lang="it-IT" i="1" u="sng" dirty="0"/>
              <a:t>Vigilanza sull’adeguatezza e sul funzionamento del sistema di controllo interno</a:t>
            </a:r>
          </a:p>
          <a:p>
            <a:pPr algn="just"/>
            <a:r>
              <a:rPr lang="it-IT" dirty="0"/>
              <a:t>Tale norma prevede un’ulteriore declinazione di vigilanza sull’adeguatezza dell’assetto organizzativo concernente l’insieme delle procedure per il corretto raggiungimento degli obiettivi strategici, operativi, di reporting e di conformità. </a:t>
            </a:r>
          </a:p>
          <a:p>
            <a:pPr algn="just"/>
            <a:r>
              <a:rPr lang="it-IT" dirty="0"/>
              <a:t>La Norma 3.6 intende comprendere la capacità del Sistema di Controllo Interno di prevenire non conformità significative rispetto a legge, statuto e principi di corretta amministrazione. </a:t>
            </a:r>
          </a:p>
          <a:p>
            <a:pPr algn="just"/>
            <a:r>
              <a:rPr lang="it-IT" dirty="0"/>
              <a:t>Nell’ambito della revisione legale: </a:t>
            </a:r>
          </a:p>
          <a:p>
            <a:pPr algn="just"/>
            <a:r>
              <a:rPr lang="it-IT" dirty="0"/>
              <a:t>Il Sistema di Controllo Interno è lo strumento per mitigare il rischio intrinseco di errori in bilancio → minor rischio residuo e procedure di revisione meno estese. Se il Sistema di Controllo Interno è debole, viene identificata la debolezza e il Revisore Legale non vi fa affidamento: diverso approccio all’attività di revisione. </a:t>
            </a:r>
          </a:p>
          <a:p>
            <a:pPr algn="just"/>
            <a:r>
              <a:rPr lang="it-IT" dirty="0"/>
              <a:t>Un sistema di controllo interno risulta adeguato se permette la chiara e precisa indicazione dei principali fattori di rischio aziendale e ne consente il costante monitoraggio e la corretta gestione.</a:t>
            </a:r>
          </a:p>
        </p:txBody>
      </p:sp>
    </p:spTree>
    <p:extLst>
      <p:ext uri="{BB962C8B-B14F-4D97-AF65-F5344CB8AC3E}">
        <p14:creationId xmlns:p14="http://schemas.microsoft.com/office/powerpoint/2010/main" val="8974242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2A37BE-F2C1-5063-D812-9E1DE900DAB2}"/>
              </a:ext>
            </a:extLst>
          </p:cNvPr>
          <p:cNvSpPr>
            <a:spLocks noGrp="1"/>
          </p:cNvSpPr>
          <p:nvPr>
            <p:ph type="title"/>
          </p:nvPr>
        </p:nvSpPr>
        <p:spPr>
          <a:xfrm>
            <a:off x="1024129" y="347472"/>
            <a:ext cx="9720072" cy="530352"/>
          </a:xfrm>
        </p:spPr>
        <p:txBody>
          <a:bodyPr>
            <a:normAutofit/>
          </a:bodyPr>
          <a:lstStyle/>
          <a:p>
            <a:pPr algn="ctr"/>
            <a:r>
              <a:rPr lang="it-IT" sz="2600" dirty="0"/>
              <a:t>ASSETTO AMMINISTRATIVO - contabile</a:t>
            </a:r>
          </a:p>
        </p:txBody>
      </p:sp>
      <p:sp>
        <p:nvSpPr>
          <p:cNvPr id="3" name="Segnaposto contenuto 2">
            <a:extLst>
              <a:ext uri="{FF2B5EF4-FFF2-40B4-BE49-F238E27FC236}">
                <a16:creationId xmlns:a16="http://schemas.microsoft.com/office/drawing/2014/main" id="{13A5CBD8-5BF8-BA83-FD47-746BC90C8D8A}"/>
              </a:ext>
            </a:extLst>
          </p:cNvPr>
          <p:cNvSpPr>
            <a:spLocks noGrp="1"/>
          </p:cNvSpPr>
          <p:nvPr>
            <p:ph idx="1"/>
          </p:nvPr>
        </p:nvSpPr>
        <p:spPr>
          <a:xfrm>
            <a:off x="1024128" y="877824"/>
            <a:ext cx="9720073" cy="5431536"/>
          </a:xfrm>
        </p:spPr>
        <p:txBody>
          <a:bodyPr>
            <a:normAutofit fontScale="92500" lnSpcReduction="20000"/>
          </a:bodyPr>
          <a:lstStyle/>
          <a:p>
            <a:pPr algn="just"/>
            <a:r>
              <a:rPr lang="it-IT" b="1" dirty="0"/>
              <a:t>Norma 3.7 </a:t>
            </a:r>
            <a:r>
              <a:rPr lang="it-IT" i="1" u="sng" dirty="0"/>
              <a:t>Vigilanza sull’adeguatezza e sul funzionamento del sistema amministrativo - contabile</a:t>
            </a:r>
          </a:p>
          <a:p>
            <a:pPr algn="just"/>
            <a:r>
              <a:rPr lang="it-IT" dirty="0"/>
              <a:t>Un sistema amministrativo-contabile risulta adeguato se permette: </a:t>
            </a:r>
          </a:p>
          <a:p>
            <a:pPr algn="just"/>
            <a:r>
              <a:rPr lang="it-IT" dirty="0"/>
              <a:t>– la completa, tempestiva e attendibile rilevazione contabile e rappresentazione dei fatti di gestione; </a:t>
            </a:r>
          </a:p>
          <a:p>
            <a:pPr algn="just"/>
            <a:r>
              <a:rPr lang="it-IT" dirty="0"/>
              <a:t>– la produzione di informazioni valide e utili per le scelte di gestione e per la salvaguardia del patrimonio aziendale; </a:t>
            </a:r>
          </a:p>
          <a:p>
            <a:pPr algn="just"/>
            <a:r>
              <a:rPr lang="it-IT" dirty="0"/>
              <a:t>– la produzione di dati attendibili per la formazione dell’informativa societaria.</a:t>
            </a:r>
          </a:p>
          <a:p>
            <a:pPr algn="just"/>
            <a:r>
              <a:rPr lang="it-IT" dirty="0"/>
              <a:t>La Norma sottolinea che il sistema amministrativo e quello contabile devono essere considerati in maniera distinta. </a:t>
            </a:r>
          </a:p>
          <a:p>
            <a:pPr algn="just"/>
            <a:r>
              <a:rPr lang="it-IT" dirty="0"/>
              <a:t>L’assetto amministrativo viene definito come la </a:t>
            </a:r>
            <a:r>
              <a:rPr lang="it-IT" b="1" dirty="0"/>
              <a:t>funzione dinamica della società </a:t>
            </a:r>
            <a:r>
              <a:rPr lang="it-IT" dirty="0"/>
              <a:t>e riguarda l’insieme delle procedure finalizzate al corretto e ordinato svolgimento dell’attività aziendale e delle sue fasi. L’adeguatezza dell’assetto amministrativo richiede che la programmazione dell’operatività aziendale si basi su </a:t>
            </a:r>
            <a:r>
              <a:rPr lang="it-IT" u="sng" dirty="0"/>
              <a:t>processi</a:t>
            </a:r>
            <a:r>
              <a:rPr lang="it-IT" dirty="0"/>
              <a:t>, a loro volta declinati in </a:t>
            </a:r>
            <a:r>
              <a:rPr lang="it-IT" u="sng" dirty="0"/>
              <a:t>procedure</a:t>
            </a:r>
            <a:r>
              <a:rPr lang="it-IT" dirty="0"/>
              <a:t>, capaci di garantire l’ordinato svolgimento dell’attività imprenditoriale. </a:t>
            </a:r>
          </a:p>
          <a:p>
            <a:pPr algn="just"/>
            <a:r>
              <a:rPr lang="it-IT" dirty="0"/>
              <a:t>L’assetto contabile è quella parte dell’assetto amministrativo orientato a una </a:t>
            </a:r>
            <a:r>
              <a:rPr lang="it-IT" b="1" dirty="0"/>
              <a:t>corretta traduzione contabile dei fatti amministrativi</a:t>
            </a:r>
            <a:r>
              <a:rPr lang="it-IT" dirty="0"/>
              <a:t>, sia ai fini di programmazione sia di consuntivazione. </a:t>
            </a:r>
          </a:p>
        </p:txBody>
      </p:sp>
    </p:spTree>
    <p:extLst>
      <p:ext uri="{BB962C8B-B14F-4D97-AF65-F5344CB8AC3E}">
        <p14:creationId xmlns:p14="http://schemas.microsoft.com/office/powerpoint/2010/main" val="368791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5C2BBA-FAC3-2089-BD81-96E2665D57D3}"/>
              </a:ext>
            </a:extLst>
          </p:cNvPr>
          <p:cNvSpPr>
            <a:spLocks noGrp="1"/>
          </p:cNvSpPr>
          <p:nvPr>
            <p:ph type="title"/>
          </p:nvPr>
        </p:nvSpPr>
        <p:spPr>
          <a:xfrm>
            <a:off x="1024128" y="585216"/>
            <a:ext cx="9720072" cy="512064"/>
          </a:xfrm>
        </p:spPr>
        <p:txBody>
          <a:bodyPr>
            <a:normAutofit/>
          </a:bodyPr>
          <a:lstStyle/>
          <a:p>
            <a:pPr algn="ctr"/>
            <a:r>
              <a:rPr lang="it-IT" sz="2600" dirty="0"/>
              <a:t>ASSETTO AMMINISTRATIVO</a:t>
            </a:r>
          </a:p>
        </p:txBody>
      </p:sp>
      <p:sp>
        <p:nvSpPr>
          <p:cNvPr id="3" name="Segnaposto contenuto 2">
            <a:extLst>
              <a:ext uri="{FF2B5EF4-FFF2-40B4-BE49-F238E27FC236}">
                <a16:creationId xmlns:a16="http://schemas.microsoft.com/office/drawing/2014/main" id="{B2375401-1705-F54B-667C-7071638DD3A8}"/>
              </a:ext>
            </a:extLst>
          </p:cNvPr>
          <p:cNvSpPr>
            <a:spLocks noGrp="1"/>
          </p:cNvSpPr>
          <p:nvPr>
            <p:ph idx="1"/>
          </p:nvPr>
        </p:nvSpPr>
        <p:spPr>
          <a:xfrm>
            <a:off x="1024128" y="1197864"/>
            <a:ext cx="9720073" cy="5111496"/>
          </a:xfrm>
        </p:spPr>
        <p:txBody>
          <a:bodyPr>
            <a:normAutofit lnSpcReduction="10000"/>
          </a:bodyPr>
          <a:lstStyle/>
          <a:p>
            <a:pPr algn="just"/>
            <a:r>
              <a:rPr lang="it-IT" dirty="0"/>
              <a:t>Gli assetti amministrativi sono riferibili ad una dimensione dinamico-funzionale dell’organizzazione, intendendosi per tale </a:t>
            </a:r>
            <a:r>
              <a:rPr lang="it-IT" b="1" dirty="0"/>
              <a:t>l’insieme delle procedure e dei processi </a:t>
            </a:r>
            <a:r>
              <a:rPr lang="it-IT" dirty="0"/>
              <a:t>atti ad assicurare il corretto e ordinato svolgimento delle attività aziendali e delle singole fasi. </a:t>
            </a:r>
          </a:p>
          <a:p>
            <a:pPr algn="just"/>
            <a:r>
              <a:rPr lang="it-IT" dirty="0"/>
              <a:t>Il Collegio sindacale deve verificare la presenza e la formalizzazione delle procedure di acquisto, produzione, vendita, nonché dei flussi informativi e della relativa condivisione, la redazione di una situazione finanziaria periodica, di una previsione di cassa, il monitoraggio periodico dello scadenziario clienti e fornitori, la pianificazione delle scadenze dei debiti previdenziali, erariali.</a:t>
            </a:r>
          </a:p>
          <a:p>
            <a:pPr algn="just"/>
            <a:r>
              <a:rPr lang="it-IT" dirty="0"/>
              <a:t>Inoltre, deve: </a:t>
            </a:r>
          </a:p>
          <a:p>
            <a:pPr algn="just"/>
            <a:r>
              <a:rPr lang="it-IT" dirty="0"/>
              <a:t>• associare i fatti economici maggiormente rilevanti ai processi gestionali che li alimentano; </a:t>
            </a:r>
          </a:p>
          <a:p>
            <a:pPr algn="just"/>
            <a:r>
              <a:rPr lang="it-IT" dirty="0"/>
              <a:t>• scambiare informazioni con il revisione legale; </a:t>
            </a:r>
          </a:p>
          <a:p>
            <a:pPr algn="just"/>
            <a:r>
              <a:rPr lang="it-IT" dirty="0"/>
              <a:t>• utilizzare i test per la verifica di una possibile crisi. </a:t>
            </a:r>
          </a:p>
        </p:txBody>
      </p:sp>
    </p:spTree>
    <p:extLst>
      <p:ext uri="{BB962C8B-B14F-4D97-AF65-F5344CB8AC3E}">
        <p14:creationId xmlns:p14="http://schemas.microsoft.com/office/powerpoint/2010/main" val="2509283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D79000-F8EA-4599-4436-1B8848721B5D}"/>
              </a:ext>
            </a:extLst>
          </p:cNvPr>
          <p:cNvSpPr>
            <a:spLocks noGrp="1"/>
          </p:cNvSpPr>
          <p:nvPr>
            <p:ph type="title"/>
          </p:nvPr>
        </p:nvSpPr>
        <p:spPr>
          <a:xfrm>
            <a:off x="1024128" y="585216"/>
            <a:ext cx="9720072" cy="548640"/>
          </a:xfrm>
        </p:spPr>
        <p:txBody>
          <a:bodyPr>
            <a:normAutofit/>
          </a:bodyPr>
          <a:lstStyle/>
          <a:p>
            <a:pPr algn="ctr"/>
            <a:r>
              <a:rPr lang="it-IT" sz="3200" dirty="0"/>
              <a:t>Codice della Crisi d'Impresa e dell'Insolvenza</a:t>
            </a:r>
          </a:p>
        </p:txBody>
      </p:sp>
      <p:sp>
        <p:nvSpPr>
          <p:cNvPr id="3" name="Segnaposto contenuto 2">
            <a:extLst>
              <a:ext uri="{FF2B5EF4-FFF2-40B4-BE49-F238E27FC236}">
                <a16:creationId xmlns:a16="http://schemas.microsoft.com/office/drawing/2014/main" id="{A93531AA-4E8C-4167-79D9-27D0CD5B9EE4}"/>
              </a:ext>
            </a:extLst>
          </p:cNvPr>
          <p:cNvSpPr>
            <a:spLocks noGrp="1"/>
          </p:cNvSpPr>
          <p:nvPr>
            <p:ph idx="1"/>
          </p:nvPr>
        </p:nvSpPr>
        <p:spPr>
          <a:xfrm>
            <a:off x="1024128" y="1133856"/>
            <a:ext cx="9720073" cy="5175504"/>
          </a:xfrm>
        </p:spPr>
        <p:txBody>
          <a:bodyPr/>
          <a:lstStyle/>
          <a:p>
            <a:pPr algn="just"/>
            <a:endParaRPr lang="it-IT" dirty="0"/>
          </a:p>
          <a:p>
            <a:pPr algn="just"/>
            <a:r>
              <a:rPr lang="it-IT" dirty="0"/>
              <a:t>Il Codice della Crisi d'Impresa e dell'Insolvenza non si limita a disciplinare le procedure concorsuali, ma introduce un vero e proprio modello di </a:t>
            </a:r>
            <a:r>
              <a:rPr lang="it-IT" b="1" dirty="0"/>
              <a:t>prevenzione della crisi</a:t>
            </a:r>
            <a:r>
              <a:rPr lang="it-IT" dirty="0"/>
              <a:t>, fondato su un sistema di monitoraggio continuo della sostenibilità economica e finanziaria dell'impresa. </a:t>
            </a:r>
          </a:p>
          <a:p>
            <a:endParaRPr lang="it-IT" dirty="0"/>
          </a:p>
          <a:p>
            <a:pPr algn="just"/>
            <a:r>
              <a:rPr lang="it-IT" dirty="0"/>
              <a:t>La crisi non deve essere gestita quando ormai conclamata, ma intercettata in fase precoce e gli articoli 3 e 25-octies CCII rappresentano i cardini operativi del sistema. </a:t>
            </a:r>
          </a:p>
          <a:p>
            <a:endParaRPr lang="it-IT" dirty="0"/>
          </a:p>
        </p:txBody>
      </p:sp>
    </p:spTree>
    <p:extLst>
      <p:ext uri="{BB962C8B-B14F-4D97-AF65-F5344CB8AC3E}">
        <p14:creationId xmlns:p14="http://schemas.microsoft.com/office/powerpoint/2010/main" val="30159702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BF99BE-EE33-6F61-595F-C96830EAF506}"/>
              </a:ext>
            </a:extLst>
          </p:cNvPr>
          <p:cNvSpPr>
            <a:spLocks noGrp="1"/>
          </p:cNvSpPr>
          <p:nvPr>
            <p:ph type="title"/>
          </p:nvPr>
        </p:nvSpPr>
        <p:spPr>
          <a:xfrm>
            <a:off x="1024128" y="585216"/>
            <a:ext cx="9720072" cy="374904"/>
          </a:xfrm>
        </p:spPr>
        <p:txBody>
          <a:bodyPr>
            <a:normAutofit fontScale="90000"/>
          </a:bodyPr>
          <a:lstStyle/>
          <a:p>
            <a:pPr algn="ctr"/>
            <a:r>
              <a:rPr lang="it-IT" sz="3200" dirty="0"/>
              <a:t>Assetto amministrativo e controllo di gestione</a:t>
            </a:r>
          </a:p>
        </p:txBody>
      </p:sp>
      <p:sp>
        <p:nvSpPr>
          <p:cNvPr id="3" name="Segnaposto contenuto 2">
            <a:extLst>
              <a:ext uri="{FF2B5EF4-FFF2-40B4-BE49-F238E27FC236}">
                <a16:creationId xmlns:a16="http://schemas.microsoft.com/office/drawing/2014/main" id="{9A75D6DB-8BBB-4C58-E159-4369B732167B}"/>
              </a:ext>
            </a:extLst>
          </p:cNvPr>
          <p:cNvSpPr>
            <a:spLocks noGrp="1"/>
          </p:cNvSpPr>
          <p:nvPr>
            <p:ph idx="1"/>
          </p:nvPr>
        </p:nvSpPr>
        <p:spPr>
          <a:xfrm>
            <a:off x="1024128" y="1051560"/>
            <a:ext cx="9720073" cy="5257800"/>
          </a:xfrm>
        </p:spPr>
        <p:txBody>
          <a:bodyPr>
            <a:normAutofit fontScale="92500" lnSpcReduction="20000"/>
          </a:bodyPr>
          <a:lstStyle/>
          <a:p>
            <a:pPr algn="just"/>
            <a:r>
              <a:rPr lang="it-IT" dirty="0"/>
              <a:t>Se l'assetto organizzativo definisce "chi fa cosa", l'assetto amministrativo disciplina come l'impresa misura, monitora e governa l'andamento economico-finanziario nel tempo. È la componente che trasforma dati contabili e gestionali in informazioni attendibili, tempestive, comparabili e orientate al futuro.</a:t>
            </a:r>
          </a:p>
          <a:p>
            <a:pPr algn="just"/>
            <a:r>
              <a:rPr lang="it-IT" b="1" dirty="0"/>
              <a:t>Pianificazione strategica: </a:t>
            </a:r>
            <a:r>
              <a:rPr lang="it-IT" dirty="0"/>
              <a:t>orizzonte pluriennale (obiettivi, sviluppo, investimenti, politiche finanziarie); </a:t>
            </a:r>
          </a:p>
          <a:p>
            <a:pPr algn="just"/>
            <a:r>
              <a:rPr lang="it-IT" b="1" dirty="0"/>
              <a:t>Budget annuale formalizzato: </a:t>
            </a:r>
            <a:r>
              <a:rPr lang="it-IT" dirty="0"/>
              <a:t>traduzione quantitativa degli obiettivi in target misurabili e verificabili;</a:t>
            </a:r>
          </a:p>
          <a:p>
            <a:pPr algn="just"/>
            <a:r>
              <a:rPr lang="it-IT" b="1" dirty="0"/>
              <a:t>Rolling forecast: </a:t>
            </a:r>
            <a:r>
              <a:rPr lang="it-IT" dirty="0"/>
              <a:t>aggiornamento periodico delle previsioni sulla base di consuntivi e nuove informazioni; </a:t>
            </a:r>
          </a:p>
          <a:p>
            <a:r>
              <a:rPr lang="it-IT" b="1" dirty="0"/>
              <a:t>Reporting infrannuale: </a:t>
            </a:r>
            <a:r>
              <a:rPr lang="it-IT" dirty="0"/>
              <a:t>produzione periodica di situazioni contabili e gestionali intermedie; </a:t>
            </a:r>
          </a:p>
          <a:p>
            <a:pPr algn="just"/>
            <a:r>
              <a:rPr lang="it-IT" b="1" dirty="0"/>
              <a:t>Analisi scostamenti: </a:t>
            </a:r>
            <a:r>
              <a:rPr lang="it-IT" dirty="0"/>
              <a:t>confronto sistematico tra previsioni e consuntivi con identificazione delle cause;</a:t>
            </a:r>
          </a:p>
          <a:p>
            <a:r>
              <a:rPr lang="it-IT" b="1" dirty="0"/>
              <a:t>Monitoraggio KPI: </a:t>
            </a:r>
            <a:r>
              <a:rPr lang="it-IT" dirty="0"/>
              <a:t>Indicatori chiave con soglie e alert per il presidio continuo degli equilibri. </a:t>
            </a:r>
          </a:p>
          <a:p>
            <a:pPr algn="just"/>
            <a:r>
              <a:rPr lang="it-IT" dirty="0"/>
              <a:t>L'assenza anche di uno solo di questi elementi, pur non essendo automaticamente prova di crisi, è spesso indice di debolezza sostanziale: riduce la capacità di presidio prospettico e rende più difficile dimostrare un monitoraggio "attivo" degli equilibri.</a:t>
            </a:r>
          </a:p>
        </p:txBody>
      </p:sp>
    </p:spTree>
    <p:extLst>
      <p:ext uri="{BB962C8B-B14F-4D97-AF65-F5344CB8AC3E}">
        <p14:creationId xmlns:p14="http://schemas.microsoft.com/office/powerpoint/2010/main" val="5611045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731622-AFF9-D520-2321-91193074980A}"/>
              </a:ext>
            </a:extLst>
          </p:cNvPr>
          <p:cNvSpPr>
            <a:spLocks noGrp="1"/>
          </p:cNvSpPr>
          <p:nvPr>
            <p:ph type="title"/>
          </p:nvPr>
        </p:nvSpPr>
        <p:spPr>
          <a:xfrm>
            <a:off x="1024128" y="585216"/>
            <a:ext cx="9720072" cy="475488"/>
          </a:xfrm>
        </p:spPr>
        <p:txBody>
          <a:bodyPr>
            <a:normAutofit/>
          </a:bodyPr>
          <a:lstStyle/>
          <a:p>
            <a:pPr algn="ctr"/>
            <a:r>
              <a:rPr lang="it-IT" sz="2600" dirty="0"/>
              <a:t>ASSETTO CONTABILE</a:t>
            </a:r>
          </a:p>
        </p:txBody>
      </p:sp>
      <p:sp>
        <p:nvSpPr>
          <p:cNvPr id="3" name="Segnaposto contenuto 2">
            <a:extLst>
              <a:ext uri="{FF2B5EF4-FFF2-40B4-BE49-F238E27FC236}">
                <a16:creationId xmlns:a16="http://schemas.microsoft.com/office/drawing/2014/main" id="{2CDBE376-C7AC-D287-3D60-24342559495C}"/>
              </a:ext>
            </a:extLst>
          </p:cNvPr>
          <p:cNvSpPr>
            <a:spLocks noGrp="1"/>
          </p:cNvSpPr>
          <p:nvPr>
            <p:ph idx="1"/>
          </p:nvPr>
        </p:nvSpPr>
        <p:spPr>
          <a:xfrm>
            <a:off x="1024128" y="1170432"/>
            <a:ext cx="9720073" cy="5138928"/>
          </a:xfrm>
        </p:spPr>
        <p:txBody>
          <a:bodyPr>
            <a:normAutofit/>
          </a:bodyPr>
          <a:lstStyle/>
          <a:p>
            <a:pPr algn="just"/>
            <a:r>
              <a:rPr lang="it-IT" dirty="0"/>
              <a:t>Gli assetti contabili sono quella parte degli assetti amministrativi orientati a una </a:t>
            </a:r>
            <a:r>
              <a:rPr lang="it-IT" b="1" dirty="0"/>
              <a:t>corretta traduzione contabile dei fatti di gestione</a:t>
            </a:r>
            <a:r>
              <a:rPr lang="it-IT" dirty="0"/>
              <a:t>, sia ai fini di programmazione, sia ai fini di consuntivazione per la gestione e la comunicazione all’esterno dell’impresa.</a:t>
            </a:r>
          </a:p>
          <a:p>
            <a:pPr algn="just"/>
            <a:r>
              <a:rPr lang="it-IT" dirty="0"/>
              <a:t>Con l’introduzione del CCII assistiamo ad un’evoluzione anche del ruolo di vigilanza dell’organo di controllo riguardante il passaggio da un’analisi ex post dei dati economici e finanziari ad </a:t>
            </a:r>
            <a:r>
              <a:rPr lang="it-IT" b="1" dirty="0"/>
              <a:t>un’analisi ex ante della gestione e dello stato di continuità aziendale</a:t>
            </a:r>
            <a:r>
              <a:rPr lang="it-IT" dirty="0"/>
              <a:t>. </a:t>
            </a:r>
          </a:p>
          <a:p>
            <a:pPr algn="just"/>
            <a:r>
              <a:rPr lang="it-IT" dirty="0"/>
              <a:t>Questo comporta la necessità di avere una nuova impostazione metodologica mirata al reperimento di informazioni che portino a controlli orientati all’identificazione e alla valutazione della continuità aziendale, utile a prevenire lo stato di insolvenza. </a:t>
            </a:r>
          </a:p>
          <a:p>
            <a:pPr algn="just"/>
            <a:r>
              <a:rPr lang="it-IT" dirty="0"/>
              <a:t>L’organo di controllo non si può più limitare a considerare solo gli aspetti di legittimità relativi alle decisioni degli amministratori, ma è necessario che disponga di metodologie orientate all’analisi prospettica della gestione aziendale al fine di rilevare anticipatamente eventuali segnali di crisi.</a:t>
            </a:r>
          </a:p>
        </p:txBody>
      </p:sp>
    </p:spTree>
    <p:extLst>
      <p:ext uri="{BB962C8B-B14F-4D97-AF65-F5344CB8AC3E}">
        <p14:creationId xmlns:p14="http://schemas.microsoft.com/office/powerpoint/2010/main" val="37773753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DE7ACF-0C24-01D5-993F-AA5EE83AF652}"/>
              </a:ext>
            </a:extLst>
          </p:cNvPr>
          <p:cNvSpPr>
            <a:spLocks noGrp="1"/>
          </p:cNvSpPr>
          <p:nvPr>
            <p:ph type="title"/>
          </p:nvPr>
        </p:nvSpPr>
        <p:spPr>
          <a:xfrm>
            <a:off x="1024128" y="283464"/>
            <a:ext cx="9720072" cy="530352"/>
          </a:xfrm>
        </p:spPr>
        <p:txBody>
          <a:bodyPr>
            <a:normAutofit/>
          </a:bodyPr>
          <a:lstStyle/>
          <a:p>
            <a:pPr algn="ctr"/>
            <a:r>
              <a:rPr lang="it-IT" sz="2800" dirty="0"/>
              <a:t>ISA Italia 315 – Identificazione e valutazione dei rischi</a:t>
            </a:r>
            <a:endParaRPr lang="it-IT" sz="2600" dirty="0"/>
          </a:p>
        </p:txBody>
      </p:sp>
      <p:sp>
        <p:nvSpPr>
          <p:cNvPr id="3" name="Segnaposto contenuto 2">
            <a:extLst>
              <a:ext uri="{FF2B5EF4-FFF2-40B4-BE49-F238E27FC236}">
                <a16:creationId xmlns:a16="http://schemas.microsoft.com/office/drawing/2014/main" id="{5F5143C5-14A1-43AE-A4AF-6B47263FA858}"/>
              </a:ext>
            </a:extLst>
          </p:cNvPr>
          <p:cNvSpPr>
            <a:spLocks noGrp="1"/>
          </p:cNvSpPr>
          <p:nvPr>
            <p:ph idx="1"/>
          </p:nvPr>
        </p:nvSpPr>
        <p:spPr>
          <a:xfrm>
            <a:off x="1024128" y="813816"/>
            <a:ext cx="9720073" cy="5669280"/>
          </a:xfrm>
        </p:spPr>
        <p:txBody>
          <a:bodyPr>
            <a:normAutofit/>
          </a:bodyPr>
          <a:lstStyle/>
          <a:p>
            <a:pPr algn="just"/>
            <a:r>
              <a:rPr lang="it-IT" dirty="0"/>
              <a:t>L'ISA Italia 315 ("Identificazione e valutazione dei rischi di errori significativi attraverso la comprensione dell'impresa e del contesto in cui opera") rappresenta il fondamento metodologico del modello di revisione basato sul rischio. Il principio impone al revisore di acquisire una comprensione approfondita di quattro aree essenziali: </a:t>
            </a:r>
          </a:p>
          <a:p>
            <a:pPr algn="just"/>
            <a:r>
              <a:rPr lang="it-IT" b="1" dirty="0"/>
              <a:t>Ambiente di controllo</a:t>
            </a:r>
            <a:r>
              <a:rPr lang="it-IT" dirty="0"/>
              <a:t>: cultura, etica, competenze e stile di governance della direzione;</a:t>
            </a:r>
          </a:p>
          <a:p>
            <a:pPr algn="just"/>
            <a:r>
              <a:rPr lang="it-IT" b="1" dirty="0"/>
              <a:t>Sistema di controllo interno</a:t>
            </a:r>
            <a:r>
              <a:rPr lang="it-IT" dirty="0"/>
              <a:t>: presidi, procedure e controlli implementati dall'impresa;</a:t>
            </a:r>
          </a:p>
          <a:p>
            <a:pPr algn="just"/>
            <a:r>
              <a:rPr lang="it-IT" b="1" dirty="0"/>
              <a:t>Processi di gestione del rischio</a:t>
            </a:r>
            <a:r>
              <a:rPr lang="it-IT" dirty="0"/>
              <a:t>: modalità con cui l'impresa identifica e gestisce i propri rischi;</a:t>
            </a:r>
          </a:p>
          <a:p>
            <a:pPr algn="just"/>
            <a:r>
              <a:rPr lang="it-IT" b="1" dirty="0"/>
              <a:t>Sistema informativo: </a:t>
            </a:r>
            <a:r>
              <a:rPr lang="it-IT" dirty="0"/>
              <a:t>Rilevante ai fini della redazione del bilancio e del reporting.</a:t>
            </a:r>
          </a:p>
          <a:p>
            <a:pPr algn="just"/>
            <a:r>
              <a:rPr lang="it-IT" dirty="0"/>
              <a:t>Gli adeguati assetti rientrano integralmente in tale perimetro. L'assetto aziendale costituisce infatti la struttura attraverso cui l'impresa genera informazioni, le elabora, le controlla e le utilizza per assumere decisioni. Per il revisore, comprendere l'assetto significa comprendere l'impresa stessa.</a:t>
            </a:r>
          </a:p>
        </p:txBody>
      </p:sp>
    </p:spTree>
    <p:extLst>
      <p:ext uri="{BB962C8B-B14F-4D97-AF65-F5344CB8AC3E}">
        <p14:creationId xmlns:p14="http://schemas.microsoft.com/office/powerpoint/2010/main" val="22038558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F5BF3F-E9CB-BCA9-0E80-3CD86782B54B}"/>
              </a:ext>
            </a:extLst>
          </p:cNvPr>
          <p:cNvSpPr>
            <a:spLocks noGrp="1"/>
          </p:cNvSpPr>
          <p:nvPr>
            <p:ph type="title"/>
          </p:nvPr>
        </p:nvSpPr>
        <p:spPr>
          <a:xfrm>
            <a:off x="1024128" y="585216"/>
            <a:ext cx="9720072" cy="475488"/>
          </a:xfrm>
        </p:spPr>
        <p:txBody>
          <a:bodyPr>
            <a:normAutofit/>
          </a:bodyPr>
          <a:lstStyle/>
          <a:p>
            <a:pPr algn="ctr"/>
            <a:r>
              <a:rPr lang="it-IT" sz="2800" dirty="0"/>
              <a:t>ISA Italia 330 – Risposte del revisore ai rischi valutati</a:t>
            </a:r>
            <a:endParaRPr lang="it-IT" sz="2600" dirty="0"/>
          </a:p>
        </p:txBody>
      </p:sp>
      <p:sp>
        <p:nvSpPr>
          <p:cNvPr id="3" name="Segnaposto contenuto 2">
            <a:extLst>
              <a:ext uri="{FF2B5EF4-FFF2-40B4-BE49-F238E27FC236}">
                <a16:creationId xmlns:a16="http://schemas.microsoft.com/office/drawing/2014/main" id="{2D910796-B110-EA4C-A05C-57D82496F959}"/>
              </a:ext>
            </a:extLst>
          </p:cNvPr>
          <p:cNvSpPr>
            <a:spLocks noGrp="1"/>
          </p:cNvSpPr>
          <p:nvPr>
            <p:ph idx="1"/>
          </p:nvPr>
        </p:nvSpPr>
        <p:spPr>
          <a:xfrm>
            <a:off x="1024128" y="1143000"/>
            <a:ext cx="9720073" cy="5166360"/>
          </a:xfrm>
        </p:spPr>
        <p:txBody>
          <a:bodyPr>
            <a:normAutofit/>
          </a:bodyPr>
          <a:lstStyle/>
          <a:p>
            <a:pPr algn="just"/>
            <a:endParaRPr lang="it-IT" dirty="0"/>
          </a:p>
          <a:p>
            <a:pPr algn="just"/>
            <a:r>
              <a:rPr lang="it-IT" dirty="0"/>
              <a:t>L'ISA Italia 330 rappresenta la naturale prosecuzione dell'ISA 315. </a:t>
            </a:r>
          </a:p>
          <a:p>
            <a:pPr algn="just"/>
            <a:r>
              <a:rPr lang="it-IT" dirty="0"/>
              <a:t>Se il primo principio identifica i rischi, il secondo impone di progettare e svolgere procedure coerenti con tali rischi. </a:t>
            </a:r>
          </a:p>
          <a:p>
            <a:pPr algn="just"/>
            <a:r>
              <a:rPr lang="it-IT" dirty="0"/>
              <a:t>Non è sufficiente rilevare una carenza negli assetti: occorre tradurla in una risposta concreta, proporzionata e documentata. </a:t>
            </a:r>
          </a:p>
          <a:p>
            <a:pPr algn="just"/>
            <a:r>
              <a:rPr lang="it-IT" dirty="0"/>
              <a:t>Regola metodologica fondamentale: </a:t>
            </a:r>
          </a:p>
          <a:p>
            <a:pPr algn="just"/>
            <a:r>
              <a:rPr lang="it-IT" b="1" dirty="0"/>
              <a:t>Maggiore è il rischio, maggiore deve essere la profondità e l'estensione delle verifiche.</a:t>
            </a:r>
            <a:r>
              <a:rPr lang="it-IT" dirty="0"/>
              <a:t> </a:t>
            </a:r>
          </a:p>
          <a:p>
            <a:pPr algn="just"/>
            <a:r>
              <a:rPr lang="it-IT" dirty="0"/>
              <a:t>In ciascun caso, la carenza organizzativa modifica il livello di affidamento sui controlli interni e impone l'adozione di procedure di revisione più estese e approfondite.</a:t>
            </a:r>
          </a:p>
        </p:txBody>
      </p:sp>
    </p:spTree>
    <p:extLst>
      <p:ext uri="{BB962C8B-B14F-4D97-AF65-F5344CB8AC3E}">
        <p14:creationId xmlns:p14="http://schemas.microsoft.com/office/powerpoint/2010/main" val="8109286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1CAD1B-70C6-76B7-A781-33487C1F5CDF}"/>
              </a:ext>
            </a:extLst>
          </p:cNvPr>
          <p:cNvSpPr>
            <a:spLocks noGrp="1"/>
          </p:cNvSpPr>
          <p:nvPr>
            <p:ph type="title"/>
          </p:nvPr>
        </p:nvSpPr>
        <p:spPr>
          <a:xfrm>
            <a:off x="1024129" y="306324"/>
            <a:ext cx="9720072" cy="484632"/>
          </a:xfrm>
        </p:spPr>
        <p:txBody>
          <a:bodyPr>
            <a:normAutofit/>
          </a:bodyPr>
          <a:lstStyle/>
          <a:p>
            <a:pPr algn="ctr"/>
            <a:r>
              <a:rPr lang="it-IT" sz="2800" dirty="0"/>
              <a:t>ISA Italia 570 – Continuità Aziendale (Going </a:t>
            </a:r>
            <a:r>
              <a:rPr lang="it-IT" sz="2800" dirty="0" err="1"/>
              <a:t>Concern</a:t>
            </a:r>
            <a:r>
              <a:rPr lang="it-IT" sz="2800" dirty="0"/>
              <a:t>)</a:t>
            </a:r>
            <a:endParaRPr lang="it-IT" sz="2600" dirty="0"/>
          </a:p>
        </p:txBody>
      </p:sp>
      <p:sp>
        <p:nvSpPr>
          <p:cNvPr id="3" name="Segnaposto contenuto 2">
            <a:extLst>
              <a:ext uri="{FF2B5EF4-FFF2-40B4-BE49-F238E27FC236}">
                <a16:creationId xmlns:a16="http://schemas.microsoft.com/office/drawing/2014/main" id="{C8B8E72F-3222-6E99-1623-3125C20B9E0F}"/>
              </a:ext>
            </a:extLst>
          </p:cNvPr>
          <p:cNvSpPr>
            <a:spLocks noGrp="1"/>
          </p:cNvSpPr>
          <p:nvPr>
            <p:ph idx="1"/>
          </p:nvPr>
        </p:nvSpPr>
        <p:spPr>
          <a:xfrm>
            <a:off x="1024128" y="859536"/>
            <a:ext cx="10012680" cy="5596128"/>
          </a:xfrm>
        </p:spPr>
        <p:txBody>
          <a:bodyPr>
            <a:normAutofit fontScale="92500" lnSpcReduction="10000"/>
          </a:bodyPr>
          <a:lstStyle/>
          <a:p>
            <a:pPr algn="just"/>
            <a:r>
              <a:rPr lang="it-IT" dirty="0"/>
              <a:t>L'ISA Italia 570 disciplina le responsabilità del revisore nella valutazione dell'appropriatezza dell'utilizzo del presupposto della continuità aziendale. </a:t>
            </a:r>
          </a:p>
          <a:p>
            <a:pPr algn="just"/>
            <a:r>
              <a:rPr lang="it-IT" dirty="0"/>
              <a:t>Si tratta di una delle aree più delicate e sensibili dell'attività di revisione, con implicazioni dirette sul giudizio e sulla responsabilità professionale. </a:t>
            </a:r>
          </a:p>
          <a:p>
            <a:pPr algn="just"/>
            <a:r>
              <a:rPr lang="it-IT" dirty="0"/>
              <a:t>Il revisore deve svolgere cinque attività essenziali: </a:t>
            </a:r>
          </a:p>
          <a:p>
            <a:pPr algn="just"/>
            <a:r>
              <a:rPr lang="it-IT" dirty="0"/>
              <a:t>1 </a:t>
            </a:r>
            <a:r>
              <a:rPr lang="it-IT" b="1" dirty="0"/>
              <a:t>Valutare la ragionevolezza </a:t>
            </a:r>
            <a:r>
              <a:rPr lang="it-IT" dirty="0"/>
              <a:t>della valutazione del management sulla continuità aziendale, verificando le assunzioni sottostanti e il processo utilizzato. </a:t>
            </a:r>
          </a:p>
          <a:p>
            <a:pPr algn="just"/>
            <a:r>
              <a:rPr lang="it-IT" dirty="0"/>
              <a:t>2 </a:t>
            </a:r>
            <a:r>
              <a:rPr lang="it-IT" b="1" dirty="0"/>
              <a:t>Considerare eventi e condizioni </a:t>
            </a:r>
            <a:r>
              <a:rPr lang="it-IT" dirty="0"/>
              <a:t>che possano generare dubbi significativi sulla capacità dell'impresa di continuare a operare come entità in funzionamento. </a:t>
            </a:r>
          </a:p>
          <a:p>
            <a:pPr algn="just"/>
            <a:r>
              <a:rPr lang="it-IT" dirty="0"/>
              <a:t>3 </a:t>
            </a:r>
            <a:r>
              <a:rPr lang="it-IT" b="1" dirty="0"/>
              <a:t>Ottenere elementi probativi sufficienti </a:t>
            </a:r>
            <a:r>
              <a:rPr lang="it-IT" dirty="0"/>
              <a:t>a supporto della conclusione sull'appropriatezza del presupposto, attraverso procedure specifiche e verifiche documentali. </a:t>
            </a:r>
          </a:p>
          <a:p>
            <a:pPr algn="just"/>
            <a:r>
              <a:rPr lang="it-IT" dirty="0"/>
              <a:t>4 </a:t>
            </a:r>
            <a:r>
              <a:rPr lang="it-IT" b="1" dirty="0"/>
              <a:t>Valutare l'adeguatezza dell'informativa </a:t>
            </a:r>
            <a:r>
              <a:rPr lang="it-IT" dirty="0"/>
              <a:t>in bilancio e in Nota Integrativa, verificando che rischi e incertezze siano adeguatamente descritti e comunicati. </a:t>
            </a:r>
          </a:p>
          <a:p>
            <a:pPr algn="just"/>
            <a:r>
              <a:rPr lang="it-IT" dirty="0"/>
              <a:t>5 </a:t>
            </a:r>
            <a:r>
              <a:rPr lang="it-IT" b="1" dirty="0"/>
              <a:t>Stabilire le implicazioni per la relazione </a:t>
            </a:r>
            <a:r>
              <a:rPr lang="it-IT" dirty="0"/>
              <a:t>determinando se inserire un paragrafo di richiamo, un rilievo o un giudizio modificato in base alle circostanze. </a:t>
            </a:r>
          </a:p>
          <a:p>
            <a:pPr algn="just"/>
            <a:r>
              <a:rPr lang="it-IT" dirty="0"/>
              <a:t>La valutazione riguarda almeno i dodici mesi successivi alla data di bilancio.</a:t>
            </a:r>
          </a:p>
        </p:txBody>
      </p:sp>
    </p:spTree>
    <p:extLst>
      <p:ext uri="{BB962C8B-B14F-4D97-AF65-F5344CB8AC3E}">
        <p14:creationId xmlns:p14="http://schemas.microsoft.com/office/powerpoint/2010/main" val="304938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B52059-EE03-D8D6-8A1E-586537DAB657}"/>
              </a:ext>
            </a:extLst>
          </p:cNvPr>
          <p:cNvSpPr>
            <a:spLocks noGrp="1"/>
          </p:cNvSpPr>
          <p:nvPr>
            <p:ph type="title"/>
          </p:nvPr>
        </p:nvSpPr>
        <p:spPr>
          <a:xfrm>
            <a:off x="1024129" y="361188"/>
            <a:ext cx="9720072" cy="374904"/>
          </a:xfrm>
        </p:spPr>
        <p:txBody>
          <a:bodyPr>
            <a:noAutofit/>
          </a:bodyPr>
          <a:lstStyle/>
          <a:p>
            <a:pPr algn="ctr"/>
            <a:r>
              <a:rPr lang="it-IT" sz="3600" dirty="0"/>
              <a:t>Inquadramento sistematico della riforma</a:t>
            </a:r>
          </a:p>
        </p:txBody>
      </p:sp>
      <p:sp>
        <p:nvSpPr>
          <p:cNvPr id="3" name="Segnaposto contenuto 2">
            <a:extLst>
              <a:ext uri="{FF2B5EF4-FFF2-40B4-BE49-F238E27FC236}">
                <a16:creationId xmlns:a16="http://schemas.microsoft.com/office/drawing/2014/main" id="{907319B0-F8E5-DDDC-742B-E3D3F497C22B}"/>
              </a:ext>
            </a:extLst>
          </p:cNvPr>
          <p:cNvSpPr>
            <a:spLocks noGrp="1"/>
          </p:cNvSpPr>
          <p:nvPr>
            <p:ph idx="1"/>
          </p:nvPr>
        </p:nvSpPr>
        <p:spPr>
          <a:xfrm>
            <a:off x="1024128" y="841248"/>
            <a:ext cx="9720073" cy="5468112"/>
          </a:xfrm>
        </p:spPr>
        <p:txBody>
          <a:bodyPr>
            <a:normAutofit fontScale="92500" lnSpcReduction="20000"/>
          </a:bodyPr>
          <a:lstStyle/>
          <a:p>
            <a:pPr algn="just"/>
            <a:r>
              <a:rPr lang="it-IT" b="1" u="sng" dirty="0"/>
              <a:t>Art.3 comma1 CCI </a:t>
            </a:r>
            <a:r>
              <a:rPr lang="it-IT" b="1" dirty="0"/>
              <a:t>(imprenditore individuale)</a:t>
            </a:r>
            <a:endParaRPr lang="it-IT" dirty="0"/>
          </a:p>
          <a:p>
            <a:pPr algn="just"/>
            <a:r>
              <a:rPr lang="it-IT" dirty="0"/>
              <a:t>«</a:t>
            </a:r>
            <a:r>
              <a:rPr lang="it-IT" b="1" i="1" dirty="0"/>
              <a:t>L'imprenditore individuale </a:t>
            </a:r>
            <a:r>
              <a:rPr lang="it-IT" i="1" dirty="0"/>
              <a:t>deve adottare </a:t>
            </a:r>
            <a:r>
              <a:rPr lang="it-IT" b="1" i="1" dirty="0"/>
              <a:t>MISURE IDONEE </a:t>
            </a:r>
            <a:r>
              <a:rPr lang="it-IT" i="1" dirty="0"/>
              <a:t>a rilevare tempestivamente lo stato di crisi e assumere senza indugio le iniziative necessarie a farvi fronte</a:t>
            </a:r>
            <a:r>
              <a:rPr lang="it-IT" dirty="0"/>
              <a:t>».</a:t>
            </a:r>
          </a:p>
          <a:p>
            <a:pPr algn="just"/>
            <a:r>
              <a:rPr lang="it-IT" b="1" u="sng" dirty="0"/>
              <a:t>Art.3 comma2 </a:t>
            </a:r>
            <a:r>
              <a:rPr lang="it-IT" b="1" dirty="0"/>
              <a:t>CCI (imprenditore collettivo)</a:t>
            </a:r>
            <a:endParaRPr lang="it-IT" dirty="0"/>
          </a:p>
          <a:p>
            <a:pPr algn="just"/>
            <a:r>
              <a:rPr lang="it-IT" dirty="0"/>
              <a:t>«</a:t>
            </a:r>
            <a:r>
              <a:rPr lang="it-IT" b="1" i="1" dirty="0"/>
              <a:t>L'imprenditore collettivo deve istituire UN ASSETTO ORGANIZZATIVO, AMMINISTRATIVO E CONTABILE ADEGUATO </a:t>
            </a:r>
            <a:r>
              <a:rPr lang="it-IT" i="1" dirty="0"/>
              <a:t>ai sensi dell'articolo 2086 del codice civile, ai fini della tempestiva rilevazione dello stato di crisi e dell'assunzione di idonee iniziative</a:t>
            </a:r>
            <a:r>
              <a:rPr lang="it-IT" dirty="0"/>
              <a:t>».</a:t>
            </a:r>
          </a:p>
          <a:p>
            <a:pPr algn="just"/>
            <a:r>
              <a:rPr lang="it-IT" b="1" u="sng" dirty="0"/>
              <a:t>Art.3 comma3 </a:t>
            </a:r>
            <a:r>
              <a:rPr lang="it-IT" b="1" dirty="0"/>
              <a:t>CCI (</a:t>
            </a:r>
            <a:r>
              <a:rPr lang="it-IT" b="1" i="1" dirty="0"/>
              <a:t>misure idonee al rilevamento della crisi)</a:t>
            </a:r>
            <a:endParaRPr lang="it-IT" dirty="0"/>
          </a:p>
          <a:p>
            <a:pPr algn="just"/>
            <a:r>
              <a:rPr lang="it-IT" i="1" dirty="0"/>
              <a:t>Al fine di prevedere tempestivamente l’emersione della crisi d’impresa, le misure di cui al comma 1 e gli assetti di cui al comma 2 devono consentire di:</a:t>
            </a:r>
            <a:endParaRPr lang="it-IT" dirty="0"/>
          </a:p>
          <a:p>
            <a:pPr algn="just"/>
            <a:r>
              <a:rPr lang="it-IT" i="1" dirty="0"/>
              <a:t>A) rilevare eventuali </a:t>
            </a:r>
            <a:r>
              <a:rPr lang="it-IT" b="1" i="1" dirty="0"/>
              <a:t>squilibri di carattere patrimoniale o economico - finanziario, </a:t>
            </a:r>
            <a:r>
              <a:rPr lang="it-IT" i="1" dirty="0"/>
              <a:t>rapportati alle specifiche caratteristiche dell’impresa e dell’attività imprenditoriale svolta dal debitore;</a:t>
            </a:r>
            <a:endParaRPr lang="it-IT" dirty="0"/>
          </a:p>
          <a:p>
            <a:pPr algn="just"/>
            <a:r>
              <a:rPr lang="it-IT" i="1" dirty="0"/>
              <a:t>B) verificare la </a:t>
            </a:r>
            <a:r>
              <a:rPr lang="it-IT" b="1" i="1" dirty="0"/>
              <a:t>sostenibilità dei debiti e le prospettive di continuità aziendale almeno per i dodici mesi successivi e rilevare i segnali di cui al comma 4;</a:t>
            </a:r>
            <a:endParaRPr lang="it-IT" dirty="0"/>
          </a:p>
          <a:p>
            <a:pPr algn="just"/>
            <a:r>
              <a:rPr lang="it-IT" i="1" dirty="0"/>
              <a:t>C) ricavare le informazioni necessarie a utilizzare </a:t>
            </a:r>
            <a:r>
              <a:rPr lang="it-IT" b="1" i="1" dirty="0"/>
              <a:t>la lista di controllo particolareggiata e a effettuare il test pratico per la verifica della ragionevole perseguibilità del risanamento di cui all’articolo 13, comma </a:t>
            </a:r>
            <a:r>
              <a:rPr lang="it-IT" i="1" dirty="0"/>
              <a:t>2 (composizione negoziata).</a:t>
            </a:r>
            <a:endParaRPr lang="it-IT" dirty="0"/>
          </a:p>
        </p:txBody>
      </p:sp>
    </p:spTree>
    <p:extLst>
      <p:ext uri="{BB962C8B-B14F-4D97-AF65-F5344CB8AC3E}">
        <p14:creationId xmlns:p14="http://schemas.microsoft.com/office/powerpoint/2010/main" val="64361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09CACC-EEF6-C771-535B-A1F791CFC436}"/>
              </a:ext>
            </a:extLst>
          </p:cNvPr>
          <p:cNvSpPr>
            <a:spLocks noGrp="1"/>
          </p:cNvSpPr>
          <p:nvPr>
            <p:ph type="title"/>
          </p:nvPr>
        </p:nvSpPr>
        <p:spPr>
          <a:xfrm>
            <a:off x="1024129" y="393192"/>
            <a:ext cx="9720072" cy="493776"/>
          </a:xfrm>
        </p:spPr>
        <p:txBody>
          <a:bodyPr>
            <a:noAutofit/>
          </a:bodyPr>
          <a:lstStyle/>
          <a:p>
            <a:pPr algn="ctr"/>
            <a:r>
              <a:rPr lang="it-IT" sz="3600" dirty="0"/>
              <a:t>Analisi dell'art. 3 CCI </a:t>
            </a:r>
          </a:p>
        </p:txBody>
      </p:sp>
      <p:sp>
        <p:nvSpPr>
          <p:cNvPr id="3" name="Segnaposto contenuto 2">
            <a:extLst>
              <a:ext uri="{FF2B5EF4-FFF2-40B4-BE49-F238E27FC236}">
                <a16:creationId xmlns:a16="http://schemas.microsoft.com/office/drawing/2014/main" id="{4E52AD61-12B1-309F-63E2-ECE5CA68F333}"/>
              </a:ext>
            </a:extLst>
          </p:cNvPr>
          <p:cNvSpPr>
            <a:spLocks noGrp="1"/>
          </p:cNvSpPr>
          <p:nvPr>
            <p:ph idx="1"/>
          </p:nvPr>
        </p:nvSpPr>
        <p:spPr>
          <a:xfrm>
            <a:off x="1024128" y="1005840"/>
            <a:ext cx="9720073" cy="5303520"/>
          </a:xfrm>
        </p:spPr>
        <p:txBody>
          <a:bodyPr>
            <a:normAutofit/>
          </a:bodyPr>
          <a:lstStyle/>
          <a:p>
            <a:pPr algn="just"/>
            <a:r>
              <a:rPr lang="it-IT" dirty="0"/>
              <a:t>L'art. 3 CCII rafforza e specifica il contenuto dell'art. 2086 c.c., inserendolo in un contesto esplicitamente orientato alla prevenzione. La norma non si limita a ribadire l'obbligo di istituire assetti adeguati, ma ne precisa la finalità e ne amplia la portata operativa. </a:t>
            </a:r>
          </a:p>
          <a:p>
            <a:pPr algn="just"/>
            <a:r>
              <a:rPr lang="it-IT" b="1" dirty="0"/>
              <a:t>Rafforza</a:t>
            </a:r>
            <a:r>
              <a:rPr lang="it-IT" dirty="0"/>
              <a:t> il contenuto dell'art. 2086 c.c., rendendo ancora più stringente l'obbligo di predisporre strutture organizzative idonee alla prevenzione della crisi. </a:t>
            </a:r>
          </a:p>
          <a:p>
            <a:pPr algn="just"/>
            <a:r>
              <a:rPr lang="it-IT" b="1" dirty="0"/>
              <a:t>Esplicita</a:t>
            </a:r>
            <a:r>
              <a:rPr lang="it-IT" dirty="0"/>
              <a:t> il collegamento diretto tra adeguatezza degli assetti e stato di crisi, eliminando ogni ambiguità interpretativa sulla funzione degli assetti. </a:t>
            </a:r>
          </a:p>
          <a:p>
            <a:pPr algn="just"/>
            <a:r>
              <a:rPr lang="it-IT" b="1" dirty="0"/>
              <a:t>Introduce</a:t>
            </a:r>
            <a:r>
              <a:rPr lang="it-IT" dirty="0"/>
              <a:t> un obbligo dinamico e permanente di monitoraggio: non basta predisporre gli assetti, occorre mantenerli aggiornati e funzionanti nel tempo.</a:t>
            </a:r>
          </a:p>
          <a:p>
            <a:pPr algn="just"/>
            <a:r>
              <a:rPr lang="it-IT" b="1" dirty="0"/>
              <a:t>Impone l'adozione di "misure idonee"</a:t>
            </a:r>
            <a:r>
              <a:rPr lang="it-IT" dirty="0"/>
              <a:t>, non meramente formali. La nozione di idoneità è </a:t>
            </a:r>
            <a:r>
              <a:rPr lang="it-IT" u="sng" dirty="0"/>
              <a:t>sostanziale</a:t>
            </a:r>
            <a:r>
              <a:rPr lang="it-IT" dirty="0"/>
              <a:t>: non basta l'esistenza di una struttura organizzativa formalmente corretta; è necessario un </a:t>
            </a:r>
            <a:r>
              <a:rPr lang="it-IT" i="1" u="sng" dirty="0"/>
              <a:t>sistema concretamente capace di intercettare segnali di squilibrio</a:t>
            </a:r>
            <a:r>
              <a:rPr lang="it-IT" dirty="0"/>
              <a:t>.</a:t>
            </a:r>
          </a:p>
        </p:txBody>
      </p:sp>
    </p:spTree>
    <p:extLst>
      <p:ext uri="{BB962C8B-B14F-4D97-AF65-F5344CB8AC3E}">
        <p14:creationId xmlns:p14="http://schemas.microsoft.com/office/powerpoint/2010/main" val="897708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E85930-1EB0-6D6C-7524-56EC47800EE1}"/>
              </a:ext>
            </a:extLst>
          </p:cNvPr>
          <p:cNvSpPr>
            <a:spLocks noGrp="1"/>
          </p:cNvSpPr>
          <p:nvPr>
            <p:ph type="title"/>
          </p:nvPr>
        </p:nvSpPr>
        <p:spPr>
          <a:xfrm>
            <a:off x="1024129" y="338328"/>
            <a:ext cx="9720072" cy="420624"/>
          </a:xfrm>
        </p:spPr>
        <p:txBody>
          <a:bodyPr>
            <a:normAutofit fontScale="90000"/>
          </a:bodyPr>
          <a:lstStyle/>
          <a:p>
            <a:pPr algn="ctr"/>
            <a:r>
              <a:rPr lang="it-IT" sz="2800" dirty="0"/>
              <a:t>Analisi dell'art. 3 CCI</a:t>
            </a:r>
            <a:endParaRPr lang="it-IT" sz="2600" dirty="0"/>
          </a:p>
        </p:txBody>
      </p:sp>
      <p:sp>
        <p:nvSpPr>
          <p:cNvPr id="3" name="Segnaposto contenuto 2">
            <a:extLst>
              <a:ext uri="{FF2B5EF4-FFF2-40B4-BE49-F238E27FC236}">
                <a16:creationId xmlns:a16="http://schemas.microsoft.com/office/drawing/2014/main" id="{D75EAF05-35FA-535A-14F1-4B1C05759C19}"/>
              </a:ext>
            </a:extLst>
          </p:cNvPr>
          <p:cNvSpPr>
            <a:spLocks noGrp="1"/>
          </p:cNvSpPr>
          <p:nvPr>
            <p:ph idx="1"/>
          </p:nvPr>
        </p:nvSpPr>
        <p:spPr>
          <a:xfrm>
            <a:off x="1024128" y="886968"/>
            <a:ext cx="9720073" cy="5422392"/>
          </a:xfrm>
        </p:spPr>
        <p:txBody>
          <a:bodyPr>
            <a:normAutofit lnSpcReduction="10000"/>
          </a:bodyPr>
          <a:lstStyle/>
          <a:p>
            <a:pPr algn="just"/>
            <a:r>
              <a:rPr lang="it-IT" dirty="0"/>
              <a:t>L’art. 3 del D. Lgs. 14/2019 ha prodotto effetti rilevanti sull'intero ordinamento societario, modificando in modo strutturale il rapporto tra organizzazione aziendale e responsabilità giuridica. </a:t>
            </a:r>
          </a:p>
          <a:p>
            <a:pPr algn="just"/>
            <a:r>
              <a:rPr lang="it-IT" dirty="0"/>
              <a:t>Ha reso l'obbligo dell'imprenditore collettivo un parametro misurabile e verificabile, non più rimesso alla discrezionalità gestionale.</a:t>
            </a:r>
          </a:p>
          <a:p>
            <a:pPr algn="just"/>
            <a:r>
              <a:rPr lang="it-IT" dirty="0"/>
              <a:t>Gli assetti non sono più un semplice strumento di efficienza, ma una condizione necessaria per </a:t>
            </a:r>
            <a:r>
              <a:rPr lang="it-IT" b="1" i="1" u="sng" dirty="0"/>
              <a:t>intercettare tempestivamente segnali di squilibrio economico-finanziario</a:t>
            </a:r>
            <a:r>
              <a:rPr lang="it-IT" dirty="0"/>
              <a:t>. </a:t>
            </a:r>
          </a:p>
          <a:p>
            <a:pPr algn="just"/>
            <a:r>
              <a:rPr lang="it-IT" dirty="0"/>
              <a:t>L'adeguatezza diventa criterio di </a:t>
            </a:r>
            <a:r>
              <a:rPr lang="it-IT" b="1" i="1" u="sng" dirty="0"/>
              <a:t>valutazione della diligenza ex art. 2392 c.c. </a:t>
            </a:r>
            <a:r>
              <a:rPr lang="it-IT" dirty="0"/>
              <a:t>(l'amministratore che non predispone assetti adeguati può incorrere in responsabilità verso la società). </a:t>
            </a:r>
          </a:p>
          <a:p>
            <a:pPr algn="just"/>
            <a:r>
              <a:rPr lang="it-IT" dirty="0"/>
              <a:t>Si ampliano gli spazi di verifica giudiziaria sulla gestione, consentendo al Tribunale di sindacare l'organizzazione aziendale anche in assenza di crisi conclamata. </a:t>
            </a:r>
          </a:p>
          <a:p>
            <a:pPr algn="just"/>
            <a:r>
              <a:rPr lang="it-IT" dirty="0"/>
              <a:t>L'assetto organizzativo non è più un elemento neutro o interno alla discrezionalità imprenditoriale, ma una condizione giuridicamente rilevante di legittimità della gestione.</a:t>
            </a:r>
          </a:p>
        </p:txBody>
      </p:sp>
    </p:spTree>
    <p:extLst>
      <p:ext uri="{BB962C8B-B14F-4D97-AF65-F5344CB8AC3E}">
        <p14:creationId xmlns:p14="http://schemas.microsoft.com/office/powerpoint/2010/main" val="3982336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AE8EFC-126E-62B9-90C0-C8B0350F4543}"/>
              </a:ext>
            </a:extLst>
          </p:cNvPr>
          <p:cNvSpPr>
            <a:spLocks noGrp="1"/>
          </p:cNvSpPr>
          <p:nvPr>
            <p:ph type="title"/>
          </p:nvPr>
        </p:nvSpPr>
        <p:spPr>
          <a:xfrm>
            <a:off x="1024129" y="324612"/>
            <a:ext cx="9720072" cy="448056"/>
          </a:xfrm>
        </p:spPr>
        <p:txBody>
          <a:bodyPr>
            <a:noAutofit/>
          </a:bodyPr>
          <a:lstStyle/>
          <a:p>
            <a:pPr algn="ctr"/>
            <a:r>
              <a:rPr lang="it-IT" sz="3600" dirty="0"/>
              <a:t>Contenuto operativo delle "misure idonee"</a:t>
            </a:r>
          </a:p>
        </p:txBody>
      </p:sp>
      <p:sp>
        <p:nvSpPr>
          <p:cNvPr id="3" name="Segnaposto contenuto 2">
            <a:extLst>
              <a:ext uri="{FF2B5EF4-FFF2-40B4-BE49-F238E27FC236}">
                <a16:creationId xmlns:a16="http://schemas.microsoft.com/office/drawing/2014/main" id="{1CA1BFDA-467C-6B1E-96B4-237E1BB08D45}"/>
              </a:ext>
            </a:extLst>
          </p:cNvPr>
          <p:cNvSpPr>
            <a:spLocks noGrp="1"/>
          </p:cNvSpPr>
          <p:nvPr>
            <p:ph idx="1"/>
          </p:nvPr>
        </p:nvSpPr>
        <p:spPr>
          <a:xfrm>
            <a:off x="1024128" y="950976"/>
            <a:ext cx="9720073" cy="5358384"/>
          </a:xfrm>
        </p:spPr>
        <p:txBody>
          <a:bodyPr>
            <a:normAutofit fontScale="85000" lnSpcReduction="20000"/>
          </a:bodyPr>
          <a:lstStyle/>
          <a:p>
            <a:pPr algn="just"/>
            <a:r>
              <a:rPr lang="it-IT" dirty="0"/>
              <a:t>Il concetto di </a:t>
            </a:r>
            <a:r>
              <a:rPr lang="it-IT" b="1" dirty="0"/>
              <a:t>misure idonee (art. 3, c. 1 per imprenditore individuale) </a:t>
            </a:r>
            <a:r>
              <a:rPr lang="it-IT" dirty="0"/>
              <a:t>implica la presenza di strumenti operativi concreti che consentano all'impresa di monitorare costantemente la propria sostenibilità economica e finanziaria. </a:t>
            </a:r>
          </a:p>
          <a:p>
            <a:pPr algn="just"/>
            <a:r>
              <a:rPr lang="it-IT" b="1" dirty="0"/>
              <a:t>Reporting infrannuale aggiornato: </a:t>
            </a:r>
            <a:r>
              <a:rPr lang="it-IT" dirty="0"/>
              <a:t>produzione periodica di situazioni contabili intermedie che consentano di verificare l'andamento della gestione rispetto alle previsioni di budget. </a:t>
            </a:r>
          </a:p>
          <a:p>
            <a:pPr algn="just"/>
            <a:r>
              <a:rPr lang="it-IT" b="1" dirty="0"/>
              <a:t>Controllo degli scaduti: </a:t>
            </a:r>
            <a:r>
              <a:rPr lang="it-IT" dirty="0"/>
              <a:t>monitoraggio degli scaduti commerciali e fiscali, con analisi dell'anzianità dei crediti e dei debiti non pagati alle scadenze previste. </a:t>
            </a:r>
          </a:p>
          <a:p>
            <a:pPr algn="just"/>
            <a:r>
              <a:rPr lang="it-IT" b="1" dirty="0"/>
              <a:t>Indicatori prospettici: </a:t>
            </a:r>
            <a:r>
              <a:rPr lang="it-IT" dirty="0"/>
              <a:t>utilizzo di indicatori economico-finanziari orientati al futuro, per anticipare l'evoluzione degli equilibri aziendali. </a:t>
            </a:r>
          </a:p>
          <a:p>
            <a:pPr algn="just"/>
            <a:r>
              <a:rPr lang="it-IT" b="1" dirty="0"/>
              <a:t>Monitoraggio sistematico della liquidità: </a:t>
            </a:r>
            <a:r>
              <a:rPr lang="it-IT" dirty="0"/>
              <a:t>controllo continuo dei flussi di cassa in entrata e in uscita, con previsione delle tensioni finanziarie a breve termine.</a:t>
            </a:r>
          </a:p>
          <a:p>
            <a:pPr algn="just"/>
            <a:r>
              <a:rPr lang="it-IT" b="1" dirty="0"/>
              <a:t>Analisi della sostenibilità dell'indebitamento: </a:t>
            </a:r>
            <a:r>
              <a:rPr lang="it-IT" dirty="0"/>
              <a:t>verifica periodica del rapporto tra indebitamento finanziario e capacità di generare reddito, incluso il monitoraggio dei covenant bancari.</a:t>
            </a:r>
          </a:p>
          <a:p>
            <a:pPr algn="just"/>
            <a:r>
              <a:rPr lang="it-IT" b="1" dirty="0"/>
              <a:t>Sistemi di allerta interna: </a:t>
            </a:r>
            <a:r>
              <a:rPr lang="it-IT" dirty="0"/>
              <a:t>procedure formalizzate per la segnalazione interna di anomalie e criticità rilevate nel corso dell'attività di monitoraggio.</a:t>
            </a:r>
          </a:p>
          <a:p>
            <a:pPr algn="just"/>
            <a:r>
              <a:rPr lang="it-IT" b="1" i="1" u="sng" dirty="0"/>
              <a:t>La crisi</a:t>
            </a:r>
            <a:r>
              <a:rPr lang="it-IT" dirty="0"/>
              <a:t>, nel nuovo impianto normativo, non è più considerata un evento improvviso o imprevedibile, ma un </a:t>
            </a:r>
            <a:r>
              <a:rPr lang="it-IT" b="1" i="1" u="sng" dirty="0"/>
              <a:t>fenomeno progressivo </a:t>
            </a:r>
            <a:r>
              <a:rPr lang="it-IT" dirty="0"/>
              <a:t>che può e deve essere intercettato attraverso un </a:t>
            </a:r>
            <a:r>
              <a:rPr lang="it-IT" b="1" i="1" u="sng" dirty="0"/>
              <a:t>adeguato sistema informativo e decisionale</a:t>
            </a:r>
            <a:r>
              <a:rPr lang="it-IT" dirty="0"/>
              <a:t>.</a:t>
            </a:r>
          </a:p>
        </p:txBody>
      </p:sp>
    </p:spTree>
    <p:extLst>
      <p:ext uri="{BB962C8B-B14F-4D97-AF65-F5344CB8AC3E}">
        <p14:creationId xmlns:p14="http://schemas.microsoft.com/office/powerpoint/2010/main" val="3945635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1861B5-6D19-2872-5120-F489672AFEF3}"/>
              </a:ext>
            </a:extLst>
          </p:cNvPr>
          <p:cNvSpPr>
            <a:spLocks noGrp="1"/>
          </p:cNvSpPr>
          <p:nvPr>
            <p:ph type="title"/>
          </p:nvPr>
        </p:nvSpPr>
        <p:spPr>
          <a:xfrm>
            <a:off x="1024128" y="585216"/>
            <a:ext cx="9720072" cy="411480"/>
          </a:xfrm>
        </p:spPr>
        <p:txBody>
          <a:bodyPr>
            <a:normAutofit fontScale="90000"/>
          </a:bodyPr>
          <a:lstStyle/>
          <a:p>
            <a:pPr algn="ctr"/>
            <a:r>
              <a:rPr lang="it-IT" sz="3200" dirty="0"/>
              <a:t>Contenuto operativo dell'adeguatezza (art. 3, c. 2 CCII)</a:t>
            </a:r>
          </a:p>
        </p:txBody>
      </p:sp>
      <p:sp>
        <p:nvSpPr>
          <p:cNvPr id="3" name="Segnaposto contenuto 2">
            <a:extLst>
              <a:ext uri="{FF2B5EF4-FFF2-40B4-BE49-F238E27FC236}">
                <a16:creationId xmlns:a16="http://schemas.microsoft.com/office/drawing/2014/main" id="{14FDF2F7-FAF5-41D5-4AFF-68DF99738B3B}"/>
              </a:ext>
            </a:extLst>
          </p:cNvPr>
          <p:cNvSpPr>
            <a:spLocks noGrp="1"/>
          </p:cNvSpPr>
          <p:nvPr>
            <p:ph idx="1"/>
          </p:nvPr>
        </p:nvSpPr>
        <p:spPr>
          <a:xfrm>
            <a:off x="1024128" y="1143000"/>
            <a:ext cx="9720073" cy="5166360"/>
          </a:xfrm>
        </p:spPr>
        <p:txBody>
          <a:bodyPr>
            <a:normAutofit fontScale="92500" lnSpcReduction="10000"/>
          </a:bodyPr>
          <a:lstStyle/>
          <a:p>
            <a:pPr algn="just"/>
            <a:r>
              <a:rPr lang="it-IT" dirty="0"/>
              <a:t>Va istituito un modello organizzativo che consenta concretamente di svolgere le funzioni essenziali per la tutela della continuità aziendale.</a:t>
            </a:r>
          </a:p>
          <a:p>
            <a:pPr algn="just"/>
            <a:r>
              <a:rPr lang="it-IT" dirty="0"/>
              <a:t>Il sistema contabile e amministrativo deve generare </a:t>
            </a:r>
            <a:r>
              <a:rPr lang="it-IT" b="1" dirty="0"/>
              <a:t>dati affidabili con cadenza periodica</a:t>
            </a:r>
            <a:r>
              <a:rPr lang="it-IT" dirty="0"/>
              <a:t>, non solo annuale. </a:t>
            </a:r>
          </a:p>
          <a:p>
            <a:pPr algn="just"/>
            <a:r>
              <a:rPr lang="it-IT" dirty="0"/>
              <a:t>Occorre un </a:t>
            </a:r>
            <a:r>
              <a:rPr lang="it-IT" b="1" dirty="0"/>
              <a:t>presidio continuo </a:t>
            </a:r>
            <a:r>
              <a:rPr lang="it-IT" dirty="0"/>
              <a:t>sui flussi di cassa, sui margini operativi e sulla sostenibilità dell'indebitamento.</a:t>
            </a:r>
          </a:p>
          <a:p>
            <a:pPr algn="just"/>
            <a:r>
              <a:rPr lang="it-IT" dirty="0"/>
              <a:t>Il sistema deve </a:t>
            </a:r>
            <a:r>
              <a:rPr lang="it-IT" b="1" dirty="0"/>
              <a:t>intercettare tempestivamente </a:t>
            </a:r>
            <a:r>
              <a:rPr lang="it-IT" dirty="0"/>
              <a:t>trend deteriorativi, tensioni di liquidità e deterioramento dei covenant.</a:t>
            </a:r>
          </a:p>
          <a:p>
            <a:pPr algn="just"/>
            <a:r>
              <a:rPr lang="it-IT" dirty="0"/>
              <a:t>Le informazioni devono tradursi in </a:t>
            </a:r>
            <a:r>
              <a:rPr lang="it-IT" b="1" dirty="0"/>
              <a:t>azioni concrete</a:t>
            </a:r>
            <a:r>
              <a:rPr lang="it-IT" dirty="0"/>
              <a:t>: piani di rientro, rinegoziazioni, riduzione costi, ricerca nuova finanza.</a:t>
            </a:r>
          </a:p>
          <a:p>
            <a:pPr algn="just"/>
            <a:r>
              <a:rPr lang="it-IT" dirty="0"/>
              <a:t>L'adeguatezza non coincide con la mera correttezza della contabilità civilistica. Un'impresa può avere scritture formalmente regolari ma essere priva di strumenti previsionali idonei a monitorare la sostenibilità finanziaria.</a:t>
            </a:r>
          </a:p>
          <a:p>
            <a:pPr algn="just"/>
            <a:r>
              <a:rPr lang="it-IT" dirty="0"/>
              <a:t>Può integrare una condizione di inadeguatezza anche in presenza di bilanci correttamente redatti.</a:t>
            </a:r>
          </a:p>
        </p:txBody>
      </p:sp>
    </p:spTree>
    <p:extLst>
      <p:ext uri="{BB962C8B-B14F-4D97-AF65-F5344CB8AC3E}">
        <p14:creationId xmlns:p14="http://schemas.microsoft.com/office/powerpoint/2010/main" val="29038478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Integrale">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01BBF55956CFB349B952AAC026E99331" ma:contentTypeVersion="18" ma:contentTypeDescription="Creare un nuovo documento." ma:contentTypeScope="" ma:versionID="29836ba12471d328b44d58987f2941a2">
  <xsd:schema xmlns:xsd="http://www.w3.org/2001/XMLSchema" xmlns:xs="http://www.w3.org/2001/XMLSchema" xmlns:p="http://schemas.microsoft.com/office/2006/metadata/properties" xmlns:ns2="7d406d20-4e86-416c-9ad0-d576708bd5c5" xmlns:ns3="b89e7ea4-c0c2-45d5-892d-b5b742b0cdd5" targetNamespace="http://schemas.microsoft.com/office/2006/metadata/properties" ma:root="true" ma:fieldsID="0895e86ffa9a3e36d7cd41e9b40eafc4" ns2:_="" ns3:_="">
    <xsd:import namespace="7d406d20-4e86-416c-9ad0-d576708bd5c5"/>
    <xsd:import namespace="b89e7ea4-c0c2-45d5-892d-b5b742b0cdd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406d20-4e86-416c-9ad0-d576708bd5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Tag immagine" ma:readOnly="false" ma:fieldId="{5cf76f15-5ced-4ddc-b409-7134ff3c332f}" ma:taxonomyMulti="true" ma:sspId="07e07b1f-ce1c-4ae7-925e-be404f6c67d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9e7ea4-c0c2-45d5-892d-b5b742b0cdd5" elementFormDefault="qualified">
    <xsd:import namespace="http://schemas.microsoft.com/office/2006/documentManagement/types"/>
    <xsd:import namespace="http://schemas.microsoft.com/office/infopath/2007/PartnerControls"/>
    <xsd:element name="SharedWithUsers" ma:index="1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Condiviso con dettagli" ma:internalName="SharedWithDetails" ma:readOnly="true">
      <xsd:simpleType>
        <xsd:restriction base="dms:Note">
          <xsd:maxLength value="255"/>
        </xsd:restriction>
      </xsd:simpleType>
    </xsd:element>
    <xsd:element name="TaxCatchAll" ma:index="23" nillable="true" ma:displayName="Taxonomy Catch All Column" ma:hidden="true" ma:list="{cdadbe92-8fe4-430d-8101-762ddbdc9d9b}" ma:internalName="TaxCatchAll" ma:showField="CatchAllData" ma:web="b89e7ea4-c0c2-45d5-892d-b5b742b0cd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d406d20-4e86-416c-9ad0-d576708bd5c5">
      <Terms xmlns="http://schemas.microsoft.com/office/infopath/2007/PartnerControls"/>
    </lcf76f155ced4ddcb4097134ff3c332f>
    <TaxCatchAll xmlns="b89e7ea4-c0c2-45d5-892d-b5b742b0cdd5" xsi:nil="true"/>
  </documentManagement>
</p:properties>
</file>

<file path=customXml/itemProps1.xml><?xml version="1.0" encoding="utf-8"?>
<ds:datastoreItem xmlns:ds="http://schemas.openxmlformats.org/officeDocument/2006/customXml" ds:itemID="{13A9B88E-6841-40B3-A94A-E95BF2FEFCB6}">
  <ds:schemaRefs>
    <ds:schemaRef ds:uri="http://schemas.microsoft.com/sharepoint/v3/contenttype/forms"/>
  </ds:schemaRefs>
</ds:datastoreItem>
</file>

<file path=customXml/itemProps2.xml><?xml version="1.0" encoding="utf-8"?>
<ds:datastoreItem xmlns:ds="http://schemas.openxmlformats.org/officeDocument/2006/customXml" ds:itemID="{5F9BD82C-42D6-45EC-8964-5FA3A094F9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d406d20-4e86-416c-9ad0-d576708bd5c5"/>
    <ds:schemaRef ds:uri="b89e7ea4-c0c2-45d5-892d-b5b742b0cd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7B0F449-1D1E-4616-BFFF-A7F2D1C4F33A}">
  <ds:schemaRefs>
    <ds:schemaRef ds:uri="b89e7ea4-c0c2-45d5-892d-b5b742b0cdd5"/>
    <ds:schemaRef ds:uri="http://purl.org/dc/elements/1.1/"/>
    <ds:schemaRef ds:uri="http://www.w3.org/XML/1998/namespace"/>
    <ds:schemaRef ds:uri="http://schemas.microsoft.com/office/2006/metadata/properties"/>
    <ds:schemaRef ds:uri="http://purl.org/dc/dcmitype/"/>
    <ds:schemaRef ds:uri="http://schemas.microsoft.com/office/2006/documentManagement/types"/>
    <ds:schemaRef ds:uri="http://schemas.openxmlformats.org/package/2006/metadata/core-properties"/>
    <ds:schemaRef ds:uri="http://schemas.microsoft.com/office/infopath/2007/PartnerControls"/>
    <ds:schemaRef ds:uri="7d406d20-4e86-416c-9ad0-d576708bd5c5"/>
    <ds:schemaRef ds:uri="http://purl.org/dc/terms/"/>
  </ds:schemaRefs>
</ds:datastoreItem>
</file>

<file path=docProps/app.xml><?xml version="1.0" encoding="utf-8"?>
<Properties xmlns="http://schemas.openxmlformats.org/officeDocument/2006/extended-properties" xmlns:vt="http://schemas.openxmlformats.org/officeDocument/2006/docPropsVTypes">
  <Template>Integral</Template>
  <TotalTime>469</TotalTime>
  <Words>7196</Words>
  <Application>Microsoft Office PowerPoint</Application>
  <PresentationFormat>Widescreen</PresentationFormat>
  <Paragraphs>327</Paragraphs>
  <Slides>44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44</vt:i4>
      </vt:variant>
    </vt:vector>
  </HeadingPairs>
  <TitlesOfParts>
    <vt:vector size="48" baseType="lpstr">
      <vt:lpstr>Tw Cen MT</vt:lpstr>
      <vt:lpstr>Tw Cen MT Condensed</vt:lpstr>
      <vt:lpstr>Wingdings 3</vt:lpstr>
      <vt:lpstr>Integrale</vt:lpstr>
      <vt:lpstr>Adeguati assetti organizzativi, amministrativi e contabili Nella prospettiva del Revisore Legale </vt:lpstr>
      <vt:lpstr>Gli adeguati assetti tra Codice Civile e Codice della Crisi</vt:lpstr>
      <vt:lpstr>Art.2086 comma 2 c.c.</vt:lpstr>
      <vt:lpstr>Codice della Crisi d'Impresa e dell'Insolvenza</vt:lpstr>
      <vt:lpstr>Inquadramento sistematico della riforma</vt:lpstr>
      <vt:lpstr>Analisi dell'art. 3 CCI </vt:lpstr>
      <vt:lpstr>Analisi dell'art. 3 CCI</vt:lpstr>
      <vt:lpstr>Contenuto operativo delle "misure idonee"</vt:lpstr>
      <vt:lpstr>Contenuto operativo dell'adeguatezza (art. 3, c. 2 CCII)</vt:lpstr>
      <vt:lpstr>Art.3 comma 4 CCI</vt:lpstr>
      <vt:lpstr>il Decreto dirigenziale</vt:lpstr>
      <vt:lpstr>Art. 25-octies CCII – Segnalazione dell'organo di controllo e del revisore</vt:lpstr>
      <vt:lpstr>Profili operativi dell'art. 25-octies</vt:lpstr>
      <vt:lpstr>Segnalazione del revisore: criteri, metodo, documentazione</vt:lpstr>
      <vt:lpstr>Esempi</vt:lpstr>
      <vt:lpstr>L’ALLERTA TRA SEGNALAZIONI E ASSETTI</vt:lpstr>
      <vt:lpstr>L’ALLERTA TRA SEGNALAZIONI E ASSETTI</vt:lpstr>
      <vt:lpstr>GLI ADEGUATI ASSETTI</vt:lpstr>
      <vt:lpstr>La mancata predisposizione di assetti come grave irregolarità</vt:lpstr>
      <vt:lpstr>criterio di proporzionalità</vt:lpstr>
      <vt:lpstr>L’art. 2381-bis c.c.</vt:lpstr>
      <vt:lpstr>Coordinamento tra art. 3 e art. 25-octies CCII </vt:lpstr>
      <vt:lpstr>Il procedimento ex art. 2409 c.c. (abrogato)</vt:lpstr>
      <vt:lpstr>Poteri del Tribunale</vt:lpstr>
      <vt:lpstr>DOVERI DEL COLLEGIO SINDACALE E ADEGUATI ASSETTI</vt:lpstr>
      <vt:lpstr>Adeguati assetti e responsabilità professionale del revisore</vt:lpstr>
      <vt:lpstr>Delimitazione delle responsabilità</vt:lpstr>
      <vt:lpstr>APPROCCIO AL RISCHIO</vt:lpstr>
      <vt:lpstr>Contenuto dell'attività del revisore in relazione agli assetti </vt:lpstr>
      <vt:lpstr>Gli assetti come determinante del rischio di revisione</vt:lpstr>
      <vt:lpstr>Segregazione delle funzioni</vt:lpstr>
      <vt:lpstr>struttura, responsabilità e verifiche</vt:lpstr>
      <vt:lpstr>ASSETTO ORGANIZZATIVO</vt:lpstr>
      <vt:lpstr>Norme di Comportamento C. S. nelle società non quotate</vt:lpstr>
      <vt:lpstr>Norma 3.5 </vt:lpstr>
      <vt:lpstr>Il controllo dell'assetto organizzativo da parte del revisore</vt:lpstr>
      <vt:lpstr>IL SISTEMA DI CONTROLLO INTERNO </vt:lpstr>
      <vt:lpstr>ASSETTO AMMINISTRATIVO - contabile</vt:lpstr>
      <vt:lpstr>ASSETTO AMMINISTRATIVO</vt:lpstr>
      <vt:lpstr>Assetto amministrativo e controllo di gestione</vt:lpstr>
      <vt:lpstr>ASSETTO CONTABILE</vt:lpstr>
      <vt:lpstr>ISA Italia 315 – Identificazione e valutazione dei rischi</vt:lpstr>
      <vt:lpstr>ISA Italia 330 – Risposte del revisore ai rischi valutati</vt:lpstr>
      <vt:lpstr>ISA Italia 570 – Continuità Aziendale (Going Concern)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Salvatore Giordano</dc:creator>
  <cp:lastModifiedBy>Salvatore Giordano</cp:lastModifiedBy>
  <cp:revision>2</cp:revision>
  <cp:lastPrinted>2026-06-03T09:42:37Z</cp:lastPrinted>
  <dcterms:created xsi:type="dcterms:W3CDTF">2025-12-06T18:09:15Z</dcterms:created>
  <dcterms:modified xsi:type="dcterms:W3CDTF">2026-06-03T11:05:27Z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0x01010001BBF55956CFB349B952AAC026E99331</vt:lpwstr>
  </property>
  <property fmtid="{D5CDD505-2E9C-101B-9397-08002B2CF9AE}" pid="3" name="MediaServiceImageTags">
    <vt:lpwstr/>
  </property>
</Properties>
</file>