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31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2088" cy="106893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94944"/>
            <a:ext cx="7562088" cy="9994392"/>
          </a:xfrm>
          <a:prstGeom prst="rect">
            <a:avLst/>
          </a:prstGeom>
          <a:solidFill>
            <a:srgbClr val="0A22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562088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58368"/>
            <a:ext cx="7562088" cy="41148"/>
          </a:xfrm>
          <a:prstGeom prst="rect">
            <a:avLst/>
          </a:prstGeom>
          <a:solidFill>
            <a:srgbClr val="008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29184" y="128016"/>
            <a:ext cx="173736" cy="329184"/>
          </a:xfrm>
          <a:prstGeom prst="roundRect">
            <a:avLst>
              <a:gd name="adj" fmla="val 15000"/>
            </a:avLst>
          </a:prstGeom>
          <a:solidFill>
            <a:srgbClr val="008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155448"/>
            <a:ext cx="3063240" cy="4297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919" b="1">
                <a:solidFill>
                  <a:srgbClr val="0A2234"/>
                </a:solidFill>
                <a:latin typeface="Aptos"/>
              </a:defRPr>
            </a:pPr>
            <a:r>
              <a:t>ORDINE DEI PERITI INDUSTRIALI</a:t>
            </a:r>
          </a:p>
          <a:p>
            <a:pPr>
              <a:spcAft>
                <a:spcPts val="0"/>
              </a:spcAft>
              <a:defRPr sz="919" b="1">
                <a:solidFill>
                  <a:srgbClr val="0A2234"/>
                </a:solidFill>
                <a:latin typeface="Aptos"/>
              </a:defRPr>
            </a:pPr>
            <a:r>
              <a:t>E DEI PERITI INDUSTRIALI LAUREATI · PRATO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58768" y="128016"/>
            <a:ext cx="173736" cy="329184"/>
          </a:xfrm>
          <a:prstGeom prst="roundRect">
            <a:avLst>
              <a:gd name="adj" fmla="val 15000"/>
            </a:avLst>
          </a:prstGeom>
          <a:solidFill>
            <a:srgbClr val="123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magine_industria_digita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758952"/>
            <a:ext cx="2578608" cy="391363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93192" y="1060704"/>
            <a:ext cx="3017520" cy="256032"/>
          </a:xfrm>
          <a:prstGeom prst="rect">
            <a:avLst/>
          </a:prstGeom>
          <a:solidFill>
            <a:srgbClr val="008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11480" y="1106424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SEMINARIO TECNICO-FISCALE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2336" y="1856231"/>
            <a:ext cx="6492240" cy="6035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IPERAMMORTAMENTO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" y="2414016"/>
            <a:ext cx="3931920" cy="9326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5900" b="1">
                <a:solidFill>
                  <a:srgbClr val="FFFFFF"/>
                </a:solidFill>
                <a:latin typeface="Aptos"/>
              </a:defRPr>
            </a:pPr>
            <a:r>
              <a:t>2026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0624" y="3456432"/>
            <a:ext cx="1051560" cy="64008"/>
          </a:xfrm>
          <a:prstGeom prst="rect">
            <a:avLst/>
          </a:prstGeom>
          <a:solidFill>
            <a:srgbClr val="F0B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11480" y="3703320"/>
            <a:ext cx="662940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rPr dirty="0"/>
              <a:t>Dalla </a:t>
            </a:r>
            <a:r>
              <a:rPr dirty="0" err="1"/>
              <a:t>qualificazione</a:t>
            </a:r>
            <a:r>
              <a:rPr dirty="0"/>
              <a:t> </a:t>
            </a:r>
            <a:r>
              <a:rPr dirty="0" err="1"/>
              <a:t>tecnica</a:t>
            </a:r>
            <a:r>
              <a:rPr dirty="0"/>
              <a:t> del bene</a:t>
            </a:r>
          </a:p>
          <a:p>
            <a:pPr>
              <a:spcAft>
                <a:spcPts val="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rPr dirty="0" err="1"/>
              <a:t>alla</a:t>
            </a:r>
            <a:r>
              <a:rPr dirty="0"/>
              <a:t> </a:t>
            </a:r>
            <a:r>
              <a:rPr dirty="0" err="1"/>
              <a:t>corretta</a:t>
            </a:r>
            <a:r>
              <a:rPr dirty="0"/>
              <a:t> </a:t>
            </a:r>
            <a:r>
              <a:rPr dirty="0" err="1"/>
              <a:t>fruizione</a:t>
            </a:r>
            <a:r>
              <a:rPr dirty="0"/>
              <a:t> </a:t>
            </a:r>
            <a:r>
              <a:rPr dirty="0" err="1"/>
              <a:t>fiscale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411480" y="4782312"/>
            <a:ext cx="6720840" cy="57708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50" b="0">
                <a:solidFill>
                  <a:srgbClr val="D7E7EF"/>
                </a:solidFill>
                <a:latin typeface="Aptos"/>
              </a:defRPr>
            </a:pPr>
            <a:r>
              <a:rPr dirty="0"/>
              <a:t>Un </a:t>
            </a:r>
            <a:r>
              <a:rPr dirty="0" err="1"/>
              <a:t>incontro</a:t>
            </a:r>
            <a:r>
              <a:rPr dirty="0"/>
              <a:t> </a:t>
            </a:r>
            <a:r>
              <a:rPr dirty="0" err="1"/>
              <a:t>dedicato</a:t>
            </a:r>
            <a:r>
              <a:rPr dirty="0"/>
              <a:t> al </a:t>
            </a:r>
            <a:r>
              <a:rPr dirty="0" err="1"/>
              <a:t>coordinamento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competenze</a:t>
            </a:r>
            <a:r>
              <a:rPr dirty="0"/>
              <a:t> </a:t>
            </a:r>
            <a:r>
              <a:rPr dirty="0" err="1"/>
              <a:t>tecniche</a:t>
            </a:r>
            <a:r>
              <a:rPr dirty="0"/>
              <a:t>, </a:t>
            </a:r>
            <a:r>
              <a:rPr dirty="0" err="1"/>
              <a:t>fiscali</a:t>
            </a:r>
            <a:r>
              <a:rPr dirty="0"/>
              <a:t> e </a:t>
            </a:r>
            <a:r>
              <a:rPr dirty="0" err="1"/>
              <a:t>contabili</a:t>
            </a:r>
            <a:r>
              <a:rPr dirty="0"/>
              <a:t> per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investimenti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imprese</a:t>
            </a:r>
            <a:r>
              <a:rPr dirty="0"/>
              <a:t>.</a:t>
            </a:r>
            <a:endParaRPr lang="it-IT" dirty="0"/>
          </a:p>
          <a:p>
            <a:pPr>
              <a:spcAft>
                <a:spcPts val="0"/>
              </a:spcAft>
              <a:defRPr sz="1250" b="0">
                <a:solidFill>
                  <a:srgbClr val="D7E7EF"/>
                </a:solidFill>
                <a:latin typeface="Aptos"/>
              </a:defRPr>
            </a:pPr>
            <a:r>
              <a:rPr lang="it-IT" dirty="0"/>
              <a:t>Incontro Valido per la formazione professionale Obbligatoria </a:t>
            </a:r>
            <a:r>
              <a:rPr lang="it-IT" dirty="0" err="1"/>
              <a:t>Odcec</a:t>
            </a:r>
            <a:endParaRPr dirty="0"/>
          </a:p>
        </p:txBody>
      </p:sp>
      <p:sp>
        <p:nvSpPr>
          <p:cNvPr id="18" name="Rounded Rectangle 17"/>
          <p:cNvSpPr/>
          <p:nvPr/>
        </p:nvSpPr>
        <p:spPr>
          <a:xfrm>
            <a:off x="530352" y="5632704"/>
            <a:ext cx="2148840" cy="484632"/>
          </a:xfrm>
          <a:prstGeom prst="roundRect">
            <a:avLst>
              <a:gd name="adj" fmla="val 15000"/>
            </a:avLst>
          </a:prstGeom>
          <a:solidFill>
            <a:srgbClr val="123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9224" y="5733288"/>
            <a:ext cx="3200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F0B95C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5733288"/>
            <a:ext cx="1627632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919" b="1">
                <a:solidFill>
                  <a:srgbClr val="FFFFFF"/>
                </a:solidFill>
                <a:latin typeface="Aptos"/>
              </a:defRPr>
            </a:pPr>
            <a:r>
              <a:t>INDUSTRIA 4.0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62072" y="5632704"/>
            <a:ext cx="2148840" cy="484632"/>
          </a:xfrm>
          <a:prstGeom prst="roundRect">
            <a:avLst>
              <a:gd name="adj" fmla="val 15000"/>
            </a:avLst>
          </a:prstGeom>
          <a:solidFill>
            <a:srgbClr val="123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980944" y="5733288"/>
            <a:ext cx="3200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F0B95C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37560" y="5733288"/>
            <a:ext cx="1627632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919" b="1">
                <a:solidFill>
                  <a:srgbClr val="FFFFFF"/>
                </a:solidFill>
                <a:latin typeface="Aptos"/>
              </a:defRPr>
            </a:pPr>
            <a:r>
              <a:t>INTERCONNESSIONE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193792" y="5632704"/>
            <a:ext cx="2148840" cy="484632"/>
          </a:xfrm>
          <a:prstGeom prst="roundRect">
            <a:avLst>
              <a:gd name="adj" fmla="val 15000"/>
            </a:avLst>
          </a:prstGeom>
          <a:solidFill>
            <a:srgbClr val="123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312664" y="5733288"/>
            <a:ext cx="3200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F0B95C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79" y="5733288"/>
            <a:ext cx="1627632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919" b="1">
                <a:solidFill>
                  <a:srgbClr val="FFFFFF"/>
                </a:solidFill>
                <a:latin typeface="Aptos"/>
              </a:defRPr>
            </a:pPr>
            <a:r>
              <a:t>DATI E PROCESSI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02336" y="6428232"/>
            <a:ext cx="6748272" cy="13533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76656" y="6620256"/>
            <a:ext cx="6217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900" b="1">
                <a:solidFill>
                  <a:srgbClr val="0A2234"/>
                </a:solidFill>
                <a:latin typeface="Aptos"/>
              </a:defRPr>
            </a:pPr>
            <a:r>
              <a:t>GIOVEDÌ 19 NOVEMBRE 2026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7512" y="7031736"/>
            <a:ext cx="6272784" cy="13716"/>
          </a:xfrm>
          <a:prstGeom prst="rect">
            <a:avLst/>
          </a:prstGeom>
          <a:solidFill>
            <a:srgbClr val="D6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85800" y="7159752"/>
            <a:ext cx="31089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 b="1">
                <a:solidFill>
                  <a:srgbClr val="008595"/>
                </a:solidFill>
                <a:latin typeface="Aptos"/>
              </a:defRPr>
            </a:pPr>
            <a:r>
              <a:t>ORE 14:15 – 17:00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7470648"/>
            <a:ext cx="6172200" cy="246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120" b="0">
                <a:solidFill>
                  <a:srgbClr val="0A2234"/>
                </a:solidFill>
                <a:latin typeface="Aptos"/>
              </a:defRPr>
            </a:pPr>
            <a:r>
              <a:t>Palazzo delle Professioni  ·  Via Pugliesi 26, Prato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8074152"/>
            <a:ext cx="7562088" cy="2615184"/>
          </a:xfrm>
          <a:prstGeom prst="rect">
            <a:avLst/>
          </a:prstGeom>
          <a:solidFill>
            <a:srgbClr val="123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84632" y="8311896"/>
            <a:ext cx="548640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00" b="1">
                <a:solidFill>
                  <a:srgbClr val="43D9E2"/>
                </a:solidFill>
                <a:latin typeface="Aptos"/>
              </a:defRPr>
            </a:pPr>
            <a:r>
              <a:t>INTERVENTI A CURA DI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21207" y="8787384"/>
            <a:ext cx="64008" cy="64008"/>
          </a:xfrm>
          <a:prstGeom prst="roundRect">
            <a:avLst>
              <a:gd name="adj" fmla="val 15000"/>
            </a:avLst>
          </a:prstGeom>
          <a:solidFill>
            <a:srgbClr val="F0B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68096" y="8723376"/>
            <a:ext cx="6217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10" b="1">
                <a:solidFill>
                  <a:srgbClr val="FFFFFF"/>
                </a:solidFill>
                <a:latin typeface="Aptos"/>
              </a:defRPr>
            </a:pPr>
            <a:r>
              <a:t>Per. Ind. Simone Fabianelli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" y="9025128"/>
            <a:ext cx="61264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19" b="0">
                <a:solidFill>
                  <a:srgbClr val="C5D9E2"/>
                </a:solidFill>
                <a:latin typeface="Aptos"/>
              </a:defRPr>
            </a:pPr>
            <a:r>
              <a:t>Transizione digitale e digitalizzazione aziendale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21207" y="9400032"/>
            <a:ext cx="64008" cy="64008"/>
          </a:xfrm>
          <a:prstGeom prst="roundRect">
            <a:avLst>
              <a:gd name="adj" fmla="val 15000"/>
            </a:avLst>
          </a:prstGeom>
          <a:solidFill>
            <a:srgbClr val="F0B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68096" y="9336024"/>
            <a:ext cx="6217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10" b="1">
                <a:solidFill>
                  <a:srgbClr val="FFFFFF"/>
                </a:solidFill>
                <a:latin typeface="Aptos"/>
              </a:defRPr>
            </a:pPr>
            <a:r>
              <a:t>Dott. Francesco Riti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7240" y="9637776"/>
            <a:ext cx="61264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19" b="0">
                <a:solidFill>
                  <a:srgbClr val="C5D9E2"/>
                </a:solidFill>
                <a:latin typeface="Aptos"/>
              </a:defRPr>
            </a:pPr>
            <a:r>
              <a:t>Aspetti fiscali e contabili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21207" y="10003536"/>
            <a:ext cx="64008" cy="64008"/>
          </a:xfrm>
          <a:prstGeom prst="roundRect">
            <a:avLst>
              <a:gd name="adj" fmla="val 15000"/>
            </a:avLst>
          </a:prstGeom>
          <a:solidFill>
            <a:srgbClr val="F0B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768096" y="9939528"/>
            <a:ext cx="6217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10" b="1">
                <a:solidFill>
                  <a:srgbClr val="FFFFFF"/>
                </a:solidFill>
                <a:latin typeface="Aptos"/>
              </a:defRPr>
            </a:pPr>
            <a:r>
              <a:t>Dott. Massimo Cini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77240" y="10241280"/>
            <a:ext cx="61264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19" b="0">
                <a:solidFill>
                  <a:srgbClr val="C5D9E2"/>
                </a:solidFill>
                <a:latin typeface="Aptos"/>
              </a:defRPr>
            </a:pPr>
            <a:r>
              <a:t>Aspetti fiscali e contabili</a:t>
            </a:r>
          </a:p>
        </p:txBody>
      </p:sp>
      <p:pic>
        <p:nvPicPr>
          <p:cNvPr id="46" name="Immagine 45">
            <a:extLst>
              <a:ext uri="{FF2B5EF4-FFF2-40B4-BE49-F238E27FC236}">
                <a16:creationId xmlns:a16="http://schemas.microsoft.com/office/drawing/2014/main" id="{C3F52589-7155-3218-7FA5-E07970019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044" y="64007"/>
            <a:ext cx="2137600" cy="4769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2088" cy="106893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562088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8368"/>
            <a:ext cx="7562088" cy="41148"/>
          </a:xfrm>
          <a:prstGeom prst="rect">
            <a:avLst/>
          </a:prstGeom>
          <a:solidFill>
            <a:srgbClr val="008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29184" y="128016"/>
            <a:ext cx="173736" cy="329184"/>
          </a:xfrm>
          <a:prstGeom prst="roundRect">
            <a:avLst>
              <a:gd name="adj" fmla="val 15000"/>
            </a:avLst>
          </a:prstGeom>
          <a:solidFill>
            <a:srgbClr val="008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155448"/>
            <a:ext cx="3063240" cy="4297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919" b="1">
                <a:solidFill>
                  <a:srgbClr val="0A2234"/>
                </a:solidFill>
                <a:latin typeface="Aptos"/>
              </a:defRPr>
            </a:pPr>
            <a:r>
              <a:t>ORDINE DEI PERITI INDUSTRIALI</a:t>
            </a:r>
          </a:p>
          <a:p>
            <a:pPr>
              <a:spcAft>
                <a:spcPts val="0"/>
              </a:spcAft>
              <a:defRPr sz="919" b="1">
                <a:solidFill>
                  <a:srgbClr val="0A2234"/>
                </a:solidFill>
                <a:latin typeface="Aptos"/>
              </a:defRPr>
            </a:pPr>
            <a:r>
              <a:t>E DEI PERITI INDUSTRIALI LAUREATI · PRATO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58768" y="128016"/>
            <a:ext cx="173736" cy="329184"/>
          </a:xfrm>
          <a:prstGeom prst="roundRect">
            <a:avLst>
              <a:gd name="adj" fmla="val 15000"/>
            </a:avLst>
          </a:prstGeom>
          <a:solidFill>
            <a:srgbClr val="123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704088"/>
            <a:ext cx="7562088" cy="41148"/>
          </a:xfrm>
          <a:prstGeom prst="rect">
            <a:avLst/>
          </a:prstGeom>
          <a:solidFill>
            <a:srgbClr val="0A22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6" y="1024128"/>
            <a:ext cx="6720840" cy="5394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700" b="1">
                <a:solidFill>
                  <a:srgbClr val="0A2234"/>
                </a:solidFill>
                <a:latin typeface="Aptos"/>
              </a:defRPr>
            </a:pPr>
            <a:r>
              <a:t>PROGRAMMA DELL’EVENTO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8056" y="1627632"/>
            <a:ext cx="822960" cy="59436"/>
          </a:xfrm>
          <a:prstGeom prst="rect">
            <a:avLst/>
          </a:prstGeom>
          <a:solidFill>
            <a:srgbClr val="F0B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8056" y="1819656"/>
            <a:ext cx="6693408" cy="5852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130" b="0">
                <a:solidFill>
                  <a:srgbClr val="5A6C78"/>
                </a:solidFill>
                <a:latin typeface="Aptos"/>
              </a:defRPr>
            </a:pPr>
            <a:r>
              <a:t>Un percorso integrato dalla verifica dei requisiti del bene alla gestione dell’agevolazione e della documentazione.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" y="2615184"/>
            <a:ext cx="6684264" cy="621792"/>
          </a:xfrm>
          <a:prstGeom prst="roundRect">
            <a:avLst>
              <a:gd name="adj" fmla="val 15000"/>
            </a:avLst>
          </a:prstGeom>
          <a:solidFill>
            <a:srgbClr val="E8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85216" y="2724912"/>
            <a:ext cx="59436" cy="393192"/>
          </a:xfrm>
          <a:prstGeom prst="roundRect">
            <a:avLst>
              <a:gd name="adj" fmla="val 15000"/>
            </a:avLst>
          </a:prstGeom>
          <a:solidFill>
            <a:srgbClr val="5A6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95528" y="2779776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30" b="1">
                <a:solidFill>
                  <a:srgbClr val="5A6C78"/>
                </a:solidFill>
                <a:latin typeface="Aptos"/>
              </a:defRPr>
            </a:pPr>
            <a:r>
              <a:t>14:15 – 14:45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59152" y="2715768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30" b="1">
                <a:solidFill>
                  <a:srgbClr val="0A2234"/>
                </a:solidFill>
                <a:latin typeface="Aptos"/>
              </a:defRPr>
            </a:pPr>
            <a:r>
              <a:t>Accoglienza e registrazione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68296" y="2971800"/>
            <a:ext cx="4407408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50" b="0">
                <a:solidFill>
                  <a:srgbClr val="5A6C78"/>
                </a:solidFill>
                <a:latin typeface="Aptos"/>
              </a:defRPr>
            </a:pPr>
            <a:r>
              <a:t>Registrazione dei partecipanti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" y="3328415"/>
            <a:ext cx="6684264" cy="621792"/>
          </a:xfrm>
          <a:prstGeom prst="roundRect">
            <a:avLst>
              <a:gd name="adj" fmla="val 15000"/>
            </a:avLst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85216" y="3438144"/>
            <a:ext cx="59436" cy="393192"/>
          </a:xfrm>
          <a:prstGeom prst="roundRect">
            <a:avLst>
              <a:gd name="adj" fmla="val 15000"/>
            </a:avLst>
          </a:prstGeom>
          <a:solidFill>
            <a:srgbClr val="5A6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95528" y="3493008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30" b="1">
                <a:solidFill>
                  <a:srgbClr val="5A6C78"/>
                </a:solidFill>
                <a:latin typeface="Aptos"/>
              </a:defRPr>
            </a:pPr>
            <a:r>
              <a:t>14:45 – 15:00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9152" y="3428999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30" b="1">
                <a:solidFill>
                  <a:srgbClr val="0A2234"/>
                </a:solidFill>
                <a:latin typeface="Aptos"/>
              </a:defRPr>
            </a:pPr>
            <a:r>
              <a:t>Saluti istituzionali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68296" y="3685031"/>
            <a:ext cx="4407408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50" b="0">
                <a:solidFill>
                  <a:srgbClr val="5A6C78"/>
                </a:solidFill>
                <a:latin typeface="Aptos"/>
              </a:defRPr>
            </a:pPr>
            <a:r>
              <a:t>Apertura dell’incontro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4041648"/>
            <a:ext cx="6684264" cy="621792"/>
          </a:xfrm>
          <a:prstGeom prst="roundRect">
            <a:avLst>
              <a:gd name="adj" fmla="val 15000"/>
            </a:avLst>
          </a:prstGeom>
          <a:solidFill>
            <a:srgbClr val="E8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585216" y="4151376"/>
            <a:ext cx="59436" cy="393192"/>
          </a:xfrm>
          <a:prstGeom prst="roundRect">
            <a:avLst>
              <a:gd name="adj" fmla="val 15000"/>
            </a:avLst>
          </a:prstGeom>
          <a:solidFill>
            <a:srgbClr val="008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95528" y="4206240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30" b="1">
                <a:solidFill>
                  <a:srgbClr val="008595"/>
                </a:solidFill>
                <a:latin typeface="Aptos"/>
              </a:defRPr>
            </a:pPr>
            <a:r>
              <a:t>15:00 – 15:40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59152" y="4142232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30" b="1">
                <a:solidFill>
                  <a:srgbClr val="0A2234"/>
                </a:solidFill>
                <a:latin typeface="Aptos"/>
              </a:defRPr>
            </a:pPr>
            <a:r>
              <a:t>Il presidio tecnico dell’investimento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68296" y="4398264"/>
            <a:ext cx="4407408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50" b="0">
                <a:solidFill>
                  <a:srgbClr val="5A6C78"/>
                </a:solidFill>
                <a:latin typeface="Aptos"/>
              </a:defRPr>
            </a:pPr>
            <a:r>
              <a:t>Per. Ind. Simone Fabianelli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8912" y="4754879"/>
            <a:ext cx="6684264" cy="621792"/>
          </a:xfrm>
          <a:prstGeom prst="roundRect">
            <a:avLst>
              <a:gd name="adj" fmla="val 15000"/>
            </a:avLst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585216" y="4864607"/>
            <a:ext cx="59436" cy="393192"/>
          </a:xfrm>
          <a:prstGeom prst="roundRect">
            <a:avLst>
              <a:gd name="adj" fmla="val 15000"/>
            </a:avLst>
          </a:prstGeom>
          <a:solidFill>
            <a:srgbClr val="008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95528" y="4919471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30" b="1">
                <a:solidFill>
                  <a:srgbClr val="008595"/>
                </a:solidFill>
                <a:latin typeface="Aptos"/>
              </a:defRPr>
            </a:pPr>
            <a:r>
              <a:t>15:40 – 16:20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59152" y="4855464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30" b="1">
                <a:solidFill>
                  <a:srgbClr val="0A2234"/>
                </a:solidFill>
                <a:latin typeface="Aptos"/>
              </a:defRPr>
            </a:pPr>
            <a:r>
              <a:t>Disciplina e gestione fiscale – 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68296" y="5111495"/>
            <a:ext cx="4407408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50" b="0">
                <a:solidFill>
                  <a:srgbClr val="5A6C78"/>
                </a:solidFill>
                <a:latin typeface="Aptos"/>
              </a:defRPr>
            </a:pPr>
            <a:r>
              <a:t>Dott. Francesco Riti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38912" y="5468112"/>
            <a:ext cx="6684264" cy="621792"/>
          </a:xfrm>
          <a:prstGeom prst="roundRect">
            <a:avLst>
              <a:gd name="adj" fmla="val 15000"/>
            </a:avLst>
          </a:prstGeom>
          <a:solidFill>
            <a:srgbClr val="E8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585216" y="5577840"/>
            <a:ext cx="59436" cy="393192"/>
          </a:xfrm>
          <a:prstGeom prst="roundRect">
            <a:avLst>
              <a:gd name="adj" fmla="val 15000"/>
            </a:avLst>
          </a:prstGeom>
          <a:solidFill>
            <a:srgbClr val="008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95528" y="5632704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30" b="1">
                <a:solidFill>
                  <a:srgbClr val="008595"/>
                </a:solidFill>
                <a:latin typeface="Aptos"/>
              </a:defRPr>
            </a:pPr>
            <a:r>
              <a:t>16:20 – 17:00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59152" y="5568696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30" b="1">
                <a:solidFill>
                  <a:srgbClr val="0A2234"/>
                </a:solidFill>
                <a:latin typeface="Aptos"/>
              </a:defRPr>
            </a:pPr>
            <a:r>
              <a:t>Disciplina e gestione fiscale – II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68296" y="5824728"/>
            <a:ext cx="4407408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50" b="0">
                <a:solidFill>
                  <a:srgbClr val="5A6C78"/>
                </a:solidFill>
                <a:latin typeface="Aptos"/>
              </a:defRPr>
            </a:pPr>
            <a:r>
              <a:t>Dott. Massimo Cini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48056" y="6336792"/>
            <a:ext cx="6675120" cy="13716"/>
          </a:xfrm>
          <a:prstGeom prst="rect">
            <a:avLst/>
          </a:prstGeom>
          <a:solidFill>
            <a:srgbClr val="CBDD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48056" y="6519672"/>
            <a:ext cx="66751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900" b="1">
                <a:solidFill>
                  <a:srgbClr val="0A2234"/>
                </a:solidFill>
                <a:latin typeface="Aptos"/>
              </a:defRPr>
            </a:pPr>
            <a:r>
              <a:t>CONTENUTI PRINCIPALI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66344" y="7095744"/>
            <a:ext cx="91440" cy="566928"/>
          </a:xfrm>
          <a:prstGeom prst="roundRect">
            <a:avLst>
              <a:gd name="adj" fmla="val 15000"/>
            </a:avLst>
          </a:prstGeom>
          <a:solidFill>
            <a:srgbClr val="008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722376" y="7059168"/>
            <a:ext cx="6217920" cy="2834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60" b="1">
                <a:solidFill>
                  <a:srgbClr val="008595"/>
                </a:solidFill>
                <a:latin typeface="Aptos"/>
              </a:defRPr>
            </a:pPr>
            <a:r>
              <a:t>AREA TECNICA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2376" y="7351775"/>
            <a:ext cx="61264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30" b="0">
                <a:solidFill>
                  <a:srgbClr val="5A6C78"/>
                </a:solidFill>
                <a:latin typeface="Aptos"/>
              </a:defRPr>
            </a:pPr>
            <a:r>
              <a:t>Requisiti dei beni e Allegati IV/V; interconnessione, analisi tecnica e perizia asseverata; integrazione nei processi aziendali.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66344" y="7936992"/>
            <a:ext cx="91440" cy="566928"/>
          </a:xfrm>
          <a:prstGeom prst="roundRect">
            <a:avLst>
              <a:gd name="adj" fmla="val 15000"/>
            </a:avLst>
          </a:prstGeom>
          <a:solidFill>
            <a:srgbClr val="008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722376" y="7900416"/>
            <a:ext cx="6217920" cy="2834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60" b="1">
                <a:solidFill>
                  <a:srgbClr val="008595"/>
                </a:solidFill>
                <a:latin typeface="Aptos"/>
              </a:defRPr>
            </a:pPr>
            <a:r>
              <a:rPr dirty="0"/>
              <a:t>AREA FISCALE E CONTABILE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2376" y="8193024"/>
            <a:ext cx="61264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30" b="0">
                <a:solidFill>
                  <a:srgbClr val="5A6C78"/>
                </a:solidFill>
                <a:latin typeface="Aptos"/>
              </a:defRPr>
            </a:pPr>
            <a:r>
              <a:t>Costo agevolabile e deduzioni; decorrenza, leasing, comunicazioni GSE, certificazione contabile, controlli e conservazione documentale.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66344" y="8778240"/>
            <a:ext cx="91440" cy="566928"/>
          </a:xfrm>
          <a:prstGeom prst="roundRect">
            <a:avLst>
              <a:gd name="adj" fmla="val 15000"/>
            </a:avLst>
          </a:prstGeom>
          <a:solidFill>
            <a:srgbClr val="008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722376" y="8741664"/>
            <a:ext cx="6217920" cy="2834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60" b="1">
                <a:solidFill>
                  <a:srgbClr val="008595"/>
                </a:solidFill>
                <a:latin typeface="Aptos"/>
              </a:defRPr>
            </a:pPr>
            <a:r>
              <a:t>APPROCCIO OPERATIVO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2376" y="9034272"/>
            <a:ext cx="61264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30" b="0">
                <a:solidFill>
                  <a:srgbClr val="5A6C78"/>
                </a:solidFill>
                <a:latin typeface="Aptos"/>
              </a:defRPr>
            </a:pPr>
            <a:r>
              <a:rPr dirty="0" err="1"/>
              <a:t>Coordinamento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professionisti</a:t>
            </a:r>
            <a:r>
              <a:rPr dirty="0"/>
              <a:t>, </a:t>
            </a:r>
            <a:r>
              <a:rPr dirty="0" err="1"/>
              <a:t>criticità</a:t>
            </a:r>
            <a:r>
              <a:rPr dirty="0"/>
              <a:t> </a:t>
            </a:r>
            <a:r>
              <a:rPr dirty="0" err="1"/>
              <a:t>ricorrenti</a:t>
            </a:r>
            <a:r>
              <a:rPr dirty="0"/>
              <a:t> e </a:t>
            </a:r>
            <a:r>
              <a:rPr dirty="0" err="1"/>
              <a:t>indicazioni</a:t>
            </a:r>
            <a:r>
              <a:rPr dirty="0"/>
              <a:t> </a:t>
            </a:r>
            <a:r>
              <a:rPr dirty="0" err="1"/>
              <a:t>pratiche</a:t>
            </a:r>
            <a:r>
              <a:rPr dirty="0"/>
              <a:t> per la </a:t>
            </a:r>
            <a:r>
              <a:rPr dirty="0" err="1"/>
              <a:t>corretta</a:t>
            </a:r>
            <a:r>
              <a:rPr dirty="0"/>
              <a:t> </a:t>
            </a:r>
            <a:r>
              <a:rPr dirty="0" err="1"/>
              <a:t>gestione</a:t>
            </a:r>
            <a:r>
              <a:rPr dirty="0"/>
              <a:t> del </a:t>
            </a:r>
            <a:r>
              <a:rPr dirty="0" err="1"/>
              <a:t>fascicolo</a:t>
            </a:r>
            <a:r>
              <a:rPr dirty="0"/>
              <a:t> </a:t>
            </a:r>
            <a:r>
              <a:rPr dirty="0" err="1"/>
              <a:t>dell’investimento</a:t>
            </a:r>
            <a:r>
              <a:rPr dirty="0"/>
              <a:t>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29768" y="9637776"/>
            <a:ext cx="6693408" cy="566928"/>
          </a:xfrm>
          <a:prstGeom prst="roundRect">
            <a:avLst>
              <a:gd name="adj" fmla="val 15000"/>
            </a:avLst>
          </a:prstGeom>
          <a:solidFill>
            <a:srgbClr val="0A22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640080" y="9774936"/>
            <a:ext cx="6300216" cy="3293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070" b="0">
                <a:solidFill>
                  <a:srgbClr val="FFFFFF"/>
                </a:solidFill>
                <a:latin typeface="Aptos"/>
              </a:defRPr>
            </a:pPr>
            <a:r>
              <a:rPr dirty="0"/>
              <a:t>Tre </a:t>
            </a:r>
            <a:r>
              <a:rPr dirty="0" err="1"/>
              <a:t>interventi</a:t>
            </a:r>
            <a:r>
              <a:rPr dirty="0"/>
              <a:t> da 40 </a:t>
            </a:r>
            <a:r>
              <a:rPr dirty="0" err="1"/>
              <a:t>minuti</a:t>
            </a:r>
            <a:r>
              <a:rPr dirty="0"/>
              <a:t> </a:t>
            </a:r>
            <a:r>
              <a:rPr dirty="0" err="1"/>
              <a:t>ciascuno</a:t>
            </a:r>
            <a:r>
              <a:rPr dirty="0"/>
              <a:t>, con </a:t>
            </a:r>
            <a:r>
              <a:rPr dirty="0" err="1"/>
              <a:t>spazio</a:t>
            </a:r>
            <a:r>
              <a:rPr dirty="0"/>
              <a:t> per </a:t>
            </a:r>
            <a:r>
              <a:rPr dirty="0" err="1"/>
              <a:t>chiarimenti</a:t>
            </a:r>
            <a:r>
              <a:rPr dirty="0"/>
              <a:t> e </a:t>
            </a:r>
            <a:r>
              <a:rPr dirty="0" err="1"/>
              <a:t>domande</a:t>
            </a:r>
            <a:r>
              <a:rPr dirty="0"/>
              <a:t> </a:t>
            </a:r>
            <a:r>
              <a:rPr dirty="0" err="1"/>
              <a:t>nell’ambito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singole</a:t>
            </a:r>
            <a:r>
              <a:rPr dirty="0"/>
              <a:t> </a:t>
            </a:r>
            <a:r>
              <a:rPr dirty="0" err="1"/>
              <a:t>sessioni</a:t>
            </a:r>
            <a:r>
              <a:rPr dirty="0"/>
              <a:t>.</a:t>
            </a:r>
            <a:r>
              <a:rPr lang="it-IT" dirty="0"/>
              <a:t> La partecipazione all’evento è gratuita previa prenotazione tramite portale www.FPCU.IT</a:t>
            </a:r>
            <a:endParaRPr dirty="0"/>
          </a:p>
        </p:txBody>
      </p:sp>
      <p:sp>
        <p:nvSpPr>
          <p:cNvPr id="51" name="TextBox 50"/>
          <p:cNvSpPr txBox="1"/>
          <p:nvPr/>
        </p:nvSpPr>
        <p:spPr>
          <a:xfrm>
            <a:off x="448056" y="10405872"/>
            <a:ext cx="493776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890" b="1">
                <a:solidFill>
                  <a:srgbClr val="5A6C78"/>
                </a:solidFill>
                <a:latin typeface="Aptos"/>
              </a:defRPr>
            </a:pPr>
            <a:r>
              <a:t>IPERAMMORTAMENTO 2026  /  PRATO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09944" y="10405872"/>
            <a:ext cx="713232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0"/>
              </a:spcAft>
              <a:defRPr sz="880" b="0">
                <a:solidFill>
                  <a:srgbClr val="5A6C78"/>
                </a:solidFill>
                <a:latin typeface="Aptos"/>
              </a:defRPr>
            </a:pPr>
            <a:r>
              <a:t>02 / 02</a:t>
            </a:r>
          </a:p>
        </p:txBody>
      </p:sp>
      <p:pic>
        <p:nvPicPr>
          <p:cNvPr id="54" name="Immagine 53">
            <a:extLst>
              <a:ext uri="{FF2B5EF4-FFF2-40B4-BE49-F238E27FC236}">
                <a16:creationId xmlns:a16="http://schemas.microsoft.com/office/drawing/2014/main" id="{B2EC76FC-0917-CE49-02B8-B382C772C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491" y="99887"/>
            <a:ext cx="3138054" cy="3840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Office PowerPoint</Application>
  <PresentationFormat>Personalizzato</PresentationFormat>
  <Paragraphs>54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Gianni Roselli</dc:creator>
  <cp:keywords/>
  <dc:description>generated using python-pptx</dc:description>
  <cp:lastModifiedBy>Gianni Roselli</cp:lastModifiedBy>
  <cp:revision>6</cp:revision>
  <dcterms:created xsi:type="dcterms:W3CDTF">2013-01-27T09:14:16Z</dcterms:created>
  <dcterms:modified xsi:type="dcterms:W3CDTF">2026-10-23T11:43:39Z</dcterms:modified>
  <cp:category/>
</cp:coreProperties>
</file>