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38"/>
  </p:notesMasterIdLst>
  <p:handoutMasterIdLst>
    <p:handoutMasterId r:id="rId39"/>
  </p:handoutMasterIdLst>
  <p:sldIdLst>
    <p:sldId id="396" r:id="rId2"/>
    <p:sldId id="423" r:id="rId3"/>
    <p:sldId id="425" r:id="rId4"/>
    <p:sldId id="426" r:id="rId5"/>
    <p:sldId id="424" r:id="rId6"/>
    <p:sldId id="427" r:id="rId7"/>
    <p:sldId id="428" r:id="rId8"/>
    <p:sldId id="429" r:id="rId9"/>
    <p:sldId id="430" r:id="rId10"/>
    <p:sldId id="452" r:id="rId11"/>
    <p:sldId id="431" r:id="rId12"/>
    <p:sldId id="453" r:id="rId13"/>
    <p:sldId id="454" r:id="rId14"/>
    <p:sldId id="456" r:id="rId15"/>
    <p:sldId id="457" r:id="rId16"/>
    <p:sldId id="432" r:id="rId17"/>
    <p:sldId id="433" r:id="rId18"/>
    <p:sldId id="434" r:id="rId19"/>
    <p:sldId id="435" r:id="rId20"/>
    <p:sldId id="455" r:id="rId21"/>
    <p:sldId id="436" r:id="rId22"/>
    <p:sldId id="437" r:id="rId23"/>
    <p:sldId id="438" r:id="rId24"/>
    <p:sldId id="439" r:id="rId25"/>
    <p:sldId id="440" r:id="rId26"/>
    <p:sldId id="441" r:id="rId27"/>
    <p:sldId id="442" r:id="rId28"/>
    <p:sldId id="443" r:id="rId29"/>
    <p:sldId id="444" r:id="rId30"/>
    <p:sldId id="445" r:id="rId31"/>
    <p:sldId id="448" r:id="rId32"/>
    <p:sldId id="446" r:id="rId33"/>
    <p:sldId id="447" r:id="rId34"/>
    <p:sldId id="449" r:id="rId35"/>
    <p:sldId id="450" r:id="rId36"/>
    <p:sldId id="451" r:id="rId37"/>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12" autoAdjust="0"/>
    <p:restoredTop sz="93241" autoAdjust="0"/>
  </p:normalViewPr>
  <p:slideViewPr>
    <p:cSldViewPr snapToGrid="0" snapToObjects="1">
      <p:cViewPr varScale="1">
        <p:scale>
          <a:sx n="108" d="100"/>
          <a:sy n="108" d="100"/>
        </p:scale>
        <p:origin x="188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0" d="100"/>
          <a:sy n="60" d="100"/>
        </p:scale>
        <p:origin x="-33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4329E9-7B65-B84B-BDAB-1017F7136E96}" type="datetimeFigureOut">
              <a:rPr lang="it-IT" smtClean="0"/>
              <a:t>20/07/2018</a:t>
            </a:fld>
            <a:endParaRPr lang="it-IT" dirty="0"/>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dirty="0"/>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BBCC40C-7A67-754A-9ACF-12795F3ACA13}" type="slidenum">
              <a:rPr lang="it-IT" smtClean="0"/>
              <a:t>‹N›</a:t>
            </a:fld>
            <a:endParaRPr lang="it-IT" dirty="0"/>
          </a:p>
        </p:txBody>
      </p:sp>
    </p:spTree>
    <p:extLst>
      <p:ext uri="{BB962C8B-B14F-4D97-AF65-F5344CB8AC3E}">
        <p14:creationId xmlns:p14="http://schemas.microsoft.com/office/powerpoint/2010/main" val="19072435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7F1108-0964-F049-9CEB-F681F4C323A8}" type="datetimeFigureOut">
              <a:rPr lang="it-IT" smtClean="0"/>
              <a:t>20/07/2018</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FF8C6D-F7D9-8747-B593-00CE082FD540}" type="slidenum">
              <a:rPr lang="it-IT" smtClean="0"/>
              <a:t>‹N›</a:t>
            </a:fld>
            <a:endParaRPr lang="it-IT" dirty="0"/>
          </a:p>
        </p:txBody>
      </p:sp>
    </p:spTree>
    <p:extLst>
      <p:ext uri="{BB962C8B-B14F-4D97-AF65-F5344CB8AC3E}">
        <p14:creationId xmlns:p14="http://schemas.microsoft.com/office/powerpoint/2010/main" val="228924411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egnaposto immagine diapositiva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2466" name="Segnaposto note 2"/>
          <p:cNvSpPr>
            <a:spLocks noGrp="1"/>
          </p:cNvSpPr>
          <p:nvPr>
            <p:ph type="body" idx="1"/>
          </p:nvPr>
        </p:nvSpPr>
        <p:spPr bwMode="auto">
          <a:xfrm>
            <a:off x="0" y="4343400"/>
            <a:ext cx="6856413" cy="411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80000"/>
              </a:lnSpc>
            </a:pPr>
            <a:endParaRPr lang="it-IT" dirty="0">
              <a:latin typeface="Calibri" charset="0"/>
              <a:ea typeface="ＭＳ Ｐゴシック" charset="0"/>
              <a:cs typeface="ＭＳ Ｐゴシック" charset="0"/>
            </a:endParaRPr>
          </a:p>
        </p:txBody>
      </p:sp>
      <p:sp>
        <p:nvSpPr>
          <p:cNvPr id="62467" name="Segnaposto numero diapositiva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40E264A-E036-7C41-8347-505E9D20F5AA}" type="slidenum">
              <a:rPr lang="it-IT" sz="1200">
                <a:latin typeface="Calibri" charset="0"/>
              </a:rPr>
              <a:pPr eaLnBrk="1" hangingPunct="1"/>
              <a:t>1</a:t>
            </a:fld>
            <a:endParaRPr lang="it-IT" sz="1200" dirty="0">
              <a:latin typeface="Calibri" charset="0"/>
            </a:endParaRPr>
          </a:p>
        </p:txBody>
      </p:sp>
    </p:spTree>
    <p:extLst>
      <p:ext uri="{BB962C8B-B14F-4D97-AF65-F5344CB8AC3E}">
        <p14:creationId xmlns:p14="http://schemas.microsoft.com/office/powerpoint/2010/main" val="20490223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047999"/>
            <a:ext cx="7543800" cy="1450976"/>
          </a:xfrm>
        </p:spPr>
        <p:txBody>
          <a:bodyPr anchor="b"/>
          <a:lstStyle>
            <a:lvl1pPr algn="ctr">
              <a:defRPr sz="3600" baseline="0">
                <a:ln>
                  <a:noFill/>
                </a:ln>
                <a:solidFill>
                  <a:schemeClr val="tx2"/>
                </a:solidFill>
              </a:defRPr>
            </a:lvl1pPr>
          </a:lstStyle>
          <a:p>
            <a:r>
              <a:rPr lang="it-IT" dirty="0"/>
              <a:t>Fare clic per inserire il titolo</a:t>
            </a:r>
            <a:endParaRPr lang="en-US" dirty="0"/>
          </a:p>
        </p:txBody>
      </p:sp>
      <p:sp>
        <p:nvSpPr>
          <p:cNvPr id="3" name="Subtitle 2"/>
          <p:cNvSpPr>
            <a:spLocks noGrp="1"/>
          </p:cNvSpPr>
          <p:nvPr>
            <p:ph type="subTitle" idx="1"/>
          </p:nvPr>
        </p:nvSpPr>
        <p:spPr>
          <a:xfrm>
            <a:off x="3016131" y="4572000"/>
            <a:ext cx="3016132" cy="637338"/>
          </a:xfrm>
        </p:spPr>
        <p:txBody>
          <a:bodyPr anchor="t">
            <a:normAutofit/>
          </a:bodyPr>
          <a:lstStyle>
            <a:lvl1pPr marL="0" indent="0" algn="l">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3776F3E-6495-4BF3-8DBD-F37E3DF2AF95}" type="datetime1">
              <a:rPr lang="it-IT" smtClean="0"/>
              <a:t>20/07/2018</a:t>
            </a:fld>
            <a:endParaRPr lang="it-IT" dirty="0"/>
          </a:p>
        </p:txBody>
      </p:sp>
      <p:sp>
        <p:nvSpPr>
          <p:cNvPr id="5" name="Footer Placeholder 4"/>
          <p:cNvSpPr>
            <a:spLocks noGrp="1"/>
          </p:cNvSpPr>
          <p:nvPr>
            <p:ph type="ftr" sz="quarter" idx="11"/>
          </p:nvPr>
        </p:nvSpPr>
        <p:spPr/>
        <p:txBody>
          <a:bodyPr/>
          <a:lstStyle/>
          <a:p>
            <a:r>
              <a:rPr lang="it-IT" dirty="0" smtClean="0"/>
              <a:t>Maria Lucetta Russotto</a:t>
            </a:r>
            <a:endParaRPr lang="it-IT" dirty="0"/>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dirty="0"/>
          </a:p>
        </p:txBody>
      </p:sp>
      <p:sp>
        <p:nvSpPr>
          <p:cNvPr id="8" name="Subtitle 2"/>
          <p:cNvSpPr txBox="1">
            <a:spLocks/>
          </p:cNvSpPr>
          <p:nvPr userDrawn="1"/>
        </p:nvSpPr>
        <p:spPr>
          <a:xfrm>
            <a:off x="685800" y="732118"/>
            <a:ext cx="7543799" cy="2000781"/>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000" b="1" i="0" u="none" strike="noStrike" kern="1200" cap="none" spc="0" normalizeH="0" baseline="0" noProof="0" dirty="0">
                <a:ln>
                  <a:noFill/>
                </a:ln>
                <a:solidFill>
                  <a:srgbClr val="073779"/>
                </a:solidFill>
                <a:effectLst/>
                <a:uLnTx/>
                <a:uFillTx/>
                <a:latin typeface="Cambria"/>
                <a:ea typeface="+mn-ea"/>
                <a:cs typeface="+mn-cs"/>
              </a:rPr>
              <a:t>Dialoghi sulle procedure concorsuali</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000" b="1" i="0" u="none" strike="noStrike" kern="1200" cap="none" spc="0" normalizeH="0" baseline="0" noProof="0" dirty="0">
                <a:ln>
                  <a:noFill/>
                </a:ln>
                <a:solidFill>
                  <a:srgbClr val="073779"/>
                </a:solidFill>
                <a:effectLst/>
                <a:uLnTx/>
                <a:uFillTx/>
                <a:latin typeface="Cambria"/>
                <a:ea typeface="+mn-ea"/>
                <a:cs typeface="+mn-cs"/>
              </a:rPr>
              <a:t>Libera Università di Bolzano</a:t>
            </a:r>
            <a:endParaRPr kumimoji="0" lang="en-US" sz="3600" b="1" i="1" u="none" strike="noStrike" kern="1200" cap="none" spc="0" normalizeH="0" baseline="0" noProof="0" dirty="0">
              <a:ln>
                <a:noFill/>
              </a:ln>
              <a:solidFill>
                <a:srgbClr val="073779"/>
              </a:solidFill>
              <a:effectLst/>
              <a:uLnTx/>
              <a:uFillTx/>
              <a:latin typeface="Cambria"/>
              <a:ea typeface="+mn-ea"/>
              <a:cs typeface="+mn-cs"/>
            </a:endParaRPr>
          </a:p>
        </p:txBody>
      </p:sp>
      <p:pic>
        <p:nvPicPr>
          <p:cNvPr id="11" name="Picture 16"/>
          <p:cNvPicPr/>
          <p:nvPr userDrawn="1"/>
        </p:nvPicPr>
        <p:blipFill>
          <a:blip r:embed="rId2" cstate="print">
            <a:extLst>
              <a:ext uri="{28A0092B-C50C-407E-A947-70E740481C1C}">
                <a14:useLocalDpi xmlns:a14="http://schemas.microsoft.com/office/drawing/2010/main" val="0"/>
              </a:ext>
            </a:extLst>
          </a:blip>
          <a:stretch>
            <a:fillRect/>
          </a:stretch>
        </p:blipFill>
        <p:spPr>
          <a:xfrm>
            <a:off x="0" y="15099"/>
            <a:ext cx="3162537" cy="719418"/>
          </a:xfrm>
          <a:prstGeom prst="rect">
            <a:avLst/>
          </a:prstGeom>
          <a:solidFill>
            <a:srgbClr val="0000FF"/>
          </a:solid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a:t>Fare clic per modificare stile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Trascinare l'immagine su un segnaposto o fare clic sull'icona per aggiungerla</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p>
            <a:fld id="{8235FD46-FCDA-49E3-A39E-07C5EA533531}" type="datetime1">
              <a:rPr lang="it-IT" smtClean="0"/>
              <a:t>20/07/2018</a:t>
            </a:fld>
            <a:endParaRPr lang="it-IT" dirty="0"/>
          </a:p>
        </p:txBody>
      </p:sp>
      <p:sp>
        <p:nvSpPr>
          <p:cNvPr id="9" name="Slide Number Placeholder 8"/>
          <p:cNvSpPr>
            <a:spLocks noGrp="1"/>
          </p:cNvSpPr>
          <p:nvPr>
            <p:ph type="sldNum" sz="quarter" idx="11"/>
          </p:nvPr>
        </p:nvSpPr>
        <p:spPr/>
        <p:txBody>
          <a:bodyPr/>
          <a:lstStyle/>
          <a:p>
            <a:fld id="{6F7AA945-76CB-D84C-9264-6FE1FA9D39BC}" type="slidenum">
              <a:rPr lang="it-IT" smtClean="0"/>
              <a:t>‹N›</a:t>
            </a:fld>
            <a:endParaRPr lang="it-IT" dirty="0"/>
          </a:p>
        </p:txBody>
      </p:sp>
      <p:sp>
        <p:nvSpPr>
          <p:cNvPr id="10" name="Footer Placeholder 9"/>
          <p:cNvSpPr>
            <a:spLocks noGrp="1"/>
          </p:cNvSpPr>
          <p:nvPr>
            <p:ph type="ftr" sz="quarter" idx="12"/>
          </p:nvPr>
        </p:nvSpPr>
        <p:spPr/>
        <p:txBody>
          <a:bodyPr/>
          <a:lstStyle/>
          <a:p>
            <a:r>
              <a:rPr lang="it-IT" dirty="0" smtClean="0"/>
              <a:t>Maria Lucetta Russotto</a:t>
            </a:r>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BB266BCE-383B-4416-8500-93CC1B34F395}" type="datetime1">
              <a:rPr lang="it-IT" smtClean="0"/>
              <a:t>20/07/2018</a:t>
            </a:fld>
            <a:endParaRPr lang="it-IT" dirty="0"/>
          </a:p>
        </p:txBody>
      </p:sp>
      <p:sp>
        <p:nvSpPr>
          <p:cNvPr id="5" name="Footer Placeholder 4"/>
          <p:cNvSpPr>
            <a:spLocks noGrp="1"/>
          </p:cNvSpPr>
          <p:nvPr>
            <p:ph type="ftr" sz="quarter" idx="11"/>
          </p:nvPr>
        </p:nvSpPr>
        <p:spPr/>
        <p:txBody>
          <a:bodyPr/>
          <a:lstStyle/>
          <a:p>
            <a:r>
              <a:rPr lang="it-IT" dirty="0" smtClean="0"/>
              <a:t>Maria Lucetta Russotto</a:t>
            </a:r>
            <a:endParaRPr lang="it-IT" dirty="0"/>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a:t>Fare clic per modificare stile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7237FC4D-F404-4945-913A-167748AE0EA9}" type="datetime1">
              <a:rPr lang="it-IT" smtClean="0"/>
              <a:t>20/07/2018</a:t>
            </a:fld>
            <a:endParaRPr lang="it-IT" dirty="0"/>
          </a:p>
        </p:txBody>
      </p:sp>
      <p:sp>
        <p:nvSpPr>
          <p:cNvPr id="5" name="Footer Placeholder 4"/>
          <p:cNvSpPr>
            <a:spLocks noGrp="1"/>
          </p:cNvSpPr>
          <p:nvPr>
            <p:ph type="ftr" sz="quarter" idx="11"/>
          </p:nvPr>
        </p:nvSpPr>
        <p:spPr/>
        <p:txBody>
          <a:bodyPr/>
          <a:lstStyle/>
          <a:p>
            <a:r>
              <a:rPr lang="it-IT" dirty="0" smtClean="0"/>
              <a:t>Maria Lucetta Russotto</a:t>
            </a:r>
            <a:endParaRPr lang="it-IT" dirty="0"/>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645014C5-7E06-4957-95A2-A12F826229A5}" type="datetime1">
              <a:rPr lang="it-IT" smtClean="0"/>
              <a:t>20/07/2018</a:t>
            </a:fld>
            <a:endParaRPr lang="it-IT" dirty="0"/>
          </a:p>
        </p:txBody>
      </p:sp>
      <p:sp>
        <p:nvSpPr>
          <p:cNvPr id="5" name="Footer Placeholder 4"/>
          <p:cNvSpPr>
            <a:spLocks noGrp="1"/>
          </p:cNvSpPr>
          <p:nvPr>
            <p:ph type="ftr" sz="quarter" idx="11"/>
          </p:nvPr>
        </p:nvSpPr>
        <p:spPr/>
        <p:txBody>
          <a:bodyPr/>
          <a:lstStyle/>
          <a:p>
            <a:r>
              <a:rPr lang="it-IT" dirty="0" smtClean="0"/>
              <a:t>Maria Lucetta Russotto</a:t>
            </a:r>
            <a:endParaRPr lang="it-IT" dirty="0"/>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numero diapositiva 2"/>
          <p:cNvSpPr>
            <a:spLocks noGrp="1"/>
          </p:cNvSpPr>
          <p:nvPr>
            <p:ph type="sldNum" sz="quarter" idx="10"/>
          </p:nvPr>
        </p:nvSpPr>
        <p:spPr/>
        <p:txBody>
          <a:bodyPr/>
          <a:lstStyle/>
          <a:p>
            <a:fld id="{6F7AA945-76CB-D84C-9264-6FE1FA9D39BC}" type="slidenum">
              <a:rPr lang="it-IT" smtClean="0"/>
              <a:t>‹N›</a:t>
            </a:fld>
            <a:endParaRPr lang="it-IT" dirty="0"/>
          </a:p>
        </p:txBody>
      </p:sp>
      <p:sp>
        <p:nvSpPr>
          <p:cNvPr id="4" name="Segnaposto piè di pagina 3"/>
          <p:cNvSpPr>
            <a:spLocks noGrp="1"/>
          </p:cNvSpPr>
          <p:nvPr>
            <p:ph type="ftr" sz="quarter" idx="11"/>
          </p:nvPr>
        </p:nvSpPr>
        <p:spPr/>
        <p:txBody>
          <a:bodyPr/>
          <a:lstStyle/>
          <a:p>
            <a:r>
              <a:rPr lang="it-IT" dirty="0" smtClean="0"/>
              <a:t>Maria Lucetta Russotto</a:t>
            </a:r>
            <a:endParaRPr lang="it-IT" dirty="0"/>
          </a:p>
        </p:txBody>
      </p:sp>
      <p:sp>
        <p:nvSpPr>
          <p:cNvPr id="5" name="Segnaposto data 4"/>
          <p:cNvSpPr>
            <a:spLocks noGrp="1"/>
          </p:cNvSpPr>
          <p:nvPr>
            <p:ph type="dt" sz="half" idx="12"/>
          </p:nvPr>
        </p:nvSpPr>
        <p:spPr/>
        <p:txBody>
          <a:bodyPr/>
          <a:lstStyle/>
          <a:p>
            <a:fld id="{97246479-9B4E-4317-A999-1625E650FF3C}" type="datetime1">
              <a:rPr lang="it-IT" smtClean="0"/>
              <a:t>20/07/2018</a:t>
            </a:fld>
            <a:endParaRPr lang="it-IT" dirty="0"/>
          </a:p>
        </p:txBody>
      </p:sp>
      <p:pic>
        <p:nvPicPr>
          <p:cNvPr id="6" name="Immagine 5"/>
          <p:cNvPicPr>
            <a:picLocks noChangeAspect="1"/>
          </p:cNvPicPr>
          <p:nvPr userDrawn="1"/>
        </p:nvPicPr>
        <p:blipFill>
          <a:blip r:embed="rId2"/>
          <a:stretch>
            <a:fillRect/>
          </a:stretch>
        </p:blipFill>
        <p:spPr>
          <a:xfrm>
            <a:off x="8457450" y="0"/>
            <a:ext cx="686550" cy="680718"/>
          </a:xfrm>
          <a:prstGeom prst="rect">
            <a:avLst/>
          </a:prstGeom>
        </p:spPr>
      </p:pic>
    </p:spTree>
    <p:extLst>
      <p:ext uri="{BB962C8B-B14F-4D97-AF65-F5344CB8AC3E}">
        <p14:creationId xmlns:p14="http://schemas.microsoft.com/office/powerpoint/2010/main" val="65580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a:t>Fare clic per modificare stile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DE20903-E04F-42D0-B10C-C7BAA9EB1959}" type="datetime1">
              <a:rPr lang="it-IT" smtClean="0"/>
              <a:t>20/07/2018</a:t>
            </a:fld>
            <a:endParaRPr lang="it-IT" dirty="0"/>
          </a:p>
        </p:txBody>
      </p:sp>
      <p:sp>
        <p:nvSpPr>
          <p:cNvPr id="5" name="Footer Placeholder 4"/>
          <p:cNvSpPr>
            <a:spLocks noGrp="1"/>
          </p:cNvSpPr>
          <p:nvPr>
            <p:ph type="ftr" sz="quarter" idx="11"/>
          </p:nvPr>
        </p:nvSpPr>
        <p:spPr/>
        <p:txBody>
          <a:bodyPr/>
          <a:lstStyle/>
          <a:p>
            <a:r>
              <a:rPr lang="it-IT" dirty="0" smtClean="0"/>
              <a:t>Maria Lucetta Russotto</a:t>
            </a:r>
            <a:endParaRPr lang="it-IT" dirty="0"/>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Fare clic per modificare stile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361DCF3-B286-4A64-8458-C7231E91597C}" type="datetime1">
              <a:rPr lang="it-IT" smtClean="0"/>
              <a:t>20/07/2018</a:t>
            </a:fld>
            <a:endParaRPr lang="it-IT" dirty="0"/>
          </a:p>
        </p:txBody>
      </p:sp>
      <p:sp>
        <p:nvSpPr>
          <p:cNvPr id="6" name="Footer Placeholder 5"/>
          <p:cNvSpPr>
            <a:spLocks noGrp="1"/>
          </p:cNvSpPr>
          <p:nvPr>
            <p:ph type="ftr" sz="quarter" idx="11"/>
          </p:nvPr>
        </p:nvSpPr>
        <p:spPr/>
        <p:txBody>
          <a:bodyPr/>
          <a:lstStyle/>
          <a:p>
            <a:r>
              <a:rPr lang="it-IT" dirty="0" smtClean="0"/>
              <a:t>Maria Lucetta Russotto</a:t>
            </a:r>
            <a:endParaRPr lang="it-IT" dirty="0"/>
          </a:p>
        </p:txBody>
      </p:sp>
      <p:sp>
        <p:nvSpPr>
          <p:cNvPr id="7" name="Slide Number Placeholder 6"/>
          <p:cNvSpPr>
            <a:spLocks noGrp="1"/>
          </p:cNvSpPr>
          <p:nvPr>
            <p:ph type="sldNum" sz="quarter" idx="12"/>
          </p:nvPr>
        </p:nvSpPr>
        <p:spPr/>
        <p:txBody>
          <a:bodyPr/>
          <a:lstStyle/>
          <a:p>
            <a:fld id="{6F7AA945-76CB-D84C-9264-6FE1FA9D39BC}" type="slidenum">
              <a:rPr lang="it-IT" smtClean="0"/>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stile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fld id="{F66619DE-CF4B-47AA-8099-D34145DFD31F}" type="datetime1">
              <a:rPr lang="it-IT" smtClean="0"/>
              <a:t>20/07/2018</a:t>
            </a:fld>
            <a:endParaRPr lang="it-IT" dirty="0"/>
          </a:p>
        </p:txBody>
      </p:sp>
      <p:sp>
        <p:nvSpPr>
          <p:cNvPr id="8" name="Footer Placeholder 7"/>
          <p:cNvSpPr>
            <a:spLocks noGrp="1"/>
          </p:cNvSpPr>
          <p:nvPr>
            <p:ph type="ftr" sz="quarter" idx="11"/>
          </p:nvPr>
        </p:nvSpPr>
        <p:spPr/>
        <p:txBody>
          <a:bodyPr/>
          <a:lstStyle/>
          <a:p>
            <a:r>
              <a:rPr lang="it-IT" dirty="0" smtClean="0"/>
              <a:t>Maria Lucetta Russotto</a:t>
            </a:r>
            <a:endParaRPr lang="it-IT" dirty="0"/>
          </a:p>
        </p:txBody>
      </p:sp>
      <p:sp>
        <p:nvSpPr>
          <p:cNvPr id="9" name="Slide Number Placeholder 8"/>
          <p:cNvSpPr>
            <a:spLocks noGrp="1"/>
          </p:cNvSpPr>
          <p:nvPr>
            <p:ph type="sldNum" sz="quarter" idx="12"/>
          </p:nvPr>
        </p:nvSpPr>
        <p:spPr/>
        <p:txBody>
          <a:bodyPr/>
          <a:lstStyle/>
          <a:p>
            <a:fld id="{6F7AA945-76CB-D84C-9264-6FE1FA9D39BC}" type="slidenum">
              <a:rPr lang="it-IT" smtClean="0"/>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Date Placeholder 2"/>
          <p:cNvSpPr>
            <a:spLocks noGrp="1"/>
          </p:cNvSpPr>
          <p:nvPr>
            <p:ph type="dt" sz="half" idx="10"/>
          </p:nvPr>
        </p:nvSpPr>
        <p:spPr/>
        <p:txBody>
          <a:bodyPr/>
          <a:lstStyle/>
          <a:p>
            <a:fld id="{60A14B0C-EC97-42CC-8E56-1D20221BDA7F}" type="datetime1">
              <a:rPr lang="it-IT" smtClean="0"/>
              <a:t>20/07/2018</a:t>
            </a:fld>
            <a:endParaRPr lang="it-IT" dirty="0"/>
          </a:p>
        </p:txBody>
      </p:sp>
      <p:sp>
        <p:nvSpPr>
          <p:cNvPr id="4" name="Footer Placeholder 3"/>
          <p:cNvSpPr>
            <a:spLocks noGrp="1"/>
          </p:cNvSpPr>
          <p:nvPr>
            <p:ph type="ftr" sz="quarter" idx="11"/>
          </p:nvPr>
        </p:nvSpPr>
        <p:spPr/>
        <p:txBody>
          <a:bodyPr/>
          <a:lstStyle/>
          <a:p>
            <a:r>
              <a:rPr lang="it-IT" dirty="0" smtClean="0"/>
              <a:t>Maria Lucetta Russotto</a:t>
            </a:r>
            <a:endParaRPr lang="it-IT" dirty="0"/>
          </a:p>
        </p:txBody>
      </p:sp>
      <p:sp>
        <p:nvSpPr>
          <p:cNvPr id="5" name="Slide Number Placeholder 4"/>
          <p:cNvSpPr>
            <a:spLocks noGrp="1"/>
          </p:cNvSpPr>
          <p:nvPr>
            <p:ph type="sldNum" sz="quarter" idx="12"/>
          </p:nvPr>
        </p:nvSpPr>
        <p:spPr/>
        <p:txBody>
          <a:bodyPr/>
          <a:lstStyle/>
          <a:p>
            <a:fld id="{6F7AA945-76CB-D84C-9264-6FE1FA9D39BC}" type="slidenum">
              <a:rPr lang="it-IT" smtClean="0"/>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2725D3-F6A5-4332-B802-43451F7BC1B1}" type="datetime1">
              <a:rPr lang="it-IT" smtClean="0"/>
              <a:t>20/07/2018</a:t>
            </a:fld>
            <a:endParaRPr lang="it-IT" dirty="0"/>
          </a:p>
        </p:txBody>
      </p:sp>
      <p:sp>
        <p:nvSpPr>
          <p:cNvPr id="3" name="Footer Placeholder 2"/>
          <p:cNvSpPr>
            <a:spLocks noGrp="1"/>
          </p:cNvSpPr>
          <p:nvPr>
            <p:ph type="ftr" sz="quarter" idx="11"/>
          </p:nvPr>
        </p:nvSpPr>
        <p:spPr/>
        <p:txBody>
          <a:bodyPr/>
          <a:lstStyle/>
          <a:p>
            <a:r>
              <a:rPr lang="it-IT" dirty="0" smtClean="0"/>
              <a:t>Maria Lucetta Russotto</a:t>
            </a:r>
            <a:endParaRPr lang="it-IT" dirty="0"/>
          </a:p>
        </p:txBody>
      </p:sp>
      <p:sp>
        <p:nvSpPr>
          <p:cNvPr id="4" name="Slide Number Placeholder 3"/>
          <p:cNvSpPr>
            <a:spLocks noGrp="1"/>
          </p:cNvSpPr>
          <p:nvPr>
            <p:ph type="sldNum" sz="quarter" idx="12"/>
          </p:nvPr>
        </p:nvSpPr>
        <p:spPr/>
        <p:txBody>
          <a:bodyPr/>
          <a:lstStyle/>
          <a:p>
            <a:fld id="{6F7AA945-76CB-D84C-9264-6FE1FA9D39BC}" type="slidenum">
              <a:rPr lang="it-IT" smtClean="0"/>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a:t>Fare clic per modificare stile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565692D-8DE7-41CA-B0A1-B566CC9E997F}" type="datetime1">
              <a:rPr lang="it-IT" smtClean="0"/>
              <a:t>20/07/2018</a:t>
            </a:fld>
            <a:endParaRPr lang="it-IT" dirty="0"/>
          </a:p>
        </p:txBody>
      </p:sp>
      <p:sp>
        <p:nvSpPr>
          <p:cNvPr id="6" name="Footer Placeholder 5"/>
          <p:cNvSpPr>
            <a:spLocks noGrp="1"/>
          </p:cNvSpPr>
          <p:nvPr>
            <p:ph type="ftr" sz="quarter" idx="11"/>
          </p:nvPr>
        </p:nvSpPr>
        <p:spPr/>
        <p:txBody>
          <a:bodyPr/>
          <a:lstStyle/>
          <a:p>
            <a:r>
              <a:rPr lang="it-IT" dirty="0" smtClean="0"/>
              <a:t>Maria Lucetta Russotto</a:t>
            </a:r>
            <a:endParaRPr lang="it-IT" dirty="0"/>
          </a:p>
        </p:txBody>
      </p:sp>
      <p:sp>
        <p:nvSpPr>
          <p:cNvPr id="7" name="Slide Number Placeholder 6"/>
          <p:cNvSpPr>
            <a:spLocks noGrp="1"/>
          </p:cNvSpPr>
          <p:nvPr>
            <p:ph type="sldNum" sz="quarter" idx="12"/>
          </p:nvPr>
        </p:nvSpPr>
        <p:spPr/>
        <p:txBody>
          <a:bodyPr/>
          <a:lstStyle/>
          <a:p>
            <a:fld id="{6F7AA945-76CB-D84C-9264-6FE1FA9D39BC}" type="slidenum">
              <a:rPr lang="it-IT" smtClean="0"/>
              <a:t>‹N›</a:t>
            </a:fld>
            <a:endParaRPr lang="it-IT" dirty="0"/>
          </a:p>
        </p:txBody>
      </p:sp>
      <p:sp>
        <p:nvSpPr>
          <p:cNvPr id="9" name="Content Placeholder 8"/>
          <p:cNvSpPr>
            <a:spLocks noGrp="1"/>
          </p:cNvSpPr>
          <p:nvPr>
            <p:ph sz="quarter" idx="13"/>
          </p:nvPr>
        </p:nvSpPr>
        <p:spPr>
          <a:xfrm>
            <a:off x="304800" y="381000"/>
            <a:ext cx="7772400" cy="494284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dirty="0"/>
              <a:t>Fare clic per modificare stile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7" name="Rectangle 6"/>
          <p:cNvSpPr/>
          <p:nvPr/>
        </p:nvSpPr>
        <p:spPr>
          <a:xfrm>
            <a:off x="8458200" y="672804"/>
            <a:ext cx="685800" cy="61851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F7AA945-76CB-D84C-9264-6FE1FA9D39BC}" type="slidenum">
              <a:rPr lang="it-IT" smtClean="0"/>
              <a:t>‹N›</a:t>
            </a:fld>
            <a:endParaRPr lang="it-IT"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1"/>
                </a:solidFill>
              </a:defRPr>
            </a:lvl1pPr>
          </a:lstStyle>
          <a:p>
            <a:r>
              <a:rPr lang="it-IT" dirty="0" smtClean="0"/>
              <a:t>Maria Lucetta Russotto</a:t>
            </a:r>
            <a:endParaRPr lang="it-IT"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rgbClr val="FFFFFF"/>
                </a:solidFill>
              </a:defRPr>
            </a:lvl1pPr>
          </a:lstStyle>
          <a:p>
            <a:fld id="{97246479-9B4E-4317-A999-1625E650FF3C}" type="datetime1">
              <a:rPr lang="it-IT" smtClean="0"/>
              <a:t>20/07/2018</a:t>
            </a:fld>
            <a:endParaRPr lang="it-IT" dirty="0"/>
          </a:p>
        </p:txBody>
      </p:sp>
      <p:pic>
        <p:nvPicPr>
          <p:cNvPr id="10" name="Picture 15"/>
          <p:cNvPicPr/>
          <p:nvPr userDrawn="1"/>
        </p:nvPicPr>
        <p:blipFill>
          <a:blip r:embed="rId14" cstate="print">
            <a:extLst>
              <a:ext uri="{28A0092B-C50C-407E-A947-70E740481C1C}">
                <a14:useLocalDpi xmlns:a14="http://schemas.microsoft.com/office/drawing/2010/main" val="0"/>
              </a:ext>
            </a:extLst>
          </a:blip>
          <a:stretch>
            <a:fillRect/>
          </a:stretch>
        </p:blipFill>
        <p:spPr>
          <a:xfrm>
            <a:off x="8458200" y="1"/>
            <a:ext cx="689293" cy="672803"/>
          </a:xfrm>
          <a:prstGeom prst="rect">
            <a:avLst/>
          </a:prstGeom>
          <a:solidFill>
            <a:srgbClr val="0000FF"/>
          </a:solidFill>
        </p:spPr>
      </p:pic>
      <p:pic>
        <p:nvPicPr>
          <p:cNvPr id="11" name="Immagine 10"/>
          <p:cNvPicPr>
            <a:picLocks noChangeAspect="1"/>
          </p:cNvPicPr>
          <p:nvPr userDrawn="1"/>
        </p:nvPicPr>
        <p:blipFill>
          <a:blip r:embed="rId15"/>
          <a:stretch>
            <a:fillRect/>
          </a:stretch>
        </p:blipFill>
        <p:spPr>
          <a:xfrm>
            <a:off x="8457450" y="0"/>
            <a:ext cx="686550" cy="680718"/>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dt="0"/>
  <p:txStyles>
    <p:titleStyle>
      <a:lvl1pPr algn="l" defTabSz="914400" rtl="0" eaLnBrk="1" latinLnBrk="0" hangingPunct="1">
        <a:spcBef>
          <a:spcPct val="0"/>
        </a:spcBef>
        <a:buNone/>
        <a:defRPr sz="3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2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p:cNvPicPr>
            <a:picLocks noChangeAspect="1"/>
          </p:cNvPicPr>
          <p:nvPr/>
        </p:nvPicPr>
        <p:blipFill>
          <a:blip r:embed="rId3"/>
          <a:stretch>
            <a:fillRect/>
          </a:stretch>
        </p:blipFill>
        <p:spPr>
          <a:xfrm>
            <a:off x="525509" y="358415"/>
            <a:ext cx="4541914" cy="975445"/>
          </a:xfrm>
          <a:prstGeom prst="rect">
            <a:avLst/>
          </a:prstGeom>
        </p:spPr>
      </p:pic>
      <p:sp>
        <p:nvSpPr>
          <p:cNvPr id="2" name="Titolo 1"/>
          <p:cNvSpPr>
            <a:spLocks noGrp="1"/>
          </p:cNvSpPr>
          <p:nvPr>
            <p:ph type="title"/>
          </p:nvPr>
        </p:nvSpPr>
        <p:spPr/>
        <p:txBody>
          <a:bodyPr/>
          <a:lstStyle/>
          <a:p>
            <a:r>
              <a:rPr lang="it-IT" dirty="0" smtClean="0"/>
              <a:t>                        </a:t>
            </a:r>
            <a:r>
              <a:rPr lang="it-IT" sz="2000" dirty="0" smtClean="0"/>
              <a:t>Crisi d’impresa e debiti dei consumatori: le </a:t>
            </a:r>
            <a:br>
              <a:rPr lang="it-IT" sz="2000" dirty="0" smtClean="0"/>
            </a:br>
            <a:r>
              <a:rPr lang="it-IT" sz="2000" dirty="0"/>
              <a:t> </a:t>
            </a:r>
            <a:r>
              <a:rPr lang="it-IT" sz="2000" dirty="0" smtClean="0"/>
              <a:t>                                                 opportunità offerte dalla legge sul sovraindebitamento</a:t>
            </a:r>
            <a:endParaRPr lang="it-IT" sz="2000" dirty="0"/>
          </a:p>
        </p:txBody>
      </p:sp>
      <p:sp>
        <p:nvSpPr>
          <p:cNvPr id="3" name="Segnaposto contenuto 2"/>
          <p:cNvSpPr>
            <a:spLocks noGrp="1"/>
          </p:cNvSpPr>
          <p:nvPr>
            <p:ph idx="1"/>
          </p:nvPr>
        </p:nvSpPr>
        <p:spPr/>
        <p:txBody>
          <a:bodyPr>
            <a:normAutofit fontScale="92500"/>
          </a:bodyPr>
          <a:lstStyle/>
          <a:p>
            <a:endParaRPr lang="it-IT" dirty="0" smtClean="0"/>
          </a:p>
          <a:p>
            <a:endParaRPr lang="it-IT" dirty="0"/>
          </a:p>
          <a:p>
            <a:pPr algn="just"/>
            <a:r>
              <a:rPr lang="it-IT" dirty="0" smtClean="0"/>
              <a:t>Prospettive e indicazioni nel nuovo Codice della Crisi e dell’Insolvenza anche nell’applicazione della normativa vigente</a:t>
            </a:r>
          </a:p>
          <a:p>
            <a:pPr algn="just"/>
            <a:endParaRPr lang="it-IT" dirty="0"/>
          </a:p>
          <a:p>
            <a:pPr algn="just"/>
            <a:r>
              <a:rPr lang="it-IT" dirty="0" smtClean="0"/>
              <a:t>20 luglio 2018 – Fondazione Dottori Commercialisti Firenze</a:t>
            </a:r>
          </a:p>
          <a:p>
            <a:pPr algn="just"/>
            <a:endParaRPr lang="it-IT" dirty="0"/>
          </a:p>
          <a:p>
            <a:pPr algn="just"/>
            <a:endParaRPr lang="it-IT" dirty="0" smtClean="0"/>
          </a:p>
          <a:p>
            <a:pPr algn="just"/>
            <a:endParaRPr lang="it-IT" dirty="0"/>
          </a:p>
          <a:p>
            <a:pPr algn="just"/>
            <a:endParaRPr lang="it-IT" dirty="0" smtClean="0"/>
          </a:p>
          <a:p>
            <a:pPr algn="just"/>
            <a:endParaRPr lang="it-IT" dirty="0"/>
          </a:p>
          <a:p>
            <a:pPr marL="114300" indent="0" algn="just">
              <a:buNone/>
            </a:pPr>
            <a:r>
              <a:rPr lang="it-IT" dirty="0" smtClean="0"/>
              <a:t>Prof. Maria Lucetta Russotto – Università degli Studi di Firenze</a:t>
            </a:r>
          </a:p>
          <a:p>
            <a:endParaRPr lang="it-IT" dirty="0"/>
          </a:p>
          <a:p>
            <a:endParaRPr lang="it-IT" dirty="0" smtClean="0"/>
          </a:p>
          <a:p>
            <a:endParaRPr lang="it-IT" dirty="0"/>
          </a:p>
          <a:p>
            <a:endParaRPr lang="it-IT" dirty="0" smtClean="0"/>
          </a:p>
          <a:p>
            <a:endParaRPr lang="it-IT" dirty="0"/>
          </a:p>
          <a:p>
            <a:pPr marL="114300" indent="0">
              <a:buNone/>
            </a:pPr>
            <a:endParaRPr lang="it-IT" dirty="0" smtClean="0"/>
          </a:p>
          <a:p>
            <a:pPr marL="114300" indent="0">
              <a:buNone/>
            </a:pPr>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p:txBody>
      </p:sp>
      <p:sp>
        <p:nvSpPr>
          <p:cNvPr id="4" name="Segnaposto piè di pagina 3"/>
          <p:cNvSpPr>
            <a:spLocks noGrp="1"/>
          </p:cNvSpPr>
          <p:nvPr>
            <p:ph type="ftr" sz="quarter" idx="11"/>
          </p:nvPr>
        </p:nvSpPr>
        <p:spPr/>
        <p:txBody>
          <a:bodyPr/>
          <a:lstStyle/>
          <a:p>
            <a:r>
              <a:rPr lang="it-IT" dirty="0" smtClean="0"/>
              <a:t>Maria Lucetta Russotto</a:t>
            </a:r>
            <a:endParaRPr lang="it-IT" dirty="0"/>
          </a:p>
        </p:txBody>
      </p:sp>
      <p:sp>
        <p:nvSpPr>
          <p:cNvPr id="7" name="Segnaposto numero diapositiva 4"/>
          <p:cNvSpPr>
            <a:spLocks noGrp="1"/>
          </p:cNvSpPr>
          <p:nvPr>
            <p:ph type="sldNum" sz="quarter" idx="12"/>
          </p:nvPr>
        </p:nvSpPr>
        <p:spPr/>
        <p:txBody>
          <a:bodyPr/>
          <a:lstStyle/>
          <a:p>
            <a:fld id="{6F7AA945-76CB-D84C-9264-6FE1FA9D39BC}" type="slidenum">
              <a:rPr lang="it-IT" smtClean="0"/>
              <a:pPr/>
              <a:t>1</a:t>
            </a:fld>
            <a:endParaRPr lang="it-IT" dirty="0"/>
          </a:p>
        </p:txBody>
      </p:sp>
      <p:sp>
        <p:nvSpPr>
          <p:cNvPr id="6" name="Segnaposto piè di pagina 3"/>
          <p:cNvSpPr txBox="1">
            <a:spLocks/>
          </p:cNvSpPr>
          <p:nvPr/>
        </p:nvSpPr>
        <p:spPr>
          <a:xfrm rot="16200000">
            <a:off x="7739310" y="4201160"/>
            <a:ext cx="2367281" cy="365760"/>
          </a:xfrm>
          <a:prstGeom prst="rect">
            <a:avLst/>
          </a:prstGeom>
        </p:spPr>
        <p:txBody>
          <a:bodyPr vert="horz" lIns="91440" tIns="45720" rIns="91440" bIns="45720" rtlCol="0" anchor="ctr"/>
          <a:lstStyle>
            <a:defPPr>
              <a:defRPr lang="it-IT"/>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it-IT" dirty="0"/>
          </a:p>
        </p:txBody>
      </p:sp>
    </p:spTree>
    <p:extLst>
      <p:ext uri="{BB962C8B-B14F-4D97-AF65-F5344CB8AC3E}">
        <p14:creationId xmlns:p14="http://schemas.microsoft.com/office/powerpoint/2010/main" val="2140464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69 – Ambito di applicazione del sovraindebitamento</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solidFill>
                  <a:schemeClr val="accent6">
                    <a:lumMod val="60000"/>
                    <a:lumOff val="40000"/>
                  </a:schemeClr>
                </a:solidFill>
              </a:rPr>
              <a:t>La novità indiretta ma fondamentale introdotta da questo articolo e da quanto NON è scritto negli articoli successivi </a:t>
            </a:r>
            <a:r>
              <a:rPr lang="it-IT" dirty="0" smtClean="0"/>
              <a:t>è relativa alla </a:t>
            </a:r>
            <a:r>
              <a:rPr lang="it-IT" dirty="0" smtClean="0">
                <a:solidFill>
                  <a:srgbClr val="FF0000"/>
                </a:solidFill>
              </a:rPr>
              <a:t>DURATA</a:t>
            </a:r>
            <a:r>
              <a:rPr lang="it-IT" dirty="0" smtClean="0"/>
              <a:t>, la più importante </a:t>
            </a:r>
            <a:r>
              <a:rPr lang="it-IT" dirty="0" err="1" smtClean="0"/>
              <a:t>vexata</a:t>
            </a:r>
            <a:r>
              <a:rPr lang="it-IT" dirty="0" smtClean="0"/>
              <a:t> </a:t>
            </a:r>
            <a:r>
              <a:rPr lang="it-IT" dirty="0" err="1" smtClean="0"/>
              <a:t>questio</a:t>
            </a:r>
            <a:r>
              <a:rPr lang="it-IT" dirty="0" smtClean="0"/>
              <a:t> della legge sul sovraindebitamento.</a:t>
            </a:r>
          </a:p>
          <a:p>
            <a:pPr algn="just"/>
            <a:r>
              <a:rPr lang="it-IT" dirty="0" smtClean="0"/>
              <a:t>All’articolo 69, infatti, si legge: «…</a:t>
            </a:r>
            <a:r>
              <a:rPr lang="it-IT" dirty="0"/>
              <a:t>Si applicano, per quanto non previsto e nei limiti di compatibilità con le procedure semplificate di cui al comma precedente, le norme di cui al Titolo III</a:t>
            </a:r>
            <a:r>
              <a:rPr lang="it-IT" dirty="0" smtClean="0"/>
              <a:t>.»</a:t>
            </a:r>
          </a:p>
          <a:p>
            <a:pPr algn="just"/>
            <a:r>
              <a:rPr lang="it-IT" dirty="0" smtClean="0"/>
              <a:t>Orbene, né nel Titolo III, né nelle norme successive troviamo indicazioni relative alla possibile durata delle procedure trattate   in questo capo, interpretando quindi </a:t>
            </a:r>
            <a:r>
              <a:rPr lang="it-IT" dirty="0" smtClean="0">
                <a:solidFill>
                  <a:srgbClr val="FF0000"/>
                </a:solidFill>
              </a:rPr>
              <a:t>una volontà del legislatore di NON PORRE LIMITI alla durata delle presenti procedure</a:t>
            </a:r>
            <a:r>
              <a:rPr lang="it-IT" dirty="0" smtClean="0"/>
              <a:t>.</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10</a:t>
            </a:fld>
            <a:endParaRPr lang="it-IT" dirty="0"/>
          </a:p>
        </p:txBody>
      </p:sp>
    </p:spTree>
    <p:extLst>
      <p:ext uri="{BB962C8B-B14F-4D97-AF65-F5344CB8AC3E}">
        <p14:creationId xmlns:p14="http://schemas.microsoft.com/office/powerpoint/2010/main" val="2808513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r>
            <a:br>
              <a:rPr lang="it-IT" dirty="0" smtClean="0"/>
            </a:br>
            <a:r>
              <a:rPr lang="it-IT" dirty="0" smtClean="0"/>
              <a:t>Art. 72 - </a:t>
            </a:r>
            <a:r>
              <a:rPr lang="it-IT" b="1" dirty="0"/>
              <a:t>Ristrutturazione dei debiti del </a:t>
            </a:r>
            <a:r>
              <a:rPr lang="it-IT" b="1" dirty="0" smtClean="0"/>
              <a:t>consumatore. </a:t>
            </a:r>
            <a:r>
              <a:rPr lang="it-IT" dirty="0"/>
              <a:t/>
            </a:r>
            <a:br>
              <a:rPr lang="it-IT" dirty="0"/>
            </a:br>
            <a:endParaRPr lang="it-IT" dirty="0"/>
          </a:p>
        </p:txBody>
      </p:sp>
      <p:sp>
        <p:nvSpPr>
          <p:cNvPr id="3" name="Segnaposto contenuto 2"/>
          <p:cNvSpPr>
            <a:spLocks noGrp="1"/>
          </p:cNvSpPr>
          <p:nvPr>
            <p:ph idx="1"/>
          </p:nvPr>
        </p:nvSpPr>
        <p:spPr/>
        <p:txBody>
          <a:bodyPr/>
          <a:lstStyle/>
          <a:p>
            <a:pPr algn="just"/>
            <a:endParaRPr lang="it-IT" dirty="0" smtClean="0"/>
          </a:p>
          <a:p>
            <a:pPr algn="just"/>
            <a:endParaRPr lang="it-IT" dirty="0"/>
          </a:p>
          <a:p>
            <a:pPr algn="just"/>
            <a:r>
              <a:rPr lang="it-IT" dirty="0" smtClean="0"/>
              <a:t>Cambia nome il Piano del Consumatore: </a:t>
            </a:r>
            <a:r>
              <a:rPr lang="it-IT" dirty="0"/>
              <a:t>«I debitori consumatori possono proporre ai creditori un piano di ristrutturazione dei debiti che indichi in modo specifico tempi e modalità per superare la crisi da sovraindebitamento. Il piano ha contenuto libero e può prevedere la soddisfazione dei crediti attraverso qualsiasi forma.»</a:t>
            </a:r>
          </a:p>
          <a:p>
            <a:pPr algn="just"/>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11</a:t>
            </a:fld>
            <a:endParaRPr lang="it-IT" dirty="0"/>
          </a:p>
        </p:txBody>
      </p:sp>
    </p:spTree>
    <p:extLst>
      <p:ext uri="{BB962C8B-B14F-4D97-AF65-F5344CB8AC3E}">
        <p14:creationId xmlns:p14="http://schemas.microsoft.com/office/powerpoint/2010/main" val="3006573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72 – La durata</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Nell’articolo indicato vi si ravvede nuovamente la volontà del legislatore di NON esprimere indicazioni relative alla durata della procedura. Vi si legge infatti: «</a:t>
            </a:r>
            <a:r>
              <a:rPr lang="it-IT" dirty="0"/>
              <a:t>. Il piano ha contenuto libero e può prevedere la soddisfazione dei crediti attraverso qualsiasi </a:t>
            </a:r>
            <a:r>
              <a:rPr lang="it-IT" dirty="0" smtClean="0"/>
              <a:t>forma», indicandosi probabilmente nella dizione </a:t>
            </a:r>
            <a:r>
              <a:rPr lang="it-IT" dirty="0" smtClean="0">
                <a:solidFill>
                  <a:srgbClr val="FF0000"/>
                </a:solidFill>
              </a:rPr>
              <a:t>qualsiasi forma</a:t>
            </a:r>
            <a:r>
              <a:rPr lang="it-IT" dirty="0" smtClean="0"/>
              <a:t>, non solo le modalità di soddisfazione MA ANCHE LA DURATA DEL PIANO.</a:t>
            </a:r>
          </a:p>
          <a:p>
            <a:pPr algn="just"/>
            <a:r>
              <a:rPr lang="it-IT" dirty="0" smtClean="0"/>
              <a:t>Del resto se il legislatore avesse voluto porre dei limiti alla durata di questa procedura, in questa sede sarebbe sicuramente intervenuto. L’assenza di indicazioni ci porta inevitabilmente all’interpretazione che </a:t>
            </a:r>
            <a:r>
              <a:rPr lang="it-IT" dirty="0" err="1" smtClean="0"/>
              <a:t>quod</a:t>
            </a:r>
            <a:r>
              <a:rPr lang="it-IT" dirty="0" smtClean="0"/>
              <a:t> </a:t>
            </a:r>
            <a:r>
              <a:rPr lang="it-IT" dirty="0" err="1" smtClean="0"/>
              <a:t>lex</a:t>
            </a:r>
            <a:r>
              <a:rPr lang="it-IT" dirty="0" smtClean="0"/>
              <a:t> </a:t>
            </a:r>
            <a:r>
              <a:rPr lang="it-IT" dirty="0" err="1" smtClean="0"/>
              <a:t>voluit</a:t>
            </a:r>
            <a:r>
              <a:rPr lang="it-IT" dirty="0" smtClean="0"/>
              <a:t> </a:t>
            </a:r>
            <a:r>
              <a:rPr lang="it-IT" dirty="0" err="1" smtClean="0"/>
              <a:t>lex</a:t>
            </a:r>
            <a:r>
              <a:rPr lang="it-IT" dirty="0" smtClean="0"/>
              <a:t> dixit; e poiché non è scritto, il </a:t>
            </a:r>
            <a:r>
              <a:rPr lang="it-IT" smtClean="0"/>
              <a:t>limite temporale si </a:t>
            </a:r>
            <a:r>
              <a:rPr lang="it-IT" dirty="0" smtClean="0"/>
              <a:t>ritiene non previsto dalla legge.</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12</a:t>
            </a:fld>
            <a:endParaRPr lang="it-IT" dirty="0"/>
          </a:p>
        </p:txBody>
      </p:sp>
    </p:spTree>
    <p:extLst>
      <p:ext uri="{BB962C8B-B14F-4D97-AF65-F5344CB8AC3E}">
        <p14:creationId xmlns:p14="http://schemas.microsoft.com/office/powerpoint/2010/main" val="4024404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72 – La cessione del V dello stipendio</a:t>
            </a:r>
            <a:endParaRPr lang="it-IT" dirty="0"/>
          </a:p>
        </p:txBody>
      </p:sp>
      <p:sp>
        <p:nvSpPr>
          <p:cNvPr id="3" name="Segnaposto contenuto 2"/>
          <p:cNvSpPr>
            <a:spLocks noGrp="1"/>
          </p:cNvSpPr>
          <p:nvPr>
            <p:ph idx="1"/>
          </p:nvPr>
        </p:nvSpPr>
        <p:spPr/>
        <p:txBody>
          <a:bodyPr/>
          <a:lstStyle/>
          <a:p>
            <a:pPr algn="just"/>
            <a:r>
              <a:rPr lang="it-IT" dirty="0" smtClean="0"/>
              <a:t>L’art. 72 scioglie anche i nodi della </a:t>
            </a:r>
            <a:r>
              <a:rPr lang="it-IT" dirty="0" err="1" smtClean="0"/>
              <a:t>vexata</a:t>
            </a:r>
            <a:r>
              <a:rPr lang="it-IT" dirty="0" smtClean="0"/>
              <a:t> </a:t>
            </a:r>
            <a:r>
              <a:rPr lang="it-IT" dirty="0" err="1" smtClean="0"/>
              <a:t>questio</a:t>
            </a:r>
            <a:r>
              <a:rPr lang="it-IT" dirty="0" smtClean="0"/>
              <a:t> della cessione del V dello stipendio, a oggi interpretata secondo le sentenze </a:t>
            </a:r>
            <a:r>
              <a:rPr lang="it-IT" dirty="0" err="1" smtClean="0"/>
              <a:t>Trib</a:t>
            </a:r>
            <a:r>
              <a:rPr lang="it-IT" dirty="0" smtClean="0"/>
              <a:t>. Monza 26/7/2017, Bologna 19/12/217 e Lucca 26/2/2018.</a:t>
            </a:r>
          </a:p>
          <a:p>
            <a:pPr algn="just"/>
            <a:r>
              <a:rPr lang="it-IT" dirty="0" smtClean="0"/>
              <a:t>Art. 72 comma 3. «</a:t>
            </a:r>
            <a:r>
              <a:rPr lang="it-IT" dirty="0"/>
              <a:t>Il piano può comprendere anche la sistemazione dei debiti derivanti da contratti di finanziamento con cessione del quinto dello stipendio, del trattamento di fine rapporto o della pensione e dalle operazioni di prestito su pegno. Tali contratti si sciolgono di diritto nel momento in cui il piano viene omologato</a:t>
            </a:r>
            <a:r>
              <a:rPr lang="it-IT" dirty="0" smtClean="0"/>
              <a:t>.»</a:t>
            </a:r>
            <a:endParaRPr lang="it-IT" dirty="0"/>
          </a:p>
          <a:p>
            <a:pPr algn="just"/>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13</a:t>
            </a:fld>
            <a:endParaRPr lang="it-IT" dirty="0"/>
          </a:p>
        </p:txBody>
      </p:sp>
    </p:spTree>
    <p:extLst>
      <p:ext uri="{BB962C8B-B14F-4D97-AF65-F5344CB8AC3E}">
        <p14:creationId xmlns:p14="http://schemas.microsoft.com/office/powerpoint/2010/main" val="1583316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Tribunale Lucca 26 febbraio 2018</a:t>
            </a:r>
          </a:p>
        </p:txBody>
      </p:sp>
      <p:sp>
        <p:nvSpPr>
          <p:cNvPr id="3" name="Segnaposto contenuto 2"/>
          <p:cNvSpPr>
            <a:spLocks noGrp="1"/>
          </p:cNvSpPr>
          <p:nvPr>
            <p:ph idx="1"/>
          </p:nvPr>
        </p:nvSpPr>
        <p:spPr/>
        <p:txBody>
          <a:bodyPr>
            <a:normAutofit fontScale="32500" lnSpcReduction="20000"/>
          </a:bodyPr>
          <a:lstStyle/>
          <a:p>
            <a:pPr algn="just"/>
            <a:r>
              <a:rPr lang="it-IT" dirty="0"/>
              <a:t>Con il proprio precedente provvedimento del 21-9-2017 questi giudicante aveva aderito alla tesi per cui il credito dell’opponente è di natura chirografaria, e pertanto in quanto tale suscettibile di falcidia.</a:t>
            </a:r>
          </a:p>
          <a:p>
            <a:pPr algn="just"/>
            <a:r>
              <a:rPr lang="it-IT" dirty="0"/>
              <a:t>Premesso che oggetto della cessione dal lavoratore alla finanziaria è un credito futuro, che sorge relativamente ai ratei di stipendio soltanto nel momento in cui egli matura il diritto a percepire il relativo rateo mensile, e per ciò che concerne il TFR, soltanto nel momento in cui cessa il rapporto di lavoro (</a:t>
            </a:r>
            <a:r>
              <a:rPr lang="it-IT" dirty="0" err="1"/>
              <a:t>Cass</a:t>
            </a:r>
            <a:r>
              <a:rPr lang="it-IT" dirty="0"/>
              <a:t>. 551/2012, 17590/2005), si osservava che il trasferimento si verifica soltanto nel momento in cui il credito viene in esistenza, ed anteriormente il contratto, pur essendo perfetto, esplica efficacia meramente obbligatoria  (</a:t>
            </a:r>
            <a:r>
              <a:rPr lang="it-IT" dirty="0" err="1"/>
              <a:t>Trib</a:t>
            </a:r>
            <a:r>
              <a:rPr lang="it-IT" dirty="0"/>
              <a:t>. Livorno 15/2/2017).</a:t>
            </a:r>
          </a:p>
          <a:p>
            <a:pPr algn="just"/>
            <a:r>
              <a:rPr lang="it-IT" dirty="0"/>
              <a:t>Trattandosi di un credito futuro rimarrebbe nella disponibilità del cedente, e ben può essere utilizzato per formulare un piano del consumatore, che sospende l’efficacia della cessione </a:t>
            </a:r>
            <a:r>
              <a:rPr lang="it-IT" dirty="0" smtClean="0"/>
              <a:t>con </a:t>
            </a:r>
            <a:endParaRPr lang="it-IT" dirty="0"/>
          </a:p>
          <a:p>
            <a:pPr algn="just"/>
            <a:r>
              <a:rPr lang="it-IT" dirty="0"/>
              <a:t>effetto risolutivo al momento dell’omologa del piano, come accade con le procedure esecutive già pendenti (</a:t>
            </a:r>
            <a:r>
              <a:rPr lang="it-IT" dirty="0" err="1"/>
              <a:t>Trib</a:t>
            </a:r>
            <a:r>
              <a:rPr lang="it-IT" dirty="0"/>
              <a:t>. Siracusa 17/6/2017, </a:t>
            </a:r>
            <a:r>
              <a:rPr lang="it-IT" dirty="0" err="1"/>
              <a:t>Trib</a:t>
            </a:r>
            <a:r>
              <a:rPr lang="it-IT" dirty="0"/>
              <a:t>. Torino 08/06/2016).</a:t>
            </a:r>
          </a:p>
          <a:p>
            <a:pPr algn="just"/>
            <a:r>
              <a:rPr lang="it-IT" dirty="0"/>
              <a:t>Infine si evidenziava che soltanto per i crediti muniti di privilegio, pegno od ipoteca la legge (art. 7) condiziona la </a:t>
            </a:r>
            <a:r>
              <a:rPr lang="it-IT" dirty="0" err="1"/>
              <a:t>falcidiabilità</a:t>
            </a:r>
            <a:r>
              <a:rPr lang="it-IT" dirty="0"/>
              <a:t> alla incapienza del bene su cui grava il privilegio, e di conseguenza si riteneva non vi fossero ostacoli alla falcidia del credito chirografario assistito dalla cessione del quinto di uno stipendio o pensione.</a:t>
            </a:r>
          </a:p>
          <a:p>
            <a:pPr algn="just"/>
            <a:r>
              <a:rPr lang="it-IT" dirty="0"/>
              <a:t>L’affermazione secondo cui i crediti futuri restano nella disponibilità del cedente e sono, pertanto, ammissibili al piano del consumatore, il quale sospenderebbe l’efficacia dell’avvenuta cessione (con effetto risolutivo al momento dell’omologa del piano medesimo a norma dell’art. 12-ter c. 1 della legge n. 3/2012, al pari di quanto previsto dall’art. 10, c. 2, </a:t>
            </a:r>
            <a:r>
              <a:rPr lang="it-IT" dirty="0" err="1"/>
              <a:t>lett</a:t>
            </a:r>
            <a:r>
              <a:rPr lang="it-IT" dirty="0"/>
              <a:t>. C, per l’accordo di composizione della crisi), parte inoltre dal presupposto giuridico per cui alla cessione del quinto sia applicabile il divieto di proseguire azioni esecutive individuali, sia, cioè, equiparabile ad una procedura esecutiva, ad un pignoramento presso terzi, ma tale equiparazione appare infondata.</a:t>
            </a:r>
          </a:p>
          <a:p>
            <a:pPr algn="just"/>
            <a:r>
              <a:rPr lang="it-IT" dirty="0"/>
              <a:t>E’ vero che la giurisprudenza ha sempre affermato l'inopponibilità al fallimento del cedente della cessione di un credito futuro non venuto a esistenza prima della sentenza di fallimento; ma tale pacifico e condivisibile orientamento giurisprudenziale non trova il suo fondamento nel divieto di azioni esecutive individuali di cui all’art. 51 L.F. quanto piuttosto sull'art. 42 comma 2 L.F., in forza del quale la dichiarazione di fallimento comporta l'automatico spossessamento del fallito, il quale perde la disponibilità dei suoi beni, anche sopravvenuti, senza che sia necessario a tale scopo alcun provvedimento ulteriore da parte degli organi della procedura.</a:t>
            </a:r>
          </a:p>
          <a:p>
            <a:pPr algn="just"/>
            <a:r>
              <a:rPr lang="it-IT" dirty="0"/>
              <a:t>Appare necessario trovare un giusto equilibrio che possa in qualche modo contemperare due esigenze apparentemente inconciliabili: da una parte favorire il ricorso allo strumento del sovraindebitamento, dall’altra non rendere assai più difficoltoso l’accesso ai finanziamenti garantiti dalla cessione del quinto a seguito del ricorso sempre più frequente alle procedure di cui alla L. n.3/2012.</a:t>
            </a:r>
          </a:p>
          <a:p>
            <a:pPr algn="just"/>
            <a:r>
              <a:rPr lang="it-IT" dirty="0"/>
              <a:t>Ritiene questo giudicante di dover mutare il proprio precedente orientamento, e di dover aderire alla diversa soluzione adottata da </a:t>
            </a:r>
            <a:r>
              <a:rPr lang="it-IT" dirty="0" err="1"/>
              <a:t>Trib</a:t>
            </a:r>
            <a:r>
              <a:rPr lang="it-IT" dirty="0"/>
              <a:t>. Monza 26-7-2017 (www.ilcaso.it) e </a:t>
            </a:r>
            <a:r>
              <a:rPr lang="it-IT" dirty="0" err="1"/>
              <a:t>Trib</a:t>
            </a:r>
            <a:r>
              <a:rPr lang="it-IT" dirty="0"/>
              <a:t>. Bologna 19-12-2017, (inedita ma prodotta da parte opponente).</a:t>
            </a:r>
          </a:p>
          <a:p>
            <a:pPr algn="just"/>
            <a:r>
              <a:rPr lang="it-IT" dirty="0"/>
              <a:t>Il punto di partenza va ravvisato nell’art. 12-bis comma 7 della L. 3/2012, in forza del quale il decreto di omologa “deve intendersi equiparato all’atto di pignoramento”.</a:t>
            </a:r>
          </a:p>
          <a:p>
            <a:pPr algn="just"/>
            <a:r>
              <a:rPr lang="it-IT" dirty="0"/>
              <a:t>In relazione a tale problematica due pronunce della cassazione (da ultimo </a:t>
            </a:r>
            <a:r>
              <a:rPr lang="it-IT" dirty="0" err="1"/>
              <a:t>Cass</a:t>
            </a:r>
            <a:r>
              <a:rPr lang="it-IT" dirty="0"/>
              <a:t>. n° 28300/2005) hanno ipotizzato un'applicazione analogica dell’art. 2918 c.c. che, a proposito di atti di disposizione (cessioni o liberazioni) di crediti futuri (pigioni o fitti non ancora scaduti), non soggetti a trascrizione perché </a:t>
            </a:r>
            <a:r>
              <a:rPr lang="it-IT" dirty="0" err="1"/>
              <a:t>infratriennali</a:t>
            </a:r>
            <a:r>
              <a:rPr lang="it-IT" dirty="0"/>
              <a:t> (art. 2643 n. 9 cod. civ.), ne dispone la prevalenza sul pignoramento sulla base della sola data certa. È dunque la limitazione temporale del triennio a permettere la prevalenza quando l’alienazione non sia soggetta a pubblicità legale.</a:t>
            </a:r>
          </a:p>
          <a:p>
            <a:pPr algn="just"/>
            <a:r>
              <a:rPr lang="it-IT" dirty="0"/>
              <a:t>Pure nell'ambito del triennio è limitata l'opponibilità della liberazione o cessione dei canoni di locazione al terzo acquirente la cosa locata, in caso di non trascrizione (art. 1605 cod. civ.); la suprema corte, sulla considerazione che ”entro tale margine temporale il legislatore ritiene di tutelare l'atto di disposizione pregiudizievole al creditore pignorante oppure allo acquirente dell'immobile locato”, ha ritenuto ragionevole applicare lo stesso termine anche al conflitto, regolato dall'art. 2914 n. 2 cit., fra debitore che cede i crediti futuri ed il suo creditore pignorante (principio enunciato per la prima volta da </a:t>
            </a:r>
            <a:r>
              <a:rPr lang="it-IT" dirty="0" err="1"/>
              <a:t>Cass</a:t>
            </a:r>
            <a:r>
              <a:rPr lang="it-IT" dirty="0"/>
              <a:t>., sez. L, 26 ottobre 2002, n. 15141, con riferimento al pignoramento dei crediti da lavoro</a:t>
            </a:r>
            <a:r>
              <a:rPr lang="it-IT" dirty="0" smtClean="0"/>
              <a:t>).</a:t>
            </a:r>
            <a:endParaRPr lang="it-IT" dirty="0"/>
          </a:p>
          <a:p>
            <a:pPr algn="just"/>
            <a:r>
              <a:rPr lang="it-IT" dirty="0"/>
              <a:t>Ritenendo possibile tale analogia se ne può trarre la conclusione che la cessione di crediti futuri e la conseguente sottrazione di tali risorse alla disponibilità del debitore ai fini della ristrutturazione del proprio debito, sia tutelabile nel termine di tre anni dall’omologa del piano del consumatore, dovendo poi lasciare il passo all’efficacia conformativa del piano.</a:t>
            </a:r>
          </a:p>
          <a:p>
            <a:pPr algn="just"/>
            <a:r>
              <a:rPr lang="it-IT" dirty="0"/>
              <a:t>Tale limitazione temporale di opponibilità della cessione, che si traduce in sostanza in una riduzione del credito acquisibile dal cessionario, appare corretta anche considerando che la cessione di credito è stipulata a garanzia del regolare rimborso del finanziamento, e che la ristrutturazione del debito garantito comporta necessariamente una conseguente riduzione della garanzia (</a:t>
            </a:r>
            <a:r>
              <a:rPr lang="it-IT" dirty="0" err="1"/>
              <a:t>Cass</a:t>
            </a:r>
            <a:r>
              <a:rPr lang="it-IT" dirty="0"/>
              <a:t>. 4796/2001 e </a:t>
            </a:r>
            <a:r>
              <a:rPr lang="it-IT" dirty="0" err="1"/>
              <a:t>Cass</a:t>
            </a:r>
            <a:r>
              <a:rPr lang="it-IT" dirty="0"/>
              <a:t>. 280/2001).</a:t>
            </a:r>
          </a:p>
          <a:p>
            <a:pPr algn="just"/>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14</a:t>
            </a:fld>
            <a:endParaRPr lang="it-IT" dirty="0"/>
          </a:p>
        </p:txBody>
      </p:sp>
    </p:spTree>
    <p:extLst>
      <p:ext uri="{BB962C8B-B14F-4D97-AF65-F5344CB8AC3E}">
        <p14:creationId xmlns:p14="http://schemas.microsoft.com/office/powerpoint/2010/main" val="541949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Tribunale Prato  giugno 2018 – Deroga art. 7 e 8 L. 3/12</a:t>
            </a:r>
          </a:p>
        </p:txBody>
      </p:sp>
      <p:sp>
        <p:nvSpPr>
          <p:cNvPr id="3" name="Segnaposto contenuto 2"/>
          <p:cNvSpPr>
            <a:spLocks noGrp="1"/>
          </p:cNvSpPr>
          <p:nvPr>
            <p:ph idx="1"/>
          </p:nvPr>
        </p:nvSpPr>
        <p:spPr/>
        <p:txBody>
          <a:bodyPr>
            <a:normAutofit fontScale="47500" lnSpcReduction="20000"/>
          </a:bodyPr>
          <a:lstStyle/>
          <a:p>
            <a:pPr algn="just"/>
            <a:r>
              <a:rPr lang="it-IT" dirty="0"/>
              <a:t>Il credito ipotecario viene pagato integralmente ma in modo dilazionato: detta modalità di soddisfazione non sarebbe consentita dall’art. 8 </a:t>
            </a:r>
            <a:r>
              <a:rPr lang="it-IT" dirty="0" err="1"/>
              <a:t>u.c.</a:t>
            </a:r>
            <a:r>
              <a:rPr lang="it-IT" dirty="0"/>
              <a:t>, secondo cui la moratoria per il pagamento dei creditori muniti di privilegio, pegno o ipoteca, non può eccedere l’anno dall’omologazione salvo il caso , che qui non ricorre, che sia prevista la liquidazione dei beni o diritti sui quali sussiste la causa di prelazione; tuttavia la situazione del creditore con diritto di prelazione che, seppure soddisfatto in misura integrale, subisce una dilazione di pagamento è equiparabile a quella del creditore privilegiato falcidiato ovvero non soddisfatto integralmente, con conseguente applicazione anche al medesimo della disciplina di cui all’art. 7 comma 1 secondo periodo; pertanto, deve ritenersi consentito il pagamento dilazionato del creditore munito di privilegio pegno o ipoteca, “allorché ne sia assicurato il pagamento in misura non inferiore a quella realizzabile, in ragione della collocazione preferenziale sul ricavato in caso di liquidazione, avuto riguardo al valore di mercato attribuibile ai beni o ai diritti sui quali insiste la causa di prelazione, come attestato dagli organismi di composizione della crisi”; nella fattispecie nella integrazione dell’11.4.18 l’OCC attesta che il piano assicura al creditore ipotecario una soddisfazione superiore a quella realizzabile in caso di liquidazione del bene immobile ipotecato: secondo l’OCC, considerato che l’immobile è stato valutato per € 160.000,  esso potrebbe essere venduto all’asta secondo una previsione ottimistica per il prezzo massimo di € 120.000 (si tratta di una valutazione ottimistica in quanto l’Osservatorio Sulle Aste Immobiliari in Italia indica come dato quello del realizzo di appena il 39,5% dei valori di perizia); tenuto conto delle spese della liquidazione (nuova perizia di stima, pubblicità, professionista delegato alla vendita) per circa € 9.000, il creditore ipotecario potrebbe incamerare, peraltro con tempi incerti, l’importo di € 111.000; poiché il piano prevede il pagamento (integrale del credito ipotecario di € 159.308,38) in 15 anni, se la banca mettesse a frutto l’importo ricavato mediante la concessione di un nuovo mutuo per 15 anni (al tasso di interesse del 1,84% ottenuto mediante la media del TAEG basato sull’offerta di mutui di 10  banche),  otterrebbe l’importo di € 127.106,28, inferiore a quello di € 159.308,38 assicurato dal piano;</a:t>
            </a:r>
          </a:p>
          <a:p>
            <a:pPr algn="just"/>
            <a:r>
              <a:rPr lang="it-IT" dirty="0"/>
              <a:t>Verificata l’assenza di atti in frode ai creditori;</a:t>
            </a:r>
          </a:p>
          <a:p>
            <a:pPr marL="114300" indent="0" algn="ctr">
              <a:buNone/>
            </a:pPr>
            <a:r>
              <a:rPr lang="it-IT" dirty="0"/>
              <a:t>FISSA</a:t>
            </a:r>
          </a:p>
          <a:p>
            <a:r>
              <a:rPr lang="it-IT" dirty="0"/>
              <a:t>L’udienza del ---------, disponendo che entro il ------- l’OCC dia comunicazione ai creditori presso la residenza o la sede legale, anche per telegramma o per lettera raccomandata con avviso di ricevimento o per telefax o per posta elettronica certificata della proposta e del decreto;</a:t>
            </a:r>
          </a:p>
          <a:p>
            <a:pPr marL="114300" indent="0" algn="ctr">
              <a:buNone/>
            </a:pPr>
            <a:r>
              <a:rPr lang="it-IT" dirty="0"/>
              <a:t>STABILISCE</a:t>
            </a:r>
          </a:p>
          <a:p>
            <a:pPr marL="114300" indent="0">
              <a:buNone/>
            </a:pPr>
            <a:r>
              <a:rPr lang="it-IT" dirty="0"/>
              <a:t>        Che la proposta sia pubblicata sul sito del tribunale nell’apposita sezione oscurando il nome del debitore; </a:t>
            </a:r>
          </a:p>
          <a:p>
            <a:pPr marL="114300" indent="0" algn="ctr">
              <a:buNone/>
            </a:pPr>
            <a:r>
              <a:rPr lang="it-IT" dirty="0"/>
              <a:t>ORDINA</a:t>
            </a:r>
          </a:p>
          <a:p>
            <a:r>
              <a:rPr lang="it-IT" dirty="0"/>
              <a:t>La trascrizione del decreto a cura dell’OCC presso gli uffici competenti;</a:t>
            </a:r>
          </a:p>
          <a:p>
            <a:pPr marL="114300" indent="0" algn="ctr">
              <a:buNone/>
            </a:pPr>
            <a:r>
              <a:rPr lang="it-IT" dirty="0"/>
              <a:t>SI RISERVA</a:t>
            </a:r>
          </a:p>
          <a:p>
            <a:pPr algn="just"/>
            <a:r>
              <a:rPr lang="it-IT" dirty="0"/>
              <a:t>Di disporre la sospensione dei procedimenti di esecuzione forzata, la cui prosecuzione pregiudica la fattibilità del piano, su specifica richiesta del ricorrente.</a:t>
            </a:r>
          </a:p>
          <a:p>
            <a:endParaRPr lang="it-IT" dirty="0"/>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15</a:t>
            </a:fld>
            <a:endParaRPr lang="it-IT" dirty="0"/>
          </a:p>
        </p:txBody>
      </p:sp>
    </p:spTree>
    <p:extLst>
      <p:ext uri="{BB962C8B-B14F-4D97-AF65-F5344CB8AC3E}">
        <p14:creationId xmlns:p14="http://schemas.microsoft.com/office/powerpoint/2010/main" val="3242247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74 - Requisiti</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smtClean="0"/>
              <a:t>Ma, SOPRATTUTTO, </a:t>
            </a:r>
            <a:r>
              <a:rPr lang="it-IT" dirty="0" smtClean="0">
                <a:solidFill>
                  <a:schemeClr val="accent6">
                    <a:lumMod val="60000"/>
                    <a:lumOff val="40000"/>
                  </a:schemeClr>
                </a:solidFill>
              </a:rPr>
              <a:t>non si parla più di meritevolezza:</a:t>
            </a:r>
          </a:p>
          <a:p>
            <a:pPr marL="114300" indent="0" algn="just">
              <a:buNone/>
            </a:pPr>
            <a:r>
              <a:rPr lang="it-IT" dirty="0" smtClean="0"/>
              <a:t>«Il </a:t>
            </a:r>
            <a:r>
              <a:rPr lang="it-IT" dirty="0"/>
              <a:t>consumatore non può accedere alla procedura disciplinata in questa Sezione ed è esclusa l’esdebitazione se è già stato </a:t>
            </a:r>
            <a:r>
              <a:rPr lang="it-IT" dirty="0" err="1"/>
              <a:t>esdebitato</a:t>
            </a:r>
            <a:r>
              <a:rPr lang="it-IT" dirty="0"/>
              <a:t> nei cinque anni precedenti la domanda, ha già beneficiato dell’esdebitazione per due volte, ovvero ha determinato la situazione di sovraindebitamento con grave colpa, frode o </a:t>
            </a:r>
            <a:r>
              <a:rPr lang="it-IT" dirty="0" smtClean="0"/>
              <a:t>malafede.» Quindi il criterio di ammissibilità è posto al negativo: «che non abbia compiuto».</a:t>
            </a:r>
            <a:endParaRPr lang="it-IT" dirty="0">
              <a:solidFill>
                <a:schemeClr val="accent6">
                  <a:lumMod val="60000"/>
                  <a:lumOff val="40000"/>
                </a:schemeClr>
              </a:solidFill>
            </a:endParaRPr>
          </a:p>
          <a:p>
            <a:pPr algn="just"/>
            <a:r>
              <a:rPr lang="it-IT" dirty="0" smtClean="0"/>
              <a:t>E si </a:t>
            </a:r>
            <a:r>
              <a:rPr lang="it-IT" dirty="0" smtClean="0">
                <a:solidFill>
                  <a:schemeClr val="accent6">
                    <a:lumMod val="60000"/>
                    <a:lumOff val="40000"/>
                  </a:schemeClr>
                </a:solidFill>
              </a:rPr>
              <a:t>prevede la verifica della corresponsabilità del creditore</a:t>
            </a:r>
            <a:r>
              <a:rPr lang="it-IT" dirty="0" smtClean="0"/>
              <a:t>: «Il </a:t>
            </a:r>
            <a:r>
              <a:rPr lang="it-IT" dirty="0"/>
              <a:t>creditore che ha consapevolmente o colpevolmente determinato la situazione di indebitamento o il suo aggravamento o che ha violato i principi di cui all’articolo 124-</a:t>
            </a:r>
            <a:r>
              <a:rPr lang="it-IT" i="1" dirty="0"/>
              <a:t>bis </a:t>
            </a:r>
            <a:r>
              <a:rPr lang="it-IT" dirty="0"/>
              <a:t>del decreto legislativo 1 settembre 1993, n.385 non può presentare opposizione o reclamo in sede di omologa, anche se dissenziente, né far valere cause di inammissibilità che non derivino da comportamenti dolosi del debitore</a:t>
            </a:r>
            <a:r>
              <a:rPr lang="it-IT" dirty="0" smtClean="0"/>
              <a:t>.»</a:t>
            </a:r>
            <a:endParaRPr lang="it-IT" dirty="0"/>
          </a:p>
          <a:p>
            <a:pPr algn="just"/>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16</a:t>
            </a:fld>
            <a:endParaRPr lang="it-IT" dirty="0"/>
          </a:p>
        </p:txBody>
      </p:sp>
    </p:spTree>
    <p:extLst>
      <p:ext uri="{BB962C8B-B14F-4D97-AF65-F5344CB8AC3E}">
        <p14:creationId xmlns:p14="http://schemas.microsoft.com/office/powerpoint/2010/main" val="2297166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75 - Misure di protezione</a:t>
            </a:r>
            <a:endParaRPr lang="it-IT" dirty="0"/>
          </a:p>
        </p:txBody>
      </p:sp>
      <p:sp>
        <p:nvSpPr>
          <p:cNvPr id="3" name="Segnaposto contenuto 2"/>
          <p:cNvSpPr>
            <a:spLocks noGrp="1"/>
          </p:cNvSpPr>
          <p:nvPr>
            <p:ph idx="1"/>
          </p:nvPr>
        </p:nvSpPr>
        <p:spPr/>
        <p:txBody>
          <a:bodyPr>
            <a:normAutofit/>
          </a:bodyPr>
          <a:lstStyle/>
          <a:p>
            <a:pPr lvl="0" algn="just" eaLnBrk="0" hangingPunct="0"/>
            <a:r>
              <a:rPr lang="it-IT" dirty="0"/>
              <a:t>Con il decreto </a:t>
            </a:r>
            <a:r>
              <a:rPr lang="it-IT" dirty="0" smtClean="0"/>
              <a:t>con cui il giudice dispone la pubblicazione e la notifica del piano, si prevede, </a:t>
            </a:r>
            <a:r>
              <a:rPr lang="it-IT" dirty="0"/>
              <a:t>anche d’ufficio, la sospensione dei procedimenti di esecuzione forzata che potrebbero pregiudicare la fattibilità del piano. Il giudice </a:t>
            </a:r>
            <a:r>
              <a:rPr lang="it-IT" dirty="0">
                <a:solidFill>
                  <a:srgbClr val="FF0000"/>
                </a:solidFill>
              </a:rPr>
              <a:t>può </a:t>
            </a:r>
            <a:r>
              <a:rPr lang="it-IT" dirty="0" smtClean="0">
                <a:solidFill>
                  <a:srgbClr val="FF0000"/>
                </a:solidFill>
              </a:rPr>
              <a:t>(quindi NON è automatico) </a:t>
            </a:r>
            <a:r>
              <a:rPr lang="it-IT" dirty="0" smtClean="0"/>
              <a:t>altresì </a:t>
            </a:r>
            <a:r>
              <a:rPr lang="it-IT" dirty="0"/>
              <a:t>disporre le misure protettive analoghe a quelle previste a seguito della domanda di accesso al concordato preventivo.</a:t>
            </a:r>
          </a:p>
          <a:p>
            <a:pPr lvl="0" algn="just" eaLnBrk="0" hangingPunct="0"/>
            <a:r>
              <a:rPr lang="it-IT" dirty="0"/>
              <a:t>Tutte le misure protettive sono revocabili su istanza dei creditori, o anche d’ufficio, in caso di atti in frode. Il giudice, se l’istanza di revoca non è inammissibile o palesemente infondata, provvede nel contraddittorio, anche scritto, delle parti.</a:t>
            </a:r>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17</a:t>
            </a:fld>
            <a:endParaRPr lang="it-IT" dirty="0"/>
          </a:p>
        </p:txBody>
      </p:sp>
    </p:spTree>
    <p:extLst>
      <p:ext uri="{BB962C8B-B14F-4D97-AF65-F5344CB8AC3E}">
        <p14:creationId xmlns:p14="http://schemas.microsoft.com/office/powerpoint/2010/main" val="1225642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76 e Art. 78</a:t>
            </a:r>
            <a:endParaRPr lang="it-IT" dirty="0"/>
          </a:p>
        </p:txBody>
      </p:sp>
      <p:sp>
        <p:nvSpPr>
          <p:cNvPr id="3" name="Segnaposto contenuto 2"/>
          <p:cNvSpPr>
            <a:spLocks noGrp="1"/>
          </p:cNvSpPr>
          <p:nvPr>
            <p:ph idx="1"/>
          </p:nvPr>
        </p:nvSpPr>
        <p:spPr/>
        <p:txBody>
          <a:bodyPr/>
          <a:lstStyle/>
          <a:p>
            <a:endParaRPr lang="it-IT" dirty="0" smtClean="0"/>
          </a:p>
          <a:p>
            <a:pPr algn="just"/>
            <a:r>
              <a:rPr lang="it-IT" dirty="0" smtClean="0"/>
              <a:t>Si chiarisce finalmente la figura del liquidatore a volte male interpretata dai giudice nonostante il disposto dell’articolo 13 L. 3/12. Il liquidatore, secondo il codice, è: «Il </a:t>
            </a:r>
            <a:r>
              <a:rPr lang="it-IT" dirty="0"/>
              <a:t>piano di ristrutturazione dei debiti è eseguito </a:t>
            </a:r>
            <a:r>
              <a:rPr lang="it-IT" dirty="0" smtClean="0"/>
              <a:t>dell’OCC»</a:t>
            </a:r>
            <a:endParaRPr lang="it-IT" dirty="0"/>
          </a:p>
          <a:p>
            <a:endParaRPr lang="it-IT" dirty="0" smtClean="0"/>
          </a:p>
          <a:p>
            <a:r>
              <a:rPr lang="it-IT" dirty="0" smtClean="0"/>
              <a:t>Si chiarisce anche come viene operata la conversione del piano non accettato: «Si specifica che la conversione è su istanza del debitore»</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18</a:t>
            </a:fld>
            <a:endParaRPr lang="it-IT" dirty="0"/>
          </a:p>
        </p:txBody>
      </p:sp>
    </p:spTree>
    <p:extLst>
      <p:ext uri="{BB962C8B-B14F-4D97-AF65-F5344CB8AC3E}">
        <p14:creationId xmlns:p14="http://schemas.microsoft.com/office/powerpoint/2010/main" val="347175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79 – Concordato minore</a:t>
            </a:r>
            <a:endParaRPr lang="it-IT" dirty="0"/>
          </a:p>
        </p:txBody>
      </p:sp>
      <p:sp>
        <p:nvSpPr>
          <p:cNvPr id="3" name="Segnaposto contenuto 2"/>
          <p:cNvSpPr>
            <a:spLocks noGrp="1"/>
          </p:cNvSpPr>
          <p:nvPr>
            <p:ph idx="1"/>
          </p:nvPr>
        </p:nvSpPr>
        <p:spPr/>
        <p:txBody>
          <a:bodyPr/>
          <a:lstStyle/>
          <a:p>
            <a:pPr algn="just"/>
            <a:r>
              <a:rPr lang="it-IT" dirty="0" smtClean="0"/>
              <a:t>Viene introdotto in maniera </a:t>
            </a:r>
            <a:r>
              <a:rPr lang="it-IT" dirty="0" smtClean="0">
                <a:solidFill>
                  <a:schemeClr val="accent6">
                    <a:lumMod val="60000"/>
                    <a:lumOff val="40000"/>
                  </a:schemeClr>
                </a:solidFill>
              </a:rPr>
              <a:t>ESPLICITA</a:t>
            </a:r>
            <a:r>
              <a:rPr lang="it-IT" dirty="0" smtClean="0"/>
              <a:t> la volontà del legislatore verso la continuità d’impresa. Del resto è la ratio animatrice di tutta la riforma:</a:t>
            </a:r>
          </a:p>
          <a:p>
            <a:pPr marL="114300" lvl="0" indent="0" algn="just" eaLnBrk="0" hangingPunct="0">
              <a:buNone/>
            </a:pPr>
            <a:r>
              <a:rPr lang="it-IT" dirty="0" smtClean="0"/>
              <a:t>«I </a:t>
            </a:r>
            <a:r>
              <a:rPr lang="it-IT" dirty="0"/>
              <a:t>debitori non consumatori, inclusi i professionisti, possono proporre ai creditori un concordato, laddove ciò consenta di proseguire nell’attività imprenditoriale o professionale svolta</a:t>
            </a:r>
            <a:r>
              <a:rPr lang="it-IT" dirty="0" smtClean="0"/>
              <a:t>. </a:t>
            </a:r>
            <a:r>
              <a:rPr lang="it-IT" dirty="0" smtClean="0">
                <a:solidFill>
                  <a:srgbClr val="FF0000"/>
                </a:solidFill>
              </a:rPr>
              <a:t>In </a:t>
            </a:r>
            <a:r>
              <a:rPr lang="it-IT" dirty="0">
                <a:solidFill>
                  <a:srgbClr val="FF0000"/>
                </a:solidFill>
              </a:rPr>
              <a:t>ogni altro caso</a:t>
            </a:r>
            <a:r>
              <a:rPr lang="it-IT" dirty="0"/>
              <a:t>, il concordato è proponibile </a:t>
            </a:r>
            <a:r>
              <a:rPr lang="it-IT" dirty="0">
                <a:solidFill>
                  <a:srgbClr val="FF0000"/>
                </a:solidFill>
              </a:rPr>
              <a:t>solo</a:t>
            </a:r>
            <a:r>
              <a:rPr lang="it-IT" dirty="0"/>
              <a:t> se contempla l’apporto di apprezzabili risorse esterne</a:t>
            </a:r>
            <a:r>
              <a:rPr lang="it-IT" dirty="0" smtClean="0"/>
              <a:t>.»</a:t>
            </a:r>
            <a:endParaRPr lang="it-IT" dirty="0"/>
          </a:p>
          <a:p>
            <a:pPr algn="just"/>
            <a:endParaRPr lang="it-IT" dirty="0" smtClean="0"/>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19</a:t>
            </a:fld>
            <a:endParaRPr lang="it-IT" dirty="0"/>
          </a:p>
        </p:txBody>
      </p:sp>
    </p:spTree>
    <p:extLst>
      <p:ext uri="{BB962C8B-B14F-4D97-AF65-F5344CB8AC3E}">
        <p14:creationId xmlns:p14="http://schemas.microsoft.com/office/powerpoint/2010/main" val="1133810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pPr algn="just"/>
            <a:r>
              <a:rPr lang="it-IT" dirty="0"/>
              <a:t>Il Codice della Crisi e dell’Insolvenza ridisegna le tre procedure di </a:t>
            </a:r>
            <a:r>
              <a:rPr lang="it-IT" dirty="0" smtClean="0"/>
              <a:t>sovraindebitamento, chiamate nel nuovo Codice:</a:t>
            </a:r>
          </a:p>
          <a:p>
            <a:r>
              <a:rPr lang="it-IT" dirty="0" smtClean="0"/>
              <a:t>Piano </a:t>
            </a:r>
            <a:r>
              <a:rPr lang="it-IT" dirty="0"/>
              <a:t>di ristrutturazione dei debiti del </a:t>
            </a:r>
            <a:r>
              <a:rPr lang="it-IT" dirty="0" smtClean="0"/>
              <a:t>consumatore.</a:t>
            </a:r>
          </a:p>
          <a:p>
            <a:r>
              <a:rPr lang="it-IT" dirty="0" smtClean="0"/>
              <a:t>Concordato minore.</a:t>
            </a:r>
          </a:p>
          <a:p>
            <a:r>
              <a:rPr lang="it-IT" dirty="0"/>
              <a:t>L</a:t>
            </a:r>
            <a:r>
              <a:rPr lang="it-IT" dirty="0" smtClean="0"/>
              <a:t>iquidazione </a:t>
            </a:r>
            <a:r>
              <a:rPr lang="it-IT" dirty="0"/>
              <a:t>controllata </a:t>
            </a:r>
          </a:p>
        </p:txBody>
      </p:sp>
      <p:sp>
        <p:nvSpPr>
          <p:cNvPr id="4" name="Segnaposto piè di pagina 3"/>
          <p:cNvSpPr>
            <a:spLocks noGrp="1"/>
          </p:cNvSpPr>
          <p:nvPr>
            <p:ph type="ftr" sz="quarter" idx="11"/>
          </p:nvPr>
        </p:nvSpPr>
        <p:spPr/>
        <p:txBody>
          <a:bodyPr/>
          <a:lstStyle/>
          <a:p>
            <a:r>
              <a:rPr lang="it-IT" dirty="0"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2</a:t>
            </a:fld>
            <a:endParaRPr lang="it-IT" dirty="0"/>
          </a:p>
        </p:txBody>
      </p:sp>
    </p:spTree>
    <p:extLst>
      <p:ext uri="{BB962C8B-B14F-4D97-AF65-F5344CB8AC3E}">
        <p14:creationId xmlns:p14="http://schemas.microsoft.com/office/powerpoint/2010/main" val="136454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79 – La durata</a:t>
            </a:r>
            <a:endParaRPr lang="it-IT" dirty="0"/>
          </a:p>
        </p:txBody>
      </p:sp>
      <p:sp>
        <p:nvSpPr>
          <p:cNvPr id="3" name="Segnaposto contenuto 2"/>
          <p:cNvSpPr>
            <a:spLocks noGrp="1"/>
          </p:cNvSpPr>
          <p:nvPr>
            <p:ph idx="1"/>
          </p:nvPr>
        </p:nvSpPr>
        <p:spPr/>
        <p:txBody>
          <a:bodyPr/>
          <a:lstStyle/>
          <a:p>
            <a:pPr algn="just"/>
            <a:r>
              <a:rPr lang="it-IT" dirty="0" smtClean="0"/>
              <a:t>Anche per il concordato minore il legislatore non ha posto indicazioni (e quindi neanche limiti) relativamente alla durata dello stesso. L’unica indicazione data, al comma 3, è: «</a:t>
            </a:r>
            <a:r>
              <a:rPr lang="it-IT" dirty="0"/>
              <a:t>Per quanto non previsto dal presente Capo, si applicano le disposizioni del Capo IV in quanto compatibili</a:t>
            </a:r>
            <a:r>
              <a:rPr lang="it-IT" dirty="0" smtClean="0"/>
              <a:t>.»</a:t>
            </a:r>
          </a:p>
          <a:p>
            <a:pPr algn="just"/>
            <a:r>
              <a:rPr lang="it-IT" dirty="0" smtClean="0"/>
              <a:t>E in questo senso, nel Capo IV, troviamo unicamente all’art. 91: «</a:t>
            </a:r>
            <a:r>
              <a:rPr lang="it-IT" dirty="0"/>
              <a:t>Il piano può prevedere, fermo quanto disposto dall’articolo che precede, una moratoria fino a due anni dall’omologazione per il pagamento dei creditori muniti di privilegio, pegno o </a:t>
            </a:r>
            <a:r>
              <a:rPr lang="it-IT" dirty="0" smtClean="0"/>
              <a:t>ipoteca»</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20</a:t>
            </a:fld>
            <a:endParaRPr lang="it-IT" dirty="0"/>
          </a:p>
        </p:txBody>
      </p:sp>
    </p:spTree>
    <p:extLst>
      <p:ext uri="{BB962C8B-B14F-4D97-AF65-F5344CB8AC3E}">
        <p14:creationId xmlns:p14="http://schemas.microsoft.com/office/powerpoint/2010/main" val="1198005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81 – La responsabilità del creditore</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Si introduce la responsabilità del creditore: «L’OCC</a:t>
            </a:r>
            <a:r>
              <a:rPr lang="it-IT" dirty="0"/>
              <a:t>, nella sua relazione, deve indicare anche se il soggetto finanziatore, ai fini della concessione del finanziamento, abbia tenuto conto del merito creditizio del debitore, valutato in relazione al reddito disponibile, dedotto l’importo necessario a mantenere un dignitoso tenore di vita; a tal fine si ritiene idonea una quantificazione non inferiore a quella indicata al comma 2 dell’articolo 287</a:t>
            </a:r>
            <a:r>
              <a:rPr lang="it-IT" dirty="0" smtClean="0"/>
              <a:t>.»</a:t>
            </a:r>
            <a:endParaRPr lang="it-IT" dirty="0"/>
          </a:p>
          <a:p>
            <a:pPr algn="just"/>
            <a:r>
              <a:rPr lang="it-IT" dirty="0" smtClean="0">
                <a:solidFill>
                  <a:schemeClr val="accent6">
                    <a:lumMod val="60000"/>
                    <a:lumOff val="40000"/>
                  </a:schemeClr>
                </a:solidFill>
              </a:rPr>
              <a:t>Art. 287: </a:t>
            </a:r>
            <a:r>
              <a:rPr lang="it-IT" dirty="0" smtClean="0"/>
              <a:t>«… </a:t>
            </a:r>
            <a:r>
              <a:rPr lang="it-IT" dirty="0"/>
              <a:t>dedotte le spese di produzione del reddito e quanto occorrente al mantenimento del debitore e della sua famiglia, in misura </a:t>
            </a:r>
            <a:r>
              <a:rPr lang="it-IT" u="sng" dirty="0"/>
              <a:t>pari al doppio dell’indice </a:t>
            </a:r>
            <a:r>
              <a:rPr lang="it-IT" u="sng" dirty="0" smtClean="0"/>
              <a:t>ISEE</a:t>
            </a:r>
            <a:r>
              <a:rPr lang="it-IT" dirty="0" smtClean="0"/>
              <a:t>… </a:t>
            </a:r>
            <a:r>
              <a:rPr lang="it-IT" dirty="0"/>
              <a:t>valutato in relazione al suo reddito disponibile, dedotto l’importo necessario a mantenere un dignitoso tenore di </a:t>
            </a:r>
            <a:r>
              <a:rPr lang="it-IT" dirty="0" smtClean="0"/>
              <a:t>vita…»</a:t>
            </a:r>
            <a:endParaRPr lang="it-IT" dirty="0"/>
          </a:p>
        </p:txBody>
      </p:sp>
      <p:sp>
        <p:nvSpPr>
          <p:cNvPr id="4" name="Segnaposto piè di pagina 3"/>
          <p:cNvSpPr>
            <a:spLocks noGrp="1"/>
          </p:cNvSpPr>
          <p:nvPr>
            <p:ph type="ftr" sz="quarter" idx="11"/>
          </p:nvPr>
        </p:nvSpPr>
        <p:spPr/>
        <p:txBody>
          <a:bodyPr/>
          <a:lstStyle/>
          <a:p>
            <a:r>
              <a:rPr lang="it-IT" dirty="0"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21</a:t>
            </a:fld>
            <a:endParaRPr lang="it-IT" dirty="0"/>
          </a:p>
        </p:txBody>
      </p:sp>
    </p:spTree>
    <p:extLst>
      <p:ext uri="{BB962C8B-B14F-4D97-AF65-F5344CB8AC3E}">
        <p14:creationId xmlns:p14="http://schemas.microsoft.com/office/powerpoint/2010/main" val="1986668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84 – Percentuali di voto</a:t>
            </a:r>
            <a:endParaRPr lang="it-IT" dirty="0"/>
          </a:p>
        </p:txBody>
      </p:sp>
      <p:sp>
        <p:nvSpPr>
          <p:cNvPr id="3" name="Segnaposto contenuto 2"/>
          <p:cNvSpPr>
            <a:spLocks noGrp="1"/>
          </p:cNvSpPr>
          <p:nvPr>
            <p:ph idx="1"/>
          </p:nvPr>
        </p:nvSpPr>
        <p:spPr/>
        <p:txBody>
          <a:bodyPr/>
          <a:lstStyle/>
          <a:p>
            <a:endParaRPr lang="it-IT" dirty="0" smtClean="0"/>
          </a:p>
          <a:p>
            <a:pPr algn="just"/>
            <a:r>
              <a:rPr lang="it-IT" dirty="0" smtClean="0"/>
              <a:t>Si passa dal 60 per cento al «… più del cinquanta per cento</a:t>
            </a:r>
            <a:r>
              <a:rPr lang="it-IT" dirty="0" smtClean="0"/>
              <a:t>…»</a:t>
            </a:r>
          </a:p>
          <a:p>
            <a:pPr algn="just"/>
            <a:r>
              <a:rPr lang="it-IT" dirty="0" smtClean="0"/>
              <a:t>Figure </a:t>
            </a:r>
            <a:r>
              <a:rPr lang="it-IT" dirty="0" smtClean="0"/>
              <a:t>di inammissibilità al voto: </a:t>
            </a:r>
            <a:r>
              <a:rPr lang="it-IT" dirty="0" smtClean="0"/>
              <a:t>«…</a:t>
            </a:r>
            <a:r>
              <a:rPr lang="it-IT" dirty="0" smtClean="0"/>
              <a:t>il </a:t>
            </a:r>
            <a:r>
              <a:rPr lang="it-IT" dirty="0"/>
              <a:t>coniuge, </a:t>
            </a:r>
            <a:r>
              <a:rPr lang="it-IT" dirty="0">
                <a:solidFill>
                  <a:srgbClr val="00B050"/>
                </a:solidFill>
              </a:rPr>
              <a:t>la parte di un'unione civile tra persone dello stesso sesso o il convivente di fatto del debitore</a:t>
            </a:r>
            <a:r>
              <a:rPr lang="it-IT" dirty="0"/>
              <a:t>, i parenti e affini di questo fino al quarto grado, nonché i cessionari o aggiudicatari dei loro crediti da meno di un anno prima della </a:t>
            </a:r>
            <a:r>
              <a:rPr lang="it-IT" dirty="0" smtClean="0"/>
              <a:t>proposta</a:t>
            </a:r>
            <a:r>
              <a:rPr lang="it-IT" dirty="0" smtClean="0"/>
              <a:t>…»</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22</a:t>
            </a:fld>
            <a:endParaRPr lang="it-IT" dirty="0"/>
          </a:p>
        </p:txBody>
      </p:sp>
    </p:spTree>
    <p:extLst>
      <p:ext uri="{BB962C8B-B14F-4D97-AF65-F5344CB8AC3E}">
        <p14:creationId xmlns:p14="http://schemas.microsoft.com/office/powerpoint/2010/main" val="4096325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85 – La responsabilità del creditore. Art. 86 – L’esecuzione</a:t>
            </a:r>
            <a:endParaRPr lang="it-IT" dirty="0"/>
          </a:p>
        </p:txBody>
      </p:sp>
      <p:sp>
        <p:nvSpPr>
          <p:cNvPr id="3" name="Segnaposto contenuto 2"/>
          <p:cNvSpPr>
            <a:spLocks noGrp="1"/>
          </p:cNvSpPr>
          <p:nvPr>
            <p:ph idx="1"/>
          </p:nvPr>
        </p:nvSpPr>
        <p:spPr/>
        <p:txBody>
          <a:bodyPr/>
          <a:lstStyle/>
          <a:p>
            <a:pPr lvl="0" algn="just" eaLnBrk="0" hangingPunct="0"/>
            <a:r>
              <a:rPr lang="it-IT" dirty="0" smtClean="0"/>
              <a:t>Viene riaffermata la responsabilità del creditore : «</a:t>
            </a:r>
            <a:r>
              <a:rPr lang="it-IT" dirty="0"/>
              <a:t>Il creditore che ha consapevolmente o colpevolmente determinato la situazione di indebitamento o il suo aggravamento non può presentare opposizione o reclamo in sede di omologa, anche se dissenziente, né far valere cause di inammissibilità che non derivino da comportamenti dolosi del </a:t>
            </a:r>
            <a:r>
              <a:rPr lang="it-IT" dirty="0" smtClean="0"/>
              <a:t>debitore»</a:t>
            </a:r>
          </a:p>
          <a:p>
            <a:pPr algn="just" eaLnBrk="0" hangingPunct="0"/>
            <a:r>
              <a:rPr lang="it-IT" dirty="0" smtClean="0"/>
              <a:t>Si stabilisce nuovamente chi è il soggetto esecutore del piano: «</a:t>
            </a:r>
            <a:r>
              <a:rPr lang="it-IT" dirty="0"/>
              <a:t>Il concordato è eseguito dall’OCC, che risolve le eventuali difficoltà ed </a:t>
            </a:r>
            <a:r>
              <a:rPr lang="it-IT" u="sng" dirty="0"/>
              <a:t>interpella il giudice nei casi necessari</a:t>
            </a:r>
            <a:r>
              <a:rPr lang="it-IT" dirty="0"/>
              <a:t>; il debitore è tenuto a collaborare</a:t>
            </a:r>
            <a:r>
              <a:rPr lang="it-IT" dirty="0" smtClean="0"/>
              <a:t>.»</a:t>
            </a:r>
            <a:endParaRPr lang="it-IT" dirty="0"/>
          </a:p>
          <a:p>
            <a:pPr lvl="0" algn="just" eaLnBrk="0" hangingPunct="0"/>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23</a:t>
            </a:fld>
            <a:endParaRPr lang="it-IT" dirty="0"/>
          </a:p>
        </p:txBody>
      </p:sp>
    </p:spTree>
    <p:extLst>
      <p:ext uri="{BB962C8B-B14F-4D97-AF65-F5344CB8AC3E}">
        <p14:creationId xmlns:p14="http://schemas.microsoft.com/office/powerpoint/2010/main" val="26759535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Capo IX – Liquidazione controllata del sovraindebitato</a:t>
            </a:r>
            <a:endParaRPr lang="it-IT" dirty="0"/>
          </a:p>
        </p:txBody>
      </p:sp>
      <p:sp>
        <p:nvSpPr>
          <p:cNvPr id="3" name="Segnaposto contenuto 2"/>
          <p:cNvSpPr>
            <a:spLocks noGrp="1"/>
          </p:cNvSpPr>
          <p:nvPr>
            <p:ph idx="1"/>
          </p:nvPr>
        </p:nvSpPr>
        <p:spPr/>
        <p:txBody>
          <a:bodyPr/>
          <a:lstStyle/>
          <a:p>
            <a:pPr algn="just"/>
            <a:r>
              <a:rPr lang="it-IT" dirty="0" smtClean="0"/>
              <a:t>Il </a:t>
            </a:r>
            <a:r>
              <a:rPr lang="it-IT" dirty="0" smtClean="0"/>
              <a:t>nuovo piano di liquidazione del patrimonio, ora chiamato «Liquidazione controllata del sovraindebitato», viene trattata a parte nel capo IX.</a:t>
            </a:r>
          </a:p>
          <a:p>
            <a:pPr algn="just"/>
            <a:endParaRPr lang="it-IT" dirty="0"/>
          </a:p>
          <a:p>
            <a:pPr algn="just"/>
            <a:r>
              <a:rPr lang="it-IT" dirty="0" smtClean="0">
                <a:solidFill>
                  <a:schemeClr val="accent6">
                    <a:lumMod val="60000"/>
                    <a:lumOff val="40000"/>
                  </a:schemeClr>
                </a:solidFill>
              </a:rPr>
              <a:t>LA NOVITA’ art. 273, comma 2: </a:t>
            </a:r>
            <a:r>
              <a:rPr lang="it-IT" dirty="0" smtClean="0"/>
              <a:t>«La </a:t>
            </a:r>
            <a:r>
              <a:rPr lang="it-IT" dirty="0"/>
              <a:t>domanda può essere presentata, in pendenza di procedure esecutive individuali, anche da un creditore e, quando l’insolvenza riguardi l’imprenditore, dal  pubblico  ministero</a:t>
            </a:r>
            <a:r>
              <a:rPr lang="it-IT" dirty="0" smtClean="0"/>
              <a:t>.»</a:t>
            </a:r>
            <a:endParaRPr lang="it-IT" dirty="0"/>
          </a:p>
          <a:p>
            <a:pPr algn="just"/>
            <a:r>
              <a:rPr lang="it-IT" dirty="0" smtClean="0"/>
              <a:t>(Volontà di riunione delle due leggi speciali)</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24</a:t>
            </a:fld>
            <a:endParaRPr lang="it-IT" dirty="0"/>
          </a:p>
        </p:txBody>
      </p:sp>
    </p:spTree>
    <p:extLst>
      <p:ext uri="{BB962C8B-B14F-4D97-AF65-F5344CB8AC3E}">
        <p14:creationId xmlns:p14="http://schemas.microsoft.com/office/powerpoint/2010/main" val="23765402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275 – Le modalità processuali</a:t>
            </a:r>
            <a:endParaRPr lang="it-IT" dirty="0"/>
          </a:p>
        </p:txBody>
      </p:sp>
      <p:sp>
        <p:nvSpPr>
          <p:cNvPr id="3" name="Segnaposto contenuto 2"/>
          <p:cNvSpPr>
            <a:spLocks noGrp="1"/>
          </p:cNvSpPr>
          <p:nvPr>
            <p:ph idx="1"/>
          </p:nvPr>
        </p:nvSpPr>
        <p:spPr/>
        <p:txBody>
          <a:bodyPr>
            <a:normAutofit lnSpcReduction="10000"/>
          </a:bodyPr>
          <a:lstStyle/>
          <a:p>
            <a:pPr lvl="0" algn="just" eaLnBrk="0" hangingPunct="0"/>
            <a:r>
              <a:rPr lang="it-IT" dirty="0" smtClean="0"/>
              <a:t>L’apertura della liquidazione avviene con sentenza del Tribunale che: «nomina </a:t>
            </a:r>
            <a:r>
              <a:rPr lang="it-IT" dirty="0"/>
              <a:t>il giudice </a:t>
            </a:r>
            <a:r>
              <a:rPr lang="it-IT" dirty="0" smtClean="0"/>
              <a:t>delegato; nomina </a:t>
            </a:r>
            <a:r>
              <a:rPr lang="it-IT" dirty="0"/>
              <a:t>il liquidatore, confermando l’OCC di cui all’articolo 274 o, per giustificati motivi, scegliendolo nell’elenco dei gestori della crisi di cui al D.M. Giustizia 24 settembre 2014, numero 202; in questo ultimo </a:t>
            </a:r>
            <a:r>
              <a:rPr lang="it-IT" dirty="0" smtClean="0"/>
              <a:t>caso la </a:t>
            </a:r>
            <a:r>
              <a:rPr lang="it-IT" dirty="0"/>
              <a:t>scelta è effettuata di regola tra i gestori residenti nel circondario del tribunale competente. La eventuale deroga deve essere espressamente motivata ed è comunicata al presidente del </a:t>
            </a:r>
            <a:r>
              <a:rPr lang="it-IT" dirty="0" smtClean="0"/>
              <a:t>tribunale.»</a:t>
            </a:r>
            <a:endParaRPr lang="it-IT" dirty="0"/>
          </a:p>
          <a:p>
            <a:pPr algn="just"/>
            <a:r>
              <a:rPr lang="it-IT" dirty="0" smtClean="0">
                <a:solidFill>
                  <a:schemeClr val="accent6">
                    <a:lumMod val="60000"/>
                    <a:lumOff val="40000"/>
                  </a:schemeClr>
                </a:solidFill>
              </a:rPr>
              <a:t>SI NOTI CHE LA LETTERA DELLA LEGGE COMPIE ANCORA UNA CONFUSIONE FRA OCC E GESTORE DELLA CRISI, NON FACENDO IL DISTINGUO FRA LE DUE FIGURE.</a:t>
            </a:r>
            <a:endParaRPr lang="it-IT" dirty="0">
              <a:solidFill>
                <a:schemeClr val="accent6">
                  <a:lumMod val="60000"/>
                  <a:lumOff val="40000"/>
                </a:schemeClr>
              </a:solidFill>
            </a:endParaRPr>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25</a:t>
            </a:fld>
            <a:endParaRPr lang="it-IT" dirty="0"/>
          </a:p>
        </p:txBody>
      </p:sp>
    </p:spTree>
    <p:extLst>
      <p:ext uri="{BB962C8B-B14F-4D97-AF65-F5344CB8AC3E}">
        <p14:creationId xmlns:p14="http://schemas.microsoft.com/office/powerpoint/2010/main" val="3657464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277 – La durata</a:t>
            </a:r>
            <a:endParaRPr lang="it-IT" dirty="0"/>
          </a:p>
        </p:txBody>
      </p:sp>
      <p:sp>
        <p:nvSpPr>
          <p:cNvPr id="3" name="Segnaposto contenuto 2"/>
          <p:cNvSpPr>
            <a:spLocks noGrp="1"/>
          </p:cNvSpPr>
          <p:nvPr>
            <p:ph idx="1"/>
          </p:nvPr>
        </p:nvSpPr>
        <p:spPr/>
        <p:txBody>
          <a:bodyPr/>
          <a:lstStyle/>
          <a:p>
            <a:pPr algn="just"/>
            <a:r>
              <a:rPr lang="it-IT" dirty="0"/>
              <a:t>Il programma deve assicurare la ragionevole durata della procedura, che non può in ogni caso superare i </a:t>
            </a:r>
            <a:r>
              <a:rPr lang="it-IT" dirty="0">
                <a:solidFill>
                  <a:schemeClr val="accent1">
                    <a:lumMod val="60000"/>
                    <a:lumOff val="40000"/>
                  </a:schemeClr>
                </a:solidFill>
              </a:rPr>
              <a:t>due </a:t>
            </a:r>
            <a:r>
              <a:rPr lang="it-IT" dirty="0" smtClean="0">
                <a:solidFill>
                  <a:schemeClr val="accent1">
                    <a:lumMod val="60000"/>
                    <a:lumOff val="40000"/>
                  </a:schemeClr>
                </a:solidFill>
              </a:rPr>
              <a:t>anni dalla sentenza ex art. 275 comma 1 e 2</a:t>
            </a:r>
            <a:r>
              <a:rPr lang="it-IT" dirty="0" smtClean="0"/>
              <a:t>, </a:t>
            </a:r>
            <a:r>
              <a:rPr lang="it-IT" dirty="0"/>
              <a:t>salvo proroga fino ad un anno per gravi e giustificati motivi. Nella liquidazione del compenso, il giudice tiene conto del tempo  trascorso,  della  natura delle  operazioni  effettuate,  dei risultati ottenuti e della diligenza impiegata dal liquidatore</a:t>
            </a:r>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26</a:t>
            </a:fld>
            <a:endParaRPr lang="it-IT" dirty="0"/>
          </a:p>
        </p:txBody>
      </p:sp>
    </p:spTree>
    <p:extLst>
      <p:ext uri="{BB962C8B-B14F-4D97-AF65-F5344CB8AC3E}">
        <p14:creationId xmlns:p14="http://schemas.microsoft.com/office/powerpoint/2010/main" val="18971515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280 – La chiusura</a:t>
            </a:r>
            <a:endParaRPr lang="it-IT" dirty="0"/>
          </a:p>
        </p:txBody>
      </p:sp>
      <p:sp>
        <p:nvSpPr>
          <p:cNvPr id="3" name="Segnaposto contenuto 2"/>
          <p:cNvSpPr>
            <a:spLocks noGrp="1"/>
          </p:cNvSpPr>
          <p:nvPr>
            <p:ph idx="1"/>
          </p:nvPr>
        </p:nvSpPr>
        <p:spPr/>
        <p:txBody>
          <a:bodyPr/>
          <a:lstStyle/>
          <a:p>
            <a:pPr algn="just" eaLnBrk="0" hangingPunct="0"/>
            <a:endParaRPr lang="it-IT" dirty="0" smtClean="0"/>
          </a:p>
          <a:p>
            <a:pPr algn="just" eaLnBrk="0" hangingPunct="0"/>
            <a:endParaRPr lang="it-IT" dirty="0"/>
          </a:p>
          <a:p>
            <a:pPr algn="just" eaLnBrk="0" hangingPunct="0"/>
            <a:endParaRPr lang="it-IT" dirty="0" smtClean="0"/>
          </a:p>
          <a:p>
            <a:pPr algn="just" eaLnBrk="0" hangingPunct="0"/>
            <a:r>
              <a:rPr lang="it-IT" dirty="0" smtClean="0"/>
              <a:t>Viene stabilito un atto formale per la chiusura: «</a:t>
            </a:r>
            <a:r>
              <a:rPr lang="it-IT" dirty="0"/>
              <a:t>La procedura si chiude con decreto, una volta accertata la completa esecuzione del programma di liquidazione e approvato il rendiconto, ovvero nei casi e con le modalità di cui agli articoli 238 e seguenti, in quanto compatibili</a:t>
            </a:r>
            <a:r>
              <a:rPr lang="it-IT" dirty="0" smtClean="0"/>
              <a:t>.»</a:t>
            </a:r>
            <a:endParaRPr lang="it-IT" dirty="0"/>
          </a:p>
          <a:p>
            <a:pPr marL="114300" indent="0" algn="just" eaLnBrk="0" hangingPunct="0">
              <a:buNone/>
            </a:pPr>
            <a:r>
              <a:rPr lang="it-IT" dirty="0"/>
              <a:t> </a:t>
            </a:r>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27</a:t>
            </a:fld>
            <a:endParaRPr lang="it-IT" dirty="0"/>
          </a:p>
        </p:txBody>
      </p:sp>
    </p:spTree>
    <p:extLst>
      <p:ext uri="{BB962C8B-B14F-4D97-AF65-F5344CB8AC3E}">
        <p14:creationId xmlns:p14="http://schemas.microsoft.com/office/powerpoint/2010/main" val="3807068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286 – L’esdebitazione</a:t>
            </a:r>
            <a:endParaRPr lang="it-IT" dirty="0"/>
          </a:p>
        </p:txBody>
      </p:sp>
      <p:sp>
        <p:nvSpPr>
          <p:cNvPr id="3" name="Segnaposto contenuto 2"/>
          <p:cNvSpPr>
            <a:spLocks noGrp="1"/>
          </p:cNvSpPr>
          <p:nvPr>
            <p:ph idx="1"/>
          </p:nvPr>
        </p:nvSpPr>
        <p:spPr/>
        <p:txBody>
          <a:bodyPr/>
          <a:lstStyle/>
          <a:p>
            <a:pPr lvl="0" algn="just" eaLnBrk="0" hangingPunct="0"/>
            <a:r>
              <a:rPr lang="it-IT" dirty="0" smtClean="0"/>
              <a:t>Per </a:t>
            </a:r>
            <a:r>
              <a:rPr lang="it-IT" dirty="0"/>
              <a:t>le procedure di liquidazione controllata, l’esdebitazione opera di diritto a seguito del provvedimento di chiusura o anteriormente decorsi tre anni dalla sua apertura, ed è dichiarata con decreto motivato del tribunale, iscritto al registro delle imprese su richiesta del cancelliere.</a:t>
            </a:r>
          </a:p>
          <a:p>
            <a:pPr lvl="0" algn="just" eaLnBrk="0" hangingPunct="0"/>
            <a:r>
              <a:rPr lang="it-IT" dirty="0"/>
              <a:t>Il provvedimento è comunicato al pubblico ministero e ai creditori, i quali possono proporre reclamo a norma dell’articolo 129, entro trenta giorni.</a:t>
            </a:r>
          </a:p>
          <a:p>
            <a:pPr algn="just"/>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28</a:t>
            </a:fld>
            <a:endParaRPr lang="it-IT" dirty="0"/>
          </a:p>
        </p:txBody>
      </p:sp>
    </p:spTree>
    <p:extLst>
      <p:ext uri="{BB962C8B-B14F-4D97-AF65-F5344CB8AC3E}">
        <p14:creationId xmlns:p14="http://schemas.microsoft.com/office/powerpoint/2010/main" val="578467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287 – Esdebitazione una tantum</a:t>
            </a:r>
            <a:endParaRPr lang="it-IT" dirty="0"/>
          </a:p>
        </p:txBody>
      </p:sp>
      <p:sp>
        <p:nvSpPr>
          <p:cNvPr id="3" name="Segnaposto contenuto 2"/>
          <p:cNvSpPr>
            <a:spLocks noGrp="1"/>
          </p:cNvSpPr>
          <p:nvPr>
            <p:ph idx="1"/>
          </p:nvPr>
        </p:nvSpPr>
        <p:spPr/>
        <p:txBody>
          <a:bodyPr>
            <a:normAutofit fontScale="55000" lnSpcReduction="20000"/>
          </a:bodyPr>
          <a:lstStyle/>
          <a:p>
            <a:pPr algn="just"/>
            <a:endParaRPr lang="it-IT" sz="2500" dirty="0" smtClean="0"/>
          </a:p>
          <a:p>
            <a:pPr algn="just"/>
            <a:endParaRPr lang="it-IT" sz="2500" dirty="0"/>
          </a:p>
          <a:p>
            <a:pPr algn="just"/>
            <a:r>
              <a:rPr lang="it-IT" sz="2500" dirty="0" smtClean="0">
                <a:solidFill>
                  <a:srgbClr val="FF0000"/>
                </a:solidFill>
              </a:rPr>
              <a:t>Si reintroduce per il debitore incapiente il concetto di meritevolezza:</a:t>
            </a:r>
          </a:p>
          <a:p>
            <a:pPr algn="just" eaLnBrk="0" hangingPunct="0"/>
            <a:r>
              <a:rPr lang="it-IT" sz="2500" dirty="0" smtClean="0"/>
              <a:t>«</a:t>
            </a:r>
            <a:r>
              <a:rPr lang="it-IT" sz="2500" dirty="0"/>
              <a:t> </a:t>
            </a:r>
            <a:r>
              <a:rPr lang="it-IT" sz="2500" dirty="0" smtClean="0"/>
              <a:t>Il </a:t>
            </a:r>
            <a:r>
              <a:rPr lang="it-IT" sz="2500" dirty="0"/>
              <a:t>debitore meritevole, che non sia in grado di offrire ai creditori alcuna utilità, diretta o indiretta, nemmeno in prospettiva futura, può accedere all’esdebitazione solo per una volta, fatto salvo l’obbligo di pagamento del debito entro quattro anni dal decreto del giudice, laddove sopravvengano </a:t>
            </a:r>
            <a:r>
              <a:rPr lang="it-IT" sz="2500" dirty="0">
                <a:solidFill>
                  <a:srgbClr val="00B050"/>
                </a:solidFill>
              </a:rPr>
              <a:t>utilità rilevanti</a:t>
            </a:r>
            <a:r>
              <a:rPr lang="it-IT" sz="2500" dirty="0"/>
              <a:t>, che consentano il soddisfacimento dei creditori in misura non inferiore al dieci per cento. Non sono considerate utilità, ai sensi del periodo precedente, i finanziamenti, in qualsiasi forma erogati.</a:t>
            </a:r>
          </a:p>
          <a:p>
            <a:pPr lvl="1" algn="just" eaLnBrk="0" hangingPunct="0"/>
            <a:r>
              <a:rPr lang="it-IT" sz="2500" dirty="0"/>
              <a:t>La </a:t>
            </a:r>
            <a:r>
              <a:rPr lang="it-IT" sz="2500" dirty="0">
                <a:solidFill>
                  <a:schemeClr val="accent1">
                    <a:lumMod val="60000"/>
                    <a:lumOff val="40000"/>
                  </a:schemeClr>
                </a:solidFill>
              </a:rPr>
              <a:t>valutazione di rilevanza </a:t>
            </a:r>
            <a:r>
              <a:rPr lang="it-IT" sz="2500" dirty="0"/>
              <a:t>di cui al comma precedente deve essere condotta su base annua, dedotte le spese di produzione del reddito e quanto occorrente al mantenimento del debitore e della sua famiglia, in misura pari al doppio dell’indice ISEE.</a:t>
            </a:r>
          </a:p>
          <a:p>
            <a:pPr lvl="1" algn="just" eaLnBrk="0" hangingPunct="0"/>
            <a:r>
              <a:rPr lang="it-IT" sz="2500" dirty="0" smtClean="0"/>
              <a:t>L’OCC</a:t>
            </a:r>
            <a:r>
              <a:rPr lang="it-IT" sz="2500" dirty="0"/>
              <a:t>, nella domanda, deve indicare anche se il soggetto finanziatore, ai fini della concessione del finanziamento, abbia tenuto conto del</a:t>
            </a:r>
            <a:r>
              <a:rPr lang="it-IT" sz="2500" dirty="0">
                <a:solidFill>
                  <a:schemeClr val="accent6">
                    <a:lumMod val="60000"/>
                    <a:lumOff val="40000"/>
                  </a:schemeClr>
                </a:solidFill>
              </a:rPr>
              <a:t> merito creditizio </a:t>
            </a:r>
            <a:r>
              <a:rPr lang="it-IT" sz="2500" dirty="0"/>
              <a:t>del debitore, valutato in relazione al suo reddito disponibile, dedotto l’importo necessario a mantenere un dignitoso tenore di vita; a tal fine si ritiene idonea una quantificazione non inferiore a quella indicata al comma 2.</a:t>
            </a:r>
          </a:p>
          <a:p>
            <a:pPr lvl="1" algn="just" eaLnBrk="0" hangingPunct="0"/>
            <a:r>
              <a:rPr lang="it-IT" sz="2500" dirty="0"/>
              <a:t>I compensi dell’OCC sono ridotti della metà</a:t>
            </a:r>
          </a:p>
          <a:p>
            <a:pPr lvl="1" algn="just" eaLnBrk="0" hangingPunct="0"/>
            <a:r>
              <a:rPr lang="it-IT" sz="2500" dirty="0"/>
              <a:t>Il giudice, valutata la </a:t>
            </a:r>
            <a:r>
              <a:rPr lang="it-IT" sz="2500" dirty="0">
                <a:solidFill>
                  <a:srgbClr val="FF0000"/>
                </a:solidFill>
              </a:rPr>
              <a:t>meritevolezza</a:t>
            </a:r>
            <a:r>
              <a:rPr lang="it-IT" sz="2500" dirty="0"/>
              <a:t> e in particolare l’assenza di atti in frode e la mancanza di dolo o colpa grave nella formazione dell’indebitamento, concede con decreto l’esdebitazione, indicando le modalità e il termine entro il quale il debitore deve presentare, a pena di revoca del beneficio, ove positiva, la dichiarazione annuale relativa alle sopravvenienze rilevanti ai sensi dei commi 1 e 2</a:t>
            </a:r>
            <a:r>
              <a:rPr lang="it-IT" sz="2500" dirty="0" smtClean="0"/>
              <a:t>.»</a:t>
            </a:r>
            <a:endParaRPr lang="it-IT" sz="2500" dirty="0"/>
          </a:p>
          <a:p>
            <a:pPr marL="114300" indent="0">
              <a:buNone/>
            </a:pP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29</a:t>
            </a:fld>
            <a:endParaRPr lang="it-IT" dirty="0"/>
          </a:p>
        </p:txBody>
      </p:sp>
    </p:spTree>
    <p:extLst>
      <p:ext uri="{BB962C8B-B14F-4D97-AF65-F5344CB8AC3E}">
        <p14:creationId xmlns:p14="http://schemas.microsoft.com/office/powerpoint/2010/main" val="3908483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2 – Le definizioni</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Si introducono nuovi concetti:</a:t>
            </a:r>
          </a:p>
          <a:p>
            <a:pPr lvl="0" algn="just" eaLnBrk="0" hangingPunct="0"/>
            <a:r>
              <a:rPr lang="it-IT" dirty="0"/>
              <a:t>“crisi”: lo stato di difficoltà economico-finanziaria che rende probabile l’insolvenza del debitore, e che per le imprese si manifesta come </a:t>
            </a:r>
            <a:r>
              <a:rPr lang="it-IT" dirty="0" smtClean="0"/>
              <a:t>inadeguatezza dei  </a:t>
            </a:r>
            <a:r>
              <a:rPr lang="it-IT" dirty="0"/>
              <a:t>flussi  di  cassa  prospettici  a  far  fronte  </a:t>
            </a:r>
            <a:r>
              <a:rPr lang="it-IT" i="1" dirty="0"/>
              <a:t>regolarmente  </a:t>
            </a:r>
            <a:r>
              <a:rPr lang="it-IT" dirty="0"/>
              <a:t>alle  obbligazioni </a:t>
            </a:r>
            <a:r>
              <a:rPr lang="it-IT" dirty="0" smtClean="0"/>
              <a:t>pianificate</a:t>
            </a:r>
          </a:p>
          <a:p>
            <a:pPr lvl="0" algn="just" eaLnBrk="0" hangingPunct="0"/>
            <a:r>
              <a:rPr lang="it-IT" dirty="0"/>
              <a:t>insolvenza”: lo stato del debitore che non è più in grado di soddisfare regolarmente le proprie obbligazioni, e che si manifesta con inadempimenti o altri fatti </a:t>
            </a:r>
            <a:r>
              <a:rPr lang="it-IT" dirty="0" smtClean="0"/>
              <a:t>esteriori</a:t>
            </a:r>
          </a:p>
          <a:p>
            <a:pPr algn="just" eaLnBrk="0" hangingPunct="0"/>
            <a:r>
              <a:rPr lang="it-IT" dirty="0"/>
              <a:t>“sovraindebitamento”: lo stato di crisi o di insolvenza del consumatore, del professionista, dell’imprenditore minore e di ogni altro debitore non assoggettabile alla liquidazione giudiziale ai sensi </a:t>
            </a:r>
            <a:r>
              <a:rPr lang="it-IT" dirty="0" smtClean="0"/>
              <a:t>del codice</a:t>
            </a:r>
            <a:r>
              <a:rPr lang="it-IT" dirty="0"/>
              <a:t>.</a:t>
            </a:r>
          </a:p>
        </p:txBody>
      </p:sp>
      <p:sp>
        <p:nvSpPr>
          <p:cNvPr id="4" name="Segnaposto piè di pagina 3"/>
          <p:cNvSpPr>
            <a:spLocks noGrp="1"/>
          </p:cNvSpPr>
          <p:nvPr>
            <p:ph type="ftr" sz="quarter" idx="11"/>
          </p:nvPr>
        </p:nvSpPr>
        <p:spPr/>
        <p:txBody>
          <a:bodyPr/>
          <a:lstStyle/>
          <a:p>
            <a:r>
              <a:rPr lang="it-IT" dirty="0"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3</a:t>
            </a:fld>
            <a:endParaRPr lang="it-IT" dirty="0"/>
          </a:p>
        </p:txBody>
      </p:sp>
    </p:spTree>
    <p:extLst>
      <p:ext uri="{BB962C8B-B14F-4D97-AF65-F5344CB8AC3E}">
        <p14:creationId xmlns:p14="http://schemas.microsoft.com/office/powerpoint/2010/main" val="5481613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RIASSUMENDO</a:t>
            </a:r>
            <a:endParaRPr lang="it-IT" dirty="0"/>
          </a:p>
        </p:txBody>
      </p:sp>
      <p:sp>
        <p:nvSpPr>
          <p:cNvPr id="3" name="Segnaposto contenuto 2"/>
          <p:cNvSpPr>
            <a:spLocks noGrp="1"/>
          </p:cNvSpPr>
          <p:nvPr>
            <p:ph idx="1"/>
          </p:nvPr>
        </p:nvSpPr>
        <p:spPr/>
        <p:txBody>
          <a:bodyPr>
            <a:normAutofit/>
          </a:bodyPr>
          <a:lstStyle/>
          <a:p>
            <a:pPr algn="just"/>
            <a:endParaRPr lang="it-IT" dirty="0" smtClean="0"/>
          </a:p>
          <a:p>
            <a:pPr algn="just"/>
            <a:endParaRPr lang="it-IT" dirty="0"/>
          </a:p>
          <a:p>
            <a:pPr algn="just"/>
            <a:r>
              <a:rPr lang="it-IT" dirty="0" smtClean="0"/>
              <a:t>Il </a:t>
            </a:r>
            <a:r>
              <a:rPr lang="it-IT" dirty="0"/>
              <a:t>Codice della Crisi e dell’Insolvenza </a:t>
            </a:r>
            <a:r>
              <a:rPr lang="it-IT" dirty="0" smtClean="0"/>
              <a:t>ridisegna quindi </a:t>
            </a:r>
            <a:r>
              <a:rPr lang="it-IT" dirty="0"/>
              <a:t>le tre procedure di </a:t>
            </a:r>
            <a:r>
              <a:rPr lang="it-IT" dirty="0" smtClean="0"/>
              <a:t>sovraindebitamento </a:t>
            </a:r>
            <a:r>
              <a:rPr lang="it-IT" dirty="0"/>
              <a:t>sotto numerosi profili. </a:t>
            </a:r>
            <a:r>
              <a:rPr lang="it-IT" dirty="0" err="1" smtClean="0"/>
              <a:t>Benchè</a:t>
            </a:r>
            <a:r>
              <a:rPr lang="it-IT" dirty="0" smtClean="0"/>
              <a:t> il codice non sia ancora legge italiana, la scrittura dello stesso a opera principalmente dei giudici, consente profonde interpretazioni della normativa vigente, soprattutto in tema di meritevolezza, durata e competenza degli Organismi di Composizione della crisi e dei Gestori della Crisi.</a:t>
            </a:r>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30</a:t>
            </a:fld>
            <a:endParaRPr lang="it-IT" dirty="0"/>
          </a:p>
        </p:txBody>
      </p:sp>
    </p:spTree>
    <p:extLst>
      <p:ext uri="{BB962C8B-B14F-4D97-AF65-F5344CB8AC3E}">
        <p14:creationId xmlns:p14="http://schemas.microsoft.com/office/powerpoint/2010/main" val="7967467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 - RIASSUMENDO</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Le principali novità:</a:t>
            </a:r>
          </a:p>
          <a:p>
            <a:pPr marL="114300" indent="0" algn="just">
              <a:buNone/>
            </a:pPr>
            <a:r>
              <a:rPr lang="it-IT" dirty="0" smtClean="0"/>
              <a:t>a) viene </a:t>
            </a:r>
            <a:r>
              <a:rPr lang="it-IT" dirty="0"/>
              <a:t>consentito l’accesso alle procedure ai soci illimitatamente responsabili di società </a:t>
            </a:r>
            <a:r>
              <a:rPr lang="it-IT" dirty="0" smtClean="0"/>
              <a:t>commerciali;</a:t>
            </a:r>
          </a:p>
          <a:p>
            <a:pPr marL="114300" indent="0" algn="just">
              <a:buNone/>
            </a:pPr>
            <a:r>
              <a:rPr lang="it-IT" dirty="0" smtClean="0"/>
              <a:t>b) </a:t>
            </a:r>
            <a:r>
              <a:rPr lang="it-IT" dirty="0"/>
              <a:t>è chiarito a quali procedure può accedere il fideiussore, accogliendo la tesi dell’imprenditore “di riflesso</a:t>
            </a:r>
            <a:r>
              <a:rPr lang="it-IT" dirty="0" smtClean="0"/>
              <a:t>”;</a:t>
            </a:r>
          </a:p>
          <a:p>
            <a:pPr marL="114300" indent="0" algn="just">
              <a:buNone/>
            </a:pPr>
            <a:r>
              <a:rPr lang="it-IT" dirty="0" smtClean="0"/>
              <a:t>c) </a:t>
            </a:r>
            <a:r>
              <a:rPr lang="it-IT" dirty="0"/>
              <a:t>le imprese agricole sono equiparate a quelle commerciali ai fini dell’accesso alle diverse procedure; </a:t>
            </a:r>
            <a:endParaRPr lang="it-IT" dirty="0" smtClean="0"/>
          </a:p>
          <a:p>
            <a:pPr marL="114300" indent="0" algn="just">
              <a:buNone/>
            </a:pPr>
            <a:r>
              <a:rPr lang="it-IT" dirty="0" smtClean="0"/>
              <a:t>d)viene </a:t>
            </a:r>
            <a:r>
              <a:rPr lang="it-IT" dirty="0"/>
              <a:t>altresì consentito di presentare la domanda di concordato minore solo in caso di continuità aziendale o professionale oppure quando vi sia l’apporto di apprezzabili risorse </a:t>
            </a:r>
            <a:r>
              <a:rPr lang="it-IT" dirty="0" smtClean="0"/>
              <a:t>esterne;</a:t>
            </a:r>
          </a:p>
          <a:p>
            <a:pPr marL="114300" indent="0" algn="just">
              <a:buNone/>
            </a:pPr>
            <a:r>
              <a:rPr lang="it-IT" dirty="0" smtClean="0"/>
              <a:t>e) </a:t>
            </a:r>
            <a:r>
              <a:rPr lang="it-IT" dirty="0"/>
              <a:t>è estesa a creditori e PM l’iniziativa per la richiesta di liquidazione controllata, consentendo tuttavia al debitore di paralizzarne l’iniziativa presentando domanda di accesso alle procedure alternative</a:t>
            </a:r>
            <a:r>
              <a:rPr lang="it-IT" dirty="0" smtClean="0"/>
              <a:t>.</a:t>
            </a:r>
          </a:p>
          <a:p>
            <a:pPr marL="114300" indent="0">
              <a:buNone/>
            </a:pPr>
            <a:r>
              <a:rPr lang="it-IT" dirty="0"/>
              <a:t>s</a:t>
            </a:r>
            <a:r>
              <a:rPr lang="it-IT" dirty="0" smtClean="0"/>
              <a:t>ono spunti di riflessione nell’interpretazione della legge 3/2012</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31</a:t>
            </a:fld>
            <a:endParaRPr lang="it-IT" dirty="0"/>
          </a:p>
        </p:txBody>
      </p:sp>
    </p:spTree>
    <p:extLst>
      <p:ext uri="{BB962C8B-B14F-4D97-AF65-F5344CB8AC3E}">
        <p14:creationId xmlns:p14="http://schemas.microsoft.com/office/powerpoint/2010/main" val="8552952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RIFLESSIONI</a:t>
            </a:r>
            <a:endParaRPr lang="it-IT" dirty="0"/>
          </a:p>
        </p:txBody>
      </p:sp>
      <p:sp>
        <p:nvSpPr>
          <p:cNvPr id="3" name="Segnaposto contenuto 2"/>
          <p:cNvSpPr>
            <a:spLocks noGrp="1"/>
          </p:cNvSpPr>
          <p:nvPr>
            <p:ph idx="1"/>
          </p:nvPr>
        </p:nvSpPr>
        <p:spPr/>
        <p:txBody>
          <a:bodyPr/>
          <a:lstStyle/>
          <a:p>
            <a:pPr algn="just"/>
            <a:endParaRPr lang="it-IT" dirty="0" smtClean="0"/>
          </a:p>
          <a:p>
            <a:pPr algn="just"/>
            <a:r>
              <a:rPr lang="it-IT" dirty="0" smtClean="0"/>
              <a:t>Una riflessione:</a:t>
            </a:r>
          </a:p>
          <a:p>
            <a:pPr marL="114300" indent="0" algn="just">
              <a:buNone/>
            </a:pPr>
            <a:endParaRPr lang="it-IT" dirty="0" smtClean="0"/>
          </a:p>
          <a:p>
            <a:pPr marL="114300" indent="0" algn="just">
              <a:buNone/>
            </a:pPr>
            <a:r>
              <a:rPr lang="it-IT" dirty="0" smtClean="0"/>
              <a:t>sotto </a:t>
            </a:r>
            <a:r>
              <a:rPr lang="it-IT" dirty="0"/>
              <a:t>il profilo della tutela del patrimonio del sovraindebitato, viene ampliato il novero delle misure protettive e ne viene anticipata l’efficacia. Restano tuttavia esenti dalla sospensione, nel concordato minore, i titolari di crediti </a:t>
            </a:r>
            <a:r>
              <a:rPr lang="it-IT" dirty="0" smtClean="0"/>
              <a:t>impignorabili; si ritiene che ciò potrà </a:t>
            </a:r>
            <a:r>
              <a:rPr lang="it-IT" dirty="0"/>
              <a:t>essere di ostacolo al risanamento di imprese minori e professionisti.</a:t>
            </a:r>
          </a:p>
          <a:p>
            <a:pPr algn="just"/>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32</a:t>
            </a:fld>
            <a:endParaRPr lang="it-IT" dirty="0"/>
          </a:p>
        </p:txBody>
      </p:sp>
    </p:spTree>
    <p:extLst>
      <p:ext uri="{BB962C8B-B14F-4D97-AF65-F5344CB8AC3E}">
        <p14:creationId xmlns:p14="http://schemas.microsoft.com/office/powerpoint/2010/main" val="35497017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RIASSUMENDO</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smtClean="0"/>
              <a:t>Una profonda </a:t>
            </a:r>
            <a:r>
              <a:rPr lang="it-IT" dirty="0"/>
              <a:t>revisione </a:t>
            </a:r>
            <a:r>
              <a:rPr lang="it-IT" dirty="0" smtClean="0"/>
              <a:t>è stata fatta </a:t>
            </a:r>
            <a:r>
              <a:rPr lang="it-IT" dirty="0"/>
              <a:t>per la disciplina dell’esdebitazione del soggetto sovraindebitato, al quale vengono riconosciute plurime opportunità di ripartire da zero dopo un dissesto. </a:t>
            </a:r>
            <a:endParaRPr lang="it-IT" dirty="0" smtClean="0"/>
          </a:p>
          <a:p>
            <a:pPr marL="114300" indent="0" algn="just">
              <a:buNone/>
            </a:pPr>
            <a:r>
              <a:rPr lang="it-IT" dirty="0" smtClean="0"/>
              <a:t>a) nella </a:t>
            </a:r>
            <a:r>
              <a:rPr lang="it-IT" dirty="0"/>
              <a:t>liquidazione controllata l’esdebitazione diventa “automatica”, anziché dover essere attivata con apposito </a:t>
            </a:r>
            <a:r>
              <a:rPr lang="it-IT" dirty="0" smtClean="0"/>
              <a:t>procedimento;</a:t>
            </a:r>
          </a:p>
          <a:p>
            <a:pPr marL="114300" indent="0" algn="just">
              <a:buNone/>
            </a:pPr>
            <a:r>
              <a:rPr lang="it-IT" dirty="0" smtClean="0"/>
              <a:t>b) </a:t>
            </a:r>
            <a:r>
              <a:rPr lang="it-IT" dirty="0"/>
              <a:t>si riducono significativamente le ipotesi di non meritevolezza che ostacolano l’accesso alla </a:t>
            </a:r>
            <a:r>
              <a:rPr lang="it-IT" dirty="0" smtClean="0"/>
              <a:t>procedura;</a:t>
            </a:r>
          </a:p>
          <a:p>
            <a:pPr marL="114300" indent="0" algn="just">
              <a:buNone/>
            </a:pPr>
            <a:r>
              <a:rPr lang="it-IT" dirty="0" smtClean="0"/>
              <a:t>c) viene </a:t>
            </a:r>
            <a:r>
              <a:rPr lang="it-IT" dirty="0"/>
              <a:t>meno la necessità di un pagamento parziale (cioè non minimale) dei </a:t>
            </a:r>
            <a:r>
              <a:rPr lang="it-IT" dirty="0" smtClean="0"/>
              <a:t>creditori;</a:t>
            </a:r>
          </a:p>
          <a:p>
            <a:pPr marL="114300" indent="0" algn="just">
              <a:buNone/>
            </a:pPr>
            <a:r>
              <a:rPr lang="it-IT" dirty="0" smtClean="0"/>
              <a:t>d) l’introduzione dell’esdebitazione </a:t>
            </a:r>
            <a:r>
              <a:rPr lang="it-IT" dirty="0"/>
              <a:t>del debitore nullatenente, una specie di “piano del consumatore” vuoto che consente a chi non possiede nulla di liberarsi dei debiti, anche se una sola volta nella sua </a:t>
            </a:r>
            <a:r>
              <a:rPr lang="it-IT" dirty="0" smtClean="0"/>
              <a:t>esistenza, attuerà profonde politiche sociali che modificheranno sostanzialmente il profilo del nostro paese.</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33</a:t>
            </a:fld>
            <a:endParaRPr lang="it-IT" dirty="0"/>
          </a:p>
        </p:txBody>
      </p:sp>
    </p:spTree>
    <p:extLst>
      <p:ext uri="{BB962C8B-B14F-4D97-AF65-F5344CB8AC3E}">
        <p14:creationId xmlns:p14="http://schemas.microsoft.com/office/powerpoint/2010/main" val="34957416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ULTIME RIFLESSIONI</a:t>
            </a:r>
            <a:endParaRPr lang="it-IT" dirty="0"/>
          </a:p>
        </p:txBody>
      </p:sp>
      <p:sp>
        <p:nvSpPr>
          <p:cNvPr id="3" name="Segnaposto contenuto 2"/>
          <p:cNvSpPr>
            <a:spLocks noGrp="1"/>
          </p:cNvSpPr>
          <p:nvPr>
            <p:ph idx="1"/>
          </p:nvPr>
        </p:nvSpPr>
        <p:spPr/>
        <p:txBody>
          <a:bodyPr>
            <a:normAutofit lnSpcReduction="10000"/>
          </a:bodyPr>
          <a:lstStyle/>
          <a:p>
            <a:pPr marL="114300" indent="0" algn="just">
              <a:buNone/>
            </a:pPr>
            <a:r>
              <a:rPr lang="it-IT" dirty="0" smtClean="0"/>
              <a:t>La riforma è sicuramente una riforma epocale, che cambierà sostanzialmente le dinamiche economiche del nostro paese. Per questo gli studiosi della materia sono attualmente molto critici nei confronti del testo attuale. </a:t>
            </a:r>
          </a:p>
          <a:p>
            <a:pPr marL="114300" indent="0" algn="just">
              <a:buNone/>
            </a:pPr>
            <a:r>
              <a:rPr lang="it-IT" dirty="0" smtClean="0"/>
              <a:t>Tra le criticità da segnalare: </a:t>
            </a:r>
          </a:p>
          <a:p>
            <a:pPr marL="114300" indent="0" algn="just">
              <a:buNone/>
            </a:pPr>
            <a:r>
              <a:rPr lang="it-IT" dirty="0" smtClean="0"/>
              <a:t>a) </a:t>
            </a:r>
            <a:r>
              <a:rPr lang="it-IT" dirty="0" smtClean="0">
                <a:solidFill>
                  <a:schemeClr val="accent6">
                    <a:lumMod val="60000"/>
                    <a:lumOff val="40000"/>
                  </a:schemeClr>
                </a:solidFill>
              </a:rPr>
              <a:t>la procedura dell’allerta</a:t>
            </a:r>
            <a:r>
              <a:rPr lang="it-IT" dirty="0" smtClean="0"/>
              <a:t>, nella quale gli strumenti indicati dalla norma per la valutazione dello stato di crisi sono inadeguati, non contestualizzati e ampiamenti superati dai moderni studi aziendalistici e l’opportunità data a troppi soggetti esterni di intervenire sulla valutazione della crisi dell’impresa ampliano la cosiddetta «area fallimentare» invece di ridurla, mettendo gravemente a rischio il </a:t>
            </a:r>
            <a:r>
              <a:rPr lang="it-IT" dirty="0" err="1" smtClean="0"/>
              <a:t>fresh</a:t>
            </a:r>
            <a:r>
              <a:rPr lang="it-IT" dirty="0" smtClean="0"/>
              <a:t> start dell’impresa.</a:t>
            </a:r>
          </a:p>
        </p:txBody>
      </p:sp>
      <p:sp>
        <p:nvSpPr>
          <p:cNvPr id="4" name="Segnaposto piè di pagina 3"/>
          <p:cNvSpPr>
            <a:spLocks noGrp="1"/>
          </p:cNvSpPr>
          <p:nvPr>
            <p:ph type="ftr" sz="quarter" idx="11"/>
          </p:nvPr>
        </p:nvSpPr>
        <p:spPr/>
        <p:txBody>
          <a:bodyPr/>
          <a:lstStyle/>
          <a:p>
            <a:r>
              <a:rPr lang="it-IT" dirty="0"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34</a:t>
            </a:fld>
            <a:endParaRPr lang="it-IT" dirty="0"/>
          </a:p>
        </p:txBody>
      </p:sp>
    </p:spTree>
    <p:extLst>
      <p:ext uri="{BB962C8B-B14F-4D97-AF65-F5344CB8AC3E}">
        <p14:creationId xmlns:p14="http://schemas.microsoft.com/office/powerpoint/2010/main" val="996671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 RIFLESSIONI</a:t>
            </a:r>
            <a:endParaRPr lang="it-IT" dirty="0"/>
          </a:p>
        </p:txBody>
      </p:sp>
      <p:sp>
        <p:nvSpPr>
          <p:cNvPr id="3" name="Segnaposto contenuto 2"/>
          <p:cNvSpPr>
            <a:spLocks noGrp="1"/>
          </p:cNvSpPr>
          <p:nvPr>
            <p:ph idx="1"/>
          </p:nvPr>
        </p:nvSpPr>
        <p:spPr/>
        <p:txBody>
          <a:bodyPr>
            <a:normAutofit/>
          </a:bodyPr>
          <a:lstStyle/>
          <a:p>
            <a:r>
              <a:rPr lang="it-IT" dirty="0" smtClean="0"/>
              <a:t>b)</a:t>
            </a:r>
            <a:r>
              <a:rPr lang="it-IT" dirty="0"/>
              <a:t> </a:t>
            </a:r>
            <a:r>
              <a:rPr lang="it-IT" dirty="0" smtClean="0">
                <a:solidFill>
                  <a:schemeClr val="accent6">
                    <a:lumMod val="60000"/>
                    <a:lumOff val="40000"/>
                  </a:schemeClr>
                </a:solidFill>
              </a:rPr>
              <a:t>le procedure «fallimentari» </a:t>
            </a:r>
            <a:r>
              <a:rPr lang="it-IT" dirty="0" smtClean="0"/>
              <a:t>non sono particolarmente innovative, alcuni degli articoli sono identici alla legge del 1942.</a:t>
            </a:r>
          </a:p>
          <a:p>
            <a:pPr algn="just"/>
            <a:r>
              <a:rPr lang="it-IT" dirty="0" smtClean="0"/>
              <a:t>c) </a:t>
            </a:r>
            <a:r>
              <a:rPr lang="it-IT" dirty="0" smtClean="0">
                <a:solidFill>
                  <a:schemeClr val="accent6">
                    <a:lumMod val="60000"/>
                    <a:lumOff val="40000"/>
                  </a:schemeClr>
                </a:solidFill>
              </a:rPr>
              <a:t>dando ai terzi la possibilità </a:t>
            </a:r>
            <a:r>
              <a:rPr lang="it-IT" dirty="0" smtClean="0"/>
              <a:t>ex art. 273 anche nel sovraindebitamento: «…</a:t>
            </a:r>
            <a:r>
              <a:rPr lang="it-IT" dirty="0"/>
              <a:t> La domanda può essere presentata, in pendenza di procedure esecutive individuali, anche da un creditore e, quando l’insolvenza riguardi l’imprenditore, dal  pubblico  </a:t>
            </a:r>
            <a:r>
              <a:rPr lang="it-IT" dirty="0" smtClean="0"/>
              <a:t>ministero…», il legislatore quasi trasforma la </a:t>
            </a:r>
            <a:r>
              <a:rPr lang="it-IT" dirty="0" err="1" smtClean="0"/>
              <a:t>premialità</a:t>
            </a:r>
            <a:r>
              <a:rPr lang="it-IT" dirty="0" smtClean="0"/>
              <a:t> della previsione legislativa della legge3/12 in quella punitiva della Legge Fallimentare.</a:t>
            </a:r>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35</a:t>
            </a:fld>
            <a:endParaRPr lang="it-IT" dirty="0"/>
          </a:p>
        </p:txBody>
      </p:sp>
    </p:spTree>
    <p:extLst>
      <p:ext uri="{BB962C8B-B14F-4D97-AF65-F5344CB8AC3E}">
        <p14:creationId xmlns:p14="http://schemas.microsoft.com/office/powerpoint/2010/main" val="25668752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CONCLUSIONI – NOTA DEL MINISTRO</a:t>
            </a:r>
            <a:endParaRPr lang="it-IT" dirty="0"/>
          </a:p>
        </p:txBody>
      </p:sp>
      <p:sp>
        <p:nvSpPr>
          <p:cNvPr id="3" name="Segnaposto contenuto 2"/>
          <p:cNvSpPr>
            <a:spLocks noGrp="1"/>
          </p:cNvSpPr>
          <p:nvPr>
            <p:ph idx="1"/>
          </p:nvPr>
        </p:nvSpPr>
        <p:spPr/>
        <p:txBody>
          <a:bodyPr>
            <a:normAutofit fontScale="32500" lnSpcReduction="20000"/>
          </a:bodyPr>
          <a:lstStyle/>
          <a:p>
            <a:pPr algn="just"/>
            <a:endParaRPr lang="it-IT" dirty="0" smtClean="0"/>
          </a:p>
          <a:p>
            <a:r>
              <a:rPr lang="it-IT" dirty="0"/>
              <a:t/>
            </a:r>
            <a:br>
              <a:rPr lang="it-IT" dirty="0"/>
            </a:br>
            <a:r>
              <a:rPr lang="it-IT" dirty="0"/>
              <a:t/>
            </a:r>
            <a:br>
              <a:rPr lang="it-IT" dirty="0"/>
            </a:br>
            <a:r>
              <a:rPr lang="it-IT" smtClean="0"/>
              <a:t>… centrale </a:t>
            </a:r>
            <a:r>
              <a:rPr lang="it-IT" dirty="0"/>
              <a:t>sarà il tema del diritto fallimentare, la cui rilevanza si presenta idonea ad incidere sotto molteplici aspetti, primo fra tutti quello della necessità di rendere più rapida la risposta di giustizia in materia fallimentare. Sul punto, come noto, occorre considerare che la legge 19 ottobre 2017 n. 155 aveva conferito delega al Governo per la riforma delle discipline della crisi di impresa e dell'insolvenza.</a:t>
            </a:r>
            <a:br>
              <a:rPr lang="it-IT" dirty="0"/>
            </a:br>
            <a:r>
              <a:rPr lang="it-IT" dirty="0"/>
              <a:t/>
            </a:r>
            <a:br>
              <a:rPr lang="it-IT" dirty="0"/>
            </a:br>
            <a:r>
              <a:rPr lang="it-IT" dirty="0"/>
              <a:t>A tal proposito, pur consapevole dell'opera che già è stata svolta, ritengo assolutamente indispensabile ribadire la necessità di una riforma organica dell'intera materia dell'insolvenza e delle procedure concorsuali, anche in considerazione delle ricadute economiche sul piano dell'efficienza del sistema Paese, rispetto al quale rivestono un ruolo significativo sia le percezioni degli investitori esteri, che le valutazioni compiute dagli organismi internazionali. </a:t>
            </a:r>
            <a:br>
              <a:rPr lang="it-IT" dirty="0"/>
            </a:br>
            <a:r>
              <a:rPr lang="it-IT" dirty="0"/>
              <a:t/>
            </a:r>
            <a:br>
              <a:rPr lang="it-IT" dirty="0"/>
            </a:br>
            <a:r>
              <a:rPr lang="it-IT" dirty="0"/>
              <a:t>Tale esigenza si armonizza con quella, manifestata da tutti gli operatori del diritto, di assicurare linearità ad un sistema divenuto nel tempo troppo farraginoso, in modo da evitare interventi frazionati che, da un lato, determinano un accentuato scarto tra le disposizioni riformate e quelle rimaste invariate e, dall'altro lato, generano rilevanti difficoltà e incertezze applicative, soprattutto in ragione del fatto che il continuo mutamento del dato normativo rende problematico il formarsi di un orientamento giurisprudenziale consolidato, accentuando l'incertezza del diritto e favorendo il moltiplicarsi delle controversie, con evidenti ricadute negative sulla durata delle procedure concorsuali. </a:t>
            </a:r>
            <a:br>
              <a:rPr lang="it-IT" dirty="0"/>
            </a:br>
            <a:r>
              <a:rPr lang="it-IT" dirty="0"/>
              <a:t/>
            </a:r>
            <a:br>
              <a:rPr lang="it-IT" dirty="0"/>
            </a:br>
            <a:r>
              <a:rPr lang="it-IT" dirty="0"/>
              <a:t>In questa prospettiva, occorrerà, quindi, procedere ad una parziale rivisitazione, anche lì parliamo di interventi chirurgici, del lavoro della Commissione Rordorf, attraverso la realizzazione di un quadro normativo unitario nel quale siano ben delineati i principi giuridici comuni al fenomeno dell'insolvenza, come tali idonei a fungere da chiari punti di riferimento per l'intera gamma delle procedure di cui si discute, sia pure con le differenziazioni di disciplina di volta in volta rese necessarie dalla specificità delle diverse situazioni in cui l'insolvenza può manifestarsi. </a:t>
            </a:r>
            <a:br>
              <a:rPr lang="it-IT" dirty="0"/>
            </a:br>
            <a:r>
              <a:rPr lang="it-IT" dirty="0"/>
              <a:t/>
            </a:r>
            <a:br>
              <a:rPr lang="it-IT" dirty="0"/>
            </a:br>
            <a:r>
              <a:rPr lang="it-IT" dirty="0"/>
              <a:t>In tale ottica, rispetto a quanto elaborato dalla Commissione Rordorf, potranno essere previsti correttivi tesi a garantire una riforma improntata a canoni di modernità ed idonea a contemperare efficienza e tutela della crisi d'impresa, specie per quanto attiene alle piccole e medie imprese. Ciò potrà avvenire attraverso varie ipotesi allo studio delle varie articolazioni ministeriali ed, in particolare - solo per fare un breve accenno - mediante la possibile previsione della necessità di assistenza tecnica (salvo che il debitore, sempre facoltizzato, nel procedimento di liquidazione giudiziale, a stare in giudizio personalmente), oppure della restrizione dell'ambito applicativo dell'allerta 11 rispetto alle piccole imprese, attraverso la previsione di soglie di rilevanza dell'esposizione debitoria per debiti fiscali e previdenziali più elevati, alla elaborazione di specifici indici rivelatori. </a:t>
            </a:r>
            <a:br>
              <a:rPr lang="it-IT" dirty="0"/>
            </a:br>
            <a:r>
              <a:rPr lang="it-IT" dirty="0"/>
              <a:t/>
            </a:r>
            <a:br>
              <a:rPr lang="it-IT" dirty="0"/>
            </a:br>
            <a:r>
              <a:rPr lang="it-IT" dirty="0"/>
              <a:t>Su questa cosa voglio essere chiaro perché l'esempio della delega così detta fallimentare è stato un esempio virtuoso nella scorsa legislatura di dialogo tra maggioranza e opposizione che ha portato a un buon risultato. Dopo l'entrata in vigore, però, della legge delega si è sviluppato un dibattito nel mondo degli addetti ai lavori che ha individuato alcuni difetti di concreta attuazione. Per questo si opererà seguendo la filosofia di fondo, e anzi tutto il complesso normativo che era previsto per quella legge delega, con interventi correttivi. </a:t>
            </a:r>
            <a:br>
              <a:rPr lang="it-IT" dirty="0"/>
            </a:br>
            <a:r>
              <a:rPr lang="it-IT" dirty="0"/>
              <a:t/>
            </a:r>
            <a:br>
              <a:rPr lang="it-IT" dirty="0"/>
            </a:br>
            <a:r>
              <a:rPr lang="it-IT" dirty="0"/>
              <a:t>Ci tengo a dire che oltre a quanto detto in termini strettamente normativi, in quella delega c'è una filosofia di fondo importante che ribalta completamente il paradigma per cui un imprenditore che è in difficoltà economica sia necessariamente da considerare un fallito. Proprio in questo superamento che permette allo Stato di stare vicino a un imprenditore che è in crisi attraverso una legge scritta nel migliore dei modi, ecco lì secondo me ci sarà la grande sfida sull'attuazione di quella norma.</a:t>
            </a:r>
          </a:p>
          <a:p>
            <a:pPr algn="just"/>
            <a:endParaRPr lang="it-IT" dirty="0" smtClean="0"/>
          </a:p>
          <a:p>
            <a:pPr algn="just"/>
            <a:r>
              <a:rPr lang="it-IT" dirty="0" smtClean="0"/>
              <a:t>.</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36</a:t>
            </a:fld>
            <a:endParaRPr lang="it-IT" dirty="0"/>
          </a:p>
        </p:txBody>
      </p:sp>
    </p:spTree>
    <p:extLst>
      <p:ext uri="{BB962C8B-B14F-4D97-AF65-F5344CB8AC3E}">
        <p14:creationId xmlns:p14="http://schemas.microsoft.com/office/powerpoint/2010/main" val="1225756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dirty="0" smtClean="0"/>
              <a:t>Art. 2 - Le procedure fallimentari e da sovraindebitamento</a:t>
            </a:r>
            <a:endParaRPr lang="it-IT" dirty="0"/>
          </a:p>
        </p:txBody>
      </p:sp>
      <p:sp>
        <p:nvSpPr>
          <p:cNvPr id="3" name="Segnaposto contenuto 2"/>
          <p:cNvSpPr>
            <a:spLocks noGrp="1"/>
          </p:cNvSpPr>
          <p:nvPr>
            <p:ph idx="1"/>
          </p:nvPr>
        </p:nvSpPr>
        <p:spPr/>
        <p:txBody>
          <a:bodyPr/>
          <a:lstStyle/>
          <a:p>
            <a:pPr marL="114300" indent="0">
              <a:buNone/>
            </a:pPr>
            <a:r>
              <a:rPr lang="it-IT" dirty="0" smtClean="0"/>
              <a:t>- </a:t>
            </a:r>
            <a:r>
              <a:rPr lang="it-IT" dirty="0" smtClean="0">
                <a:solidFill>
                  <a:srgbClr val="FF0000"/>
                </a:solidFill>
              </a:rPr>
              <a:t>Le nuove terminologie sono</a:t>
            </a:r>
            <a:r>
              <a:rPr lang="it-IT" dirty="0" smtClean="0"/>
              <a:t>:</a:t>
            </a:r>
          </a:p>
          <a:p>
            <a:pPr marL="114300" indent="0" algn="just">
              <a:buNone/>
            </a:pPr>
            <a:r>
              <a:rPr lang="it-IT" dirty="0"/>
              <a:t>“liquidazione giudiziale”: la procedura concorsuale già denominata fallimento;</a:t>
            </a:r>
          </a:p>
          <a:p>
            <a:pPr marL="114300" indent="0" algn="just">
              <a:buNone/>
            </a:pPr>
            <a:r>
              <a:rPr lang="it-IT" dirty="0"/>
              <a:t>“liquidazione controllata da sovraindebitamento”: la procedura di liquidazione destinata ai debitori </a:t>
            </a:r>
            <a:r>
              <a:rPr lang="it-IT" dirty="0" smtClean="0"/>
              <a:t>che possono accedere alle procedure da sovraindebitamento.</a:t>
            </a:r>
          </a:p>
          <a:p>
            <a:pPr marL="114300" indent="0" algn="just">
              <a:buNone/>
            </a:pPr>
            <a:endParaRPr lang="it-IT" dirty="0" smtClean="0"/>
          </a:p>
          <a:p>
            <a:pPr marL="114300" indent="0" algn="just">
              <a:buNone/>
            </a:pPr>
            <a:r>
              <a:rPr lang="it-IT" dirty="0" smtClean="0"/>
              <a:t>- </a:t>
            </a:r>
            <a:r>
              <a:rPr lang="it-IT" dirty="0" smtClean="0">
                <a:solidFill>
                  <a:srgbClr val="FF0000"/>
                </a:solidFill>
              </a:rPr>
              <a:t>L’individuazione della competenza territoriale:</a:t>
            </a:r>
          </a:p>
          <a:p>
            <a:pPr marL="114300" indent="0" algn="just">
              <a:buNone/>
            </a:pPr>
            <a:r>
              <a:rPr lang="it-IT" dirty="0"/>
              <a:t>“centro degli interessi principali del debitore” (in sigla “COMI”): il luogo in cui il debitore gestisce i suoi interessi in modo abituale e riconoscibile dai </a:t>
            </a:r>
            <a:r>
              <a:rPr lang="it-IT" dirty="0" smtClean="0"/>
              <a:t>terzi.</a:t>
            </a:r>
            <a:endParaRPr lang="it-IT" dirty="0"/>
          </a:p>
          <a:p>
            <a:pPr marL="114300" indent="0">
              <a:buNone/>
            </a:pPr>
            <a:endParaRPr lang="it-IT" dirty="0" smtClean="0"/>
          </a:p>
          <a:p>
            <a:endParaRPr lang="it-IT" dirty="0"/>
          </a:p>
        </p:txBody>
      </p:sp>
      <p:sp>
        <p:nvSpPr>
          <p:cNvPr id="4" name="Segnaposto piè di pagina 3"/>
          <p:cNvSpPr>
            <a:spLocks noGrp="1"/>
          </p:cNvSpPr>
          <p:nvPr>
            <p:ph type="ftr" sz="quarter" idx="11"/>
          </p:nvPr>
        </p:nvSpPr>
        <p:spPr/>
        <p:txBody>
          <a:bodyPr/>
          <a:lstStyle/>
          <a:p>
            <a:r>
              <a:rPr lang="it-IT" dirty="0"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4</a:t>
            </a:fld>
            <a:endParaRPr lang="it-IT" dirty="0"/>
          </a:p>
        </p:txBody>
      </p:sp>
    </p:spTree>
    <p:extLst>
      <p:ext uri="{BB962C8B-B14F-4D97-AF65-F5344CB8AC3E}">
        <p14:creationId xmlns:p14="http://schemas.microsoft.com/office/powerpoint/2010/main" val="2572651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dirty="0" smtClean="0"/>
              <a:t>Art. 3 - Finalità della norma.</a:t>
            </a:r>
            <a:endParaRPr lang="it-IT" sz="2400" dirty="0"/>
          </a:p>
        </p:txBody>
      </p:sp>
      <p:sp>
        <p:nvSpPr>
          <p:cNvPr id="3" name="Segnaposto contenuto 2"/>
          <p:cNvSpPr>
            <a:spLocks noGrp="1"/>
          </p:cNvSpPr>
          <p:nvPr>
            <p:ph idx="1"/>
          </p:nvPr>
        </p:nvSpPr>
        <p:spPr/>
        <p:txBody>
          <a:bodyPr/>
          <a:lstStyle/>
          <a:p>
            <a:pPr algn="just" eaLnBrk="0" hangingPunct="0"/>
            <a:r>
              <a:rPr lang="it-IT" dirty="0" smtClean="0"/>
              <a:t>Obbiettivo </a:t>
            </a:r>
            <a:r>
              <a:rPr lang="it-IT" dirty="0"/>
              <a:t>delle procedure disciplinate dal </a:t>
            </a:r>
            <a:r>
              <a:rPr lang="it-IT" dirty="0" smtClean="0"/>
              <a:t>codice </a:t>
            </a:r>
            <a:r>
              <a:rPr lang="it-IT" dirty="0"/>
              <a:t>è pervenire al miglior soddisfacimento dei creditori salvaguardando i diritti del debitore, nonché, ove questi eserciti un’attività d’impresa, favorire il superamento della crisi assicurando la </a:t>
            </a:r>
            <a:r>
              <a:rPr lang="it-IT" dirty="0">
                <a:solidFill>
                  <a:srgbClr val="00B050"/>
                </a:solidFill>
              </a:rPr>
              <a:t>continuità aziendale, </a:t>
            </a:r>
            <a:r>
              <a:rPr lang="it-IT" dirty="0"/>
              <a:t>anche attraverso la </a:t>
            </a:r>
            <a:r>
              <a:rPr lang="it-IT" dirty="0">
                <a:solidFill>
                  <a:srgbClr val="FF0000"/>
                </a:solidFill>
              </a:rPr>
              <a:t>rilevazione tempestiva della crisi </a:t>
            </a:r>
            <a:r>
              <a:rPr lang="it-IT" dirty="0"/>
              <a:t>medesima, in vista di soluzioni concordate con tutti o parte dei creditori, ovvero, in difetto, il proficuo avvio di una procedura liquidatoria</a:t>
            </a:r>
            <a:r>
              <a:rPr lang="it-IT" dirty="0" smtClean="0"/>
              <a:t>.</a:t>
            </a:r>
          </a:p>
          <a:p>
            <a:pPr algn="just" eaLnBrk="0" hangingPunct="0"/>
            <a:r>
              <a:rPr lang="it-IT" dirty="0" smtClean="0">
                <a:solidFill>
                  <a:schemeClr val="accent6">
                    <a:lumMod val="60000"/>
                    <a:lumOff val="40000"/>
                  </a:schemeClr>
                </a:solidFill>
              </a:rPr>
              <a:t>Criticità</a:t>
            </a:r>
            <a:endParaRPr lang="it-IT" dirty="0">
              <a:solidFill>
                <a:schemeClr val="accent6">
                  <a:lumMod val="60000"/>
                  <a:lumOff val="40000"/>
                </a:schemeClr>
              </a:solidFill>
            </a:endParaRPr>
          </a:p>
        </p:txBody>
      </p:sp>
      <p:sp>
        <p:nvSpPr>
          <p:cNvPr id="4" name="Segnaposto piè di pagina 3"/>
          <p:cNvSpPr>
            <a:spLocks noGrp="1"/>
          </p:cNvSpPr>
          <p:nvPr>
            <p:ph type="ftr" sz="quarter" idx="11"/>
          </p:nvPr>
        </p:nvSpPr>
        <p:spPr/>
        <p:txBody>
          <a:bodyPr/>
          <a:lstStyle/>
          <a:p>
            <a:r>
              <a:rPr lang="it-IT" dirty="0"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5</a:t>
            </a:fld>
            <a:endParaRPr lang="it-IT" dirty="0"/>
          </a:p>
        </p:txBody>
      </p:sp>
    </p:spTree>
    <p:extLst>
      <p:ext uri="{BB962C8B-B14F-4D97-AF65-F5344CB8AC3E}">
        <p14:creationId xmlns:p14="http://schemas.microsoft.com/office/powerpoint/2010/main" val="420393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4 – Gli obblighi del debitore</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Si comincia a parlare nella legge di come </a:t>
            </a:r>
            <a:r>
              <a:rPr lang="it-IT" dirty="0" smtClean="0">
                <a:solidFill>
                  <a:srgbClr val="FF0000"/>
                </a:solidFill>
              </a:rPr>
              <a:t>deve essere ( e deve essere stato) </a:t>
            </a:r>
            <a:r>
              <a:rPr lang="it-IT" dirty="0" smtClean="0"/>
              <a:t>il comportamento del debitore prima dell’accesso alle procedure.</a:t>
            </a:r>
          </a:p>
          <a:p>
            <a:pPr lvl="0" algn="just" eaLnBrk="0" hangingPunct="0"/>
            <a:r>
              <a:rPr lang="it-IT" dirty="0"/>
              <a:t>Il </a:t>
            </a:r>
            <a:r>
              <a:rPr lang="it-IT" dirty="0">
                <a:solidFill>
                  <a:srgbClr val="00B050"/>
                </a:solidFill>
              </a:rPr>
              <a:t>debitore</a:t>
            </a:r>
            <a:r>
              <a:rPr lang="it-IT" dirty="0"/>
              <a:t> deve assumere le obbligazioni in modo prudente e proporzionato alle proprie capacità </a:t>
            </a:r>
            <a:r>
              <a:rPr lang="it-IT" dirty="0" smtClean="0"/>
              <a:t>patrimoniali; </a:t>
            </a:r>
            <a:r>
              <a:rPr lang="it-IT" dirty="0" smtClean="0">
                <a:solidFill>
                  <a:srgbClr val="00B050"/>
                </a:solidFill>
              </a:rPr>
              <a:t>l’imprenditore</a:t>
            </a:r>
            <a:r>
              <a:rPr lang="it-IT" dirty="0" smtClean="0"/>
              <a:t> </a:t>
            </a:r>
            <a:r>
              <a:rPr lang="it-IT" dirty="0">
                <a:solidFill>
                  <a:srgbClr val="00B050"/>
                </a:solidFill>
              </a:rPr>
              <a:t>individuale</a:t>
            </a:r>
            <a:r>
              <a:rPr lang="it-IT" dirty="0"/>
              <a:t> deve adottare misure idonee a rilevare tempestivamente lo stato di crisi e assumere senza indugio le iniziative necessarie a farvi </a:t>
            </a:r>
            <a:r>
              <a:rPr lang="it-IT" dirty="0" smtClean="0"/>
              <a:t>fronte; </a:t>
            </a:r>
            <a:r>
              <a:rPr lang="it-IT" dirty="0" smtClean="0">
                <a:solidFill>
                  <a:srgbClr val="00B050"/>
                </a:solidFill>
              </a:rPr>
              <a:t>l’imprenditore </a:t>
            </a:r>
            <a:r>
              <a:rPr lang="it-IT" dirty="0">
                <a:solidFill>
                  <a:srgbClr val="00B050"/>
                </a:solidFill>
              </a:rPr>
              <a:t>collettivo </a:t>
            </a:r>
            <a:r>
              <a:rPr lang="it-IT" dirty="0"/>
              <a:t>deve adottare un assetto organizzativo adeguato ai sensi dell’articolo 2086 del codice civile, ai fini della tempestiva rilevazione dello stato di crisi e dell’assunzione di idonee iniziative</a:t>
            </a:r>
            <a:r>
              <a:rPr lang="it-IT" dirty="0" smtClean="0"/>
              <a:t>.</a:t>
            </a:r>
          </a:p>
          <a:p>
            <a:pPr lvl="0" algn="just" eaLnBrk="0" hangingPunct="0"/>
            <a:r>
              <a:rPr lang="it-IT" dirty="0" smtClean="0">
                <a:solidFill>
                  <a:srgbClr val="FF0000"/>
                </a:solidFill>
              </a:rPr>
              <a:t>Diritti:</a:t>
            </a:r>
          </a:p>
          <a:p>
            <a:pPr algn="just" eaLnBrk="0" hangingPunct="0"/>
            <a:r>
              <a:rPr lang="it-IT" dirty="0"/>
              <a:t>Tutti i debitori hanno diritto ad un accesso agevole e non eccessivamente costoso agli strumenti di regolazione della crisi o dell’insolvenza, nel cui ambito non possono farsi carico dei compensi spettanti ai consulenti legali, finanziari o industriali dei propri creditori; ogni patto contrario è nullo.</a:t>
            </a:r>
          </a:p>
          <a:p>
            <a:pPr lvl="0" algn="just" eaLnBrk="0" hangingPunct="0"/>
            <a:endParaRPr lang="it-IT" dirty="0" smtClean="0"/>
          </a:p>
          <a:p>
            <a:pPr lvl="0" algn="just" eaLnBrk="0" hangingPunct="0"/>
            <a:endParaRPr lang="it-IT" dirty="0"/>
          </a:p>
          <a:p>
            <a:pPr algn="just"/>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6</a:t>
            </a:fld>
            <a:endParaRPr lang="it-IT" dirty="0"/>
          </a:p>
        </p:txBody>
      </p:sp>
    </p:spTree>
    <p:extLst>
      <p:ext uri="{BB962C8B-B14F-4D97-AF65-F5344CB8AC3E}">
        <p14:creationId xmlns:p14="http://schemas.microsoft.com/office/powerpoint/2010/main" val="1700587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5 – I doveri dei creditori</a:t>
            </a:r>
            <a:endParaRPr lang="it-IT" dirty="0"/>
          </a:p>
        </p:txBody>
      </p:sp>
      <p:sp>
        <p:nvSpPr>
          <p:cNvPr id="3" name="Segnaposto contenuto 2"/>
          <p:cNvSpPr>
            <a:spLocks noGrp="1"/>
          </p:cNvSpPr>
          <p:nvPr>
            <p:ph idx="1"/>
          </p:nvPr>
        </p:nvSpPr>
        <p:spPr/>
        <p:txBody>
          <a:bodyPr/>
          <a:lstStyle/>
          <a:p>
            <a:pPr algn="just"/>
            <a:r>
              <a:rPr lang="it-IT" dirty="0" smtClean="0"/>
              <a:t>E’ importante segnalare un aspetto regolamentato dalla norma e che si farà sentire nelle sedi di votazione. </a:t>
            </a:r>
            <a:r>
              <a:rPr lang="it-IT" dirty="0" smtClean="0">
                <a:solidFill>
                  <a:srgbClr val="FF0000"/>
                </a:solidFill>
              </a:rPr>
              <a:t>Il creditore deve:</a:t>
            </a:r>
          </a:p>
          <a:p>
            <a:pPr algn="just"/>
            <a:r>
              <a:rPr lang="it-IT" dirty="0"/>
              <a:t>collaborare lealmente con il debitore e con gli organi preposti in sede stragiudiziale e giudiziale, al fine di raggiungere prioritariamente una soluzione concordata</a:t>
            </a:r>
            <a:endParaRPr lang="it-IT" dirty="0" smtClean="0"/>
          </a:p>
          <a:p>
            <a:pPr algn="just"/>
            <a:r>
              <a:rPr lang="it-IT" dirty="0"/>
              <a:t>non ostacolare irragionevolmente le trattative tra il debitore e gli altri </a:t>
            </a:r>
            <a:r>
              <a:rPr lang="it-IT" dirty="0" smtClean="0"/>
              <a:t>creditori.</a:t>
            </a:r>
            <a:endParaRPr lang="it-IT" dirty="0"/>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7</a:t>
            </a:fld>
            <a:endParaRPr lang="it-IT" dirty="0"/>
          </a:p>
        </p:txBody>
      </p:sp>
    </p:spTree>
    <p:extLst>
      <p:ext uri="{BB962C8B-B14F-4D97-AF65-F5344CB8AC3E}">
        <p14:creationId xmlns:p14="http://schemas.microsoft.com/office/powerpoint/2010/main" val="449201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9 – La </a:t>
            </a:r>
            <a:r>
              <a:rPr lang="it-IT" dirty="0" err="1" smtClean="0"/>
              <a:t>prededucibilità</a:t>
            </a:r>
            <a:endParaRPr lang="it-IT" dirty="0"/>
          </a:p>
        </p:txBody>
      </p:sp>
      <p:sp>
        <p:nvSpPr>
          <p:cNvPr id="3" name="Segnaposto contenuto 2"/>
          <p:cNvSpPr>
            <a:spLocks noGrp="1"/>
          </p:cNvSpPr>
          <p:nvPr>
            <p:ph idx="1"/>
          </p:nvPr>
        </p:nvSpPr>
        <p:spPr/>
        <p:txBody>
          <a:bodyPr/>
          <a:lstStyle/>
          <a:p>
            <a:pPr algn="just"/>
            <a:r>
              <a:rPr lang="it-IT" dirty="0" smtClean="0"/>
              <a:t>Per la prima volta si parla di </a:t>
            </a:r>
            <a:r>
              <a:rPr lang="it-IT" dirty="0" err="1" smtClean="0"/>
              <a:t>prededucibilità</a:t>
            </a:r>
            <a:r>
              <a:rPr lang="it-IT" dirty="0" smtClean="0"/>
              <a:t> dei compensi nelle procedure da sovraindebitamento. Si dice quindi:</a:t>
            </a:r>
          </a:p>
          <a:p>
            <a:pPr algn="just"/>
            <a:r>
              <a:rPr lang="it-IT" dirty="0"/>
              <a:t>i crediti relativi a spese e compensi per le prestazioni rese dall’organismo di composizione della crisi di impresa di cui al Capo II del Titolo II e dall’organismo di composizione della crisi da </a:t>
            </a:r>
            <a:r>
              <a:rPr lang="it-IT" dirty="0" smtClean="0"/>
              <a:t>sovraindebitamento </a:t>
            </a:r>
            <a:r>
              <a:rPr lang="it-IT" dirty="0" smtClean="0">
                <a:solidFill>
                  <a:schemeClr val="accent1">
                    <a:lumMod val="60000"/>
                    <a:lumOff val="40000"/>
                  </a:schemeClr>
                </a:solidFill>
              </a:rPr>
              <a:t>sono</a:t>
            </a:r>
            <a:r>
              <a:rPr lang="it-IT" dirty="0" smtClean="0"/>
              <a:t> </a:t>
            </a:r>
            <a:r>
              <a:rPr lang="it-IT" dirty="0" smtClean="0">
                <a:solidFill>
                  <a:schemeClr val="accent1">
                    <a:lumMod val="60000"/>
                    <a:lumOff val="40000"/>
                  </a:schemeClr>
                </a:solidFill>
              </a:rPr>
              <a:t>prededucibili</a:t>
            </a:r>
            <a:r>
              <a:rPr lang="it-IT" dirty="0" smtClean="0"/>
              <a:t>;</a:t>
            </a:r>
            <a:endParaRPr lang="it-IT" dirty="0"/>
          </a:p>
          <a:p>
            <a:pPr algn="just"/>
            <a:r>
              <a:rPr lang="it-IT" dirty="0" smtClean="0"/>
              <a:t>Mentre, al contrario sono dichiarati </a:t>
            </a:r>
            <a:r>
              <a:rPr lang="it-IT" dirty="0" smtClean="0">
                <a:solidFill>
                  <a:schemeClr val="accent1">
                    <a:lumMod val="60000"/>
                    <a:lumOff val="40000"/>
                  </a:schemeClr>
                </a:solidFill>
              </a:rPr>
              <a:t>NON prededucibili </a:t>
            </a:r>
            <a:r>
              <a:rPr lang="it-IT" dirty="0" smtClean="0"/>
              <a:t>i </a:t>
            </a:r>
            <a:r>
              <a:rPr lang="it-IT" dirty="0"/>
              <a:t>crediti professionali per prestazioni rese su incarico conferito dal debitore durante le procedure di allerta e composizione assistita della crisi a soggetti diversi dall’organismo di composizione assistita della crisi.</a:t>
            </a:r>
          </a:p>
          <a:p>
            <a:endParaRPr lang="it-IT" dirty="0"/>
          </a:p>
        </p:txBody>
      </p:sp>
      <p:sp>
        <p:nvSpPr>
          <p:cNvPr id="4" name="Segnaposto piè di pagina 3"/>
          <p:cNvSpPr>
            <a:spLocks noGrp="1"/>
          </p:cNvSpPr>
          <p:nvPr>
            <p:ph type="ftr" sz="quarter" idx="11"/>
          </p:nvPr>
        </p:nvSpPr>
        <p:spPr/>
        <p:txBody>
          <a:bodyPr/>
          <a:lstStyle/>
          <a:p>
            <a:r>
              <a:rPr lang="it-IT" dirty="0"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8</a:t>
            </a:fld>
            <a:endParaRPr lang="it-IT" dirty="0"/>
          </a:p>
        </p:txBody>
      </p:sp>
    </p:spTree>
    <p:extLst>
      <p:ext uri="{BB962C8B-B14F-4D97-AF65-F5344CB8AC3E}">
        <p14:creationId xmlns:p14="http://schemas.microsoft.com/office/powerpoint/2010/main" val="3231618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10 e art. 70– Principi processuali. La riunione delle procedure</a:t>
            </a:r>
            <a:endParaRPr lang="it-IT" dirty="0"/>
          </a:p>
        </p:txBody>
      </p:sp>
      <p:sp>
        <p:nvSpPr>
          <p:cNvPr id="3" name="Segnaposto contenuto 2"/>
          <p:cNvSpPr>
            <a:spLocks noGrp="1"/>
          </p:cNvSpPr>
          <p:nvPr>
            <p:ph idx="1"/>
          </p:nvPr>
        </p:nvSpPr>
        <p:spPr/>
        <p:txBody>
          <a:bodyPr>
            <a:normAutofit fontScale="70000" lnSpcReduction="20000"/>
          </a:bodyPr>
          <a:lstStyle/>
          <a:p>
            <a:pPr lvl="0" algn="just" eaLnBrk="0" hangingPunct="0"/>
            <a:r>
              <a:rPr lang="it-IT" dirty="0" smtClean="0"/>
              <a:t>Art. 10 - Le </a:t>
            </a:r>
            <a:r>
              <a:rPr lang="it-IT" dirty="0"/>
              <a:t>domande dirette alla regolazione della crisi o dell’insolvenza proposte dai soggetti legittimati sono trattate in via d’urgenza e in un unico procedimento; a tal fine ogni domanda sopravvenuta va riunita a quella già </a:t>
            </a:r>
            <a:r>
              <a:rPr lang="it-IT" dirty="0" smtClean="0"/>
              <a:t>pendente. Nel </a:t>
            </a:r>
            <a:r>
              <a:rPr lang="it-IT" dirty="0"/>
              <a:t>caso  di proposizione di più  domande, il tribunale tratta in  via prioritaria quella diretta al superamento della crisi con mantenimento della continuità aziendale, anche in capo a diverso imprenditore, a condizione che nel piano sia espressamente indicata la convenienza per i creditori e che la domanda medesima non sia manifestamente inammissibile o </a:t>
            </a:r>
            <a:r>
              <a:rPr lang="it-IT" dirty="0" smtClean="0"/>
              <a:t>infondata.</a:t>
            </a:r>
          </a:p>
          <a:p>
            <a:pPr lvl="0" algn="just" eaLnBrk="0" hangingPunct="0"/>
            <a:r>
              <a:rPr lang="it-IT" dirty="0" smtClean="0"/>
              <a:t>Art. 70 - </a:t>
            </a:r>
            <a:r>
              <a:rPr lang="it-IT" dirty="0"/>
              <a:t>Per i membri di una stessa famiglia è possibile la presentazione di un unico progetto di risoluzione della crisi da </a:t>
            </a:r>
            <a:r>
              <a:rPr lang="it-IT" dirty="0" smtClean="0"/>
              <a:t>sovraindebitamento. Ai </a:t>
            </a:r>
            <a:r>
              <a:rPr lang="it-IT" dirty="0"/>
              <a:t>fini del comma precedente, sono presi in considerazione </a:t>
            </a:r>
            <a:r>
              <a:rPr lang="it-IT" u="sng" dirty="0"/>
              <a:t>i parenti entro il terzo grado e gli affini entro il secondo, nonché gli altri nuclei familiari, di unione civile e convivenza di fatto riconosciuti dalla legge</a:t>
            </a:r>
            <a:r>
              <a:rPr lang="it-IT" dirty="0" smtClean="0"/>
              <a:t>. Le </a:t>
            </a:r>
            <a:r>
              <a:rPr lang="it-IT" dirty="0"/>
              <a:t>masse attive e passive rimangono distinte</a:t>
            </a:r>
            <a:r>
              <a:rPr lang="it-IT" dirty="0" smtClean="0"/>
              <a:t>. Nel </a:t>
            </a:r>
            <a:r>
              <a:rPr lang="it-IT" dirty="0"/>
              <a:t>caso in cui siano presentate più richieste di risoluzione della crisi da sovraindebitamento riguardanti membri della stessa famiglia, il giudice adotta i necessari provvedimenti per assicurarne il coordinamento. La competenza appartiene al giudice adito per primo</a:t>
            </a:r>
            <a:r>
              <a:rPr lang="it-IT" dirty="0" smtClean="0"/>
              <a:t>. </a:t>
            </a:r>
            <a:r>
              <a:rPr lang="it-IT" dirty="0"/>
              <a:t>Nel caso di altre procedure collegate per la sussistenza di beni in </a:t>
            </a:r>
            <a:r>
              <a:rPr lang="it-IT" dirty="0" err="1"/>
              <a:t>cointestazione</a:t>
            </a:r>
            <a:r>
              <a:rPr lang="it-IT" dirty="0"/>
              <a:t> o per altri motivi, il giudice adotta i provvedimenti necessari per assicurarne il </a:t>
            </a:r>
            <a:r>
              <a:rPr lang="it-IT" dirty="0" smtClean="0"/>
              <a:t>coordinamento.</a:t>
            </a:r>
            <a:endParaRPr lang="it-IT" dirty="0"/>
          </a:p>
          <a:p>
            <a:pPr marL="114300" indent="0" algn="just" eaLnBrk="0" hangingPunct="0">
              <a:buNone/>
            </a:pPr>
            <a:r>
              <a:rPr lang="it-IT" dirty="0"/>
              <a:t> </a:t>
            </a:r>
          </a:p>
          <a:p>
            <a:pPr lvl="0" algn="just" eaLnBrk="0" hangingPunct="0"/>
            <a:endParaRPr lang="it-IT" dirty="0"/>
          </a:p>
          <a:p>
            <a:pPr lvl="0" algn="just" eaLnBrk="0" hangingPunct="0"/>
            <a:endParaRPr lang="it-IT" dirty="0"/>
          </a:p>
        </p:txBody>
      </p:sp>
      <p:sp>
        <p:nvSpPr>
          <p:cNvPr id="4" name="Segnaposto piè di pagina 3"/>
          <p:cNvSpPr>
            <a:spLocks noGrp="1"/>
          </p:cNvSpPr>
          <p:nvPr>
            <p:ph type="ftr" sz="quarter" idx="11"/>
          </p:nvPr>
        </p:nvSpPr>
        <p:spPr/>
        <p:txBody>
          <a:bodyPr/>
          <a:lstStyle/>
          <a:p>
            <a:r>
              <a:rPr lang="it-IT" dirty="0" smtClean="0"/>
              <a:t>Maria Lucetta Russotto</a:t>
            </a:r>
            <a:endParaRPr lang="it-IT" dirty="0"/>
          </a:p>
        </p:txBody>
      </p:sp>
      <p:sp>
        <p:nvSpPr>
          <p:cNvPr id="5" name="Segnaposto numero diapositiva 4"/>
          <p:cNvSpPr>
            <a:spLocks noGrp="1"/>
          </p:cNvSpPr>
          <p:nvPr>
            <p:ph type="sldNum" sz="quarter" idx="12"/>
          </p:nvPr>
        </p:nvSpPr>
        <p:spPr/>
        <p:txBody>
          <a:bodyPr/>
          <a:lstStyle/>
          <a:p>
            <a:fld id="{6F7AA945-76CB-D84C-9264-6FE1FA9D39BC}" type="slidenum">
              <a:rPr lang="it-IT" smtClean="0"/>
              <a:t>9</a:t>
            </a:fld>
            <a:endParaRPr lang="it-IT" dirty="0"/>
          </a:p>
        </p:txBody>
      </p:sp>
    </p:spTree>
    <p:extLst>
      <p:ext uri="{BB962C8B-B14F-4D97-AF65-F5344CB8AC3E}">
        <p14:creationId xmlns:p14="http://schemas.microsoft.com/office/powerpoint/2010/main" val="13298366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za">
  <a:themeElements>
    <a:clrScheme name="Cielo">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Adiacenz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z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1810</TotalTime>
  <Words>4821</Words>
  <Application>Microsoft Office PowerPoint</Application>
  <PresentationFormat>Presentazione su schermo (4:3)</PresentationFormat>
  <Paragraphs>267</Paragraphs>
  <Slides>36</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36</vt:i4>
      </vt:variant>
    </vt:vector>
  </HeadingPairs>
  <TitlesOfParts>
    <vt:vector size="41" baseType="lpstr">
      <vt:lpstr>ＭＳ Ｐゴシック</vt:lpstr>
      <vt:lpstr>Arial</vt:lpstr>
      <vt:lpstr>Calibri</vt:lpstr>
      <vt:lpstr>Cambria</vt:lpstr>
      <vt:lpstr>Adiacenza</vt:lpstr>
      <vt:lpstr>                        Crisi d’impresa e debiti dei consumatori: le                                                    opportunità offerte dalla legge sul sovraindebitamento</vt:lpstr>
      <vt:lpstr>Presentazione standard di PowerPoint</vt:lpstr>
      <vt:lpstr>Art. 2 – Le definizioni</vt:lpstr>
      <vt:lpstr>Art. 2 - Le procedure fallimentari e da sovraindebitamento</vt:lpstr>
      <vt:lpstr>Art. 3 - Finalità della norma.</vt:lpstr>
      <vt:lpstr>Art. 4 – Gli obblighi del debitore</vt:lpstr>
      <vt:lpstr>Art. 5 – I doveri dei creditori</vt:lpstr>
      <vt:lpstr>Art. 9 – La prededucibilità</vt:lpstr>
      <vt:lpstr>Art. 10 e art. 70– Principi processuali. La riunione delle procedure</vt:lpstr>
      <vt:lpstr>Art. 69 – Ambito di applicazione del sovraindebitamento</vt:lpstr>
      <vt:lpstr> Art. 72 - Ristrutturazione dei debiti del consumatore.  </vt:lpstr>
      <vt:lpstr>Art. 72 – La durata</vt:lpstr>
      <vt:lpstr>Art. 72 – La cessione del V dello stipendio</vt:lpstr>
      <vt:lpstr>Tribunale Lucca 26 febbraio 2018</vt:lpstr>
      <vt:lpstr>Tribunale Prato  giugno 2018 – Deroga art. 7 e 8 L. 3/12</vt:lpstr>
      <vt:lpstr>Art. 74 - Requisiti</vt:lpstr>
      <vt:lpstr>Art. 75 - Misure di protezione</vt:lpstr>
      <vt:lpstr>Art. 76 e Art. 78</vt:lpstr>
      <vt:lpstr>Art. 79 – Concordato minore</vt:lpstr>
      <vt:lpstr>ART. 79 – La durata</vt:lpstr>
      <vt:lpstr>Art. 81 – La responsabilità del creditore</vt:lpstr>
      <vt:lpstr>Art. 84 – Percentuali di voto</vt:lpstr>
      <vt:lpstr>Art. 85 – La responsabilità del creditore. Art. 86 – L’esecuzione</vt:lpstr>
      <vt:lpstr>Capo IX – Liquidazione controllata del sovraindebitato</vt:lpstr>
      <vt:lpstr>ART. 275 – Le modalità processuali</vt:lpstr>
      <vt:lpstr>Art. 277 – La durata</vt:lpstr>
      <vt:lpstr>ART. 280 – La chiusura</vt:lpstr>
      <vt:lpstr>Art. 286 – L’esdebitazione</vt:lpstr>
      <vt:lpstr>Art. 287 – Esdebitazione una tantum</vt:lpstr>
      <vt:lpstr>RIASSUMENDO</vt:lpstr>
      <vt:lpstr>SEGUE - RIASSUMENDO</vt:lpstr>
      <vt:lpstr>RIFLESSIONI</vt:lpstr>
      <vt:lpstr>RIASSUMENDO</vt:lpstr>
      <vt:lpstr>ULTIME RIFLESSIONI</vt:lpstr>
      <vt:lpstr>SEGUE RIFLESSIONI</vt:lpstr>
      <vt:lpstr>CONCLUSIONI – NOTA DEL MINISTRO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Silvia Fissi</dc:creator>
  <cp:lastModifiedBy>Maria Lucetta Russotto</cp:lastModifiedBy>
  <cp:revision>266</cp:revision>
  <cp:lastPrinted>2017-03-20T13:14:57Z</cp:lastPrinted>
  <dcterms:created xsi:type="dcterms:W3CDTF">2014-11-20T17:28:56Z</dcterms:created>
  <dcterms:modified xsi:type="dcterms:W3CDTF">2018-07-20T14:27:50Z</dcterms:modified>
</cp:coreProperties>
</file>