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16"/>
  </p:notesMasterIdLst>
  <p:sldIdLst>
    <p:sldId id="256" r:id="rId2"/>
    <p:sldId id="257" r:id="rId3"/>
    <p:sldId id="318" r:id="rId4"/>
    <p:sldId id="317" r:id="rId5"/>
    <p:sldId id="396" r:id="rId6"/>
    <p:sldId id="261" r:id="rId7"/>
    <p:sldId id="410" r:id="rId8"/>
    <p:sldId id="411" r:id="rId9"/>
    <p:sldId id="292" r:id="rId10"/>
    <p:sldId id="293" r:id="rId11"/>
    <p:sldId id="406" r:id="rId12"/>
    <p:sldId id="407" r:id="rId13"/>
    <p:sldId id="386" r:id="rId14"/>
    <p:sldId id="443" r:id="rId15"/>
    <p:sldId id="409" r:id="rId16"/>
    <p:sldId id="405" r:id="rId17"/>
    <p:sldId id="312" r:id="rId18"/>
    <p:sldId id="311" r:id="rId19"/>
    <p:sldId id="313" r:id="rId20"/>
    <p:sldId id="269" r:id="rId21"/>
    <p:sldId id="305" r:id="rId22"/>
    <p:sldId id="389" r:id="rId23"/>
    <p:sldId id="391" r:id="rId24"/>
    <p:sldId id="392" r:id="rId25"/>
    <p:sldId id="307" r:id="rId26"/>
    <p:sldId id="319" r:id="rId27"/>
    <p:sldId id="277" r:id="rId28"/>
    <p:sldId id="298" r:id="rId29"/>
    <p:sldId id="295" r:id="rId30"/>
    <p:sldId id="296" r:id="rId31"/>
    <p:sldId id="299" r:id="rId32"/>
    <p:sldId id="300" r:id="rId33"/>
    <p:sldId id="301" r:id="rId34"/>
    <p:sldId id="304" r:id="rId35"/>
    <p:sldId id="404" r:id="rId36"/>
    <p:sldId id="384" r:id="rId37"/>
    <p:sldId id="325" r:id="rId38"/>
    <p:sldId id="326" r:id="rId39"/>
    <p:sldId id="327" r:id="rId40"/>
    <p:sldId id="328" r:id="rId41"/>
    <p:sldId id="329" r:id="rId42"/>
    <p:sldId id="428" r:id="rId43"/>
    <p:sldId id="429" r:id="rId44"/>
    <p:sldId id="432" r:id="rId45"/>
    <p:sldId id="431" r:id="rId46"/>
    <p:sldId id="430" r:id="rId47"/>
    <p:sldId id="330" r:id="rId48"/>
    <p:sldId id="331" r:id="rId49"/>
    <p:sldId id="332" r:id="rId50"/>
    <p:sldId id="333" r:id="rId51"/>
    <p:sldId id="334" r:id="rId52"/>
    <p:sldId id="335" r:id="rId53"/>
    <p:sldId id="336" r:id="rId54"/>
    <p:sldId id="337" r:id="rId55"/>
    <p:sldId id="338" r:id="rId56"/>
    <p:sldId id="339" r:id="rId57"/>
    <p:sldId id="340" r:id="rId58"/>
    <p:sldId id="341" r:id="rId59"/>
    <p:sldId id="342" r:id="rId60"/>
    <p:sldId id="412" r:id="rId61"/>
    <p:sldId id="413" r:id="rId62"/>
    <p:sldId id="385" r:id="rId63"/>
    <p:sldId id="343" r:id="rId64"/>
    <p:sldId id="344" r:id="rId65"/>
    <p:sldId id="345" r:id="rId66"/>
    <p:sldId id="436" r:id="rId67"/>
    <p:sldId id="346" r:id="rId68"/>
    <p:sldId id="347" r:id="rId69"/>
    <p:sldId id="348" r:id="rId70"/>
    <p:sldId id="349" r:id="rId71"/>
    <p:sldId id="350" r:id="rId72"/>
    <p:sldId id="351" r:id="rId73"/>
    <p:sldId id="352" r:id="rId74"/>
    <p:sldId id="353" r:id="rId75"/>
    <p:sldId id="354" r:id="rId76"/>
    <p:sldId id="355" r:id="rId77"/>
    <p:sldId id="356" r:id="rId78"/>
    <p:sldId id="357" r:id="rId79"/>
    <p:sldId id="358" r:id="rId80"/>
    <p:sldId id="415" r:id="rId81"/>
    <p:sldId id="416" r:id="rId82"/>
    <p:sldId id="359" r:id="rId83"/>
    <p:sldId id="360" r:id="rId84"/>
    <p:sldId id="361" r:id="rId85"/>
    <p:sldId id="362" r:id="rId86"/>
    <p:sldId id="363" r:id="rId87"/>
    <p:sldId id="364" r:id="rId88"/>
    <p:sldId id="365" r:id="rId89"/>
    <p:sldId id="366" r:id="rId90"/>
    <p:sldId id="367" r:id="rId91"/>
    <p:sldId id="368" r:id="rId92"/>
    <p:sldId id="369" r:id="rId93"/>
    <p:sldId id="370" r:id="rId94"/>
    <p:sldId id="371" r:id="rId95"/>
    <p:sldId id="372" r:id="rId96"/>
    <p:sldId id="373" r:id="rId97"/>
    <p:sldId id="374" r:id="rId98"/>
    <p:sldId id="375" r:id="rId99"/>
    <p:sldId id="376" r:id="rId100"/>
    <p:sldId id="377" r:id="rId101"/>
    <p:sldId id="378" r:id="rId102"/>
    <p:sldId id="379" r:id="rId103"/>
    <p:sldId id="380" r:id="rId104"/>
    <p:sldId id="387" r:id="rId105"/>
    <p:sldId id="388" r:id="rId106"/>
    <p:sldId id="381" r:id="rId107"/>
    <p:sldId id="382" r:id="rId108"/>
    <p:sldId id="440" r:id="rId109"/>
    <p:sldId id="441" r:id="rId110"/>
    <p:sldId id="437" r:id="rId111"/>
    <p:sldId id="442" r:id="rId112"/>
    <p:sldId id="433" r:id="rId113"/>
    <p:sldId id="434" r:id="rId114"/>
    <p:sldId id="435" r:id="rId1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2" d="100"/>
          <a:sy n="92" d="100"/>
        </p:scale>
        <p:origin x="90" y="90"/>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slide" Target="slides/slide114.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B78FD0-F89A-4F0B-8CA4-2F3008AFAB08}" type="datetimeFigureOut">
              <a:rPr lang="it-IT" smtClean="0"/>
              <a:pPr/>
              <a:t>22/05/2019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94B2DF-F729-4240-AD39-65F6B93CF3AA}" type="slidenum">
              <a:rPr lang="it-IT" smtClean="0"/>
              <a:pPr/>
              <a:t>‹N›</a:t>
            </a:fld>
            <a:endParaRPr lang="it-IT"/>
          </a:p>
        </p:txBody>
      </p:sp>
    </p:spTree>
    <p:extLst>
      <p:ext uri="{BB962C8B-B14F-4D97-AF65-F5344CB8AC3E}">
        <p14:creationId xmlns:p14="http://schemas.microsoft.com/office/powerpoint/2010/main" val="2483948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egnaposto immagine diapositiva 1"/>
          <p:cNvSpPr>
            <a:spLocks noGrp="1" noRot="1" noChangeAspect="1" noTextEdit="1"/>
          </p:cNvSpPr>
          <p:nvPr>
            <p:ph type="sldImg"/>
          </p:nvPr>
        </p:nvSpPr>
        <p:spPr>
          <a:ln/>
        </p:spPr>
      </p:sp>
      <p:sp>
        <p:nvSpPr>
          <p:cNvPr id="40963"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Arial" panose="020B0604020202020204" pitchFamily="34" charset="0"/>
            </a:endParaRPr>
          </a:p>
        </p:txBody>
      </p:sp>
      <p:sp>
        <p:nvSpPr>
          <p:cNvPr id="40964"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D67C639-F88E-47FF-9E8C-7A09439BC969}" type="slidenum">
              <a:rPr lang="it-IT" altLang="it-IT" smtClean="0">
                <a:solidFill>
                  <a:srgbClr val="000000"/>
                </a:solidFill>
              </a:rPr>
              <a:pPr/>
              <a:t>11</a:t>
            </a:fld>
            <a:endParaRPr lang="it-IT" altLang="it-IT">
              <a:solidFill>
                <a:srgbClr val="000000"/>
              </a:solidFill>
            </a:endParaRPr>
          </a:p>
        </p:txBody>
      </p:sp>
    </p:spTree>
    <p:extLst>
      <p:ext uri="{BB962C8B-B14F-4D97-AF65-F5344CB8AC3E}">
        <p14:creationId xmlns:p14="http://schemas.microsoft.com/office/powerpoint/2010/main" val="2510404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62DCE3EC-710A-44E5-AF87-BCE9F3E9069D}" type="datetimeFigureOut">
              <a:rPr lang="it-IT" smtClean="0"/>
              <a:pPr/>
              <a:t>22/05/2019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1AB7FDC-4C3C-4C05-8F1F-E61D2C926EC5}" type="slidenum">
              <a:rPr lang="it-IT" smtClean="0"/>
              <a:pPr/>
              <a:t>‹N›</a:t>
            </a:fld>
            <a:endParaRPr lang="it-IT"/>
          </a:p>
        </p:txBody>
      </p:sp>
    </p:spTree>
    <p:extLst>
      <p:ext uri="{BB962C8B-B14F-4D97-AF65-F5344CB8AC3E}">
        <p14:creationId xmlns:p14="http://schemas.microsoft.com/office/powerpoint/2010/main" val="189718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2DCE3EC-710A-44E5-AF87-BCE9F3E9069D}" type="datetimeFigureOut">
              <a:rPr lang="it-IT" smtClean="0"/>
              <a:pPr/>
              <a:t>22/05/2019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1AB7FDC-4C3C-4C05-8F1F-E61D2C926EC5}" type="slidenum">
              <a:rPr lang="it-IT" smtClean="0"/>
              <a:pPr/>
              <a:t>‹N›</a:t>
            </a:fld>
            <a:endParaRPr lang="it-IT"/>
          </a:p>
        </p:txBody>
      </p:sp>
    </p:spTree>
    <p:extLst>
      <p:ext uri="{BB962C8B-B14F-4D97-AF65-F5344CB8AC3E}">
        <p14:creationId xmlns:p14="http://schemas.microsoft.com/office/powerpoint/2010/main" val="2185817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2DCE3EC-710A-44E5-AF87-BCE9F3E9069D}" type="datetimeFigureOut">
              <a:rPr lang="it-IT" smtClean="0"/>
              <a:pPr/>
              <a:t>22/05/2019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1AB7FDC-4C3C-4C05-8F1F-E61D2C926EC5}" type="slidenum">
              <a:rPr lang="it-IT" smtClean="0"/>
              <a:pPr/>
              <a:t>‹N›</a:t>
            </a:fld>
            <a:endParaRPr lang="it-IT"/>
          </a:p>
        </p:txBody>
      </p:sp>
    </p:spTree>
    <p:extLst>
      <p:ext uri="{BB962C8B-B14F-4D97-AF65-F5344CB8AC3E}">
        <p14:creationId xmlns:p14="http://schemas.microsoft.com/office/powerpoint/2010/main" val="2706826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10972800" cy="1143000"/>
          </a:xfrm>
        </p:spPr>
        <p:txBody>
          <a:bodyPr/>
          <a:lstStyle/>
          <a:p>
            <a:r>
              <a:rPr lang="it-IT"/>
              <a:t>Fare clic per modificare lo stile del titolo</a:t>
            </a:r>
          </a:p>
        </p:txBody>
      </p:sp>
      <p:sp>
        <p:nvSpPr>
          <p:cNvPr id="3" name="Segnaposto tabella 2"/>
          <p:cNvSpPr>
            <a:spLocks noGrp="1"/>
          </p:cNvSpPr>
          <p:nvPr>
            <p:ph type="tbl" idx="1"/>
          </p:nvPr>
        </p:nvSpPr>
        <p:spPr>
          <a:xfrm>
            <a:off x="609600" y="1600201"/>
            <a:ext cx="10972800" cy="4525963"/>
          </a:xfrm>
        </p:spPr>
        <p:txBody>
          <a:bodyPr/>
          <a:lstStyle/>
          <a:p>
            <a:pPr lvl="0"/>
            <a:endParaRPr lang="it-IT" noProof="0"/>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fld id="{E130CFC9-BB94-43D1-8062-CAEFE405E4F2}" type="slidenum">
              <a:rPr lang="it-IT" altLang="it-IT"/>
              <a:pPr/>
              <a:t>‹N›</a:t>
            </a:fld>
            <a:endParaRPr lang="it-IT" altLang="it-IT"/>
          </a:p>
        </p:txBody>
      </p:sp>
    </p:spTree>
    <p:extLst>
      <p:ext uri="{BB962C8B-B14F-4D97-AF65-F5344CB8AC3E}">
        <p14:creationId xmlns:p14="http://schemas.microsoft.com/office/powerpoint/2010/main" val="32051340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609600" y="274639"/>
            <a:ext cx="10972800" cy="5851525"/>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fld id="{9AC2ED25-8AC6-48CA-B97E-55671C31227C}" type="slidenum">
              <a:rPr lang="it-IT" altLang="it-IT"/>
              <a:pPr/>
              <a:t>‹N›</a:t>
            </a:fld>
            <a:endParaRPr lang="it-IT" altLang="it-IT"/>
          </a:p>
        </p:txBody>
      </p:sp>
    </p:spTree>
    <p:extLst>
      <p:ext uri="{BB962C8B-B14F-4D97-AF65-F5344CB8AC3E}">
        <p14:creationId xmlns:p14="http://schemas.microsoft.com/office/powerpoint/2010/main" val="1776794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2DCE3EC-710A-44E5-AF87-BCE9F3E9069D}" type="datetimeFigureOut">
              <a:rPr lang="it-IT" smtClean="0"/>
              <a:pPr/>
              <a:t>22/05/2019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1AB7FDC-4C3C-4C05-8F1F-E61D2C926EC5}" type="slidenum">
              <a:rPr lang="it-IT" smtClean="0"/>
              <a:pPr/>
              <a:t>‹N›</a:t>
            </a:fld>
            <a:endParaRPr lang="it-IT"/>
          </a:p>
        </p:txBody>
      </p:sp>
    </p:spTree>
    <p:extLst>
      <p:ext uri="{BB962C8B-B14F-4D97-AF65-F5344CB8AC3E}">
        <p14:creationId xmlns:p14="http://schemas.microsoft.com/office/powerpoint/2010/main" val="1242967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62DCE3EC-710A-44E5-AF87-BCE9F3E9069D}" type="datetimeFigureOut">
              <a:rPr lang="it-IT" smtClean="0"/>
              <a:pPr/>
              <a:t>22/05/2019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1AB7FDC-4C3C-4C05-8F1F-E61D2C926EC5}" type="slidenum">
              <a:rPr lang="it-IT" smtClean="0"/>
              <a:pPr/>
              <a:t>‹N›</a:t>
            </a:fld>
            <a:endParaRPr lang="it-IT"/>
          </a:p>
        </p:txBody>
      </p:sp>
    </p:spTree>
    <p:extLst>
      <p:ext uri="{BB962C8B-B14F-4D97-AF65-F5344CB8AC3E}">
        <p14:creationId xmlns:p14="http://schemas.microsoft.com/office/powerpoint/2010/main" val="2180874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62DCE3EC-710A-44E5-AF87-BCE9F3E9069D}" type="datetimeFigureOut">
              <a:rPr lang="it-IT" smtClean="0"/>
              <a:pPr/>
              <a:t>22/05/2019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1AB7FDC-4C3C-4C05-8F1F-E61D2C926EC5}" type="slidenum">
              <a:rPr lang="it-IT" smtClean="0"/>
              <a:pPr/>
              <a:t>‹N›</a:t>
            </a:fld>
            <a:endParaRPr lang="it-IT"/>
          </a:p>
        </p:txBody>
      </p:sp>
    </p:spTree>
    <p:extLst>
      <p:ext uri="{BB962C8B-B14F-4D97-AF65-F5344CB8AC3E}">
        <p14:creationId xmlns:p14="http://schemas.microsoft.com/office/powerpoint/2010/main" val="3363229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62DCE3EC-710A-44E5-AF87-BCE9F3E9069D}" type="datetimeFigureOut">
              <a:rPr lang="it-IT" smtClean="0"/>
              <a:pPr/>
              <a:t>22/05/2019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1AB7FDC-4C3C-4C05-8F1F-E61D2C926EC5}" type="slidenum">
              <a:rPr lang="it-IT" smtClean="0"/>
              <a:pPr/>
              <a:t>‹N›</a:t>
            </a:fld>
            <a:endParaRPr lang="it-IT"/>
          </a:p>
        </p:txBody>
      </p:sp>
    </p:spTree>
    <p:extLst>
      <p:ext uri="{BB962C8B-B14F-4D97-AF65-F5344CB8AC3E}">
        <p14:creationId xmlns:p14="http://schemas.microsoft.com/office/powerpoint/2010/main" val="218157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62DCE3EC-710A-44E5-AF87-BCE9F3E9069D}" type="datetimeFigureOut">
              <a:rPr lang="it-IT" smtClean="0"/>
              <a:pPr/>
              <a:t>22/05/2019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1AB7FDC-4C3C-4C05-8F1F-E61D2C926EC5}" type="slidenum">
              <a:rPr lang="it-IT" smtClean="0"/>
              <a:pPr/>
              <a:t>‹N›</a:t>
            </a:fld>
            <a:endParaRPr lang="it-IT"/>
          </a:p>
        </p:txBody>
      </p:sp>
    </p:spTree>
    <p:extLst>
      <p:ext uri="{BB962C8B-B14F-4D97-AF65-F5344CB8AC3E}">
        <p14:creationId xmlns:p14="http://schemas.microsoft.com/office/powerpoint/2010/main" val="4043553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2DCE3EC-710A-44E5-AF87-BCE9F3E9069D}" type="datetimeFigureOut">
              <a:rPr lang="it-IT" smtClean="0"/>
              <a:pPr/>
              <a:t>22/05/2019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1AB7FDC-4C3C-4C05-8F1F-E61D2C926EC5}" type="slidenum">
              <a:rPr lang="it-IT" smtClean="0"/>
              <a:pPr/>
              <a:t>‹N›</a:t>
            </a:fld>
            <a:endParaRPr lang="it-IT"/>
          </a:p>
        </p:txBody>
      </p:sp>
    </p:spTree>
    <p:extLst>
      <p:ext uri="{BB962C8B-B14F-4D97-AF65-F5344CB8AC3E}">
        <p14:creationId xmlns:p14="http://schemas.microsoft.com/office/powerpoint/2010/main" val="3588223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62DCE3EC-710A-44E5-AF87-BCE9F3E9069D}" type="datetimeFigureOut">
              <a:rPr lang="it-IT" smtClean="0"/>
              <a:pPr/>
              <a:t>22/05/2019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1AB7FDC-4C3C-4C05-8F1F-E61D2C926EC5}" type="slidenum">
              <a:rPr lang="it-IT" smtClean="0"/>
              <a:pPr/>
              <a:t>‹N›</a:t>
            </a:fld>
            <a:endParaRPr lang="it-IT"/>
          </a:p>
        </p:txBody>
      </p:sp>
    </p:spTree>
    <p:extLst>
      <p:ext uri="{BB962C8B-B14F-4D97-AF65-F5344CB8AC3E}">
        <p14:creationId xmlns:p14="http://schemas.microsoft.com/office/powerpoint/2010/main" val="3320225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62DCE3EC-710A-44E5-AF87-BCE9F3E9069D}" type="datetimeFigureOut">
              <a:rPr lang="it-IT" smtClean="0"/>
              <a:pPr/>
              <a:t>22/05/2019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1AB7FDC-4C3C-4C05-8F1F-E61D2C926EC5}" type="slidenum">
              <a:rPr lang="it-IT" smtClean="0"/>
              <a:pPr/>
              <a:t>‹N›</a:t>
            </a:fld>
            <a:endParaRPr lang="it-IT"/>
          </a:p>
        </p:txBody>
      </p:sp>
    </p:spTree>
    <p:extLst>
      <p:ext uri="{BB962C8B-B14F-4D97-AF65-F5344CB8AC3E}">
        <p14:creationId xmlns:p14="http://schemas.microsoft.com/office/powerpoint/2010/main" val="1012383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DCE3EC-710A-44E5-AF87-BCE9F3E9069D}" type="datetimeFigureOut">
              <a:rPr lang="it-IT" smtClean="0"/>
              <a:pPr/>
              <a:t>22/05/2019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AB7FDC-4C3C-4C05-8F1F-E61D2C926EC5}" type="slidenum">
              <a:rPr lang="it-IT" smtClean="0"/>
              <a:pPr/>
              <a:t>‹N›</a:t>
            </a:fld>
            <a:endParaRPr lang="it-IT"/>
          </a:p>
        </p:txBody>
      </p:sp>
    </p:spTree>
    <p:extLst>
      <p:ext uri="{BB962C8B-B14F-4D97-AF65-F5344CB8AC3E}">
        <p14:creationId xmlns:p14="http://schemas.microsoft.com/office/powerpoint/2010/main" val="172466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a:solidFill>
                  <a:srgbClr val="FF0000"/>
                </a:solidFill>
              </a:rPr>
              <a:t>Welfare e fringe benefits</a:t>
            </a:r>
          </a:p>
        </p:txBody>
      </p:sp>
      <p:sp>
        <p:nvSpPr>
          <p:cNvPr id="3" name="Sottotitolo 2"/>
          <p:cNvSpPr>
            <a:spLocks noGrp="1"/>
          </p:cNvSpPr>
          <p:nvPr>
            <p:ph type="subTitle" idx="1"/>
          </p:nvPr>
        </p:nvSpPr>
        <p:spPr/>
        <p:txBody>
          <a:bodyPr/>
          <a:lstStyle/>
          <a:p>
            <a:r>
              <a:rPr lang="it-IT" dirty="0"/>
              <a:t>Francesco </a:t>
            </a:r>
            <a:r>
              <a:rPr lang="it-IT" dirty="0" err="1"/>
              <a:t>Natalini</a:t>
            </a:r>
            <a:endParaRPr lang="it-IT" dirty="0"/>
          </a:p>
        </p:txBody>
      </p:sp>
    </p:spTree>
    <p:extLst>
      <p:ext uri="{BB962C8B-B14F-4D97-AF65-F5344CB8AC3E}">
        <p14:creationId xmlns:p14="http://schemas.microsoft.com/office/powerpoint/2010/main" val="1980234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Welfare aziendale: divisione</a:t>
            </a:r>
          </a:p>
        </p:txBody>
      </p:sp>
      <p:sp>
        <p:nvSpPr>
          <p:cNvPr id="5" name="Segnaposto testo 4"/>
          <p:cNvSpPr>
            <a:spLocks noGrp="1"/>
          </p:cNvSpPr>
          <p:nvPr>
            <p:ph type="body" idx="1"/>
          </p:nvPr>
        </p:nvSpPr>
        <p:spPr>
          <a:xfrm>
            <a:off x="465138" y="1246235"/>
            <a:ext cx="3555534" cy="823912"/>
          </a:xfrm>
        </p:spPr>
        <p:txBody>
          <a:bodyPr/>
          <a:lstStyle/>
          <a:p>
            <a:r>
              <a:rPr lang="it-IT" dirty="0"/>
              <a:t>Welfare unilaterale</a:t>
            </a:r>
          </a:p>
        </p:txBody>
      </p:sp>
      <p:sp>
        <p:nvSpPr>
          <p:cNvPr id="6" name="Segnaposto contenuto 5"/>
          <p:cNvSpPr>
            <a:spLocks noGrp="1"/>
          </p:cNvSpPr>
          <p:nvPr>
            <p:ph sz="half" idx="2"/>
          </p:nvPr>
        </p:nvSpPr>
        <p:spPr>
          <a:xfrm>
            <a:off x="382589" y="3006726"/>
            <a:ext cx="3329174" cy="3684588"/>
          </a:xfrm>
        </p:spPr>
        <p:txBody>
          <a:bodyPr>
            <a:normAutofit/>
          </a:bodyPr>
          <a:lstStyle/>
          <a:p>
            <a:pPr marL="0" indent="0">
              <a:buNone/>
            </a:pPr>
            <a:r>
              <a:rPr lang="it-IT" dirty="0"/>
              <a:t>Quando l’iniziativa di welfare aziendale viene promossa direttamente dall’azienda tramite un regolamento aziendale </a:t>
            </a:r>
          </a:p>
        </p:txBody>
      </p:sp>
      <p:sp>
        <p:nvSpPr>
          <p:cNvPr id="7" name="Segnaposto testo 6"/>
          <p:cNvSpPr>
            <a:spLocks noGrp="1"/>
          </p:cNvSpPr>
          <p:nvPr>
            <p:ph type="body" sz="quarter" idx="3"/>
          </p:nvPr>
        </p:nvSpPr>
        <p:spPr>
          <a:xfrm>
            <a:off x="8283386" y="1515807"/>
            <a:ext cx="3446652" cy="823912"/>
          </a:xfrm>
        </p:spPr>
        <p:txBody>
          <a:bodyPr/>
          <a:lstStyle/>
          <a:p>
            <a:r>
              <a:rPr lang="it-IT" dirty="0"/>
              <a:t>Welfare bilaterale (collettivo)</a:t>
            </a:r>
          </a:p>
        </p:txBody>
      </p:sp>
      <p:sp>
        <p:nvSpPr>
          <p:cNvPr id="8" name="Segnaposto contenuto 7"/>
          <p:cNvSpPr>
            <a:spLocks noGrp="1"/>
          </p:cNvSpPr>
          <p:nvPr>
            <p:ph sz="quarter" idx="4"/>
          </p:nvPr>
        </p:nvSpPr>
        <p:spPr>
          <a:xfrm>
            <a:off x="8283387" y="2802731"/>
            <a:ext cx="3488859" cy="3684588"/>
          </a:xfrm>
        </p:spPr>
        <p:txBody>
          <a:bodyPr>
            <a:normAutofit fontScale="85000" lnSpcReduction="10000"/>
          </a:bodyPr>
          <a:lstStyle/>
          <a:p>
            <a:pPr marL="0" indent="0">
              <a:buNone/>
            </a:pPr>
            <a:r>
              <a:rPr lang="it-IT" dirty="0"/>
              <a:t>Quando l’iniziativa viene promossa tramite l’intermediazione della negoziazione con le rappresentanze sindacali e quindi a seguito di accordi sindacali che, nella gran parte dei casi, si inseriscono nell’ambito dei contratti collettivi di secondo livello (aziendale e territoriale). </a:t>
            </a:r>
          </a:p>
        </p:txBody>
      </p:sp>
      <p:sp>
        <p:nvSpPr>
          <p:cNvPr id="9" name="Segnaposto contenuto 5"/>
          <p:cNvSpPr txBox="1">
            <a:spLocks/>
          </p:cNvSpPr>
          <p:nvPr/>
        </p:nvSpPr>
        <p:spPr>
          <a:xfrm>
            <a:off x="4469886" y="2887335"/>
            <a:ext cx="3055377" cy="368458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it-IT" dirty="0"/>
              <a:t>Quando l’iniziativa di welfare aziendale viene promossa tramite un rapporto diretto con i dipendenti (o categorie di dipendenti) tramite contratto individuale plurimo </a:t>
            </a:r>
          </a:p>
        </p:txBody>
      </p:sp>
      <p:sp>
        <p:nvSpPr>
          <p:cNvPr id="10" name="Segnaposto testo 4"/>
          <p:cNvSpPr txBox="1">
            <a:spLocks/>
          </p:cNvSpPr>
          <p:nvPr/>
        </p:nvSpPr>
        <p:spPr>
          <a:xfrm>
            <a:off x="4469886" y="1278732"/>
            <a:ext cx="3461262" cy="82391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it-IT" dirty="0"/>
              <a:t>Welfare bilaterale (individuale)</a:t>
            </a:r>
          </a:p>
        </p:txBody>
      </p:sp>
    </p:spTree>
    <p:extLst>
      <p:ext uri="{BB962C8B-B14F-4D97-AF65-F5344CB8AC3E}">
        <p14:creationId xmlns:p14="http://schemas.microsoft.com/office/powerpoint/2010/main" val="406591129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2063751" y="1916114"/>
            <a:ext cx="8208963" cy="528637"/>
          </a:xfrm>
          <a:prstGeom prst="rect">
            <a:avLst/>
          </a:prstGeom>
          <a:solidFill>
            <a:schemeClr val="folHlink"/>
          </a:solidFill>
          <a:ln w="9525">
            <a:solidFill>
              <a:schemeClr val="tx1"/>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800" b="1">
                <a:latin typeface="Times New Roman" panose="02020603050405020304" pitchFamily="18" charset="0"/>
              </a:rPr>
              <a:t>Fabbricati</a:t>
            </a:r>
          </a:p>
        </p:txBody>
      </p:sp>
      <p:sp>
        <p:nvSpPr>
          <p:cNvPr id="58371" name="Rectangle 3"/>
          <p:cNvSpPr>
            <a:spLocks noChangeArrowheads="1"/>
          </p:cNvSpPr>
          <p:nvPr/>
        </p:nvSpPr>
        <p:spPr bwMode="auto">
          <a:xfrm>
            <a:off x="1524000" y="3048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it-IT" altLang="it-IT" sz="4400">
              <a:solidFill>
                <a:schemeClr val="tx2"/>
              </a:solidFill>
            </a:endParaRPr>
          </a:p>
        </p:txBody>
      </p:sp>
      <p:sp>
        <p:nvSpPr>
          <p:cNvPr id="58372" name="Rectangle 4"/>
          <p:cNvSpPr>
            <a:spLocks noChangeArrowheads="1"/>
          </p:cNvSpPr>
          <p:nvPr/>
        </p:nvSpPr>
        <p:spPr bwMode="auto">
          <a:xfrm>
            <a:off x="1919289" y="404813"/>
            <a:ext cx="8353425" cy="7921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it-IT" sz="2400" b="1">
                <a:solidFill>
                  <a:schemeClr val="tx2"/>
                </a:solidFill>
                <a:latin typeface="Times New Roman" panose="02020603050405020304" pitchFamily="18" charset="0"/>
              </a:rPr>
              <a:t>FRINGE BENEFIT </a:t>
            </a:r>
            <a:r>
              <a:rPr lang="it-IT" altLang="it-IT" b="1" i="1">
                <a:solidFill>
                  <a:schemeClr val="tx2"/>
                </a:solidFill>
              </a:rPr>
              <a:t>a determinazione forfetaria</a:t>
            </a:r>
          </a:p>
        </p:txBody>
      </p:sp>
      <p:sp>
        <p:nvSpPr>
          <p:cNvPr id="307205" name="Text Box 5"/>
          <p:cNvSpPr txBox="1">
            <a:spLocks noChangeArrowheads="1"/>
          </p:cNvSpPr>
          <p:nvPr/>
        </p:nvSpPr>
        <p:spPr bwMode="auto">
          <a:xfrm rot="10800000" flipV="1">
            <a:off x="1992314" y="1341438"/>
            <a:ext cx="3602037" cy="366712"/>
          </a:xfrm>
          <a:prstGeom prst="rect">
            <a:avLst/>
          </a:prstGeom>
          <a:solidFill>
            <a:srgbClr val="DCC30C"/>
          </a:solidFill>
          <a:ln w="9525">
            <a:noFill/>
            <a:miter lim="800000"/>
            <a:headEnd/>
            <a:tailEnd/>
          </a:ln>
          <a:effectLst/>
        </p:spPr>
        <p:txBody>
          <a:bodyPr>
            <a:spAutoFit/>
          </a:bodyPr>
          <a:lstStyle/>
          <a:p>
            <a:pPr>
              <a:defRPr/>
            </a:pPr>
            <a:r>
              <a:rPr lang="it-IT" b="1">
                <a:effectLst>
                  <a:outerShdw blurRad="38100" dist="38100" dir="2700000" algn="tl">
                    <a:srgbClr val="FFFFFF"/>
                  </a:outerShdw>
                </a:effectLst>
                <a:latin typeface="Times New Roman" pitchFamily="18" charset="0"/>
              </a:rPr>
              <a:t>Art. 51, comma 4, lettera c)</a:t>
            </a:r>
          </a:p>
        </p:txBody>
      </p:sp>
      <p:sp>
        <p:nvSpPr>
          <p:cNvPr id="58374" name="AutoShape 6"/>
          <p:cNvSpPr>
            <a:spLocks noChangeArrowheads="1"/>
          </p:cNvSpPr>
          <p:nvPr/>
        </p:nvSpPr>
        <p:spPr bwMode="auto">
          <a:xfrm>
            <a:off x="5519738" y="2492375"/>
            <a:ext cx="863600" cy="863600"/>
          </a:xfrm>
          <a:prstGeom prst="downArrow">
            <a:avLst>
              <a:gd name="adj1" fmla="val 50000"/>
              <a:gd name="adj2" fmla="val 25000"/>
            </a:avLst>
          </a:prstGeom>
          <a:solidFill>
            <a:srgbClr val="FF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
        <p:nvSpPr>
          <p:cNvPr id="307207" name="Rectangle 7"/>
          <p:cNvSpPr>
            <a:spLocks noChangeArrowheads="1"/>
          </p:cNvSpPr>
          <p:nvPr/>
        </p:nvSpPr>
        <p:spPr bwMode="auto">
          <a:xfrm>
            <a:off x="1847850" y="3573464"/>
            <a:ext cx="8496300" cy="3284537"/>
          </a:xfrm>
          <a:prstGeom prst="rect">
            <a:avLst/>
          </a:prstGeom>
          <a:noFill/>
          <a:ln w="9525">
            <a:solidFill>
              <a:schemeClr val="tx1"/>
            </a:solidFill>
            <a:miter lim="800000"/>
            <a:headEnd/>
            <a:tailEnd/>
          </a:ln>
          <a:effectLst/>
        </p:spPr>
        <p:txBody>
          <a:bodyPr wrap="none" anchor="ctr"/>
          <a:lstStyle/>
          <a:p>
            <a:pPr algn="ctr">
              <a:defRPr/>
            </a:pPr>
            <a:r>
              <a:rPr lang="it-IT" b="1" u="sng">
                <a:solidFill>
                  <a:srgbClr val="FF0000"/>
                </a:solidFill>
                <a:effectLst>
                  <a:outerShdw blurRad="38100" dist="38100" dir="2700000" algn="tl">
                    <a:srgbClr val="C0C0C0"/>
                  </a:outerShdw>
                </a:effectLst>
                <a:latin typeface="Arial" charset="0"/>
              </a:rPr>
              <a:t> </a:t>
            </a:r>
          </a:p>
          <a:p>
            <a:pPr algn="ctr" eaLnBrk="1" hangingPunct="1">
              <a:defRPr/>
            </a:pPr>
            <a:r>
              <a:rPr lang="it-IT" sz="2400" b="1">
                <a:effectLst>
                  <a:outerShdw blurRad="38100" dist="38100" dir="2700000" algn="tl">
                    <a:srgbClr val="C0C0C0"/>
                  </a:outerShdw>
                </a:effectLst>
                <a:latin typeface="Arial" charset="0"/>
              </a:rPr>
              <a:t>N.B. </a:t>
            </a:r>
          </a:p>
          <a:p>
            <a:pPr algn="ctr" eaLnBrk="1" hangingPunct="1">
              <a:defRPr/>
            </a:pPr>
            <a:r>
              <a:rPr lang="it-IT" sz="2400" b="1">
                <a:effectLst>
                  <a:outerShdw blurRad="38100" dist="38100" dir="2700000" algn="tl">
                    <a:srgbClr val="C0C0C0"/>
                  </a:outerShdw>
                </a:effectLst>
                <a:latin typeface="Arial" charset="0"/>
              </a:rPr>
              <a:t>La stessa regola vale anche se l’alloggio è in locazione </a:t>
            </a:r>
          </a:p>
          <a:p>
            <a:pPr algn="ctr" eaLnBrk="1" hangingPunct="1">
              <a:defRPr/>
            </a:pPr>
            <a:r>
              <a:rPr lang="it-IT" sz="2400" b="1">
                <a:effectLst>
                  <a:outerShdw blurRad="38100" dist="38100" dir="2700000" algn="tl">
                    <a:srgbClr val="C0C0C0"/>
                  </a:outerShdw>
                </a:effectLst>
                <a:latin typeface="Arial" charset="0"/>
              </a:rPr>
              <a:t>dall’azienda e assegnato al dipendente</a:t>
            </a:r>
          </a:p>
          <a:p>
            <a:pPr algn="ctr" eaLnBrk="1" hangingPunct="1">
              <a:defRPr/>
            </a:pPr>
            <a:endParaRPr lang="it-IT" sz="2400" b="1">
              <a:effectLst>
                <a:outerShdw blurRad="38100" dist="38100" dir="2700000" algn="tl">
                  <a:srgbClr val="C0C0C0"/>
                </a:outerShdw>
              </a:effectLst>
              <a:latin typeface="Arial" charset="0"/>
            </a:endParaRPr>
          </a:p>
          <a:p>
            <a:pPr algn="ctr" eaLnBrk="1" hangingPunct="1">
              <a:defRPr/>
            </a:pPr>
            <a:r>
              <a:rPr lang="it-IT" b="1">
                <a:effectLst>
                  <a:outerShdw blurRad="38100" dist="38100" dir="2700000" algn="tl">
                    <a:srgbClr val="C0C0C0"/>
                  </a:outerShdw>
                </a:effectLst>
                <a:latin typeface="Arial" charset="0"/>
              </a:rPr>
              <a:t>ESEMPIO</a:t>
            </a:r>
          </a:p>
          <a:p>
            <a:pPr algn="ctr" eaLnBrk="1" hangingPunct="1">
              <a:defRPr/>
            </a:pPr>
            <a:r>
              <a:rPr lang="it-IT" b="1">
                <a:effectLst>
                  <a:outerShdw blurRad="38100" dist="38100" dir="2700000" algn="tl">
                    <a:srgbClr val="C0C0C0"/>
                  </a:outerShdw>
                </a:effectLst>
                <a:latin typeface="Arial" charset="0"/>
              </a:rPr>
              <a:t>Rendita catastale 2.500 euro - Costi vari 300 euro</a:t>
            </a:r>
          </a:p>
          <a:p>
            <a:pPr algn="ctr" eaLnBrk="1" hangingPunct="1">
              <a:defRPr/>
            </a:pPr>
            <a:r>
              <a:rPr lang="it-IT" b="1">
                <a:effectLst>
                  <a:outerShdw blurRad="38100" dist="38100" dir="2700000" algn="tl">
                    <a:srgbClr val="C0C0C0"/>
                  </a:outerShdw>
                </a:effectLst>
                <a:latin typeface="Arial" charset="0"/>
              </a:rPr>
              <a:t>Canone di locazione pagato dall’impresa 8.000 euro </a:t>
            </a:r>
          </a:p>
          <a:p>
            <a:pPr algn="ctr" eaLnBrk="1" hangingPunct="1">
              <a:defRPr/>
            </a:pPr>
            <a:r>
              <a:rPr lang="it-IT" b="1">
                <a:effectLst>
                  <a:outerShdw blurRad="38100" dist="38100" dir="2700000" algn="tl">
                    <a:srgbClr val="C0C0C0"/>
                  </a:outerShdw>
                </a:effectLst>
                <a:latin typeface="Arial" charset="0"/>
              </a:rPr>
              <a:t> Somma pagata dal dipendente 2.000 euro </a:t>
            </a:r>
          </a:p>
          <a:p>
            <a:pPr algn="ctr" eaLnBrk="1" hangingPunct="1">
              <a:defRPr/>
            </a:pPr>
            <a:r>
              <a:rPr lang="it-IT" b="1">
                <a:effectLst>
                  <a:outerShdw blurRad="38100" dist="38100" dir="2700000" algn="tl">
                    <a:srgbClr val="C0C0C0"/>
                  </a:outerShdw>
                </a:effectLst>
                <a:latin typeface="Arial" charset="0"/>
              </a:rPr>
              <a:t>Fringe benefit tassabile 800 euro (2.840 – 2.000)</a:t>
            </a:r>
            <a:endParaRPr lang="it-IT" b="1">
              <a:latin typeface="Arial" charset="0"/>
            </a:endParaRPr>
          </a:p>
          <a:p>
            <a:pPr algn="ctr">
              <a:defRPr/>
            </a:pPr>
            <a:endParaRPr lang="it-IT" sz="1600" b="1" u="sng">
              <a:solidFill>
                <a:srgbClr val="FF0000"/>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327470914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olo 1"/>
          <p:cNvSpPr>
            <a:spLocks noGrp="1"/>
          </p:cNvSpPr>
          <p:nvPr>
            <p:ph type="title"/>
          </p:nvPr>
        </p:nvSpPr>
        <p:spPr/>
        <p:txBody>
          <a:bodyPr/>
          <a:lstStyle/>
          <a:p>
            <a:r>
              <a:rPr lang="it-IT" altLang="it-IT" dirty="0"/>
              <a:t>Benefits a determinazione forfettaria</a:t>
            </a:r>
            <a:br>
              <a:rPr lang="it-IT" altLang="it-IT" dirty="0"/>
            </a:br>
            <a:r>
              <a:rPr lang="it-IT" altLang="it-IT" dirty="0"/>
              <a:t>e conversione premi di risultato</a:t>
            </a:r>
          </a:p>
        </p:txBody>
      </p:sp>
      <p:sp>
        <p:nvSpPr>
          <p:cNvPr id="59395" name="Segnaposto contenuto 2"/>
          <p:cNvSpPr>
            <a:spLocks noGrp="1"/>
          </p:cNvSpPr>
          <p:nvPr>
            <p:ph idx="1"/>
          </p:nvPr>
        </p:nvSpPr>
        <p:spPr/>
        <p:txBody>
          <a:bodyPr/>
          <a:lstStyle/>
          <a:p>
            <a:pPr>
              <a:buFontTx/>
              <a:buNone/>
            </a:pPr>
            <a:r>
              <a:rPr lang="it-IT" altLang="it-IT" sz="2400"/>
              <a:t>	«Le somme e i valori di cui al comma 4 del medesimo articolo 51 </a:t>
            </a:r>
            <a:r>
              <a:rPr lang="it-IT" altLang="it-IT" sz="2400">
                <a:solidFill>
                  <a:srgbClr val="FF0000"/>
                </a:solidFill>
              </a:rPr>
              <a:t>(*)</a:t>
            </a:r>
            <a:r>
              <a:rPr lang="it-IT" altLang="it-IT" sz="2400"/>
              <a:t> concorrono a formare il reddito di lavoro dipendente secondo le regole ivi previste e </a:t>
            </a:r>
            <a:r>
              <a:rPr lang="it-IT" altLang="it-IT" sz="2400" b="1"/>
              <a:t>non sono soggetti</a:t>
            </a:r>
            <a:r>
              <a:rPr lang="it-IT" altLang="it-IT" sz="2400"/>
              <a:t> all'imposta sostitutiva disciplinata dai commi da 182 a 191 del presente articolo, anche nell'eventualità in cui gli stessi siano fruiti, per scelta del lavoratore, in sostituzione, in tutto o in parte, delle somme di cui al comma 182». </a:t>
            </a:r>
          </a:p>
          <a:p>
            <a:pPr>
              <a:buFontTx/>
              <a:buNone/>
            </a:pPr>
            <a:endParaRPr lang="it-IT" altLang="it-IT" sz="2400"/>
          </a:p>
          <a:p>
            <a:pPr>
              <a:buFontTx/>
              <a:buNone/>
            </a:pPr>
            <a:r>
              <a:rPr lang="it-IT" altLang="it-IT" sz="2400">
                <a:solidFill>
                  <a:srgbClr val="FF0000"/>
                </a:solidFill>
              </a:rPr>
              <a:t>	</a:t>
            </a:r>
            <a:r>
              <a:rPr lang="it-IT" altLang="it-IT" sz="2400" i="1">
                <a:solidFill>
                  <a:srgbClr val="FF0000"/>
                </a:solidFill>
              </a:rPr>
              <a:t>(*) Auto, Prestiti, Fabbricati</a:t>
            </a:r>
          </a:p>
          <a:p>
            <a:endParaRPr lang="it-IT" altLang="it-IT" sz="2400"/>
          </a:p>
        </p:txBody>
      </p:sp>
      <p:sp>
        <p:nvSpPr>
          <p:cNvPr id="4" name="Stella a 32 punte 3"/>
          <p:cNvSpPr/>
          <p:nvPr/>
        </p:nvSpPr>
        <p:spPr>
          <a:xfrm>
            <a:off x="7667626" y="4286250"/>
            <a:ext cx="2714625" cy="1785938"/>
          </a:xfrm>
          <a:prstGeom prst="star32">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600" dirty="0">
                <a:solidFill>
                  <a:srgbClr val="FF0000"/>
                </a:solidFill>
              </a:rPr>
              <a:t>Precisazione contenuta nella Legge di bilancio 2017</a:t>
            </a:r>
          </a:p>
        </p:txBody>
      </p:sp>
    </p:spTree>
    <p:extLst>
      <p:ext uri="{BB962C8B-B14F-4D97-AF65-F5344CB8AC3E}">
        <p14:creationId xmlns:p14="http://schemas.microsoft.com/office/powerpoint/2010/main" val="23783812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2063751" y="1916114"/>
            <a:ext cx="8208963" cy="52863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800" dirty="0">
                <a:latin typeface="Calibri "/>
              </a:rPr>
              <a:t>Utilizzo del telefono cellulare</a:t>
            </a:r>
          </a:p>
        </p:txBody>
      </p:sp>
      <p:sp>
        <p:nvSpPr>
          <p:cNvPr id="60419" name="Rectangle 3"/>
          <p:cNvSpPr>
            <a:spLocks noChangeArrowheads="1"/>
          </p:cNvSpPr>
          <p:nvPr/>
        </p:nvSpPr>
        <p:spPr bwMode="auto">
          <a:xfrm>
            <a:off x="1524000" y="3048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it-IT" altLang="it-IT" sz="4400">
              <a:solidFill>
                <a:schemeClr val="tx2"/>
              </a:solidFill>
            </a:endParaRPr>
          </a:p>
        </p:txBody>
      </p:sp>
      <p:sp>
        <p:nvSpPr>
          <p:cNvPr id="60420" name="Rectangle 4"/>
          <p:cNvSpPr>
            <a:spLocks noChangeArrowheads="1"/>
          </p:cNvSpPr>
          <p:nvPr/>
        </p:nvSpPr>
        <p:spPr bwMode="auto">
          <a:xfrm>
            <a:off x="1919289" y="404813"/>
            <a:ext cx="8353425" cy="7921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it-IT" sz="2400" b="1" dirty="0">
                <a:solidFill>
                  <a:schemeClr val="tx2"/>
                </a:solidFill>
                <a:latin typeface="Calibri "/>
              </a:rPr>
              <a:t>FRINGE BENEFIT </a:t>
            </a:r>
            <a:r>
              <a:rPr lang="it-IT" altLang="it-IT" b="1" i="1" dirty="0">
                <a:solidFill>
                  <a:schemeClr val="tx2"/>
                </a:solidFill>
                <a:latin typeface="Calibri "/>
              </a:rPr>
              <a:t>a determinazione forfetaria</a:t>
            </a:r>
          </a:p>
        </p:txBody>
      </p:sp>
      <p:sp>
        <p:nvSpPr>
          <p:cNvPr id="267269" name="Text Box 5"/>
          <p:cNvSpPr txBox="1">
            <a:spLocks noChangeArrowheads="1"/>
          </p:cNvSpPr>
          <p:nvPr/>
        </p:nvSpPr>
        <p:spPr bwMode="auto">
          <a:xfrm rot="10800000" flipV="1">
            <a:off x="1847850" y="1312862"/>
            <a:ext cx="2016125" cy="366713"/>
          </a:xfrm>
          <a:prstGeom prst="rect">
            <a:avLst/>
          </a:prstGeom>
          <a:noFill/>
          <a:ln w="9525">
            <a:noFill/>
            <a:miter lim="800000"/>
            <a:headEnd/>
            <a:tailEnd/>
          </a:ln>
          <a:effectLst/>
        </p:spPr>
        <p:txBody>
          <a:bodyPr>
            <a:spAutoFit/>
          </a:bodyPr>
          <a:lstStyle/>
          <a:p>
            <a:pPr>
              <a:defRPr/>
            </a:pPr>
            <a:r>
              <a:rPr lang="it-IT" b="1" dirty="0">
                <a:effectLst>
                  <a:outerShdw blurRad="38100" dist="38100" dir="2700000" algn="tl">
                    <a:srgbClr val="C0C0C0"/>
                  </a:outerShdw>
                </a:effectLst>
                <a:latin typeface="Calibri "/>
              </a:rPr>
              <a:t>Art. 51, comma 3</a:t>
            </a:r>
          </a:p>
        </p:txBody>
      </p:sp>
      <p:sp>
        <p:nvSpPr>
          <p:cNvPr id="267270" name="Rectangle 6"/>
          <p:cNvSpPr>
            <a:spLocks noChangeArrowheads="1"/>
          </p:cNvSpPr>
          <p:nvPr/>
        </p:nvSpPr>
        <p:spPr bwMode="auto">
          <a:xfrm>
            <a:off x="1847850" y="2636839"/>
            <a:ext cx="7632700" cy="720725"/>
          </a:xfrm>
          <a:prstGeom prst="rect">
            <a:avLst/>
          </a:prstGeom>
          <a:noFill/>
          <a:ln w="9525">
            <a:solidFill>
              <a:schemeClr val="tx1"/>
            </a:solidFill>
            <a:miter lim="800000"/>
            <a:headEnd/>
            <a:tailEnd/>
          </a:ln>
          <a:effectLst/>
        </p:spPr>
        <p:txBody>
          <a:bodyPr wrap="none" anchor="ctr"/>
          <a:lstStyle/>
          <a:p>
            <a:pPr algn="ctr" eaLnBrk="1" hangingPunct="1">
              <a:defRPr/>
            </a:pPr>
            <a:r>
              <a:rPr lang="it-IT" sz="2400" dirty="0">
                <a:effectLst>
                  <a:outerShdw blurRad="38100" dist="38100" dir="2700000" algn="tl">
                    <a:srgbClr val="C0C0C0"/>
                  </a:outerShdw>
                </a:effectLst>
              </a:rPr>
              <a:t>Non esiste un criterio univoco per la tassazione </a:t>
            </a:r>
          </a:p>
          <a:p>
            <a:pPr algn="ctr" eaLnBrk="1" hangingPunct="1">
              <a:defRPr/>
            </a:pPr>
            <a:r>
              <a:rPr lang="it-IT" sz="2400" dirty="0">
                <a:effectLst>
                  <a:outerShdw blurRad="38100" dist="38100" dir="2700000" algn="tl">
                    <a:srgbClr val="C0C0C0"/>
                  </a:outerShdw>
                </a:effectLst>
              </a:rPr>
              <a:t>dell’eventuale benefit in capo al lavoratore</a:t>
            </a:r>
          </a:p>
        </p:txBody>
      </p:sp>
      <p:sp>
        <p:nvSpPr>
          <p:cNvPr id="60423" name="AutoShape 7"/>
          <p:cNvSpPr>
            <a:spLocks noChangeArrowheads="1"/>
          </p:cNvSpPr>
          <p:nvPr/>
        </p:nvSpPr>
        <p:spPr bwMode="auto">
          <a:xfrm>
            <a:off x="3143251" y="3573464"/>
            <a:ext cx="576263" cy="720725"/>
          </a:xfrm>
          <a:prstGeom prst="downArrow">
            <a:avLst>
              <a:gd name="adj1" fmla="val 50000"/>
              <a:gd name="adj2" fmla="val 31267"/>
            </a:avLst>
          </a:prstGeom>
          <a:solidFill>
            <a:srgbClr val="FF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
        <p:nvSpPr>
          <p:cNvPr id="267272" name="Rectangle 8"/>
          <p:cNvSpPr>
            <a:spLocks noChangeArrowheads="1"/>
          </p:cNvSpPr>
          <p:nvPr/>
        </p:nvSpPr>
        <p:spPr bwMode="auto">
          <a:xfrm>
            <a:off x="1703389" y="4581526"/>
            <a:ext cx="3673475" cy="136842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miter lim="800000"/>
            <a:headEnd/>
            <a:tailEnd/>
          </a:ln>
          <a:effectLst/>
        </p:spPr>
        <p:txBody>
          <a:bodyPr wrap="none" anchor="ctr"/>
          <a:lstStyle/>
          <a:p>
            <a:pPr algn="ctr" eaLnBrk="1" hangingPunct="1">
              <a:defRPr/>
            </a:pPr>
            <a:r>
              <a:rPr lang="it-IT" dirty="0"/>
              <a:t>Mera previsione del diritto d’uso o </a:t>
            </a:r>
          </a:p>
          <a:p>
            <a:pPr algn="ctr" eaLnBrk="1" hangingPunct="1">
              <a:defRPr/>
            </a:pPr>
            <a:r>
              <a:rPr lang="it-IT" dirty="0"/>
              <a:t>formale assegnazione</a:t>
            </a:r>
          </a:p>
          <a:p>
            <a:pPr algn="ctr" eaLnBrk="1" hangingPunct="1">
              <a:defRPr/>
            </a:pPr>
            <a:r>
              <a:rPr lang="it-IT" dirty="0"/>
              <a:t> (per fini aziendali) </a:t>
            </a:r>
          </a:p>
          <a:p>
            <a:pPr algn="ctr" eaLnBrk="1" hangingPunct="1">
              <a:defRPr/>
            </a:pPr>
            <a:r>
              <a:rPr lang="it-IT" dirty="0">
                <a:solidFill>
                  <a:srgbClr val="FF0000"/>
                </a:solidFill>
                <a:effectLst>
                  <a:outerShdw blurRad="38100" dist="38100" dir="2700000" algn="tl">
                    <a:srgbClr val="000000"/>
                  </a:outerShdw>
                </a:effectLst>
              </a:rPr>
              <a:t>NON configura un BENEFIT</a:t>
            </a:r>
            <a:r>
              <a:rPr lang="it-IT" dirty="0"/>
              <a:t> </a:t>
            </a:r>
          </a:p>
        </p:txBody>
      </p:sp>
      <p:sp>
        <p:nvSpPr>
          <p:cNvPr id="267274" name="Text Box 10"/>
          <p:cNvSpPr txBox="1">
            <a:spLocks noChangeArrowheads="1"/>
          </p:cNvSpPr>
          <p:nvPr/>
        </p:nvSpPr>
        <p:spPr bwMode="auto">
          <a:xfrm>
            <a:off x="6024564" y="3644901"/>
            <a:ext cx="3845668" cy="2308324"/>
          </a:xfrm>
          <a:prstGeom prst="rect">
            <a:avLst/>
          </a:prstGeom>
          <a:solidFill>
            <a:srgbClr val="FFFF00"/>
          </a:solidFill>
          <a:ln w="9525">
            <a:noFill/>
            <a:miter lim="800000"/>
            <a:headEnd/>
            <a:tailEnd/>
          </a:ln>
          <a:effectLst/>
        </p:spPr>
        <p:txBody>
          <a:bodyPr wrap="none">
            <a:spAutoFit/>
          </a:bodyPr>
          <a:lstStyle/>
          <a:p>
            <a:pPr eaLnBrk="1" hangingPunct="1">
              <a:defRPr/>
            </a:pPr>
            <a:r>
              <a:rPr lang="it-IT" dirty="0">
                <a:solidFill>
                  <a:srgbClr val="FF0000"/>
                </a:solidFill>
                <a:effectLst>
                  <a:outerShdw blurRad="38100" dist="38100" dir="2700000" algn="tl">
                    <a:srgbClr val="000000"/>
                  </a:outerShdw>
                </a:effectLst>
              </a:rPr>
              <a:t>E’  BENEFIT</a:t>
            </a:r>
            <a:r>
              <a:rPr lang="it-IT" dirty="0"/>
              <a:t> quando:</a:t>
            </a:r>
          </a:p>
          <a:p>
            <a:pPr eaLnBrk="1" hangingPunct="1">
              <a:defRPr/>
            </a:pPr>
            <a:endParaRPr lang="it-IT" dirty="0"/>
          </a:p>
          <a:p>
            <a:pPr eaLnBrk="1" hangingPunct="1">
              <a:buFontTx/>
              <a:buChar char="•"/>
              <a:defRPr/>
            </a:pPr>
            <a:r>
              <a:rPr lang="it-IT" dirty="0"/>
              <a:t> </a:t>
            </a:r>
            <a:r>
              <a:rPr lang="it-IT" dirty="0">
                <a:solidFill>
                  <a:srgbClr val="FF0000"/>
                </a:solidFill>
                <a:effectLst>
                  <a:outerShdw blurRad="38100" dist="38100" dir="2700000" algn="tl">
                    <a:srgbClr val="000000"/>
                  </a:outerShdw>
                </a:effectLst>
              </a:rPr>
              <a:t>l’uso è personale</a:t>
            </a:r>
            <a:r>
              <a:rPr lang="it-IT" dirty="0"/>
              <a:t> (importo desunto </a:t>
            </a:r>
          </a:p>
          <a:p>
            <a:pPr eaLnBrk="1" hangingPunct="1">
              <a:defRPr/>
            </a:pPr>
            <a:r>
              <a:rPr lang="it-IT" dirty="0"/>
              <a:t>  dalle tariffe del gestore, </a:t>
            </a:r>
          </a:p>
          <a:p>
            <a:pPr eaLnBrk="1" hangingPunct="1">
              <a:defRPr/>
            </a:pPr>
            <a:r>
              <a:rPr lang="it-IT" dirty="0"/>
              <a:t>  ai sensi dell’art. 51, comma 3 </a:t>
            </a:r>
          </a:p>
          <a:p>
            <a:pPr eaLnBrk="1" hangingPunct="1">
              <a:defRPr/>
            </a:pPr>
            <a:r>
              <a:rPr lang="it-IT" dirty="0"/>
              <a:t>  e 9, comma 3 TUIR)</a:t>
            </a:r>
          </a:p>
          <a:p>
            <a:pPr eaLnBrk="1" hangingPunct="1">
              <a:buFontTx/>
              <a:buChar char="•"/>
              <a:defRPr/>
            </a:pPr>
            <a:r>
              <a:rPr lang="it-IT" dirty="0"/>
              <a:t> Sempre che il benefit superi € 258,23</a:t>
            </a:r>
          </a:p>
          <a:p>
            <a:pPr eaLnBrk="1" hangingPunct="1">
              <a:buFontTx/>
              <a:buChar char="•"/>
              <a:defRPr/>
            </a:pPr>
            <a:r>
              <a:rPr lang="it-IT" dirty="0"/>
              <a:t> all’anno</a:t>
            </a:r>
          </a:p>
        </p:txBody>
      </p:sp>
      <p:sp>
        <p:nvSpPr>
          <p:cNvPr id="60426" name="Line 11"/>
          <p:cNvSpPr>
            <a:spLocks noChangeShapeType="1"/>
          </p:cNvSpPr>
          <p:nvPr/>
        </p:nvSpPr>
        <p:spPr bwMode="auto">
          <a:xfrm flipV="1">
            <a:off x="5519738" y="4941888"/>
            <a:ext cx="360362" cy="3603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Tree>
    <p:extLst>
      <p:ext uri="{BB962C8B-B14F-4D97-AF65-F5344CB8AC3E}">
        <p14:creationId xmlns:p14="http://schemas.microsoft.com/office/powerpoint/2010/main" val="228937939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524436" y="273050"/>
            <a:ext cx="3008313" cy="923925"/>
          </a:xfrm>
        </p:spPr>
        <p:txBody>
          <a:bodyPr/>
          <a:lstStyle/>
          <a:p>
            <a:r>
              <a:rPr lang="it-IT" altLang="it-IT" sz="2400">
                <a:solidFill>
                  <a:srgbClr val="FF0000"/>
                </a:solidFill>
              </a:rPr>
              <a:t>Welfare, benefits  e detassazione</a:t>
            </a:r>
          </a:p>
        </p:txBody>
      </p:sp>
      <p:sp>
        <p:nvSpPr>
          <p:cNvPr id="61443" name="Segnaposto contenuto 2"/>
          <p:cNvSpPr>
            <a:spLocks noGrp="1"/>
          </p:cNvSpPr>
          <p:nvPr>
            <p:ph idx="1"/>
          </p:nvPr>
        </p:nvSpPr>
        <p:spPr>
          <a:xfrm>
            <a:off x="5381626" y="273050"/>
            <a:ext cx="4829175" cy="6299200"/>
          </a:xfrm>
        </p:spPr>
        <p:txBody>
          <a:bodyPr/>
          <a:lstStyle/>
          <a:p>
            <a:r>
              <a:rPr lang="it-IT" altLang="it-IT" sz="2000" dirty="0"/>
              <a:t>Novità della Legge di Stabilità 2016  (comma 184)</a:t>
            </a:r>
          </a:p>
          <a:p>
            <a:r>
              <a:rPr lang="it-IT" altLang="it-IT" sz="2000" dirty="0"/>
              <a:t>Integrata dalla Legge di Bilancio 2017</a:t>
            </a:r>
          </a:p>
          <a:p>
            <a:endParaRPr lang="it-IT" altLang="it-IT" sz="2000" dirty="0"/>
          </a:p>
          <a:p>
            <a:r>
              <a:rPr lang="it-IT" altLang="it-IT" sz="2000" dirty="0"/>
              <a:t>Possibilità di convertire (anche parzialmente) le somme detassabili in benefits ex art.51, commi 2 e 3 del TUIR</a:t>
            </a:r>
          </a:p>
          <a:p>
            <a:endParaRPr lang="it-IT" altLang="it-IT" sz="2000" dirty="0"/>
          </a:p>
          <a:p>
            <a:r>
              <a:rPr lang="it-IT" altLang="it-IT" sz="2000" dirty="0"/>
              <a:t>Scelta del lavoratore</a:t>
            </a:r>
          </a:p>
          <a:p>
            <a:endParaRPr lang="it-IT" altLang="it-IT" sz="2000" dirty="0"/>
          </a:p>
          <a:p>
            <a:r>
              <a:rPr lang="it-IT" altLang="it-IT" sz="2000" dirty="0"/>
              <a:t>Maggiore convenienza per entrambi (lavoratore e DDL)</a:t>
            </a:r>
          </a:p>
          <a:p>
            <a:r>
              <a:rPr lang="it-IT" altLang="it-IT" sz="2000" dirty="0"/>
              <a:t>Somme detassabili 2017 = 3.000 euro (4.000 euro  se c’è coinvolgimento dei lavoratori: </a:t>
            </a:r>
            <a:r>
              <a:rPr lang="it-IT" altLang="it-IT" sz="2000" dirty="0">
                <a:solidFill>
                  <a:srgbClr val="FF0000"/>
                </a:solidFill>
              </a:rPr>
              <a:t>vedi slide successiva</a:t>
            </a:r>
            <a:r>
              <a:rPr lang="it-IT" altLang="it-IT" sz="2000" dirty="0"/>
              <a:t>)</a:t>
            </a:r>
          </a:p>
          <a:p>
            <a:r>
              <a:rPr lang="it-IT" altLang="it-IT" sz="2000" dirty="0"/>
              <a:t>Limite reddituale AA.PP. In capo al  lavoratore per il 2016 = 80.000 euro</a:t>
            </a:r>
          </a:p>
          <a:p>
            <a:r>
              <a:rPr lang="it-IT" altLang="it-IT" sz="2000" dirty="0"/>
              <a:t>Contrattazione di 2</a:t>
            </a:r>
            <a:r>
              <a:rPr lang="it-IT" altLang="it-IT" sz="2000"/>
              <a:t>° livello</a:t>
            </a:r>
            <a:endParaRPr lang="it-IT" altLang="it-IT" sz="2000" dirty="0"/>
          </a:p>
          <a:p>
            <a:endParaRPr lang="it-IT" altLang="it-IT" sz="2000" dirty="0"/>
          </a:p>
          <a:p>
            <a:endParaRPr lang="it-IT" altLang="it-IT" sz="2000" dirty="0"/>
          </a:p>
        </p:txBody>
      </p:sp>
      <p:sp>
        <p:nvSpPr>
          <p:cNvPr id="61444" name="Segnaposto testo 3"/>
          <p:cNvSpPr>
            <a:spLocks noGrp="1"/>
          </p:cNvSpPr>
          <p:nvPr>
            <p:ph type="body" sz="half" idx="2"/>
          </p:nvPr>
        </p:nvSpPr>
        <p:spPr>
          <a:xfrm>
            <a:off x="524436" y="1412876"/>
            <a:ext cx="4707966" cy="5184775"/>
          </a:xfrm>
        </p:spPr>
        <p:txBody>
          <a:bodyPr/>
          <a:lstStyle/>
          <a:p>
            <a:r>
              <a:rPr lang="it-IT" altLang="it-IT" dirty="0"/>
              <a:t>184.</a:t>
            </a:r>
          </a:p>
          <a:p>
            <a:r>
              <a:rPr lang="it-IT" altLang="it-IT" sz="1800" dirty="0"/>
              <a:t>Le somme e i valori di cui al comma 2 e all'ultimo periodo del comma 3 dell'articolo 51 del Testo unico di cui al decreto del Presidente della Repubblica 22 dicembre 1986, n. 917, non concorrono, nel rispetto dei limiti ivi indicati, a formare il reddito di lavoro dipendente, </a:t>
            </a:r>
            <a:r>
              <a:rPr lang="it-IT" altLang="it-IT" sz="1800" dirty="0" err="1"/>
              <a:t>nè</a:t>
            </a:r>
            <a:r>
              <a:rPr lang="it-IT" altLang="it-IT" sz="1800" dirty="0"/>
              <a:t> sono soggetti all'imposta sostitutiva disciplinata dai commi da 182 a 191, </a:t>
            </a:r>
            <a:r>
              <a:rPr lang="it-IT" altLang="it-IT" sz="1800" dirty="0">
                <a:solidFill>
                  <a:srgbClr val="FF0000"/>
                </a:solidFill>
              </a:rPr>
              <a:t>anche</a:t>
            </a:r>
            <a:r>
              <a:rPr lang="it-IT" altLang="it-IT" sz="1800" dirty="0"/>
              <a:t> nell'eventualità in cui gli stessi siano fruiti, per scelta del lavoratore, in sostituzione, in tutto o in parte, delle somme di cui al comma 182.</a:t>
            </a:r>
          </a:p>
          <a:p>
            <a:endParaRPr lang="it-IT" altLang="it-IT" dirty="0"/>
          </a:p>
        </p:txBody>
      </p:sp>
    </p:spTree>
    <p:extLst>
      <p:ext uri="{BB962C8B-B14F-4D97-AF65-F5344CB8AC3E}">
        <p14:creationId xmlns:p14="http://schemas.microsoft.com/office/powerpoint/2010/main" val="121377442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nSpc>
                <a:spcPct val="115000"/>
              </a:lnSpc>
              <a:spcAft>
                <a:spcPts val="0"/>
              </a:spcAft>
            </a:pPr>
            <a:r>
              <a:rPr lang="it-IT" dirty="0">
                <a:effectLst/>
                <a:latin typeface="Calibri" panose="020F0502020204030204" pitchFamily="34" charset="0"/>
                <a:ea typeface="Calibri" panose="020F0502020204030204" pitchFamily="34" charset="0"/>
                <a:cs typeface="Times New Roman" panose="02020603050405020304" pitchFamily="18" charset="0"/>
              </a:rPr>
              <a:t>La partecipazione dei lavoratori ai risultati di impresa</a:t>
            </a:r>
            <a:br>
              <a:rPr lang="it-IT"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egnaposto contenuto 2"/>
          <p:cNvSpPr>
            <a:spLocks noGrp="1"/>
          </p:cNvSpPr>
          <p:nvPr>
            <p:ph idx="1"/>
          </p:nvPr>
        </p:nvSpPr>
        <p:spPr/>
        <p:txBody>
          <a:bodyPr>
            <a:normAutofit fontScale="77500" lnSpcReduction="20000"/>
          </a:bodyPr>
          <a:lstStyle/>
          <a:p>
            <a:pPr marL="0" indent="0">
              <a:buNone/>
            </a:pPr>
            <a:r>
              <a:rPr lang="it-IT" dirty="0"/>
              <a:t>A questo proposito, è opportuno chiarire come le disposizioni recentemente introdotte siano finalizzate ad incentivare quegli schemi organizzativi della produzione e del lavoro orientati ad accrescere la motivazione del personale e a coinvolgerlo in modo attivo nei processi di innovazione, realizzando in tal modo incrementi di efficienza, produttività e di miglioramento della qualità della vita e del lavoro. Per tale motivo, come specificato nel decreto, non costituiscono strumenti e modalità utili ai fini del coinvolgimento paritetico dei lavoratori i gruppi di lavoro e i comitati di semplice consultazione, addestramento o formazione. </a:t>
            </a:r>
          </a:p>
          <a:p>
            <a:pPr marL="0" indent="0">
              <a:buNone/>
            </a:pPr>
            <a:r>
              <a:rPr lang="it-IT" dirty="0"/>
              <a:t>Al fine di beneficiare dell'incremento dell'importo su cui applicare l'imposta sostitutiva, è quindi necessario che i lavoratori intervengano, operino ed esprimano opinioni che, in quello specifico contesto, siano considerate di pari livello, importanza e dignità di quelle espresse dai responsabili aziendali che vi partecipano con lo scopo di favorire un impegno "dal basso" che consenta di migliorare le prestazioni produttive e la qualità del prodotto e del lavoro. In presenza di tali forme di coinvolgimento paritetico dei lavoratori l'agevolazione può essere riconosciuta nel maggior limite di premio o di utile di 2.500 euro a tutti i lavoratori dell'azienda. </a:t>
            </a:r>
          </a:p>
          <a:p>
            <a:pPr marL="0" indent="0" algn="ctr">
              <a:buNone/>
            </a:pPr>
            <a:r>
              <a:rPr lang="it-IT" dirty="0">
                <a:solidFill>
                  <a:srgbClr val="FF0000"/>
                </a:solidFill>
              </a:rPr>
              <a:t>(Circolare AE n.28/2016)</a:t>
            </a:r>
          </a:p>
          <a:p>
            <a:pPr algn="ctr"/>
            <a:endParaRPr lang="it-IT" dirty="0">
              <a:solidFill>
                <a:srgbClr val="FF0000"/>
              </a:solidFill>
            </a:endParaRPr>
          </a:p>
        </p:txBody>
      </p:sp>
    </p:spTree>
    <p:extLst>
      <p:ext uri="{BB962C8B-B14F-4D97-AF65-F5344CB8AC3E}">
        <p14:creationId xmlns:p14="http://schemas.microsoft.com/office/powerpoint/2010/main" val="418893468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nSpc>
                <a:spcPct val="115000"/>
              </a:lnSpc>
              <a:spcAft>
                <a:spcPts val="0"/>
              </a:spcAft>
            </a:pPr>
            <a:r>
              <a:rPr lang="it-IT" dirty="0">
                <a:effectLst/>
                <a:latin typeface="Calibri" panose="020F0502020204030204" pitchFamily="34" charset="0"/>
                <a:ea typeface="Calibri" panose="020F0502020204030204" pitchFamily="34" charset="0"/>
                <a:cs typeface="Times New Roman" panose="02020603050405020304" pitchFamily="18" charset="0"/>
              </a:rPr>
              <a:t>La partecipazione dei lavoratori ai risultati di impresa</a:t>
            </a:r>
            <a:br>
              <a:rPr lang="it-IT"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egnaposto contenuto 2"/>
          <p:cNvSpPr>
            <a:spLocks noGrp="1"/>
          </p:cNvSpPr>
          <p:nvPr>
            <p:ph idx="1"/>
          </p:nvPr>
        </p:nvSpPr>
        <p:spPr>
          <a:xfrm>
            <a:off x="838200" y="1825624"/>
            <a:ext cx="10515600" cy="4792889"/>
          </a:xfrm>
        </p:spPr>
        <p:txBody>
          <a:bodyPr>
            <a:normAutofit fontScale="77500" lnSpcReduction="20000"/>
          </a:bodyPr>
          <a:lstStyle/>
          <a:p>
            <a:pPr marL="0" indent="0">
              <a:buNone/>
            </a:pPr>
            <a:r>
              <a:rPr lang="it-IT" sz="4100" dirty="0"/>
              <a:t>Il </a:t>
            </a:r>
            <a:r>
              <a:rPr lang="it-IT" sz="4100" dirty="0" err="1"/>
              <a:t>D.Lgs</a:t>
            </a:r>
            <a:r>
              <a:rPr lang="it-IT" sz="4100" dirty="0"/>
              <a:t> 50/2017</a:t>
            </a:r>
          </a:p>
          <a:p>
            <a:pPr marL="0" indent="0">
              <a:buNone/>
            </a:pPr>
            <a:r>
              <a:rPr lang="it-IT" dirty="0"/>
              <a:t>Art. 55  Premi di produttività </a:t>
            </a:r>
          </a:p>
          <a:p>
            <a:pPr marL="0" indent="0">
              <a:buNone/>
            </a:pPr>
            <a:r>
              <a:rPr lang="it-IT" dirty="0"/>
              <a:t>1.  All'articolo 1 della legge 28 dicembre 2015, n. 208, il comma 189 è sostituito dal seguente: </a:t>
            </a:r>
            <a:r>
              <a:rPr lang="it-IT" i="1" dirty="0"/>
              <a:t>“189. Per le aziende che coinvolgono pariteticamente i lavoratori nell'organizzazione del lavoro, con le modalità specificate nel decreto di cui al comma 188, è ridotta di </a:t>
            </a:r>
            <a:r>
              <a:rPr lang="it-IT" b="1" i="1" dirty="0">
                <a:solidFill>
                  <a:srgbClr val="FF0000"/>
                </a:solidFill>
              </a:rPr>
              <a:t>venti punti percentuali </a:t>
            </a:r>
            <a:r>
              <a:rPr lang="it-IT" i="1" dirty="0"/>
              <a:t>l'aliquota contributiva a carico del datore di lavoro per il regime relativo all'invalidità, la vecchiaia ed i superstiti su una quota delle erogazioni previste dal comma 182 non superiore a </a:t>
            </a:r>
            <a:r>
              <a:rPr lang="it-IT" b="1" i="1" dirty="0">
                <a:solidFill>
                  <a:srgbClr val="FF0000"/>
                </a:solidFill>
              </a:rPr>
              <a:t>800 euro</a:t>
            </a:r>
            <a:r>
              <a:rPr lang="it-IT" i="1" dirty="0"/>
              <a:t>. Sulla medesima quota, non è dovuta alcuna contribuzione a carico del lavoratore. Con riferimento alla quota di erogazioni di cui al presente comma è corrispondentemente ridotta l'aliquota contributiva di computo ai fini pensionistici.” </a:t>
            </a:r>
            <a:br>
              <a:rPr lang="it-IT" i="1" dirty="0"/>
            </a:br>
            <a:endParaRPr lang="it-IT" i="1" dirty="0"/>
          </a:p>
          <a:p>
            <a:pPr marL="0" indent="0">
              <a:buNone/>
            </a:pPr>
            <a:r>
              <a:rPr lang="it-IT" dirty="0"/>
              <a:t>2.  La disposizione di cui al comma 1 opera per i premi e le somme erogate in esecuzione dei contratti di cui all'articolo 1, comma 187, della legge 28 dicembre 2015, n. 208, sottoscritti successivamente alla data di entrata in vigore del presente decreto. Per i contratti stipulati anteriormente a tale data continuano ad applicarsi le disposizioni già vigenti alla medesima data.</a:t>
            </a:r>
          </a:p>
          <a:p>
            <a:endParaRPr lang="it-IT" dirty="0"/>
          </a:p>
        </p:txBody>
      </p:sp>
    </p:spTree>
    <p:extLst>
      <p:ext uri="{BB962C8B-B14F-4D97-AF65-F5344CB8AC3E}">
        <p14:creationId xmlns:p14="http://schemas.microsoft.com/office/powerpoint/2010/main" val="351014093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olo 1"/>
          <p:cNvSpPr>
            <a:spLocks noGrp="1"/>
          </p:cNvSpPr>
          <p:nvPr>
            <p:ph type="title"/>
          </p:nvPr>
        </p:nvSpPr>
        <p:spPr>
          <a:xfrm>
            <a:off x="839788" y="273050"/>
            <a:ext cx="3008313" cy="852488"/>
          </a:xfrm>
        </p:spPr>
        <p:txBody>
          <a:bodyPr>
            <a:normAutofit fontScale="90000"/>
          </a:bodyPr>
          <a:lstStyle/>
          <a:p>
            <a:r>
              <a:rPr lang="it-IT" altLang="it-IT" dirty="0">
                <a:solidFill>
                  <a:srgbClr val="FF0000"/>
                </a:solidFill>
              </a:rPr>
              <a:t>Il nuovo comma 3-bis</a:t>
            </a:r>
          </a:p>
        </p:txBody>
      </p:sp>
      <p:sp>
        <p:nvSpPr>
          <p:cNvPr id="62467" name="Segnaposto testo 3"/>
          <p:cNvSpPr>
            <a:spLocks noGrp="1"/>
          </p:cNvSpPr>
          <p:nvPr>
            <p:ph type="body" sz="half" idx="2"/>
          </p:nvPr>
        </p:nvSpPr>
        <p:spPr>
          <a:xfrm>
            <a:off x="839788" y="1649525"/>
            <a:ext cx="3932237" cy="4606131"/>
          </a:xfrm>
        </p:spPr>
        <p:txBody>
          <a:bodyPr>
            <a:noAutofit/>
          </a:bodyPr>
          <a:lstStyle/>
          <a:p>
            <a:r>
              <a:rPr lang="it-IT" altLang="it-IT" sz="2400" dirty="0"/>
              <a:t>b) dopo il comma 3 è inserito il seguente:</a:t>
            </a:r>
          </a:p>
          <a:p>
            <a:endParaRPr lang="it-IT" altLang="it-IT" sz="2400" dirty="0"/>
          </a:p>
          <a:p>
            <a:r>
              <a:rPr lang="it-IT" altLang="it-IT" sz="2400" i="1" dirty="0"/>
              <a:t>"3-bis. Ai fini dell'applicazione dei commi 2 e 3, l'erogazione di beni, prestazioni, opere e servizi da parte del datore di lavoro può avvenire mediante </a:t>
            </a:r>
            <a:r>
              <a:rPr lang="it-IT" altLang="it-IT" sz="2400" i="1" dirty="0">
                <a:solidFill>
                  <a:srgbClr val="FF0000"/>
                </a:solidFill>
              </a:rPr>
              <a:t>documenti di legittimazione, in formato cartaceo o elettronico, riportanti un valore nominale".</a:t>
            </a:r>
          </a:p>
          <a:p>
            <a:endParaRPr lang="it-IT" altLang="it-IT" sz="2400" dirty="0"/>
          </a:p>
        </p:txBody>
      </p:sp>
      <p:sp>
        <p:nvSpPr>
          <p:cNvPr id="5" name="Stella a 32 punte 4"/>
          <p:cNvSpPr/>
          <p:nvPr/>
        </p:nvSpPr>
        <p:spPr>
          <a:xfrm>
            <a:off x="5519739" y="1125538"/>
            <a:ext cx="4321175" cy="1655762"/>
          </a:xfrm>
          <a:prstGeom prst="star32">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it-IT" dirty="0">
                <a:solidFill>
                  <a:srgbClr val="FF0000"/>
                </a:solidFill>
              </a:rPr>
              <a:t>Altra novità della Legge di Stabilità 2016</a:t>
            </a:r>
          </a:p>
        </p:txBody>
      </p:sp>
      <p:sp>
        <p:nvSpPr>
          <p:cNvPr id="6" name="Onda 2 5"/>
          <p:cNvSpPr/>
          <p:nvPr/>
        </p:nvSpPr>
        <p:spPr>
          <a:xfrm>
            <a:off x="5513389" y="4581526"/>
            <a:ext cx="4321175" cy="1800225"/>
          </a:xfrm>
          <a:prstGeom prst="doubleWav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it-IT" sz="2400" dirty="0">
                <a:solidFill>
                  <a:srgbClr val="FF0000"/>
                </a:solidFill>
              </a:rPr>
              <a:t>Possibile un documento </a:t>
            </a:r>
          </a:p>
          <a:p>
            <a:pPr algn="ctr" eaLnBrk="1" hangingPunct="1">
              <a:defRPr/>
            </a:pPr>
            <a:r>
              <a:rPr lang="it-IT" sz="2400" dirty="0">
                <a:solidFill>
                  <a:srgbClr val="FF0000"/>
                </a:solidFill>
              </a:rPr>
              <a:t>rappresentativo anche di più beni o servizi</a:t>
            </a:r>
          </a:p>
        </p:txBody>
      </p:sp>
    </p:spTree>
    <p:extLst>
      <p:ext uri="{BB962C8B-B14F-4D97-AF65-F5344CB8AC3E}">
        <p14:creationId xmlns:p14="http://schemas.microsoft.com/office/powerpoint/2010/main" val="389794001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olo 4"/>
          <p:cNvSpPr>
            <a:spLocks noGrp="1"/>
          </p:cNvSpPr>
          <p:nvPr>
            <p:ph type="title"/>
          </p:nvPr>
        </p:nvSpPr>
        <p:spPr>
          <a:xfrm>
            <a:off x="620486" y="-39687"/>
            <a:ext cx="10515600" cy="939574"/>
          </a:xfrm>
        </p:spPr>
        <p:txBody>
          <a:bodyPr/>
          <a:lstStyle/>
          <a:p>
            <a:r>
              <a:rPr lang="it-IT" altLang="it-IT" dirty="0"/>
              <a:t>Welfare e premi di risultato</a:t>
            </a:r>
          </a:p>
        </p:txBody>
      </p:sp>
      <p:sp>
        <p:nvSpPr>
          <p:cNvPr id="63491" name="Segnaposto contenuto 5"/>
          <p:cNvSpPr>
            <a:spLocks noGrp="1"/>
          </p:cNvSpPr>
          <p:nvPr>
            <p:ph idx="1"/>
          </p:nvPr>
        </p:nvSpPr>
        <p:spPr>
          <a:xfrm>
            <a:off x="493486" y="899887"/>
            <a:ext cx="11161485" cy="5600926"/>
          </a:xfrm>
        </p:spPr>
        <p:txBody>
          <a:bodyPr/>
          <a:lstStyle/>
          <a:p>
            <a:pPr marL="0" indent="0">
              <a:buNone/>
            </a:pPr>
            <a:r>
              <a:rPr lang="it-IT" altLang="it-IT" sz="1600" dirty="0"/>
              <a:t>Se si trasferisce il premio di risultato in welfare non concorrono  parimenti a formare il reddito </a:t>
            </a:r>
            <a:r>
              <a:rPr lang="it-IT" altLang="it-IT" sz="1600" dirty="0">
                <a:solidFill>
                  <a:srgbClr val="FF0000"/>
                </a:solidFill>
              </a:rPr>
              <a:t>(legge di Bilancio 2017)</a:t>
            </a:r>
          </a:p>
          <a:p>
            <a:pPr marL="0" indent="0">
              <a:buNone/>
            </a:pPr>
            <a:endParaRPr lang="it-IT" altLang="it-IT" sz="1600" dirty="0"/>
          </a:p>
          <a:p>
            <a:pPr marL="0" indent="0">
              <a:buNone/>
            </a:pPr>
            <a:r>
              <a:rPr lang="it-IT" altLang="it-IT" sz="1600" dirty="0"/>
              <a:t>a) i contributi alle forme pensionistiche complementari di cui al decreto legislativo 5 dicembre 2005, n. 252, versati, per scelta del lavoratore, in sostituzione, in tutto o in parte, delle somme di cui al comma 182 del presente articolo, anche se eccedenti i limiti indicati all'articolo 8, commi 4 e 6, del medesimo decreto legislativo n. 252 del 2005. Tali contributi non concorrono a formare la parte imponibile delle prestazioni pensionistiche complementari ai fini dell'applicazione delle previsioni di cui all'articolo 11, comma 6, del medesimo decreto legislativo n. 252 del 2005; </a:t>
            </a:r>
          </a:p>
          <a:p>
            <a:pPr marL="0" indent="0">
              <a:buNone/>
            </a:pPr>
            <a:endParaRPr lang="it-IT" altLang="it-IT" sz="1600" dirty="0"/>
          </a:p>
          <a:p>
            <a:pPr marL="0" indent="0">
              <a:buNone/>
            </a:pPr>
            <a:r>
              <a:rPr lang="it-IT" altLang="it-IT" sz="1600" dirty="0"/>
              <a:t>b) i contributi di assistenza sanitaria di cui all'articolo 51, comma 2, lettera a), del testo unico delle imposte sui redditi, di cui al decreto del Presidente della Repubblica 22 dicembre 1986, n. 917, versati per scelta del lavoratore in sostituzione, in tutto o in parte, delle somme di cui al comma 182 del presente articolo, anche se </a:t>
            </a:r>
            <a:r>
              <a:rPr lang="it-IT" altLang="it-IT" sz="1600" dirty="0">
                <a:solidFill>
                  <a:srgbClr val="FF0000"/>
                </a:solidFill>
              </a:rPr>
              <a:t>eccedenti i limiti </a:t>
            </a:r>
            <a:r>
              <a:rPr lang="it-IT" altLang="it-IT" sz="1600" dirty="0"/>
              <a:t>indicati nel medesimo articolo 51, comma 2, lettera a); </a:t>
            </a:r>
          </a:p>
          <a:p>
            <a:pPr marL="0" indent="0">
              <a:buNone/>
            </a:pPr>
            <a:endParaRPr lang="it-IT" altLang="it-IT" sz="1600" dirty="0"/>
          </a:p>
          <a:p>
            <a:pPr marL="0" indent="0">
              <a:buNone/>
            </a:pPr>
            <a:r>
              <a:rPr lang="it-IT" altLang="it-IT" sz="1600" dirty="0"/>
              <a:t>c) il valore delle azioni di cui all'articolo 51, comma 2, lettera g), del testo unico delle imposte sui redditi, di cui al decreto del Presidente della Repubblica 22 dicembre 1986, n. 917, ricevute, per scelta del lavoratore, in sostituzione, in tutto o in parte, delle somme di cui al comma 182 del presente articolo, anche se </a:t>
            </a:r>
            <a:r>
              <a:rPr lang="it-IT" altLang="it-IT" sz="1600" dirty="0">
                <a:solidFill>
                  <a:srgbClr val="FF0000"/>
                </a:solidFill>
              </a:rPr>
              <a:t>eccedente il limite </a:t>
            </a:r>
            <a:r>
              <a:rPr lang="it-IT" altLang="it-IT" sz="1600" dirty="0"/>
              <a:t>indicato nel medesimo articolo 51, comma 2, lettera g), e </a:t>
            </a:r>
            <a:r>
              <a:rPr lang="it-IT" altLang="it-IT" sz="1600" dirty="0">
                <a:solidFill>
                  <a:srgbClr val="FF0000"/>
                </a:solidFill>
              </a:rPr>
              <a:t>indipendentemente dalle condizioni </a:t>
            </a:r>
            <a:r>
              <a:rPr lang="it-IT" altLang="it-IT" sz="1600" dirty="0"/>
              <a:t>dallo stesso stabilite»; </a:t>
            </a:r>
          </a:p>
          <a:p>
            <a:endParaRPr lang="it-IT" altLang="it-IT" sz="1600" dirty="0"/>
          </a:p>
        </p:txBody>
      </p:sp>
      <p:sp>
        <p:nvSpPr>
          <p:cNvPr id="2" name="Fumetto 3 1"/>
          <p:cNvSpPr/>
          <p:nvPr/>
        </p:nvSpPr>
        <p:spPr>
          <a:xfrm>
            <a:off x="6807200" y="5399314"/>
            <a:ext cx="3193143" cy="1103086"/>
          </a:xfrm>
          <a:prstGeom prst="wedgeEllipseCallout">
            <a:avLst>
              <a:gd name="adj1" fmla="val -35833"/>
              <a:gd name="adj2" fmla="val -70395"/>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FF0000"/>
                </a:solidFill>
              </a:rPr>
              <a:t>2.066,00</a:t>
            </a:r>
          </a:p>
        </p:txBody>
      </p:sp>
      <p:sp>
        <p:nvSpPr>
          <p:cNvPr id="5" name="Fumetto 3 4"/>
          <p:cNvSpPr/>
          <p:nvPr/>
        </p:nvSpPr>
        <p:spPr>
          <a:xfrm>
            <a:off x="2286000" y="5754914"/>
            <a:ext cx="3193143" cy="1103086"/>
          </a:xfrm>
          <a:prstGeom prst="wedgeEllipseCallout">
            <a:avLst>
              <a:gd name="adj1" fmla="val 13258"/>
              <a:gd name="adj2" fmla="val -76974"/>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rgbClr val="FF0000"/>
                </a:solidFill>
              </a:rPr>
              <a:t>Generalità dei lavoratori</a:t>
            </a:r>
          </a:p>
        </p:txBody>
      </p:sp>
      <p:sp>
        <p:nvSpPr>
          <p:cNvPr id="6" name="Fumetto 3 5"/>
          <p:cNvSpPr/>
          <p:nvPr/>
        </p:nvSpPr>
        <p:spPr>
          <a:xfrm>
            <a:off x="8207829" y="4020457"/>
            <a:ext cx="3193143" cy="391886"/>
          </a:xfrm>
          <a:prstGeom prst="wedgeEllipseCallout">
            <a:avLst>
              <a:gd name="adj1" fmla="val -45833"/>
              <a:gd name="adj2" fmla="val -85210"/>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FF0000"/>
                </a:solidFill>
              </a:rPr>
              <a:t>5.164,00</a:t>
            </a:r>
          </a:p>
        </p:txBody>
      </p:sp>
    </p:spTree>
    <p:extLst>
      <p:ext uri="{BB962C8B-B14F-4D97-AF65-F5344CB8AC3E}">
        <p14:creationId xmlns:p14="http://schemas.microsoft.com/office/powerpoint/2010/main" val="346783196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marL="0" indent="0" algn="ctr">
              <a:buNone/>
            </a:pPr>
            <a:r>
              <a:rPr lang="it-IT" sz="4000" dirty="0"/>
              <a:t>Il ruolo della Direzione Regionale della Lombardia </a:t>
            </a:r>
          </a:p>
          <a:p>
            <a:pPr marL="0" indent="0" algn="ctr">
              <a:buNone/>
            </a:pPr>
            <a:r>
              <a:rPr lang="it-IT" sz="4000" dirty="0"/>
              <a:t>nella diffusione del Welfare</a:t>
            </a:r>
          </a:p>
        </p:txBody>
      </p:sp>
      <p:pic>
        <p:nvPicPr>
          <p:cNvPr id="4" name="Immagine 3"/>
          <p:cNvPicPr>
            <a:picLocks noChangeAspect="1"/>
          </p:cNvPicPr>
          <p:nvPr/>
        </p:nvPicPr>
        <p:blipFill>
          <a:blip r:embed="rId2"/>
          <a:stretch>
            <a:fillRect/>
          </a:stretch>
        </p:blipFill>
        <p:spPr>
          <a:xfrm>
            <a:off x="4128247" y="3536576"/>
            <a:ext cx="4141694" cy="2640387"/>
          </a:xfrm>
          <a:prstGeom prst="rect">
            <a:avLst/>
          </a:prstGeom>
        </p:spPr>
      </p:pic>
    </p:spTree>
    <p:extLst>
      <p:ext uri="{BB962C8B-B14F-4D97-AF65-F5344CB8AC3E}">
        <p14:creationId xmlns:p14="http://schemas.microsoft.com/office/powerpoint/2010/main" val="5436438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Interpelli D.R.E Lombardia</a:t>
            </a:r>
          </a:p>
        </p:txBody>
      </p:sp>
      <p:sp>
        <p:nvSpPr>
          <p:cNvPr id="3" name="Segnaposto contenuto 2"/>
          <p:cNvSpPr>
            <a:spLocks noGrp="1"/>
          </p:cNvSpPr>
          <p:nvPr>
            <p:ph idx="1"/>
          </p:nvPr>
        </p:nvSpPr>
        <p:spPr>
          <a:xfrm>
            <a:off x="838200" y="1825625"/>
            <a:ext cx="10515600" cy="4821918"/>
          </a:xfrm>
        </p:spPr>
        <p:txBody>
          <a:bodyPr/>
          <a:lstStyle/>
          <a:p>
            <a:r>
              <a:rPr lang="it-IT" dirty="0"/>
              <a:t>Possibile Welfare amministratori </a:t>
            </a:r>
            <a:r>
              <a:rPr lang="it-IT" dirty="0">
                <a:solidFill>
                  <a:srgbClr val="FF0000"/>
                </a:solidFill>
              </a:rPr>
              <a:t>(</a:t>
            </a:r>
            <a:r>
              <a:rPr lang="it-IT" dirty="0" err="1">
                <a:solidFill>
                  <a:srgbClr val="FF0000"/>
                </a:solidFill>
              </a:rPr>
              <a:t>int</a:t>
            </a:r>
            <a:r>
              <a:rPr lang="it-IT" dirty="0">
                <a:solidFill>
                  <a:srgbClr val="FF0000"/>
                </a:solidFill>
              </a:rPr>
              <a:t>. n. 954-1417/2016)</a:t>
            </a:r>
            <a:endParaRPr lang="it-IT" dirty="0"/>
          </a:p>
          <a:p>
            <a:r>
              <a:rPr lang="it-IT" dirty="0"/>
              <a:t>Regolamento aziendale, ma senza condizioni unilaterali da parte del DDL </a:t>
            </a:r>
            <a:r>
              <a:rPr lang="it-IT" dirty="0">
                <a:solidFill>
                  <a:srgbClr val="FF0000"/>
                </a:solidFill>
              </a:rPr>
              <a:t>(</a:t>
            </a:r>
            <a:r>
              <a:rPr lang="it-IT" dirty="0" err="1">
                <a:solidFill>
                  <a:srgbClr val="FF0000"/>
                </a:solidFill>
              </a:rPr>
              <a:t>int</a:t>
            </a:r>
            <a:r>
              <a:rPr lang="it-IT" dirty="0">
                <a:solidFill>
                  <a:srgbClr val="FF0000"/>
                </a:solidFill>
              </a:rPr>
              <a:t>. n. 954-1417/2016)</a:t>
            </a:r>
          </a:p>
          <a:p>
            <a:r>
              <a:rPr lang="it-IT" dirty="0"/>
              <a:t>Indetraibilità Iva sui beni acquistati </a:t>
            </a:r>
            <a:r>
              <a:rPr lang="it-IT" dirty="0">
                <a:solidFill>
                  <a:srgbClr val="FF0000"/>
                </a:solidFill>
              </a:rPr>
              <a:t>(</a:t>
            </a:r>
            <a:r>
              <a:rPr lang="it-IT" dirty="0" err="1">
                <a:solidFill>
                  <a:srgbClr val="FF0000"/>
                </a:solidFill>
              </a:rPr>
              <a:t>int</a:t>
            </a:r>
            <a:r>
              <a:rPr lang="it-IT" dirty="0">
                <a:solidFill>
                  <a:srgbClr val="FF0000"/>
                </a:solidFill>
              </a:rPr>
              <a:t>. n. 904-603-2017)</a:t>
            </a:r>
          </a:p>
          <a:p>
            <a:r>
              <a:rPr lang="it-IT" dirty="0"/>
              <a:t>«medesima consistenza» (?) nell’ambito delle categorie omogenee </a:t>
            </a:r>
            <a:r>
              <a:rPr lang="it-IT" dirty="0">
                <a:solidFill>
                  <a:srgbClr val="FF0000"/>
                </a:solidFill>
              </a:rPr>
              <a:t>(</a:t>
            </a:r>
            <a:r>
              <a:rPr lang="it-IT" dirty="0" err="1">
                <a:solidFill>
                  <a:srgbClr val="FF0000"/>
                </a:solidFill>
              </a:rPr>
              <a:t>int</a:t>
            </a:r>
            <a:r>
              <a:rPr lang="it-IT" dirty="0">
                <a:solidFill>
                  <a:srgbClr val="FF0000"/>
                </a:solidFill>
              </a:rPr>
              <a:t>. n. 904-1533/2016)</a:t>
            </a:r>
          </a:p>
          <a:p>
            <a:r>
              <a:rPr lang="it-IT" dirty="0"/>
              <a:t>Ok per il c.d. «welfare premiale» </a:t>
            </a:r>
            <a:r>
              <a:rPr lang="it-IT" dirty="0">
                <a:solidFill>
                  <a:srgbClr val="FF0000"/>
                </a:solidFill>
              </a:rPr>
              <a:t>(int. n. 904-791/2017)</a:t>
            </a:r>
          </a:p>
          <a:p>
            <a:r>
              <a:rPr lang="it-IT" dirty="0"/>
              <a:t>No a erogazioni «ad </a:t>
            </a:r>
            <a:r>
              <a:rPr lang="it-IT" dirty="0" err="1"/>
              <a:t>personam</a:t>
            </a:r>
            <a:r>
              <a:rPr lang="it-IT"/>
              <a:t>» </a:t>
            </a:r>
            <a:r>
              <a:rPr lang="it-IT" dirty="0">
                <a:solidFill>
                  <a:srgbClr val="FF0000"/>
                </a:solidFill>
              </a:rPr>
              <a:t>(int. n. 904-791/2017)</a:t>
            </a:r>
          </a:p>
          <a:p>
            <a:endParaRPr lang="it-IT" dirty="0"/>
          </a:p>
        </p:txBody>
      </p:sp>
      <p:sp>
        <p:nvSpPr>
          <p:cNvPr id="4" name="AutoShape 2" descr="Risultati immagini per agenzia entrate"/>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5" name="AutoShape 4" descr="Risultati immagini per agenzia entrate"/>
          <p:cNvSpPr>
            <a:spLocks noChangeAspect="1" noChangeArrowheads="1"/>
          </p:cNvSpPr>
          <p:nvPr/>
        </p:nvSpPr>
        <p:spPr bwMode="auto">
          <a:xfrm>
            <a:off x="12065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6" name="Immagine 5"/>
          <p:cNvPicPr>
            <a:picLocks noChangeAspect="1"/>
          </p:cNvPicPr>
          <p:nvPr/>
        </p:nvPicPr>
        <p:blipFill>
          <a:blip r:embed="rId2"/>
          <a:stretch>
            <a:fillRect/>
          </a:stretch>
        </p:blipFill>
        <p:spPr>
          <a:xfrm>
            <a:off x="8588828" y="63500"/>
            <a:ext cx="2600325" cy="1762125"/>
          </a:xfrm>
          <a:prstGeom prst="rect">
            <a:avLst/>
          </a:prstGeom>
        </p:spPr>
      </p:pic>
    </p:spTree>
    <p:extLst>
      <p:ext uri="{BB962C8B-B14F-4D97-AF65-F5344CB8AC3E}">
        <p14:creationId xmlns:p14="http://schemas.microsoft.com/office/powerpoint/2010/main" val="2526501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olo 1"/>
          <p:cNvSpPr>
            <a:spLocks noGrp="1"/>
          </p:cNvSpPr>
          <p:nvPr>
            <p:ph type="title"/>
          </p:nvPr>
        </p:nvSpPr>
        <p:spPr/>
        <p:txBody>
          <a:bodyPr/>
          <a:lstStyle/>
          <a:p>
            <a:pPr algn="ctr" eaLnBrk="1" hangingPunct="1"/>
            <a:r>
              <a:rPr lang="it-IT" altLang="it-IT"/>
              <a:t>Welfare aziendale</a:t>
            </a:r>
          </a:p>
        </p:txBody>
      </p:sp>
      <p:sp>
        <p:nvSpPr>
          <p:cNvPr id="4" name="Rettangolo 3"/>
          <p:cNvSpPr/>
          <p:nvPr/>
        </p:nvSpPr>
        <p:spPr>
          <a:xfrm>
            <a:off x="2441575" y="3116264"/>
            <a:ext cx="1271588" cy="1512887"/>
          </a:xfrm>
          <a:prstGeom prst="rect">
            <a:avLst/>
          </a:prstGeom>
          <a:solidFill>
            <a:schemeClr val="accent1"/>
          </a:solidFill>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it-IT">
              <a:solidFill>
                <a:prstClr val="white"/>
              </a:solidFill>
            </a:endParaRPr>
          </a:p>
        </p:txBody>
      </p:sp>
      <p:cxnSp>
        <p:nvCxnSpPr>
          <p:cNvPr id="9" name="Connettore 2 8"/>
          <p:cNvCxnSpPr/>
          <p:nvPr/>
        </p:nvCxnSpPr>
        <p:spPr>
          <a:xfrm flipV="1">
            <a:off x="3713163" y="2565400"/>
            <a:ext cx="869950" cy="1155700"/>
          </a:xfrm>
          <a:prstGeom prst="straightConnector1">
            <a:avLst/>
          </a:prstGeom>
          <a:ln>
            <a:tailEnd type="triangle"/>
          </a:ln>
        </p:spPr>
        <p:style>
          <a:lnRef idx="2">
            <a:schemeClr val="dk1">
              <a:shade val="50000"/>
            </a:schemeClr>
          </a:lnRef>
          <a:fillRef idx="1">
            <a:schemeClr val="dk1"/>
          </a:fillRef>
          <a:effectRef idx="0">
            <a:schemeClr val="dk1"/>
          </a:effectRef>
          <a:fontRef idx="minor">
            <a:schemeClr val="lt1"/>
          </a:fontRef>
        </p:style>
      </p:cxnSp>
      <p:cxnSp>
        <p:nvCxnSpPr>
          <p:cNvPr id="10" name="Connettore 2 9"/>
          <p:cNvCxnSpPr/>
          <p:nvPr/>
        </p:nvCxnSpPr>
        <p:spPr>
          <a:xfrm flipV="1">
            <a:off x="3713164" y="3822700"/>
            <a:ext cx="1165225" cy="12700"/>
          </a:xfrm>
          <a:prstGeom prst="straightConnector1">
            <a:avLst/>
          </a:prstGeom>
          <a:ln>
            <a:tailEnd type="triangle"/>
          </a:ln>
        </p:spPr>
        <p:style>
          <a:lnRef idx="2">
            <a:schemeClr val="dk1">
              <a:shade val="50000"/>
            </a:schemeClr>
          </a:lnRef>
          <a:fillRef idx="1">
            <a:schemeClr val="dk1"/>
          </a:fillRef>
          <a:effectRef idx="0">
            <a:schemeClr val="dk1"/>
          </a:effectRef>
          <a:fontRef idx="minor">
            <a:schemeClr val="lt1"/>
          </a:fontRef>
        </p:style>
      </p:cxnSp>
      <p:cxnSp>
        <p:nvCxnSpPr>
          <p:cNvPr id="11" name="Connettore 2 10"/>
          <p:cNvCxnSpPr/>
          <p:nvPr/>
        </p:nvCxnSpPr>
        <p:spPr>
          <a:xfrm>
            <a:off x="3713163" y="3949700"/>
            <a:ext cx="869950" cy="1182688"/>
          </a:xfrm>
          <a:prstGeom prst="straightConnector1">
            <a:avLst/>
          </a:prstGeom>
          <a:ln>
            <a:tailEnd type="triangle"/>
          </a:ln>
        </p:spPr>
        <p:style>
          <a:lnRef idx="2">
            <a:schemeClr val="dk1">
              <a:shade val="50000"/>
            </a:schemeClr>
          </a:lnRef>
          <a:fillRef idx="1">
            <a:schemeClr val="dk1"/>
          </a:fillRef>
          <a:effectRef idx="0">
            <a:schemeClr val="dk1"/>
          </a:effectRef>
          <a:fontRef idx="minor">
            <a:schemeClr val="lt1"/>
          </a:fontRef>
        </p:style>
      </p:cxnSp>
      <p:sp>
        <p:nvSpPr>
          <p:cNvPr id="15" name="Rettangolo 14"/>
          <p:cNvSpPr/>
          <p:nvPr/>
        </p:nvSpPr>
        <p:spPr>
          <a:xfrm>
            <a:off x="4702175" y="1744664"/>
            <a:ext cx="4148138" cy="1241425"/>
          </a:xfrm>
          <a:prstGeom prst="rect">
            <a:avLst/>
          </a:prstGeom>
          <a:solidFill>
            <a:schemeClr val="accent1">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it-IT">
              <a:solidFill>
                <a:prstClr val="white"/>
              </a:solidFill>
            </a:endParaRPr>
          </a:p>
        </p:txBody>
      </p:sp>
      <p:sp>
        <p:nvSpPr>
          <p:cNvPr id="16" name="Rettangolo 15"/>
          <p:cNvSpPr/>
          <p:nvPr/>
        </p:nvSpPr>
        <p:spPr>
          <a:xfrm>
            <a:off x="4878389" y="3430589"/>
            <a:ext cx="4149725" cy="796925"/>
          </a:xfrm>
          <a:prstGeom prst="rect">
            <a:avLst/>
          </a:prstGeom>
          <a:solidFill>
            <a:schemeClr val="accent1">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it-IT">
              <a:solidFill>
                <a:prstClr val="white"/>
              </a:solidFill>
            </a:endParaRPr>
          </a:p>
        </p:txBody>
      </p:sp>
      <p:sp>
        <p:nvSpPr>
          <p:cNvPr id="17" name="Rettangolo 16"/>
          <p:cNvSpPr/>
          <p:nvPr/>
        </p:nvSpPr>
        <p:spPr>
          <a:xfrm>
            <a:off x="4678364" y="4735514"/>
            <a:ext cx="4149725" cy="1158875"/>
          </a:xfrm>
          <a:prstGeom prst="rect">
            <a:avLst/>
          </a:prstGeom>
          <a:solidFill>
            <a:schemeClr val="accent1">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it-IT">
              <a:solidFill>
                <a:prstClr val="white"/>
              </a:solidFill>
            </a:endParaRPr>
          </a:p>
        </p:txBody>
      </p:sp>
      <p:sp>
        <p:nvSpPr>
          <p:cNvPr id="39946" name="CasellaDiTesto 18"/>
          <p:cNvSpPr txBox="1">
            <a:spLocks noChangeArrowheads="1"/>
          </p:cNvSpPr>
          <p:nvPr/>
        </p:nvSpPr>
        <p:spPr bwMode="auto">
          <a:xfrm>
            <a:off x="2525713" y="3651251"/>
            <a:ext cx="12811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b="1">
                <a:solidFill>
                  <a:srgbClr val="FFFFFF"/>
                </a:solidFill>
                <a:latin typeface="Calibri" panose="020F0502020204030204" pitchFamily="34" charset="0"/>
              </a:rPr>
              <a:t>Welfare aziendale</a:t>
            </a:r>
          </a:p>
        </p:txBody>
      </p:sp>
      <p:sp>
        <p:nvSpPr>
          <p:cNvPr id="39947" name="CasellaDiTesto 20"/>
          <p:cNvSpPr txBox="1">
            <a:spLocks noChangeArrowheads="1"/>
          </p:cNvSpPr>
          <p:nvPr/>
        </p:nvSpPr>
        <p:spPr bwMode="auto">
          <a:xfrm>
            <a:off x="4724401" y="1825625"/>
            <a:ext cx="4125913"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b="1" u="sng">
                <a:solidFill>
                  <a:srgbClr val="000000"/>
                </a:solidFill>
                <a:latin typeface="Calibri" panose="020F0502020204030204" pitchFamily="34" charset="0"/>
              </a:rPr>
              <a:t>Work-life balance </a:t>
            </a:r>
            <a:r>
              <a:rPr lang="it-IT" altLang="it-IT">
                <a:solidFill>
                  <a:srgbClr val="000000"/>
                </a:solidFill>
                <a:latin typeface="Calibri" panose="020F0502020204030204" pitchFamily="34" charset="0"/>
              </a:rPr>
              <a:t>(part-time, orari flex, congedi/permessi per cura/assistenza a famigliari/telelavoro/Smart working e lavoro agile</a:t>
            </a:r>
          </a:p>
        </p:txBody>
      </p:sp>
      <p:sp>
        <p:nvSpPr>
          <p:cNvPr id="39948" name="CasellaDiTesto 22"/>
          <p:cNvSpPr txBox="1">
            <a:spLocks noChangeArrowheads="1"/>
          </p:cNvSpPr>
          <p:nvPr/>
        </p:nvSpPr>
        <p:spPr bwMode="auto">
          <a:xfrm>
            <a:off x="5327650" y="3624264"/>
            <a:ext cx="35004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b="1" u="sng">
                <a:solidFill>
                  <a:srgbClr val="000000"/>
                </a:solidFill>
                <a:latin typeface="Calibri" panose="020F0502020204030204" pitchFamily="34" charset="0"/>
              </a:rPr>
              <a:t>Piani di Welfare Aziendale (PWA)</a:t>
            </a:r>
          </a:p>
        </p:txBody>
      </p:sp>
      <p:sp>
        <p:nvSpPr>
          <p:cNvPr id="39949" name="CasellaDiTesto 23"/>
          <p:cNvSpPr txBox="1">
            <a:spLocks noChangeArrowheads="1"/>
          </p:cNvSpPr>
          <p:nvPr/>
        </p:nvSpPr>
        <p:spPr bwMode="auto">
          <a:xfrm>
            <a:off x="4691064" y="4852989"/>
            <a:ext cx="414813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b="1" u="sng">
                <a:solidFill>
                  <a:srgbClr val="000000"/>
                </a:solidFill>
                <a:latin typeface="Calibri" panose="020F0502020204030204" pitchFamily="34" charset="0"/>
              </a:rPr>
              <a:t>People care </a:t>
            </a:r>
            <a:r>
              <a:rPr lang="it-IT" altLang="it-IT">
                <a:solidFill>
                  <a:srgbClr val="000000"/>
                </a:solidFill>
                <a:latin typeface="Calibri" panose="020F0502020204030204" pitchFamily="34" charset="0"/>
              </a:rPr>
              <a:t>(sanità/assistenza/previdenza/ricreazione/sport/cultura)</a:t>
            </a:r>
          </a:p>
        </p:txBody>
      </p:sp>
    </p:spTree>
    <p:extLst>
      <p:ext uri="{BB962C8B-B14F-4D97-AF65-F5344CB8AC3E}">
        <p14:creationId xmlns:p14="http://schemas.microsoft.com/office/powerpoint/2010/main" val="168171139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12BBF5B-7820-42FB-A3C3-255C14BABBDD}"/>
              </a:ext>
            </a:extLst>
          </p:cNvPr>
          <p:cNvSpPr>
            <a:spLocks noGrp="1"/>
          </p:cNvSpPr>
          <p:nvPr>
            <p:ph type="title"/>
          </p:nvPr>
        </p:nvSpPr>
        <p:spPr>
          <a:xfrm>
            <a:off x="333375" y="365126"/>
            <a:ext cx="11020425" cy="434974"/>
          </a:xfrm>
        </p:spPr>
        <p:txBody>
          <a:bodyPr>
            <a:normAutofit fontScale="90000"/>
          </a:bodyPr>
          <a:lstStyle/>
          <a:p>
            <a:r>
              <a:rPr lang="it-IT" dirty="0">
                <a:solidFill>
                  <a:srgbClr val="FF0000"/>
                </a:solidFill>
              </a:rPr>
              <a:t>Circ. n.5/2018 AE</a:t>
            </a:r>
          </a:p>
        </p:txBody>
      </p:sp>
      <p:sp>
        <p:nvSpPr>
          <p:cNvPr id="3" name="Segnaposto contenuto 2">
            <a:extLst>
              <a:ext uri="{FF2B5EF4-FFF2-40B4-BE49-F238E27FC236}">
                <a16:creationId xmlns:a16="http://schemas.microsoft.com/office/drawing/2014/main" xmlns="" id="{11DA5349-0233-4EAC-A3AD-BD4FF0C8ACD0}"/>
              </a:ext>
            </a:extLst>
          </p:cNvPr>
          <p:cNvSpPr>
            <a:spLocks noGrp="1"/>
          </p:cNvSpPr>
          <p:nvPr>
            <p:ph idx="1"/>
          </p:nvPr>
        </p:nvSpPr>
        <p:spPr>
          <a:xfrm>
            <a:off x="238125" y="904875"/>
            <a:ext cx="11658600" cy="5715001"/>
          </a:xfrm>
        </p:spPr>
        <p:txBody>
          <a:bodyPr>
            <a:normAutofit fontScale="32500" lnSpcReduction="20000"/>
          </a:bodyPr>
          <a:lstStyle/>
          <a:p>
            <a:pPr marL="0" indent="0">
              <a:buNone/>
            </a:pPr>
            <a:r>
              <a:rPr lang="it-IT" sz="6200" dirty="0"/>
              <a:t>Tratti essenziali:</a:t>
            </a:r>
          </a:p>
          <a:p>
            <a:r>
              <a:rPr lang="it-IT" sz="6200" dirty="0"/>
              <a:t>In caso di doppio rapporto di lavoro il 2° DDL può </a:t>
            </a:r>
            <a:r>
              <a:rPr lang="it-IT" sz="6200" dirty="0" err="1"/>
              <a:t>decontribuire</a:t>
            </a:r>
            <a:r>
              <a:rPr lang="it-IT" sz="6200" dirty="0"/>
              <a:t> (20% di sgravio) la parte mancante fino a concorrenza del limite di 800 euro (che va considerato annuale).</a:t>
            </a:r>
          </a:p>
          <a:p>
            <a:r>
              <a:rPr lang="it-IT" sz="6200" dirty="0"/>
              <a:t>Distinzione tra indicatori che determinano la detassazione del premio di risultato e indicatori che ne determinano la quantificazione</a:t>
            </a:r>
          </a:p>
          <a:p>
            <a:r>
              <a:rPr lang="it-IT" sz="6200" dirty="0"/>
              <a:t>Se si opta per la contribuzione alla previdenza complementare tali importi in natura non concorrono alla determinazione del reddito di lavoro dipendente se non superano il valore di 8.164,57.</a:t>
            </a:r>
          </a:p>
          <a:p>
            <a:r>
              <a:rPr lang="it-IT" sz="6200" dirty="0"/>
              <a:t>In relazione alle somme del premio destinate alla sanità integrativa, è previsto un innalzamento del limite di deducibilità fino a 6.615,20 euro (3.615,20 euro di base più 3.000 euro «potenziali» del PDR).</a:t>
            </a:r>
          </a:p>
          <a:p>
            <a:r>
              <a:rPr lang="it-IT" sz="6200" dirty="0"/>
              <a:t>Principio di mutualità: non è possibile usufruire del vantaggio fiscale nel caso in cui "</a:t>
            </a:r>
            <a:r>
              <a:rPr lang="it-IT" sz="6200" i="1" dirty="0"/>
              <a:t>esista, per ciascun iscritto/dipendente, una stretta correlazione fra quanto percepito dalla cassa a titolo di contribuzione ed il valore della prestazione resa nei confronti del lavoratore, o dei suoi familiari e conviventi, al punto che la prestazione sanitaria – sotto forma di prestazione diretta ovvero di rimborso della spesa – ove erogata, non possa comunque mai eccedere, in termini di valore, il contributo versato dal dipendente o dal suo datore di lavoro</a:t>
            </a:r>
            <a:r>
              <a:rPr lang="it-IT" sz="6200" dirty="0"/>
              <a:t>".</a:t>
            </a:r>
          </a:p>
          <a:p>
            <a:r>
              <a:rPr lang="it-IT" sz="6200" dirty="0"/>
              <a:t>Non rientrano nel reddito da lavoratore dipendente anche gli importi pagati dal datore di lavoro per assicurare il dipendente contro i rischi di gravi malattie o di non autosufficienza (</a:t>
            </a:r>
            <a:r>
              <a:rPr lang="it-IT" sz="6200" i="1" dirty="0"/>
              <a:t>Long </a:t>
            </a:r>
            <a:r>
              <a:rPr lang="it-IT" sz="6200" i="1" dirty="0" err="1"/>
              <a:t>Term</a:t>
            </a:r>
            <a:r>
              <a:rPr lang="it-IT" sz="6200" i="1" dirty="0"/>
              <a:t> Care</a:t>
            </a:r>
            <a:r>
              <a:rPr lang="it-IT" sz="6200" dirty="0"/>
              <a:t> e</a:t>
            </a:r>
            <a:r>
              <a:rPr lang="it-IT" sz="6200" i="1" dirty="0"/>
              <a:t> </a:t>
            </a:r>
            <a:r>
              <a:rPr lang="it-IT" sz="6200" i="1" dirty="0" err="1"/>
              <a:t>Dread</a:t>
            </a:r>
            <a:r>
              <a:rPr lang="it-IT" sz="6200" i="1" dirty="0"/>
              <a:t> </a:t>
            </a:r>
            <a:r>
              <a:rPr lang="it-IT" sz="6200" i="1" dirty="0" err="1"/>
              <a:t>Disease</a:t>
            </a:r>
            <a:r>
              <a:rPr lang="it-IT" sz="6200" dirty="0"/>
              <a:t>). In tali caso non vi sono limiti all’esenzione rientrando nella lettera f-quater e non nella lettera a).</a:t>
            </a:r>
          </a:p>
          <a:p>
            <a:r>
              <a:rPr lang="it-IT" sz="6200" dirty="0"/>
              <a:t>Si specifica che con il termine “</a:t>
            </a:r>
            <a:r>
              <a:rPr lang="it-IT" sz="6200" i="1" dirty="0"/>
              <a:t>Long </a:t>
            </a:r>
            <a:r>
              <a:rPr lang="it-IT" sz="6200" i="1" dirty="0" err="1"/>
              <a:t>Term</a:t>
            </a:r>
            <a:r>
              <a:rPr lang="it-IT" sz="6200" i="1" dirty="0"/>
              <a:t> Care</a:t>
            </a:r>
            <a:r>
              <a:rPr lang="it-IT" sz="6200" dirty="0"/>
              <a:t>” si intendono quelle polizze dirette a garantire una copertura assicurativa per stati di non autosufficienza del dipendente, che richiedono generalmente il sostenimento di spese per lunga degenza; mentre, con “</a:t>
            </a:r>
            <a:r>
              <a:rPr lang="it-IT" sz="6200" i="1" dirty="0" err="1"/>
              <a:t>Dread</a:t>
            </a:r>
            <a:r>
              <a:rPr lang="it-IT" sz="6200" i="1" dirty="0"/>
              <a:t> </a:t>
            </a:r>
            <a:r>
              <a:rPr lang="it-IT" sz="6200" i="1" dirty="0" err="1"/>
              <a:t>Disease</a:t>
            </a:r>
            <a:r>
              <a:rPr lang="it-IT" sz="6200" dirty="0"/>
              <a:t>” ci si riferisce a polizze dirette a garantire una copertura assicurativa contro il rischio di insorgenza di malattie particolarmente gravi.</a:t>
            </a:r>
            <a:r>
              <a:rPr lang="it-IT" dirty="0"/>
              <a:t> </a:t>
            </a:r>
          </a:p>
        </p:txBody>
      </p:sp>
    </p:spTree>
    <p:extLst>
      <p:ext uri="{BB962C8B-B14F-4D97-AF65-F5344CB8AC3E}">
        <p14:creationId xmlns:p14="http://schemas.microsoft.com/office/powerpoint/2010/main" val="394221992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2469AE8-2F31-4151-93C3-DD31660F78B0}"/>
              </a:ext>
            </a:extLst>
          </p:cNvPr>
          <p:cNvSpPr>
            <a:spLocks noGrp="1"/>
          </p:cNvSpPr>
          <p:nvPr>
            <p:ph type="title"/>
          </p:nvPr>
        </p:nvSpPr>
        <p:spPr>
          <a:xfrm>
            <a:off x="371475" y="365125"/>
            <a:ext cx="10982325" cy="434975"/>
          </a:xfrm>
        </p:spPr>
        <p:txBody>
          <a:bodyPr>
            <a:noAutofit/>
          </a:bodyPr>
          <a:lstStyle/>
          <a:p>
            <a:r>
              <a:rPr lang="it-IT" sz="3200" b="1" dirty="0">
                <a:solidFill>
                  <a:srgbClr val="FF0000"/>
                </a:solidFill>
              </a:rPr>
              <a:t>Interpello n.143/2018</a:t>
            </a:r>
          </a:p>
        </p:txBody>
      </p:sp>
      <p:sp>
        <p:nvSpPr>
          <p:cNvPr id="3" name="Segnaposto contenuto 2">
            <a:extLst>
              <a:ext uri="{FF2B5EF4-FFF2-40B4-BE49-F238E27FC236}">
                <a16:creationId xmlns:a16="http://schemas.microsoft.com/office/drawing/2014/main" xmlns="" id="{5552F41A-7C99-4D38-B3B7-AB19E72DCA16}"/>
              </a:ext>
            </a:extLst>
          </p:cNvPr>
          <p:cNvSpPr>
            <a:spLocks noGrp="1"/>
          </p:cNvSpPr>
          <p:nvPr>
            <p:ph idx="1"/>
          </p:nvPr>
        </p:nvSpPr>
        <p:spPr>
          <a:xfrm>
            <a:off x="266700" y="876300"/>
            <a:ext cx="11591925" cy="5300663"/>
          </a:xfrm>
        </p:spPr>
        <p:txBody>
          <a:bodyPr>
            <a:normAutofit fontScale="92500" lnSpcReduction="10000"/>
          </a:bodyPr>
          <a:lstStyle/>
          <a:p>
            <a:r>
              <a:rPr lang="it-IT" dirty="0"/>
              <a:t>Al riguardo, il citato comma 2 dell’articolo 2 del decreto (DM 25.03.2016)stabilisce, inoltre, che "I contratti collettivi ... devono prevedere criteri di misurazione e verifica degli incrementi .. rispetto ad un </a:t>
            </a:r>
            <a:r>
              <a:rPr lang="it-IT" b="1" dirty="0"/>
              <a:t>periodo congruo </a:t>
            </a:r>
            <a:r>
              <a:rPr lang="it-IT" dirty="0"/>
              <a:t>definito dall'accordo …". Al termine del periodo previsto dal contratto cd. periodo congruo, ovvero di maturazione del premio, deve essere, quindi, verificato un incremento di produttività, redditività ecc., costituente il presupposto per l'applicazione del regime agevolato.</a:t>
            </a:r>
          </a:p>
          <a:p>
            <a:r>
              <a:rPr lang="it-IT" dirty="0"/>
              <a:t>La durata del “periodo congruo” è rimessa alla contrattazione di secondo livello e può essere indifferentemente annuale, </a:t>
            </a:r>
            <a:r>
              <a:rPr lang="it-IT" dirty="0" err="1"/>
              <a:t>infrannuale</a:t>
            </a:r>
            <a:r>
              <a:rPr lang="it-IT" dirty="0"/>
              <a:t> o ultrannuale dal momento che ciò che rileva è che il risultato conseguito dall'azienda in tale periodo sia misurabile e risulti migliore rispetto al risultato antecedente l'inizio del periodo stesso. </a:t>
            </a:r>
          </a:p>
          <a:p>
            <a:r>
              <a:rPr lang="it-IT" dirty="0"/>
              <a:t>Non è, pertanto sufficiente che l'obiettivo prefissato dalla contrattazione di secondo livello sia raggiunto, dal momento che è altresì necessario che il risultato conseguito dall'azienda </a:t>
            </a:r>
            <a:r>
              <a:rPr lang="it-IT" b="1" dirty="0"/>
              <a:t>risulti incrementale </a:t>
            </a:r>
            <a:r>
              <a:rPr lang="it-IT" dirty="0"/>
              <a:t>rispetto al risultato antecedente l'inizio del periodo di maturazione del premio. </a:t>
            </a:r>
          </a:p>
          <a:p>
            <a:endParaRPr lang="it-IT" dirty="0"/>
          </a:p>
        </p:txBody>
      </p:sp>
      <p:pic>
        <p:nvPicPr>
          <p:cNvPr id="4" name="Picture 5" descr="ANd9GcQN5zijPD52rqJB-C3QH5o9YyOG8zSf0x6Dhk3yxeIrymZ5HoJjPA">
            <a:extLst>
              <a:ext uri="{FF2B5EF4-FFF2-40B4-BE49-F238E27FC236}">
                <a16:creationId xmlns:a16="http://schemas.microsoft.com/office/drawing/2014/main" xmlns="" id="{301C5EBB-B351-4265-9B36-45C08555D246}"/>
              </a:ext>
            </a:extLst>
          </p:cNvPr>
          <p:cNvPicPr>
            <a:picLocks noChangeAspect="1" noChangeArrowheads="1"/>
          </p:cNvPicPr>
          <p:nvPr/>
        </p:nvPicPr>
        <p:blipFill>
          <a:blip r:embed="rId2"/>
          <a:srcRect/>
          <a:stretch>
            <a:fillRect/>
          </a:stretch>
        </p:blipFill>
        <p:spPr bwMode="auto">
          <a:xfrm>
            <a:off x="7212329" y="5655509"/>
            <a:ext cx="1122046" cy="1042908"/>
          </a:xfrm>
          <a:prstGeom prst="rect">
            <a:avLst/>
          </a:prstGeom>
          <a:noFill/>
          <a:ln w="9525">
            <a:noFill/>
            <a:miter lim="800000"/>
            <a:headEnd/>
            <a:tailEnd/>
          </a:ln>
        </p:spPr>
      </p:pic>
    </p:spTree>
    <p:extLst>
      <p:ext uri="{BB962C8B-B14F-4D97-AF65-F5344CB8AC3E}">
        <p14:creationId xmlns:p14="http://schemas.microsoft.com/office/powerpoint/2010/main" val="253836059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EF03FA1-C080-4F52-98B1-69B3C81BE4C4}"/>
              </a:ext>
            </a:extLst>
          </p:cNvPr>
          <p:cNvSpPr>
            <a:spLocks noGrp="1"/>
          </p:cNvSpPr>
          <p:nvPr>
            <p:ph type="title"/>
          </p:nvPr>
        </p:nvSpPr>
        <p:spPr>
          <a:xfrm>
            <a:off x="409575" y="288926"/>
            <a:ext cx="10515600" cy="315912"/>
          </a:xfrm>
        </p:spPr>
        <p:txBody>
          <a:bodyPr>
            <a:normAutofit fontScale="90000"/>
          </a:bodyPr>
          <a:lstStyle/>
          <a:p>
            <a:r>
              <a:rPr lang="it-IT" dirty="0">
                <a:solidFill>
                  <a:srgbClr val="FF0000"/>
                </a:solidFill>
              </a:rPr>
              <a:t>Risoluzione AE n.10/2019 (2018)</a:t>
            </a:r>
          </a:p>
        </p:txBody>
      </p:sp>
      <p:sp>
        <p:nvSpPr>
          <p:cNvPr id="3" name="Segnaposto contenuto 2">
            <a:extLst>
              <a:ext uri="{FF2B5EF4-FFF2-40B4-BE49-F238E27FC236}">
                <a16:creationId xmlns:a16="http://schemas.microsoft.com/office/drawing/2014/main" xmlns="" id="{59BFE34A-D4FD-431D-B6DE-C32D38086526}"/>
              </a:ext>
            </a:extLst>
          </p:cNvPr>
          <p:cNvSpPr>
            <a:spLocks noGrp="1"/>
          </p:cNvSpPr>
          <p:nvPr>
            <p:ph idx="1"/>
          </p:nvPr>
        </p:nvSpPr>
        <p:spPr>
          <a:xfrm>
            <a:off x="409575" y="819150"/>
            <a:ext cx="11515725" cy="5924550"/>
          </a:xfrm>
        </p:spPr>
        <p:txBody>
          <a:bodyPr>
            <a:normAutofit fontScale="70000" lnSpcReduction="20000"/>
          </a:bodyPr>
          <a:lstStyle/>
          <a:p>
            <a:pPr marL="0" indent="0">
              <a:buNone/>
            </a:pPr>
            <a:r>
              <a:rPr lang="it-IT" dirty="0"/>
              <a:t>Con la Risposta n.10 del 25.01.20219, l’Agenzia delle Entrate dispone l’esclusione dei </a:t>
            </a:r>
            <a:r>
              <a:rPr lang="it-IT" i="1" dirty="0"/>
              <a:t>benefit ad personam</a:t>
            </a:r>
            <a:r>
              <a:rPr lang="it-IT" dirty="0"/>
              <a:t> dal regime fiscale agevolato dedicato ai piani di welfare aziendale. In particolare devono considerarsi esclusi dall’applicazione delle agevolazioni, e concorrono quindi in pieno alla formazione del reddito imponibile, i benefit destinati all’amministratore unico di società e al direttore di sala. </a:t>
            </a:r>
          </a:p>
          <a:p>
            <a:pPr marL="0" indent="0">
              <a:buNone/>
            </a:pPr>
            <a:r>
              <a:rPr lang="it-IT" dirty="0"/>
              <a:t>Al giudizio dell’AE è stato sottoposto un PWA strutturato in tre benefit, diversificati in base a categorie omogenee, e riconosciuti sulla base di uno specifico regolamento aziendale predisposto unilateralmente dal datore di lavoro in adempimento di un obbligo negoziale. Il piano di welfare prevede: </a:t>
            </a:r>
          </a:p>
          <a:p>
            <a:pPr marL="0" indent="0">
              <a:buNone/>
            </a:pPr>
            <a:r>
              <a:rPr lang="it-IT" dirty="0"/>
              <a:t>1. Una </a:t>
            </a:r>
            <a:r>
              <a:rPr lang="it-IT" b="1" dirty="0"/>
              <a:t>prima categoria</a:t>
            </a:r>
            <a:r>
              <a:rPr lang="it-IT" dirty="0"/>
              <a:t>, quella dei </a:t>
            </a:r>
            <a:r>
              <a:rPr lang="it-IT" b="1" dirty="0"/>
              <a:t>manager</a:t>
            </a:r>
            <a:r>
              <a:rPr lang="it-IT" dirty="0"/>
              <a:t>, composta dall’amministratore unico e dal direttore di sala, avrà diritto all’assistenza domiciliare ai familiari anziani previa convenzione con struttura privata specializzata in servizi socio-assistenziali, in aggiunta ad un corso privato di lingua per i figli. </a:t>
            </a:r>
          </a:p>
          <a:p>
            <a:pPr marL="0" indent="0">
              <a:buNone/>
            </a:pPr>
            <a:r>
              <a:rPr lang="it-IT" dirty="0"/>
              <a:t>2. La </a:t>
            </a:r>
            <a:r>
              <a:rPr lang="it-IT" b="1" dirty="0"/>
              <a:t>seconda categoria</a:t>
            </a:r>
            <a:r>
              <a:rPr lang="it-IT" dirty="0"/>
              <a:t>, quella degli </a:t>
            </a:r>
            <a:r>
              <a:rPr lang="it-IT" b="1" dirty="0"/>
              <a:t>addetti sala</a:t>
            </a:r>
            <a:r>
              <a:rPr lang="it-IT" dirty="0"/>
              <a:t>, inclusiva di un somministrato e uno stagista, avrà diritto ad un servizio di check-up cardiaco presso una struttura socio-sanitaria.</a:t>
            </a:r>
          </a:p>
          <a:p>
            <a:pPr marL="0" indent="0">
              <a:buNone/>
            </a:pPr>
            <a:r>
              <a:rPr lang="it-IT" dirty="0"/>
              <a:t>IL QUESITO: </a:t>
            </a:r>
          </a:p>
          <a:p>
            <a:pPr marL="0" indent="0">
              <a:buNone/>
            </a:pPr>
            <a:r>
              <a:rPr lang="it-IT" dirty="0"/>
              <a:t>L’interpellante propone due quesiti distinti. Vale a dire se: </a:t>
            </a:r>
          </a:p>
          <a:p>
            <a:pPr marL="0" indent="0">
              <a:buNone/>
            </a:pPr>
            <a:r>
              <a:rPr lang="it-IT" dirty="0"/>
              <a:t>1. Il regime di esclusione previsto dall’art. 51, c. 2, lett. f) e f-bis) del TUIR sia applicabile anche a favore dei redditi assimilati, nonché ai somministrati? </a:t>
            </a:r>
          </a:p>
          <a:p>
            <a:pPr marL="0" indent="0">
              <a:buNone/>
            </a:pPr>
            <a:r>
              <a:rPr lang="it-IT" dirty="0"/>
              <a:t>2. I costi legati al riconoscimento dei benefit offerti, sono deducibili dal reddito d’impresa ai sensi dell’art. 95 TUIR, in quanto costi relativi a prestazioni utilizzabili da categorie omogenee di dipendenti, in conformità a disposizioni di regolamento aziendale in adempimento di un obbligo negoziale? </a:t>
            </a:r>
          </a:p>
          <a:p>
            <a:endParaRPr lang="it-IT" dirty="0"/>
          </a:p>
        </p:txBody>
      </p:sp>
    </p:spTree>
    <p:extLst>
      <p:ext uri="{BB962C8B-B14F-4D97-AF65-F5344CB8AC3E}">
        <p14:creationId xmlns:p14="http://schemas.microsoft.com/office/powerpoint/2010/main" val="284638784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EF03FA1-C080-4F52-98B1-69B3C81BE4C4}"/>
              </a:ext>
            </a:extLst>
          </p:cNvPr>
          <p:cNvSpPr>
            <a:spLocks noGrp="1"/>
          </p:cNvSpPr>
          <p:nvPr>
            <p:ph type="title"/>
          </p:nvPr>
        </p:nvSpPr>
        <p:spPr>
          <a:xfrm>
            <a:off x="381000" y="269876"/>
            <a:ext cx="10515600" cy="315912"/>
          </a:xfrm>
        </p:spPr>
        <p:txBody>
          <a:bodyPr>
            <a:normAutofit fontScale="90000"/>
          </a:bodyPr>
          <a:lstStyle/>
          <a:p>
            <a:r>
              <a:rPr lang="it-IT" dirty="0">
                <a:solidFill>
                  <a:srgbClr val="FF0000"/>
                </a:solidFill>
              </a:rPr>
              <a:t>Risoluzione AE n.10/2019 (2018)</a:t>
            </a:r>
          </a:p>
        </p:txBody>
      </p:sp>
      <p:sp>
        <p:nvSpPr>
          <p:cNvPr id="3" name="Segnaposto contenuto 2">
            <a:extLst>
              <a:ext uri="{FF2B5EF4-FFF2-40B4-BE49-F238E27FC236}">
                <a16:creationId xmlns:a16="http://schemas.microsoft.com/office/drawing/2014/main" xmlns="" id="{59BFE34A-D4FD-431D-B6DE-C32D38086526}"/>
              </a:ext>
            </a:extLst>
          </p:cNvPr>
          <p:cNvSpPr>
            <a:spLocks noGrp="1"/>
          </p:cNvSpPr>
          <p:nvPr>
            <p:ph idx="1"/>
          </p:nvPr>
        </p:nvSpPr>
        <p:spPr>
          <a:xfrm>
            <a:off x="381000" y="819150"/>
            <a:ext cx="11544300" cy="5924550"/>
          </a:xfrm>
        </p:spPr>
        <p:txBody>
          <a:bodyPr>
            <a:normAutofit fontScale="62500" lnSpcReduction="20000"/>
          </a:bodyPr>
          <a:lstStyle/>
          <a:p>
            <a:pPr marL="0" indent="0">
              <a:buNone/>
            </a:pPr>
            <a:r>
              <a:rPr lang="it-IT" dirty="0"/>
              <a:t>IL PARERE DELL’AGENZIA NELLA RISPOSTA N. 10/2018: </a:t>
            </a:r>
          </a:p>
          <a:p>
            <a:pPr marL="0" indent="0">
              <a:buNone/>
            </a:pPr>
            <a:r>
              <a:rPr lang="it-IT" dirty="0"/>
              <a:t>Avendo riguardo al </a:t>
            </a:r>
            <a:r>
              <a:rPr lang="it-IT" b="1" dirty="0"/>
              <a:t>primo quesito</a:t>
            </a:r>
            <a:r>
              <a:rPr lang="it-IT" dirty="0"/>
              <a:t>, la disciplina dei piani di welfare aziendale prevede </a:t>
            </a:r>
            <a:r>
              <a:rPr lang="it-IT" i="1" dirty="0"/>
              <a:t>” l’esclusione dalla formazione del reddito di alcuni benefit riconosciuti dal datore di lavoro volontariamente o in conformità a disposizioni di contratto, accordo o di regolamento aziendale, offerti alla generalità dei dipendenti o a categorie di dipendenti e ai loro familiari.”</a:t>
            </a:r>
            <a:r>
              <a:rPr lang="it-IT" dirty="0"/>
              <a:t> Affinché sia applicabile l’esenzione devono ricorrere congiuntamente, tra l’altro, le seguenti condizioni: </a:t>
            </a:r>
          </a:p>
          <a:p>
            <a:pPr marL="0" indent="0">
              <a:buNone/>
            </a:pPr>
            <a:r>
              <a:rPr lang="it-IT" dirty="0"/>
              <a:t>1) le opere e i servizi devono essere messi a disposizione della generalità dei dipendenti o di categorie di dipendenti; </a:t>
            </a:r>
          </a:p>
          <a:p>
            <a:pPr marL="0" indent="0">
              <a:buNone/>
            </a:pPr>
            <a:r>
              <a:rPr lang="it-IT" dirty="0"/>
              <a:t>2) le opere e servizi devono riguardare esclusivamente erogazioni in natura e non erogazioni sostitutive in denaro; </a:t>
            </a:r>
          </a:p>
          <a:p>
            <a:pPr marL="0" indent="0">
              <a:buNone/>
            </a:pPr>
            <a:r>
              <a:rPr lang="it-IT" dirty="0"/>
              <a:t>3) le opere e i servizi devono perseguire specifiche finalità di educazione, istruzione, ricreazione, assistenza sociale o culto. </a:t>
            </a:r>
          </a:p>
          <a:p>
            <a:pPr marL="0" indent="0">
              <a:buNone/>
            </a:pPr>
            <a:r>
              <a:rPr lang="it-IT" dirty="0"/>
              <a:t>L’Agenzia delle Entrate ritiene che per i benefit riconosciuti alla </a:t>
            </a:r>
            <a:r>
              <a:rPr lang="it-IT" b="1" dirty="0"/>
              <a:t>seconda categoria</a:t>
            </a:r>
            <a:r>
              <a:rPr lang="it-IT" dirty="0"/>
              <a:t>, quella degli </a:t>
            </a:r>
            <a:r>
              <a:rPr lang="it-IT" b="1" dirty="0"/>
              <a:t>addetti alla sala</a:t>
            </a:r>
            <a:r>
              <a:rPr lang="it-IT" dirty="0"/>
              <a:t>, sono ravvisabili le suddette condizioni ed è quindi applicabile il regime agevolato. L’agevolazione, infatti, è riconosciuta per i servizi “welfare” offerti alla </a:t>
            </a:r>
            <a:r>
              <a:rPr lang="it-IT" i="1" dirty="0"/>
              <a:t>“ generalità di dipendenti”</a:t>
            </a:r>
            <a:r>
              <a:rPr lang="it-IT" dirty="0"/>
              <a:t> o a</a:t>
            </a:r>
            <a:r>
              <a:rPr lang="it-IT" i="1" dirty="0"/>
              <a:t> “ categorie di dipendenti”</a:t>
            </a:r>
            <a:r>
              <a:rPr lang="it-IT" dirty="0"/>
              <a:t>. </a:t>
            </a:r>
          </a:p>
          <a:p>
            <a:pPr marL="0" indent="0">
              <a:buNone/>
            </a:pPr>
            <a:r>
              <a:rPr lang="it-IT" dirty="0"/>
              <a:t>Con quest’ultima espressione si intendono le categorie previste dal codice civile (dirigenti, quadri, impiegati, operai), ma anche tutti i dipendenti di un certo tipo ( ad esempio, tutti i dipendenti di un certo livello o di una certa qualifica, ovvero tutti gli operai del turno di notte ecc.), </a:t>
            </a:r>
            <a:r>
              <a:rPr lang="it-IT" i="1" dirty="0"/>
              <a:t>purché tali inquadramenti siano sufficienti a impedire in senso teorico l’attribuzione dei benefit “ad personam” in esenzione totale o parziale da imposte </a:t>
            </a:r>
            <a:r>
              <a:rPr lang="it-IT" dirty="0"/>
              <a:t>(cfr. circ. n.5 del 23.03.2018) </a:t>
            </a:r>
          </a:p>
          <a:p>
            <a:pPr marL="0" indent="0">
              <a:buNone/>
            </a:pPr>
            <a:r>
              <a:rPr lang="it-IT" dirty="0"/>
              <a:t>Il regime di favore ex art.51, comma 2 del TUIR è invece escluso per la </a:t>
            </a:r>
            <a:r>
              <a:rPr lang="it-IT" b="1" dirty="0"/>
              <a:t>prima categoria</a:t>
            </a:r>
            <a:r>
              <a:rPr lang="it-IT" dirty="0"/>
              <a:t>, quella dei manager (amministratore e direttore di sala). La qualifica dell’</a:t>
            </a:r>
            <a:r>
              <a:rPr lang="it-IT" b="1" dirty="0"/>
              <a:t>amministratore unico</a:t>
            </a:r>
            <a:r>
              <a:rPr lang="it-IT" dirty="0"/>
              <a:t> non è considerata compatibile con la condizione di lavoratore subordinato. Mancando la qualificazione del rapporto dipendente il regime agevolativo per il welfare aziendale deve essere escluso. Per il </a:t>
            </a:r>
            <a:r>
              <a:rPr lang="it-IT" b="1" dirty="0"/>
              <a:t>direttore</a:t>
            </a:r>
            <a:r>
              <a:rPr lang="it-IT" dirty="0"/>
              <a:t>, il regime di favore deve essere comunque escluso dal momento che i benefit in suo favore configurano un’offerta</a:t>
            </a:r>
            <a:r>
              <a:rPr lang="it-IT" i="1" dirty="0"/>
              <a:t> “ad personam”</a:t>
            </a:r>
            <a:r>
              <a:rPr lang="it-IT" dirty="0"/>
              <a:t>, atteso che gli stessi benefit non sono riconosciuti ad altri destinatari. </a:t>
            </a:r>
          </a:p>
          <a:p>
            <a:pPr marL="0" indent="0">
              <a:buNone/>
            </a:pPr>
            <a:r>
              <a:rPr lang="it-IT" dirty="0"/>
              <a:t>Infine per quanto riguarda il </a:t>
            </a:r>
            <a:r>
              <a:rPr lang="it-IT" b="1" dirty="0"/>
              <a:t>secondo quesito</a:t>
            </a:r>
            <a:r>
              <a:rPr lang="it-IT" dirty="0"/>
              <a:t>, la regolamentazione aziendale consente di ammettere per tutti i costi legati ai benefit offerti nel piano di welfare aziendale, la deducibilità integrale nella determinazione del reddito d’impresa. </a:t>
            </a:r>
          </a:p>
          <a:p>
            <a:endParaRPr lang="it-IT" dirty="0"/>
          </a:p>
        </p:txBody>
      </p:sp>
    </p:spTree>
    <p:extLst>
      <p:ext uri="{BB962C8B-B14F-4D97-AF65-F5344CB8AC3E}">
        <p14:creationId xmlns:p14="http://schemas.microsoft.com/office/powerpoint/2010/main" val="90301938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3EB86BA-ED2A-4146-97D0-C643A4CB2716}"/>
              </a:ext>
            </a:extLst>
          </p:cNvPr>
          <p:cNvSpPr>
            <a:spLocks noGrp="1"/>
          </p:cNvSpPr>
          <p:nvPr>
            <p:ph type="title"/>
          </p:nvPr>
        </p:nvSpPr>
        <p:spPr/>
        <p:txBody>
          <a:bodyPr/>
          <a:lstStyle/>
          <a:p>
            <a:r>
              <a:rPr lang="it-IT" dirty="0">
                <a:solidFill>
                  <a:srgbClr val="FF0000"/>
                </a:solidFill>
              </a:rPr>
              <a:t>Risoluzione AE n.10/2019 (2018)</a:t>
            </a:r>
            <a:endParaRPr lang="it-IT" dirty="0"/>
          </a:p>
        </p:txBody>
      </p:sp>
      <p:sp>
        <p:nvSpPr>
          <p:cNvPr id="3" name="Segnaposto contenuto 2">
            <a:extLst>
              <a:ext uri="{FF2B5EF4-FFF2-40B4-BE49-F238E27FC236}">
                <a16:creationId xmlns:a16="http://schemas.microsoft.com/office/drawing/2014/main" xmlns="" id="{297704CF-273A-46B6-83AA-E85444C71C06}"/>
              </a:ext>
            </a:extLst>
          </p:cNvPr>
          <p:cNvSpPr>
            <a:spLocks noGrp="1"/>
          </p:cNvSpPr>
          <p:nvPr>
            <p:ph idx="1"/>
          </p:nvPr>
        </p:nvSpPr>
        <p:spPr/>
        <p:txBody>
          <a:bodyPr>
            <a:normAutofit fontScale="92500" lnSpcReduction="10000"/>
          </a:bodyPr>
          <a:lstStyle/>
          <a:p>
            <a:r>
              <a:rPr lang="it-IT" dirty="0"/>
              <a:t>Osservazioni critiche</a:t>
            </a:r>
          </a:p>
          <a:p>
            <a:r>
              <a:rPr lang="it-IT" dirty="0"/>
              <a:t>Cosa c’entra la teoria dell’immedesimazione organica nel caso dell’amministratore unico, visto che non si trattava di amministratore-dipendente, ma di un soggetto che (in quanto amministratore unico) percepisce un reddito assimilato al lavoro dipendente (art.50 Tuir) ?</a:t>
            </a:r>
          </a:p>
          <a:p>
            <a:r>
              <a:rPr lang="it-IT" dirty="0"/>
              <a:t>Peraltro, non si comprende perché per lo stagista (che produce parimenti reddito assimilato ex art.50) l’AE ne ha invece (giustamente) riconosciuto la legittima riconducibilità alla disciplina dell’art.51 comma 2.</a:t>
            </a:r>
          </a:p>
          <a:p>
            <a:r>
              <a:rPr lang="it-IT" dirty="0"/>
              <a:t>La non riconducibilità al concetto di «categoria» del direttore di sala solo perché è l’unica figura con tale mansione in azienda non ha alcuna spiegazione logica ed è palesemente discriminatoria. </a:t>
            </a:r>
          </a:p>
        </p:txBody>
      </p:sp>
      <p:pic>
        <p:nvPicPr>
          <p:cNvPr id="4" name="Picture 5" descr="ANd9GcQN5zijPD52rqJB-C3QH5o9YyOG8zSf0x6Dhk3yxeIrymZ5HoJjPA">
            <a:extLst>
              <a:ext uri="{FF2B5EF4-FFF2-40B4-BE49-F238E27FC236}">
                <a16:creationId xmlns:a16="http://schemas.microsoft.com/office/drawing/2014/main" xmlns="" id="{DEC11389-2FCD-4AF7-A73C-AC3E98BDDB3E}"/>
              </a:ext>
            </a:extLst>
          </p:cNvPr>
          <p:cNvPicPr>
            <a:picLocks noChangeAspect="1" noChangeArrowheads="1"/>
          </p:cNvPicPr>
          <p:nvPr/>
        </p:nvPicPr>
        <p:blipFill>
          <a:blip r:embed="rId2"/>
          <a:srcRect/>
          <a:stretch>
            <a:fillRect/>
          </a:stretch>
        </p:blipFill>
        <p:spPr bwMode="auto">
          <a:xfrm>
            <a:off x="8860154" y="537368"/>
            <a:ext cx="1584326" cy="1606392"/>
          </a:xfrm>
          <a:prstGeom prst="rect">
            <a:avLst/>
          </a:prstGeom>
          <a:noFill/>
          <a:ln w="9525">
            <a:noFill/>
            <a:miter lim="800000"/>
            <a:headEnd/>
            <a:tailEnd/>
          </a:ln>
        </p:spPr>
      </p:pic>
    </p:spTree>
    <p:extLst>
      <p:ext uri="{BB962C8B-B14F-4D97-AF65-F5344CB8AC3E}">
        <p14:creationId xmlns:p14="http://schemas.microsoft.com/office/powerpoint/2010/main" val="1434155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olo 5"/>
          <p:cNvSpPr>
            <a:spLocks noGrp="1"/>
          </p:cNvSpPr>
          <p:nvPr>
            <p:ph type="title"/>
          </p:nvPr>
        </p:nvSpPr>
        <p:spPr/>
        <p:txBody>
          <a:bodyPr/>
          <a:lstStyle/>
          <a:p>
            <a:pPr eaLnBrk="1" hangingPunct="1"/>
            <a:r>
              <a:rPr lang="it-IT" altLang="it-IT"/>
              <a:t>Welfare contrattuale</a:t>
            </a:r>
          </a:p>
        </p:txBody>
      </p:sp>
      <p:sp>
        <p:nvSpPr>
          <p:cNvPr id="4" name="Rettangolo 3"/>
          <p:cNvSpPr/>
          <p:nvPr/>
        </p:nvSpPr>
        <p:spPr>
          <a:xfrm>
            <a:off x="2259106" y="2433638"/>
            <a:ext cx="1723137" cy="4141973"/>
          </a:xfrm>
          <a:prstGeom prst="rect">
            <a:avLst/>
          </a:prstGeom>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sp>
        <p:nvSpPr>
          <p:cNvPr id="41988" name="CasellaDiTesto 4"/>
          <p:cNvSpPr txBox="1">
            <a:spLocks noChangeArrowheads="1"/>
          </p:cNvSpPr>
          <p:nvPr/>
        </p:nvSpPr>
        <p:spPr bwMode="auto">
          <a:xfrm>
            <a:off x="2438401" y="2889250"/>
            <a:ext cx="16033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b="1" dirty="0">
                <a:solidFill>
                  <a:srgbClr val="FFFFFF"/>
                </a:solidFill>
                <a:latin typeface="Calibri" panose="020F0502020204030204" pitchFamily="34" charset="0"/>
              </a:rPr>
              <a:t>Welfare contrattuale (insieme di servizi, utilità e prestazioni di carattere non monetario, a complemento dei trattamenti retributiv</a:t>
            </a:r>
            <a:r>
              <a:rPr lang="it-IT" altLang="it-IT" dirty="0">
                <a:solidFill>
                  <a:srgbClr val="FFFFFF"/>
                </a:solidFill>
                <a:latin typeface="Calibri" panose="020F0502020204030204" pitchFamily="34" charset="0"/>
              </a:rPr>
              <a:t>i)</a:t>
            </a:r>
          </a:p>
        </p:txBody>
      </p:sp>
      <p:cxnSp>
        <p:nvCxnSpPr>
          <p:cNvPr id="9" name="Connettore 2 8"/>
          <p:cNvCxnSpPr/>
          <p:nvPr/>
        </p:nvCxnSpPr>
        <p:spPr>
          <a:xfrm flipV="1">
            <a:off x="4035425" y="2889251"/>
            <a:ext cx="896938" cy="8731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a:off x="4035426" y="3862388"/>
            <a:ext cx="873125" cy="7731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ttangolo 11"/>
          <p:cNvSpPr/>
          <p:nvPr/>
        </p:nvSpPr>
        <p:spPr>
          <a:xfrm>
            <a:off x="4932364" y="2451101"/>
            <a:ext cx="4376737" cy="796925"/>
          </a:xfrm>
          <a:prstGeom prst="rect">
            <a:avLst/>
          </a:prstGeom>
          <a:solidFill>
            <a:schemeClr val="accent1">
              <a:lumMod val="40000"/>
              <a:lumOff val="60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sp>
        <p:nvSpPr>
          <p:cNvPr id="13" name="Rettangolo 12"/>
          <p:cNvSpPr/>
          <p:nvPr/>
        </p:nvSpPr>
        <p:spPr>
          <a:xfrm>
            <a:off x="4835525" y="4198938"/>
            <a:ext cx="4376738" cy="1079500"/>
          </a:xfrm>
          <a:prstGeom prst="rect">
            <a:avLst/>
          </a:prstGeom>
          <a:solidFill>
            <a:schemeClr val="accent1">
              <a:lumMod val="40000"/>
              <a:lumOff val="60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sp>
        <p:nvSpPr>
          <p:cNvPr id="41993" name="CasellaDiTesto 14"/>
          <p:cNvSpPr txBox="1">
            <a:spLocks noChangeArrowheads="1"/>
          </p:cNvSpPr>
          <p:nvPr/>
        </p:nvSpPr>
        <p:spPr bwMode="auto">
          <a:xfrm>
            <a:off x="5122863" y="2433639"/>
            <a:ext cx="38020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b="1">
                <a:solidFill>
                  <a:srgbClr val="000000"/>
                </a:solidFill>
                <a:latin typeface="Calibri" panose="020F0502020204030204" pitchFamily="34" charset="0"/>
              </a:rPr>
              <a:t>CCNL</a:t>
            </a:r>
            <a:r>
              <a:rPr lang="it-IT" altLang="it-IT">
                <a:solidFill>
                  <a:srgbClr val="000000"/>
                </a:solidFill>
                <a:latin typeface="Calibri" panose="020F0502020204030204" pitchFamily="34" charset="0"/>
              </a:rPr>
              <a:t>: fondi di previdenza complementare, fondi di assistenza sanitaria, enti bilaterali</a:t>
            </a:r>
          </a:p>
        </p:txBody>
      </p:sp>
      <p:sp>
        <p:nvSpPr>
          <p:cNvPr id="41994" name="CasellaDiTesto 15"/>
          <p:cNvSpPr txBox="1">
            <a:spLocks noChangeArrowheads="1"/>
          </p:cNvSpPr>
          <p:nvPr/>
        </p:nvSpPr>
        <p:spPr bwMode="auto">
          <a:xfrm>
            <a:off x="5132389" y="4356100"/>
            <a:ext cx="3792537"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b="1">
                <a:solidFill>
                  <a:srgbClr val="000000"/>
                </a:solidFill>
                <a:latin typeface="Calibri" panose="020F0502020204030204" pitchFamily="34" charset="0"/>
              </a:rPr>
              <a:t>Contrattazione aziendale</a:t>
            </a:r>
            <a:r>
              <a:rPr lang="it-IT" altLang="it-IT">
                <a:solidFill>
                  <a:srgbClr val="000000"/>
                </a:solidFill>
                <a:latin typeface="Calibri" panose="020F0502020204030204" pitchFamily="34" charset="0"/>
              </a:rPr>
              <a:t>: piani di Welfare Aziendale (PWA), servizi di trasporto etc.</a:t>
            </a:r>
          </a:p>
        </p:txBody>
      </p:sp>
    </p:spTree>
    <p:extLst>
      <p:ext uri="{BB962C8B-B14F-4D97-AF65-F5344CB8AC3E}">
        <p14:creationId xmlns:p14="http://schemas.microsoft.com/office/powerpoint/2010/main" val="800377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800" dirty="0">
                <a:solidFill>
                  <a:prstClr val="black"/>
                </a:solidFill>
                <a:latin typeface="Calibri" panose="020F0502020204030204"/>
                <a:ea typeface="+mn-ea"/>
                <a:cs typeface="+mn-cs"/>
              </a:rPr>
              <a:t>Work-life balance</a:t>
            </a:r>
            <a:endParaRPr lang="it-IT" sz="4800" dirty="0"/>
          </a:p>
        </p:txBody>
      </p:sp>
      <p:sp>
        <p:nvSpPr>
          <p:cNvPr id="3" name="Segnaposto contenuto 2"/>
          <p:cNvSpPr>
            <a:spLocks noGrp="1"/>
          </p:cNvSpPr>
          <p:nvPr>
            <p:ph idx="1"/>
          </p:nvPr>
        </p:nvSpPr>
        <p:spPr/>
        <p:txBody>
          <a:bodyPr>
            <a:normAutofit/>
          </a:bodyPr>
          <a:lstStyle/>
          <a:p>
            <a:r>
              <a:rPr lang="it-IT" dirty="0"/>
              <a:t>Mira alla ricerca di un equilibrio fra la vita lavorativa e quella personale, con il conseguente focus sulla flessibilità oraria. In quest’ottica vanno citati i  permessi  retribuiti  (per  motivi  famigliari),  congedi  parentali  o  rimborso  dei  costi  legati  alla gestione dei figli o, in alternativa, la presenza di un asilo nido aziendale. </a:t>
            </a:r>
          </a:p>
          <a:p>
            <a:r>
              <a:rPr lang="it-IT" dirty="0"/>
              <a:t>Sono  previsti,  inoltre,  servizi  relativi  all’assistenza  medica  e  sanitaria  che  si  configurano, prevalentemente, come supporti economici o vere e proprie prestazioni che non richiedono al dipendente un esborso economico; mentre formazione e istruzione solo recentemente sono state riconosciute come benefits.</a:t>
            </a:r>
          </a:p>
        </p:txBody>
      </p:sp>
    </p:spTree>
    <p:extLst>
      <p:ext uri="{BB962C8B-B14F-4D97-AF65-F5344CB8AC3E}">
        <p14:creationId xmlns:p14="http://schemas.microsoft.com/office/powerpoint/2010/main" val="3789495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800" dirty="0">
                <a:solidFill>
                  <a:prstClr val="black"/>
                </a:solidFill>
                <a:latin typeface="Calibri" panose="020F0502020204030204"/>
                <a:ea typeface="+mn-ea"/>
                <a:cs typeface="+mn-cs"/>
              </a:rPr>
              <a:t>Work-life balance</a:t>
            </a:r>
            <a:endParaRPr lang="it-IT" sz="4800" dirty="0"/>
          </a:p>
        </p:txBody>
      </p:sp>
      <p:sp>
        <p:nvSpPr>
          <p:cNvPr id="3" name="Segnaposto contenuto 2"/>
          <p:cNvSpPr>
            <a:spLocks noGrp="1"/>
          </p:cNvSpPr>
          <p:nvPr>
            <p:ph idx="1"/>
          </p:nvPr>
        </p:nvSpPr>
        <p:spPr/>
        <p:txBody>
          <a:bodyPr>
            <a:normAutofit/>
          </a:bodyPr>
          <a:lstStyle/>
          <a:p>
            <a:r>
              <a:rPr lang="it-IT" dirty="0"/>
              <a:t>Per gli anni 2017 e 2018 era previsto un beneficio contributivo a favore di chi attuava misure di work-life balance </a:t>
            </a:r>
            <a:r>
              <a:rPr lang="it-IT" dirty="0">
                <a:solidFill>
                  <a:srgbClr val="FF0000"/>
                </a:solidFill>
              </a:rPr>
              <a:t>(DM 12.09.2017)</a:t>
            </a:r>
          </a:p>
        </p:txBody>
      </p:sp>
    </p:spTree>
    <p:extLst>
      <p:ext uri="{BB962C8B-B14F-4D97-AF65-F5344CB8AC3E}">
        <p14:creationId xmlns:p14="http://schemas.microsoft.com/office/powerpoint/2010/main" val="3077356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olo 1"/>
          <p:cNvSpPr>
            <a:spLocks noGrp="1"/>
          </p:cNvSpPr>
          <p:nvPr>
            <p:ph type="title"/>
          </p:nvPr>
        </p:nvSpPr>
        <p:spPr>
          <a:xfrm>
            <a:off x="2152650" y="1122364"/>
            <a:ext cx="7886700" cy="993775"/>
          </a:xfrm>
        </p:spPr>
        <p:txBody>
          <a:bodyPr/>
          <a:lstStyle/>
          <a:p>
            <a:pPr algn="ctr" eaLnBrk="1" hangingPunct="1"/>
            <a:r>
              <a:rPr lang="it-IT" altLang="it-IT"/>
              <a:t>Conciliazione vita-lavoro</a:t>
            </a:r>
          </a:p>
        </p:txBody>
      </p:sp>
      <p:sp>
        <p:nvSpPr>
          <p:cNvPr id="44035" name="Segnaposto contenuto 2"/>
          <p:cNvSpPr>
            <a:spLocks noGrp="1"/>
          </p:cNvSpPr>
          <p:nvPr>
            <p:ph idx="1"/>
          </p:nvPr>
        </p:nvSpPr>
        <p:spPr>
          <a:xfrm>
            <a:off x="2152650" y="1946275"/>
            <a:ext cx="7886700" cy="3513138"/>
          </a:xfrm>
        </p:spPr>
        <p:txBody>
          <a:bodyPr/>
          <a:lstStyle/>
          <a:p>
            <a:pPr marL="0" indent="0">
              <a:buNone/>
            </a:pPr>
            <a:endParaRPr lang="it-IT" altLang="it-IT"/>
          </a:p>
          <a:p>
            <a:pPr marL="0" indent="0">
              <a:buNone/>
            </a:pPr>
            <a:endParaRPr lang="it-IT" altLang="it-IT"/>
          </a:p>
        </p:txBody>
      </p:sp>
      <p:sp>
        <p:nvSpPr>
          <p:cNvPr id="4" name="Rettangolo 3"/>
          <p:cNvSpPr/>
          <p:nvPr/>
        </p:nvSpPr>
        <p:spPr>
          <a:xfrm>
            <a:off x="2432051" y="2125664"/>
            <a:ext cx="7210425" cy="415925"/>
          </a:xfrm>
          <a:prstGeom prst="rect">
            <a:avLst/>
          </a:prstGeom>
          <a:solidFill>
            <a:schemeClr val="bg1"/>
          </a:solidFill>
          <a:ln>
            <a:solidFill>
              <a:schemeClr val="tx1"/>
            </a:solid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sp>
        <p:nvSpPr>
          <p:cNvPr id="44037" name="CasellaDiTesto 5"/>
          <p:cNvSpPr txBox="1">
            <a:spLocks noChangeArrowheads="1"/>
          </p:cNvSpPr>
          <p:nvPr/>
        </p:nvSpPr>
        <p:spPr bwMode="auto">
          <a:xfrm>
            <a:off x="4811713" y="2195513"/>
            <a:ext cx="4646612"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500" b="1">
                <a:solidFill>
                  <a:srgbClr val="000000"/>
                </a:solidFill>
                <a:latin typeface="Calibri" panose="020F0502020204030204" pitchFamily="34" charset="0"/>
              </a:rPr>
              <a:t>Strumenti per la realizzazione</a:t>
            </a:r>
            <a:endParaRPr lang="it-IT" altLang="it-IT" b="1">
              <a:solidFill>
                <a:srgbClr val="000000"/>
              </a:solidFill>
              <a:latin typeface="Calibri" panose="020F0502020204030204" pitchFamily="34" charset="0"/>
            </a:endParaRPr>
          </a:p>
        </p:txBody>
      </p:sp>
      <p:sp>
        <p:nvSpPr>
          <p:cNvPr id="7" name="Freccia in giù 6"/>
          <p:cNvSpPr/>
          <p:nvPr/>
        </p:nvSpPr>
        <p:spPr>
          <a:xfrm>
            <a:off x="5719763" y="2665413"/>
            <a:ext cx="635000" cy="785812"/>
          </a:xfrm>
          <a:prstGeom prst="downArrow">
            <a:avLst/>
          </a:prstGeom>
          <a:solidFill>
            <a:schemeClr val="accent1">
              <a:lumMod val="75000"/>
            </a:schemeClr>
          </a:solidFill>
          <a:ln>
            <a:solidFill>
              <a:schemeClr val="tx1"/>
            </a:solid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sp>
        <p:nvSpPr>
          <p:cNvPr id="8" name="Rettangolo 7"/>
          <p:cNvSpPr/>
          <p:nvPr/>
        </p:nvSpPr>
        <p:spPr>
          <a:xfrm>
            <a:off x="2432051" y="3575050"/>
            <a:ext cx="7210425" cy="3022600"/>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sp>
        <p:nvSpPr>
          <p:cNvPr id="44040" name="CasellaDiTesto 8"/>
          <p:cNvSpPr txBox="1">
            <a:spLocks noChangeArrowheads="1"/>
          </p:cNvSpPr>
          <p:nvPr/>
        </p:nvSpPr>
        <p:spPr bwMode="auto">
          <a:xfrm>
            <a:off x="2541589" y="3776663"/>
            <a:ext cx="7108825"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Calibri Light" panose="020F0302020204030204" pitchFamily="34" charset="0"/>
              <a:buAutoNum type="arabicPeriod"/>
            </a:pPr>
            <a:r>
              <a:rPr lang="it-IT" altLang="it-IT" b="1">
                <a:solidFill>
                  <a:srgbClr val="000000"/>
                </a:solidFill>
                <a:latin typeface="Calibri" panose="020F0502020204030204" pitchFamily="34" charset="0"/>
              </a:rPr>
              <a:t>Servizi per la famiglia </a:t>
            </a:r>
            <a:r>
              <a:rPr lang="it-IT" altLang="it-IT">
                <a:solidFill>
                  <a:srgbClr val="000000"/>
                </a:solidFill>
                <a:latin typeface="Calibri" panose="020F0502020204030204" pitchFamily="34" charset="0"/>
              </a:rPr>
              <a:t>(assistenza domiciliare abbiano a carico persone disabili o anziani non autosufficienti); benefit per la spesa (voucher acquisto); voucher per l’assistenza a bambini e/o anziani;</a:t>
            </a:r>
          </a:p>
          <a:p>
            <a:pPr eaLnBrk="1" hangingPunct="1">
              <a:buFont typeface="Calibri Light" panose="020F0302020204030204" pitchFamily="34" charset="0"/>
              <a:buAutoNum type="arabicPeriod"/>
            </a:pPr>
            <a:r>
              <a:rPr lang="it-IT" altLang="it-IT" b="1">
                <a:solidFill>
                  <a:srgbClr val="000000"/>
                </a:solidFill>
                <a:latin typeface="Calibri" panose="020F0502020204030204" pitchFamily="34" charset="0"/>
              </a:rPr>
              <a:t>Servizi per l’infanzia </a:t>
            </a:r>
            <a:r>
              <a:rPr lang="it-IT" altLang="it-IT">
                <a:solidFill>
                  <a:srgbClr val="000000"/>
                </a:solidFill>
                <a:latin typeface="Calibri" panose="020F0502020204030204" pitchFamily="34" charset="0"/>
              </a:rPr>
              <a:t>(nidi aziendali eventualmente aperti al territorio, colonie estive, servizi di doposcuola, voucher baby sitting);</a:t>
            </a:r>
          </a:p>
          <a:p>
            <a:pPr eaLnBrk="1" hangingPunct="1">
              <a:buFont typeface="Calibri Light" panose="020F0302020204030204" pitchFamily="34" charset="0"/>
              <a:buAutoNum type="arabicPeriod"/>
            </a:pPr>
            <a:r>
              <a:rPr lang="it-IT" altLang="it-IT" b="1">
                <a:solidFill>
                  <a:srgbClr val="000000"/>
                </a:solidFill>
                <a:latin typeface="Calibri" panose="020F0502020204030204" pitchFamily="34" charset="0"/>
              </a:rPr>
              <a:t>Servizi di supporto all’attività scolastica dei figli </a:t>
            </a:r>
            <a:r>
              <a:rPr lang="it-IT" altLang="it-IT">
                <a:solidFill>
                  <a:srgbClr val="000000"/>
                </a:solidFill>
                <a:latin typeface="Calibri" panose="020F0502020204030204" pitchFamily="34" charset="0"/>
              </a:rPr>
              <a:t>(trasporto scolastico; centri estivi);</a:t>
            </a:r>
          </a:p>
          <a:p>
            <a:pPr eaLnBrk="1" hangingPunct="1">
              <a:buFont typeface="Calibri Light" panose="020F0302020204030204" pitchFamily="34" charset="0"/>
              <a:buAutoNum type="arabicPeriod"/>
            </a:pPr>
            <a:r>
              <a:rPr lang="it-IT" altLang="it-IT" b="1">
                <a:solidFill>
                  <a:srgbClr val="000000"/>
                </a:solidFill>
                <a:latin typeface="Calibri" panose="020F0502020204030204" pitchFamily="34" charset="0"/>
              </a:rPr>
              <a:t>Servizi sanitari e socio-sanitari </a:t>
            </a:r>
            <a:r>
              <a:rPr lang="it-IT" altLang="it-IT">
                <a:solidFill>
                  <a:srgbClr val="000000"/>
                </a:solidFill>
                <a:latin typeface="Calibri" panose="020F0502020204030204" pitchFamily="34" charset="0"/>
              </a:rPr>
              <a:t>(rimborso spese mediche; recapito farmaci; assistenza famigliare).</a:t>
            </a:r>
            <a:endParaRPr lang="it-IT" altLang="it-IT" b="1">
              <a:solidFill>
                <a:srgbClr val="000000"/>
              </a:solidFill>
              <a:latin typeface="Calibri" panose="020F0502020204030204" pitchFamily="34" charset="0"/>
            </a:endParaRPr>
          </a:p>
        </p:txBody>
      </p:sp>
    </p:spTree>
    <p:extLst>
      <p:ext uri="{BB962C8B-B14F-4D97-AF65-F5344CB8AC3E}">
        <p14:creationId xmlns:p14="http://schemas.microsoft.com/office/powerpoint/2010/main" val="906576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olo 1"/>
          <p:cNvSpPr>
            <a:spLocks noGrp="1"/>
          </p:cNvSpPr>
          <p:nvPr>
            <p:ph type="title"/>
          </p:nvPr>
        </p:nvSpPr>
        <p:spPr>
          <a:xfrm>
            <a:off x="1981200" y="274639"/>
            <a:ext cx="8229600" cy="796925"/>
          </a:xfrm>
        </p:spPr>
        <p:txBody>
          <a:bodyPr/>
          <a:lstStyle/>
          <a:p>
            <a:r>
              <a:rPr lang="it-IT" altLang="it-IT"/>
              <a:t>Vantaggi del Welfare aziendale</a:t>
            </a:r>
          </a:p>
        </p:txBody>
      </p:sp>
      <p:sp>
        <p:nvSpPr>
          <p:cNvPr id="38915" name="Segnaposto contenuto 2"/>
          <p:cNvSpPr>
            <a:spLocks noGrp="1"/>
          </p:cNvSpPr>
          <p:nvPr>
            <p:ph idx="1"/>
          </p:nvPr>
        </p:nvSpPr>
        <p:spPr>
          <a:xfrm>
            <a:off x="1981200" y="1143000"/>
            <a:ext cx="8229600" cy="5429250"/>
          </a:xfrm>
        </p:spPr>
        <p:txBody>
          <a:bodyPr>
            <a:normAutofit/>
          </a:bodyPr>
          <a:lstStyle/>
          <a:p>
            <a:pPr>
              <a:buFontTx/>
              <a:buNone/>
            </a:pPr>
            <a:r>
              <a:rPr lang="it-IT" altLang="it-IT" sz="1200" dirty="0"/>
              <a:t>	</a:t>
            </a:r>
            <a:r>
              <a:rPr lang="it-IT" altLang="it-IT" sz="2400" dirty="0"/>
              <a:t>Conoscere cos’è il Welfare ci permette di </a:t>
            </a:r>
            <a:r>
              <a:rPr lang="it-IT" altLang="it-IT" sz="2400" b="1" dirty="0"/>
              <a:t>comprendere quindi pienamente i vantaggi </a:t>
            </a:r>
            <a:r>
              <a:rPr lang="it-IT" altLang="it-IT" sz="2400" dirty="0"/>
              <a:t>che derivano dall’attivazione di un piano.</a:t>
            </a:r>
          </a:p>
          <a:p>
            <a:pPr>
              <a:buFontTx/>
              <a:buNone/>
            </a:pPr>
            <a:r>
              <a:rPr lang="it-IT" altLang="it-IT" sz="2400" dirty="0"/>
              <a:t>	I benefici sono molteplici e a favore di entrambe le parti in contratto (datore di lavoro e lavoratore).  </a:t>
            </a:r>
          </a:p>
          <a:p>
            <a:pPr>
              <a:buFontTx/>
              <a:buNone/>
            </a:pPr>
            <a:r>
              <a:rPr lang="it-IT" altLang="it-IT" sz="2400" dirty="0"/>
              <a:t>	Il Welfare Aziendale  consente di introdurre un sistema di servizi a sostegno del collaboratore, con vantaggi fiscali per l’azienda e il dipendente.</a:t>
            </a:r>
          </a:p>
          <a:p>
            <a:pPr>
              <a:buFontTx/>
              <a:buNone/>
            </a:pPr>
            <a:endParaRPr lang="it-IT" altLang="it-IT" sz="2400" dirty="0"/>
          </a:p>
          <a:p>
            <a:pPr>
              <a:buFontTx/>
              <a:buNone/>
            </a:pPr>
            <a:r>
              <a:rPr lang="it-IT" altLang="it-IT" sz="2400" dirty="0">
                <a:solidFill>
                  <a:srgbClr val="FF0000"/>
                </a:solidFill>
              </a:rPr>
              <a:t>Vedi slide successiva</a:t>
            </a:r>
            <a:endParaRPr lang="it-IT" altLang="it-IT" sz="1600" dirty="0">
              <a:solidFill>
                <a:srgbClr val="FF0000"/>
              </a:solidFill>
            </a:endParaRPr>
          </a:p>
          <a:p>
            <a:pPr>
              <a:buFontTx/>
              <a:buNone/>
            </a:pPr>
            <a:r>
              <a:rPr lang="it-IT" altLang="it-IT" sz="1600" dirty="0"/>
              <a:t>	</a:t>
            </a:r>
            <a:endParaRPr lang="it-IT" altLang="it-IT" sz="1200" dirty="0"/>
          </a:p>
        </p:txBody>
      </p:sp>
      <p:sp>
        <p:nvSpPr>
          <p:cNvPr id="2" name="Freccia in giù 1"/>
          <p:cNvSpPr/>
          <p:nvPr/>
        </p:nvSpPr>
        <p:spPr>
          <a:xfrm>
            <a:off x="5338482" y="4908177"/>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296219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1100818"/>
          </a:xfrm>
        </p:spPr>
        <p:txBody>
          <a:bodyPr>
            <a:normAutofit fontScale="90000"/>
          </a:bodyPr>
          <a:lstStyle/>
          <a:p>
            <a:pPr>
              <a:lnSpc>
                <a:spcPct val="115000"/>
              </a:lnSpc>
              <a:spcAft>
                <a:spcPts val="0"/>
              </a:spcAft>
            </a:pPr>
            <a:r>
              <a:rPr lang="it-IT" dirty="0">
                <a:effectLst/>
                <a:latin typeface="Calibri" panose="020F0502020204030204" pitchFamily="34" charset="0"/>
                <a:ea typeface="Calibri" panose="020F0502020204030204" pitchFamily="34" charset="0"/>
                <a:cs typeface="Times New Roman" panose="02020603050405020304" pitchFamily="18" charset="0"/>
              </a:rPr>
              <a:t>La correlazione tra redditività  e produttività aziendale e i vantaggi fiscali </a:t>
            </a:r>
            <a:br>
              <a:rPr lang="it-IT"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egnaposto contenuto 2"/>
          <p:cNvSpPr>
            <a:spLocks noGrp="1"/>
          </p:cNvSpPr>
          <p:nvPr>
            <p:ph idx="1"/>
          </p:nvPr>
        </p:nvSpPr>
        <p:spPr>
          <a:xfrm>
            <a:off x="838200" y="1690688"/>
            <a:ext cx="11049000" cy="5029425"/>
          </a:xfrm>
        </p:spPr>
        <p:txBody>
          <a:bodyPr>
            <a:normAutofit lnSpcReduction="10000"/>
          </a:bodyPr>
          <a:lstStyle/>
          <a:p>
            <a:pPr marL="0" indent="0">
              <a:buNone/>
            </a:pPr>
            <a:r>
              <a:rPr lang="it-IT" dirty="0"/>
              <a:t>Come si è detto, il welfare aziendale apporta all’impresa benefici fondamentali:  </a:t>
            </a:r>
          </a:p>
          <a:p>
            <a:pPr>
              <a:buFont typeface="Wingdings" panose="05000000000000000000" pitchFamily="2" charset="2"/>
              <a:buChar char="Ø"/>
            </a:pPr>
            <a:r>
              <a:rPr lang="it-IT" altLang="it-IT" b="1" dirty="0"/>
              <a:t> Risparmio sul costo del personale: </a:t>
            </a:r>
            <a:r>
              <a:rPr lang="it-IT" altLang="it-IT" dirty="0"/>
              <a:t>decontribuzione (e detassazione) completa ai sensi dell’art.51, commi 2 e 3 del TUIR. Q</a:t>
            </a:r>
            <a:r>
              <a:rPr lang="it-IT" dirty="0"/>
              <a:t>uindi: aumento della retribuzione dei lavoratori senza ripercussioni sul costo del lavoro; </a:t>
            </a:r>
          </a:p>
          <a:p>
            <a:pPr>
              <a:buFont typeface="Wingdings" panose="05000000000000000000" pitchFamily="2" charset="2"/>
              <a:buChar char="Ø"/>
            </a:pPr>
            <a:r>
              <a:rPr lang="it-IT" dirty="0"/>
              <a:t> ottimizzazione della fiscalità per entrambe le parti in causa; </a:t>
            </a:r>
          </a:p>
          <a:p>
            <a:pPr>
              <a:buFont typeface="Wingdings" panose="05000000000000000000" pitchFamily="2" charset="2"/>
              <a:buChar char="Ø"/>
            </a:pPr>
            <a:r>
              <a:rPr lang="it-IT" dirty="0"/>
              <a:t> miglioramento  della  vivibilità  (clima) all’interno  dell’azienda  con  conseguente  incremento  della  soddisfazione dei dipendenti; </a:t>
            </a:r>
          </a:p>
          <a:p>
            <a:pPr>
              <a:buFont typeface="Wingdings" panose="05000000000000000000" pitchFamily="2" charset="2"/>
              <a:buChar char="Ø"/>
            </a:pPr>
            <a:r>
              <a:rPr lang="it-IT" dirty="0"/>
              <a:t> riduzione dell’assenteismo; </a:t>
            </a:r>
          </a:p>
          <a:p>
            <a:pPr>
              <a:buFont typeface="Wingdings" panose="05000000000000000000" pitchFamily="2" charset="2"/>
              <a:buChar char="Ø"/>
            </a:pPr>
            <a:r>
              <a:rPr lang="it-IT" dirty="0"/>
              <a:t> fidelizzazione dei dipendenti (meno costi da turn over); </a:t>
            </a:r>
          </a:p>
          <a:p>
            <a:pPr>
              <a:buFont typeface="Wingdings" panose="05000000000000000000" pitchFamily="2" charset="2"/>
              <a:buChar char="Ø"/>
            </a:pPr>
            <a:r>
              <a:rPr lang="it-IT" dirty="0"/>
              <a:t> sviluppo di migliori relazioni industriali. </a:t>
            </a:r>
          </a:p>
        </p:txBody>
      </p:sp>
    </p:spTree>
    <p:extLst>
      <p:ext uri="{BB962C8B-B14F-4D97-AF65-F5344CB8AC3E}">
        <p14:creationId xmlns:p14="http://schemas.microsoft.com/office/powerpoint/2010/main" val="2492537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nSpc>
                <a:spcPct val="115000"/>
              </a:lnSpc>
              <a:spcAft>
                <a:spcPts val="0"/>
              </a:spcAft>
            </a:pPr>
            <a:r>
              <a:rPr lang="it-IT" dirty="0">
                <a:effectLst/>
                <a:latin typeface="Calibri" panose="020F0502020204030204" pitchFamily="34" charset="0"/>
                <a:ea typeface="Calibri" panose="020F0502020204030204" pitchFamily="34" charset="0"/>
                <a:cs typeface="Times New Roman" panose="02020603050405020304" pitchFamily="18" charset="0"/>
              </a:rPr>
              <a:t>La correlazione tra redditività  e produttività aziendale e i vantaggi fiscali </a:t>
            </a:r>
            <a:br>
              <a:rPr lang="it-IT"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egnaposto contenuto 2"/>
          <p:cNvSpPr>
            <a:spLocks noGrp="1"/>
          </p:cNvSpPr>
          <p:nvPr>
            <p:ph idx="1"/>
          </p:nvPr>
        </p:nvSpPr>
        <p:spPr/>
        <p:txBody>
          <a:bodyPr>
            <a:normAutofit/>
          </a:bodyPr>
          <a:lstStyle/>
          <a:p>
            <a:pPr marL="0" indent="0">
              <a:buNone/>
            </a:pPr>
            <a:r>
              <a:rPr lang="it-IT" dirty="0">
                <a:solidFill>
                  <a:srgbClr val="FF0000"/>
                </a:solidFill>
              </a:rPr>
              <a:t>Segue:</a:t>
            </a:r>
          </a:p>
          <a:p>
            <a:r>
              <a:rPr lang="it-IT" dirty="0"/>
              <a:t>Aumento del potere d’acquisto: </a:t>
            </a:r>
            <a:br>
              <a:rPr lang="it-IT" dirty="0"/>
            </a:br>
            <a:r>
              <a:rPr lang="it-IT" dirty="0"/>
              <a:t>Contributi aziendali, sconti, promozioni, convenzioni per accedere a beni e servizi con condizioni esclusive</a:t>
            </a:r>
          </a:p>
          <a:p>
            <a:r>
              <a:rPr lang="it-IT" dirty="0"/>
              <a:t>Aumento considerevole del benessere del lavoratore</a:t>
            </a:r>
          </a:p>
          <a:p>
            <a:r>
              <a:rPr lang="it-IT" dirty="0"/>
              <a:t>Miglior conciliazione tra vita privata e professionale</a:t>
            </a:r>
          </a:p>
          <a:p>
            <a:endParaRPr lang="it-IT" dirty="0"/>
          </a:p>
        </p:txBody>
      </p:sp>
    </p:spTree>
    <p:extLst>
      <p:ext uri="{BB962C8B-B14F-4D97-AF65-F5344CB8AC3E}">
        <p14:creationId xmlns:p14="http://schemas.microsoft.com/office/powerpoint/2010/main" val="18887408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Welfare aziendale. Riassunto degli obiettivi</a:t>
            </a:r>
          </a:p>
        </p:txBody>
      </p:sp>
      <p:sp>
        <p:nvSpPr>
          <p:cNvPr id="3" name="Segnaposto contenuto 2"/>
          <p:cNvSpPr>
            <a:spLocks noGrp="1"/>
          </p:cNvSpPr>
          <p:nvPr>
            <p:ph idx="1"/>
          </p:nvPr>
        </p:nvSpPr>
        <p:spPr/>
        <p:txBody>
          <a:bodyPr>
            <a:normAutofit/>
          </a:bodyPr>
          <a:lstStyle/>
          <a:p>
            <a:pPr marL="0" indent="0" algn="just">
              <a:buNone/>
            </a:pPr>
            <a:r>
              <a:rPr lang="it-IT" b="1" dirty="0"/>
              <a:t>Obiettivi diretti</a:t>
            </a:r>
            <a:r>
              <a:rPr lang="it-IT" dirty="0"/>
              <a:t>: migliorare il benessere del singolo lavoratore, incrementandone la felicità e, conseguentemente, la produttività e l’impegno.</a:t>
            </a:r>
          </a:p>
          <a:p>
            <a:pPr marL="0" indent="0" algn="just">
              <a:buNone/>
            </a:pPr>
            <a:r>
              <a:rPr lang="it-IT" b="1" dirty="0"/>
              <a:t>Obiettivi indiretti</a:t>
            </a:r>
            <a:r>
              <a:rPr lang="it-IT" dirty="0"/>
              <a:t>: migliorare il clima aziendale e il benessere organizzativo, riduzione dei costi di gestione, riduzione turnover, miglioramento della reputazione aziendale e </a:t>
            </a:r>
            <a:r>
              <a:rPr lang="it-IT" b="1" dirty="0"/>
              <a:t>contributo all’</a:t>
            </a:r>
            <a:r>
              <a:rPr lang="it-IT" b="1" dirty="0" err="1"/>
              <a:t>employer</a:t>
            </a:r>
            <a:r>
              <a:rPr lang="it-IT" b="1" dirty="0"/>
              <a:t> </a:t>
            </a:r>
            <a:r>
              <a:rPr lang="it-IT" b="1" dirty="0" err="1"/>
              <a:t>branding</a:t>
            </a:r>
            <a:r>
              <a:rPr lang="it-IT" b="1" dirty="0"/>
              <a:t> (*)</a:t>
            </a:r>
            <a:r>
              <a:rPr lang="it-IT" dirty="0"/>
              <a:t>, aumentando il potere di attrarre e trattenere i talenti.</a:t>
            </a:r>
          </a:p>
          <a:p>
            <a:pPr marL="0" indent="0" algn="just">
              <a:buNone/>
            </a:pPr>
            <a:endParaRPr lang="it-IT" dirty="0"/>
          </a:p>
          <a:p>
            <a:pPr marL="0" indent="0" algn="just">
              <a:buNone/>
            </a:pPr>
            <a:r>
              <a:rPr lang="it-IT" sz="2000" dirty="0"/>
              <a:t>(*) L'</a:t>
            </a:r>
            <a:r>
              <a:rPr lang="it-IT" sz="2000" i="1" dirty="0" err="1"/>
              <a:t>Employer</a:t>
            </a:r>
            <a:r>
              <a:rPr lang="it-IT" sz="2000" i="1" dirty="0"/>
              <a:t> </a:t>
            </a:r>
            <a:r>
              <a:rPr lang="it-IT" sz="2000" i="1" dirty="0" err="1"/>
              <a:t>Branding</a:t>
            </a:r>
            <a:r>
              <a:rPr lang="it-IT" sz="2000" dirty="0"/>
              <a:t> è la disciplina che si occupa di definire, gestire e promuovere l'immagine di una azienda come luogo di lavoro.</a:t>
            </a:r>
          </a:p>
          <a:p>
            <a:endParaRPr lang="it-IT" dirty="0"/>
          </a:p>
        </p:txBody>
      </p:sp>
    </p:spTree>
    <p:extLst>
      <p:ext uri="{BB962C8B-B14F-4D97-AF65-F5344CB8AC3E}">
        <p14:creationId xmlns:p14="http://schemas.microsoft.com/office/powerpoint/2010/main" val="4250617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nSpc>
                <a:spcPct val="115000"/>
              </a:lnSpc>
              <a:spcAft>
                <a:spcPts val="0"/>
              </a:spcAft>
            </a:pPr>
            <a:r>
              <a:rPr lang="it-IT" dirty="0">
                <a:effectLst/>
                <a:latin typeface="Calibri" panose="020F0502020204030204" pitchFamily="34" charset="0"/>
                <a:ea typeface="Calibri" panose="020F0502020204030204" pitchFamily="34" charset="0"/>
                <a:cs typeface="Times New Roman" panose="02020603050405020304" pitchFamily="18" charset="0"/>
              </a:rPr>
              <a:t>Definizione</a:t>
            </a:r>
            <a:endParaRPr lang="it-IT" dirty="0"/>
          </a:p>
        </p:txBody>
      </p:sp>
      <p:sp>
        <p:nvSpPr>
          <p:cNvPr id="3" name="Segnaposto contenuto 2"/>
          <p:cNvSpPr>
            <a:spLocks noGrp="1"/>
          </p:cNvSpPr>
          <p:nvPr>
            <p:ph idx="1"/>
          </p:nvPr>
        </p:nvSpPr>
        <p:spPr/>
        <p:txBody>
          <a:bodyPr/>
          <a:lstStyle/>
          <a:p>
            <a:pPr marL="0" indent="0">
              <a:buNone/>
            </a:pPr>
            <a:r>
              <a:rPr lang="it-IT" dirty="0"/>
              <a:t>Il termine “welfare” deriva dalla locuzione verbale “</a:t>
            </a:r>
            <a:r>
              <a:rPr lang="it-IT" b="1" dirty="0">
                <a:solidFill>
                  <a:srgbClr val="FF0000"/>
                </a:solidFill>
              </a:rPr>
              <a:t>to fare </a:t>
            </a:r>
            <a:r>
              <a:rPr lang="it-IT" b="1" dirty="0" err="1">
                <a:solidFill>
                  <a:srgbClr val="FF0000"/>
                </a:solidFill>
              </a:rPr>
              <a:t>well</a:t>
            </a:r>
            <a:r>
              <a:rPr lang="it-IT" dirty="0"/>
              <a:t>”, letteralmente “passarsela bene, andare bene” ed equivalente all’italiano “benessere”. </a:t>
            </a:r>
          </a:p>
        </p:txBody>
      </p:sp>
      <p:sp>
        <p:nvSpPr>
          <p:cNvPr id="4" name="AutoShape 2" descr="Risultati immagini per welfare"/>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5" name="Immagine 4"/>
          <p:cNvPicPr>
            <a:picLocks noChangeAspect="1"/>
          </p:cNvPicPr>
          <p:nvPr/>
        </p:nvPicPr>
        <p:blipFill>
          <a:blip r:embed="rId2"/>
          <a:stretch>
            <a:fillRect/>
          </a:stretch>
        </p:blipFill>
        <p:spPr>
          <a:xfrm>
            <a:off x="4198003" y="3719793"/>
            <a:ext cx="2962275" cy="1543050"/>
          </a:xfrm>
          <a:prstGeom prst="rect">
            <a:avLst/>
          </a:prstGeom>
        </p:spPr>
      </p:pic>
    </p:spTree>
    <p:extLst>
      <p:ext uri="{BB962C8B-B14F-4D97-AF65-F5344CB8AC3E}">
        <p14:creationId xmlns:p14="http://schemas.microsoft.com/office/powerpoint/2010/main" val="3512908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nSpc>
                <a:spcPct val="115000"/>
              </a:lnSpc>
              <a:spcAft>
                <a:spcPts val="0"/>
              </a:spcAft>
            </a:pPr>
            <a:r>
              <a:rPr lang="it-IT" dirty="0">
                <a:effectLst/>
                <a:latin typeface="Calibri" panose="020F0502020204030204" pitchFamily="34" charset="0"/>
                <a:ea typeface="Calibri" panose="020F0502020204030204" pitchFamily="34" charset="0"/>
                <a:cs typeface="Times New Roman" panose="02020603050405020304" pitchFamily="18" charset="0"/>
              </a:rPr>
              <a:t>Le reti di welfare aziendale e territoriale </a:t>
            </a:r>
            <a:br>
              <a:rPr lang="it-IT"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egnaposto contenuto 2"/>
          <p:cNvSpPr>
            <a:spLocks noGrp="1"/>
          </p:cNvSpPr>
          <p:nvPr>
            <p:ph idx="1"/>
          </p:nvPr>
        </p:nvSpPr>
        <p:spPr/>
        <p:txBody>
          <a:bodyPr>
            <a:normAutofit/>
          </a:bodyPr>
          <a:lstStyle/>
          <a:p>
            <a:pPr marL="0" indent="0">
              <a:buNone/>
            </a:pPr>
            <a:r>
              <a:rPr lang="it-IT" dirty="0"/>
              <a:t>Le reti d’impresa aventi come fine l’erogazione di servizi di welfare rappresentano infatti l’evoluzione del contratto di rete che, attraverso lo scambio e l’aggregazione, consente di aumentare ulteriormente la competitività (soprattutto nei campi dell’</a:t>
            </a:r>
            <a:r>
              <a:rPr lang="it-IT" dirty="0" err="1"/>
              <a:t>employer</a:t>
            </a:r>
            <a:r>
              <a:rPr lang="it-IT" dirty="0"/>
              <a:t> </a:t>
            </a:r>
            <a:r>
              <a:rPr lang="it-IT" dirty="0" err="1"/>
              <a:t>branding</a:t>
            </a:r>
            <a:r>
              <a:rPr lang="it-IT" dirty="0"/>
              <a:t> e dell’engagement) già offerta da questo modello di business, ma da un punto di vista economico e strategico. </a:t>
            </a:r>
          </a:p>
          <a:p>
            <a:pPr marL="0" indent="0">
              <a:buNone/>
            </a:pPr>
            <a:r>
              <a:rPr lang="it-IT" dirty="0"/>
              <a:t>Le reti d’impresa per l’erogazione di servizi di welfare sono l’evoluzione del contratto di rete che attraverso lo scambio e l’aggregazione tra imprese già rappresenta un modello di business alternativo rispetto a quello individualistico e frammentato del nostro tessuto economico.</a:t>
            </a:r>
          </a:p>
        </p:txBody>
      </p:sp>
    </p:spTree>
    <p:extLst>
      <p:ext uri="{BB962C8B-B14F-4D97-AF65-F5344CB8AC3E}">
        <p14:creationId xmlns:p14="http://schemas.microsoft.com/office/powerpoint/2010/main" val="1764840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Rete d’impresa. Definizioni</a:t>
            </a:r>
          </a:p>
        </p:txBody>
      </p:sp>
      <p:sp>
        <p:nvSpPr>
          <p:cNvPr id="3" name="Segnaposto contenuto 2"/>
          <p:cNvSpPr>
            <a:spLocks noGrp="1"/>
          </p:cNvSpPr>
          <p:nvPr>
            <p:ph sz="half" idx="1"/>
          </p:nvPr>
        </p:nvSpPr>
        <p:spPr/>
        <p:txBody>
          <a:bodyPr>
            <a:normAutofit fontScale="85000" lnSpcReduction="20000"/>
          </a:bodyPr>
          <a:lstStyle/>
          <a:p>
            <a:pPr marL="0" indent="0" algn="just">
              <a:buNone/>
            </a:pPr>
            <a:r>
              <a:rPr lang="it-IT" dirty="0"/>
              <a:t>Ai sensi dell’art. 6-bis, commi 1 e 2, del D.lg. n. 112/2008 (convertito con  modificazioni  nella Legge  n.  133/2008):  le reti sono  «libere  aggregazioni  di singoli  centri produttivi coesi nello sviluppo unitario di politiche industriali, anche al fine di migliorare la presenza nei  mercati internazionali», finalizzate allo  sviluppo  del  sistema industriale  rafforzando  «le  misure organizzative, l’integrazione per filiera, lo scambio e la diffusione delle migliori tecnologie, lo sviluppo di servizi di sostegno e forme di collaborazione tra realtà produttive». </a:t>
            </a:r>
          </a:p>
        </p:txBody>
      </p:sp>
      <p:sp>
        <p:nvSpPr>
          <p:cNvPr id="5" name="Segnaposto contenuto 4"/>
          <p:cNvSpPr>
            <a:spLocks noGrp="1"/>
          </p:cNvSpPr>
          <p:nvPr>
            <p:ph sz="half" idx="2"/>
          </p:nvPr>
        </p:nvSpPr>
        <p:spPr/>
        <p:txBody>
          <a:bodyPr>
            <a:normAutofit fontScale="85000" lnSpcReduction="20000"/>
          </a:bodyPr>
          <a:lstStyle/>
          <a:p>
            <a:pPr marL="0" indent="0" algn="just">
              <a:buNone/>
            </a:pPr>
            <a:r>
              <a:rPr lang="it-IT" dirty="0">
                <a:solidFill>
                  <a:prstClr val="black"/>
                </a:solidFill>
              </a:rPr>
              <a:t>Il  D.lg.  n.  5/2009,  convertito  nella Legge  n.  33/2009  ha  introdotto la   possibilità  per  le  imprese  aderenti  alla rete di sottoscrivere  un  “contratto  di  rete”  con  il  quale  formalizzare  anche  posizioni  preesistenti. </a:t>
            </a:r>
          </a:p>
          <a:p>
            <a:pPr marL="0" indent="0" algn="just">
              <a:buNone/>
            </a:pPr>
            <a:r>
              <a:rPr lang="it-IT" dirty="0">
                <a:solidFill>
                  <a:prstClr val="black"/>
                </a:solidFill>
              </a:rPr>
              <a:t> In base a quanto previsto dall’art. 3, comma 4-ter, del citato decreto-legge, con il contratto di rete due o più imprese si obbligano ad esercitare in comune una o più attività economiche rientranti nei rispettivi oggetti sociali allo scopo di accrescere la reciproca capacità innovativa e la competitività sul mercato</a:t>
            </a:r>
            <a:endParaRPr lang="it-IT" dirty="0"/>
          </a:p>
        </p:txBody>
      </p:sp>
    </p:spTree>
    <p:extLst>
      <p:ext uri="{BB962C8B-B14F-4D97-AF65-F5344CB8AC3E}">
        <p14:creationId xmlns:p14="http://schemas.microsoft.com/office/powerpoint/2010/main" val="2951562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pPr algn="ctr"/>
            <a:r>
              <a:rPr lang="it-IT" dirty="0"/>
              <a:t>Le 4 fasi del progetto Welfare</a:t>
            </a:r>
          </a:p>
        </p:txBody>
      </p:sp>
      <p:sp>
        <p:nvSpPr>
          <p:cNvPr id="7" name="Rettangolo 6"/>
          <p:cNvSpPr/>
          <p:nvPr/>
        </p:nvSpPr>
        <p:spPr>
          <a:xfrm>
            <a:off x="838200" y="2976282"/>
            <a:ext cx="2138082" cy="86061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FF0000"/>
                </a:solidFill>
              </a:rPr>
              <a:t>Analisi</a:t>
            </a:r>
          </a:p>
        </p:txBody>
      </p:sp>
      <p:sp>
        <p:nvSpPr>
          <p:cNvPr id="8" name="Rettangolo 7"/>
          <p:cNvSpPr/>
          <p:nvPr/>
        </p:nvSpPr>
        <p:spPr>
          <a:xfrm>
            <a:off x="8987118" y="2985246"/>
            <a:ext cx="2138082" cy="86061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FF0000"/>
                </a:solidFill>
              </a:rPr>
              <a:t>Monitoraggio</a:t>
            </a:r>
          </a:p>
        </p:txBody>
      </p:sp>
      <p:sp>
        <p:nvSpPr>
          <p:cNvPr id="9" name="Rettangolo 8"/>
          <p:cNvSpPr/>
          <p:nvPr/>
        </p:nvSpPr>
        <p:spPr>
          <a:xfrm>
            <a:off x="6270812" y="2985246"/>
            <a:ext cx="2138082" cy="86061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FF0000"/>
                </a:solidFill>
              </a:rPr>
              <a:t>Implementazione</a:t>
            </a:r>
          </a:p>
        </p:txBody>
      </p:sp>
      <p:sp>
        <p:nvSpPr>
          <p:cNvPr id="10" name="Rettangolo 9"/>
          <p:cNvSpPr/>
          <p:nvPr/>
        </p:nvSpPr>
        <p:spPr>
          <a:xfrm>
            <a:off x="3554506" y="2985246"/>
            <a:ext cx="2138082" cy="86061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FF0000"/>
                </a:solidFill>
              </a:rPr>
              <a:t>Progettazione</a:t>
            </a:r>
          </a:p>
        </p:txBody>
      </p:sp>
    </p:spTree>
    <p:extLst>
      <p:ext uri="{BB962C8B-B14F-4D97-AF65-F5344CB8AC3E}">
        <p14:creationId xmlns:p14="http://schemas.microsoft.com/office/powerpoint/2010/main" val="1577036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1075286352"/>
              </p:ext>
            </p:extLst>
          </p:nvPr>
        </p:nvGraphicFramePr>
        <p:xfrm>
          <a:off x="649941" y="427131"/>
          <a:ext cx="10515600" cy="623824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xmlns="" val="20000"/>
                    </a:ext>
                  </a:extLst>
                </a:gridCol>
                <a:gridCol w="5257800">
                  <a:extLst>
                    <a:ext uri="{9D8B030D-6E8A-4147-A177-3AD203B41FA5}">
                      <a16:colId xmlns:a16="http://schemas.microsoft.com/office/drawing/2014/main" xmlns="" val="20001"/>
                    </a:ext>
                  </a:extLst>
                </a:gridCol>
              </a:tblGrid>
              <a:tr h="370840">
                <a:tc>
                  <a:txBody>
                    <a:bodyPr/>
                    <a:lstStyle/>
                    <a:p>
                      <a:endParaRPr lang="it-IT" dirty="0"/>
                    </a:p>
                  </a:txBody>
                  <a:tcPr/>
                </a:tc>
                <a:tc>
                  <a:txBody>
                    <a:bodyPr/>
                    <a:lstStyle/>
                    <a:p>
                      <a:endParaRPr lang="it-IT"/>
                    </a:p>
                  </a:txBody>
                  <a:tcPr/>
                </a:tc>
                <a:extLst>
                  <a:ext uri="{0D108BD9-81ED-4DB2-BD59-A6C34878D82A}">
                    <a16:rowId xmlns:a16="http://schemas.microsoft.com/office/drawing/2014/main" xmlns="" val="10000"/>
                  </a:ext>
                </a:extLst>
              </a:tr>
              <a:tr h="370840">
                <a:tc>
                  <a:txBody>
                    <a:bodyPr/>
                    <a:lstStyle/>
                    <a:p>
                      <a:r>
                        <a:rPr lang="it-IT" dirty="0"/>
                        <a:t>Servizi</a:t>
                      </a:r>
                      <a:r>
                        <a:rPr lang="it-IT" baseline="0" dirty="0"/>
                        <a:t> per la mobilità</a:t>
                      </a:r>
                      <a:endParaRPr lang="it-IT" dirty="0"/>
                    </a:p>
                  </a:txBody>
                  <a:tcPr/>
                </a:tc>
                <a:tc>
                  <a:txBody>
                    <a:bodyPr/>
                    <a:lstStyle/>
                    <a:p>
                      <a:r>
                        <a:rPr lang="it-IT" dirty="0"/>
                        <a:t>Abbonamenti</a:t>
                      </a:r>
                      <a:r>
                        <a:rPr lang="it-IT" baseline="0" dirty="0"/>
                        <a:t> servizi pubblici (treno, autobus, </a:t>
                      </a:r>
                      <a:r>
                        <a:rPr lang="it-IT" baseline="0" dirty="0" err="1"/>
                        <a:t>ecc</a:t>
                      </a:r>
                      <a:r>
                        <a:rPr lang="it-IT" baseline="0" dirty="0"/>
                        <a:t>)</a:t>
                      </a:r>
                    </a:p>
                    <a:p>
                      <a:r>
                        <a:rPr lang="it-IT" baseline="0" dirty="0"/>
                        <a:t>Alloggio</a:t>
                      </a:r>
                    </a:p>
                    <a:p>
                      <a:r>
                        <a:rPr lang="it-IT" baseline="0" dirty="0"/>
                        <a:t>Auto aziendale</a:t>
                      </a:r>
                    </a:p>
                    <a:p>
                      <a:r>
                        <a:rPr lang="it-IT" baseline="0" dirty="0"/>
                        <a:t>Parcheggio agevolato/convenzionato</a:t>
                      </a:r>
                    </a:p>
                    <a:p>
                      <a:r>
                        <a:rPr lang="it-IT" baseline="0" dirty="0"/>
                        <a:t>Rimborso carburante</a:t>
                      </a:r>
                      <a:endParaRPr lang="it-IT" dirty="0"/>
                    </a:p>
                  </a:txBody>
                  <a:tcPr/>
                </a:tc>
                <a:extLst>
                  <a:ext uri="{0D108BD9-81ED-4DB2-BD59-A6C34878D82A}">
                    <a16:rowId xmlns:a16="http://schemas.microsoft.com/office/drawing/2014/main" xmlns="" val="10001"/>
                  </a:ext>
                </a:extLst>
              </a:tr>
              <a:tr h="370840">
                <a:tc>
                  <a:txBody>
                    <a:bodyPr/>
                    <a:lstStyle/>
                    <a:p>
                      <a:r>
                        <a:rPr lang="it-IT" dirty="0"/>
                        <a:t>Assistenza e previdenza</a:t>
                      </a:r>
                    </a:p>
                  </a:txBody>
                  <a:tcPr/>
                </a:tc>
                <a:tc>
                  <a:txBody>
                    <a:bodyPr/>
                    <a:lstStyle/>
                    <a:p>
                      <a:r>
                        <a:rPr lang="it-IT" dirty="0"/>
                        <a:t>Check-up</a:t>
                      </a:r>
                      <a:r>
                        <a:rPr lang="it-IT" baseline="0" dirty="0"/>
                        <a:t> medico</a:t>
                      </a:r>
                    </a:p>
                    <a:p>
                      <a:r>
                        <a:rPr lang="it-IT" baseline="0" dirty="0"/>
                        <a:t>Copertura spese ospedaliere</a:t>
                      </a:r>
                    </a:p>
                    <a:p>
                      <a:r>
                        <a:rPr lang="it-IT" baseline="0" dirty="0"/>
                        <a:t>Polizze assicurative vita / morte / infortuni / malattie</a:t>
                      </a:r>
                    </a:p>
                    <a:p>
                      <a:r>
                        <a:rPr lang="it-IT" baseline="0" dirty="0"/>
                        <a:t>Polizze garanzia servizio di </a:t>
                      </a:r>
                      <a:r>
                        <a:rPr lang="it-IT" baseline="0" dirty="0" err="1"/>
                        <a:t>badanza</a:t>
                      </a:r>
                      <a:endParaRPr lang="it-IT" baseline="0" dirty="0"/>
                    </a:p>
                    <a:p>
                      <a:r>
                        <a:rPr lang="it-IT" baseline="0" dirty="0"/>
                        <a:t>Previdenza integrativa</a:t>
                      </a:r>
                      <a:endParaRPr lang="it-IT" dirty="0"/>
                    </a:p>
                  </a:txBody>
                  <a:tcPr/>
                </a:tc>
                <a:extLst>
                  <a:ext uri="{0D108BD9-81ED-4DB2-BD59-A6C34878D82A}">
                    <a16:rowId xmlns:a16="http://schemas.microsoft.com/office/drawing/2014/main" xmlns="" val="10002"/>
                  </a:ext>
                </a:extLst>
              </a:tr>
              <a:tr h="370840">
                <a:tc>
                  <a:txBody>
                    <a:bodyPr/>
                    <a:lstStyle/>
                    <a:p>
                      <a:r>
                        <a:rPr lang="it-IT" dirty="0"/>
                        <a:t>Acquisti,</a:t>
                      </a:r>
                      <a:r>
                        <a:rPr lang="it-IT" baseline="0" dirty="0"/>
                        <a:t> finanziamenti, crediti</a:t>
                      </a:r>
                      <a:endParaRPr lang="it-IT" dirty="0"/>
                    </a:p>
                  </a:txBody>
                  <a:tcPr/>
                </a:tc>
                <a:tc>
                  <a:txBody>
                    <a:bodyPr/>
                    <a:lstStyle/>
                    <a:p>
                      <a:r>
                        <a:rPr lang="it-IT" dirty="0"/>
                        <a:t>Mutui agevolati</a:t>
                      </a:r>
                    </a:p>
                  </a:txBody>
                  <a:tcPr/>
                </a:tc>
                <a:extLst>
                  <a:ext uri="{0D108BD9-81ED-4DB2-BD59-A6C34878D82A}">
                    <a16:rowId xmlns:a16="http://schemas.microsoft.com/office/drawing/2014/main" xmlns="" val="10003"/>
                  </a:ext>
                </a:extLst>
              </a:tr>
              <a:tr h="370840">
                <a:tc>
                  <a:txBody>
                    <a:bodyPr/>
                    <a:lstStyle/>
                    <a:p>
                      <a:r>
                        <a:rPr lang="it-IT" dirty="0"/>
                        <a:t>Servizi professionali / legali</a:t>
                      </a:r>
                    </a:p>
                  </a:txBody>
                  <a:tcPr/>
                </a:tc>
                <a:tc>
                  <a:txBody>
                    <a:bodyPr/>
                    <a:lstStyle/>
                    <a:p>
                      <a:r>
                        <a:rPr lang="it-IT" dirty="0"/>
                        <a:t>Espletamento</a:t>
                      </a:r>
                      <a:r>
                        <a:rPr lang="it-IT" baseline="0" dirty="0"/>
                        <a:t> pratiche amministrative</a:t>
                      </a:r>
                    </a:p>
                    <a:p>
                      <a:r>
                        <a:rPr lang="it-IT" baseline="0" dirty="0"/>
                        <a:t>Servizi fiscale dichiarazione redditi</a:t>
                      </a:r>
                      <a:endParaRPr lang="it-IT" dirty="0"/>
                    </a:p>
                  </a:txBody>
                  <a:tcPr/>
                </a:tc>
                <a:extLst>
                  <a:ext uri="{0D108BD9-81ED-4DB2-BD59-A6C34878D82A}">
                    <a16:rowId xmlns:a16="http://schemas.microsoft.com/office/drawing/2014/main" xmlns="" val="10004"/>
                  </a:ext>
                </a:extLst>
              </a:tr>
              <a:tr h="370840">
                <a:tc>
                  <a:txBody>
                    <a:bodyPr/>
                    <a:lstStyle/>
                    <a:p>
                      <a:r>
                        <a:rPr lang="it-IT" dirty="0"/>
                        <a:t>Benessere / tempo libero</a:t>
                      </a:r>
                    </a:p>
                  </a:txBody>
                  <a:tcPr/>
                </a:tc>
                <a:tc>
                  <a:txBody>
                    <a:bodyPr/>
                    <a:lstStyle/>
                    <a:p>
                      <a:r>
                        <a:rPr lang="it-IT" dirty="0"/>
                        <a:t>Palestre</a:t>
                      </a:r>
                    </a:p>
                  </a:txBody>
                  <a:tcPr/>
                </a:tc>
                <a:extLst>
                  <a:ext uri="{0D108BD9-81ED-4DB2-BD59-A6C34878D82A}">
                    <a16:rowId xmlns:a16="http://schemas.microsoft.com/office/drawing/2014/main" xmlns="" val="10005"/>
                  </a:ext>
                </a:extLst>
              </a:tr>
              <a:tr h="370840">
                <a:tc>
                  <a:txBody>
                    <a:bodyPr/>
                    <a:lstStyle/>
                    <a:p>
                      <a:r>
                        <a:rPr lang="it-IT" dirty="0"/>
                        <a:t>Famiglia</a:t>
                      </a:r>
                    </a:p>
                  </a:txBody>
                  <a:tcPr/>
                </a:tc>
                <a:tc>
                  <a:txBody>
                    <a:bodyPr/>
                    <a:lstStyle/>
                    <a:p>
                      <a:r>
                        <a:rPr lang="it-IT" dirty="0"/>
                        <a:t>Asili nido</a:t>
                      </a:r>
                    </a:p>
                    <a:p>
                      <a:r>
                        <a:rPr lang="it-IT" dirty="0"/>
                        <a:t>Assistenza anziani</a:t>
                      </a:r>
                    </a:p>
                    <a:p>
                      <a:r>
                        <a:rPr lang="it-IT" dirty="0"/>
                        <a:t>Baby parking</a:t>
                      </a:r>
                    </a:p>
                    <a:p>
                      <a:r>
                        <a:rPr lang="it-IT" dirty="0"/>
                        <a:t>Borse di studio</a:t>
                      </a:r>
                    </a:p>
                  </a:txBody>
                  <a:tcPr/>
                </a:tc>
                <a:extLst>
                  <a:ext uri="{0D108BD9-81ED-4DB2-BD59-A6C34878D82A}">
                    <a16:rowId xmlns:a16="http://schemas.microsoft.com/office/drawing/2014/main" xmlns="" val="10006"/>
                  </a:ext>
                </a:extLst>
              </a:tr>
              <a:tr h="370840">
                <a:tc>
                  <a:txBody>
                    <a:bodyPr/>
                    <a:lstStyle/>
                    <a:p>
                      <a:r>
                        <a:rPr lang="it-IT" dirty="0"/>
                        <a:t>Servizi di ristorazione</a:t>
                      </a:r>
                    </a:p>
                  </a:txBody>
                  <a:tcPr/>
                </a:tc>
                <a:tc>
                  <a:txBody>
                    <a:bodyPr/>
                    <a:lstStyle/>
                    <a:p>
                      <a:r>
                        <a:rPr lang="it-IT" dirty="0"/>
                        <a:t>Ticket </a:t>
                      </a:r>
                      <a:r>
                        <a:rPr lang="it-IT" dirty="0" err="1"/>
                        <a:t>restaurant</a:t>
                      </a:r>
                      <a:endParaRPr lang="it-IT" dirty="0"/>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802358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Declinazioni del welfare</a:t>
            </a:r>
          </a:p>
        </p:txBody>
      </p:sp>
      <p:pic>
        <p:nvPicPr>
          <p:cNvPr id="4" name="Segnaposto contenuto 3"/>
          <p:cNvPicPr>
            <a:picLocks noGrp="1" noChangeAspect="1"/>
          </p:cNvPicPr>
          <p:nvPr>
            <p:ph idx="1"/>
          </p:nvPr>
        </p:nvPicPr>
        <p:blipFill>
          <a:blip r:embed="rId2"/>
          <a:stretch>
            <a:fillRect/>
          </a:stretch>
        </p:blipFill>
        <p:spPr>
          <a:xfrm>
            <a:off x="4172190" y="1920341"/>
            <a:ext cx="5052492" cy="4695612"/>
          </a:xfrm>
          <a:prstGeom prst="rect">
            <a:avLst/>
          </a:prstGeom>
        </p:spPr>
      </p:pic>
      <p:sp>
        <p:nvSpPr>
          <p:cNvPr id="6" name="Figura a mano libera 5"/>
          <p:cNvSpPr/>
          <p:nvPr/>
        </p:nvSpPr>
        <p:spPr>
          <a:xfrm>
            <a:off x="5755341" y="3631759"/>
            <a:ext cx="1317811" cy="1304365"/>
          </a:xfrm>
          <a:custGeom>
            <a:avLst/>
            <a:gdLst>
              <a:gd name="connsiteX0" fmla="*/ 363070 w 1317811"/>
              <a:gd name="connsiteY0" fmla="*/ 0 h 1304365"/>
              <a:gd name="connsiteX1" fmla="*/ 363070 w 1317811"/>
              <a:gd name="connsiteY1" fmla="*/ 0 h 1304365"/>
              <a:gd name="connsiteX2" fmla="*/ 201705 w 1317811"/>
              <a:gd name="connsiteY2" fmla="*/ 13447 h 1304365"/>
              <a:gd name="connsiteX3" fmla="*/ 174811 w 1317811"/>
              <a:gd name="connsiteY3" fmla="*/ 53788 h 1304365"/>
              <a:gd name="connsiteX4" fmla="*/ 161364 w 1317811"/>
              <a:gd name="connsiteY4" fmla="*/ 121023 h 1304365"/>
              <a:gd name="connsiteX5" fmla="*/ 147917 w 1317811"/>
              <a:gd name="connsiteY5" fmla="*/ 161365 h 1304365"/>
              <a:gd name="connsiteX6" fmla="*/ 134470 w 1317811"/>
              <a:gd name="connsiteY6" fmla="*/ 510988 h 1304365"/>
              <a:gd name="connsiteX7" fmla="*/ 121023 w 1317811"/>
              <a:gd name="connsiteY7" fmla="*/ 779929 h 1304365"/>
              <a:gd name="connsiteX8" fmla="*/ 67235 w 1317811"/>
              <a:gd name="connsiteY8" fmla="*/ 793376 h 1304365"/>
              <a:gd name="connsiteX9" fmla="*/ 40341 w 1317811"/>
              <a:gd name="connsiteY9" fmla="*/ 833718 h 1304365"/>
              <a:gd name="connsiteX10" fmla="*/ 0 w 1317811"/>
              <a:gd name="connsiteY10" fmla="*/ 860612 h 1304365"/>
              <a:gd name="connsiteX11" fmla="*/ 416858 w 1317811"/>
              <a:gd name="connsiteY11" fmla="*/ 1143000 h 1304365"/>
              <a:gd name="connsiteX12" fmla="*/ 1021976 w 1317811"/>
              <a:gd name="connsiteY12" fmla="*/ 1304365 h 1304365"/>
              <a:gd name="connsiteX13" fmla="*/ 1317811 w 1317811"/>
              <a:gd name="connsiteY13" fmla="*/ 336176 h 1304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17811" h="1304365">
                <a:moveTo>
                  <a:pt x="363070" y="0"/>
                </a:moveTo>
                <a:lnTo>
                  <a:pt x="363070" y="0"/>
                </a:lnTo>
                <a:cubicBezTo>
                  <a:pt x="309282" y="4482"/>
                  <a:pt x="253603" y="-1381"/>
                  <a:pt x="201705" y="13447"/>
                </a:cubicBezTo>
                <a:cubicBezTo>
                  <a:pt x="186166" y="17887"/>
                  <a:pt x="180486" y="38656"/>
                  <a:pt x="174811" y="53788"/>
                </a:cubicBezTo>
                <a:cubicBezTo>
                  <a:pt x="166786" y="75188"/>
                  <a:pt x="166907" y="98850"/>
                  <a:pt x="161364" y="121023"/>
                </a:cubicBezTo>
                <a:cubicBezTo>
                  <a:pt x="157926" y="134774"/>
                  <a:pt x="152399" y="147918"/>
                  <a:pt x="147917" y="161365"/>
                </a:cubicBezTo>
                <a:cubicBezTo>
                  <a:pt x="143435" y="277906"/>
                  <a:pt x="139536" y="394471"/>
                  <a:pt x="134470" y="510988"/>
                </a:cubicBezTo>
                <a:cubicBezTo>
                  <a:pt x="130571" y="600662"/>
                  <a:pt x="141813" y="692611"/>
                  <a:pt x="121023" y="779929"/>
                </a:cubicBezTo>
                <a:cubicBezTo>
                  <a:pt x="116742" y="797908"/>
                  <a:pt x="85164" y="788894"/>
                  <a:pt x="67235" y="793376"/>
                </a:cubicBezTo>
                <a:cubicBezTo>
                  <a:pt x="58270" y="806823"/>
                  <a:pt x="51769" y="822290"/>
                  <a:pt x="40341" y="833718"/>
                </a:cubicBezTo>
                <a:cubicBezTo>
                  <a:pt x="28913" y="845146"/>
                  <a:pt x="0" y="860612"/>
                  <a:pt x="0" y="860612"/>
                </a:cubicBezTo>
                <a:lnTo>
                  <a:pt x="416858" y="1143000"/>
                </a:lnTo>
                <a:lnTo>
                  <a:pt x="1021976" y="1304365"/>
                </a:lnTo>
                <a:lnTo>
                  <a:pt x="1317811" y="33617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8" name="Connettore 1 7"/>
          <p:cNvCxnSpPr/>
          <p:nvPr/>
        </p:nvCxnSpPr>
        <p:spPr>
          <a:xfrm flipV="1">
            <a:off x="6096000" y="3429000"/>
            <a:ext cx="672353" cy="1613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ttore 1 9"/>
          <p:cNvCxnSpPr/>
          <p:nvPr/>
        </p:nvCxnSpPr>
        <p:spPr>
          <a:xfrm>
            <a:off x="6752224" y="3402106"/>
            <a:ext cx="322729" cy="59167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00461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10515600" cy="1325563"/>
          </a:xfrm>
        </p:spPr>
        <p:txBody>
          <a:bodyPr/>
          <a:lstStyle/>
          <a:p>
            <a:r>
              <a:rPr lang="it-IT" dirty="0"/>
              <a:t>Modelli e piani di welfare aziendale</a:t>
            </a:r>
          </a:p>
        </p:txBody>
      </p:sp>
      <p:sp>
        <p:nvSpPr>
          <p:cNvPr id="3" name="Segnaposto contenuto 2"/>
          <p:cNvSpPr>
            <a:spLocks noGrp="1"/>
          </p:cNvSpPr>
          <p:nvPr>
            <p:ph idx="1"/>
          </p:nvPr>
        </p:nvSpPr>
        <p:spPr>
          <a:xfrm>
            <a:off x="457200" y="1264024"/>
            <a:ext cx="10896600" cy="5325035"/>
          </a:xfrm>
        </p:spPr>
        <p:txBody>
          <a:bodyPr>
            <a:normAutofit fontScale="85000" lnSpcReduction="20000"/>
          </a:bodyPr>
          <a:lstStyle/>
          <a:p>
            <a:pPr marL="0" indent="0">
              <a:buNone/>
            </a:pPr>
            <a:r>
              <a:rPr lang="it-IT" dirty="0"/>
              <a:t>In base a quanto sostenuto in dottrina,  per  la  micro,  piccola  e  media impresa italiana”, attualmente in Italia, sembrano esser presenti tre modelli di rete d’impresa e tre conseguenti piani di welfare: </a:t>
            </a:r>
          </a:p>
          <a:p>
            <a:pPr marL="0" indent="0">
              <a:buNone/>
            </a:pPr>
            <a:r>
              <a:rPr lang="it-IT" b="1" dirty="0"/>
              <a:t>1)</a:t>
            </a:r>
            <a:r>
              <a:rPr lang="it-IT" dirty="0"/>
              <a:t> il primo vede le aziende associarsi così da moltiplicare il numero dei lavoratori interessati, creando quindi le stesse economie di scala della grande impresa. La regia dell’alleanza può ricadere su un solo soggetto o può essere anch’essa condivisa mediante la creazione di una sorta di sovrastruttura che amministra il piano di welfare per tutti i soggetti giuridici in rete; </a:t>
            </a:r>
          </a:p>
          <a:p>
            <a:pPr marL="0" indent="0">
              <a:buNone/>
            </a:pPr>
            <a:r>
              <a:rPr lang="it-IT" b="1" dirty="0"/>
              <a:t>2)</a:t>
            </a:r>
            <a:r>
              <a:rPr lang="it-IT" dirty="0"/>
              <a:t> il secondo modello ha come ente promotore un operatore specializzato esterno. Questo si presenta come una società di servizi, incaricata da un gruppo di piccole e medie imprese per la creazione di un piano di welfare; </a:t>
            </a:r>
          </a:p>
          <a:p>
            <a:pPr marL="0" indent="0">
              <a:buNone/>
            </a:pPr>
            <a:r>
              <a:rPr lang="it-IT" b="1" dirty="0"/>
              <a:t>3) </a:t>
            </a:r>
            <a:r>
              <a:rPr lang="it-IT" dirty="0"/>
              <a:t>nell’ultimo  modello,  di  natura  associativa  e  non  commerciale,  il  raggruppamento  di  imprese  è governato da un’associazione datoriale alla quale queste aderiscono. Quest’ultima, conoscendo il settore, il territorio e bisogni delle proprie imprese, ha come obiettivo il perfezionamento, la gestione e il controllo del piano di welfare condiviso tra tutte le aziende interessate; inoltre ha il compito di favorire la condivisione col sindacato. </a:t>
            </a:r>
          </a:p>
        </p:txBody>
      </p:sp>
    </p:spTree>
    <p:extLst>
      <p:ext uri="{BB962C8B-B14F-4D97-AF65-F5344CB8AC3E}">
        <p14:creationId xmlns:p14="http://schemas.microsoft.com/office/powerpoint/2010/main" val="19714297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03412" y="324784"/>
            <a:ext cx="10515600" cy="1325563"/>
          </a:xfrm>
        </p:spPr>
        <p:txBody>
          <a:bodyPr>
            <a:normAutofit fontScale="90000"/>
          </a:bodyPr>
          <a:lstStyle/>
          <a:p>
            <a:pPr>
              <a:lnSpc>
                <a:spcPct val="115000"/>
              </a:lnSpc>
              <a:spcAft>
                <a:spcPts val="0"/>
              </a:spcAft>
            </a:pPr>
            <a:r>
              <a:rPr lang="it-IT" dirty="0">
                <a:effectLst/>
                <a:latin typeface="Calibri" panose="020F0502020204030204" pitchFamily="34" charset="0"/>
                <a:ea typeface="Calibri" panose="020F0502020204030204" pitchFamily="34" charset="0"/>
                <a:cs typeface="Times New Roman" panose="02020603050405020304" pitchFamily="18" charset="0"/>
              </a:rPr>
              <a:t>La fase dell'implementazione: il regolamento e la piattaforma </a:t>
            </a:r>
            <a:br>
              <a:rPr lang="it-IT"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egnaposto contenuto 2"/>
          <p:cNvSpPr>
            <a:spLocks noGrp="1"/>
          </p:cNvSpPr>
          <p:nvPr>
            <p:ph idx="1"/>
          </p:nvPr>
        </p:nvSpPr>
        <p:spPr>
          <a:xfrm>
            <a:off x="403412" y="1349829"/>
            <a:ext cx="10950388" cy="4827134"/>
          </a:xfrm>
        </p:spPr>
        <p:txBody>
          <a:bodyPr>
            <a:normAutofit fontScale="92500" lnSpcReduction="20000"/>
          </a:bodyPr>
          <a:lstStyle/>
          <a:p>
            <a:pPr marL="0" indent="0">
              <a:buNone/>
            </a:pPr>
            <a:r>
              <a:rPr lang="it-IT" dirty="0"/>
              <a:t>Ma nel concreto come si realizza un Piano Welfare, attraverso una piattaforma?</a:t>
            </a:r>
          </a:p>
          <a:p>
            <a:pPr marL="0" indent="0" algn="just">
              <a:buNone/>
            </a:pPr>
            <a:r>
              <a:rPr lang="it-IT" dirty="0"/>
              <a:t>L’azienda cliente attribuisce un budget Welfare in favore dei propri dipendenti e la piattaforma  rende disponibile tramite un portale dedicato un panel di servizi divisi per aree d’intervento: istruzione, mutui, salute, previdenza, famiglia, sport, shopping, facilitazioni e molto altro ancora.  </a:t>
            </a:r>
            <a:br>
              <a:rPr lang="it-IT" dirty="0"/>
            </a:br>
            <a:r>
              <a:rPr lang="it-IT" dirty="0"/>
              <a:t>Ci si trova quindi in presenza di un servizio completamente in full outsourcing, semplice,  intuitivo e dotato di assistenza dedicata.  </a:t>
            </a:r>
          </a:p>
          <a:p>
            <a:pPr marL="0" indent="0" algn="just">
              <a:buNone/>
            </a:pPr>
            <a:r>
              <a:rPr lang="it-IT" dirty="0"/>
              <a:t>In un’unica piattaforma è l’utente a scegliere come meglio spendere la quota Welfare a sua disposizione: un sistema semplice e veloce per riuscire a rispondere alle esigenze dei lavoratori, migliorare il clima aziendale e mantenere i talenti.</a:t>
            </a:r>
          </a:p>
          <a:p>
            <a:pPr marL="0" indent="0" algn="just">
              <a:buNone/>
            </a:pPr>
            <a:r>
              <a:rPr lang="it-IT" dirty="0"/>
              <a:t>Lavorare bene è possibile se a supporto di ogni dipendente vi è un Piano Welfare! Questo sistema di retribuzione è in grado di soddisfare le necessità del singolo lavoratore. </a:t>
            </a:r>
          </a:p>
        </p:txBody>
      </p:sp>
    </p:spTree>
    <p:extLst>
      <p:ext uri="{BB962C8B-B14F-4D97-AF65-F5344CB8AC3E}">
        <p14:creationId xmlns:p14="http://schemas.microsoft.com/office/powerpoint/2010/main" val="6385588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fontScale="90000"/>
          </a:bodyPr>
          <a:lstStyle/>
          <a:p>
            <a:pPr>
              <a:lnSpc>
                <a:spcPct val="115000"/>
              </a:lnSpc>
              <a:spcAft>
                <a:spcPts val="0"/>
              </a:spcAft>
            </a:pPr>
            <a:r>
              <a:rPr lang="it-IT" dirty="0">
                <a:effectLst/>
                <a:latin typeface="Calibri" panose="020F0502020204030204" pitchFamily="34" charset="0"/>
                <a:ea typeface="Calibri" panose="020F0502020204030204" pitchFamily="34" charset="0"/>
                <a:cs typeface="Times New Roman" panose="02020603050405020304" pitchFamily="18" charset="0"/>
              </a:rPr>
              <a:t>Analisi delle caratteristiche della popolazione aziendale e delle loro esigenze di welfare</a:t>
            </a:r>
            <a:br>
              <a:rPr lang="it-IT"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5" name="Segnaposto contenuto 4"/>
          <p:cNvSpPr>
            <a:spLocks noGrp="1"/>
          </p:cNvSpPr>
          <p:nvPr>
            <p:ph idx="1"/>
          </p:nvPr>
        </p:nvSpPr>
        <p:spPr>
          <a:xfrm>
            <a:off x="838200" y="1411941"/>
            <a:ext cx="10515600" cy="5257800"/>
          </a:xfrm>
        </p:spPr>
        <p:txBody>
          <a:bodyPr>
            <a:normAutofit fontScale="92500" lnSpcReduction="20000"/>
          </a:bodyPr>
          <a:lstStyle/>
          <a:p>
            <a:r>
              <a:rPr lang="it-IT" dirty="0"/>
              <a:t>Stabilire un’area di intervento per il welfare aziendale non è cosa superficiale e scontata, anzi necessita di un’accurata ricerca, non solo perché si propone come integrazione di quello statale, ma anche per intercettare le esigenze dei lavoratori. </a:t>
            </a:r>
          </a:p>
          <a:p>
            <a:r>
              <a:rPr lang="it-IT" dirty="0"/>
              <a:t>Pertanto, al fine di ottenere un risultato ottimale, saranno necessari esami preliminari (nello specifico sistemi socio demografici e un’analisi d’ascolto) sull’impatto del welfare statale e locale, così da intuirne  criticità  e  debolezze,  senza  tralasciare  l’importanza  di  un  sondaggio  interno  che  indichi chiaramente quali sono i desiderata dei dipendenti. </a:t>
            </a:r>
          </a:p>
          <a:p>
            <a:r>
              <a:rPr lang="it-IT" dirty="0"/>
              <a:t>Utilizzando fra gli altri: </a:t>
            </a:r>
            <a:r>
              <a:rPr lang="it-IT" dirty="0" err="1"/>
              <a:t>survey</a:t>
            </a:r>
            <a:r>
              <a:rPr lang="it-IT" dirty="0"/>
              <a:t> specifiche, interviste individuali e focus </a:t>
            </a:r>
            <a:r>
              <a:rPr lang="it-IT" dirty="0" err="1"/>
              <a:t>group</a:t>
            </a:r>
            <a:r>
              <a:rPr lang="it-IT" dirty="0"/>
              <a:t>, creazione di un portale dedicato, o un sito intranet, newsletter, </a:t>
            </a:r>
            <a:r>
              <a:rPr lang="it-IT" dirty="0" err="1"/>
              <a:t>house-organ</a:t>
            </a:r>
            <a:r>
              <a:rPr lang="it-IT" dirty="0"/>
              <a:t>, bacheche reali o virtuali, video, poster, riunioni plenarie</a:t>
            </a:r>
          </a:p>
          <a:p>
            <a:r>
              <a:rPr lang="it-IT" dirty="0"/>
              <a:t>Ad esempio, in  un’azienda  tendenzialmente  giovane  un  servizio  di  assistenza  medica  non  è  detto  che  riscuota successo; viceversa, di fronte ad un’età media molto alta, offrire un servizio asilo nido potrebbe essere inefficace</a:t>
            </a:r>
          </a:p>
        </p:txBody>
      </p:sp>
    </p:spTree>
    <p:extLst>
      <p:ext uri="{BB962C8B-B14F-4D97-AF65-F5344CB8AC3E}">
        <p14:creationId xmlns:p14="http://schemas.microsoft.com/office/powerpoint/2010/main" val="3523427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latin typeface="Calibri" panose="020F0502020204030204" pitchFamily="34" charset="0"/>
                <a:ea typeface="Calibri" panose="020F0502020204030204" pitchFamily="34" charset="0"/>
                <a:cs typeface="Times New Roman" panose="02020603050405020304" pitchFamily="18" charset="0"/>
              </a:rPr>
              <a:t>Analisi delle caratteristiche della popolazione aziendale e delle loro esigenze di welfare</a:t>
            </a:r>
            <a:endParaRPr lang="it-IT" dirty="0"/>
          </a:p>
        </p:txBody>
      </p:sp>
      <p:sp>
        <p:nvSpPr>
          <p:cNvPr id="3" name="Segnaposto contenuto 2"/>
          <p:cNvSpPr>
            <a:spLocks noGrp="1"/>
          </p:cNvSpPr>
          <p:nvPr>
            <p:ph idx="1"/>
          </p:nvPr>
        </p:nvSpPr>
        <p:spPr/>
        <p:txBody>
          <a:bodyPr/>
          <a:lstStyle/>
          <a:p>
            <a:pPr marL="0" indent="0">
              <a:buNone/>
            </a:pPr>
            <a:r>
              <a:rPr lang="it-IT" dirty="0"/>
              <a:t>Ma quali sono i passaggi necessari per raggiungere un buon rapporto costo/beneficio? Innanzitutto è bene procedere con un’analisi socio demografica del personale, così da evidenziare la stratificazione della  popolazione  attraverso  l’uso  di  indicatori  (es.  età,  genere,  reddito). </a:t>
            </a:r>
          </a:p>
        </p:txBody>
      </p:sp>
    </p:spTree>
    <p:extLst>
      <p:ext uri="{BB962C8B-B14F-4D97-AF65-F5344CB8AC3E}">
        <p14:creationId xmlns:p14="http://schemas.microsoft.com/office/powerpoint/2010/main" val="30887445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latin typeface="Calibri" panose="020F0502020204030204" pitchFamily="34" charset="0"/>
                <a:ea typeface="Calibri" panose="020F0502020204030204" pitchFamily="34" charset="0"/>
                <a:cs typeface="Times New Roman" panose="02020603050405020304" pitchFamily="18" charset="0"/>
              </a:rPr>
              <a:t>Analisi delle caratteristiche della popolazione aziendale e delle loro esigenze di welfare</a:t>
            </a:r>
            <a:endParaRPr lang="it-IT" dirty="0"/>
          </a:p>
        </p:txBody>
      </p:sp>
      <p:sp>
        <p:nvSpPr>
          <p:cNvPr id="3" name="Segnaposto contenuto 2"/>
          <p:cNvSpPr>
            <a:spLocks noGrp="1"/>
          </p:cNvSpPr>
          <p:nvPr>
            <p:ph idx="1"/>
          </p:nvPr>
        </p:nvSpPr>
        <p:spPr>
          <a:xfrm>
            <a:off x="838199" y="1825625"/>
            <a:ext cx="10833847" cy="4871010"/>
          </a:xfrm>
        </p:spPr>
        <p:txBody>
          <a:bodyPr>
            <a:normAutofit fontScale="77500" lnSpcReduction="20000"/>
          </a:bodyPr>
          <a:lstStyle/>
          <a:p>
            <a:pPr marL="0" indent="0" algn="just">
              <a:buNone/>
            </a:pPr>
            <a:r>
              <a:rPr lang="it-IT" dirty="0"/>
              <a:t>Indagine Towers Watson e </a:t>
            </a:r>
            <a:r>
              <a:rPr lang="it-IT" dirty="0" err="1"/>
              <a:t>Gfk-Eurisko</a:t>
            </a:r>
            <a:endParaRPr lang="it-IT" dirty="0"/>
          </a:p>
          <a:p>
            <a:pPr marL="0" indent="0" algn="just">
              <a:buNone/>
            </a:pPr>
            <a:r>
              <a:rPr lang="it-IT" dirty="0"/>
              <a:t>Ha posto in evidenza le differenze significative che esistono fra  i  vari  segmenti  di  popolazione  aziendale  in  termini  di  priorità,  testimoniando  anche  casi  di inefficienza. Fra i benefit più diffusi fra le donne vi sono oggi i corsi di formazione (56%), i buoni pasto (34%)  e  i  fondi  pensione  (33%),  ma  non  gli  asili  nido  (5%)  e  i  campus  estivi  per  i  figli. </a:t>
            </a:r>
          </a:p>
          <a:p>
            <a:pPr marL="0" indent="0" algn="just">
              <a:buNone/>
            </a:pPr>
            <a:r>
              <a:rPr lang="it-IT" dirty="0"/>
              <a:t>Le donne, infatti, mostrano un interesse  molto maggiore per l’area di supporto alla famiglia. In particolare, mostrano mediamente un tasso di interesse per gli asili nido superiore al 20%, ma tale dato è ancora più accentuato nella fascia di età fra i 35 e i 44 anni, nonché fra impiegate e operaie. L’incapacità del piano di welfare aziendale di soddisfare le esigenze dei destinatari ne vanifica in modo sostanziale l’efficacia, perché un’offerta definita in modo unilaterale dal datore di lavoro viene percepita come meramente funzionale all’adempimento di obblighi derivanti dalla contrattazione collettiva 15 . Per questo motivo è opportuno operare un’indagine di tipo territoriale, così da comprendere le carenze del welfare all’interno della regione in cui l’azienda ha sede (mancanza  di  asili,  poco  supporto  alle  persone  anziane,  etc.)  e  considerare  il  contesto  (culturale, familiare, professionale) al fine di favorire la personalizzazione del servizio e, al contempo, tentare di individuare delle micro-categorie che presentino i medesimi bisogni.</a:t>
            </a:r>
          </a:p>
        </p:txBody>
      </p:sp>
    </p:spTree>
    <p:extLst>
      <p:ext uri="{BB962C8B-B14F-4D97-AF65-F5344CB8AC3E}">
        <p14:creationId xmlns:p14="http://schemas.microsoft.com/office/powerpoint/2010/main" val="386069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entesi graffa chiusa 3"/>
          <p:cNvSpPr/>
          <p:nvPr/>
        </p:nvSpPr>
        <p:spPr>
          <a:xfrm rot="16200000">
            <a:off x="5347877" y="135750"/>
            <a:ext cx="1963270" cy="7019365"/>
          </a:xfrm>
          <a:prstGeom prst="rightBrace">
            <a:avLst>
              <a:gd name="adj1" fmla="val 8333"/>
              <a:gd name="adj2" fmla="val 47510"/>
            </a:avLst>
          </a:prstGeom>
          <a:ln w="44450"/>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5" name="Pergamena 2 4"/>
          <p:cNvSpPr/>
          <p:nvPr/>
        </p:nvSpPr>
        <p:spPr>
          <a:xfrm>
            <a:off x="4339771" y="1001486"/>
            <a:ext cx="3875315" cy="1465943"/>
          </a:xfrm>
          <a:prstGeom prst="horizontalScroll">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rgbClr val="FF0000"/>
                </a:solidFill>
              </a:rPr>
              <a:t>WELFARE</a:t>
            </a:r>
          </a:p>
        </p:txBody>
      </p:sp>
      <p:sp>
        <p:nvSpPr>
          <p:cNvPr id="6" name="Rettangolo 5"/>
          <p:cNvSpPr/>
          <p:nvPr/>
        </p:nvSpPr>
        <p:spPr>
          <a:xfrm>
            <a:off x="1059543" y="4731657"/>
            <a:ext cx="3991428" cy="137885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rgbClr val="002060"/>
                </a:solidFill>
              </a:rPr>
              <a:t>WELFARE STATE</a:t>
            </a:r>
          </a:p>
        </p:txBody>
      </p:sp>
      <p:sp>
        <p:nvSpPr>
          <p:cNvPr id="7" name="Rettangolo 6"/>
          <p:cNvSpPr/>
          <p:nvPr/>
        </p:nvSpPr>
        <p:spPr>
          <a:xfrm>
            <a:off x="7670801" y="4823436"/>
            <a:ext cx="3991428" cy="1378857"/>
          </a:xfrm>
          <a:prstGeom prst="rect">
            <a:avLst/>
          </a:prstGeom>
          <a:gradFill>
            <a:gsLst>
              <a:gs pos="0">
                <a:srgbClr val="FFFF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rgbClr val="00B050"/>
                </a:solidFill>
              </a:rPr>
              <a:t>WELFARE AZIENDALE</a:t>
            </a:r>
          </a:p>
        </p:txBody>
      </p:sp>
    </p:spTree>
    <p:extLst>
      <p:ext uri="{BB962C8B-B14F-4D97-AF65-F5344CB8AC3E}">
        <p14:creationId xmlns:p14="http://schemas.microsoft.com/office/powerpoint/2010/main" val="41918708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latin typeface="Calibri" panose="020F0502020204030204" pitchFamily="34" charset="0"/>
                <a:ea typeface="Calibri" panose="020F0502020204030204" pitchFamily="34" charset="0"/>
                <a:cs typeface="Times New Roman" panose="02020603050405020304" pitchFamily="18" charset="0"/>
              </a:rPr>
              <a:t>Analisi delle caratteristiche della popolazione aziendale e delle loro esigenze di welfare</a:t>
            </a:r>
            <a:endParaRPr lang="it-IT" dirty="0"/>
          </a:p>
        </p:txBody>
      </p:sp>
      <p:sp>
        <p:nvSpPr>
          <p:cNvPr id="3" name="Segnaposto contenuto 2"/>
          <p:cNvSpPr>
            <a:spLocks noGrp="1"/>
          </p:cNvSpPr>
          <p:nvPr>
            <p:ph idx="1"/>
          </p:nvPr>
        </p:nvSpPr>
        <p:spPr/>
        <p:txBody>
          <a:bodyPr>
            <a:normAutofit fontScale="92500" lnSpcReduction="20000"/>
          </a:bodyPr>
          <a:lstStyle/>
          <a:p>
            <a:r>
              <a:rPr lang="it-IT" dirty="0"/>
              <a:t>Come si evince le aree di intervento sono molteplici e non limitate alla vita del lavoratore, ma esteso anche a quella dei famigliari.  </a:t>
            </a:r>
          </a:p>
          <a:p>
            <a:endParaRPr lang="it-IT" dirty="0"/>
          </a:p>
          <a:p>
            <a:r>
              <a:rPr lang="it-IT" dirty="0"/>
              <a:t>Spetterà poi all’azienda decidere quali siano le aree di welfare su cui è più opportuno intervenire, senza tralasciare  il  fatto  che  nessuna  iniziativa  potrà  raggiungere  il  successo  senza  un  adeguato  piano  di comunicazione (le recenti indagini mostrano infatti come spesso i dipendenti non siano consci dei servizi offerti, o non riescano a cogliere il reale significato dell’iniziativa), che non dovrà solo seguire la fase di lancio del servizio, ma essere integrata al processo di controllo e di misurazione del grado di soddisfazione. Sarà inoltre particolarmente utile diversificare i canali di comunicazione, come la rete Intranet, l’organizzazione di meeting e la presenza di un manuale di gestione del piano.</a:t>
            </a:r>
          </a:p>
        </p:txBody>
      </p:sp>
    </p:spTree>
    <p:extLst>
      <p:ext uri="{BB962C8B-B14F-4D97-AF65-F5344CB8AC3E}">
        <p14:creationId xmlns:p14="http://schemas.microsoft.com/office/powerpoint/2010/main" val="5736211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68188" y="365126"/>
            <a:ext cx="10385612" cy="708932"/>
          </a:xfrm>
        </p:spPr>
        <p:txBody>
          <a:bodyPr>
            <a:normAutofit fontScale="90000"/>
          </a:bodyPr>
          <a:lstStyle/>
          <a:p>
            <a:pPr>
              <a:lnSpc>
                <a:spcPct val="115000"/>
              </a:lnSpc>
              <a:spcAft>
                <a:spcPts val="0"/>
              </a:spcAft>
            </a:pPr>
            <a:r>
              <a:rPr lang="it-IT" dirty="0">
                <a:latin typeface="Calibri" panose="020F0502020204030204" pitchFamily="34" charset="0"/>
                <a:ea typeface="Calibri" panose="020F0502020204030204" pitchFamily="34" charset="0"/>
                <a:cs typeface="Times New Roman" panose="02020603050405020304" pitchFamily="18" charset="0"/>
              </a:rPr>
              <a:t>Analisi delle caratteristiche della popolazione aziendale e delle loro esigenze di welfare</a:t>
            </a:r>
            <a:endParaRPr lang="it-IT" dirty="0"/>
          </a:p>
        </p:txBody>
      </p:sp>
      <p:sp>
        <p:nvSpPr>
          <p:cNvPr id="3" name="Segnaposto contenuto 2"/>
          <p:cNvSpPr>
            <a:spLocks noGrp="1"/>
          </p:cNvSpPr>
          <p:nvPr>
            <p:ph idx="1"/>
          </p:nvPr>
        </p:nvSpPr>
        <p:spPr>
          <a:xfrm>
            <a:off x="968188" y="1901371"/>
            <a:ext cx="10919012" cy="4714581"/>
          </a:xfrm>
        </p:spPr>
        <p:txBody>
          <a:bodyPr>
            <a:normAutofit/>
          </a:bodyPr>
          <a:lstStyle/>
          <a:p>
            <a:pPr marL="0" indent="0" algn="just">
              <a:buNone/>
            </a:pPr>
            <a:r>
              <a:rPr lang="it-IT" dirty="0"/>
              <a:t>In ragione della difficoltà derivante dalla definizione di un piano di welfare aziendale che possa accontentare tutti i lavoratori, la tendenza che si riscontra è quella di spostarsi verso i </a:t>
            </a:r>
            <a:r>
              <a:rPr lang="it-IT" b="1" dirty="0" err="1"/>
              <a:t>flexible</a:t>
            </a:r>
            <a:r>
              <a:rPr lang="it-IT" b="1" dirty="0"/>
              <a:t> benefits. </a:t>
            </a:r>
          </a:p>
          <a:p>
            <a:pPr marL="0" indent="0" algn="just">
              <a:buNone/>
            </a:pPr>
            <a:r>
              <a:rPr lang="it-IT" dirty="0"/>
              <a:t>Tale nuovo sistema di welfare offre la possibilità di integrare o sostituire una quota della retribuzione accessoria. Questa tipologia assume particolare valore per le piccole medie imprese, offrendo un maggiore potere d’acquisto al dipendente. </a:t>
            </a:r>
          </a:p>
          <a:p>
            <a:pPr marL="0" indent="0" algn="just">
              <a:buNone/>
            </a:pPr>
            <a:r>
              <a:rPr lang="it-IT" dirty="0"/>
              <a:t>Ciò comporta un totale cambio di paradigma che elude le classiche formule del top down e del bottom up in favore di una nuova: l’on </a:t>
            </a:r>
            <a:r>
              <a:rPr lang="it-IT" dirty="0" err="1"/>
              <a:t>demand</a:t>
            </a:r>
            <a:r>
              <a:rPr lang="it-IT" dirty="0"/>
              <a:t>. </a:t>
            </a:r>
          </a:p>
        </p:txBody>
      </p:sp>
    </p:spTree>
    <p:extLst>
      <p:ext uri="{BB962C8B-B14F-4D97-AF65-F5344CB8AC3E}">
        <p14:creationId xmlns:p14="http://schemas.microsoft.com/office/powerpoint/2010/main" val="16048792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nSpc>
                <a:spcPct val="115000"/>
              </a:lnSpc>
              <a:spcAft>
                <a:spcPts val="0"/>
              </a:spcAft>
            </a:pPr>
            <a:r>
              <a:rPr lang="it-IT" sz="3600" dirty="0">
                <a:effectLst/>
                <a:latin typeface="Calibri" panose="020F0502020204030204" pitchFamily="34" charset="0"/>
                <a:ea typeface="Calibri" panose="020F0502020204030204" pitchFamily="34" charset="0"/>
                <a:cs typeface="Times New Roman" panose="02020603050405020304" pitchFamily="18" charset="0"/>
              </a:rPr>
              <a:t>Tipologie di incentivi  e benefits complementari ai sistemi di remunerazione tradizionali </a:t>
            </a:r>
            <a:r>
              <a:rPr lang="it-IT" dirty="0">
                <a:effectLst/>
                <a:latin typeface="Calibri" panose="020F0502020204030204" pitchFamily="34" charset="0"/>
                <a:ea typeface="Calibri" panose="020F0502020204030204" pitchFamily="34" charset="0"/>
                <a:cs typeface="Times New Roman" panose="02020603050405020304" pitchFamily="18" charset="0"/>
              </a:rPr>
              <a:t/>
            </a:r>
            <a:br>
              <a:rPr lang="it-IT"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egnaposto contenuto 2"/>
          <p:cNvSpPr>
            <a:spLocks noGrp="1"/>
          </p:cNvSpPr>
          <p:nvPr>
            <p:ph idx="1"/>
          </p:nvPr>
        </p:nvSpPr>
        <p:spPr>
          <a:xfrm>
            <a:off x="838200" y="1436914"/>
            <a:ext cx="10526592" cy="5148536"/>
          </a:xfrm>
        </p:spPr>
        <p:txBody>
          <a:bodyPr>
            <a:normAutofit/>
          </a:bodyPr>
          <a:lstStyle/>
          <a:p>
            <a:pPr marL="0" indent="0">
              <a:buNone/>
            </a:pPr>
            <a:r>
              <a:rPr lang="it-IT" dirty="0"/>
              <a:t>Ciò comporta un totale cambio di paradigma che elude le classiche formule del top down e del bottom up </a:t>
            </a:r>
          </a:p>
          <a:p>
            <a:pPr marL="0" indent="0">
              <a:buNone/>
            </a:pPr>
            <a:endParaRPr lang="it-IT" dirty="0"/>
          </a:p>
          <a:p>
            <a:pPr marL="0" indent="0">
              <a:buNone/>
            </a:pPr>
            <a:r>
              <a:rPr lang="it-IT" dirty="0"/>
              <a:t>in favore di una nuova: l’on </a:t>
            </a:r>
            <a:r>
              <a:rPr lang="it-IT" dirty="0" err="1"/>
              <a:t>demand</a:t>
            </a:r>
            <a:r>
              <a:rPr lang="it-IT" dirty="0"/>
              <a:t>. </a:t>
            </a:r>
          </a:p>
          <a:p>
            <a:pPr marL="0" indent="0">
              <a:buNone/>
            </a:pPr>
            <a:endParaRPr lang="it-IT" dirty="0"/>
          </a:p>
          <a:p>
            <a:pPr marL="0" indent="0" algn="ctr">
              <a:buNone/>
            </a:pPr>
            <a:r>
              <a:rPr lang="it-IT" dirty="0"/>
              <a:t>   «Top down»  o «botton up»</a:t>
            </a:r>
          </a:p>
          <a:p>
            <a:pPr marL="0" indent="0" algn="ctr">
              <a:buNone/>
            </a:pPr>
            <a:endParaRPr lang="it-IT" dirty="0"/>
          </a:p>
          <a:p>
            <a:pPr marL="0" indent="0" algn="ctr">
              <a:buNone/>
            </a:pPr>
            <a:endParaRPr lang="it-IT" dirty="0"/>
          </a:p>
          <a:p>
            <a:pPr marL="0" indent="0" algn="ctr">
              <a:buNone/>
            </a:pPr>
            <a:r>
              <a:rPr lang="it-IT" dirty="0"/>
              <a:t>	</a:t>
            </a:r>
            <a:r>
              <a:rPr lang="it-IT" sz="3200" i="1" dirty="0">
                <a:solidFill>
                  <a:srgbClr val="FF0000"/>
                </a:solidFill>
              </a:rPr>
              <a:t>«On </a:t>
            </a:r>
            <a:r>
              <a:rPr lang="it-IT" sz="3200" i="1" dirty="0" err="1">
                <a:solidFill>
                  <a:srgbClr val="FF0000"/>
                </a:solidFill>
              </a:rPr>
              <a:t>demand</a:t>
            </a:r>
            <a:r>
              <a:rPr lang="it-IT" sz="3200" i="1" dirty="0">
                <a:solidFill>
                  <a:srgbClr val="FF0000"/>
                </a:solidFill>
              </a:rPr>
              <a:t>»</a:t>
            </a:r>
          </a:p>
          <a:p>
            <a:pPr marL="0" indent="0" algn="ctr">
              <a:buNone/>
            </a:pPr>
            <a:r>
              <a:rPr lang="it-IT" sz="3200" dirty="0"/>
              <a:t>         (</a:t>
            </a:r>
            <a:r>
              <a:rPr lang="it-IT" sz="3200" dirty="0" err="1"/>
              <a:t>flexibile</a:t>
            </a:r>
            <a:r>
              <a:rPr lang="it-IT" sz="3200" dirty="0"/>
              <a:t> benefits)</a:t>
            </a:r>
          </a:p>
        </p:txBody>
      </p:sp>
      <p:sp>
        <p:nvSpPr>
          <p:cNvPr id="5" name="Freccia in giù 4"/>
          <p:cNvSpPr/>
          <p:nvPr/>
        </p:nvSpPr>
        <p:spPr>
          <a:xfrm>
            <a:off x="6096000" y="4551617"/>
            <a:ext cx="457200" cy="7799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7" name="Connettore 1 6"/>
          <p:cNvCxnSpPr/>
          <p:nvPr/>
        </p:nvCxnSpPr>
        <p:spPr>
          <a:xfrm flipV="1">
            <a:off x="4370293" y="3583394"/>
            <a:ext cx="1371600" cy="79337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Connettore 1 7"/>
          <p:cNvCxnSpPr/>
          <p:nvPr/>
        </p:nvCxnSpPr>
        <p:spPr>
          <a:xfrm>
            <a:off x="4467518" y="3724844"/>
            <a:ext cx="1177151" cy="57267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Connettore 1 8"/>
          <p:cNvCxnSpPr/>
          <p:nvPr/>
        </p:nvCxnSpPr>
        <p:spPr>
          <a:xfrm>
            <a:off x="6624649" y="3724844"/>
            <a:ext cx="1048870" cy="62528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Connettore 1 9"/>
          <p:cNvCxnSpPr/>
          <p:nvPr/>
        </p:nvCxnSpPr>
        <p:spPr>
          <a:xfrm flipV="1">
            <a:off x="6463284" y="3625243"/>
            <a:ext cx="1371600" cy="793377"/>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9246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nSpc>
                <a:spcPct val="115000"/>
              </a:lnSpc>
              <a:spcAft>
                <a:spcPts val="0"/>
              </a:spcAft>
            </a:pPr>
            <a:r>
              <a:rPr lang="it-IT" sz="3600" dirty="0">
                <a:effectLst/>
                <a:latin typeface="Calibri" panose="020F0502020204030204" pitchFamily="34" charset="0"/>
                <a:ea typeface="Calibri" panose="020F0502020204030204" pitchFamily="34" charset="0"/>
                <a:cs typeface="Times New Roman" panose="02020603050405020304" pitchFamily="18" charset="0"/>
              </a:rPr>
              <a:t>Tipologie di incentivi  e benefits complementari ai sistemi di remunerazione tradizionali </a:t>
            </a:r>
            <a:r>
              <a:rPr lang="it-IT" dirty="0">
                <a:effectLst/>
                <a:latin typeface="Calibri" panose="020F0502020204030204" pitchFamily="34" charset="0"/>
                <a:ea typeface="Calibri" panose="020F0502020204030204" pitchFamily="34" charset="0"/>
                <a:cs typeface="Times New Roman" panose="02020603050405020304" pitchFamily="18" charset="0"/>
              </a:rPr>
              <a:t/>
            </a:r>
            <a:br>
              <a:rPr lang="it-IT"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egnaposto contenuto 2"/>
          <p:cNvSpPr>
            <a:spLocks noGrp="1"/>
          </p:cNvSpPr>
          <p:nvPr>
            <p:ph idx="1"/>
          </p:nvPr>
        </p:nvSpPr>
        <p:spPr>
          <a:xfrm>
            <a:off x="838200" y="1320799"/>
            <a:ext cx="11223812" cy="5295153"/>
          </a:xfrm>
        </p:spPr>
        <p:txBody>
          <a:bodyPr>
            <a:normAutofit fontScale="92500" lnSpcReduction="20000"/>
          </a:bodyPr>
          <a:lstStyle/>
          <a:p>
            <a:pPr marL="0" indent="0">
              <a:buNone/>
            </a:pPr>
            <a:endParaRPr lang="it-IT" sz="3200" dirty="0">
              <a:solidFill>
                <a:srgbClr val="FF0000"/>
              </a:solidFill>
            </a:endParaRPr>
          </a:p>
          <a:p>
            <a:pPr marL="0" indent="0">
              <a:buNone/>
            </a:pPr>
            <a:r>
              <a:rPr lang="it-IT" sz="3200" dirty="0" err="1">
                <a:solidFill>
                  <a:srgbClr val="FF0000"/>
                </a:solidFill>
              </a:rPr>
              <a:t>Flexibile</a:t>
            </a:r>
            <a:r>
              <a:rPr lang="it-IT" sz="3200" dirty="0">
                <a:solidFill>
                  <a:srgbClr val="FF0000"/>
                </a:solidFill>
              </a:rPr>
              <a:t> benefits</a:t>
            </a:r>
          </a:p>
          <a:p>
            <a:pPr marL="0" indent="0">
              <a:buNone/>
            </a:pPr>
            <a:endParaRPr lang="it-IT" sz="3200" dirty="0"/>
          </a:p>
          <a:p>
            <a:pPr marL="0" indent="0" algn="just">
              <a:buNone/>
            </a:pPr>
            <a:r>
              <a:rPr lang="it-IT" sz="3200" dirty="0"/>
              <a:t>Questa nuova metodologia genera vantaggi sia per l’azienda che per i lavoratori, in quanto il dipendente non si vedrà più costretto ad “accettare” un servizio superfluo o non richiesto. </a:t>
            </a:r>
          </a:p>
          <a:p>
            <a:pPr marL="0" indent="0" algn="just">
              <a:buNone/>
            </a:pPr>
            <a:r>
              <a:rPr lang="it-IT" sz="3200" dirty="0"/>
              <a:t>L’azienda, d’altro canto, potrà  godere  di  un incremento  del  grado  di  soddisfazione  dei  beneficiari,  di  sgravi  fiscali,  con  la possibilità di appoggiarsi a società esterne, specializzate nel settore.</a:t>
            </a:r>
            <a:r>
              <a:rPr lang="it-IT" sz="3200" strike="sngStrike" dirty="0"/>
              <a:t> </a:t>
            </a:r>
          </a:p>
          <a:p>
            <a:pPr marL="0" indent="0" algn="just">
              <a:buNone/>
            </a:pPr>
            <a:r>
              <a:rPr lang="it-IT" sz="3200" dirty="0"/>
              <a:t>Gestione della piattaforma Web dedicata, grazie alla quale ogni singolo dipendente è in grado di comporre il proprio pacchetto di benefit in maniera autonoma e consapevole, nel rispetto del budget di spesa predeterminato dall’azienda.</a:t>
            </a:r>
          </a:p>
          <a:p>
            <a:pPr marL="0" indent="0">
              <a:buNone/>
            </a:pPr>
            <a:endParaRPr lang="it-IT" sz="3200" strike="sngStrike" dirty="0"/>
          </a:p>
          <a:p>
            <a:pPr marL="0" indent="0">
              <a:buNone/>
            </a:pPr>
            <a:endParaRPr lang="it-IT" sz="3200" i="1" dirty="0">
              <a:solidFill>
                <a:srgbClr val="FF0000"/>
              </a:solidFill>
            </a:endParaRPr>
          </a:p>
        </p:txBody>
      </p:sp>
    </p:spTree>
    <p:extLst>
      <p:ext uri="{BB962C8B-B14F-4D97-AF65-F5344CB8AC3E}">
        <p14:creationId xmlns:p14="http://schemas.microsoft.com/office/powerpoint/2010/main" val="41770113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Welfare nelle PMI</a:t>
            </a:r>
          </a:p>
        </p:txBody>
      </p:sp>
      <p:sp>
        <p:nvSpPr>
          <p:cNvPr id="3" name="Segnaposto contenuto 2"/>
          <p:cNvSpPr>
            <a:spLocks noGrp="1"/>
          </p:cNvSpPr>
          <p:nvPr>
            <p:ph idx="1"/>
          </p:nvPr>
        </p:nvSpPr>
        <p:spPr/>
        <p:txBody>
          <a:bodyPr>
            <a:normAutofit lnSpcReduction="10000"/>
          </a:bodyPr>
          <a:lstStyle/>
          <a:p>
            <a:r>
              <a:rPr lang="it-IT" dirty="0"/>
              <a:t>Difatti all’interno di realtà che presentano un forte accentramento di potere decisionale e ruoli, è più complesso sviluppare e poi gestire un sistema di welfare integrato, anche se rimane da non sottovalutare l’opportunità offerta dai </a:t>
            </a:r>
            <a:r>
              <a:rPr lang="it-IT" dirty="0" err="1"/>
              <a:t>flexible</a:t>
            </a:r>
            <a:r>
              <a:rPr lang="it-IT" dirty="0"/>
              <a:t> benefits. </a:t>
            </a:r>
          </a:p>
          <a:p>
            <a:r>
              <a:rPr lang="it-IT" dirty="0"/>
              <a:t>Questi infatti sono molto più frequenti all’interno di questa tipologia di impresa, mentre nelle big company si tende a prediligere un sistema più standardizzato e valido per ogni dipendente. Non solo,  anche  il potere  di  contrattazione con  enti  o  broker  (o  più in generale fornitori di servizi welfare) è necessariamente inferiore rispetto alle grandi imprese che possono godere di numeri e budget più elevati. </a:t>
            </a:r>
          </a:p>
        </p:txBody>
      </p:sp>
    </p:spTree>
    <p:extLst>
      <p:ext uri="{BB962C8B-B14F-4D97-AF65-F5344CB8AC3E}">
        <p14:creationId xmlns:p14="http://schemas.microsoft.com/office/powerpoint/2010/main" val="14997014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olo 1"/>
          <p:cNvSpPr>
            <a:spLocks noGrp="1"/>
          </p:cNvSpPr>
          <p:nvPr>
            <p:ph type="title"/>
          </p:nvPr>
        </p:nvSpPr>
        <p:spPr>
          <a:xfrm>
            <a:off x="1909763" y="107950"/>
            <a:ext cx="8229600" cy="635000"/>
          </a:xfrm>
        </p:spPr>
        <p:txBody>
          <a:bodyPr/>
          <a:lstStyle/>
          <a:p>
            <a:r>
              <a:rPr lang="it-IT" altLang="it-IT" sz="2400"/>
              <a:t>Relazione tra welfare aziendale e fringe benefits</a:t>
            </a:r>
          </a:p>
        </p:txBody>
      </p:sp>
      <p:sp>
        <p:nvSpPr>
          <p:cNvPr id="4" name="Ovale 3"/>
          <p:cNvSpPr/>
          <p:nvPr/>
        </p:nvSpPr>
        <p:spPr>
          <a:xfrm>
            <a:off x="1981200" y="1844675"/>
            <a:ext cx="5627688" cy="30241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6" name="Ovale 5"/>
          <p:cNvSpPr/>
          <p:nvPr/>
        </p:nvSpPr>
        <p:spPr>
          <a:xfrm>
            <a:off x="4656138" y="1989139"/>
            <a:ext cx="5472112" cy="26638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8" name="Rettangolo 17"/>
          <p:cNvSpPr/>
          <p:nvPr/>
        </p:nvSpPr>
        <p:spPr>
          <a:xfrm rot="20325652">
            <a:off x="2063750" y="1576388"/>
            <a:ext cx="2592388" cy="4762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400" dirty="0">
                <a:solidFill>
                  <a:srgbClr val="FF0000"/>
                </a:solidFill>
              </a:rPr>
              <a:t>Fringe benefits</a:t>
            </a:r>
          </a:p>
        </p:txBody>
      </p:sp>
      <p:cxnSp>
        <p:nvCxnSpPr>
          <p:cNvPr id="20" name="Connettore 2 19"/>
          <p:cNvCxnSpPr/>
          <p:nvPr/>
        </p:nvCxnSpPr>
        <p:spPr>
          <a:xfrm flipV="1">
            <a:off x="5880101" y="3429001"/>
            <a:ext cx="144463" cy="1470025"/>
          </a:xfrm>
          <a:prstGeom prst="straightConnector1">
            <a:avLst/>
          </a:prstGeom>
          <a:ln w="41275">
            <a:solidFill>
              <a:srgbClr val="0070C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1" name="Rettangolo 20"/>
          <p:cNvSpPr/>
          <p:nvPr/>
        </p:nvSpPr>
        <p:spPr>
          <a:xfrm>
            <a:off x="4953000" y="5165726"/>
            <a:ext cx="2590800" cy="16414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400" dirty="0">
                <a:solidFill>
                  <a:srgbClr val="3366FF"/>
                </a:solidFill>
              </a:rPr>
              <a:t>- Spese scolastiche</a:t>
            </a:r>
          </a:p>
          <a:p>
            <a:pPr>
              <a:defRPr/>
            </a:pPr>
            <a:r>
              <a:rPr lang="it-IT" sz="1400" dirty="0">
                <a:solidFill>
                  <a:srgbClr val="3366FF"/>
                </a:solidFill>
              </a:rPr>
              <a:t>- Asilo</a:t>
            </a:r>
          </a:p>
          <a:p>
            <a:pPr>
              <a:buFontTx/>
              <a:buChar char="-"/>
              <a:defRPr/>
            </a:pPr>
            <a:r>
              <a:rPr lang="it-IT" sz="1400" dirty="0">
                <a:solidFill>
                  <a:srgbClr val="3366FF"/>
                </a:solidFill>
              </a:rPr>
              <a:t> Assistenza sanitaria</a:t>
            </a:r>
          </a:p>
          <a:p>
            <a:pPr>
              <a:defRPr/>
            </a:pPr>
            <a:r>
              <a:rPr lang="it-IT" sz="1400" dirty="0">
                <a:solidFill>
                  <a:srgbClr val="3366FF"/>
                </a:solidFill>
              </a:rPr>
              <a:t>- Home care</a:t>
            </a:r>
          </a:p>
          <a:p>
            <a:pPr>
              <a:defRPr/>
            </a:pPr>
            <a:r>
              <a:rPr lang="it-IT" sz="1400" dirty="0">
                <a:solidFill>
                  <a:srgbClr val="3366FF"/>
                </a:solidFill>
              </a:rPr>
              <a:t>- Iscrizione circoli sportivi e ricreativi</a:t>
            </a:r>
          </a:p>
          <a:p>
            <a:pPr marL="93663" indent="-93663">
              <a:buFontTx/>
              <a:buChar char="-"/>
              <a:defRPr/>
            </a:pPr>
            <a:r>
              <a:rPr lang="it-IT" sz="1400" dirty="0">
                <a:solidFill>
                  <a:srgbClr val="3366FF"/>
                </a:solidFill>
              </a:rPr>
              <a:t>Viaggi</a:t>
            </a:r>
          </a:p>
          <a:p>
            <a:pPr>
              <a:buFontTx/>
              <a:buChar char="-"/>
              <a:defRPr/>
            </a:pPr>
            <a:r>
              <a:rPr lang="it-IT" sz="1400" dirty="0">
                <a:solidFill>
                  <a:srgbClr val="3366FF"/>
                </a:solidFill>
              </a:rPr>
              <a:t> Trasporto collettivo</a:t>
            </a:r>
          </a:p>
        </p:txBody>
      </p:sp>
      <p:sp>
        <p:nvSpPr>
          <p:cNvPr id="22" name="Rettangolo 21"/>
          <p:cNvSpPr/>
          <p:nvPr/>
        </p:nvSpPr>
        <p:spPr>
          <a:xfrm rot="1506140">
            <a:off x="8234364" y="1939925"/>
            <a:ext cx="2592387" cy="4778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400" dirty="0">
                <a:solidFill>
                  <a:srgbClr val="FF0000"/>
                </a:solidFill>
              </a:rPr>
              <a:t>Welfare aziendale</a:t>
            </a:r>
          </a:p>
        </p:txBody>
      </p:sp>
      <p:sp>
        <p:nvSpPr>
          <p:cNvPr id="23" name="Rettangolo 22"/>
          <p:cNvSpPr/>
          <p:nvPr/>
        </p:nvSpPr>
        <p:spPr>
          <a:xfrm>
            <a:off x="1703389" y="5165726"/>
            <a:ext cx="2592387" cy="15033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buFontTx/>
              <a:buChar char="-"/>
              <a:defRPr/>
            </a:pPr>
            <a:r>
              <a:rPr lang="it-IT" sz="1400" dirty="0">
                <a:solidFill>
                  <a:srgbClr val="FF0000"/>
                </a:solidFill>
              </a:rPr>
              <a:t>Autoveicoli</a:t>
            </a:r>
          </a:p>
          <a:p>
            <a:pPr marL="285750" indent="-285750">
              <a:buFontTx/>
              <a:buChar char="-"/>
              <a:defRPr/>
            </a:pPr>
            <a:r>
              <a:rPr lang="it-IT" sz="1400" dirty="0">
                <a:solidFill>
                  <a:srgbClr val="FF0000"/>
                </a:solidFill>
              </a:rPr>
              <a:t>Prestiti</a:t>
            </a:r>
          </a:p>
          <a:p>
            <a:pPr marL="285750" indent="-285750">
              <a:buFontTx/>
              <a:buChar char="-"/>
              <a:defRPr/>
            </a:pPr>
            <a:r>
              <a:rPr lang="it-IT" sz="1400" dirty="0">
                <a:solidFill>
                  <a:srgbClr val="FF0000"/>
                </a:solidFill>
              </a:rPr>
              <a:t>Azioni della società</a:t>
            </a:r>
          </a:p>
          <a:p>
            <a:pPr marL="285750" indent="-285750">
              <a:buFontTx/>
              <a:buChar char="-"/>
              <a:defRPr/>
            </a:pPr>
            <a:r>
              <a:rPr lang="it-IT" sz="1400" dirty="0">
                <a:solidFill>
                  <a:srgbClr val="FF0000"/>
                </a:solidFill>
              </a:rPr>
              <a:t>Stock </a:t>
            </a:r>
            <a:r>
              <a:rPr lang="it-IT" sz="1400" dirty="0" err="1">
                <a:solidFill>
                  <a:srgbClr val="FF0000"/>
                </a:solidFill>
              </a:rPr>
              <a:t>options</a:t>
            </a:r>
            <a:endParaRPr lang="it-IT" sz="1400" dirty="0">
              <a:solidFill>
                <a:srgbClr val="FF0000"/>
              </a:solidFill>
            </a:endParaRPr>
          </a:p>
          <a:p>
            <a:pPr marL="285750" indent="-285750">
              <a:buFontTx/>
              <a:buChar char="-"/>
              <a:defRPr/>
            </a:pPr>
            <a:r>
              <a:rPr lang="it-IT" sz="1400" dirty="0">
                <a:solidFill>
                  <a:srgbClr val="FF0000"/>
                </a:solidFill>
              </a:rPr>
              <a:t>Fabbricati</a:t>
            </a:r>
          </a:p>
          <a:p>
            <a:pPr marL="285750" indent="-285750">
              <a:buFontTx/>
              <a:buChar char="-"/>
              <a:defRPr/>
            </a:pPr>
            <a:r>
              <a:rPr lang="it-IT" sz="1400" dirty="0">
                <a:solidFill>
                  <a:srgbClr val="FF0000"/>
                </a:solidFill>
              </a:rPr>
              <a:t>Beni &lt; € 258,23 (es. buono benzina) </a:t>
            </a:r>
          </a:p>
        </p:txBody>
      </p:sp>
      <p:sp>
        <p:nvSpPr>
          <p:cNvPr id="24" name="Rettangolo 23"/>
          <p:cNvSpPr/>
          <p:nvPr/>
        </p:nvSpPr>
        <p:spPr>
          <a:xfrm>
            <a:off x="8256589" y="5122864"/>
            <a:ext cx="2160587" cy="10429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400" dirty="0">
                <a:solidFill>
                  <a:srgbClr val="FF0000"/>
                </a:solidFill>
              </a:rPr>
              <a:t>Work-life balance:</a:t>
            </a:r>
          </a:p>
          <a:p>
            <a:pPr marL="285750" indent="-285750">
              <a:buFontTx/>
              <a:buChar char="-"/>
              <a:defRPr/>
            </a:pPr>
            <a:r>
              <a:rPr lang="it-IT" sz="1400" u="sng" dirty="0">
                <a:solidFill>
                  <a:srgbClr val="FF0000"/>
                </a:solidFill>
              </a:rPr>
              <a:t>Smart </a:t>
            </a:r>
            <a:r>
              <a:rPr lang="it-IT" sz="1400" dirty="0" err="1">
                <a:solidFill>
                  <a:srgbClr val="FF0000"/>
                </a:solidFill>
              </a:rPr>
              <a:t>working</a:t>
            </a:r>
            <a:endParaRPr lang="it-IT" sz="1400" dirty="0">
              <a:solidFill>
                <a:srgbClr val="FF0000"/>
              </a:solidFill>
            </a:endParaRPr>
          </a:p>
          <a:p>
            <a:pPr marL="285750" indent="-285750">
              <a:buFontTx/>
              <a:buChar char="-"/>
              <a:defRPr/>
            </a:pPr>
            <a:r>
              <a:rPr lang="it-IT" sz="1400" dirty="0">
                <a:solidFill>
                  <a:srgbClr val="FF0000"/>
                </a:solidFill>
              </a:rPr>
              <a:t>Part-time</a:t>
            </a:r>
          </a:p>
          <a:p>
            <a:pPr marL="285750" indent="-285750">
              <a:buFontTx/>
              <a:buChar char="-"/>
              <a:defRPr/>
            </a:pPr>
            <a:r>
              <a:rPr lang="it-IT" sz="1400" dirty="0">
                <a:solidFill>
                  <a:srgbClr val="FF0000"/>
                </a:solidFill>
              </a:rPr>
              <a:t>Telelavoro</a:t>
            </a:r>
          </a:p>
        </p:txBody>
      </p:sp>
      <p:cxnSp>
        <p:nvCxnSpPr>
          <p:cNvPr id="25" name="Connettore 2 24"/>
          <p:cNvCxnSpPr/>
          <p:nvPr/>
        </p:nvCxnSpPr>
        <p:spPr>
          <a:xfrm flipV="1">
            <a:off x="2633664" y="3521075"/>
            <a:ext cx="725487" cy="1341438"/>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nettore 2 25"/>
          <p:cNvCxnSpPr/>
          <p:nvPr/>
        </p:nvCxnSpPr>
        <p:spPr>
          <a:xfrm flipH="1" flipV="1">
            <a:off x="8510589" y="3521076"/>
            <a:ext cx="903287" cy="1306513"/>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9" name="Rettangolo 28"/>
          <p:cNvSpPr/>
          <p:nvPr/>
        </p:nvSpPr>
        <p:spPr>
          <a:xfrm>
            <a:off x="5538789" y="2663825"/>
            <a:ext cx="1419225" cy="4778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400" dirty="0">
                <a:solidFill>
                  <a:srgbClr val="FF0000"/>
                </a:solidFill>
              </a:rPr>
              <a:t>Area comune</a:t>
            </a:r>
          </a:p>
        </p:txBody>
      </p:sp>
    </p:spTree>
    <p:extLst>
      <p:ext uri="{BB962C8B-B14F-4D97-AF65-F5344CB8AC3E}">
        <p14:creationId xmlns:p14="http://schemas.microsoft.com/office/powerpoint/2010/main" val="20324817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9247" y="365125"/>
            <a:ext cx="10654553" cy="4785099"/>
          </a:xfrm>
        </p:spPr>
        <p:txBody>
          <a:bodyPr/>
          <a:lstStyle/>
          <a:p>
            <a:r>
              <a:rPr lang="it-IT" dirty="0"/>
              <a:t>Introduzione al concetto di retribuzione in natura (fringe benefits)</a:t>
            </a:r>
          </a:p>
        </p:txBody>
      </p:sp>
    </p:spTree>
    <p:extLst>
      <p:ext uri="{BB962C8B-B14F-4D97-AF65-F5344CB8AC3E}">
        <p14:creationId xmlns:p14="http://schemas.microsoft.com/office/powerpoint/2010/main" val="1854860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838200" y="274639"/>
            <a:ext cx="9372600" cy="777875"/>
          </a:xfrm>
        </p:spPr>
        <p:txBody>
          <a:bodyPr>
            <a:normAutofit fontScale="90000"/>
          </a:bodyPr>
          <a:lstStyle/>
          <a:p>
            <a:pPr eaLnBrk="1" hangingPunct="1"/>
            <a:r>
              <a:rPr lang="it-IT" altLang="it-IT" sz="3200" b="1" dirty="0"/>
              <a:t/>
            </a:r>
            <a:br>
              <a:rPr lang="it-IT" altLang="it-IT" sz="3200" b="1" dirty="0"/>
            </a:br>
            <a:r>
              <a:rPr lang="it-IT" altLang="it-IT" sz="3200" b="1" dirty="0"/>
              <a:t>REDDITI DI LAVORO DIPENDENTE</a:t>
            </a:r>
            <a:br>
              <a:rPr lang="it-IT" altLang="it-IT" sz="3200" b="1" dirty="0"/>
            </a:br>
            <a:r>
              <a:rPr lang="it-IT" altLang="it-IT" sz="3200" b="1" dirty="0"/>
              <a:t>DPR 917/1986 - TUIR</a:t>
            </a:r>
          </a:p>
        </p:txBody>
      </p:sp>
      <p:sp>
        <p:nvSpPr>
          <p:cNvPr id="289797" name="Rectangle 5"/>
          <p:cNvSpPr>
            <a:spLocks noGrp="1" noChangeArrowheads="1"/>
          </p:cNvSpPr>
          <p:nvPr>
            <p:ph type="body" sz="half" idx="1"/>
          </p:nvPr>
        </p:nvSpPr>
        <p:spPr/>
        <p:txBody>
          <a:bodyPr/>
          <a:lstStyle/>
          <a:p>
            <a:pPr eaLnBrk="1" hangingPunct="1">
              <a:defRPr/>
            </a:pPr>
            <a:endParaRPr lang="it-IT" b="1" i="1">
              <a:effectLst>
                <a:outerShdw blurRad="38100" dist="38100" dir="2700000" algn="tl">
                  <a:srgbClr val="C0C0C0"/>
                </a:outerShdw>
              </a:effectLst>
            </a:endParaRPr>
          </a:p>
          <a:p>
            <a:pPr eaLnBrk="1" hangingPunct="1">
              <a:defRPr/>
            </a:pPr>
            <a:r>
              <a:rPr lang="it-IT" b="1" i="1">
                <a:effectLst>
                  <a:outerShdw blurRad="38100" dist="38100" dir="2700000" algn="tl">
                    <a:srgbClr val="C0C0C0"/>
                  </a:outerShdw>
                </a:effectLst>
              </a:rPr>
              <a:t>Art. 49</a:t>
            </a:r>
          </a:p>
          <a:p>
            <a:pPr algn="just">
              <a:spcBef>
                <a:spcPct val="50000"/>
              </a:spcBef>
              <a:buFontTx/>
              <a:buNone/>
              <a:defRPr/>
            </a:pPr>
            <a:r>
              <a:rPr lang="it-IT" i="1">
                <a:solidFill>
                  <a:srgbClr val="FF0000"/>
                </a:solidFill>
                <a:effectLst>
                  <a:outerShdw blurRad="38100" dist="38100" dir="2700000" algn="tl">
                    <a:srgbClr val="C0C0C0"/>
                  </a:outerShdw>
                </a:effectLst>
              </a:rPr>
              <a:t>	Qualificazione fiscale del reddito da lavoro dipendente</a:t>
            </a:r>
            <a:endParaRPr lang="it-IT" b="1" i="1">
              <a:effectLst>
                <a:outerShdw blurRad="38100" dist="38100" dir="2700000" algn="tl">
                  <a:srgbClr val="C0C0C0"/>
                </a:outerShdw>
              </a:effectLst>
            </a:endParaRPr>
          </a:p>
        </p:txBody>
      </p:sp>
      <p:sp>
        <p:nvSpPr>
          <p:cNvPr id="289798" name="Rectangle 6"/>
          <p:cNvSpPr>
            <a:spLocks noGrp="1" noChangeArrowheads="1"/>
          </p:cNvSpPr>
          <p:nvPr>
            <p:ph type="body" sz="half" idx="2"/>
          </p:nvPr>
        </p:nvSpPr>
        <p:spPr/>
        <p:txBody>
          <a:bodyPr/>
          <a:lstStyle/>
          <a:p>
            <a:pPr eaLnBrk="1" hangingPunct="1">
              <a:defRPr/>
            </a:pPr>
            <a:endParaRPr lang="it-IT" b="1" i="1">
              <a:effectLst>
                <a:outerShdw blurRad="38100" dist="38100" dir="2700000" algn="tl">
                  <a:srgbClr val="C0C0C0"/>
                </a:outerShdw>
              </a:effectLst>
            </a:endParaRPr>
          </a:p>
          <a:p>
            <a:pPr eaLnBrk="1" hangingPunct="1">
              <a:defRPr/>
            </a:pPr>
            <a:r>
              <a:rPr lang="it-IT" b="1" i="1">
                <a:effectLst>
                  <a:outerShdw blurRad="38100" dist="38100" dir="2700000" algn="tl">
                    <a:srgbClr val="C0C0C0"/>
                  </a:outerShdw>
                </a:effectLst>
              </a:rPr>
              <a:t>Art. 51</a:t>
            </a:r>
          </a:p>
          <a:p>
            <a:pPr eaLnBrk="1" hangingPunct="1">
              <a:defRPr/>
            </a:pPr>
            <a:r>
              <a:rPr lang="it-IT" i="1">
                <a:solidFill>
                  <a:srgbClr val="FF0000"/>
                </a:solidFill>
                <a:effectLst>
                  <a:outerShdw blurRad="38100" dist="38100" dir="2700000" algn="tl">
                    <a:srgbClr val="C0C0C0"/>
                  </a:outerShdw>
                </a:effectLst>
              </a:rPr>
              <a:t>Criteri di determinazione della base imponibile e degli elementi esenti (totalmente/parzialmente)</a:t>
            </a:r>
          </a:p>
          <a:p>
            <a:pPr eaLnBrk="1" hangingPunct="1">
              <a:defRPr/>
            </a:pPr>
            <a:endParaRPr lang="it-IT" b="1" i="1">
              <a:effectLst>
                <a:outerShdw blurRad="38100" dist="38100" dir="2700000" algn="tl">
                  <a:srgbClr val="C0C0C0"/>
                </a:outerShdw>
              </a:effectLst>
            </a:endParaRPr>
          </a:p>
        </p:txBody>
      </p:sp>
    </p:spTree>
    <p:extLst>
      <p:ext uri="{BB962C8B-B14F-4D97-AF65-F5344CB8AC3E}">
        <p14:creationId xmlns:p14="http://schemas.microsoft.com/office/powerpoint/2010/main" val="33439020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r>
              <a:rPr lang="it-IT" altLang="it-IT" sz="3200" b="1" dirty="0"/>
              <a:t/>
            </a:r>
            <a:br>
              <a:rPr lang="it-IT" altLang="it-IT" sz="3200" b="1" dirty="0"/>
            </a:br>
            <a:r>
              <a:rPr lang="it-IT" altLang="it-IT" sz="4900" dirty="0"/>
              <a:t>Redditi di lavoro dipendente</a:t>
            </a:r>
            <a:br>
              <a:rPr lang="it-IT" altLang="it-IT" sz="4900" dirty="0"/>
            </a:br>
            <a:endParaRPr lang="it-IT" altLang="it-IT" sz="4900" b="1" dirty="0"/>
          </a:p>
        </p:txBody>
      </p:sp>
      <p:sp>
        <p:nvSpPr>
          <p:cNvPr id="292867" name="Rectangle 3"/>
          <p:cNvSpPr>
            <a:spLocks noGrp="1" noChangeArrowheads="1"/>
          </p:cNvSpPr>
          <p:nvPr>
            <p:ph type="body" idx="1"/>
          </p:nvPr>
        </p:nvSpPr>
        <p:spPr/>
        <p:txBody>
          <a:bodyPr/>
          <a:lstStyle/>
          <a:p>
            <a:pPr eaLnBrk="1" hangingPunct="1">
              <a:defRPr/>
            </a:pPr>
            <a:endParaRPr lang="it-IT" b="1" i="1" dirty="0">
              <a:effectLst>
                <a:outerShdw blurRad="38100" dist="38100" dir="2700000" algn="tl">
                  <a:srgbClr val="C0C0C0"/>
                </a:outerShdw>
              </a:effectLst>
            </a:endParaRPr>
          </a:p>
          <a:p>
            <a:pPr eaLnBrk="1" hangingPunct="1">
              <a:defRPr/>
            </a:pPr>
            <a:endParaRPr lang="it-IT" b="1" i="1" dirty="0">
              <a:effectLst>
                <a:outerShdw blurRad="38100" dist="38100" dir="2700000" algn="tl">
                  <a:srgbClr val="C0C0C0"/>
                </a:outerShdw>
              </a:effectLst>
            </a:endParaRPr>
          </a:p>
        </p:txBody>
      </p:sp>
      <p:sp>
        <p:nvSpPr>
          <p:cNvPr id="6148" name="AutoShape 5"/>
          <p:cNvSpPr>
            <a:spLocks noChangeArrowheads="1"/>
          </p:cNvSpPr>
          <p:nvPr/>
        </p:nvSpPr>
        <p:spPr bwMode="auto">
          <a:xfrm>
            <a:off x="2289178" y="2533650"/>
            <a:ext cx="2089150" cy="1790699"/>
          </a:xfrm>
          <a:prstGeom prst="flowChartPreparation">
            <a:avLst/>
          </a:prstGeom>
          <a:gradFill>
            <a:gsLst>
              <a:gs pos="0">
                <a:schemeClr val="accent1">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sz="2400" b="1" dirty="0">
                <a:latin typeface="+mn-lt"/>
              </a:rPr>
              <a:t>Art.51 </a:t>
            </a:r>
          </a:p>
          <a:p>
            <a:pPr algn="ctr" eaLnBrk="1" hangingPunct="1"/>
            <a:r>
              <a:rPr lang="it-IT" altLang="it-IT" sz="2400" b="1" dirty="0">
                <a:latin typeface="+mn-lt"/>
              </a:rPr>
              <a:t>TUIR</a:t>
            </a:r>
          </a:p>
        </p:txBody>
      </p:sp>
      <p:sp>
        <p:nvSpPr>
          <p:cNvPr id="6149" name="Line 7"/>
          <p:cNvSpPr>
            <a:spLocks noChangeShapeType="1"/>
          </p:cNvSpPr>
          <p:nvPr/>
        </p:nvSpPr>
        <p:spPr bwMode="auto">
          <a:xfrm flipV="1">
            <a:off x="4583114" y="2708275"/>
            <a:ext cx="1728787" cy="4333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6150" name="Line 8"/>
          <p:cNvSpPr>
            <a:spLocks noChangeShapeType="1"/>
          </p:cNvSpPr>
          <p:nvPr/>
        </p:nvSpPr>
        <p:spPr bwMode="auto">
          <a:xfrm>
            <a:off x="4583114" y="3644901"/>
            <a:ext cx="1800225" cy="3603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92873" name="Rectangle 9"/>
          <p:cNvSpPr>
            <a:spLocks noChangeArrowheads="1"/>
          </p:cNvSpPr>
          <p:nvPr/>
        </p:nvSpPr>
        <p:spPr bwMode="auto">
          <a:xfrm>
            <a:off x="6600826" y="2205038"/>
            <a:ext cx="3744913" cy="830997"/>
          </a:xfrm>
          <a:prstGeom prst="rect">
            <a:avLst/>
          </a:prstGeom>
          <a:noFill/>
          <a:ln w="9525">
            <a:noFill/>
            <a:miter lim="800000"/>
            <a:headEnd/>
            <a:tailEnd/>
          </a:ln>
          <a:effectLst/>
        </p:spPr>
        <p:txBody>
          <a:bodyPr>
            <a:spAutoFit/>
          </a:bodyPr>
          <a:lstStyle/>
          <a:p>
            <a:pPr eaLnBrk="1" hangingPunct="1">
              <a:defRPr/>
            </a:pPr>
            <a:r>
              <a:rPr lang="it-IT" sz="2400" i="1" dirty="0">
                <a:solidFill>
                  <a:srgbClr val="FF0000"/>
                </a:solidFill>
                <a:effectLst>
                  <a:outerShdw blurRad="38100" dist="38100" dir="2700000" algn="tl">
                    <a:srgbClr val="C0C0C0"/>
                  </a:outerShdw>
                </a:effectLst>
              </a:rPr>
              <a:t>Criteri di determinazione della base imponibile</a:t>
            </a:r>
          </a:p>
        </p:txBody>
      </p:sp>
      <p:sp>
        <p:nvSpPr>
          <p:cNvPr id="292874" name="Rectangle 10"/>
          <p:cNvSpPr>
            <a:spLocks noChangeArrowheads="1"/>
          </p:cNvSpPr>
          <p:nvPr/>
        </p:nvSpPr>
        <p:spPr bwMode="auto">
          <a:xfrm>
            <a:off x="6527801" y="3933825"/>
            <a:ext cx="3654425" cy="1200329"/>
          </a:xfrm>
          <a:prstGeom prst="rect">
            <a:avLst/>
          </a:prstGeom>
          <a:noFill/>
          <a:ln w="9525">
            <a:noFill/>
            <a:miter lim="800000"/>
            <a:headEnd/>
            <a:tailEnd/>
          </a:ln>
          <a:effectLst/>
        </p:spPr>
        <p:txBody>
          <a:bodyPr>
            <a:spAutoFit/>
          </a:bodyPr>
          <a:lstStyle/>
          <a:p>
            <a:pPr eaLnBrk="1" hangingPunct="1">
              <a:defRPr/>
            </a:pPr>
            <a:r>
              <a:rPr lang="it-IT" sz="2400" i="1" dirty="0">
                <a:solidFill>
                  <a:srgbClr val="FF0000"/>
                </a:solidFill>
                <a:effectLst>
                  <a:outerShdw blurRad="38100" dist="38100" dir="2700000" algn="tl">
                    <a:srgbClr val="C0C0C0"/>
                  </a:outerShdw>
                </a:effectLst>
              </a:rPr>
              <a:t>Misura del calcolo dei compensi in natura </a:t>
            </a:r>
            <a:r>
              <a:rPr lang="it-IT" sz="2400" i="1" dirty="0">
                <a:solidFill>
                  <a:srgbClr val="000066"/>
                </a:solidFill>
                <a:effectLst>
                  <a:outerShdw blurRad="38100" dist="38100" dir="2700000" algn="tl">
                    <a:srgbClr val="C0C0C0"/>
                  </a:outerShdw>
                </a:effectLst>
              </a:rPr>
              <a:t>fringe benefits</a:t>
            </a:r>
          </a:p>
        </p:txBody>
      </p:sp>
    </p:spTree>
    <p:extLst>
      <p:ext uri="{BB962C8B-B14F-4D97-AF65-F5344CB8AC3E}">
        <p14:creationId xmlns:p14="http://schemas.microsoft.com/office/powerpoint/2010/main" val="30237589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2208214" y="3068638"/>
            <a:ext cx="7991475" cy="57626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endParaRPr lang="it-IT" altLang="it-IT" sz="2400">
              <a:latin typeface="Times New Roman" panose="02020603050405020304" pitchFamily="18" charset="0"/>
            </a:endParaRPr>
          </a:p>
          <a:p>
            <a:pPr algn="just"/>
            <a:endParaRPr lang="it-IT" altLang="it-IT" sz="2400">
              <a:latin typeface="Times New Roman" panose="02020603050405020304" pitchFamily="18" charset="0"/>
            </a:endParaRPr>
          </a:p>
          <a:p>
            <a:pPr algn="just"/>
            <a:endParaRPr lang="it-IT" altLang="it-IT" sz="2400">
              <a:latin typeface="Times New Roman" panose="02020603050405020304" pitchFamily="18" charset="0"/>
            </a:endParaRPr>
          </a:p>
        </p:txBody>
      </p:sp>
      <p:sp>
        <p:nvSpPr>
          <p:cNvPr id="7171" name="Text Box 4"/>
          <p:cNvSpPr txBox="1">
            <a:spLocks noChangeArrowheads="1"/>
          </p:cNvSpPr>
          <p:nvPr/>
        </p:nvSpPr>
        <p:spPr bwMode="auto">
          <a:xfrm>
            <a:off x="2063750" y="1700214"/>
            <a:ext cx="78486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sz="2400" b="1" dirty="0">
                <a:latin typeface="+mn-lt"/>
              </a:rPr>
              <a:t>Determinazione del reddito di lavoro dipendente</a:t>
            </a:r>
            <a:r>
              <a:rPr lang="it-IT" altLang="it-IT" sz="2400" dirty="0">
                <a:latin typeface="+mn-lt"/>
              </a:rPr>
              <a:t> </a:t>
            </a:r>
          </a:p>
          <a:p>
            <a:pPr algn="ctr" eaLnBrk="1" hangingPunct="1"/>
            <a:r>
              <a:rPr lang="it-IT" altLang="it-IT" dirty="0">
                <a:latin typeface="+mn-lt"/>
              </a:rPr>
              <a:t>Art.51 TUIR</a:t>
            </a:r>
            <a:endParaRPr lang="it-IT" altLang="it-IT" b="1" dirty="0">
              <a:latin typeface="+mn-lt"/>
            </a:endParaRPr>
          </a:p>
          <a:p>
            <a:pPr algn="ctr"/>
            <a:endParaRPr lang="it-IT" altLang="it-IT" sz="2800" b="1" dirty="0">
              <a:latin typeface="+mn-lt"/>
            </a:endParaRPr>
          </a:p>
          <a:p>
            <a:pPr algn="ctr"/>
            <a:endParaRPr lang="it-IT" altLang="it-IT" sz="2800" b="1" dirty="0">
              <a:latin typeface="+mn-lt"/>
            </a:endParaRPr>
          </a:p>
          <a:p>
            <a:pPr algn="ctr"/>
            <a:r>
              <a:rPr lang="it-IT" altLang="it-IT" sz="2800" dirty="0">
                <a:latin typeface="+mn-lt"/>
              </a:rPr>
              <a:t>Principio di onnicomprensività</a:t>
            </a:r>
            <a:r>
              <a:rPr lang="it-IT" altLang="it-IT" sz="2400" dirty="0">
                <a:latin typeface="+mn-lt"/>
              </a:rPr>
              <a:t> </a:t>
            </a:r>
          </a:p>
        </p:txBody>
      </p:sp>
      <p:sp>
        <p:nvSpPr>
          <p:cNvPr id="16391" name="Text Box 7"/>
          <p:cNvSpPr txBox="1">
            <a:spLocks noChangeArrowheads="1"/>
          </p:cNvSpPr>
          <p:nvPr/>
        </p:nvSpPr>
        <p:spPr bwMode="auto">
          <a:xfrm>
            <a:off x="1919288" y="5229225"/>
            <a:ext cx="8208962" cy="867930"/>
          </a:xfrm>
          <a:prstGeom prst="rect">
            <a:avLst/>
          </a:prstGeom>
          <a:noFill/>
          <a:ln w="9525">
            <a:noFill/>
            <a:miter lim="800000"/>
            <a:headEnd/>
            <a:tailEnd/>
          </a:ln>
          <a:effectLst/>
        </p:spPr>
        <p:txBody>
          <a:bodyPr>
            <a:spAutoFit/>
          </a:bodyPr>
          <a:lstStyle/>
          <a:p>
            <a:pPr algn="just">
              <a:lnSpc>
                <a:spcPct val="70000"/>
              </a:lnSpc>
              <a:spcBef>
                <a:spcPct val="50000"/>
              </a:spcBef>
              <a:defRPr/>
            </a:pPr>
            <a:r>
              <a:rPr lang="it-IT" sz="2400" dirty="0"/>
              <a:t>Il reddito è costituito da </a:t>
            </a:r>
            <a:r>
              <a:rPr lang="it-IT" sz="2400" u="sng" dirty="0">
                <a:solidFill>
                  <a:srgbClr val="FF0000"/>
                </a:solidFill>
                <a:effectLst>
                  <a:outerShdw blurRad="38100" dist="38100" dir="2700000" algn="tl">
                    <a:srgbClr val="C0C0C0"/>
                  </a:outerShdw>
                </a:effectLst>
              </a:rPr>
              <a:t>tutte le somme e i valori, a qualunque titolo percepiti nel periodo d’imposta</a:t>
            </a:r>
            <a:r>
              <a:rPr lang="it-IT" sz="2400" dirty="0"/>
              <a:t>, anche sotto forma di erogazioni liberali, in relazione al rapporto di lavoro.</a:t>
            </a:r>
          </a:p>
        </p:txBody>
      </p:sp>
      <p:sp>
        <p:nvSpPr>
          <p:cNvPr id="7173" name="AutoShape 9"/>
          <p:cNvSpPr>
            <a:spLocks noChangeArrowheads="1"/>
          </p:cNvSpPr>
          <p:nvPr/>
        </p:nvSpPr>
        <p:spPr bwMode="auto">
          <a:xfrm>
            <a:off x="5735638" y="4365625"/>
            <a:ext cx="647700" cy="863600"/>
          </a:xfrm>
          <a:prstGeom prst="downArrow">
            <a:avLst>
              <a:gd name="adj1" fmla="val 50000"/>
              <a:gd name="adj2" fmla="val 33333"/>
            </a:avLst>
          </a:prstGeom>
          <a:solidFill>
            <a:schemeClr val="accent1"/>
          </a:solidFill>
          <a:ln w="9525">
            <a:solidFill>
              <a:schemeClr val="tx1"/>
            </a:solidFill>
            <a:miter lim="800000"/>
            <a:headEnd/>
            <a:tailEnd/>
          </a:ln>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
        <p:nvSpPr>
          <p:cNvPr id="7174" name="Rectangle 10"/>
          <p:cNvSpPr>
            <a:spLocks noChangeArrowheads="1"/>
          </p:cNvSpPr>
          <p:nvPr/>
        </p:nvSpPr>
        <p:spPr bwMode="auto">
          <a:xfrm>
            <a:off x="769257" y="476251"/>
            <a:ext cx="1062445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4000" dirty="0">
                <a:latin typeface="+mn-lt"/>
              </a:rPr>
              <a:t>Redditi di lavoro dipendente</a:t>
            </a:r>
          </a:p>
        </p:txBody>
      </p:sp>
    </p:spTree>
    <p:extLst>
      <p:ext uri="{BB962C8B-B14F-4D97-AF65-F5344CB8AC3E}">
        <p14:creationId xmlns:p14="http://schemas.microsoft.com/office/powerpoint/2010/main" val="2166722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000000"/>
                </a:solidFill>
              </a:rPr>
              <a:t>Welfare State</a:t>
            </a:r>
            <a:endParaRPr lang="it-IT" dirty="0"/>
          </a:p>
        </p:txBody>
      </p:sp>
      <p:sp>
        <p:nvSpPr>
          <p:cNvPr id="3" name="Segnaposto contenuto 2"/>
          <p:cNvSpPr>
            <a:spLocks noGrp="1"/>
          </p:cNvSpPr>
          <p:nvPr>
            <p:ph idx="1"/>
          </p:nvPr>
        </p:nvSpPr>
        <p:spPr/>
        <p:txBody>
          <a:bodyPr/>
          <a:lstStyle/>
          <a:p>
            <a:pPr marL="0" indent="0">
              <a:buNone/>
            </a:pPr>
            <a:r>
              <a:rPr lang="it-IT" dirty="0">
                <a:solidFill>
                  <a:srgbClr val="000000"/>
                </a:solidFill>
              </a:rPr>
              <a:t>Complesso di politiche pubbliche messe in atto da uno Stato che interviene, in un'economia di mercato, per garantire l'assistenza e il benessere dei cittadini, modificando in modo deliberato e regolamentato la distribuzione dei redditi generata dalle forze del mercato stesso.</a:t>
            </a:r>
          </a:p>
          <a:p>
            <a:pPr marL="0" indent="0">
              <a:buNone/>
            </a:pPr>
            <a:endParaRPr lang="it-IT" dirty="0">
              <a:solidFill>
                <a:srgbClr val="000000"/>
              </a:solidFill>
            </a:endParaRPr>
          </a:p>
          <a:p>
            <a:pPr marL="0" indent="0">
              <a:buNone/>
            </a:pPr>
            <a:r>
              <a:rPr lang="it-IT" dirty="0">
                <a:solidFill>
                  <a:srgbClr val="000000"/>
                </a:solidFill>
              </a:rPr>
              <a:t>Esempi di welfare state sono: le assicurazioni sociali (obbligatorie), la tutela in caso di malattia, maternità, i trattamenti di disoccupazione, ecc.</a:t>
            </a:r>
            <a:endParaRPr lang="it-IT" dirty="0"/>
          </a:p>
        </p:txBody>
      </p:sp>
    </p:spTree>
    <p:extLst>
      <p:ext uri="{BB962C8B-B14F-4D97-AF65-F5344CB8AC3E}">
        <p14:creationId xmlns:p14="http://schemas.microsoft.com/office/powerpoint/2010/main" val="4668760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94230" y="661987"/>
            <a:ext cx="10080170" cy="706437"/>
          </a:xfrm>
        </p:spPr>
        <p:txBody>
          <a:bodyPr>
            <a:noAutofit/>
          </a:bodyPr>
          <a:lstStyle/>
          <a:p>
            <a:r>
              <a:rPr lang="it-IT" altLang="it-IT" dirty="0">
                <a:latin typeface="+mn-lt"/>
              </a:rPr>
              <a:t>Redditi di lavoro dipendente</a:t>
            </a:r>
            <a:br>
              <a:rPr lang="it-IT" altLang="it-IT" dirty="0">
                <a:latin typeface="+mn-lt"/>
              </a:rPr>
            </a:br>
            <a:endParaRPr lang="it-IT" altLang="it-IT" b="1" dirty="0">
              <a:latin typeface="+mn-lt"/>
            </a:endParaRPr>
          </a:p>
        </p:txBody>
      </p:sp>
      <p:sp>
        <p:nvSpPr>
          <p:cNvPr id="8195" name="Rectangle 3"/>
          <p:cNvSpPr>
            <a:spLocks noGrp="1" noChangeArrowheads="1"/>
          </p:cNvSpPr>
          <p:nvPr>
            <p:ph type="body" idx="1"/>
          </p:nvPr>
        </p:nvSpPr>
        <p:spPr/>
        <p:txBody>
          <a:bodyPr/>
          <a:lstStyle/>
          <a:p>
            <a:pPr algn="ctr" eaLnBrk="1" hangingPunct="1">
              <a:lnSpc>
                <a:spcPct val="90000"/>
              </a:lnSpc>
              <a:buFontTx/>
              <a:buNone/>
            </a:pPr>
            <a:r>
              <a:rPr lang="it-IT" altLang="it-IT" dirty="0"/>
              <a:t> Art. 51, comma 2, TUIR </a:t>
            </a:r>
          </a:p>
          <a:p>
            <a:pPr algn="ctr" eaLnBrk="1" hangingPunct="1">
              <a:lnSpc>
                <a:spcPct val="90000"/>
              </a:lnSpc>
              <a:buFontTx/>
              <a:buNone/>
            </a:pPr>
            <a:r>
              <a:rPr lang="it-IT" altLang="it-IT" b="1" i="1" dirty="0">
                <a:solidFill>
                  <a:srgbClr val="3366FF"/>
                </a:solidFill>
              </a:rPr>
              <a:t>	</a:t>
            </a:r>
            <a:r>
              <a:rPr lang="it-IT" altLang="it-IT" b="1" i="1" dirty="0">
                <a:solidFill>
                  <a:srgbClr val="FF0000"/>
                </a:solidFill>
              </a:rPr>
              <a:t>- </a:t>
            </a:r>
            <a:r>
              <a:rPr lang="it-IT" altLang="it-IT" b="1" dirty="0">
                <a:solidFill>
                  <a:srgbClr val="FF0000"/>
                </a:solidFill>
              </a:rPr>
              <a:t>ECCEZIONI - </a:t>
            </a:r>
          </a:p>
          <a:p>
            <a:pPr algn="ctr" eaLnBrk="1" hangingPunct="1">
              <a:lnSpc>
                <a:spcPct val="90000"/>
              </a:lnSpc>
              <a:buFontTx/>
              <a:buNone/>
            </a:pPr>
            <a:endParaRPr lang="it-IT" altLang="it-IT" b="1" i="1" dirty="0">
              <a:solidFill>
                <a:srgbClr val="3366FF"/>
              </a:solidFill>
            </a:endParaRPr>
          </a:p>
          <a:p>
            <a:pPr algn="ctr" eaLnBrk="1" hangingPunct="1">
              <a:lnSpc>
                <a:spcPct val="90000"/>
              </a:lnSpc>
              <a:buFontTx/>
              <a:buNone/>
            </a:pPr>
            <a:r>
              <a:rPr lang="it-IT" altLang="it-IT" sz="3600" i="1" dirty="0">
                <a:solidFill>
                  <a:srgbClr val="3366FF"/>
                </a:solidFill>
              </a:rPr>
              <a:t>“Non concorrono a formare il reddito……”</a:t>
            </a:r>
          </a:p>
          <a:p>
            <a:pPr algn="ctr" eaLnBrk="1" hangingPunct="1">
              <a:lnSpc>
                <a:spcPct val="90000"/>
              </a:lnSpc>
              <a:buFontTx/>
              <a:buNone/>
            </a:pPr>
            <a:endParaRPr lang="it-IT" altLang="it-IT" b="1" i="1" dirty="0">
              <a:solidFill>
                <a:srgbClr val="3366FF"/>
              </a:solidFill>
            </a:endParaRPr>
          </a:p>
          <a:p>
            <a:pPr algn="ctr" eaLnBrk="1" hangingPunct="1">
              <a:lnSpc>
                <a:spcPct val="90000"/>
              </a:lnSpc>
              <a:buFontTx/>
              <a:buNone/>
            </a:pPr>
            <a:endParaRPr lang="it-IT" altLang="it-IT" b="1" i="1" dirty="0"/>
          </a:p>
          <a:p>
            <a:pPr algn="ctr" eaLnBrk="1" hangingPunct="1">
              <a:lnSpc>
                <a:spcPct val="90000"/>
              </a:lnSpc>
              <a:buFontTx/>
              <a:buNone/>
            </a:pPr>
            <a:endParaRPr lang="it-IT" altLang="it-IT" b="1" i="1" dirty="0"/>
          </a:p>
          <a:p>
            <a:pPr algn="ctr" eaLnBrk="1" hangingPunct="1">
              <a:lnSpc>
                <a:spcPct val="90000"/>
              </a:lnSpc>
              <a:buFontTx/>
              <a:buNone/>
            </a:pPr>
            <a:r>
              <a:rPr lang="it-IT" altLang="it-IT" sz="2000" dirty="0">
                <a:solidFill>
                  <a:srgbClr val="FF0000"/>
                </a:solidFill>
              </a:rPr>
              <a:t>VEDI SLIDES SUCCESSIVE</a:t>
            </a:r>
          </a:p>
          <a:p>
            <a:pPr eaLnBrk="1" hangingPunct="1">
              <a:lnSpc>
                <a:spcPct val="90000"/>
              </a:lnSpc>
            </a:pPr>
            <a:endParaRPr lang="it-IT" altLang="it-IT" sz="2000" dirty="0">
              <a:solidFill>
                <a:srgbClr val="FF0000"/>
              </a:solidFill>
            </a:endParaRPr>
          </a:p>
        </p:txBody>
      </p:sp>
      <p:sp>
        <p:nvSpPr>
          <p:cNvPr id="8196" name="AutoShape 4"/>
          <p:cNvSpPr>
            <a:spLocks noChangeArrowheads="1"/>
          </p:cNvSpPr>
          <p:nvPr/>
        </p:nvSpPr>
        <p:spPr bwMode="auto">
          <a:xfrm>
            <a:off x="6024563" y="4437063"/>
            <a:ext cx="360362" cy="576262"/>
          </a:xfrm>
          <a:prstGeom prst="downArrow">
            <a:avLst>
              <a:gd name="adj1" fmla="val 50000"/>
              <a:gd name="adj2" fmla="val 39978"/>
            </a:avLst>
          </a:prstGeom>
          <a:solidFill>
            <a:schemeClr val="accent1"/>
          </a:solidFill>
          <a:ln w="9525">
            <a:solidFill>
              <a:schemeClr val="tx1"/>
            </a:solidFill>
            <a:miter lim="800000"/>
            <a:headEnd/>
            <a:tailEnd/>
          </a:ln>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Tree>
    <p:extLst>
      <p:ext uri="{BB962C8B-B14F-4D97-AF65-F5344CB8AC3E}">
        <p14:creationId xmlns:p14="http://schemas.microsoft.com/office/powerpoint/2010/main" val="36289138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1524000" y="2438400"/>
            <a:ext cx="9144000" cy="3733800"/>
          </a:xfrm>
        </p:spPr>
        <p:txBody>
          <a:bodyPr/>
          <a:lstStyle/>
          <a:p>
            <a:pPr eaLnBrk="1" hangingPunct="1"/>
            <a:endParaRPr lang="it-IT" altLang="it-IT"/>
          </a:p>
          <a:p>
            <a:pPr eaLnBrk="1" hangingPunct="1">
              <a:buFontTx/>
              <a:buNone/>
            </a:pPr>
            <a:endParaRPr lang="it-IT" altLang="it-IT"/>
          </a:p>
          <a:p>
            <a:pPr eaLnBrk="1" hangingPunct="1">
              <a:buFontTx/>
              <a:buNone/>
            </a:pPr>
            <a:endParaRPr lang="it-IT" altLang="it-IT"/>
          </a:p>
          <a:p>
            <a:pPr eaLnBrk="1" hangingPunct="1"/>
            <a:endParaRPr lang="it-IT" altLang="it-IT"/>
          </a:p>
          <a:p>
            <a:pPr eaLnBrk="1" hangingPunct="1"/>
            <a:endParaRPr lang="it-IT" altLang="it-IT"/>
          </a:p>
        </p:txBody>
      </p:sp>
      <p:sp>
        <p:nvSpPr>
          <p:cNvPr id="9219" name="Text Box 3"/>
          <p:cNvSpPr txBox="1">
            <a:spLocks noChangeArrowheads="1"/>
          </p:cNvSpPr>
          <p:nvPr/>
        </p:nvSpPr>
        <p:spPr bwMode="auto">
          <a:xfrm>
            <a:off x="1905000" y="28956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it-IT" altLang="it-IT" sz="2400">
              <a:latin typeface="Times New Roman" panose="02020603050405020304" pitchFamily="18" charset="0"/>
            </a:endParaRPr>
          </a:p>
        </p:txBody>
      </p:sp>
      <p:sp>
        <p:nvSpPr>
          <p:cNvPr id="186372" name="Text Box 4"/>
          <p:cNvSpPr txBox="1">
            <a:spLocks noChangeArrowheads="1"/>
          </p:cNvSpPr>
          <p:nvPr/>
        </p:nvSpPr>
        <p:spPr bwMode="auto">
          <a:xfrm>
            <a:off x="1393371" y="1196975"/>
            <a:ext cx="9477829" cy="5170646"/>
          </a:xfrm>
          <a:prstGeom prst="rect">
            <a:avLst/>
          </a:prstGeom>
          <a:noFill/>
          <a:ln w="9525">
            <a:noFill/>
            <a:miter lim="800000"/>
            <a:headEnd/>
            <a:tailEnd/>
          </a:ln>
          <a:effectLst/>
        </p:spPr>
        <p:txBody>
          <a:bodyPr wrap="square">
            <a:spAutoFit/>
          </a:bodyPr>
          <a:lstStyle/>
          <a:p>
            <a:pPr marL="342900" indent="-342900" algn="ctr">
              <a:spcBef>
                <a:spcPct val="50000"/>
              </a:spcBef>
              <a:defRPr/>
            </a:pPr>
            <a:r>
              <a:rPr lang="it-IT" sz="2400" dirty="0">
                <a:latin typeface="Calibri "/>
              </a:rPr>
              <a:t>Prima di entrare nel dettaglio delle singole disposizioni è necessario conoscere il significato di </a:t>
            </a:r>
          </a:p>
          <a:p>
            <a:pPr marL="342900" indent="-342900" algn="ctr">
              <a:spcBef>
                <a:spcPct val="50000"/>
              </a:spcBef>
              <a:defRPr/>
            </a:pPr>
            <a:r>
              <a:rPr lang="it-IT" sz="3600" b="1" i="1" dirty="0">
                <a:solidFill>
                  <a:srgbClr val="0070C0"/>
                </a:solidFill>
                <a:effectLst>
                  <a:outerShdw blurRad="38100" dist="38100" dir="2700000" algn="tl">
                    <a:srgbClr val="C0C0C0"/>
                  </a:outerShdw>
                </a:effectLst>
                <a:latin typeface="Verdana" pitchFamily="34" charset="0"/>
              </a:rPr>
              <a:t>“categorie di dipendenti”</a:t>
            </a:r>
          </a:p>
          <a:p>
            <a:pPr marL="342900" indent="-342900" algn="ctr">
              <a:spcBef>
                <a:spcPct val="50000"/>
              </a:spcBef>
              <a:defRPr/>
            </a:pPr>
            <a:r>
              <a:rPr lang="it-IT" sz="2400" dirty="0"/>
              <a:t>Secondo l’Agenzia delle Entrate	</a:t>
            </a:r>
          </a:p>
          <a:p>
            <a:pPr marL="342900" indent="-342900" algn="ctr">
              <a:spcBef>
                <a:spcPct val="50000"/>
              </a:spcBef>
              <a:defRPr/>
            </a:pPr>
            <a:r>
              <a:rPr lang="it-IT" sz="3600" b="1" dirty="0"/>
              <a:t>=</a:t>
            </a:r>
          </a:p>
          <a:p>
            <a:pPr marL="342900" indent="-342900" algn="ctr">
              <a:spcBef>
                <a:spcPct val="50000"/>
              </a:spcBef>
              <a:defRPr/>
            </a:pPr>
            <a:r>
              <a:rPr lang="it-IT" sz="4400" dirty="0">
                <a:solidFill>
                  <a:srgbClr val="0070C0"/>
                </a:solidFill>
              </a:rPr>
              <a:t>«</a:t>
            </a:r>
            <a:r>
              <a:rPr lang="it-IT" sz="4400" b="1" dirty="0">
                <a:solidFill>
                  <a:srgbClr val="0070C0"/>
                </a:solidFill>
              </a:rPr>
              <a:t>Gruppo omogeneo»</a:t>
            </a:r>
          </a:p>
          <a:p>
            <a:pPr marL="342900" indent="-342900" algn="ctr">
              <a:defRPr/>
            </a:pPr>
            <a:r>
              <a:rPr lang="it-IT" sz="2400" dirty="0"/>
              <a:t> (es. </a:t>
            </a:r>
            <a:r>
              <a:rPr lang="it-IT" sz="2400" i="1" dirty="0"/>
              <a:t>operai del turno di notte, lavoratori adibiti a specifiche mansioni</a:t>
            </a:r>
            <a:r>
              <a:rPr lang="it-IT" sz="2400" dirty="0"/>
              <a:t>) </a:t>
            </a:r>
          </a:p>
          <a:p>
            <a:pPr marL="342900" indent="-342900" algn="ctr">
              <a:defRPr/>
            </a:pPr>
            <a:r>
              <a:rPr lang="it-IT" sz="2400" dirty="0"/>
              <a:t>non necessariamente coincidenti con il significato dell’art. 2095 c.c. (dirigenti, quadri, impiegati ed operai). 	</a:t>
            </a:r>
            <a:endParaRPr lang="en-US" sz="2400" dirty="0"/>
          </a:p>
        </p:txBody>
      </p:sp>
      <p:sp>
        <p:nvSpPr>
          <p:cNvPr id="9221" name="Text Box 5"/>
          <p:cNvSpPr txBox="1">
            <a:spLocks noChangeArrowheads="1"/>
          </p:cNvSpPr>
          <p:nvPr/>
        </p:nvSpPr>
        <p:spPr bwMode="auto">
          <a:xfrm>
            <a:off x="2566989" y="188913"/>
            <a:ext cx="7056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800" i="1" dirty="0">
                <a:solidFill>
                  <a:srgbClr val="FF0000"/>
                </a:solidFill>
                <a:latin typeface="+mn-lt"/>
              </a:rPr>
              <a:t>Non concorrono a formare il reddito</a:t>
            </a:r>
            <a:r>
              <a:rPr lang="it-IT" altLang="it-IT" sz="2800" dirty="0">
                <a:solidFill>
                  <a:srgbClr val="FF0000"/>
                </a:solidFill>
                <a:latin typeface="+mn-lt"/>
              </a:rPr>
              <a:t>:</a:t>
            </a:r>
          </a:p>
        </p:txBody>
      </p:sp>
    </p:spTree>
    <p:extLst>
      <p:ext uri="{BB962C8B-B14F-4D97-AF65-F5344CB8AC3E}">
        <p14:creationId xmlns:p14="http://schemas.microsoft.com/office/powerpoint/2010/main" val="35270669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t>Circ. AE n.5/2018</a:t>
            </a:r>
          </a:p>
        </p:txBody>
      </p:sp>
      <p:sp>
        <p:nvSpPr>
          <p:cNvPr id="3" name="Segnaposto contenuto 2"/>
          <p:cNvSpPr>
            <a:spLocks noGrp="1"/>
          </p:cNvSpPr>
          <p:nvPr>
            <p:ph idx="1"/>
          </p:nvPr>
        </p:nvSpPr>
        <p:spPr/>
        <p:txBody>
          <a:bodyPr>
            <a:normAutofit/>
          </a:bodyPr>
          <a:lstStyle/>
          <a:p>
            <a:pPr marL="0" indent="0" algn="just">
              <a:buNone/>
            </a:pPr>
            <a:r>
              <a:rPr lang="it-IT" sz="3600" dirty="0"/>
              <a:t>«Nel  particolare  contesto  dei  premi  di  risultato  agevolabili,  può  peraltro configurarsi quale “categoria di dipendenti” l’insieme di lavoratori  che avendo convertito,  in  tutto  o  in  parte,  il  premio  di  risultato  in  welfare  ricevono  </a:t>
            </a:r>
            <a:r>
              <a:rPr lang="it-IT" sz="3600" dirty="0">
                <a:solidFill>
                  <a:srgbClr val="FF0000"/>
                </a:solidFill>
              </a:rPr>
              <a:t>una “quantità”  di  welfare  aggiuntivo</a:t>
            </a:r>
            <a:r>
              <a:rPr lang="it-IT" sz="3600" dirty="0"/>
              <a:t>  rispetto  al  valore  del  premio,  in  ragione  del risparmio contributivo di cui a seguito di tale scelta beneficia il datore di lavoro.» </a:t>
            </a:r>
          </a:p>
        </p:txBody>
      </p:sp>
    </p:spTree>
    <p:extLst>
      <p:ext uri="{BB962C8B-B14F-4D97-AF65-F5344CB8AC3E}">
        <p14:creationId xmlns:p14="http://schemas.microsoft.com/office/powerpoint/2010/main" val="36249128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6603" y="109631"/>
            <a:ext cx="10973067" cy="441699"/>
          </a:xfrm>
        </p:spPr>
        <p:txBody>
          <a:bodyPr>
            <a:normAutofit fontScale="90000"/>
          </a:bodyPr>
          <a:lstStyle/>
          <a:p>
            <a:r>
              <a:rPr lang="it-IT" dirty="0">
                <a:solidFill>
                  <a:srgbClr val="FF0000"/>
                </a:solidFill>
              </a:rPr>
              <a:t>Elenco eccezioni art.51, comma 2 (e 3)</a:t>
            </a:r>
          </a:p>
        </p:txBody>
      </p:sp>
      <p:sp>
        <p:nvSpPr>
          <p:cNvPr id="3" name="Segnaposto contenuto 2"/>
          <p:cNvSpPr>
            <a:spLocks noGrp="1"/>
          </p:cNvSpPr>
          <p:nvPr>
            <p:ph idx="1"/>
          </p:nvPr>
        </p:nvSpPr>
        <p:spPr>
          <a:xfrm>
            <a:off x="286603" y="832513"/>
            <a:ext cx="11681279" cy="5864122"/>
          </a:xfrm>
        </p:spPr>
        <p:txBody>
          <a:bodyPr>
            <a:noAutofit/>
          </a:bodyPr>
          <a:lstStyle/>
          <a:p>
            <a:pPr marL="0" indent="0">
              <a:buNone/>
            </a:pPr>
            <a:r>
              <a:rPr lang="it-IT" sz="2000" dirty="0"/>
              <a:t>a)  i contributi previdenziali e assistenziali versati dal datore di lavoro o dal lavoratore in ottemperanza a disposizioni di legge; i contributi di assistenza sanitaria versati dal datore di lavoro o dal lavoratore ad enti o casse aventi esclusivamente fine assistenziale in conformità a disposizioni di contratto o di accordo o di regolamento aziendale, che operino negli ambiti di intervento stabiliti con il decreto del Ministro della salute di cui all’articolo 10, comma 1, lettera e-ter), per un importo non superiore complessivamente ad euro 3.615,20. Ai fini del calcolo del predetto limite si tiene conto anche dei contributi di assistenza sanitaria versati ai sensi dell’articolo 10, comma 1, lettera e-ter);  </a:t>
            </a:r>
          </a:p>
          <a:p>
            <a:pPr marL="0" indent="0">
              <a:buNone/>
            </a:pPr>
            <a:r>
              <a:rPr lang="it-IT" sz="2000" strike="sngStrike" dirty="0"/>
              <a:t>[b)  le erogazioni liberali concesse in occasione di festività o ricorrenze alla generalità o a categorie di dipendenti non superiori nel periodo d'imposta a lire 500.000, nonché i sussidi occasionali concessi in occasione di rilevanti esigenze personali o familiari del dipendente e quelli corrisposti a dipendenti vittime dell'usura ai sensi della legge 7 marzo 1996, n. 108, o ammessi a fruire delle erogazioni pecuniarie a ristoro dei danni conseguenti a rifiuto opposto a richieste estorsive ai sensi del decreto-legge 31 dicembre 1991, n. 419, convertito, con modificazioni, dalla legge 18 febbraio 1992, n. 172; ]</a:t>
            </a:r>
          </a:p>
          <a:p>
            <a:pPr marL="0" indent="0">
              <a:buNone/>
            </a:pPr>
            <a:r>
              <a:rPr lang="it-IT" sz="2000" dirty="0"/>
              <a:t>c)  le somministrazioni di vitto da parte del datore di lavoro, nonché quelle in mense organizzate direttamente dal datore di lavoro o gestite da terzi, o, fino all'importo complessivo giornaliero di euro 5,29, aumentato a euro 7 nel caso in cui le stesse siano rese in forma elettronica, le prestazioni e le indennità sostitutive corrisposte agli addetti ai cantieri edili, ad altre strutture lavorative a carattere temporaneo o ad unità produttive ubicate in zone dove manchino strutture o servizi di ristorazione;  </a:t>
            </a:r>
          </a:p>
        </p:txBody>
      </p:sp>
    </p:spTree>
    <p:extLst>
      <p:ext uri="{BB962C8B-B14F-4D97-AF65-F5344CB8AC3E}">
        <p14:creationId xmlns:p14="http://schemas.microsoft.com/office/powerpoint/2010/main" val="20651485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958708"/>
          </a:xfrm>
        </p:spPr>
        <p:txBody>
          <a:bodyPr/>
          <a:lstStyle/>
          <a:p>
            <a:r>
              <a:rPr lang="it-IT" dirty="0">
                <a:solidFill>
                  <a:srgbClr val="FF0000"/>
                </a:solidFill>
              </a:rPr>
              <a:t>Segue: eccezioni</a:t>
            </a:r>
          </a:p>
        </p:txBody>
      </p:sp>
      <p:sp>
        <p:nvSpPr>
          <p:cNvPr id="3" name="Segnaposto contenuto 2"/>
          <p:cNvSpPr>
            <a:spLocks noGrp="1"/>
          </p:cNvSpPr>
          <p:nvPr>
            <p:ph idx="1"/>
          </p:nvPr>
        </p:nvSpPr>
        <p:spPr>
          <a:xfrm>
            <a:off x="838200" y="1323834"/>
            <a:ext cx="10912522" cy="4853129"/>
          </a:xfrm>
        </p:spPr>
        <p:txBody>
          <a:bodyPr>
            <a:normAutofit lnSpcReduction="10000"/>
          </a:bodyPr>
          <a:lstStyle/>
          <a:p>
            <a:pPr marL="0" indent="0">
              <a:buNone/>
            </a:pPr>
            <a:r>
              <a:rPr lang="it-IT" dirty="0"/>
              <a:t>d)  le prestazioni di servizi di trasporto collettivo alla generalità o a categorie di dipendenti; anche se affidate a terzi ivi compresi gli esercenti servizi pubblici; </a:t>
            </a:r>
          </a:p>
          <a:p>
            <a:pPr marL="0" indent="0">
              <a:buNone/>
            </a:pPr>
            <a:r>
              <a:rPr lang="it-IT" dirty="0"/>
              <a:t>d-bis)  le somme erogate o rimborsate alla generalità o a categorie di dipendenti dal datore di lavoro o le spese da quest'ultimo direttamente sostenute, volontariamente o in conformità a disposizioni di contratto, di accordo o di regolamento aziendale, per l'acquisto degli abbonamenti per il trasporto pubblico locale, regionale e interregionale del dipendente e dei familiari indicati nell'articolo 12 che si trovano nelle condizioni previste nel comma 2 del medesimo articolo 12;  </a:t>
            </a:r>
          </a:p>
          <a:p>
            <a:pPr marL="0" indent="0">
              <a:buNone/>
            </a:pPr>
            <a:r>
              <a:rPr lang="it-IT" dirty="0"/>
              <a:t>e)  i compensi reversibili di cui alle lettere b) ed f) del comma 1 dell'articolo 47 ; </a:t>
            </a:r>
          </a:p>
          <a:p>
            <a:endParaRPr lang="it-IT" dirty="0"/>
          </a:p>
        </p:txBody>
      </p:sp>
    </p:spTree>
    <p:extLst>
      <p:ext uri="{BB962C8B-B14F-4D97-AF65-F5344CB8AC3E}">
        <p14:creationId xmlns:p14="http://schemas.microsoft.com/office/powerpoint/2010/main" val="13747151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785" y="365126"/>
            <a:ext cx="10515600" cy="508332"/>
          </a:xfrm>
        </p:spPr>
        <p:txBody>
          <a:bodyPr>
            <a:normAutofit fontScale="90000"/>
          </a:bodyPr>
          <a:lstStyle/>
          <a:p>
            <a:r>
              <a:rPr lang="it-IT" dirty="0">
                <a:solidFill>
                  <a:srgbClr val="FF0000"/>
                </a:solidFill>
              </a:rPr>
              <a:t>Segue: eccezioni</a:t>
            </a:r>
          </a:p>
        </p:txBody>
      </p:sp>
      <p:sp>
        <p:nvSpPr>
          <p:cNvPr id="3" name="Segnaposto contenuto 2"/>
          <p:cNvSpPr>
            <a:spLocks noGrp="1"/>
          </p:cNvSpPr>
          <p:nvPr>
            <p:ph idx="1"/>
          </p:nvPr>
        </p:nvSpPr>
        <p:spPr>
          <a:xfrm>
            <a:off x="395785" y="1009934"/>
            <a:ext cx="11354937" cy="5167029"/>
          </a:xfrm>
        </p:spPr>
        <p:txBody>
          <a:bodyPr>
            <a:normAutofit fontScale="77500" lnSpcReduction="20000"/>
          </a:bodyPr>
          <a:lstStyle/>
          <a:p>
            <a:pPr marL="0" indent="0">
              <a:buNone/>
            </a:pPr>
            <a:r>
              <a:rPr lang="it-IT" dirty="0"/>
              <a:t>e)  i compensi reversibili di cui alle lettere b) ed f) del comma 1 dell'articolo 47 (301); </a:t>
            </a:r>
          </a:p>
          <a:p>
            <a:pPr marL="0" indent="0">
              <a:buNone/>
            </a:pPr>
            <a:r>
              <a:rPr lang="it-IT" dirty="0"/>
              <a:t>f)  l'utilizzazione delle opere e dei servizi riconosciuti dal datore di lavoro volontariamente o in conformità a disposizioni di contratto o di accordo o di regolamento aziendale, offerti alla generalità dei dipendenti o a categorie di dipendenti e ai familiari indicati nell'articolo 12 per le finalità di cui al comma 1 dell'articolo 100; (312) (318) </a:t>
            </a:r>
          </a:p>
          <a:p>
            <a:pPr marL="0" indent="0">
              <a:buNone/>
            </a:pPr>
            <a:r>
              <a:rPr lang="it-IT" dirty="0"/>
              <a:t>f-bis)  le somme, i servizi e le prestazioni erogati dal datore di lavoro alla generalità dei dipendenti o a categorie di dipendenti per la fruizione, da parte dei familiari indicati nell'articolo 12, dei servizi di educazione e istruzione anche in età prescolare, compresi i servizi integrativi e di mensa ad essi connessi, nonché per la frequenza di ludoteche e di centri estivi e invernali e per borse di studio a favore dei medesimi familiari; (313) </a:t>
            </a:r>
          </a:p>
          <a:p>
            <a:pPr marL="0" indent="0">
              <a:buNone/>
            </a:pPr>
            <a:r>
              <a:rPr lang="it-IT" dirty="0"/>
              <a:t>f-ter)  le somme e le prestazioni erogate dal datore di lavoro alla generalità dei dipendenti o a categorie di dipendenti per la fruizione dei servizi di assistenza ai familiari anziani o non autosufficienti indicati nell'articolo 12; </a:t>
            </a:r>
          </a:p>
          <a:p>
            <a:pPr marL="0" indent="0">
              <a:buNone/>
            </a:pPr>
            <a:r>
              <a:rPr lang="it-IT" dirty="0"/>
              <a:t>f-quater)   i contributi e i premi versati dal datore di lavoro a favore della generalità dei dipendenti o di categorie di dipendenti per prestazioni, anche in forma assicurativa, aventi per oggetto il rischio di non autosufficienza nel compimento degli atti della vita quotidiana, le cui caratteristiche sono definite dall'articolo 2, comma 2, lettera d), numeri 1) e 2), del decreto del Ministro del lavoro, della salute e delle politiche sociali 27 ottobre 2009, pubblicato nella Gazzetta Ufficiale n. 12 del 16 gennaio 2010, o aventi per oggetto il rischio di gravi patologie; </a:t>
            </a:r>
          </a:p>
          <a:p>
            <a:pPr marL="0" indent="0">
              <a:buNone/>
            </a:pPr>
            <a:endParaRPr lang="it-IT" dirty="0"/>
          </a:p>
          <a:p>
            <a:endParaRPr lang="it-IT" dirty="0"/>
          </a:p>
        </p:txBody>
      </p:sp>
    </p:spTree>
    <p:extLst>
      <p:ext uri="{BB962C8B-B14F-4D97-AF65-F5344CB8AC3E}">
        <p14:creationId xmlns:p14="http://schemas.microsoft.com/office/powerpoint/2010/main" val="8717607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4967" y="365125"/>
            <a:ext cx="10848833" cy="440093"/>
          </a:xfrm>
        </p:spPr>
        <p:txBody>
          <a:bodyPr>
            <a:normAutofit fontScale="90000"/>
          </a:bodyPr>
          <a:lstStyle/>
          <a:p>
            <a:r>
              <a:rPr lang="it-IT" dirty="0">
                <a:solidFill>
                  <a:srgbClr val="FF0000"/>
                </a:solidFill>
              </a:rPr>
              <a:t>Segue: eccezioni</a:t>
            </a:r>
          </a:p>
        </p:txBody>
      </p:sp>
      <p:sp>
        <p:nvSpPr>
          <p:cNvPr id="3" name="Segnaposto contenuto 2"/>
          <p:cNvSpPr>
            <a:spLocks noGrp="1"/>
          </p:cNvSpPr>
          <p:nvPr>
            <p:ph idx="1"/>
          </p:nvPr>
        </p:nvSpPr>
        <p:spPr>
          <a:xfrm>
            <a:off x="382137" y="955343"/>
            <a:ext cx="11436823" cy="5745708"/>
          </a:xfrm>
        </p:spPr>
        <p:txBody>
          <a:bodyPr>
            <a:normAutofit fontScale="70000" lnSpcReduction="20000"/>
          </a:bodyPr>
          <a:lstStyle/>
          <a:p>
            <a:pPr marL="0" indent="0">
              <a:buNone/>
            </a:pPr>
            <a:r>
              <a:rPr lang="it-IT" dirty="0"/>
              <a:t>g)  il valore delle azioni offerte alla generalità dei dipendenti per un importo non superiore complessivamente nel periodo d'imposta a lire 4 milioni, a condizione che non siano riacquistate dalla società emittente o dal datore di lavoro o comunque cedute prima che siano trascorsi almeno tre anni dalla percezione; qualora le azioni siano cedute prima del predetto termine, l'importo che non ha concorso a formare il reddito al momento dell'acquisto è assoggettato a tassazione nel periodo d'imposta in cui avviene la cessione; </a:t>
            </a:r>
          </a:p>
          <a:p>
            <a:pPr marL="0" indent="0">
              <a:buNone/>
            </a:pPr>
            <a:r>
              <a:rPr lang="it-IT" strike="sngStrike" dirty="0"/>
              <a:t>[g-bis)  la differenza tra il valore delle azioni al momento dell'assegnazione e l'ammontare corrisposto dal dipendente, a condizione che il predetto ammontare sia almeno pari al valore delle azioni stesse alla data dell'offerta; se le partecipazioni, i titoli o i diritti posseduti dal dipendente rappresentano una percentuale di diritti di voto esercitabili nell'assemblea ordinaria o di partecipazione al capitale o al patrimonio superiore al 10 per cento, la predetta differenza concorre in ogni caso interamente a formare il reddito;]</a:t>
            </a:r>
          </a:p>
          <a:p>
            <a:pPr marL="0" indent="0">
              <a:buNone/>
            </a:pPr>
            <a:r>
              <a:rPr lang="it-IT" dirty="0"/>
              <a:t>h)  le somme trattenute al dipendente per oneri di cui all'articolo 10 e alle condizioni ivi previste, nonché le erogazioni effettuate dal datore di lavoro in conformità a contratti collettivi o ad accordi e regolamenti aziendali a fronte delle spese sanitarie di cui allo stesso articolo 10, comma 1, lettera b). Gli importi delle predette somme ed erogazioni devono essere attestate dal datore di lavoro; </a:t>
            </a:r>
          </a:p>
          <a:p>
            <a:pPr marL="0" indent="0">
              <a:buNone/>
            </a:pPr>
            <a:r>
              <a:rPr lang="it-IT" dirty="0"/>
              <a:t>i)  le mance percepite dagli impiegati tecnici delle case da gioco (</a:t>
            </a:r>
            <a:r>
              <a:rPr lang="it-IT" dirty="0" err="1"/>
              <a:t>croupiers</a:t>
            </a:r>
            <a:r>
              <a:rPr lang="it-IT" dirty="0"/>
              <a:t>) direttamente o per effetto del riparto a cura di appositi organismi costituiti all'interno dell'impresa nella misura del 25 per cento dell'ammontare percepito nel periodo d'imposta; </a:t>
            </a:r>
          </a:p>
          <a:p>
            <a:pPr marL="0" indent="0">
              <a:buNone/>
            </a:pPr>
            <a:r>
              <a:rPr lang="it-IT" dirty="0"/>
              <a:t>i-bis)  le quote di retribuzione derivanti dall'esercizio, da parte del lavoratore, della facoltà di rinuncia all'accredito contributivo presso l'assicurazione generale obbligatoria per l'invalidità, la vecchiaia ed i superstiti dei lavoratori dipendenti e le forme sostitutive della medesima, per il periodo successivo alla prima scadenza utile per il pensionamento di anzianità, dopo aver maturato i requisiti minimi secondo la vigente normativa.  </a:t>
            </a:r>
          </a:p>
          <a:p>
            <a:endParaRPr lang="it-IT" dirty="0"/>
          </a:p>
          <a:p>
            <a:endParaRPr lang="it-IT" dirty="0"/>
          </a:p>
        </p:txBody>
      </p:sp>
    </p:spTree>
    <p:extLst>
      <p:ext uri="{BB962C8B-B14F-4D97-AF65-F5344CB8AC3E}">
        <p14:creationId xmlns:p14="http://schemas.microsoft.com/office/powerpoint/2010/main" val="8701756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1524000" y="2438400"/>
            <a:ext cx="9144000" cy="3733800"/>
          </a:xfrm>
        </p:spPr>
        <p:txBody>
          <a:bodyPr/>
          <a:lstStyle/>
          <a:p>
            <a:pPr eaLnBrk="1" hangingPunct="1"/>
            <a:endParaRPr lang="it-IT" altLang="it-IT"/>
          </a:p>
          <a:p>
            <a:pPr eaLnBrk="1" hangingPunct="1">
              <a:buFontTx/>
              <a:buNone/>
            </a:pPr>
            <a:endParaRPr lang="it-IT" altLang="it-IT"/>
          </a:p>
          <a:p>
            <a:pPr eaLnBrk="1" hangingPunct="1">
              <a:buFontTx/>
              <a:buNone/>
            </a:pPr>
            <a:endParaRPr lang="it-IT" altLang="it-IT"/>
          </a:p>
          <a:p>
            <a:pPr eaLnBrk="1" hangingPunct="1"/>
            <a:endParaRPr lang="it-IT" altLang="it-IT"/>
          </a:p>
          <a:p>
            <a:pPr eaLnBrk="1" hangingPunct="1"/>
            <a:endParaRPr lang="it-IT" altLang="it-IT"/>
          </a:p>
        </p:txBody>
      </p:sp>
      <p:sp>
        <p:nvSpPr>
          <p:cNvPr id="10243" name="Text Box 3"/>
          <p:cNvSpPr txBox="1">
            <a:spLocks noChangeArrowheads="1"/>
          </p:cNvSpPr>
          <p:nvPr/>
        </p:nvSpPr>
        <p:spPr bwMode="auto">
          <a:xfrm>
            <a:off x="1905000" y="28956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it-IT" altLang="it-IT" sz="2400">
              <a:latin typeface="Times New Roman" panose="02020603050405020304" pitchFamily="18" charset="0"/>
            </a:endParaRPr>
          </a:p>
        </p:txBody>
      </p:sp>
      <p:sp>
        <p:nvSpPr>
          <p:cNvPr id="17412" name="Text Box 4"/>
          <p:cNvSpPr txBox="1">
            <a:spLocks noChangeArrowheads="1"/>
          </p:cNvSpPr>
          <p:nvPr/>
        </p:nvSpPr>
        <p:spPr bwMode="auto">
          <a:xfrm>
            <a:off x="711200" y="1001486"/>
            <a:ext cx="10421258" cy="5586145"/>
          </a:xfrm>
          <a:prstGeom prst="rect">
            <a:avLst/>
          </a:prstGeom>
          <a:solidFill>
            <a:schemeClr val="bg1"/>
          </a:solidFill>
          <a:ln w="9525">
            <a:noFill/>
            <a:miter lim="800000"/>
            <a:headEnd/>
            <a:tailEnd/>
          </a:ln>
          <a:effectLst/>
        </p:spPr>
        <p:txBody>
          <a:bodyPr wrap="square">
            <a:spAutoFit/>
          </a:bodyPr>
          <a:lstStyle/>
          <a:p>
            <a:pPr algn="just">
              <a:lnSpc>
                <a:spcPct val="80000"/>
              </a:lnSpc>
              <a:spcBef>
                <a:spcPct val="50000"/>
              </a:spcBef>
              <a:buClr>
                <a:schemeClr val="tx2"/>
              </a:buClr>
              <a:buFont typeface="Webdings" pitchFamily="18" charset="2"/>
              <a:buNone/>
              <a:defRPr/>
            </a:pPr>
            <a:r>
              <a:rPr lang="it-IT" sz="2400" b="1" dirty="0">
                <a:solidFill>
                  <a:srgbClr val="FF0000"/>
                </a:solidFill>
                <a:effectLst>
                  <a:outerShdw blurRad="38100" dist="38100" dir="2700000" algn="tl">
                    <a:srgbClr val="C0C0C0"/>
                  </a:outerShdw>
                </a:effectLst>
              </a:rPr>
              <a:t>articolo 51, comma 2, </a:t>
            </a:r>
            <a:r>
              <a:rPr lang="it-IT" sz="2400" b="1" dirty="0" err="1">
                <a:solidFill>
                  <a:srgbClr val="FF0000"/>
                </a:solidFill>
                <a:effectLst>
                  <a:outerShdw blurRad="38100" dist="38100" dir="2700000" algn="tl">
                    <a:srgbClr val="C0C0C0"/>
                  </a:outerShdw>
                </a:effectLst>
              </a:rPr>
              <a:t>lett</a:t>
            </a:r>
            <a:r>
              <a:rPr lang="it-IT" sz="2400" b="1" dirty="0">
                <a:solidFill>
                  <a:srgbClr val="FF0000"/>
                </a:solidFill>
                <a:effectLst>
                  <a:outerShdw blurRad="38100" dist="38100" dir="2700000" algn="tl">
                    <a:srgbClr val="C0C0C0"/>
                  </a:outerShdw>
                </a:effectLst>
              </a:rPr>
              <a:t>. a)</a:t>
            </a:r>
          </a:p>
          <a:p>
            <a:pPr algn="just">
              <a:lnSpc>
                <a:spcPct val="80000"/>
              </a:lnSpc>
              <a:spcBef>
                <a:spcPct val="50000"/>
              </a:spcBef>
              <a:buClr>
                <a:schemeClr val="tx2"/>
              </a:buClr>
              <a:buFont typeface="Webdings" pitchFamily="18" charset="2"/>
              <a:buChar char="4"/>
              <a:defRPr/>
            </a:pPr>
            <a:r>
              <a:rPr lang="it-IT" sz="2400" dirty="0"/>
              <a:t>Contributi previdenziali e assistenziali versati </a:t>
            </a:r>
            <a:r>
              <a:rPr lang="it-IT" sz="2400" i="1" dirty="0">
                <a:effectLst>
                  <a:outerShdw blurRad="38100" dist="38100" dir="2700000" algn="tl">
                    <a:srgbClr val="C0C0C0"/>
                  </a:outerShdw>
                </a:effectLst>
              </a:rPr>
              <a:t>in ottemperanza a disposizioni di legge</a:t>
            </a:r>
            <a:r>
              <a:rPr lang="it-IT" sz="2400" dirty="0"/>
              <a:t> - </a:t>
            </a:r>
            <a:r>
              <a:rPr lang="it-IT" sz="2400" u="sng" dirty="0">
                <a:effectLst>
                  <a:outerShdw blurRad="38100" dist="38100" dir="2700000" algn="tl">
                    <a:srgbClr val="C0C0C0"/>
                  </a:outerShdw>
                </a:effectLst>
              </a:rPr>
              <a:t>senza alcun limite</a:t>
            </a:r>
            <a:endParaRPr lang="it-IT" sz="2400" dirty="0"/>
          </a:p>
          <a:p>
            <a:pPr algn="just">
              <a:lnSpc>
                <a:spcPct val="80000"/>
              </a:lnSpc>
              <a:spcBef>
                <a:spcPct val="50000"/>
              </a:spcBef>
              <a:buClr>
                <a:schemeClr val="tx2"/>
              </a:buClr>
              <a:buFont typeface="Webdings" pitchFamily="18" charset="2"/>
              <a:buChar char="4"/>
              <a:defRPr/>
            </a:pPr>
            <a:endParaRPr lang="it-IT" sz="2400" dirty="0">
              <a:latin typeface="Arial Unicode MS" pitchFamily="34" charset="-128"/>
            </a:endParaRPr>
          </a:p>
          <a:p>
            <a:pPr algn="just">
              <a:lnSpc>
                <a:spcPct val="80000"/>
              </a:lnSpc>
              <a:spcBef>
                <a:spcPct val="50000"/>
              </a:spcBef>
              <a:buClr>
                <a:schemeClr val="tx2"/>
              </a:buClr>
              <a:buFont typeface="Webdings" pitchFamily="18" charset="2"/>
              <a:buChar char="4"/>
              <a:defRPr/>
            </a:pPr>
            <a:endParaRPr lang="it-IT" sz="2800" dirty="0">
              <a:latin typeface="Arial Unicode MS" pitchFamily="34" charset="-128"/>
            </a:endParaRPr>
          </a:p>
          <a:p>
            <a:pPr eaLnBrk="1" hangingPunct="1">
              <a:defRPr/>
            </a:pPr>
            <a:endParaRPr lang="it-IT" sz="2000" dirty="0">
              <a:latin typeface="Arial Unicode MS" pitchFamily="34" charset="-128"/>
            </a:endParaRPr>
          </a:p>
          <a:p>
            <a:pPr eaLnBrk="1" hangingPunct="1">
              <a:defRPr/>
            </a:pPr>
            <a:endParaRPr lang="it-IT" sz="2000" dirty="0">
              <a:latin typeface="Arial Unicode MS" pitchFamily="34" charset="-128"/>
            </a:endParaRPr>
          </a:p>
          <a:p>
            <a:pPr eaLnBrk="1" hangingPunct="1">
              <a:defRPr/>
            </a:pPr>
            <a:endParaRPr lang="it-IT" sz="2000" dirty="0">
              <a:latin typeface="Arial Unicode MS" pitchFamily="34" charset="-128"/>
            </a:endParaRPr>
          </a:p>
          <a:p>
            <a:pPr eaLnBrk="1" hangingPunct="1">
              <a:defRPr/>
            </a:pPr>
            <a:r>
              <a:rPr lang="it-IT" sz="2000" dirty="0"/>
              <a:t>N.B. I versamenti la cui fonte non è una disposizione di legge, ma un accordo aziendale o un contratto sono:  </a:t>
            </a:r>
          </a:p>
          <a:p>
            <a:pPr eaLnBrk="1" hangingPunct="1">
              <a:defRPr/>
            </a:pPr>
            <a:r>
              <a:rPr lang="it-IT" sz="2000" i="1" dirty="0"/>
              <a:t>- Benefit imponibile se versati dal datore </a:t>
            </a:r>
          </a:p>
          <a:p>
            <a:pPr eaLnBrk="1" hangingPunct="1">
              <a:defRPr/>
            </a:pPr>
            <a:r>
              <a:rPr lang="it-IT" sz="2000" i="1" dirty="0"/>
              <a:t>- Retribuzione imponibile se versati dal lavoratore</a:t>
            </a:r>
          </a:p>
          <a:p>
            <a:pPr algn="ctr" eaLnBrk="1" hangingPunct="1">
              <a:buFontTx/>
              <a:buChar char="•"/>
              <a:defRPr/>
            </a:pPr>
            <a:endParaRPr lang="it-IT" sz="2000" dirty="0">
              <a:latin typeface="Arial Unicode MS" pitchFamily="34" charset="-128"/>
            </a:endParaRPr>
          </a:p>
          <a:p>
            <a:pPr algn="just">
              <a:lnSpc>
                <a:spcPct val="80000"/>
              </a:lnSpc>
              <a:spcBef>
                <a:spcPct val="50000"/>
              </a:spcBef>
              <a:buClr>
                <a:schemeClr val="tx2"/>
              </a:buClr>
              <a:buFont typeface="Webdings" pitchFamily="18" charset="2"/>
              <a:buNone/>
              <a:defRPr/>
            </a:pPr>
            <a:endParaRPr lang="it-IT" sz="2800" dirty="0">
              <a:latin typeface="Times New Roman" pitchFamily="18" charset="0"/>
            </a:endParaRPr>
          </a:p>
          <a:p>
            <a:pPr algn="just">
              <a:lnSpc>
                <a:spcPct val="80000"/>
              </a:lnSpc>
              <a:spcBef>
                <a:spcPct val="50000"/>
              </a:spcBef>
              <a:buClr>
                <a:schemeClr val="tx2"/>
              </a:buClr>
              <a:buFont typeface="Webdings" pitchFamily="18" charset="2"/>
              <a:buNone/>
              <a:defRPr/>
            </a:pPr>
            <a:endParaRPr lang="it-IT" dirty="0">
              <a:latin typeface="Arial" charset="0"/>
            </a:endParaRPr>
          </a:p>
        </p:txBody>
      </p:sp>
      <p:sp>
        <p:nvSpPr>
          <p:cNvPr id="10245" name="Text Box 5"/>
          <p:cNvSpPr txBox="1">
            <a:spLocks noChangeArrowheads="1"/>
          </p:cNvSpPr>
          <p:nvPr/>
        </p:nvSpPr>
        <p:spPr bwMode="auto">
          <a:xfrm>
            <a:off x="2566989" y="188913"/>
            <a:ext cx="7056437" cy="584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3200" i="1" dirty="0">
                <a:latin typeface="+mn-lt"/>
              </a:rPr>
              <a:t>Non concorrono a formare il reddito</a:t>
            </a:r>
            <a:r>
              <a:rPr lang="it-IT" altLang="it-IT" sz="3200" dirty="0">
                <a:latin typeface="+mn-lt"/>
              </a:rPr>
              <a:t>:</a:t>
            </a:r>
          </a:p>
        </p:txBody>
      </p:sp>
      <p:sp>
        <p:nvSpPr>
          <p:cNvPr id="10246" name="Rectangle 6"/>
          <p:cNvSpPr>
            <a:spLocks noChangeArrowheads="1"/>
          </p:cNvSpPr>
          <p:nvPr/>
        </p:nvSpPr>
        <p:spPr bwMode="auto">
          <a:xfrm>
            <a:off x="1440542" y="2283618"/>
            <a:ext cx="8353425" cy="1223963"/>
          </a:xfrm>
          <a:prstGeom prst="rect">
            <a:avLst/>
          </a:prstGeom>
          <a:gradFill>
            <a:gsLst>
              <a:gs pos="0">
                <a:schemeClr val="accent1">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80000"/>
              </a:lnSpc>
              <a:spcBef>
                <a:spcPct val="50000"/>
              </a:spcBef>
              <a:buClr>
                <a:schemeClr val="tx2"/>
              </a:buClr>
              <a:buFont typeface="Webdings" panose="05030102010509060703" pitchFamily="18" charset="2"/>
              <a:buNone/>
            </a:pPr>
            <a:endParaRPr lang="it-IT" altLang="it-IT" dirty="0">
              <a:latin typeface="Book Antiqua" panose="02040602050305030304" pitchFamily="18" charset="0"/>
            </a:endParaRPr>
          </a:p>
          <a:p>
            <a:pPr algn="ctr">
              <a:lnSpc>
                <a:spcPct val="80000"/>
              </a:lnSpc>
              <a:spcBef>
                <a:spcPct val="50000"/>
              </a:spcBef>
              <a:buClr>
                <a:schemeClr val="tx2"/>
              </a:buClr>
              <a:buFont typeface="Webdings" panose="05030102010509060703" pitchFamily="18" charset="2"/>
              <a:buNone/>
            </a:pPr>
            <a:r>
              <a:rPr lang="it-IT" altLang="it-IT" sz="2000" dirty="0">
                <a:latin typeface="+mn-lt"/>
              </a:rPr>
              <a:t>Sono quelli trattenuti dal datore e versati all’Ente </a:t>
            </a:r>
          </a:p>
          <a:p>
            <a:pPr algn="ctr">
              <a:lnSpc>
                <a:spcPct val="80000"/>
              </a:lnSpc>
              <a:spcBef>
                <a:spcPct val="50000"/>
              </a:spcBef>
              <a:buClr>
                <a:schemeClr val="tx2"/>
              </a:buClr>
              <a:buFont typeface="Webdings" panose="05030102010509060703" pitchFamily="18" charset="2"/>
              <a:buNone/>
            </a:pPr>
            <a:r>
              <a:rPr lang="it-IT" altLang="it-IT" sz="2000" dirty="0">
                <a:latin typeface="+mn-lt"/>
              </a:rPr>
              <a:t>previdenziale/assicurativo di appartenenza del lavoratore.</a:t>
            </a:r>
          </a:p>
          <a:p>
            <a:pPr algn="ctr">
              <a:lnSpc>
                <a:spcPct val="80000"/>
              </a:lnSpc>
              <a:spcBef>
                <a:spcPct val="50000"/>
              </a:spcBef>
              <a:buClr>
                <a:schemeClr val="tx2"/>
              </a:buClr>
              <a:buFont typeface="Webdings" panose="05030102010509060703" pitchFamily="18" charset="2"/>
              <a:buNone/>
            </a:pPr>
            <a:r>
              <a:rPr lang="it-IT" altLang="it-IT" sz="2000" dirty="0">
                <a:latin typeface="+mn-lt"/>
              </a:rPr>
              <a:t> Es. INPS - INAIL</a:t>
            </a:r>
          </a:p>
          <a:p>
            <a:pPr algn="ctr" eaLnBrk="1" hangingPunct="1"/>
            <a:endParaRPr lang="it-IT" altLang="it-IT" dirty="0">
              <a:latin typeface="Book Antiqua" panose="02040602050305030304" pitchFamily="18" charset="0"/>
            </a:endParaRPr>
          </a:p>
        </p:txBody>
      </p:sp>
    </p:spTree>
    <p:extLst>
      <p:ext uri="{BB962C8B-B14F-4D97-AF65-F5344CB8AC3E}">
        <p14:creationId xmlns:p14="http://schemas.microsoft.com/office/powerpoint/2010/main" val="4721801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xfrm>
            <a:off x="1524000" y="2438400"/>
            <a:ext cx="9144000" cy="3733800"/>
          </a:xfrm>
        </p:spPr>
        <p:txBody>
          <a:bodyPr/>
          <a:lstStyle/>
          <a:p>
            <a:pPr eaLnBrk="1" hangingPunct="1"/>
            <a:endParaRPr lang="it-IT" altLang="it-IT"/>
          </a:p>
          <a:p>
            <a:pPr eaLnBrk="1" hangingPunct="1">
              <a:buFontTx/>
              <a:buNone/>
            </a:pPr>
            <a:endParaRPr lang="it-IT" altLang="it-IT"/>
          </a:p>
          <a:p>
            <a:pPr eaLnBrk="1" hangingPunct="1">
              <a:buFontTx/>
              <a:buNone/>
            </a:pPr>
            <a:endParaRPr lang="it-IT" altLang="it-IT"/>
          </a:p>
          <a:p>
            <a:pPr eaLnBrk="1" hangingPunct="1"/>
            <a:endParaRPr lang="it-IT" altLang="it-IT"/>
          </a:p>
          <a:p>
            <a:pPr eaLnBrk="1" hangingPunct="1"/>
            <a:endParaRPr lang="it-IT" altLang="it-IT"/>
          </a:p>
        </p:txBody>
      </p:sp>
      <p:sp>
        <p:nvSpPr>
          <p:cNvPr id="11267" name="Text Box 3"/>
          <p:cNvSpPr txBox="1">
            <a:spLocks noChangeArrowheads="1"/>
          </p:cNvSpPr>
          <p:nvPr/>
        </p:nvSpPr>
        <p:spPr bwMode="auto">
          <a:xfrm>
            <a:off x="1905000" y="28956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it-IT" altLang="it-IT" sz="2400">
              <a:latin typeface="Times New Roman" panose="02020603050405020304" pitchFamily="18" charset="0"/>
            </a:endParaRPr>
          </a:p>
        </p:txBody>
      </p:sp>
      <p:sp>
        <p:nvSpPr>
          <p:cNvPr id="43012" name="Text Box 4"/>
          <p:cNvSpPr txBox="1">
            <a:spLocks noChangeArrowheads="1"/>
          </p:cNvSpPr>
          <p:nvPr/>
        </p:nvSpPr>
        <p:spPr bwMode="auto">
          <a:xfrm>
            <a:off x="1847851" y="981075"/>
            <a:ext cx="8520113" cy="4838248"/>
          </a:xfrm>
          <a:prstGeom prst="rect">
            <a:avLst/>
          </a:prstGeom>
          <a:noFill/>
          <a:ln w="9525">
            <a:noFill/>
            <a:miter lim="800000"/>
            <a:headEnd/>
            <a:tailEnd/>
          </a:ln>
          <a:effectLst/>
        </p:spPr>
        <p:txBody>
          <a:bodyPr>
            <a:spAutoFit/>
          </a:bodyPr>
          <a:lstStyle/>
          <a:p>
            <a:pPr algn="just">
              <a:lnSpc>
                <a:spcPct val="80000"/>
              </a:lnSpc>
              <a:spcBef>
                <a:spcPct val="50000"/>
              </a:spcBef>
              <a:buClr>
                <a:schemeClr val="tx2"/>
              </a:buClr>
              <a:buFont typeface="Webdings" pitchFamily="18" charset="2"/>
              <a:buNone/>
              <a:defRPr/>
            </a:pPr>
            <a:r>
              <a:rPr lang="it-IT" b="1" u="sng" dirty="0">
                <a:solidFill>
                  <a:srgbClr val="FF0000"/>
                </a:solidFill>
                <a:effectLst>
                  <a:outerShdw blurRad="38100" dist="38100" dir="2700000" algn="tl">
                    <a:srgbClr val="C0C0C0"/>
                  </a:outerShdw>
                </a:effectLst>
              </a:rPr>
              <a:t>articolo 51, comma 2, </a:t>
            </a:r>
            <a:r>
              <a:rPr lang="it-IT" b="1" u="sng" dirty="0" err="1">
                <a:solidFill>
                  <a:srgbClr val="FF0000"/>
                </a:solidFill>
                <a:effectLst>
                  <a:outerShdw blurRad="38100" dist="38100" dir="2700000" algn="tl">
                    <a:srgbClr val="C0C0C0"/>
                  </a:outerShdw>
                </a:effectLst>
              </a:rPr>
              <a:t>lett</a:t>
            </a:r>
            <a:r>
              <a:rPr lang="it-IT" b="1" u="sng" dirty="0">
                <a:solidFill>
                  <a:srgbClr val="FF0000"/>
                </a:solidFill>
                <a:effectLst>
                  <a:outerShdw blurRad="38100" dist="38100" dir="2700000" algn="tl">
                    <a:srgbClr val="C0C0C0"/>
                  </a:outerShdw>
                </a:effectLst>
              </a:rPr>
              <a:t>. a)</a:t>
            </a:r>
          </a:p>
          <a:p>
            <a:pPr>
              <a:spcBef>
                <a:spcPct val="50000"/>
              </a:spcBef>
              <a:buFont typeface="Wingdings" pitchFamily="2" charset="2"/>
              <a:buChar char="Ø"/>
              <a:defRPr/>
            </a:pPr>
            <a:r>
              <a:rPr lang="it-IT" sz="2800" dirty="0">
                <a:latin typeface="Times New Roman" pitchFamily="18" charset="0"/>
              </a:rPr>
              <a:t> </a:t>
            </a:r>
            <a:r>
              <a:rPr lang="it-IT" sz="2400" dirty="0"/>
              <a:t>Contributi per </a:t>
            </a:r>
            <a:r>
              <a:rPr lang="it-IT" sz="2400" u="sng" dirty="0">
                <a:solidFill>
                  <a:schemeClr val="accent2"/>
                </a:solidFill>
                <a:effectLst>
                  <a:outerShdw blurRad="38100" dist="38100" dir="2700000" algn="tl">
                    <a:srgbClr val="C0C0C0"/>
                  </a:outerShdw>
                </a:effectLst>
              </a:rPr>
              <a:t>assistenza sanitaria</a:t>
            </a:r>
            <a:r>
              <a:rPr lang="it-IT" sz="2400" dirty="0"/>
              <a:t> entro il seguente </a:t>
            </a:r>
            <a:r>
              <a:rPr lang="it-IT" sz="2400" u="sng" dirty="0">
                <a:solidFill>
                  <a:schemeClr val="accent2"/>
                </a:solidFill>
                <a:effectLst>
                  <a:outerShdw blurRad="38100" dist="38100" dir="2700000" algn="tl">
                    <a:srgbClr val="C0C0C0"/>
                  </a:outerShdw>
                </a:effectLst>
              </a:rPr>
              <a:t>limite:</a:t>
            </a:r>
          </a:p>
          <a:p>
            <a:pPr eaLnBrk="1" hangingPunct="1">
              <a:defRPr/>
            </a:pPr>
            <a:endParaRPr lang="it-IT" sz="2400" dirty="0"/>
          </a:p>
          <a:p>
            <a:pPr eaLnBrk="1" hangingPunct="1">
              <a:defRPr/>
            </a:pPr>
            <a:r>
              <a:rPr lang="it-IT" sz="2000" dirty="0">
                <a:latin typeface="Arial" charset="0"/>
              </a:rPr>
              <a:t> </a:t>
            </a:r>
          </a:p>
          <a:p>
            <a:pPr algn="ctr" eaLnBrk="1" hangingPunct="1">
              <a:defRPr/>
            </a:pPr>
            <a:r>
              <a:rPr lang="it-IT" sz="2800" b="1" u="sng" dirty="0">
                <a:solidFill>
                  <a:srgbClr val="FF0000"/>
                </a:solidFill>
                <a:effectLst>
                  <a:outerShdw blurRad="38100" dist="38100" dir="2700000" algn="tl">
                    <a:srgbClr val="C0C0C0"/>
                  </a:outerShdw>
                </a:effectLst>
              </a:rPr>
              <a:t>€ 3.615,20</a:t>
            </a:r>
          </a:p>
          <a:p>
            <a:pPr algn="ctr" eaLnBrk="1" hangingPunct="1">
              <a:buFontTx/>
              <a:buChar char="-"/>
              <a:defRPr/>
            </a:pPr>
            <a:endParaRPr lang="it-IT" sz="2000" u="sng" dirty="0">
              <a:solidFill>
                <a:srgbClr val="FF0000"/>
              </a:solidFill>
              <a:latin typeface="Arial" charset="0"/>
            </a:endParaRPr>
          </a:p>
          <a:p>
            <a:pPr algn="ctr" eaLnBrk="1" hangingPunct="1">
              <a:buFontTx/>
              <a:buChar char="-"/>
              <a:defRPr/>
            </a:pPr>
            <a:endParaRPr lang="it-IT" sz="2000" u="sng" dirty="0">
              <a:solidFill>
                <a:srgbClr val="FF0000"/>
              </a:solidFill>
              <a:latin typeface="Arial" charset="0"/>
            </a:endParaRPr>
          </a:p>
          <a:p>
            <a:pPr algn="ctr" eaLnBrk="1" hangingPunct="1">
              <a:defRPr/>
            </a:pPr>
            <a:endParaRPr lang="it-IT" sz="2000" i="1" u="sng" dirty="0">
              <a:solidFill>
                <a:schemeClr val="accent2"/>
              </a:solidFill>
              <a:effectLst>
                <a:outerShdw blurRad="38100" dist="38100" dir="2700000" algn="tl">
                  <a:srgbClr val="C0C0C0"/>
                </a:outerShdw>
              </a:effectLst>
              <a:latin typeface="Arial" charset="0"/>
            </a:endParaRPr>
          </a:p>
          <a:p>
            <a:pPr algn="ctr" eaLnBrk="1" hangingPunct="1">
              <a:defRPr/>
            </a:pPr>
            <a:endParaRPr lang="it-IT" sz="2000" i="1" u="sng" dirty="0">
              <a:solidFill>
                <a:schemeClr val="accent2"/>
              </a:solidFill>
              <a:effectLst>
                <a:outerShdw blurRad="38100" dist="38100" dir="2700000" algn="tl">
                  <a:srgbClr val="C0C0C0"/>
                </a:outerShdw>
              </a:effectLst>
              <a:latin typeface="Arial" charset="0"/>
            </a:endParaRPr>
          </a:p>
          <a:p>
            <a:pPr algn="ctr" eaLnBrk="1" hangingPunct="1">
              <a:defRPr/>
            </a:pPr>
            <a:r>
              <a:rPr lang="it-IT" sz="2000" i="1" u="sng" dirty="0">
                <a:solidFill>
                  <a:schemeClr val="accent2"/>
                </a:solidFill>
                <a:effectLst>
                  <a:outerShdw blurRad="38100" dist="38100" dir="2700000" algn="tl">
                    <a:srgbClr val="C0C0C0"/>
                  </a:outerShdw>
                </a:effectLst>
              </a:rPr>
              <a:t>“…..enti o casse aventi finalità assistenziale….”</a:t>
            </a:r>
          </a:p>
          <a:p>
            <a:pPr algn="ctr" eaLnBrk="1" hangingPunct="1">
              <a:defRPr/>
            </a:pPr>
            <a:endParaRPr lang="it-IT" sz="2000" i="1" u="sng" dirty="0">
              <a:solidFill>
                <a:schemeClr val="accent2"/>
              </a:solidFill>
              <a:effectLst>
                <a:outerShdw blurRad="38100" dist="38100" dir="2700000" algn="tl">
                  <a:srgbClr val="C0C0C0"/>
                </a:outerShdw>
              </a:effectLst>
            </a:endParaRPr>
          </a:p>
          <a:p>
            <a:pPr algn="ctr" eaLnBrk="1" hangingPunct="1">
              <a:defRPr/>
            </a:pPr>
            <a:r>
              <a:rPr lang="it-IT" sz="2000" dirty="0">
                <a:effectLst>
                  <a:outerShdw blurRad="38100" dist="38100" dir="2700000" algn="tl">
                    <a:srgbClr val="C0C0C0"/>
                  </a:outerShdw>
                </a:effectLst>
              </a:rPr>
              <a:t>In tal caso la </a:t>
            </a:r>
            <a:r>
              <a:rPr lang="it-IT" sz="2000" dirty="0">
                <a:solidFill>
                  <a:srgbClr val="FF0000"/>
                </a:solidFill>
                <a:effectLst>
                  <a:outerShdw blurRad="38100" dist="38100" dir="2700000" algn="tl">
                    <a:srgbClr val="C0C0C0"/>
                  </a:outerShdw>
                </a:effectLst>
              </a:rPr>
              <a:t>fonte è il contratto collettivo, l’accordo o il regolamento aziendale</a:t>
            </a:r>
            <a:r>
              <a:rPr lang="it-IT" sz="2000" dirty="0">
                <a:effectLst>
                  <a:outerShdw blurRad="38100" dist="38100" dir="2700000" algn="tl">
                    <a:srgbClr val="C0C0C0"/>
                  </a:outerShdw>
                </a:effectLst>
              </a:rPr>
              <a:t> (circolare n. 50/E del 12 giugno 2002 </a:t>
            </a:r>
            <a:r>
              <a:rPr lang="it-IT" sz="2000" i="1" dirty="0">
                <a:effectLst>
                  <a:outerShdw blurRad="38100" dist="38100" dir="2700000" algn="tl">
                    <a:srgbClr val="C0C0C0"/>
                  </a:outerShdw>
                </a:effectLst>
              </a:rPr>
              <a:t>“anche se versati nell’interesse del familiare anche non a carico fiscalmente”)</a:t>
            </a:r>
          </a:p>
        </p:txBody>
      </p:sp>
      <p:sp>
        <p:nvSpPr>
          <p:cNvPr id="11269" name="Text Box 5"/>
          <p:cNvSpPr txBox="1">
            <a:spLocks noChangeArrowheads="1"/>
          </p:cNvSpPr>
          <p:nvPr/>
        </p:nvSpPr>
        <p:spPr bwMode="auto">
          <a:xfrm>
            <a:off x="2711450" y="260351"/>
            <a:ext cx="70564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endParaRPr lang="it-IT" altLang="it-IT" sz="2800" b="1">
              <a:latin typeface="Times New Roman" panose="02020603050405020304" pitchFamily="18" charset="0"/>
            </a:endParaRPr>
          </a:p>
        </p:txBody>
      </p:sp>
      <p:sp>
        <p:nvSpPr>
          <p:cNvPr id="11270" name="Text Box 6"/>
          <p:cNvSpPr txBox="1">
            <a:spLocks noChangeArrowheads="1"/>
          </p:cNvSpPr>
          <p:nvPr/>
        </p:nvSpPr>
        <p:spPr bwMode="auto">
          <a:xfrm>
            <a:off x="2566989" y="188913"/>
            <a:ext cx="70564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800" i="1" dirty="0">
                <a:latin typeface="+mn-lt"/>
              </a:rPr>
              <a:t>Non concorrono a formare il reddito</a:t>
            </a:r>
            <a:r>
              <a:rPr lang="it-IT" altLang="it-IT" sz="2800" dirty="0">
                <a:latin typeface="+mn-lt"/>
              </a:rPr>
              <a:t>:</a:t>
            </a:r>
          </a:p>
        </p:txBody>
      </p:sp>
      <p:sp>
        <p:nvSpPr>
          <p:cNvPr id="43015" name="AutoShape 7"/>
          <p:cNvSpPr>
            <a:spLocks noChangeArrowheads="1"/>
          </p:cNvSpPr>
          <p:nvPr/>
        </p:nvSpPr>
        <p:spPr bwMode="auto">
          <a:xfrm flipH="1">
            <a:off x="5735638" y="836613"/>
            <a:ext cx="4608512" cy="576262"/>
          </a:xfrm>
          <a:prstGeom prst="plaque">
            <a:avLst>
              <a:gd name="adj" fmla="val 7690"/>
            </a:avLst>
          </a:prstGeom>
          <a:solidFill>
            <a:schemeClr val="bg1"/>
          </a:solidFill>
          <a:ln w="9525">
            <a:solidFill>
              <a:schemeClr val="tx1"/>
            </a:solidFill>
            <a:miter lim="800000"/>
            <a:headEnd/>
            <a:tailEnd/>
          </a:ln>
          <a:effectLst/>
        </p:spPr>
        <p:txBody>
          <a:bodyPr wrap="none" anchor="ctr"/>
          <a:lstStyle/>
          <a:p>
            <a:pPr algn="ctr" eaLnBrk="1" hangingPunct="1">
              <a:defRPr/>
            </a:pPr>
            <a:r>
              <a:rPr lang="it-IT" sz="2000" u="sng" dirty="0">
                <a:solidFill>
                  <a:schemeClr val="accent2"/>
                </a:solidFill>
                <a:effectLst>
                  <a:outerShdw blurRad="38100" dist="38100" dir="2700000" algn="tl">
                    <a:srgbClr val="C0C0C0"/>
                  </a:outerShdw>
                </a:effectLst>
              </a:rPr>
              <a:t>versati dal datore di lavoro e dal lavoratore</a:t>
            </a:r>
          </a:p>
        </p:txBody>
      </p:sp>
      <p:sp>
        <p:nvSpPr>
          <p:cNvPr id="11272" name="AutoShape 8"/>
          <p:cNvSpPr>
            <a:spLocks noChangeArrowheads="1"/>
          </p:cNvSpPr>
          <p:nvPr/>
        </p:nvSpPr>
        <p:spPr bwMode="auto">
          <a:xfrm>
            <a:off x="1524001" y="2133600"/>
            <a:ext cx="2232025" cy="1511300"/>
          </a:xfrm>
          <a:prstGeom prst="star16">
            <a:avLst>
              <a:gd name="adj" fmla="val 37500"/>
            </a:avLst>
          </a:prstGeom>
          <a:blipFill>
            <a:blip r:embed="rId2"/>
            <a:tile tx="0" ty="0" sx="100000" sy="100000" flip="none" algn="tl"/>
          </a:blip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dirty="0"/>
              <a:t>Es. </a:t>
            </a:r>
          </a:p>
          <a:p>
            <a:pPr algn="ctr" eaLnBrk="1" hangingPunct="1"/>
            <a:r>
              <a:rPr lang="it-IT" altLang="it-IT" dirty="0"/>
              <a:t>FASI - FASDAC</a:t>
            </a:r>
          </a:p>
        </p:txBody>
      </p:sp>
      <p:sp>
        <p:nvSpPr>
          <p:cNvPr id="43017" name="Rectangle 9"/>
          <p:cNvSpPr>
            <a:spLocks noChangeArrowheads="1"/>
          </p:cNvSpPr>
          <p:nvPr/>
        </p:nvSpPr>
        <p:spPr bwMode="auto">
          <a:xfrm>
            <a:off x="1919288" y="6165850"/>
            <a:ext cx="8208962" cy="523220"/>
          </a:xfrm>
          <a:prstGeom prst="rect">
            <a:avLst/>
          </a:prstGeom>
          <a:noFill/>
          <a:ln w="9525">
            <a:noFill/>
            <a:miter lim="800000"/>
            <a:headEnd/>
            <a:tailEnd/>
          </a:ln>
          <a:effectLst/>
        </p:spPr>
        <p:txBody>
          <a:bodyPr>
            <a:spAutoFit/>
          </a:bodyPr>
          <a:lstStyle/>
          <a:p>
            <a:pPr eaLnBrk="1" hangingPunct="1">
              <a:spcBef>
                <a:spcPct val="50000"/>
              </a:spcBef>
              <a:defRPr/>
            </a:pPr>
            <a:r>
              <a:rPr lang="it-IT" sz="1400" i="1" u="sng" dirty="0">
                <a:effectLst>
                  <a:outerShdw blurRad="38100" dist="38100" dir="2700000" algn="tl">
                    <a:srgbClr val="C0C0C0"/>
                  </a:outerShdw>
                </a:effectLst>
              </a:rPr>
              <a:t>Il datore di lavoro  deve indicarne l’importo annuo nel CU, anche ai fini della detraibilità delle spese mediche ai sensi dell’art. 15 TUIR.</a:t>
            </a:r>
          </a:p>
        </p:txBody>
      </p:sp>
      <p:sp>
        <p:nvSpPr>
          <p:cNvPr id="11274" name="AutoShape 10"/>
          <p:cNvSpPr>
            <a:spLocks noChangeArrowheads="1"/>
          </p:cNvSpPr>
          <p:nvPr/>
        </p:nvSpPr>
        <p:spPr bwMode="auto">
          <a:xfrm>
            <a:off x="5159375" y="981075"/>
            <a:ext cx="431800" cy="503238"/>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11275" name="Line 12"/>
          <p:cNvSpPr>
            <a:spLocks noChangeShapeType="1"/>
          </p:cNvSpPr>
          <p:nvPr/>
        </p:nvSpPr>
        <p:spPr bwMode="auto">
          <a:xfrm flipH="1" flipV="1">
            <a:off x="3792538" y="3357563"/>
            <a:ext cx="1223962" cy="647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Tree>
    <p:extLst>
      <p:ext uri="{BB962C8B-B14F-4D97-AF65-F5344CB8AC3E}">
        <p14:creationId xmlns:p14="http://schemas.microsoft.com/office/powerpoint/2010/main" val="30245791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1524000" y="2438400"/>
            <a:ext cx="9144000" cy="3733800"/>
          </a:xfrm>
        </p:spPr>
        <p:txBody>
          <a:bodyPr/>
          <a:lstStyle/>
          <a:p>
            <a:pPr eaLnBrk="1" hangingPunct="1"/>
            <a:endParaRPr lang="it-IT" altLang="it-IT"/>
          </a:p>
          <a:p>
            <a:pPr eaLnBrk="1" hangingPunct="1">
              <a:buFontTx/>
              <a:buNone/>
            </a:pPr>
            <a:endParaRPr lang="it-IT" altLang="it-IT"/>
          </a:p>
          <a:p>
            <a:pPr eaLnBrk="1" hangingPunct="1">
              <a:buFontTx/>
              <a:buNone/>
            </a:pPr>
            <a:endParaRPr lang="it-IT" altLang="it-IT"/>
          </a:p>
          <a:p>
            <a:pPr eaLnBrk="1" hangingPunct="1"/>
            <a:endParaRPr lang="it-IT" altLang="it-IT"/>
          </a:p>
          <a:p>
            <a:pPr eaLnBrk="1" hangingPunct="1"/>
            <a:endParaRPr lang="it-IT" altLang="it-IT"/>
          </a:p>
        </p:txBody>
      </p:sp>
      <p:sp>
        <p:nvSpPr>
          <p:cNvPr id="12291" name="Text Box 3"/>
          <p:cNvSpPr txBox="1">
            <a:spLocks noChangeArrowheads="1"/>
          </p:cNvSpPr>
          <p:nvPr/>
        </p:nvSpPr>
        <p:spPr bwMode="auto">
          <a:xfrm>
            <a:off x="1905000" y="28956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it-IT" altLang="it-IT" sz="2400">
              <a:latin typeface="Times New Roman" panose="02020603050405020304" pitchFamily="18" charset="0"/>
            </a:endParaRPr>
          </a:p>
        </p:txBody>
      </p:sp>
      <p:sp>
        <p:nvSpPr>
          <p:cNvPr id="44036" name="Text Box 4"/>
          <p:cNvSpPr txBox="1">
            <a:spLocks noChangeArrowheads="1"/>
          </p:cNvSpPr>
          <p:nvPr/>
        </p:nvSpPr>
        <p:spPr bwMode="auto">
          <a:xfrm>
            <a:off x="856343" y="1196976"/>
            <a:ext cx="9811657" cy="4031873"/>
          </a:xfrm>
          <a:prstGeom prst="rect">
            <a:avLst/>
          </a:prstGeom>
          <a:noFill/>
          <a:ln w="9525">
            <a:noFill/>
            <a:miter lim="800000"/>
            <a:headEnd/>
            <a:tailEnd/>
          </a:ln>
          <a:effectLst/>
        </p:spPr>
        <p:txBody>
          <a:bodyPr wrap="square">
            <a:spAutoFit/>
          </a:bodyPr>
          <a:lstStyle/>
          <a:p>
            <a:pPr algn="just">
              <a:lnSpc>
                <a:spcPct val="80000"/>
              </a:lnSpc>
              <a:spcBef>
                <a:spcPct val="50000"/>
              </a:spcBef>
              <a:buClr>
                <a:schemeClr val="tx2"/>
              </a:buClr>
              <a:buFont typeface="Webdings" pitchFamily="18" charset="2"/>
              <a:buNone/>
              <a:defRPr/>
            </a:pPr>
            <a:r>
              <a:rPr lang="it-IT" sz="2000" b="1" dirty="0">
                <a:solidFill>
                  <a:schemeClr val="accent2"/>
                </a:solidFill>
                <a:effectLst>
                  <a:outerShdw blurRad="38100" dist="38100" dir="2700000" algn="tl">
                    <a:srgbClr val="C0C0C0"/>
                  </a:outerShdw>
                </a:effectLst>
              </a:rPr>
              <a:t>articolo 51, comma 2, </a:t>
            </a:r>
            <a:r>
              <a:rPr lang="it-IT" sz="2000" b="1" dirty="0" err="1">
                <a:solidFill>
                  <a:schemeClr val="accent2"/>
                </a:solidFill>
                <a:effectLst>
                  <a:outerShdw blurRad="38100" dist="38100" dir="2700000" algn="tl">
                    <a:srgbClr val="C0C0C0"/>
                  </a:outerShdw>
                </a:effectLst>
              </a:rPr>
              <a:t>lett</a:t>
            </a:r>
            <a:r>
              <a:rPr lang="it-IT" sz="2000" b="1" dirty="0">
                <a:solidFill>
                  <a:schemeClr val="accent2"/>
                </a:solidFill>
                <a:effectLst>
                  <a:outerShdw blurRad="38100" dist="38100" dir="2700000" algn="tl">
                    <a:srgbClr val="C0C0C0"/>
                  </a:outerShdw>
                </a:effectLst>
              </a:rPr>
              <a:t>. a)</a:t>
            </a:r>
          </a:p>
          <a:p>
            <a:pPr>
              <a:spcBef>
                <a:spcPct val="50000"/>
              </a:spcBef>
              <a:defRPr/>
            </a:pPr>
            <a:endParaRPr lang="it-IT" sz="2000" b="1" dirty="0">
              <a:solidFill>
                <a:schemeClr val="accent2"/>
              </a:solidFill>
              <a:effectLst>
                <a:outerShdw blurRad="38100" dist="38100" dir="2700000" algn="tl">
                  <a:srgbClr val="C0C0C0"/>
                </a:outerShdw>
              </a:effectLst>
              <a:latin typeface="Arial Unicode MS" pitchFamily="34" charset="-128"/>
            </a:endParaRPr>
          </a:p>
          <a:p>
            <a:pPr algn="just">
              <a:lnSpc>
                <a:spcPct val="80000"/>
              </a:lnSpc>
              <a:spcBef>
                <a:spcPct val="50000"/>
              </a:spcBef>
              <a:buClr>
                <a:schemeClr val="tx2"/>
              </a:buClr>
              <a:buFont typeface="Webdings" pitchFamily="18" charset="2"/>
              <a:buChar char="4"/>
              <a:defRPr/>
            </a:pPr>
            <a:r>
              <a:rPr lang="it-IT" sz="2000" dirty="0"/>
              <a:t>le spese mediche eventualmente rimborsate al lavoratore a seguito dei contributi affluiti ai predetti Fondi sanitari </a:t>
            </a:r>
            <a:r>
              <a:rPr lang="it-IT" sz="2000" u="sng" dirty="0">
                <a:effectLst>
                  <a:outerShdw blurRad="38100" dist="38100" dir="2700000" algn="tl">
                    <a:srgbClr val="C0C0C0"/>
                  </a:outerShdw>
                </a:effectLst>
              </a:rPr>
              <a:t>NON possono essere detratte o dedotte</a:t>
            </a:r>
            <a:r>
              <a:rPr lang="it-IT" sz="2000" dirty="0"/>
              <a:t> in dichiarazione se i contributi sono stati inferiori al limite </a:t>
            </a:r>
          </a:p>
          <a:p>
            <a:pPr algn="just">
              <a:lnSpc>
                <a:spcPct val="80000"/>
              </a:lnSpc>
              <a:spcBef>
                <a:spcPct val="50000"/>
              </a:spcBef>
              <a:buClr>
                <a:schemeClr val="tx2"/>
              </a:buClr>
              <a:buFont typeface="Webdings" pitchFamily="18" charset="2"/>
              <a:buChar char="4"/>
              <a:defRPr/>
            </a:pPr>
            <a:endParaRPr lang="it-IT" sz="2000" dirty="0"/>
          </a:p>
          <a:p>
            <a:pPr algn="just">
              <a:lnSpc>
                <a:spcPct val="80000"/>
              </a:lnSpc>
              <a:spcBef>
                <a:spcPct val="50000"/>
              </a:spcBef>
              <a:buClr>
                <a:schemeClr val="tx2"/>
              </a:buClr>
              <a:buFont typeface="Webdings" pitchFamily="18" charset="2"/>
              <a:buChar char="4"/>
              <a:defRPr/>
            </a:pPr>
            <a:r>
              <a:rPr lang="it-IT" sz="2000" dirty="0"/>
              <a:t>se i contributi affluiti ai fondi sanitari sono stati superiori ad euro 3.615,20 nel corso dell’anno di imposta, il lavoratore </a:t>
            </a:r>
            <a:r>
              <a:rPr lang="it-IT" sz="2000" u="sng" dirty="0">
                <a:effectLst>
                  <a:outerShdw blurRad="38100" dist="38100" dir="2700000" algn="tl">
                    <a:srgbClr val="C0C0C0"/>
                  </a:outerShdw>
                </a:effectLst>
              </a:rPr>
              <a:t>potrà portarsi in detrazione o deduzione le spese sanitarie in proporzione alla quota che il sostituto d’imposta ha fatto concorrere al reddito di lavoro dipendente sostituto</a:t>
            </a:r>
            <a:r>
              <a:rPr lang="it-IT" sz="2000" dirty="0">
                <a:effectLst>
                  <a:outerShdw blurRad="38100" dist="38100" dir="2700000" algn="tl">
                    <a:srgbClr val="C0C0C0"/>
                  </a:outerShdw>
                </a:effectLst>
              </a:rPr>
              <a:t>.</a:t>
            </a:r>
            <a:r>
              <a:rPr lang="it-IT" sz="2000" dirty="0"/>
              <a:t> (ANNOTAZIONI CU) </a:t>
            </a:r>
          </a:p>
          <a:p>
            <a:pPr algn="just">
              <a:lnSpc>
                <a:spcPct val="80000"/>
              </a:lnSpc>
              <a:spcBef>
                <a:spcPct val="50000"/>
              </a:spcBef>
              <a:buClr>
                <a:schemeClr val="tx2"/>
              </a:buClr>
              <a:buFont typeface="Webdings" pitchFamily="18" charset="2"/>
              <a:buChar char="4"/>
              <a:defRPr/>
            </a:pPr>
            <a:endParaRPr lang="it-IT" sz="2000" dirty="0"/>
          </a:p>
          <a:p>
            <a:pPr algn="just">
              <a:lnSpc>
                <a:spcPct val="80000"/>
              </a:lnSpc>
              <a:spcBef>
                <a:spcPct val="50000"/>
              </a:spcBef>
              <a:buClr>
                <a:schemeClr val="tx2"/>
              </a:buClr>
              <a:buFont typeface="Webdings" pitchFamily="18" charset="2"/>
              <a:buChar char="4"/>
              <a:defRPr/>
            </a:pPr>
            <a:r>
              <a:rPr lang="it-IT" sz="2000" dirty="0"/>
              <a:t> le spese mediche non rimborsate dal fondo sempre deducibili o detraibili.</a:t>
            </a:r>
            <a:endParaRPr lang="en-US" sz="2000" dirty="0"/>
          </a:p>
        </p:txBody>
      </p:sp>
      <p:sp>
        <p:nvSpPr>
          <p:cNvPr id="12293" name="Text Box 5"/>
          <p:cNvSpPr txBox="1">
            <a:spLocks noChangeArrowheads="1"/>
          </p:cNvSpPr>
          <p:nvPr/>
        </p:nvSpPr>
        <p:spPr bwMode="auto">
          <a:xfrm>
            <a:off x="2711450" y="1"/>
            <a:ext cx="7056438" cy="519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800" i="1" dirty="0">
                <a:latin typeface="Calibri "/>
              </a:rPr>
              <a:t>Segue: contributi ai fondi sanitari</a:t>
            </a:r>
          </a:p>
        </p:txBody>
      </p:sp>
      <p:sp>
        <p:nvSpPr>
          <p:cNvPr id="12294" name="AutoShape 1028"/>
          <p:cNvSpPr>
            <a:spLocks noChangeArrowheads="1"/>
          </p:cNvSpPr>
          <p:nvPr/>
        </p:nvSpPr>
        <p:spPr bwMode="auto">
          <a:xfrm>
            <a:off x="3792538" y="1628775"/>
            <a:ext cx="431800" cy="4318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Tree>
    <p:extLst>
      <p:ext uri="{BB962C8B-B14F-4D97-AF65-F5344CB8AC3E}">
        <p14:creationId xmlns:p14="http://schemas.microsoft.com/office/powerpoint/2010/main" val="2026870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olo 1"/>
          <p:cNvSpPr>
            <a:spLocks noGrp="1"/>
          </p:cNvSpPr>
          <p:nvPr>
            <p:ph type="title"/>
          </p:nvPr>
        </p:nvSpPr>
        <p:spPr>
          <a:xfrm>
            <a:off x="1981200" y="274639"/>
            <a:ext cx="8229600" cy="796925"/>
          </a:xfrm>
        </p:spPr>
        <p:txBody>
          <a:bodyPr>
            <a:normAutofit/>
          </a:bodyPr>
          <a:lstStyle/>
          <a:p>
            <a:r>
              <a:rPr lang="it-IT" altLang="it-IT" dirty="0"/>
              <a:t>Welfare aziendale</a:t>
            </a:r>
          </a:p>
        </p:txBody>
      </p:sp>
      <p:sp>
        <p:nvSpPr>
          <p:cNvPr id="37891" name="Segnaposto contenuto 2"/>
          <p:cNvSpPr>
            <a:spLocks noGrp="1"/>
          </p:cNvSpPr>
          <p:nvPr>
            <p:ph idx="1"/>
          </p:nvPr>
        </p:nvSpPr>
        <p:spPr>
          <a:xfrm>
            <a:off x="1809750" y="1285875"/>
            <a:ext cx="8643938" cy="5214938"/>
          </a:xfrm>
        </p:spPr>
        <p:txBody>
          <a:bodyPr/>
          <a:lstStyle/>
          <a:p>
            <a:pPr marL="0" indent="0">
              <a:buNone/>
            </a:pPr>
            <a:r>
              <a:rPr lang="it-IT" altLang="it-IT" sz="1800"/>
              <a:t>Costituisce un insieme di benefit e prestazioni, finalizzato a superare la componente meramente monetaria della retribuzione al fine di sostenere il reddito dei dipendenti e migliorarne la vita privata e lavorativa. </a:t>
            </a:r>
          </a:p>
          <a:p>
            <a:pPr marL="0" indent="0">
              <a:buNone/>
            </a:pPr>
            <a:r>
              <a:rPr lang="it-IT" altLang="it-IT" sz="1800"/>
              <a:t>Esso può essere stimolato attraverso la riduzione del c.d. “cuneo fiscale”, cioè della forbice che esiste tra quanto resta nella tasche del lavoratore e quanto costa al datore di lavoro.</a:t>
            </a:r>
          </a:p>
          <a:p>
            <a:pPr marL="0" indent="0">
              <a:buNone/>
            </a:pPr>
            <a:r>
              <a:rPr lang="it-IT" altLang="it-IT" sz="1800"/>
              <a:t>Quindi si  può definire Welfare Aziendale l’insieme di </a:t>
            </a:r>
            <a:r>
              <a:rPr lang="it-IT" altLang="it-IT" sz="1800" b="1"/>
              <a:t>iniziative finalizzate ad incrementare il benessere del lavoratore e della sua famiglia</a:t>
            </a:r>
            <a:r>
              <a:rPr lang="it-IT" altLang="it-IT" sz="1800"/>
              <a:t>. </a:t>
            </a:r>
          </a:p>
          <a:p>
            <a:pPr marL="0" indent="0">
              <a:buNone/>
            </a:pPr>
            <a:r>
              <a:rPr lang="it-IT" altLang="it-IT" sz="1800"/>
              <a:t>Questo nuovo criterio di  incentivazione del personale sta diventando sempre di più utilizzato nell’ambito delle politiche aziendali e si sta estendendo anche alle piccole imprese, a prescindere dal settore di riferimento.  </a:t>
            </a:r>
          </a:p>
          <a:p>
            <a:pPr marL="0" indent="0">
              <a:buNone/>
            </a:pPr>
            <a:r>
              <a:rPr lang="it-IT" altLang="it-IT" sz="1800" b="1"/>
              <a:t>Il bisogno di  Welfare si può dunque definire universale</a:t>
            </a:r>
            <a:r>
              <a:rPr lang="it-IT" altLang="it-IT" sz="1800"/>
              <a:t>: un piano ben strutturato è in grado di soddisfare i bisogni e le esigenze dei lavoratori.</a:t>
            </a:r>
          </a:p>
          <a:p>
            <a:pPr marL="0" indent="0">
              <a:buNone/>
            </a:pPr>
            <a:r>
              <a:rPr lang="it-IT" altLang="it-IT" sz="1800"/>
              <a:t>Sapere cos’è il Welfare è solo il primo passo per </a:t>
            </a:r>
            <a:r>
              <a:rPr lang="it-IT" altLang="it-IT" sz="1800" b="1"/>
              <a:t>comprendere pienamente i vantaggi </a:t>
            </a:r>
            <a:r>
              <a:rPr lang="it-IT" altLang="it-IT" sz="1800"/>
              <a:t>che derivano dall’attivazione di un piano, i benefici sono molteplici e bilaterali.  Il Welfare Aziendale  consente di introdurre un sistema di servizi a sostegno del collaboratore, con vantaggi fiscali per l’azienda e il dipendente.</a:t>
            </a:r>
          </a:p>
          <a:p>
            <a:pPr marL="0" indent="0">
              <a:buNone/>
            </a:pPr>
            <a:endParaRPr lang="it-IT" altLang="it-IT" sz="1800"/>
          </a:p>
        </p:txBody>
      </p:sp>
    </p:spTree>
    <p:extLst>
      <p:ext uri="{BB962C8B-B14F-4D97-AF65-F5344CB8AC3E}">
        <p14:creationId xmlns:p14="http://schemas.microsoft.com/office/powerpoint/2010/main" val="17248672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1524000" y="2438400"/>
            <a:ext cx="9144000" cy="3733800"/>
          </a:xfrm>
        </p:spPr>
        <p:txBody>
          <a:bodyPr/>
          <a:lstStyle/>
          <a:p>
            <a:pPr eaLnBrk="1" hangingPunct="1"/>
            <a:endParaRPr lang="it-IT" altLang="it-IT"/>
          </a:p>
          <a:p>
            <a:pPr eaLnBrk="1" hangingPunct="1">
              <a:buFontTx/>
              <a:buNone/>
            </a:pPr>
            <a:endParaRPr lang="it-IT" altLang="it-IT"/>
          </a:p>
          <a:p>
            <a:pPr eaLnBrk="1" hangingPunct="1">
              <a:buFontTx/>
              <a:buNone/>
            </a:pPr>
            <a:endParaRPr lang="it-IT" altLang="it-IT"/>
          </a:p>
          <a:p>
            <a:pPr eaLnBrk="1" hangingPunct="1"/>
            <a:endParaRPr lang="it-IT" altLang="it-IT"/>
          </a:p>
          <a:p>
            <a:pPr eaLnBrk="1" hangingPunct="1"/>
            <a:endParaRPr lang="it-IT" altLang="it-IT"/>
          </a:p>
        </p:txBody>
      </p:sp>
      <p:sp>
        <p:nvSpPr>
          <p:cNvPr id="13315" name="Text Box 3"/>
          <p:cNvSpPr txBox="1">
            <a:spLocks noChangeArrowheads="1"/>
          </p:cNvSpPr>
          <p:nvPr/>
        </p:nvSpPr>
        <p:spPr bwMode="auto">
          <a:xfrm>
            <a:off x="1905000" y="28956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it-IT" altLang="it-IT" sz="2400">
              <a:latin typeface="Times New Roman" panose="02020603050405020304" pitchFamily="18" charset="0"/>
            </a:endParaRPr>
          </a:p>
        </p:txBody>
      </p:sp>
      <p:sp>
        <p:nvSpPr>
          <p:cNvPr id="249860" name="Text Box 4"/>
          <p:cNvSpPr txBox="1">
            <a:spLocks noChangeArrowheads="1"/>
          </p:cNvSpPr>
          <p:nvPr/>
        </p:nvSpPr>
        <p:spPr bwMode="auto">
          <a:xfrm>
            <a:off x="1703388" y="1196975"/>
            <a:ext cx="8736012" cy="4068806"/>
          </a:xfrm>
          <a:prstGeom prst="rect">
            <a:avLst/>
          </a:prstGeom>
          <a:noFill/>
          <a:ln w="9525">
            <a:noFill/>
            <a:miter lim="800000"/>
            <a:headEnd/>
            <a:tailEnd/>
          </a:ln>
          <a:effectLst/>
        </p:spPr>
        <p:txBody>
          <a:bodyPr>
            <a:spAutoFit/>
          </a:bodyPr>
          <a:lstStyle/>
          <a:p>
            <a:pPr algn="just">
              <a:lnSpc>
                <a:spcPct val="80000"/>
              </a:lnSpc>
              <a:spcBef>
                <a:spcPct val="50000"/>
              </a:spcBef>
              <a:buClr>
                <a:schemeClr val="tx2"/>
              </a:buClr>
              <a:buFont typeface="Webdings" pitchFamily="18" charset="2"/>
              <a:buNone/>
              <a:defRPr/>
            </a:pPr>
            <a:r>
              <a:rPr lang="it-IT" dirty="0">
                <a:solidFill>
                  <a:schemeClr val="accent2"/>
                </a:solidFill>
                <a:effectLst>
                  <a:outerShdw blurRad="38100" dist="38100" dir="2700000" algn="tl">
                    <a:srgbClr val="C0C0C0"/>
                  </a:outerShdw>
                </a:effectLst>
                <a:latin typeface="Arial" charset="0"/>
              </a:rPr>
              <a:t>articolo 51, comma 2, </a:t>
            </a:r>
            <a:r>
              <a:rPr lang="it-IT" dirty="0" err="1">
                <a:solidFill>
                  <a:schemeClr val="accent2"/>
                </a:solidFill>
                <a:effectLst>
                  <a:outerShdw blurRad="38100" dist="38100" dir="2700000" algn="tl">
                    <a:srgbClr val="C0C0C0"/>
                  </a:outerShdw>
                </a:effectLst>
                <a:latin typeface="Arial" charset="0"/>
              </a:rPr>
              <a:t>lett</a:t>
            </a:r>
            <a:r>
              <a:rPr lang="it-IT" dirty="0">
                <a:solidFill>
                  <a:schemeClr val="accent2"/>
                </a:solidFill>
                <a:effectLst>
                  <a:outerShdw blurRad="38100" dist="38100" dir="2700000" algn="tl">
                    <a:srgbClr val="C0C0C0"/>
                  </a:outerShdw>
                </a:effectLst>
                <a:latin typeface="Arial" charset="0"/>
              </a:rPr>
              <a:t>. a)</a:t>
            </a:r>
          </a:p>
          <a:p>
            <a:pPr>
              <a:spcBef>
                <a:spcPct val="50000"/>
              </a:spcBef>
              <a:defRPr/>
            </a:pPr>
            <a:endParaRPr lang="it-IT" sz="2400" b="1" dirty="0">
              <a:solidFill>
                <a:schemeClr val="accent2"/>
              </a:solidFill>
              <a:effectLst>
                <a:outerShdw blurRad="38100" dist="38100" dir="2700000" algn="tl">
                  <a:srgbClr val="C0C0C0"/>
                </a:outerShdw>
              </a:effectLst>
              <a:latin typeface="Times New Roman" pitchFamily="18" charset="0"/>
            </a:endParaRPr>
          </a:p>
          <a:p>
            <a:pPr eaLnBrk="1" hangingPunct="1">
              <a:defRPr/>
            </a:pPr>
            <a:r>
              <a:rPr lang="it-IT" sz="2800" b="1" u="sng" dirty="0">
                <a:solidFill>
                  <a:srgbClr val="FF0000"/>
                </a:solidFill>
                <a:effectLst>
                  <a:outerShdw blurRad="38100" dist="38100" dir="2700000" algn="tl">
                    <a:srgbClr val="C0C0C0"/>
                  </a:outerShdw>
                </a:effectLst>
              </a:rPr>
              <a:t>Contributi di assistenza sanitaria</a:t>
            </a:r>
          </a:p>
          <a:p>
            <a:pPr eaLnBrk="1" hangingPunct="1">
              <a:defRPr/>
            </a:pPr>
            <a:endParaRPr lang="it-IT" b="1" dirty="0">
              <a:solidFill>
                <a:srgbClr val="FF0000"/>
              </a:solidFill>
              <a:effectLst>
                <a:outerShdw blurRad="38100" dist="38100" dir="2700000" algn="tl">
                  <a:srgbClr val="C0C0C0"/>
                </a:outerShdw>
              </a:effectLst>
              <a:latin typeface="Arial" charset="0"/>
            </a:endParaRPr>
          </a:p>
          <a:p>
            <a:pPr eaLnBrk="1" hangingPunct="1">
              <a:defRPr/>
            </a:pPr>
            <a:endParaRPr lang="it-IT" dirty="0">
              <a:solidFill>
                <a:srgbClr val="FF0000"/>
              </a:solidFill>
              <a:effectLst>
                <a:outerShdw blurRad="38100" dist="38100" dir="2700000" algn="tl">
                  <a:srgbClr val="C0C0C0"/>
                </a:outerShdw>
              </a:effectLst>
              <a:latin typeface="Arial" charset="0"/>
            </a:endParaRPr>
          </a:p>
          <a:p>
            <a:pPr eaLnBrk="1" hangingPunct="1">
              <a:defRPr/>
            </a:pPr>
            <a:endParaRPr lang="it-IT" dirty="0">
              <a:latin typeface="Tahoma" pitchFamily="34" charset="0"/>
            </a:endParaRPr>
          </a:p>
          <a:p>
            <a:pPr eaLnBrk="1" hangingPunct="1">
              <a:defRPr/>
            </a:pPr>
            <a:endParaRPr lang="it-IT" dirty="0">
              <a:latin typeface="Tahoma" pitchFamily="34" charset="0"/>
            </a:endParaRPr>
          </a:p>
          <a:p>
            <a:pPr eaLnBrk="1" hangingPunct="1">
              <a:defRPr/>
            </a:pPr>
            <a:r>
              <a:rPr lang="it-IT" dirty="0">
                <a:latin typeface="cALIBRI    "/>
              </a:rPr>
              <a:t>Per contrastare abusi è previsto  </a:t>
            </a:r>
            <a:r>
              <a:rPr lang="it-IT" dirty="0">
                <a:solidFill>
                  <a:srgbClr val="FF0000"/>
                </a:solidFill>
                <a:effectLst>
                  <a:outerShdw blurRad="38100" dist="38100" dir="2700000" algn="tl">
                    <a:srgbClr val="C0C0C0"/>
                  </a:outerShdw>
                </a:effectLst>
                <a:latin typeface="cALIBRI    "/>
              </a:rPr>
              <a:t>l’obbligo di comunicazione telematica all’Agenzia delle Entrate (posto a carico dei predetti enti o casse)  degli elenchi dei soggetti ai quali sono stati accordati rimborsi.</a:t>
            </a:r>
            <a:r>
              <a:rPr lang="it-IT" dirty="0">
                <a:latin typeface="cALIBRI    "/>
              </a:rPr>
              <a:t> Tale comunicazione ha una evidente finalità di controllo in ordine alla possibile, indebita, detrazione delle spese mediche rimborsate dalla Cassa, effettuata dal lavoratore a cui è stato già riconosciuto il beneficio di cui all’art. 51, comma 2, </a:t>
            </a:r>
            <a:r>
              <a:rPr lang="it-IT" dirty="0" err="1">
                <a:latin typeface="cALIBRI    "/>
              </a:rPr>
              <a:t>lett</a:t>
            </a:r>
            <a:r>
              <a:rPr lang="it-IT" dirty="0">
                <a:latin typeface="cALIBRI    "/>
              </a:rPr>
              <a:t>. a) del TUIR. </a:t>
            </a:r>
            <a:endParaRPr lang="en-US" dirty="0">
              <a:latin typeface="cALIBRI    "/>
            </a:endParaRPr>
          </a:p>
        </p:txBody>
      </p:sp>
      <p:sp>
        <p:nvSpPr>
          <p:cNvPr id="13317" name="Text Box 5"/>
          <p:cNvSpPr txBox="1">
            <a:spLocks noChangeArrowheads="1"/>
          </p:cNvSpPr>
          <p:nvPr/>
        </p:nvSpPr>
        <p:spPr bwMode="auto">
          <a:xfrm>
            <a:off x="2640014" y="260351"/>
            <a:ext cx="7056437" cy="519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800" i="1" dirty="0">
                <a:latin typeface="cALIBRI    "/>
              </a:rPr>
              <a:t>Segue: contributi di assistenza sanitaria</a:t>
            </a:r>
          </a:p>
        </p:txBody>
      </p:sp>
      <p:sp>
        <p:nvSpPr>
          <p:cNvPr id="13319" name="Rectangle 7"/>
          <p:cNvSpPr>
            <a:spLocks noChangeArrowheads="1"/>
          </p:cNvSpPr>
          <p:nvPr/>
        </p:nvSpPr>
        <p:spPr bwMode="auto">
          <a:xfrm>
            <a:off x="6816725" y="5445126"/>
            <a:ext cx="2736850" cy="842963"/>
          </a:xfrm>
          <a:prstGeom prst="rect">
            <a:avLst/>
          </a:prstGeom>
          <a:gradFill>
            <a:gsLst>
              <a:gs pos="0">
                <a:schemeClr val="accent1">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a:t>Articolo 1, comma 64, </a:t>
            </a:r>
          </a:p>
          <a:p>
            <a:pPr algn="ctr" eaLnBrk="1" hangingPunct="1"/>
            <a:r>
              <a:rPr lang="it-IT" altLang="it-IT"/>
              <a:t>legge 296/2006 </a:t>
            </a:r>
          </a:p>
        </p:txBody>
      </p:sp>
      <p:sp>
        <p:nvSpPr>
          <p:cNvPr id="13320" name="Line 9"/>
          <p:cNvSpPr>
            <a:spLocks noChangeShapeType="1"/>
          </p:cNvSpPr>
          <p:nvPr/>
        </p:nvSpPr>
        <p:spPr bwMode="auto">
          <a:xfrm>
            <a:off x="4511675" y="5300663"/>
            <a:ext cx="0" cy="5762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321" name="Line 10"/>
          <p:cNvSpPr>
            <a:spLocks noChangeShapeType="1"/>
          </p:cNvSpPr>
          <p:nvPr/>
        </p:nvSpPr>
        <p:spPr bwMode="auto">
          <a:xfrm>
            <a:off x="4511676" y="5876925"/>
            <a:ext cx="20161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Tree>
    <p:extLst>
      <p:ext uri="{BB962C8B-B14F-4D97-AF65-F5344CB8AC3E}">
        <p14:creationId xmlns:p14="http://schemas.microsoft.com/office/powerpoint/2010/main" val="20706870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3"/>
          <p:cNvSpPr txBox="1">
            <a:spLocks noChangeArrowheads="1"/>
          </p:cNvSpPr>
          <p:nvPr/>
        </p:nvSpPr>
        <p:spPr bwMode="auto">
          <a:xfrm>
            <a:off x="1905000" y="28956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it-IT" altLang="it-IT" sz="2400">
              <a:latin typeface="Times New Roman" panose="02020603050405020304" pitchFamily="18" charset="0"/>
            </a:endParaRPr>
          </a:p>
        </p:txBody>
      </p:sp>
      <p:sp>
        <p:nvSpPr>
          <p:cNvPr id="112644" name="Text Box 4"/>
          <p:cNvSpPr txBox="1">
            <a:spLocks noChangeArrowheads="1"/>
          </p:cNvSpPr>
          <p:nvPr/>
        </p:nvSpPr>
        <p:spPr bwMode="auto">
          <a:xfrm>
            <a:off x="1204686" y="981075"/>
            <a:ext cx="9884227" cy="2000548"/>
          </a:xfrm>
          <a:prstGeom prst="rect">
            <a:avLst/>
          </a:prstGeom>
          <a:noFill/>
          <a:ln w="9525">
            <a:noFill/>
            <a:miter lim="800000"/>
            <a:headEnd/>
            <a:tailEnd/>
          </a:ln>
          <a:effectLst/>
        </p:spPr>
        <p:txBody>
          <a:bodyPr wrap="square">
            <a:spAutoFit/>
          </a:bodyPr>
          <a:lstStyle/>
          <a:p>
            <a:pPr algn="ctr">
              <a:spcBef>
                <a:spcPct val="50000"/>
              </a:spcBef>
              <a:defRPr/>
            </a:pPr>
            <a:r>
              <a:rPr lang="it-IT" sz="2400" b="1" dirty="0"/>
              <a:t>N.B.</a:t>
            </a:r>
          </a:p>
          <a:p>
            <a:pPr>
              <a:spcBef>
                <a:spcPct val="50000"/>
              </a:spcBef>
              <a:defRPr/>
            </a:pPr>
            <a:r>
              <a:rPr lang="it-IT" sz="2000" dirty="0"/>
              <a:t>Rispetto ai </a:t>
            </a:r>
            <a:r>
              <a:rPr lang="it-IT" sz="2000" u="sng" dirty="0"/>
              <a:t>contributi </a:t>
            </a:r>
            <a:r>
              <a:rPr lang="it-IT" sz="2000" dirty="0"/>
              <a:t>sanitari, [articolo 51, comma 2, </a:t>
            </a:r>
            <a:r>
              <a:rPr lang="it-IT" sz="2000" dirty="0" err="1"/>
              <a:t>lett</a:t>
            </a:r>
            <a:r>
              <a:rPr lang="it-IT" sz="2000" dirty="0"/>
              <a:t>. a)]  </a:t>
            </a:r>
            <a:r>
              <a:rPr lang="it-IT" sz="2000" u="sng" dirty="0">
                <a:solidFill>
                  <a:srgbClr val="FF0000"/>
                </a:solidFill>
                <a:effectLst>
                  <a:outerShdw blurRad="38100" dist="38100" dir="2700000" algn="tl">
                    <a:srgbClr val="C0C0C0"/>
                  </a:outerShdw>
                </a:effectLst>
              </a:rPr>
              <a:t>le spese</a:t>
            </a:r>
            <a:r>
              <a:rPr lang="it-IT" sz="2000" dirty="0">
                <a:solidFill>
                  <a:srgbClr val="FF0000"/>
                </a:solidFill>
                <a:effectLst>
                  <a:outerShdw blurRad="38100" dist="38100" dir="2700000" algn="tl">
                    <a:srgbClr val="C0C0C0"/>
                  </a:outerShdw>
                </a:effectLst>
              </a:rPr>
              <a:t> per le</a:t>
            </a:r>
            <a:r>
              <a:rPr lang="it-IT" sz="2000" u="sng" dirty="0">
                <a:solidFill>
                  <a:srgbClr val="FF0000"/>
                </a:solidFill>
                <a:effectLst>
                  <a:outerShdw blurRad="38100" dist="38100" dir="2700000" algn="tl">
                    <a:srgbClr val="C0C0C0"/>
                  </a:outerShdw>
                </a:effectLst>
              </a:rPr>
              <a:t> assicurazioni sanitarie </a:t>
            </a:r>
            <a:r>
              <a:rPr lang="it-IT" sz="2000" dirty="0"/>
              <a:t>contratte dal datore di lavoro con o senza trattenuta a carico del prestatore </a:t>
            </a:r>
            <a:r>
              <a:rPr lang="it-IT" sz="2000" dirty="0">
                <a:solidFill>
                  <a:srgbClr val="FF0000"/>
                </a:solidFill>
                <a:effectLst>
                  <a:outerShdw blurRad="38100" dist="38100" dir="2700000" algn="tl">
                    <a:srgbClr val="C0C0C0"/>
                  </a:outerShdw>
                </a:effectLst>
              </a:rPr>
              <a:t>CONCORRONO SEMPRE AL REDDITO DI LAVORO DIPENDENTE</a:t>
            </a:r>
            <a:r>
              <a:rPr lang="it-IT" sz="2000" dirty="0"/>
              <a:t> </a:t>
            </a:r>
          </a:p>
          <a:p>
            <a:pPr>
              <a:spcBef>
                <a:spcPct val="50000"/>
              </a:spcBef>
              <a:defRPr/>
            </a:pPr>
            <a:r>
              <a:rPr lang="it-IT" sz="2000" b="1" dirty="0"/>
              <a:t>(non esiste nel TUIR il beneficio fiscale per tali tipologie di assicurazioni) </a:t>
            </a:r>
            <a:endParaRPr lang="en-US" sz="2000" dirty="0"/>
          </a:p>
        </p:txBody>
      </p:sp>
      <p:sp>
        <p:nvSpPr>
          <p:cNvPr id="14340" name="Text Box 5"/>
          <p:cNvSpPr txBox="1">
            <a:spLocks noChangeArrowheads="1"/>
          </p:cNvSpPr>
          <p:nvPr/>
        </p:nvSpPr>
        <p:spPr bwMode="auto">
          <a:xfrm>
            <a:off x="2711450" y="260351"/>
            <a:ext cx="70564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800" i="1" dirty="0">
                <a:latin typeface="Calibri "/>
              </a:rPr>
              <a:t>Spese per assicurazioni sanitarie:</a:t>
            </a:r>
          </a:p>
        </p:txBody>
      </p:sp>
      <p:sp>
        <p:nvSpPr>
          <p:cNvPr id="14341" name="AutoShape 6"/>
          <p:cNvSpPr>
            <a:spLocks noChangeArrowheads="1"/>
          </p:cNvSpPr>
          <p:nvPr/>
        </p:nvSpPr>
        <p:spPr bwMode="auto">
          <a:xfrm>
            <a:off x="2711451" y="3429001"/>
            <a:ext cx="1152525" cy="1008063"/>
          </a:xfrm>
          <a:prstGeom prst="downArrow">
            <a:avLst>
              <a:gd name="adj1" fmla="val 50000"/>
              <a:gd name="adj2" fmla="val 25000"/>
            </a:avLst>
          </a:prstGeom>
          <a:solidFill>
            <a:srgbClr val="FFFF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
        <p:nvSpPr>
          <p:cNvPr id="14342" name="Text Box 7"/>
          <p:cNvSpPr txBox="1">
            <a:spLocks noChangeArrowheads="1"/>
          </p:cNvSpPr>
          <p:nvPr/>
        </p:nvSpPr>
        <p:spPr bwMode="auto">
          <a:xfrm>
            <a:off x="1703388" y="4724401"/>
            <a:ext cx="3529012"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sz="2000" dirty="0">
                <a:latin typeface="+mn-lt"/>
              </a:rPr>
              <a:t>Pertanto le spese mediche, anche se rimborsate per effetto di dette Assicurazioni sono sempre </a:t>
            </a:r>
            <a:r>
              <a:rPr lang="it-IT" altLang="it-IT" sz="2000" u="sng" dirty="0">
                <a:latin typeface="+mn-lt"/>
              </a:rPr>
              <a:t>detraibili </a:t>
            </a:r>
            <a:r>
              <a:rPr lang="it-IT" altLang="it-IT" sz="2000" dirty="0">
                <a:latin typeface="+mn-lt"/>
              </a:rPr>
              <a:t>o </a:t>
            </a:r>
            <a:r>
              <a:rPr lang="it-IT" altLang="it-IT" sz="2000" u="sng" dirty="0">
                <a:latin typeface="+mn-lt"/>
              </a:rPr>
              <a:t>deducibili</a:t>
            </a:r>
            <a:r>
              <a:rPr lang="it-IT" altLang="it-IT" sz="2000" dirty="0">
                <a:latin typeface="+mn-lt"/>
              </a:rPr>
              <a:t> in dichiarazione</a:t>
            </a:r>
            <a:endParaRPr lang="it-IT" altLang="it-IT" sz="2000" u="sng" dirty="0">
              <a:solidFill>
                <a:srgbClr val="FF0000"/>
              </a:solidFill>
              <a:latin typeface="+mn-lt"/>
            </a:endParaRPr>
          </a:p>
        </p:txBody>
      </p:sp>
      <p:sp>
        <p:nvSpPr>
          <p:cNvPr id="14343" name="AutoShape 8"/>
          <p:cNvSpPr>
            <a:spLocks noChangeArrowheads="1"/>
          </p:cNvSpPr>
          <p:nvPr/>
        </p:nvSpPr>
        <p:spPr bwMode="auto">
          <a:xfrm>
            <a:off x="4800600" y="3573463"/>
            <a:ext cx="5399088" cy="862012"/>
          </a:xfrm>
          <a:prstGeom prst="plaque">
            <a:avLst>
              <a:gd name="adj" fmla="val 16667"/>
            </a:avLst>
          </a:prstGeom>
          <a:pattFill prst="pct5">
            <a:fgClr>
              <a:schemeClr val="accent1"/>
            </a:fgClr>
            <a:bgClr>
              <a:schemeClr val="bg1"/>
            </a:bgClr>
          </a:patt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dirty="0">
                <a:latin typeface="+mn-lt"/>
              </a:rPr>
              <a:t>L’art. 15, comma 1, </a:t>
            </a:r>
            <a:r>
              <a:rPr lang="it-IT" altLang="it-IT" dirty="0" err="1">
                <a:latin typeface="+mn-lt"/>
              </a:rPr>
              <a:t>lett</a:t>
            </a:r>
            <a:r>
              <a:rPr lang="it-IT" altLang="it-IT" dirty="0">
                <a:latin typeface="+mn-lt"/>
              </a:rPr>
              <a:t>. f) TUIR consente</a:t>
            </a:r>
          </a:p>
          <a:p>
            <a:pPr algn="ctr" eaLnBrk="1" hangingPunct="1"/>
            <a:r>
              <a:rPr lang="it-IT" altLang="it-IT" dirty="0">
                <a:latin typeface="+mn-lt"/>
              </a:rPr>
              <a:t>la detrazione dei premi pagati per il rischio morte </a:t>
            </a:r>
          </a:p>
          <a:p>
            <a:pPr algn="ctr" eaLnBrk="1" hangingPunct="1"/>
            <a:r>
              <a:rPr lang="it-IT" altLang="it-IT" dirty="0">
                <a:latin typeface="+mn-lt"/>
              </a:rPr>
              <a:t>ed invalidità permanente superiore al 5% </a:t>
            </a:r>
          </a:p>
        </p:txBody>
      </p:sp>
      <p:sp>
        <p:nvSpPr>
          <p:cNvPr id="14344" name="AutoShape 9"/>
          <p:cNvSpPr>
            <a:spLocks noChangeArrowheads="1"/>
          </p:cNvSpPr>
          <p:nvPr/>
        </p:nvSpPr>
        <p:spPr bwMode="auto">
          <a:xfrm>
            <a:off x="6311901" y="5084764"/>
            <a:ext cx="3529013" cy="1584325"/>
          </a:xfrm>
          <a:prstGeom prst="plaque">
            <a:avLst>
              <a:gd name="adj" fmla="val 1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sz="1600" dirty="0">
                <a:latin typeface="+mn-lt"/>
              </a:rPr>
              <a:t>Il datore, in questo caso riconosce</a:t>
            </a:r>
          </a:p>
          <a:p>
            <a:pPr algn="ctr" eaLnBrk="1" hangingPunct="1"/>
            <a:r>
              <a:rPr lang="it-IT" altLang="it-IT" sz="1600" dirty="0">
                <a:latin typeface="+mn-lt"/>
              </a:rPr>
              <a:t>la detrazione del 19% del premio pagato</a:t>
            </a:r>
          </a:p>
          <a:p>
            <a:pPr algn="ctr" eaLnBrk="1" hangingPunct="1"/>
            <a:r>
              <a:rPr lang="it-IT" altLang="it-IT" sz="1600" dirty="0">
                <a:latin typeface="+mn-lt"/>
              </a:rPr>
              <a:t>in sede di conguaglio di fine anno </a:t>
            </a:r>
          </a:p>
          <a:p>
            <a:pPr algn="ctr" eaLnBrk="1" hangingPunct="1"/>
            <a:r>
              <a:rPr lang="it-IT" altLang="it-IT" sz="1600" dirty="0">
                <a:latin typeface="+mn-lt"/>
              </a:rPr>
              <a:t>(art. 23, comma 3, D.P.R.</a:t>
            </a:r>
          </a:p>
          <a:p>
            <a:pPr algn="ctr" eaLnBrk="1" hangingPunct="1"/>
            <a:r>
              <a:rPr lang="it-IT" altLang="it-IT" sz="1600" dirty="0">
                <a:latin typeface="+mn-lt"/>
              </a:rPr>
              <a:t>n. 600/73).</a:t>
            </a:r>
          </a:p>
          <a:p>
            <a:pPr algn="ctr" eaLnBrk="1" hangingPunct="1"/>
            <a:r>
              <a:rPr lang="it-IT" altLang="it-IT" sz="1600" dirty="0">
                <a:latin typeface="+mn-lt"/>
              </a:rPr>
              <a:t>Limite 1.291 euro </a:t>
            </a:r>
          </a:p>
        </p:txBody>
      </p:sp>
      <p:sp>
        <p:nvSpPr>
          <p:cNvPr id="14345" name="AutoShape 11"/>
          <p:cNvSpPr>
            <a:spLocks noChangeArrowheads="1"/>
          </p:cNvSpPr>
          <p:nvPr/>
        </p:nvSpPr>
        <p:spPr bwMode="auto">
          <a:xfrm>
            <a:off x="10199688" y="4004469"/>
            <a:ext cx="504825" cy="2148454"/>
          </a:xfrm>
          <a:prstGeom prst="curvedLeftArrow">
            <a:avLst>
              <a:gd name="adj1" fmla="val 59937"/>
              <a:gd name="adj2" fmla="val 119874"/>
              <a:gd name="adj3" fmla="val 36796"/>
            </a:avLst>
          </a:prstGeom>
          <a:solidFill>
            <a:srgbClr val="FF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Tree>
    <p:extLst>
      <p:ext uri="{BB962C8B-B14F-4D97-AF65-F5344CB8AC3E}">
        <p14:creationId xmlns:p14="http://schemas.microsoft.com/office/powerpoint/2010/main" val="12466148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1905000" y="28956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it-IT" altLang="it-IT" sz="2400">
              <a:latin typeface="Times New Roman" panose="02020603050405020304" pitchFamily="18" charset="0"/>
            </a:endParaRPr>
          </a:p>
        </p:txBody>
      </p:sp>
      <p:sp>
        <p:nvSpPr>
          <p:cNvPr id="113668" name="Text Box 4"/>
          <p:cNvSpPr txBox="1">
            <a:spLocks noChangeArrowheads="1"/>
          </p:cNvSpPr>
          <p:nvPr/>
        </p:nvSpPr>
        <p:spPr bwMode="auto">
          <a:xfrm>
            <a:off x="812800" y="1196976"/>
            <a:ext cx="10711544" cy="4111895"/>
          </a:xfrm>
          <a:prstGeom prst="rect">
            <a:avLst/>
          </a:prstGeom>
          <a:noFill/>
          <a:ln w="9525">
            <a:noFill/>
            <a:miter lim="800000"/>
            <a:headEnd/>
            <a:tailEnd/>
          </a:ln>
          <a:effectLst/>
        </p:spPr>
        <p:txBody>
          <a:bodyPr wrap="square">
            <a:spAutoFit/>
          </a:bodyPr>
          <a:lstStyle/>
          <a:p>
            <a:pPr algn="just">
              <a:lnSpc>
                <a:spcPct val="80000"/>
              </a:lnSpc>
              <a:spcBef>
                <a:spcPct val="50000"/>
              </a:spcBef>
              <a:buClr>
                <a:schemeClr val="tx2"/>
              </a:buClr>
              <a:buFont typeface="Webdings" pitchFamily="18" charset="2"/>
              <a:buChar char="4"/>
              <a:defRPr/>
            </a:pPr>
            <a:r>
              <a:rPr lang="it-IT" sz="2800" dirty="0">
                <a:effectLst>
                  <a:outerShdw blurRad="38100" dist="38100" dir="2700000" algn="tl">
                    <a:srgbClr val="C0C0C0"/>
                  </a:outerShdw>
                </a:effectLst>
              </a:rPr>
              <a:t>articolo 51, comma 2, lett. b)   </a:t>
            </a:r>
          </a:p>
          <a:p>
            <a:pPr algn="just">
              <a:lnSpc>
                <a:spcPct val="80000"/>
              </a:lnSpc>
              <a:spcBef>
                <a:spcPct val="50000"/>
              </a:spcBef>
              <a:buClr>
                <a:schemeClr val="tx2"/>
              </a:buClr>
              <a:buFont typeface="Webdings" pitchFamily="18" charset="2"/>
              <a:buChar char="4"/>
              <a:defRPr/>
            </a:pPr>
            <a:endParaRPr lang="it-IT" dirty="0">
              <a:solidFill>
                <a:schemeClr val="accent2"/>
              </a:solidFill>
              <a:effectLst>
                <a:outerShdw blurRad="38100" dist="38100" dir="2700000" algn="tl">
                  <a:srgbClr val="C0C0C0"/>
                </a:outerShdw>
              </a:effectLst>
              <a:latin typeface="Arial" charset="0"/>
            </a:endParaRPr>
          </a:p>
          <a:p>
            <a:pPr algn="ctr">
              <a:lnSpc>
                <a:spcPct val="80000"/>
              </a:lnSpc>
              <a:spcBef>
                <a:spcPct val="50000"/>
              </a:spcBef>
              <a:buClr>
                <a:schemeClr val="tx2"/>
              </a:buClr>
              <a:buFont typeface="Webdings" pitchFamily="18" charset="2"/>
              <a:buNone/>
              <a:defRPr/>
            </a:pPr>
            <a:endParaRPr lang="it-IT" dirty="0">
              <a:solidFill>
                <a:schemeClr val="accent2"/>
              </a:solidFill>
              <a:effectLst>
                <a:outerShdw blurRad="38100" dist="38100" dir="2700000" algn="tl">
                  <a:srgbClr val="C0C0C0"/>
                </a:outerShdw>
              </a:effectLst>
              <a:latin typeface="Arial" charset="0"/>
            </a:endParaRPr>
          </a:p>
          <a:p>
            <a:pPr algn="ctr">
              <a:lnSpc>
                <a:spcPct val="80000"/>
              </a:lnSpc>
              <a:spcBef>
                <a:spcPct val="50000"/>
              </a:spcBef>
              <a:buClr>
                <a:schemeClr val="tx2"/>
              </a:buClr>
              <a:buFont typeface="Webdings" pitchFamily="18" charset="2"/>
              <a:buNone/>
              <a:defRPr/>
            </a:pPr>
            <a:r>
              <a:rPr lang="it-IT" sz="2400" dirty="0">
                <a:effectLst>
                  <a:outerShdw blurRad="38100" dist="38100" dir="2700000" algn="tl">
                    <a:srgbClr val="C0C0C0"/>
                  </a:outerShdw>
                </a:effectLst>
              </a:rPr>
              <a:t>Proponeva tre ipotesi di benefit esenti o parzialmente esenti</a:t>
            </a:r>
          </a:p>
          <a:p>
            <a:pPr>
              <a:spcBef>
                <a:spcPct val="50000"/>
              </a:spcBef>
              <a:defRPr/>
            </a:pPr>
            <a:r>
              <a:rPr lang="it-IT" sz="2400" dirty="0"/>
              <a:t>1)Erogazioni liberali erogate </a:t>
            </a:r>
            <a:r>
              <a:rPr lang="it-IT" sz="2400" u="sng" dirty="0">
                <a:solidFill>
                  <a:srgbClr val="FF0000"/>
                </a:solidFill>
                <a:effectLst>
                  <a:outerShdw blurRad="38100" dist="38100" dir="2700000" algn="tl">
                    <a:srgbClr val="C0C0C0"/>
                  </a:outerShdw>
                </a:effectLst>
              </a:rPr>
              <a:t>in occasione di festività o ricorrenze alla generalità o a categoria di dipendenti</a:t>
            </a:r>
            <a:r>
              <a:rPr lang="it-IT" sz="2400" dirty="0">
                <a:effectLst>
                  <a:outerShdw blurRad="38100" dist="38100" dir="2700000" algn="tl">
                    <a:srgbClr val="C0C0C0"/>
                  </a:outerShdw>
                </a:effectLst>
              </a:rPr>
              <a:t> fino a € 258,23 per periodo di imposta</a:t>
            </a:r>
          </a:p>
          <a:p>
            <a:pPr algn="just">
              <a:lnSpc>
                <a:spcPct val="80000"/>
              </a:lnSpc>
              <a:spcBef>
                <a:spcPct val="50000"/>
              </a:spcBef>
              <a:buClr>
                <a:schemeClr val="tx2"/>
              </a:buClr>
              <a:buFont typeface="Webdings" pitchFamily="18" charset="2"/>
              <a:buNone/>
              <a:defRPr/>
            </a:pPr>
            <a:r>
              <a:rPr lang="it-IT" sz="2400" dirty="0"/>
              <a:t>2) Sussidi occasionali concessi in occasione di rilevanti esigenze personali o familiari </a:t>
            </a:r>
            <a:r>
              <a:rPr lang="it-IT" sz="2400" u="sng" dirty="0">
                <a:solidFill>
                  <a:srgbClr val="FF0000"/>
                </a:solidFill>
                <a:effectLst>
                  <a:outerShdw blurRad="38100" dist="38100" dir="2700000" algn="tl">
                    <a:srgbClr val="C0C0C0"/>
                  </a:outerShdw>
                </a:effectLst>
              </a:rPr>
              <a:t>del dipendente</a:t>
            </a:r>
          </a:p>
          <a:p>
            <a:pPr algn="just">
              <a:lnSpc>
                <a:spcPct val="80000"/>
              </a:lnSpc>
              <a:spcBef>
                <a:spcPct val="50000"/>
              </a:spcBef>
              <a:buClr>
                <a:schemeClr val="tx2"/>
              </a:buClr>
              <a:buFont typeface="Webdings" pitchFamily="18" charset="2"/>
              <a:buNone/>
              <a:defRPr/>
            </a:pPr>
            <a:r>
              <a:rPr lang="it-IT" sz="2400" dirty="0">
                <a:solidFill>
                  <a:srgbClr val="FF0000"/>
                </a:solidFill>
                <a:effectLst>
                  <a:outerShdw blurRad="38100" dist="38100" dir="2700000" algn="tl">
                    <a:srgbClr val="C0C0C0"/>
                  </a:outerShdw>
                </a:effectLst>
              </a:rPr>
              <a:t> </a:t>
            </a:r>
            <a:r>
              <a:rPr lang="it-IT" sz="2400" dirty="0"/>
              <a:t>3) erogazioni ai </a:t>
            </a:r>
            <a:r>
              <a:rPr lang="it-IT" sz="2400" u="sng" dirty="0">
                <a:solidFill>
                  <a:srgbClr val="FF0000"/>
                </a:solidFill>
                <a:effectLst>
                  <a:outerShdw blurRad="38100" dist="38100" dir="2700000" algn="tl">
                    <a:srgbClr val="C0C0C0"/>
                  </a:outerShdw>
                </a:effectLst>
              </a:rPr>
              <a:t>dipendenti vittime dell’usura</a:t>
            </a:r>
            <a:r>
              <a:rPr lang="it-IT" sz="2400" dirty="0"/>
              <a:t> o ammessi a fruire delle erogazioni a ristoro dei danni conseguenti al rifiuto opposto a richieste estorsive </a:t>
            </a:r>
            <a:endParaRPr lang="en-US" sz="2400" u="sng" dirty="0">
              <a:effectLst>
                <a:outerShdw blurRad="38100" dist="38100" dir="2700000" algn="tl">
                  <a:srgbClr val="C0C0C0"/>
                </a:outerShdw>
              </a:effectLst>
            </a:endParaRPr>
          </a:p>
        </p:txBody>
      </p:sp>
      <p:sp>
        <p:nvSpPr>
          <p:cNvPr id="15364" name="Text Box 6"/>
          <p:cNvSpPr txBox="1">
            <a:spLocks noChangeArrowheads="1"/>
          </p:cNvSpPr>
          <p:nvPr/>
        </p:nvSpPr>
        <p:spPr bwMode="auto">
          <a:xfrm>
            <a:off x="2566989" y="261294"/>
            <a:ext cx="70564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400" b="1" i="1" dirty="0">
                <a:latin typeface="Book Antiqua" panose="02040602050305030304" pitchFamily="18" charset="0"/>
              </a:rPr>
              <a:t>Non </a:t>
            </a:r>
            <a:r>
              <a:rPr lang="it-IT" altLang="it-IT" sz="2400" b="1" i="1" dirty="0">
                <a:solidFill>
                  <a:srgbClr val="FF0000"/>
                </a:solidFill>
                <a:latin typeface="Book Antiqua" panose="02040602050305030304" pitchFamily="18" charset="0"/>
              </a:rPr>
              <a:t>concorrevano</a:t>
            </a:r>
            <a:r>
              <a:rPr lang="it-IT" altLang="it-IT" sz="2400" b="1" i="1" dirty="0">
                <a:latin typeface="Book Antiqua" panose="02040602050305030304" pitchFamily="18" charset="0"/>
              </a:rPr>
              <a:t>  a formare il reddito</a:t>
            </a:r>
            <a:r>
              <a:rPr lang="it-IT" altLang="it-IT" sz="2400" b="1" dirty="0">
                <a:latin typeface="Book Antiqua" panose="02040602050305030304" pitchFamily="18" charset="0"/>
              </a:rPr>
              <a:t>:</a:t>
            </a:r>
          </a:p>
        </p:txBody>
      </p:sp>
      <p:sp>
        <p:nvSpPr>
          <p:cNvPr id="15365" name="AutoShape 1031"/>
          <p:cNvSpPr>
            <a:spLocks noChangeArrowheads="1"/>
          </p:cNvSpPr>
          <p:nvPr/>
        </p:nvSpPr>
        <p:spPr bwMode="auto">
          <a:xfrm>
            <a:off x="5834743" y="722960"/>
            <a:ext cx="6055632" cy="1554160"/>
          </a:xfrm>
          <a:prstGeom prst="star24">
            <a:avLst>
              <a:gd name="adj" fmla="val 37500"/>
            </a:avLst>
          </a:prstGeom>
          <a:gradFill>
            <a:gsLst>
              <a:gs pos="0">
                <a:schemeClr val="accent3">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sz="2400" b="1" dirty="0">
                <a:latin typeface="+mn-lt"/>
              </a:rPr>
              <a:t>ABROGATO dal DL 93/2008</a:t>
            </a:r>
            <a:endParaRPr lang="it-IT" altLang="it-IT" sz="1400" dirty="0">
              <a:latin typeface="+mn-lt"/>
            </a:endParaRPr>
          </a:p>
          <a:p>
            <a:pPr algn="ctr"/>
            <a:r>
              <a:rPr lang="it-IT" altLang="it-IT" sz="1400" dirty="0"/>
              <a:t>Agevolazione “scambiata” con la </a:t>
            </a:r>
          </a:p>
          <a:p>
            <a:pPr algn="ctr"/>
            <a:r>
              <a:rPr lang="it-IT" altLang="it-IT" sz="1400" dirty="0"/>
              <a:t>detassazione</a:t>
            </a:r>
          </a:p>
          <a:p>
            <a:pPr algn="ctr"/>
            <a:endParaRPr lang="it-IT" altLang="it-IT" sz="1400" dirty="0">
              <a:latin typeface="+mn-lt"/>
            </a:endParaRPr>
          </a:p>
        </p:txBody>
      </p:sp>
      <p:sp>
        <p:nvSpPr>
          <p:cNvPr id="15368" name="Line 1034"/>
          <p:cNvSpPr>
            <a:spLocks noChangeShapeType="1"/>
          </p:cNvSpPr>
          <p:nvPr/>
        </p:nvSpPr>
        <p:spPr bwMode="auto">
          <a:xfrm>
            <a:off x="1090614" y="1391107"/>
            <a:ext cx="4378098"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Tree>
    <p:extLst>
      <p:ext uri="{BB962C8B-B14F-4D97-AF65-F5344CB8AC3E}">
        <p14:creationId xmlns:p14="http://schemas.microsoft.com/office/powerpoint/2010/main" val="405670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6"/>
          <p:cNvSpPr>
            <a:spLocks noGrp="1" noChangeArrowheads="1"/>
          </p:cNvSpPr>
          <p:nvPr>
            <p:ph type="title"/>
          </p:nvPr>
        </p:nvSpPr>
        <p:spPr>
          <a:xfrm>
            <a:off x="1981200" y="274638"/>
            <a:ext cx="8229600" cy="417512"/>
          </a:xfrm>
        </p:spPr>
        <p:txBody>
          <a:bodyPr>
            <a:normAutofit fontScale="90000"/>
          </a:bodyPr>
          <a:lstStyle/>
          <a:p>
            <a:pPr algn="ctr" eaLnBrk="1" hangingPunct="1"/>
            <a:r>
              <a:rPr lang="it-IT" altLang="it-IT" sz="2800" i="1" dirty="0">
                <a:solidFill>
                  <a:srgbClr val="000000"/>
                </a:solidFill>
                <a:latin typeface="+mn-lt"/>
              </a:rPr>
              <a:t>Non concorrono a formare il reddito</a:t>
            </a:r>
            <a:r>
              <a:rPr lang="it-IT" altLang="it-IT" sz="2800" dirty="0">
                <a:solidFill>
                  <a:srgbClr val="000000"/>
                </a:solidFill>
                <a:latin typeface="+mn-lt"/>
              </a:rPr>
              <a:t>:</a:t>
            </a:r>
            <a:br>
              <a:rPr lang="it-IT" altLang="it-IT" sz="2800" dirty="0">
                <a:solidFill>
                  <a:srgbClr val="000000"/>
                </a:solidFill>
                <a:latin typeface="+mn-lt"/>
              </a:rPr>
            </a:br>
            <a:endParaRPr lang="it-IT" altLang="it-IT" sz="2800" dirty="0">
              <a:solidFill>
                <a:srgbClr val="000000"/>
              </a:solidFill>
              <a:latin typeface="+mn-lt"/>
            </a:endParaRPr>
          </a:p>
        </p:txBody>
      </p:sp>
      <p:graphicFrame>
        <p:nvGraphicFramePr>
          <p:cNvPr id="298084" name="Group 100"/>
          <p:cNvGraphicFramePr>
            <a:graphicFrameLocks noGrp="1"/>
          </p:cNvGraphicFramePr>
          <p:nvPr>
            <p:ph idx="1"/>
            <p:extLst>
              <p:ext uri="{D42A27DB-BD31-4B8C-83A1-F6EECF244321}">
                <p14:modId xmlns:p14="http://schemas.microsoft.com/office/powerpoint/2010/main" val="2041897858"/>
              </p:ext>
            </p:extLst>
          </p:nvPr>
        </p:nvGraphicFramePr>
        <p:xfrm>
          <a:off x="1992314" y="1165076"/>
          <a:ext cx="8704715" cy="5015978"/>
        </p:xfrm>
        <a:graphic>
          <a:graphicData uri="http://schemas.openxmlformats.org/drawingml/2006/table">
            <a:tbl>
              <a:tblPr/>
              <a:tblGrid>
                <a:gridCol w="3466599">
                  <a:extLst>
                    <a:ext uri="{9D8B030D-6E8A-4147-A177-3AD203B41FA5}">
                      <a16:colId xmlns:a16="http://schemas.microsoft.com/office/drawing/2014/main" xmlns="" val="20000"/>
                    </a:ext>
                  </a:extLst>
                </a:gridCol>
                <a:gridCol w="2619058">
                  <a:extLst>
                    <a:ext uri="{9D8B030D-6E8A-4147-A177-3AD203B41FA5}">
                      <a16:colId xmlns:a16="http://schemas.microsoft.com/office/drawing/2014/main" xmlns="" val="20001"/>
                    </a:ext>
                  </a:extLst>
                </a:gridCol>
                <a:gridCol w="2619058">
                  <a:extLst>
                    <a:ext uri="{9D8B030D-6E8A-4147-A177-3AD203B41FA5}">
                      <a16:colId xmlns:a16="http://schemas.microsoft.com/office/drawing/2014/main" xmlns="" val="20002"/>
                    </a:ext>
                  </a:extLst>
                </a:gridCol>
              </a:tblGrid>
              <a:tr h="1345895">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1" i="0" u="none" strike="noStrike" cap="none" normalizeH="0" baseline="0" dirty="0">
                          <a:ln>
                            <a:noFill/>
                          </a:ln>
                          <a:solidFill>
                            <a:schemeClr val="tx1"/>
                          </a:solidFill>
                          <a:effectLst>
                            <a:outerShdw blurRad="38100" dist="38100" dir="2700000" algn="tl">
                              <a:srgbClr val="C0C0C0"/>
                            </a:outerShdw>
                          </a:effectLst>
                          <a:latin typeface="+mn-lt"/>
                        </a:rPr>
                        <a:t>articolo 51, comma 2, lett. c)</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400" b="0" i="0" u="none" strike="noStrike" cap="none" normalizeH="0" baseline="0" dirty="0">
                          <a:ln>
                            <a:noFill/>
                          </a:ln>
                          <a:solidFill>
                            <a:schemeClr val="tx1"/>
                          </a:solidFill>
                          <a:effectLst>
                            <a:outerShdw blurRad="38100" dist="38100" dir="2700000" algn="tl">
                              <a:srgbClr val="C0C0C0"/>
                            </a:outerShdw>
                          </a:effectLst>
                          <a:latin typeface="+mn-lt"/>
                        </a:rPr>
                        <a:t>Somministrazione vitto</a:t>
                      </a:r>
                      <a:endParaRPr kumimoji="0" lang="it-IT" sz="2400" b="0" i="0" u="none" strike="noStrike" cap="none" normalizeH="0" baseline="0" dirty="0">
                        <a:ln>
                          <a:noFill/>
                        </a:ln>
                        <a:solidFill>
                          <a:schemeClr val="tx1"/>
                        </a:solidFill>
                        <a:effectLst/>
                        <a:latin typeface="+mn-lt"/>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400" b="0" i="0" u="none" strike="noStrike" cap="none" normalizeH="0" baseline="0" dirty="0">
                          <a:ln>
                            <a:noFill/>
                          </a:ln>
                          <a:solidFill>
                            <a:schemeClr val="tx1"/>
                          </a:solidFill>
                          <a:effectLst/>
                          <a:latin typeface="+mn-lt"/>
                        </a:rPr>
                        <a:t>Come può essere gestita la somministrazione di vitto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10000"/>
                  </a:ext>
                </a:extLst>
              </a:tr>
              <a:tr h="7257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1" i="0" u="none" strike="noStrike" cap="none" normalizeH="0" baseline="0">
                          <a:ln>
                            <a:noFill/>
                          </a:ln>
                          <a:solidFill>
                            <a:srgbClr val="FF0000"/>
                          </a:solidFill>
                          <a:effectLst/>
                          <a:latin typeface="+mn-lt"/>
                        </a:rPr>
                        <a:t>SOMMINISTRAZIONE DIRETTA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1" i="0" u="none" strike="noStrike" cap="none" normalizeH="0" baseline="0" dirty="0">
                          <a:ln>
                            <a:noFill/>
                          </a:ln>
                          <a:solidFill>
                            <a:srgbClr val="FF0000"/>
                          </a:solidFill>
                          <a:effectLst/>
                          <a:latin typeface="+mn-lt"/>
                        </a:rPr>
                        <a:t>PRESTAZIONE SOSTITUTIVA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1" i="0" u="none" strike="noStrike" cap="none" normalizeH="0" baseline="0">
                          <a:ln>
                            <a:noFill/>
                          </a:ln>
                          <a:solidFill>
                            <a:srgbClr val="FF0000"/>
                          </a:solidFill>
                          <a:effectLst/>
                          <a:latin typeface="+mn-lt"/>
                        </a:rPr>
                        <a:t>INDENNITA’ SOSTITUTIVA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7451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400" b="0" i="0" u="none" strike="noStrike" cap="none" normalizeH="0" baseline="0" dirty="0">
                          <a:ln>
                            <a:noFill/>
                          </a:ln>
                          <a:solidFill>
                            <a:schemeClr val="tx1"/>
                          </a:solidFill>
                          <a:effectLst/>
                          <a:latin typeface="+mn-lt"/>
                        </a:rPr>
                        <a:t>- Mensa aziendale interna o interaziendale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400" b="0" i="0" u="none" strike="noStrike" cap="none" normalizeH="0" baseline="0" dirty="0">
                          <a:ln>
                            <a:noFill/>
                          </a:ln>
                          <a:solidFill>
                            <a:schemeClr val="tx1"/>
                          </a:solidFill>
                          <a:effectLst/>
                          <a:latin typeface="+mn-lt"/>
                        </a:rPr>
                        <a:t>- Convenzioni con ristoranti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400" b="0" i="0" u="none" strike="noStrike" cap="none" normalizeH="0" baseline="0" dirty="0">
                          <a:ln>
                            <a:noFill/>
                          </a:ln>
                          <a:solidFill>
                            <a:schemeClr val="tx1"/>
                          </a:solidFill>
                          <a:effectLst/>
                          <a:latin typeface="+mn-lt"/>
                        </a:rPr>
                        <a:t>- Utilizzo card elettroniche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400" b="0" i="0" u="none" strike="noStrike" cap="none" normalizeH="0" baseline="0" dirty="0">
                          <a:ln>
                            <a:noFill/>
                          </a:ln>
                          <a:solidFill>
                            <a:schemeClr val="tx1"/>
                          </a:solidFill>
                          <a:effectLst/>
                          <a:latin typeface="+mn-lt"/>
                        </a:rPr>
                        <a:t>- Fornitura cestino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400" b="0" i="0" u="none" strike="noStrike" cap="none" normalizeH="0" baseline="0" dirty="0">
                        <a:ln>
                          <a:noFill/>
                        </a:ln>
                        <a:solidFill>
                          <a:schemeClr val="tx1"/>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400" b="0" i="0" u="none" strike="noStrike" cap="none" normalizeH="0" baseline="0" dirty="0">
                          <a:ln>
                            <a:noFill/>
                          </a:ln>
                          <a:solidFill>
                            <a:schemeClr val="tx1"/>
                          </a:solidFill>
                          <a:effectLst/>
                          <a:latin typeface="+mn-lt"/>
                        </a:rPr>
                        <a:t>Ticket </a:t>
                      </a:r>
                      <a:r>
                        <a:rPr kumimoji="0" lang="it-IT" sz="2400" b="0" i="0" u="none" strike="noStrike" cap="none" normalizeH="0" baseline="0" dirty="0" err="1">
                          <a:ln>
                            <a:noFill/>
                          </a:ln>
                          <a:solidFill>
                            <a:schemeClr val="tx1"/>
                          </a:solidFill>
                          <a:effectLst/>
                          <a:latin typeface="+mn-lt"/>
                        </a:rPr>
                        <a:t>restaurant</a:t>
                      </a:r>
                      <a:endParaRPr kumimoji="0" lang="it-IT" sz="2400" b="0" i="0" u="none" strike="noStrike" cap="none" normalizeH="0" baseline="0" dirty="0">
                        <a:ln>
                          <a:noFill/>
                        </a:ln>
                        <a:solidFill>
                          <a:schemeClr val="tx1"/>
                        </a:solidFill>
                        <a:effectLst/>
                        <a:latin typeface="+mn-lt"/>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400" b="0" i="0" u="none" strike="noStrike" cap="none" normalizeH="0" baseline="0" dirty="0">
                          <a:ln>
                            <a:noFill/>
                          </a:ln>
                          <a:solidFill>
                            <a:schemeClr val="tx1"/>
                          </a:solidFill>
                          <a:effectLst/>
                          <a:latin typeface="+mn-lt"/>
                        </a:rPr>
                        <a:t>Fino a € 5,29 al gg.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400" b="0" i="0" u="none" strike="noStrike" cap="none" normalizeH="0" baseline="0" dirty="0">
                          <a:ln>
                            <a:noFill/>
                          </a:ln>
                          <a:solidFill>
                            <a:schemeClr val="tx1"/>
                          </a:solidFill>
                          <a:effectLst/>
                          <a:latin typeface="+mn-lt"/>
                        </a:rPr>
                        <a:t>€ 7,00 se in formato elettronico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400" b="0" i="0" u="none" strike="noStrike" cap="none" normalizeH="0" baseline="0" dirty="0">
                          <a:ln>
                            <a:noFill/>
                          </a:ln>
                          <a:solidFill>
                            <a:schemeClr val="tx1"/>
                          </a:solidFill>
                          <a:effectLst/>
                          <a:latin typeface="+mn-lt"/>
                        </a:rPr>
                        <a:t>Erogazione in denaro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400" b="0" i="0" u="none" strike="noStrike" cap="none" normalizeH="0" baseline="0" dirty="0">
                          <a:ln>
                            <a:noFill/>
                          </a:ln>
                          <a:solidFill>
                            <a:schemeClr val="tx1"/>
                          </a:solidFill>
                          <a:effectLst/>
                          <a:latin typeface="+mn-lt"/>
                        </a:rPr>
                        <a:t>Fino a € 5,29 al gg.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5880781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60" name="Rectangle 4"/>
          <p:cNvSpPr>
            <a:spLocks noGrp="1" noChangeArrowheads="1"/>
          </p:cNvSpPr>
          <p:nvPr>
            <p:ph type="title"/>
          </p:nvPr>
        </p:nvSpPr>
        <p:spPr>
          <a:xfrm>
            <a:off x="928914" y="274638"/>
            <a:ext cx="9739086" cy="2362200"/>
          </a:xfrm>
        </p:spPr>
        <p:txBody>
          <a:bodyPr>
            <a:normAutofit/>
          </a:bodyPr>
          <a:lstStyle/>
          <a:p>
            <a:pPr eaLnBrk="1" hangingPunct="1">
              <a:defRPr/>
            </a:pPr>
            <a:r>
              <a:rPr lang="it-IT" sz="2400" b="1" i="1" dirty="0">
                <a:latin typeface="Times New Roman" pitchFamily="18" charset="0"/>
              </a:rPr>
              <a:t/>
            </a:r>
            <a:br>
              <a:rPr lang="it-IT" sz="2400" b="1" i="1" dirty="0">
                <a:latin typeface="Times New Roman" pitchFamily="18" charset="0"/>
              </a:rPr>
            </a:br>
            <a:r>
              <a:rPr lang="it-IT" sz="2400" b="1" i="1" dirty="0">
                <a:latin typeface="Times New Roman" pitchFamily="18" charset="0"/>
              </a:rPr>
              <a:t>                        </a:t>
            </a:r>
            <a:r>
              <a:rPr lang="it-IT" sz="2400" i="1" dirty="0">
                <a:solidFill>
                  <a:srgbClr val="000000"/>
                </a:solidFill>
                <a:latin typeface="+mn-lt"/>
              </a:rPr>
              <a:t>N</a:t>
            </a:r>
            <a:r>
              <a:rPr lang="it-IT" sz="2800" i="1" dirty="0">
                <a:solidFill>
                  <a:srgbClr val="000000"/>
                </a:solidFill>
                <a:latin typeface="+mn-lt"/>
              </a:rPr>
              <a:t>on concorrono a formare il reddito</a:t>
            </a:r>
            <a:r>
              <a:rPr lang="it-IT" sz="2800" dirty="0">
                <a:solidFill>
                  <a:srgbClr val="000000"/>
                </a:solidFill>
                <a:latin typeface="+mn-lt"/>
              </a:rPr>
              <a:t>:</a:t>
            </a:r>
            <a:br>
              <a:rPr lang="it-IT" sz="2800" dirty="0">
                <a:solidFill>
                  <a:srgbClr val="000000"/>
                </a:solidFill>
                <a:latin typeface="+mn-lt"/>
              </a:rPr>
            </a:br>
            <a:r>
              <a:rPr lang="it-IT" sz="2800" dirty="0">
                <a:solidFill>
                  <a:srgbClr val="FF0000"/>
                </a:solidFill>
                <a:latin typeface="+mn-lt"/>
              </a:rPr>
              <a:t/>
            </a:r>
            <a:br>
              <a:rPr lang="it-IT" sz="2800" dirty="0">
                <a:solidFill>
                  <a:srgbClr val="FF0000"/>
                </a:solidFill>
                <a:latin typeface="+mn-lt"/>
              </a:rPr>
            </a:br>
            <a:r>
              <a:rPr lang="it-IT" sz="2700" b="1" dirty="0">
                <a:solidFill>
                  <a:srgbClr val="FF0000"/>
                </a:solidFill>
                <a:effectLst>
                  <a:outerShdw blurRad="38100" dist="38100" dir="2700000" algn="tl">
                    <a:srgbClr val="C0C0C0"/>
                  </a:outerShdw>
                </a:effectLst>
                <a:latin typeface="+mn-lt"/>
              </a:rPr>
              <a:t>articolo 51, comma 2, </a:t>
            </a:r>
            <a:r>
              <a:rPr lang="it-IT" sz="2700" b="1" dirty="0" err="1">
                <a:solidFill>
                  <a:srgbClr val="FF0000"/>
                </a:solidFill>
                <a:effectLst>
                  <a:outerShdw blurRad="38100" dist="38100" dir="2700000" algn="tl">
                    <a:srgbClr val="C0C0C0"/>
                  </a:outerShdw>
                </a:effectLst>
                <a:latin typeface="+mn-lt"/>
              </a:rPr>
              <a:t>lett</a:t>
            </a:r>
            <a:r>
              <a:rPr lang="it-IT" sz="2700" b="1" dirty="0">
                <a:solidFill>
                  <a:srgbClr val="FF0000"/>
                </a:solidFill>
                <a:effectLst>
                  <a:outerShdw blurRad="38100" dist="38100" dir="2700000" algn="tl">
                    <a:srgbClr val="C0C0C0"/>
                  </a:outerShdw>
                </a:effectLst>
                <a:latin typeface="+mn-lt"/>
              </a:rPr>
              <a:t>. c)                                                                                   </a:t>
            </a:r>
            <a:r>
              <a:rPr lang="it-IT" sz="2700" b="1" dirty="0">
                <a:latin typeface="+mn-lt"/>
              </a:rPr>
              <a:t/>
            </a:r>
            <a:br>
              <a:rPr lang="it-IT" sz="2700" b="1" dirty="0">
                <a:latin typeface="+mn-lt"/>
              </a:rPr>
            </a:br>
            <a:r>
              <a:rPr lang="it-IT" sz="2400" dirty="0">
                <a:latin typeface="+mn-lt"/>
              </a:rPr>
              <a:t>Le regole in materia di somministrazione vitto, prestazioni e indennità sostitutive valgono solo se dirette alla generalità o a categorie di dipendenti ?</a:t>
            </a:r>
          </a:p>
        </p:txBody>
      </p:sp>
      <p:sp>
        <p:nvSpPr>
          <p:cNvPr id="17411" name="Rectangle 5"/>
          <p:cNvSpPr>
            <a:spLocks noGrp="1" noChangeArrowheads="1"/>
          </p:cNvSpPr>
          <p:nvPr>
            <p:ph type="body" sz="half" idx="1"/>
          </p:nvPr>
        </p:nvSpPr>
        <p:spPr>
          <a:xfrm>
            <a:off x="1041400" y="2819400"/>
            <a:ext cx="4038600" cy="3344863"/>
          </a:xfrm>
        </p:spPr>
        <p:txBody>
          <a:bodyPr/>
          <a:lstStyle/>
          <a:p>
            <a:pPr eaLnBrk="1" hangingPunct="1"/>
            <a:endParaRPr lang="it-IT" altLang="it-IT" dirty="0"/>
          </a:p>
          <a:p>
            <a:pPr algn="ctr" eaLnBrk="1" hangingPunct="1">
              <a:buFontTx/>
              <a:buNone/>
            </a:pPr>
            <a:r>
              <a:rPr lang="it-IT" altLang="it-IT" b="1" dirty="0">
                <a:solidFill>
                  <a:srgbClr val="FF0000"/>
                </a:solidFill>
              </a:rPr>
              <a:t>NO</a:t>
            </a:r>
            <a:r>
              <a:rPr lang="it-IT" altLang="it-IT" dirty="0"/>
              <a:t> </a:t>
            </a:r>
          </a:p>
          <a:p>
            <a:pPr eaLnBrk="1" hangingPunct="1">
              <a:buFontTx/>
              <a:buNone/>
            </a:pPr>
            <a:r>
              <a:rPr lang="it-IT" altLang="it-IT" dirty="0"/>
              <a:t>La legge non dice nulla</a:t>
            </a:r>
          </a:p>
          <a:p>
            <a:pPr eaLnBrk="1" hangingPunct="1">
              <a:buFontTx/>
              <a:buNone/>
            </a:pPr>
            <a:r>
              <a:rPr lang="it-IT" altLang="it-IT" sz="2000" dirty="0"/>
              <a:t>(</a:t>
            </a:r>
            <a:r>
              <a:rPr lang="it-IT" altLang="it-IT" sz="2000" dirty="0" err="1"/>
              <a:t>ubi</a:t>
            </a:r>
            <a:r>
              <a:rPr lang="it-IT" altLang="it-IT" sz="2000" dirty="0"/>
              <a:t> </a:t>
            </a:r>
            <a:r>
              <a:rPr lang="it-IT" altLang="it-IT" sz="2000" dirty="0" err="1"/>
              <a:t>lex</a:t>
            </a:r>
            <a:r>
              <a:rPr lang="it-IT" altLang="it-IT" sz="2000" dirty="0"/>
              <a:t> dixit </a:t>
            </a:r>
            <a:r>
              <a:rPr lang="it-IT" altLang="it-IT" sz="2000" dirty="0" err="1"/>
              <a:t>voluit</a:t>
            </a:r>
            <a:r>
              <a:rPr lang="it-IT" altLang="it-IT" sz="2000" dirty="0"/>
              <a:t>……)</a:t>
            </a:r>
          </a:p>
        </p:txBody>
      </p:sp>
      <p:sp>
        <p:nvSpPr>
          <p:cNvPr id="17412" name="Rectangle 6"/>
          <p:cNvSpPr>
            <a:spLocks noGrp="1" noChangeArrowheads="1"/>
          </p:cNvSpPr>
          <p:nvPr>
            <p:ph type="body" sz="half" idx="2"/>
          </p:nvPr>
        </p:nvSpPr>
        <p:spPr>
          <a:xfrm>
            <a:off x="7217230" y="2819400"/>
            <a:ext cx="4316413" cy="3671888"/>
          </a:xfrm>
        </p:spPr>
        <p:txBody>
          <a:bodyPr/>
          <a:lstStyle/>
          <a:p>
            <a:pPr eaLnBrk="1" hangingPunct="1"/>
            <a:endParaRPr lang="it-IT" altLang="it-IT" dirty="0"/>
          </a:p>
          <a:p>
            <a:pPr algn="ctr" eaLnBrk="1" hangingPunct="1">
              <a:buFontTx/>
              <a:buNone/>
            </a:pPr>
            <a:r>
              <a:rPr lang="it-IT" altLang="it-IT" b="1" dirty="0">
                <a:solidFill>
                  <a:srgbClr val="FF0000"/>
                </a:solidFill>
              </a:rPr>
              <a:t>SI</a:t>
            </a:r>
            <a:r>
              <a:rPr lang="it-IT" altLang="it-IT" b="1" dirty="0"/>
              <a:t> </a:t>
            </a:r>
          </a:p>
          <a:p>
            <a:pPr eaLnBrk="1" hangingPunct="1">
              <a:buFontTx/>
              <a:buNone/>
            </a:pPr>
            <a:r>
              <a:rPr lang="it-IT" altLang="it-IT" dirty="0"/>
              <a:t>secondo l’AE.</a:t>
            </a:r>
          </a:p>
          <a:p>
            <a:pPr eaLnBrk="1" hangingPunct="1">
              <a:buFontTx/>
              <a:buNone/>
            </a:pPr>
            <a:r>
              <a:rPr lang="it-IT" altLang="it-IT" sz="2000" dirty="0"/>
              <a:t>Cfr. circ. </a:t>
            </a:r>
            <a:r>
              <a:rPr lang="it-IT" altLang="it-IT" sz="2000" dirty="0" err="1"/>
              <a:t>Min.Finanze</a:t>
            </a:r>
            <a:r>
              <a:rPr lang="it-IT" altLang="it-IT" sz="2000" dirty="0"/>
              <a:t> N.326/E/1997)</a:t>
            </a:r>
          </a:p>
        </p:txBody>
      </p:sp>
      <p:pic>
        <p:nvPicPr>
          <p:cNvPr id="5" name="Picture 5" descr="ANd9GcQN5zijPD52rqJB-C3QH5o9YyOG8zSf0x6Dhk3yxeIrymZ5HoJjP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3829" y="2989943"/>
            <a:ext cx="1233714" cy="1806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22706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1524000" y="2438400"/>
            <a:ext cx="9144000" cy="3733800"/>
          </a:xfrm>
        </p:spPr>
        <p:txBody>
          <a:bodyPr/>
          <a:lstStyle/>
          <a:p>
            <a:pPr eaLnBrk="1" hangingPunct="1"/>
            <a:endParaRPr lang="it-IT" altLang="it-IT"/>
          </a:p>
          <a:p>
            <a:pPr eaLnBrk="1" hangingPunct="1">
              <a:buFontTx/>
              <a:buNone/>
            </a:pPr>
            <a:endParaRPr lang="it-IT" altLang="it-IT"/>
          </a:p>
          <a:p>
            <a:pPr eaLnBrk="1" hangingPunct="1">
              <a:buFontTx/>
              <a:buNone/>
            </a:pPr>
            <a:endParaRPr lang="it-IT" altLang="it-IT"/>
          </a:p>
          <a:p>
            <a:pPr eaLnBrk="1" hangingPunct="1"/>
            <a:endParaRPr lang="it-IT" altLang="it-IT"/>
          </a:p>
          <a:p>
            <a:pPr eaLnBrk="1" hangingPunct="1"/>
            <a:endParaRPr lang="it-IT" altLang="it-IT"/>
          </a:p>
        </p:txBody>
      </p:sp>
      <p:sp>
        <p:nvSpPr>
          <p:cNvPr id="18435" name="Text Box 3"/>
          <p:cNvSpPr txBox="1">
            <a:spLocks noChangeArrowheads="1"/>
          </p:cNvSpPr>
          <p:nvPr/>
        </p:nvSpPr>
        <p:spPr bwMode="auto">
          <a:xfrm>
            <a:off x="1905000" y="28956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it-IT" altLang="it-IT" sz="2400">
              <a:latin typeface="Times New Roman" panose="02020603050405020304" pitchFamily="18" charset="0"/>
            </a:endParaRPr>
          </a:p>
        </p:txBody>
      </p:sp>
      <p:sp>
        <p:nvSpPr>
          <p:cNvPr id="18436" name="Text Box 4"/>
          <p:cNvSpPr txBox="1">
            <a:spLocks noChangeArrowheads="1"/>
          </p:cNvSpPr>
          <p:nvPr/>
        </p:nvSpPr>
        <p:spPr bwMode="auto">
          <a:xfrm>
            <a:off x="370115" y="820286"/>
            <a:ext cx="11488056" cy="6361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it-IT" altLang="it-IT" sz="2800" dirty="0">
                <a:solidFill>
                  <a:srgbClr val="FF0000"/>
                </a:solidFill>
                <a:latin typeface="+mn-lt"/>
              </a:rPr>
              <a:t>articolo 51, comma 2, </a:t>
            </a:r>
            <a:r>
              <a:rPr lang="it-IT" altLang="it-IT" sz="2800" dirty="0" err="1">
                <a:solidFill>
                  <a:srgbClr val="FF0000"/>
                </a:solidFill>
                <a:latin typeface="+mn-lt"/>
              </a:rPr>
              <a:t>lett</a:t>
            </a:r>
            <a:r>
              <a:rPr lang="it-IT" altLang="it-IT" sz="2800" dirty="0">
                <a:solidFill>
                  <a:srgbClr val="FF0000"/>
                </a:solidFill>
                <a:latin typeface="+mn-lt"/>
              </a:rPr>
              <a:t>. c)</a:t>
            </a:r>
          </a:p>
          <a:p>
            <a:pPr algn="just">
              <a:lnSpc>
                <a:spcPct val="80000"/>
              </a:lnSpc>
              <a:spcBef>
                <a:spcPct val="50000"/>
              </a:spcBef>
              <a:buClr>
                <a:schemeClr val="tx2"/>
              </a:buClr>
              <a:buFont typeface="Wingdings" panose="05000000000000000000" pitchFamily="2" charset="2"/>
              <a:buNone/>
            </a:pPr>
            <a:endParaRPr lang="it-IT" altLang="it-IT" dirty="0">
              <a:latin typeface="+mn-lt"/>
            </a:endParaRPr>
          </a:p>
          <a:p>
            <a:pPr eaLnBrk="1" hangingPunct="1"/>
            <a:r>
              <a:rPr lang="it-IT" altLang="it-IT" sz="3200" dirty="0">
                <a:solidFill>
                  <a:srgbClr val="FF0000"/>
                </a:solidFill>
                <a:latin typeface="+mn-lt"/>
              </a:rPr>
              <a:t>Somministrazione diretta o indiretta</a:t>
            </a:r>
            <a:r>
              <a:rPr lang="it-IT" altLang="it-IT" sz="3200" dirty="0">
                <a:latin typeface="+mn-lt"/>
              </a:rPr>
              <a:t> </a:t>
            </a:r>
          </a:p>
          <a:p>
            <a:pPr eaLnBrk="1" hangingPunct="1"/>
            <a:r>
              <a:rPr lang="it-IT" altLang="it-IT" sz="2400" dirty="0">
                <a:latin typeface="+mn-lt"/>
              </a:rPr>
              <a:t>(No contributi e no Irpef senza limite sul valore normale della  prestazione offerta)</a:t>
            </a:r>
          </a:p>
          <a:p>
            <a:pPr eaLnBrk="1" hangingPunct="1"/>
            <a:endParaRPr lang="it-IT" altLang="it-IT" sz="2400" dirty="0">
              <a:latin typeface="+mn-lt"/>
            </a:endParaRPr>
          </a:p>
          <a:p>
            <a:pPr algn="ctr" eaLnBrk="1" hangingPunct="1"/>
            <a:r>
              <a:rPr lang="it-IT" altLang="it-IT" sz="2400" dirty="0">
                <a:latin typeface="+mn-lt"/>
              </a:rPr>
              <a:t>Si intende:</a:t>
            </a:r>
          </a:p>
          <a:p>
            <a:pPr eaLnBrk="1" hangingPunct="1"/>
            <a:r>
              <a:rPr lang="it-IT" altLang="it-IT" sz="2400" dirty="0">
                <a:latin typeface="+mn-lt"/>
              </a:rPr>
              <a:t>- somministrazioni di vitto da parte del datore di lavoro tramite mense aziendali “interne”</a:t>
            </a:r>
          </a:p>
          <a:p>
            <a:pPr eaLnBrk="1" hangingPunct="1">
              <a:buFontTx/>
              <a:buChar char="•"/>
            </a:pPr>
            <a:endParaRPr lang="it-IT" altLang="it-IT" sz="2400" dirty="0">
              <a:latin typeface="+mn-lt"/>
            </a:endParaRPr>
          </a:p>
          <a:p>
            <a:pPr eaLnBrk="1" hangingPunct="1"/>
            <a:r>
              <a:rPr lang="it-IT" altLang="it-IT" sz="2400" dirty="0">
                <a:latin typeface="+mn-lt"/>
              </a:rPr>
              <a:t>- somministrazioni di vitto nelle mense aziendali anche indirette con convenzioni ristoranti (il lavoratore mangia e paga il datore di lavoro)</a:t>
            </a:r>
          </a:p>
          <a:p>
            <a:pPr eaLnBrk="1" hangingPunct="1"/>
            <a:endParaRPr lang="it-IT" altLang="it-IT" sz="2400" u="sng" dirty="0">
              <a:solidFill>
                <a:srgbClr val="FF0000"/>
              </a:solidFill>
              <a:latin typeface="+mn-lt"/>
            </a:endParaRPr>
          </a:p>
          <a:p>
            <a:pPr eaLnBrk="1" hangingPunct="1"/>
            <a:r>
              <a:rPr lang="it-IT" altLang="it-IT" sz="2400" dirty="0">
                <a:latin typeface="+mn-lt"/>
              </a:rPr>
              <a:t>- sistema di mensa aziendale “diffuso” tramite l’utilizzo di card elettroniche</a:t>
            </a:r>
          </a:p>
          <a:p>
            <a:pPr eaLnBrk="1" hangingPunct="1"/>
            <a:r>
              <a:rPr lang="it-IT" altLang="it-IT" sz="2400" dirty="0">
                <a:latin typeface="+mn-lt"/>
              </a:rPr>
              <a:t>(circolare n. 188/E del 1998 – risoluzione n. 63/E del 17 maggio 2005)</a:t>
            </a:r>
          </a:p>
          <a:p>
            <a:pPr eaLnBrk="1" hangingPunct="1"/>
            <a:endParaRPr lang="it-IT" altLang="it-IT" sz="2400" dirty="0">
              <a:latin typeface="+mn-lt"/>
            </a:endParaRPr>
          </a:p>
          <a:p>
            <a:pPr eaLnBrk="1" hangingPunct="1"/>
            <a:r>
              <a:rPr lang="it-IT" altLang="it-IT" sz="2400" dirty="0">
                <a:latin typeface="+mn-lt"/>
              </a:rPr>
              <a:t>- Cestini con vitto</a:t>
            </a:r>
          </a:p>
          <a:p>
            <a:pPr eaLnBrk="1" hangingPunct="1"/>
            <a:endParaRPr lang="it-IT" altLang="it-IT" sz="1600" dirty="0">
              <a:latin typeface="Arial Unicode MS" panose="020B0604020202020204" pitchFamily="34" charset="-128"/>
            </a:endParaRPr>
          </a:p>
          <a:p>
            <a:pPr eaLnBrk="1" hangingPunct="1"/>
            <a:r>
              <a:rPr lang="it-IT" altLang="it-IT" sz="2000" dirty="0">
                <a:latin typeface="Arial Unicode MS" panose="020B0604020202020204" pitchFamily="34" charset="-128"/>
              </a:rPr>
              <a:t> </a:t>
            </a:r>
            <a:endParaRPr lang="it-IT" altLang="it-IT" sz="1600" dirty="0">
              <a:latin typeface="Arial Unicode MS" panose="020B0604020202020204" pitchFamily="34" charset="-128"/>
            </a:endParaRPr>
          </a:p>
        </p:txBody>
      </p:sp>
      <p:sp>
        <p:nvSpPr>
          <p:cNvPr id="18437" name="Text Box 6"/>
          <p:cNvSpPr txBox="1">
            <a:spLocks noChangeArrowheads="1"/>
          </p:cNvSpPr>
          <p:nvPr/>
        </p:nvSpPr>
        <p:spPr bwMode="auto">
          <a:xfrm>
            <a:off x="2640014" y="76200"/>
            <a:ext cx="7056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800" i="1" dirty="0">
                <a:solidFill>
                  <a:srgbClr val="000000"/>
                </a:solidFill>
                <a:latin typeface="+mn-lt"/>
              </a:rPr>
              <a:t>Non concorrono a formare il reddito</a:t>
            </a:r>
            <a:r>
              <a:rPr lang="it-IT" altLang="it-IT" sz="2800" dirty="0">
                <a:solidFill>
                  <a:srgbClr val="000000"/>
                </a:solidFill>
                <a:latin typeface="+mn-lt"/>
              </a:rPr>
              <a:t>:</a:t>
            </a:r>
          </a:p>
        </p:txBody>
      </p:sp>
    </p:spTree>
    <p:extLst>
      <p:ext uri="{BB962C8B-B14F-4D97-AF65-F5344CB8AC3E}">
        <p14:creationId xmlns:p14="http://schemas.microsoft.com/office/powerpoint/2010/main" val="22718448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3"/>
          <p:cNvSpPr txBox="1">
            <a:spLocks noChangeArrowheads="1"/>
          </p:cNvSpPr>
          <p:nvPr/>
        </p:nvSpPr>
        <p:spPr bwMode="auto">
          <a:xfrm>
            <a:off x="543429" y="1052513"/>
            <a:ext cx="11082514" cy="1083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it-IT" altLang="it-IT" sz="2800" b="1" dirty="0">
                <a:solidFill>
                  <a:srgbClr val="0000CC"/>
                </a:solidFill>
                <a:latin typeface="+mn-lt"/>
              </a:rPr>
              <a:t>articolo 51, comma 2, </a:t>
            </a:r>
            <a:r>
              <a:rPr lang="it-IT" altLang="it-IT" sz="2800" b="1" dirty="0" err="1">
                <a:solidFill>
                  <a:srgbClr val="0000CC"/>
                </a:solidFill>
                <a:latin typeface="+mn-lt"/>
              </a:rPr>
              <a:t>lett</a:t>
            </a:r>
            <a:r>
              <a:rPr lang="it-IT" altLang="it-IT" sz="2800" b="1" dirty="0">
                <a:solidFill>
                  <a:srgbClr val="0000CC"/>
                </a:solidFill>
                <a:latin typeface="+mn-lt"/>
              </a:rPr>
              <a:t>. c)</a:t>
            </a:r>
          </a:p>
          <a:p>
            <a:pPr algn="just">
              <a:lnSpc>
                <a:spcPct val="80000"/>
              </a:lnSpc>
              <a:spcBef>
                <a:spcPct val="50000"/>
              </a:spcBef>
              <a:buClr>
                <a:schemeClr val="tx2"/>
              </a:buClr>
              <a:buFont typeface="Webdings" panose="05030102010509060703" pitchFamily="18" charset="2"/>
              <a:buChar char="4"/>
            </a:pPr>
            <a:r>
              <a:rPr lang="it-IT" altLang="it-IT" sz="2800" dirty="0">
                <a:latin typeface="+mn-lt"/>
              </a:rPr>
              <a:t>Ticket </a:t>
            </a:r>
            <a:r>
              <a:rPr lang="it-IT" altLang="it-IT" sz="2800" dirty="0" err="1">
                <a:latin typeface="+mn-lt"/>
              </a:rPr>
              <a:t>restaurant</a:t>
            </a:r>
            <a:r>
              <a:rPr lang="it-IT" altLang="it-IT" sz="2800" dirty="0">
                <a:latin typeface="+mn-lt"/>
              </a:rPr>
              <a:t> </a:t>
            </a:r>
            <a:r>
              <a:rPr lang="it-IT" altLang="it-IT" sz="2800" dirty="0">
                <a:latin typeface="Times New Roman" panose="02020603050405020304" pitchFamily="18" charset="0"/>
              </a:rPr>
              <a:t>(</a:t>
            </a:r>
            <a:r>
              <a:rPr lang="it-IT" altLang="it-IT" sz="2800" dirty="0">
                <a:latin typeface="+mn-lt"/>
              </a:rPr>
              <a:t>prestazioni sostitutive</a:t>
            </a:r>
            <a:r>
              <a:rPr lang="it-IT" altLang="it-IT" sz="2800" dirty="0">
                <a:latin typeface="Times New Roman" panose="02020603050405020304" pitchFamily="18" charset="0"/>
              </a:rPr>
              <a:t>)  = </a:t>
            </a:r>
            <a:r>
              <a:rPr lang="it-IT" altLang="it-IT" sz="2800" dirty="0">
                <a:solidFill>
                  <a:srgbClr val="FF0000"/>
                </a:solidFill>
                <a:latin typeface="+mn-lt"/>
              </a:rPr>
              <a:t>Esenti fino a € 5,29</a:t>
            </a:r>
          </a:p>
        </p:txBody>
      </p:sp>
      <p:sp>
        <p:nvSpPr>
          <p:cNvPr id="19459" name="Text Box 5"/>
          <p:cNvSpPr txBox="1">
            <a:spLocks noChangeArrowheads="1"/>
          </p:cNvSpPr>
          <p:nvPr/>
        </p:nvSpPr>
        <p:spPr bwMode="auto">
          <a:xfrm>
            <a:off x="2495550" y="404813"/>
            <a:ext cx="70564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sz="2800" i="1" dirty="0">
                <a:latin typeface="+mn-lt"/>
              </a:rPr>
              <a:t>Non concorrono a formare il reddito</a:t>
            </a:r>
            <a:r>
              <a:rPr lang="it-IT" altLang="it-IT" sz="2800" dirty="0">
                <a:latin typeface="+mn-lt"/>
              </a:rPr>
              <a:t>:</a:t>
            </a:r>
          </a:p>
        </p:txBody>
      </p:sp>
      <p:sp>
        <p:nvSpPr>
          <p:cNvPr id="19460" name="Line 8"/>
          <p:cNvSpPr>
            <a:spLocks noChangeShapeType="1"/>
          </p:cNvSpPr>
          <p:nvPr/>
        </p:nvSpPr>
        <p:spPr bwMode="auto">
          <a:xfrm>
            <a:off x="3411635" y="2198757"/>
            <a:ext cx="423323" cy="24419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9462" name="Text Box 10"/>
          <p:cNvSpPr txBox="1">
            <a:spLocks noChangeArrowheads="1"/>
          </p:cNvSpPr>
          <p:nvPr/>
        </p:nvSpPr>
        <p:spPr bwMode="auto">
          <a:xfrm>
            <a:off x="3927940" y="2505817"/>
            <a:ext cx="4542971" cy="954107"/>
          </a:xfrm>
          <a:prstGeom prst="rect">
            <a:avLst/>
          </a:prstGeom>
          <a:noFill/>
          <a:ln w="44450">
            <a:solidFill>
              <a:schemeClr val="tx1"/>
            </a:solidFill>
          </a:ln>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sz="2800" dirty="0">
                <a:latin typeface="+mn-lt"/>
              </a:rPr>
              <a:t>Orientamento  </a:t>
            </a:r>
          </a:p>
          <a:p>
            <a:pPr algn="ctr" eaLnBrk="1" hangingPunct="1"/>
            <a:r>
              <a:rPr lang="it-IT" altLang="it-IT" sz="2800" dirty="0">
                <a:latin typeface="+mn-lt"/>
              </a:rPr>
              <a:t>dell’Agenzia delle Entrate </a:t>
            </a:r>
          </a:p>
        </p:txBody>
      </p:sp>
      <p:sp>
        <p:nvSpPr>
          <p:cNvPr id="19464" name="Text Box 12"/>
          <p:cNvSpPr txBox="1">
            <a:spLocks noChangeArrowheads="1"/>
          </p:cNvSpPr>
          <p:nvPr/>
        </p:nvSpPr>
        <p:spPr bwMode="auto">
          <a:xfrm>
            <a:off x="543428" y="4076701"/>
            <a:ext cx="10644773" cy="923330"/>
          </a:xfrm>
          <a:prstGeom prst="rect">
            <a:avLst/>
          </a:prstGeom>
          <a:gradFill>
            <a:gsLst>
              <a:gs pos="0">
                <a:schemeClr val="accent3">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dirty="0">
                <a:latin typeface="Tahoma" panose="020B0604030504040204" pitchFamily="34" charset="0"/>
              </a:rPr>
              <a:t>Risoluzione n. 118/E del 30 ottobre 2006 </a:t>
            </a:r>
          </a:p>
          <a:p>
            <a:pPr algn="ctr" eaLnBrk="1" hangingPunct="1"/>
            <a:r>
              <a:rPr lang="it-IT" altLang="it-IT" dirty="0">
                <a:latin typeface="Tahoma" panose="020B0604030504040204" pitchFamily="34" charset="0"/>
              </a:rPr>
              <a:t>Che prende atto dell’evoluzione della disciplina extra fiscale dei servizi sostitutivi della mensa aziendale</a:t>
            </a:r>
          </a:p>
          <a:p>
            <a:pPr algn="ctr" eaLnBrk="1" hangingPunct="1"/>
            <a:r>
              <a:rPr lang="it-IT" altLang="it-IT" dirty="0">
                <a:latin typeface="Tahoma" panose="020B0604030504040204" pitchFamily="34" charset="0"/>
              </a:rPr>
              <a:t> DPCM 18/11/2005 e Legge N. 168 del  17.08.2005 - </a:t>
            </a:r>
          </a:p>
        </p:txBody>
      </p:sp>
      <p:sp>
        <p:nvSpPr>
          <p:cNvPr id="19465" name="AutoShape 13"/>
          <p:cNvSpPr>
            <a:spLocks noChangeArrowheads="1"/>
          </p:cNvSpPr>
          <p:nvPr/>
        </p:nvSpPr>
        <p:spPr bwMode="auto">
          <a:xfrm>
            <a:off x="2135189" y="5229226"/>
            <a:ext cx="733425" cy="1008063"/>
          </a:xfrm>
          <a:prstGeom prst="curvedRightArrow">
            <a:avLst>
              <a:gd name="adj1" fmla="val 27489"/>
              <a:gd name="adj2" fmla="val 54978"/>
              <a:gd name="adj3" fmla="val 33333"/>
            </a:avLst>
          </a:prstGeom>
          <a:solidFill>
            <a:srgbClr val="FFFF99"/>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
        <p:nvSpPr>
          <p:cNvPr id="19466" name="Text Box 14"/>
          <p:cNvSpPr txBox="1">
            <a:spLocks noChangeArrowheads="1"/>
          </p:cNvSpPr>
          <p:nvPr/>
        </p:nvSpPr>
        <p:spPr bwMode="auto">
          <a:xfrm>
            <a:off x="3216275" y="5445125"/>
            <a:ext cx="735996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2000" i="1" dirty="0">
                <a:latin typeface="+mn-lt"/>
              </a:rPr>
              <a:t>“i buoni pasto sono utilizzati durante la giornata lavorativa, anche se </a:t>
            </a:r>
          </a:p>
          <a:p>
            <a:pPr eaLnBrk="1" hangingPunct="1"/>
            <a:r>
              <a:rPr lang="it-IT" altLang="it-IT" sz="2000" i="1" dirty="0">
                <a:latin typeface="+mn-lt"/>
              </a:rPr>
              <a:t>domenicale o festiva ed anche se l’orario di lavoro non prevede </a:t>
            </a:r>
          </a:p>
          <a:p>
            <a:pPr eaLnBrk="1" hangingPunct="1"/>
            <a:r>
              <a:rPr lang="it-IT" altLang="it-IT" sz="2000" i="1" dirty="0">
                <a:latin typeface="+mn-lt"/>
              </a:rPr>
              <a:t>pausa per consumare il pasto”  (art. 5, comma 1, </a:t>
            </a:r>
            <a:r>
              <a:rPr lang="it-IT" altLang="it-IT" sz="2000" i="1" dirty="0" err="1">
                <a:latin typeface="+mn-lt"/>
              </a:rPr>
              <a:t>lett</a:t>
            </a:r>
            <a:r>
              <a:rPr lang="it-IT" altLang="it-IT" sz="2000" i="1" dirty="0">
                <a:latin typeface="+mn-lt"/>
              </a:rPr>
              <a:t>. c) DPCM)</a:t>
            </a:r>
          </a:p>
        </p:txBody>
      </p:sp>
      <p:cxnSp>
        <p:nvCxnSpPr>
          <p:cNvPr id="3" name="Connettore 2 2"/>
          <p:cNvCxnSpPr/>
          <p:nvPr/>
        </p:nvCxnSpPr>
        <p:spPr>
          <a:xfrm>
            <a:off x="6199425" y="3631607"/>
            <a:ext cx="0" cy="44509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35824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3"/>
          <p:cNvSpPr txBox="1">
            <a:spLocks noChangeArrowheads="1"/>
          </p:cNvSpPr>
          <p:nvPr/>
        </p:nvSpPr>
        <p:spPr bwMode="auto">
          <a:xfrm>
            <a:off x="1905000" y="28956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it-IT" altLang="it-IT" sz="2400">
              <a:latin typeface="Times New Roman" panose="02020603050405020304" pitchFamily="18" charset="0"/>
            </a:endParaRPr>
          </a:p>
        </p:txBody>
      </p:sp>
      <p:sp>
        <p:nvSpPr>
          <p:cNvPr id="20483" name="Text Box 4"/>
          <p:cNvSpPr txBox="1">
            <a:spLocks noChangeArrowheads="1"/>
          </p:cNvSpPr>
          <p:nvPr/>
        </p:nvSpPr>
        <p:spPr bwMode="auto">
          <a:xfrm>
            <a:off x="914400" y="908051"/>
            <a:ext cx="10537371" cy="5613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it-IT" altLang="it-IT" sz="2800" b="1" dirty="0">
                <a:solidFill>
                  <a:srgbClr val="0000CC"/>
                </a:solidFill>
                <a:latin typeface="+mn-lt"/>
              </a:rPr>
              <a:t>articolo 51, comma 2, </a:t>
            </a:r>
            <a:r>
              <a:rPr lang="it-IT" altLang="it-IT" sz="2800" b="1" dirty="0" err="1">
                <a:solidFill>
                  <a:srgbClr val="0000CC"/>
                </a:solidFill>
                <a:latin typeface="+mn-lt"/>
              </a:rPr>
              <a:t>lett</a:t>
            </a:r>
            <a:r>
              <a:rPr lang="it-IT" altLang="it-IT" sz="2800" b="1" dirty="0">
                <a:solidFill>
                  <a:srgbClr val="0000CC"/>
                </a:solidFill>
                <a:latin typeface="+mn-lt"/>
              </a:rPr>
              <a:t>. c)</a:t>
            </a:r>
          </a:p>
          <a:p>
            <a:pPr algn="just">
              <a:lnSpc>
                <a:spcPct val="80000"/>
              </a:lnSpc>
              <a:spcBef>
                <a:spcPct val="50000"/>
              </a:spcBef>
              <a:buClr>
                <a:schemeClr val="tx2"/>
              </a:buClr>
              <a:buFont typeface="Wingdings" panose="05000000000000000000" pitchFamily="2" charset="2"/>
              <a:buChar char="Ø"/>
            </a:pPr>
            <a:r>
              <a:rPr lang="it-IT" altLang="it-IT" sz="2800" dirty="0">
                <a:latin typeface="+mn-lt"/>
              </a:rPr>
              <a:t>Somministrazioni di vitto o mense (direttamente o con convenzioni) o ticket </a:t>
            </a:r>
            <a:r>
              <a:rPr lang="it-IT" altLang="it-IT" sz="2800" dirty="0" err="1">
                <a:latin typeface="+mn-lt"/>
              </a:rPr>
              <a:t>restaurant</a:t>
            </a:r>
            <a:r>
              <a:rPr lang="it-IT" altLang="it-IT" sz="2800" dirty="0">
                <a:latin typeface="+mn-lt"/>
              </a:rPr>
              <a:t> (prestazioni sostitutive) entro </a:t>
            </a:r>
            <a:r>
              <a:rPr lang="it-IT" altLang="it-IT" sz="2800" b="1" dirty="0">
                <a:solidFill>
                  <a:srgbClr val="FF0000"/>
                </a:solidFill>
                <a:latin typeface="+mn-lt"/>
              </a:rPr>
              <a:t>€ 5,29 </a:t>
            </a:r>
            <a:r>
              <a:rPr lang="it-IT" altLang="it-IT" sz="2800" dirty="0">
                <a:latin typeface="+mn-lt"/>
              </a:rPr>
              <a:t>(*) al gg.;</a:t>
            </a:r>
          </a:p>
          <a:p>
            <a:pPr algn="ctr">
              <a:lnSpc>
                <a:spcPct val="80000"/>
              </a:lnSpc>
              <a:spcBef>
                <a:spcPct val="50000"/>
              </a:spcBef>
              <a:buClr>
                <a:schemeClr val="tx2"/>
              </a:buClr>
              <a:buFont typeface="Webdings" panose="05030102010509060703" pitchFamily="18" charset="2"/>
              <a:buNone/>
            </a:pPr>
            <a:r>
              <a:rPr lang="it-IT" altLang="it-IT" sz="2800" u="sng" dirty="0">
                <a:solidFill>
                  <a:srgbClr val="FF0000"/>
                </a:solidFill>
                <a:latin typeface="+mn-lt"/>
              </a:rPr>
              <a:t>regola generale = NO reddito </a:t>
            </a:r>
          </a:p>
          <a:p>
            <a:pPr algn="ctr">
              <a:lnSpc>
                <a:spcPct val="80000"/>
              </a:lnSpc>
              <a:spcBef>
                <a:spcPct val="50000"/>
              </a:spcBef>
              <a:buClr>
                <a:schemeClr val="tx2"/>
              </a:buClr>
              <a:buFont typeface="Webdings" panose="05030102010509060703" pitchFamily="18" charset="2"/>
              <a:buNone/>
            </a:pPr>
            <a:r>
              <a:rPr lang="it-IT" altLang="it-IT" sz="2400" dirty="0">
                <a:latin typeface="+mn-lt"/>
              </a:rPr>
              <a:t>Tutte le altre erogazioni, corresponsioni di indennità/somme per il vitto sono tassabili in virtù del principio generale dell’art. 51, comma 1 TUIR </a:t>
            </a:r>
          </a:p>
          <a:p>
            <a:pPr algn="ctr">
              <a:lnSpc>
                <a:spcPct val="80000"/>
              </a:lnSpc>
              <a:spcBef>
                <a:spcPct val="50000"/>
              </a:spcBef>
              <a:buClr>
                <a:schemeClr val="tx2"/>
              </a:buClr>
              <a:buFont typeface="Webdings" panose="05030102010509060703" pitchFamily="18" charset="2"/>
              <a:buNone/>
            </a:pPr>
            <a:r>
              <a:rPr lang="it-IT" altLang="it-IT" sz="2400" dirty="0">
                <a:latin typeface="+mn-lt"/>
              </a:rPr>
              <a:t>(onnicomprensività imponibile del reddito di lavoro dipendente)  </a:t>
            </a:r>
          </a:p>
          <a:p>
            <a:pPr algn="ctr">
              <a:lnSpc>
                <a:spcPct val="80000"/>
              </a:lnSpc>
              <a:spcBef>
                <a:spcPct val="50000"/>
              </a:spcBef>
              <a:buClr>
                <a:schemeClr val="tx2"/>
              </a:buClr>
              <a:buFont typeface="Webdings" panose="05030102010509060703" pitchFamily="18" charset="2"/>
              <a:buNone/>
            </a:pPr>
            <a:r>
              <a:rPr lang="it-IT" altLang="it-IT" sz="2800" u="sng" dirty="0">
                <a:latin typeface="+mn-lt"/>
              </a:rPr>
              <a:t>ad eccezione</a:t>
            </a:r>
            <a:r>
              <a:rPr lang="it-IT" altLang="it-IT" sz="2400" dirty="0">
                <a:latin typeface="+mn-lt"/>
              </a:rPr>
              <a:t> </a:t>
            </a:r>
          </a:p>
          <a:p>
            <a:pPr algn="ctr">
              <a:lnSpc>
                <a:spcPct val="80000"/>
              </a:lnSpc>
              <a:spcBef>
                <a:spcPct val="50000"/>
              </a:spcBef>
              <a:buClr>
                <a:schemeClr val="tx2"/>
              </a:buClr>
              <a:buFont typeface="Webdings" panose="05030102010509060703" pitchFamily="18" charset="2"/>
              <a:buNone/>
            </a:pPr>
            <a:endParaRPr lang="it-IT" altLang="it-IT" sz="2400" dirty="0">
              <a:latin typeface="+mn-lt"/>
            </a:endParaRPr>
          </a:p>
          <a:p>
            <a:pPr algn="ctr">
              <a:lnSpc>
                <a:spcPct val="80000"/>
              </a:lnSpc>
              <a:spcBef>
                <a:spcPct val="50000"/>
              </a:spcBef>
              <a:buClr>
                <a:schemeClr val="tx2"/>
              </a:buClr>
              <a:buFont typeface="Webdings" panose="05030102010509060703" pitchFamily="18" charset="2"/>
              <a:buNone/>
            </a:pPr>
            <a:endParaRPr lang="it-IT" altLang="it-IT" sz="2400" dirty="0">
              <a:latin typeface="Times New Roman" panose="02020603050405020304" pitchFamily="18" charset="0"/>
            </a:endParaRPr>
          </a:p>
          <a:p>
            <a:pPr algn="ctr">
              <a:lnSpc>
                <a:spcPct val="80000"/>
              </a:lnSpc>
              <a:spcBef>
                <a:spcPct val="50000"/>
              </a:spcBef>
              <a:buClr>
                <a:schemeClr val="tx2"/>
              </a:buClr>
              <a:buFont typeface="Webdings" panose="05030102010509060703" pitchFamily="18" charset="2"/>
              <a:buNone/>
            </a:pPr>
            <a:r>
              <a:rPr lang="it-IT" altLang="it-IT" sz="2400" dirty="0">
                <a:solidFill>
                  <a:srgbClr val="FF0000"/>
                </a:solidFill>
                <a:latin typeface="Arial Unicode MS" panose="020B0604020202020204" pitchFamily="34" charset="-128"/>
              </a:rPr>
              <a:t>Vedi slide successiva</a:t>
            </a:r>
          </a:p>
          <a:p>
            <a:pPr eaLnBrk="1" hangingPunct="1">
              <a:buFontTx/>
              <a:buChar char="•"/>
            </a:pPr>
            <a:endParaRPr lang="it-IT" altLang="it-IT" sz="2400" dirty="0">
              <a:solidFill>
                <a:srgbClr val="FF0000"/>
              </a:solidFill>
              <a:latin typeface="Arial Unicode MS" panose="020B0604020202020204" pitchFamily="34" charset="-128"/>
            </a:endParaRPr>
          </a:p>
        </p:txBody>
      </p:sp>
      <p:sp>
        <p:nvSpPr>
          <p:cNvPr id="20484" name="Text Box 5"/>
          <p:cNvSpPr txBox="1">
            <a:spLocks noChangeArrowheads="1"/>
          </p:cNvSpPr>
          <p:nvPr/>
        </p:nvSpPr>
        <p:spPr bwMode="auto">
          <a:xfrm>
            <a:off x="2711450" y="260351"/>
            <a:ext cx="70564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800" i="1" dirty="0">
                <a:latin typeface="+mn-lt"/>
              </a:rPr>
              <a:t>Non concorrono a formare il reddito:</a:t>
            </a:r>
          </a:p>
        </p:txBody>
      </p:sp>
      <p:sp>
        <p:nvSpPr>
          <p:cNvPr id="20485" name="AutoShape 10"/>
          <p:cNvSpPr>
            <a:spLocks noChangeArrowheads="1"/>
          </p:cNvSpPr>
          <p:nvPr/>
        </p:nvSpPr>
        <p:spPr bwMode="auto">
          <a:xfrm>
            <a:off x="5943600" y="4906169"/>
            <a:ext cx="360363" cy="720725"/>
          </a:xfrm>
          <a:prstGeom prst="downArrow">
            <a:avLst>
              <a:gd name="adj1" fmla="val 50000"/>
              <a:gd name="adj2"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
        <p:nvSpPr>
          <p:cNvPr id="2" name="Stella a 32 punte 1"/>
          <p:cNvSpPr/>
          <p:nvPr/>
        </p:nvSpPr>
        <p:spPr>
          <a:xfrm>
            <a:off x="7680212" y="4622120"/>
            <a:ext cx="4175352" cy="1516062"/>
          </a:xfrm>
          <a:prstGeom prst="star32">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it-IT" sz="2000" dirty="0">
                <a:solidFill>
                  <a:srgbClr val="FF0000"/>
                </a:solidFill>
              </a:rPr>
              <a:t>(*) aumentato a  7 euro se in forma elettronica,</a:t>
            </a:r>
          </a:p>
        </p:txBody>
      </p:sp>
      <p:cxnSp>
        <p:nvCxnSpPr>
          <p:cNvPr id="4" name="Connettore 2 3"/>
          <p:cNvCxnSpPr/>
          <p:nvPr/>
        </p:nvCxnSpPr>
        <p:spPr>
          <a:xfrm>
            <a:off x="8548914" y="2325233"/>
            <a:ext cx="1059543" cy="2168300"/>
          </a:xfrm>
          <a:prstGeom prst="straightConnector1">
            <a:avLst/>
          </a:prstGeom>
          <a:ln w="4762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79581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981200" y="274639"/>
            <a:ext cx="8229600" cy="706437"/>
          </a:xfrm>
        </p:spPr>
        <p:txBody>
          <a:bodyPr>
            <a:normAutofit fontScale="90000"/>
          </a:bodyPr>
          <a:lstStyle/>
          <a:p>
            <a:pPr eaLnBrk="1" hangingPunct="1"/>
            <a:r>
              <a:rPr lang="it-IT" altLang="it-IT" sz="3200" i="1" dirty="0">
                <a:latin typeface="Calibri "/>
              </a:rPr>
              <a:t>Non concorrono a formare il reddito:</a:t>
            </a:r>
            <a:br>
              <a:rPr lang="it-IT" altLang="it-IT" sz="3200" i="1" dirty="0">
                <a:latin typeface="Calibri "/>
              </a:rPr>
            </a:br>
            <a:endParaRPr lang="it-IT" altLang="it-IT" sz="3200" i="1" dirty="0">
              <a:latin typeface="Calibri "/>
            </a:endParaRPr>
          </a:p>
        </p:txBody>
      </p:sp>
      <p:sp>
        <p:nvSpPr>
          <p:cNvPr id="21507" name="Rectangle 3"/>
          <p:cNvSpPr>
            <a:spLocks noGrp="1" noChangeArrowheads="1"/>
          </p:cNvSpPr>
          <p:nvPr>
            <p:ph type="body" idx="1"/>
          </p:nvPr>
        </p:nvSpPr>
        <p:spPr>
          <a:xfrm>
            <a:off x="377371" y="908051"/>
            <a:ext cx="10711543" cy="5616575"/>
          </a:xfrm>
        </p:spPr>
        <p:txBody>
          <a:bodyPr>
            <a:normAutofit/>
          </a:bodyPr>
          <a:lstStyle/>
          <a:p>
            <a:pPr>
              <a:spcBef>
                <a:spcPct val="50000"/>
              </a:spcBef>
              <a:buFontTx/>
              <a:buNone/>
            </a:pPr>
            <a:r>
              <a:rPr lang="it-IT" altLang="it-IT" sz="2400" dirty="0">
                <a:solidFill>
                  <a:srgbClr val="FF0000"/>
                </a:solidFill>
              </a:rPr>
              <a:t>articolo 51, comma 2, </a:t>
            </a:r>
            <a:r>
              <a:rPr lang="it-IT" altLang="it-IT" sz="2400" dirty="0" err="1">
                <a:solidFill>
                  <a:srgbClr val="FF0000"/>
                </a:solidFill>
              </a:rPr>
              <a:t>lett</a:t>
            </a:r>
            <a:r>
              <a:rPr lang="it-IT" altLang="it-IT" sz="2400" dirty="0">
                <a:solidFill>
                  <a:srgbClr val="FF0000"/>
                </a:solidFill>
              </a:rPr>
              <a:t>. c)</a:t>
            </a:r>
          </a:p>
          <a:p>
            <a:pPr algn="ctr" eaLnBrk="1" hangingPunct="1">
              <a:lnSpc>
                <a:spcPct val="80000"/>
              </a:lnSpc>
              <a:spcBef>
                <a:spcPct val="0"/>
              </a:spcBef>
              <a:buFontTx/>
              <a:buNone/>
            </a:pPr>
            <a:endParaRPr lang="it-IT" altLang="it-IT" sz="2400" dirty="0">
              <a:solidFill>
                <a:srgbClr val="FF0000"/>
              </a:solidFill>
            </a:endParaRPr>
          </a:p>
          <a:p>
            <a:pPr algn="ctr" eaLnBrk="1" hangingPunct="1">
              <a:lnSpc>
                <a:spcPct val="80000"/>
              </a:lnSpc>
              <a:spcBef>
                <a:spcPct val="0"/>
              </a:spcBef>
              <a:buFontTx/>
              <a:buNone/>
            </a:pPr>
            <a:r>
              <a:rPr lang="it-IT" altLang="it-IT" sz="2400" b="1" dirty="0"/>
              <a:t>	</a:t>
            </a:r>
            <a:r>
              <a:rPr lang="it-IT" altLang="it-IT" sz="2400" dirty="0">
                <a:solidFill>
                  <a:srgbClr val="FF0000"/>
                </a:solidFill>
              </a:rPr>
              <a:t>Segue: </a:t>
            </a:r>
            <a:r>
              <a:rPr lang="it-IT" altLang="it-IT" sz="2400" b="1" dirty="0">
                <a:solidFill>
                  <a:srgbClr val="FF0000"/>
                </a:solidFill>
              </a:rPr>
              <a:t>Eccezione</a:t>
            </a:r>
          </a:p>
          <a:p>
            <a:pPr eaLnBrk="1" hangingPunct="1">
              <a:lnSpc>
                <a:spcPct val="80000"/>
              </a:lnSpc>
              <a:spcBef>
                <a:spcPct val="0"/>
              </a:spcBef>
              <a:buFontTx/>
              <a:buNone/>
            </a:pPr>
            <a:endParaRPr lang="it-IT" altLang="it-IT" sz="2400" dirty="0">
              <a:solidFill>
                <a:srgbClr val="FF0000"/>
              </a:solidFill>
            </a:endParaRPr>
          </a:p>
          <a:p>
            <a:pPr eaLnBrk="1" hangingPunct="1">
              <a:lnSpc>
                <a:spcPct val="80000"/>
              </a:lnSpc>
              <a:spcBef>
                <a:spcPct val="0"/>
              </a:spcBef>
              <a:buFontTx/>
              <a:buNone/>
            </a:pPr>
            <a:r>
              <a:rPr lang="it-IT" altLang="it-IT" sz="2400" b="1" dirty="0"/>
              <a:t>	</a:t>
            </a:r>
            <a:r>
              <a:rPr lang="it-IT" altLang="it-IT" sz="2400" dirty="0"/>
              <a:t>Indennità sostitutiva (€) di mensa (sempre fino ad euro 5,29 al gg.) </a:t>
            </a:r>
          </a:p>
          <a:p>
            <a:pPr eaLnBrk="1" hangingPunct="1">
              <a:lnSpc>
                <a:spcPct val="80000"/>
              </a:lnSpc>
              <a:spcBef>
                <a:spcPct val="0"/>
              </a:spcBef>
              <a:buFontTx/>
              <a:buNone/>
            </a:pPr>
            <a:endParaRPr lang="it-IT" altLang="it-IT" sz="2400" dirty="0"/>
          </a:p>
          <a:p>
            <a:pPr eaLnBrk="1" hangingPunct="1">
              <a:lnSpc>
                <a:spcPct val="80000"/>
              </a:lnSpc>
              <a:spcBef>
                <a:spcPct val="0"/>
              </a:spcBef>
              <a:buFontTx/>
              <a:buNone/>
            </a:pPr>
            <a:r>
              <a:rPr lang="it-IT" altLang="it-IT" sz="2400" dirty="0"/>
              <a:t>	Non concorre alla formazione del reddito nella sola ipotesi in cui sono erogate agli addetti a cantieri edili, ad altre strutture lavorative a carattere temporaneo o </a:t>
            </a:r>
            <a:r>
              <a:rPr lang="it-IT" altLang="it-IT" sz="2400" u="sng" dirty="0"/>
              <a:t>ad</a:t>
            </a:r>
            <a:r>
              <a:rPr lang="it-IT" altLang="it-IT" sz="2400" dirty="0"/>
              <a:t> </a:t>
            </a:r>
            <a:r>
              <a:rPr lang="it-IT" altLang="it-IT" sz="2400" u="sng" dirty="0"/>
              <a:t>unità produttive ubicate in zone ove manchino strutture o servizi di ristorazione</a:t>
            </a:r>
            <a:r>
              <a:rPr lang="it-IT" altLang="it-IT" sz="2400" dirty="0"/>
              <a:t> (risoluzione n. 41/E del 30 marzo 2000 – interpello Società Autostrade SPA)</a:t>
            </a:r>
          </a:p>
          <a:p>
            <a:pPr eaLnBrk="1" hangingPunct="1">
              <a:lnSpc>
                <a:spcPct val="80000"/>
              </a:lnSpc>
              <a:spcBef>
                <a:spcPct val="0"/>
              </a:spcBef>
              <a:buFontTx/>
              <a:buNone/>
            </a:pPr>
            <a:endParaRPr lang="it-IT" altLang="it-IT" sz="2400" dirty="0"/>
          </a:p>
          <a:p>
            <a:pPr eaLnBrk="1" hangingPunct="1">
              <a:lnSpc>
                <a:spcPct val="80000"/>
              </a:lnSpc>
              <a:spcBef>
                <a:spcPct val="0"/>
              </a:spcBef>
              <a:buFontTx/>
              <a:buNone/>
            </a:pPr>
            <a:r>
              <a:rPr lang="it-IT" altLang="it-IT" sz="2400" dirty="0"/>
              <a:t>	</a:t>
            </a:r>
            <a:r>
              <a:rPr lang="it-IT" altLang="it-IT" sz="2400" i="1" dirty="0" err="1">
                <a:solidFill>
                  <a:srgbClr val="0000CC"/>
                </a:solidFill>
              </a:rPr>
              <a:t>lI</a:t>
            </a:r>
            <a:r>
              <a:rPr lang="it-IT" altLang="it-IT" sz="2400" i="1" dirty="0">
                <a:solidFill>
                  <a:srgbClr val="0000CC"/>
                </a:solidFill>
              </a:rPr>
              <a:t> beneficio della non imponibilità dell’indennità di mensa è da valutare caso per caso in relazione lontananza del più vicino luogo di ristorazione.</a:t>
            </a:r>
          </a:p>
          <a:p>
            <a:pPr eaLnBrk="1" hangingPunct="1">
              <a:lnSpc>
                <a:spcPct val="80000"/>
              </a:lnSpc>
              <a:spcBef>
                <a:spcPct val="0"/>
              </a:spcBef>
              <a:buFontTx/>
              <a:buNone/>
            </a:pPr>
            <a:r>
              <a:rPr lang="it-IT" altLang="it-IT" sz="2400" i="1" dirty="0">
                <a:solidFill>
                  <a:srgbClr val="0000CC"/>
                </a:solidFill>
              </a:rPr>
              <a:t>   Si valuta la </a:t>
            </a:r>
            <a:r>
              <a:rPr lang="it-IT" altLang="it-IT" sz="2400" i="1" dirty="0" err="1">
                <a:solidFill>
                  <a:srgbClr val="0000CC"/>
                </a:solidFill>
              </a:rPr>
              <a:t>necessarietà</a:t>
            </a:r>
            <a:r>
              <a:rPr lang="it-IT" altLang="it-IT" sz="2400" i="1" dirty="0">
                <a:solidFill>
                  <a:srgbClr val="0000CC"/>
                </a:solidFill>
              </a:rPr>
              <a:t> dell’utilizzo di un mezzo di trasporto.</a:t>
            </a:r>
            <a:r>
              <a:rPr lang="it-IT" altLang="it-IT" sz="2400" dirty="0"/>
              <a:t> </a:t>
            </a:r>
          </a:p>
          <a:p>
            <a:pPr eaLnBrk="1" hangingPunct="1">
              <a:lnSpc>
                <a:spcPct val="80000"/>
              </a:lnSpc>
            </a:pPr>
            <a:endParaRPr lang="it-IT" altLang="it-IT" sz="2400" dirty="0"/>
          </a:p>
        </p:txBody>
      </p:sp>
    </p:spTree>
    <p:extLst>
      <p:ext uri="{BB962C8B-B14F-4D97-AF65-F5344CB8AC3E}">
        <p14:creationId xmlns:p14="http://schemas.microsoft.com/office/powerpoint/2010/main" val="23234817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1524000" y="2438400"/>
            <a:ext cx="9144000" cy="3733800"/>
          </a:xfrm>
        </p:spPr>
        <p:txBody>
          <a:bodyPr/>
          <a:lstStyle/>
          <a:p>
            <a:pPr eaLnBrk="1" hangingPunct="1"/>
            <a:endParaRPr lang="it-IT" altLang="it-IT"/>
          </a:p>
          <a:p>
            <a:pPr eaLnBrk="1" hangingPunct="1">
              <a:buFontTx/>
              <a:buNone/>
            </a:pPr>
            <a:endParaRPr lang="it-IT" altLang="it-IT"/>
          </a:p>
          <a:p>
            <a:pPr eaLnBrk="1" hangingPunct="1">
              <a:buFontTx/>
              <a:buNone/>
            </a:pPr>
            <a:endParaRPr lang="it-IT" altLang="it-IT"/>
          </a:p>
          <a:p>
            <a:pPr eaLnBrk="1" hangingPunct="1"/>
            <a:endParaRPr lang="it-IT" altLang="it-IT"/>
          </a:p>
          <a:p>
            <a:pPr eaLnBrk="1" hangingPunct="1"/>
            <a:endParaRPr lang="it-IT" altLang="it-IT"/>
          </a:p>
        </p:txBody>
      </p:sp>
      <p:sp>
        <p:nvSpPr>
          <p:cNvPr id="22531" name="Text Box 3"/>
          <p:cNvSpPr txBox="1">
            <a:spLocks noChangeArrowheads="1"/>
          </p:cNvSpPr>
          <p:nvPr/>
        </p:nvSpPr>
        <p:spPr bwMode="auto">
          <a:xfrm>
            <a:off x="1905000" y="28956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it-IT" altLang="it-IT" sz="2400">
              <a:latin typeface="Times New Roman" panose="02020603050405020304" pitchFamily="18" charset="0"/>
            </a:endParaRPr>
          </a:p>
        </p:txBody>
      </p:sp>
      <p:sp>
        <p:nvSpPr>
          <p:cNvPr id="46084" name="Text Box 4"/>
          <p:cNvSpPr txBox="1">
            <a:spLocks noChangeArrowheads="1"/>
          </p:cNvSpPr>
          <p:nvPr/>
        </p:nvSpPr>
        <p:spPr bwMode="auto">
          <a:xfrm>
            <a:off x="609600" y="981075"/>
            <a:ext cx="11277600" cy="6777240"/>
          </a:xfrm>
          <a:prstGeom prst="rect">
            <a:avLst/>
          </a:prstGeom>
          <a:noFill/>
          <a:ln w="9525">
            <a:noFill/>
            <a:miter lim="800000"/>
            <a:headEnd/>
            <a:tailEnd/>
          </a:ln>
          <a:effectLst/>
        </p:spPr>
        <p:txBody>
          <a:bodyPr wrap="square">
            <a:spAutoFit/>
          </a:bodyPr>
          <a:lstStyle/>
          <a:p>
            <a:pPr algn="just">
              <a:lnSpc>
                <a:spcPct val="80000"/>
              </a:lnSpc>
              <a:spcBef>
                <a:spcPct val="50000"/>
              </a:spcBef>
              <a:buClr>
                <a:schemeClr val="tx2"/>
              </a:buClr>
              <a:buFont typeface="Webdings" pitchFamily="18" charset="2"/>
              <a:buNone/>
              <a:defRPr/>
            </a:pPr>
            <a:r>
              <a:rPr lang="it-IT" sz="2800" b="1" u="sng" dirty="0">
                <a:solidFill>
                  <a:srgbClr val="FF0000"/>
                </a:solidFill>
              </a:rPr>
              <a:t>articolo 51, comma 2, </a:t>
            </a:r>
            <a:r>
              <a:rPr lang="it-IT" sz="2800" b="1" u="sng" dirty="0" err="1">
                <a:solidFill>
                  <a:srgbClr val="FF0000"/>
                </a:solidFill>
              </a:rPr>
              <a:t>lett</a:t>
            </a:r>
            <a:r>
              <a:rPr lang="it-IT" sz="2800" b="1" u="sng" dirty="0">
                <a:solidFill>
                  <a:srgbClr val="FF0000"/>
                </a:solidFill>
              </a:rPr>
              <a:t>. d)</a:t>
            </a:r>
            <a:r>
              <a:rPr lang="it-IT" sz="2800" b="1" dirty="0">
                <a:solidFill>
                  <a:srgbClr val="FF0000"/>
                </a:solidFill>
              </a:rPr>
              <a:t>	</a:t>
            </a:r>
            <a:r>
              <a:rPr lang="it-IT" sz="2800" dirty="0">
                <a:solidFill>
                  <a:srgbClr val="FF0000"/>
                </a:solidFill>
              </a:rPr>
              <a:t>	</a:t>
            </a:r>
            <a:r>
              <a:rPr lang="it-IT" dirty="0"/>
              <a:t>	</a:t>
            </a:r>
          </a:p>
          <a:p>
            <a:pPr algn="just">
              <a:lnSpc>
                <a:spcPct val="80000"/>
              </a:lnSpc>
              <a:spcBef>
                <a:spcPct val="50000"/>
              </a:spcBef>
              <a:buClr>
                <a:schemeClr val="tx2"/>
              </a:buClr>
              <a:buFont typeface="Webdings" pitchFamily="18" charset="2"/>
              <a:buNone/>
              <a:defRPr/>
            </a:pPr>
            <a:endParaRPr lang="it-IT" dirty="0"/>
          </a:p>
          <a:p>
            <a:pPr algn="just">
              <a:lnSpc>
                <a:spcPct val="80000"/>
              </a:lnSpc>
              <a:spcBef>
                <a:spcPct val="50000"/>
              </a:spcBef>
              <a:buClr>
                <a:schemeClr val="tx2"/>
              </a:buClr>
              <a:buFont typeface="Webdings" pitchFamily="18" charset="2"/>
              <a:buChar char="4"/>
              <a:defRPr/>
            </a:pPr>
            <a:r>
              <a:rPr lang="it-IT" sz="2800" dirty="0"/>
              <a:t>Servizi di trasporto collettivo</a:t>
            </a:r>
          </a:p>
          <a:p>
            <a:pPr algn="just">
              <a:lnSpc>
                <a:spcPct val="80000"/>
              </a:lnSpc>
              <a:spcBef>
                <a:spcPct val="50000"/>
              </a:spcBef>
              <a:buClr>
                <a:schemeClr val="tx2"/>
              </a:buClr>
              <a:buFont typeface="Webdings" pitchFamily="18" charset="2"/>
              <a:buChar char="4"/>
              <a:defRPr/>
            </a:pPr>
            <a:r>
              <a:rPr lang="it-IT" sz="2800" dirty="0"/>
              <a:t>Le prestazioni di servizi di trasporto collettivo devono essere offerte </a:t>
            </a:r>
            <a:r>
              <a:rPr lang="it-IT" sz="2800" u="sng" dirty="0">
                <a:solidFill>
                  <a:srgbClr val="FF0000"/>
                </a:solidFill>
                <a:effectLst>
                  <a:outerShdw blurRad="38100" dist="38100" dir="2700000" algn="tl">
                    <a:srgbClr val="C0C0C0"/>
                  </a:outerShdw>
                </a:effectLst>
              </a:rPr>
              <a:t>alla generalità o a categorie di dipendenti </a:t>
            </a:r>
            <a:r>
              <a:rPr lang="it-IT" dirty="0"/>
              <a:t>(altrimenti fringe benefit tassabile in capo al singolo lavoratore)</a:t>
            </a:r>
            <a:r>
              <a:rPr lang="it-IT" sz="2800" u="sng" dirty="0">
                <a:solidFill>
                  <a:srgbClr val="FF0000"/>
                </a:solidFill>
                <a:effectLst>
                  <a:outerShdw blurRad="38100" dist="38100" dir="2700000" algn="tl">
                    <a:srgbClr val="C0C0C0"/>
                  </a:outerShdw>
                </a:effectLst>
              </a:rPr>
              <a:t> </a:t>
            </a:r>
          </a:p>
          <a:p>
            <a:pPr algn="just">
              <a:lnSpc>
                <a:spcPct val="80000"/>
              </a:lnSpc>
              <a:spcBef>
                <a:spcPct val="50000"/>
              </a:spcBef>
              <a:buClr>
                <a:schemeClr val="tx2"/>
              </a:buClr>
              <a:buFont typeface="Webdings" pitchFamily="18" charset="2"/>
              <a:buChar char="4"/>
              <a:defRPr/>
            </a:pPr>
            <a:r>
              <a:rPr lang="it-IT" sz="2800" dirty="0"/>
              <a:t>Possono essere anche affidate a terzi in convenzione, compresi gli esercenti servizi pubblici </a:t>
            </a:r>
          </a:p>
          <a:p>
            <a:pPr algn="just">
              <a:lnSpc>
                <a:spcPct val="80000"/>
              </a:lnSpc>
              <a:spcBef>
                <a:spcPct val="50000"/>
              </a:spcBef>
              <a:buClr>
                <a:schemeClr val="tx2"/>
              </a:buClr>
              <a:buFont typeface="Webdings" pitchFamily="18" charset="2"/>
              <a:buChar char="4"/>
              <a:defRPr/>
            </a:pPr>
            <a:r>
              <a:rPr lang="it-IT" sz="2800" dirty="0"/>
              <a:t>Si deve erogare il servizio e non pagare ad es. l’abbonamento </a:t>
            </a:r>
            <a:r>
              <a:rPr lang="it-IT" dirty="0"/>
              <a:t>(altrimenti la somma è tassabile)</a:t>
            </a:r>
          </a:p>
          <a:p>
            <a:pPr algn="just">
              <a:lnSpc>
                <a:spcPct val="80000"/>
              </a:lnSpc>
              <a:spcBef>
                <a:spcPct val="50000"/>
              </a:spcBef>
              <a:buClr>
                <a:schemeClr val="tx2"/>
              </a:buClr>
              <a:buFont typeface="Webdings" pitchFamily="18" charset="2"/>
              <a:buChar char="4"/>
              <a:defRPr/>
            </a:pPr>
            <a:endParaRPr lang="it-IT" dirty="0">
              <a:latin typeface="Times New Roman" pitchFamily="18" charset="0"/>
            </a:endParaRPr>
          </a:p>
          <a:p>
            <a:pPr algn="just">
              <a:lnSpc>
                <a:spcPct val="80000"/>
              </a:lnSpc>
              <a:spcBef>
                <a:spcPct val="50000"/>
              </a:spcBef>
              <a:buClr>
                <a:schemeClr val="tx2"/>
              </a:buClr>
              <a:buFont typeface="Webdings" pitchFamily="18" charset="2"/>
              <a:buNone/>
              <a:defRPr/>
            </a:pPr>
            <a:endParaRPr lang="it-IT" sz="2800" dirty="0">
              <a:latin typeface="Times New Roman" pitchFamily="18" charset="0"/>
            </a:endParaRPr>
          </a:p>
          <a:p>
            <a:pPr algn="just">
              <a:lnSpc>
                <a:spcPct val="80000"/>
              </a:lnSpc>
              <a:spcBef>
                <a:spcPct val="50000"/>
              </a:spcBef>
              <a:buClr>
                <a:schemeClr val="tx2"/>
              </a:buClr>
              <a:buFont typeface="Webdings" pitchFamily="18" charset="2"/>
              <a:buNone/>
              <a:defRPr/>
            </a:pPr>
            <a:endParaRPr lang="it-IT" dirty="0">
              <a:latin typeface="Arial" charset="0"/>
            </a:endParaRPr>
          </a:p>
          <a:p>
            <a:pPr algn="just">
              <a:lnSpc>
                <a:spcPct val="80000"/>
              </a:lnSpc>
              <a:spcBef>
                <a:spcPct val="50000"/>
              </a:spcBef>
              <a:buClr>
                <a:schemeClr val="tx2"/>
              </a:buClr>
              <a:buFont typeface="Webdings" pitchFamily="18" charset="2"/>
              <a:buNone/>
              <a:defRPr/>
            </a:pPr>
            <a:endParaRPr lang="it-IT" dirty="0">
              <a:latin typeface="Arial" charset="0"/>
            </a:endParaRPr>
          </a:p>
          <a:p>
            <a:pPr algn="just">
              <a:lnSpc>
                <a:spcPct val="80000"/>
              </a:lnSpc>
              <a:spcBef>
                <a:spcPct val="50000"/>
              </a:spcBef>
              <a:buClr>
                <a:schemeClr val="tx2"/>
              </a:buClr>
              <a:buFont typeface="Webdings" pitchFamily="18" charset="2"/>
              <a:buNone/>
              <a:defRPr/>
            </a:pPr>
            <a:endParaRPr lang="it-IT" dirty="0">
              <a:latin typeface="Arial" charset="0"/>
            </a:endParaRPr>
          </a:p>
          <a:p>
            <a:pPr algn="just">
              <a:lnSpc>
                <a:spcPct val="80000"/>
              </a:lnSpc>
              <a:spcBef>
                <a:spcPct val="50000"/>
              </a:spcBef>
              <a:buClr>
                <a:schemeClr val="tx2"/>
              </a:buClr>
              <a:buFont typeface="Webdings" pitchFamily="18" charset="2"/>
              <a:buNone/>
              <a:defRPr/>
            </a:pPr>
            <a:endParaRPr lang="it-IT" dirty="0">
              <a:latin typeface="Arial" charset="0"/>
            </a:endParaRPr>
          </a:p>
        </p:txBody>
      </p:sp>
      <p:sp>
        <p:nvSpPr>
          <p:cNvPr id="22533" name="Text Box 5"/>
          <p:cNvSpPr txBox="1">
            <a:spLocks noChangeArrowheads="1"/>
          </p:cNvSpPr>
          <p:nvPr/>
        </p:nvSpPr>
        <p:spPr bwMode="auto">
          <a:xfrm>
            <a:off x="2711450" y="260351"/>
            <a:ext cx="70564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800" i="1" dirty="0">
                <a:latin typeface="Calibri "/>
              </a:rPr>
              <a:t>Non concorrono a formare il reddito:</a:t>
            </a:r>
          </a:p>
        </p:txBody>
      </p:sp>
      <p:sp>
        <p:nvSpPr>
          <p:cNvPr id="22534" name="AutoShape 9"/>
          <p:cNvSpPr>
            <a:spLocks noChangeArrowheads="1"/>
          </p:cNvSpPr>
          <p:nvPr/>
        </p:nvSpPr>
        <p:spPr bwMode="auto">
          <a:xfrm>
            <a:off x="5303837" y="5145088"/>
            <a:ext cx="5741533" cy="1484312"/>
          </a:xfrm>
          <a:prstGeom prst="plaque">
            <a:avLst>
              <a:gd name="adj" fmla="val 16667"/>
            </a:avLst>
          </a:prstGeom>
          <a:gradFill>
            <a:gsLst>
              <a:gs pos="0">
                <a:schemeClr val="accent3">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sz="2000" dirty="0">
                <a:latin typeface="+mn-lt"/>
              </a:rPr>
              <a:t>Tassate le erogazioni dirette sotto forma di </a:t>
            </a:r>
          </a:p>
          <a:p>
            <a:pPr algn="ctr" eaLnBrk="1" hangingPunct="1"/>
            <a:r>
              <a:rPr lang="it-IT" altLang="it-IT" sz="2000" dirty="0">
                <a:latin typeface="+mn-lt"/>
              </a:rPr>
              <a:t>indennità sostitutive corrisposte per il servizio o </a:t>
            </a:r>
          </a:p>
          <a:p>
            <a:pPr algn="ctr" eaLnBrk="1" hangingPunct="1"/>
            <a:r>
              <a:rPr lang="it-IT" altLang="it-IT" sz="2000" dirty="0">
                <a:latin typeface="+mn-lt"/>
              </a:rPr>
              <a:t>a titolo di rimborsi di tessere di </a:t>
            </a:r>
          </a:p>
          <a:p>
            <a:pPr algn="ctr" eaLnBrk="1" hangingPunct="1"/>
            <a:r>
              <a:rPr lang="it-IT" altLang="it-IT" sz="2000" dirty="0">
                <a:latin typeface="+mn-lt"/>
              </a:rPr>
              <a:t>abbonamento del trasposto pubblico </a:t>
            </a:r>
          </a:p>
          <a:p>
            <a:pPr algn="ctr" eaLnBrk="1" hangingPunct="1"/>
            <a:r>
              <a:rPr lang="it-IT" altLang="it-IT" sz="2000" dirty="0">
                <a:solidFill>
                  <a:srgbClr val="0000CC"/>
                </a:solidFill>
                <a:latin typeface="+mn-lt"/>
              </a:rPr>
              <a:t>(Risoluzione n. 95/E del 21 marzo 2002)</a:t>
            </a:r>
          </a:p>
        </p:txBody>
      </p:sp>
    </p:spTree>
    <p:extLst>
      <p:ext uri="{BB962C8B-B14F-4D97-AF65-F5344CB8AC3E}">
        <p14:creationId xmlns:p14="http://schemas.microsoft.com/office/powerpoint/2010/main" val="3260548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nSpc>
                <a:spcPct val="115000"/>
              </a:lnSpc>
              <a:spcAft>
                <a:spcPts val="0"/>
              </a:spcAft>
            </a:pPr>
            <a:r>
              <a:rPr lang="it-IT" dirty="0">
                <a:effectLst/>
                <a:latin typeface="Calibri" panose="020F0502020204030204" pitchFamily="34" charset="0"/>
                <a:ea typeface="Calibri" panose="020F0502020204030204" pitchFamily="34" charset="0"/>
                <a:cs typeface="Times New Roman" panose="02020603050405020304" pitchFamily="18" charset="0"/>
              </a:rPr>
              <a:t>Le condizioni che agevolano e ostacolano il welfare in azienda </a:t>
            </a:r>
            <a:br>
              <a:rPr lang="it-IT"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egnaposto contenuto 2"/>
          <p:cNvSpPr>
            <a:spLocks noGrp="1"/>
          </p:cNvSpPr>
          <p:nvPr>
            <p:ph idx="1"/>
          </p:nvPr>
        </p:nvSpPr>
        <p:spPr>
          <a:xfrm>
            <a:off x="838200" y="1492624"/>
            <a:ext cx="10515600" cy="5109881"/>
          </a:xfrm>
        </p:spPr>
        <p:txBody>
          <a:bodyPr>
            <a:normAutofit lnSpcReduction="10000"/>
          </a:bodyPr>
          <a:lstStyle/>
          <a:p>
            <a:pPr marL="0" indent="0">
              <a:buNone/>
            </a:pPr>
            <a:r>
              <a:rPr lang="it-IT" dirty="0"/>
              <a:t>Al di là dei principi costituzionali, nel nostro ordinamento </a:t>
            </a:r>
            <a:r>
              <a:rPr lang="it-IT" i="1" dirty="0"/>
              <a:t>«il tema del welfare aziendale non è inserito all’interno  di  un  quadro  normativo  ben  definito,  esso  infatti,  presenta  un  profilo  disorganico  ed  è riconducibile  ad  ambiti  normativi  diversificati.  Tale  inquadramento,  può  condurre  a  situazioni contraddittorie e poco chiare rispetto alle modalità di applicazione e ai relativi vantaggi fiscali che potrebbero derivare dall’applicazione della normativa in materia; queste ragioni possono costituire una barriera verso l’adozione di tali politiche da parte dell’azienda» </a:t>
            </a:r>
          </a:p>
          <a:p>
            <a:pPr marL="0" indent="0">
              <a:buNone/>
            </a:pPr>
            <a:r>
              <a:rPr lang="it-IT" sz="1600" i="1" dirty="0"/>
              <a:t>Centro  di  Ricerche sulla  Gestione  dell’Assistenza  sanitaria  e  Sociale  (CERGAS),  “Il  welfare aziendale  contrattuale in  Italia”, rapporto finale 30 giugno 2014, pp. 19-20. </a:t>
            </a:r>
          </a:p>
          <a:p>
            <a:pPr marL="0" indent="0">
              <a:buNone/>
            </a:pPr>
            <a:r>
              <a:rPr lang="it-IT" dirty="0">
                <a:solidFill>
                  <a:srgbClr val="FF0000"/>
                </a:solidFill>
              </a:rPr>
              <a:t>Dunque, il welfare aziendale è un fenomeno che, sotto il profilo giuridico, si presenta disorganico e asistematico, essendo attribuibile a diversi ed eterogenei ambiti normativi.</a:t>
            </a:r>
            <a:r>
              <a:rPr lang="it-IT" dirty="0"/>
              <a:t> </a:t>
            </a:r>
          </a:p>
        </p:txBody>
      </p:sp>
    </p:spTree>
    <p:extLst>
      <p:ext uri="{BB962C8B-B14F-4D97-AF65-F5344CB8AC3E}">
        <p14:creationId xmlns:p14="http://schemas.microsoft.com/office/powerpoint/2010/main" val="13539376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altLang="it-IT" sz="2800" i="1" dirty="0">
                <a:solidFill>
                  <a:srgbClr val="FF0000"/>
                </a:solidFill>
                <a:latin typeface="Calibri "/>
              </a:rPr>
              <a:t>Non concorrono a formare il reddito:</a:t>
            </a:r>
            <a:endParaRPr lang="it-IT" sz="2800" dirty="0">
              <a:solidFill>
                <a:srgbClr val="FF0000"/>
              </a:solidFill>
            </a:endParaRPr>
          </a:p>
        </p:txBody>
      </p:sp>
      <p:sp>
        <p:nvSpPr>
          <p:cNvPr id="3" name="Segnaposto contenuto 2"/>
          <p:cNvSpPr>
            <a:spLocks noGrp="1"/>
          </p:cNvSpPr>
          <p:nvPr>
            <p:ph idx="1"/>
          </p:nvPr>
        </p:nvSpPr>
        <p:spPr/>
        <p:txBody>
          <a:bodyPr/>
          <a:lstStyle/>
          <a:p>
            <a:pPr marL="0" indent="0">
              <a:buNone/>
            </a:pPr>
            <a:r>
              <a:rPr lang="it-IT" dirty="0"/>
              <a:t>« d-bis) le somme erogate o rimborsate alla generalità o a categorie di dipendenti dal datore di lavoro o le spese da quest'ultimo direttamente sostenute, volontariamente o in conformità a disposizioni di contratto, di accordo o di regolamento aziendale, per l'acquisto degli abbonamenti per il trasporto pubblico locale, regionale e interregionale del dipendente e dei familiari indicati nell'articolo 12 che si trovano nelle condizioni previste nel comma 2 del medesimo articolo 12; ».</a:t>
            </a:r>
          </a:p>
        </p:txBody>
      </p:sp>
      <p:sp>
        <p:nvSpPr>
          <p:cNvPr id="4" name="Stella a 32 punte 3"/>
          <p:cNvSpPr/>
          <p:nvPr/>
        </p:nvSpPr>
        <p:spPr>
          <a:xfrm>
            <a:off x="7366715" y="4855335"/>
            <a:ext cx="4224271" cy="1777285"/>
          </a:xfrm>
          <a:prstGeom prst="star32">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rgbClr val="FF0000"/>
                </a:solidFill>
              </a:rPr>
              <a:t>Novità Legge di Bilancio 2018.</a:t>
            </a:r>
          </a:p>
          <a:p>
            <a:pPr algn="ctr"/>
            <a:r>
              <a:rPr lang="it-IT" b="1" dirty="0">
                <a:solidFill>
                  <a:srgbClr val="FF0000"/>
                </a:solidFill>
              </a:rPr>
              <a:t>Legge 205/2017</a:t>
            </a:r>
          </a:p>
          <a:p>
            <a:pPr algn="ctr"/>
            <a:r>
              <a:rPr lang="it-IT" b="1" dirty="0">
                <a:solidFill>
                  <a:srgbClr val="FF0000"/>
                </a:solidFill>
              </a:rPr>
              <a:t>(comma 28)</a:t>
            </a:r>
          </a:p>
        </p:txBody>
      </p:sp>
    </p:spTree>
    <p:extLst>
      <p:ext uri="{BB962C8B-B14F-4D97-AF65-F5344CB8AC3E}">
        <p14:creationId xmlns:p14="http://schemas.microsoft.com/office/powerpoint/2010/main" val="301812418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(Nuova) lettera d-bis</a:t>
            </a:r>
            <a:br>
              <a:rPr lang="it-IT" dirty="0"/>
            </a:br>
            <a:endParaRPr lang="it-IT" dirty="0"/>
          </a:p>
        </p:txBody>
      </p:sp>
      <p:sp>
        <p:nvSpPr>
          <p:cNvPr id="3" name="Segnaposto contenuto 2"/>
          <p:cNvSpPr>
            <a:spLocks noGrp="1"/>
          </p:cNvSpPr>
          <p:nvPr>
            <p:ph idx="1"/>
          </p:nvPr>
        </p:nvSpPr>
        <p:spPr>
          <a:xfrm>
            <a:off x="838200" y="1069145"/>
            <a:ext cx="10515600" cy="5107818"/>
          </a:xfrm>
        </p:spPr>
        <p:txBody>
          <a:bodyPr/>
          <a:lstStyle/>
          <a:p>
            <a:pPr marL="0" indent="0">
              <a:buNone/>
            </a:pPr>
            <a:r>
              <a:rPr lang="it-IT" dirty="0">
                <a:solidFill>
                  <a:srgbClr val="FF0000"/>
                </a:solidFill>
              </a:rPr>
              <a:t>Spese di trasporto per il dipendente e/o i familiari.</a:t>
            </a:r>
          </a:p>
          <a:p>
            <a:pPr marL="0" indent="0">
              <a:buNone/>
            </a:pPr>
            <a:endParaRPr lang="it-IT" dirty="0">
              <a:solidFill>
                <a:srgbClr val="FF0000"/>
              </a:solidFill>
            </a:endParaRPr>
          </a:p>
          <a:p>
            <a:pPr marL="0" indent="0">
              <a:buNone/>
            </a:pPr>
            <a:r>
              <a:rPr lang="it-IT" dirty="0">
                <a:solidFill>
                  <a:srgbClr val="FF0000"/>
                </a:solidFill>
              </a:rPr>
              <a:t>Massima «libertà d’azione»</a:t>
            </a:r>
          </a:p>
          <a:p>
            <a:pPr marL="0" indent="0">
              <a:buNone/>
            </a:pPr>
            <a:r>
              <a:rPr lang="it-IT" dirty="0"/>
              <a:t>Infatti:</a:t>
            </a:r>
          </a:p>
          <a:p>
            <a:pPr marL="0" indent="0">
              <a:buNone/>
            </a:pPr>
            <a:r>
              <a:rPr lang="it-IT" dirty="0"/>
              <a:t>1) Si possono dare somme al dipendente o sostenere direttamente il costo del servizio offerto</a:t>
            </a:r>
          </a:p>
          <a:p>
            <a:pPr marL="0" indent="0">
              <a:buNone/>
            </a:pPr>
            <a:r>
              <a:rPr lang="it-IT" dirty="0"/>
              <a:t>2) La fonte istitutiva può essere:</a:t>
            </a:r>
          </a:p>
          <a:p>
            <a:pPr marL="0" indent="0">
              <a:buNone/>
            </a:pPr>
            <a:r>
              <a:rPr lang="it-IT" dirty="0"/>
              <a:t>	- negoziale (contratto, accordo)</a:t>
            </a:r>
          </a:p>
          <a:p>
            <a:pPr marL="0" indent="0">
              <a:buNone/>
            </a:pPr>
            <a:r>
              <a:rPr lang="it-IT" dirty="0"/>
              <a:t>	- negoziale unilaterale (regolamento aziendale)</a:t>
            </a:r>
          </a:p>
          <a:p>
            <a:pPr marL="0" indent="0">
              <a:buNone/>
            </a:pPr>
            <a:r>
              <a:rPr lang="it-IT" dirty="0"/>
              <a:t>	- unilaterale (volontà del DDL)</a:t>
            </a:r>
          </a:p>
        </p:txBody>
      </p:sp>
    </p:spTree>
    <p:extLst>
      <p:ext uri="{BB962C8B-B14F-4D97-AF65-F5344CB8AC3E}">
        <p14:creationId xmlns:p14="http://schemas.microsoft.com/office/powerpoint/2010/main" val="7354621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r>
              <a:rPr lang="it-IT" sz="3200" dirty="0">
                <a:solidFill>
                  <a:srgbClr val="FF0000"/>
                </a:solidFill>
              </a:rPr>
              <a:t>I benefits (opere e servizi) che integrano il concetto di Welfare in senso stretto</a:t>
            </a:r>
          </a:p>
          <a:p>
            <a:pPr marL="0" indent="0">
              <a:buNone/>
            </a:pPr>
            <a:endParaRPr lang="it-IT" dirty="0"/>
          </a:p>
          <a:p>
            <a:pPr marL="0" indent="0" algn="ctr">
              <a:buNone/>
            </a:pPr>
            <a:r>
              <a:rPr lang="it-IT" dirty="0"/>
              <a:t>Le lettere f), f-bis), f-ter, f-quater del comma 2 dell’art.51</a:t>
            </a:r>
          </a:p>
        </p:txBody>
      </p:sp>
    </p:spTree>
    <p:extLst>
      <p:ext uri="{BB962C8B-B14F-4D97-AF65-F5344CB8AC3E}">
        <p14:creationId xmlns:p14="http://schemas.microsoft.com/office/powerpoint/2010/main" val="141424805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xfrm>
            <a:off x="1524000" y="2438400"/>
            <a:ext cx="9144000" cy="3733800"/>
          </a:xfrm>
        </p:spPr>
        <p:txBody>
          <a:bodyPr/>
          <a:lstStyle/>
          <a:p>
            <a:pPr eaLnBrk="1" hangingPunct="1"/>
            <a:endParaRPr lang="it-IT" altLang="it-IT"/>
          </a:p>
          <a:p>
            <a:pPr eaLnBrk="1" hangingPunct="1">
              <a:buFontTx/>
              <a:buNone/>
            </a:pPr>
            <a:endParaRPr lang="it-IT" altLang="it-IT"/>
          </a:p>
          <a:p>
            <a:pPr eaLnBrk="1" hangingPunct="1">
              <a:buFontTx/>
              <a:buNone/>
            </a:pPr>
            <a:endParaRPr lang="it-IT" altLang="it-IT"/>
          </a:p>
          <a:p>
            <a:pPr eaLnBrk="1" hangingPunct="1"/>
            <a:endParaRPr lang="it-IT" altLang="it-IT"/>
          </a:p>
          <a:p>
            <a:pPr eaLnBrk="1" hangingPunct="1"/>
            <a:endParaRPr lang="it-IT" altLang="it-IT"/>
          </a:p>
        </p:txBody>
      </p:sp>
      <p:sp>
        <p:nvSpPr>
          <p:cNvPr id="23555" name="Text Box 3"/>
          <p:cNvSpPr txBox="1">
            <a:spLocks noChangeArrowheads="1"/>
          </p:cNvSpPr>
          <p:nvPr/>
        </p:nvSpPr>
        <p:spPr bwMode="auto">
          <a:xfrm>
            <a:off x="1905000" y="28956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it-IT" altLang="it-IT" sz="2400">
              <a:latin typeface="Times New Roman" panose="02020603050405020304" pitchFamily="18" charset="0"/>
            </a:endParaRPr>
          </a:p>
        </p:txBody>
      </p:sp>
      <p:sp>
        <p:nvSpPr>
          <p:cNvPr id="49156" name="Text Box 4"/>
          <p:cNvSpPr txBox="1">
            <a:spLocks noChangeArrowheads="1"/>
          </p:cNvSpPr>
          <p:nvPr/>
        </p:nvSpPr>
        <p:spPr bwMode="auto">
          <a:xfrm>
            <a:off x="638629" y="836613"/>
            <a:ext cx="9849985" cy="5416868"/>
          </a:xfrm>
          <a:prstGeom prst="rect">
            <a:avLst/>
          </a:prstGeom>
          <a:noFill/>
          <a:ln w="9525">
            <a:noFill/>
            <a:miter lim="800000"/>
            <a:headEnd/>
            <a:tailEnd/>
          </a:ln>
          <a:effectLst/>
        </p:spPr>
        <p:txBody>
          <a:bodyPr wrap="square">
            <a:spAutoFit/>
          </a:bodyPr>
          <a:lstStyle/>
          <a:p>
            <a:pPr>
              <a:spcBef>
                <a:spcPct val="50000"/>
              </a:spcBef>
              <a:defRPr/>
            </a:pPr>
            <a:r>
              <a:rPr lang="it-IT" sz="2800" b="1" dirty="0">
                <a:solidFill>
                  <a:srgbClr val="FF0000"/>
                </a:solidFill>
                <a:effectLst>
                  <a:outerShdw blurRad="38100" dist="38100" dir="2700000" algn="tl">
                    <a:srgbClr val="C0C0C0"/>
                  </a:outerShdw>
                </a:effectLst>
              </a:rPr>
              <a:t>articolo 51, comma 2, </a:t>
            </a:r>
            <a:r>
              <a:rPr lang="it-IT" sz="2800" b="1" dirty="0" err="1">
                <a:solidFill>
                  <a:srgbClr val="FF0000"/>
                </a:solidFill>
                <a:effectLst>
                  <a:outerShdw blurRad="38100" dist="38100" dir="2700000" algn="tl">
                    <a:srgbClr val="C0C0C0"/>
                  </a:outerShdw>
                </a:effectLst>
              </a:rPr>
              <a:t>lett</a:t>
            </a:r>
            <a:r>
              <a:rPr lang="it-IT" sz="2800" b="1" dirty="0">
                <a:solidFill>
                  <a:srgbClr val="FF0000"/>
                </a:solidFill>
                <a:effectLst>
                  <a:outerShdw blurRad="38100" dist="38100" dir="2700000" algn="tl">
                    <a:srgbClr val="C0C0C0"/>
                  </a:outerShdw>
                </a:effectLst>
              </a:rPr>
              <a:t>. f</a:t>
            </a:r>
            <a:r>
              <a:rPr lang="it-IT" sz="2800" b="1" dirty="0">
                <a:solidFill>
                  <a:srgbClr val="FF0000"/>
                </a:solidFill>
              </a:rPr>
              <a:t> )</a:t>
            </a:r>
            <a:r>
              <a:rPr lang="it-IT" sz="2800" dirty="0">
                <a:solidFill>
                  <a:srgbClr val="FF0000"/>
                </a:solidFill>
              </a:rPr>
              <a:t>	</a:t>
            </a:r>
          </a:p>
          <a:p>
            <a:pPr>
              <a:spcBef>
                <a:spcPct val="50000"/>
              </a:spcBef>
              <a:defRPr/>
            </a:pPr>
            <a:r>
              <a:rPr lang="it-IT" sz="2800" u="sng" dirty="0">
                <a:solidFill>
                  <a:srgbClr val="FF0000"/>
                </a:solidFill>
                <a:effectLst>
                  <a:outerShdw blurRad="38100" dist="38100" dir="2700000" algn="tl">
                    <a:srgbClr val="C0C0C0"/>
                  </a:outerShdw>
                </a:effectLst>
              </a:rPr>
              <a:t>Utilizzazione</a:t>
            </a:r>
            <a:r>
              <a:rPr lang="it-IT" sz="2800" dirty="0"/>
              <a:t> di opere e servizi erogati dal datore per finalità di educazione, istruzione o ricreazione, assistenza sociale e sanitaria o culto. </a:t>
            </a:r>
            <a:r>
              <a:rPr lang="it-IT" sz="2400" dirty="0">
                <a:solidFill>
                  <a:srgbClr val="FF0000"/>
                </a:solidFill>
              </a:rPr>
              <a:t>(art. 100, comma 1 TUIR)</a:t>
            </a:r>
          </a:p>
          <a:p>
            <a:pPr algn="just">
              <a:lnSpc>
                <a:spcPct val="80000"/>
              </a:lnSpc>
              <a:spcBef>
                <a:spcPct val="50000"/>
              </a:spcBef>
              <a:buClr>
                <a:schemeClr val="tx2"/>
              </a:buClr>
              <a:buFont typeface="Webdings" pitchFamily="18" charset="2"/>
              <a:buNone/>
              <a:defRPr/>
            </a:pPr>
            <a:endParaRPr lang="it-IT" sz="2000" dirty="0"/>
          </a:p>
          <a:p>
            <a:pPr algn="just">
              <a:lnSpc>
                <a:spcPct val="80000"/>
              </a:lnSpc>
              <a:spcBef>
                <a:spcPct val="50000"/>
              </a:spcBef>
              <a:buClr>
                <a:schemeClr val="tx2"/>
              </a:buClr>
              <a:buFont typeface="Webdings" pitchFamily="18" charset="2"/>
              <a:buNone/>
              <a:defRPr/>
            </a:pPr>
            <a:endParaRPr lang="it-IT" sz="2000" dirty="0"/>
          </a:p>
          <a:p>
            <a:pPr algn="just">
              <a:lnSpc>
                <a:spcPct val="80000"/>
              </a:lnSpc>
              <a:spcBef>
                <a:spcPct val="50000"/>
              </a:spcBef>
              <a:buClr>
                <a:schemeClr val="tx2"/>
              </a:buClr>
              <a:buFont typeface="Webdings" pitchFamily="18" charset="2"/>
              <a:buNone/>
              <a:defRPr/>
            </a:pPr>
            <a:endParaRPr lang="it-IT" sz="2000" dirty="0"/>
          </a:p>
          <a:p>
            <a:pPr algn="just">
              <a:lnSpc>
                <a:spcPct val="80000"/>
              </a:lnSpc>
              <a:spcBef>
                <a:spcPct val="50000"/>
              </a:spcBef>
              <a:buClr>
                <a:schemeClr val="tx2"/>
              </a:buClr>
              <a:buFont typeface="Webdings" pitchFamily="18" charset="2"/>
              <a:buNone/>
              <a:defRPr/>
            </a:pPr>
            <a:endParaRPr lang="it-IT" sz="2000" dirty="0"/>
          </a:p>
          <a:p>
            <a:pPr algn="just">
              <a:lnSpc>
                <a:spcPct val="80000"/>
              </a:lnSpc>
              <a:spcBef>
                <a:spcPct val="50000"/>
              </a:spcBef>
              <a:buClr>
                <a:schemeClr val="tx2"/>
              </a:buClr>
              <a:buFont typeface="Webdings" pitchFamily="18" charset="2"/>
              <a:buNone/>
              <a:defRPr/>
            </a:pPr>
            <a:r>
              <a:rPr lang="it-IT" sz="2000" dirty="0"/>
              <a:t>Le prestazioni non costituiscono per il dipendente compenso in natura e, pertanto, </a:t>
            </a:r>
            <a:r>
              <a:rPr lang="it-IT" sz="2000" b="1" u="sng" dirty="0">
                <a:solidFill>
                  <a:srgbClr val="FF0000"/>
                </a:solidFill>
                <a:effectLst>
                  <a:outerShdw blurRad="38100" dist="38100" dir="2700000" algn="tl">
                    <a:srgbClr val="C0C0C0"/>
                  </a:outerShdw>
                </a:effectLst>
              </a:rPr>
              <a:t>non concorrono in alcun modo alla formazione del suo reddito</a:t>
            </a:r>
            <a:r>
              <a:rPr lang="it-IT" sz="2000" dirty="0"/>
              <a:t> </a:t>
            </a:r>
          </a:p>
          <a:p>
            <a:pPr algn="just">
              <a:lnSpc>
                <a:spcPct val="80000"/>
              </a:lnSpc>
              <a:spcBef>
                <a:spcPct val="50000"/>
              </a:spcBef>
              <a:buClr>
                <a:schemeClr val="tx2"/>
              </a:buClr>
              <a:buFont typeface="Webdings" pitchFamily="18" charset="2"/>
              <a:buNone/>
              <a:defRPr/>
            </a:pPr>
            <a:r>
              <a:rPr lang="it-IT" sz="2000" dirty="0"/>
              <a:t>(</a:t>
            </a:r>
            <a:r>
              <a:rPr lang="it-IT" sz="2000" b="1" dirty="0">
                <a:solidFill>
                  <a:schemeClr val="folHlink"/>
                </a:solidFill>
                <a:effectLst>
                  <a:outerShdw blurRad="38100" dist="38100" dir="2700000" algn="tl">
                    <a:srgbClr val="C0C0C0"/>
                  </a:outerShdw>
                </a:effectLst>
              </a:rPr>
              <a:t>ad esempio:</a:t>
            </a:r>
            <a:r>
              <a:rPr lang="it-IT" sz="2000" dirty="0"/>
              <a:t> le prestazioni sanitarie erogate dal datore presso ambulatori dell’azienda, utilizzo di impianti sportivi o ricreativi, concessione di biglietti e abbonamenti teatro cinema, corsi di istruzione a contenuto extra professionale </a:t>
            </a:r>
            <a:r>
              <a:rPr lang="it-IT" sz="2000" dirty="0" err="1"/>
              <a:t>ecc</a:t>
            </a:r>
            <a:r>
              <a:rPr lang="it-IT" sz="2000" dirty="0"/>
              <a:t>…..), anche se non offerti direttamente dal datore, ma tramite convenzioni con terzi. Vedi anche </a:t>
            </a:r>
            <a:r>
              <a:rPr lang="it-IT" u="sng" dirty="0">
                <a:solidFill>
                  <a:schemeClr val="accent2"/>
                </a:solidFill>
              </a:rPr>
              <a:t>Risoluzione n. 34/E del 10/3/2004</a:t>
            </a:r>
            <a:r>
              <a:rPr lang="it-IT" dirty="0"/>
              <a:t> </a:t>
            </a:r>
          </a:p>
        </p:txBody>
      </p:sp>
      <p:sp>
        <p:nvSpPr>
          <p:cNvPr id="23557" name="Text Box 5"/>
          <p:cNvSpPr txBox="1">
            <a:spLocks noChangeArrowheads="1"/>
          </p:cNvSpPr>
          <p:nvPr/>
        </p:nvSpPr>
        <p:spPr bwMode="auto">
          <a:xfrm>
            <a:off x="2711450" y="260351"/>
            <a:ext cx="70564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800" i="1" dirty="0">
                <a:latin typeface="+mn-lt"/>
              </a:rPr>
              <a:t>Non concorrono a formare il reddito:</a:t>
            </a:r>
          </a:p>
        </p:txBody>
      </p:sp>
      <p:sp>
        <p:nvSpPr>
          <p:cNvPr id="23558" name="AutoShape 8"/>
          <p:cNvSpPr>
            <a:spLocks noChangeArrowheads="1"/>
          </p:cNvSpPr>
          <p:nvPr/>
        </p:nvSpPr>
        <p:spPr bwMode="auto">
          <a:xfrm>
            <a:off x="6096000" y="2381251"/>
            <a:ext cx="4248150" cy="1839913"/>
          </a:xfrm>
          <a:prstGeom prst="irregularSeal1">
            <a:avLst/>
          </a:prstGeom>
          <a:gradFill>
            <a:gsLst>
              <a:gs pos="0">
                <a:schemeClr val="accent3">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sz="1400" dirty="0">
                <a:latin typeface="+mn-lt"/>
              </a:rPr>
              <a:t>Anche a favore dei familiari </a:t>
            </a:r>
          </a:p>
          <a:p>
            <a:pPr algn="ctr" eaLnBrk="1" hangingPunct="1"/>
            <a:r>
              <a:rPr lang="it-IT" altLang="it-IT" sz="1400" dirty="0">
                <a:latin typeface="+mn-lt"/>
              </a:rPr>
              <a:t>del dipendente, </a:t>
            </a:r>
          </a:p>
          <a:p>
            <a:pPr algn="ctr" eaLnBrk="1" hangingPunct="1"/>
            <a:r>
              <a:rPr lang="it-IT" altLang="it-IT" sz="1400" dirty="0">
                <a:latin typeface="+mn-lt"/>
              </a:rPr>
              <a:t>anche se non a carico</a:t>
            </a:r>
          </a:p>
        </p:txBody>
      </p:sp>
    </p:spTree>
    <p:extLst>
      <p:ext uri="{BB962C8B-B14F-4D97-AF65-F5344CB8AC3E}">
        <p14:creationId xmlns:p14="http://schemas.microsoft.com/office/powerpoint/2010/main" val="39579729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olo 4"/>
          <p:cNvSpPr>
            <a:spLocks noGrp="1"/>
          </p:cNvSpPr>
          <p:nvPr>
            <p:ph type="title"/>
          </p:nvPr>
        </p:nvSpPr>
        <p:spPr>
          <a:xfrm>
            <a:off x="798286" y="41505"/>
            <a:ext cx="10377714" cy="1000125"/>
          </a:xfrm>
        </p:spPr>
        <p:txBody>
          <a:bodyPr/>
          <a:lstStyle/>
          <a:p>
            <a:r>
              <a:rPr lang="it-IT" altLang="it-IT" sz="2800" dirty="0"/>
              <a:t>Oneri di utilità sociale - lettera f) </a:t>
            </a:r>
          </a:p>
        </p:txBody>
      </p:sp>
      <p:sp>
        <p:nvSpPr>
          <p:cNvPr id="6" name="Segnaposto testo 5"/>
          <p:cNvSpPr>
            <a:spLocks noGrp="1"/>
          </p:cNvSpPr>
          <p:nvPr>
            <p:ph type="body" idx="1"/>
          </p:nvPr>
        </p:nvSpPr>
        <p:spPr>
          <a:xfrm>
            <a:off x="798286" y="864621"/>
            <a:ext cx="3672113" cy="482146"/>
          </a:xfrm>
        </p:spPr>
        <p:txBody>
          <a:bodyPr>
            <a:normAutofit fontScale="70000" lnSpcReduction="20000"/>
          </a:bodyPr>
          <a:lstStyle/>
          <a:p>
            <a:pPr>
              <a:defRPr/>
            </a:pPr>
            <a:r>
              <a:rPr lang="it-IT" sz="3600" dirty="0"/>
              <a:t>NEW</a:t>
            </a:r>
            <a:r>
              <a:rPr lang="it-IT" dirty="0"/>
              <a:t>    </a:t>
            </a:r>
            <a:r>
              <a:rPr lang="it-IT" b="0" dirty="0"/>
              <a:t>(comma 190 legge 190/2014)</a:t>
            </a:r>
          </a:p>
        </p:txBody>
      </p:sp>
      <p:sp>
        <p:nvSpPr>
          <p:cNvPr id="24580" name="Segnaposto contenuto 6"/>
          <p:cNvSpPr>
            <a:spLocks noGrp="1"/>
          </p:cNvSpPr>
          <p:nvPr>
            <p:ph sz="half" idx="2"/>
          </p:nvPr>
        </p:nvSpPr>
        <p:spPr>
          <a:xfrm>
            <a:off x="508000" y="1500188"/>
            <a:ext cx="5302250" cy="5357812"/>
          </a:xfrm>
        </p:spPr>
        <p:txBody>
          <a:bodyPr/>
          <a:lstStyle/>
          <a:p>
            <a:pPr>
              <a:buFontTx/>
              <a:buNone/>
            </a:pPr>
            <a:r>
              <a:rPr lang="it-IT" altLang="it-IT" dirty="0"/>
              <a:t>	f</a:t>
            </a:r>
            <a:r>
              <a:rPr lang="it-IT" altLang="it-IT" sz="2000" dirty="0"/>
              <a:t>) l'utilizzazione delle opere e dei servizi riconosciuti dal datore di lavoro volontariamente </a:t>
            </a:r>
            <a:r>
              <a:rPr lang="it-IT" altLang="it-IT" sz="2000" dirty="0">
                <a:solidFill>
                  <a:srgbClr val="FF0000"/>
                </a:solidFill>
              </a:rPr>
              <a:t>o in conformità a disposizioni di contratto o di accordo o di regolamento aziendale (*)</a:t>
            </a:r>
            <a:r>
              <a:rPr lang="it-IT" altLang="it-IT" sz="2000" dirty="0"/>
              <a:t>, offerti alla generalità dei dipendenti o a categorie di dipendenti e ai familiari indicati nell'articolo 12 per le finalità di cui al </a:t>
            </a:r>
            <a:r>
              <a:rPr lang="it-IT" altLang="it-IT" sz="2000" dirty="0">
                <a:solidFill>
                  <a:srgbClr val="FF0000"/>
                </a:solidFill>
              </a:rPr>
              <a:t>comma 1 dell'articolo 100;</a:t>
            </a:r>
          </a:p>
          <a:p>
            <a:pPr>
              <a:buFontTx/>
              <a:buNone/>
            </a:pPr>
            <a:endParaRPr lang="it-IT" altLang="it-IT" sz="2000" dirty="0"/>
          </a:p>
          <a:p>
            <a:pPr>
              <a:buFontTx/>
              <a:buNone/>
            </a:pPr>
            <a:endParaRPr lang="it-IT" altLang="it-IT" sz="2000" dirty="0"/>
          </a:p>
          <a:p>
            <a:pPr>
              <a:buFontTx/>
              <a:buNone/>
            </a:pPr>
            <a:r>
              <a:rPr lang="it-IT" altLang="it-IT" sz="2000" i="1" dirty="0">
                <a:solidFill>
                  <a:srgbClr val="FF0000"/>
                </a:solidFill>
              </a:rPr>
              <a:t>(*) vedi slide successiva</a:t>
            </a:r>
          </a:p>
          <a:p>
            <a:endParaRPr lang="it-IT" altLang="it-IT" dirty="0"/>
          </a:p>
        </p:txBody>
      </p:sp>
      <p:sp>
        <p:nvSpPr>
          <p:cNvPr id="24581" name="Segnaposto testo 7"/>
          <p:cNvSpPr>
            <a:spLocks noGrp="1"/>
          </p:cNvSpPr>
          <p:nvPr>
            <p:ph type="body" sz="quarter" idx="3"/>
          </p:nvPr>
        </p:nvSpPr>
        <p:spPr>
          <a:xfrm>
            <a:off x="6953250" y="785813"/>
            <a:ext cx="3714750" cy="639762"/>
          </a:xfrm>
        </p:spPr>
        <p:txBody>
          <a:bodyPr>
            <a:normAutofit/>
          </a:bodyPr>
          <a:lstStyle/>
          <a:p>
            <a:r>
              <a:rPr lang="it-IT" altLang="it-IT" sz="2800" dirty="0"/>
              <a:t>OLD</a:t>
            </a:r>
          </a:p>
        </p:txBody>
      </p:sp>
      <p:sp>
        <p:nvSpPr>
          <p:cNvPr id="24582" name="Segnaposto contenuto 8"/>
          <p:cNvSpPr>
            <a:spLocks noGrp="1"/>
          </p:cNvSpPr>
          <p:nvPr>
            <p:ph sz="quarter" idx="4"/>
          </p:nvPr>
        </p:nvSpPr>
        <p:spPr>
          <a:xfrm>
            <a:off x="6381751" y="1500188"/>
            <a:ext cx="4852306" cy="4714875"/>
          </a:xfrm>
        </p:spPr>
        <p:txBody>
          <a:bodyPr/>
          <a:lstStyle/>
          <a:p>
            <a:pPr>
              <a:buFontTx/>
              <a:buNone/>
            </a:pPr>
            <a:r>
              <a:rPr lang="it-IT" altLang="it-IT" sz="2000" dirty="0"/>
              <a:t>	f) l'utilizzazione delle opere e dei servizi di cui al comma 1 dell'articolo 100 da parte dei dipendenti e dei soggetti indicati nell'articolo 13;</a:t>
            </a:r>
          </a:p>
          <a:p>
            <a:pPr>
              <a:buFontTx/>
              <a:buNone/>
            </a:pPr>
            <a:r>
              <a:rPr lang="it-IT" altLang="it-IT" dirty="0"/>
              <a:t/>
            </a:r>
            <a:br>
              <a:rPr lang="it-IT" altLang="it-IT" dirty="0"/>
            </a:br>
            <a:endParaRPr lang="it-IT" altLang="it-IT" dirty="0"/>
          </a:p>
        </p:txBody>
      </p:sp>
      <p:sp>
        <p:nvSpPr>
          <p:cNvPr id="10" name="Rettangolo 9"/>
          <p:cNvSpPr/>
          <p:nvPr/>
        </p:nvSpPr>
        <p:spPr>
          <a:xfrm>
            <a:off x="6381751" y="3219450"/>
            <a:ext cx="4852306" cy="3424239"/>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it-IT" sz="1600" b="1" dirty="0">
                <a:solidFill>
                  <a:srgbClr val="FF0000"/>
                </a:solidFill>
              </a:rPr>
              <a:t>Art.100</a:t>
            </a:r>
          </a:p>
          <a:p>
            <a:pPr algn="ctr" eaLnBrk="1" hangingPunct="1">
              <a:defRPr/>
            </a:pPr>
            <a:r>
              <a:rPr lang="it-IT" sz="1600" b="1" dirty="0">
                <a:solidFill>
                  <a:srgbClr val="FF0000"/>
                </a:solidFill>
              </a:rPr>
              <a:t>1.</a:t>
            </a:r>
            <a:r>
              <a:rPr lang="it-IT" sz="1600" b="1" dirty="0"/>
              <a:t> </a:t>
            </a:r>
            <a:r>
              <a:rPr lang="it-IT" sz="1600" b="1" dirty="0">
                <a:solidFill>
                  <a:srgbClr val="FF0000"/>
                </a:solidFill>
              </a:rPr>
              <a:t>Le spese relative ad opere o servizi utilizzabili dalla generalità dei dipendenti o categorie di dipendenti volontariamente sostenute per specifiche finalità di educazione, istruzione, ricreazione, assistenza sociale e sanitaria o culto, sono deducibili per un ammontare complessivo non superiore al 5 per mille dell'ammontare delle spese per prestazioni di lavoro dipendente risultante dalla dichiarazione dei redditi.</a:t>
            </a:r>
          </a:p>
        </p:txBody>
      </p:sp>
      <p:sp>
        <p:nvSpPr>
          <p:cNvPr id="4" name="Freccia angolare in su 3"/>
          <p:cNvSpPr/>
          <p:nvPr/>
        </p:nvSpPr>
        <p:spPr>
          <a:xfrm rot="5400000">
            <a:off x="4093026" y="3541488"/>
            <a:ext cx="1465945" cy="2249713"/>
          </a:xfrm>
          <a:prstGeom prst="ben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86425149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olo 6"/>
          <p:cNvSpPr>
            <a:spLocks noGrp="1"/>
          </p:cNvSpPr>
          <p:nvPr>
            <p:ph type="title"/>
          </p:nvPr>
        </p:nvSpPr>
        <p:spPr/>
        <p:txBody>
          <a:bodyPr/>
          <a:lstStyle/>
          <a:p>
            <a:r>
              <a:rPr lang="it-IT" altLang="it-IT" dirty="0"/>
              <a:t>Legge di Bilancio 2017</a:t>
            </a:r>
          </a:p>
        </p:txBody>
      </p:sp>
      <p:sp>
        <p:nvSpPr>
          <p:cNvPr id="25603" name="Segnaposto contenuto 7"/>
          <p:cNvSpPr>
            <a:spLocks noGrp="1"/>
          </p:cNvSpPr>
          <p:nvPr>
            <p:ph idx="1"/>
          </p:nvPr>
        </p:nvSpPr>
        <p:spPr>
          <a:xfrm>
            <a:off x="1030515" y="1518103"/>
            <a:ext cx="9280300" cy="5214938"/>
          </a:xfrm>
        </p:spPr>
        <p:txBody>
          <a:bodyPr/>
          <a:lstStyle/>
          <a:p>
            <a:pPr>
              <a:buFontTx/>
              <a:buNone/>
            </a:pPr>
            <a:r>
              <a:rPr lang="it-IT" altLang="it-IT" sz="2400" dirty="0"/>
              <a:t>	Interpretazione (autentica) dell’espressione</a:t>
            </a:r>
            <a:r>
              <a:rPr lang="it-IT" altLang="it-IT" sz="2400" i="1" dirty="0"/>
              <a:t>: </a:t>
            </a:r>
            <a:r>
              <a:rPr lang="it-IT" altLang="it-IT" sz="2400" i="1" dirty="0">
                <a:solidFill>
                  <a:srgbClr val="FF0000"/>
                </a:solidFill>
              </a:rPr>
              <a:t>«in conformità a disposizioni di contratto o di accordo o di regolamento aziendale </a:t>
            </a:r>
            <a:r>
              <a:rPr lang="it-IT" altLang="it-IT" sz="2400" i="1" dirty="0"/>
              <a:t>(*)</a:t>
            </a:r>
            <a:r>
              <a:rPr lang="it-IT" altLang="it-IT" sz="2400" i="1" dirty="0">
                <a:solidFill>
                  <a:srgbClr val="FF0000"/>
                </a:solidFill>
              </a:rPr>
              <a:t>»</a:t>
            </a:r>
          </a:p>
          <a:p>
            <a:pPr>
              <a:buFontTx/>
              <a:buNone/>
            </a:pPr>
            <a:r>
              <a:rPr lang="it-IT" altLang="it-IT" sz="2400" dirty="0"/>
              <a:t>	</a:t>
            </a:r>
            <a:r>
              <a:rPr lang="it-IT" altLang="it-IT" sz="2400" b="1" dirty="0"/>
              <a:t>Comma 162</a:t>
            </a:r>
            <a:r>
              <a:rPr lang="it-IT" altLang="it-IT" sz="2400" dirty="0"/>
              <a:t>.  Le disposizioni di cui all'articolo 51, comma 2, lettera f), del testo unico delle imposte sui redditi, di cui al decreto del Presidente della Repubblica 22 dicembre 1986, n. 917, come da ultimo modificate dalla legge 28 dicembre 2015, n. 208, si interpretano nel senso che le stesse </a:t>
            </a:r>
            <a:r>
              <a:rPr lang="it-IT" altLang="it-IT" sz="2400" i="1" dirty="0">
                <a:solidFill>
                  <a:srgbClr val="FF0000"/>
                </a:solidFill>
              </a:rPr>
              <a:t>si applicano anche alle opere e servizi riconosciuti dal datore di lavoro, del settore privato o pubblico, in conformità a disposizioni di contratto collettivo nazionale di lavoro, di accordo interconfederale o di contratto collettivo territoriale.</a:t>
            </a:r>
          </a:p>
          <a:p>
            <a:endParaRPr lang="it-IT" altLang="it-IT" sz="2400" dirty="0">
              <a:solidFill>
                <a:srgbClr val="FF0000"/>
              </a:solidFill>
            </a:endParaRPr>
          </a:p>
          <a:p>
            <a:endParaRPr lang="it-IT" altLang="it-IT" sz="2400" dirty="0">
              <a:solidFill>
                <a:srgbClr val="FF0000"/>
              </a:solidFill>
            </a:endParaRPr>
          </a:p>
          <a:p>
            <a:endParaRPr lang="it-IT" altLang="it-IT" sz="2400" dirty="0"/>
          </a:p>
        </p:txBody>
      </p:sp>
      <p:sp>
        <p:nvSpPr>
          <p:cNvPr id="2" name="Stella a 32 punte 1"/>
          <p:cNvSpPr/>
          <p:nvPr/>
        </p:nvSpPr>
        <p:spPr>
          <a:xfrm>
            <a:off x="5876365" y="5029200"/>
            <a:ext cx="5849470" cy="1828800"/>
          </a:xfrm>
          <a:prstGeom prst="star32">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rPr>
              <a:t>(*) </a:t>
            </a:r>
            <a:r>
              <a:rPr lang="it-IT" sz="2000" b="1" dirty="0">
                <a:solidFill>
                  <a:srgbClr val="0070C0"/>
                </a:solidFill>
              </a:rPr>
              <a:t>«che configuri adempimento di un obbligo negoziale» </a:t>
            </a:r>
            <a:r>
              <a:rPr lang="it-IT" b="1" dirty="0">
                <a:solidFill>
                  <a:srgbClr val="FF0000"/>
                </a:solidFill>
              </a:rPr>
              <a:t>? </a:t>
            </a:r>
          </a:p>
          <a:p>
            <a:pPr algn="ctr"/>
            <a:r>
              <a:rPr lang="it-IT" b="1" dirty="0">
                <a:solidFill>
                  <a:schemeClr val="tx1"/>
                </a:solidFill>
              </a:rPr>
              <a:t> (Circ. 28/E/2016)</a:t>
            </a:r>
          </a:p>
        </p:txBody>
      </p:sp>
    </p:spTree>
    <p:extLst>
      <p:ext uri="{BB962C8B-B14F-4D97-AF65-F5344CB8AC3E}">
        <p14:creationId xmlns:p14="http://schemas.microsoft.com/office/powerpoint/2010/main" val="159113160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47A6923-B0B5-43B0-A296-0ED85DF1969D}"/>
              </a:ext>
            </a:extLst>
          </p:cNvPr>
          <p:cNvSpPr>
            <a:spLocks noGrp="1"/>
          </p:cNvSpPr>
          <p:nvPr>
            <p:ph type="title"/>
          </p:nvPr>
        </p:nvSpPr>
        <p:spPr/>
        <p:txBody>
          <a:bodyPr>
            <a:normAutofit/>
          </a:bodyPr>
          <a:lstStyle/>
          <a:p>
            <a:r>
              <a:rPr lang="it-IT" sz="3200" b="1" dirty="0">
                <a:solidFill>
                  <a:srgbClr val="FF0000"/>
                </a:solidFill>
              </a:rPr>
              <a:t>Significato di </a:t>
            </a:r>
            <a:r>
              <a:rPr lang="it-IT" sz="3200" b="1" i="1" dirty="0">
                <a:solidFill>
                  <a:srgbClr val="FF0000"/>
                </a:solidFill>
              </a:rPr>
              <a:t/>
            </a:r>
            <a:br>
              <a:rPr lang="it-IT" sz="3200" b="1" i="1" dirty="0">
                <a:solidFill>
                  <a:srgbClr val="FF0000"/>
                </a:solidFill>
              </a:rPr>
            </a:br>
            <a:r>
              <a:rPr lang="it-IT" sz="3600" b="1" i="1" dirty="0">
                <a:solidFill>
                  <a:srgbClr val="FF0000"/>
                </a:solidFill>
              </a:rPr>
              <a:t>«adempimento di un obbligo negoziale»</a:t>
            </a:r>
          </a:p>
        </p:txBody>
      </p:sp>
      <p:sp>
        <p:nvSpPr>
          <p:cNvPr id="3" name="Segnaposto contenuto 2">
            <a:extLst>
              <a:ext uri="{FF2B5EF4-FFF2-40B4-BE49-F238E27FC236}">
                <a16:creationId xmlns:a16="http://schemas.microsoft.com/office/drawing/2014/main" xmlns="" id="{CA808F6C-AD17-4FF0-828B-49980F4C95CF}"/>
              </a:ext>
            </a:extLst>
          </p:cNvPr>
          <p:cNvSpPr>
            <a:spLocks noGrp="1"/>
          </p:cNvSpPr>
          <p:nvPr>
            <p:ph idx="1"/>
          </p:nvPr>
        </p:nvSpPr>
        <p:spPr/>
        <p:txBody>
          <a:bodyPr/>
          <a:lstStyle/>
          <a:p>
            <a:pPr marL="0" indent="0">
              <a:buNone/>
            </a:pPr>
            <a:r>
              <a:rPr lang="it-IT" dirty="0"/>
              <a:t>Secondo l’AE (risposta n.10/2019) l’adempimento dell’obbligo negoziale sarebbe soddisfatto quando il DDL si vincola con il regolamento per almeno un anno.</a:t>
            </a:r>
          </a:p>
          <a:p>
            <a:pPr marL="0" indent="0">
              <a:buNone/>
            </a:pPr>
            <a:endParaRPr lang="it-IT" dirty="0"/>
          </a:p>
          <a:p>
            <a:pPr marL="0" indent="0">
              <a:buNone/>
            </a:pPr>
            <a:r>
              <a:rPr lang="it-IT" i="1" dirty="0"/>
              <a:t>«Affinché un regolamento configuri l’adempimento di un obbligo negoziale, lo stesso deve essere, quindi, non revocabile né modificabile autonomamente da parte del datore di lavoro. In tal caso, infatti, l’atto nella sostanza sarebbe qualificabile come volontario. Nel caso di specie, peraltro, l’istante ha precisato che il predetto regolamento </a:t>
            </a:r>
            <a:r>
              <a:rPr lang="it-IT" i="1" dirty="0">
                <a:solidFill>
                  <a:srgbClr val="FF0000"/>
                </a:solidFill>
              </a:rPr>
              <a:t>ha durata annuale</a:t>
            </a:r>
            <a:r>
              <a:rPr lang="it-IT" i="1" dirty="0"/>
              <a:t>, salvo tacito rinnovo.» </a:t>
            </a:r>
          </a:p>
          <a:p>
            <a:pPr marL="0" indent="0">
              <a:buNone/>
            </a:pPr>
            <a:endParaRPr lang="it-IT" dirty="0"/>
          </a:p>
        </p:txBody>
      </p:sp>
      <p:pic>
        <p:nvPicPr>
          <p:cNvPr id="4" name="Picture 5" descr="ANd9GcQN5zijPD52rqJB-C3QH5o9YyOG8zSf0x6Dhk3yxeIrymZ5HoJjPA">
            <a:extLst>
              <a:ext uri="{FF2B5EF4-FFF2-40B4-BE49-F238E27FC236}">
                <a16:creationId xmlns:a16="http://schemas.microsoft.com/office/drawing/2014/main" xmlns="" id="{6790A911-D5F9-42CC-98C2-8F8EE71354C4}"/>
              </a:ext>
            </a:extLst>
          </p:cNvPr>
          <p:cNvPicPr>
            <a:picLocks noChangeAspect="1" noChangeArrowheads="1"/>
          </p:cNvPicPr>
          <p:nvPr/>
        </p:nvPicPr>
        <p:blipFill>
          <a:blip r:embed="rId2"/>
          <a:srcRect/>
          <a:stretch>
            <a:fillRect/>
          </a:stretch>
        </p:blipFill>
        <p:spPr bwMode="auto">
          <a:xfrm>
            <a:off x="8860154" y="537368"/>
            <a:ext cx="720725" cy="981075"/>
          </a:xfrm>
          <a:prstGeom prst="rect">
            <a:avLst/>
          </a:prstGeom>
          <a:noFill/>
          <a:ln w="9525">
            <a:noFill/>
            <a:miter lim="800000"/>
            <a:headEnd/>
            <a:tailEnd/>
          </a:ln>
        </p:spPr>
      </p:pic>
    </p:spTree>
    <p:extLst>
      <p:ext uri="{BB962C8B-B14F-4D97-AF65-F5344CB8AC3E}">
        <p14:creationId xmlns:p14="http://schemas.microsoft.com/office/powerpoint/2010/main" val="309758605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3"/>
          <p:cNvSpPr txBox="1">
            <a:spLocks noChangeArrowheads="1"/>
          </p:cNvSpPr>
          <p:nvPr/>
        </p:nvSpPr>
        <p:spPr bwMode="auto">
          <a:xfrm>
            <a:off x="1905000" y="28956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it-IT" altLang="it-IT" sz="2400">
              <a:latin typeface="Times New Roman" panose="02020603050405020304" pitchFamily="18" charset="0"/>
            </a:endParaRPr>
          </a:p>
        </p:txBody>
      </p:sp>
      <p:sp>
        <p:nvSpPr>
          <p:cNvPr id="50180" name="Text Box 4"/>
          <p:cNvSpPr txBox="1">
            <a:spLocks noChangeArrowheads="1"/>
          </p:cNvSpPr>
          <p:nvPr/>
        </p:nvSpPr>
        <p:spPr bwMode="auto">
          <a:xfrm>
            <a:off x="580571" y="908050"/>
            <a:ext cx="11045372" cy="4622804"/>
          </a:xfrm>
          <a:prstGeom prst="rect">
            <a:avLst/>
          </a:prstGeom>
          <a:noFill/>
          <a:ln w="9525">
            <a:noFill/>
            <a:miter lim="800000"/>
            <a:headEnd/>
            <a:tailEnd/>
          </a:ln>
          <a:effectLst/>
        </p:spPr>
        <p:txBody>
          <a:bodyPr wrap="square">
            <a:spAutoFit/>
          </a:bodyPr>
          <a:lstStyle/>
          <a:p>
            <a:pPr>
              <a:spcBef>
                <a:spcPct val="50000"/>
              </a:spcBef>
              <a:defRPr/>
            </a:pPr>
            <a:r>
              <a:rPr lang="it-IT" sz="2800" b="1" u="sng" dirty="0">
                <a:solidFill>
                  <a:srgbClr val="0000CC"/>
                </a:solidFill>
                <a:effectLst>
                  <a:outerShdw blurRad="38100" dist="38100" dir="2700000" algn="tl">
                    <a:srgbClr val="C0C0C0"/>
                  </a:outerShdw>
                </a:effectLst>
              </a:rPr>
              <a:t>Presupposti per l’applicazione </a:t>
            </a:r>
            <a:r>
              <a:rPr lang="it-IT" sz="2800" b="1" u="sng" dirty="0" err="1">
                <a:solidFill>
                  <a:srgbClr val="0000CC"/>
                </a:solidFill>
                <a:effectLst>
                  <a:outerShdw blurRad="38100" dist="38100" dir="2700000" algn="tl">
                    <a:srgbClr val="C0C0C0"/>
                  </a:outerShdw>
                </a:effectLst>
              </a:rPr>
              <a:t>lett</a:t>
            </a:r>
            <a:r>
              <a:rPr lang="it-IT" sz="2800" b="1" u="sng" dirty="0">
                <a:solidFill>
                  <a:srgbClr val="0000CC"/>
                </a:solidFill>
                <a:effectLst>
                  <a:outerShdw blurRad="38100" dist="38100" dir="2700000" algn="tl">
                    <a:srgbClr val="C0C0C0"/>
                  </a:outerShdw>
                </a:effectLst>
              </a:rPr>
              <a:t>. f):</a:t>
            </a:r>
          </a:p>
          <a:p>
            <a:pPr algn="just">
              <a:lnSpc>
                <a:spcPct val="80000"/>
              </a:lnSpc>
              <a:spcBef>
                <a:spcPct val="50000"/>
              </a:spcBef>
              <a:buClr>
                <a:schemeClr val="tx2"/>
              </a:buClr>
              <a:buFont typeface="Webdings" pitchFamily="18" charset="2"/>
              <a:buChar char="4"/>
              <a:defRPr/>
            </a:pPr>
            <a:r>
              <a:rPr lang="it-IT" sz="2400" dirty="0"/>
              <a:t>Il servizio deve essere offerto alla </a:t>
            </a:r>
            <a:r>
              <a:rPr lang="it-IT" sz="2400" dirty="0">
                <a:effectLst>
                  <a:outerShdw blurRad="38100" dist="38100" dir="2700000" algn="tl">
                    <a:srgbClr val="C0C0C0"/>
                  </a:outerShdw>
                </a:effectLst>
              </a:rPr>
              <a:t>generalità dei dipendenti o categorie di essi </a:t>
            </a:r>
            <a:r>
              <a:rPr lang="it-IT" sz="2000" dirty="0">
                <a:solidFill>
                  <a:srgbClr val="FF0000"/>
                </a:solidFill>
                <a:effectLst>
                  <a:outerShdw blurRad="38100" dist="38100" dir="2700000" algn="tl">
                    <a:srgbClr val="C0C0C0"/>
                  </a:outerShdw>
                </a:effectLst>
              </a:rPr>
              <a:t>(per il concetto di categoria: vedi slide precedente)</a:t>
            </a:r>
            <a:r>
              <a:rPr lang="it-IT" sz="2000" dirty="0">
                <a:solidFill>
                  <a:srgbClr val="FF0000"/>
                </a:solidFill>
              </a:rPr>
              <a:t>;</a:t>
            </a:r>
          </a:p>
          <a:p>
            <a:pPr algn="just">
              <a:lnSpc>
                <a:spcPct val="80000"/>
              </a:lnSpc>
              <a:spcBef>
                <a:spcPct val="50000"/>
              </a:spcBef>
              <a:buClr>
                <a:schemeClr val="tx2"/>
              </a:buClr>
              <a:buFont typeface="Webdings" pitchFamily="18" charset="2"/>
              <a:buChar char="4"/>
              <a:defRPr/>
            </a:pPr>
            <a:r>
              <a:rPr lang="it-IT" sz="2800" dirty="0"/>
              <a:t> </a:t>
            </a:r>
            <a:r>
              <a:rPr lang="it-IT" sz="2400" dirty="0"/>
              <a:t>qualora il servizio non sia erogato direttamente (ma  da terzi) il rapporto contrattuale con il terzo fornitore del servizio deve intercorrere con il datore di lavoro tramite convenzioni (le erogazioni di denaro ai dipendenti o rimborsi per i medesimi servizi anticipati dal dipendente </a:t>
            </a:r>
            <a:r>
              <a:rPr lang="it-IT" sz="2400" u="sng" dirty="0">
                <a:solidFill>
                  <a:srgbClr val="FF0000"/>
                </a:solidFill>
                <a:effectLst>
                  <a:outerShdw blurRad="38100" dist="38100" dir="2700000" algn="tl">
                    <a:srgbClr val="C0C0C0"/>
                  </a:outerShdw>
                </a:effectLst>
              </a:rPr>
              <a:t>sono</a:t>
            </a:r>
            <a:r>
              <a:rPr lang="it-IT" sz="2400" u="sng" dirty="0">
                <a:solidFill>
                  <a:srgbClr val="FF0000"/>
                </a:solidFill>
              </a:rPr>
              <a:t> tassati</a:t>
            </a:r>
            <a:r>
              <a:rPr lang="it-IT" sz="2400" dirty="0">
                <a:solidFill>
                  <a:srgbClr val="FF0000"/>
                </a:solidFill>
                <a:effectLst>
                  <a:outerShdw blurRad="38100" dist="38100" dir="2700000" algn="tl">
                    <a:srgbClr val="C0C0C0"/>
                  </a:outerShdw>
                </a:effectLst>
              </a:rPr>
              <a:t>, </a:t>
            </a:r>
            <a:r>
              <a:rPr lang="it-IT" sz="2400" dirty="0"/>
              <a:t>ad eccezione delle erogazioni ex </a:t>
            </a:r>
            <a:r>
              <a:rPr lang="it-IT" sz="2400" dirty="0" err="1"/>
              <a:t>lett</a:t>
            </a:r>
            <a:r>
              <a:rPr lang="it-IT" sz="2400" dirty="0"/>
              <a:t>. </a:t>
            </a:r>
            <a:r>
              <a:rPr lang="it-IT" sz="2400" i="1" dirty="0"/>
              <a:t>f-bis) </a:t>
            </a:r>
            <a:r>
              <a:rPr lang="it-IT" sz="2400" b="1" dirty="0">
                <a:solidFill>
                  <a:srgbClr val="FF0000"/>
                </a:solidFill>
              </a:rPr>
              <a:t>(vedi slide successiva);</a:t>
            </a:r>
          </a:p>
          <a:p>
            <a:pPr algn="just">
              <a:lnSpc>
                <a:spcPct val="80000"/>
              </a:lnSpc>
              <a:spcBef>
                <a:spcPct val="50000"/>
              </a:spcBef>
              <a:buClr>
                <a:schemeClr val="tx2"/>
              </a:buClr>
              <a:buFont typeface="Webdings" pitchFamily="18" charset="2"/>
              <a:buChar char="4"/>
              <a:defRPr/>
            </a:pPr>
            <a:r>
              <a:rPr lang="it-IT" sz="2800" dirty="0"/>
              <a:t>finalità specifiche (sociali, sanitarie ecc.);</a:t>
            </a:r>
          </a:p>
          <a:p>
            <a:pPr algn="just">
              <a:lnSpc>
                <a:spcPct val="80000"/>
              </a:lnSpc>
              <a:spcBef>
                <a:spcPct val="50000"/>
              </a:spcBef>
              <a:buClr>
                <a:schemeClr val="tx2"/>
              </a:buClr>
              <a:buFont typeface="Webdings" pitchFamily="18" charset="2"/>
              <a:buChar char="4"/>
              <a:defRPr/>
            </a:pPr>
            <a:r>
              <a:rPr lang="it-IT" sz="2400" u="sng" dirty="0">
                <a:solidFill>
                  <a:srgbClr val="FF0000"/>
                </a:solidFill>
                <a:effectLst>
                  <a:outerShdw blurRad="38100" dist="38100" dir="2700000" algn="tl">
                    <a:srgbClr val="C0C0C0"/>
                  </a:outerShdw>
                </a:effectLst>
              </a:rPr>
              <a:t>Non </a:t>
            </a:r>
            <a:r>
              <a:rPr lang="it-IT" sz="2400" u="sng" dirty="0" err="1">
                <a:solidFill>
                  <a:srgbClr val="FF0000"/>
                </a:solidFill>
                <a:effectLst>
                  <a:outerShdw blurRad="38100" dist="38100" dir="2700000" algn="tl">
                    <a:srgbClr val="C0C0C0"/>
                  </a:outerShdw>
                </a:effectLst>
              </a:rPr>
              <a:t>piu</a:t>
            </a:r>
            <a:r>
              <a:rPr lang="it-IT" sz="2400" u="sng" dirty="0">
                <a:solidFill>
                  <a:srgbClr val="FF0000"/>
                </a:solidFill>
                <a:effectLst>
                  <a:outerShdw blurRad="38100" dist="38100" dir="2700000" algn="tl">
                    <a:srgbClr val="C0C0C0"/>
                  </a:outerShdw>
                </a:effectLst>
              </a:rPr>
              <a:t> richiesta solo la volontarietà dell’erogazione</a:t>
            </a:r>
            <a:r>
              <a:rPr lang="it-IT" sz="2400" dirty="0"/>
              <a:t> (dopo le modifiche apportate dalla Legge 208/2015. In realtà già circolare n. 238/E del 22.12.2000 in controtendenza, </a:t>
            </a:r>
            <a:r>
              <a:rPr lang="it-IT" sz="2400" dirty="0" err="1"/>
              <a:t>sosteneva</a:t>
            </a:r>
            <a:r>
              <a:rPr lang="it-IT" sz="2400" dirty="0" err="1">
                <a:solidFill>
                  <a:srgbClr val="0000CC"/>
                </a:solidFill>
              </a:rPr>
              <a:t>:</a:t>
            </a:r>
            <a:r>
              <a:rPr lang="it-IT" sz="2400" i="1" dirty="0" err="1">
                <a:solidFill>
                  <a:srgbClr val="0000CC"/>
                </a:solidFill>
              </a:rPr>
              <a:t>“anche</a:t>
            </a:r>
            <a:r>
              <a:rPr lang="it-IT" sz="2400" i="1" dirty="0">
                <a:solidFill>
                  <a:srgbClr val="0000CC"/>
                </a:solidFill>
              </a:rPr>
              <a:t> in ottemperanza di obblighi contrattuali o regolamenti aziendali”.</a:t>
            </a:r>
            <a:r>
              <a:rPr lang="it-IT" sz="2400" dirty="0"/>
              <a:t> </a:t>
            </a:r>
          </a:p>
        </p:txBody>
      </p:sp>
      <p:sp>
        <p:nvSpPr>
          <p:cNvPr id="26628" name="Text Box 5"/>
          <p:cNvSpPr txBox="1">
            <a:spLocks noChangeArrowheads="1"/>
          </p:cNvSpPr>
          <p:nvPr/>
        </p:nvSpPr>
        <p:spPr bwMode="auto">
          <a:xfrm>
            <a:off x="2711450" y="260351"/>
            <a:ext cx="70564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800" i="1" dirty="0">
                <a:latin typeface="Calibri "/>
              </a:rPr>
              <a:t>Non concorrono a formare il reddito:</a:t>
            </a:r>
          </a:p>
        </p:txBody>
      </p:sp>
    </p:spTree>
    <p:extLst>
      <p:ext uri="{BB962C8B-B14F-4D97-AF65-F5344CB8AC3E}">
        <p14:creationId xmlns:p14="http://schemas.microsoft.com/office/powerpoint/2010/main" val="28636860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olo 11"/>
          <p:cNvSpPr>
            <a:spLocks noGrp="1"/>
          </p:cNvSpPr>
          <p:nvPr>
            <p:ph type="title"/>
          </p:nvPr>
        </p:nvSpPr>
        <p:spPr/>
        <p:txBody>
          <a:bodyPr/>
          <a:lstStyle/>
          <a:p>
            <a:r>
              <a:rPr lang="it-IT" altLang="it-IT" sz="3100"/>
              <a:t>Oneri di utilità sociale</a:t>
            </a:r>
            <a:br>
              <a:rPr lang="it-IT" altLang="it-IT" sz="3100"/>
            </a:br>
            <a:r>
              <a:rPr lang="it-IT" altLang="it-IT" sz="3100"/>
              <a:t>lettera f). </a:t>
            </a:r>
            <a:endParaRPr lang="it-IT" altLang="it-IT"/>
          </a:p>
        </p:txBody>
      </p:sp>
      <p:sp>
        <p:nvSpPr>
          <p:cNvPr id="13" name="Segnaposto contenuto 12"/>
          <p:cNvSpPr>
            <a:spLocks noGrp="1"/>
          </p:cNvSpPr>
          <p:nvPr>
            <p:ph idx="1"/>
          </p:nvPr>
        </p:nvSpPr>
        <p:spPr>
          <a:xfrm>
            <a:off x="1981200" y="1600201"/>
            <a:ext cx="8229600" cy="4924425"/>
          </a:xfrm>
        </p:spPr>
        <p:txBody>
          <a:bodyPr>
            <a:normAutofit fontScale="92500" lnSpcReduction="10000"/>
          </a:bodyPr>
          <a:lstStyle/>
          <a:p>
            <a:pPr>
              <a:defRPr/>
            </a:pPr>
            <a:endParaRPr lang="it-IT" dirty="0"/>
          </a:p>
          <a:p>
            <a:pPr>
              <a:defRPr/>
            </a:pPr>
            <a:endParaRPr lang="it-IT" dirty="0"/>
          </a:p>
          <a:p>
            <a:pPr>
              <a:defRPr/>
            </a:pPr>
            <a:r>
              <a:rPr lang="it-IT" dirty="0"/>
              <a:t>Si permette in modo esplicito di erogare il servizio anche in virtù di un obbligo contrattuale e non solo volontariamente</a:t>
            </a:r>
          </a:p>
          <a:p>
            <a:pPr>
              <a:defRPr/>
            </a:pPr>
            <a:r>
              <a:rPr lang="it-IT" dirty="0"/>
              <a:t>Si parla oggi di </a:t>
            </a:r>
            <a:r>
              <a:rPr lang="it-IT" i="1" dirty="0"/>
              <a:t>“finalità di cui al comma 1 dell'articolo 100” </a:t>
            </a:r>
            <a:r>
              <a:rPr lang="it-IT" dirty="0"/>
              <a:t>e non cita espressamente “</a:t>
            </a:r>
            <a:r>
              <a:rPr lang="it-IT" i="1" dirty="0"/>
              <a:t>le condizioni</a:t>
            </a:r>
            <a:r>
              <a:rPr lang="it-IT" dirty="0"/>
              <a:t>”</a:t>
            </a:r>
          </a:p>
          <a:p>
            <a:pPr>
              <a:defRPr/>
            </a:pPr>
            <a:r>
              <a:rPr lang="it-IT" dirty="0"/>
              <a:t>Per le ragioni di cui sopra il costo sostenuto dal DDL  rientra nell’art.95: </a:t>
            </a:r>
            <a:r>
              <a:rPr lang="it-IT" i="1" dirty="0"/>
              <a:t>“spese per prestazioni di lavoro”</a:t>
            </a:r>
          </a:p>
          <a:p>
            <a:pPr>
              <a:defRPr/>
            </a:pPr>
            <a:r>
              <a:rPr lang="it-IT" dirty="0"/>
              <a:t>Quindi: deducibilità “totale” e non limitata al 5 per mille del costo complessivo del personale</a:t>
            </a:r>
          </a:p>
          <a:p>
            <a:pPr>
              <a:defRPr/>
            </a:pPr>
            <a:r>
              <a:rPr lang="it-IT" dirty="0"/>
              <a:t>Resta comunque vietata l’attribuzione “ad </a:t>
            </a:r>
            <a:r>
              <a:rPr lang="it-IT" dirty="0" err="1"/>
              <a:t>personam</a:t>
            </a:r>
            <a:r>
              <a:rPr lang="it-IT" dirty="0"/>
              <a:t>”</a:t>
            </a:r>
          </a:p>
        </p:txBody>
      </p:sp>
      <p:sp>
        <p:nvSpPr>
          <p:cNvPr id="14" name="Stella a 32 punte 13"/>
          <p:cNvSpPr/>
          <p:nvPr/>
        </p:nvSpPr>
        <p:spPr>
          <a:xfrm>
            <a:off x="6167438" y="1143000"/>
            <a:ext cx="3714750" cy="1214438"/>
          </a:xfrm>
          <a:prstGeom prst="star32">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it-IT" b="1" dirty="0">
                <a:solidFill>
                  <a:srgbClr val="FF0000"/>
                </a:solidFill>
              </a:rPr>
              <a:t>Novità Legge di Stabilità 2016</a:t>
            </a:r>
          </a:p>
        </p:txBody>
      </p:sp>
    </p:spTree>
    <p:extLst>
      <p:ext uri="{BB962C8B-B14F-4D97-AF65-F5344CB8AC3E}">
        <p14:creationId xmlns:p14="http://schemas.microsoft.com/office/powerpoint/2010/main" val="39397996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26"/>
          <p:cNvSpPr>
            <a:spLocks noGrp="1" noChangeArrowheads="1"/>
          </p:cNvSpPr>
          <p:nvPr>
            <p:ph type="body" idx="1"/>
          </p:nvPr>
        </p:nvSpPr>
        <p:spPr>
          <a:xfrm>
            <a:off x="1524000" y="2438400"/>
            <a:ext cx="9144000" cy="3733800"/>
          </a:xfrm>
        </p:spPr>
        <p:txBody>
          <a:bodyPr/>
          <a:lstStyle/>
          <a:p>
            <a:pPr eaLnBrk="1" hangingPunct="1"/>
            <a:endParaRPr lang="it-IT" altLang="it-IT"/>
          </a:p>
          <a:p>
            <a:pPr eaLnBrk="1" hangingPunct="1">
              <a:buFontTx/>
              <a:buNone/>
            </a:pPr>
            <a:endParaRPr lang="it-IT" altLang="it-IT"/>
          </a:p>
          <a:p>
            <a:pPr eaLnBrk="1" hangingPunct="1">
              <a:buFontTx/>
              <a:buNone/>
            </a:pPr>
            <a:endParaRPr lang="it-IT" altLang="it-IT"/>
          </a:p>
          <a:p>
            <a:pPr eaLnBrk="1" hangingPunct="1"/>
            <a:endParaRPr lang="it-IT" altLang="it-IT"/>
          </a:p>
          <a:p>
            <a:pPr eaLnBrk="1" hangingPunct="1"/>
            <a:endParaRPr lang="it-IT" altLang="it-IT"/>
          </a:p>
        </p:txBody>
      </p:sp>
      <p:sp>
        <p:nvSpPr>
          <p:cNvPr id="28675" name="Text Box 1027"/>
          <p:cNvSpPr txBox="1">
            <a:spLocks noChangeArrowheads="1"/>
          </p:cNvSpPr>
          <p:nvPr/>
        </p:nvSpPr>
        <p:spPr bwMode="auto">
          <a:xfrm>
            <a:off x="1905000" y="28956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it-IT" altLang="it-IT" sz="2400">
              <a:latin typeface="Times New Roman" panose="02020603050405020304" pitchFamily="18" charset="0"/>
            </a:endParaRPr>
          </a:p>
        </p:txBody>
      </p:sp>
      <p:sp>
        <p:nvSpPr>
          <p:cNvPr id="116740" name="Text Box 1028"/>
          <p:cNvSpPr txBox="1">
            <a:spLocks noChangeArrowheads="1"/>
          </p:cNvSpPr>
          <p:nvPr/>
        </p:nvSpPr>
        <p:spPr bwMode="auto">
          <a:xfrm>
            <a:off x="1919288" y="908050"/>
            <a:ext cx="8520112" cy="5684633"/>
          </a:xfrm>
          <a:prstGeom prst="rect">
            <a:avLst/>
          </a:prstGeom>
          <a:noFill/>
          <a:ln w="9525">
            <a:noFill/>
            <a:miter lim="800000"/>
            <a:headEnd/>
            <a:tailEnd/>
          </a:ln>
          <a:effectLst/>
        </p:spPr>
        <p:txBody>
          <a:bodyPr>
            <a:spAutoFit/>
          </a:bodyPr>
          <a:lstStyle/>
          <a:p>
            <a:pPr eaLnBrk="1" hangingPunct="1">
              <a:defRPr/>
            </a:pPr>
            <a:r>
              <a:rPr lang="it-IT" sz="2800" dirty="0">
                <a:solidFill>
                  <a:srgbClr val="FF0000"/>
                </a:solidFill>
                <a:latin typeface="Arial" charset="0"/>
              </a:rPr>
              <a:t> </a:t>
            </a:r>
            <a:r>
              <a:rPr lang="it-IT" sz="2800" b="1" dirty="0">
                <a:solidFill>
                  <a:srgbClr val="FF0000"/>
                </a:solidFill>
                <a:effectLst>
                  <a:outerShdw blurRad="38100" dist="38100" dir="2700000" algn="tl">
                    <a:srgbClr val="C0C0C0"/>
                  </a:outerShdw>
                </a:effectLst>
              </a:rPr>
              <a:t>articolo 51, comma 2, </a:t>
            </a:r>
            <a:r>
              <a:rPr lang="it-IT" sz="2800" b="1" dirty="0" err="1">
                <a:solidFill>
                  <a:srgbClr val="FF0000"/>
                </a:solidFill>
                <a:effectLst>
                  <a:outerShdw blurRad="38100" dist="38100" dir="2700000" algn="tl">
                    <a:srgbClr val="C0C0C0"/>
                  </a:outerShdw>
                </a:effectLst>
              </a:rPr>
              <a:t>lett</a:t>
            </a:r>
            <a:r>
              <a:rPr lang="it-IT" sz="2800" b="1" dirty="0">
                <a:solidFill>
                  <a:srgbClr val="FF0000"/>
                </a:solidFill>
                <a:effectLst>
                  <a:outerShdw blurRad="38100" dist="38100" dir="2700000" algn="tl">
                    <a:srgbClr val="C0C0C0"/>
                  </a:outerShdw>
                </a:effectLst>
              </a:rPr>
              <a:t>. f-bis)</a:t>
            </a:r>
          </a:p>
          <a:p>
            <a:pPr>
              <a:spcBef>
                <a:spcPct val="50000"/>
              </a:spcBef>
              <a:defRPr/>
            </a:pPr>
            <a:endParaRPr lang="it-IT" sz="2000" b="1" dirty="0">
              <a:solidFill>
                <a:srgbClr val="0000CC"/>
              </a:solidFill>
              <a:effectLst>
                <a:outerShdw blurRad="38100" dist="38100" dir="2700000" algn="tl">
                  <a:srgbClr val="C0C0C0"/>
                </a:outerShdw>
              </a:effectLst>
            </a:endParaRPr>
          </a:p>
          <a:p>
            <a:pPr algn="just">
              <a:lnSpc>
                <a:spcPct val="80000"/>
              </a:lnSpc>
              <a:spcBef>
                <a:spcPct val="50000"/>
              </a:spcBef>
              <a:buClr>
                <a:schemeClr val="tx2"/>
              </a:buClr>
              <a:buFont typeface="Webdings" pitchFamily="18" charset="2"/>
              <a:buChar char="4"/>
              <a:defRPr/>
            </a:pPr>
            <a:r>
              <a:rPr lang="it-IT" sz="2800" u="sng" dirty="0">
                <a:solidFill>
                  <a:srgbClr val="FF0000"/>
                </a:solidFill>
                <a:effectLst>
                  <a:outerShdw blurRad="38100" dist="38100" dir="2700000" algn="tl">
                    <a:srgbClr val="C0C0C0"/>
                  </a:outerShdw>
                </a:effectLst>
              </a:rPr>
              <a:t>Somme</a:t>
            </a:r>
            <a:r>
              <a:rPr lang="it-IT" sz="2800" u="sng" dirty="0"/>
              <a:t> (€), </a:t>
            </a:r>
            <a:r>
              <a:rPr lang="it-IT" sz="2800" u="sng" dirty="0">
                <a:solidFill>
                  <a:srgbClr val="FF0000"/>
                </a:solidFill>
                <a:effectLst>
                  <a:outerShdw blurRad="38100" dist="38100" dir="2700000" algn="tl">
                    <a:srgbClr val="C0C0C0"/>
                  </a:outerShdw>
                </a:effectLst>
              </a:rPr>
              <a:t> servizi  erogati</a:t>
            </a:r>
            <a:r>
              <a:rPr lang="it-IT" sz="2800" dirty="0"/>
              <a:t> alla generalità o a categorie di dipendenti </a:t>
            </a:r>
          </a:p>
          <a:p>
            <a:pPr algn="just">
              <a:lnSpc>
                <a:spcPct val="80000"/>
              </a:lnSpc>
              <a:spcBef>
                <a:spcPct val="50000"/>
              </a:spcBef>
              <a:buClr>
                <a:schemeClr val="tx2"/>
              </a:buClr>
              <a:buFont typeface="Webdings" pitchFamily="18" charset="2"/>
              <a:buNone/>
              <a:defRPr/>
            </a:pPr>
            <a:r>
              <a:rPr lang="it-IT" sz="2800" dirty="0"/>
              <a:t>	1) Per servizi di educazione, istruzione,  mensa, 	ludoteche, ecc.</a:t>
            </a:r>
          </a:p>
          <a:p>
            <a:pPr algn="just">
              <a:lnSpc>
                <a:spcPct val="80000"/>
              </a:lnSpc>
              <a:spcBef>
                <a:spcPct val="50000"/>
              </a:spcBef>
              <a:buClr>
                <a:schemeClr val="tx2"/>
              </a:buClr>
              <a:buFont typeface="Webdings" pitchFamily="18" charset="2"/>
              <a:buNone/>
              <a:defRPr/>
            </a:pPr>
            <a:r>
              <a:rPr lang="it-IT" sz="2800" dirty="0"/>
              <a:t>	2) Borse di studio (anche assegni/premi e sussidi 	per fini di studio)</a:t>
            </a:r>
          </a:p>
          <a:p>
            <a:pPr algn="just">
              <a:lnSpc>
                <a:spcPct val="80000"/>
              </a:lnSpc>
              <a:spcBef>
                <a:spcPct val="50000"/>
              </a:spcBef>
              <a:buClr>
                <a:schemeClr val="tx2"/>
              </a:buClr>
              <a:buFont typeface="Webdings" pitchFamily="18" charset="2"/>
              <a:buNone/>
              <a:defRPr/>
            </a:pPr>
            <a:endParaRPr lang="it-IT" sz="2800" dirty="0">
              <a:latin typeface="Times New Roman" pitchFamily="18" charset="0"/>
            </a:endParaRPr>
          </a:p>
          <a:p>
            <a:pPr algn="ctr">
              <a:lnSpc>
                <a:spcPct val="80000"/>
              </a:lnSpc>
              <a:spcBef>
                <a:spcPct val="50000"/>
              </a:spcBef>
              <a:buClr>
                <a:schemeClr val="tx2"/>
              </a:buClr>
              <a:buFont typeface="Webdings" pitchFamily="18" charset="2"/>
              <a:buNone/>
              <a:defRPr/>
            </a:pPr>
            <a:r>
              <a:rPr lang="it-IT" sz="2000" u="sng" dirty="0">
                <a:solidFill>
                  <a:srgbClr val="FF0000"/>
                </a:solidFill>
                <a:effectLst>
                  <a:outerShdw blurRad="38100" dist="38100" dir="2700000" algn="tl">
                    <a:srgbClr val="C0C0C0"/>
                  </a:outerShdw>
                </a:effectLst>
              </a:rPr>
              <a:t>“da parte dei familiari indicati nell’articolo 12 del TUIR”</a:t>
            </a:r>
          </a:p>
          <a:p>
            <a:pPr algn="ctr">
              <a:lnSpc>
                <a:spcPct val="80000"/>
              </a:lnSpc>
              <a:spcBef>
                <a:spcPct val="50000"/>
              </a:spcBef>
              <a:buClr>
                <a:schemeClr val="tx2"/>
              </a:buClr>
              <a:buFont typeface="Webdings" pitchFamily="18" charset="2"/>
              <a:buNone/>
              <a:defRPr/>
            </a:pPr>
            <a:r>
              <a:rPr lang="it-IT" dirty="0"/>
              <a:t>le somme erogate dal datore al lavoratore non concorrono alla formazione del reddito imponibile del lavoratore (</a:t>
            </a:r>
            <a:r>
              <a:rPr lang="it-IT" dirty="0">
                <a:solidFill>
                  <a:srgbClr val="0000CC"/>
                </a:solidFill>
              </a:rPr>
              <a:t>circolare n. 238/E del 22 dicembre 2000</a:t>
            </a:r>
            <a:r>
              <a:rPr lang="it-IT" dirty="0"/>
              <a:t>: </a:t>
            </a:r>
            <a:r>
              <a:rPr lang="it-IT" i="1" dirty="0"/>
              <a:t>“obbligo del datore di acquisire la dovuta documentazione per verificare la finalità di utilizzo della somma. Sia nel caso di rimborso dopo il sostenimento dell’onere, sia di erogazione anticipata”)</a:t>
            </a:r>
            <a:endParaRPr lang="it-IT" sz="2800" dirty="0"/>
          </a:p>
        </p:txBody>
      </p:sp>
      <p:sp>
        <p:nvSpPr>
          <p:cNvPr id="28677" name="Text Box 1029"/>
          <p:cNvSpPr txBox="1">
            <a:spLocks noChangeArrowheads="1"/>
          </p:cNvSpPr>
          <p:nvPr/>
        </p:nvSpPr>
        <p:spPr bwMode="auto">
          <a:xfrm>
            <a:off x="2711450" y="260351"/>
            <a:ext cx="70564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800" i="1" dirty="0">
                <a:latin typeface="+mn-lt"/>
              </a:rPr>
              <a:t>Non concorrono a formare il reddito:</a:t>
            </a:r>
          </a:p>
        </p:txBody>
      </p:sp>
      <p:sp>
        <p:nvSpPr>
          <p:cNvPr id="28678" name="AutoShape 1031"/>
          <p:cNvSpPr>
            <a:spLocks noChangeArrowheads="1"/>
          </p:cNvSpPr>
          <p:nvPr/>
        </p:nvSpPr>
        <p:spPr bwMode="auto">
          <a:xfrm>
            <a:off x="6239443" y="4305300"/>
            <a:ext cx="485775" cy="792163"/>
          </a:xfrm>
          <a:prstGeom prst="downArrow">
            <a:avLst>
              <a:gd name="adj1" fmla="val 50000"/>
              <a:gd name="adj2" fmla="val 40768"/>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Tree>
    <p:extLst>
      <p:ext uri="{BB962C8B-B14F-4D97-AF65-F5344CB8AC3E}">
        <p14:creationId xmlns:p14="http://schemas.microsoft.com/office/powerpoint/2010/main" val="4019011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olo 1"/>
          <p:cNvSpPr>
            <a:spLocks noGrp="1"/>
          </p:cNvSpPr>
          <p:nvPr>
            <p:ph type="title"/>
          </p:nvPr>
        </p:nvSpPr>
        <p:spPr>
          <a:xfrm>
            <a:off x="2152650" y="304801"/>
            <a:ext cx="7874000" cy="987425"/>
          </a:xfrm>
        </p:spPr>
        <p:txBody>
          <a:bodyPr/>
          <a:lstStyle/>
          <a:p>
            <a:pPr algn="ctr" eaLnBrk="1" hangingPunct="1"/>
            <a:r>
              <a:rPr lang="it-IT" altLang="it-IT"/>
              <a:t>Welfare aziendale: i vantaggi</a:t>
            </a:r>
          </a:p>
        </p:txBody>
      </p:sp>
      <p:sp>
        <p:nvSpPr>
          <p:cNvPr id="45059" name="Segnaposto contenuto 2"/>
          <p:cNvSpPr>
            <a:spLocks noGrp="1"/>
          </p:cNvSpPr>
          <p:nvPr>
            <p:ph idx="1"/>
          </p:nvPr>
        </p:nvSpPr>
        <p:spPr/>
        <p:txBody>
          <a:bodyPr/>
          <a:lstStyle/>
          <a:p>
            <a:pPr marL="0" indent="0">
              <a:buNone/>
            </a:pPr>
            <a:endParaRPr lang="it-IT" altLang="it-IT"/>
          </a:p>
          <a:p>
            <a:pPr marL="0" indent="0">
              <a:buNone/>
            </a:pPr>
            <a:endParaRPr lang="it-IT" altLang="it-IT"/>
          </a:p>
        </p:txBody>
      </p:sp>
      <p:sp>
        <p:nvSpPr>
          <p:cNvPr id="4" name="Rettangolo arrotondato 3"/>
          <p:cNvSpPr/>
          <p:nvPr/>
        </p:nvSpPr>
        <p:spPr>
          <a:xfrm>
            <a:off x="2622551" y="1435100"/>
            <a:ext cx="7262813" cy="105568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sp>
        <p:nvSpPr>
          <p:cNvPr id="45061" name="CasellaDiTesto 4"/>
          <p:cNvSpPr txBox="1">
            <a:spLocks noChangeArrowheads="1"/>
          </p:cNvSpPr>
          <p:nvPr/>
        </p:nvSpPr>
        <p:spPr bwMode="auto">
          <a:xfrm>
            <a:off x="3090864" y="1539876"/>
            <a:ext cx="65246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a:solidFill>
                  <a:srgbClr val="000000"/>
                </a:solidFill>
                <a:latin typeface="Calibri" panose="020F0502020204030204" pitchFamily="34" charset="0"/>
              </a:rPr>
              <a:t>Misure consistenti in beni, servizi e prestazioni che l’azienda offre ai Dipendenti (per libera decisione datoriale o in conseguenza di un accordo collettivo aziendale)</a:t>
            </a:r>
          </a:p>
        </p:txBody>
      </p:sp>
      <p:sp>
        <p:nvSpPr>
          <p:cNvPr id="6" name="Freccia in giù 5"/>
          <p:cNvSpPr/>
          <p:nvPr/>
        </p:nvSpPr>
        <p:spPr>
          <a:xfrm>
            <a:off x="3370263" y="2622551"/>
            <a:ext cx="715962" cy="493713"/>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sp>
        <p:nvSpPr>
          <p:cNvPr id="7" name="Freccia in giù 6"/>
          <p:cNvSpPr/>
          <p:nvPr/>
        </p:nvSpPr>
        <p:spPr>
          <a:xfrm>
            <a:off x="5737225" y="2619375"/>
            <a:ext cx="717550" cy="495300"/>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sp>
        <p:nvSpPr>
          <p:cNvPr id="8" name="Freccia in giù 7"/>
          <p:cNvSpPr/>
          <p:nvPr/>
        </p:nvSpPr>
        <p:spPr>
          <a:xfrm>
            <a:off x="8612188" y="2622551"/>
            <a:ext cx="715962" cy="493713"/>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sp>
        <p:nvSpPr>
          <p:cNvPr id="9" name="Rettangolo arrotondato 8"/>
          <p:cNvSpPr/>
          <p:nvPr/>
        </p:nvSpPr>
        <p:spPr>
          <a:xfrm>
            <a:off x="2622551" y="3167064"/>
            <a:ext cx="1806575" cy="515937"/>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sp>
        <p:nvSpPr>
          <p:cNvPr id="10" name="Rettangolo arrotondato 9"/>
          <p:cNvSpPr/>
          <p:nvPr/>
        </p:nvSpPr>
        <p:spPr>
          <a:xfrm>
            <a:off x="5192714" y="3162300"/>
            <a:ext cx="1908175" cy="515938"/>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sp>
        <p:nvSpPr>
          <p:cNvPr id="11" name="Rettangolo arrotondato 10"/>
          <p:cNvSpPr/>
          <p:nvPr/>
        </p:nvSpPr>
        <p:spPr>
          <a:xfrm>
            <a:off x="7988300" y="3162300"/>
            <a:ext cx="1804988" cy="515938"/>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sp>
        <p:nvSpPr>
          <p:cNvPr id="19" name="CasellaDiTesto 18"/>
          <p:cNvSpPr txBox="1"/>
          <p:nvPr/>
        </p:nvSpPr>
        <p:spPr>
          <a:xfrm>
            <a:off x="2620963" y="3309938"/>
            <a:ext cx="2190750" cy="254000"/>
          </a:xfrm>
          <a:prstGeom prst="rect">
            <a:avLst/>
          </a:prstGeom>
          <a:noFill/>
        </p:spPr>
        <p:txBody>
          <a:bodyPr>
            <a:spAutoFit/>
          </a:bodyPr>
          <a:lstStyle/>
          <a:p>
            <a:pPr>
              <a:defRPr/>
            </a:pPr>
            <a:r>
              <a:rPr lang="it-IT" sz="1050" dirty="0">
                <a:solidFill>
                  <a:prstClr val="black"/>
                </a:solidFill>
                <a:latin typeface="Calibri" panose="020F0502020204030204"/>
              </a:rPr>
              <a:t>Miglioramento organizzativo</a:t>
            </a:r>
          </a:p>
        </p:txBody>
      </p:sp>
      <p:sp>
        <p:nvSpPr>
          <p:cNvPr id="21" name="CasellaDiTesto 20"/>
          <p:cNvSpPr txBox="1"/>
          <p:nvPr/>
        </p:nvSpPr>
        <p:spPr>
          <a:xfrm>
            <a:off x="5384801" y="3313113"/>
            <a:ext cx="2752725" cy="254000"/>
          </a:xfrm>
          <a:prstGeom prst="rect">
            <a:avLst/>
          </a:prstGeom>
          <a:noFill/>
        </p:spPr>
        <p:txBody>
          <a:bodyPr>
            <a:spAutoFit/>
          </a:bodyPr>
          <a:lstStyle/>
          <a:p>
            <a:pPr>
              <a:defRPr/>
            </a:pPr>
            <a:r>
              <a:rPr lang="it-IT" sz="1050" dirty="0">
                <a:solidFill>
                  <a:prstClr val="black"/>
                </a:solidFill>
                <a:latin typeface="Calibri" panose="020F0502020204030204"/>
              </a:rPr>
              <a:t>Valore capitale umano</a:t>
            </a:r>
          </a:p>
        </p:txBody>
      </p:sp>
      <p:sp>
        <p:nvSpPr>
          <p:cNvPr id="22" name="CasellaDiTesto 21"/>
          <p:cNvSpPr txBox="1"/>
          <p:nvPr/>
        </p:nvSpPr>
        <p:spPr>
          <a:xfrm>
            <a:off x="8067676" y="3309938"/>
            <a:ext cx="3095625" cy="254000"/>
          </a:xfrm>
          <a:prstGeom prst="rect">
            <a:avLst/>
          </a:prstGeom>
          <a:noFill/>
        </p:spPr>
        <p:txBody>
          <a:bodyPr>
            <a:spAutoFit/>
          </a:bodyPr>
          <a:lstStyle/>
          <a:p>
            <a:pPr>
              <a:defRPr/>
            </a:pPr>
            <a:r>
              <a:rPr lang="it-IT" sz="1050" dirty="0">
                <a:solidFill>
                  <a:prstClr val="black"/>
                </a:solidFill>
                <a:latin typeface="Calibri" panose="020F0502020204030204"/>
              </a:rPr>
              <a:t>Gestione relazioni sindacali</a:t>
            </a:r>
            <a:endParaRPr lang="it-IT" dirty="0">
              <a:solidFill>
                <a:prstClr val="black"/>
              </a:solidFill>
              <a:latin typeface="Calibri" panose="020F0502020204030204"/>
            </a:endParaRPr>
          </a:p>
        </p:txBody>
      </p:sp>
      <p:sp>
        <p:nvSpPr>
          <p:cNvPr id="23" name="Rettangolo arrotondato 22"/>
          <p:cNvSpPr/>
          <p:nvPr/>
        </p:nvSpPr>
        <p:spPr>
          <a:xfrm>
            <a:off x="2620963" y="3973513"/>
            <a:ext cx="1808162" cy="151606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sp>
        <p:nvSpPr>
          <p:cNvPr id="24" name="Rettangolo arrotondato 23"/>
          <p:cNvSpPr/>
          <p:nvPr/>
        </p:nvSpPr>
        <p:spPr>
          <a:xfrm>
            <a:off x="5192714" y="4030663"/>
            <a:ext cx="1908175" cy="151606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sp>
        <p:nvSpPr>
          <p:cNvPr id="45073" name="CasellaDiTesto 24"/>
          <p:cNvSpPr txBox="1">
            <a:spLocks noChangeArrowheads="1"/>
          </p:cNvSpPr>
          <p:nvPr/>
        </p:nvSpPr>
        <p:spPr bwMode="auto">
          <a:xfrm>
            <a:off x="2768600" y="4132264"/>
            <a:ext cx="1506538"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sz="1200">
                <a:solidFill>
                  <a:srgbClr val="000000"/>
                </a:solidFill>
                <a:latin typeface="Calibri" panose="020F0502020204030204" pitchFamily="34" charset="0"/>
              </a:rPr>
              <a:t>Rispondendo a esigenze famigliari/personali, si migliora l’efficienza dell’organizzazione e la presenza al lavoro</a:t>
            </a:r>
          </a:p>
        </p:txBody>
      </p:sp>
      <p:sp>
        <p:nvSpPr>
          <p:cNvPr id="35" name="Rettangolo arrotondato 34"/>
          <p:cNvSpPr/>
          <p:nvPr/>
        </p:nvSpPr>
        <p:spPr>
          <a:xfrm>
            <a:off x="7977189" y="3995738"/>
            <a:ext cx="1908175" cy="151765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sp>
        <p:nvSpPr>
          <p:cNvPr id="45075" name="CasellaDiTesto 35"/>
          <p:cNvSpPr txBox="1">
            <a:spLocks noChangeArrowheads="1"/>
          </p:cNvSpPr>
          <p:nvPr/>
        </p:nvSpPr>
        <p:spPr bwMode="auto">
          <a:xfrm>
            <a:off x="5021263" y="4441826"/>
            <a:ext cx="2330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sz="1200">
                <a:solidFill>
                  <a:srgbClr val="000000"/>
                </a:solidFill>
                <a:latin typeface="Calibri" panose="020F0502020204030204" pitchFamily="34" charset="0"/>
              </a:rPr>
              <a:t>Fidelizzazione e produttività</a:t>
            </a:r>
          </a:p>
        </p:txBody>
      </p:sp>
      <p:sp>
        <p:nvSpPr>
          <p:cNvPr id="45076" name="CasellaDiTesto 36"/>
          <p:cNvSpPr txBox="1">
            <a:spLocks noChangeArrowheads="1"/>
          </p:cNvSpPr>
          <p:nvPr/>
        </p:nvSpPr>
        <p:spPr bwMode="auto">
          <a:xfrm>
            <a:off x="8066089" y="4457701"/>
            <a:ext cx="25241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200">
                <a:solidFill>
                  <a:srgbClr val="000000"/>
                </a:solidFill>
                <a:latin typeface="Calibri" panose="020F0502020204030204" pitchFamily="34" charset="0"/>
              </a:rPr>
              <a:t>Migliora relazioni sindacali</a:t>
            </a:r>
          </a:p>
        </p:txBody>
      </p:sp>
    </p:spTree>
    <p:extLst>
      <p:ext uri="{BB962C8B-B14F-4D97-AF65-F5344CB8AC3E}">
        <p14:creationId xmlns:p14="http://schemas.microsoft.com/office/powerpoint/2010/main" val="243171124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981200" y="274638"/>
            <a:ext cx="8229600" cy="633412"/>
          </a:xfrm>
        </p:spPr>
        <p:txBody>
          <a:bodyPr>
            <a:normAutofit fontScale="90000"/>
          </a:bodyPr>
          <a:lstStyle/>
          <a:p>
            <a:pPr>
              <a:defRPr/>
            </a:pPr>
            <a:r>
              <a:rPr lang="it-IT" sz="2800" dirty="0"/>
              <a:t>Servizi infanzia e borse di studio</a:t>
            </a:r>
            <a:br>
              <a:rPr lang="it-IT" sz="2800" dirty="0"/>
            </a:br>
            <a:r>
              <a:rPr lang="it-IT" sz="2800" dirty="0"/>
              <a:t>lettera f-bis)</a:t>
            </a:r>
          </a:p>
        </p:txBody>
      </p:sp>
      <p:sp>
        <p:nvSpPr>
          <p:cNvPr id="29699" name="Segnaposto testo 4"/>
          <p:cNvSpPr>
            <a:spLocks noGrp="1"/>
          </p:cNvSpPr>
          <p:nvPr>
            <p:ph type="body" idx="1"/>
          </p:nvPr>
        </p:nvSpPr>
        <p:spPr>
          <a:xfrm>
            <a:off x="1952625" y="1071563"/>
            <a:ext cx="4040188" cy="639762"/>
          </a:xfrm>
        </p:spPr>
        <p:txBody>
          <a:bodyPr/>
          <a:lstStyle/>
          <a:p>
            <a:r>
              <a:rPr lang="it-IT" altLang="it-IT" dirty="0">
                <a:solidFill>
                  <a:srgbClr val="FF0000"/>
                </a:solidFill>
              </a:rPr>
              <a:t>NEW </a:t>
            </a:r>
            <a:r>
              <a:rPr lang="it-IT" altLang="it-IT" b="0" dirty="0">
                <a:solidFill>
                  <a:srgbClr val="FF0000"/>
                </a:solidFill>
              </a:rPr>
              <a:t>(comma 190)</a:t>
            </a:r>
          </a:p>
        </p:txBody>
      </p:sp>
      <p:sp>
        <p:nvSpPr>
          <p:cNvPr id="6" name="Segnaposto contenuto 5"/>
          <p:cNvSpPr>
            <a:spLocks noGrp="1"/>
          </p:cNvSpPr>
          <p:nvPr>
            <p:ph sz="half" idx="2"/>
          </p:nvPr>
        </p:nvSpPr>
        <p:spPr>
          <a:xfrm>
            <a:off x="839788" y="1782764"/>
            <a:ext cx="5157787" cy="4406899"/>
          </a:xfrm>
        </p:spPr>
        <p:txBody>
          <a:bodyPr>
            <a:normAutofit fontScale="92500" lnSpcReduction="20000"/>
          </a:bodyPr>
          <a:lstStyle/>
          <a:p>
            <a:pPr>
              <a:buFontTx/>
              <a:buNone/>
              <a:defRPr/>
            </a:pPr>
            <a:r>
              <a:rPr lang="it-IT" dirty="0"/>
              <a:t>	"f-bis) le somme, i servizi e le prestazioni erogati dal datore di lavoro alla generalità dei dipendenti o a categorie di dipendenti per la fruizione, da parte dei familiari indicati nell'articolo 12, dei servizi di educazione e istruzione anche in età prescolare, compresi i servizi integrativi e di mensa ad essi connessi, nonché per la frequenza di ludoteche e di centri estivi e invernali e per borse di studio a favore dei medesimi familiari;</a:t>
            </a:r>
          </a:p>
          <a:p>
            <a:pPr>
              <a:defRPr/>
            </a:pPr>
            <a:endParaRPr lang="it-IT" dirty="0"/>
          </a:p>
        </p:txBody>
      </p:sp>
      <p:sp>
        <p:nvSpPr>
          <p:cNvPr id="29701" name="Segnaposto testo 6"/>
          <p:cNvSpPr>
            <a:spLocks noGrp="1"/>
          </p:cNvSpPr>
          <p:nvPr>
            <p:ph type="body" sz="quarter" idx="3"/>
          </p:nvPr>
        </p:nvSpPr>
        <p:spPr>
          <a:xfrm>
            <a:off x="6453189" y="1143001"/>
            <a:ext cx="4041775" cy="639763"/>
          </a:xfrm>
        </p:spPr>
        <p:txBody>
          <a:bodyPr/>
          <a:lstStyle/>
          <a:p>
            <a:r>
              <a:rPr lang="it-IT" altLang="it-IT">
                <a:solidFill>
                  <a:srgbClr val="FF0000"/>
                </a:solidFill>
              </a:rPr>
              <a:t>OLD</a:t>
            </a:r>
          </a:p>
        </p:txBody>
      </p:sp>
      <p:sp>
        <p:nvSpPr>
          <p:cNvPr id="8" name="Segnaposto contenuto 7"/>
          <p:cNvSpPr>
            <a:spLocks noGrp="1"/>
          </p:cNvSpPr>
          <p:nvPr>
            <p:ph sz="quarter" idx="4"/>
          </p:nvPr>
        </p:nvSpPr>
        <p:spPr>
          <a:xfrm>
            <a:off x="6259285" y="1782764"/>
            <a:ext cx="5183188" cy="3684588"/>
          </a:xfrm>
        </p:spPr>
        <p:txBody>
          <a:bodyPr>
            <a:normAutofit lnSpcReduction="10000"/>
          </a:bodyPr>
          <a:lstStyle/>
          <a:p>
            <a:pPr>
              <a:buFontTx/>
              <a:buNone/>
              <a:defRPr/>
            </a:pPr>
            <a:r>
              <a:rPr lang="it-IT" dirty="0"/>
              <a:t>	f-bis) le somme, i servizi e le prestazioni erogati dal datore di lavoro alla </a:t>
            </a:r>
            <a:r>
              <a:rPr lang="it-IT" dirty="0" err="1"/>
              <a:t>generalita'</a:t>
            </a:r>
            <a:r>
              <a:rPr lang="it-IT" dirty="0"/>
              <a:t> dei dipendenti o a categorie di dipendenti per la frequenza degli asili nido e di colonie climatiche da parte dei familiari indicati nell'articolo 12, </a:t>
            </a:r>
            <a:r>
              <a:rPr lang="it-IT" dirty="0" err="1"/>
              <a:t>nonche'</a:t>
            </a:r>
            <a:r>
              <a:rPr lang="it-IT" dirty="0"/>
              <a:t> per borse di studio a favore dei medesimi familiari;</a:t>
            </a:r>
          </a:p>
        </p:txBody>
      </p:sp>
    </p:spTree>
    <p:extLst>
      <p:ext uri="{BB962C8B-B14F-4D97-AF65-F5344CB8AC3E}">
        <p14:creationId xmlns:p14="http://schemas.microsoft.com/office/powerpoint/2010/main" val="10235410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olo 4"/>
          <p:cNvSpPr>
            <a:spLocks noGrp="1"/>
          </p:cNvSpPr>
          <p:nvPr>
            <p:ph type="title"/>
          </p:nvPr>
        </p:nvSpPr>
        <p:spPr/>
        <p:txBody>
          <a:bodyPr/>
          <a:lstStyle/>
          <a:p>
            <a:r>
              <a:rPr lang="it-IT" altLang="it-IT" sz="3600">
                <a:solidFill>
                  <a:srgbClr val="FF0000"/>
                </a:solidFill>
              </a:rPr>
              <a:t>Servizi all’infanzia</a:t>
            </a:r>
            <a:br>
              <a:rPr lang="it-IT" altLang="it-IT" sz="3600">
                <a:solidFill>
                  <a:srgbClr val="FF0000"/>
                </a:solidFill>
              </a:rPr>
            </a:br>
            <a:r>
              <a:rPr lang="it-IT" altLang="it-IT" sz="3600">
                <a:solidFill>
                  <a:srgbClr val="FF0000"/>
                </a:solidFill>
              </a:rPr>
              <a:t>lettera f-bis). </a:t>
            </a:r>
          </a:p>
        </p:txBody>
      </p:sp>
      <p:sp>
        <p:nvSpPr>
          <p:cNvPr id="3" name="Segnaposto contenuto 2"/>
          <p:cNvSpPr>
            <a:spLocks noGrp="1"/>
          </p:cNvSpPr>
          <p:nvPr>
            <p:ph idx="1"/>
          </p:nvPr>
        </p:nvSpPr>
        <p:spPr/>
        <p:txBody>
          <a:bodyPr>
            <a:normAutofit/>
          </a:bodyPr>
          <a:lstStyle/>
          <a:p>
            <a:pPr>
              <a:defRPr/>
            </a:pPr>
            <a:r>
              <a:rPr lang="it-IT" dirty="0"/>
              <a:t>Resta vietata l’attribuzione “ad </a:t>
            </a:r>
            <a:r>
              <a:rPr lang="it-IT" dirty="0" err="1"/>
              <a:t>personam</a:t>
            </a:r>
            <a:r>
              <a:rPr lang="it-IT" dirty="0"/>
              <a:t>”</a:t>
            </a:r>
          </a:p>
          <a:p>
            <a:pPr>
              <a:defRPr/>
            </a:pPr>
            <a:r>
              <a:rPr lang="it-IT" dirty="0"/>
              <a:t>In questo caso si permette anche l’erogazione di “somme di denaro” per garantire il servizio al lavoratore (o per meglio dire: ai suoi familiari)</a:t>
            </a:r>
          </a:p>
          <a:p>
            <a:pPr>
              <a:defRPr/>
            </a:pPr>
            <a:r>
              <a:rPr lang="it-IT" dirty="0"/>
              <a:t>Deducibilità completa</a:t>
            </a:r>
          </a:p>
          <a:p>
            <a:pPr>
              <a:defRPr/>
            </a:pPr>
            <a:r>
              <a:rPr lang="it-IT" dirty="0"/>
              <a:t>Dopo le modifiche apportate dalla legge di Stabilità 2016 si allarga l’ambito di applicabilità, prima ristretto alle colonie climatiche e borse di studio</a:t>
            </a:r>
          </a:p>
          <a:p>
            <a:pPr>
              <a:defRPr/>
            </a:pPr>
            <a:endParaRPr lang="it-IT" dirty="0"/>
          </a:p>
          <a:p>
            <a:pPr>
              <a:defRPr/>
            </a:pPr>
            <a:endParaRPr lang="it-IT" dirty="0"/>
          </a:p>
          <a:p>
            <a:pPr>
              <a:defRPr/>
            </a:pPr>
            <a:endParaRPr lang="it-IT" dirty="0"/>
          </a:p>
        </p:txBody>
      </p:sp>
    </p:spTree>
    <p:extLst>
      <p:ext uri="{BB962C8B-B14F-4D97-AF65-F5344CB8AC3E}">
        <p14:creationId xmlns:p14="http://schemas.microsoft.com/office/powerpoint/2010/main" val="386805163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1875972" y="2501404"/>
            <a:ext cx="807720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z="2400" dirty="0"/>
              <a:t>"f-ter) le somme e le prestazioni erogate dal datore di lavoro alla generalità dei dipendenti o a categorie di dipendenti per la fruizione dei servizi di assistenza ai familiari anziani o non autosufficienti indicati nell'articolo 12";</a:t>
            </a:r>
          </a:p>
        </p:txBody>
      </p:sp>
      <p:sp>
        <p:nvSpPr>
          <p:cNvPr id="251911" name="Rectangle 7"/>
          <p:cNvSpPr>
            <a:spLocks noChangeArrowheads="1"/>
          </p:cNvSpPr>
          <p:nvPr/>
        </p:nvSpPr>
        <p:spPr bwMode="auto">
          <a:xfrm>
            <a:off x="1703389" y="1341438"/>
            <a:ext cx="4442242" cy="461665"/>
          </a:xfrm>
          <a:prstGeom prst="rect">
            <a:avLst/>
          </a:prstGeom>
          <a:noFill/>
          <a:ln w="9525">
            <a:noFill/>
            <a:miter lim="800000"/>
            <a:headEnd/>
            <a:tailEnd/>
          </a:ln>
          <a:effectLst/>
        </p:spPr>
        <p:txBody>
          <a:bodyPr wrap="none">
            <a:spAutoFit/>
          </a:bodyPr>
          <a:lstStyle/>
          <a:p>
            <a:pPr eaLnBrk="1" hangingPunct="1">
              <a:defRPr/>
            </a:pPr>
            <a:r>
              <a:rPr lang="it-IT" sz="2400" dirty="0">
                <a:solidFill>
                  <a:srgbClr val="FF0000"/>
                </a:solidFill>
                <a:effectLst>
                  <a:outerShdw blurRad="38100" dist="38100" dir="2700000" algn="tl">
                    <a:srgbClr val="C0C0C0"/>
                  </a:outerShdw>
                </a:effectLst>
                <a:latin typeface="Arial" charset="0"/>
              </a:rPr>
              <a:t>articolo 51, comma 2, </a:t>
            </a:r>
            <a:r>
              <a:rPr lang="it-IT" sz="2400" dirty="0" err="1">
                <a:solidFill>
                  <a:srgbClr val="FF0000"/>
                </a:solidFill>
                <a:effectLst>
                  <a:outerShdw blurRad="38100" dist="38100" dir="2700000" algn="tl">
                    <a:srgbClr val="C0C0C0"/>
                  </a:outerShdw>
                </a:effectLst>
                <a:latin typeface="Arial" charset="0"/>
              </a:rPr>
              <a:t>lett</a:t>
            </a:r>
            <a:r>
              <a:rPr lang="it-IT" sz="2400" dirty="0">
                <a:solidFill>
                  <a:srgbClr val="FF0000"/>
                </a:solidFill>
                <a:effectLst>
                  <a:outerShdw blurRad="38100" dist="38100" dir="2700000" algn="tl">
                    <a:srgbClr val="C0C0C0"/>
                  </a:outerShdw>
                </a:effectLst>
                <a:latin typeface="Arial" charset="0"/>
              </a:rPr>
              <a:t>. f-ter)</a:t>
            </a:r>
          </a:p>
        </p:txBody>
      </p:sp>
      <p:sp>
        <p:nvSpPr>
          <p:cNvPr id="31748" name="Rectangle 13"/>
          <p:cNvSpPr>
            <a:spLocks noChangeArrowheads="1"/>
          </p:cNvSpPr>
          <p:nvPr/>
        </p:nvSpPr>
        <p:spPr bwMode="auto">
          <a:xfrm>
            <a:off x="2711450" y="404813"/>
            <a:ext cx="67691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800" i="1" dirty="0">
                <a:latin typeface="Calibri "/>
              </a:rPr>
              <a:t>Non concorrono a formare il reddito:</a:t>
            </a:r>
          </a:p>
        </p:txBody>
      </p:sp>
      <p:sp>
        <p:nvSpPr>
          <p:cNvPr id="2" name="Stella a 32 punte 1"/>
          <p:cNvSpPr/>
          <p:nvPr/>
        </p:nvSpPr>
        <p:spPr>
          <a:xfrm>
            <a:off x="5591176" y="4349751"/>
            <a:ext cx="4752975" cy="1655763"/>
          </a:xfrm>
          <a:prstGeom prst="star32">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it-IT" sz="2000" dirty="0" err="1">
                <a:solidFill>
                  <a:srgbClr val="FF0000"/>
                </a:solidFill>
              </a:rPr>
              <a:t>Novita’</a:t>
            </a:r>
            <a:r>
              <a:rPr lang="it-IT" sz="2000" dirty="0">
                <a:solidFill>
                  <a:srgbClr val="FF0000"/>
                </a:solidFill>
              </a:rPr>
              <a:t> della Legge di Stabilità 2016.</a:t>
            </a:r>
          </a:p>
          <a:p>
            <a:pPr algn="ctr" eaLnBrk="1" hangingPunct="1">
              <a:defRPr/>
            </a:pPr>
            <a:r>
              <a:rPr lang="it-IT" sz="2400" dirty="0">
                <a:solidFill>
                  <a:srgbClr val="FF0000"/>
                </a:solidFill>
              </a:rPr>
              <a:t>Lettera aggiunta</a:t>
            </a:r>
          </a:p>
        </p:txBody>
      </p:sp>
    </p:spTree>
    <p:extLst>
      <p:ext uri="{BB962C8B-B14F-4D97-AF65-F5344CB8AC3E}">
        <p14:creationId xmlns:p14="http://schemas.microsoft.com/office/powerpoint/2010/main" val="84140023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olo 4"/>
          <p:cNvSpPr>
            <a:spLocks noGrp="1"/>
          </p:cNvSpPr>
          <p:nvPr>
            <p:ph type="title"/>
          </p:nvPr>
        </p:nvSpPr>
        <p:spPr/>
        <p:txBody>
          <a:bodyPr/>
          <a:lstStyle/>
          <a:p>
            <a:r>
              <a:rPr lang="it-IT" altLang="it-IT" sz="3200">
                <a:solidFill>
                  <a:srgbClr val="FF0000"/>
                </a:solidFill>
              </a:rPr>
              <a:t>Servizi alle persone non autosufficienti</a:t>
            </a:r>
            <a:br>
              <a:rPr lang="it-IT" altLang="it-IT" sz="3200">
                <a:solidFill>
                  <a:srgbClr val="FF0000"/>
                </a:solidFill>
              </a:rPr>
            </a:br>
            <a:r>
              <a:rPr lang="it-IT" altLang="it-IT" sz="3200">
                <a:solidFill>
                  <a:srgbClr val="FF0000"/>
                </a:solidFill>
              </a:rPr>
              <a:t>lettera f-ter). </a:t>
            </a:r>
          </a:p>
        </p:txBody>
      </p:sp>
      <p:sp>
        <p:nvSpPr>
          <p:cNvPr id="32771" name="Segnaposto contenuto 2"/>
          <p:cNvSpPr>
            <a:spLocks noGrp="1"/>
          </p:cNvSpPr>
          <p:nvPr>
            <p:ph idx="1"/>
          </p:nvPr>
        </p:nvSpPr>
        <p:spPr/>
        <p:txBody>
          <a:bodyPr/>
          <a:lstStyle/>
          <a:p>
            <a:r>
              <a:rPr lang="it-IT" altLang="it-IT"/>
              <a:t>E’ vietata l’attribuzione “ad personam”</a:t>
            </a:r>
          </a:p>
          <a:p>
            <a:r>
              <a:rPr lang="it-IT" altLang="it-IT"/>
              <a:t>In questo caso si permette anche l’erogazione di “somme di denaro” per garantire il servizio al lavoratore (o per meglio dire ai suoi familiari)</a:t>
            </a:r>
          </a:p>
          <a:p>
            <a:r>
              <a:rPr lang="it-IT" altLang="it-IT"/>
              <a:t>Deducibilità completa</a:t>
            </a:r>
          </a:p>
          <a:p>
            <a:endParaRPr lang="it-IT" altLang="it-IT"/>
          </a:p>
          <a:p>
            <a:endParaRPr lang="it-IT" altLang="it-IT"/>
          </a:p>
          <a:p>
            <a:endParaRPr lang="it-IT" altLang="it-IT"/>
          </a:p>
          <a:p>
            <a:endParaRPr lang="it-IT" altLang="it-IT"/>
          </a:p>
        </p:txBody>
      </p:sp>
    </p:spTree>
    <p:extLst>
      <p:ext uri="{BB962C8B-B14F-4D97-AF65-F5344CB8AC3E}">
        <p14:creationId xmlns:p14="http://schemas.microsoft.com/office/powerpoint/2010/main" val="275823408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olo 1"/>
          <p:cNvSpPr>
            <a:spLocks noGrp="1"/>
          </p:cNvSpPr>
          <p:nvPr>
            <p:ph type="title"/>
          </p:nvPr>
        </p:nvSpPr>
        <p:spPr/>
        <p:txBody>
          <a:bodyPr/>
          <a:lstStyle/>
          <a:p>
            <a:r>
              <a:rPr lang="it-IT" altLang="it-IT" sz="2800">
                <a:solidFill>
                  <a:srgbClr val="FF0000"/>
                </a:solidFill>
              </a:rPr>
              <a:t>Contributi e premi per il rischio non autosufficienza (f-quater)</a:t>
            </a:r>
          </a:p>
        </p:txBody>
      </p:sp>
      <p:sp>
        <p:nvSpPr>
          <p:cNvPr id="33795" name="Segnaposto contenuto 2"/>
          <p:cNvSpPr>
            <a:spLocks noGrp="1"/>
          </p:cNvSpPr>
          <p:nvPr>
            <p:ph idx="1"/>
          </p:nvPr>
        </p:nvSpPr>
        <p:spPr/>
        <p:txBody>
          <a:bodyPr/>
          <a:lstStyle/>
          <a:p>
            <a:pPr marL="0" indent="0">
              <a:buNone/>
            </a:pPr>
            <a:r>
              <a:rPr lang="it-IT" altLang="it-IT" sz="2400" dirty="0"/>
              <a:t>«f-quater) i contributi e i premi versati dal datore di lavoro a favore della generalità dei dipendenti o di categorie di dipendenti per prestazioni, anche in forma assicurativa, aventi per oggetto il rischio di non autosufficienza nel compimento degli atti della vita quotidiana, le cui caratteristiche sono definite dall'articolo 2, comma 2, lettera d), numeri 1) e 2), del decreto del Ministro del lavoro, della salute e delle politiche sociali 27 ottobre 2009, pubblicato nella Gazzetta Ufficiale n. 12 del 16 gennaio 2010, o aventi per oggetto il rischio di gravi patologie».</a:t>
            </a:r>
          </a:p>
          <a:p>
            <a:endParaRPr lang="it-IT" altLang="it-IT" sz="2400" dirty="0"/>
          </a:p>
        </p:txBody>
      </p:sp>
      <p:sp>
        <p:nvSpPr>
          <p:cNvPr id="4" name="Stella a 32 punte 3"/>
          <p:cNvSpPr/>
          <p:nvPr/>
        </p:nvSpPr>
        <p:spPr>
          <a:xfrm>
            <a:off x="6371771" y="4281714"/>
            <a:ext cx="4982029" cy="2576286"/>
          </a:xfrm>
          <a:prstGeom prst="star32">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2400" dirty="0">
                <a:solidFill>
                  <a:srgbClr val="FF0000"/>
                </a:solidFill>
              </a:rPr>
              <a:t>NEW !</a:t>
            </a:r>
          </a:p>
          <a:p>
            <a:pPr algn="ctr">
              <a:defRPr/>
            </a:pPr>
            <a:r>
              <a:rPr lang="it-IT" sz="2400" dirty="0">
                <a:solidFill>
                  <a:srgbClr val="FF0000"/>
                </a:solidFill>
              </a:rPr>
              <a:t>Introdotto dalla Legge di Bilancio 2017</a:t>
            </a:r>
          </a:p>
        </p:txBody>
      </p:sp>
    </p:spTree>
    <p:extLst>
      <p:ext uri="{BB962C8B-B14F-4D97-AF65-F5344CB8AC3E}">
        <p14:creationId xmlns:p14="http://schemas.microsoft.com/office/powerpoint/2010/main" val="373835483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olo 4"/>
          <p:cNvSpPr>
            <a:spLocks noGrp="1"/>
          </p:cNvSpPr>
          <p:nvPr>
            <p:ph type="title"/>
          </p:nvPr>
        </p:nvSpPr>
        <p:spPr>
          <a:xfrm>
            <a:off x="1981200" y="274639"/>
            <a:ext cx="8229600" cy="796925"/>
          </a:xfrm>
        </p:spPr>
        <p:txBody>
          <a:bodyPr/>
          <a:lstStyle/>
          <a:p>
            <a:r>
              <a:rPr lang="it-IT" altLang="it-IT" sz="3200" dirty="0"/>
              <a:t>Relazioni tra f), f-bis) e f-ter) e f)quater</a:t>
            </a:r>
          </a:p>
        </p:txBody>
      </p:sp>
      <p:sp>
        <p:nvSpPr>
          <p:cNvPr id="7" name="Ovale 6"/>
          <p:cNvSpPr/>
          <p:nvPr/>
        </p:nvSpPr>
        <p:spPr>
          <a:xfrm>
            <a:off x="2738438" y="1857376"/>
            <a:ext cx="6786562" cy="3929063"/>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it-IT" dirty="0"/>
              <a:t>                                                                                                               				</a:t>
            </a:r>
            <a:endParaRPr lang="it-IT" sz="2800" b="1" dirty="0">
              <a:solidFill>
                <a:srgbClr val="FF0000"/>
              </a:solidFill>
            </a:endParaRPr>
          </a:p>
        </p:txBody>
      </p:sp>
      <p:sp>
        <p:nvSpPr>
          <p:cNvPr id="8" name="Ovale 7"/>
          <p:cNvSpPr/>
          <p:nvPr/>
        </p:nvSpPr>
        <p:spPr>
          <a:xfrm>
            <a:off x="4738688" y="2000251"/>
            <a:ext cx="3357562" cy="164306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it-IT" sz="2800" b="1" dirty="0" err="1">
                <a:solidFill>
                  <a:srgbClr val="FF0000"/>
                </a:solidFill>
              </a:rPr>
              <a:t>F-bis</a:t>
            </a:r>
            <a:endParaRPr lang="it-IT" sz="2800" b="1" dirty="0">
              <a:solidFill>
                <a:srgbClr val="FF0000"/>
              </a:solidFill>
            </a:endParaRPr>
          </a:p>
        </p:txBody>
      </p:sp>
      <p:sp>
        <p:nvSpPr>
          <p:cNvPr id="9" name="Ovale 8"/>
          <p:cNvSpPr/>
          <p:nvPr/>
        </p:nvSpPr>
        <p:spPr>
          <a:xfrm>
            <a:off x="4167188" y="4357688"/>
            <a:ext cx="3143250" cy="1357312"/>
          </a:xfrm>
          <a:prstGeom prst="ellipse">
            <a:avLst/>
          </a:prstGeom>
          <a:gradFill>
            <a:gsLst>
              <a:gs pos="0">
                <a:srgbClr val="FFFFFF"/>
              </a:gs>
              <a:gs pos="7001">
                <a:srgbClr val="E6E6E6"/>
              </a:gs>
              <a:gs pos="32001">
                <a:srgbClr val="7D8496"/>
              </a:gs>
              <a:gs pos="47000">
                <a:srgbClr val="E6E6E6"/>
              </a:gs>
              <a:gs pos="85001">
                <a:srgbClr val="7D8496"/>
              </a:gs>
              <a:gs pos="100000">
                <a:srgbClr val="E6E6E6"/>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it-IT" sz="2800" b="1" dirty="0" err="1">
                <a:solidFill>
                  <a:srgbClr val="FF0000"/>
                </a:solidFill>
              </a:rPr>
              <a:t>F-ter</a:t>
            </a:r>
            <a:endParaRPr lang="it-IT" sz="2800" b="1" dirty="0">
              <a:solidFill>
                <a:srgbClr val="FF0000"/>
              </a:solidFill>
            </a:endParaRPr>
          </a:p>
        </p:txBody>
      </p:sp>
      <p:sp>
        <p:nvSpPr>
          <p:cNvPr id="6" name="Ovale 5"/>
          <p:cNvSpPr/>
          <p:nvPr/>
        </p:nvSpPr>
        <p:spPr>
          <a:xfrm>
            <a:off x="2738439" y="3143251"/>
            <a:ext cx="2643187" cy="1357313"/>
          </a:xfrm>
          <a:prstGeom prst="ellipse">
            <a:avLst/>
          </a:prstGeom>
          <a:gradFill>
            <a:gsLst>
              <a:gs pos="0">
                <a:srgbClr val="FFEFD1"/>
              </a:gs>
              <a:gs pos="64999">
                <a:srgbClr val="F0EBD5"/>
              </a:gs>
              <a:gs pos="100000">
                <a:srgbClr val="D1C39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it-IT" sz="2800" b="1" dirty="0" err="1">
                <a:solidFill>
                  <a:srgbClr val="FF0000"/>
                </a:solidFill>
              </a:rPr>
              <a:t>F-quater</a:t>
            </a:r>
            <a:endParaRPr lang="it-IT" sz="2800" b="1" dirty="0">
              <a:solidFill>
                <a:srgbClr val="FF0000"/>
              </a:solidFill>
            </a:endParaRPr>
          </a:p>
        </p:txBody>
      </p:sp>
      <p:sp>
        <p:nvSpPr>
          <p:cNvPr id="2" name="Rettangolo 1"/>
          <p:cNvSpPr/>
          <p:nvPr/>
        </p:nvSpPr>
        <p:spPr>
          <a:xfrm>
            <a:off x="8584747" y="3093359"/>
            <a:ext cx="1103085" cy="12144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rgbClr val="FF0000"/>
                </a:solidFill>
              </a:rPr>
              <a:t>F)</a:t>
            </a:r>
          </a:p>
        </p:txBody>
      </p:sp>
    </p:spTree>
    <p:extLst>
      <p:ext uri="{BB962C8B-B14F-4D97-AF65-F5344CB8AC3E}">
        <p14:creationId xmlns:p14="http://schemas.microsoft.com/office/powerpoint/2010/main" val="342146665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905000" y="2900363"/>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it-IT" altLang="it-IT" sz="2400">
              <a:latin typeface="Times New Roman" panose="02020603050405020304" pitchFamily="18" charset="0"/>
            </a:endParaRPr>
          </a:p>
        </p:txBody>
      </p:sp>
      <p:sp>
        <p:nvSpPr>
          <p:cNvPr id="251907" name="Text Box 3"/>
          <p:cNvSpPr txBox="1">
            <a:spLocks noChangeArrowheads="1"/>
          </p:cNvSpPr>
          <p:nvPr/>
        </p:nvSpPr>
        <p:spPr bwMode="auto">
          <a:xfrm>
            <a:off x="1905000" y="1944347"/>
            <a:ext cx="8137525" cy="519113"/>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a:effectLst/>
        </p:spPr>
        <p:txBody>
          <a:bodyPr>
            <a:spAutoFit/>
          </a:bodyPr>
          <a:lstStyle/>
          <a:p>
            <a:pPr algn="ctr">
              <a:spcBef>
                <a:spcPct val="50000"/>
              </a:spcBef>
              <a:defRPr/>
            </a:pPr>
            <a:r>
              <a:rPr lang="it-IT" sz="2800" dirty="0"/>
              <a:t>Azioni offerte alla </a:t>
            </a:r>
            <a:r>
              <a:rPr lang="it-IT" sz="2800" b="1" u="sng" dirty="0">
                <a:effectLst>
                  <a:outerShdw blurRad="38100" dist="38100" dir="2700000" algn="tl">
                    <a:srgbClr val="FFFFFF"/>
                  </a:outerShdw>
                </a:effectLst>
              </a:rPr>
              <a:t>generalità</a:t>
            </a:r>
            <a:r>
              <a:rPr lang="it-IT" sz="2800" dirty="0"/>
              <a:t> dei dipendenti</a:t>
            </a:r>
          </a:p>
        </p:txBody>
      </p:sp>
      <p:sp>
        <p:nvSpPr>
          <p:cNvPr id="251910" name="Text Box 6"/>
          <p:cNvSpPr txBox="1">
            <a:spLocks noChangeArrowheads="1"/>
          </p:cNvSpPr>
          <p:nvPr/>
        </p:nvSpPr>
        <p:spPr bwMode="auto">
          <a:xfrm>
            <a:off x="914400" y="3284539"/>
            <a:ext cx="7269163" cy="3293209"/>
          </a:xfrm>
          <a:prstGeom prst="rect">
            <a:avLst/>
          </a:prstGeom>
          <a:noFill/>
          <a:ln w="9525">
            <a:noFill/>
            <a:miter lim="800000"/>
            <a:headEnd/>
            <a:tailEnd/>
          </a:ln>
          <a:effectLst/>
        </p:spPr>
        <p:txBody>
          <a:bodyPr wrap="square">
            <a:spAutoFit/>
          </a:bodyPr>
          <a:lstStyle/>
          <a:p>
            <a:pPr algn="just">
              <a:spcBef>
                <a:spcPct val="50000"/>
              </a:spcBef>
              <a:defRPr/>
            </a:pPr>
            <a:r>
              <a:rPr lang="it-IT" sz="2400" u="sng" dirty="0">
                <a:solidFill>
                  <a:srgbClr val="FF0000"/>
                </a:solidFill>
                <a:effectLst>
                  <a:outerShdw blurRad="38100" dist="38100" dir="2700000" algn="tl">
                    <a:srgbClr val="C0C0C0"/>
                  </a:outerShdw>
                </a:effectLst>
              </a:rPr>
              <a:t>Non concorrono</a:t>
            </a:r>
            <a:r>
              <a:rPr lang="it-IT" sz="2400" dirty="0"/>
              <a:t> per un importo complessivo </a:t>
            </a:r>
            <a:r>
              <a:rPr lang="it-IT" sz="2400" u="sng" dirty="0">
                <a:solidFill>
                  <a:srgbClr val="FF0000"/>
                </a:solidFill>
                <a:effectLst>
                  <a:outerShdw blurRad="38100" dist="38100" dir="2700000" algn="tl">
                    <a:srgbClr val="C0C0C0"/>
                  </a:outerShdw>
                </a:effectLst>
              </a:rPr>
              <a:t>non superiore a </a:t>
            </a:r>
            <a:r>
              <a:rPr lang="it-IT" sz="2800" b="1" u="sng" dirty="0">
                <a:solidFill>
                  <a:srgbClr val="FF0000"/>
                </a:solidFill>
                <a:effectLst>
                  <a:outerShdw blurRad="38100" dist="38100" dir="2700000" algn="tl">
                    <a:srgbClr val="C0C0C0"/>
                  </a:outerShdw>
                </a:effectLst>
              </a:rPr>
              <a:t>2.066 euro</a:t>
            </a:r>
            <a:r>
              <a:rPr lang="it-IT" sz="2400" dirty="0"/>
              <a:t> (lire 4 milioni) per ogni periodo di imposta</a:t>
            </a:r>
          </a:p>
          <a:p>
            <a:pPr algn="ctr">
              <a:spcBef>
                <a:spcPct val="50000"/>
              </a:spcBef>
              <a:defRPr/>
            </a:pPr>
            <a:r>
              <a:rPr lang="it-IT" sz="2400" b="1" dirty="0">
                <a:solidFill>
                  <a:srgbClr val="0000CC"/>
                </a:solidFill>
                <a:effectLst>
                  <a:outerShdw blurRad="38100" dist="38100" dir="2700000" algn="tl">
                    <a:srgbClr val="C0C0C0"/>
                  </a:outerShdw>
                </a:effectLst>
              </a:rPr>
              <a:t>CONDIZIONI</a:t>
            </a:r>
          </a:p>
          <a:p>
            <a:pPr algn="just">
              <a:spcBef>
                <a:spcPct val="50000"/>
              </a:spcBef>
              <a:buFontTx/>
              <a:buChar char="•"/>
              <a:defRPr/>
            </a:pPr>
            <a:r>
              <a:rPr lang="it-IT" sz="2400" dirty="0"/>
              <a:t> che non siano riacquistate dalla società emittente o dal datore di lavoro;</a:t>
            </a:r>
          </a:p>
          <a:p>
            <a:pPr algn="just">
              <a:spcBef>
                <a:spcPct val="50000"/>
              </a:spcBef>
              <a:buFontTx/>
              <a:buChar char="•"/>
              <a:defRPr/>
            </a:pPr>
            <a:r>
              <a:rPr lang="it-IT" sz="2400" dirty="0"/>
              <a:t> o siano comunque cedute.</a:t>
            </a:r>
          </a:p>
        </p:txBody>
      </p:sp>
      <p:sp>
        <p:nvSpPr>
          <p:cNvPr id="251911" name="Rectangle 7"/>
          <p:cNvSpPr>
            <a:spLocks noChangeArrowheads="1"/>
          </p:cNvSpPr>
          <p:nvPr/>
        </p:nvSpPr>
        <p:spPr bwMode="auto">
          <a:xfrm>
            <a:off x="788989" y="911544"/>
            <a:ext cx="4320413" cy="461665"/>
          </a:xfrm>
          <a:prstGeom prst="rect">
            <a:avLst/>
          </a:prstGeom>
          <a:noFill/>
          <a:ln w="9525">
            <a:noFill/>
            <a:miter lim="800000"/>
            <a:headEnd/>
            <a:tailEnd/>
          </a:ln>
          <a:effectLst/>
        </p:spPr>
        <p:txBody>
          <a:bodyPr wrap="none">
            <a:spAutoFit/>
          </a:bodyPr>
          <a:lstStyle/>
          <a:p>
            <a:pPr eaLnBrk="1" hangingPunct="1">
              <a:defRPr/>
            </a:pPr>
            <a:r>
              <a:rPr lang="it-IT" sz="2400" b="1" u="sng" dirty="0">
                <a:solidFill>
                  <a:srgbClr val="0000CC"/>
                </a:solidFill>
                <a:effectLst>
                  <a:outerShdw blurRad="38100" dist="38100" dir="2700000" algn="tl">
                    <a:srgbClr val="C0C0C0"/>
                  </a:outerShdw>
                </a:effectLst>
                <a:latin typeface="Arial" charset="0"/>
              </a:rPr>
              <a:t>articolo 51, comma 2, </a:t>
            </a:r>
            <a:r>
              <a:rPr lang="it-IT" sz="2400" b="1" u="sng" dirty="0" err="1">
                <a:solidFill>
                  <a:srgbClr val="0000CC"/>
                </a:solidFill>
                <a:effectLst>
                  <a:outerShdw blurRad="38100" dist="38100" dir="2700000" algn="tl">
                    <a:srgbClr val="C0C0C0"/>
                  </a:outerShdw>
                </a:effectLst>
                <a:latin typeface="Arial" charset="0"/>
              </a:rPr>
              <a:t>lett</a:t>
            </a:r>
            <a:r>
              <a:rPr lang="it-IT" sz="2400" b="1" u="sng" dirty="0">
                <a:solidFill>
                  <a:srgbClr val="0000CC"/>
                </a:solidFill>
                <a:effectLst>
                  <a:outerShdw blurRad="38100" dist="38100" dir="2700000" algn="tl">
                    <a:srgbClr val="C0C0C0"/>
                  </a:outerShdw>
                </a:effectLst>
                <a:latin typeface="Arial" charset="0"/>
              </a:rPr>
              <a:t>. g)</a:t>
            </a:r>
          </a:p>
        </p:txBody>
      </p:sp>
      <p:sp>
        <p:nvSpPr>
          <p:cNvPr id="35846" name="AutoShape 8"/>
          <p:cNvSpPr>
            <a:spLocks/>
          </p:cNvSpPr>
          <p:nvPr/>
        </p:nvSpPr>
        <p:spPr bwMode="auto">
          <a:xfrm>
            <a:off x="8112125" y="5229226"/>
            <a:ext cx="215900" cy="1439863"/>
          </a:xfrm>
          <a:prstGeom prst="rightBrace">
            <a:avLst>
              <a:gd name="adj1" fmla="val 5557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
        <p:nvSpPr>
          <p:cNvPr id="35847" name="Rectangle 9"/>
          <p:cNvSpPr>
            <a:spLocks noChangeArrowheads="1"/>
          </p:cNvSpPr>
          <p:nvPr/>
        </p:nvSpPr>
        <p:spPr bwMode="auto">
          <a:xfrm>
            <a:off x="8401050" y="5373689"/>
            <a:ext cx="226695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2000" i="1" dirty="0">
                <a:solidFill>
                  <a:srgbClr val="FF0000"/>
                </a:solidFill>
                <a:latin typeface="+mn-lt"/>
              </a:rPr>
              <a:t>prima di tre anni</a:t>
            </a:r>
          </a:p>
          <a:p>
            <a:pPr eaLnBrk="1" hangingPunct="1"/>
            <a:r>
              <a:rPr lang="it-IT" altLang="it-IT" sz="2000" i="1" dirty="0">
                <a:solidFill>
                  <a:srgbClr val="FF0000"/>
                </a:solidFill>
                <a:latin typeface="+mn-lt"/>
              </a:rPr>
              <a:t>dalla percezione/</a:t>
            </a:r>
          </a:p>
          <a:p>
            <a:pPr eaLnBrk="1" hangingPunct="1"/>
            <a:r>
              <a:rPr lang="it-IT" altLang="it-IT" sz="2000" i="1" dirty="0">
                <a:solidFill>
                  <a:srgbClr val="FF0000"/>
                </a:solidFill>
                <a:latin typeface="+mn-lt"/>
              </a:rPr>
              <a:t>assegnazione</a:t>
            </a:r>
          </a:p>
        </p:txBody>
      </p:sp>
      <p:sp>
        <p:nvSpPr>
          <p:cNvPr id="35848" name="Text Box 12"/>
          <p:cNvSpPr txBox="1">
            <a:spLocks noChangeArrowheads="1"/>
          </p:cNvSpPr>
          <p:nvPr/>
        </p:nvSpPr>
        <p:spPr bwMode="auto">
          <a:xfrm>
            <a:off x="7248525" y="927836"/>
            <a:ext cx="4464050" cy="6413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b="1" dirty="0">
                <a:latin typeface="+mj-lt"/>
              </a:rPr>
              <a:t>c.d. </a:t>
            </a:r>
            <a:r>
              <a:rPr lang="it-IT" altLang="it-IT" b="1" i="1" dirty="0">
                <a:latin typeface="+mj-lt"/>
              </a:rPr>
              <a:t>azionariato “diffuso” volto alla fidelizzazione del personale</a:t>
            </a:r>
          </a:p>
        </p:txBody>
      </p:sp>
      <p:sp>
        <p:nvSpPr>
          <p:cNvPr id="35849" name="Rectangle 13"/>
          <p:cNvSpPr>
            <a:spLocks noChangeArrowheads="1"/>
          </p:cNvSpPr>
          <p:nvPr/>
        </p:nvSpPr>
        <p:spPr bwMode="auto">
          <a:xfrm>
            <a:off x="2711450" y="404813"/>
            <a:ext cx="67691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800" i="1" dirty="0">
                <a:latin typeface="+mn-lt"/>
              </a:rPr>
              <a:t>Non concorrono a formare il reddito:</a:t>
            </a:r>
          </a:p>
        </p:txBody>
      </p:sp>
      <p:sp>
        <p:nvSpPr>
          <p:cNvPr id="35850" name="AutoShape 14"/>
          <p:cNvSpPr>
            <a:spLocks noChangeArrowheads="1"/>
          </p:cNvSpPr>
          <p:nvPr/>
        </p:nvSpPr>
        <p:spPr bwMode="auto">
          <a:xfrm>
            <a:off x="5591175" y="2565400"/>
            <a:ext cx="433388" cy="647700"/>
          </a:xfrm>
          <a:prstGeom prst="downArrow">
            <a:avLst>
              <a:gd name="adj1" fmla="val 50000"/>
              <a:gd name="adj2" fmla="val 37363"/>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Tree>
    <p:extLst>
      <p:ext uri="{BB962C8B-B14F-4D97-AF65-F5344CB8AC3E}">
        <p14:creationId xmlns:p14="http://schemas.microsoft.com/office/powerpoint/2010/main" val="16385164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1905000" y="28956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it-IT" altLang="it-IT" sz="2400">
              <a:latin typeface="Times New Roman" panose="02020603050405020304" pitchFamily="18" charset="0"/>
            </a:endParaRPr>
          </a:p>
        </p:txBody>
      </p:sp>
      <p:sp>
        <p:nvSpPr>
          <p:cNvPr id="36867" name="Text Box 3"/>
          <p:cNvSpPr txBox="1">
            <a:spLocks noChangeArrowheads="1"/>
          </p:cNvSpPr>
          <p:nvPr/>
        </p:nvSpPr>
        <p:spPr bwMode="auto">
          <a:xfrm>
            <a:off x="2135189" y="1773238"/>
            <a:ext cx="7981268" cy="52322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800" dirty="0">
                <a:latin typeface="Calibri "/>
              </a:rPr>
              <a:t>Azioni offerte alla </a:t>
            </a:r>
            <a:r>
              <a:rPr lang="it-IT" altLang="it-IT" sz="2800" b="1" u="sng" dirty="0">
                <a:latin typeface="Calibri "/>
              </a:rPr>
              <a:t>generalità</a:t>
            </a:r>
            <a:r>
              <a:rPr lang="it-IT" altLang="it-IT" sz="2800" dirty="0">
                <a:latin typeface="Calibri "/>
              </a:rPr>
              <a:t> dei dipendenti</a:t>
            </a:r>
          </a:p>
        </p:txBody>
      </p:sp>
      <p:sp>
        <p:nvSpPr>
          <p:cNvPr id="36868" name="Text Box 4"/>
          <p:cNvSpPr txBox="1">
            <a:spLocks noChangeArrowheads="1"/>
          </p:cNvSpPr>
          <p:nvPr/>
        </p:nvSpPr>
        <p:spPr bwMode="auto">
          <a:xfrm>
            <a:off x="3000376" y="260351"/>
            <a:ext cx="67675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800" b="1" i="1">
                <a:solidFill>
                  <a:srgbClr val="FF0000"/>
                </a:solidFill>
                <a:latin typeface="Times New Roman" panose="02020603050405020304" pitchFamily="18" charset="0"/>
              </a:rPr>
              <a:t>Non concorrono a formare il reddito:</a:t>
            </a:r>
            <a:endParaRPr lang="it-IT" altLang="it-IT" sz="2800" b="1">
              <a:solidFill>
                <a:srgbClr val="FF0000"/>
              </a:solidFill>
              <a:latin typeface="Times New Roman" panose="02020603050405020304" pitchFamily="18" charset="0"/>
            </a:endParaRPr>
          </a:p>
        </p:txBody>
      </p:sp>
      <p:sp>
        <p:nvSpPr>
          <p:cNvPr id="36869" name="AutoShape 5"/>
          <p:cNvSpPr>
            <a:spLocks noChangeArrowheads="1"/>
          </p:cNvSpPr>
          <p:nvPr/>
        </p:nvSpPr>
        <p:spPr bwMode="auto">
          <a:xfrm rot="4873945">
            <a:off x="10481602" y="2061835"/>
            <a:ext cx="792163" cy="665163"/>
          </a:xfrm>
          <a:prstGeom prst="curvedDownArrow">
            <a:avLst>
              <a:gd name="adj1" fmla="val 23819"/>
              <a:gd name="adj2" fmla="val 47637"/>
              <a:gd name="adj3" fmla="val 33333"/>
            </a:avLst>
          </a:prstGeom>
          <a:solidFill>
            <a:srgbClr val="FFFFFF"/>
          </a:solidFill>
          <a:ln w="9525">
            <a:solidFill>
              <a:schemeClr val="tx1"/>
            </a:solidFill>
            <a:miter lim="800000"/>
            <a:headEnd/>
            <a:tailEnd/>
          </a:ln>
        </p:spPr>
        <p:txBody>
          <a:bodyPr rot="10800000"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it-IT" altLang="it-IT" sz="2400">
              <a:solidFill>
                <a:srgbClr val="33CC33"/>
              </a:solidFill>
              <a:latin typeface="Times New Roman" panose="02020603050405020304" pitchFamily="18" charset="0"/>
            </a:endParaRPr>
          </a:p>
        </p:txBody>
      </p:sp>
      <p:sp>
        <p:nvSpPr>
          <p:cNvPr id="218118" name="Text Box 6"/>
          <p:cNvSpPr txBox="1">
            <a:spLocks noChangeArrowheads="1"/>
          </p:cNvSpPr>
          <p:nvPr/>
        </p:nvSpPr>
        <p:spPr bwMode="auto">
          <a:xfrm>
            <a:off x="2063751" y="2492375"/>
            <a:ext cx="8424863" cy="2616101"/>
          </a:xfrm>
          <a:prstGeom prst="rect">
            <a:avLst/>
          </a:prstGeom>
          <a:noFill/>
          <a:ln w="9525">
            <a:noFill/>
            <a:miter lim="800000"/>
            <a:headEnd/>
            <a:tailEnd/>
          </a:ln>
          <a:effectLst/>
        </p:spPr>
        <p:txBody>
          <a:bodyPr>
            <a:spAutoFit/>
          </a:bodyPr>
          <a:lstStyle/>
          <a:p>
            <a:pPr algn="just">
              <a:spcBef>
                <a:spcPct val="50000"/>
              </a:spcBef>
              <a:defRPr/>
            </a:pPr>
            <a:r>
              <a:rPr lang="it-IT" sz="2400" u="sng" dirty="0">
                <a:solidFill>
                  <a:srgbClr val="FF0000"/>
                </a:solidFill>
                <a:effectLst>
                  <a:outerShdw blurRad="38100" dist="38100" dir="2700000" algn="tl">
                    <a:srgbClr val="C0C0C0"/>
                  </a:outerShdw>
                </a:effectLst>
              </a:rPr>
              <a:t>Non concorrono</a:t>
            </a:r>
            <a:r>
              <a:rPr lang="it-IT" sz="2400" dirty="0"/>
              <a:t> per un importo complessivo </a:t>
            </a:r>
            <a:r>
              <a:rPr lang="it-IT" sz="2400" u="sng" dirty="0">
                <a:solidFill>
                  <a:srgbClr val="FF0000"/>
                </a:solidFill>
                <a:effectLst>
                  <a:outerShdw blurRad="38100" dist="38100" dir="2700000" algn="tl">
                    <a:srgbClr val="C0C0C0"/>
                  </a:outerShdw>
                </a:effectLst>
              </a:rPr>
              <a:t>non superiore a </a:t>
            </a:r>
            <a:r>
              <a:rPr lang="it-IT" sz="2800" b="1" u="sng" dirty="0">
                <a:solidFill>
                  <a:srgbClr val="FF0000"/>
                </a:solidFill>
                <a:effectLst>
                  <a:outerShdw blurRad="38100" dist="38100" dir="2700000" algn="tl">
                    <a:srgbClr val="C0C0C0"/>
                  </a:outerShdw>
                </a:effectLst>
              </a:rPr>
              <a:t>2.066 euro</a:t>
            </a:r>
            <a:r>
              <a:rPr lang="it-IT" sz="2400" dirty="0"/>
              <a:t> (lire 4 milioni) per ogni periodo di imposta.</a:t>
            </a:r>
          </a:p>
          <a:p>
            <a:pPr algn="just">
              <a:spcBef>
                <a:spcPct val="50000"/>
              </a:spcBef>
              <a:buFontTx/>
              <a:buChar char="•"/>
              <a:defRPr/>
            </a:pPr>
            <a:r>
              <a:rPr lang="it-IT" sz="2400" dirty="0"/>
              <a:t> circa il significato di </a:t>
            </a:r>
            <a:r>
              <a:rPr lang="it-IT" sz="2400" b="1" u="sng" dirty="0">
                <a:solidFill>
                  <a:srgbClr val="0000CC"/>
                </a:solidFill>
                <a:effectLst>
                  <a:outerShdw blurRad="38100" dist="38100" dir="2700000" algn="tl">
                    <a:srgbClr val="C0C0C0"/>
                  </a:outerShdw>
                </a:effectLst>
              </a:rPr>
              <a:t>generalità</a:t>
            </a:r>
            <a:r>
              <a:rPr lang="it-IT" sz="2400" dirty="0">
                <a:solidFill>
                  <a:srgbClr val="0000CC"/>
                </a:solidFill>
              </a:rPr>
              <a:t>         </a:t>
            </a:r>
            <a:r>
              <a:rPr lang="it-IT" sz="1600" b="1" dirty="0"/>
              <a:t>Risoluzione n. 3/E 8/1/02</a:t>
            </a:r>
            <a:r>
              <a:rPr lang="it-IT" sz="1600" dirty="0"/>
              <a:t>      </a:t>
            </a:r>
          </a:p>
          <a:p>
            <a:pPr lvl="1" algn="just">
              <a:spcBef>
                <a:spcPct val="50000"/>
              </a:spcBef>
              <a:defRPr/>
            </a:pPr>
            <a:r>
              <a:rPr lang="it-IT" sz="1600" dirty="0"/>
              <a:t>					“l’esclusione di alcuni 							                     dipendenti part time inferiore al 						  50% </a:t>
            </a:r>
            <a:r>
              <a:rPr lang="it-IT" sz="2000" b="1" u="sng" dirty="0">
                <a:solidFill>
                  <a:srgbClr val="FF0000"/>
                </a:solidFill>
              </a:rPr>
              <a:t>è</a:t>
            </a:r>
            <a:r>
              <a:rPr lang="it-IT" sz="1600" dirty="0"/>
              <a:t> </a:t>
            </a:r>
            <a:r>
              <a:rPr lang="it-IT" sz="1600" dirty="0">
                <a:solidFill>
                  <a:srgbClr val="FF0000"/>
                </a:solidFill>
              </a:rPr>
              <a:t>causa ostativa</a:t>
            </a:r>
            <a:r>
              <a:rPr lang="it-IT" sz="1600" dirty="0"/>
              <a:t> per 						                      l’applicazione del regime di favore”  </a:t>
            </a:r>
          </a:p>
        </p:txBody>
      </p:sp>
      <p:sp>
        <p:nvSpPr>
          <p:cNvPr id="218119" name="Rectangle 7"/>
          <p:cNvSpPr>
            <a:spLocks noChangeArrowheads="1"/>
          </p:cNvSpPr>
          <p:nvPr/>
        </p:nvSpPr>
        <p:spPr bwMode="auto">
          <a:xfrm>
            <a:off x="1253447" y="853850"/>
            <a:ext cx="3846887" cy="461665"/>
          </a:xfrm>
          <a:prstGeom prst="rect">
            <a:avLst/>
          </a:prstGeom>
          <a:noFill/>
          <a:ln w="9525">
            <a:noFill/>
            <a:miter lim="800000"/>
            <a:headEnd/>
            <a:tailEnd/>
          </a:ln>
          <a:effectLst/>
        </p:spPr>
        <p:txBody>
          <a:bodyPr wrap="none">
            <a:spAutoFit/>
          </a:bodyPr>
          <a:lstStyle/>
          <a:p>
            <a:pPr eaLnBrk="1" hangingPunct="1">
              <a:defRPr/>
            </a:pPr>
            <a:r>
              <a:rPr lang="it-IT" sz="2400" b="1" u="sng" dirty="0">
                <a:solidFill>
                  <a:srgbClr val="0000CC"/>
                </a:solidFill>
                <a:effectLst>
                  <a:outerShdw blurRad="38100" dist="38100" dir="2700000" algn="tl">
                    <a:srgbClr val="C0C0C0"/>
                  </a:outerShdw>
                </a:effectLst>
              </a:rPr>
              <a:t>articolo 51, comma 2, </a:t>
            </a:r>
            <a:r>
              <a:rPr lang="it-IT" sz="2400" b="1" u="sng" dirty="0" err="1">
                <a:solidFill>
                  <a:srgbClr val="0000CC"/>
                </a:solidFill>
                <a:effectLst>
                  <a:outerShdw blurRad="38100" dist="38100" dir="2700000" algn="tl">
                    <a:srgbClr val="C0C0C0"/>
                  </a:outerShdw>
                </a:effectLst>
              </a:rPr>
              <a:t>lett</a:t>
            </a:r>
            <a:r>
              <a:rPr lang="it-IT" sz="2400" b="1" u="sng" dirty="0">
                <a:solidFill>
                  <a:srgbClr val="0000CC"/>
                </a:solidFill>
                <a:effectLst>
                  <a:outerShdw blurRad="38100" dist="38100" dir="2700000" algn="tl">
                    <a:srgbClr val="C0C0C0"/>
                  </a:outerShdw>
                </a:effectLst>
              </a:rPr>
              <a:t>. g</a:t>
            </a:r>
            <a:r>
              <a:rPr lang="it-IT" sz="2400" b="1" u="sng" dirty="0">
                <a:solidFill>
                  <a:srgbClr val="0000CC"/>
                </a:solidFill>
                <a:effectLst>
                  <a:outerShdw blurRad="38100" dist="38100" dir="2700000" algn="tl">
                    <a:srgbClr val="C0C0C0"/>
                  </a:outerShdw>
                </a:effectLst>
                <a:latin typeface="Arial" charset="0"/>
              </a:rPr>
              <a:t>)</a:t>
            </a:r>
          </a:p>
        </p:txBody>
      </p:sp>
      <p:sp>
        <p:nvSpPr>
          <p:cNvPr id="36872" name="Text Box 14"/>
          <p:cNvSpPr txBox="1">
            <a:spLocks noChangeArrowheads="1"/>
          </p:cNvSpPr>
          <p:nvPr/>
        </p:nvSpPr>
        <p:spPr bwMode="auto">
          <a:xfrm>
            <a:off x="1992313" y="4221163"/>
            <a:ext cx="46085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
        <p:nvSpPr>
          <p:cNvPr id="36873" name="Text Box 15"/>
          <p:cNvSpPr txBox="1">
            <a:spLocks noChangeArrowheads="1"/>
          </p:cNvSpPr>
          <p:nvPr/>
        </p:nvSpPr>
        <p:spPr bwMode="auto">
          <a:xfrm>
            <a:off x="2135189" y="4292601"/>
            <a:ext cx="38369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
        <p:nvSpPr>
          <p:cNvPr id="218128" name="Text Box 16"/>
          <p:cNvSpPr txBox="1">
            <a:spLocks noChangeArrowheads="1"/>
          </p:cNvSpPr>
          <p:nvPr/>
        </p:nvSpPr>
        <p:spPr bwMode="auto">
          <a:xfrm>
            <a:off x="1992313" y="5300664"/>
            <a:ext cx="8748258" cy="923330"/>
          </a:xfrm>
          <a:prstGeom prst="rect">
            <a:avLst/>
          </a:prstGeom>
          <a:noFill/>
          <a:ln w="9525">
            <a:noFill/>
            <a:miter lim="800000"/>
            <a:headEnd/>
            <a:tailEnd/>
          </a:ln>
          <a:effectLst/>
        </p:spPr>
        <p:txBody>
          <a:bodyPr wrap="square">
            <a:spAutoFit/>
          </a:bodyPr>
          <a:lstStyle/>
          <a:p>
            <a:pPr eaLnBrk="1" hangingPunct="1">
              <a:defRPr/>
            </a:pPr>
            <a:r>
              <a:rPr lang="it-IT" dirty="0"/>
              <a:t>Laddove le azioni vengano offerte solo ad alcuni dipendenti (anche di una sola categoria) </a:t>
            </a:r>
            <a:r>
              <a:rPr lang="it-IT" b="1" dirty="0">
                <a:solidFill>
                  <a:srgbClr val="FF0000"/>
                </a:solidFill>
              </a:rPr>
              <a:t>l’intero valore</a:t>
            </a:r>
            <a:r>
              <a:rPr lang="it-IT" dirty="0"/>
              <a:t> è assoggettato a tassazione ex art. 51, comma 3 TUIR 	che richiama </a:t>
            </a:r>
            <a:r>
              <a:rPr lang="it-IT" b="1" u="sng" dirty="0">
                <a:solidFill>
                  <a:srgbClr val="0000CC"/>
                </a:solidFill>
                <a:effectLst>
                  <a:outerShdw blurRad="38100" dist="38100" dir="2700000" algn="tl">
                    <a:srgbClr val="C0C0C0"/>
                  </a:outerShdw>
                </a:effectLst>
              </a:rPr>
              <a:t>l’art. 9 TUIR comma 4</a:t>
            </a:r>
            <a:r>
              <a:rPr lang="it-IT" dirty="0"/>
              <a:t> (valore normale</a:t>
            </a:r>
            <a:r>
              <a:rPr lang="it-IT" dirty="0">
                <a:latin typeface="Arial" charset="0"/>
              </a:rPr>
              <a:t>).</a:t>
            </a:r>
          </a:p>
        </p:txBody>
      </p:sp>
      <p:sp>
        <p:nvSpPr>
          <p:cNvPr id="36876" name="Text Box 19"/>
          <p:cNvSpPr txBox="1">
            <a:spLocks noChangeArrowheads="1"/>
          </p:cNvSpPr>
          <p:nvPr/>
        </p:nvSpPr>
        <p:spPr bwMode="auto">
          <a:xfrm>
            <a:off x="7015843" y="850902"/>
            <a:ext cx="4464050" cy="64135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b="1" dirty="0">
                <a:latin typeface="Tahoma" panose="020B0604030504040204" pitchFamily="34" charset="0"/>
              </a:rPr>
              <a:t>c.d. </a:t>
            </a:r>
            <a:r>
              <a:rPr lang="it-IT" altLang="it-IT" b="1" i="1" dirty="0">
                <a:latin typeface="Tahoma" panose="020B0604030504040204" pitchFamily="34" charset="0"/>
              </a:rPr>
              <a:t>azionariato “diffuso” volto alla fidelizzazione del personale</a:t>
            </a:r>
          </a:p>
        </p:txBody>
      </p:sp>
      <p:sp>
        <p:nvSpPr>
          <p:cNvPr id="36877" name="AutoShape 20"/>
          <p:cNvSpPr>
            <a:spLocks noChangeArrowheads="1"/>
          </p:cNvSpPr>
          <p:nvPr/>
        </p:nvSpPr>
        <p:spPr bwMode="auto">
          <a:xfrm rot="5400000">
            <a:off x="3898901" y="4329113"/>
            <a:ext cx="1008062" cy="792163"/>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Tree>
    <p:extLst>
      <p:ext uri="{BB962C8B-B14F-4D97-AF65-F5344CB8AC3E}">
        <p14:creationId xmlns:p14="http://schemas.microsoft.com/office/powerpoint/2010/main" val="148148619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1905000" y="28956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it-IT" altLang="it-IT" sz="2400">
              <a:latin typeface="Times New Roman" panose="02020603050405020304" pitchFamily="18" charset="0"/>
            </a:endParaRPr>
          </a:p>
        </p:txBody>
      </p:sp>
      <p:sp>
        <p:nvSpPr>
          <p:cNvPr id="37891" name="Text Box 4"/>
          <p:cNvSpPr txBox="1">
            <a:spLocks noChangeArrowheads="1"/>
          </p:cNvSpPr>
          <p:nvPr/>
        </p:nvSpPr>
        <p:spPr bwMode="auto">
          <a:xfrm>
            <a:off x="2640014" y="260351"/>
            <a:ext cx="7056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800" i="1" dirty="0">
                <a:latin typeface="+mn-lt"/>
              </a:rPr>
              <a:t>Non concorrono a formare il reddito:</a:t>
            </a:r>
            <a:endParaRPr lang="it-IT" altLang="it-IT" sz="2800" dirty="0">
              <a:latin typeface="+mn-lt"/>
            </a:endParaRPr>
          </a:p>
        </p:txBody>
      </p:sp>
      <p:sp>
        <p:nvSpPr>
          <p:cNvPr id="221190" name="Text Box 6"/>
          <p:cNvSpPr txBox="1">
            <a:spLocks noChangeArrowheads="1"/>
          </p:cNvSpPr>
          <p:nvPr/>
        </p:nvSpPr>
        <p:spPr bwMode="auto">
          <a:xfrm>
            <a:off x="1992313" y="2708276"/>
            <a:ext cx="8424862" cy="461665"/>
          </a:xfrm>
          <a:prstGeom prst="rect">
            <a:avLst/>
          </a:prstGeom>
          <a:noFill/>
          <a:ln w="9525">
            <a:noFill/>
            <a:miter lim="800000"/>
            <a:headEnd/>
            <a:tailEnd/>
          </a:ln>
          <a:effectLst/>
        </p:spPr>
        <p:txBody>
          <a:bodyPr>
            <a:spAutoFit/>
          </a:bodyPr>
          <a:lstStyle/>
          <a:p>
            <a:pPr algn="just">
              <a:spcBef>
                <a:spcPct val="50000"/>
              </a:spcBef>
              <a:defRPr/>
            </a:pPr>
            <a:r>
              <a:rPr lang="it-IT" sz="2400" dirty="0">
                <a:effectLst>
                  <a:outerShdw blurRad="38100" dist="38100" dir="2700000" algn="tl">
                    <a:srgbClr val="C0C0C0"/>
                  </a:outerShdw>
                </a:effectLst>
              </a:rPr>
              <a:t>Valore delle azioni (per verificare il rispetto del limite di € 2.066)</a:t>
            </a:r>
          </a:p>
        </p:txBody>
      </p:sp>
      <p:sp>
        <p:nvSpPr>
          <p:cNvPr id="221191" name="Rectangle 7"/>
          <p:cNvSpPr>
            <a:spLocks noChangeArrowheads="1"/>
          </p:cNvSpPr>
          <p:nvPr/>
        </p:nvSpPr>
        <p:spPr bwMode="auto">
          <a:xfrm>
            <a:off x="1703389" y="1196976"/>
            <a:ext cx="4067139" cy="461665"/>
          </a:xfrm>
          <a:prstGeom prst="rect">
            <a:avLst/>
          </a:prstGeom>
          <a:noFill/>
          <a:ln w="9525">
            <a:noFill/>
            <a:miter lim="800000"/>
            <a:headEnd/>
            <a:tailEnd/>
          </a:ln>
          <a:effectLst/>
        </p:spPr>
        <p:txBody>
          <a:bodyPr wrap="none">
            <a:spAutoFit/>
          </a:bodyPr>
          <a:lstStyle/>
          <a:p>
            <a:pPr eaLnBrk="1" hangingPunct="1">
              <a:defRPr/>
            </a:pPr>
            <a:r>
              <a:rPr lang="it-IT" sz="2400" u="sng" dirty="0">
                <a:solidFill>
                  <a:srgbClr val="FF0000"/>
                </a:solidFill>
                <a:effectLst>
                  <a:outerShdw blurRad="38100" dist="38100" dir="2700000" algn="tl">
                    <a:srgbClr val="C0C0C0"/>
                  </a:outerShdw>
                </a:effectLst>
                <a:latin typeface="Arial" charset="0"/>
              </a:rPr>
              <a:t>articolo 51, comma 2, </a:t>
            </a:r>
            <a:r>
              <a:rPr lang="it-IT" sz="2400" u="sng" dirty="0" err="1">
                <a:solidFill>
                  <a:srgbClr val="FF0000"/>
                </a:solidFill>
                <a:effectLst>
                  <a:outerShdw blurRad="38100" dist="38100" dir="2700000" algn="tl">
                    <a:srgbClr val="C0C0C0"/>
                  </a:outerShdw>
                </a:effectLst>
                <a:latin typeface="Arial" charset="0"/>
              </a:rPr>
              <a:t>lett</a:t>
            </a:r>
            <a:r>
              <a:rPr lang="it-IT" sz="2400" u="sng" dirty="0">
                <a:solidFill>
                  <a:srgbClr val="FF0000"/>
                </a:solidFill>
                <a:effectLst>
                  <a:outerShdw blurRad="38100" dist="38100" dir="2700000" algn="tl">
                    <a:srgbClr val="C0C0C0"/>
                  </a:outerShdw>
                </a:effectLst>
                <a:latin typeface="Arial" charset="0"/>
              </a:rPr>
              <a:t>. g)</a:t>
            </a:r>
          </a:p>
        </p:txBody>
      </p:sp>
      <p:sp>
        <p:nvSpPr>
          <p:cNvPr id="37894" name="Text Box 9"/>
          <p:cNvSpPr txBox="1">
            <a:spLocks noChangeArrowheads="1"/>
          </p:cNvSpPr>
          <p:nvPr/>
        </p:nvSpPr>
        <p:spPr bwMode="auto">
          <a:xfrm>
            <a:off x="1992313" y="4221163"/>
            <a:ext cx="46085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
        <p:nvSpPr>
          <p:cNvPr id="37895" name="Text Box 10"/>
          <p:cNvSpPr txBox="1">
            <a:spLocks noChangeArrowheads="1"/>
          </p:cNvSpPr>
          <p:nvPr/>
        </p:nvSpPr>
        <p:spPr bwMode="auto">
          <a:xfrm>
            <a:off x="2135189" y="4292601"/>
            <a:ext cx="38369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
        <p:nvSpPr>
          <p:cNvPr id="37896" name="Text Box 14"/>
          <p:cNvSpPr txBox="1">
            <a:spLocks noChangeArrowheads="1"/>
          </p:cNvSpPr>
          <p:nvPr/>
        </p:nvSpPr>
        <p:spPr bwMode="auto">
          <a:xfrm>
            <a:off x="2403475" y="4600576"/>
            <a:ext cx="8877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
        <p:nvSpPr>
          <p:cNvPr id="221199" name="Rectangle 15"/>
          <p:cNvSpPr>
            <a:spLocks noChangeArrowheads="1"/>
          </p:cNvSpPr>
          <p:nvPr/>
        </p:nvSpPr>
        <p:spPr bwMode="auto">
          <a:xfrm>
            <a:off x="1774825" y="3716339"/>
            <a:ext cx="8936718" cy="2530475"/>
          </a:xfrm>
          <a:prstGeom prst="rect">
            <a:avLst/>
          </a:prstGeom>
          <a:noFill/>
          <a:ln w="9525">
            <a:noFill/>
            <a:miter lim="800000"/>
            <a:headEnd/>
            <a:tailEnd/>
          </a:ln>
          <a:effectLst/>
        </p:spPr>
        <p:txBody>
          <a:bodyPr wrap="square">
            <a:spAutoFit/>
          </a:bodyPr>
          <a:lstStyle/>
          <a:p>
            <a:pPr algn="ctr" eaLnBrk="1" hangingPunct="1">
              <a:defRPr/>
            </a:pPr>
            <a:r>
              <a:rPr lang="it-IT" sz="2000" u="sng" dirty="0">
                <a:effectLst>
                  <a:outerShdw blurRad="38100" dist="38100" dir="2700000" algn="tl">
                    <a:srgbClr val="C0C0C0"/>
                  </a:outerShdw>
                </a:effectLst>
                <a:latin typeface="Verdana" pitchFamily="34" charset="0"/>
              </a:rPr>
              <a:t>Art. 9, comma 4 TUIR – circolare A.E n. 30/E del 2002</a:t>
            </a:r>
          </a:p>
          <a:p>
            <a:pPr eaLnBrk="1" hangingPunct="1">
              <a:defRPr/>
            </a:pPr>
            <a:endParaRPr lang="it-IT" sz="2000" u="sng" dirty="0">
              <a:effectLst>
                <a:outerShdw blurRad="38100" dist="38100" dir="2700000" algn="tl">
                  <a:srgbClr val="C0C0C0"/>
                </a:outerShdw>
              </a:effectLst>
              <a:latin typeface="Verdana" pitchFamily="34" charset="0"/>
            </a:endParaRPr>
          </a:p>
          <a:p>
            <a:pPr eaLnBrk="1" hangingPunct="1">
              <a:buFont typeface="Wingdings" pitchFamily="2" charset="2"/>
              <a:buChar char="Ø"/>
              <a:defRPr/>
            </a:pPr>
            <a:r>
              <a:rPr lang="it-IT" dirty="0">
                <a:effectLst>
                  <a:outerShdw blurRad="38100" dist="38100" dir="2700000" algn="tl">
                    <a:srgbClr val="C0C0C0"/>
                  </a:outerShdw>
                </a:effectLst>
                <a:latin typeface="Arial" charset="0"/>
              </a:rPr>
              <a:t> </a:t>
            </a:r>
            <a:r>
              <a:rPr lang="it-IT" sz="2000" u="sng" dirty="0" err="1">
                <a:effectLst>
                  <a:outerShdw blurRad="38100" dist="38100" dir="2700000" algn="tl">
                    <a:srgbClr val="C0C0C0"/>
                  </a:outerShdw>
                </a:effectLst>
                <a:latin typeface="Verdana" pitchFamily="34" charset="0"/>
              </a:rPr>
              <a:t>lett</a:t>
            </a:r>
            <a:r>
              <a:rPr lang="it-IT" sz="2000" u="sng" dirty="0">
                <a:effectLst>
                  <a:outerShdw blurRad="38100" dist="38100" dir="2700000" algn="tl">
                    <a:srgbClr val="C0C0C0"/>
                  </a:outerShdw>
                </a:effectLst>
                <a:latin typeface="Verdana" pitchFamily="34" charset="0"/>
              </a:rPr>
              <a:t>. a)</a:t>
            </a:r>
            <a:r>
              <a:rPr lang="it-IT" sz="2000" dirty="0">
                <a:effectLst>
                  <a:outerShdw blurRad="38100" dist="38100" dir="2700000" algn="tl">
                    <a:srgbClr val="C0C0C0"/>
                  </a:outerShdw>
                </a:effectLst>
                <a:latin typeface="Verdana" pitchFamily="34" charset="0"/>
              </a:rPr>
              <a:t>  per le azioni negoziate in mercati regolamentati in base alla media aritmetica dei prezzi dell’ultimo mese;</a:t>
            </a:r>
          </a:p>
          <a:p>
            <a:pPr eaLnBrk="1" hangingPunct="1">
              <a:defRPr/>
            </a:pPr>
            <a:endParaRPr lang="it-IT" sz="2000" dirty="0">
              <a:effectLst>
                <a:outerShdw blurRad="38100" dist="38100" dir="2700000" algn="tl">
                  <a:srgbClr val="C0C0C0"/>
                </a:outerShdw>
              </a:effectLst>
              <a:latin typeface="Verdana" pitchFamily="34" charset="0"/>
            </a:endParaRPr>
          </a:p>
          <a:p>
            <a:pPr eaLnBrk="1" hangingPunct="1">
              <a:buFont typeface="Wingdings" pitchFamily="2" charset="2"/>
              <a:buChar char="Ø"/>
              <a:defRPr/>
            </a:pPr>
            <a:r>
              <a:rPr lang="it-IT" sz="2000" dirty="0">
                <a:effectLst>
                  <a:outerShdw blurRad="38100" dist="38100" dir="2700000" algn="tl">
                    <a:srgbClr val="C0C0C0"/>
                  </a:outerShdw>
                </a:effectLst>
                <a:latin typeface="Verdana" pitchFamily="34" charset="0"/>
              </a:rPr>
              <a:t> </a:t>
            </a:r>
            <a:r>
              <a:rPr lang="it-IT" sz="2000" u="sng" dirty="0" err="1">
                <a:effectLst>
                  <a:outerShdw blurRad="38100" dist="38100" dir="2700000" algn="tl">
                    <a:srgbClr val="C0C0C0"/>
                  </a:outerShdw>
                </a:effectLst>
                <a:latin typeface="Verdana" pitchFamily="34" charset="0"/>
              </a:rPr>
              <a:t>lett</a:t>
            </a:r>
            <a:r>
              <a:rPr lang="it-IT" sz="2000" u="sng" dirty="0">
                <a:effectLst>
                  <a:outerShdw blurRad="38100" dist="38100" dir="2700000" algn="tl">
                    <a:srgbClr val="C0C0C0"/>
                  </a:outerShdw>
                </a:effectLst>
                <a:latin typeface="Verdana" pitchFamily="34" charset="0"/>
              </a:rPr>
              <a:t>. b)</a:t>
            </a:r>
            <a:r>
              <a:rPr lang="it-IT" sz="2000" dirty="0">
                <a:effectLst>
                  <a:outerShdw blurRad="38100" dist="38100" dir="2700000" algn="tl">
                    <a:srgbClr val="C0C0C0"/>
                  </a:outerShdw>
                </a:effectLst>
                <a:latin typeface="Verdana" pitchFamily="34" charset="0"/>
              </a:rPr>
              <a:t> per le altre azioni in proporzione al valore del patrimonio netto o, per le società di nuova costituzione, in base ai valori dei conferimenti.</a:t>
            </a:r>
            <a:r>
              <a:rPr lang="it-IT" sz="2000" dirty="0">
                <a:latin typeface="Verdana" pitchFamily="34" charset="0"/>
              </a:rPr>
              <a:t> </a:t>
            </a:r>
          </a:p>
        </p:txBody>
      </p:sp>
      <p:sp>
        <p:nvSpPr>
          <p:cNvPr id="37898" name="Text Box 17"/>
          <p:cNvSpPr txBox="1">
            <a:spLocks noChangeArrowheads="1"/>
          </p:cNvSpPr>
          <p:nvPr/>
        </p:nvSpPr>
        <p:spPr bwMode="auto">
          <a:xfrm>
            <a:off x="1919289" y="1916113"/>
            <a:ext cx="8137525" cy="51911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800" dirty="0">
                <a:latin typeface="+mn-lt"/>
              </a:rPr>
              <a:t>Azioni offerte alla </a:t>
            </a:r>
            <a:r>
              <a:rPr lang="it-IT" altLang="it-IT" sz="2800" b="1" u="sng" dirty="0">
                <a:latin typeface="+mn-lt"/>
              </a:rPr>
              <a:t>generalità </a:t>
            </a:r>
            <a:r>
              <a:rPr lang="it-IT" altLang="it-IT" sz="2800" dirty="0">
                <a:latin typeface="+mn-lt"/>
              </a:rPr>
              <a:t>dei dipendenti</a:t>
            </a:r>
          </a:p>
        </p:txBody>
      </p:sp>
    </p:spTree>
    <p:extLst>
      <p:ext uri="{BB962C8B-B14F-4D97-AF65-F5344CB8AC3E}">
        <p14:creationId xmlns:p14="http://schemas.microsoft.com/office/powerpoint/2010/main" val="51589130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1905000" y="28956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it-IT" altLang="it-IT" sz="2400">
              <a:latin typeface="Times New Roman" panose="02020603050405020304" pitchFamily="18" charset="0"/>
            </a:endParaRPr>
          </a:p>
        </p:txBody>
      </p:sp>
      <p:sp>
        <p:nvSpPr>
          <p:cNvPr id="38915" name="Text Box 3"/>
          <p:cNvSpPr txBox="1">
            <a:spLocks noChangeArrowheads="1"/>
          </p:cNvSpPr>
          <p:nvPr/>
        </p:nvSpPr>
        <p:spPr bwMode="auto">
          <a:xfrm>
            <a:off x="2012722" y="1833611"/>
            <a:ext cx="8137525" cy="519113"/>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800" dirty="0">
                <a:latin typeface="+mn-lt"/>
              </a:rPr>
              <a:t>Azioni offerte alla </a:t>
            </a:r>
            <a:r>
              <a:rPr lang="it-IT" altLang="it-IT" sz="2800" b="1" u="sng" dirty="0">
                <a:latin typeface="+mn-lt"/>
              </a:rPr>
              <a:t>generalità </a:t>
            </a:r>
            <a:r>
              <a:rPr lang="it-IT" altLang="it-IT" sz="2800" dirty="0">
                <a:latin typeface="+mn-lt"/>
              </a:rPr>
              <a:t>dei dipendenti</a:t>
            </a:r>
          </a:p>
        </p:txBody>
      </p:sp>
      <p:sp>
        <p:nvSpPr>
          <p:cNvPr id="220166" name="Text Box 6"/>
          <p:cNvSpPr txBox="1">
            <a:spLocks noChangeArrowheads="1"/>
          </p:cNvSpPr>
          <p:nvPr/>
        </p:nvSpPr>
        <p:spPr bwMode="auto">
          <a:xfrm>
            <a:off x="1291771" y="2060575"/>
            <a:ext cx="9579429" cy="4770537"/>
          </a:xfrm>
          <a:prstGeom prst="rect">
            <a:avLst/>
          </a:prstGeom>
          <a:noFill/>
          <a:ln w="9525">
            <a:noFill/>
            <a:miter lim="800000"/>
            <a:headEnd/>
            <a:tailEnd/>
          </a:ln>
          <a:effectLst/>
        </p:spPr>
        <p:txBody>
          <a:bodyPr wrap="square">
            <a:spAutoFit/>
          </a:bodyPr>
          <a:lstStyle/>
          <a:p>
            <a:pPr algn="ctr">
              <a:spcBef>
                <a:spcPct val="50000"/>
              </a:spcBef>
              <a:defRPr/>
            </a:pPr>
            <a:endParaRPr lang="it-IT" sz="2400" b="1" u="sng" dirty="0">
              <a:solidFill>
                <a:srgbClr val="0000CC"/>
              </a:solidFill>
              <a:effectLst>
                <a:outerShdw blurRad="38100" dist="38100" dir="2700000" algn="tl">
                  <a:srgbClr val="C0C0C0"/>
                </a:outerShdw>
              </a:effectLst>
            </a:endParaRPr>
          </a:p>
          <a:p>
            <a:pPr algn="ctr">
              <a:spcBef>
                <a:spcPct val="50000"/>
              </a:spcBef>
              <a:defRPr/>
            </a:pPr>
            <a:r>
              <a:rPr lang="it-IT" sz="2400" b="1" u="sng" dirty="0">
                <a:solidFill>
                  <a:srgbClr val="0000CC"/>
                </a:solidFill>
                <a:effectLst>
                  <a:outerShdw blurRad="38100" dist="38100" dir="2700000" algn="tl">
                    <a:srgbClr val="C0C0C0"/>
                  </a:outerShdw>
                </a:effectLst>
              </a:rPr>
              <a:t>Qualora vengano cedute</a:t>
            </a:r>
            <a:r>
              <a:rPr lang="it-IT" sz="2400" b="1" dirty="0">
                <a:solidFill>
                  <a:srgbClr val="0000CC"/>
                </a:solidFill>
                <a:effectLst>
                  <a:outerShdw blurRad="38100" dist="38100" dir="2700000" algn="tl">
                    <a:srgbClr val="C0C0C0"/>
                  </a:outerShdw>
                </a:effectLst>
              </a:rPr>
              <a:t> </a:t>
            </a:r>
          </a:p>
          <a:p>
            <a:pPr algn="just">
              <a:spcBef>
                <a:spcPct val="50000"/>
              </a:spcBef>
              <a:buFontTx/>
              <a:buChar char="•"/>
              <a:defRPr/>
            </a:pPr>
            <a:r>
              <a:rPr lang="it-IT" sz="2400" dirty="0"/>
              <a:t> </a:t>
            </a:r>
            <a:r>
              <a:rPr lang="it-IT" sz="2000" dirty="0"/>
              <a:t>rappresentano reddito di lavoro dipendente per lo stesso importo inizialmente considerato esente, </a:t>
            </a:r>
            <a:r>
              <a:rPr lang="it-IT" sz="2000" u="sng" dirty="0">
                <a:solidFill>
                  <a:srgbClr val="FF0000"/>
                </a:solidFill>
                <a:effectLst>
                  <a:outerShdw blurRad="38100" dist="38100" dir="2700000" algn="tl">
                    <a:srgbClr val="C0C0C0"/>
                  </a:outerShdw>
                </a:effectLst>
              </a:rPr>
              <a:t>nel periodo di imposta in cui è avvenuta la cessione</a:t>
            </a:r>
            <a:r>
              <a:rPr lang="it-IT" sz="2000" dirty="0"/>
              <a:t> . Sussiste obbligo di effettuazione della ritenuta </a:t>
            </a:r>
            <a:r>
              <a:rPr lang="it-IT" sz="2000" u="sng" dirty="0"/>
              <a:t>anche se il datore di lavoro del momento non è quello dell’assegnazione. </a:t>
            </a:r>
            <a:r>
              <a:rPr lang="it-IT" sz="2000" dirty="0"/>
              <a:t>(circolare n. 326/E del 1997 e Risoluzione n. 186/E del 2002)</a:t>
            </a:r>
          </a:p>
          <a:p>
            <a:pPr eaLnBrk="1" hangingPunct="1">
              <a:defRPr/>
            </a:pPr>
            <a:endParaRPr lang="it-IT" u="sng" dirty="0">
              <a:solidFill>
                <a:srgbClr val="0000CC"/>
              </a:solidFill>
              <a:effectLst>
                <a:outerShdw blurRad="38100" dist="38100" dir="2700000" algn="tl">
                  <a:srgbClr val="C0C0C0"/>
                </a:outerShdw>
              </a:effectLst>
            </a:endParaRPr>
          </a:p>
          <a:p>
            <a:pPr eaLnBrk="1" hangingPunct="1">
              <a:defRPr/>
            </a:pPr>
            <a:r>
              <a:rPr lang="it-IT" sz="2000" dirty="0">
                <a:effectLst>
                  <a:outerShdw blurRad="38100" dist="38100" dir="2700000" algn="tl">
                    <a:srgbClr val="C0C0C0"/>
                  </a:outerShdw>
                </a:effectLst>
              </a:rPr>
              <a:t>Inoltre, per la valutazione si applica  </a:t>
            </a:r>
            <a:r>
              <a:rPr lang="it-IT" sz="2000" dirty="0"/>
              <a:t>criterio FIFO (first in – first out) in caso di più assegnazioni (criterio di favore per il contribuente) per l’individuazione delle azioni oggetto della cessione – </a:t>
            </a:r>
            <a:r>
              <a:rPr lang="it-IT" sz="2000" i="1" dirty="0"/>
              <a:t>Risoluzione n. 186/E del 12 giugno 2002 –</a:t>
            </a:r>
          </a:p>
          <a:p>
            <a:pPr eaLnBrk="1" hangingPunct="1">
              <a:defRPr/>
            </a:pPr>
            <a:endParaRPr lang="it-IT" sz="2000" dirty="0"/>
          </a:p>
          <a:p>
            <a:pPr eaLnBrk="1" hangingPunct="1">
              <a:defRPr/>
            </a:pPr>
            <a:r>
              <a:rPr lang="it-IT" sz="2000" dirty="0"/>
              <a:t>Prelievo nel </a:t>
            </a:r>
            <a:r>
              <a:rPr lang="it-IT" sz="2000" u="sng" dirty="0"/>
              <a:t>periodo di paga successivo alla conoscenza della cessione</a:t>
            </a:r>
            <a:r>
              <a:rPr lang="it-IT" sz="2000" dirty="0"/>
              <a:t> (evento impositivo).</a:t>
            </a:r>
            <a:r>
              <a:rPr lang="it-IT" dirty="0"/>
              <a:t>  </a:t>
            </a:r>
          </a:p>
          <a:p>
            <a:pPr algn="just">
              <a:spcBef>
                <a:spcPct val="50000"/>
              </a:spcBef>
              <a:defRPr/>
            </a:pPr>
            <a:endParaRPr lang="it-IT" sz="2000" dirty="0">
              <a:latin typeface="Arial Narrow" pitchFamily="34" charset="0"/>
            </a:endParaRPr>
          </a:p>
        </p:txBody>
      </p:sp>
      <p:sp>
        <p:nvSpPr>
          <p:cNvPr id="220167" name="Rectangle 7"/>
          <p:cNvSpPr>
            <a:spLocks noChangeArrowheads="1"/>
          </p:cNvSpPr>
          <p:nvPr/>
        </p:nvSpPr>
        <p:spPr bwMode="auto">
          <a:xfrm>
            <a:off x="1291771" y="869018"/>
            <a:ext cx="4462568" cy="523220"/>
          </a:xfrm>
          <a:prstGeom prst="rect">
            <a:avLst/>
          </a:prstGeom>
          <a:noFill/>
          <a:ln w="9525">
            <a:noFill/>
            <a:miter lim="800000"/>
            <a:headEnd/>
            <a:tailEnd/>
          </a:ln>
          <a:effectLst/>
        </p:spPr>
        <p:txBody>
          <a:bodyPr wrap="none">
            <a:spAutoFit/>
          </a:bodyPr>
          <a:lstStyle/>
          <a:p>
            <a:pPr eaLnBrk="1" hangingPunct="1">
              <a:defRPr/>
            </a:pPr>
            <a:r>
              <a:rPr lang="it-IT" sz="2800" u="sng" dirty="0">
                <a:solidFill>
                  <a:srgbClr val="0000CC"/>
                </a:solidFill>
                <a:effectLst>
                  <a:outerShdw blurRad="38100" dist="38100" dir="2700000" algn="tl">
                    <a:srgbClr val="C0C0C0"/>
                  </a:outerShdw>
                </a:effectLst>
              </a:rPr>
              <a:t>articolo 51, comma 2, </a:t>
            </a:r>
            <a:r>
              <a:rPr lang="it-IT" sz="2800" u="sng" dirty="0" err="1">
                <a:solidFill>
                  <a:srgbClr val="0000CC"/>
                </a:solidFill>
                <a:effectLst>
                  <a:outerShdw blurRad="38100" dist="38100" dir="2700000" algn="tl">
                    <a:srgbClr val="C0C0C0"/>
                  </a:outerShdw>
                </a:effectLst>
              </a:rPr>
              <a:t>lett</a:t>
            </a:r>
            <a:r>
              <a:rPr lang="it-IT" sz="2800" u="sng" dirty="0">
                <a:solidFill>
                  <a:srgbClr val="0000CC"/>
                </a:solidFill>
                <a:effectLst>
                  <a:outerShdw blurRad="38100" dist="38100" dir="2700000" algn="tl">
                    <a:srgbClr val="C0C0C0"/>
                  </a:outerShdw>
                </a:effectLst>
              </a:rPr>
              <a:t>. g)</a:t>
            </a:r>
          </a:p>
        </p:txBody>
      </p:sp>
      <p:sp>
        <p:nvSpPr>
          <p:cNvPr id="38918" name="Rectangle 11"/>
          <p:cNvSpPr>
            <a:spLocks noChangeArrowheads="1"/>
          </p:cNvSpPr>
          <p:nvPr/>
        </p:nvSpPr>
        <p:spPr bwMode="auto">
          <a:xfrm>
            <a:off x="3287713" y="354013"/>
            <a:ext cx="6096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it-IT" altLang="it-IT" sz="2800" i="1" dirty="0">
                <a:latin typeface="+mn-lt"/>
              </a:rPr>
              <a:t>Non concorrono a formare il reddito:</a:t>
            </a:r>
          </a:p>
        </p:txBody>
      </p:sp>
    </p:spTree>
    <p:extLst>
      <p:ext uri="{BB962C8B-B14F-4D97-AF65-F5344CB8AC3E}">
        <p14:creationId xmlns:p14="http://schemas.microsoft.com/office/powerpoint/2010/main" val="1992409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olo 1"/>
          <p:cNvSpPr>
            <a:spLocks noGrp="1"/>
          </p:cNvSpPr>
          <p:nvPr>
            <p:ph type="title"/>
          </p:nvPr>
        </p:nvSpPr>
        <p:spPr/>
        <p:txBody>
          <a:bodyPr/>
          <a:lstStyle/>
          <a:p>
            <a:pPr algn="ctr" eaLnBrk="1" hangingPunct="1"/>
            <a:r>
              <a:rPr lang="it-IT" altLang="it-IT"/>
              <a:t>Welfare aziendale: gli ostacoli</a:t>
            </a:r>
          </a:p>
        </p:txBody>
      </p:sp>
      <p:sp>
        <p:nvSpPr>
          <p:cNvPr id="46083" name="Segnaposto contenuto 2"/>
          <p:cNvSpPr>
            <a:spLocks noGrp="1"/>
          </p:cNvSpPr>
          <p:nvPr>
            <p:ph idx="1"/>
          </p:nvPr>
        </p:nvSpPr>
        <p:spPr/>
        <p:txBody>
          <a:bodyPr/>
          <a:lstStyle/>
          <a:p>
            <a:pPr marL="0" indent="0">
              <a:buNone/>
            </a:pPr>
            <a:endParaRPr lang="it-IT" altLang="it-IT"/>
          </a:p>
          <a:p>
            <a:pPr marL="0" indent="0">
              <a:buNone/>
            </a:pPr>
            <a:endParaRPr lang="it-IT" altLang="it-IT"/>
          </a:p>
        </p:txBody>
      </p:sp>
      <p:sp>
        <p:nvSpPr>
          <p:cNvPr id="4" name="Rettangolo arrotondato 3"/>
          <p:cNvSpPr/>
          <p:nvPr/>
        </p:nvSpPr>
        <p:spPr>
          <a:xfrm>
            <a:off x="2622551" y="1570038"/>
            <a:ext cx="7262813" cy="92075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sp>
        <p:nvSpPr>
          <p:cNvPr id="5" name="Freccia in giù 4"/>
          <p:cNvSpPr/>
          <p:nvPr/>
        </p:nvSpPr>
        <p:spPr>
          <a:xfrm>
            <a:off x="3370263" y="2622551"/>
            <a:ext cx="715962" cy="493713"/>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sp>
        <p:nvSpPr>
          <p:cNvPr id="6" name="Freccia in giù 5"/>
          <p:cNvSpPr/>
          <p:nvPr/>
        </p:nvSpPr>
        <p:spPr>
          <a:xfrm>
            <a:off x="5737225" y="2619375"/>
            <a:ext cx="717550" cy="495300"/>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sp>
        <p:nvSpPr>
          <p:cNvPr id="7" name="Freccia in giù 6"/>
          <p:cNvSpPr/>
          <p:nvPr/>
        </p:nvSpPr>
        <p:spPr>
          <a:xfrm>
            <a:off x="8532813" y="2619375"/>
            <a:ext cx="715962" cy="495300"/>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sp>
        <p:nvSpPr>
          <p:cNvPr id="8" name="Rettangolo arrotondato 7"/>
          <p:cNvSpPr/>
          <p:nvPr/>
        </p:nvSpPr>
        <p:spPr>
          <a:xfrm>
            <a:off x="2622551" y="3167064"/>
            <a:ext cx="1806575" cy="515937"/>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sp>
        <p:nvSpPr>
          <p:cNvPr id="9" name="Rettangolo arrotondato 8"/>
          <p:cNvSpPr/>
          <p:nvPr/>
        </p:nvSpPr>
        <p:spPr>
          <a:xfrm>
            <a:off x="5192714" y="3162300"/>
            <a:ext cx="1908175" cy="515938"/>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sp>
        <p:nvSpPr>
          <p:cNvPr id="10" name="Rettangolo arrotondato 9"/>
          <p:cNvSpPr/>
          <p:nvPr/>
        </p:nvSpPr>
        <p:spPr>
          <a:xfrm>
            <a:off x="7988300" y="3162300"/>
            <a:ext cx="1804988" cy="515938"/>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975" dirty="0">
                <a:solidFill>
                  <a:prstClr val="black"/>
                </a:solidFill>
              </a:rPr>
              <a:t>Ridotta disponibilità economica</a:t>
            </a:r>
          </a:p>
        </p:txBody>
      </p:sp>
      <p:sp>
        <p:nvSpPr>
          <p:cNvPr id="11" name="Rettangolo arrotondato 10"/>
          <p:cNvSpPr/>
          <p:nvPr/>
        </p:nvSpPr>
        <p:spPr>
          <a:xfrm>
            <a:off x="2620963" y="3973513"/>
            <a:ext cx="1808162" cy="151606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sp>
        <p:nvSpPr>
          <p:cNvPr id="12" name="Rettangolo arrotondato 11"/>
          <p:cNvSpPr/>
          <p:nvPr/>
        </p:nvSpPr>
        <p:spPr>
          <a:xfrm>
            <a:off x="5192714" y="4030663"/>
            <a:ext cx="1908175" cy="151606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sp>
        <p:nvSpPr>
          <p:cNvPr id="13" name="Rettangolo 12"/>
          <p:cNvSpPr/>
          <p:nvPr/>
        </p:nvSpPr>
        <p:spPr>
          <a:xfrm>
            <a:off x="2620964" y="3268663"/>
            <a:ext cx="1844675" cy="254000"/>
          </a:xfrm>
          <a:prstGeom prst="rect">
            <a:avLst/>
          </a:prstGeom>
        </p:spPr>
        <p:txBody>
          <a:bodyPr wrap="none">
            <a:spAutoFit/>
          </a:bodyPr>
          <a:lstStyle/>
          <a:p>
            <a:pPr>
              <a:defRPr/>
            </a:pPr>
            <a:r>
              <a:rPr lang="it-IT" sz="1050" dirty="0">
                <a:solidFill>
                  <a:prstClr val="black"/>
                </a:solidFill>
                <a:latin typeface="Calibri" panose="020F0502020204030204"/>
              </a:rPr>
              <a:t>Obsolescenza disciplina fiscale</a:t>
            </a:r>
          </a:p>
        </p:txBody>
      </p:sp>
      <p:sp>
        <p:nvSpPr>
          <p:cNvPr id="14" name="Rettangolo 13"/>
          <p:cNvSpPr/>
          <p:nvPr/>
        </p:nvSpPr>
        <p:spPr>
          <a:xfrm>
            <a:off x="5168900" y="3290888"/>
            <a:ext cx="2078038" cy="254000"/>
          </a:xfrm>
          <a:prstGeom prst="rect">
            <a:avLst/>
          </a:prstGeom>
        </p:spPr>
        <p:txBody>
          <a:bodyPr wrap="none">
            <a:spAutoFit/>
          </a:bodyPr>
          <a:lstStyle/>
          <a:p>
            <a:pPr>
              <a:defRPr/>
            </a:pPr>
            <a:r>
              <a:rPr lang="it-IT" sz="1050" dirty="0">
                <a:solidFill>
                  <a:prstClr val="black"/>
                </a:solidFill>
                <a:latin typeface="Calibri" panose="020F0502020204030204"/>
              </a:rPr>
              <a:t>Invasività welfare bilateralità CCNL</a:t>
            </a:r>
          </a:p>
        </p:txBody>
      </p:sp>
      <p:sp>
        <p:nvSpPr>
          <p:cNvPr id="46095" name="CasellaDiTesto 14"/>
          <p:cNvSpPr txBox="1">
            <a:spLocks noChangeArrowheads="1"/>
          </p:cNvSpPr>
          <p:nvPr/>
        </p:nvSpPr>
        <p:spPr bwMode="auto">
          <a:xfrm>
            <a:off x="2768600" y="4284663"/>
            <a:ext cx="150653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sz="1200">
                <a:solidFill>
                  <a:srgbClr val="000000"/>
                </a:solidFill>
                <a:latin typeface="Calibri" panose="020F0502020204030204" pitchFamily="34" charset="0"/>
              </a:rPr>
              <a:t>Interpretazioni fiscali spesso in contrasto con la disciplina giuslavoristica</a:t>
            </a:r>
          </a:p>
        </p:txBody>
      </p:sp>
      <p:sp>
        <p:nvSpPr>
          <p:cNvPr id="46096" name="CasellaDiTesto 15"/>
          <p:cNvSpPr txBox="1">
            <a:spLocks noChangeArrowheads="1"/>
          </p:cNvSpPr>
          <p:nvPr/>
        </p:nvSpPr>
        <p:spPr bwMode="auto">
          <a:xfrm>
            <a:off x="3370264" y="1766888"/>
            <a:ext cx="60658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a:solidFill>
                  <a:srgbClr val="000000"/>
                </a:solidFill>
                <a:latin typeface="Calibri" panose="020F0502020204030204" pitchFamily="34" charset="0"/>
              </a:rPr>
              <a:t>Le diffusioni del welfare aziendale incontra una serie di resistenze e limitazioni strutturali e contingenti</a:t>
            </a:r>
          </a:p>
        </p:txBody>
      </p:sp>
      <p:sp>
        <p:nvSpPr>
          <p:cNvPr id="46097" name="CasellaDiTesto 16"/>
          <p:cNvSpPr txBox="1">
            <a:spLocks noChangeArrowheads="1"/>
          </p:cNvSpPr>
          <p:nvPr/>
        </p:nvSpPr>
        <p:spPr bwMode="auto">
          <a:xfrm>
            <a:off x="5253038" y="4130676"/>
            <a:ext cx="1860550" cy="133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sz="900">
                <a:solidFill>
                  <a:srgbClr val="000000"/>
                </a:solidFill>
                <a:latin typeface="Calibri" panose="020F0502020204030204" pitchFamily="34" charset="0"/>
              </a:rPr>
              <a:t>Contrattazione nazionale ha travasato le norme di welfare, tradizionalmente non obbligatorie solo per le aziende iscritte a oo.ss. datoriali, nella parte economica/normativa della contrattazione rendendole obbligatorie (ovvero con alternative retributive obbligatorie) </a:t>
            </a:r>
          </a:p>
        </p:txBody>
      </p:sp>
    </p:spTree>
    <p:extLst>
      <p:ext uri="{BB962C8B-B14F-4D97-AF65-F5344CB8AC3E}">
        <p14:creationId xmlns:p14="http://schemas.microsoft.com/office/powerpoint/2010/main" val="131586277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defRPr/>
            </a:pPr>
            <a:r>
              <a:rPr lang="it-IT" sz="3600" u="sng" dirty="0">
                <a:solidFill>
                  <a:srgbClr val="0000CC"/>
                </a:solidFill>
                <a:effectLst>
                  <a:outerShdw blurRad="38100" dist="38100" dir="2700000" algn="tl">
                    <a:srgbClr val="C0C0C0"/>
                  </a:outerShdw>
                </a:effectLst>
              </a:rPr>
              <a:t>articolo 51, comma 2, </a:t>
            </a:r>
            <a:r>
              <a:rPr lang="it-IT" sz="3600" u="sng" dirty="0" err="1">
                <a:solidFill>
                  <a:srgbClr val="0000CC"/>
                </a:solidFill>
                <a:effectLst>
                  <a:outerShdw blurRad="38100" dist="38100" dir="2700000" algn="tl">
                    <a:srgbClr val="C0C0C0"/>
                  </a:outerShdw>
                </a:effectLst>
              </a:rPr>
              <a:t>lett</a:t>
            </a:r>
            <a:r>
              <a:rPr lang="it-IT" sz="3600" u="sng" dirty="0">
                <a:solidFill>
                  <a:srgbClr val="0000CC"/>
                </a:solidFill>
                <a:effectLst>
                  <a:outerShdw blurRad="38100" dist="38100" dir="2700000" algn="tl">
                    <a:srgbClr val="C0C0C0"/>
                  </a:outerShdw>
                </a:effectLst>
              </a:rPr>
              <a:t>. g)</a:t>
            </a:r>
          </a:p>
        </p:txBody>
      </p:sp>
      <p:sp>
        <p:nvSpPr>
          <p:cNvPr id="3" name="Segnaposto contenuto 2"/>
          <p:cNvSpPr>
            <a:spLocks noGrp="1"/>
          </p:cNvSpPr>
          <p:nvPr>
            <p:ph idx="1"/>
          </p:nvPr>
        </p:nvSpPr>
        <p:spPr>
          <a:xfrm>
            <a:off x="838199" y="1443789"/>
            <a:ext cx="10952747" cy="5133474"/>
          </a:xfrm>
        </p:spPr>
        <p:txBody>
          <a:bodyPr/>
          <a:lstStyle/>
          <a:p>
            <a:pPr marL="0" indent="0">
              <a:buNone/>
            </a:pPr>
            <a:r>
              <a:rPr lang="it-IT" altLang="it-IT" sz="3600" dirty="0"/>
              <a:t>c) il valore delle azioni di cui all'articolo 51, comma 2, lettera g), del testo unico delle imposte sui redditi, di cui al decreto del Presidente della Repubblica 22 dicembre 1986, n. 917, ricevute, per scelta del lavoratore, in sostituzione, in tutto o in parte, delle somme di cui al comma 182 del presente articolo, anche se </a:t>
            </a:r>
            <a:r>
              <a:rPr lang="it-IT" altLang="it-IT" sz="3600" dirty="0">
                <a:solidFill>
                  <a:srgbClr val="FF0000"/>
                </a:solidFill>
              </a:rPr>
              <a:t>eccedente il limite </a:t>
            </a:r>
            <a:r>
              <a:rPr lang="it-IT" altLang="it-IT" sz="3600" dirty="0"/>
              <a:t>indicato nel medesimo articolo 51, comma 2, lettera g), e </a:t>
            </a:r>
            <a:r>
              <a:rPr lang="it-IT" altLang="it-IT" sz="3600" dirty="0">
                <a:solidFill>
                  <a:srgbClr val="FF0000"/>
                </a:solidFill>
              </a:rPr>
              <a:t>indipendentemente dalle condizioni </a:t>
            </a:r>
            <a:r>
              <a:rPr lang="it-IT" altLang="it-IT" sz="3600" dirty="0"/>
              <a:t>dallo stesso stabilite»; </a:t>
            </a:r>
          </a:p>
          <a:p>
            <a:endParaRPr lang="it-IT" dirty="0"/>
          </a:p>
        </p:txBody>
      </p:sp>
    </p:spTree>
    <p:extLst>
      <p:ext uri="{BB962C8B-B14F-4D97-AF65-F5344CB8AC3E}">
        <p14:creationId xmlns:p14="http://schemas.microsoft.com/office/powerpoint/2010/main" val="97176880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sz="2400" u="sng" dirty="0">
                <a:solidFill>
                  <a:srgbClr val="0000CC"/>
                </a:solidFill>
                <a:effectLst>
                  <a:outerShdw blurRad="38100" dist="38100" dir="2700000" algn="tl">
                    <a:srgbClr val="C0C0C0"/>
                  </a:outerShdw>
                </a:effectLst>
              </a:rPr>
              <a:t>articolo 51, comma 2, </a:t>
            </a:r>
            <a:r>
              <a:rPr lang="it-IT" sz="2400" u="sng" dirty="0" err="1">
                <a:solidFill>
                  <a:srgbClr val="0000CC"/>
                </a:solidFill>
                <a:effectLst>
                  <a:outerShdw blurRad="38100" dist="38100" dir="2700000" algn="tl">
                    <a:srgbClr val="C0C0C0"/>
                  </a:outerShdw>
                </a:effectLst>
              </a:rPr>
              <a:t>lett</a:t>
            </a:r>
            <a:r>
              <a:rPr lang="it-IT" sz="2400" u="sng" dirty="0">
                <a:solidFill>
                  <a:srgbClr val="0000CC"/>
                </a:solidFill>
                <a:effectLst>
                  <a:outerShdw blurRad="38100" dist="38100" dir="2700000" algn="tl">
                    <a:srgbClr val="C0C0C0"/>
                  </a:outerShdw>
                </a:effectLst>
              </a:rPr>
              <a:t>. g)</a:t>
            </a:r>
            <a:br>
              <a:rPr lang="it-IT" sz="2400" u="sng" dirty="0">
                <a:solidFill>
                  <a:srgbClr val="0000CC"/>
                </a:solidFill>
                <a:effectLst>
                  <a:outerShdw blurRad="38100" dist="38100" dir="2700000" algn="tl">
                    <a:srgbClr val="C0C0C0"/>
                  </a:outerShdw>
                </a:effectLst>
              </a:rPr>
            </a:br>
            <a:r>
              <a:rPr lang="it-IT" sz="2400" u="sng" dirty="0">
                <a:solidFill>
                  <a:srgbClr val="0000CC"/>
                </a:solidFill>
                <a:effectLst>
                  <a:outerShdw blurRad="38100" dist="38100" dir="2700000" algn="tl">
                    <a:srgbClr val="C0C0C0"/>
                  </a:outerShdw>
                </a:effectLst>
              </a:rPr>
              <a:t/>
            </a:r>
            <a:br>
              <a:rPr lang="it-IT" sz="2400" u="sng" dirty="0">
                <a:solidFill>
                  <a:srgbClr val="0000CC"/>
                </a:solidFill>
                <a:effectLst>
                  <a:outerShdw blurRad="38100" dist="38100" dir="2700000" algn="tl">
                    <a:srgbClr val="C0C0C0"/>
                  </a:outerShdw>
                </a:effectLst>
              </a:rPr>
            </a:br>
            <a:r>
              <a:rPr lang="it-IT" dirty="0"/>
              <a:t>Legge 205/2017</a:t>
            </a:r>
          </a:p>
        </p:txBody>
      </p:sp>
      <p:sp>
        <p:nvSpPr>
          <p:cNvPr id="5" name="Segnaposto contenuto 4"/>
          <p:cNvSpPr>
            <a:spLocks noGrp="1"/>
          </p:cNvSpPr>
          <p:nvPr>
            <p:ph idx="1"/>
          </p:nvPr>
        </p:nvSpPr>
        <p:spPr/>
        <p:txBody>
          <a:bodyPr>
            <a:normAutofit fontScale="85000" lnSpcReduction="20000"/>
          </a:bodyPr>
          <a:lstStyle/>
          <a:p>
            <a:pPr marL="0" indent="0">
              <a:buNone/>
            </a:pPr>
            <a:r>
              <a:rPr lang="it-IT" dirty="0"/>
              <a:t>La norma in esame stabilisce che, in caso di cessione delle azioni, la plusvalenza viene determinata sulla base della differenza tra il loro prezzo di vendita e il valore delle azioni ricevute, per scelta del lavoratore, in sostituzione, in tutto o in parte, delle somme spettanti a titolo di premio di risultato.</a:t>
            </a:r>
          </a:p>
          <a:p>
            <a:pPr marL="0" indent="0">
              <a:buNone/>
            </a:pPr>
            <a:r>
              <a:rPr lang="it-IT" dirty="0"/>
              <a:t>Quindi viene  tassata (nella misura del 26%) solo l'eventuale plusvalenza realizzata dal lavoratore che venda le azioni ad un prezzo superiore rispetto al valore che le stesse avevano al momento in cui gli sono state assegnate quale corrispettivo del bonus.</a:t>
            </a:r>
            <a:br>
              <a:rPr lang="it-IT" dirty="0"/>
            </a:br>
            <a:endParaRPr lang="it-IT" dirty="0"/>
          </a:p>
        </p:txBody>
      </p:sp>
      <p:sp>
        <p:nvSpPr>
          <p:cNvPr id="6" name="Segnaposto testo 5"/>
          <p:cNvSpPr>
            <a:spLocks noGrp="1"/>
          </p:cNvSpPr>
          <p:nvPr>
            <p:ph type="body" sz="half" idx="2"/>
          </p:nvPr>
        </p:nvSpPr>
        <p:spPr/>
        <p:txBody>
          <a:bodyPr/>
          <a:lstStyle/>
          <a:p>
            <a:pPr algn="just"/>
            <a:r>
              <a:rPr lang="it-IT" dirty="0"/>
              <a:t>161.  All'articolo 1, comma 184-bis, lettera c), della legge 28 dicembre 2015, n. 208, dopo le parole: « dallo stesso stabilite » sono aggiunte le seguenti: </a:t>
            </a:r>
            <a:r>
              <a:rPr lang="it-IT" i="1" dirty="0"/>
              <a:t>« . Ai fini di quanto stabilito dall'articolo 68, comma 6, del testo unico delle imposte sui redditi, di cui al decreto del Presidente della Repubblica 22 dicembre 1986, n. 917, il costo o il valore di acquisto è pari al valore delle azioni ricevute, per scelta del lavoratore, in sostituzione, in tutto o in parte, delle somme di cui al medesimo comma 182 ».</a:t>
            </a:r>
          </a:p>
        </p:txBody>
      </p:sp>
    </p:spTree>
    <p:extLst>
      <p:ext uri="{BB962C8B-B14F-4D97-AF65-F5344CB8AC3E}">
        <p14:creationId xmlns:p14="http://schemas.microsoft.com/office/powerpoint/2010/main" val="374979145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1905000" y="28956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it-IT" altLang="it-IT" sz="2400">
              <a:latin typeface="Times New Roman" panose="02020603050405020304" pitchFamily="18" charset="0"/>
            </a:endParaRPr>
          </a:p>
        </p:txBody>
      </p:sp>
      <p:sp>
        <p:nvSpPr>
          <p:cNvPr id="39939" name="Text Box 3"/>
          <p:cNvSpPr txBox="1">
            <a:spLocks noChangeArrowheads="1"/>
          </p:cNvSpPr>
          <p:nvPr/>
        </p:nvSpPr>
        <p:spPr bwMode="auto">
          <a:xfrm>
            <a:off x="2224783" y="1800792"/>
            <a:ext cx="8137525" cy="51911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800" dirty="0">
                <a:latin typeface="+mn-lt"/>
              </a:rPr>
              <a:t>Piani di stock </a:t>
            </a:r>
            <a:r>
              <a:rPr lang="it-IT" altLang="it-IT" sz="2800" dirty="0" err="1">
                <a:latin typeface="+mn-lt"/>
              </a:rPr>
              <a:t>options</a:t>
            </a:r>
            <a:r>
              <a:rPr lang="it-IT" altLang="it-IT" sz="2800" dirty="0">
                <a:latin typeface="+mn-lt"/>
              </a:rPr>
              <a:t> (individuali)</a:t>
            </a:r>
          </a:p>
        </p:txBody>
      </p:sp>
      <p:sp>
        <p:nvSpPr>
          <p:cNvPr id="304133" name="Rectangle 5"/>
          <p:cNvSpPr>
            <a:spLocks noChangeArrowheads="1"/>
          </p:cNvSpPr>
          <p:nvPr/>
        </p:nvSpPr>
        <p:spPr bwMode="auto">
          <a:xfrm>
            <a:off x="1324429" y="939662"/>
            <a:ext cx="4969117" cy="523220"/>
          </a:xfrm>
          <a:prstGeom prst="rect">
            <a:avLst/>
          </a:prstGeom>
          <a:noFill/>
          <a:ln w="9525">
            <a:noFill/>
            <a:miter lim="800000"/>
            <a:headEnd/>
            <a:tailEnd/>
          </a:ln>
          <a:effectLst/>
        </p:spPr>
        <p:txBody>
          <a:bodyPr wrap="none">
            <a:spAutoFit/>
          </a:bodyPr>
          <a:lstStyle/>
          <a:p>
            <a:pPr eaLnBrk="1" hangingPunct="1">
              <a:defRPr/>
            </a:pPr>
            <a:r>
              <a:rPr lang="it-IT" sz="2800" u="sng" dirty="0">
                <a:effectLst>
                  <a:outerShdw blurRad="38100" dist="38100" dir="2700000" algn="tl">
                    <a:srgbClr val="C0C0C0"/>
                  </a:outerShdw>
                </a:effectLst>
              </a:rPr>
              <a:t>articolo 51, comma 2, </a:t>
            </a:r>
            <a:r>
              <a:rPr lang="it-IT" sz="2800" u="sng" dirty="0" err="1">
                <a:effectLst>
                  <a:outerShdw blurRad="38100" dist="38100" dir="2700000" algn="tl">
                    <a:srgbClr val="C0C0C0"/>
                  </a:outerShdw>
                </a:effectLst>
              </a:rPr>
              <a:t>lett</a:t>
            </a:r>
            <a:r>
              <a:rPr lang="it-IT" sz="2800" u="sng" dirty="0">
                <a:effectLst>
                  <a:outerShdw blurRad="38100" dist="38100" dir="2700000" algn="tl">
                    <a:srgbClr val="C0C0C0"/>
                  </a:outerShdw>
                </a:effectLst>
              </a:rPr>
              <a:t>. g-bis</a:t>
            </a:r>
            <a:r>
              <a:rPr lang="it-IT" sz="2000" b="1" u="sng" dirty="0">
                <a:solidFill>
                  <a:srgbClr val="0000CC"/>
                </a:solidFill>
                <a:effectLst>
                  <a:outerShdw blurRad="38100" dist="38100" dir="2700000" algn="tl">
                    <a:srgbClr val="C0C0C0"/>
                  </a:outerShdw>
                </a:effectLst>
                <a:latin typeface="Arial" charset="0"/>
              </a:rPr>
              <a:t>)</a:t>
            </a:r>
          </a:p>
        </p:txBody>
      </p:sp>
      <p:sp>
        <p:nvSpPr>
          <p:cNvPr id="39941" name="Rectangle 6"/>
          <p:cNvSpPr>
            <a:spLocks noChangeArrowheads="1"/>
          </p:cNvSpPr>
          <p:nvPr/>
        </p:nvSpPr>
        <p:spPr bwMode="auto">
          <a:xfrm>
            <a:off x="1919289" y="354013"/>
            <a:ext cx="83534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it-IT" altLang="it-IT" sz="2800" b="1" i="1" dirty="0">
                <a:solidFill>
                  <a:srgbClr val="FF0000"/>
                </a:solidFill>
                <a:latin typeface="Times New Roman" panose="02020603050405020304" pitchFamily="18" charset="0"/>
              </a:rPr>
              <a:t>Non concorrevano a formare il reddito:</a:t>
            </a:r>
          </a:p>
        </p:txBody>
      </p:sp>
      <p:sp>
        <p:nvSpPr>
          <p:cNvPr id="39942" name="Rectangle 7"/>
          <p:cNvSpPr>
            <a:spLocks noChangeArrowheads="1"/>
          </p:cNvSpPr>
          <p:nvPr/>
        </p:nvSpPr>
        <p:spPr bwMode="auto">
          <a:xfrm>
            <a:off x="1320800" y="2420938"/>
            <a:ext cx="9245599"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2400" b="1" dirty="0">
                <a:latin typeface="+mn-lt"/>
              </a:rPr>
              <a:t>Non concorre(va) al Reddito di lav. dipendente la differenza tra:</a:t>
            </a:r>
          </a:p>
          <a:p>
            <a:pPr eaLnBrk="1" hangingPunct="1"/>
            <a:r>
              <a:rPr lang="it-IT" altLang="it-IT" sz="2400" dirty="0">
                <a:latin typeface="+mn-lt"/>
              </a:rPr>
              <a:t>-  valore delle azioni al momento dell’assegnazione;</a:t>
            </a:r>
          </a:p>
          <a:p>
            <a:pPr eaLnBrk="1" hangingPunct="1"/>
            <a:r>
              <a:rPr lang="it-IT" altLang="it-IT" sz="2400" dirty="0">
                <a:latin typeface="+mn-lt"/>
              </a:rPr>
              <a:t> - ammontare corrisposto dal dipendente (che deve essere almeno pari al valore delle azioni alla data dell’offerta).</a:t>
            </a:r>
          </a:p>
          <a:p>
            <a:pPr eaLnBrk="1" hangingPunct="1"/>
            <a:endParaRPr lang="it-IT" altLang="it-IT" sz="2400" i="1" dirty="0">
              <a:solidFill>
                <a:srgbClr val="FF0000"/>
              </a:solidFill>
              <a:latin typeface="+mn-lt"/>
            </a:endParaRPr>
          </a:p>
          <a:p>
            <a:pPr eaLnBrk="1" hangingPunct="1"/>
            <a:endParaRPr lang="it-IT" altLang="it-IT" sz="2400" i="1" dirty="0">
              <a:solidFill>
                <a:srgbClr val="FF0000"/>
              </a:solidFill>
              <a:latin typeface="+mn-lt"/>
            </a:endParaRPr>
          </a:p>
          <a:p>
            <a:pPr eaLnBrk="1" hangingPunct="1"/>
            <a:r>
              <a:rPr lang="it-IT" altLang="it-IT" sz="2400" i="1" dirty="0">
                <a:solidFill>
                  <a:srgbClr val="FF0000"/>
                </a:solidFill>
                <a:latin typeface="+mn-lt"/>
              </a:rPr>
              <a:t>Disposizione che mira(va) ad escludere dalla tassazione l’aumento potenziale del valore delle azioni tra il momento dell’offerta e quello dell’esercizio dell’opzione</a:t>
            </a:r>
          </a:p>
        </p:txBody>
      </p:sp>
      <p:cxnSp>
        <p:nvCxnSpPr>
          <p:cNvPr id="3" name="Connettore 1 2"/>
          <p:cNvCxnSpPr/>
          <p:nvPr/>
        </p:nvCxnSpPr>
        <p:spPr>
          <a:xfrm flipV="1">
            <a:off x="1320800" y="939662"/>
            <a:ext cx="3947886" cy="523220"/>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1524000" y="939662"/>
            <a:ext cx="4122057" cy="523220"/>
          </a:xfrm>
          <a:prstGeom prst="line">
            <a:avLst/>
          </a:prstGeom>
          <a:ln w="349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598642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1905000" y="28956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it-IT" altLang="it-IT" sz="2400">
              <a:latin typeface="Times New Roman" panose="02020603050405020304" pitchFamily="18" charset="0"/>
            </a:endParaRPr>
          </a:p>
        </p:txBody>
      </p:sp>
      <p:sp>
        <p:nvSpPr>
          <p:cNvPr id="40963" name="Text Box 3"/>
          <p:cNvSpPr txBox="1">
            <a:spLocks noChangeArrowheads="1"/>
          </p:cNvSpPr>
          <p:nvPr/>
        </p:nvSpPr>
        <p:spPr bwMode="auto">
          <a:xfrm>
            <a:off x="1919289" y="1700213"/>
            <a:ext cx="8137525"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endParaRPr lang="it-IT" altLang="it-IT" sz="2800" dirty="0"/>
          </a:p>
          <a:p>
            <a:pPr algn="ctr">
              <a:spcBef>
                <a:spcPct val="50000"/>
              </a:spcBef>
            </a:pPr>
            <a:endParaRPr lang="it-IT" altLang="it-IT" sz="2800" dirty="0"/>
          </a:p>
          <a:p>
            <a:pPr algn="ctr">
              <a:spcBef>
                <a:spcPct val="50000"/>
              </a:spcBef>
            </a:pPr>
            <a:r>
              <a:rPr lang="it-IT" altLang="it-IT" sz="2800" dirty="0">
                <a:latin typeface="+mn-lt"/>
              </a:rPr>
              <a:t>Dopo varie evoluzioni la norma agevolativa fiscale è stata abrogata dall'art. 82, comma 23, D.L. 25 giugno 2008, n. 112.</a:t>
            </a:r>
          </a:p>
          <a:p>
            <a:pPr algn="ctr">
              <a:spcBef>
                <a:spcPct val="50000"/>
              </a:spcBef>
            </a:pPr>
            <a:r>
              <a:rPr lang="it-IT" altLang="it-IT" sz="2800" dirty="0">
                <a:latin typeface="+mn-lt"/>
              </a:rPr>
              <a:t>Resta in essere la decontribuzione (totale) sulla differenza tra il valore delle azioni al momento dell’assegnazione e quello che avevano al momento dell’opzione </a:t>
            </a:r>
          </a:p>
        </p:txBody>
      </p:sp>
      <p:sp>
        <p:nvSpPr>
          <p:cNvPr id="305156" name="Rectangle 4"/>
          <p:cNvSpPr>
            <a:spLocks noChangeArrowheads="1"/>
          </p:cNvSpPr>
          <p:nvPr/>
        </p:nvSpPr>
        <p:spPr bwMode="auto">
          <a:xfrm>
            <a:off x="870744" y="1160463"/>
            <a:ext cx="5301451" cy="523220"/>
          </a:xfrm>
          <a:prstGeom prst="rect">
            <a:avLst/>
          </a:prstGeom>
          <a:noFill/>
          <a:ln w="9525">
            <a:noFill/>
            <a:miter lim="800000"/>
            <a:headEnd/>
            <a:tailEnd/>
          </a:ln>
          <a:effectLst/>
        </p:spPr>
        <p:txBody>
          <a:bodyPr wrap="none">
            <a:spAutoFit/>
          </a:bodyPr>
          <a:lstStyle/>
          <a:p>
            <a:pPr eaLnBrk="1" hangingPunct="1">
              <a:defRPr/>
            </a:pPr>
            <a:r>
              <a:rPr lang="it-IT" sz="2800" u="sng" dirty="0">
                <a:solidFill>
                  <a:srgbClr val="FF0000"/>
                </a:solidFill>
                <a:effectLst>
                  <a:outerShdw blurRad="38100" dist="38100" dir="2700000" algn="tl">
                    <a:srgbClr val="C0C0C0"/>
                  </a:outerShdw>
                </a:effectLst>
                <a:latin typeface="Arial" charset="0"/>
              </a:rPr>
              <a:t>articolo 51, comma 2, </a:t>
            </a:r>
            <a:r>
              <a:rPr lang="it-IT" sz="2800" u="sng" dirty="0" err="1">
                <a:solidFill>
                  <a:srgbClr val="FF0000"/>
                </a:solidFill>
                <a:effectLst>
                  <a:outerShdw blurRad="38100" dist="38100" dir="2700000" algn="tl">
                    <a:srgbClr val="C0C0C0"/>
                  </a:outerShdw>
                </a:effectLst>
                <a:latin typeface="Arial" charset="0"/>
              </a:rPr>
              <a:t>lett</a:t>
            </a:r>
            <a:r>
              <a:rPr lang="it-IT" sz="2800" u="sng" dirty="0">
                <a:solidFill>
                  <a:srgbClr val="FF0000"/>
                </a:solidFill>
                <a:effectLst>
                  <a:outerShdw blurRad="38100" dist="38100" dir="2700000" algn="tl">
                    <a:srgbClr val="C0C0C0"/>
                  </a:outerShdw>
                </a:effectLst>
                <a:latin typeface="Arial" charset="0"/>
              </a:rPr>
              <a:t>. g-bis)</a:t>
            </a:r>
          </a:p>
        </p:txBody>
      </p:sp>
      <p:sp>
        <p:nvSpPr>
          <p:cNvPr id="40965" name="Rectangle 5"/>
          <p:cNvSpPr>
            <a:spLocks noChangeArrowheads="1"/>
          </p:cNvSpPr>
          <p:nvPr/>
        </p:nvSpPr>
        <p:spPr bwMode="auto">
          <a:xfrm>
            <a:off x="1919289" y="354013"/>
            <a:ext cx="83534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it-IT" altLang="it-IT" sz="2800" b="1" i="1" dirty="0">
                <a:latin typeface="+mn-lt"/>
              </a:rPr>
              <a:t>Non concorrevano  a formare il reddito:</a:t>
            </a:r>
          </a:p>
        </p:txBody>
      </p:sp>
      <p:sp>
        <p:nvSpPr>
          <p:cNvPr id="40966" name="Rectangle 9"/>
          <p:cNvSpPr>
            <a:spLocks noChangeArrowheads="1"/>
          </p:cNvSpPr>
          <p:nvPr/>
        </p:nvSpPr>
        <p:spPr bwMode="auto">
          <a:xfrm>
            <a:off x="2739231" y="2355849"/>
            <a:ext cx="6408737" cy="53975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800" dirty="0">
                <a:latin typeface="+mn-lt"/>
              </a:rPr>
              <a:t>Piani di stock </a:t>
            </a:r>
            <a:r>
              <a:rPr lang="it-IT" altLang="it-IT" sz="2800" dirty="0" err="1">
                <a:latin typeface="+mn-lt"/>
              </a:rPr>
              <a:t>options</a:t>
            </a:r>
            <a:r>
              <a:rPr lang="it-IT" altLang="it-IT" sz="2800" dirty="0">
                <a:latin typeface="+mn-lt"/>
              </a:rPr>
              <a:t> (individuali)</a:t>
            </a:r>
          </a:p>
        </p:txBody>
      </p:sp>
      <p:sp>
        <p:nvSpPr>
          <p:cNvPr id="40967" name="Line 10"/>
          <p:cNvSpPr>
            <a:spLocks noChangeShapeType="1"/>
          </p:cNvSpPr>
          <p:nvPr/>
        </p:nvSpPr>
        <p:spPr bwMode="auto">
          <a:xfrm flipV="1">
            <a:off x="1088571" y="1155563"/>
            <a:ext cx="4644572" cy="576262"/>
          </a:xfrm>
          <a:prstGeom prst="line">
            <a:avLst/>
          </a:prstGeom>
          <a:noFill/>
          <a:ln w="3492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40968" name="Line 11"/>
          <p:cNvSpPr>
            <a:spLocks noChangeShapeType="1"/>
          </p:cNvSpPr>
          <p:nvPr/>
        </p:nvSpPr>
        <p:spPr bwMode="auto">
          <a:xfrm>
            <a:off x="1088571" y="1155563"/>
            <a:ext cx="4644572" cy="576262"/>
          </a:xfrm>
          <a:prstGeom prst="line">
            <a:avLst/>
          </a:prstGeom>
          <a:noFill/>
          <a:ln w="3492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Tree>
    <p:extLst>
      <p:ext uri="{BB962C8B-B14F-4D97-AF65-F5344CB8AC3E}">
        <p14:creationId xmlns:p14="http://schemas.microsoft.com/office/powerpoint/2010/main" val="202116073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3"/>
          <p:cNvSpPr txBox="1">
            <a:spLocks noChangeArrowheads="1"/>
          </p:cNvSpPr>
          <p:nvPr/>
        </p:nvSpPr>
        <p:spPr bwMode="auto">
          <a:xfrm>
            <a:off x="1905000" y="28956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it-IT" altLang="it-IT" sz="2400">
              <a:latin typeface="Times New Roman" panose="02020603050405020304" pitchFamily="18" charset="0"/>
            </a:endParaRPr>
          </a:p>
        </p:txBody>
      </p:sp>
      <p:sp>
        <p:nvSpPr>
          <p:cNvPr id="41987" name="Text Box 4"/>
          <p:cNvSpPr txBox="1">
            <a:spLocks noChangeArrowheads="1"/>
          </p:cNvSpPr>
          <p:nvPr/>
        </p:nvSpPr>
        <p:spPr bwMode="auto">
          <a:xfrm>
            <a:off x="1524000" y="1916114"/>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400" dirty="0">
                <a:latin typeface="Calibri "/>
              </a:rPr>
              <a:t>Le somme trattenute al dipendente per oneri di cui all’articolo 10 TUIR e alle condizioni ivi previste</a:t>
            </a:r>
          </a:p>
        </p:txBody>
      </p:sp>
      <p:sp>
        <p:nvSpPr>
          <p:cNvPr id="41988" name="Text Box 5"/>
          <p:cNvSpPr txBox="1">
            <a:spLocks noChangeArrowheads="1"/>
          </p:cNvSpPr>
          <p:nvPr/>
        </p:nvSpPr>
        <p:spPr bwMode="auto">
          <a:xfrm>
            <a:off x="2495551" y="260351"/>
            <a:ext cx="75612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it-IT" sz="2800" i="1" dirty="0">
                <a:latin typeface="+mn-lt"/>
              </a:rPr>
              <a:t>non concorrono a formare il reddito:</a:t>
            </a:r>
          </a:p>
        </p:txBody>
      </p:sp>
      <p:sp>
        <p:nvSpPr>
          <p:cNvPr id="51206" name="Rectangle 6"/>
          <p:cNvSpPr>
            <a:spLocks noChangeArrowheads="1"/>
          </p:cNvSpPr>
          <p:nvPr/>
        </p:nvSpPr>
        <p:spPr bwMode="auto">
          <a:xfrm>
            <a:off x="987238" y="893764"/>
            <a:ext cx="4679950" cy="523220"/>
          </a:xfrm>
          <a:prstGeom prst="rect">
            <a:avLst/>
          </a:prstGeom>
          <a:noFill/>
          <a:ln w="9525">
            <a:noFill/>
            <a:miter lim="800000"/>
            <a:headEnd/>
            <a:tailEnd/>
          </a:ln>
          <a:effectLst/>
        </p:spPr>
        <p:txBody>
          <a:bodyPr>
            <a:spAutoFit/>
          </a:bodyPr>
          <a:lstStyle/>
          <a:p>
            <a:pPr eaLnBrk="1" hangingPunct="1">
              <a:defRPr/>
            </a:pPr>
            <a:r>
              <a:rPr lang="it-IT" sz="2800" b="1" dirty="0">
                <a:solidFill>
                  <a:srgbClr val="FF0000"/>
                </a:solidFill>
                <a:effectLst>
                  <a:outerShdw blurRad="38100" dist="38100" dir="2700000" algn="tl">
                    <a:srgbClr val="C0C0C0"/>
                  </a:outerShdw>
                </a:effectLst>
              </a:rPr>
              <a:t>articolo 51, comma 2, </a:t>
            </a:r>
            <a:r>
              <a:rPr lang="it-IT" sz="2800" b="1" dirty="0" err="1">
                <a:solidFill>
                  <a:srgbClr val="FF0000"/>
                </a:solidFill>
                <a:effectLst>
                  <a:outerShdw blurRad="38100" dist="38100" dir="2700000" algn="tl">
                    <a:srgbClr val="C0C0C0"/>
                  </a:outerShdw>
                </a:effectLst>
              </a:rPr>
              <a:t>lett</a:t>
            </a:r>
            <a:r>
              <a:rPr lang="it-IT" sz="2800" b="1" dirty="0">
                <a:solidFill>
                  <a:srgbClr val="FF0000"/>
                </a:solidFill>
                <a:effectLst>
                  <a:outerShdw blurRad="38100" dist="38100" dir="2700000" algn="tl">
                    <a:srgbClr val="C0C0C0"/>
                  </a:outerShdw>
                </a:effectLst>
              </a:rPr>
              <a:t>. h)</a:t>
            </a:r>
          </a:p>
        </p:txBody>
      </p:sp>
      <p:sp>
        <p:nvSpPr>
          <p:cNvPr id="41990" name="Rectangle 7"/>
          <p:cNvSpPr>
            <a:spLocks noChangeArrowheads="1"/>
          </p:cNvSpPr>
          <p:nvPr/>
        </p:nvSpPr>
        <p:spPr bwMode="auto">
          <a:xfrm>
            <a:off x="1703389" y="3500438"/>
            <a:ext cx="8785225" cy="333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80000"/>
              </a:lnSpc>
              <a:spcBef>
                <a:spcPct val="50000"/>
              </a:spcBef>
              <a:buClr>
                <a:schemeClr val="tx2"/>
              </a:buClr>
              <a:buFont typeface="Webdings" panose="05030102010509060703" pitchFamily="18" charset="2"/>
              <a:buNone/>
            </a:pPr>
            <a:r>
              <a:rPr lang="it-IT" altLang="it-IT" dirty="0">
                <a:latin typeface="+mn-lt"/>
              </a:rPr>
              <a:t>Ad esempio:</a:t>
            </a:r>
          </a:p>
          <a:p>
            <a:pPr>
              <a:lnSpc>
                <a:spcPct val="80000"/>
              </a:lnSpc>
              <a:spcBef>
                <a:spcPct val="50000"/>
              </a:spcBef>
              <a:buClr>
                <a:schemeClr val="tx2"/>
              </a:buClr>
              <a:buFont typeface="Webdings" panose="05030102010509060703" pitchFamily="18" charset="2"/>
              <a:buChar char="4"/>
            </a:pPr>
            <a:r>
              <a:rPr lang="it-IT" altLang="it-IT" dirty="0">
                <a:solidFill>
                  <a:srgbClr val="0000CC"/>
                </a:solidFill>
                <a:latin typeface="+mn-lt"/>
              </a:rPr>
              <a:t>contributi per previdenza complementare;</a:t>
            </a:r>
          </a:p>
          <a:p>
            <a:pPr>
              <a:lnSpc>
                <a:spcPct val="80000"/>
              </a:lnSpc>
              <a:spcBef>
                <a:spcPct val="50000"/>
              </a:spcBef>
              <a:buClr>
                <a:schemeClr val="tx2"/>
              </a:buClr>
              <a:buFont typeface="Webdings" panose="05030102010509060703" pitchFamily="18" charset="2"/>
              <a:buChar char="4"/>
            </a:pPr>
            <a:r>
              <a:rPr lang="it-IT" altLang="it-IT" dirty="0">
                <a:solidFill>
                  <a:srgbClr val="0000CC"/>
                </a:solidFill>
                <a:latin typeface="+mn-lt"/>
              </a:rPr>
              <a:t>contributi facoltativi per la prosecuzione volontaria, per il riscatto degli anni di laurea, militare </a:t>
            </a:r>
            <a:r>
              <a:rPr lang="it-IT" altLang="it-IT" dirty="0" err="1">
                <a:solidFill>
                  <a:srgbClr val="0000CC"/>
                </a:solidFill>
                <a:latin typeface="+mn-lt"/>
              </a:rPr>
              <a:t>ecc</a:t>
            </a:r>
            <a:r>
              <a:rPr lang="it-IT" altLang="it-IT" dirty="0">
                <a:solidFill>
                  <a:srgbClr val="0000CC"/>
                </a:solidFill>
                <a:latin typeface="+mn-lt"/>
              </a:rPr>
              <a:t>…</a:t>
            </a:r>
          </a:p>
          <a:p>
            <a:pPr>
              <a:lnSpc>
                <a:spcPct val="80000"/>
              </a:lnSpc>
              <a:spcBef>
                <a:spcPct val="50000"/>
              </a:spcBef>
              <a:buClr>
                <a:schemeClr val="tx2"/>
              </a:buClr>
              <a:buFont typeface="Webdings" panose="05030102010509060703" pitchFamily="18" charset="2"/>
              <a:buChar char="4"/>
            </a:pPr>
            <a:r>
              <a:rPr lang="it-IT" altLang="it-IT" dirty="0">
                <a:solidFill>
                  <a:srgbClr val="0000CC"/>
                </a:solidFill>
                <a:latin typeface="+mn-lt"/>
              </a:rPr>
              <a:t> assegno al coniuge.</a:t>
            </a:r>
          </a:p>
          <a:p>
            <a:pPr>
              <a:lnSpc>
                <a:spcPct val="80000"/>
              </a:lnSpc>
              <a:spcBef>
                <a:spcPct val="50000"/>
              </a:spcBef>
              <a:buClr>
                <a:schemeClr val="tx2"/>
              </a:buClr>
              <a:buFont typeface="Webdings" panose="05030102010509060703" pitchFamily="18" charset="2"/>
              <a:buNone/>
            </a:pPr>
            <a:r>
              <a:rPr lang="it-IT" altLang="it-IT" dirty="0">
                <a:latin typeface="+mn-lt"/>
              </a:rPr>
              <a:t>Sarebbero oneri deducibili in dichiarazione (quadro RP, modello UNICO)</a:t>
            </a:r>
          </a:p>
          <a:p>
            <a:pPr>
              <a:lnSpc>
                <a:spcPct val="80000"/>
              </a:lnSpc>
              <a:spcBef>
                <a:spcPct val="50000"/>
              </a:spcBef>
              <a:buClr>
                <a:schemeClr val="tx2"/>
              </a:buClr>
              <a:buFont typeface="Webdings" panose="05030102010509060703" pitchFamily="18" charset="2"/>
              <a:buNone/>
            </a:pPr>
            <a:r>
              <a:rPr lang="it-IT" altLang="it-IT" dirty="0">
                <a:latin typeface="+mn-lt"/>
              </a:rPr>
              <a:t>Il datore di lavoro è tenuto a riconoscerli ai sensi dell’art. 23, comma 2, </a:t>
            </a:r>
            <a:r>
              <a:rPr lang="it-IT" altLang="it-IT" dirty="0" err="1">
                <a:latin typeface="+mn-lt"/>
              </a:rPr>
              <a:t>lett</a:t>
            </a:r>
            <a:r>
              <a:rPr lang="it-IT" altLang="it-IT" dirty="0">
                <a:latin typeface="+mn-lt"/>
              </a:rPr>
              <a:t>. a) D.P.R. n. 600/73: </a:t>
            </a:r>
          </a:p>
          <a:p>
            <a:pPr algn="ctr">
              <a:lnSpc>
                <a:spcPct val="80000"/>
              </a:lnSpc>
              <a:spcBef>
                <a:spcPct val="50000"/>
              </a:spcBef>
              <a:buClr>
                <a:schemeClr val="tx2"/>
              </a:buClr>
              <a:buFont typeface="Webdings" panose="05030102010509060703" pitchFamily="18" charset="2"/>
              <a:buNone/>
            </a:pPr>
            <a:r>
              <a:rPr lang="it-IT" altLang="it-IT" sz="2400" i="1" dirty="0">
                <a:latin typeface="+mn-lt"/>
              </a:rPr>
              <a:t>“la ritenuta è effettuata sulla </a:t>
            </a:r>
            <a:r>
              <a:rPr lang="it-IT" altLang="it-IT" sz="2400" i="1" u="sng" dirty="0">
                <a:solidFill>
                  <a:srgbClr val="0000CC"/>
                </a:solidFill>
                <a:latin typeface="+mn-lt"/>
              </a:rPr>
              <a:t>parte imponibile</a:t>
            </a:r>
            <a:r>
              <a:rPr lang="it-IT" altLang="it-IT" sz="2400" i="1" dirty="0">
                <a:latin typeface="+mn-lt"/>
              </a:rPr>
              <a:t> delle somme e valori di cui all’art. 51, in ciascun periodo di paga”. </a:t>
            </a:r>
          </a:p>
        </p:txBody>
      </p:sp>
      <p:sp>
        <p:nvSpPr>
          <p:cNvPr id="41991" name="Text Box 12"/>
          <p:cNvSpPr txBox="1">
            <a:spLocks noChangeArrowheads="1"/>
          </p:cNvSpPr>
          <p:nvPr/>
        </p:nvSpPr>
        <p:spPr bwMode="auto">
          <a:xfrm>
            <a:off x="4656139" y="2781300"/>
            <a:ext cx="576103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sz="1500" dirty="0">
                <a:latin typeface="+mn-lt"/>
              </a:rPr>
              <a:t>Nonché per erogazioni in virtù del contratti o regolamenti aziendali per spese sanitarie portatori handicap (art. 10, comma 1, </a:t>
            </a:r>
            <a:r>
              <a:rPr lang="it-IT" altLang="it-IT" sz="1500" dirty="0" err="1">
                <a:latin typeface="+mn-lt"/>
              </a:rPr>
              <a:t>lett</a:t>
            </a:r>
            <a:r>
              <a:rPr lang="it-IT" altLang="it-IT" sz="1500" dirty="0">
                <a:latin typeface="+mn-lt"/>
              </a:rPr>
              <a:t>. b) TUIR</a:t>
            </a:r>
          </a:p>
        </p:txBody>
      </p:sp>
      <p:sp>
        <p:nvSpPr>
          <p:cNvPr id="2" name="Freccia circolare a destra 1"/>
          <p:cNvSpPr/>
          <p:nvPr/>
        </p:nvSpPr>
        <p:spPr>
          <a:xfrm>
            <a:off x="1072403" y="4262718"/>
            <a:ext cx="630986" cy="1075764"/>
          </a:xfrm>
          <a:prstGeom prst="curvedRightArrow">
            <a:avLst>
              <a:gd name="adj1" fmla="val 2500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209886038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xfrm>
            <a:off x="1524000" y="2438400"/>
            <a:ext cx="9144000" cy="3733800"/>
          </a:xfrm>
        </p:spPr>
        <p:txBody>
          <a:bodyPr/>
          <a:lstStyle/>
          <a:p>
            <a:pPr eaLnBrk="1" hangingPunct="1"/>
            <a:endParaRPr lang="it-IT" altLang="it-IT" dirty="0"/>
          </a:p>
          <a:p>
            <a:pPr eaLnBrk="1" hangingPunct="1">
              <a:buFontTx/>
              <a:buNone/>
            </a:pPr>
            <a:endParaRPr lang="it-IT" altLang="it-IT" dirty="0"/>
          </a:p>
          <a:p>
            <a:pPr eaLnBrk="1" hangingPunct="1">
              <a:buFontTx/>
              <a:buNone/>
            </a:pPr>
            <a:endParaRPr lang="it-IT" altLang="it-IT" dirty="0"/>
          </a:p>
          <a:p>
            <a:pPr eaLnBrk="1" hangingPunct="1"/>
            <a:endParaRPr lang="it-IT" altLang="it-IT" dirty="0"/>
          </a:p>
          <a:p>
            <a:pPr eaLnBrk="1" hangingPunct="1"/>
            <a:endParaRPr lang="it-IT" altLang="it-IT" dirty="0"/>
          </a:p>
        </p:txBody>
      </p:sp>
      <p:sp>
        <p:nvSpPr>
          <p:cNvPr id="43011" name="Rectangle 3"/>
          <p:cNvSpPr>
            <a:spLocks noGrp="1" noChangeArrowheads="1"/>
          </p:cNvSpPr>
          <p:nvPr>
            <p:ph type="title"/>
          </p:nvPr>
        </p:nvSpPr>
        <p:spPr>
          <a:xfrm>
            <a:off x="960367" y="474663"/>
            <a:ext cx="8610600" cy="463550"/>
          </a:xfrm>
        </p:spPr>
        <p:txBody>
          <a:bodyPr>
            <a:normAutofit fontScale="90000"/>
          </a:bodyPr>
          <a:lstStyle/>
          <a:p>
            <a:pPr eaLnBrk="1" hangingPunct="1">
              <a:lnSpc>
                <a:spcPct val="90000"/>
              </a:lnSpc>
            </a:pPr>
            <a:r>
              <a:rPr lang="it-IT" altLang="it-IT" sz="2800" dirty="0">
                <a:latin typeface="+mn-lt"/>
              </a:rPr>
              <a:t>FRINGE BENEFITS</a:t>
            </a:r>
            <a:br>
              <a:rPr lang="it-IT" altLang="it-IT" sz="2800" dirty="0">
                <a:latin typeface="+mn-lt"/>
              </a:rPr>
            </a:br>
            <a:r>
              <a:rPr lang="it-IT" altLang="it-IT" sz="2800" dirty="0">
                <a:latin typeface="+mn-lt"/>
              </a:rPr>
              <a:t>art. 51, comma 3 TUIR</a:t>
            </a:r>
          </a:p>
        </p:txBody>
      </p:sp>
      <p:sp>
        <p:nvSpPr>
          <p:cNvPr id="230404" name="Text Box 4"/>
          <p:cNvSpPr txBox="1">
            <a:spLocks noChangeArrowheads="1"/>
          </p:cNvSpPr>
          <p:nvPr/>
        </p:nvSpPr>
        <p:spPr bwMode="auto">
          <a:xfrm>
            <a:off x="2208213" y="2924175"/>
            <a:ext cx="7924800" cy="18097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miter lim="800000"/>
            <a:headEnd/>
            <a:tailEnd/>
          </a:ln>
          <a:effectLst/>
        </p:spPr>
        <p:txBody>
          <a:bodyPr>
            <a:spAutoFit/>
          </a:bodyPr>
          <a:lstStyle/>
          <a:p>
            <a:pPr algn="ctr">
              <a:spcBef>
                <a:spcPct val="50000"/>
              </a:spcBef>
              <a:defRPr/>
            </a:pPr>
            <a:r>
              <a:rPr lang="it-IT" sz="2800" dirty="0"/>
              <a:t>Le erogazioni in natura </a:t>
            </a:r>
            <a:r>
              <a:rPr lang="it-IT" sz="2800" u="sng" dirty="0">
                <a:effectLst>
                  <a:outerShdw blurRad="38100" dist="38100" dir="2700000" algn="tl">
                    <a:srgbClr val="000000"/>
                  </a:outerShdw>
                </a:effectLst>
              </a:rPr>
              <a:t>si quantificano</a:t>
            </a:r>
            <a:r>
              <a:rPr lang="it-IT" sz="2800" dirty="0"/>
              <a:t> in base al valore normale di cui </a:t>
            </a:r>
            <a:r>
              <a:rPr lang="it-IT" sz="2800" u="sng" dirty="0">
                <a:effectLst>
                  <a:outerShdw blurRad="38100" dist="38100" dir="2700000" algn="tl">
                    <a:srgbClr val="000000"/>
                  </a:outerShdw>
                </a:effectLst>
              </a:rPr>
              <a:t>all’art. 9, comma 3 del TUIR</a:t>
            </a:r>
            <a:r>
              <a:rPr lang="it-IT" sz="2800" dirty="0"/>
              <a:t> (tranne che siano previsti </a:t>
            </a:r>
            <a:r>
              <a:rPr lang="en-US" sz="2800" dirty="0" err="1">
                <a:cs typeface="Times New Roman" pitchFamily="18" charset="0"/>
              </a:rPr>
              <a:t>criteri</a:t>
            </a:r>
            <a:r>
              <a:rPr lang="en-US" sz="2800" dirty="0">
                <a:cs typeface="Times New Roman" pitchFamily="18" charset="0"/>
              </a:rPr>
              <a:t> </a:t>
            </a:r>
            <a:r>
              <a:rPr lang="en-US" sz="2800" dirty="0" err="1">
                <a:cs typeface="Times New Roman" pitchFamily="18" charset="0"/>
              </a:rPr>
              <a:t>convenzionali</a:t>
            </a:r>
            <a:r>
              <a:rPr lang="en-US" sz="2800" dirty="0">
                <a:cs typeface="Times New Roman" pitchFamily="18" charset="0"/>
              </a:rPr>
              <a:t> per </a:t>
            </a:r>
            <a:r>
              <a:rPr lang="en-US" sz="2800" dirty="0" err="1">
                <a:cs typeface="Times New Roman" pitchFamily="18" charset="0"/>
              </a:rPr>
              <a:t>alcuni</a:t>
            </a:r>
            <a:r>
              <a:rPr lang="en-US" sz="2800" dirty="0">
                <a:cs typeface="Times New Roman" pitchFamily="18" charset="0"/>
              </a:rPr>
              <a:t> </a:t>
            </a:r>
            <a:r>
              <a:rPr lang="en-US" sz="2800" dirty="0" err="1">
                <a:cs typeface="Times New Roman" pitchFamily="18" charset="0"/>
              </a:rPr>
              <a:t>beni</a:t>
            </a:r>
            <a:r>
              <a:rPr lang="en-US" sz="2800" dirty="0">
                <a:cs typeface="Times New Roman" pitchFamily="18" charset="0"/>
              </a:rPr>
              <a:t> e </a:t>
            </a:r>
            <a:r>
              <a:rPr lang="en-US" sz="2800" dirty="0" err="1">
                <a:cs typeface="Times New Roman" pitchFamily="18" charset="0"/>
              </a:rPr>
              <a:t>servizi</a:t>
            </a:r>
            <a:r>
              <a:rPr lang="en-US" sz="2800" dirty="0">
                <a:cs typeface="Times New Roman" pitchFamily="18" charset="0"/>
              </a:rPr>
              <a:t>)</a:t>
            </a:r>
          </a:p>
        </p:txBody>
      </p:sp>
      <p:sp>
        <p:nvSpPr>
          <p:cNvPr id="43013" name="AutoShape 5"/>
          <p:cNvSpPr>
            <a:spLocks noChangeArrowheads="1"/>
          </p:cNvSpPr>
          <p:nvPr/>
        </p:nvSpPr>
        <p:spPr bwMode="auto">
          <a:xfrm>
            <a:off x="3467100" y="1536828"/>
            <a:ext cx="5257800" cy="1181100"/>
          </a:xfrm>
          <a:prstGeom prst="downArrowCallout">
            <a:avLst>
              <a:gd name="adj1" fmla="val 111290"/>
              <a:gd name="adj2" fmla="val 111290"/>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
        <p:nvSpPr>
          <p:cNvPr id="43014" name="Text Box 6"/>
          <p:cNvSpPr txBox="1">
            <a:spLocks noChangeArrowheads="1"/>
          </p:cNvSpPr>
          <p:nvPr/>
        </p:nvSpPr>
        <p:spPr bwMode="auto">
          <a:xfrm>
            <a:off x="3467100" y="1533217"/>
            <a:ext cx="5181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400" dirty="0">
                <a:latin typeface="+mn-lt"/>
              </a:rPr>
              <a:t>Ai fini della determinazione in denaro dei “valori” di cui al comma 1, art. 51</a:t>
            </a:r>
          </a:p>
        </p:txBody>
      </p:sp>
      <p:sp>
        <p:nvSpPr>
          <p:cNvPr id="43015" name="Rectangle 7"/>
          <p:cNvSpPr>
            <a:spLocks noChangeArrowheads="1"/>
          </p:cNvSpPr>
          <p:nvPr/>
        </p:nvSpPr>
        <p:spPr bwMode="auto">
          <a:xfrm>
            <a:off x="3323772" y="6021388"/>
            <a:ext cx="5796418" cy="57626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it-IT" sz="2400" dirty="0">
                <a:solidFill>
                  <a:srgbClr val="FF0000"/>
                </a:solidFill>
              </a:rPr>
              <a:t>Soglia annua di euro 258,23 (lire 500.000)</a:t>
            </a:r>
          </a:p>
        </p:txBody>
      </p:sp>
      <p:sp>
        <p:nvSpPr>
          <p:cNvPr id="2" name="Freccia in giù 1"/>
          <p:cNvSpPr/>
          <p:nvPr/>
        </p:nvSpPr>
        <p:spPr>
          <a:xfrm>
            <a:off x="5735184" y="4940172"/>
            <a:ext cx="870857" cy="856343"/>
          </a:xfrm>
          <a:prstGeom prst="downArrow">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95460982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it-IT" altLang="it-IT" sz="3200" b="1" dirty="0">
                <a:solidFill>
                  <a:srgbClr val="FF0000"/>
                </a:solidFill>
              </a:rPr>
              <a:t>FRINGE BENEFITS</a:t>
            </a:r>
            <a:br>
              <a:rPr lang="it-IT" altLang="it-IT" sz="3200" b="1" dirty="0">
                <a:solidFill>
                  <a:srgbClr val="FF0000"/>
                </a:solidFill>
              </a:rPr>
            </a:br>
            <a:r>
              <a:rPr lang="it-IT" altLang="it-IT" sz="3200" b="1" dirty="0">
                <a:solidFill>
                  <a:srgbClr val="FF0000"/>
                </a:solidFill>
              </a:rPr>
              <a:t>art. 51, comma 3 TUIR</a:t>
            </a:r>
          </a:p>
        </p:txBody>
      </p:sp>
      <p:sp>
        <p:nvSpPr>
          <p:cNvPr id="44035" name="Rectangle 3"/>
          <p:cNvSpPr>
            <a:spLocks noGrp="1" noChangeArrowheads="1"/>
          </p:cNvSpPr>
          <p:nvPr>
            <p:ph type="body" idx="1"/>
          </p:nvPr>
        </p:nvSpPr>
        <p:spPr/>
        <p:txBody>
          <a:bodyPr/>
          <a:lstStyle/>
          <a:p>
            <a:pPr algn="ctr" eaLnBrk="1" hangingPunct="1">
              <a:lnSpc>
                <a:spcPct val="90000"/>
              </a:lnSpc>
              <a:buFontTx/>
              <a:buNone/>
            </a:pPr>
            <a:r>
              <a:rPr lang="it-IT" altLang="it-IT" sz="4000" dirty="0"/>
              <a:t>	N.B.</a:t>
            </a:r>
          </a:p>
          <a:p>
            <a:pPr algn="ctr" eaLnBrk="1" hangingPunct="1">
              <a:lnSpc>
                <a:spcPct val="90000"/>
              </a:lnSpc>
              <a:buFontTx/>
              <a:buNone/>
            </a:pPr>
            <a:r>
              <a:rPr lang="it-IT" altLang="it-IT" sz="4000" dirty="0"/>
              <a:t>La franchigia di euro 258,23 costituisce il limite di non imponibilità per </a:t>
            </a:r>
            <a:r>
              <a:rPr lang="it-IT" altLang="it-IT" sz="4400" b="1" u="sng" dirty="0"/>
              <a:t>tutti</a:t>
            </a:r>
            <a:r>
              <a:rPr lang="it-IT" altLang="it-IT" sz="4000" dirty="0"/>
              <a:t> i fringe benefits anche per quelli a determinazione forfettaria</a:t>
            </a:r>
          </a:p>
          <a:p>
            <a:pPr algn="ctr" eaLnBrk="1" hangingPunct="1">
              <a:lnSpc>
                <a:spcPct val="90000"/>
              </a:lnSpc>
              <a:buFontTx/>
              <a:buNone/>
            </a:pPr>
            <a:r>
              <a:rPr lang="it-IT" altLang="it-IT" sz="4000" dirty="0"/>
              <a:t> </a:t>
            </a:r>
            <a:r>
              <a:rPr lang="it-IT" altLang="it-IT" sz="2400" dirty="0"/>
              <a:t>(vedi infra)</a:t>
            </a:r>
          </a:p>
        </p:txBody>
      </p:sp>
    </p:spTree>
    <p:extLst>
      <p:ext uri="{BB962C8B-B14F-4D97-AF65-F5344CB8AC3E}">
        <p14:creationId xmlns:p14="http://schemas.microsoft.com/office/powerpoint/2010/main" val="124502878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676400" y="228600"/>
            <a:ext cx="8610600" cy="463550"/>
          </a:xfrm>
        </p:spPr>
        <p:txBody>
          <a:bodyPr>
            <a:normAutofit fontScale="90000"/>
          </a:bodyPr>
          <a:lstStyle/>
          <a:p>
            <a:pPr eaLnBrk="1" hangingPunct="1">
              <a:lnSpc>
                <a:spcPct val="90000"/>
              </a:lnSpc>
            </a:pPr>
            <a:r>
              <a:rPr lang="it-IT" altLang="it-IT" sz="2800" b="1" dirty="0">
                <a:solidFill>
                  <a:srgbClr val="FF0000"/>
                </a:solidFill>
              </a:rPr>
              <a:t>FRINGE BENEFITS</a:t>
            </a:r>
            <a:br>
              <a:rPr lang="it-IT" altLang="it-IT" sz="2800" b="1" dirty="0">
                <a:solidFill>
                  <a:srgbClr val="FF0000"/>
                </a:solidFill>
              </a:rPr>
            </a:br>
            <a:r>
              <a:rPr lang="it-IT" altLang="it-IT" sz="2800" b="1" dirty="0">
                <a:solidFill>
                  <a:srgbClr val="FF0000"/>
                </a:solidFill>
              </a:rPr>
              <a:t>art. 51, comma 3 TUIR</a:t>
            </a:r>
          </a:p>
        </p:txBody>
      </p:sp>
      <p:sp>
        <p:nvSpPr>
          <p:cNvPr id="231428" name="Rectangle 4"/>
          <p:cNvSpPr>
            <a:spLocks noChangeArrowheads="1"/>
          </p:cNvSpPr>
          <p:nvPr/>
        </p:nvSpPr>
        <p:spPr bwMode="auto">
          <a:xfrm>
            <a:off x="1847851" y="2276476"/>
            <a:ext cx="8424863" cy="244792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miter lim="800000"/>
            <a:headEnd/>
            <a:tailEnd/>
          </a:ln>
          <a:effectLst/>
        </p:spPr>
        <p:txBody>
          <a:bodyPr wrap="none" anchor="ctr"/>
          <a:lstStyle/>
          <a:p>
            <a:pPr algn="ctr">
              <a:defRPr/>
            </a:pPr>
            <a:r>
              <a:rPr lang="it-IT" sz="2000" dirty="0"/>
              <a:t>Il </a:t>
            </a:r>
            <a:r>
              <a:rPr lang="it-IT" sz="2400" b="1" u="sng" dirty="0">
                <a:solidFill>
                  <a:srgbClr val="FF0000"/>
                </a:solidFill>
                <a:effectLst>
                  <a:outerShdw blurRad="38100" dist="38100" dir="2700000" algn="tl">
                    <a:srgbClr val="000000"/>
                  </a:outerShdw>
                </a:effectLst>
              </a:rPr>
              <a:t>superamento</a:t>
            </a:r>
            <a:r>
              <a:rPr lang="it-IT" sz="2000" dirty="0"/>
              <a:t> della soglia annua di euro 258,23 attrae a tassazione </a:t>
            </a:r>
          </a:p>
          <a:p>
            <a:pPr algn="ctr">
              <a:defRPr/>
            </a:pPr>
            <a:r>
              <a:rPr lang="it-IT" sz="2000" dirty="0"/>
              <a:t>tutto il valore del fringe benefit</a:t>
            </a:r>
          </a:p>
          <a:p>
            <a:pPr algn="ctr">
              <a:defRPr/>
            </a:pPr>
            <a:r>
              <a:rPr lang="it-IT" sz="2000" dirty="0"/>
              <a:t>(si veda circolare n. 326/97, capitolo 2.3)  </a:t>
            </a:r>
            <a:r>
              <a:rPr lang="it-IT" sz="2000" b="1" u="sng" dirty="0">
                <a:solidFill>
                  <a:srgbClr val="FF0000"/>
                </a:solidFill>
                <a:effectLst>
                  <a:outerShdw blurRad="38100" dist="38100" dir="2700000" algn="tl">
                    <a:srgbClr val="000000"/>
                  </a:outerShdw>
                </a:effectLst>
              </a:rPr>
              <a:t>no franchigia</a:t>
            </a:r>
          </a:p>
          <a:p>
            <a:pPr algn="ctr">
              <a:defRPr/>
            </a:pPr>
            <a:r>
              <a:rPr lang="it-IT" sz="2000" b="1" dirty="0">
                <a:solidFill>
                  <a:srgbClr val="FF0000"/>
                </a:solidFill>
              </a:rPr>
              <a:t>(</a:t>
            </a:r>
            <a:r>
              <a:rPr lang="it-IT" sz="1600" b="1" dirty="0">
                <a:solidFill>
                  <a:srgbClr val="FF0000"/>
                </a:solidFill>
              </a:rPr>
              <a:t>anche in caso di contestuale erogazioni di benefits “generici” e “specifici” di cui</a:t>
            </a:r>
          </a:p>
          <a:p>
            <a:pPr algn="ctr">
              <a:defRPr/>
            </a:pPr>
            <a:r>
              <a:rPr lang="it-IT" sz="1600" b="1" dirty="0">
                <a:solidFill>
                  <a:srgbClr val="FF0000"/>
                </a:solidFill>
              </a:rPr>
              <a:t>al comma 4 dell’art. 51 - autoveicoli, prestiti, uso del fabbricato ecc..)</a:t>
            </a:r>
          </a:p>
          <a:p>
            <a:pPr algn="ctr">
              <a:defRPr/>
            </a:pPr>
            <a:endParaRPr lang="it-IT" sz="1600" b="1" dirty="0">
              <a:solidFill>
                <a:schemeClr val="accent2"/>
              </a:solidFill>
            </a:endParaRPr>
          </a:p>
          <a:p>
            <a:pPr algn="ctr">
              <a:defRPr/>
            </a:pPr>
            <a:r>
              <a:rPr lang="it-IT" b="1" dirty="0"/>
              <a:t>Il sostituto d’imposta deve effettuare la ritenuta nel periodo di paga in cui </a:t>
            </a:r>
          </a:p>
          <a:p>
            <a:pPr algn="ctr">
              <a:defRPr/>
            </a:pPr>
            <a:r>
              <a:rPr lang="it-IT" b="1" dirty="0"/>
              <a:t>avviene il superamento della soglia o comunque in sede di conguaglio.</a:t>
            </a:r>
            <a:r>
              <a:rPr lang="it-IT" dirty="0"/>
              <a:t> </a:t>
            </a:r>
            <a:endParaRPr lang="it-IT" sz="1600" b="1" dirty="0">
              <a:solidFill>
                <a:schemeClr val="accent2"/>
              </a:solidFill>
            </a:endParaRPr>
          </a:p>
          <a:p>
            <a:pPr algn="ctr">
              <a:defRPr/>
            </a:pPr>
            <a:endParaRPr lang="it-IT" sz="1600" dirty="0">
              <a:solidFill>
                <a:schemeClr val="accent2"/>
              </a:solidFill>
            </a:endParaRPr>
          </a:p>
        </p:txBody>
      </p:sp>
    </p:spTree>
    <p:extLst>
      <p:ext uri="{BB962C8B-B14F-4D97-AF65-F5344CB8AC3E}">
        <p14:creationId xmlns:p14="http://schemas.microsoft.com/office/powerpoint/2010/main" val="193662739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1524000" y="2438400"/>
            <a:ext cx="9144000" cy="3733800"/>
          </a:xfrm>
        </p:spPr>
        <p:txBody>
          <a:bodyPr/>
          <a:lstStyle/>
          <a:p>
            <a:pPr eaLnBrk="1" hangingPunct="1"/>
            <a:endParaRPr lang="it-IT" altLang="it-IT"/>
          </a:p>
          <a:p>
            <a:pPr eaLnBrk="1" hangingPunct="1">
              <a:buFontTx/>
              <a:buNone/>
            </a:pPr>
            <a:endParaRPr lang="it-IT" altLang="it-IT"/>
          </a:p>
          <a:p>
            <a:pPr eaLnBrk="1" hangingPunct="1">
              <a:buFontTx/>
              <a:buNone/>
            </a:pPr>
            <a:endParaRPr lang="it-IT" altLang="it-IT"/>
          </a:p>
          <a:p>
            <a:pPr eaLnBrk="1" hangingPunct="1"/>
            <a:endParaRPr lang="it-IT" altLang="it-IT"/>
          </a:p>
          <a:p>
            <a:pPr eaLnBrk="1" hangingPunct="1"/>
            <a:endParaRPr lang="it-IT" altLang="it-IT"/>
          </a:p>
        </p:txBody>
      </p:sp>
      <p:sp>
        <p:nvSpPr>
          <p:cNvPr id="46083" name="Rectangle 3"/>
          <p:cNvSpPr>
            <a:spLocks noGrp="1" noChangeArrowheads="1"/>
          </p:cNvSpPr>
          <p:nvPr>
            <p:ph type="title"/>
          </p:nvPr>
        </p:nvSpPr>
        <p:spPr>
          <a:xfrm>
            <a:off x="1676400" y="228600"/>
            <a:ext cx="8610600" cy="463550"/>
          </a:xfrm>
        </p:spPr>
        <p:txBody>
          <a:bodyPr>
            <a:normAutofit fontScale="90000"/>
          </a:bodyPr>
          <a:lstStyle/>
          <a:p>
            <a:pPr eaLnBrk="1" hangingPunct="1">
              <a:lnSpc>
                <a:spcPct val="90000"/>
              </a:lnSpc>
            </a:pPr>
            <a:r>
              <a:rPr lang="it-IT" altLang="it-IT" sz="2800" b="1" dirty="0">
                <a:solidFill>
                  <a:srgbClr val="FF0000"/>
                </a:solidFill>
              </a:rPr>
              <a:t>FRINGE BENEFITS</a:t>
            </a:r>
            <a:br>
              <a:rPr lang="it-IT" altLang="it-IT" sz="2800" b="1" dirty="0">
                <a:solidFill>
                  <a:srgbClr val="FF0000"/>
                </a:solidFill>
              </a:rPr>
            </a:br>
            <a:r>
              <a:rPr lang="it-IT" altLang="it-IT" sz="2800" b="1" dirty="0">
                <a:solidFill>
                  <a:srgbClr val="FF0000"/>
                </a:solidFill>
              </a:rPr>
              <a:t>art. 51, comma 3 TUIR</a:t>
            </a:r>
          </a:p>
        </p:txBody>
      </p:sp>
      <p:sp>
        <p:nvSpPr>
          <p:cNvPr id="233476" name="Text Box 4"/>
          <p:cNvSpPr txBox="1">
            <a:spLocks noChangeArrowheads="1"/>
          </p:cNvSpPr>
          <p:nvPr/>
        </p:nvSpPr>
        <p:spPr bwMode="auto">
          <a:xfrm>
            <a:off x="1703388" y="1268413"/>
            <a:ext cx="7924800" cy="1384995"/>
          </a:xfrm>
          <a:prstGeom prst="rect">
            <a:avLst/>
          </a:prstGeom>
          <a:noFill/>
          <a:ln w="9525">
            <a:solidFill>
              <a:schemeClr val="tx1"/>
            </a:solidFill>
            <a:miter lim="800000"/>
            <a:headEnd/>
            <a:tailEnd/>
          </a:ln>
          <a:effectLst/>
        </p:spPr>
        <p:txBody>
          <a:bodyPr>
            <a:spAutoFit/>
          </a:bodyPr>
          <a:lstStyle/>
          <a:p>
            <a:pPr algn="ctr">
              <a:spcBef>
                <a:spcPct val="50000"/>
              </a:spcBef>
              <a:defRPr/>
            </a:pPr>
            <a:r>
              <a:rPr lang="it-IT" sz="2800" dirty="0"/>
              <a:t>Tranne alcune eccezioni le erogazioni in natura </a:t>
            </a:r>
            <a:r>
              <a:rPr lang="it-IT" sz="2800" u="sng" dirty="0">
                <a:solidFill>
                  <a:srgbClr val="FF0000"/>
                </a:solidFill>
                <a:effectLst>
                  <a:outerShdw blurRad="38100" dist="38100" dir="2700000" algn="tl">
                    <a:srgbClr val="C0C0C0"/>
                  </a:outerShdw>
                </a:effectLst>
              </a:rPr>
              <a:t>si quantificano</a:t>
            </a:r>
            <a:r>
              <a:rPr lang="it-IT" sz="2800" dirty="0">
                <a:solidFill>
                  <a:srgbClr val="FF0000"/>
                </a:solidFill>
              </a:rPr>
              <a:t> </a:t>
            </a:r>
            <a:r>
              <a:rPr lang="it-IT" sz="2800" dirty="0"/>
              <a:t>in base al valore normale di cui </a:t>
            </a:r>
            <a:r>
              <a:rPr lang="it-IT" sz="2800" u="sng" dirty="0">
                <a:solidFill>
                  <a:srgbClr val="FF0000"/>
                </a:solidFill>
                <a:effectLst>
                  <a:outerShdw blurRad="38100" dist="38100" dir="2700000" algn="tl">
                    <a:srgbClr val="C0C0C0"/>
                  </a:outerShdw>
                </a:effectLst>
              </a:rPr>
              <a:t>all’art. 9, comma 3 del TUIR</a:t>
            </a:r>
            <a:endParaRPr lang="en-US" sz="2800" dirty="0">
              <a:solidFill>
                <a:srgbClr val="FF0000"/>
              </a:solidFill>
              <a:cs typeface="Times New Roman" pitchFamily="18" charset="0"/>
            </a:endParaRPr>
          </a:p>
        </p:txBody>
      </p:sp>
      <p:sp>
        <p:nvSpPr>
          <p:cNvPr id="233477" name="Rectangle 5"/>
          <p:cNvSpPr>
            <a:spLocks noChangeArrowheads="1"/>
          </p:cNvSpPr>
          <p:nvPr/>
        </p:nvSpPr>
        <p:spPr bwMode="auto">
          <a:xfrm>
            <a:off x="1703388" y="3213101"/>
            <a:ext cx="6337300" cy="180022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miter lim="800000"/>
            <a:headEnd/>
            <a:tailEnd/>
          </a:ln>
          <a:effectLst/>
        </p:spPr>
        <p:txBody>
          <a:bodyPr wrap="none" anchor="ctr"/>
          <a:lstStyle/>
          <a:p>
            <a:pPr algn="ctr">
              <a:defRPr/>
            </a:pPr>
            <a:r>
              <a:rPr lang="it-IT" sz="2400" i="1" u="sng" dirty="0">
                <a:solidFill>
                  <a:srgbClr val="FF0000"/>
                </a:solidFill>
                <a:effectLst>
                  <a:outerShdw blurRad="38100" dist="38100" dir="2700000" algn="tl">
                    <a:srgbClr val="000000"/>
                  </a:outerShdw>
                </a:effectLst>
              </a:rPr>
              <a:t>“valore normale”</a:t>
            </a:r>
            <a:r>
              <a:rPr lang="it-IT" sz="2400" dirty="0"/>
              <a:t>  </a:t>
            </a:r>
          </a:p>
          <a:p>
            <a:pPr algn="ctr">
              <a:defRPr/>
            </a:pPr>
            <a:r>
              <a:rPr lang="it-IT" dirty="0"/>
              <a:t>prezzo mediamente praticato in commercio </a:t>
            </a:r>
          </a:p>
          <a:p>
            <a:pPr algn="ctr">
              <a:defRPr/>
            </a:pPr>
            <a:r>
              <a:rPr lang="it-IT" dirty="0"/>
              <a:t>per il bene o servizio della medesima specie, nel luogo  </a:t>
            </a:r>
          </a:p>
          <a:p>
            <a:pPr algn="ctr">
              <a:defRPr/>
            </a:pPr>
            <a:r>
              <a:rPr lang="it-IT" dirty="0"/>
              <a:t>ove è erogato. </a:t>
            </a:r>
          </a:p>
          <a:p>
            <a:pPr algn="ctr">
              <a:defRPr/>
            </a:pPr>
            <a:r>
              <a:rPr lang="it-IT" dirty="0"/>
              <a:t>(supera il “vecchio” criterio del “costo specifico”</a:t>
            </a:r>
          </a:p>
        </p:txBody>
      </p:sp>
      <p:sp>
        <p:nvSpPr>
          <p:cNvPr id="46088" name="Text Box 8"/>
          <p:cNvSpPr txBox="1">
            <a:spLocks noChangeArrowheads="1"/>
          </p:cNvSpPr>
          <p:nvPr/>
        </p:nvSpPr>
        <p:spPr bwMode="auto">
          <a:xfrm>
            <a:off x="3071814" y="5537201"/>
            <a:ext cx="15319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
        <p:nvSpPr>
          <p:cNvPr id="46089" name="Text Box 9"/>
          <p:cNvSpPr txBox="1">
            <a:spLocks noChangeArrowheads="1"/>
          </p:cNvSpPr>
          <p:nvPr/>
        </p:nvSpPr>
        <p:spPr bwMode="auto">
          <a:xfrm>
            <a:off x="5664200" y="5661026"/>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
        <p:nvSpPr>
          <p:cNvPr id="46090" name="Text Box 10"/>
          <p:cNvSpPr txBox="1">
            <a:spLocks noChangeArrowheads="1"/>
          </p:cNvSpPr>
          <p:nvPr/>
        </p:nvSpPr>
        <p:spPr bwMode="auto">
          <a:xfrm>
            <a:off x="1774825" y="5661025"/>
            <a:ext cx="4032250" cy="915988"/>
          </a:xfrm>
          <a:prstGeom prst="rect">
            <a:avLst/>
          </a:prstGeom>
          <a:noFill/>
          <a:ln w="28575">
            <a:solidFill>
              <a:schemeClr val="tx1"/>
            </a:solidFill>
          </a:ln>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dirty="0">
                <a:latin typeface="+mn-lt"/>
              </a:rPr>
              <a:t>Listini e tariffe del soggetto (terzo) che ha erogato il bene o servizio tenendo conto degli sconti in uso </a:t>
            </a:r>
          </a:p>
        </p:txBody>
      </p:sp>
      <p:sp>
        <p:nvSpPr>
          <p:cNvPr id="46091" name="AutoShape 11"/>
          <p:cNvSpPr>
            <a:spLocks noChangeArrowheads="1"/>
          </p:cNvSpPr>
          <p:nvPr/>
        </p:nvSpPr>
        <p:spPr bwMode="auto">
          <a:xfrm>
            <a:off x="6027510" y="5693960"/>
            <a:ext cx="976312" cy="485775"/>
          </a:xfrm>
          <a:prstGeom prst="rightArrow">
            <a:avLst>
              <a:gd name="adj1" fmla="val 50000"/>
              <a:gd name="adj2" fmla="val 50245"/>
            </a:avLst>
          </a:prstGeom>
          <a:solidFill>
            <a:srgbClr val="DCC30C"/>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it-IT" altLang="it-IT">
              <a:solidFill>
                <a:srgbClr val="FF0000"/>
              </a:solidFill>
            </a:endParaRPr>
          </a:p>
        </p:txBody>
      </p:sp>
      <p:sp>
        <p:nvSpPr>
          <p:cNvPr id="46092" name="AutoShape 12"/>
          <p:cNvSpPr>
            <a:spLocks noChangeArrowheads="1"/>
          </p:cNvSpPr>
          <p:nvPr/>
        </p:nvSpPr>
        <p:spPr bwMode="auto">
          <a:xfrm>
            <a:off x="3354502" y="5013326"/>
            <a:ext cx="485775" cy="647700"/>
          </a:xfrm>
          <a:prstGeom prst="upDownArrow">
            <a:avLst>
              <a:gd name="adj1" fmla="val 50000"/>
              <a:gd name="adj2" fmla="val 26667"/>
            </a:avLst>
          </a:prstGeom>
          <a:solidFill>
            <a:srgbClr val="DCC30C"/>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
        <p:nvSpPr>
          <p:cNvPr id="46093" name="Text Box 13"/>
          <p:cNvSpPr txBox="1">
            <a:spLocks noChangeArrowheads="1"/>
          </p:cNvSpPr>
          <p:nvPr/>
        </p:nvSpPr>
        <p:spPr bwMode="auto">
          <a:xfrm>
            <a:off x="7635876" y="4321176"/>
            <a:ext cx="3032125" cy="2308324"/>
          </a:xfrm>
          <a:prstGeom prst="rect">
            <a:avLst/>
          </a:prstGeom>
          <a:noFill/>
          <a:ln w="34925">
            <a:solidFill>
              <a:schemeClr val="tx1"/>
            </a:solidFill>
          </a:ln>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sz="1600" dirty="0">
                <a:latin typeface="+mn-lt"/>
              </a:rPr>
              <a:t>Unica eccezione i beni</a:t>
            </a:r>
          </a:p>
          <a:p>
            <a:pPr algn="ctr" eaLnBrk="1" hangingPunct="1"/>
            <a:r>
              <a:rPr lang="it-IT" altLang="it-IT" sz="1600" dirty="0">
                <a:latin typeface="+mn-lt"/>
              </a:rPr>
              <a:t>prodotti dallo stesso</a:t>
            </a:r>
          </a:p>
          <a:p>
            <a:pPr algn="ctr" eaLnBrk="1" hangingPunct="1"/>
            <a:r>
              <a:rPr lang="it-IT" altLang="it-IT" sz="1600" dirty="0">
                <a:latin typeface="+mn-lt"/>
              </a:rPr>
              <a:t>sostituto, in questo caso </a:t>
            </a:r>
          </a:p>
          <a:p>
            <a:pPr algn="ctr" eaLnBrk="1" hangingPunct="1"/>
            <a:r>
              <a:rPr lang="it-IT" altLang="it-IT" sz="1600" dirty="0">
                <a:latin typeface="+mn-lt"/>
              </a:rPr>
              <a:t>occorre fare riferimento al</a:t>
            </a:r>
          </a:p>
          <a:p>
            <a:pPr algn="ctr" eaLnBrk="1" hangingPunct="1"/>
            <a:r>
              <a:rPr lang="it-IT" altLang="it-IT" sz="1600" dirty="0">
                <a:latin typeface="+mn-lt"/>
              </a:rPr>
              <a:t>prezzo praticato ai grossisti: </a:t>
            </a:r>
          </a:p>
          <a:p>
            <a:pPr algn="ctr" eaLnBrk="1" hangingPunct="1"/>
            <a:r>
              <a:rPr lang="it-IT" altLang="it-IT" sz="1600" dirty="0">
                <a:latin typeface="+mn-lt"/>
              </a:rPr>
              <a:t>NO PER DIPENDENTI PROFESSIONISTI E AZIENDE DI SERVIZI O PER CHI PRODUCE E VENDE AL DETTAGLIO</a:t>
            </a:r>
          </a:p>
        </p:txBody>
      </p:sp>
    </p:spTree>
    <p:extLst>
      <p:ext uri="{BB962C8B-B14F-4D97-AF65-F5344CB8AC3E}">
        <p14:creationId xmlns:p14="http://schemas.microsoft.com/office/powerpoint/2010/main" val="411823983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xfrm>
            <a:off x="1524000" y="2438400"/>
            <a:ext cx="9144000" cy="3733800"/>
          </a:xfrm>
        </p:spPr>
        <p:txBody>
          <a:bodyPr/>
          <a:lstStyle/>
          <a:p>
            <a:pPr eaLnBrk="1" hangingPunct="1"/>
            <a:endParaRPr lang="it-IT" altLang="it-IT"/>
          </a:p>
          <a:p>
            <a:pPr eaLnBrk="1" hangingPunct="1">
              <a:buFontTx/>
              <a:buNone/>
            </a:pPr>
            <a:endParaRPr lang="it-IT" altLang="it-IT"/>
          </a:p>
          <a:p>
            <a:pPr eaLnBrk="1" hangingPunct="1">
              <a:buFontTx/>
              <a:buNone/>
            </a:pPr>
            <a:endParaRPr lang="it-IT" altLang="it-IT"/>
          </a:p>
          <a:p>
            <a:pPr eaLnBrk="1" hangingPunct="1"/>
            <a:endParaRPr lang="it-IT" altLang="it-IT"/>
          </a:p>
          <a:p>
            <a:pPr eaLnBrk="1" hangingPunct="1"/>
            <a:endParaRPr lang="it-IT" altLang="it-IT"/>
          </a:p>
        </p:txBody>
      </p:sp>
      <p:sp>
        <p:nvSpPr>
          <p:cNvPr id="47107" name="Rectangle 3"/>
          <p:cNvSpPr>
            <a:spLocks noGrp="1" noChangeArrowheads="1"/>
          </p:cNvSpPr>
          <p:nvPr>
            <p:ph type="title"/>
          </p:nvPr>
        </p:nvSpPr>
        <p:spPr>
          <a:xfrm>
            <a:off x="1676400" y="228600"/>
            <a:ext cx="8610600" cy="463550"/>
          </a:xfrm>
        </p:spPr>
        <p:txBody>
          <a:bodyPr>
            <a:normAutofit fontScale="90000"/>
          </a:bodyPr>
          <a:lstStyle/>
          <a:p>
            <a:pPr eaLnBrk="1" hangingPunct="1">
              <a:lnSpc>
                <a:spcPct val="90000"/>
              </a:lnSpc>
            </a:pPr>
            <a:r>
              <a:rPr lang="it-IT" altLang="it-IT" sz="2800" b="1" dirty="0">
                <a:solidFill>
                  <a:srgbClr val="FF0000"/>
                </a:solidFill>
              </a:rPr>
              <a:t>FRINGE BENEFITS</a:t>
            </a:r>
            <a:br>
              <a:rPr lang="it-IT" altLang="it-IT" sz="2800" b="1" dirty="0">
                <a:solidFill>
                  <a:srgbClr val="FF0000"/>
                </a:solidFill>
              </a:rPr>
            </a:br>
            <a:r>
              <a:rPr lang="it-IT" altLang="it-IT" sz="2800" b="1" dirty="0">
                <a:solidFill>
                  <a:srgbClr val="FF0000"/>
                </a:solidFill>
              </a:rPr>
              <a:t>art. 51, comma 3 TUIR</a:t>
            </a:r>
          </a:p>
        </p:txBody>
      </p:sp>
      <p:sp>
        <p:nvSpPr>
          <p:cNvPr id="234500" name="Text Box 4"/>
          <p:cNvSpPr txBox="1">
            <a:spLocks noChangeArrowheads="1"/>
          </p:cNvSpPr>
          <p:nvPr/>
        </p:nvSpPr>
        <p:spPr bwMode="auto">
          <a:xfrm>
            <a:off x="1703388" y="908051"/>
            <a:ext cx="7924800" cy="830997"/>
          </a:xfrm>
          <a:prstGeom prst="rect">
            <a:avLst/>
          </a:prstGeom>
          <a:pattFill prst="pct5">
            <a:fgClr>
              <a:srgbClr val="FF99CC"/>
            </a:fgClr>
            <a:bgClr>
              <a:schemeClr val="bg1"/>
            </a:bgClr>
          </a:pattFill>
          <a:ln w="9525">
            <a:solidFill>
              <a:schemeClr val="tx1"/>
            </a:solidFill>
            <a:miter lim="800000"/>
            <a:headEnd/>
            <a:tailEnd/>
          </a:ln>
          <a:effectLst/>
        </p:spPr>
        <p:txBody>
          <a:bodyPr>
            <a:spAutoFit/>
          </a:bodyPr>
          <a:lstStyle/>
          <a:p>
            <a:pPr algn="ctr">
              <a:spcBef>
                <a:spcPct val="50000"/>
              </a:spcBef>
              <a:defRPr/>
            </a:pPr>
            <a:r>
              <a:rPr lang="it-IT" sz="2400" dirty="0"/>
              <a:t>Le erogazioni in natura </a:t>
            </a:r>
            <a:r>
              <a:rPr lang="it-IT" sz="2400" u="sng" dirty="0">
                <a:solidFill>
                  <a:schemeClr val="accent2"/>
                </a:solidFill>
                <a:effectLst>
                  <a:outerShdw blurRad="38100" dist="38100" dir="2700000" algn="tl">
                    <a:srgbClr val="000000"/>
                  </a:outerShdw>
                </a:effectLst>
              </a:rPr>
              <a:t>si quantificano</a:t>
            </a:r>
            <a:r>
              <a:rPr lang="it-IT" sz="2400" dirty="0"/>
              <a:t> in base al valore normale di cui </a:t>
            </a:r>
            <a:r>
              <a:rPr lang="it-IT" sz="2400" u="sng" dirty="0">
                <a:solidFill>
                  <a:schemeClr val="accent2"/>
                </a:solidFill>
                <a:effectLst>
                  <a:outerShdw blurRad="38100" dist="38100" dir="2700000" algn="tl">
                    <a:srgbClr val="000000"/>
                  </a:outerShdw>
                </a:effectLst>
              </a:rPr>
              <a:t>all’art. 9, comma 3 del TUIR</a:t>
            </a:r>
            <a:endParaRPr lang="en-US" sz="2400" dirty="0">
              <a:cs typeface="Times New Roman" pitchFamily="18" charset="0"/>
            </a:endParaRPr>
          </a:p>
        </p:txBody>
      </p:sp>
      <p:sp>
        <p:nvSpPr>
          <p:cNvPr id="234501" name="Rectangle 5"/>
          <p:cNvSpPr>
            <a:spLocks noChangeArrowheads="1"/>
          </p:cNvSpPr>
          <p:nvPr/>
        </p:nvSpPr>
        <p:spPr bwMode="auto">
          <a:xfrm>
            <a:off x="1703389" y="1700214"/>
            <a:ext cx="8785225" cy="496887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miter lim="800000"/>
            <a:headEnd/>
            <a:tailEnd/>
          </a:ln>
          <a:effectLst/>
        </p:spPr>
        <p:txBody>
          <a:bodyPr wrap="none" anchor="ctr"/>
          <a:lstStyle/>
          <a:p>
            <a:pPr algn="ctr" eaLnBrk="1" hangingPunct="1">
              <a:buFontTx/>
              <a:buChar char="•"/>
              <a:defRPr/>
            </a:pPr>
            <a:r>
              <a:rPr lang="it-IT" sz="1600" dirty="0">
                <a:solidFill>
                  <a:schemeClr val="tx2"/>
                </a:solidFill>
              </a:rPr>
              <a:t>Sono rilevanti fiscalmente non solo i compensi in natura erogati al dipendente, </a:t>
            </a:r>
          </a:p>
          <a:p>
            <a:pPr algn="ctr" eaLnBrk="1" hangingPunct="1">
              <a:defRPr/>
            </a:pPr>
            <a:r>
              <a:rPr lang="it-IT" sz="1600" dirty="0">
                <a:solidFill>
                  <a:schemeClr val="tx2"/>
                </a:solidFill>
              </a:rPr>
              <a:t>ma </a:t>
            </a:r>
            <a:r>
              <a:rPr lang="it-IT" sz="1600" b="1" u="sng" dirty="0">
                <a:solidFill>
                  <a:schemeClr val="tx2"/>
                </a:solidFill>
                <a:effectLst>
                  <a:outerShdw blurRad="38100" dist="38100" dir="2700000" algn="tl">
                    <a:srgbClr val="FFFFFF"/>
                  </a:outerShdw>
                </a:effectLst>
              </a:rPr>
              <a:t>anche quelli di cui beneficiano i familiari indicati all’art. 12 del TUIR, </a:t>
            </a:r>
          </a:p>
          <a:p>
            <a:pPr algn="ctr" eaLnBrk="1" hangingPunct="1">
              <a:defRPr/>
            </a:pPr>
            <a:r>
              <a:rPr lang="it-IT" sz="1600" b="1" u="sng" dirty="0">
                <a:solidFill>
                  <a:schemeClr val="tx2"/>
                </a:solidFill>
                <a:effectLst>
                  <a:outerShdw blurRad="38100" dist="38100" dir="2700000" algn="tl">
                    <a:srgbClr val="FFFFFF"/>
                  </a:outerShdw>
                </a:effectLst>
              </a:rPr>
              <a:t>anche non fiscalmente a carico.</a:t>
            </a:r>
          </a:p>
          <a:p>
            <a:pPr algn="ctr" eaLnBrk="1" hangingPunct="1">
              <a:defRPr/>
            </a:pPr>
            <a:endParaRPr lang="it-IT" sz="1600" b="1" u="sng" dirty="0">
              <a:solidFill>
                <a:schemeClr val="tx2"/>
              </a:solidFill>
              <a:effectLst>
                <a:outerShdw blurRad="38100" dist="38100" dir="2700000" algn="tl">
                  <a:srgbClr val="FFFFFF"/>
                </a:outerShdw>
              </a:effectLst>
            </a:endParaRPr>
          </a:p>
          <a:p>
            <a:pPr algn="ctr" eaLnBrk="1" hangingPunct="1">
              <a:buFontTx/>
              <a:buChar char="•"/>
              <a:defRPr/>
            </a:pPr>
            <a:r>
              <a:rPr lang="it-IT" sz="1600" b="1" dirty="0">
                <a:solidFill>
                  <a:schemeClr val="tx2"/>
                </a:solidFill>
                <a:effectLst>
                  <a:outerShdw blurRad="38100" dist="38100" dir="2700000" algn="tl">
                    <a:srgbClr val="FFFFFF"/>
                  </a:outerShdw>
                </a:effectLst>
              </a:rPr>
              <a:t>Laddove il dipendente abbia corrisposto una somma</a:t>
            </a:r>
            <a:r>
              <a:rPr lang="it-IT" sz="1600" dirty="0">
                <a:solidFill>
                  <a:schemeClr val="tx2"/>
                </a:solidFill>
              </a:rPr>
              <a:t> per aver diritto al benefit, tale</a:t>
            </a:r>
          </a:p>
          <a:p>
            <a:pPr algn="ctr" eaLnBrk="1" hangingPunct="1">
              <a:defRPr/>
            </a:pPr>
            <a:r>
              <a:rPr lang="it-IT" sz="1600" dirty="0">
                <a:solidFill>
                  <a:schemeClr val="tx2"/>
                </a:solidFill>
              </a:rPr>
              <a:t>somma </a:t>
            </a:r>
            <a:r>
              <a:rPr lang="it-IT" sz="1600" b="1" dirty="0">
                <a:solidFill>
                  <a:schemeClr val="tx2"/>
                </a:solidFill>
                <a:effectLst>
                  <a:outerShdw blurRad="38100" dist="38100" dir="2700000" algn="tl">
                    <a:srgbClr val="FFFFFF"/>
                  </a:outerShdw>
                </a:effectLst>
              </a:rPr>
              <a:t>dovrà essere scomputata dal valore normale del bene</a:t>
            </a:r>
            <a:r>
              <a:rPr lang="it-IT" sz="1600" dirty="0">
                <a:solidFill>
                  <a:schemeClr val="tx2"/>
                </a:solidFill>
              </a:rPr>
              <a:t> o servizio a lui prestato, </a:t>
            </a:r>
          </a:p>
          <a:p>
            <a:pPr algn="ctr" eaLnBrk="1" hangingPunct="1">
              <a:defRPr/>
            </a:pPr>
            <a:r>
              <a:rPr lang="it-IT" sz="1600" dirty="0">
                <a:solidFill>
                  <a:schemeClr val="tx2"/>
                </a:solidFill>
              </a:rPr>
              <a:t>tenendo conto anche dell’IVA </a:t>
            </a:r>
          </a:p>
          <a:p>
            <a:pPr algn="ctr" eaLnBrk="1" hangingPunct="1">
              <a:defRPr/>
            </a:pPr>
            <a:r>
              <a:rPr lang="it-IT" sz="1600" dirty="0">
                <a:solidFill>
                  <a:schemeClr val="tx2"/>
                </a:solidFill>
              </a:rPr>
              <a:t>eventualmente a carico del dipendente.  </a:t>
            </a:r>
          </a:p>
          <a:p>
            <a:pPr algn="ctr" eaLnBrk="1" hangingPunct="1">
              <a:defRPr/>
            </a:pPr>
            <a:r>
              <a:rPr lang="it-IT" sz="1600" dirty="0">
                <a:solidFill>
                  <a:schemeClr val="tx2"/>
                </a:solidFill>
              </a:rPr>
              <a:t>   </a:t>
            </a:r>
          </a:p>
          <a:p>
            <a:pPr algn="ctr" eaLnBrk="1" hangingPunct="1">
              <a:buFontTx/>
              <a:buChar char="•"/>
              <a:defRPr/>
            </a:pPr>
            <a:r>
              <a:rPr lang="it-IT" sz="1600" dirty="0">
                <a:solidFill>
                  <a:schemeClr val="tx2"/>
                </a:solidFill>
              </a:rPr>
              <a:t>Quindi nel periodo di paga in cui il dipendente versa la somma o la somma è trattenuta </a:t>
            </a:r>
          </a:p>
          <a:p>
            <a:pPr algn="ctr" eaLnBrk="1" hangingPunct="1">
              <a:defRPr/>
            </a:pPr>
            <a:r>
              <a:rPr lang="it-IT" sz="1600" dirty="0">
                <a:solidFill>
                  <a:schemeClr val="tx2"/>
                </a:solidFill>
              </a:rPr>
              <a:t>sulla busta paga, il datore di lavoro deve scomputarla dal valore normale del benefit tassato. </a:t>
            </a:r>
          </a:p>
          <a:p>
            <a:pPr algn="ctr" eaLnBrk="1" hangingPunct="1">
              <a:defRPr/>
            </a:pPr>
            <a:r>
              <a:rPr lang="it-IT" sz="1600" dirty="0">
                <a:solidFill>
                  <a:schemeClr val="tx2"/>
                </a:solidFill>
              </a:rPr>
              <a:t>Se ciò non avviene nel periodo di paga, il sostituto d’imposta deve tenerne conto </a:t>
            </a:r>
          </a:p>
          <a:p>
            <a:pPr algn="ctr" eaLnBrk="1" hangingPunct="1">
              <a:defRPr/>
            </a:pPr>
            <a:r>
              <a:rPr lang="it-IT" sz="1600" dirty="0">
                <a:solidFill>
                  <a:schemeClr val="tx2"/>
                </a:solidFill>
              </a:rPr>
              <a:t>in sede di conguaglio fiscale.</a:t>
            </a:r>
          </a:p>
          <a:p>
            <a:pPr algn="ctr" eaLnBrk="1" hangingPunct="1">
              <a:defRPr/>
            </a:pPr>
            <a:endParaRPr lang="it-IT" sz="1600" dirty="0">
              <a:solidFill>
                <a:schemeClr val="tx2"/>
              </a:solidFill>
            </a:endParaRPr>
          </a:p>
          <a:p>
            <a:pPr algn="ctr" eaLnBrk="1" hangingPunct="1">
              <a:buFontTx/>
              <a:buChar char="•"/>
              <a:defRPr/>
            </a:pPr>
            <a:r>
              <a:rPr lang="it-IT" sz="1600" b="1" dirty="0">
                <a:solidFill>
                  <a:schemeClr val="tx2"/>
                </a:solidFill>
                <a:effectLst>
                  <a:outerShdw blurRad="38100" dist="38100" dir="2700000" algn="tl">
                    <a:srgbClr val="FFFFFF"/>
                  </a:outerShdw>
                </a:effectLst>
              </a:rPr>
              <a:t>Qualora la somma dovesse essere versata dal dipendente in un periodo</a:t>
            </a:r>
          </a:p>
          <a:p>
            <a:pPr algn="ctr" eaLnBrk="1" hangingPunct="1">
              <a:defRPr/>
            </a:pPr>
            <a:r>
              <a:rPr lang="it-IT" sz="1600" b="1" dirty="0">
                <a:solidFill>
                  <a:schemeClr val="tx2"/>
                </a:solidFill>
                <a:effectLst>
                  <a:outerShdw blurRad="38100" dist="38100" dir="2700000" algn="tl">
                    <a:srgbClr val="FFFFFF"/>
                  </a:outerShdw>
                </a:effectLst>
              </a:rPr>
              <a:t> d’imposta successivo</a:t>
            </a:r>
            <a:r>
              <a:rPr lang="it-IT" sz="1600" dirty="0">
                <a:solidFill>
                  <a:schemeClr val="tx2"/>
                </a:solidFill>
              </a:rPr>
              <a:t>, si determinerebbe un prelievo anche </a:t>
            </a:r>
          </a:p>
          <a:p>
            <a:pPr algn="ctr" eaLnBrk="1" hangingPunct="1">
              <a:defRPr/>
            </a:pPr>
            <a:r>
              <a:rPr lang="it-IT" sz="1600" dirty="0">
                <a:solidFill>
                  <a:schemeClr val="tx2"/>
                </a:solidFill>
              </a:rPr>
              <a:t>sulla parte esente che potrebbe essere recuperato quale </a:t>
            </a:r>
          </a:p>
          <a:p>
            <a:pPr algn="ctr" eaLnBrk="1" hangingPunct="1">
              <a:defRPr/>
            </a:pPr>
            <a:r>
              <a:rPr lang="it-IT" sz="1600" b="1" dirty="0">
                <a:solidFill>
                  <a:schemeClr val="tx2"/>
                </a:solidFill>
                <a:effectLst>
                  <a:outerShdw blurRad="38100" dist="38100" dir="2700000" algn="tl">
                    <a:srgbClr val="FFFFFF"/>
                  </a:outerShdw>
                </a:effectLst>
              </a:rPr>
              <a:t>onere deducibile ex art. 10, comma 1, </a:t>
            </a:r>
            <a:r>
              <a:rPr lang="it-IT" sz="1600" b="1" dirty="0" err="1">
                <a:solidFill>
                  <a:schemeClr val="tx2"/>
                </a:solidFill>
                <a:effectLst>
                  <a:outerShdw blurRad="38100" dist="38100" dir="2700000" algn="tl">
                    <a:srgbClr val="FFFFFF"/>
                  </a:outerShdw>
                </a:effectLst>
              </a:rPr>
              <a:t>lett</a:t>
            </a:r>
            <a:r>
              <a:rPr lang="it-IT" sz="1600" b="1" dirty="0">
                <a:solidFill>
                  <a:schemeClr val="tx2"/>
                </a:solidFill>
                <a:effectLst>
                  <a:outerShdw blurRad="38100" dist="38100" dir="2700000" algn="tl">
                    <a:srgbClr val="FFFFFF"/>
                  </a:outerShdw>
                </a:effectLst>
              </a:rPr>
              <a:t>. d-bis) del TUIR nell’anno del pagamento</a:t>
            </a:r>
            <a:r>
              <a:rPr lang="it-IT" sz="1600" dirty="0">
                <a:solidFill>
                  <a:schemeClr val="tx2"/>
                </a:solidFill>
              </a:rPr>
              <a:t>. </a:t>
            </a:r>
          </a:p>
          <a:p>
            <a:pPr algn="ctr" eaLnBrk="1" hangingPunct="1">
              <a:defRPr/>
            </a:pPr>
            <a:r>
              <a:rPr lang="it-IT" sz="1600" dirty="0">
                <a:solidFill>
                  <a:schemeClr val="tx2"/>
                </a:solidFill>
              </a:rPr>
              <a:t>Il riconoscimento di questo onere potrà essere effettuato anche dal datore di lavoro, </a:t>
            </a:r>
          </a:p>
          <a:p>
            <a:pPr algn="ctr" eaLnBrk="1" hangingPunct="1">
              <a:defRPr/>
            </a:pPr>
            <a:r>
              <a:rPr lang="it-IT" sz="1600" dirty="0">
                <a:solidFill>
                  <a:schemeClr val="tx2"/>
                </a:solidFill>
              </a:rPr>
              <a:t>qualora abbia direttamente trattenuto la somma finalizzata ad ottenere il benefit. </a:t>
            </a:r>
          </a:p>
        </p:txBody>
      </p:sp>
      <p:sp>
        <p:nvSpPr>
          <p:cNvPr id="47111" name="Text Box 8"/>
          <p:cNvSpPr txBox="1">
            <a:spLocks noChangeArrowheads="1"/>
          </p:cNvSpPr>
          <p:nvPr/>
        </p:nvSpPr>
        <p:spPr bwMode="auto">
          <a:xfrm>
            <a:off x="3071814" y="5537201"/>
            <a:ext cx="15319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
        <p:nvSpPr>
          <p:cNvPr id="47112" name="Text Box 9"/>
          <p:cNvSpPr txBox="1">
            <a:spLocks noChangeArrowheads="1"/>
          </p:cNvSpPr>
          <p:nvPr/>
        </p:nvSpPr>
        <p:spPr bwMode="auto">
          <a:xfrm>
            <a:off x="5664200" y="5661026"/>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Tree>
    <p:extLst>
      <p:ext uri="{BB962C8B-B14F-4D97-AF65-F5344CB8AC3E}">
        <p14:creationId xmlns:p14="http://schemas.microsoft.com/office/powerpoint/2010/main" val="1072424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9787" y="248304"/>
            <a:ext cx="10515600" cy="1325563"/>
          </a:xfrm>
        </p:spPr>
        <p:txBody>
          <a:bodyPr/>
          <a:lstStyle/>
          <a:p>
            <a:r>
              <a:rPr lang="it-IT" dirty="0"/>
              <a:t>Welfare aziendale: divisione</a:t>
            </a:r>
          </a:p>
        </p:txBody>
      </p:sp>
      <p:sp>
        <p:nvSpPr>
          <p:cNvPr id="5" name="Segnaposto testo 4"/>
          <p:cNvSpPr>
            <a:spLocks noGrp="1"/>
          </p:cNvSpPr>
          <p:nvPr>
            <p:ph type="body" idx="1"/>
          </p:nvPr>
        </p:nvSpPr>
        <p:spPr>
          <a:xfrm>
            <a:off x="5862918" y="1681163"/>
            <a:ext cx="2044140" cy="823912"/>
          </a:xfrm>
        </p:spPr>
        <p:txBody>
          <a:bodyPr/>
          <a:lstStyle/>
          <a:p>
            <a:r>
              <a:rPr lang="it-IT" dirty="0">
                <a:solidFill>
                  <a:srgbClr val="FF0000"/>
                </a:solidFill>
              </a:rPr>
              <a:t>Previdenza e assistenza</a:t>
            </a:r>
          </a:p>
        </p:txBody>
      </p:sp>
      <p:sp>
        <p:nvSpPr>
          <p:cNvPr id="6" name="Segnaposto contenuto 5"/>
          <p:cNvSpPr>
            <a:spLocks noGrp="1"/>
          </p:cNvSpPr>
          <p:nvPr>
            <p:ph sz="half" idx="2"/>
          </p:nvPr>
        </p:nvSpPr>
        <p:spPr>
          <a:xfrm>
            <a:off x="2290574" y="2532464"/>
            <a:ext cx="2716306" cy="3684588"/>
          </a:xfrm>
        </p:spPr>
        <p:txBody>
          <a:bodyPr>
            <a:normAutofit/>
          </a:bodyPr>
          <a:lstStyle/>
          <a:p>
            <a:pPr marL="0" indent="0">
              <a:buNone/>
            </a:pPr>
            <a:r>
              <a:rPr lang="it-IT" dirty="0"/>
              <a:t>Utilizzo razionale dei tempi di lavoro Orario flessibile, </a:t>
            </a:r>
            <a:r>
              <a:rPr lang="it-IT" dirty="0" err="1"/>
              <a:t>multiperiodale</a:t>
            </a:r>
            <a:r>
              <a:rPr lang="it-IT" dirty="0"/>
              <a:t>, telelavoro, </a:t>
            </a:r>
            <a:r>
              <a:rPr lang="it-IT" dirty="0" err="1"/>
              <a:t>smart</a:t>
            </a:r>
            <a:r>
              <a:rPr lang="it-IT" dirty="0"/>
              <a:t> </a:t>
            </a:r>
            <a:r>
              <a:rPr lang="it-IT" dirty="0" err="1"/>
              <a:t>working</a:t>
            </a:r>
            <a:r>
              <a:rPr lang="it-IT" dirty="0"/>
              <a:t>, asilo </a:t>
            </a:r>
            <a:r>
              <a:rPr lang="it-IT"/>
              <a:t>nido aziendale </a:t>
            </a:r>
            <a:endParaRPr lang="it-IT" dirty="0"/>
          </a:p>
        </p:txBody>
      </p:sp>
      <p:sp>
        <p:nvSpPr>
          <p:cNvPr id="7" name="Segnaposto testo 6"/>
          <p:cNvSpPr>
            <a:spLocks noGrp="1"/>
          </p:cNvSpPr>
          <p:nvPr>
            <p:ph type="body" sz="quarter" idx="3"/>
          </p:nvPr>
        </p:nvSpPr>
        <p:spPr>
          <a:xfrm>
            <a:off x="8579224" y="1488562"/>
            <a:ext cx="2480329" cy="823912"/>
          </a:xfrm>
        </p:spPr>
        <p:txBody>
          <a:bodyPr/>
          <a:lstStyle/>
          <a:p>
            <a:r>
              <a:rPr lang="it-IT" dirty="0">
                <a:solidFill>
                  <a:srgbClr val="FF0000"/>
                </a:solidFill>
              </a:rPr>
              <a:t>Benefits</a:t>
            </a:r>
          </a:p>
        </p:txBody>
      </p:sp>
      <p:sp>
        <p:nvSpPr>
          <p:cNvPr id="8" name="Segnaposto contenuto 7"/>
          <p:cNvSpPr>
            <a:spLocks noGrp="1"/>
          </p:cNvSpPr>
          <p:nvPr>
            <p:ph sz="quarter" idx="4"/>
          </p:nvPr>
        </p:nvSpPr>
        <p:spPr>
          <a:xfrm>
            <a:off x="8579224" y="2505075"/>
            <a:ext cx="2776164" cy="3684588"/>
          </a:xfrm>
        </p:spPr>
        <p:txBody>
          <a:bodyPr>
            <a:normAutofit/>
          </a:bodyPr>
          <a:lstStyle/>
          <a:p>
            <a:pPr marL="0" indent="0">
              <a:buNone/>
            </a:pPr>
            <a:r>
              <a:rPr lang="it-IT" dirty="0"/>
              <a:t>Disciplina fiscale e contributiva che regola le forme di retribuzione non monetarie (Art.51 TUIR; Legge 208/2015; </a:t>
            </a:r>
            <a:r>
              <a:rPr lang="it-IT" dirty="0" err="1"/>
              <a:t>D.Lgs</a:t>
            </a:r>
            <a:r>
              <a:rPr lang="it-IT" dirty="0"/>
              <a:t> 50/2017) </a:t>
            </a:r>
          </a:p>
          <a:p>
            <a:endParaRPr lang="it-IT" dirty="0"/>
          </a:p>
        </p:txBody>
      </p:sp>
      <p:sp>
        <p:nvSpPr>
          <p:cNvPr id="2" name="AutoShape 2" descr="Risultati immagini per welfare"/>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 name="Segnaposto contenuto 5"/>
          <p:cNvSpPr txBox="1">
            <a:spLocks/>
          </p:cNvSpPr>
          <p:nvPr/>
        </p:nvSpPr>
        <p:spPr>
          <a:xfrm>
            <a:off x="5853952" y="2684864"/>
            <a:ext cx="2716306" cy="368458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it-IT" dirty="0"/>
              <a:t>Previdenza complementare (D.lgs. n. 252/2005) e assistenza integrativa (art. 9 D.lgs. n. 502/1992 con le successive modifiche) </a:t>
            </a:r>
          </a:p>
        </p:txBody>
      </p:sp>
      <p:sp>
        <p:nvSpPr>
          <p:cNvPr id="12" name="Segnaposto testo 4"/>
          <p:cNvSpPr txBox="1">
            <a:spLocks/>
          </p:cNvSpPr>
          <p:nvPr/>
        </p:nvSpPr>
        <p:spPr>
          <a:xfrm>
            <a:off x="2290574" y="1681163"/>
            <a:ext cx="2044140" cy="82391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it-IT" dirty="0">
                <a:solidFill>
                  <a:srgbClr val="FF0000"/>
                </a:solidFill>
              </a:rPr>
              <a:t>Work life balance</a:t>
            </a:r>
          </a:p>
        </p:txBody>
      </p:sp>
      <p:sp>
        <p:nvSpPr>
          <p:cNvPr id="9" name="Parentesi graffa aperta 8"/>
          <p:cNvSpPr/>
          <p:nvPr/>
        </p:nvSpPr>
        <p:spPr>
          <a:xfrm rot="5400000">
            <a:off x="5770732" y="-1592288"/>
            <a:ext cx="470507" cy="6247006"/>
          </a:xfrm>
          <a:prstGeom prst="leftBrace">
            <a:avLst/>
          </a:prstGeom>
          <a:ln w="47625"/>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13" name="Connettore 1 12"/>
          <p:cNvCxnSpPr/>
          <p:nvPr/>
        </p:nvCxnSpPr>
        <p:spPr>
          <a:xfrm>
            <a:off x="6535084" y="1556859"/>
            <a:ext cx="0" cy="192601"/>
          </a:xfrm>
          <a:prstGeom prst="line">
            <a:avLst/>
          </a:prstGeom>
          <a:ln w="476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872119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676400" y="228600"/>
            <a:ext cx="8610600" cy="463550"/>
          </a:xfrm>
        </p:spPr>
        <p:txBody>
          <a:bodyPr>
            <a:normAutofit fontScale="90000"/>
          </a:bodyPr>
          <a:lstStyle/>
          <a:p>
            <a:pPr eaLnBrk="1" hangingPunct="1">
              <a:lnSpc>
                <a:spcPct val="90000"/>
              </a:lnSpc>
            </a:pPr>
            <a:r>
              <a:rPr lang="it-IT" altLang="it-IT" sz="2800" b="1" dirty="0">
                <a:solidFill>
                  <a:srgbClr val="FF0000"/>
                </a:solidFill>
              </a:rPr>
              <a:t>FRINGE BENEFITS</a:t>
            </a:r>
            <a:br>
              <a:rPr lang="it-IT" altLang="it-IT" sz="2800" b="1" dirty="0">
                <a:solidFill>
                  <a:srgbClr val="FF0000"/>
                </a:solidFill>
              </a:rPr>
            </a:br>
            <a:r>
              <a:rPr lang="it-IT" altLang="it-IT" sz="2800" b="1" dirty="0">
                <a:solidFill>
                  <a:srgbClr val="FF0000"/>
                </a:solidFill>
              </a:rPr>
              <a:t>art. 51, comma 4 TUIR</a:t>
            </a:r>
          </a:p>
        </p:txBody>
      </p:sp>
      <p:sp>
        <p:nvSpPr>
          <p:cNvPr id="235523" name="Text Box 3"/>
          <p:cNvSpPr txBox="1">
            <a:spLocks noChangeArrowheads="1"/>
          </p:cNvSpPr>
          <p:nvPr/>
        </p:nvSpPr>
        <p:spPr bwMode="auto">
          <a:xfrm>
            <a:off x="1703389" y="1125538"/>
            <a:ext cx="8713787" cy="1754326"/>
          </a:xfrm>
          <a:prstGeom prst="rect">
            <a:avLst/>
          </a:prstGeom>
          <a:noFill/>
          <a:ln w="9525">
            <a:solidFill>
              <a:schemeClr val="tx1"/>
            </a:solidFill>
            <a:miter lim="800000"/>
            <a:headEnd/>
            <a:tailEnd/>
          </a:ln>
          <a:effectLst/>
        </p:spPr>
        <p:txBody>
          <a:bodyPr>
            <a:spAutoFit/>
          </a:bodyPr>
          <a:lstStyle/>
          <a:p>
            <a:pPr algn="ctr">
              <a:spcBef>
                <a:spcPct val="50000"/>
              </a:spcBef>
              <a:defRPr/>
            </a:pPr>
            <a:r>
              <a:rPr lang="it-IT" sz="2400" dirty="0">
                <a:latin typeface="Calibri "/>
                <a:cs typeface="Arial" panose="020B0604020202020204" pitchFamily="34" charset="0"/>
              </a:rPr>
              <a:t>Talune erogazioni in natura </a:t>
            </a:r>
            <a:r>
              <a:rPr lang="it-IT" sz="2400" u="sng" dirty="0">
                <a:solidFill>
                  <a:srgbClr val="FF0000"/>
                </a:solidFill>
                <a:effectLst>
                  <a:outerShdw blurRad="38100" dist="38100" dir="2700000" algn="tl">
                    <a:srgbClr val="C0C0C0"/>
                  </a:outerShdw>
                </a:effectLst>
                <a:latin typeface="Calibri "/>
                <a:cs typeface="Arial" panose="020B0604020202020204" pitchFamily="34" charset="0"/>
              </a:rPr>
              <a:t>derogano</a:t>
            </a:r>
            <a:r>
              <a:rPr lang="it-IT" sz="2400" dirty="0">
                <a:latin typeface="Calibri "/>
                <a:cs typeface="Arial" panose="020B0604020202020204" pitchFamily="34" charset="0"/>
              </a:rPr>
              <a:t> ai criteri generali di quantificazione (</a:t>
            </a:r>
            <a:r>
              <a:rPr lang="it-IT" sz="2400" dirty="0" err="1">
                <a:latin typeface="Calibri "/>
                <a:cs typeface="Arial" panose="020B0604020202020204" pitchFamily="34" charset="0"/>
              </a:rPr>
              <a:t>c.d.valore</a:t>
            </a:r>
            <a:r>
              <a:rPr lang="it-IT" sz="2400" dirty="0">
                <a:latin typeface="Calibri "/>
                <a:cs typeface="Arial" panose="020B0604020202020204" pitchFamily="34" charset="0"/>
              </a:rPr>
              <a:t> normale </a:t>
            </a:r>
            <a:r>
              <a:rPr lang="it-IT" sz="2400" b="1" u="sng" dirty="0">
                <a:effectLst>
                  <a:outerShdw blurRad="38100" dist="38100" dir="2700000" algn="tl">
                    <a:srgbClr val="C0C0C0"/>
                  </a:outerShdw>
                </a:effectLst>
                <a:latin typeface="Calibri "/>
                <a:cs typeface="Arial" panose="020B0604020202020204" pitchFamily="34" charset="0"/>
              </a:rPr>
              <a:t>art. 9, c.3 TUIR)</a:t>
            </a:r>
            <a:r>
              <a:rPr lang="it-IT" sz="2400" b="1" u="sng" dirty="0">
                <a:solidFill>
                  <a:schemeClr val="accent2"/>
                </a:solidFill>
                <a:effectLst>
                  <a:outerShdw blurRad="38100" dist="38100" dir="2700000" algn="tl">
                    <a:srgbClr val="C0C0C0"/>
                  </a:outerShdw>
                </a:effectLst>
                <a:latin typeface="Calibri "/>
                <a:cs typeface="Arial" panose="020B0604020202020204" pitchFamily="34" charset="0"/>
              </a:rPr>
              <a:t> </a:t>
            </a:r>
            <a:r>
              <a:rPr lang="it-IT" sz="2400" dirty="0">
                <a:latin typeface="Calibri "/>
                <a:cs typeface="Arial" panose="020B0604020202020204" pitchFamily="34" charset="0"/>
              </a:rPr>
              <a:t> e </a:t>
            </a:r>
            <a:r>
              <a:rPr lang="it-IT" sz="2400" u="sng" dirty="0">
                <a:solidFill>
                  <a:srgbClr val="FF0000"/>
                </a:solidFill>
                <a:effectLst>
                  <a:outerShdw blurRad="38100" dist="38100" dir="2700000" algn="tl">
                    <a:srgbClr val="C0C0C0"/>
                  </a:outerShdw>
                </a:effectLst>
                <a:latin typeface="Calibri "/>
                <a:cs typeface="Arial" panose="020B0604020202020204" pitchFamily="34" charset="0"/>
              </a:rPr>
              <a:t>presentano propri </a:t>
            </a:r>
            <a:r>
              <a:rPr lang="en-US" sz="2400" u="sng" dirty="0" err="1">
                <a:solidFill>
                  <a:srgbClr val="FF0000"/>
                </a:solidFill>
                <a:effectLst>
                  <a:outerShdw blurRad="38100" dist="38100" dir="2700000" algn="tl">
                    <a:srgbClr val="C0C0C0"/>
                  </a:outerShdw>
                </a:effectLst>
                <a:latin typeface="Calibri "/>
                <a:cs typeface="Arial" panose="020B0604020202020204" pitchFamily="34" charset="0"/>
              </a:rPr>
              <a:t>criteri</a:t>
            </a:r>
            <a:r>
              <a:rPr lang="en-US" sz="2400" u="sng" dirty="0">
                <a:solidFill>
                  <a:srgbClr val="FF0000"/>
                </a:solidFill>
                <a:effectLst>
                  <a:outerShdw blurRad="38100" dist="38100" dir="2700000" algn="tl">
                    <a:srgbClr val="C0C0C0"/>
                  </a:outerShdw>
                </a:effectLst>
                <a:latin typeface="Calibri "/>
                <a:cs typeface="Arial" panose="020B0604020202020204" pitchFamily="34" charset="0"/>
              </a:rPr>
              <a:t> </a:t>
            </a:r>
            <a:r>
              <a:rPr lang="en-US" sz="2400" u="sng" dirty="0" err="1">
                <a:solidFill>
                  <a:srgbClr val="FF0000"/>
                </a:solidFill>
                <a:effectLst>
                  <a:outerShdw blurRad="38100" dist="38100" dir="2700000" algn="tl">
                    <a:srgbClr val="C0C0C0"/>
                  </a:outerShdw>
                </a:effectLst>
                <a:latin typeface="Calibri "/>
                <a:cs typeface="Arial" panose="020B0604020202020204" pitchFamily="34" charset="0"/>
              </a:rPr>
              <a:t>speciali</a:t>
            </a:r>
            <a:r>
              <a:rPr lang="en-US" sz="2400" dirty="0">
                <a:latin typeface="Calibri "/>
                <a:cs typeface="Arial" panose="020B0604020202020204" pitchFamily="34" charset="0"/>
              </a:rPr>
              <a:t>. </a:t>
            </a:r>
          </a:p>
          <a:p>
            <a:pPr algn="ctr">
              <a:spcBef>
                <a:spcPct val="50000"/>
              </a:spcBef>
              <a:defRPr/>
            </a:pPr>
            <a:r>
              <a:rPr lang="en-US" sz="2400" dirty="0" err="1">
                <a:latin typeface="Calibri "/>
                <a:cs typeface="Arial" panose="020B0604020202020204" pitchFamily="34" charset="0"/>
              </a:rPr>
              <a:t>Esse</a:t>
            </a:r>
            <a:r>
              <a:rPr lang="en-US" sz="2400" dirty="0">
                <a:latin typeface="Calibri "/>
                <a:cs typeface="Arial" panose="020B0604020202020204" pitchFamily="34" charset="0"/>
              </a:rPr>
              <a:t> </a:t>
            </a:r>
            <a:r>
              <a:rPr lang="en-US" sz="2400" dirty="0" err="1">
                <a:latin typeface="Calibri "/>
                <a:cs typeface="Arial" panose="020B0604020202020204" pitchFamily="34" charset="0"/>
              </a:rPr>
              <a:t>si</a:t>
            </a:r>
            <a:r>
              <a:rPr lang="en-US" sz="2400" dirty="0">
                <a:latin typeface="Calibri "/>
                <a:cs typeface="Arial" panose="020B0604020202020204" pitchFamily="34" charset="0"/>
              </a:rPr>
              <a:t> </a:t>
            </a:r>
            <a:r>
              <a:rPr lang="en-US" sz="2400" dirty="0" err="1">
                <a:latin typeface="Calibri "/>
                <a:cs typeface="Arial" panose="020B0604020202020204" pitchFamily="34" charset="0"/>
              </a:rPr>
              <a:t>riferiscono</a:t>
            </a:r>
            <a:r>
              <a:rPr lang="en-US" sz="2400" dirty="0">
                <a:latin typeface="Calibri "/>
                <a:cs typeface="Arial" panose="020B0604020202020204" pitchFamily="34" charset="0"/>
              </a:rPr>
              <a:t> </a:t>
            </a:r>
            <a:r>
              <a:rPr lang="en-US" sz="2400" dirty="0" err="1">
                <a:latin typeface="Calibri "/>
                <a:cs typeface="Arial" panose="020B0604020202020204" pitchFamily="34" charset="0"/>
              </a:rPr>
              <a:t>ai</a:t>
            </a:r>
            <a:r>
              <a:rPr lang="en-US" sz="2400" dirty="0">
                <a:latin typeface="Calibri "/>
                <a:cs typeface="Arial" panose="020B0604020202020204" pitchFamily="34" charset="0"/>
              </a:rPr>
              <a:t> </a:t>
            </a:r>
            <a:r>
              <a:rPr lang="en-US" sz="2400" dirty="0" err="1">
                <a:latin typeface="Calibri "/>
                <a:cs typeface="Arial" panose="020B0604020202020204" pitchFamily="34" charset="0"/>
              </a:rPr>
              <a:t>beni</a:t>
            </a:r>
            <a:r>
              <a:rPr lang="en-US" sz="2400" dirty="0">
                <a:latin typeface="Calibri "/>
                <a:cs typeface="Arial" panose="020B0604020202020204" pitchFamily="34" charset="0"/>
              </a:rPr>
              <a:t> </a:t>
            </a:r>
            <a:r>
              <a:rPr lang="en-US" sz="2400" dirty="0" err="1">
                <a:latin typeface="Calibri "/>
                <a:cs typeface="Arial" panose="020B0604020202020204" pitchFamily="34" charset="0"/>
              </a:rPr>
              <a:t>seguenti</a:t>
            </a:r>
            <a:r>
              <a:rPr lang="en-US" sz="2400" dirty="0">
                <a:latin typeface="Calibri "/>
                <a:cs typeface="Arial" panose="020B0604020202020204" pitchFamily="34" charset="0"/>
              </a:rPr>
              <a:t>:</a:t>
            </a:r>
          </a:p>
        </p:txBody>
      </p:sp>
      <p:sp>
        <p:nvSpPr>
          <p:cNvPr id="235524" name="Rectangle 4"/>
          <p:cNvSpPr>
            <a:spLocks noChangeArrowheads="1"/>
          </p:cNvSpPr>
          <p:nvPr/>
        </p:nvSpPr>
        <p:spPr bwMode="auto">
          <a:xfrm>
            <a:off x="1847850" y="3860800"/>
            <a:ext cx="8496300" cy="2736850"/>
          </a:xfrm>
          <a:prstGeom prst="rect">
            <a:avLst/>
          </a:prstGeom>
          <a:noFill/>
          <a:ln w="9525">
            <a:solidFill>
              <a:schemeClr val="tx1"/>
            </a:solidFill>
            <a:miter lim="800000"/>
            <a:headEnd/>
            <a:tailEnd/>
          </a:ln>
          <a:effectLst/>
        </p:spPr>
        <p:txBody>
          <a:bodyPr wrap="none" anchor="ctr"/>
          <a:lstStyle/>
          <a:p>
            <a:pPr>
              <a:buFontTx/>
              <a:buChar char="•"/>
              <a:defRPr/>
            </a:pPr>
            <a:r>
              <a:rPr lang="it-IT" sz="2400" b="1" dirty="0">
                <a:effectLst>
                  <a:outerShdw blurRad="38100" dist="38100" dir="2700000" algn="tl">
                    <a:srgbClr val="C0C0C0"/>
                  </a:outerShdw>
                </a:effectLst>
                <a:latin typeface="Calibri "/>
              </a:rPr>
              <a:t>Utilizzo di un autoveicolo/motoveicolo aziendale </a:t>
            </a:r>
          </a:p>
          <a:p>
            <a:pPr>
              <a:defRPr/>
            </a:pPr>
            <a:r>
              <a:rPr lang="it-IT" sz="2400" b="1" dirty="0">
                <a:effectLst>
                  <a:outerShdw blurRad="38100" dist="38100" dir="2700000" algn="tl">
                    <a:srgbClr val="C0C0C0"/>
                  </a:outerShdw>
                </a:effectLst>
                <a:latin typeface="Calibri "/>
              </a:rPr>
              <a:t>ad uso promiscuo</a:t>
            </a:r>
            <a:r>
              <a:rPr lang="it-IT" sz="2400" dirty="0">
                <a:effectLst>
                  <a:outerShdw blurRad="38100" dist="38100" dir="2700000" algn="tl">
                    <a:srgbClr val="C0C0C0"/>
                  </a:outerShdw>
                </a:effectLst>
                <a:latin typeface="Calibri "/>
              </a:rPr>
              <a:t>;</a:t>
            </a:r>
          </a:p>
          <a:p>
            <a:pPr>
              <a:buFontTx/>
              <a:buChar char="•"/>
              <a:defRPr/>
            </a:pPr>
            <a:r>
              <a:rPr lang="it-IT" sz="2400" dirty="0">
                <a:latin typeface="Calibri "/>
              </a:rPr>
              <a:t>Prestiti personali ai dipendenti;</a:t>
            </a:r>
          </a:p>
          <a:p>
            <a:pPr>
              <a:buFontTx/>
              <a:buChar char="•"/>
              <a:defRPr/>
            </a:pPr>
            <a:r>
              <a:rPr lang="it-IT" sz="2400" dirty="0">
                <a:latin typeface="Calibri "/>
              </a:rPr>
              <a:t>Alloggio a disposizione;</a:t>
            </a:r>
          </a:p>
          <a:p>
            <a:pPr>
              <a:buFontTx/>
              <a:buChar char="•"/>
              <a:defRPr/>
            </a:pPr>
            <a:r>
              <a:rPr lang="it-IT" sz="2400" dirty="0">
                <a:latin typeface="Calibri "/>
              </a:rPr>
              <a:t>Servizi di trasporto ferroviario gratuito.</a:t>
            </a:r>
          </a:p>
          <a:p>
            <a:pPr>
              <a:defRPr/>
            </a:pPr>
            <a:r>
              <a:rPr lang="it-IT" sz="2400" dirty="0">
                <a:latin typeface="Verdana" pitchFamily="34" charset="0"/>
              </a:rPr>
              <a:t> </a:t>
            </a:r>
          </a:p>
        </p:txBody>
      </p:sp>
      <p:sp>
        <p:nvSpPr>
          <p:cNvPr id="48133" name="Line 6"/>
          <p:cNvSpPr>
            <a:spLocks noChangeShapeType="1"/>
          </p:cNvSpPr>
          <p:nvPr/>
        </p:nvSpPr>
        <p:spPr bwMode="auto">
          <a:xfrm>
            <a:off x="5303838" y="4724400"/>
            <a:ext cx="40322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48134" name="AutoShape 7"/>
          <p:cNvSpPr>
            <a:spLocks noChangeArrowheads="1"/>
          </p:cNvSpPr>
          <p:nvPr/>
        </p:nvSpPr>
        <p:spPr bwMode="auto">
          <a:xfrm>
            <a:off x="5735638" y="3357564"/>
            <a:ext cx="792162" cy="358775"/>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Tree>
    <p:extLst>
      <p:ext uri="{BB962C8B-B14F-4D97-AF65-F5344CB8AC3E}">
        <p14:creationId xmlns:p14="http://schemas.microsoft.com/office/powerpoint/2010/main" val="52154599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a:xfrm>
            <a:off x="1524000" y="2438400"/>
            <a:ext cx="9144000" cy="3733800"/>
          </a:xfrm>
        </p:spPr>
        <p:txBody>
          <a:bodyPr/>
          <a:lstStyle/>
          <a:p>
            <a:pPr eaLnBrk="1" hangingPunct="1"/>
            <a:endParaRPr lang="it-IT" altLang="it-IT" dirty="0"/>
          </a:p>
          <a:p>
            <a:pPr eaLnBrk="1" hangingPunct="1">
              <a:buFontTx/>
              <a:buNone/>
            </a:pPr>
            <a:endParaRPr lang="it-IT" altLang="it-IT" dirty="0"/>
          </a:p>
          <a:p>
            <a:pPr eaLnBrk="1" hangingPunct="1">
              <a:buFontTx/>
              <a:buNone/>
            </a:pPr>
            <a:endParaRPr lang="it-IT" altLang="it-IT" dirty="0"/>
          </a:p>
          <a:p>
            <a:pPr eaLnBrk="1" hangingPunct="1"/>
            <a:endParaRPr lang="it-IT" altLang="it-IT" dirty="0"/>
          </a:p>
          <a:p>
            <a:pPr eaLnBrk="1" hangingPunct="1"/>
            <a:endParaRPr lang="it-IT" altLang="it-IT" dirty="0"/>
          </a:p>
        </p:txBody>
      </p:sp>
      <p:sp>
        <p:nvSpPr>
          <p:cNvPr id="49155" name="Text Box 3"/>
          <p:cNvSpPr txBox="1">
            <a:spLocks noChangeArrowheads="1"/>
          </p:cNvSpPr>
          <p:nvPr/>
        </p:nvSpPr>
        <p:spPr bwMode="auto">
          <a:xfrm>
            <a:off x="2063751" y="2060575"/>
            <a:ext cx="8208963" cy="528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800" dirty="0">
                <a:latin typeface="Calibr "/>
              </a:rPr>
              <a:t>Autoveicoli -  Motocicli - Ciclomotori</a:t>
            </a:r>
          </a:p>
        </p:txBody>
      </p:sp>
      <p:sp>
        <p:nvSpPr>
          <p:cNvPr id="49156" name="Rectangle 4"/>
          <p:cNvSpPr>
            <a:spLocks noChangeArrowheads="1"/>
          </p:cNvSpPr>
          <p:nvPr/>
        </p:nvSpPr>
        <p:spPr bwMode="auto">
          <a:xfrm>
            <a:off x="1524000" y="3048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it-IT" altLang="it-IT" sz="4400">
              <a:solidFill>
                <a:schemeClr val="tx2"/>
              </a:solidFill>
            </a:endParaRPr>
          </a:p>
        </p:txBody>
      </p:sp>
      <p:sp>
        <p:nvSpPr>
          <p:cNvPr id="49157" name="Rectangle 5"/>
          <p:cNvSpPr>
            <a:spLocks noChangeArrowheads="1"/>
          </p:cNvSpPr>
          <p:nvPr/>
        </p:nvSpPr>
        <p:spPr bwMode="auto">
          <a:xfrm>
            <a:off x="1919289" y="404813"/>
            <a:ext cx="8353425" cy="7921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it-IT" sz="2400" dirty="0">
                <a:solidFill>
                  <a:schemeClr val="tx2"/>
                </a:solidFill>
                <a:latin typeface="+mn-lt"/>
              </a:rPr>
              <a:t>FRINGE BENEFIT </a:t>
            </a:r>
            <a:r>
              <a:rPr lang="it-IT" altLang="it-IT" sz="2400" i="1" dirty="0">
                <a:solidFill>
                  <a:schemeClr val="tx2"/>
                </a:solidFill>
                <a:latin typeface="+mn-lt"/>
              </a:rPr>
              <a:t>a determinazione forfetaria</a:t>
            </a:r>
            <a:endParaRPr lang="it-IT" altLang="it-IT" sz="2400" i="1" dirty="0">
              <a:latin typeface="+mn-lt"/>
            </a:endParaRPr>
          </a:p>
        </p:txBody>
      </p:sp>
      <p:sp>
        <p:nvSpPr>
          <p:cNvPr id="49158" name="Text Box 6"/>
          <p:cNvSpPr txBox="1">
            <a:spLocks noChangeArrowheads="1"/>
          </p:cNvSpPr>
          <p:nvPr/>
        </p:nvSpPr>
        <p:spPr bwMode="auto">
          <a:xfrm rot="10800000" flipV="1">
            <a:off x="1703389" y="1412876"/>
            <a:ext cx="3963987" cy="366713"/>
          </a:xfrm>
          <a:prstGeom prst="rect">
            <a:avLst/>
          </a:prstGeom>
          <a:noFill/>
          <a:ln>
            <a:noFill/>
          </a:ln>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b="1" dirty="0">
                <a:latin typeface="Times New Roman" panose="02020603050405020304" pitchFamily="18" charset="0"/>
              </a:rPr>
              <a:t>Art. 51, comma 4, lettera a)</a:t>
            </a:r>
          </a:p>
        </p:txBody>
      </p:sp>
      <p:sp>
        <p:nvSpPr>
          <p:cNvPr id="49159" name="AutoShape 7"/>
          <p:cNvSpPr>
            <a:spLocks noChangeArrowheads="1"/>
          </p:cNvSpPr>
          <p:nvPr/>
        </p:nvSpPr>
        <p:spPr bwMode="auto">
          <a:xfrm>
            <a:off x="5735638" y="2924175"/>
            <a:ext cx="863600" cy="863600"/>
          </a:xfrm>
          <a:prstGeom prst="downArrow">
            <a:avLst>
              <a:gd name="adj1" fmla="val 50000"/>
              <a:gd name="adj2" fmla="val 25000"/>
            </a:avLst>
          </a:prstGeom>
          <a:solidFill>
            <a:srgbClr val="DCC30C"/>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
        <p:nvSpPr>
          <p:cNvPr id="49160" name="Rectangle 8"/>
          <p:cNvSpPr>
            <a:spLocks noChangeArrowheads="1"/>
          </p:cNvSpPr>
          <p:nvPr/>
        </p:nvSpPr>
        <p:spPr bwMode="auto">
          <a:xfrm>
            <a:off x="1919288" y="3933826"/>
            <a:ext cx="8424862" cy="26638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it-IT" sz="2000" dirty="0">
                <a:latin typeface="+mn-lt"/>
              </a:rPr>
              <a:t>concorre alla formazione del reddito imponibile l’ammontare stabilito </a:t>
            </a:r>
          </a:p>
          <a:p>
            <a:pPr algn="ctr"/>
            <a:r>
              <a:rPr lang="it-IT" altLang="it-IT" sz="2000" dirty="0">
                <a:solidFill>
                  <a:srgbClr val="FF0000"/>
                </a:solidFill>
                <a:latin typeface="+mn-lt"/>
              </a:rPr>
              <a:t>nel 30 % dell'importo del costo chilometrico </a:t>
            </a:r>
          </a:p>
          <a:p>
            <a:pPr algn="ctr"/>
            <a:r>
              <a:rPr lang="it-IT" altLang="it-IT" sz="2000" dirty="0">
                <a:solidFill>
                  <a:srgbClr val="FF0000"/>
                </a:solidFill>
                <a:latin typeface="+mn-lt"/>
              </a:rPr>
              <a:t>corrispondente a una</a:t>
            </a:r>
          </a:p>
          <a:p>
            <a:pPr algn="ctr"/>
            <a:r>
              <a:rPr lang="it-IT" altLang="it-IT" sz="2000" dirty="0">
                <a:solidFill>
                  <a:srgbClr val="FF0000"/>
                </a:solidFill>
                <a:latin typeface="+mn-lt"/>
              </a:rPr>
              <a:t>percorrenza convenzionale annua di 15 mila chilometri </a:t>
            </a:r>
          </a:p>
          <a:p>
            <a:pPr algn="ctr"/>
            <a:r>
              <a:rPr lang="it-IT" altLang="it-IT" sz="2000" dirty="0">
                <a:latin typeface="+mn-lt"/>
              </a:rPr>
              <a:t>calcolato sulla base del costo chilometrico</a:t>
            </a:r>
          </a:p>
          <a:p>
            <a:pPr algn="ctr"/>
            <a:r>
              <a:rPr lang="it-IT" altLang="it-IT" sz="2000" dirty="0">
                <a:latin typeface="+mn-lt"/>
              </a:rPr>
              <a:t> di esercizio desumibile dalle tabelle ACI,</a:t>
            </a:r>
          </a:p>
          <a:p>
            <a:pPr algn="ctr"/>
            <a:r>
              <a:rPr lang="it-IT" altLang="it-IT" sz="2000" dirty="0">
                <a:latin typeface="+mn-lt"/>
              </a:rPr>
              <a:t>al netto degli importi eventualmente trattenuti al dipendente</a:t>
            </a:r>
          </a:p>
          <a:p>
            <a:pPr algn="ctr"/>
            <a:endParaRPr lang="it-IT" altLang="it-IT" sz="2000" dirty="0">
              <a:latin typeface="+mn-lt"/>
            </a:endParaRPr>
          </a:p>
        </p:txBody>
      </p:sp>
      <p:sp>
        <p:nvSpPr>
          <p:cNvPr id="49161" name="Text Box 9"/>
          <p:cNvSpPr txBox="1">
            <a:spLocks noChangeArrowheads="1"/>
          </p:cNvSpPr>
          <p:nvPr/>
        </p:nvSpPr>
        <p:spPr bwMode="auto">
          <a:xfrm>
            <a:off x="3000376" y="2924176"/>
            <a:ext cx="2232025" cy="366713"/>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dirty="0">
                <a:latin typeface="+mn-lt"/>
              </a:rPr>
              <a:t>Presunzione legale </a:t>
            </a:r>
          </a:p>
        </p:txBody>
      </p:sp>
      <p:sp>
        <p:nvSpPr>
          <p:cNvPr id="49162" name="Oval 10"/>
          <p:cNvSpPr>
            <a:spLocks noChangeArrowheads="1"/>
          </p:cNvSpPr>
          <p:nvPr/>
        </p:nvSpPr>
        <p:spPr bwMode="auto">
          <a:xfrm>
            <a:off x="3435350" y="4210052"/>
            <a:ext cx="1362075" cy="5762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Tree>
    <p:extLst>
      <p:ext uri="{BB962C8B-B14F-4D97-AF65-F5344CB8AC3E}">
        <p14:creationId xmlns:p14="http://schemas.microsoft.com/office/powerpoint/2010/main" val="353766682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xfrm>
            <a:off x="1524000" y="2438400"/>
            <a:ext cx="9144000" cy="3733800"/>
          </a:xfrm>
        </p:spPr>
        <p:txBody>
          <a:bodyPr/>
          <a:lstStyle/>
          <a:p>
            <a:pPr eaLnBrk="1" hangingPunct="1"/>
            <a:endParaRPr lang="it-IT" altLang="it-IT"/>
          </a:p>
          <a:p>
            <a:pPr eaLnBrk="1" hangingPunct="1">
              <a:buFontTx/>
              <a:buNone/>
            </a:pPr>
            <a:endParaRPr lang="it-IT" altLang="it-IT"/>
          </a:p>
          <a:p>
            <a:pPr eaLnBrk="1" hangingPunct="1">
              <a:buFontTx/>
              <a:buNone/>
            </a:pPr>
            <a:endParaRPr lang="it-IT" altLang="it-IT"/>
          </a:p>
          <a:p>
            <a:pPr eaLnBrk="1" hangingPunct="1"/>
            <a:endParaRPr lang="it-IT" altLang="it-IT"/>
          </a:p>
          <a:p>
            <a:pPr eaLnBrk="1" hangingPunct="1"/>
            <a:endParaRPr lang="it-IT" altLang="it-IT"/>
          </a:p>
        </p:txBody>
      </p:sp>
      <p:sp>
        <p:nvSpPr>
          <p:cNvPr id="50179" name="Text Box 3"/>
          <p:cNvSpPr txBox="1">
            <a:spLocks noChangeArrowheads="1"/>
          </p:cNvSpPr>
          <p:nvPr/>
        </p:nvSpPr>
        <p:spPr bwMode="auto">
          <a:xfrm>
            <a:off x="2063751" y="2060575"/>
            <a:ext cx="8208963" cy="52863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800" dirty="0">
                <a:latin typeface="Calibri "/>
              </a:rPr>
              <a:t>Autoveicoli  - Motocicli -  Ciclomotori</a:t>
            </a:r>
          </a:p>
        </p:txBody>
      </p:sp>
      <p:sp>
        <p:nvSpPr>
          <p:cNvPr id="50180" name="Rectangle 4"/>
          <p:cNvSpPr>
            <a:spLocks noChangeArrowheads="1"/>
          </p:cNvSpPr>
          <p:nvPr/>
        </p:nvSpPr>
        <p:spPr bwMode="auto">
          <a:xfrm>
            <a:off x="1524000" y="3048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it-IT" altLang="it-IT" sz="4400">
              <a:solidFill>
                <a:schemeClr val="tx2"/>
              </a:solidFill>
            </a:endParaRPr>
          </a:p>
        </p:txBody>
      </p:sp>
      <p:sp>
        <p:nvSpPr>
          <p:cNvPr id="50181" name="Rectangle 5"/>
          <p:cNvSpPr>
            <a:spLocks noChangeArrowheads="1"/>
          </p:cNvSpPr>
          <p:nvPr/>
        </p:nvSpPr>
        <p:spPr bwMode="auto">
          <a:xfrm>
            <a:off x="1919289" y="404813"/>
            <a:ext cx="8353425" cy="7921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it-IT" sz="2400" dirty="0">
                <a:solidFill>
                  <a:schemeClr val="tx2"/>
                </a:solidFill>
                <a:latin typeface="Calibri "/>
              </a:rPr>
              <a:t>FRINGE BENEFIT </a:t>
            </a:r>
            <a:r>
              <a:rPr lang="it-IT" altLang="it-IT" sz="2400" i="1" dirty="0">
                <a:solidFill>
                  <a:schemeClr val="tx2"/>
                </a:solidFill>
                <a:latin typeface="Calibri "/>
              </a:rPr>
              <a:t>a determinazione forfetaria</a:t>
            </a:r>
            <a:endParaRPr lang="it-IT" altLang="it-IT" sz="2400" i="1" dirty="0">
              <a:latin typeface="Calibri "/>
            </a:endParaRPr>
          </a:p>
        </p:txBody>
      </p:sp>
      <p:sp>
        <p:nvSpPr>
          <p:cNvPr id="50182" name="Text Box 6"/>
          <p:cNvSpPr txBox="1">
            <a:spLocks noChangeArrowheads="1"/>
          </p:cNvSpPr>
          <p:nvPr/>
        </p:nvSpPr>
        <p:spPr bwMode="auto">
          <a:xfrm rot="10800000" flipV="1">
            <a:off x="1703389" y="1396178"/>
            <a:ext cx="3963987" cy="400110"/>
          </a:xfrm>
          <a:prstGeom prst="rect">
            <a:avLst/>
          </a:prstGeom>
          <a:solidFill>
            <a:srgbClr val="DCC30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z="2000" b="1" dirty="0">
                <a:latin typeface="Calibri "/>
              </a:rPr>
              <a:t>Art. 51, comma 4, lettera a)</a:t>
            </a:r>
          </a:p>
        </p:txBody>
      </p:sp>
      <p:sp>
        <p:nvSpPr>
          <p:cNvPr id="50183" name="AutoShape 7"/>
          <p:cNvSpPr>
            <a:spLocks noChangeArrowheads="1"/>
          </p:cNvSpPr>
          <p:nvPr/>
        </p:nvSpPr>
        <p:spPr bwMode="auto">
          <a:xfrm>
            <a:off x="5303838" y="2708276"/>
            <a:ext cx="863600" cy="576263"/>
          </a:xfrm>
          <a:prstGeom prst="downArrow">
            <a:avLst>
              <a:gd name="adj1" fmla="val 50000"/>
              <a:gd name="adj2" fmla="val 25000"/>
            </a:avLst>
          </a:prstGeom>
          <a:solidFill>
            <a:srgbClr val="DCC30C"/>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
        <p:nvSpPr>
          <p:cNvPr id="21512" name="Rectangle 8"/>
          <p:cNvSpPr>
            <a:spLocks noChangeArrowheads="1"/>
          </p:cNvSpPr>
          <p:nvPr/>
        </p:nvSpPr>
        <p:spPr bwMode="auto">
          <a:xfrm>
            <a:off x="1919288" y="3402014"/>
            <a:ext cx="8424862" cy="3455987"/>
          </a:xfrm>
          <a:prstGeom prst="rect">
            <a:avLst/>
          </a:prstGeom>
          <a:noFill/>
          <a:ln w="9525">
            <a:solidFill>
              <a:schemeClr val="tx1"/>
            </a:solidFill>
            <a:miter lim="800000"/>
            <a:headEnd/>
            <a:tailEnd/>
          </a:ln>
          <a:effectLst/>
        </p:spPr>
        <p:txBody>
          <a:bodyPr wrap="none" anchor="ctr"/>
          <a:lstStyle/>
          <a:p>
            <a:pPr algn="ctr">
              <a:defRPr/>
            </a:pPr>
            <a:r>
              <a:rPr lang="it-IT" sz="2400" b="1" i="1" dirty="0">
                <a:solidFill>
                  <a:srgbClr val="FF0000"/>
                </a:solidFill>
                <a:effectLst>
                  <a:outerShdw blurRad="38100" dist="38100" dir="2700000" algn="tl">
                    <a:srgbClr val="C0C0C0"/>
                  </a:outerShdw>
                </a:effectLst>
              </a:rPr>
              <a:t>USO PROMISCUO</a:t>
            </a:r>
          </a:p>
          <a:p>
            <a:pPr algn="ctr">
              <a:defRPr/>
            </a:pPr>
            <a:endParaRPr lang="it-IT" sz="2400" b="1" dirty="0">
              <a:solidFill>
                <a:srgbClr val="FF0000"/>
              </a:solidFill>
            </a:endParaRPr>
          </a:p>
          <a:p>
            <a:pPr algn="ctr">
              <a:defRPr/>
            </a:pPr>
            <a:r>
              <a:rPr lang="it-IT" b="1" dirty="0"/>
              <a:t>L’importo </a:t>
            </a:r>
            <a:r>
              <a:rPr lang="it-IT" b="1" dirty="0" err="1"/>
              <a:t>forfettizato</a:t>
            </a:r>
            <a:r>
              <a:rPr lang="it-IT" b="1" dirty="0"/>
              <a:t> (presunzione di legge) da tassare prescinde:</a:t>
            </a:r>
          </a:p>
          <a:p>
            <a:pPr algn="ctr">
              <a:defRPr/>
            </a:pPr>
            <a:endParaRPr lang="it-IT" b="1" dirty="0"/>
          </a:p>
          <a:p>
            <a:pPr algn="ctr">
              <a:buFontTx/>
              <a:buChar char="•"/>
              <a:defRPr/>
            </a:pPr>
            <a:r>
              <a:rPr lang="it-IT" b="1" dirty="0"/>
              <a:t> </a:t>
            </a:r>
            <a:r>
              <a:rPr lang="it-IT" sz="1600" b="1" dirty="0"/>
              <a:t>dal tipo di utilizzo che ne fa il dipendente assegnatario; </a:t>
            </a:r>
          </a:p>
          <a:p>
            <a:pPr algn="ctr">
              <a:buFontTx/>
              <a:buChar char="•"/>
              <a:defRPr/>
            </a:pPr>
            <a:r>
              <a:rPr lang="it-IT" sz="1600" b="1" dirty="0"/>
              <a:t> dal sostenimento di alcuni oneri da parte del dipendente (es. costo carburante);</a:t>
            </a:r>
          </a:p>
          <a:p>
            <a:pPr algn="ctr">
              <a:buFontTx/>
              <a:buChar char="•"/>
              <a:defRPr/>
            </a:pPr>
            <a:r>
              <a:rPr lang="it-IT" sz="1600" b="1" dirty="0"/>
              <a:t> dal numero effettivo di chilometri percorsi.</a:t>
            </a:r>
          </a:p>
          <a:p>
            <a:pPr algn="ctr">
              <a:buFontTx/>
              <a:buChar char="•"/>
              <a:defRPr/>
            </a:pPr>
            <a:endParaRPr lang="it-IT" sz="1600" b="1" dirty="0"/>
          </a:p>
          <a:p>
            <a:pPr algn="ctr">
              <a:defRPr/>
            </a:pPr>
            <a:r>
              <a:rPr lang="it-IT" b="1" dirty="0"/>
              <a:t>DA RAGGUAGLIARE AL PERIODO DELL’ANNO </a:t>
            </a:r>
          </a:p>
          <a:p>
            <a:pPr algn="ctr">
              <a:defRPr/>
            </a:pPr>
            <a:r>
              <a:rPr lang="it-IT" b="1" dirty="0"/>
              <a:t>(GIORNI DI EFFETTIVO UTILIZZO DELL’AUTOVEICOLO)</a:t>
            </a:r>
          </a:p>
          <a:p>
            <a:pPr algn="ctr">
              <a:defRPr/>
            </a:pPr>
            <a:r>
              <a:rPr lang="it-IT" b="1" dirty="0"/>
              <a:t> - CIRCOLARE MF 326/97 - </a:t>
            </a:r>
          </a:p>
          <a:p>
            <a:pPr algn="ctr">
              <a:defRPr/>
            </a:pPr>
            <a:r>
              <a:rPr lang="it-IT" b="1" dirty="0"/>
              <a:t>E DA SUDDIVIDERE PER OGNI PERIODO DI PAGA</a:t>
            </a:r>
          </a:p>
        </p:txBody>
      </p:sp>
    </p:spTree>
    <p:extLst>
      <p:ext uri="{BB962C8B-B14F-4D97-AF65-F5344CB8AC3E}">
        <p14:creationId xmlns:p14="http://schemas.microsoft.com/office/powerpoint/2010/main" val="23065185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body" idx="1"/>
          </p:nvPr>
        </p:nvSpPr>
        <p:spPr>
          <a:xfrm>
            <a:off x="1524000" y="2438400"/>
            <a:ext cx="9144000" cy="3733800"/>
          </a:xfrm>
        </p:spPr>
        <p:txBody>
          <a:bodyPr/>
          <a:lstStyle/>
          <a:p>
            <a:pPr eaLnBrk="1" hangingPunct="1"/>
            <a:endParaRPr lang="it-IT" altLang="it-IT"/>
          </a:p>
          <a:p>
            <a:pPr eaLnBrk="1" hangingPunct="1">
              <a:buFontTx/>
              <a:buNone/>
            </a:pPr>
            <a:endParaRPr lang="it-IT" altLang="it-IT"/>
          </a:p>
          <a:p>
            <a:pPr eaLnBrk="1" hangingPunct="1">
              <a:buFontTx/>
              <a:buNone/>
            </a:pPr>
            <a:endParaRPr lang="it-IT" altLang="it-IT"/>
          </a:p>
          <a:p>
            <a:pPr eaLnBrk="1" hangingPunct="1"/>
            <a:endParaRPr lang="it-IT" altLang="it-IT"/>
          </a:p>
          <a:p>
            <a:pPr eaLnBrk="1" hangingPunct="1"/>
            <a:endParaRPr lang="it-IT" altLang="it-IT"/>
          </a:p>
        </p:txBody>
      </p:sp>
      <p:sp>
        <p:nvSpPr>
          <p:cNvPr id="51203" name="Text Box 3"/>
          <p:cNvSpPr txBox="1">
            <a:spLocks noChangeArrowheads="1"/>
          </p:cNvSpPr>
          <p:nvPr/>
        </p:nvSpPr>
        <p:spPr bwMode="auto">
          <a:xfrm>
            <a:off x="2063751" y="2060575"/>
            <a:ext cx="8208963" cy="52863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800" dirty="0">
                <a:latin typeface="Calibri "/>
              </a:rPr>
              <a:t>Autoveicoli  - Motocicli - Ciclomotori</a:t>
            </a:r>
          </a:p>
        </p:txBody>
      </p:sp>
      <p:sp>
        <p:nvSpPr>
          <p:cNvPr id="51204" name="Rectangle 4"/>
          <p:cNvSpPr>
            <a:spLocks noChangeArrowheads="1"/>
          </p:cNvSpPr>
          <p:nvPr/>
        </p:nvSpPr>
        <p:spPr bwMode="auto">
          <a:xfrm>
            <a:off x="1524000" y="3048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it-IT" altLang="it-IT" sz="4400">
              <a:solidFill>
                <a:schemeClr val="tx2"/>
              </a:solidFill>
            </a:endParaRPr>
          </a:p>
        </p:txBody>
      </p:sp>
      <p:sp>
        <p:nvSpPr>
          <p:cNvPr id="51205" name="Rectangle 5"/>
          <p:cNvSpPr>
            <a:spLocks noChangeArrowheads="1"/>
          </p:cNvSpPr>
          <p:nvPr/>
        </p:nvSpPr>
        <p:spPr bwMode="auto">
          <a:xfrm>
            <a:off x="1919289" y="404813"/>
            <a:ext cx="8353425" cy="7921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it-IT" sz="2400" dirty="0">
                <a:solidFill>
                  <a:schemeClr val="tx2"/>
                </a:solidFill>
                <a:latin typeface="+mn-lt"/>
              </a:rPr>
              <a:t>FRINGE BENEFIT </a:t>
            </a:r>
            <a:r>
              <a:rPr lang="it-IT" altLang="it-IT" sz="2400" i="1" dirty="0">
                <a:solidFill>
                  <a:schemeClr val="tx2"/>
                </a:solidFill>
                <a:latin typeface="+mn-lt"/>
              </a:rPr>
              <a:t>a determinazione forfetaria</a:t>
            </a:r>
            <a:endParaRPr lang="it-IT" altLang="it-IT" sz="2400" i="1" dirty="0">
              <a:latin typeface="+mn-lt"/>
            </a:endParaRPr>
          </a:p>
        </p:txBody>
      </p:sp>
      <p:sp>
        <p:nvSpPr>
          <p:cNvPr id="51206" name="Text Box 6"/>
          <p:cNvSpPr txBox="1">
            <a:spLocks noChangeArrowheads="1"/>
          </p:cNvSpPr>
          <p:nvPr/>
        </p:nvSpPr>
        <p:spPr bwMode="auto">
          <a:xfrm rot="10800000" flipV="1">
            <a:off x="1703389" y="1412876"/>
            <a:ext cx="3963987" cy="366713"/>
          </a:xfrm>
          <a:prstGeom prst="rect">
            <a:avLst/>
          </a:prstGeom>
          <a:solidFill>
            <a:srgbClr val="DCC30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b="1" dirty="0">
                <a:latin typeface="Calibri "/>
              </a:rPr>
              <a:t>Art. 51, comma 4, lettera a)</a:t>
            </a:r>
          </a:p>
        </p:txBody>
      </p:sp>
      <p:sp>
        <p:nvSpPr>
          <p:cNvPr id="51207" name="AutoShape 7"/>
          <p:cNvSpPr>
            <a:spLocks noChangeArrowheads="1"/>
          </p:cNvSpPr>
          <p:nvPr/>
        </p:nvSpPr>
        <p:spPr bwMode="auto">
          <a:xfrm>
            <a:off x="8975725" y="2205038"/>
            <a:ext cx="863600" cy="863600"/>
          </a:xfrm>
          <a:prstGeom prst="downArrow">
            <a:avLst>
              <a:gd name="adj1" fmla="val 50000"/>
              <a:gd name="adj2" fmla="val 25000"/>
            </a:avLst>
          </a:prstGeom>
          <a:solidFill>
            <a:srgbClr val="DCC30C"/>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
        <p:nvSpPr>
          <p:cNvPr id="237576" name="Rectangle 8"/>
          <p:cNvSpPr>
            <a:spLocks noChangeArrowheads="1"/>
          </p:cNvSpPr>
          <p:nvPr/>
        </p:nvSpPr>
        <p:spPr bwMode="auto">
          <a:xfrm>
            <a:off x="1919289" y="3141664"/>
            <a:ext cx="8497887" cy="345598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miter lim="800000"/>
            <a:headEnd/>
            <a:tailEnd/>
          </a:ln>
          <a:effectLst/>
        </p:spPr>
        <p:txBody>
          <a:bodyPr wrap="none" anchor="ctr"/>
          <a:lstStyle/>
          <a:p>
            <a:pPr>
              <a:defRPr/>
            </a:pPr>
            <a:r>
              <a:rPr lang="it-IT" sz="2400" b="1" i="1" dirty="0">
                <a:solidFill>
                  <a:srgbClr val="FF0000"/>
                </a:solidFill>
                <a:effectLst>
                  <a:outerShdw blurRad="38100" dist="38100" dir="2700000" algn="tl">
                    <a:srgbClr val="000000"/>
                  </a:outerShdw>
                </a:effectLst>
              </a:rPr>
              <a:t>USO PROMISCUO </a:t>
            </a:r>
          </a:p>
          <a:p>
            <a:pPr>
              <a:buFontTx/>
              <a:buChar char="-"/>
              <a:defRPr/>
            </a:pPr>
            <a:r>
              <a:rPr lang="it-IT" sz="1600" b="1" i="1" dirty="0">
                <a:solidFill>
                  <a:srgbClr val="FF0000"/>
                </a:solidFill>
                <a:effectLst>
                  <a:outerShdw blurRad="38100" dist="38100" dir="2700000" algn="tl">
                    <a:srgbClr val="000000"/>
                  </a:outerShdw>
                </a:effectLst>
              </a:rPr>
              <a:t>attribuzione al dipendente da formalizzare in un accordo o clausola contrattuale -</a:t>
            </a:r>
          </a:p>
          <a:p>
            <a:pPr>
              <a:buFontTx/>
              <a:buChar char="-"/>
              <a:defRPr/>
            </a:pPr>
            <a:r>
              <a:rPr lang="it-IT" sz="1400" b="1" i="1" dirty="0">
                <a:effectLst>
                  <a:outerShdw blurRad="38100" dist="38100" dir="2700000" algn="tl">
                    <a:srgbClr val="FFFFFF"/>
                  </a:outerShdw>
                </a:effectLst>
              </a:rPr>
              <a:t>(anche per garantire la deducibilità del costo all’impresa) –</a:t>
            </a:r>
          </a:p>
          <a:p>
            <a:pPr>
              <a:buFontTx/>
              <a:buChar char="-"/>
              <a:defRPr/>
            </a:pPr>
            <a:endParaRPr lang="it-IT" sz="1400" b="1" i="1" dirty="0">
              <a:effectLst>
                <a:outerShdw blurRad="38100" dist="38100" dir="2700000" algn="tl">
                  <a:srgbClr val="FFFFFF"/>
                </a:outerShdw>
              </a:effectLst>
            </a:endParaRPr>
          </a:p>
          <a:p>
            <a:pPr>
              <a:defRPr/>
            </a:pPr>
            <a:endParaRPr lang="it-IT" sz="1400" b="1" i="1" dirty="0">
              <a:effectLst>
                <a:outerShdw blurRad="38100" dist="38100" dir="2700000" algn="tl">
                  <a:srgbClr val="FFFFFF"/>
                </a:outerShdw>
              </a:effectLst>
            </a:endParaRPr>
          </a:p>
          <a:p>
            <a:pPr>
              <a:buFontTx/>
              <a:buChar char="-"/>
              <a:defRPr/>
            </a:pPr>
            <a:r>
              <a:rPr lang="it-IT" b="1" i="1" dirty="0">
                <a:effectLst>
                  <a:outerShdw blurRad="38100" dist="38100" dir="2700000" algn="tl">
                    <a:srgbClr val="FFFFFF"/>
                  </a:outerShdw>
                </a:effectLst>
              </a:rPr>
              <a:t>Il valore convenzionale da tassare DEVE tener conto di un </a:t>
            </a:r>
          </a:p>
          <a:p>
            <a:pPr>
              <a:buFontTx/>
              <a:buChar char="-"/>
              <a:defRPr/>
            </a:pPr>
            <a:r>
              <a:rPr lang="it-IT" b="1" i="1" dirty="0">
                <a:effectLst>
                  <a:outerShdw blurRad="38100" dist="38100" dir="2700000" algn="tl">
                    <a:srgbClr val="FFFFFF"/>
                  </a:outerShdw>
                </a:effectLst>
              </a:rPr>
              <a:t>eventuale CANONE di utilizzo addebitato al dipendente</a:t>
            </a:r>
          </a:p>
          <a:p>
            <a:pPr>
              <a:defRPr/>
            </a:pPr>
            <a:endParaRPr lang="it-IT" b="1" i="1" dirty="0">
              <a:effectLst>
                <a:outerShdw blurRad="38100" dist="38100" dir="2700000" algn="tl">
                  <a:srgbClr val="FFFFFF"/>
                </a:outerShdw>
              </a:effectLst>
            </a:endParaRPr>
          </a:p>
          <a:p>
            <a:pPr>
              <a:defRPr/>
            </a:pPr>
            <a:r>
              <a:rPr lang="it-IT" sz="1600" b="1" i="1" dirty="0">
                <a:effectLst>
                  <a:outerShdw blurRad="38100" dist="38100" dir="2700000" algn="tl">
                    <a:srgbClr val="FFFFFF"/>
                  </a:outerShdw>
                </a:effectLst>
              </a:rPr>
              <a:t>ESEMPIO:</a:t>
            </a:r>
          </a:p>
          <a:p>
            <a:pPr>
              <a:defRPr/>
            </a:pPr>
            <a:r>
              <a:rPr lang="it-IT" sz="1600" b="1" i="1" dirty="0">
                <a:effectLst>
                  <a:outerShdw blurRad="38100" dist="38100" dir="2700000" algn="tl">
                    <a:srgbClr val="FFFFFF"/>
                  </a:outerShdw>
                </a:effectLst>
              </a:rPr>
              <a:t>2800 EURO (CALCOLO TABELLE ACI)</a:t>
            </a:r>
          </a:p>
          <a:p>
            <a:pPr>
              <a:defRPr/>
            </a:pPr>
            <a:r>
              <a:rPr lang="it-IT" sz="1600" b="1" i="1" dirty="0">
                <a:effectLst>
                  <a:outerShdw blurRad="38100" dist="38100" dir="2700000" algn="tl">
                    <a:srgbClr val="FFFFFF"/>
                  </a:outerShdw>
                </a:effectLst>
              </a:rPr>
              <a:t>  800 EURO (CANONE A CARICO DIPEND. DA FATTURARE) *21% = EURO 968</a:t>
            </a:r>
          </a:p>
          <a:p>
            <a:pPr>
              <a:defRPr/>
            </a:pPr>
            <a:r>
              <a:rPr lang="it-IT" sz="1600" b="1" i="1" dirty="0">
                <a:effectLst>
                  <a:outerShdw blurRad="38100" dist="38100" dir="2700000" algn="tl">
                    <a:srgbClr val="FFFFFF"/>
                  </a:outerShdw>
                </a:effectLst>
              </a:rPr>
              <a:t>1.832 EURO IMPORTO BENEFIT AUTO TASSABILE</a:t>
            </a:r>
          </a:p>
          <a:p>
            <a:pPr>
              <a:buFontTx/>
              <a:buChar char="-"/>
              <a:defRPr/>
            </a:pPr>
            <a:endParaRPr lang="it-IT" sz="1400" b="1" i="1" dirty="0">
              <a:effectLst>
                <a:outerShdw blurRad="38100" dist="38100" dir="2700000" algn="tl">
                  <a:srgbClr val="FFFFFF"/>
                </a:outerShdw>
              </a:effectLst>
            </a:endParaRPr>
          </a:p>
          <a:p>
            <a:pPr>
              <a:defRPr/>
            </a:pPr>
            <a:endParaRPr lang="it-IT" sz="1400" b="1" dirty="0">
              <a:latin typeface="Arial" charset="0"/>
            </a:endParaRPr>
          </a:p>
        </p:txBody>
      </p:sp>
    </p:spTree>
    <p:extLst>
      <p:ext uri="{BB962C8B-B14F-4D97-AF65-F5344CB8AC3E}">
        <p14:creationId xmlns:p14="http://schemas.microsoft.com/office/powerpoint/2010/main" val="99921226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3"/>
          <p:cNvSpPr txBox="1">
            <a:spLocks noChangeArrowheads="1"/>
          </p:cNvSpPr>
          <p:nvPr/>
        </p:nvSpPr>
        <p:spPr bwMode="auto">
          <a:xfrm>
            <a:off x="2063751" y="2060575"/>
            <a:ext cx="8208963" cy="52863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800" dirty="0">
                <a:latin typeface="Calibri "/>
              </a:rPr>
              <a:t>Autoveicoli  - Motocicli - Ciclomotori</a:t>
            </a:r>
          </a:p>
        </p:txBody>
      </p:sp>
      <p:sp>
        <p:nvSpPr>
          <p:cNvPr id="52227" name="Rectangle 4"/>
          <p:cNvSpPr>
            <a:spLocks noChangeArrowheads="1"/>
          </p:cNvSpPr>
          <p:nvPr/>
        </p:nvSpPr>
        <p:spPr bwMode="auto">
          <a:xfrm>
            <a:off x="1524000" y="3048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it-IT" altLang="it-IT" sz="4400">
              <a:solidFill>
                <a:schemeClr val="tx2"/>
              </a:solidFill>
            </a:endParaRPr>
          </a:p>
        </p:txBody>
      </p:sp>
      <p:sp>
        <p:nvSpPr>
          <p:cNvPr id="52228" name="Rectangle 5"/>
          <p:cNvSpPr>
            <a:spLocks noChangeArrowheads="1"/>
          </p:cNvSpPr>
          <p:nvPr/>
        </p:nvSpPr>
        <p:spPr bwMode="auto">
          <a:xfrm>
            <a:off x="1919289" y="404813"/>
            <a:ext cx="8353425" cy="7921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it-IT" sz="2400" dirty="0">
                <a:solidFill>
                  <a:schemeClr val="tx2"/>
                </a:solidFill>
                <a:latin typeface="+mn-lt"/>
              </a:rPr>
              <a:t>FRINGE BENEFIT </a:t>
            </a:r>
            <a:r>
              <a:rPr lang="it-IT" altLang="it-IT" sz="2400" i="1" dirty="0">
                <a:solidFill>
                  <a:schemeClr val="tx2"/>
                </a:solidFill>
                <a:latin typeface="+mn-lt"/>
              </a:rPr>
              <a:t>a determinazione forfetaria</a:t>
            </a:r>
            <a:endParaRPr lang="it-IT" altLang="it-IT" sz="2400" i="1" dirty="0">
              <a:latin typeface="+mn-lt"/>
            </a:endParaRPr>
          </a:p>
        </p:txBody>
      </p:sp>
      <p:sp>
        <p:nvSpPr>
          <p:cNvPr id="52229" name="Text Box 6"/>
          <p:cNvSpPr txBox="1">
            <a:spLocks noChangeArrowheads="1"/>
          </p:cNvSpPr>
          <p:nvPr/>
        </p:nvSpPr>
        <p:spPr bwMode="auto">
          <a:xfrm rot="10800000" flipV="1">
            <a:off x="1703389" y="1412876"/>
            <a:ext cx="39639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b="1" dirty="0">
                <a:latin typeface="Calibri "/>
              </a:rPr>
              <a:t>Art. 51, comma 4, lettera a)</a:t>
            </a:r>
          </a:p>
        </p:txBody>
      </p:sp>
      <p:sp>
        <p:nvSpPr>
          <p:cNvPr id="52230" name="AutoShape 7"/>
          <p:cNvSpPr>
            <a:spLocks noChangeArrowheads="1"/>
          </p:cNvSpPr>
          <p:nvPr/>
        </p:nvSpPr>
        <p:spPr bwMode="auto">
          <a:xfrm>
            <a:off x="8975725" y="2060575"/>
            <a:ext cx="863600" cy="863600"/>
          </a:xfrm>
          <a:prstGeom prst="downArrow">
            <a:avLst>
              <a:gd name="adj1" fmla="val 50000"/>
              <a:gd name="adj2" fmla="val 25000"/>
            </a:avLst>
          </a:prstGeom>
          <a:solidFill>
            <a:srgbClr val="DCC30C"/>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
        <p:nvSpPr>
          <p:cNvPr id="240648" name="Rectangle 8"/>
          <p:cNvSpPr>
            <a:spLocks noChangeArrowheads="1"/>
          </p:cNvSpPr>
          <p:nvPr/>
        </p:nvSpPr>
        <p:spPr bwMode="auto">
          <a:xfrm>
            <a:off x="1919289" y="2870198"/>
            <a:ext cx="8497887" cy="3727452"/>
          </a:xfrm>
          <a:prstGeom prst="rect">
            <a:avLst/>
          </a:prstGeom>
          <a:noFill/>
          <a:ln w="9525">
            <a:solidFill>
              <a:schemeClr val="tx1"/>
            </a:solidFill>
            <a:miter lim="800000"/>
            <a:headEnd/>
            <a:tailEnd/>
          </a:ln>
          <a:effectLst/>
        </p:spPr>
        <p:txBody>
          <a:bodyPr wrap="none" anchor="ctr"/>
          <a:lstStyle/>
          <a:p>
            <a:pPr>
              <a:defRPr/>
            </a:pPr>
            <a:r>
              <a:rPr lang="it-IT" sz="2400" b="1" i="1" dirty="0">
                <a:solidFill>
                  <a:srgbClr val="FF0000"/>
                </a:solidFill>
                <a:effectLst>
                  <a:outerShdw blurRad="38100" dist="38100" dir="2700000" algn="tl">
                    <a:srgbClr val="C0C0C0"/>
                  </a:outerShdw>
                </a:effectLst>
              </a:rPr>
              <a:t>USO ESCLUSIVAMENTE PERSONALE </a:t>
            </a:r>
          </a:p>
          <a:p>
            <a:pPr>
              <a:defRPr/>
            </a:pPr>
            <a:endParaRPr lang="it-IT" sz="1400" b="1" i="1" dirty="0">
              <a:effectLst>
                <a:outerShdw blurRad="38100" dist="38100" dir="2700000" algn="tl">
                  <a:srgbClr val="C0C0C0"/>
                </a:outerShdw>
              </a:effectLst>
            </a:endParaRPr>
          </a:p>
          <a:p>
            <a:pPr>
              <a:defRPr/>
            </a:pPr>
            <a:r>
              <a:rPr lang="it-IT" sz="2000" i="1" dirty="0">
                <a:effectLst>
                  <a:outerShdw blurRad="38100" dist="38100" dir="2700000" algn="tl">
                    <a:srgbClr val="C0C0C0"/>
                  </a:outerShdw>
                </a:effectLst>
              </a:rPr>
              <a:t>IN QUESTO CASO REGOLA GENERALE DI VALORIZZAZIONE </a:t>
            </a:r>
          </a:p>
          <a:p>
            <a:pPr>
              <a:defRPr/>
            </a:pPr>
            <a:r>
              <a:rPr lang="it-IT" sz="2000" i="1" dirty="0">
                <a:effectLst>
                  <a:outerShdw blurRad="38100" dist="38100" dir="2700000" algn="tl">
                    <a:srgbClr val="C0C0C0"/>
                  </a:outerShdw>
                </a:effectLst>
              </a:rPr>
              <a:t>ART. 51, COMMA 3 (C.D. VALORE NORMALE, di norma corrispondente </a:t>
            </a:r>
          </a:p>
          <a:p>
            <a:pPr>
              <a:defRPr/>
            </a:pPr>
            <a:r>
              <a:rPr lang="it-IT" sz="2000" i="1" dirty="0">
                <a:effectLst>
                  <a:outerShdw blurRad="38100" dist="38100" dir="2700000" algn="tl">
                    <a:srgbClr val="C0C0C0"/>
                  </a:outerShdw>
                </a:effectLst>
              </a:rPr>
              <a:t>alla tariffe di noleggio mediamente applicate sul mercato) </a:t>
            </a:r>
          </a:p>
          <a:p>
            <a:pPr>
              <a:defRPr/>
            </a:pPr>
            <a:r>
              <a:rPr lang="it-IT" sz="2000" i="1" dirty="0">
                <a:effectLst>
                  <a:outerShdw blurRad="38100" dist="38100" dir="2700000" algn="tl">
                    <a:srgbClr val="C0C0C0"/>
                  </a:outerShdw>
                </a:effectLst>
              </a:rPr>
              <a:t>AL NETTO DELLE SOMME EVENTUALMENTE </a:t>
            </a:r>
          </a:p>
          <a:p>
            <a:pPr>
              <a:defRPr/>
            </a:pPr>
            <a:r>
              <a:rPr lang="it-IT" sz="2000" i="1" dirty="0">
                <a:effectLst>
                  <a:outerShdw blurRad="38100" dist="38100" dir="2700000" algn="tl">
                    <a:srgbClr val="C0C0C0"/>
                  </a:outerShdw>
                </a:effectLst>
              </a:rPr>
              <a:t>CORRISPOSTE DAL DIPENDENTE.</a:t>
            </a:r>
          </a:p>
          <a:p>
            <a:pPr>
              <a:defRPr/>
            </a:pPr>
            <a:r>
              <a:rPr lang="it-IT" sz="2000" i="1" dirty="0">
                <a:effectLst>
                  <a:outerShdw blurRad="38100" dist="38100" dir="2700000" algn="tl">
                    <a:srgbClr val="C0C0C0"/>
                  </a:outerShdw>
                </a:effectLst>
              </a:rPr>
              <a:t> </a:t>
            </a:r>
          </a:p>
          <a:p>
            <a:pPr>
              <a:defRPr/>
            </a:pPr>
            <a:endParaRPr lang="it-IT" sz="2000" b="1" i="1" dirty="0">
              <a:effectLst>
                <a:outerShdw blurRad="38100" dist="38100" dir="2700000" algn="tl">
                  <a:srgbClr val="C0C0C0"/>
                </a:outerShdw>
              </a:effectLst>
            </a:endParaRPr>
          </a:p>
          <a:p>
            <a:pPr>
              <a:defRPr/>
            </a:pPr>
            <a:r>
              <a:rPr lang="it-IT" sz="1400" b="1" i="1" dirty="0">
                <a:effectLst>
                  <a:outerShdw blurRad="38100" dist="38100" dir="2700000" algn="tl">
                    <a:srgbClr val="C0C0C0"/>
                  </a:outerShdw>
                </a:effectLst>
              </a:rPr>
              <a:t>L’UTILIZZO PERSONALE POTREBBE ESSERE ANCHE  QUELLO DEL VEICOLO ATTRIBUITO</a:t>
            </a:r>
          </a:p>
          <a:p>
            <a:pPr>
              <a:defRPr/>
            </a:pPr>
            <a:r>
              <a:rPr lang="it-IT" sz="1400" b="1" i="1" dirty="0">
                <a:effectLst>
                  <a:outerShdw blurRad="38100" dist="38100" dir="2700000" algn="tl">
                    <a:srgbClr val="C0C0C0"/>
                  </a:outerShdw>
                </a:effectLst>
              </a:rPr>
              <a:t>AL DIPENDENTE (PERSONALE CON MANSIONI DI UFFICIO) CHE LO UTILIZZA PER IL </a:t>
            </a:r>
          </a:p>
          <a:p>
            <a:pPr>
              <a:defRPr/>
            </a:pPr>
            <a:r>
              <a:rPr lang="it-IT" sz="1400" b="1" i="1" dirty="0">
                <a:effectLst>
                  <a:outerShdw blurRad="38100" dist="38100" dir="2700000" algn="tl">
                    <a:srgbClr val="C0C0C0"/>
                  </a:outerShdw>
                </a:effectLst>
              </a:rPr>
              <a:t>TRAGITTO CASA – UFFICIO</a:t>
            </a:r>
            <a:r>
              <a:rPr lang="it-IT" sz="1600" b="1" i="1" dirty="0">
                <a:effectLst>
                  <a:outerShdw blurRad="38100" dist="38100" dir="2700000" algn="tl">
                    <a:srgbClr val="C0C0C0"/>
                  </a:outerShdw>
                </a:effectLst>
              </a:rPr>
              <a:t>.  OPPURE </a:t>
            </a:r>
          </a:p>
          <a:p>
            <a:pPr>
              <a:defRPr/>
            </a:pPr>
            <a:r>
              <a:rPr lang="it-IT" sz="1400" i="1" dirty="0">
                <a:effectLst>
                  <a:outerShdw blurRad="38100" dist="38100" dir="2700000" algn="tl">
                    <a:srgbClr val="C0C0C0"/>
                  </a:outerShdw>
                </a:effectLst>
              </a:rPr>
              <a:t>L’AUTO CONCESSA IN USO ALLA MOGLIE DEL DIRIGENTE</a:t>
            </a:r>
          </a:p>
          <a:p>
            <a:pPr>
              <a:defRPr/>
            </a:pPr>
            <a:endParaRPr lang="it-IT" sz="1400" b="1" dirty="0">
              <a:latin typeface="Arial" charset="0"/>
            </a:endParaRPr>
          </a:p>
        </p:txBody>
      </p:sp>
    </p:spTree>
    <p:extLst>
      <p:ext uri="{BB962C8B-B14F-4D97-AF65-F5344CB8AC3E}">
        <p14:creationId xmlns:p14="http://schemas.microsoft.com/office/powerpoint/2010/main" val="41604641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ChangeArrowheads="1"/>
          </p:cNvSpPr>
          <p:nvPr/>
        </p:nvSpPr>
        <p:spPr bwMode="auto">
          <a:xfrm>
            <a:off x="4419600" y="5643563"/>
            <a:ext cx="4572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it-IT" altLang="it-IT" b="1">
              <a:solidFill>
                <a:srgbClr val="FF0000"/>
              </a:solidFill>
              <a:cs typeface="Arial" panose="020B0604020202020204" pitchFamily="34" charset="0"/>
            </a:endParaRPr>
          </a:p>
        </p:txBody>
      </p:sp>
      <p:sp>
        <p:nvSpPr>
          <p:cNvPr id="53251" name="Rectangle 4"/>
          <p:cNvSpPr>
            <a:spLocks noChangeArrowheads="1"/>
          </p:cNvSpPr>
          <p:nvPr/>
        </p:nvSpPr>
        <p:spPr bwMode="auto">
          <a:xfrm>
            <a:off x="1919287" y="537369"/>
            <a:ext cx="8353425" cy="792163"/>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it-IT" sz="2400" dirty="0">
                <a:solidFill>
                  <a:schemeClr val="tx2"/>
                </a:solidFill>
                <a:latin typeface="Calibri "/>
              </a:rPr>
              <a:t>FRINGE BENEFIT </a:t>
            </a:r>
            <a:r>
              <a:rPr lang="it-IT" altLang="it-IT" sz="2400" i="1" dirty="0">
                <a:solidFill>
                  <a:schemeClr val="tx2"/>
                </a:solidFill>
                <a:latin typeface="Calibri "/>
              </a:rPr>
              <a:t>a determinazione forfetaria</a:t>
            </a:r>
          </a:p>
          <a:p>
            <a:pPr algn="ctr"/>
            <a:r>
              <a:rPr lang="it-IT" altLang="it-IT" sz="2400" i="1" dirty="0">
                <a:solidFill>
                  <a:schemeClr val="tx2"/>
                </a:solidFill>
                <a:latin typeface="Calibri "/>
              </a:rPr>
              <a:t>AUTO AZIENDALE</a:t>
            </a:r>
            <a:endParaRPr lang="it-IT" altLang="it-IT" sz="2400" i="1" dirty="0">
              <a:latin typeface="Calibri "/>
            </a:endParaRPr>
          </a:p>
        </p:txBody>
      </p:sp>
      <p:sp>
        <p:nvSpPr>
          <p:cNvPr id="53252" name="Text Box 5"/>
          <p:cNvSpPr txBox="1">
            <a:spLocks noChangeArrowheads="1"/>
          </p:cNvSpPr>
          <p:nvPr/>
        </p:nvSpPr>
        <p:spPr bwMode="auto">
          <a:xfrm>
            <a:off x="3916363" y="18653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graphicFrame>
        <p:nvGraphicFramePr>
          <p:cNvPr id="287806" name="Group 62"/>
          <p:cNvGraphicFramePr>
            <a:graphicFrameLocks noGrp="1"/>
          </p:cNvGraphicFramePr>
          <p:nvPr>
            <p:ph/>
            <p:extLst>
              <p:ext uri="{D42A27DB-BD31-4B8C-83A1-F6EECF244321}">
                <p14:modId xmlns:p14="http://schemas.microsoft.com/office/powerpoint/2010/main" val="3248312303"/>
              </p:ext>
            </p:extLst>
          </p:nvPr>
        </p:nvGraphicFramePr>
        <p:xfrm>
          <a:off x="1774824" y="2369684"/>
          <a:ext cx="8642350" cy="2455862"/>
        </p:xfrm>
        <a:graphic>
          <a:graphicData uri="http://schemas.openxmlformats.org/drawingml/2006/table">
            <a:tbl>
              <a:tblPr/>
              <a:tblGrid>
                <a:gridCol w="4537075">
                  <a:extLst>
                    <a:ext uri="{9D8B030D-6E8A-4147-A177-3AD203B41FA5}">
                      <a16:colId xmlns:a16="http://schemas.microsoft.com/office/drawing/2014/main" xmlns="" val="20000"/>
                    </a:ext>
                  </a:extLst>
                </a:gridCol>
                <a:gridCol w="4105275">
                  <a:extLst>
                    <a:ext uri="{9D8B030D-6E8A-4147-A177-3AD203B41FA5}">
                      <a16:colId xmlns:a16="http://schemas.microsoft.com/office/drawing/2014/main" xmlns="" val="20001"/>
                    </a:ext>
                  </a:extLst>
                </a:gridCol>
              </a:tblGrid>
              <a:tr h="1266989">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1" i="0" u="none" strike="noStrike" cap="none" normalizeH="0" baseline="0" dirty="0">
                          <a:ln>
                            <a:noFill/>
                          </a:ln>
                          <a:solidFill>
                            <a:schemeClr val="tx1"/>
                          </a:solidFill>
                          <a:effectLst/>
                          <a:latin typeface="+mn-lt"/>
                        </a:rPr>
                        <a:t>Possibili alternative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dirty="0">
                          <a:ln>
                            <a:noFill/>
                          </a:ln>
                          <a:solidFill>
                            <a:schemeClr val="tx1"/>
                          </a:solidFill>
                          <a:effectLst/>
                          <a:latin typeface="+mn-lt"/>
                        </a:rPr>
                        <a:t>(da valutare caso per caso)</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it-IT"/>
                    </a:p>
                  </a:txBody>
                  <a:tcPr/>
                </a:tc>
                <a:extLst>
                  <a:ext uri="{0D108BD9-81ED-4DB2-BD59-A6C34878D82A}">
                    <a16:rowId xmlns:a16="http://schemas.microsoft.com/office/drawing/2014/main" xmlns="" val="10000"/>
                  </a:ext>
                </a:extLst>
              </a:tr>
              <a:tr h="118887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0" i="0" u="none" strike="noStrike" cap="none" normalizeH="0" baseline="0">
                          <a:ln>
                            <a:noFill/>
                          </a:ln>
                          <a:solidFill>
                            <a:schemeClr val="tx1"/>
                          </a:solidFill>
                          <a:effectLst/>
                          <a:latin typeface="+mn-lt"/>
                        </a:rPr>
                        <a:t>Assegnazione ad uso promiscuo di auto aziendale con benefit forfettario</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0" i="0" u="none" strike="noStrike" cap="none" normalizeH="0" baseline="0" dirty="0">
                          <a:ln>
                            <a:noFill/>
                          </a:ln>
                          <a:solidFill>
                            <a:schemeClr val="tx1"/>
                          </a:solidFill>
                          <a:effectLst/>
                          <a:latin typeface="+mn-lt"/>
                        </a:rPr>
                        <a:t>Utilizzo auto del dipendente e rimborso chilometrico</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41544000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xfrm>
            <a:off x="1524000" y="2438400"/>
            <a:ext cx="9144000" cy="3733800"/>
          </a:xfrm>
        </p:spPr>
        <p:txBody>
          <a:bodyPr/>
          <a:lstStyle/>
          <a:p>
            <a:pPr eaLnBrk="1" hangingPunct="1"/>
            <a:endParaRPr lang="it-IT" altLang="it-IT" dirty="0"/>
          </a:p>
          <a:p>
            <a:pPr eaLnBrk="1" hangingPunct="1">
              <a:buFontTx/>
              <a:buNone/>
            </a:pPr>
            <a:endParaRPr lang="it-IT" altLang="it-IT" dirty="0"/>
          </a:p>
          <a:p>
            <a:pPr eaLnBrk="1" hangingPunct="1">
              <a:buFontTx/>
              <a:buNone/>
            </a:pPr>
            <a:endParaRPr lang="it-IT" altLang="it-IT" dirty="0"/>
          </a:p>
          <a:p>
            <a:pPr eaLnBrk="1" hangingPunct="1"/>
            <a:endParaRPr lang="it-IT" altLang="it-IT" dirty="0"/>
          </a:p>
          <a:p>
            <a:pPr eaLnBrk="1" hangingPunct="1"/>
            <a:endParaRPr lang="it-IT" altLang="it-IT" dirty="0"/>
          </a:p>
        </p:txBody>
      </p:sp>
      <p:sp>
        <p:nvSpPr>
          <p:cNvPr id="54275" name="Text Box 3"/>
          <p:cNvSpPr txBox="1">
            <a:spLocks noChangeArrowheads="1"/>
          </p:cNvSpPr>
          <p:nvPr/>
        </p:nvSpPr>
        <p:spPr bwMode="auto">
          <a:xfrm>
            <a:off x="2063751" y="1989139"/>
            <a:ext cx="8208963" cy="52863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800" dirty="0">
                <a:latin typeface="Calibri "/>
              </a:rPr>
              <a:t>Prestiti</a:t>
            </a:r>
          </a:p>
        </p:txBody>
      </p:sp>
      <p:sp>
        <p:nvSpPr>
          <p:cNvPr id="54276" name="Rectangle 4"/>
          <p:cNvSpPr>
            <a:spLocks noChangeArrowheads="1"/>
          </p:cNvSpPr>
          <p:nvPr/>
        </p:nvSpPr>
        <p:spPr bwMode="auto">
          <a:xfrm>
            <a:off x="1524000" y="3048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it-IT" altLang="it-IT" sz="4400">
              <a:solidFill>
                <a:schemeClr val="tx2"/>
              </a:solidFill>
            </a:endParaRPr>
          </a:p>
        </p:txBody>
      </p:sp>
      <p:sp>
        <p:nvSpPr>
          <p:cNvPr id="54277" name="Rectangle 5"/>
          <p:cNvSpPr>
            <a:spLocks noChangeArrowheads="1"/>
          </p:cNvSpPr>
          <p:nvPr/>
        </p:nvSpPr>
        <p:spPr bwMode="auto">
          <a:xfrm>
            <a:off x="1919289" y="404813"/>
            <a:ext cx="8353425" cy="7921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it-IT" sz="2400" dirty="0">
                <a:solidFill>
                  <a:schemeClr val="tx2"/>
                </a:solidFill>
                <a:latin typeface="Calibri "/>
              </a:rPr>
              <a:t>FRINGE BENEFIT </a:t>
            </a:r>
            <a:r>
              <a:rPr lang="it-IT" altLang="it-IT" i="1" dirty="0">
                <a:solidFill>
                  <a:schemeClr val="tx2"/>
                </a:solidFill>
                <a:latin typeface="Calibri "/>
              </a:rPr>
              <a:t>a determinazione forfetaria</a:t>
            </a:r>
          </a:p>
        </p:txBody>
      </p:sp>
      <p:sp>
        <p:nvSpPr>
          <p:cNvPr id="72710" name="Text Box 6"/>
          <p:cNvSpPr txBox="1">
            <a:spLocks noChangeArrowheads="1"/>
          </p:cNvSpPr>
          <p:nvPr/>
        </p:nvSpPr>
        <p:spPr bwMode="auto">
          <a:xfrm rot="10800000" flipV="1">
            <a:off x="2063751" y="1467614"/>
            <a:ext cx="3675063" cy="400110"/>
          </a:xfrm>
          <a:prstGeom prst="rect">
            <a:avLst/>
          </a:prstGeom>
          <a:noFill/>
          <a:ln w="9525">
            <a:noFill/>
            <a:miter lim="800000"/>
            <a:headEnd/>
            <a:tailEnd/>
          </a:ln>
          <a:effectLst/>
        </p:spPr>
        <p:txBody>
          <a:bodyPr>
            <a:spAutoFit/>
          </a:bodyPr>
          <a:lstStyle/>
          <a:p>
            <a:pPr>
              <a:defRPr/>
            </a:pPr>
            <a:r>
              <a:rPr lang="it-IT" sz="2000" dirty="0">
                <a:effectLst>
                  <a:outerShdw blurRad="38100" dist="38100" dir="2700000" algn="tl">
                    <a:srgbClr val="C0C0C0"/>
                  </a:outerShdw>
                </a:effectLst>
                <a:latin typeface="Times New Roman" pitchFamily="18" charset="0"/>
              </a:rPr>
              <a:t>Art. 51, comma 4, lettera b)</a:t>
            </a:r>
          </a:p>
        </p:txBody>
      </p:sp>
      <p:sp>
        <p:nvSpPr>
          <p:cNvPr id="54279" name="AutoShape 7"/>
          <p:cNvSpPr>
            <a:spLocks noChangeArrowheads="1"/>
          </p:cNvSpPr>
          <p:nvPr/>
        </p:nvSpPr>
        <p:spPr bwMode="auto">
          <a:xfrm>
            <a:off x="5808663" y="2636838"/>
            <a:ext cx="863600" cy="647700"/>
          </a:xfrm>
          <a:prstGeom prst="downArrow">
            <a:avLst>
              <a:gd name="adj1" fmla="val 50000"/>
              <a:gd name="adj2" fmla="val 25000"/>
            </a:avLst>
          </a:prstGeom>
          <a:solidFill>
            <a:srgbClr val="DCC30C"/>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
        <p:nvSpPr>
          <p:cNvPr id="72712" name="Rectangle 8"/>
          <p:cNvSpPr>
            <a:spLocks noChangeArrowheads="1"/>
          </p:cNvSpPr>
          <p:nvPr/>
        </p:nvSpPr>
        <p:spPr bwMode="auto">
          <a:xfrm>
            <a:off x="1625600" y="3500439"/>
            <a:ext cx="9042400" cy="3024187"/>
          </a:xfrm>
          <a:prstGeom prst="rect">
            <a:avLst/>
          </a:prstGeom>
          <a:noFill/>
          <a:ln w="9525">
            <a:solidFill>
              <a:schemeClr val="tx1"/>
            </a:solidFill>
            <a:miter lim="800000"/>
            <a:headEnd/>
            <a:tailEnd/>
          </a:ln>
          <a:effectLst/>
        </p:spPr>
        <p:txBody>
          <a:bodyPr wrap="none" anchor="ctr"/>
          <a:lstStyle/>
          <a:p>
            <a:pPr algn="ctr">
              <a:defRPr/>
            </a:pPr>
            <a:endParaRPr lang="it-IT" b="1" dirty="0">
              <a:latin typeface="Arial" charset="0"/>
            </a:endParaRPr>
          </a:p>
          <a:p>
            <a:pPr algn="ctr">
              <a:defRPr/>
            </a:pPr>
            <a:r>
              <a:rPr lang="it-IT" b="1" dirty="0"/>
              <a:t>concorre alla formazione del reddito imponibile </a:t>
            </a:r>
          </a:p>
          <a:p>
            <a:pPr algn="ctr">
              <a:defRPr/>
            </a:pPr>
            <a:r>
              <a:rPr lang="it-IT" sz="2400" b="1" u="sng" dirty="0">
                <a:solidFill>
                  <a:srgbClr val="FF0000"/>
                </a:solidFill>
                <a:effectLst>
                  <a:outerShdw blurRad="38100" dist="38100" dir="2700000" algn="tl">
                    <a:srgbClr val="C0C0C0"/>
                  </a:outerShdw>
                </a:effectLst>
              </a:rPr>
              <a:t>il 50 %  della differenza</a:t>
            </a:r>
          </a:p>
          <a:p>
            <a:pPr algn="ctr">
              <a:defRPr/>
            </a:pPr>
            <a:r>
              <a:rPr lang="it-IT" dirty="0">
                <a:solidFill>
                  <a:srgbClr val="FF0000"/>
                </a:solidFill>
              </a:rPr>
              <a:t> </a:t>
            </a:r>
            <a:r>
              <a:rPr lang="it-IT" dirty="0"/>
              <a:t>tra l'importo degli interessi calcolato</a:t>
            </a:r>
          </a:p>
          <a:p>
            <a:pPr algn="ctr">
              <a:defRPr/>
            </a:pPr>
            <a:r>
              <a:rPr lang="it-IT" dirty="0"/>
              <a:t> in base al Tasso Ufficiale di Riferimento vigente al termine di ciascun anno</a:t>
            </a:r>
          </a:p>
          <a:p>
            <a:pPr algn="ctr">
              <a:defRPr/>
            </a:pPr>
            <a:r>
              <a:rPr lang="it-IT" dirty="0"/>
              <a:t> e l'importo degli interessi calcolato al tasso </a:t>
            </a:r>
          </a:p>
          <a:p>
            <a:pPr algn="ctr">
              <a:defRPr/>
            </a:pPr>
            <a:r>
              <a:rPr lang="it-IT" dirty="0"/>
              <a:t>effettivamente applicato al prestito</a:t>
            </a:r>
          </a:p>
          <a:p>
            <a:pPr algn="ctr">
              <a:defRPr/>
            </a:pPr>
            <a:r>
              <a:rPr lang="it-IT" dirty="0"/>
              <a:t>Se il prestito è erogato senza interessi il tasso per calcolare il fringe benefit</a:t>
            </a:r>
          </a:p>
          <a:p>
            <a:pPr algn="ctr">
              <a:defRPr/>
            </a:pPr>
            <a:r>
              <a:rPr lang="it-IT" dirty="0"/>
              <a:t> è il 50 per cento del TUR.</a:t>
            </a:r>
          </a:p>
          <a:p>
            <a:pPr algn="ctr">
              <a:defRPr/>
            </a:pPr>
            <a:endParaRPr lang="it-IT" b="1" dirty="0"/>
          </a:p>
          <a:p>
            <a:pPr algn="ctr" eaLnBrk="1" hangingPunct="1">
              <a:defRPr/>
            </a:pPr>
            <a:r>
              <a:rPr lang="it-IT" b="1" dirty="0"/>
              <a:t>Anche quando il dipendente ha diritto ad ottenerli da terzi (es. tramite banca convenzionata)</a:t>
            </a:r>
            <a:endParaRPr lang="it-IT" b="1" dirty="0">
              <a:latin typeface="Arial" charset="0"/>
            </a:endParaRPr>
          </a:p>
        </p:txBody>
      </p:sp>
    </p:spTree>
    <p:extLst>
      <p:ext uri="{BB962C8B-B14F-4D97-AF65-F5344CB8AC3E}">
        <p14:creationId xmlns:p14="http://schemas.microsoft.com/office/powerpoint/2010/main" val="213376901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a:xfrm>
            <a:off x="1524000" y="2438400"/>
            <a:ext cx="9144000" cy="3733800"/>
          </a:xfrm>
        </p:spPr>
        <p:txBody>
          <a:bodyPr/>
          <a:lstStyle/>
          <a:p>
            <a:pPr eaLnBrk="1" hangingPunct="1"/>
            <a:endParaRPr lang="it-IT" altLang="it-IT"/>
          </a:p>
          <a:p>
            <a:pPr eaLnBrk="1" hangingPunct="1">
              <a:buFontTx/>
              <a:buNone/>
            </a:pPr>
            <a:endParaRPr lang="it-IT" altLang="it-IT"/>
          </a:p>
          <a:p>
            <a:pPr eaLnBrk="1" hangingPunct="1">
              <a:buFontTx/>
              <a:buNone/>
            </a:pPr>
            <a:endParaRPr lang="it-IT" altLang="it-IT"/>
          </a:p>
          <a:p>
            <a:pPr eaLnBrk="1" hangingPunct="1"/>
            <a:endParaRPr lang="it-IT" altLang="it-IT"/>
          </a:p>
          <a:p>
            <a:pPr eaLnBrk="1" hangingPunct="1"/>
            <a:endParaRPr lang="it-IT" altLang="it-IT"/>
          </a:p>
        </p:txBody>
      </p:sp>
      <p:sp>
        <p:nvSpPr>
          <p:cNvPr id="55299" name="Text Box 3"/>
          <p:cNvSpPr txBox="1">
            <a:spLocks noChangeArrowheads="1"/>
          </p:cNvSpPr>
          <p:nvPr/>
        </p:nvSpPr>
        <p:spPr bwMode="auto">
          <a:xfrm>
            <a:off x="2063751" y="2060575"/>
            <a:ext cx="8208963" cy="52863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800" b="1" dirty="0">
                <a:latin typeface="Calibri "/>
              </a:rPr>
              <a:t>Prestiti</a:t>
            </a:r>
          </a:p>
        </p:txBody>
      </p:sp>
      <p:sp>
        <p:nvSpPr>
          <p:cNvPr id="55300" name="Rectangle 4"/>
          <p:cNvSpPr>
            <a:spLocks noChangeArrowheads="1"/>
          </p:cNvSpPr>
          <p:nvPr/>
        </p:nvSpPr>
        <p:spPr bwMode="auto">
          <a:xfrm>
            <a:off x="1524000" y="3048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it-IT" altLang="it-IT" sz="4400">
              <a:solidFill>
                <a:schemeClr val="tx2"/>
              </a:solidFill>
            </a:endParaRPr>
          </a:p>
        </p:txBody>
      </p:sp>
      <p:sp>
        <p:nvSpPr>
          <p:cNvPr id="55301" name="Rectangle 5"/>
          <p:cNvSpPr>
            <a:spLocks noChangeArrowheads="1"/>
          </p:cNvSpPr>
          <p:nvPr/>
        </p:nvSpPr>
        <p:spPr bwMode="auto">
          <a:xfrm>
            <a:off x="1919289" y="404813"/>
            <a:ext cx="8353425" cy="7921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it-IT" sz="2400" b="1" dirty="0">
                <a:solidFill>
                  <a:schemeClr val="tx2"/>
                </a:solidFill>
                <a:latin typeface="Calibri "/>
              </a:rPr>
              <a:t>FRINGE BENEFIT </a:t>
            </a:r>
            <a:r>
              <a:rPr lang="it-IT" altLang="it-IT" b="1" i="1" dirty="0">
                <a:solidFill>
                  <a:schemeClr val="tx2"/>
                </a:solidFill>
                <a:latin typeface="Calibri "/>
              </a:rPr>
              <a:t>a determinazione forfetaria</a:t>
            </a:r>
          </a:p>
        </p:txBody>
      </p:sp>
      <p:sp>
        <p:nvSpPr>
          <p:cNvPr id="241670" name="Text Box 6"/>
          <p:cNvSpPr txBox="1">
            <a:spLocks noChangeArrowheads="1"/>
          </p:cNvSpPr>
          <p:nvPr/>
        </p:nvSpPr>
        <p:spPr bwMode="auto">
          <a:xfrm rot="10800000" flipV="1">
            <a:off x="2063751" y="1484313"/>
            <a:ext cx="3675063" cy="366712"/>
          </a:xfrm>
          <a:prstGeom prst="rect">
            <a:avLst/>
          </a:prstGeom>
          <a:noFill/>
          <a:ln w="9525">
            <a:noFill/>
            <a:miter lim="800000"/>
            <a:headEnd/>
            <a:tailEnd/>
          </a:ln>
          <a:effectLst/>
        </p:spPr>
        <p:txBody>
          <a:bodyPr>
            <a:spAutoFit/>
          </a:bodyPr>
          <a:lstStyle/>
          <a:p>
            <a:pPr>
              <a:defRPr/>
            </a:pPr>
            <a:r>
              <a:rPr lang="it-IT" b="1" dirty="0">
                <a:effectLst>
                  <a:outerShdw blurRad="38100" dist="38100" dir="2700000" algn="tl">
                    <a:srgbClr val="C0C0C0"/>
                  </a:outerShdw>
                </a:effectLst>
                <a:latin typeface="Calibri "/>
              </a:rPr>
              <a:t>Art. 51, comma 4, lettera b)</a:t>
            </a:r>
          </a:p>
        </p:txBody>
      </p:sp>
      <p:sp>
        <p:nvSpPr>
          <p:cNvPr id="55303" name="AutoShape 7"/>
          <p:cNvSpPr>
            <a:spLocks noChangeArrowheads="1"/>
          </p:cNvSpPr>
          <p:nvPr/>
        </p:nvSpPr>
        <p:spPr bwMode="auto">
          <a:xfrm>
            <a:off x="5591175" y="2708276"/>
            <a:ext cx="863600" cy="792163"/>
          </a:xfrm>
          <a:prstGeom prst="downArrow">
            <a:avLst>
              <a:gd name="adj1" fmla="val 50000"/>
              <a:gd name="adj2" fmla="val 25000"/>
            </a:avLst>
          </a:prstGeom>
          <a:solidFill>
            <a:srgbClr val="DCC30C"/>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
        <p:nvSpPr>
          <p:cNvPr id="55304" name="Rectangle 8"/>
          <p:cNvSpPr>
            <a:spLocks noChangeArrowheads="1"/>
          </p:cNvSpPr>
          <p:nvPr/>
        </p:nvSpPr>
        <p:spPr bwMode="auto">
          <a:xfrm>
            <a:off x="1847851" y="3644900"/>
            <a:ext cx="8424863" cy="28082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sz="1400" b="1" dirty="0"/>
          </a:p>
          <a:p>
            <a:pPr>
              <a:buFontTx/>
              <a:buChar char="•"/>
            </a:pPr>
            <a:r>
              <a:rPr lang="it-IT" altLang="it-IT" sz="1600" dirty="0">
                <a:latin typeface="+mn-lt"/>
              </a:rPr>
              <a:t>NON E’ RILEVANTE LA FINALITA’ DEL PRESTITO PERSONALE NE’ LA DURATA</a:t>
            </a:r>
          </a:p>
          <a:p>
            <a:pPr>
              <a:buFontTx/>
              <a:buChar char="•"/>
            </a:pPr>
            <a:endParaRPr lang="it-IT" altLang="it-IT" sz="1600" dirty="0">
              <a:latin typeface="+mn-lt"/>
            </a:endParaRPr>
          </a:p>
          <a:p>
            <a:pPr>
              <a:buFontTx/>
              <a:buChar char="•"/>
            </a:pPr>
            <a:r>
              <a:rPr lang="it-IT" altLang="it-IT" sz="1600" dirty="0">
                <a:latin typeface="+mn-lt"/>
              </a:rPr>
              <a:t>RIMANE RILEVANTE IL SUPERAMENTO DELLA SOGLIA DI EURO 258, 23 ANNUE</a:t>
            </a:r>
          </a:p>
          <a:p>
            <a:pPr>
              <a:buFontTx/>
              <a:buChar char="•"/>
            </a:pPr>
            <a:endParaRPr lang="it-IT" altLang="it-IT" sz="1600" dirty="0">
              <a:latin typeface="+mn-lt"/>
            </a:endParaRPr>
          </a:p>
          <a:p>
            <a:pPr>
              <a:buFontTx/>
              <a:buChar char="•"/>
            </a:pPr>
            <a:r>
              <a:rPr lang="it-IT" altLang="it-IT" sz="1600" dirty="0">
                <a:latin typeface="+mn-lt"/>
              </a:rPr>
              <a:t>OCCORRE FARE RIFERIMENTO AL TUR ALLA FINE DEL PERIODO DI IMPOSTA (31/12) AI FINI </a:t>
            </a:r>
          </a:p>
          <a:p>
            <a:r>
              <a:rPr lang="it-IT" altLang="it-IT" sz="1600" dirty="0">
                <a:latin typeface="+mn-lt"/>
              </a:rPr>
              <a:t>DELL’EFFETTUAZIONE DELLA RITENUTE (ART 23 DPR 600/73). SI FA RIFERIMENTO AL TASSO </a:t>
            </a:r>
          </a:p>
          <a:p>
            <a:r>
              <a:rPr lang="it-IT" altLang="it-IT" sz="1600" dirty="0">
                <a:latin typeface="+mn-lt"/>
              </a:rPr>
              <a:t>DELL’ANNNO PRECEDENTE SALVO CONGUAGLIO A FINE ANNO </a:t>
            </a:r>
          </a:p>
          <a:p>
            <a:pPr>
              <a:buFontTx/>
              <a:buChar char="•"/>
            </a:pPr>
            <a:endParaRPr lang="it-IT" altLang="it-IT" sz="1600" dirty="0">
              <a:latin typeface="+mn-lt"/>
            </a:endParaRPr>
          </a:p>
          <a:p>
            <a:pPr>
              <a:buFontTx/>
              <a:buChar char="•"/>
            </a:pPr>
            <a:r>
              <a:rPr lang="it-IT" altLang="it-IT" sz="1600" dirty="0">
                <a:latin typeface="+mn-lt"/>
              </a:rPr>
              <a:t>NON BISOGNA FARE RIFERIMENTO AL TUR VIGENTE AL MOMENTO DELLA CONCESSIONE </a:t>
            </a:r>
          </a:p>
          <a:p>
            <a:r>
              <a:rPr lang="it-IT" altLang="it-IT" sz="1600" dirty="0">
                <a:latin typeface="+mn-lt"/>
              </a:rPr>
              <a:t>DEL PRESTITO</a:t>
            </a:r>
          </a:p>
        </p:txBody>
      </p:sp>
    </p:spTree>
    <p:extLst>
      <p:ext uri="{BB962C8B-B14F-4D97-AF65-F5344CB8AC3E}">
        <p14:creationId xmlns:p14="http://schemas.microsoft.com/office/powerpoint/2010/main" val="76041826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a:xfrm>
            <a:off x="1524000" y="2438400"/>
            <a:ext cx="9144000" cy="3733800"/>
          </a:xfrm>
        </p:spPr>
        <p:txBody>
          <a:bodyPr/>
          <a:lstStyle/>
          <a:p>
            <a:pPr eaLnBrk="1" hangingPunct="1"/>
            <a:endParaRPr lang="it-IT" altLang="it-IT"/>
          </a:p>
          <a:p>
            <a:pPr eaLnBrk="1" hangingPunct="1">
              <a:buFontTx/>
              <a:buNone/>
            </a:pPr>
            <a:endParaRPr lang="it-IT" altLang="it-IT"/>
          </a:p>
          <a:p>
            <a:pPr eaLnBrk="1" hangingPunct="1">
              <a:buFontTx/>
              <a:buNone/>
            </a:pPr>
            <a:endParaRPr lang="it-IT" altLang="it-IT"/>
          </a:p>
          <a:p>
            <a:pPr eaLnBrk="1" hangingPunct="1"/>
            <a:endParaRPr lang="it-IT" altLang="it-IT"/>
          </a:p>
          <a:p>
            <a:pPr eaLnBrk="1" hangingPunct="1"/>
            <a:endParaRPr lang="it-IT" altLang="it-IT"/>
          </a:p>
        </p:txBody>
      </p:sp>
      <p:sp>
        <p:nvSpPr>
          <p:cNvPr id="56323" name="Text Box 3"/>
          <p:cNvSpPr txBox="1">
            <a:spLocks noChangeArrowheads="1"/>
          </p:cNvSpPr>
          <p:nvPr/>
        </p:nvSpPr>
        <p:spPr bwMode="auto">
          <a:xfrm>
            <a:off x="2063751" y="2060575"/>
            <a:ext cx="8208963" cy="52863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800" b="1" dirty="0">
                <a:latin typeface="Calibri "/>
              </a:rPr>
              <a:t>Fabbricati</a:t>
            </a:r>
          </a:p>
        </p:txBody>
      </p:sp>
      <p:sp>
        <p:nvSpPr>
          <p:cNvPr id="56324" name="Rectangle 4"/>
          <p:cNvSpPr>
            <a:spLocks noChangeArrowheads="1"/>
          </p:cNvSpPr>
          <p:nvPr/>
        </p:nvSpPr>
        <p:spPr bwMode="auto">
          <a:xfrm>
            <a:off x="1524000" y="3048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it-IT" altLang="it-IT" sz="4400">
              <a:solidFill>
                <a:schemeClr val="tx2"/>
              </a:solidFill>
            </a:endParaRPr>
          </a:p>
        </p:txBody>
      </p:sp>
      <p:sp>
        <p:nvSpPr>
          <p:cNvPr id="56325" name="Rectangle 5"/>
          <p:cNvSpPr>
            <a:spLocks noChangeArrowheads="1"/>
          </p:cNvSpPr>
          <p:nvPr/>
        </p:nvSpPr>
        <p:spPr bwMode="auto">
          <a:xfrm>
            <a:off x="1919289" y="404813"/>
            <a:ext cx="8353425" cy="7921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it-IT" sz="2400" b="1" dirty="0">
                <a:solidFill>
                  <a:schemeClr val="tx2"/>
                </a:solidFill>
                <a:latin typeface="Calibri "/>
              </a:rPr>
              <a:t>FRINGE BENEFIT </a:t>
            </a:r>
            <a:r>
              <a:rPr lang="it-IT" altLang="it-IT" b="1" i="1" dirty="0">
                <a:solidFill>
                  <a:schemeClr val="tx2"/>
                </a:solidFill>
                <a:latin typeface="Calibri "/>
              </a:rPr>
              <a:t>a determinazione forfetaria</a:t>
            </a:r>
          </a:p>
        </p:txBody>
      </p:sp>
      <p:sp>
        <p:nvSpPr>
          <p:cNvPr id="73734" name="Text Box 6"/>
          <p:cNvSpPr txBox="1">
            <a:spLocks noChangeArrowheads="1"/>
          </p:cNvSpPr>
          <p:nvPr/>
        </p:nvSpPr>
        <p:spPr bwMode="auto">
          <a:xfrm rot="10800000" flipV="1">
            <a:off x="1992314" y="1484313"/>
            <a:ext cx="3602037" cy="366712"/>
          </a:xfrm>
          <a:prstGeom prst="rect">
            <a:avLst/>
          </a:prstGeom>
          <a:noFill/>
          <a:ln w="9525">
            <a:noFill/>
            <a:miter lim="800000"/>
            <a:headEnd/>
            <a:tailEnd/>
          </a:ln>
          <a:effectLst/>
        </p:spPr>
        <p:txBody>
          <a:bodyPr>
            <a:spAutoFit/>
          </a:bodyPr>
          <a:lstStyle/>
          <a:p>
            <a:pPr>
              <a:defRPr/>
            </a:pPr>
            <a:r>
              <a:rPr lang="it-IT" b="1" dirty="0">
                <a:effectLst>
                  <a:outerShdw blurRad="38100" dist="38100" dir="2700000" algn="tl">
                    <a:srgbClr val="C0C0C0"/>
                  </a:outerShdw>
                </a:effectLst>
                <a:latin typeface="Calibri "/>
              </a:rPr>
              <a:t>Art. 51, comma 4, lettera c)</a:t>
            </a:r>
          </a:p>
        </p:txBody>
      </p:sp>
      <p:sp>
        <p:nvSpPr>
          <p:cNvPr id="56327" name="AutoShape 7"/>
          <p:cNvSpPr>
            <a:spLocks noChangeArrowheads="1"/>
          </p:cNvSpPr>
          <p:nvPr/>
        </p:nvSpPr>
        <p:spPr bwMode="auto">
          <a:xfrm>
            <a:off x="5735638" y="2781300"/>
            <a:ext cx="863600" cy="863600"/>
          </a:xfrm>
          <a:prstGeom prst="downArrow">
            <a:avLst>
              <a:gd name="adj1" fmla="val 50000"/>
              <a:gd name="adj2" fmla="val 25000"/>
            </a:avLst>
          </a:prstGeom>
          <a:solidFill>
            <a:srgbClr val="DCC30C"/>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
        <p:nvSpPr>
          <p:cNvPr id="73736" name="Rectangle 8"/>
          <p:cNvSpPr>
            <a:spLocks noChangeArrowheads="1"/>
          </p:cNvSpPr>
          <p:nvPr/>
        </p:nvSpPr>
        <p:spPr bwMode="auto">
          <a:xfrm>
            <a:off x="1919288" y="3789363"/>
            <a:ext cx="8424862" cy="2735262"/>
          </a:xfrm>
          <a:prstGeom prst="rect">
            <a:avLst/>
          </a:prstGeom>
          <a:noFill/>
          <a:ln w="9525">
            <a:solidFill>
              <a:schemeClr val="tx1"/>
            </a:solidFill>
            <a:miter lim="800000"/>
            <a:headEnd/>
            <a:tailEnd/>
          </a:ln>
          <a:effectLst/>
        </p:spPr>
        <p:txBody>
          <a:bodyPr wrap="none" anchor="ctr"/>
          <a:lstStyle/>
          <a:p>
            <a:pPr algn="ctr">
              <a:defRPr/>
            </a:pPr>
            <a:r>
              <a:rPr lang="it-IT" sz="2000" dirty="0"/>
              <a:t>concorre alla formazione del reddito imponibile </a:t>
            </a:r>
          </a:p>
          <a:p>
            <a:pPr algn="ctr">
              <a:defRPr/>
            </a:pPr>
            <a:r>
              <a:rPr lang="it-IT" sz="2000" dirty="0">
                <a:solidFill>
                  <a:srgbClr val="FF0000"/>
                </a:solidFill>
              </a:rPr>
              <a:t>la differenza tra</a:t>
            </a:r>
          </a:p>
          <a:p>
            <a:pPr algn="ctr">
              <a:defRPr/>
            </a:pPr>
            <a:r>
              <a:rPr lang="it-IT" sz="2000" dirty="0">
                <a:solidFill>
                  <a:srgbClr val="FF0000"/>
                </a:solidFill>
              </a:rPr>
              <a:t> la </a:t>
            </a:r>
            <a:r>
              <a:rPr lang="it-IT" sz="2000" u="sng" dirty="0">
                <a:solidFill>
                  <a:srgbClr val="FF0000"/>
                </a:solidFill>
                <a:effectLst>
                  <a:outerShdw blurRad="38100" dist="38100" dir="2700000" algn="tl">
                    <a:srgbClr val="C0C0C0"/>
                  </a:outerShdw>
                </a:effectLst>
              </a:rPr>
              <a:t>rendita catastale</a:t>
            </a:r>
            <a:r>
              <a:rPr lang="it-IT" sz="2000" dirty="0">
                <a:solidFill>
                  <a:srgbClr val="FF0000"/>
                </a:solidFill>
              </a:rPr>
              <a:t> del fabbricato</a:t>
            </a:r>
          </a:p>
          <a:p>
            <a:pPr algn="ctr">
              <a:defRPr/>
            </a:pPr>
            <a:r>
              <a:rPr lang="it-IT" sz="2000" dirty="0">
                <a:solidFill>
                  <a:srgbClr val="FF0000"/>
                </a:solidFill>
              </a:rPr>
              <a:t> e quanto corrisposto per il </a:t>
            </a:r>
          </a:p>
          <a:p>
            <a:pPr algn="ctr">
              <a:defRPr/>
            </a:pPr>
            <a:r>
              <a:rPr lang="it-IT" sz="2000" dirty="0">
                <a:solidFill>
                  <a:srgbClr val="FF0000"/>
                </a:solidFill>
              </a:rPr>
              <a:t>godimento del fabbricato stesso</a:t>
            </a:r>
          </a:p>
          <a:p>
            <a:pPr algn="ctr">
              <a:defRPr/>
            </a:pPr>
            <a:endParaRPr lang="it-IT" sz="2000" dirty="0">
              <a:solidFill>
                <a:srgbClr val="FF0000"/>
              </a:solidFill>
            </a:endParaRPr>
          </a:p>
          <a:p>
            <a:pPr algn="ctr">
              <a:defRPr/>
            </a:pPr>
            <a:r>
              <a:rPr lang="it-IT" sz="2000" dirty="0"/>
              <a:t>Qualora sia previsto l’obbligo di dimora, (es. custode) </a:t>
            </a:r>
          </a:p>
          <a:p>
            <a:pPr algn="ctr">
              <a:defRPr/>
            </a:pPr>
            <a:r>
              <a:rPr lang="it-IT" sz="2000" dirty="0"/>
              <a:t>l’imponibile si assume al 30 %</a:t>
            </a:r>
          </a:p>
        </p:txBody>
      </p:sp>
    </p:spTree>
    <p:extLst>
      <p:ext uri="{BB962C8B-B14F-4D97-AF65-F5344CB8AC3E}">
        <p14:creationId xmlns:p14="http://schemas.microsoft.com/office/powerpoint/2010/main" val="191651834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3"/>
          <p:cNvSpPr txBox="1">
            <a:spLocks noChangeArrowheads="1"/>
          </p:cNvSpPr>
          <p:nvPr/>
        </p:nvSpPr>
        <p:spPr bwMode="auto">
          <a:xfrm>
            <a:off x="2063751" y="1916114"/>
            <a:ext cx="8208963" cy="52863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it-IT" altLang="it-IT" sz="2800" b="1" dirty="0">
                <a:latin typeface="Calibri "/>
              </a:rPr>
              <a:t>Fabbricati</a:t>
            </a:r>
          </a:p>
        </p:txBody>
      </p:sp>
      <p:sp>
        <p:nvSpPr>
          <p:cNvPr id="57347" name="Rectangle 4"/>
          <p:cNvSpPr>
            <a:spLocks noChangeArrowheads="1"/>
          </p:cNvSpPr>
          <p:nvPr/>
        </p:nvSpPr>
        <p:spPr bwMode="auto">
          <a:xfrm>
            <a:off x="1524000" y="3048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it-IT" altLang="it-IT" sz="4400">
              <a:solidFill>
                <a:schemeClr val="tx2"/>
              </a:solidFill>
            </a:endParaRPr>
          </a:p>
        </p:txBody>
      </p:sp>
      <p:sp>
        <p:nvSpPr>
          <p:cNvPr id="57348" name="Rectangle 5"/>
          <p:cNvSpPr>
            <a:spLocks noChangeArrowheads="1"/>
          </p:cNvSpPr>
          <p:nvPr/>
        </p:nvSpPr>
        <p:spPr bwMode="auto">
          <a:xfrm>
            <a:off x="1919289" y="404813"/>
            <a:ext cx="8353425" cy="7921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it-IT" sz="2400" b="1" dirty="0">
                <a:solidFill>
                  <a:schemeClr val="tx2"/>
                </a:solidFill>
                <a:latin typeface="+mn-lt"/>
              </a:rPr>
              <a:t>FRINGE BENEFIT </a:t>
            </a:r>
            <a:r>
              <a:rPr lang="it-IT" altLang="it-IT" sz="2400" b="1" i="1" dirty="0">
                <a:solidFill>
                  <a:schemeClr val="tx2"/>
                </a:solidFill>
                <a:latin typeface="+mn-lt"/>
              </a:rPr>
              <a:t>a determinazione forfetaria</a:t>
            </a:r>
          </a:p>
        </p:txBody>
      </p:sp>
      <p:sp>
        <p:nvSpPr>
          <p:cNvPr id="242694" name="Text Box 6"/>
          <p:cNvSpPr txBox="1">
            <a:spLocks noChangeArrowheads="1"/>
          </p:cNvSpPr>
          <p:nvPr/>
        </p:nvSpPr>
        <p:spPr bwMode="auto">
          <a:xfrm rot="10800000" flipV="1">
            <a:off x="1992314" y="1341438"/>
            <a:ext cx="3602037" cy="366712"/>
          </a:xfrm>
          <a:prstGeom prst="rect">
            <a:avLst/>
          </a:prstGeom>
          <a:noFill/>
          <a:ln w="9525">
            <a:noFill/>
            <a:miter lim="800000"/>
            <a:headEnd/>
            <a:tailEnd/>
          </a:ln>
          <a:effectLst/>
        </p:spPr>
        <p:txBody>
          <a:bodyPr>
            <a:spAutoFit/>
          </a:bodyPr>
          <a:lstStyle/>
          <a:p>
            <a:pPr>
              <a:defRPr/>
            </a:pPr>
            <a:r>
              <a:rPr lang="it-IT" b="1" dirty="0">
                <a:effectLst>
                  <a:outerShdw blurRad="38100" dist="38100" dir="2700000" algn="tl">
                    <a:srgbClr val="C0C0C0"/>
                  </a:outerShdw>
                </a:effectLst>
                <a:latin typeface="Calibri "/>
              </a:rPr>
              <a:t>Art. 51, comma 4, lettera c)</a:t>
            </a:r>
          </a:p>
        </p:txBody>
      </p:sp>
      <p:sp>
        <p:nvSpPr>
          <p:cNvPr id="57350" name="AutoShape 7"/>
          <p:cNvSpPr>
            <a:spLocks noChangeArrowheads="1"/>
          </p:cNvSpPr>
          <p:nvPr/>
        </p:nvSpPr>
        <p:spPr bwMode="auto">
          <a:xfrm>
            <a:off x="5519738" y="2565400"/>
            <a:ext cx="863600" cy="863600"/>
          </a:xfrm>
          <a:prstGeom prst="downArrow">
            <a:avLst>
              <a:gd name="adj1" fmla="val 50000"/>
              <a:gd name="adj2" fmla="val 25000"/>
            </a:avLst>
          </a:prstGeom>
          <a:solidFill>
            <a:srgbClr val="FFFF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
        <p:nvSpPr>
          <p:cNvPr id="242696" name="Rectangle 8"/>
          <p:cNvSpPr>
            <a:spLocks noChangeArrowheads="1"/>
          </p:cNvSpPr>
          <p:nvPr/>
        </p:nvSpPr>
        <p:spPr bwMode="auto">
          <a:xfrm>
            <a:off x="1774826" y="3500439"/>
            <a:ext cx="8569325" cy="3140075"/>
          </a:xfrm>
          <a:prstGeom prst="rect">
            <a:avLst/>
          </a:prstGeom>
          <a:noFill/>
          <a:ln w="9525">
            <a:solidFill>
              <a:schemeClr val="tx1"/>
            </a:solidFill>
            <a:miter lim="800000"/>
            <a:headEnd/>
            <a:tailEnd/>
          </a:ln>
          <a:effectLst/>
        </p:spPr>
        <p:txBody>
          <a:bodyPr wrap="none" anchor="ctr"/>
          <a:lstStyle/>
          <a:p>
            <a:pPr algn="ctr">
              <a:defRPr/>
            </a:pPr>
            <a:r>
              <a:rPr lang="it-IT" b="1" u="sng" dirty="0">
                <a:solidFill>
                  <a:srgbClr val="FF0000"/>
                </a:solidFill>
                <a:effectLst>
                  <a:outerShdw blurRad="38100" dist="38100" dir="2700000" algn="tl">
                    <a:srgbClr val="C0C0C0"/>
                  </a:outerShdw>
                </a:effectLst>
                <a:latin typeface="Arial" charset="0"/>
              </a:rPr>
              <a:t> </a:t>
            </a:r>
          </a:p>
          <a:p>
            <a:pPr algn="ctr">
              <a:defRPr/>
            </a:pPr>
            <a:endParaRPr lang="it-IT" sz="1600" b="1" u="sng" dirty="0">
              <a:solidFill>
                <a:srgbClr val="FF0000"/>
              </a:solidFill>
              <a:effectLst>
                <a:outerShdw blurRad="38100" dist="38100" dir="2700000" algn="tl">
                  <a:srgbClr val="C0C0C0"/>
                </a:outerShdw>
              </a:effectLst>
              <a:latin typeface="Arial" charset="0"/>
            </a:endParaRPr>
          </a:p>
          <a:p>
            <a:pPr algn="ctr">
              <a:defRPr/>
            </a:pPr>
            <a:r>
              <a:rPr lang="it-IT" sz="2800" dirty="0">
                <a:effectLst>
                  <a:outerShdw blurRad="38100" dist="38100" dir="2700000" algn="tl">
                    <a:srgbClr val="C0C0C0"/>
                  </a:outerShdw>
                </a:effectLst>
              </a:rPr>
              <a:t>Per calcolare l’imponibile si prende:</a:t>
            </a:r>
          </a:p>
          <a:p>
            <a:pPr algn="ctr">
              <a:defRPr/>
            </a:pPr>
            <a:r>
              <a:rPr lang="it-IT" sz="2800" dirty="0">
                <a:effectLst>
                  <a:outerShdw blurRad="38100" dist="38100" dir="2700000" algn="tl">
                    <a:srgbClr val="C0C0C0"/>
                  </a:outerShdw>
                </a:effectLst>
              </a:rPr>
              <a:t> La rendita catastale </a:t>
            </a:r>
          </a:p>
          <a:p>
            <a:pPr algn="ctr">
              <a:defRPr/>
            </a:pPr>
            <a:r>
              <a:rPr lang="it-IT" sz="2800" dirty="0">
                <a:effectLst>
                  <a:outerShdw blurRad="38100" dist="38100" dir="2700000" algn="tl">
                    <a:srgbClr val="C0C0C0"/>
                  </a:outerShdw>
                </a:effectLst>
              </a:rPr>
              <a:t>+  </a:t>
            </a:r>
          </a:p>
          <a:p>
            <a:pPr algn="ctr">
              <a:defRPr/>
            </a:pPr>
            <a:r>
              <a:rPr lang="it-IT" sz="2800" dirty="0">
                <a:effectLst>
                  <a:outerShdw blurRad="38100" dist="38100" dir="2700000" algn="tl">
                    <a:srgbClr val="C0C0C0"/>
                  </a:outerShdw>
                </a:effectLst>
              </a:rPr>
              <a:t>Spese inerenti </a:t>
            </a:r>
          </a:p>
          <a:p>
            <a:pPr algn="ctr">
              <a:defRPr/>
            </a:pPr>
            <a:r>
              <a:rPr lang="it-IT" sz="2800" dirty="0">
                <a:effectLst>
                  <a:outerShdw blurRad="38100" dist="38100" dir="2700000" algn="tl">
                    <a:srgbClr val="C0C0C0"/>
                  </a:outerShdw>
                </a:effectLst>
              </a:rPr>
              <a:t>Non a carico dell’utilizzatore</a:t>
            </a:r>
          </a:p>
          <a:p>
            <a:pPr algn="ctr">
              <a:defRPr/>
            </a:pPr>
            <a:r>
              <a:rPr lang="it-IT" sz="2800" dirty="0">
                <a:effectLst>
                  <a:outerShdw blurRad="38100" dist="38100" dir="2700000" algn="tl">
                    <a:srgbClr val="C0C0C0"/>
                  </a:outerShdw>
                </a:effectLst>
              </a:rPr>
              <a:t> </a:t>
            </a:r>
            <a:r>
              <a:rPr lang="it-IT" sz="2400" dirty="0">
                <a:effectLst>
                  <a:outerShdw blurRad="38100" dist="38100" dir="2700000" algn="tl">
                    <a:srgbClr val="C0C0C0"/>
                  </a:outerShdw>
                </a:effectLst>
              </a:rPr>
              <a:t>(anche le utenze se pagate dall’azienda) </a:t>
            </a:r>
          </a:p>
          <a:p>
            <a:pPr algn="ctr">
              <a:defRPr/>
            </a:pPr>
            <a:endParaRPr lang="it-IT" sz="2800" dirty="0">
              <a:solidFill>
                <a:srgbClr val="FF0000"/>
              </a:solidFill>
              <a:effectLst>
                <a:outerShdw blurRad="38100" dist="38100" dir="2700000" algn="tl">
                  <a:srgbClr val="C0C0C0"/>
                </a:outerShdw>
              </a:effectLst>
            </a:endParaRPr>
          </a:p>
        </p:txBody>
      </p:sp>
    </p:spTree>
    <p:extLst>
      <p:ext uri="{BB962C8B-B14F-4D97-AF65-F5344CB8AC3E}">
        <p14:creationId xmlns:p14="http://schemas.microsoft.com/office/powerpoint/2010/main" val="41483106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1391</TotalTime>
  <Words>9995</Words>
  <Application>Microsoft Office PowerPoint</Application>
  <PresentationFormat>Widescreen</PresentationFormat>
  <Paragraphs>963</Paragraphs>
  <Slides>114</Slides>
  <Notes>1</Notes>
  <HiddenSlides>0</HiddenSlides>
  <MMClips>0</MMClips>
  <ScaleCrop>false</ScaleCrop>
  <HeadingPairs>
    <vt:vector size="6" baseType="variant">
      <vt:variant>
        <vt:lpstr>Caratteri utilizzati</vt:lpstr>
      </vt:variant>
      <vt:variant>
        <vt:i4>14</vt:i4>
      </vt:variant>
      <vt:variant>
        <vt:lpstr>Tema</vt:lpstr>
      </vt:variant>
      <vt:variant>
        <vt:i4>1</vt:i4>
      </vt:variant>
      <vt:variant>
        <vt:lpstr>Titoli diapositive</vt:lpstr>
      </vt:variant>
      <vt:variant>
        <vt:i4>114</vt:i4>
      </vt:variant>
    </vt:vector>
  </HeadingPairs>
  <TitlesOfParts>
    <vt:vector size="129" baseType="lpstr">
      <vt:lpstr>Arial Unicode MS</vt:lpstr>
      <vt:lpstr>Arial</vt:lpstr>
      <vt:lpstr>Arial Narrow</vt:lpstr>
      <vt:lpstr>Book Antiqua</vt:lpstr>
      <vt:lpstr>Calibr </vt:lpstr>
      <vt:lpstr>Calibri</vt:lpstr>
      <vt:lpstr>Calibri </vt:lpstr>
      <vt:lpstr>cALIBRI    </vt:lpstr>
      <vt:lpstr>Calibri Light</vt:lpstr>
      <vt:lpstr>Tahoma</vt:lpstr>
      <vt:lpstr>Times New Roman</vt:lpstr>
      <vt:lpstr>Verdana</vt:lpstr>
      <vt:lpstr>Webdings</vt:lpstr>
      <vt:lpstr>Wingdings</vt:lpstr>
      <vt:lpstr>Tema di Office</vt:lpstr>
      <vt:lpstr>Welfare e fringe benefits</vt:lpstr>
      <vt:lpstr>Definizione</vt:lpstr>
      <vt:lpstr>Presentazione standard di PowerPoint</vt:lpstr>
      <vt:lpstr>Welfare State</vt:lpstr>
      <vt:lpstr>Welfare aziendale</vt:lpstr>
      <vt:lpstr>Le condizioni che agevolano e ostacolano il welfare in azienda  </vt:lpstr>
      <vt:lpstr>Welfare aziendale: i vantaggi</vt:lpstr>
      <vt:lpstr>Welfare aziendale: gli ostacoli</vt:lpstr>
      <vt:lpstr>Welfare aziendale: divisione</vt:lpstr>
      <vt:lpstr>Welfare aziendale: divisione</vt:lpstr>
      <vt:lpstr>Welfare aziendale</vt:lpstr>
      <vt:lpstr>Welfare contrattuale</vt:lpstr>
      <vt:lpstr>Work-life balance</vt:lpstr>
      <vt:lpstr>Work-life balance</vt:lpstr>
      <vt:lpstr>Conciliazione vita-lavoro</vt:lpstr>
      <vt:lpstr>Vantaggi del Welfare aziendale</vt:lpstr>
      <vt:lpstr>La correlazione tra redditività  e produttività aziendale e i vantaggi fiscali  </vt:lpstr>
      <vt:lpstr>La correlazione tra redditività  e produttività aziendale e i vantaggi fiscali  </vt:lpstr>
      <vt:lpstr>Welfare aziendale. Riassunto degli obiettivi</vt:lpstr>
      <vt:lpstr>Le reti di welfare aziendale e territoriale  </vt:lpstr>
      <vt:lpstr>Rete d’impresa. Definizioni</vt:lpstr>
      <vt:lpstr>Le 4 fasi del progetto Welfare</vt:lpstr>
      <vt:lpstr>Presentazione standard di PowerPoint</vt:lpstr>
      <vt:lpstr>Declinazioni del welfare</vt:lpstr>
      <vt:lpstr>Modelli e piani di welfare aziendale</vt:lpstr>
      <vt:lpstr>La fase dell'implementazione: il regolamento e la piattaforma  </vt:lpstr>
      <vt:lpstr>Analisi delle caratteristiche della popolazione aziendale e delle loro esigenze di welfare </vt:lpstr>
      <vt:lpstr>Analisi delle caratteristiche della popolazione aziendale e delle loro esigenze di welfare</vt:lpstr>
      <vt:lpstr>Analisi delle caratteristiche della popolazione aziendale e delle loro esigenze di welfare</vt:lpstr>
      <vt:lpstr>Analisi delle caratteristiche della popolazione aziendale e delle loro esigenze di welfare</vt:lpstr>
      <vt:lpstr>Analisi delle caratteristiche della popolazione aziendale e delle loro esigenze di welfare</vt:lpstr>
      <vt:lpstr>Tipologie di incentivi  e benefits complementari ai sistemi di remunerazione tradizionali  </vt:lpstr>
      <vt:lpstr>Tipologie di incentivi  e benefits complementari ai sistemi di remunerazione tradizionali  </vt:lpstr>
      <vt:lpstr>Welfare nelle PMI</vt:lpstr>
      <vt:lpstr>Relazione tra welfare aziendale e fringe benefits</vt:lpstr>
      <vt:lpstr>Introduzione al concetto di retribuzione in natura (fringe benefits)</vt:lpstr>
      <vt:lpstr> REDDITI DI LAVORO DIPENDENTE DPR 917/1986 - TUIR</vt:lpstr>
      <vt:lpstr> Redditi di lavoro dipendente </vt:lpstr>
      <vt:lpstr>Presentazione standard di PowerPoint</vt:lpstr>
      <vt:lpstr>Redditi di lavoro dipendente </vt:lpstr>
      <vt:lpstr>Presentazione standard di PowerPoint</vt:lpstr>
      <vt:lpstr>Circ. AE n.5/2018</vt:lpstr>
      <vt:lpstr>Elenco eccezioni art.51, comma 2 (e 3)</vt:lpstr>
      <vt:lpstr>Segue: eccezioni</vt:lpstr>
      <vt:lpstr>Segue: eccezioni</vt:lpstr>
      <vt:lpstr>Segue: eccezioni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Non concorrono a formare il reddito: </vt:lpstr>
      <vt:lpstr>                         Non concorrono a formare il reddito:  articolo 51, comma 2, lett. c)                                                                                    Le regole in materia di somministrazione vitto, prestazioni e indennità sostitutive valgono solo se dirette alla generalità o a categorie di dipendenti ?</vt:lpstr>
      <vt:lpstr>Presentazione standard di PowerPoint</vt:lpstr>
      <vt:lpstr>Presentazione standard di PowerPoint</vt:lpstr>
      <vt:lpstr>Presentazione standard di PowerPoint</vt:lpstr>
      <vt:lpstr>Non concorrono a formare il reddito: </vt:lpstr>
      <vt:lpstr>Presentazione standard di PowerPoint</vt:lpstr>
      <vt:lpstr>Non concorrono a formare il reddito:</vt:lpstr>
      <vt:lpstr>(Nuova) lettera d-bis </vt:lpstr>
      <vt:lpstr>Presentazione standard di PowerPoint</vt:lpstr>
      <vt:lpstr>Presentazione standard di PowerPoint</vt:lpstr>
      <vt:lpstr>Oneri di utilità sociale - lettera f) </vt:lpstr>
      <vt:lpstr>Legge di Bilancio 2017</vt:lpstr>
      <vt:lpstr>Significato di  «adempimento di un obbligo negoziale»</vt:lpstr>
      <vt:lpstr>Presentazione standard di PowerPoint</vt:lpstr>
      <vt:lpstr>Oneri di utilità sociale lettera f). </vt:lpstr>
      <vt:lpstr>Presentazione standard di PowerPoint</vt:lpstr>
      <vt:lpstr>Servizi infanzia e borse di studio lettera f-bis)</vt:lpstr>
      <vt:lpstr>Servizi all’infanzia lettera f-bis). </vt:lpstr>
      <vt:lpstr>Presentazione standard di PowerPoint</vt:lpstr>
      <vt:lpstr>Servizi alle persone non autosufficienti lettera f-ter). </vt:lpstr>
      <vt:lpstr>Contributi e premi per il rischio non autosufficienza (f-quater)</vt:lpstr>
      <vt:lpstr>Relazioni tra f), f-bis) e f-ter) e f)quater</vt:lpstr>
      <vt:lpstr>Presentazione standard di PowerPoint</vt:lpstr>
      <vt:lpstr>Presentazione standard di PowerPoint</vt:lpstr>
      <vt:lpstr>Presentazione standard di PowerPoint</vt:lpstr>
      <vt:lpstr>Presentazione standard di PowerPoint</vt:lpstr>
      <vt:lpstr>articolo 51, comma 2, lett. g)</vt:lpstr>
      <vt:lpstr>articolo 51, comma 2, lett. g)  Legge 205/2017</vt:lpstr>
      <vt:lpstr>Presentazione standard di PowerPoint</vt:lpstr>
      <vt:lpstr>Presentazione standard di PowerPoint</vt:lpstr>
      <vt:lpstr>Presentazione standard di PowerPoint</vt:lpstr>
      <vt:lpstr>FRINGE BENEFITS art. 51, comma 3 TUIR</vt:lpstr>
      <vt:lpstr>FRINGE BENEFITS art. 51, comma 3 TUIR</vt:lpstr>
      <vt:lpstr>FRINGE BENEFITS art. 51, comma 3 TUIR</vt:lpstr>
      <vt:lpstr>FRINGE BENEFITS art. 51, comma 3 TUIR</vt:lpstr>
      <vt:lpstr>FRINGE BENEFITS art. 51, comma 3 TUIR</vt:lpstr>
      <vt:lpstr>FRINGE BENEFITS art. 51, comma 4 TUIR</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Benefits a determinazione forfettaria e conversione premi di risultato</vt:lpstr>
      <vt:lpstr>Presentazione standard di PowerPoint</vt:lpstr>
      <vt:lpstr>Welfare, benefits  e detassazione</vt:lpstr>
      <vt:lpstr>La partecipazione dei lavoratori ai risultati di impresa </vt:lpstr>
      <vt:lpstr>La partecipazione dei lavoratori ai risultati di impresa </vt:lpstr>
      <vt:lpstr>Il nuovo comma 3-bis</vt:lpstr>
      <vt:lpstr>Welfare e premi di risultato</vt:lpstr>
      <vt:lpstr>Presentazione standard di PowerPoint</vt:lpstr>
      <vt:lpstr>Interpelli D.R.E Lombardia</vt:lpstr>
      <vt:lpstr>Circ. n.5/2018 AE</vt:lpstr>
      <vt:lpstr>Interpello n.143/2018</vt:lpstr>
      <vt:lpstr>Risoluzione AE n.10/2019 (2018)</vt:lpstr>
      <vt:lpstr>Risoluzione AE n.10/2019 (2018)</vt:lpstr>
      <vt:lpstr>Risoluzione AE n.10/2019 (2018)</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Antonella Rvva</dc:creator>
  <cp:lastModifiedBy>cinzia</cp:lastModifiedBy>
  <cp:revision>144</cp:revision>
  <dcterms:created xsi:type="dcterms:W3CDTF">2017-05-04T18:58:47Z</dcterms:created>
  <dcterms:modified xsi:type="dcterms:W3CDTF">2019-05-22T12:41:51Z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318114756</vt:i4>
  </property>
  <property fmtid="{D5CDD505-2E9C-101B-9397-08002B2CF9AE}" pid="3" name="_NewReviewCycle">
    <vt:lpwstr/>
  </property>
  <property fmtid="{D5CDD505-2E9C-101B-9397-08002B2CF9AE}" pid="4" name="_EmailSubject">
    <vt:lpwstr>slides Catania </vt:lpwstr>
  </property>
  <property fmtid="{D5CDD505-2E9C-101B-9397-08002B2CF9AE}" pid="5" name="_AuthorEmail">
    <vt:lpwstr>c.brunazzo@studiogabellini.it</vt:lpwstr>
  </property>
  <property fmtid="{D5CDD505-2E9C-101B-9397-08002B2CF9AE}" pid="6" name="_AuthorEmailDisplayName">
    <vt:lpwstr>Cinzia Brunazzo</vt:lpwstr>
  </property>
</Properties>
</file>