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60" r:id="rId1"/>
  </p:sldMasterIdLst>
  <p:notesMasterIdLst>
    <p:notesMasterId r:id="rId94"/>
  </p:notesMasterIdLst>
  <p:sldIdLst>
    <p:sldId id="257" r:id="rId2"/>
    <p:sldId id="258" r:id="rId3"/>
    <p:sldId id="259" r:id="rId4"/>
    <p:sldId id="260" r:id="rId5"/>
    <p:sldId id="313" r:id="rId6"/>
    <p:sldId id="314" r:id="rId7"/>
    <p:sldId id="261" r:id="rId8"/>
    <p:sldId id="315" r:id="rId9"/>
    <p:sldId id="316" r:id="rId10"/>
    <p:sldId id="317" r:id="rId11"/>
    <p:sldId id="318" r:id="rId12"/>
    <p:sldId id="319" r:id="rId13"/>
    <p:sldId id="323" r:id="rId14"/>
    <p:sldId id="322" r:id="rId15"/>
    <p:sldId id="321" r:id="rId16"/>
    <p:sldId id="320" r:id="rId17"/>
    <p:sldId id="282" r:id="rId18"/>
    <p:sldId id="324" r:id="rId19"/>
    <p:sldId id="325" r:id="rId20"/>
    <p:sldId id="262" r:id="rId21"/>
    <p:sldId id="329" r:id="rId22"/>
    <p:sldId id="332" r:id="rId23"/>
    <p:sldId id="333" r:id="rId24"/>
    <p:sldId id="331" r:id="rId25"/>
    <p:sldId id="330" r:id="rId26"/>
    <p:sldId id="335" r:id="rId27"/>
    <p:sldId id="336" r:id="rId28"/>
    <p:sldId id="338" r:id="rId29"/>
    <p:sldId id="337" r:id="rId30"/>
    <p:sldId id="342" r:id="rId31"/>
    <p:sldId id="341" r:id="rId32"/>
    <p:sldId id="340" r:id="rId33"/>
    <p:sldId id="339" r:id="rId34"/>
    <p:sldId id="334" r:id="rId35"/>
    <p:sldId id="347" r:id="rId36"/>
    <p:sldId id="346" r:id="rId37"/>
    <p:sldId id="345" r:id="rId38"/>
    <p:sldId id="358" r:id="rId39"/>
    <p:sldId id="344" r:id="rId40"/>
    <p:sldId id="343" r:id="rId41"/>
    <p:sldId id="326" r:id="rId42"/>
    <p:sldId id="352" r:id="rId43"/>
    <p:sldId id="354" r:id="rId44"/>
    <p:sldId id="355" r:id="rId45"/>
    <p:sldId id="356" r:id="rId46"/>
    <p:sldId id="357" r:id="rId47"/>
    <p:sldId id="359" r:id="rId48"/>
    <p:sldId id="360" r:id="rId49"/>
    <p:sldId id="361" r:id="rId50"/>
    <p:sldId id="363" r:id="rId51"/>
    <p:sldId id="367" r:id="rId52"/>
    <p:sldId id="368" r:id="rId53"/>
    <p:sldId id="364" r:id="rId54"/>
    <p:sldId id="366" r:id="rId55"/>
    <p:sldId id="365" r:id="rId56"/>
    <p:sldId id="370" r:id="rId57"/>
    <p:sldId id="369" r:id="rId58"/>
    <p:sldId id="362" r:id="rId59"/>
    <p:sldId id="371" r:id="rId60"/>
    <p:sldId id="372" r:id="rId61"/>
    <p:sldId id="373" r:id="rId62"/>
    <p:sldId id="374" r:id="rId63"/>
    <p:sldId id="375" r:id="rId64"/>
    <p:sldId id="377" r:id="rId65"/>
    <p:sldId id="378" r:id="rId66"/>
    <p:sldId id="379" r:id="rId67"/>
    <p:sldId id="383" r:id="rId68"/>
    <p:sldId id="380" r:id="rId69"/>
    <p:sldId id="381" r:id="rId70"/>
    <p:sldId id="382" r:id="rId71"/>
    <p:sldId id="384" r:id="rId72"/>
    <p:sldId id="385" r:id="rId73"/>
    <p:sldId id="386" r:id="rId74"/>
    <p:sldId id="387" r:id="rId75"/>
    <p:sldId id="388" r:id="rId76"/>
    <p:sldId id="389" r:id="rId77"/>
    <p:sldId id="390" r:id="rId78"/>
    <p:sldId id="393" r:id="rId79"/>
    <p:sldId id="391" r:id="rId80"/>
    <p:sldId id="394" r:id="rId81"/>
    <p:sldId id="395" r:id="rId82"/>
    <p:sldId id="396" r:id="rId83"/>
    <p:sldId id="397" r:id="rId84"/>
    <p:sldId id="398" r:id="rId85"/>
    <p:sldId id="399" r:id="rId86"/>
    <p:sldId id="400" r:id="rId87"/>
    <p:sldId id="401" r:id="rId88"/>
    <p:sldId id="402" r:id="rId89"/>
    <p:sldId id="405" r:id="rId90"/>
    <p:sldId id="404" r:id="rId91"/>
    <p:sldId id="403" r:id="rId92"/>
    <p:sldId id="406" r:id="rId93"/>
  </p:sldIdLst>
  <p:sldSz cx="9144000" cy="6858000" type="screen4x3"/>
  <p:notesSz cx="6797675" cy="9928225"/>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Stile medio 4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8FB837D-C827-4EFA-A057-4D05807E0F7C}" styleName="Stile con tema 1 - Colore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29" autoAdjust="0"/>
  </p:normalViewPr>
  <p:slideViewPr>
    <p:cSldViewPr>
      <p:cViewPr>
        <p:scale>
          <a:sx n="77" d="100"/>
          <a:sy n="77" d="100"/>
        </p:scale>
        <p:origin x="-2520" y="-738"/>
      </p:cViewPr>
      <p:guideLst>
        <p:guide orient="horz" pos="2160"/>
        <p:guide pos="2880"/>
      </p:guideLst>
    </p:cSldViewPr>
  </p:slideViewPr>
  <p:outlineViewPr>
    <p:cViewPr>
      <p:scale>
        <a:sx n="33" d="100"/>
        <a:sy n="33" d="100"/>
      </p:scale>
      <p:origin x="18" y="16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38E282A9-A307-4181-9876-D33735344EB9}" type="datetimeFigureOut">
              <a:rPr lang="it-IT" smtClean="0"/>
              <a:t>16/05/2019</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D3AD3750-D1F1-4080-9040-C463846C1BA0}" type="slidenum">
              <a:rPr lang="it-IT" smtClean="0"/>
              <a:t>‹N›</a:t>
            </a:fld>
            <a:endParaRPr lang="it-IT"/>
          </a:p>
        </p:txBody>
      </p:sp>
    </p:spTree>
    <p:extLst>
      <p:ext uri="{BB962C8B-B14F-4D97-AF65-F5344CB8AC3E}">
        <p14:creationId xmlns:p14="http://schemas.microsoft.com/office/powerpoint/2010/main" val="25520110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1"/>
      </p:bgRef>
    </p:bg>
    <p:spTree>
      <p:nvGrpSpPr>
        <p:cNvPr id="1" name=""/>
        <p:cNvGrpSpPr/>
        <p:nvPr/>
      </p:nvGrpSpPr>
      <p:grpSpPr>
        <a:xfrm>
          <a:off x="0" y="0"/>
          <a:ext cx="0" cy="0"/>
          <a:chOff x="0" y="0"/>
          <a:chExt cx="0" cy="0"/>
        </a:xfrm>
      </p:grpSpPr>
      <p:sp>
        <p:nvSpPr>
          <p:cNvPr id="8" name="Titolo 7"/>
          <p:cNvSpPr>
            <a:spLocks noGrp="1"/>
          </p:cNvSpPr>
          <p:nvPr>
            <p:ph type="ctrTitle"/>
          </p:nvPr>
        </p:nvSpPr>
        <p:spPr>
          <a:xfrm>
            <a:off x="2286000" y="3124200"/>
            <a:ext cx="6172200" cy="1894362"/>
          </a:xfrm>
        </p:spPr>
        <p:txBody>
          <a:bodyPr/>
          <a:lstStyle>
            <a:lvl1pPr>
              <a:defRPr b="1"/>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bwMode="auto">
          <a:xfrm rot="5400000">
            <a:off x="7764621" y="1174097"/>
            <a:ext cx="2286000" cy="381000"/>
          </a:xfrm>
        </p:spPr>
        <p:txBody>
          <a:bodyPr/>
          <a:lstStyle/>
          <a:p>
            <a:fld id="{551037AD-3A14-4795-A00D-135D6030A563}" type="datetime1">
              <a:rPr lang="it-IT" smtClean="0">
                <a:solidFill>
                  <a:srgbClr val="303030"/>
                </a:solidFill>
              </a:rPr>
              <a:pPr/>
              <a:t>16/05/2019</a:t>
            </a:fld>
            <a:endParaRPr lang="it-IT">
              <a:solidFill>
                <a:srgbClr val="303030"/>
              </a:solidFill>
            </a:endParaRPr>
          </a:p>
        </p:txBody>
      </p:sp>
      <p:sp>
        <p:nvSpPr>
          <p:cNvPr id="17" name="Segnaposto piè di pagina 16"/>
          <p:cNvSpPr>
            <a:spLocks noGrp="1"/>
          </p:cNvSpPr>
          <p:nvPr>
            <p:ph type="ftr" sz="quarter" idx="11"/>
          </p:nvPr>
        </p:nvSpPr>
        <p:spPr bwMode="auto">
          <a:xfrm rot="5400000">
            <a:off x="7077269" y="4181669"/>
            <a:ext cx="3657600" cy="384048"/>
          </a:xfrm>
        </p:spPr>
        <p:txBody>
          <a:bodyPr/>
          <a:lstStyle/>
          <a:p>
            <a:endParaRPr lang="it-IT">
              <a:solidFill>
                <a:srgbClr val="303030"/>
              </a:solidFill>
            </a:endParaRPr>
          </a:p>
        </p:txBody>
      </p:sp>
      <p:sp>
        <p:nvSpPr>
          <p:cNvPr id="10" name="Rettango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ttango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Rettango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Rettango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Connettore 1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Connettore 1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Connettore 1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Connettore 1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Connettore 1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Rettango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Oval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Oval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Oval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Oval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Oval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Segnaposto numero diapositiva 28"/>
          <p:cNvSpPr>
            <a:spLocks noGrp="1"/>
          </p:cNvSpPr>
          <p:nvPr>
            <p:ph type="sldNum" sz="quarter" idx="12"/>
          </p:nvPr>
        </p:nvSpPr>
        <p:spPr bwMode="auto">
          <a:xfrm>
            <a:off x="1325544" y="4928702"/>
            <a:ext cx="609600" cy="517524"/>
          </a:xfrm>
        </p:spPr>
        <p:txBody>
          <a:bodyPr/>
          <a:lstStyle/>
          <a:p>
            <a:fld id="{F6848207-CE41-43A6-9076-047AFBCD0A8D}" type="slidenum">
              <a:rPr lang="it-IT" smtClean="0"/>
              <a:pPr/>
              <a:t>‹N›</a:t>
            </a:fld>
            <a:endParaRPr lang="it-IT"/>
          </a:p>
        </p:txBody>
      </p:sp>
    </p:spTree>
    <p:extLst>
      <p:ext uri="{BB962C8B-B14F-4D97-AF65-F5344CB8AC3E}">
        <p14:creationId xmlns:p14="http://schemas.microsoft.com/office/powerpoint/2010/main" val="57009847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259FE42C-8557-4B1E-BCAD-34BB0B0249BF}" type="datetime1">
              <a:rPr lang="it-IT" smtClean="0">
                <a:solidFill>
                  <a:srgbClr val="303030"/>
                </a:solidFill>
              </a:rPr>
              <a:pPr/>
              <a:t>16/05/2019</a:t>
            </a:fld>
            <a:endParaRPr lang="it-IT">
              <a:solidFill>
                <a:srgbClr val="303030"/>
              </a:solidFill>
            </a:endParaRPr>
          </a:p>
        </p:txBody>
      </p:sp>
      <p:sp>
        <p:nvSpPr>
          <p:cNvPr id="5" name="Segnaposto piè di pagina 4"/>
          <p:cNvSpPr>
            <a:spLocks noGrp="1"/>
          </p:cNvSpPr>
          <p:nvPr>
            <p:ph type="ftr" sz="quarter" idx="11"/>
          </p:nvPr>
        </p:nvSpPr>
        <p:spPr/>
        <p:txBody>
          <a:bodyPr/>
          <a:lstStyle/>
          <a:p>
            <a:endParaRPr lang="it-IT">
              <a:solidFill>
                <a:srgbClr val="303030"/>
              </a:solidFill>
            </a:endParaRPr>
          </a:p>
        </p:txBody>
      </p:sp>
      <p:sp>
        <p:nvSpPr>
          <p:cNvPr id="6" name="Segnaposto numero diapositiva 5"/>
          <p:cNvSpPr>
            <a:spLocks noGrp="1"/>
          </p:cNvSpPr>
          <p:nvPr>
            <p:ph type="sldNum" sz="quarter" idx="12"/>
          </p:nvPr>
        </p:nvSpPr>
        <p:spPr/>
        <p:txBody>
          <a:bodyPr/>
          <a:lstStyle/>
          <a:p>
            <a:fld id="{F6848207-CE41-43A6-9076-047AFBCD0A8D}" type="slidenum">
              <a:rPr lang="it-IT" smtClean="0"/>
              <a:pPr/>
              <a:t>‹N›</a:t>
            </a:fld>
            <a:endParaRPr lang="it-IT"/>
          </a:p>
        </p:txBody>
      </p:sp>
    </p:spTree>
    <p:extLst>
      <p:ext uri="{BB962C8B-B14F-4D97-AF65-F5344CB8AC3E}">
        <p14:creationId xmlns:p14="http://schemas.microsoft.com/office/powerpoint/2010/main" val="1533581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676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E7C34C08-097F-4451-BC63-E9C6FDDE6213}" type="datetime1">
              <a:rPr lang="it-IT" smtClean="0">
                <a:solidFill>
                  <a:srgbClr val="303030"/>
                </a:solidFill>
              </a:rPr>
              <a:pPr/>
              <a:t>16/05/2019</a:t>
            </a:fld>
            <a:endParaRPr lang="it-IT">
              <a:solidFill>
                <a:srgbClr val="303030"/>
              </a:solidFill>
            </a:endParaRPr>
          </a:p>
        </p:txBody>
      </p:sp>
      <p:sp>
        <p:nvSpPr>
          <p:cNvPr id="5" name="Segnaposto piè di pagina 4"/>
          <p:cNvSpPr>
            <a:spLocks noGrp="1"/>
          </p:cNvSpPr>
          <p:nvPr>
            <p:ph type="ftr" sz="quarter" idx="11"/>
          </p:nvPr>
        </p:nvSpPr>
        <p:spPr/>
        <p:txBody>
          <a:bodyPr/>
          <a:lstStyle/>
          <a:p>
            <a:endParaRPr lang="it-IT">
              <a:solidFill>
                <a:srgbClr val="303030"/>
              </a:solidFill>
            </a:endParaRPr>
          </a:p>
        </p:txBody>
      </p:sp>
      <p:sp>
        <p:nvSpPr>
          <p:cNvPr id="6" name="Segnaposto numero diapositiva 5"/>
          <p:cNvSpPr>
            <a:spLocks noGrp="1"/>
          </p:cNvSpPr>
          <p:nvPr>
            <p:ph type="sldNum" sz="quarter" idx="12"/>
          </p:nvPr>
        </p:nvSpPr>
        <p:spPr/>
        <p:txBody>
          <a:bodyPr/>
          <a:lstStyle/>
          <a:p>
            <a:fld id="{F6848207-CE41-43A6-9076-047AFBCD0A8D}" type="slidenum">
              <a:rPr lang="it-IT" smtClean="0"/>
              <a:pPr/>
              <a:t>‹N›</a:t>
            </a:fld>
            <a:endParaRPr lang="it-IT"/>
          </a:p>
        </p:txBody>
      </p:sp>
    </p:spTree>
    <p:extLst>
      <p:ext uri="{BB962C8B-B14F-4D97-AF65-F5344CB8AC3E}">
        <p14:creationId xmlns:p14="http://schemas.microsoft.com/office/powerpoint/2010/main" val="4145577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8" name="Segnaposto contenuto 7"/>
          <p:cNvSpPr>
            <a:spLocks noGrp="1"/>
          </p:cNvSpPr>
          <p:nvPr>
            <p:ph sz="quarter" idx="1"/>
          </p:nvPr>
        </p:nvSpPr>
        <p:spPr>
          <a:xfrm>
            <a:off x="457200" y="1600200"/>
            <a:ext cx="7467600" cy="487375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4"/>
          </p:nvPr>
        </p:nvSpPr>
        <p:spPr/>
        <p:txBody>
          <a:bodyPr rtlCol="0"/>
          <a:lstStyle/>
          <a:p>
            <a:fld id="{374026FD-CE8B-4997-8E1E-9AB96DFFA9FC}" type="datetime1">
              <a:rPr lang="it-IT" smtClean="0">
                <a:solidFill>
                  <a:srgbClr val="303030"/>
                </a:solidFill>
              </a:rPr>
              <a:pPr/>
              <a:t>16/05/2019</a:t>
            </a:fld>
            <a:endParaRPr lang="it-IT">
              <a:solidFill>
                <a:srgbClr val="303030"/>
              </a:solidFill>
            </a:endParaRPr>
          </a:p>
        </p:txBody>
      </p:sp>
      <p:sp>
        <p:nvSpPr>
          <p:cNvPr id="9" name="Segnaposto numero diapositiva 8"/>
          <p:cNvSpPr>
            <a:spLocks noGrp="1"/>
          </p:cNvSpPr>
          <p:nvPr>
            <p:ph type="sldNum" sz="quarter" idx="15"/>
          </p:nvPr>
        </p:nvSpPr>
        <p:spPr/>
        <p:txBody>
          <a:bodyPr rtlCol="0"/>
          <a:lstStyle/>
          <a:p>
            <a:fld id="{F6848207-CE41-43A6-9076-047AFBCD0A8D}" type="slidenum">
              <a:rPr lang="it-IT" smtClean="0"/>
              <a:pPr/>
              <a:t>‹N›</a:t>
            </a:fld>
            <a:endParaRPr lang="it-IT"/>
          </a:p>
        </p:txBody>
      </p:sp>
      <p:sp>
        <p:nvSpPr>
          <p:cNvPr id="10" name="Segnaposto piè di pagina 9"/>
          <p:cNvSpPr>
            <a:spLocks noGrp="1"/>
          </p:cNvSpPr>
          <p:nvPr>
            <p:ph type="ftr" sz="quarter" idx="16"/>
          </p:nvPr>
        </p:nvSpPr>
        <p:spPr/>
        <p:txBody>
          <a:bodyPr rtlCol="0"/>
          <a:lstStyle/>
          <a:p>
            <a:endParaRPr lang="it-IT">
              <a:solidFill>
                <a:srgbClr val="303030"/>
              </a:solidFill>
            </a:endParaRPr>
          </a:p>
        </p:txBody>
      </p:sp>
    </p:spTree>
    <p:extLst>
      <p:ext uri="{BB962C8B-B14F-4D97-AF65-F5344CB8AC3E}">
        <p14:creationId xmlns:p14="http://schemas.microsoft.com/office/powerpoint/2010/main" val="3742831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286000" y="2895600"/>
            <a:ext cx="6172200" cy="2053590"/>
          </a:xfrm>
        </p:spPr>
        <p:txBody>
          <a:bodyPr/>
          <a:lstStyle>
            <a:lvl1pPr algn="l">
              <a:buNone/>
              <a:defRPr sz="3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bwMode="auto">
          <a:xfrm rot="5400000">
            <a:off x="7763256" y="1170432"/>
            <a:ext cx="2286000" cy="381000"/>
          </a:xfrm>
        </p:spPr>
        <p:txBody>
          <a:bodyPr/>
          <a:lstStyle/>
          <a:p>
            <a:fld id="{B88E358E-8097-4C78-8A17-BE3A21059C7E}" type="datetime1">
              <a:rPr lang="it-IT" smtClean="0">
                <a:solidFill>
                  <a:srgbClr val="DEDEE0"/>
                </a:solidFill>
              </a:rPr>
              <a:pPr/>
              <a:t>16/05/2019</a:t>
            </a:fld>
            <a:endParaRPr lang="it-IT">
              <a:solidFill>
                <a:srgbClr val="DEDEE0"/>
              </a:solidFill>
            </a:endParaRPr>
          </a:p>
        </p:txBody>
      </p:sp>
      <p:sp>
        <p:nvSpPr>
          <p:cNvPr id="5" name="Segnaposto piè di pagina 4"/>
          <p:cNvSpPr>
            <a:spLocks noGrp="1"/>
          </p:cNvSpPr>
          <p:nvPr>
            <p:ph type="ftr" sz="quarter" idx="11"/>
          </p:nvPr>
        </p:nvSpPr>
        <p:spPr bwMode="auto">
          <a:xfrm rot="5400000">
            <a:off x="7077456" y="4178808"/>
            <a:ext cx="3657600" cy="384048"/>
          </a:xfrm>
        </p:spPr>
        <p:txBody>
          <a:bodyPr/>
          <a:lstStyle/>
          <a:p>
            <a:endParaRPr lang="it-IT">
              <a:solidFill>
                <a:srgbClr val="DEDEE0"/>
              </a:solidFill>
            </a:endParaRPr>
          </a:p>
        </p:txBody>
      </p:sp>
      <p:sp>
        <p:nvSpPr>
          <p:cNvPr id="9" name="Rettango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ttango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ttango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ttango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Connettore 1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Connettore 1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Connettore 1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Connettore 1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Rettango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Oval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Oval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Oval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Oval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Oval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Connettore 1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Segnaposto numero diapositiva 5"/>
          <p:cNvSpPr>
            <a:spLocks noGrp="1"/>
          </p:cNvSpPr>
          <p:nvPr>
            <p:ph type="sldNum" sz="quarter" idx="12"/>
          </p:nvPr>
        </p:nvSpPr>
        <p:spPr bwMode="auto">
          <a:xfrm>
            <a:off x="1340616" y="4928702"/>
            <a:ext cx="609600" cy="517524"/>
          </a:xfrm>
        </p:spPr>
        <p:txBody>
          <a:bodyPr/>
          <a:lstStyle/>
          <a:p>
            <a:fld id="{F6848207-CE41-43A6-9076-047AFBCD0A8D}" type="slidenum">
              <a:rPr lang="it-IT" smtClean="0"/>
              <a:pPr/>
              <a:t>‹N›</a:t>
            </a:fld>
            <a:endParaRPr lang="it-IT"/>
          </a:p>
        </p:txBody>
      </p:sp>
    </p:spTree>
    <p:extLst>
      <p:ext uri="{BB962C8B-B14F-4D97-AF65-F5344CB8AC3E}">
        <p14:creationId xmlns:p14="http://schemas.microsoft.com/office/powerpoint/2010/main" val="47831465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3BB167A0-AB30-4240-9E37-4F7D5A9A64FF}" type="datetime1">
              <a:rPr lang="it-IT" smtClean="0">
                <a:solidFill>
                  <a:srgbClr val="303030"/>
                </a:solidFill>
              </a:rPr>
              <a:pPr/>
              <a:t>16/05/2019</a:t>
            </a:fld>
            <a:endParaRPr lang="it-IT">
              <a:solidFill>
                <a:srgbClr val="303030"/>
              </a:solidFill>
            </a:endParaRPr>
          </a:p>
        </p:txBody>
      </p:sp>
      <p:sp>
        <p:nvSpPr>
          <p:cNvPr id="6" name="Segnaposto piè di pagina 5"/>
          <p:cNvSpPr>
            <a:spLocks noGrp="1"/>
          </p:cNvSpPr>
          <p:nvPr>
            <p:ph type="ftr" sz="quarter" idx="11"/>
          </p:nvPr>
        </p:nvSpPr>
        <p:spPr/>
        <p:txBody>
          <a:bodyPr/>
          <a:lstStyle/>
          <a:p>
            <a:endParaRPr lang="it-IT">
              <a:solidFill>
                <a:srgbClr val="303030"/>
              </a:solidFill>
            </a:endParaRPr>
          </a:p>
        </p:txBody>
      </p:sp>
      <p:sp>
        <p:nvSpPr>
          <p:cNvPr id="7" name="Segnaposto numero diapositiva 6"/>
          <p:cNvSpPr>
            <a:spLocks noGrp="1"/>
          </p:cNvSpPr>
          <p:nvPr>
            <p:ph type="sldNum" sz="quarter" idx="12"/>
          </p:nvPr>
        </p:nvSpPr>
        <p:spPr/>
        <p:txBody>
          <a:bodyPr/>
          <a:lstStyle/>
          <a:p>
            <a:fld id="{F6848207-CE41-43A6-9076-047AFBCD0A8D}" type="slidenum">
              <a:rPr lang="it-IT" smtClean="0"/>
              <a:pPr/>
              <a:t>‹N›</a:t>
            </a:fld>
            <a:endParaRPr lang="it-IT"/>
          </a:p>
        </p:txBody>
      </p:sp>
      <p:sp>
        <p:nvSpPr>
          <p:cNvPr id="9" name="Segnaposto contenuto 8"/>
          <p:cNvSpPr>
            <a:spLocks noGrp="1"/>
          </p:cNvSpPr>
          <p:nvPr>
            <p:ph sz="quarter" idx="1"/>
          </p:nvPr>
        </p:nvSpPr>
        <p:spPr>
          <a:xfrm>
            <a:off x="457200"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270248"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extLst>
      <p:ext uri="{BB962C8B-B14F-4D97-AF65-F5344CB8AC3E}">
        <p14:creationId xmlns:p14="http://schemas.microsoft.com/office/powerpoint/2010/main" val="3650113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7543800" cy="1143000"/>
          </a:xfrm>
        </p:spPr>
        <p:txBody>
          <a:bodyPr anchor="b"/>
          <a:lstStyle>
            <a:lvl1pPr>
              <a:defRPr/>
            </a:lvl1pPr>
          </a:lstStyle>
          <a:p>
            <a:r>
              <a:rPr kumimoji="0" lang="it-IT" smtClean="0"/>
              <a:t>Fare clic per modificare lo stile del titolo</a:t>
            </a:r>
            <a:endParaRPr kumimoji="0" lang="en-US"/>
          </a:p>
        </p:txBody>
      </p:sp>
      <p:sp>
        <p:nvSpPr>
          <p:cNvPr id="7" name="Segnaposto data 6"/>
          <p:cNvSpPr>
            <a:spLocks noGrp="1"/>
          </p:cNvSpPr>
          <p:nvPr>
            <p:ph type="dt" sz="half" idx="10"/>
          </p:nvPr>
        </p:nvSpPr>
        <p:spPr/>
        <p:txBody>
          <a:bodyPr/>
          <a:lstStyle/>
          <a:p>
            <a:fld id="{D246359C-8BE3-4231-9751-92AC504BD65C}" type="datetime1">
              <a:rPr lang="it-IT" smtClean="0">
                <a:solidFill>
                  <a:srgbClr val="303030"/>
                </a:solidFill>
              </a:rPr>
              <a:pPr/>
              <a:t>16/05/2019</a:t>
            </a:fld>
            <a:endParaRPr lang="it-IT">
              <a:solidFill>
                <a:srgbClr val="303030"/>
              </a:solidFill>
            </a:endParaRPr>
          </a:p>
        </p:txBody>
      </p:sp>
      <p:sp>
        <p:nvSpPr>
          <p:cNvPr id="8" name="Segnaposto piè di pagina 7"/>
          <p:cNvSpPr>
            <a:spLocks noGrp="1"/>
          </p:cNvSpPr>
          <p:nvPr>
            <p:ph type="ftr" sz="quarter" idx="11"/>
          </p:nvPr>
        </p:nvSpPr>
        <p:spPr/>
        <p:txBody>
          <a:bodyPr/>
          <a:lstStyle/>
          <a:p>
            <a:endParaRPr lang="it-IT">
              <a:solidFill>
                <a:srgbClr val="303030"/>
              </a:solidFill>
            </a:endParaRPr>
          </a:p>
        </p:txBody>
      </p:sp>
      <p:sp>
        <p:nvSpPr>
          <p:cNvPr id="9" name="Segnaposto numero diapositiva 8"/>
          <p:cNvSpPr>
            <a:spLocks noGrp="1"/>
          </p:cNvSpPr>
          <p:nvPr>
            <p:ph type="sldNum" sz="quarter" idx="12"/>
          </p:nvPr>
        </p:nvSpPr>
        <p:spPr/>
        <p:txBody>
          <a:bodyPr/>
          <a:lstStyle/>
          <a:p>
            <a:fld id="{F6848207-CE41-43A6-9076-047AFBCD0A8D}" type="slidenum">
              <a:rPr lang="it-IT" smtClean="0"/>
              <a:pPr/>
              <a:t>‹N›</a:t>
            </a:fld>
            <a:endParaRPr lang="it-IT"/>
          </a:p>
        </p:txBody>
      </p:sp>
      <p:sp>
        <p:nvSpPr>
          <p:cNvPr id="11" name="Segnaposto contenuto 10"/>
          <p:cNvSpPr>
            <a:spLocks noGrp="1"/>
          </p:cNvSpPr>
          <p:nvPr>
            <p:ph sz="quarter" idx="2"/>
          </p:nvPr>
        </p:nvSpPr>
        <p:spPr>
          <a:xfrm>
            <a:off x="457200"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371975"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tes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
        <p:nvSpPr>
          <p:cNvPr id="14" name="Segnaposto tes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Tree>
    <p:extLst>
      <p:ext uri="{BB962C8B-B14F-4D97-AF65-F5344CB8AC3E}">
        <p14:creationId xmlns:p14="http://schemas.microsoft.com/office/powerpoint/2010/main" val="1894970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6" name="Segnaposto data 5"/>
          <p:cNvSpPr>
            <a:spLocks noGrp="1"/>
          </p:cNvSpPr>
          <p:nvPr>
            <p:ph type="dt" sz="half" idx="10"/>
          </p:nvPr>
        </p:nvSpPr>
        <p:spPr/>
        <p:txBody>
          <a:bodyPr rtlCol="0"/>
          <a:lstStyle/>
          <a:p>
            <a:fld id="{12E34771-049D-4729-B89A-311C63652D08}" type="datetime1">
              <a:rPr lang="it-IT" smtClean="0">
                <a:solidFill>
                  <a:srgbClr val="303030"/>
                </a:solidFill>
              </a:rPr>
              <a:pPr/>
              <a:t>16/05/2019</a:t>
            </a:fld>
            <a:endParaRPr lang="it-IT">
              <a:solidFill>
                <a:srgbClr val="303030"/>
              </a:solidFill>
            </a:endParaRPr>
          </a:p>
        </p:txBody>
      </p:sp>
      <p:sp>
        <p:nvSpPr>
          <p:cNvPr id="7" name="Segnaposto numero diapositiva 6"/>
          <p:cNvSpPr>
            <a:spLocks noGrp="1"/>
          </p:cNvSpPr>
          <p:nvPr>
            <p:ph type="sldNum" sz="quarter" idx="11"/>
          </p:nvPr>
        </p:nvSpPr>
        <p:spPr/>
        <p:txBody>
          <a:bodyPr rtlCol="0"/>
          <a:lstStyle/>
          <a:p>
            <a:fld id="{F6848207-CE41-43A6-9076-047AFBCD0A8D}" type="slidenum">
              <a:rPr lang="it-IT" smtClean="0"/>
              <a:pPr/>
              <a:t>‹N›</a:t>
            </a:fld>
            <a:endParaRPr lang="it-IT"/>
          </a:p>
        </p:txBody>
      </p:sp>
      <p:sp>
        <p:nvSpPr>
          <p:cNvPr id="8" name="Segnaposto piè di pagina 7"/>
          <p:cNvSpPr>
            <a:spLocks noGrp="1"/>
          </p:cNvSpPr>
          <p:nvPr>
            <p:ph type="ftr" sz="quarter" idx="12"/>
          </p:nvPr>
        </p:nvSpPr>
        <p:spPr/>
        <p:txBody>
          <a:bodyPr rtlCol="0"/>
          <a:lstStyle/>
          <a:p>
            <a:endParaRPr lang="it-IT">
              <a:solidFill>
                <a:srgbClr val="303030"/>
              </a:solidFill>
            </a:endParaRPr>
          </a:p>
        </p:txBody>
      </p:sp>
    </p:spTree>
    <p:extLst>
      <p:ext uri="{BB962C8B-B14F-4D97-AF65-F5344CB8AC3E}">
        <p14:creationId xmlns:p14="http://schemas.microsoft.com/office/powerpoint/2010/main" val="209890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4698B25-E751-45E0-A6B6-98E7316D9FDF}" type="datetime1">
              <a:rPr lang="it-IT" smtClean="0">
                <a:solidFill>
                  <a:srgbClr val="303030"/>
                </a:solidFill>
              </a:rPr>
              <a:pPr/>
              <a:t>16/05/2019</a:t>
            </a:fld>
            <a:endParaRPr lang="it-IT">
              <a:solidFill>
                <a:srgbClr val="303030"/>
              </a:solidFill>
            </a:endParaRPr>
          </a:p>
        </p:txBody>
      </p:sp>
      <p:sp>
        <p:nvSpPr>
          <p:cNvPr id="3" name="Segnaposto piè di pagina 2"/>
          <p:cNvSpPr>
            <a:spLocks noGrp="1"/>
          </p:cNvSpPr>
          <p:nvPr>
            <p:ph type="ftr" sz="quarter" idx="11"/>
          </p:nvPr>
        </p:nvSpPr>
        <p:spPr/>
        <p:txBody>
          <a:bodyPr/>
          <a:lstStyle/>
          <a:p>
            <a:endParaRPr lang="it-IT">
              <a:solidFill>
                <a:srgbClr val="303030"/>
              </a:solidFill>
            </a:endParaRPr>
          </a:p>
        </p:txBody>
      </p:sp>
      <p:sp>
        <p:nvSpPr>
          <p:cNvPr id="4" name="Segnaposto numero diapositiva 3"/>
          <p:cNvSpPr>
            <a:spLocks noGrp="1"/>
          </p:cNvSpPr>
          <p:nvPr>
            <p:ph type="sldNum" sz="quarter" idx="12"/>
          </p:nvPr>
        </p:nvSpPr>
        <p:spPr/>
        <p:txBody>
          <a:bodyPr/>
          <a:lstStyle/>
          <a:p>
            <a:fld id="{F6848207-CE41-43A6-9076-047AFBCD0A8D}" type="slidenum">
              <a:rPr lang="it-IT" smtClean="0"/>
              <a:pPr/>
              <a:t>‹N›</a:t>
            </a:fld>
            <a:endParaRPr lang="it-IT"/>
          </a:p>
        </p:txBody>
      </p:sp>
    </p:spTree>
    <p:extLst>
      <p:ext uri="{BB962C8B-B14F-4D97-AF65-F5344CB8AC3E}">
        <p14:creationId xmlns:p14="http://schemas.microsoft.com/office/powerpoint/2010/main" val="92656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Tito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Connettore 1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Connettore 1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Connettore 1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Rettango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Connettore 1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Oval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Segnaposto contenuto 17"/>
          <p:cNvSpPr>
            <a:spLocks noGrp="1"/>
          </p:cNvSpPr>
          <p:nvPr>
            <p:ph sz="quarter" idx="1"/>
          </p:nvPr>
        </p:nvSpPr>
        <p:spPr>
          <a:xfrm>
            <a:off x="304800" y="274320"/>
            <a:ext cx="5638800" cy="6327648"/>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1" name="Segnaposto data 20"/>
          <p:cNvSpPr>
            <a:spLocks noGrp="1"/>
          </p:cNvSpPr>
          <p:nvPr>
            <p:ph type="dt" sz="half" idx="14"/>
          </p:nvPr>
        </p:nvSpPr>
        <p:spPr/>
        <p:txBody>
          <a:bodyPr rtlCol="0"/>
          <a:lstStyle/>
          <a:p>
            <a:fld id="{585BD881-9002-4011-8331-8830A84421AD}" type="datetime1">
              <a:rPr lang="it-IT" smtClean="0">
                <a:solidFill>
                  <a:srgbClr val="303030"/>
                </a:solidFill>
              </a:rPr>
              <a:pPr/>
              <a:t>16/05/2019</a:t>
            </a:fld>
            <a:endParaRPr lang="it-IT">
              <a:solidFill>
                <a:srgbClr val="303030"/>
              </a:solidFill>
            </a:endParaRPr>
          </a:p>
        </p:txBody>
      </p:sp>
      <p:sp>
        <p:nvSpPr>
          <p:cNvPr id="22" name="Segnaposto numero diapositiva 21"/>
          <p:cNvSpPr>
            <a:spLocks noGrp="1"/>
          </p:cNvSpPr>
          <p:nvPr>
            <p:ph type="sldNum" sz="quarter" idx="15"/>
          </p:nvPr>
        </p:nvSpPr>
        <p:spPr/>
        <p:txBody>
          <a:bodyPr rtlCol="0"/>
          <a:lstStyle/>
          <a:p>
            <a:fld id="{F6848207-CE41-43A6-9076-047AFBCD0A8D}" type="slidenum">
              <a:rPr lang="it-IT" smtClean="0"/>
              <a:pPr/>
              <a:t>‹N›</a:t>
            </a:fld>
            <a:endParaRPr lang="it-IT"/>
          </a:p>
        </p:txBody>
      </p:sp>
      <p:sp>
        <p:nvSpPr>
          <p:cNvPr id="23" name="Segnaposto piè di pagina 22"/>
          <p:cNvSpPr>
            <a:spLocks noGrp="1"/>
          </p:cNvSpPr>
          <p:nvPr>
            <p:ph type="ftr" sz="quarter" idx="16"/>
          </p:nvPr>
        </p:nvSpPr>
        <p:spPr/>
        <p:txBody>
          <a:bodyPr rtlCol="0"/>
          <a:lstStyle/>
          <a:p>
            <a:endParaRPr lang="it-IT">
              <a:solidFill>
                <a:srgbClr val="303030"/>
              </a:solidFill>
            </a:endParaRPr>
          </a:p>
        </p:txBody>
      </p:sp>
    </p:spTree>
    <p:extLst>
      <p:ext uri="{BB962C8B-B14F-4D97-AF65-F5344CB8AC3E}">
        <p14:creationId xmlns:p14="http://schemas.microsoft.com/office/powerpoint/2010/main" val="4024675355"/>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Connettore 1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Oval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olo 1"/>
          <p:cNvSpPr>
            <a:spLocks noGrp="1"/>
          </p:cNvSpPr>
          <p:nvPr>
            <p:ph type="title"/>
          </p:nvPr>
        </p:nvSpPr>
        <p:spPr>
          <a:xfrm rot="5400000">
            <a:off x="3350133" y="3200400"/>
            <a:ext cx="6309360" cy="457200"/>
          </a:xfrm>
        </p:spPr>
        <p:txBody>
          <a:bodyPr anchor="b"/>
          <a:lstStyle>
            <a:lvl1pPr algn="l">
              <a:buNone/>
              <a:defRPr sz="2000" b="1"/>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10" name="Connettore 1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Rettango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Connettore 1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Connettore 1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Connettore 1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Segnaposto data 16"/>
          <p:cNvSpPr>
            <a:spLocks noGrp="1"/>
          </p:cNvSpPr>
          <p:nvPr>
            <p:ph type="dt" sz="half" idx="10"/>
          </p:nvPr>
        </p:nvSpPr>
        <p:spPr/>
        <p:txBody>
          <a:bodyPr rtlCol="0"/>
          <a:lstStyle/>
          <a:p>
            <a:fld id="{BC0425FA-4BA2-4961-BB73-BD6D6C6A565A}" type="datetime1">
              <a:rPr lang="it-IT" smtClean="0">
                <a:solidFill>
                  <a:srgbClr val="303030"/>
                </a:solidFill>
              </a:rPr>
              <a:pPr/>
              <a:t>16/05/2019</a:t>
            </a:fld>
            <a:endParaRPr lang="it-IT">
              <a:solidFill>
                <a:srgbClr val="303030"/>
              </a:solidFill>
            </a:endParaRPr>
          </a:p>
        </p:txBody>
      </p:sp>
      <p:sp>
        <p:nvSpPr>
          <p:cNvPr id="18" name="Segnaposto numero diapositiva 17"/>
          <p:cNvSpPr>
            <a:spLocks noGrp="1"/>
          </p:cNvSpPr>
          <p:nvPr>
            <p:ph type="sldNum" sz="quarter" idx="11"/>
          </p:nvPr>
        </p:nvSpPr>
        <p:spPr/>
        <p:txBody>
          <a:bodyPr rtlCol="0"/>
          <a:lstStyle/>
          <a:p>
            <a:fld id="{F6848207-CE41-43A6-9076-047AFBCD0A8D}" type="slidenum">
              <a:rPr lang="it-IT" smtClean="0"/>
              <a:pPr/>
              <a:t>‹N›</a:t>
            </a:fld>
            <a:endParaRPr lang="it-IT"/>
          </a:p>
        </p:txBody>
      </p:sp>
      <p:sp>
        <p:nvSpPr>
          <p:cNvPr id="21" name="Segnaposto piè di pagina 20"/>
          <p:cNvSpPr>
            <a:spLocks noGrp="1"/>
          </p:cNvSpPr>
          <p:nvPr>
            <p:ph type="ftr" sz="quarter" idx="12"/>
          </p:nvPr>
        </p:nvSpPr>
        <p:spPr/>
        <p:txBody>
          <a:bodyPr rtlCol="0"/>
          <a:lstStyle/>
          <a:p>
            <a:endParaRPr lang="it-IT">
              <a:solidFill>
                <a:srgbClr val="303030"/>
              </a:solidFill>
            </a:endParaRPr>
          </a:p>
        </p:txBody>
      </p:sp>
    </p:spTree>
    <p:extLst>
      <p:ext uri="{BB962C8B-B14F-4D97-AF65-F5344CB8AC3E}">
        <p14:creationId xmlns:p14="http://schemas.microsoft.com/office/powerpoint/2010/main" val="2572979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ttore 1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Segnaposto titolo 21"/>
          <p:cNvSpPr>
            <a:spLocks noGrp="1"/>
          </p:cNvSpPr>
          <p:nvPr>
            <p:ph type="title"/>
          </p:nvPr>
        </p:nvSpPr>
        <p:spPr>
          <a:xfrm>
            <a:off x="457200" y="274638"/>
            <a:ext cx="7467600" cy="1143000"/>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EE9682F-4A8D-4E1E-BFE6-25788C35BF8B}" type="datetime1">
              <a:rPr lang="it-IT" smtClean="0">
                <a:solidFill>
                  <a:srgbClr val="303030"/>
                </a:solidFill>
              </a:rPr>
              <a:pPr/>
              <a:t>16/05/2019</a:t>
            </a:fld>
            <a:endParaRPr lang="it-IT">
              <a:solidFill>
                <a:srgbClr val="303030"/>
              </a:solidFill>
            </a:endParaRPr>
          </a:p>
        </p:txBody>
      </p:sp>
      <p:sp>
        <p:nvSpPr>
          <p:cNvPr id="3" name="Segnaposto piè di pagina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t-IT">
              <a:solidFill>
                <a:srgbClr val="303030"/>
              </a:solidFill>
            </a:endParaRPr>
          </a:p>
        </p:txBody>
      </p:sp>
      <p:sp>
        <p:nvSpPr>
          <p:cNvPr id="7" name="Connettore 1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Connettore 1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Rettango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Connettore 1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Oval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Segnaposto numero diapos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6848207-CE41-43A6-9076-047AFBCD0A8D}" type="slidenum">
              <a:rPr lang="it-IT" smtClean="0"/>
              <a:pPr/>
              <a:t>‹N›</a:t>
            </a:fld>
            <a:endParaRPr lang="it-IT"/>
          </a:p>
        </p:txBody>
      </p:sp>
    </p:spTree>
    <p:extLst>
      <p:ext uri="{BB962C8B-B14F-4D97-AF65-F5344CB8AC3E}">
        <p14:creationId xmlns:p14="http://schemas.microsoft.com/office/powerpoint/2010/main" val="21358635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PraticaProfessionale"/><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PrincipiRevisione"/><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CoSOReport"/><Relationship Id="rId2" Type="http://schemas.openxmlformats.org/officeDocument/2006/relationships/hyperlink" Target="#conoscenza1"/><Relationship Id="rId1" Type="http://schemas.openxmlformats.org/officeDocument/2006/relationships/slideLayout" Target="../slideLayouts/slideLayout2.xml"/><Relationship Id="rId4" Type="http://schemas.openxmlformats.org/officeDocument/2006/relationships/hyperlink" Target="#altreinfo2b"/></Relationships>
</file>

<file path=ppt/slides/_rels/slide68.xml.rels><?xml version="1.0" encoding="UTF-8" standalone="yes"?>
<Relationships xmlns="http://schemas.openxmlformats.org/package/2006/relationships"><Relationship Id="rId3" Type="http://schemas.openxmlformats.org/officeDocument/2006/relationships/hyperlink" Target="#walkflowcheck"/><Relationship Id="rId7" Type="http://schemas.openxmlformats.org/officeDocument/2006/relationships/hyperlink" Target="#personale7"/><Relationship Id="rId2" Type="http://schemas.openxmlformats.org/officeDocument/2006/relationships/hyperlink" Target="#ciclospesedebiti3"/><Relationship Id="rId1" Type="http://schemas.openxmlformats.org/officeDocument/2006/relationships/slideLayout" Target="../slideLayouts/slideLayout2.xml"/><Relationship Id="rId6" Type="http://schemas.openxmlformats.org/officeDocument/2006/relationships/hyperlink" Target="#fin6"/><Relationship Id="rId5" Type="http://schemas.openxmlformats.org/officeDocument/2006/relationships/hyperlink" Target="#mag5"/><Relationship Id="rId4" Type="http://schemas.openxmlformats.org/officeDocument/2006/relationships/hyperlink" Target="#cricaviecrediti4"/></Relationships>
</file>

<file path=ppt/slides/_rels/slide69.xml.rels><?xml version="1.0" encoding="UTF-8" standalone="yes"?>
<Relationships xmlns="http://schemas.openxmlformats.org/package/2006/relationships"><Relationship Id="rId8" Type="http://schemas.openxmlformats.org/officeDocument/2006/relationships/hyperlink" Target="#patrimonionetto12"/><Relationship Id="rId3" Type="http://schemas.openxmlformats.org/officeDocument/2006/relationships/hyperlink" Target="#immimmat8b"/><Relationship Id="rId7" Type="http://schemas.openxmlformats.org/officeDocument/2006/relationships/hyperlink" Target="#debiti11"/><Relationship Id="rId2" Type="http://schemas.openxmlformats.org/officeDocument/2006/relationships/hyperlink" Target="#immmat8a"/><Relationship Id="rId1" Type="http://schemas.openxmlformats.org/officeDocument/2006/relationships/slideLayout" Target="../slideLayouts/slideLayout2.xml"/><Relationship Id="rId6" Type="http://schemas.openxmlformats.org/officeDocument/2006/relationships/hyperlink" Target="#titepart10"/><Relationship Id="rId5" Type="http://schemas.openxmlformats.org/officeDocument/2006/relationships/hyperlink" Target="#cis9"/><Relationship Id="rId4" Type="http://schemas.openxmlformats.org/officeDocument/2006/relationships/hyperlink" Target="#walkflowcheck"/><Relationship Id="rId9" Type="http://schemas.openxmlformats.org/officeDocument/2006/relationships/hyperlink" Target="#fairv13"/></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8" Type="http://schemas.openxmlformats.org/officeDocument/2006/relationships/hyperlink" Target="#CicloAccordi"/><Relationship Id="rId3" Type="http://schemas.openxmlformats.org/officeDocument/2006/relationships/hyperlink" Target="#CicloOmaggi"/><Relationship Id="rId7" Type="http://schemas.openxmlformats.org/officeDocument/2006/relationships/hyperlink" Target="#CicloProcedimenti"/><Relationship Id="rId2" Type="http://schemas.openxmlformats.org/officeDocument/2006/relationships/hyperlink" Target="#CicloMarketing"/><Relationship Id="rId1" Type="http://schemas.openxmlformats.org/officeDocument/2006/relationships/slideLayout" Target="../slideLayouts/slideLayout2.xml"/><Relationship Id="rId6" Type="http://schemas.openxmlformats.org/officeDocument/2006/relationships/hyperlink" Target="#CicloLiberalit"/><Relationship Id="rId5" Type="http://schemas.openxmlformats.org/officeDocument/2006/relationships/hyperlink" Target="#CicloSponsorizzazioni"/><Relationship Id="rId10" Type="http://schemas.openxmlformats.org/officeDocument/2006/relationships/hyperlink" Target="#CicloAutorizzazioni"/><Relationship Id="rId4" Type="http://schemas.openxmlformats.org/officeDocument/2006/relationships/hyperlink" Target="#CicloConsulenze"/><Relationship Id="rId9" Type="http://schemas.openxmlformats.org/officeDocument/2006/relationships/hyperlink" Target="#CicloPubbAmm"/></Relationships>
</file>

<file path=ppt/slides/_rels/slide71.xml.rels><?xml version="1.0" encoding="UTF-8" standalone="yes"?>
<Relationships xmlns="http://schemas.openxmlformats.org/package/2006/relationships"><Relationship Id="rId3" Type="http://schemas.openxmlformats.org/officeDocument/2006/relationships/hyperlink" Target="#CicloAmbiente"/><Relationship Id="rId2" Type="http://schemas.openxmlformats.org/officeDocument/2006/relationships/hyperlink" Target="#CicloSicurezza"/><Relationship Id="rId1" Type="http://schemas.openxmlformats.org/officeDocument/2006/relationships/slideLayout" Target="../slideLayouts/slideLayout2.xml"/><Relationship Id="rId4" Type="http://schemas.openxmlformats.org/officeDocument/2006/relationships/hyperlink" Target="#CicloContGest"/></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195736" y="476672"/>
            <a:ext cx="6316216" cy="864096"/>
          </a:xfrm>
        </p:spPr>
        <p:txBody>
          <a:bodyPr/>
          <a:lstStyle/>
          <a:p>
            <a:r>
              <a:rPr lang="it-IT" dirty="0" smtClean="0"/>
              <a:t>Palestrina, 17 Maggio 2019</a:t>
            </a:r>
            <a:endParaRPr lang="it-IT" dirty="0"/>
          </a:p>
        </p:txBody>
      </p:sp>
      <p:sp>
        <p:nvSpPr>
          <p:cNvPr id="3" name="Sottotitolo 2"/>
          <p:cNvSpPr>
            <a:spLocks noGrp="1"/>
          </p:cNvSpPr>
          <p:nvPr>
            <p:ph type="subTitle" idx="1"/>
          </p:nvPr>
        </p:nvSpPr>
        <p:spPr>
          <a:xfrm>
            <a:off x="2339752" y="1916832"/>
            <a:ext cx="6172200" cy="3744416"/>
          </a:xfrm>
        </p:spPr>
        <p:txBody>
          <a:bodyPr/>
          <a:lstStyle/>
          <a:p>
            <a:pPr algn="ctr"/>
            <a:r>
              <a:rPr lang="it-IT" dirty="0" smtClean="0"/>
              <a:t>Programma della giornata</a:t>
            </a:r>
          </a:p>
          <a:p>
            <a:pPr algn="ctr"/>
            <a:endParaRPr lang="it-IT" dirty="0" smtClean="0"/>
          </a:p>
          <a:p>
            <a:pPr marL="342900" indent="-342900" algn="just">
              <a:buAutoNum type="arabicPeriod"/>
            </a:pPr>
            <a:r>
              <a:rPr lang="it-IT" dirty="0" smtClean="0"/>
              <a:t>Comunicazione delle carenze nel controllo interno ai responsabili delle attività di </a:t>
            </a:r>
            <a:r>
              <a:rPr lang="it-IT" dirty="0" err="1"/>
              <a:t>g</a:t>
            </a:r>
            <a:r>
              <a:rPr lang="it-IT" dirty="0" err="1" smtClean="0"/>
              <a:t>overnance</a:t>
            </a:r>
            <a:r>
              <a:rPr lang="it-IT" dirty="0" smtClean="0"/>
              <a:t> ed alla direzione e il principio ISA Italia  265; </a:t>
            </a:r>
          </a:p>
          <a:p>
            <a:pPr marL="342900" indent="-342900" algn="just">
              <a:buFont typeface="Wingdings"/>
              <a:buAutoNum type="arabicPeriod"/>
            </a:pPr>
            <a:r>
              <a:rPr lang="it-IT" cap="small" dirty="0"/>
              <a:t>SCIR Brembo: ruoli e </a:t>
            </a:r>
            <a:r>
              <a:rPr lang="it-IT" cap="small" dirty="0" smtClean="0"/>
              <a:t>responsabilità- </a:t>
            </a:r>
            <a:r>
              <a:rPr lang="it-IT" cap="small" dirty="0"/>
              <a:t>Relazioni tra gli enti </a:t>
            </a:r>
            <a:r>
              <a:rPr lang="it-IT" cap="small" dirty="0" smtClean="0"/>
              <a:t>istituzionali</a:t>
            </a:r>
          </a:p>
          <a:p>
            <a:pPr marL="342900" indent="-342900" algn="just">
              <a:buFont typeface="Wingdings"/>
              <a:buAutoNum type="arabicPeriod"/>
            </a:pPr>
            <a:endParaRPr lang="it-IT" altLang="it-IT" sz="100" b="0" cap="small" dirty="0">
              <a:solidFill>
                <a:schemeClr val="tx1"/>
              </a:solidFill>
              <a:latin typeface="Arial" pitchFamily="34" charset="0"/>
              <a:cs typeface="Arial" pitchFamily="34" charset="0"/>
            </a:endParaRPr>
          </a:p>
          <a:p>
            <a:pPr marL="342900" indent="-342900" algn="just">
              <a:buFont typeface="Wingdings"/>
              <a:buAutoNum type="arabicPeriod"/>
            </a:pPr>
            <a:r>
              <a:rPr lang="it-IT" cap="small" dirty="0"/>
              <a:t>ARCHIVIO/DOSSIER delle </a:t>
            </a:r>
            <a:r>
              <a:rPr lang="it-IT" cap="small" dirty="0" smtClean="0"/>
              <a:t>PROCEDURE-</a:t>
            </a:r>
            <a:r>
              <a:rPr lang="it-IT" cap="small" dirty="0"/>
              <a:t/>
            </a:r>
            <a:br>
              <a:rPr lang="it-IT" cap="small" dirty="0"/>
            </a:br>
            <a:r>
              <a:rPr lang="it-IT" cap="small" dirty="0"/>
              <a:t>QUESTIONARI SUL CONTROLLO INTERNO</a:t>
            </a:r>
            <a:endParaRPr lang="it-IT" altLang="it-IT" cap="small" dirty="0"/>
          </a:p>
          <a:p>
            <a:pPr marL="342900" indent="-342900" algn="just">
              <a:buAutoNum type="arabicPeriod"/>
            </a:pPr>
            <a:endParaRPr lang="it-IT" dirty="0" smtClean="0"/>
          </a:p>
        </p:txBody>
      </p:sp>
      <p:pic>
        <p:nvPicPr>
          <p:cNvPr id="5" name="Immagin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332656"/>
            <a:ext cx="1944216" cy="1944216"/>
          </a:xfrm>
          <a:prstGeom prst="rect">
            <a:avLst/>
          </a:prstGeom>
        </p:spPr>
      </p:pic>
      <p:sp>
        <p:nvSpPr>
          <p:cNvPr id="4" name="CasellaDiTesto 3"/>
          <p:cNvSpPr txBox="1"/>
          <p:nvPr/>
        </p:nvSpPr>
        <p:spPr>
          <a:xfrm>
            <a:off x="5197701" y="5949280"/>
            <a:ext cx="3672408" cy="369332"/>
          </a:xfrm>
          <a:prstGeom prst="rect">
            <a:avLst/>
          </a:prstGeom>
          <a:noFill/>
        </p:spPr>
        <p:txBody>
          <a:bodyPr wrap="square" rtlCol="0">
            <a:spAutoFit/>
          </a:bodyPr>
          <a:lstStyle/>
          <a:p>
            <a:r>
              <a:rPr lang="it-IT" b="1" dirty="0">
                <a:solidFill>
                  <a:prstClr val="black">
                    <a:lumMod val="75000"/>
                    <a:lumOff val="25000"/>
                  </a:prstClr>
                </a:solidFill>
              </a:rPr>
              <a:t>Relatore: Dott. Maurizio Cari</a:t>
            </a:r>
          </a:p>
        </p:txBody>
      </p:sp>
      <p:sp>
        <p:nvSpPr>
          <p:cNvPr id="6" name="Segnaposto numero diapositiva 5"/>
          <p:cNvSpPr>
            <a:spLocks noGrp="1"/>
          </p:cNvSpPr>
          <p:nvPr>
            <p:ph type="sldNum" sz="quarter" idx="12"/>
          </p:nvPr>
        </p:nvSpPr>
        <p:spPr/>
        <p:txBody>
          <a:bodyPr/>
          <a:lstStyle/>
          <a:p>
            <a:fld id="{F6848207-CE41-43A6-9076-047AFBCD0A8D}" type="slidenum">
              <a:rPr lang="it-IT" smtClean="0"/>
              <a:pPr/>
              <a:t>1</a:t>
            </a:fld>
            <a:endParaRPr lang="it-IT"/>
          </a:p>
        </p:txBody>
      </p:sp>
    </p:spTree>
    <p:extLst>
      <p:ext uri="{BB962C8B-B14F-4D97-AF65-F5344CB8AC3E}">
        <p14:creationId xmlns:p14="http://schemas.microsoft.com/office/powerpoint/2010/main" val="835517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5292080" y="6414371"/>
            <a:ext cx="3582144" cy="369894"/>
          </a:xfrm>
        </p:spPr>
        <p:txBody>
          <a:bodyPr/>
          <a:lstStyle/>
          <a:p>
            <a:r>
              <a:rPr lang="it-IT" dirty="0" smtClean="0"/>
              <a:t>Relatore Dott. Maurizio Cari</a:t>
            </a:r>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332656"/>
            <a:ext cx="1944216" cy="1944216"/>
          </a:xfrm>
          <a:prstGeom prst="rect">
            <a:avLst/>
          </a:prstGeom>
        </p:spPr>
      </p:pic>
      <p:sp>
        <p:nvSpPr>
          <p:cNvPr id="5" name="Segnaposto numero diapositiva 4"/>
          <p:cNvSpPr>
            <a:spLocks noGrp="1"/>
          </p:cNvSpPr>
          <p:nvPr>
            <p:ph type="sldNum" sz="quarter" idx="12"/>
          </p:nvPr>
        </p:nvSpPr>
        <p:spPr/>
        <p:txBody>
          <a:bodyPr/>
          <a:lstStyle/>
          <a:p>
            <a:fld id="{F6848207-CE41-43A6-9076-047AFBCD0A8D}" type="slidenum">
              <a:rPr lang="it-IT" smtClean="0"/>
              <a:pPr/>
              <a:t>10</a:t>
            </a:fld>
            <a:endParaRPr lang="it-IT" dirty="0"/>
          </a:p>
        </p:txBody>
      </p:sp>
      <p:sp>
        <p:nvSpPr>
          <p:cNvPr id="7" name="Titolo 1"/>
          <p:cNvSpPr>
            <a:spLocks noGrp="1"/>
          </p:cNvSpPr>
          <p:nvPr>
            <p:ph type="ctrTitle"/>
          </p:nvPr>
        </p:nvSpPr>
        <p:spPr>
          <a:xfrm>
            <a:off x="2376872" y="1052736"/>
            <a:ext cx="6172200" cy="941490"/>
          </a:xfrm>
        </p:spPr>
        <p:txBody>
          <a:bodyPr>
            <a:normAutofit/>
          </a:bodyPr>
          <a:lstStyle/>
          <a:p>
            <a:pPr algn="ctr"/>
            <a:r>
              <a:rPr lang="it-IT" sz="2400" dirty="0"/>
              <a:t>Il principio ISA Italia 265</a:t>
            </a:r>
            <a:br>
              <a:rPr lang="it-IT" sz="2400" dirty="0"/>
            </a:br>
            <a:r>
              <a:rPr lang="it-IT" sz="2400" dirty="0">
                <a:solidFill>
                  <a:srgbClr val="FF0000"/>
                </a:solidFill>
              </a:rPr>
              <a:t>Regole</a:t>
            </a:r>
            <a:endParaRPr lang="it-IT" sz="2400" dirty="0"/>
          </a:p>
        </p:txBody>
      </p:sp>
      <p:sp>
        <p:nvSpPr>
          <p:cNvPr id="2" name="Rettangolo 1"/>
          <p:cNvSpPr/>
          <p:nvPr/>
        </p:nvSpPr>
        <p:spPr>
          <a:xfrm>
            <a:off x="2483768" y="2708920"/>
            <a:ext cx="5958408" cy="1477328"/>
          </a:xfrm>
          <a:prstGeom prst="rect">
            <a:avLst/>
          </a:prstGeom>
        </p:spPr>
        <p:txBody>
          <a:bodyPr wrap="square">
            <a:spAutoFit/>
          </a:bodyPr>
          <a:lstStyle/>
          <a:p>
            <a:pPr algn="just"/>
            <a:r>
              <a:rPr lang="it-IT" dirty="0"/>
              <a:t>8. Nel caso in cui il revisore abbia identificato una o più carenze nel controllo interno, </a:t>
            </a:r>
            <a:r>
              <a:rPr lang="it-IT" dirty="0" smtClean="0"/>
              <a:t>egli deve </a:t>
            </a:r>
            <a:r>
              <a:rPr lang="it-IT" dirty="0"/>
              <a:t>stabilire, sulla base del lavoro di revisione svolto, se esse, singolarmente o </a:t>
            </a:r>
            <a:r>
              <a:rPr lang="it-IT" dirty="0" smtClean="0"/>
              <a:t>in combinazione</a:t>
            </a:r>
            <a:r>
              <a:rPr lang="it-IT" dirty="0"/>
              <a:t>, costituiscano carenze significative. (Rif.: </a:t>
            </a:r>
            <a:r>
              <a:rPr lang="it-IT" dirty="0" err="1"/>
              <a:t>Parr</a:t>
            </a:r>
            <a:r>
              <a:rPr lang="it-IT" dirty="0"/>
              <a:t>. A5-A11)</a:t>
            </a:r>
          </a:p>
        </p:txBody>
      </p:sp>
    </p:spTree>
    <p:extLst>
      <p:ext uri="{BB962C8B-B14F-4D97-AF65-F5344CB8AC3E}">
        <p14:creationId xmlns:p14="http://schemas.microsoft.com/office/powerpoint/2010/main" val="20034035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5292080" y="6414371"/>
            <a:ext cx="3582144" cy="369894"/>
          </a:xfrm>
        </p:spPr>
        <p:txBody>
          <a:bodyPr/>
          <a:lstStyle/>
          <a:p>
            <a:r>
              <a:rPr lang="it-IT" dirty="0" smtClean="0"/>
              <a:t>Relatore Dott. Maurizio Cari</a:t>
            </a:r>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332656"/>
            <a:ext cx="1944216" cy="1944216"/>
          </a:xfrm>
          <a:prstGeom prst="rect">
            <a:avLst/>
          </a:prstGeom>
        </p:spPr>
      </p:pic>
      <p:sp>
        <p:nvSpPr>
          <p:cNvPr id="5" name="Segnaposto numero diapositiva 4"/>
          <p:cNvSpPr>
            <a:spLocks noGrp="1"/>
          </p:cNvSpPr>
          <p:nvPr>
            <p:ph type="sldNum" sz="quarter" idx="12"/>
          </p:nvPr>
        </p:nvSpPr>
        <p:spPr/>
        <p:txBody>
          <a:bodyPr/>
          <a:lstStyle/>
          <a:p>
            <a:fld id="{F6848207-CE41-43A6-9076-047AFBCD0A8D}" type="slidenum">
              <a:rPr lang="it-IT" smtClean="0"/>
              <a:pPr/>
              <a:t>11</a:t>
            </a:fld>
            <a:endParaRPr lang="it-IT" dirty="0"/>
          </a:p>
        </p:txBody>
      </p:sp>
      <p:sp>
        <p:nvSpPr>
          <p:cNvPr id="8" name="Titolo 1"/>
          <p:cNvSpPr txBox="1">
            <a:spLocks/>
          </p:cNvSpPr>
          <p:nvPr/>
        </p:nvSpPr>
        <p:spPr>
          <a:xfrm>
            <a:off x="2341984" y="1088740"/>
            <a:ext cx="6172200" cy="792088"/>
          </a:xfrm>
          <a:prstGeom prst="rect">
            <a:avLst/>
          </a:prstGeom>
        </p:spPr>
        <p:txBody>
          <a:bodyPr vert="horz" anchor="b">
            <a:normAutofit fontScale="97500" lnSpcReduction="10000"/>
          </a:bodyPr>
          <a:lstStyle>
            <a:lvl1pPr algn="l" rtl="0" eaLnBrk="1" latinLnBrk="0" hangingPunct="1">
              <a:spcBef>
                <a:spcPct val="0"/>
              </a:spcBef>
              <a:buNone/>
              <a:defRPr kumimoji="0" sz="3000" b="1" kern="1200" cap="small" baseline="0">
                <a:solidFill>
                  <a:schemeClr val="tx2"/>
                </a:solidFill>
                <a:latin typeface="+mj-lt"/>
                <a:ea typeface="+mj-ea"/>
                <a:cs typeface="+mj-cs"/>
              </a:defRPr>
            </a:lvl1pPr>
          </a:lstStyle>
          <a:p>
            <a:pPr algn="ctr"/>
            <a:r>
              <a:rPr lang="it-IT" dirty="0" smtClean="0"/>
              <a:t>Il principio ISA Italia 265</a:t>
            </a:r>
            <a:br>
              <a:rPr lang="it-IT" dirty="0" smtClean="0"/>
            </a:br>
            <a:r>
              <a:rPr lang="it-IT" sz="2000" dirty="0" smtClean="0">
                <a:solidFill>
                  <a:srgbClr val="FF0000"/>
                </a:solidFill>
              </a:rPr>
              <a:t>linee guida ed altro materiale esplicativo</a:t>
            </a:r>
            <a:endParaRPr lang="it-IT" sz="2400" dirty="0"/>
          </a:p>
        </p:txBody>
      </p:sp>
      <p:sp>
        <p:nvSpPr>
          <p:cNvPr id="6" name="Rettangolo 5"/>
          <p:cNvSpPr/>
          <p:nvPr/>
        </p:nvSpPr>
        <p:spPr>
          <a:xfrm>
            <a:off x="2453195" y="2836314"/>
            <a:ext cx="5974432" cy="2308324"/>
          </a:xfrm>
          <a:prstGeom prst="rect">
            <a:avLst/>
          </a:prstGeom>
        </p:spPr>
        <p:txBody>
          <a:bodyPr wrap="square">
            <a:spAutoFit/>
          </a:bodyPr>
          <a:lstStyle/>
          <a:p>
            <a:pPr algn="just"/>
            <a:r>
              <a:rPr lang="it-IT" b="1" dirty="0"/>
              <a:t>A5. </a:t>
            </a:r>
            <a:r>
              <a:rPr lang="it-IT" dirty="0"/>
              <a:t>La significatività di una carenza o di una combinazione di carenze nel controllo interno dipende non solo dal fatto che si sia realmente verificato un errore, ma anche dalla probabilità che un errore possa verificarsi e dalla sua potenziale entità. Pertanto, carenze significative possono esistere anche se il revisore non ha identificato errori nel corso della revisione contabile.</a:t>
            </a:r>
          </a:p>
        </p:txBody>
      </p:sp>
    </p:spTree>
    <p:extLst>
      <p:ext uri="{BB962C8B-B14F-4D97-AF65-F5344CB8AC3E}">
        <p14:creationId xmlns:p14="http://schemas.microsoft.com/office/powerpoint/2010/main" val="36980920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5292080" y="6414371"/>
            <a:ext cx="3582144" cy="369894"/>
          </a:xfrm>
        </p:spPr>
        <p:txBody>
          <a:bodyPr/>
          <a:lstStyle/>
          <a:p>
            <a:r>
              <a:rPr lang="it-IT" dirty="0" smtClean="0"/>
              <a:t>Relatore Dott. Maurizio Cari</a:t>
            </a:r>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332656"/>
            <a:ext cx="1944216" cy="1944216"/>
          </a:xfrm>
          <a:prstGeom prst="rect">
            <a:avLst/>
          </a:prstGeom>
        </p:spPr>
      </p:pic>
      <p:sp>
        <p:nvSpPr>
          <p:cNvPr id="5" name="Segnaposto numero diapositiva 4"/>
          <p:cNvSpPr>
            <a:spLocks noGrp="1"/>
          </p:cNvSpPr>
          <p:nvPr>
            <p:ph type="sldNum" sz="quarter" idx="12"/>
          </p:nvPr>
        </p:nvSpPr>
        <p:spPr/>
        <p:txBody>
          <a:bodyPr/>
          <a:lstStyle/>
          <a:p>
            <a:fld id="{F6848207-CE41-43A6-9076-047AFBCD0A8D}" type="slidenum">
              <a:rPr lang="it-IT" smtClean="0"/>
              <a:pPr/>
              <a:t>12</a:t>
            </a:fld>
            <a:endParaRPr lang="it-IT" dirty="0"/>
          </a:p>
        </p:txBody>
      </p:sp>
      <p:sp>
        <p:nvSpPr>
          <p:cNvPr id="8" name="Titolo 1"/>
          <p:cNvSpPr txBox="1">
            <a:spLocks/>
          </p:cNvSpPr>
          <p:nvPr/>
        </p:nvSpPr>
        <p:spPr>
          <a:xfrm>
            <a:off x="2341984" y="692696"/>
            <a:ext cx="6172200" cy="792088"/>
          </a:xfrm>
          <a:prstGeom prst="rect">
            <a:avLst/>
          </a:prstGeom>
        </p:spPr>
        <p:txBody>
          <a:bodyPr vert="horz" anchor="b">
            <a:normAutofit fontScale="97500" lnSpcReduction="10000"/>
          </a:bodyPr>
          <a:lstStyle>
            <a:lvl1pPr algn="l" rtl="0" eaLnBrk="1" latinLnBrk="0" hangingPunct="1">
              <a:spcBef>
                <a:spcPct val="0"/>
              </a:spcBef>
              <a:buNone/>
              <a:defRPr kumimoji="0" sz="3000" b="1" kern="1200" cap="small" baseline="0">
                <a:solidFill>
                  <a:schemeClr val="tx2"/>
                </a:solidFill>
                <a:latin typeface="+mj-lt"/>
                <a:ea typeface="+mj-ea"/>
                <a:cs typeface="+mj-cs"/>
              </a:defRPr>
            </a:lvl1pPr>
          </a:lstStyle>
          <a:p>
            <a:pPr algn="ctr"/>
            <a:r>
              <a:rPr lang="it-IT" dirty="0" smtClean="0"/>
              <a:t>Il principio ISA Italia 265</a:t>
            </a:r>
            <a:br>
              <a:rPr lang="it-IT" dirty="0" smtClean="0"/>
            </a:br>
            <a:r>
              <a:rPr lang="it-IT" sz="2000" dirty="0" smtClean="0">
                <a:solidFill>
                  <a:srgbClr val="FF0000"/>
                </a:solidFill>
              </a:rPr>
              <a:t>linee guida ed altro materiale esplicativo</a:t>
            </a:r>
            <a:endParaRPr lang="it-IT" sz="2400" dirty="0"/>
          </a:p>
        </p:txBody>
      </p:sp>
      <p:sp>
        <p:nvSpPr>
          <p:cNvPr id="2" name="Rettangolo 1"/>
          <p:cNvSpPr/>
          <p:nvPr/>
        </p:nvSpPr>
        <p:spPr>
          <a:xfrm>
            <a:off x="2323070" y="1628800"/>
            <a:ext cx="6606480" cy="5078313"/>
          </a:xfrm>
          <a:prstGeom prst="rect">
            <a:avLst/>
          </a:prstGeom>
        </p:spPr>
        <p:txBody>
          <a:bodyPr wrap="square">
            <a:spAutoFit/>
          </a:bodyPr>
          <a:lstStyle/>
          <a:p>
            <a:pPr algn="just"/>
            <a:r>
              <a:rPr lang="it-IT" b="1" dirty="0"/>
              <a:t>A6</a:t>
            </a:r>
            <a:r>
              <a:rPr lang="it-IT" dirty="0"/>
              <a:t>. Gli aspetti che il revisore può considerare nello stabilire se una carenza o una combinazione di carenze nel controllo interno costituisce una carenza significativa includono ad esempio:</a:t>
            </a:r>
          </a:p>
          <a:p>
            <a:pPr algn="just"/>
            <a:r>
              <a:rPr lang="it-IT" dirty="0"/>
              <a:t> la probabilità che le carenze portino in futuro ad errori significativi nel bilancio;</a:t>
            </a:r>
          </a:p>
          <a:p>
            <a:pPr algn="just"/>
            <a:r>
              <a:rPr lang="it-IT" dirty="0"/>
              <a:t> la possibilità della relativa attività o passività di essere oggetto di perdita o frode;</a:t>
            </a:r>
          </a:p>
          <a:p>
            <a:pPr algn="just"/>
            <a:r>
              <a:rPr lang="it-IT" dirty="0"/>
              <a:t> la soggettività e la complessità della determinazione di importi stimati, quali le stime contabili del fair </a:t>
            </a:r>
            <a:r>
              <a:rPr lang="it-IT" dirty="0" err="1"/>
              <a:t>value</a:t>
            </a:r>
            <a:r>
              <a:rPr lang="it-IT" dirty="0"/>
              <a:t>;</a:t>
            </a:r>
          </a:p>
          <a:p>
            <a:pPr algn="just"/>
            <a:r>
              <a:rPr lang="it-IT" dirty="0"/>
              <a:t> gli importi di bilancio esposti a tali carenze;</a:t>
            </a:r>
          </a:p>
          <a:p>
            <a:pPr algn="just"/>
            <a:r>
              <a:rPr lang="it-IT" dirty="0"/>
              <a:t> il volume di movimenti che si è registrato o che potrebbe essere registrato nel saldo contabile o nella classe di operazioni esposti alla carenza o alle carenze;</a:t>
            </a:r>
          </a:p>
          <a:p>
            <a:pPr algn="just"/>
            <a:r>
              <a:rPr lang="it-IT" dirty="0"/>
              <a:t> l’importanza dei controlli ai fini del processo di predisposizione dell’informativa finanziaria, ad esempio:</a:t>
            </a:r>
          </a:p>
          <a:p>
            <a:pPr algn="just"/>
            <a:r>
              <a:rPr lang="it-IT" dirty="0"/>
              <a:t>o controlli generali di monitoraggio (quali la supervisione da parte della direzione</a:t>
            </a:r>
            <a:r>
              <a:rPr lang="it-IT" dirty="0" smtClean="0"/>
              <a:t>);</a:t>
            </a:r>
            <a:endParaRPr lang="it-IT" dirty="0"/>
          </a:p>
        </p:txBody>
      </p:sp>
    </p:spTree>
    <p:extLst>
      <p:ext uri="{BB962C8B-B14F-4D97-AF65-F5344CB8AC3E}">
        <p14:creationId xmlns:p14="http://schemas.microsoft.com/office/powerpoint/2010/main" val="27406129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5292080" y="6414371"/>
            <a:ext cx="3582144" cy="369894"/>
          </a:xfrm>
        </p:spPr>
        <p:txBody>
          <a:bodyPr/>
          <a:lstStyle/>
          <a:p>
            <a:r>
              <a:rPr lang="it-IT" dirty="0" smtClean="0"/>
              <a:t>Relatore Dott. Maurizio Cari</a:t>
            </a:r>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332656"/>
            <a:ext cx="1944216" cy="1944216"/>
          </a:xfrm>
          <a:prstGeom prst="rect">
            <a:avLst/>
          </a:prstGeom>
        </p:spPr>
      </p:pic>
      <p:sp>
        <p:nvSpPr>
          <p:cNvPr id="5" name="Segnaposto numero diapositiva 4"/>
          <p:cNvSpPr>
            <a:spLocks noGrp="1"/>
          </p:cNvSpPr>
          <p:nvPr>
            <p:ph type="sldNum" sz="quarter" idx="12"/>
          </p:nvPr>
        </p:nvSpPr>
        <p:spPr/>
        <p:txBody>
          <a:bodyPr/>
          <a:lstStyle/>
          <a:p>
            <a:fld id="{F6848207-CE41-43A6-9076-047AFBCD0A8D}" type="slidenum">
              <a:rPr lang="it-IT" smtClean="0"/>
              <a:pPr/>
              <a:t>13</a:t>
            </a:fld>
            <a:endParaRPr lang="it-IT" dirty="0"/>
          </a:p>
        </p:txBody>
      </p:sp>
      <p:sp>
        <p:nvSpPr>
          <p:cNvPr id="8" name="Titolo 1"/>
          <p:cNvSpPr txBox="1">
            <a:spLocks/>
          </p:cNvSpPr>
          <p:nvPr/>
        </p:nvSpPr>
        <p:spPr>
          <a:xfrm>
            <a:off x="2350514" y="694041"/>
            <a:ext cx="6172200" cy="792088"/>
          </a:xfrm>
          <a:prstGeom prst="rect">
            <a:avLst/>
          </a:prstGeom>
        </p:spPr>
        <p:txBody>
          <a:bodyPr vert="horz" anchor="b">
            <a:normAutofit fontScale="97500" lnSpcReduction="10000"/>
          </a:bodyPr>
          <a:lstStyle>
            <a:lvl1pPr algn="l" rtl="0" eaLnBrk="1" latinLnBrk="0" hangingPunct="1">
              <a:spcBef>
                <a:spcPct val="0"/>
              </a:spcBef>
              <a:buNone/>
              <a:defRPr kumimoji="0" sz="3000" b="1" kern="1200" cap="small" baseline="0">
                <a:solidFill>
                  <a:schemeClr val="tx2"/>
                </a:solidFill>
                <a:latin typeface="+mj-lt"/>
                <a:ea typeface="+mj-ea"/>
                <a:cs typeface="+mj-cs"/>
              </a:defRPr>
            </a:lvl1pPr>
          </a:lstStyle>
          <a:p>
            <a:pPr algn="ctr"/>
            <a:r>
              <a:rPr lang="it-IT" dirty="0" smtClean="0"/>
              <a:t>Il principio ISA Italia 265</a:t>
            </a:r>
            <a:br>
              <a:rPr lang="it-IT" dirty="0" smtClean="0"/>
            </a:br>
            <a:r>
              <a:rPr lang="it-IT" sz="2000" dirty="0" smtClean="0">
                <a:solidFill>
                  <a:srgbClr val="FF0000"/>
                </a:solidFill>
              </a:rPr>
              <a:t>linee guida ed altro materiale esplicativo</a:t>
            </a:r>
            <a:endParaRPr lang="it-IT" sz="2400" dirty="0"/>
          </a:p>
        </p:txBody>
      </p:sp>
      <p:sp>
        <p:nvSpPr>
          <p:cNvPr id="2" name="Rettangolo 1"/>
          <p:cNvSpPr/>
          <p:nvPr/>
        </p:nvSpPr>
        <p:spPr>
          <a:xfrm>
            <a:off x="2294530" y="1844824"/>
            <a:ext cx="6228184" cy="4524315"/>
          </a:xfrm>
          <a:prstGeom prst="rect">
            <a:avLst/>
          </a:prstGeom>
        </p:spPr>
        <p:txBody>
          <a:bodyPr wrap="square">
            <a:spAutoFit/>
          </a:bodyPr>
          <a:lstStyle/>
          <a:p>
            <a:pPr algn="just"/>
            <a:r>
              <a:rPr lang="it-IT" dirty="0"/>
              <a:t>o controlli ai fini della prevenzione ed individuazione di frodi;</a:t>
            </a:r>
          </a:p>
          <a:p>
            <a:pPr algn="just"/>
            <a:r>
              <a:rPr lang="it-IT" dirty="0"/>
              <a:t>o controlli sulla scelta ed applicazione di principi contabili significativi;</a:t>
            </a:r>
          </a:p>
          <a:p>
            <a:pPr algn="just"/>
            <a:r>
              <a:rPr lang="it-IT" dirty="0"/>
              <a:t>o controlli su operazioni significative con parti correlate;</a:t>
            </a:r>
          </a:p>
          <a:p>
            <a:pPr algn="just"/>
            <a:r>
              <a:rPr lang="it-IT" dirty="0"/>
              <a:t>o controlli su operazioni significative che esulano dal normale svolgimento</a:t>
            </a:r>
          </a:p>
          <a:p>
            <a:pPr algn="just"/>
            <a:r>
              <a:rPr lang="it-IT" dirty="0"/>
              <a:t>dell’attività aziendale;</a:t>
            </a:r>
          </a:p>
          <a:p>
            <a:pPr algn="just"/>
            <a:r>
              <a:rPr lang="it-IT" dirty="0"/>
              <a:t>o controlli sul processo di predisposizione dell’informativa finanziaria di fine</a:t>
            </a:r>
          </a:p>
          <a:p>
            <a:pPr algn="just"/>
            <a:r>
              <a:rPr lang="it-IT" dirty="0"/>
              <a:t>esercizio (quali i controlli sulle scritture contabili non ricorrenti);</a:t>
            </a:r>
          </a:p>
          <a:p>
            <a:pPr algn="just"/>
            <a:r>
              <a:rPr lang="it-IT" dirty="0"/>
              <a:t> la causa e la frequenza delle eccezioni individuate a seguito delle carenze nei controlli;</a:t>
            </a:r>
          </a:p>
          <a:p>
            <a:pPr algn="just"/>
            <a:r>
              <a:rPr lang="it-IT" dirty="0"/>
              <a:t> l’interazione della carenza con altre carenze nel controllo interno.</a:t>
            </a:r>
          </a:p>
        </p:txBody>
      </p:sp>
    </p:spTree>
    <p:extLst>
      <p:ext uri="{BB962C8B-B14F-4D97-AF65-F5344CB8AC3E}">
        <p14:creationId xmlns:p14="http://schemas.microsoft.com/office/powerpoint/2010/main" val="16937223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5310336" y="6476726"/>
            <a:ext cx="3582144" cy="369894"/>
          </a:xfrm>
        </p:spPr>
        <p:txBody>
          <a:bodyPr/>
          <a:lstStyle/>
          <a:p>
            <a:r>
              <a:rPr lang="it-IT" dirty="0" smtClean="0"/>
              <a:t>Relatore Dott. Maurizio Cari</a:t>
            </a:r>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332656"/>
            <a:ext cx="1944216" cy="1944216"/>
          </a:xfrm>
          <a:prstGeom prst="rect">
            <a:avLst/>
          </a:prstGeom>
        </p:spPr>
      </p:pic>
      <p:sp>
        <p:nvSpPr>
          <p:cNvPr id="5" name="Segnaposto numero diapositiva 4"/>
          <p:cNvSpPr>
            <a:spLocks noGrp="1"/>
          </p:cNvSpPr>
          <p:nvPr>
            <p:ph type="sldNum" sz="quarter" idx="12"/>
          </p:nvPr>
        </p:nvSpPr>
        <p:spPr/>
        <p:txBody>
          <a:bodyPr/>
          <a:lstStyle/>
          <a:p>
            <a:fld id="{F6848207-CE41-43A6-9076-047AFBCD0A8D}" type="slidenum">
              <a:rPr lang="it-IT" smtClean="0"/>
              <a:pPr/>
              <a:t>14</a:t>
            </a:fld>
            <a:endParaRPr lang="it-IT" dirty="0"/>
          </a:p>
        </p:txBody>
      </p:sp>
      <p:sp>
        <p:nvSpPr>
          <p:cNvPr id="8" name="Titolo 1"/>
          <p:cNvSpPr txBox="1">
            <a:spLocks/>
          </p:cNvSpPr>
          <p:nvPr/>
        </p:nvSpPr>
        <p:spPr>
          <a:xfrm>
            <a:off x="2341984" y="1088740"/>
            <a:ext cx="6172200" cy="792088"/>
          </a:xfrm>
          <a:prstGeom prst="rect">
            <a:avLst/>
          </a:prstGeom>
        </p:spPr>
        <p:txBody>
          <a:bodyPr vert="horz" anchor="b">
            <a:normAutofit fontScale="97500" lnSpcReduction="10000"/>
          </a:bodyPr>
          <a:lstStyle>
            <a:lvl1pPr algn="l" rtl="0" eaLnBrk="1" latinLnBrk="0" hangingPunct="1">
              <a:spcBef>
                <a:spcPct val="0"/>
              </a:spcBef>
              <a:buNone/>
              <a:defRPr kumimoji="0" sz="3000" b="1" kern="1200" cap="small" baseline="0">
                <a:solidFill>
                  <a:schemeClr val="tx2"/>
                </a:solidFill>
                <a:latin typeface="+mj-lt"/>
                <a:ea typeface="+mj-ea"/>
                <a:cs typeface="+mj-cs"/>
              </a:defRPr>
            </a:lvl1pPr>
          </a:lstStyle>
          <a:p>
            <a:pPr algn="ctr"/>
            <a:r>
              <a:rPr lang="it-IT" dirty="0" smtClean="0"/>
              <a:t>Il principio ISA Italia 265</a:t>
            </a:r>
            <a:br>
              <a:rPr lang="it-IT" dirty="0" smtClean="0"/>
            </a:br>
            <a:r>
              <a:rPr lang="it-IT" sz="2000" dirty="0" smtClean="0">
                <a:solidFill>
                  <a:srgbClr val="FF0000"/>
                </a:solidFill>
              </a:rPr>
              <a:t>linee guida ed altro materiale esplicativo</a:t>
            </a:r>
            <a:endParaRPr lang="it-IT" sz="2400" dirty="0"/>
          </a:p>
        </p:txBody>
      </p:sp>
      <p:sp>
        <p:nvSpPr>
          <p:cNvPr id="2" name="Rettangolo 1"/>
          <p:cNvSpPr/>
          <p:nvPr/>
        </p:nvSpPr>
        <p:spPr>
          <a:xfrm>
            <a:off x="2195736" y="2189776"/>
            <a:ext cx="6696744" cy="4031873"/>
          </a:xfrm>
          <a:prstGeom prst="rect">
            <a:avLst/>
          </a:prstGeom>
        </p:spPr>
        <p:txBody>
          <a:bodyPr wrap="square">
            <a:spAutoFit/>
          </a:bodyPr>
          <a:lstStyle/>
          <a:p>
            <a:pPr algn="just"/>
            <a:r>
              <a:rPr lang="it-IT" sz="1600" b="1" dirty="0"/>
              <a:t>A7. </a:t>
            </a:r>
            <a:r>
              <a:rPr lang="it-IT" sz="1600" dirty="0"/>
              <a:t>Gli indicatori di carenze significative nel controllo interno includono, per esempio:</a:t>
            </a:r>
          </a:p>
          <a:p>
            <a:pPr algn="just"/>
            <a:r>
              <a:rPr lang="it-IT" sz="1600" dirty="0"/>
              <a:t> l’evidenza di aspetti inefficaci dell’ambiente di controllo, quali:</a:t>
            </a:r>
          </a:p>
          <a:p>
            <a:pPr algn="just"/>
            <a:r>
              <a:rPr lang="it-IT" sz="1600" dirty="0"/>
              <a:t>o indizi che le operazioni significative in cui la direzione ha un interesse </a:t>
            </a:r>
            <a:r>
              <a:rPr lang="it-IT" sz="1600" dirty="0" smtClean="0"/>
              <a:t>finanziario non </a:t>
            </a:r>
            <a:r>
              <a:rPr lang="it-IT" sz="1600" dirty="0"/>
              <a:t>sono esaminate in modo appropriato dai responsabili delle attività </a:t>
            </a:r>
            <a:r>
              <a:rPr lang="it-IT" sz="1600" dirty="0" smtClean="0"/>
              <a:t>di </a:t>
            </a:r>
            <a:r>
              <a:rPr lang="it-IT" sz="1600" dirty="0" err="1" smtClean="0"/>
              <a:t>governance</a:t>
            </a:r>
            <a:r>
              <a:rPr lang="it-IT" sz="1600" dirty="0"/>
              <a:t>;</a:t>
            </a:r>
          </a:p>
          <a:p>
            <a:pPr algn="just"/>
            <a:r>
              <a:rPr lang="it-IT" sz="1600" dirty="0"/>
              <a:t>o l’identificazione di frodi, siano esse significative o meno, poste in essere dalla</a:t>
            </a:r>
          </a:p>
          <a:p>
            <a:pPr algn="just"/>
            <a:r>
              <a:rPr lang="it-IT" sz="1600" dirty="0"/>
              <a:t>direzione, che il controllo interno dell’impresa non è stato in grado </a:t>
            </a:r>
            <a:r>
              <a:rPr lang="it-IT" sz="1600" dirty="0" smtClean="0"/>
              <a:t>di prevenire</a:t>
            </a:r>
            <a:r>
              <a:rPr lang="it-IT" sz="1600" dirty="0"/>
              <a:t>;</a:t>
            </a:r>
          </a:p>
          <a:p>
            <a:pPr algn="just"/>
            <a:r>
              <a:rPr lang="it-IT" sz="1600" dirty="0"/>
              <a:t>o la mancata attuazione, da parte della direzione, di azioni </a:t>
            </a:r>
            <a:r>
              <a:rPr lang="it-IT" sz="1600" dirty="0" smtClean="0"/>
              <a:t>correttive appropriate relative </a:t>
            </a:r>
            <a:r>
              <a:rPr lang="it-IT" sz="1600" dirty="0"/>
              <a:t>a carenze significative comunicate in precedenza;</a:t>
            </a:r>
          </a:p>
          <a:p>
            <a:pPr algn="just"/>
            <a:r>
              <a:rPr lang="it-IT" sz="1600" dirty="0"/>
              <a:t> l’assenza di un processo di valutazione dei rischi nell’impresa laddove normalmente </a:t>
            </a:r>
            <a:r>
              <a:rPr lang="it-IT" sz="1600" dirty="0" smtClean="0"/>
              <a:t>ci si </a:t>
            </a:r>
            <a:r>
              <a:rPr lang="it-IT" sz="1600" dirty="0"/>
              <a:t>aspetterebbe che tale processo fosse presente</a:t>
            </a:r>
            <a:r>
              <a:rPr lang="it-IT" sz="1600" dirty="0" smtClean="0"/>
              <a:t>;</a:t>
            </a:r>
            <a:endParaRPr lang="it-IT" sz="1600" dirty="0"/>
          </a:p>
        </p:txBody>
      </p:sp>
    </p:spTree>
    <p:extLst>
      <p:ext uri="{BB962C8B-B14F-4D97-AF65-F5344CB8AC3E}">
        <p14:creationId xmlns:p14="http://schemas.microsoft.com/office/powerpoint/2010/main" val="37069537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5292080" y="6414371"/>
            <a:ext cx="3582144" cy="369894"/>
          </a:xfrm>
        </p:spPr>
        <p:txBody>
          <a:bodyPr/>
          <a:lstStyle/>
          <a:p>
            <a:r>
              <a:rPr lang="it-IT" dirty="0" smtClean="0"/>
              <a:t>Relatore Dott. Maurizio Cari</a:t>
            </a:r>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332656"/>
            <a:ext cx="1944216" cy="1944216"/>
          </a:xfrm>
          <a:prstGeom prst="rect">
            <a:avLst/>
          </a:prstGeom>
        </p:spPr>
      </p:pic>
      <p:sp>
        <p:nvSpPr>
          <p:cNvPr id="5" name="Segnaposto numero diapositiva 4"/>
          <p:cNvSpPr>
            <a:spLocks noGrp="1"/>
          </p:cNvSpPr>
          <p:nvPr>
            <p:ph type="sldNum" sz="quarter" idx="12"/>
          </p:nvPr>
        </p:nvSpPr>
        <p:spPr/>
        <p:txBody>
          <a:bodyPr/>
          <a:lstStyle/>
          <a:p>
            <a:fld id="{F6848207-CE41-43A6-9076-047AFBCD0A8D}" type="slidenum">
              <a:rPr lang="it-IT" smtClean="0"/>
              <a:pPr/>
              <a:t>15</a:t>
            </a:fld>
            <a:endParaRPr lang="it-IT" dirty="0"/>
          </a:p>
        </p:txBody>
      </p:sp>
      <p:sp>
        <p:nvSpPr>
          <p:cNvPr id="8" name="Titolo 1"/>
          <p:cNvSpPr txBox="1">
            <a:spLocks/>
          </p:cNvSpPr>
          <p:nvPr/>
        </p:nvSpPr>
        <p:spPr>
          <a:xfrm>
            <a:off x="2341984" y="681685"/>
            <a:ext cx="6172200" cy="792088"/>
          </a:xfrm>
          <a:prstGeom prst="rect">
            <a:avLst/>
          </a:prstGeom>
        </p:spPr>
        <p:txBody>
          <a:bodyPr vert="horz" anchor="b">
            <a:normAutofit fontScale="97500" lnSpcReduction="10000"/>
          </a:bodyPr>
          <a:lstStyle>
            <a:lvl1pPr algn="l" rtl="0" eaLnBrk="1" latinLnBrk="0" hangingPunct="1">
              <a:spcBef>
                <a:spcPct val="0"/>
              </a:spcBef>
              <a:buNone/>
              <a:defRPr kumimoji="0" sz="3000" b="1" kern="1200" cap="small" baseline="0">
                <a:solidFill>
                  <a:schemeClr val="tx2"/>
                </a:solidFill>
                <a:latin typeface="+mj-lt"/>
                <a:ea typeface="+mj-ea"/>
                <a:cs typeface="+mj-cs"/>
              </a:defRPr>
            </a:lvl1pPr>
          </a:lstStyle>
          <a:p>
            <a:pPr algn="ctr"/>
            <a:r>
              <a:rPr lang="it-IT" dirty="0" smtClean="0"/>
              <a:t>Il principio ISA Italia 265</a:t>
            </a:r>
            <a:br>
              <a:rPr lang="it-IT" dirty="0" smtClean="0"/>
            </a:br>
            <a:r>
              <a:rPr lang="it-IT" sz="2000" dirty="0" smtClean="0">
                <a:solidFill>
                  <a:srgbClr val="FF0000"/>
                </a:solidFill>
              </a:rPr>
              <a:t>linee guida ed altro materiale esplicativo</a:t>
            </a:r>
            <a:endParaRPr lang="it-IT" sz="2400" dirty="0"/>
          </a:p>
        </p:txBody>
      </p:sp>
      <p:sp>
        <p:nvSpPr>
          <p:cNvPr id="2" name="Rettangolo 1"/>
          <p:cNvSpPr/>
          <p:nvPr/>
        </p:nvSpPr>
        <p:spPr>
          <a:xfrm>
            <a:off x="2296723" y="2264515"/>
            <a:ext cx="6624736" cy="3539430"/>
          </a:xfrm>
          <a:prstGeom prst="rect">
            <a:avLst/>
          </a:prstGeom>
        </p:spPr>
        <p:txBody>
          <a:bodyPr wrap="square">
            <a:spAutoFit/>
          </a:bodyPr>
          <a:lstStyle/>
          <a:p>
            <a:pPr algn="just"/>
            <a:r>
              <a:rPr lang="it-IT" sz="1600" dirty="0"/>
              <a:t> l’evidenza dell’inefficacia del processo di valutazione dei rischi dell’impresa, quale </a:t>
            </a:r>
            <a:r>
              <a:rPr lang="it-IT" sz="1600" dirty="0" smtClean="0"/>
              <a:t>la mancata </a:t>
            </a:r>
            <a:r>
              <a:rPr lang="it-IT" sz="1600" dirty="0"/>
              <a:t>identificazione, da parte della direzione, di un rischio di errore </a:t>
            </a:r>
            <a:r>
              <a:rPr lang="it-IT" sz="1600" dirty="0" smtClean="0"/>
              <a:t>significativo che</a:t>
            </a:r>
            <a:r>
              <a:rPr lang="it-IT" sz="1600" dirty="0"/>
              <a:t>, secondo il revisore, tale processo avrebbe dovuto invece identificare;</a:t>
            </a:r>
          </a:p>
          <a:p>
            <a:pPr algn="just"/>
            <a:r>
              <a:rPr lang="it-IT" sz="1600" dirty="0"/>
              <a:t> l’evidenza dell’inefficacia della risposta ai rischi significativi identificati (per esempio,</a:t>
            </a:r>
          </a:p>
          <a:p>
            <a:pPr algn="just"/>
            <a:r>
              <a:rPr lang="it-IT" sz="1600" dirty="0"/>
              <a:t>l’assenza di controlli su tali rischi);</a:t>
            </a:r>
          </a:p>
          <a:p>
            <a:pPr algn="just"/>
            <a:r>
              <a:rPr lang="it-IT" sz="1600" dirty="0"/>
              <a:t> errori individuati dalle procedure di revisione che il controllo interno dell’impresa </a:t>
            </a:r>
            <a:r>
              <a:rPr lang="it-IT" sz="1600" dirty="0" smtClean="0"/>
              <a:t>non ha </a:t>
            </a:r>
            <a:r>
              <a:rPr lang="it-IT" sz="1600" dirty="0"/>
              <a:t>prevenuto, o individuato e corretto;</a:t>
            </a:r>
          </a:p>
          <a:p>
            <a:pPr algn="just"/>
            <a:r>
              <a:rPr lang="it-IT" sz="1600" dirty="0"/>
              <a:t> la nuova redazione del bilancio già approvato per riflettere la correzione di un </a:t>
            </a:r>
            <a:r>
              <a:rPr lang="it-IT" sz="1600" dirty="0" smtClean="0"/>
              <a:t>errore significativo </a:t>
            </a:r>
            <a:r>
              <a:rPr lang="it-IT" sz="1600" dirty="0"/>
              <a:t>dovuto a frode o a comportamenti o eventi non intenzionali;</a:t>
            </a:r>
          </a:p>
          <a:p>
            <a:pPr algn="just"/>
            <a:r>
              <a:rPr lang="it-IT" sz="1600" dirty="0"/>
              <a:t> l’evidenza dell’incapacità della direzione di supervisionare la redazione del bilancio.</a:t>
            </a:r>
          </a:p>
        </p:txBody>
      </p:sp>
    </p:spTree>
    <p:extLst>
      <p:ext uri="{BB962C8B-B14F-4D97-AF65-F5344CB8AC3E}">
        <p14:creationId xmlns:p14="http://schemas.microsoft.com/office/powerpoint/2010/main" val="1380375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5292080" y="6414371"/>
            <a:ext cx="3582144" cy="369894"/>
          </a:xfrm>
        </p:spPr>
        <p:txBody>
          <a:bodyPr/>
          <a:lstStyle/>
          <a:p>
            <a:r>
              <a:rPr lang="it-IT" dirty="0" smtClean="0"/>
              <a:t>Relatore Dott. Maurizio Cari</a:t>
            </a:r>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332656"/>
            <a:ext cx="1944216" cy="1944216"/>
          </a:xfrm>
          <a:prstGeom prst="rect">
            <a:avLst/>
          </a:prstGeom>
        </p:spPr>
      </p:pic>
      <p:sp>
        <p:nvSpPr>
          <p:cNvPr id="5" name="Segnaposto numero diapositiva 4"/>
          <p:cNvSpPr>
            <a:spLocks noGrp="1"/>
          </p:cNvSpPr>
          <p:nvPr>
            <p:ph type="sldNum" sz="quarter" idx="12"/>
          </p:nvPr>
        </p:nvSpPr>
        <p:spPr/>
        <p:txBody>
          <a:bodyPr/>
          <a:lstStyle/>
          <a:p>
            <a:fld id="{F6848207-CE41-43A6-9076-047AFBCD0A8D}" type="slidenum">
              <a:rPr lang="it-IT" smtClean="0"/>
              <a:pPr/>
              <a:t>16</a:t>
            </a:fld>
            <a:endParaRPr lang="it-IT" dirty="0"/>
          </a:p>
        </p:txBody>
      </p:sp>
      <p:sp>
        <p:nvSpPr>
          <p:cNvPr id="8" name="Titolo 1"/>
          <p:cNvSpPr txBox="1">
            <a:spLocks/>
          </p:cNvSpPr>
          <p:nvPr/>
        </p:nvSpPr>
        <p:spPr>
          <a:xfrm>
            <a:off x="2341984" y="1295008"/>
            <a:ext cx="6172200" cy="792088"/>
          </a:xfrm>
          <a:prstGeom prst="rect">
            <a:avLst/>
          </a:prstGeom>
        </p:spPr>
        <p:txBody>
          <a:bodyPr vert="horz" anchor="b">
            <a:normAutofit fontScale="97500" lnSpcReduction="10000"/>
          </a:bodyPr>
          <a:lstStyle>
            <a:lvl1pPr algn="l" rtl="0" eaLnBrk="1" latinLnBrk="0" hangingPunct="1">
              <a:spcBef>
                <a:spcPct val="0"/>
              </a:spcBef>
              <a:buNone/>
              <a:defRPr kumimoji="0" sz="3000" b="1" kern="1200" cap="small" baseline="0">
                <a:solidFill>
                  <a:schemeClr val="tx2"/>
                </a:solidFill>
                <a:latin typeface="+mj-lt"/>
                <a:ea typeface="+mj-ea"/>
                <a:cs typeface="+mj-cs"/>
              </a:defRPr>
            </a:lvl1pPr>
          </a:lstStyle>
          <a:p>
            <a:pPr algn="ctr"/>
            <a:r>
              <a:rPr lang="it-IT" dirty="0" smtClean="0"/>
              <a:t>Il principio ISA Italia 265</a:t>
            </a:r>
            <a:br>
              <a:rPr lang="it-IT" dirty="0" smtClean="0"/>
            </a:br>
            <a:r>
              <a:rPr lang="it-IT" sz="2000" dirty="0" smtClean="0">
                <a:solidFill>
                  <a:srgbClr val="FF0000"/>
                </a:solidFill>
              </a:rPr>
              <a:t>linee guida ed altro materiale esplicativo</a:t>
            </a:r>
            <a:endParaRPr lang="it-IT" sz="2400" dirty="0"/>
          </a:p>
        </p:txBody>
      </p:sp>
      <p:sp>
        <p:nvSpPr>
          <p:cNvPr id="2" name="Rettangolo 1"/>
          <p:cNvSpPr/>
          <p:nvPr/>
        </p:nvSpPr>
        <p:spPr>
          <a:xfrm>
            <a:off x="2341984" y="2564904"/>
            <a:ext cx="6390456" cy="3293209"/>
          </a:xfrm>
          <a:prstGeom prst="rect">
            <a:avLst/>
          </a:prstGeom>
        </p:spPr>
        <p:txBody>
          <a:bodyPr wrap="square">
            <a:spAutoFit/>
          </a:bodyPr>
          <a:lstStyle/>
          <a:p>
            <a:pPr algn="just"/>
            <a:r>
              <a:rPr lang="it-IT" sz="1600" b="1" dirty="0"/>
              <a:t>A8. </a:t>
            </a:r>
            <a:r>
              <a:rPr lang="it-IT" sz="1600" dirty="0"/>
              <a:t>I controlli possono essere configurati per operare singolarmente o in combinazione con altri con lo scopo di prevenire, o individuare e correggere efficacemente gli errori.5 Ad esempio, i controlli sui crediti possono consistere in controlli sia automatici sia manuali, configurati per operare congiuntamente allo scopo di prevenire, o individuare e correggere, errori nel saldo contabile. Una carenza nel controllo interno potrebbe di per sé non essere sufficientemente</a:t>
            </a:r>
          </a:p>
          <a:p>
            <a:pPr algn="just"/>
            <a:r>
              <a:rPr lang="it-IT" sz="1600" dirty="0"/>
              <a:t>importante da costituire una carenza significativa. Tuttavia, una combinazione di carenze relative allo stesso saldo contabile o informativa, asserzione o componente del controllo interno può aumentare i rischi di errore in misura tale da generare una carenza significativa.</a:t>
            </a:r>
          </a:p>
        </p:txBody>
      </p:sp>
    </p:spTree>
    <p:extLst>
      <p:ext uri="{BB962C8B-B14F-4D97-AF65-F5344CB8AC3E}">
        <p14:creationId xmlns:p14="http://schemas.microsoft.com/office/powerpoint/2010/main" val="6813410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5292080" y="6414371"/>
            <a:ext cx="3582144" cy="369894"/>
          </a:xfrm>
        </p:spPr>
        <p:txBody>
          <a:bodyPr/>
          <a:lstStyle/>
          <a:p>
            <a:r>
              <a:rPr lang="it-IT" dirty="0" smtClean="0"/>
              <a:t>Relatore Dott. Maurizio Cari</a:t>
            </a:r>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332656"/>
            <a:ext cx="1944216" cy="1944216"/>
          </a:xfrm>
          <a:prstGeom prst="rect">
            <a:avLst/>
          </a:prstGeom>
        </p:spPr>
      </p:pic>
      <p:sp>
        <p:nvSpPr>
          <p:cNvPr id="5" name="Segnaposto numero diapositiva 4"/>
          <p:cNvSpPr>
            <a:spLocks noGrp="1"/>
          </p:cNvSpPr>
          <p:nvPr>
            <p:ph type="sldNum" sz="quarter" idx="12"/>
          </p:nvPr>
        </p:nvSpPr>
        <p:spPr/>
        <p:txBody>
          <a:bodyPr/>
          <a:lstStyle/>
          <a:p>
            <a:fld id="{F6848207-CE41-43A6-9076-047AFBCD0A8D}" type="slidenum">
              <a:rPr lang="it-IT" smtClean="0"/>
              <a:pPr/>
              <a:t>17</a:t>
            </a:fld>
            <a:endParaRPr lang="it-IT" dirty="0"/>
          </a:p>
        </p:txBody>
      </p:sp>
      <p:sp>
        <p:nvSpPr>
          <p:cNvPr id="7" name="Rettangolo 6"/>
          <p:cNvSpPr/>
          <p:nvPr/>
        </p:nvSpPr>
        <p:spPr>
          <a:xfrm>
            <a:off x="2288133" y="2060848"/>
            <a:ext cx="6246440" cy="3539430"/>
          </a:xfrm>
          <a:prstGeom prst="rect">
            <a:avLst/>
          </a:prstGeom>
        </p:spPr>
        <p:txBody>
          <a:bodyPr wrap="square">
            <a:spAutoFit/>
          </a:bodyPr>
          <a:lstStyle/>
          <a:p>
            <a:pPr algn="just"/>
            <a:r>
              <a:rPr lang="it-IT" sz="1600" b="1" dirty="0"/>
              <a:t>A9. </a:t>
            </a:r>
            <a:r>
              <a:rPr lang="it-IT" sz="1600" dirty="0"/>
              <a:t>Le leggi o i regolamenti di alcuni ordinamenti giuridici possono stabilire un obbligo per il</a:t>
            </a:r>
          </a:p>
          <a:p>
            <a:pPr algn="just"/>
            <a:r>
              <a:rPr lang="it-IT" sz="1600" dirty="0"/>
              <a:t>revisore (in particolare nel caso delle revisioni contabili di società quotate) di comunicare ai</a:t>
            </a:r>
          </a:p>
          <a:p>
            <a:pPr algn="just"/>
            <a:r>
              <a:rPr lang="it-IT" sz="1600" dirty="0"/>
              <a:t>responsabili delle attività di </a:t>
            </a:r>
            <a:r>
              <a:rPr lang="it-IT" sz="1600" dirty="0" err="1"/>
              <a:t>governance</a:t>
            </a:r>
            <a:r>
              <a:rPr lang="it-IT" sz="1600" dirty="0"/>
              <a:t> o ad altre parti rilevanti (ad esempio, le autorità di</a:t>
            </a:r>
          </a:p>
          <a:p>
            <a:pPr algn="just"/>
            <a:r>
              <a:rPr lang="it-IT" sz="1600" dirty="0"/>
              <a:t>vigilanza) una o più tipologie specifiche di carenze nel controllo interno identificate dal revisore nel corso della revisione contabile. Se leggi o regolamenti stabiliscono per tali tipologie di carenze terminologie e definizioni specifiche e richiedono al revisore di utilizzare tali terminologie e definizioni ai fini della comunicazione, quest’ultimo li utilizza nelle proprie comunicazioni in conformità alle disposizioni di legge o regolamentari.</a:t>
            </a:r>
          </a:p>
        </p:txBody>
      </p:sp>
      <p:sp>
        <p:nvSpPr>
          <p:cNvPr id="8" name="Titolo 7"/>
          <p:cNvSpPr>
            <a:spLocks noGrp="1"/>
          </p:cNvSpPr>
          <p:nvPr>
            <p:ph type="ctrTitle"/>
          </p:nvPr>
        </p:nvSpPr>
        <p:spPr>
          <a:xfrm>
            <a:off x="2325253" y="548681"/>
            <a:ext cx="6172200" cy="1152128"/>
          </a:xfrm>
        </p:spPr>
        <p:txBody>
          <a:bodyPr>
            <a:normAutofit/>
          </a:bodyPr>
          <a:lstStyle/>
          <a:p>
            <a:pPr algn="ctr"/>
            <a:r>
              <a:rPr lang="it-IT" dirty="0"/>
              <a:t>Il principio ISA Italia 265</a:t>
            </a:r>
            <a:br>
              <a:rPr lang="it-IT" dirty="0"/>
            </a:br>
            <a:r>
              <a:rPr lang="it-IT" sz="2000" dirty="0">
                <a:solidFill>
                  <a:srgbClr val="FF0000"/>
                </a:solidFill>
              </a:rPr>
              <a:t>linee guida ed altro materiale </a:t>
            </a:r>
            <a:r>
              <a:rPr lang="it-IT" sz="2000" dirty="0" smtClean="0">
                <a:solidFill>
                  <a:srgbClr val="FF0000"/>
                </a:solidFill>
              </a:rPr>
              <a:t>esplicativo</a:t>
            </a:r>
            <a:endParaRPr lang="it-IT" dirty="0"/>
          </a:p>
        </p:txBody>
      </p:sp>
    </p:spTree>
    <p:extLst>
      <p:ext uri="{BB962C8B-B14F-4D97-AF65-F5344CB8AC3E}">
        <p14:creationId xmlns:p14="http://schemas.microsoft.com/office/powerpoint/2010/main" val="14377226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5292080" y="6414371"/>
            <a:ext cx="3582144" cy="369894"/>
          </a:xfrm>
        </p:spPr>
        <p:txBody>
          <a:bodyPr/>
          <a:lstStyle/>
          <a:p>
            <a:r>
              <a:rPr lang="it-IT" dirty="0" smtClean="0"/>
              <a:t>Relatore Dott. Maurizio Cari</a:t>
            </a:r>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332656"/>
            <a:ext cx="1944216" cy="1944216"/>
          </a:xfrm>
          <a:prstGeom prst="rect">
            <a:avLst/>
          </a:prstGeom>
        </p:spPr>
      </p:pic>
      <p:sp>
        <p:nvSpPr>
          <p:cNvPr id="5" name="Segnaposto numero diapositiva 4"/>
          <p:cNvSpPr>
            <a:spLocks noGrp="1"/>
          </p:cNvSpPr>
          <p:nvPr>
            <p:ph type="sldNum" sz="quarter" idx="12"/>
          </p:nvPr>
        </p:nvSpPr>
        <p:spPr/>
        <p:txBody>
          <a:bodyPr/>
          <a:lstStyle/>
          <a:p>
            <a:fld id="{F6848207-CE41-43A6-9076-047AFBCD0A8D}" type="slidenum">
              <a:rPr lang="it-IT" smtClean="0"/>
              <a:pPr/>
              <a:t>18</a:t>
            </a:fld>
            <a:endParaRPr lang="it-IT" dirty="0"/>
          </a:p>
        </p:txBody>
      </p:sp>
      <p:sp>
        <p:nvSpPr>
          <p:cNvPr id="8" name="Titolo 7"/>
          <p:cNvSpPr>
            <a:spLocks noGrp="1"/>
          </p:cNvSpPr>
          <p:nvPr>
            <p:ph type="ctrTitle"/>
          </p:nvPr>
        </p:nvSpPr>
        <p:spPr>
          <a:xfrm>
            <a:off x="2325253" y="548681"/>
            <a:ext cx="6172200" cy="1152128"/>
          </a:xfrm>
        </p:spPr>
        <p:txBody>
          <a:bodyPr>
            <a:normAutofit/>
          </a:bodyPr>
          <a:lstStyle/>
          <a:p>
            <a:pPr algn="ctr"/>
            <a:r>
              <a:rPr lang="it-IT" dirty="0"/>
              <a:t>Il principio ISA Italia 265</a:t>
            </a:r>
            <a:br>
              <a:rPr lang="it-IT" dirty="0"/>
            </a:br>
            <a:r>
              <a:rPr lang="it-IT" sz="2000" dirty="0">
                <a:solidFill>
                  <a:srgbClr val="FF0000"/>
                </a:solidFill>
              </a:rPr>
              <a:t>linee guida ed altro materiale </a:t>
            </a:r>
            <a:r>
              <a:rPr lang="it-IT" sz="2000" dirty="0" smtClean="0">
                <a:solidFill>
                  <a:srgbClr val="FF0000"/>
                </a:solidFill>
              </a:rPr>
              <a:t>esplicativo</a:t>
            </a:r>
            <a:endParaRPr lang="it-IT" dirty="0"/>
          </a:p>
        </p:txBody>
      </p:sp>
      <p:sp>
        <p:nvSpPr>
          <p:cNvPr id="2" name="Rettangolo 1"/>
          <p:cNvSpPr/>
          <p:nvPr/>
        </p:nvSpPr>
        <p:spPr>
          <a:xfrm>
            <a:off x="2483768" y="2132856"/>
            <a:ext cx="6318448" cy="3785652"/>
          </a:xfrm>
          <a:prstGeom prst="rect">
            <a:avLst/>
          </a:prstGeom>
        </p:spPr>
        <p:txBody>
          <a:bodyPr wrap="square">
            <a:spAutoFit/>
          </a:bodyPr>
          <a:lstStyle/>
          <a:p>
            <a:pPr algn="just"/>
            <a:r>
              <a:rPr lang="it-IT" sz="1600" b="1" dirty="0"/>
              <a:t>A10. </a:t>
            </a:r>
            <a:r>
              <a:rPr lang="it-IT" sz="1600" dirty="0"/>
              <a:t>Qualora l’ordinamento giuridico stabilisca terminologie specifiche per le tipologie </a:t>
            </a:r>
            <a:r>
              <a:rPr lang="it-IT" sz="1600" dirty="0" smtClean="0"/>
              <a:t>di carenze </a:t>
            </a:r>
            <a:r>
              <a:rPr lang="it-IT" sz="1600" dirty="0"/>
              <a:t>nel controllo interno da comunicare, senza però averne definito il significato, può essere necessario che il revisore eserciti il proprio giudizio professionale per stabilire gli aspetti da comunicare in base alla disposizione di legge o regolamentare. A tal fine, il revisore può ritenere appropriato considerare le regole e le linee guida del presente principio di revisione. Ad esempio, se lo scopo della disposizione di legge o regolamentare è di portare all’attenzione dei responsabili delle attività di </a:t>
            </a:r>
            <a:r>
              <a:rPr lang="it-IT" sz="1600" dirty="0" err="1"/>
              <a:t>governance</a:t>
            </a:r>
            <a:r>
              <a:rPr lang="it-IT" sz="1600" dirty="0"/>
              <a:t> alcuni aspetti del controllo interno di cui gli stessi dovrebbero essere a conoscenza, può essere appropriato considerare tali aspetti come equivalenti in linea generale alle carenze significative che il presente principio di revisione richiede di comunicare ai responsabili delle attività di </a:t>
            </a:r>
            <a:r>
              <a:rPr lang="it-IT" sz="1600" dirty="0" err="1"/>
              <a:t>governance</a:t>
            </a:r>
            <a:r>
              <a:rPr lang="it-IT" sz="1600" dirty="0"/>
              <a:t>.</a:t>
            </a:r>
          </a:p>
        </p:txBody>
      </p:sp>
    </p:spTree>
    <p:extLst>
      <p:ext uri="{BB962C8B-B14F-4D97-AF65-F5344CB8AC3E}">
        <p14:creationId xmlns:p14="http://schemas.microsoft.com/office/powerpoint/2010/main" val="27685930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5292080" y="6414371"/>
            <a:ext cx="3582144" cy="369894"/>
          </a:xfrm>
        </p:spPr>
        <p:txBody>
          <a:bodyPr/>
          <a:lstStyle/>
          <a:p>
            <a:r>
              <a:rPr lang="it-IT" dirty="0" smtClean="0"/>
              <a:t>Relatore Dott. Maurizio Cari</a:t>
            </a:r>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332656"/>
            <a:ext cx="1944216" cy="1944216"/>
          </a:xfrm>
          <a:prstGeom prst="rect">
            <a:avLst/>
          </a:prstGeom>
        </p:spPr>
      </p:pic>
      <p:sp>
        <p:nvSpPr>
          <p:cNvPr id="5" name="Segnaposto numero diapositiva 4"/>
          <p:cNvSpPr>
            <a:spLocks noGrp="1"/>
          </p:cNvSpPr>
          <p:nvPr>
            <p:ph type="sldNum" sz="quarter" idx="12"/>
          </p:nvPr>
        </p:nvSpPr>
        <p:spPr/>
        <p:txBody>
          <a:bodyPr/>
          <a:lstStyle/>
          <a:p>
            <a:fld id="{F6848207-CE41-43A6-9076-047AFBCD0A8D}" type="slidenum">
              <a:rPr lang="it-IT" smtClean="0"/>
              <a:pPr/>
              <a:t>19</a:t>
            </a:fld>
            <a:endParaRPr lang="it-IT" dirty="0"/>
          </a:p>
        </p:txBody>
      </p:sp>
      <p:sp>
        <p:nvSpPr>
          <p:cNvPr id="8" name="Titolo 7"/>
          <p:cNvSpPr>
            <a:spLocks noGrp="1"/>
          </p:cNvSpPr>
          <p:nvPr>
            <p:ph type="ctrTitle"/>
          </p:nvPr>
        </p:nvSpPr>
        <p:spPr>
          <a:xfrm>
            <a:off x="2325253" y="548681"/>
            <a:ext cx="6172200" cy="1152128"/>
          </a:xfrm>
        </p:spPr>
        <p:txBody>
          <a:bodyPr>
            <a:normAutofit/>
          </a:bodyPr>
          <a:lstStyle/>
          <a:p>
            <a:pPr algn="ctr"/>
            <a:r>
              <a:rPr lang="it-IT" dirty="0"/>
              <a:t>Il principio ISA Italia 265</a:t>
            </a:r>
            <a:br>
              <a:rPr lang="it-IT" dirty="0"/>
            </a:br>
            <a:r>
              <a:rPr lang="it-IT" sz="2000" dirty="0">
                <a:solidFill>
                  <a:srgbClr val="FF0000"/>
                </a:solidFill>
              </a:rPr>
              <a:t>linee guida ed altro materiale </a:t>
            </a:r>
            <a:r>
              <a:rPr lang="it-IT" sz="2000" dirty="0" smtClean="0">
                <a:solidFill>
                  <a:srgbClr val="FF0000"/>
                </a:solidFill>
              </a:rPr>
              <a:t>esplicativo</a:t>
            </a:r>
            <a:endParaRPr lang="it-IT" dirty="0"/>
          </a:p>
        </p:txBody>
      </p:sp>
      <p:sp>
        <p:nvSpPr>
          <p:cNvPr id="2" name="Rettangolo 1"/>
          <p:cNvSpPr/>
          <p:nvPr/>
        </p:nvSpPr>
        <p:spPr>
          <a:xfrm>
            <a:off x="2555776" y="2924944"/>
            <a:ext cx="6030416" cy="1477328"/>
          </a:xfrm>
          <a:prstGeom prst="rect">
            <a:avLst/>
          </a:prstGeom>
        </p:spPr>
        <p:txBody>
          <a:bodyPr wrap="square">
            <a:spAutoFit/>
          </a:bodyPr>
          <a:lstStyle/>
          <a:p>
            <a:pPr algn="just"/>
            <a:r>
              <a:rPr lang="it-IT" b="1" dirty="0"/>
              <a:t>A11. </a:t>
            </a:r>
            <a:r>
              <a:rPr lang="it-IT" dirty="0"/>
              <a:t>Le regole del presente principio di revisione continuano ad essere </a:t>
            </a:r>
            <a:r>
              <a:rPr lang="it-IT" dirty="0" smtClean="0"/>
              <a:t>applicabili indipendentemente </a:t>
            </a:r>
            <a:r>
              <a:rPr lang="it-IT" dirty="0"/>
              <a:t>dal fatto che leggi o regolamenti possano richiedere al revisore di utilizzare terminologie o definizioni specifiche.</a:t>
            </a:r>
          </a:p>
        </p:txBody>
      </p:sp>
    </p:spTree>
    <p:extLst>
      <p:ext uri="{BB962C8B-B14F-4D97-AF65-F5344CB8AC3E}">
        <p14:creationId xmlns:p14="http://schemas.microsoft.com/office/powerpoint/2010/main" val="37672926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12148" y="743331"/>
            <a:ext cx="5676275" cy="5882267"/>
          </a:xfrm>
          <a:prstGeom prst="rect">
            <a:avLst/>
          </a:prstGeom>
        </p:spPr>
      </p:pic>
      <p:pic>
        <p:nvPicPr>
          <p:cNvPr id="4" name="Immagin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332656"/>
            <a:ext cx="1944216" cy="1944216"/>
          </a:xfrm>
          <a:prstGeom prst="rect">
            <a:avLst/>
          </a:prstGeom>
        </p:spPr>
      </p:pic>
      <p:sp>
        <p:nvSpPr>
          <p:cNvPr id="5" name="Segnaposto numero diapositiva 4"/>
          <p:cNvSpPr>
            <a:spLocks noGrp="1"/>
          </p:cNvSpPr>
          <p:nvPr>
            <p:ph type="sldNum" sz="quarter" idx="12"/>
          </p:nvPr>
        </p:nvSpPr>
        <p:spPr/>
        <p:txBody>
          <a:bodyPr/>
          <a:lstStyle/>
          <a:p>
            <a:fld id="{F6848207-CE41-43A6-9076-047AFBCD0A8D}" type="slidenum">
              <a:rPr lang="it-IT" smtClean="0"/>
              <a:pPr/>
              <a:t>2</a:t>
            </a:fld>
            <a:endParaRPr lang="it-IT" dirty="0"/>
          </a:p>
        </p:txBody>
      </p:sp>
      <p:sp>
        <p:nvSpPr>
          <p:cNvPr id="2" name="Titolo 1"/>
          <p:cNvSpPr>
            <a:spLocks noGrp="1"/>
          </p:cNvSpPr>
          <p:nvPr>
            <p:ph type="ctrTitle"/>
          </p:nvPr>
        </p:nvSpPr>
        <p:spPr>
          <a:xfrm>
            <a:off x="2411760" y="188640"/>
            <a:ext cx="6172200" cy="504056"/>
          </a:xfrm>
        </p:spPr>
        <p:txBody>
          <a:bodyPr>
            <a:normAutofit fontScale="90000"/>
          </a:bodyPr>
          <a:lstStyle/>
          <a:p>
            <a:pPr algn="ctr"/>
            <a:r>
              <a:rPr lang="it-IT" dirty="0" smtClean="0"/>
              <a:t>Il principio ISA Italia 265</a:t>
            </a:r>
            <a:endParaRPr lang="it-IT" dirty="0"/>
          </a:p>
        </p:txBody>
      </p:sp>
      <p:sp>
        <p:nvSpPr>
          <p:cNvPr id="3" name="Sottotitolo 2"/>
          <p:cNvSpPr>
            <a:spLocks noGrp="1"/>
          </p:cNvSpPr>
          <p:nvPr>
            <p:ph type="subTitle" idx="1"/>
          </p:nvPr>
        </p:nvSpPr>
        <p:spPr>
          <a:xfrm>
            <a:off x="15745" y="6432918"/>
            <a:ext cx="3582144" cy="369894"/>
          </a:xfrm>
        </p:spPr>
        <p:txBody>
          <a:bodyPr/>
          <a:lstStyle/>
          <a:p>
            <a:r>
              <a:rPr lang="it-IT" dirty="0" smtClean="0"/>
              <a:t>Relatore Dott. Maurizio Cari</a:t>
            </a:r>
            <a:endParaRPr lang="it-IT" dirty="0"/>
          </a:p>
        </p:txBody>
      </p:sp>
    </p:spTree>
    <p:extLst>
      <p:ext uri="{BB962C8B-B14F-4D97-AF65-F5344CB8AC3E}">
        <p14:creationId xmlns:p14="http://schemas.microsoft.com/office/powerpoint/2010/main" val="23689067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483768" y="1052736"/>
            <a:ext cx="6172200" cy="504056"/>
          </a:xfrm>
        </p:spPr>
        <p:txBody>
          <a:bodyPr>
            <a:normAutofit fontScale="90000"/>
          </a:bodyPr>
          <a:lstStyle/>
          <a:p>
            <a:pPr algn="ctr"/>
            <a:r>
              <a:rPr lang="it-IT" dirty="0" smtClean="0"/>
              <a:t>Il principio ISA Italia 265</a:t>
            </a:r>
            <a:br>
              <a:rPr lang="it-IT" dirty="0" smtClean="0"/>
            </a:br>
            <a:r>
              <a:rPr lang="it-IT" dirty="0" smtClean="0">
                <a:solidFill>
                  <a:srgbClr val="FF0000"/>
                </a:solidFill>
              </a:rPr>
              <a:t>Regole</a:t>
            </a:r>
            <a:endParaRPr lang="it-IT" dirty="0">
              <a:solidFill>
                <a:srgbClr val="FF0000"/>
              </a:solidFill>
            </a:endParaRPr>
          </a:p>
        </p:txBody>
      </p:sp>
      <p:sp>
        <p:nvSpPr>
          <p:cNvPr id="3" name="Sottotitolo 2"/>
          <p:cNvSpPr>
            <a:spLocks noGrp="1"/>
          </p:cNvSpPr>
          <p:nvPr>
            <p:ph type="subTitle" idx="1"/>
          </p:nvPr>
        </p:nvSpPr>
        <p:spPr>
          <a:xfrm>
            <a:off x="5292080" y="6414371"/>
            <a:ext cx="3582144" cy="369894"/>
          </a:xfrm>
        </p:spPr>
        <p:txBody>
          <a:bodyPr/>
          <a:lstStyle/>
          <a:p>
            <a:r>
              <a:rPr lang="it-IT" dirty="0" smtClean="0"/>
              <a:t>Relatore Dott. Maurizio Cari</a:t>
            </a:r>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332656"/>
            <a:ext cx="1944216" cy="1944216"/>
          </a:xfrm>
          <a:prstGeom prst="rect">
            <a:avLst/>
          </a:prstGeom>
        </p:spPr>
      </p:pic>
      <p:sp>
        <p:nvSpPr>
          <p:cNvPr id="5" name="Segnaposto numero diapositiva 4"/>
          <p:cNvSpPr>
            <a:spLocks noGrp="1"/>
          </p:cNvSpPr>
          <p:nvPr>
            <p:ph type="sldNum" sz="quarter" idx="12"/>
          </p:nvPr>
        </p:nvSpPr>
        <p:spPr/>
        <p:txBody>
          <a:bodyPr/>
          <a:lstStyle/>
          <a:p>
            <a:fld id="{F6848207-CE41-43A6-9076-047AFBCD0A8D}" type="slidenum">
              <a:rPr lang="it-IT" smtClean="0"/>
              <a:pPr/>
              <a:t>20</a:t>
            </a:fld>
            <a:endParaRPr lang="it-IT" dirty="0"/>
          </a:p>
        </p:txBody>
      </p:sp>
      <p:sp>
        <p:nvSpPr>
          <p:cNvPr id="8" name="Titolo 1"/>
          <p:cNvSpPr txBox="1">
            <a:spLocks/>
          </p:cNvSpPr>
          <p:nvPr/>
        </p:nvSpPr>
        <p:spPr>
          <a:xfrm>
            <a:off x="2267744" y="2060848"/>
            <a:ext cx="6468616" cy="3319035"/>
          </a:xfrm>
          <a:prstGeom prst="rect">
            <a:avLst/>
          </a:prstGeom>
        </p:spPr>
        <p:txBody>
          <a:bodyPr vert="horz" anchor="b">
            <a:normAutofit fontScale="97500"/>
          </a:bodyPr>
          <a:lstStyle>
            <a:lvl1pPr algn="l" rtl="0" eaLnBrk="1" latinLnBrk="0" hangingPunct="1">
              <a:spcBef>
                <a:spcPct val="0"/>
              </a:spcBef>
              <a:buNone/>
              <a:defRPr kumimoji="0" sz="3000" b="1" kern="1200" cap="small" baseline="0">
                <a:solidFill>
                  <a:schemeClr val="tx2"/>
                </a:solidFill>
                <a:latin typeface="+mj-lt"/>
                <a:ea typeface="+mj-ea"/>
                <a:cs typeface="+mj-cs"/>
              </a:defRPr>
            </a:lvl1pPr>
          </a:lstStyle>
          <a:p>
            <a:pPr algn="just"/>
            <a:endParaRPr lang="it-IT" sz="1600" dirty="0">
              <a:latin typeface="Times New Roman" panose="02020603050405020304" pitchFamily="18" charset="0"/>
              <a:cs typeface="Times New Roman" panose="02020603050405020304" pitchFamily="18" charset="0"/>
            </a:endParaRPr>
          </a:p>
        </p:txBody>
      </p:sp>
      <p:sp>
        <p:nvSpPr>
          <p:cNvPr id="6" name="Rettangolo 5"/>
          <p:cNvSpPr/>
          <p:nvPr/>
        </p:nvSpPr>
        <p:spPr>
          <a:xfrm>
            <a:off x="2450840" y="2708920"/>
            <a:ext cx="6102424" cy="1200329"/>
          </a:xfrm>
          <a:prstGeom prst="rect">
            <a:avLst/>
          </a:prstGeom>
        </p:spPr>
        <p:txBody>
          <a:bodyPr wrap="square">
            <a:spAutoFit/>
          </a:bodyPr>
          <a:lstStyle/>
          <a:p>
            <a:pPr algn="just"/>
            <a:r>
              <a:rPr lang="it-IT" dirty="0"/>
              <a:t>9. Il revisore deve comunicare tempestivamente per iscritto ai responsabili delle attività di </a:t>
            </a:r>
            <a:r>
              <a:rPr lang="it-IT" dirty="0" err="1"/>
              <a:t>governance</a:t>
            </a:r>
            <a:r>
              <a:rPr lang="it-IT" dirty="0"/>
              <a:t> le carenze significative nel controllo interno identificate nel corso della revisione.4-bis (Rif.: </a:t>
            </a:r>
            <a:r>
              <a:rPr lang="it-IT" dirty="0" err="1"/>
              <a:t>Parr</a:t>
            </a:r>
            <a:r>
              <a:rPr lang="it-IT" dirty="0"/>
              <a:t>. A12-A18, A27)</a:t>
            </a:r>
          </a:p>
        </p:txBody>
      </p:sp>
    </p:spTree>
    <p:extLst>
      <p:ext uri="{BB962C8B-B14F-4D97-AF65-F5344CB8AC3E}">
        <p14:creationId xmlns:p14="http://schemas.microsoft.com/office/powerpoint/2010/main" val="25059498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5292080" y="6414371"/>
            <a:ext cx="3582144" cy="369894"/>
          </a:xfrm>
        </p:spPr>
        <p:txBody>
          <a:bodyPr/>
          <a:lstStyle/>
          <a:p>
            <a:r>
              <a:rPr lang="it-IT" dirty="0" smtClean="0"/>
              <a:t>Relatore Dott. Maurizio Cari</a:t>
            </a:r>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332656"/>
            <a:ext cx="1944216" cy="1944216"/>
          </a:xfrm>
          <a:prstGeom prst="rect">
            <a:avLst/>
          </a:prstGeom>
        </p:spPr>
      </p:pic>
      <p:sp>
        <p:nvSpPr>
          <p:cNvPr id="5" name="Segnaposto numero diapositiva 4"/>
          <p:cNvSpPr>
            <a:spLocks noGrp="1"/>
          </p:cNvSpPr>
          <p:nvPr>
            <p:ph type="sldNum" sz="quarter" idx="12"/>
          </p:nvPr>
        </p:nvSpPr>
        <p:spPr/>
        <p:txBody>
          <a:bodyPr/>
          <a:lstStyle/>
          <a:p>
            <a:fld id="{F6848207-CE41-43A6-9076-047AFBCD0A8D}" type="slidenum">
              <a:rPr lang="it-IT" smtClean="0"/>
              <a:pPr/>
              <a:t>21</a:t>
            </a:fld>
            <a:endParaRPr lang="it-IT" dirty="0"/>
          </a:p>
        </p:txBody>
      </p:sp>
      <p:sp>
        <p:nvSpPr>
          <p:cNvPr id="8" name="Titolo 7"/>
          <p:cNvSpPr>
            <a:spLocks noGrp="1"/>
          </p:cNvSpPr>
          <p:nvPr>
            <p:ph type="ctrTitle"/>
          </p:nvPr>
        </p:nvSpPr>
        <p:spPr>
          <a:xfrm>
            <a:off x="2325253" y="548681"/>
            <a:ext cx="6172200" cy="1152128"/>
          </a:xfrm>
        </p:spPr>
        <p:txBody>
          <a:bodyPr>
            <a:normAutofit/>
          </a:bodyPr>
          <a:lstStyle/>
          <a:p>
            <a:pPr algn="ctr"/>
            <a:r>
              <a:rPr lang="it-IT" dirty="0"/>
              <a:t>Il principio ISA Italia 265</a:t>
            </a:r>
            <a:br>
              <a:rPr lang="it-IT" dirty="0"/>
            </a:br>
            <a:r>
              <a:rPr lang="it-IT" sz="2000" dirty="0">
                <a:solidFill>
                  <a:srgbClr val="FF0000"/>
                </a:solidFill>
              </a:rPr>
              <a:t>linee guida ed altro materiale </a:t>
            </a:r>
            <a:r>
              <a:rPr lang="it-IT" sz="2000" dirty="0" smtClean="0">
                <a:solidFill>
                  <a:srgbClr val="FF0000"/>
                </a:solidFill>
              </a:rPr>
              <a:t>esplicativo</a:t>
            </a:r>
            <a:endParaRPr lang="it-IT" dirty="0"/>
          </a:p>
        </p:txBody>
      </p:sp>
      <p:sp>
        <p:nvSpPr>
          <p:cNvPr id="6" name="Rettangolo 5"/>
          <p:cNvSpPr/>
          <p:nvPr/>
        </p:nvSpPr>
        <p:spPr>
          <a:xfrm>
            <a:off x="2411760" y="2492896"/>
            <a:ext cx="6246440" cy="2585323"/>
          </a:xfrm>
          <a:prstGeom prst="rect">
            <a:avLst/>
          </a:prstGeom>
        </p:spPr>
        <p:txBody>
          <a:bodyPr wrap="square">
            <a:spAutoFit/>
          </a:bodyPr>
          <a:lstStyle/>
          <a:p>
            <a:pPr algn="just"/>
            <a:r>
              <a:rPr lang="it-IT" b="1" dirty="0"/>
              <a:t>A12. </a:t>
            </a:r>
            <a:r>
              <a:rPr lang="it-IT" dirty="0"/>
              <a:t>La comunicazione per iscritto delle carenze significative ai responsabili delle attività </a:t>
            </a:r>
            <a:r>
              <a:rPr lang="it-IT" dirty="0" smtClean="0"/>
              <a:t>di </a:t>
            </a:r>
            <a:r>
              <a:rPr lang="it-IT" dirty="0" err="1" smtClean="0"/>
              <a:t>governance</a:t>
            </a:r>
            <a:r>
              <a:rPr lang="it-IT" dirty="0" smtClean="0"/>
              <a:t> </a:t>
            </a:r>
            <a:r>
              <a:rPr lang="it-IT" dirty="0"/>
              <a:t>sottolinea l’importanza di tali aspetti ed aiuta i suddetti responsabili ad adempiere alle loro responsabilità di supervisione. Il principio di revisione internazionale (ISA Italia) n. </a:t>
            </a:r>
            <a:r>
              <a:rPr lang="it-IT" dirty="0" smtClean="0"/>
              <a:t>260 stabilisce </a:t>
            </a:r>
            <a:r>
              <a:rPr lang="it-IT" dirty="0"/>
              <a:t>gli aspetti specifici da considerare in relazione alle comunicazioni ai responsabili delle attività di </a:t>
            </a:r>
            <a:r>
              <a:rPr lang="it-IT" dirty="0" err="1"/>
              <a:t>governance</a:t>
            </a:r>
            <a:r>
              <a:rPr lang="it-IT" dirty="0"/>
              <a:t> nei casi in cui siano tutti coinvolti nella gestione dell’impresa.</a:t>
            </a:r>
          </a:p>
        </p:txBody>
      </p:sp>
    </p:spTree>
    <p:extLst>
      <p:ext uri="{BB962C8B-B14F-4D97-AF65-F5344CB8AC3E}">
        <p14:creationId xmlns:p14="http://schemas.microsoft.com/office/powerpoint/2010/main" val="34264670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5292080" y="6414371"/>
            <a:ext cx="3582144" cy="369894"/>
          </a:xfrm>
        </p:spPr>
        <p:txBody>
          <a:bodyPr/>
          <a:lstStyle/>
          <a:p>
            <a:r>
              <a:rPr lang="it-IT" dirty="0" smtClean="0"/>
              <a:t>Relatore Dott. Maurizio Cari</a:t>
            </a:r>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332656"/>
            <a:ext cx="1944216" cy="1944216"/>
          </a:xfrm>
          <a:prstGeom prst="rect">
            <a:avLst/>
          </a:prstGeom>
        </p:spPr>
      </p:pic>
      <p:sp>
        <p:nvSpPr>
          <p:cNvPr id="5" name="Segnaposto numero diapositiva 4"/>
          <p:cNvSpPr>
            <a:spLocks noGrp="1"/>
          </p:cNvSpPr>
          <p:nvPr>
            <p:ph type="sldNum" sz="quarter" idx="12"/>
          </p:nvPr>
        </p:nvSpPr>
        <p:spPr/>
        <p:txBody>
          <a:bodyPr/>
          <a:lstStyle/>
          <a:p>
            <a:fld id="{F6848207-CE41-43A6-9076-047AFBCD0A8D}" type="slidenum">
              <a:rPr lang="it-IT" smtClean="0"/>
              <a:pPr/>
              <a:t>22</a:t>
            </a:fld>
            <a:endParaRPr lang="it-IT" dirty="0"/>
          </a:p>
        </p:txBody>
      </p:sp>
      <p:sp>
        <p:nvSpPr>
          <p:cNvPr id="8" name="Titolo 7"/>
          <p:cNvSpPr>
            <a:spLocks noGrp="1"/>
          </p:cNvSpPr>
          <p:nvPr>
            <p:ph type="ctrTitle"/>
          </p:nvPr>
        </p:nvSpPr>
        <p:spPr>
          <a:xfrm>
            <a:off x="2339752" y="368659"/>
            <a:ext cx="6172200" cy="936105"/>
          </a:xfrm>
        </p:spPr>
        <p:txBody>
          <a:bodyPr>
            <a:normAutofit/>
          </a:bodyPr>
          <a:lstStyle/>
          <a:p>
            <a:pPr algn="ctr"/>
            <a:r>
              <a:rPr lang="it-IT" dirty="0"/>
              <a:t>Il principio ISA Italia 265</a:t>
            </a:r>
            <a:br>
              <a:rPr lang="it-IT" dirty="0"/>
            </a:br>
            <a:r>
              <a:rPr lang="it-IT" sz="2000" dirty="0">
                <a:solidFill>
                  <a:srgbClr val="FF0000"/>
                </a:solidFill>
              </a:rPr>
              <a:t>linee guida ed altro materiale </a:t>
            </a:r>
            <a:r>
              <a:rPr lang="it-IT" sz="2000" dirty="0" smtClean="0">
                <a:solidFill>
                  <a:srgbClr val="FF0000"/>
                </a:solidFill>
              </a:rPr>
              <a:t>esplicativo</a:t>
            </a:r>
            <a:endParaRPr lang="it-IT" dirty="0"/>
          </a:p>
        </p:txBody>
      </p:sp>
      <p:sp>
        <p:nvSpPr>
          <p:cNvPr id="2" name="Rettangolo 1"/>
          <p:cNvSpPr/>
          <p:nvPr/>
        </p:nvSpPr>
        <p:spPr>
          <a:xfrm>
            <a:off x="2123728" y="1352460"/>
            <a:ext cx="6639285" cy="5262979"/>
          </a:xfrm>
          <a:prstGeom prst="rect">
            <a:avLst/>
          </a:prstGeom>
        </p:spPr>
        <p:txBody>
          <a:bodyPr wrap="square">
            <a:spAutoFit/>
          </a:bodyPr>
          <a:lstStyle/>
          <a:p>
            <a:pPr algn="just"/>
            <a:r>
              <a:rPr lang="it-IT" sz="1600" b="1" dirty="0"/>
              <a:t>A13. </a:t>
            </a:r>
            <a:r>
              <a:rPr lang="it-IT" sz="1600" dirty="0"/>
              <a:t>Nello stabilire quando emettere la comunicazione scritta, il revisore può tenere </a:t>
            </a:r>
            <a:r>
              <a:rPr lang="it-IT" sz="1600" dirty="0" smtClean="0"/>
              <a:t>in considerazione </a:t>
            </a:r>
            <a:r>
              <a:rPr lang="it-IT" sz="1600" dirty="0"/>
              <a:t>se la ricezione di tale comunicazione sia un fattore importante per permettere ai responsabili delle attività di </a:t>
            </a:r>
            <a:r>
              <a:rPr lang="it-IT" sz="1600" dirty="0" err="1"/>
              <a:t>governance</a:t>
            </a:r>
            <a:r>
              <a:rPr lang="it-IT" sz="1600" dirty="0"/>
              <a:t> di assolvere le proprie responsabilità di supervisione Inoltre, nel caso di società quotate in alcuni ordinamenti giuridici, i responsabili delle attività di </a:t>
            </a:r>
            <a:r>
              <a:rPr lang="it-IT" sz="1600" dirty="0" err="1"/>
              <a:t>governance</a:t>
            </a:r>
            <a:r>
              <a:rPr lang="it-IT" sz="1600" dirty="0"/>
              <a:t> possono aver bisogno di ricevere una comunicazione scritta del revisore prima della data di redazione del bilancio, al fine di assolvere alle proprie specifiche responsabilità in relazione al controllo interno ai fini di legge o per altre finalità. Per le altre imprese, il revisore può emettere tale comunicazione scritta in data successiva. Tuttavia, in quest’ultimo caso, dal momento che la comunicazione scritta del revisore su carenze significative è parte integrante della documentazione della revisione nella versione definitiva, essa è soggetta alla regola per il revisore di completare tempestivamente la raccolta di tale documentazione.7 Il principio di revisione internazionale (ISA Italia) n. 230 stabilisce che un appropriato limite di tempo entro il quale completare la raccolta della documentazione della revisione nella versione definitiva è normalmente non superiore a 60 giorni dalla data della relazione di revisione</a:t>
            </a:r>
          </a:p>
        </p:txBody>
      </p:sp>
    </p:spTree>
    <p:extLst>
      <p:ext uri="{BB962C8B-B14F-4D97-AF65-F5344CB8AC3E}">
        <p14:creationId xmlns:p14="http://schemas.microsoft.com/office/powerpoint/2010/main" val="20598380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5292080" y="6414371"/>
            <a:ext cx="3582144" cy="369894"/>
          </a:xfrm>
        </p:spPr>
        <p:txBody>
          <a:bodyPr/>
          <a:lstStyle/>
          <a:p>
            <a:r>
              <a:rPr lang="it-IT" dirty="0" smtClean="0"/>
              <a:t>Relatore Dott. Maurizio Cari</a:t>
            </a:r>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332656"/>
            <a:ext cx="1944216" cy="1944216"/>
          </a:xfrm>
          <a:prstGeom prst="rect">
            <a:avLst/>
          </a:prstGeom>
        </p:spPr>
      </p:pic>
      <p:sp>
        <p:nvSpPr>
          <p:cNvPr id="5" name="Segnaposto numero diapositiva 4"/>
          <p:cNvSpPr>
            <a:spLocks noGrp="1"/>
          </p:cNvSpPr>
          <p:nvPr>
            <p:ph type="sldNum" sz="quarter" idx="12"/>
          </p:nvPr>
        </p:nvSpPr>
        <p:spPr/>
        <p:txBody>
          <a:bodyPr/>
          <a:lstStyle/>
          <a:p>
            <a:fld id="{F6848207-CE41-43A6-9076-047AFBCD0A8D}" type="slidenum">
              <a:rPr lang="it-IT" smtClean="0"/>
              <a:pPr/>
              <a:t>23</a:t>
            </a:fld>
            <a:endParaRPr lang="it-IT" dirty="0"/>
          </a:p>
        </p:txBody>
      </p:sp>
      <p:sp>
        <p:nvSpPr>
          <p:cNvPr id="8" name="Titolo 7"/>
          <p:cNvSpPr>
            <a:spLocks noGrp="1"/>
          </p:cNvSpPr>
          <p:nvPr>
            <p:ph type="ctrTitle"/>
          </p:nvPr>
        </p:nvSpPr>
        <p:spPr>
          <a:xfrm>
            <a:off x="2325253" y="548681"/>
            <a:ext cx="6172200" cy="1152128"/>
          </a:xfrm>
        </p:spPr>
        <p:txBody>
          <a:bodyPr>
            <a:normAutofit/>
          </a:bodyPr>
          <a:lstStyle/>
          <a:p>
            <a:pPr algn="ctr"/>
            <a:r>
              <a:rPr lang="it-IT" dirty="0"/>
              <a:t>Il principio ISA Italia 265</a:t>
            </a:r>
            <a:br>
              <a:rPr lang="it-IT" dirty="0"/>
            </a:br>
            <a:r>
              <a:rPr lang="it-IT" sz="2000" dirty="0">
                <a:solidFill>
                  <a:srgbClr val="FF0000"/>
                </a:solidFill>
              </a:rPr>
              <a:t>linee guida ed altro materiale </a:t>
            </a:r>
            <a:r>
              <a:rPr lang="it-IT" sz="2000" dirty="0" smtClean="0">
                <a:solidFill>
                  <a:srgbClr val="FF0000"/>
                </a:solidFill>
              </a:rPr>
              <a:t>esplicativo</a:t>
            </a:r>
            <a:endParaRPr lang="it-IT" dirty="0"/>
          </a:p>
        </p:txBody>
      </p:sp>
      <p:sp>
        <p:nvSpPr>
          <p:cNvPr id="2" name="Rettangolo 1"/>
          <p:cNvSpPr/>
          <p:nvPr/>
        </p:nvSpPr>
        <p:spPr>
          <a:xfrm>
            <a:off x="2411760" y="2708920"/>
            <a:ext cx="6102424" cy="2862322"/>
          </a:xfrm>
          <a:prstGeom prst="rect">
            <a:avLst/>
          </a:prstGeom>
        </p:spPr>
        <p:txBody>
          <a:bodyPr wrap="square">
            <a:spAutoFit/>
          </a:bodyPr>
          <a:lstStyle/>
          <a:p>
            <a:pPr algn="just"/>
            <a:r>
              <a:rPr lang="it-IT" b="1" dirty="0"/>
              <a:t>A14. </a:t>
            </a:r>
            <a:r>
              <a:rPr lang="it-IT" dirty="0"/>
              <a:t>Indipendentemente dalla tempistica della comunicazione scritta delle carenze significative, il revisore può comunicarle verbalmente in primo luogo alla direzione e, se appropriato, ai responsabili delle attività di </a:t>
            </a:r>
            <a:r>
              <a:rPr lang="it-IT" dirty="0" err="1"/>
              <a:t>governance</a:t>
            </a:r>
            <a:r>
              <a:rPr lang="it-IT" dirty="0"/>
              <a:t> al fine di aiutarli nel porre in essere azioni correttive tempestive per ridurre al minimo i rischi di errori significativi. Tuttavia ciò non esime il revisore dalla responsabilità di comunicare per iscritto le carenze significative, come richiesto dal presente principio di revisione.</a:t>
            </a:r>
          </a:p>
        </p:txBody>
      </p:sp>
    </p:spTree>
    <p:extLst>
      <p:ext uri="{BB962C8B-B14F-4D97-AF65-F5344CB8AC3E}">
        <p14:creationId xmlns:p14="http://schemas.microsoft.com/office/powerpoint/2010/main" val="19507111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5292080" y="6414371"/>
            <a:ext cx="3582144" cy="369894"/>
          </a:xfrm>
        </p:spPr>
        <p:txBody>
          <a:bodyPr/>
          <a:lstStyle/>
          <a:p>
            <a:r>
              <a:rPr lang="it-IT" dirty="0" smtClean="0"/>
              <a:t>Relatore Dott. Maurizio Cari</a:t>
            </a:r>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332656"/>
            <a:ext cx="1944216" cy="1944216"/>
          </a:xfrm>
          <a:prstGeom prst="rect">
            <a:avLst/>
          </a:prstGeom>
        </p:spPr>
      </p:pic>
      <p:sp>
        <p:nvSpPr>
          <p:cNvPr id="5" name="Segnaposto numero diapositiva 4"/>
          <p:cNvSpPr>
            <a:spLocks noGrp="1"/>
          </p:cNvSpPr>
          <p:nvPr>
            <p:ph type="sldNum" sz="quarter" idx="12"/>
          </p:nvPr>
        </p:nvSpPr>
        <p:spPr/>
        <p:txBody>
          <a:bodyPr/>
          <a:lstStyle/>
          <a:p>
            <a:fld id="{F6848207-CE41-43A6-9076-047AFBCD0A8D}" type="slidenum">
              <a:rPr lang="it-IT" smtClean="0"/>
              <a:pPr/>
              <a:t>24</a:t>
            </a:fld>
            <a:endParaRPr lang="it-IT" dirty="0"/>
          </a:p>
        </p:txBody>
      </p:sp>
      <p:sp>
        <p:nvSpPr>
          <p:cNvPr id="8" name="Titolo 7"/>
          <p:cNvSpPr>
            <a:spLocks noGrp="1"/>
          </p:cNvSpPr>
          <p:nvPr>
            <p:ph type="ctrTitle"/>
          </p:nvPr>
        </p:nvSpPr>
        <p:spPr>
          <a:xfrm>
            <a:off x="2339752" y="440667"/>
            <a:ext cx="6172200" cy="864097"/>
          </a:xfrm>
        </p:spPr>
        <p:txBody>
          <a:bodyPr>
            <a:normAutofit/>
          </a:bodyPr>
          <a:lstStyle/>
          <a:p>
            <a:pPr algn="ctr"/>
            <a:r>
              <a:rPr lang="it-IT" dirty="0"/>
              <a:t>Il principio ISA Italia 265</a:t>
            </a:r>
            <a:br>
              <a:rPr lang="it-IT" dirty="0"/>
            </a:br>
            <a:r>
              <a:rPr lang="it-IT" sz="2000" dirty="0">
                <a:solidFill>
                  <a:srgbClr val="FF0000"/>
                </a:solidFill>
              </a:rPr>
              <a:t>linee guida ed altro materiale </a:t>
            </a:r>
            <a:r>
              <a:rPr lang="it-IT" sz="2000" dirty="0" smtClean="0">
                <a:solidFill>
                  <a:srgbClr val="FF0000"/>
                </a:solidFill>
              </a:rPr>
              <a:t>esplicativo</a:t>
            </a:r>
            <a:endParaRPr lang="it-IT" dirty="0"/>
          </a:p>
        </p:txBody>
      </p:sp>
      <p:sp>
        <p:nvSpPr>
          <p:cNvPr id="2" name="Rettangolo 1"/>
          <p:cNvSpPr/>
          <p:nvPr/>
        </p:nvSpPr>
        <p:spPr>
          <a:xfrm>
            <a:off x="2267744" y="1412776"/>
            <a:ext cx="6696744" cy="5016758"/>
          </a:xfrm>
          <a:prstGeom prst="rect">
            <a:avLst/>
          </a:prstGeom>
        </p:spPr>
        <p:txBody>
          <a:bodyPr wrap="square">
            <a:spAutoFit/>
          </a:bodyPr>
          <a:lstStyle/>
          <a:p>
            <a:pPr algn="just"/>
            <a:r>
              <a:rPr lang="it-IT" sz="1600" b="1" dirty="0"/>
              <a:t>A15</a:t>
            </a:r>
            <a:r>
              <a:rPr lang="it-IT" sz="1600" dirty="0"/>
              <a:t>. Il livello di dettaglio delle comunicazioni sulle carenze significative è oggetto di </a:t>
            </a:r>
            <a:r>
              <a:rPr lang="it-IT" sz="1600" dirty="0" smtClean="0"/>
              <a:t>giudizio professionale </a:t>
            </a:r>
            <a:r>
              <a:rPr lang="it-IT" sz="1600" dirty="0"/>
              <a:t>da parte del revisore nelle specifiche circostanze. Nel definire il livello di dettaglio appropriato per tali comunicazioni, il revisore può considerare, ad esempio, i seguenti fattori:</a:t>
            </a:r>
          </a:p>
          <a:p>
            <a:pPr algn="just"/>
            <a:r>
              <a:rPr lang="it-IT" sz="1600" dirty="0"/>
              <a:t> la natura dell’impresa. Ad esempio, la comunicazione richiesta per un ente di </a:t>
            </a:r>
            <a:r>
              <a:rPr lang="it-IT" sz="1600" dirty="0" smtClean="0"/>
              <a:t>interesse pubblico </a:t>
            </a:r>
            <a:r>
              <a:rPr lang="it-IT" sz="1600" dirty="0"/>
              <a:t>può essere diversa da quella richiesta per le altre imprese;</a:t>
            </a:r>
          </a:p>
          <a:p>
            <a:pPr algn="just"/>
            <a:r>
              <a:rPr lang="it-IT" sz="1600" dirty="0"/>
              <a:t> la dimensione e la complessità dell’impresa. Ad esempio, la comunicazione richiesta per un’impresa complessa può essere diversa da quella richiesta per un’impresa che svolge attività semplici;</a:t>
            </a:r>
          </a:p>
          <a:p>
            <a:pPr algn="just"/>
            <a:r>
              <a:rPr lang="it-IT" sz="1600" dirty="0"/>
              <a:t> la natura delle carenze significative identificate dal revisore;</a:t>
            </a:r>
          </a:p>
          <a:p>
            <a:pPr algn="just"/>
            <a:r>
              <a:rPr lang="it-IT" sz="1600" dirty="0"/>
              <a:t> la composizione della </a:t>
            </a:r>
            <a:r>
              <a:rPr lang="it-IT" sz="1600" dirty="0" err="1"/>
              <a:t>governance</a:t>
            </a:r>
            <a:r>
              <a:rPr lang="it-IT" sz="1600" dirty="0"/>
              <a:t> dell’impresa. Ad esempio, può essere necessario </a:t>
            </a:r>
            <a:r>
              <a:rPr lang="it-IT" sz="1600" dirty="0" smtClean="0"/>
              <a:t>un maggiore </a:t>
            </a:r>
            <a:r>
              <a:rPr lang="it-IT" sz="1600" dirty="0"/>
              <a:t>livello di dettaglio quando, tra i responsabili delle attività di </a:t>
            </a:r>
            <a:r>
              <a:rPr lang="it-IT" sz="1600" dirty="0" err="1"/>
              <a:t>governance</a:t>
            </a:r>
            <a:r>
              <a:rPr lang="it-IT" sz="1600" dirty="0"/>
              <a:t>, figurano soggetti che non hanno </a:t>
            </a:r>
            <a:r>
              <a:rPr lang="it-IT" sz="1600" dirty="0" smtClean="0"/>
              <a:t>una esperienza </a:t>
            </a:r>
            <a:r>
              <a:rPr lang="it-IT" sz="1600" dirty="0"/>
              <a:t>significativa nel settore in cui opera l’impresa o nelle aree interessate;</a:t>
            </a:r>
          </a:p>
          <a:p>
            <a:pPr algn="just"/>
            <a:r>
              <a:rPr lang="it-IT" sz="1600" dirty="0"/>
              <a:t> le disposizioni di legge o regolamentari relative alla comunicazione di particolari tipologie di carenze nel controllo interno.</a:t>
            </a:r>
          </a:p>
        </p:txBody>
      </p:sp>
    </p:spTree>
    <p:extLst>
      <p:ext uri="{BB962C8B-B14F-4D97-AF65-F5344CB8AC3E}">
        <p14:creationId xmlns:p14="http://schemas.microsoft.com/office/powerpoint/2010/main" val="33626587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5292080" y="6414371"/>
            <a:ext cx="3582144" cy="369894"/>
          </a:xfrm>
        </p:spPr>
        <p:txBody>
          <a:bodyPr/>
          <a:lstStyle/>
          <a:p>
            <a:r>
              <a:rPr lang="it-IT" dirty="0" smtClean="0"/>
              <a:t>Relatore Dott. Maurizio Cari</a:t>
            </a:r>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332656"/>
            <a:ext cx="1944216" cy="1944216"/>
          </a:xfrm>
          <a:prstGeom prst="rect">
            <a:avLst/>
          </a:prstGeom>
        </p:spPr>
      </p:pic>
      <p:sp>
        <p:nvSpPr>
          <p:cNvPr id="5" name="Segnaposto numero diapositiva 4"/>
          <p:cNvSpPr>
            <a:spLocks noGrp="1"/>
          </p:cNvSpPr>
          <p:nvPr>
            <p:ph type="sldNum" sz="quarter" idx="12"/>
          </p:nvPr>
        </p:nvSpPr>
        <p:spPr/>
        <p:txBody>
          <a:bodyPr/>
          <a:lstStyle/>
          <a:p>
            <a:fld id="{F6848207-CE41-43A6-9076-047AFBCD0A8D}" type="slidenum">
              <a:rPr lang="it-IT" smtClean="0"/>
              <a:pPr/>
              <a:t>25</a:t>
            </a:fld>
            <a:endParaRPr lang="it-IT" dirty="0"/>
          </a:p>
        </p:txBody>
      </p:sp>
      <p:sp>
        <p:nvSpPr>
          <p:cNvPr id="8" name="Titolo 7"/>
          <p:cNvSpPr>
            <a:spLocks noGrp="1"/>
          </p:cNvSpPr>
          <p:nvPr>
            <p:ph type="ctrTitle"/>
          </p:nvPr>
        </p:nvSpPr>
        <p:spPr>
          <a:xfrm>
            <a:off x="2325253" y="548681"/>
            <a:ext cx="6172200" cy="1152128"/>
          </a:xfrm>
        </p:spPr>
        <p:txBody>
          <a:bodyPr>
            <a:normAutofit/>
          </a:bodyPr>
          <a:lstStyle/>
          <a:p>
            <a:pPr algn="ctr"/>
            <a:r>
              <a:rPr lang="it-IT" dirty="0"/>
              <a:t>Il principio ISA Italia 265</a:t>
            </a:r>
            <a:br>
              <a:rPr lang="it-IT" dirty="0"/>
            </a:br>
            <a:r>
              <a:rPr lang="it-IT" sz="2000" dirty="0">
                <a:solidFill>
                  <a:srgbClr val="FF0000"/>
                </a:solidFill>
              </a:rPr>
              <a:t>linee guida ed altro materiale </a:t>
            </a:r>
            <a:r>
              <a:rPr lang="it-IT" sz="2000" dirty="0" smtClean="0">
                <a:solidFill>
                  <a:srgbClr val="FF0000"/>
                </a:solidFill>
              </a:rPr>
              <a:t>esplicativo</a:t>
            </a:r>
            <a:endParaRPr lang="it-IT" dirty="0"/>
          </a:p>
        </p:txBody>
      </p:sp>
      <p:sp>
        <p:nvSpPr>
          <p:cNvPr id="2" name="Rettangolo 1"/>
          <p:cNvSpPr/>
          <p:nvPr/>
        </p:nvSpPr>
        <p:spPr>
          <a:xfrm>
            <a:off x="2297041" y="2284366"/>
            <a:ext cx="6606480" cy="3416320"/>
          </a:xfrm>
          <a:prstGeom prst="rect">
            <a:avLst/>
          </a:prstGeom>
        </p:spPr>
        <p:txBody>
          <a:bodyPr wrap="square">
            <a:spAutoFit/>
          </a:bodyPr>
          <a:lstStyle/>
          <a:p>
            <a:pPr algn="just"/>
            <a:r>
              <a:rPr lang="it-IT" b="1" dirty="0"/>
              <a:t>A16. </a:t>
            </a:r>
            <a:r>
              <a:rPr lang="it-IT" dirty="0"/>
              <a:t>La direzione ed i responsabili delle attività di </a:t>
            </a:r>
            <a:r>
              <a:rPr lang="it-IT" dirty="0" err="1"/>
              <a:t>governance</a:t>
            </a:r>
            <a:r>
              <a:rPr lang="it-IT" dirty="0"/>
              <a:t> possono essere già a </a:t>
            </a:r>
            <a:r>
              <a:rPr lang="it-IT" dirty="0" smtClean="0"/>
              <a:t>conoscenza delle </a:t>
            </a:r>
            <a:r>
              <a:rPr lang="it-IT" dirty="0"/>
              <a:t>carenze significative identificate dal revisore nel corso della revisione contabile e possono aver deciso di non porvi rimedio per ragioni di costo o per altre considerazioni. La responsabilità di valutare i costi ed i benefici derivanti dall’attuazione di azioni correttive spetta alla direzione ed ai responsabili delle attività di </a:t>
            </a:r>
            <a:r>
              <a:rPr lang="it-IT" dirty="0" err="1"/>
              <a:t>governance</a:t>
            </a:r>
            <a:r>
              <a:rPr lang="it-IT" dirty="0"/>
              <a:t>. Pertanto, la regola di cui al paragrafo 9 si applica indipendentemente dal fatto che la direzione e i responsabili delle attività di </a:t>
            </a:r>
            <a:r>
              <a:rPr lang="it-IT" dirty="0" err="1"/>
              <a:t>governance</a:t>
            </a:r>
            <a:r>
              <a:rPr lang="it-IT" dirty="0"/>
              <a:t> possano considerare rilevanti il costo o altri fattori nella decisione se porre rimedio o meno a tali carenze.</a:t>
            </a:r>
          </a:p>
        </p:txBody>
      </p:sp>
    </p:spTree>
    <p:extLst>
      <p:ext uri="{BB962C8B-B14F-4D97-AF65-F5344CB8AC3E}">
        <p14:creationId xmlns:p14="http://schemas.microsoft.com/office/powerpoint/2010/main" val="12795005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5292080" y="6414371"/>
            <a:ext cx="3582144" cy="369894"/>
          </a:xfrm>
        </p:spPr>
        <p:txBody>
          <a:bodyPr/>
          <a:lstStyle/>
          <a:p>
            <a:r>
              <a:rPr lang="it-IT" dirty="0" smtClean="0"/>
              <a:t>Relatore Dott. Maurizio Cari</a:t>
            </a:r>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332656"/>
            <a:ext cx="1944216" cy="1944216"/>
          </a:xfrm>
          <a:prstGeom prst="rect">
            <a:avLst/>
          </a:prstGeom>
        </p:spPr>
      </p:pic>
      <p:sp>
        <p:nvSpPr>
          <p:cNvPr id="5" name="Segnaposto numero diapositiva 4"/>
          <p:cNvSpPr>
            <a:spLocks noGrp="1"/>
          </p:cNvSpPr>
          <p:nvPr>
            <p:ph type="sldNum" sz="quarter" idx="12"/>
          </p:nvPr>
        </p:nvSpPr>
        <p:spPr/>
        <p:txBody>
          <a:bodyPr/>
          <a:lstStyle/>
          <a:p>
            <a:fld id="{F6848207-CE41-43A6-9076-047AFBCD0A8D}" type="slidenum">
              <a:rPr lang="it-IT" smtClean="0"/>
              <a:pPr/>
              <a:t>26</a:t>
            </a:fld>
            <a:endParaRPr lang="it-IT" dirty="0"/>
          </a:p>
        </p:txBody>
      </p:sp>
      <p:sp>
        <p:nvSpPr>
          <p:cNvPr id="8" name="Titolo 7"/>
          <p:cNvSpPr>
            <a:spLocks noGrp="1"/>
          </p:cNvSpPr>
          <p:nvPr>
            <p:ph type="ctrTitle"/>
          </p:nvPr>
        </p:nvSpPr>
        <p:spPr>
          <a:xfrm>
            <a:off x="2329089" y="728700"/>
            <a:ext cx="6172200" cy="1152128"/>
          </a:xfrm>
        </p:spPr>
        <p:txBody>
          <a:bodyPr>
            <a:normAutofit/>
          </a:bodyPr>
          <a:lstStyle/>
          <a:p>
            <a:pPr algn="ctr"/>
            <a:r>
              <a:rPr lang="it-IT" dirty="0"/>
              <a:t>Il principio ISA Italia 265</a:t>
            </a:r>
            <a:br>
              <a:rPr lang="it-IT" dirty="0"/>
            </a:br>
            <a:r>
              <a:rPr lang="it-IT" sz="2000" dirty="0">
                <a:solidFill>
                  <a:srgbClr val="FF0000"/>
                </a:solidFill>
              </a:rPr>
              <a:t>linee guida ed altro materiale </a:t>
            </a:r>
            <a:r>
              <a:rPr lang="it-IT" sz="2000" dirty="0" smtClean="0">
                <a:solidFill>
                  <a:srgbClr val="FF0000"/>
                </a:solidFill>
              </a:rPr>
              <a:t>esplicativo</a:t>
            </a:r>
            <a:endParaRPr lang="it-IT" dirty="0"/>
          </a:p>
        </p:txBody>
      </p:sp>
      <p:sp>
        <p:nvSpPr>
          <p:cNvPr id="2" name="Rettangolo 1"/>
          <p:cNvSpPr/>
          <p:nvPr/>
        </p:nvSpPr>
        <p:spPr>
          <a:xfrm>
            <a:off x="2313723" y="2329966"/>
            <a:ext cx="6462464" cy="3539430"/>
          </a:xfrm>
          <a:prstGeom prst="rect">
            <a:avLst/>
          </a:prstGeom>
        </p:spPr>
        <p:txBody>
          <a:bodyPr wrap="square">
            <a:spAutoFit/>
          </a:bodyPr>
          <a:lstStyle/>
          <a:p>
            <a:pPr algn="just"/>
            <a:r>
              <a:rPr lang="it-IT" sz="1600" b="1" dirty="0"/>
              <a:t>A17. </a:t>
            </a:r>
            <a:r>
              <a:rPr lang="it-IT" sz="1600" dirty="0"/>
              <a:t>Il fatto che il revisore abbia comunicato una carenza significativa ai responsabili </a:t>
            </a:r>
            <a:r>
              <a:rPr lang="it-IT" sz="1600" dirty="0" smtClean="0"/>
              <a:t>delle attività </a:t>
            </a:r>
            <a:r>
              <a:rPr lang="it-IT" sz="1600" dirty="0"/>
              <a:t>di </a:t>
            </a:r>
            <a:r>
              <a:rPr lang="it-IT" sz="1600" dirty="0" err="1"/>
              <a:t>governance</a:t>
            </a:r>
            <a:r>
              <a:rPr lang="it-IT" sz="1600" dirty="0"/>
              <a:t> ed alla direzione in revisioni precedenti non elimina la necessità che il revisore ripeta la comunicazione qualora non sia stata ancora intrapresa alcuna azione correttiva. Se una carenza significativa comunicata in precedenza permane, la comunicazione relativa all’esercizio in esame può riprodurre la descrizione fornita nella comunicazione precedente, o fare semplicemente riferimento alla comunicazione precedente. Il revisore può chiedere alla direzione o, ove appropriato, ai responsabili delle attività di </a:t>
            </a:r>
            <a:r>
              <a:rPr lang="it-IT" sz="1600" dirty="0" err="1"/>
              <a:t>governance</a:t>
            </a:r>
            <a:r>
              <a:rPr lang="it-IT" sz="1600" dirty="0"/>
              <a:t> il motivo per cui non è stato ancora posto rimedio alla carenza significativa. In assenza di una valida spiegazione, la mancata attuazione di una </a:t>
            </a:r>
            <a:r>
              <a:rPr lang="it-IT" sz="1600" dirty="0" smtClean="0"/>
              <a:t>misura correttiva </a:t>
            </a:r>
            <a:r>
              <a:rPr lang="it-IT" sz="1600" dirty="0"/>
              <a:t>può rappresentare di per sé una carenza significativa.</a:t>
            </a:r>
          </a:p>
        </p:txBody>
      </p:sp>
    </p:spTree>
    <p:extLst>
      <p:ext uri="{BB962C8B-B14F-4D97-AF65-F5344CB8AC3E}">
        <p14:creationId xmlns:p14="http://schemas.microsoft.com/office/powerpoint/2010/main" val="30950703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5292080" y="6414371"/>
            <a:ext cx="3582144" cy="369894"/>
          </a:xfrm>
        </p:spPr>
        <p:txBody>
          <a:bodyPr/>
          <a:lstStyle/>
          <a:p>
            <a:r>
              <a:rPr lang="it-IT" dirty="0" smtClean="0"/>
              <a:t>Relatore Dott. Maurizio Cari</a:t>
            </a:r>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332656"/>
            <a:ext cx="1944216" cy="1944216"/>
          </a:xfrm>
          <a:prstGeom prst="rect">
            <a:avLst/>
          </a:prstGeom>
        </p:spPr>
      </p:pic>
      <p:sp>
        <p:nvSpPr>
          <p:cNvPr id="5" name="Segnaposto numero diapositiva 4"/>
          <p:cNvSpPr>
            <a:spLocks noGrp="1"/>
          </p:cNvSpPr>
          <p:nvPr>
            <p:ph type="sldNum" sz="quarter" idx="12"/>
          </p:nvPr>
        </p:nvSpPr>
        <p:spPr/>
        <p:txBody>
          <a:bodyPr/>
          <a:lstStyle/>
          <a:p>
            <a:fld id="{F6848207-CE41-43A6-9076-047AFBCD0A8D}" type="slidenum">
              <a:rPr lang="it-IT" smtClean="0"/>
              <a:pPr/>
              <a:t>27</a:t>
            </a:fld>
            <a:endParaRPr lang="it-IT" dirty="0"/>
          </a:p>
        </p:txBody>
      </p:sp>
      <p:sp>
        <p:nvSpPr>
          <p:cNvPr id="8" name="Titolo 7"/>
          <p:cNvSpPr>
            <a:spLocks noGrp="1"/>
          </p:cNvSpPr>
          <p:nvPr>
            <p:ph type="ctrTitle"/>
          </p:nvPr>
        </p:nvSpPr>
        <p:spPr>
          <a:xfrm>
            <a:off x="2325253" y="548681"/>
            <a:ext cx="6172200" cy="1152128"/>
          </a:xfrm>
        </p:spPr>
        <p:txBody>
          <a:bodyPr>
            <a:normAutofit/>
          </a:bodyPr>
          <a:lstStyle/>
          <a:p>
            <a:pPr algn="ctr"/>
            <a:r>
              <a:rPr lang="it-IT" dirty="0"/>
              <a:t>Il principio ISA Italia 265</a:t>
            </a:r>
            <a:br>
              <a:rPr lang="it-IT" dirty="0"/>
            </a:br>
            <a:r>
              <a:rPr lang="it-IT" sz="2000" dirty="0">
                <a:solidFill>
                  <a:srgbClr val="FF0000"/>
                </a:solidFill>
              </a:rPr>
              <a:t>linee guida ed altro materiale </a:t>
            </a:r>
            <a:r>
              <a:rPr lang="it-IT" sz="2000" dirty="0" smtClean="0">
                <a:solidFill>
                  <a:srgbClr val="FF0000"/>
                </a:solidFill>
              </a:rPr>
              <a:t>esplicativo</a:t>
            </a:r>
            <a:endParaRPr lang="it-IT" dirty="0"/>
          </a:p>
        </p:txBody>
      </p:sp>
      <p:sp>
        <p:nvSpPr>
          <p:cNvPr id="2" name="Rettangolo 1"/>
          <p:cNvSpPr/>
          <p:nvPr/>
        </p:nvSpPr>
        <p:spPr>
          <a:xfrm>
            <a:off x="2286000" y="2423982"/>
            <a:ext cx="6318448" cy="1477328"/>
          </a:xfrm>
          <a:prstGeom prst="rect">
            <a:avLst/>
          </a:prstGeom>
        </p:spPr>
        <p:txBody>
          <a:bodyPr wrap="square">
            <a:spAutoFit/>
          </a:bodyPr>
          <a:lstStyle/>
          <a:p>
            <a:r>
              <a:rPr lang="it-IT" b="1" dirty="0"/>
              <a:t>A18</a:t>
            </a:r>
            <a:r>
              <a:rPr lang="it-IT" dirty="0"/>
              <a:t>. Nel caso della revisione contabile di imprese di dimensioni minori, la comunicazione </a:t>
            </a:r>
            <a:r>
              <a:rPr lang="it-IT" dirty="0" smtClean="0"/>
              <a:t>del revisore </a:t>
            </a:r>
            <a:r>
              <a:rPr lang="it-IT" dirty="0"/>
              <a:t>ai responsabili delle attività di </a:t>
            </a:r>
            <a:r>
              <a:rPr lang="it-IT" dirty="0" err="1"/>
              <a:t>governance</a:t>
            </a:r>
            <a:r>
              <a:rPr lang="it-IT" dirty="0"/>
              <a:t> può essere meno strutturata di quella prevista per imprese di maggiori dimensioni.</a:t>
            </a:r>
          </a:p>
        </p:txBody>
      </p:sp>
      <p:sp>
        <p:nvSpPr>
          <p:cNvPr id="6" name="Rettangolo 5"/>
          <p:cNvSpPr/>
          <p:nvPr/>
        </p:nvSpPr>
        <p:spPr>
          <a:xfrm>
            <a:off x="2376444" y="4293096"/>
            <a:ext cx="1696298" cy="369332"/>
          </a:xfrm>
          <a:prstGeom prst="rect">
            <a:avLst/>
          </a:prstGeom>
        </p:spPr>
        <p:txBody>
          <a:bodyPr wrap="none">
            <a:spAutoFit/>
          </a:bodyPr>
          <a:lstStyle/>
          <a:p>
            <a:r>
              <a:rPr lang="it-IT" b="1" dirty="0"/>
              <a:t>A27. </a:t>
            </a:r>
            <a:r>
              <a:rPr lang="it-IT" dirty="0"/>
              <a:t>(omissis)</a:t>
            </a:r>
          </a:p>
        </p:txBody>
      </p:sp>
    </p:spTree>
    <p:extLst>
      <p:ext uri="{BB962C8B-B14F-4D97-AF65-F5344CB8AC3E}">
        <p14:creationId xmlns:p14="http://schemas.microsoft.com/office/powerpoint/2010/main" val="32369244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483768" y="1052736"/>
            <a:ext cx="6172200" cy="504056"/>
          </a:xfrm>
        </p:spPr>
        <p:txBody>
          <a:bodyPr>
            <a:normAutofit fontScale="90000"/>
          </a:bodyPr>
          <a:lstStyle/>
          <a:p>
            <a:pPr algn="ctr"/>
            <a:r>
              <a:rPr lang="it-IT" dirty="0" smtClean="0"/>
              <a:t>Il principio ISA Italia 265</a:t>
            </a:r>
            <a:br>
              <a:rPr lang="it-IT" dirty="0" smtClean="0"/>
            </a:br>
            <a:r>
              <a:rPr lang="it-IT" dirty="0" smtClean="0">
                <a:solidFill>
                  <a:srgbClr val="FF0000"/>
                </a:solidFill>
              </a:rPr>
              <a:t>Regole</a:t>
            </a:r>
            <a:endParaRPr lang="it-IT" dirty="0">
              <a:solidFill>
                <a:srgbClr val="FF0000"/>
              </a:solidFill>
            </a:endParaRPr>
          </a:p>
        </p:txBody>
      </p:sp>
      <p:sp>
        <p:nvSpPr>
          <p:cNvPr id="3" name="Sottotitolo 2"/>
          <p:cNvSpPr>
            <a:spLocks noGrp="1"/>
          </p:cNvSpPr>
          <p:nvPr>
            <p:ph type="subTitle" idx="1"/>
          </p:nvPr>
        </p:nvSpPr>
        <p:spPr>
          <a:xfrm>
            <a:off x="5292080" y="6414371"/>
            <a:ext cx="3582144" cy="369894"/>
          </a:xfrm>
        </p:spPr>
        <p:txBody>
          <a:bodyPr/>
          <a:lstStyle/>
          <a:p>
            <a:r>
              <a:rPr lang="it-IT" dirty="0" smtClean="0"/>
              <a:t>Relatore Dott. Maurizio Cari</a:t>
            </a:r>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332656"/>
            <a:ext cx="1944216" cy="1944216"/>
          </a:xfrm>
          <a:prstGeom prst="rect">
            <a:avLst/>
          </a:prstGeom>
        </p:spPr>
      </p:pic>
      <p:sp>
        <p:nvSpPr>
          <p:cNvPr id="5" name="Segnaposto numero diapositiva 4"/>
          <p:cNvSpPr>
            <a:spLocks noGrp="1"/>
          </p:cNvSpPr>
          <p:nvPr>
            <p:ph type="sldNum" sz="quarter" idx="12"/>
          </p:nvPr>
        </p:nvSpPr>
        <p:spPr/>
        <p:txBody>
          <a:bodyPr/>
          <a:lstStyle/>
          <a:p>
            <a:fld id="{F6848207-CE41-43A6-9076-047AFBCD0A8D}" type="slidenum">
              <a:rPr lang="it-IT" smtClean="0"/>
              <a:pPr/>
              <a:t>28</a:t>
            </a:fld>
            <a:endParaRPr lang="it-IT" dirty="0"/>
          </a:p>
        </p:txBody>
      </p:sp>
      <p:sp>
        <p:nvSpPr>
          <p:cNvPr id="8" name="Titolo 1"/>
          <p:cNvSpPr txBox="1">
            <a:spLocks/>
          </p:cNvSpPr>
          <p:nvPr/>
        </p:nvSpPr>
        <p:spPr>
          <a:xfrm>
            <a:off x="2267744" y="2060848"/>
            <a:ext cx="6468616" cy="3319035"/>
          </a:xfrm>
          <a:prstGeom prst="rect">
            <a:avLst/>
          </a:prstGeom>
        </p:spPr>
        <p:txBody>
          <a:bodyPr vert="horz" anchor="b">
            <a:normAutofit fontScale="97500"/>
          </a:bodyPr>
          <a:lstStyle>
            <a:lvl1pPr algn="l" rtl="0" eaLnBrk="1" latinLnBrk="0" hangingPunct="1">
              <a:spcBef>
                <a:spcPct val="0"/>
              </a:spcBef>
              <a:buNone/>
              <a:defRPr kumimoji="0" sz="3000" b="1" kern="1200" cap="small" baseline="0">
                <a:solidFill>
                  <a:schemeClr val="tx2"/>
                </a:solidFill>
                <a:latin typeface="+mj-lt"/>
                <a:ea typeface="+mj-ea"/>
                <a:cs typeface="+mj-cs"/>
              </a:defRPr>
            </a:lvl1pPr>
          </a:lstStyle>
          <a:p>
            <a:pPr algn="just"/>
            <a:endParaRPr lang="it-IT" sz="1600" dirty="0">
              <a:latin typeface="Times New Roman" panose="02020603050405020304" pitchFamily="18" charset="0"/>
              <a:cs typeface="Times New Roman" panose="02020603050405020304" pitchFamily="18" charset="0"/>
            </a:endParaRPr>
          </a:p>
        </p:txBody>
      </p:sp>
      <p:sp>
        <p:nvSpPr>
          <p:cNvPr id="7" name="Rettangolo 6"/>
          <p:cNvSpPr/>
          <p:nvPr/>
        </p:nvSpPr>
        <p:spPr>
          <a:xfrm>
            <a:off x="2286000" y="2060848"/>
            <a:ext cx="6450360" cy="3970318"/>
          </a:xfrm>
          <a:prstGeom prst="rect">
            <a:avLst/>
          </a:prstGeom>
        </p:spPr>
        <p:txBody>
          <a:bodyPr wrap="square">
            <a:spAutoFit/>
          </a:bodyPr>
          <a:lstStyle/>
          <a:p>
            <a:pPr algn="just"/>
            <a:r>
              <a:rPr lang="it-IT" dirty="0"/>
              <a:t>10. Inoltre, il revisore deve comunicare tempestivamente alla direzione, ad un livello di responsabilità appropriato, quanto segue: (Rif.: </a:t>
            </a:r>
            <a:r>
              <a:rPr lang="it-IT" dirty="0" err="1"/>
              <a:t>Parr</a:t>
            </a:r>
            <a:r>
              <a:rPr lang="it-IT" dirty="0"/>
              <a:t>. A19, A27)</a:t>
            </a:r>
          </a:p>
          <a:p>
            <a:pPr algn="just"/>
            <a:r>
              <a:rPr lang="it-IT" dirty="0"/>
              <a:t>a) per iscritto, le carenze significative nel controllo interno che il revisore ha comunicato o intende comunicare ai responsabili delle attività di </a:t>
            </a:r>
            <a:r>
              <a:rPr lang="it-IT" dirty="0" err="1"/>
              <a:t>governance</a:t>
            </a:r>
            <a:r>
              <a:rPr lang="it-IT" dirty="0"/>
              <a:t>, a meno che, nelle circostanze, risulti inappropriato comunicarle direttamente alla direzione; (Rif.: </a:t>
            </a:r>
            <a:r>
              <a:rPr lang="it-IT" dirty="0" err="1"/>
              <a:t>Parr</a:t>
            </a:r>
            <a:r>
              <a:rPr lang="it-IT" dirty="0"/>
              <a:t>. A14, A20-A21)                                                                                                               b) altre carenze nel controllo interno identificate nel corso della revisione contabile che non siano state già comunicate alla direzione da altri soggetti e che, secondo il </a:t>
            </a:r>
            <a:r>
              <a:rPr lang="it-IT" dirty="0" smtClean="0"/>
              <a:t>giudizio professionale </a:t>
            </a:r>
            <a:r>
              <a:rPr lang="it-IT" dirty="0"/>
              <a:t>del revisore, siano sufficientemente importanti da meritare di essere portate all’attenzione della direzione stessa. (Rif.: </a:t>
            </a:r>
            <a:r>
              <a:rPr lang="it-IT" dirty="0" err="1"/>
              <a:t>Parr</a:t>
            </a:r>
            <a:r>
              <a:rPr lang="it-IT" dirty="0"/>
              <a:t>. A22-A26)</a:t>
            </a:r>
          </a:p>
        </p:txBody>
      </p:sp>
    </p:spTree>
    <p:extLst>
      <p:ext uri="{BB962C8B-B14F-4D97-AF65-F5344CB8AC3E}">
        <p14:creationId xmlns:p14="http://schemas.microsoft.com/office/powerpoint/2010/main" val="39712277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5292080" y="6414371"/>
            <a:ext cx="3582144" cy="369894"/>
          </a:xfrm>
        </p:spPr>
        <p:txBody>
          <a:bodyPr/>
          <a:lstStyle/>
          <a:p>
            <a:r>
              <a:rPr lang="it-IT" dirty="0" smtClean="0"/>
              <a:t>Relatore Dott. Maurizio Cari</a:t>
            </a:r>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332656"/>
            <a:ext cx="1944216" cy="1944216"/>
          </a:xfrm>
          <a:prstGeom prst="rect">
            <a:avLst/>
          </a:prstGeom>
        </p:spPr>
      </p:pic>
      <p:sp>
        <p:nvSpPr>
          <p:cNvPr id="5" name="Segnaposto numero diapositiva 4"/>
          <p:cNvSpPr>
            <a:spLocks noGrp="1"/>
          </p:cNvSpPr>
          <p:nvPr>
            <p:ph type="sldNum" sz="quarter" idx="12"/>
          </p:nvPr>
        </p:nvSpPr>
        <p:spPr/>
        <p:txBody>
          <a:bodyPr/>
          <a:lstStyle/>
          <a:p>
            <a:fld id="{F6848207-CE41-43A6-9076-047AFBCD0A8D}" type="slidenum">
              <a:rPr lang="it-IT" smtClean="0"/>
              <a:pPr/>
              <a:t>29</a:t>
            </a:fld>
            <a:endParaRPr lang="it-IT" dirty="0"/>
          </a:p>
        </p:txBody>
      </p:sp>
      <p:sp>
        <p:nvSpPr>
          <p:cNvPr id="8" name="Titolo 7"/>
          <p:cNvSpPr>
            <a:spLocks noGrp="1"/>
          </p:cNvSpPr>
          <p:nvPr>
            <p:ph type="ctrTitle"/>
          </p:nvPr>
        </p:nvSpPr>
        <p:spPr>
          <a:xfrm>
            <a:off x="2325253" y="548681"/>
            <a:ext cx="6172200" cy="1152128"/>
          </a:xfrm>
        </p:spPr>
        <p:txBody>
          <a:bodyPr>
            <a:normAutofit/>
          </a:bodyPr>
          <a:lstStyle/>
          <a:p>
            <a:pPr algn="ctr"/>
            <a:r>
              <a:rPr lang="it-IT" dirty="0"/>
              <a:t>Il principio ISA Italia 265</a:t>
            </a:r>
            <a:br>
              <a:rPr lang="it-IT" dirty="0"/>
            </a:br>
            <a:r>
              <a:rPr lang="it-IT" sz="2000" dirty="0">
                <a:solidFill>
                  <a:srgbClr val="FF0000"/>
                </a:solidFill>
              </a:rPr>
              <a:t>linee guida ed altro materiale </a:t>
            </a:r>
            <a:r>
              <a:rPr lang="it-IT" sz="2000" dirty="0" smtClean="0">
                <a:solidFill>
                  <a:srgbClr val="FF0000"/>
                </a:solidFill>
              </a:rPr>
              <a:t>esplicativo</a:t>
            </a:r>
            <a:endParaRPr lang="it-IT" dirty="0"/>
          </a:p>
        </p:txBody>
      </p:sp>
      <p:sp>
        <p:nvSpPr>
          <p:cNvPr id="2" name="Rettangolo 1"/>
          <p:cNvSpPr/>
          <p:nvPr/>
        </p:nvSpPr>
        <p:spPr>
          <a:xfrm>
            <a:off x="2286000" y="2204864"/>
            <a:ext cx="6246440" cy="3970318"/>
          </a:xfrm>
          <a:prstGeom prst="rect">
            <a:avLst/>
          </a:prstGeom>
        </p:spPr>
        <p:txBody>
          <a:bodyPr wrap="square">
            <a:spAutoFit/>
          </a:bodyPr>
          <a:lstStyle/>
          <a:p>
            <a:pPr algn="just"/>
            <a:r>
              <a:rPr lang="it-IT" b="1" dirty="0"/>
              <a:t>A19. </a:t>
            </a:r>
            <a:r>
              <a:rPr lang="it-IT" dirty="0"/>
              <a:t>Normalmente, il livello appropriato della direzione è quello che ha la responsabilità e </a:t>
            </a:r>
            <a:r>
              <a:rPr lang="it-IT" dirty="0" smtClean="0"/>
              <a:t>il potere </a:t>
            </a:r>
            <a:r>
              <a:rPr lang="it-IT" dirty="0"/>
              <a:t>di valutare le carenze nel controllo interno e prendere le necessarie azioni correttive. Nel caso di carenze significative, il livello appropriato è probabilmente </a:t>
            </a:r>
            <a:r>
              <a:rPr lang="it-IT" dirty="0" smtClean="0"/>
              <a:t>rappresentato dall’amministratore </a:t>
            </a:r>
            <a:r>
              <a:rPr lang="it-IT" dirty="0"/>
              <a:t>delegato o dal </a:t>
            </a:r>
            <a:r>
              <a:rPr lang="it-IT" dirty="0" smtClean="0"/>
              <a:t>direttore amministrativo </a:t>
            </a:r>
            <a:r>
              <a:rPr lang="it-IT" dirty="0"/>
              <a:t>e finanziario (o figura equivalente), in quanto è richiesto che tali aspetti siano comunicati anche ai responsabili delle attività di </a:t>
            </a:r>
            <a:r>
              <a:rPr lang="it-IT" dirty="0" err="1"/>
              <a:t>governance</a:t>
            </a:r>
            <a:r>
              <a:rPr lang="it-IT" dirty="0"/>
              <a:t>. Nel caso di altre carenze nel controllo interno, il livello appropriato può essere rappresentato dalla direzione operativa che ha un coinvolgimento più diretto nelle aree di controllo interessate e il potere di porre in essere le azioni correttive appropriate.</a:t>
            </a:r>
          </a:p>
        </p:txBody>
      </p:sp>
    </p:spTree>
    <p:extLst>
      <p:ext uri="{BB962C8B-B14F-4D97-AF65-F5344CB8AC3E}">
        <p14:creationId xmlns:p14="http://schemas.microsoft.com/office/powerpoint/2010/main" val="27852321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3768" y="839442"/>
            <a:ext cx="6120680" cy="5685902"/>
          </a:xfrm>
          <a:prstGeom prst="rect">
            <a:avLst/>
          </a:prstGeom>
        </p:spPr>
      </p:pic>
      <p:sp>
        <p:nvSpPr>
          <p:cNvPr id="2" name="Titolo 1"/>
          <p:cNvSpPr>
            <a:spLocks noGrp="1"/>
          </p:cNvSpPr>
          <p:nvPr>
            <p:ph type="ctrTitle"/>
          </p:nvPr>
        </p:nvSpPr>
        <p:spPr>
          <a:xfrm>
            <a:off x="2601179" y="318884"/>
            <a:ext cx="6172200" cy="504056"/>
          </a:xfrm>
        </p:spPr>
        <p:txBody>
          <a:bodyPr>
            <a:normAutofit fontScale="90000"/>
          </a:bodyPr>
          <a:lstStyle/>
          <a:p>
            <a:pPr algn="ctr"/>
            <a:r>
              <a:rPr lang="it-IT" dirty="0" smtClean="0"/>
              <a:t>Il principio ISA Italia 265</a:t>
            </a:r>
            <a:endParaRPr lang="it-IT" dirty="0"/>
          </a:p>
        </p:txBody>
      </p:sp>
      <p:sp>
        <p:nvSpPr>
          <p:cNvPr id="3" name="Sottotitolo 2"/>
          <p:cNvSpPr>
            <a:spLocks noGrp="1"/>
          </p:cNvSpPr>
          <p:nvPr>
            <p:ph type="subTitle" idx="1"/>
          </p:nvPr>
        </p:nvSpPr>
        <p:spPr>
          <a:xfrm>
            <a:off x="0" y="6392664"/>
            <a:ext cx="3582144" cy="369894"/>
          </a:xfrm>
        </p:spPr>
        <p:txBody>
          <a:bodyPr/>
          <a:lstStyle/>
          <a:p>
            <a:r>
              <a:rPr lang="it-IT" dirty="0" smtClean="0"/>
              <a:t>Relatore Dott. Maurizio Cari</a:t>
            </a:r>
            <a:endParaRPr lang="it-IT" dirty="0"/>
          </a:p>
        </p:txBody>
      </p:sp>
      <p:pic>
        <p:nvPicPr>
          <p:cNvPr id="4" name="Immagin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332656"/>
            <a:ext cx="1944216" cy="1944216"/>
          </a:xfrm>
          <a:prstGeom prst="rect">
            <a:avLst/>
          </a:prstGeom>
        </p:spPr>
      </p:pic>
      <p:sp>
        <p:nvSpPr>
          <p:cNvPr id="5" name="Segnaposto numero diapositiva 4"/>
          <p:cNvSpPr>
            <a:spLocks noGrp="1"/>
          </p:cNvSpPr>
          <p:nvPr>
            <p:ph type="sldNum" sz="quarter" idx="12"/>
          </p:nvPr>
        </p:nvSpPr>
        <p:spPr/>
        <p:txBody>
          <a:bodyPr/>
          <a:lstStyle/>
          <a:p>
            <a:fld id="{F6848207-CE41-43A6-9076-047AFBCD0A8D}" type="slidenum">
              <a:rPr lang="it-IT" smtClean="0"/>
              <a:pPr/>
              <a:t>3</a:t>
            </a:fld>
            <a:endParaRPr lang="it-IT" dirty="0"/>
          </a:p>
        </p:txBody>
      </p:sp>
    </p:spTree>
    <p:extLst>
      <p:ext uri="{BB962C8B-B14F-4D97-AF65-F5344CB8AC3E}">
        <p14:creationId xmlns:p14="http://schemas.microsoft.com/office/powerpoint/2010/main" val="398883700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5292080" y="6414371"/>
            <a:ext cx="3582144" cy="369894"/>
          </a:xfrm>
        </p:spPr>
        <p:txBody>
          <a:bodyPr/>
          <a:lstStyle/>
          <a:p>
            <a:r>
              <a:rPr lang="it-IT" dirty="0" smtClean="0"/>
              <a:t>Relatore Dott. Maurizio Cari</a:t>
            </a:r>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332656"/>
            <a:ext cx="1944216" cy="1944216"/>
          </a:xfrm>
          <a:prstGeom prst="rect">
            <a:avLst/>
          </a:prstGeom>
        </p:spPr>
      </p:pic>
      <p:sp>
        <p:nvSpPr>
          <p:cNvPr id="5" name="Segnaposto numero diapositiva 4"/>
          <p:cNvSpPr>
            <a:spLocks noGrp="1"/>
          </p:cNvSpPr>
          <p:nvPr>
            <p:ph type="sldNum" sz="quarter" idx="12"/>
          </p:nvPr>
        </p:nvSpPr>
        <p:spPr/>
        <p:txBody>
          <a:bodyPr/>
          <a:lstStyle/>
          <a:p>
            <a:fld id="{F6848207-CE41-43A6-9076-047AFBCD0A8D}" type="slidenum">
              <a:rPr lang="it-IT" smtClean="0"/>
              <a:pPr/>
              <a:t>30</a:t>
            </a:fld>
            <a:endParaRPr lang="it-IT" dirty="0"/>
          </a:p>
        </p:txBody>
      </p:sp>
      <p:sp>
        <p:nvSpPr>
          <p:cNvPr id="8" name="Titolo 7"/>
          <p:cNvSpPr>
            <a:spLocks noGrp="1"/>
          </p:cNvSpPr>
          <p:nvPr>
            <p:ph type="ctrTitle"/>
          </p:nvPr>
        </p:nvSpPr>
        <p:spPr>
          <a:xfrm>
            <a:off x="2325253" y="548681"/>
            <a:ext cx="6172200" cy="1152128"/>
          </a:xfrm>
        </p:spPr>
        <p:txBody>
          <a:bodyPr>
            <a:normAutofit/>
          </a:bodyPr>
          <a:lstStyle/>
          <a:p>
            <a:pPr algn="ctr"/>
            <a:r>
              <a:rPr lang="it-IT" dirty="0"/>
              <a:t>Il principio ISA Italia 265</a:t>
            </a:r>
            <a:br>
              <a:rPr lang="it-IT" dirty="0"/>
            </a:br>
            <a:r>
              <a:rPr lang="it-IT" sz="2000" dirty="0">
                <a:solidFill>
                  <a:srgbClr val="FF0000"/>
                </a:solidFill>
              </a:rPr>
              <a:t>linee guida ed altro materiale </a:t>
            </a:r>
            <a:r>
              <a:rPr lang="it-IT" sz="2000" dirty="0" smtClean="0">
                <a:solidFill>
                  <a:srgbClr val="FF0000"/>
                </a:solidFill>
              </a:rPr>
              <a:t>esplicativo</a:t>
            </a:r>
            <a:endParaRPr lang="it-IT" dirty="0"/>
          </a:p>
        </p:txBody>
      </p:sp>
      <p:sp>
        <p:nvSpPr>
          <p:cNvPr id="2" name="Rettangolo 1"/>
          <p:cNvSpPr/>
          <p:nvPr/>
        </p:nvSpPr>
        <p:spPr>
          <a:xfrm>
            <a:off x="2411760" y="2636912"/>
            <a:ext cx="6174432" cy="2862322"/>
          </a:xfrm>
          <a:prstGeom prst="rect">
            <a:avLst/>
          </a:prstGeom>
        </p:spPr>
        <p:txBody>
          <a:bodyPr wrap="square">
            <a:spAutoFit/>
          </a:bodyPr>
          <a:lstStyle/>
          <a:p>
            <a:pPr algn="just"/>
            <a:r>
              <a:rPr lang="it-IT" b="1" dirty="0"/>
              <a:t>A14. </a:t>
            </a:r>
            <a:r>
              <a:rPr lang="it-IT" dirty="0"/>
              <a:t>Indipendentemente dalla tempistica della comunicazione scritta delle carenze significative, il revisore può comunicarle verbalmente in primo luogo alla direzione e, se appropriato, ai responsabili delle attività di </a:t>
            </a:r>
            <a:r>
              <a:rPr lang="it-IT" dirty="0" err="1"/>
              <a:t>governance</a:t>
            </a:r>
            <a:r>
              <a:rPr lang="it-IT" dirty="0"/>
              <a:t> al fine di aiutarli nel porre in essere azioni correttive tempestive per ridurre al minimo i rischi di errori significativi. Tuttavia ciò non esime il revisore dalla responsabilità di comunicare per iscritto le carenze significative, come richiesto dal presente principio di revisione.</a:t>
            </a:r>
          </a:p>
        </p:txBody>
      </p:sp>
    </p:spTree>
    <p:extLst>
      <p:ext uri="{BB962C8B-B14F-4D97-AF65-F5344CB8AC3E}">
        <p14:creationId xmlns:p14="http://schemas.microsoft.com/office/powerpoint/2010/main" val="17620050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5292080" y="6414371"/>
            <a:ext cx="3582144" cy="369894"/>
          </a:xfrm>
        </p:spPr>
        <p:txBody>
          <a:bodyPr/>
          <a:lstStyle/>
          <a:p>
            <a:r>
              <a:rPr lang="it-IT" dirty="0" smtClean="0"/>
              <a:t>Relatore Dott. Maurizio Cari</a:t>
            </a:r>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332656"/>
            <a:ext cx="1944216" cy="1944216"/>
          </a:xfrm>
          <a:prstGeom prst="rect">
            <a:avLst/>
          </a:prstGeom>
        </p:spPr>
      </p:pic>
      <p:sp>
        <p:nvSpPr>
          <p:cNvPr id="5" name="Segnaposto numero diapositiva 4"/>
          <p:cNvSpPr>
            <a:spLocks noGrp="1"/>
          </p:cNvSpPr>
          <p:nvPr>
            <p:ph type="sldNum" sz="quarter" idx="12"/>
          </p:nvPr>
        </p:nvSpPr>
        <p:spPr/>
        <p:txBody>
          <a:bodyPr/>
          <a:lstStyle/>
          <a:p>
            <a:fld id="{F6848207-CE41-43A6-9076-047AFBCD0A8D}" type="slidenum">
              <a:rPr lang="it-IT" smtClean="0"/>
              <a:pPr/>
              <a:t>31</a:t>
            </a:fld>
            <a:endParaRPr lang="it-IT" dirty="0"/>
          </a:p>
        </p:txBody>
      </p:sp>
      <p:sp>
        <p:nvSpPr>
          <p:cNvPr id="8" name="Titolo 7"/>
          <p:cNvSpPr>
            <a:spLocks noGrp="1"/>
          </p:cNvSpPr>
          <p:nvPr>
            <p:ph type="ctrTitle"/>
          </p:nvPr>
        </p:nvSpPr>
        <p:spPr>
          <a:xfrm>
            <a:off x="2325253" y="548681"/>
            <a:ext cx="6172200" cy="1152128"/>
          </a:xfrm>
        </p:spPr>
        <p:txBody>
          <a:bodyPr>
            <a:normAutofit/>
          </a:bodyPr>
          <a:lstStyle/>
          <a:p>
            <a:pPr algn="ctr"/>
            <a:r>
              <a:rPr lang="it-IT" dirty="0"/>
              <a:t>Il principio ISA Italia 265</a:t>
            </a:r>
            <a:br>
              <a:rPr lang="it-IT" dirty="0"/>
            </a:br>
            <a:r>
              <a:rPr lang="it-IT" sz="2000" dirty="0">
                <a:solidFill>
                  <a:srgbClr val="FF0000"/>
                </a:solidFill>
              </a:rPr>
              <a:t>linee guida ed altro materiale </a:t>
            </a:r>
            <a:r>
              <a:rPr lang="it-IT" sz="2000" dirty="0" smtClean="0">
                <a:solidFill>
                  <a:srgbClr val="FF0000"/>
                </a:solidFill>
              </a:rPr>
              <a:t>esplicativo</a:t>
            </a:r>
            <a:endParaRPr lang="it-IT" dirty="0"/>
          </a:p>
        </p:txBody>
      </p:sp>
      <p:sp>
        <p:nvSpPr>
          <p:cNvPr id="2" name="Rettangolo 1"/>
          <p:cNvSpPr/>
          <p:nvPr/>
        </p:nvSpPr>
        <p:spPr>
          <a:xfrm>
            <a:off x="2286000" y="2492896"/>
            <a:ext cx="6318448" cy="2862322"/>
          </a:xfrm>
          <a:prstGeom prst="rect">
            <a:avLst/>
          </a:prstGeom>
        </p:spPr>
        <p:txBody>
          <a:bodyPr wrap="square">
            <a:spAutoFit/>
          </a:bodyPr>
          <a:lstStyle/>
          <a:p>
            <a:pPr algn="just"/>
            <a:r>
              <a:rPr lang="it-IT" b="1" dirty="0"/>
              <a:t>A20. </a:t>
            </a:r>
            <a:r>
              <a:rPr lang="it-IT" dirty="0"/>
              <a:t>L’identificazione di alcune carenze significative nel controllo interno può mettere </a:t>
            </a:r>
            <a:r>
              <a:rPr lang="it-IT" dirty="0" smtClean="0"/>
              <a:t>in discussione </a:t>
            </a:r>
            <a:r>
              <a:rPr lang="it-IT" dirty="0"/>
              <a:t>l’integrità o la competenza della direzione. Ad esempio, possono essere identificati elementi che indicano una frode o il mancato rispetto intenzionale da parte della direzione di leggi e regolamenti, o la direzione può mostrarsi non in grado di supervisionare la redazione di un bilancio adeguato, mettendo in dubbio la competenza della direzione. Di conseguenza, comunicare queste carenze direttamente alla direzione può non essere appropriato.</a:t>
            </a:r>
          </a:p>
        </p:txBody>
      </p:sp>
    </p:spTree>
    <p:extLst>
      <p:ext uri="{BB962C8B-B14F-4D97-AF65-F5344CB8AC3E}">
        <p14:creationId xmlns:p14="http://schemas.microsoft.com/office/powerpoint/2010/main" val="6524465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5292080" y="6414371"/>
            <a:ext cx="3582144" cy="369894"/>
          </a:xfrm>
        </p:spPr>
        <p:txBody>
          <a:bodyPr/>
          <a:lstStyle/>
          <a:p>
            <a:r>
              <a:rPr lang="it-IT" dirty="0" smtClean="0"/>
              <a:t>Relatore Dott. Maurizio Cari</a:t>
            </a:r>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332656"/>
            <a:ext cx="1944216" cy="1944216"/>
          </a:xfrm>
          <a:prstGeom prst="rect">
            <a:avLst/>
          </a:prstGeom>
        </p:spPr>
      </p:pic>
      <p:sp>
        <p:nvSpPr>
          <p:cNvPr id="5" name="Segnaposto numero diapositiva 4"/>
          <p:cNvSpPr>
            <a:spLocks noGrp="1"/>
          </p:cNvSpPr>
          <p:nvPr>
            <p:ph type="sldNum" sz="quarter" idx="12"/>
          </p:nvPr>
        </p:nvSpPr>
        <p:spPr/>
        <p:txBody>
          <a:bodyPr/>
          <a:lstStyle/>
          <a:p>
            <a:fld id="{F6848207-CE41-43A6-9076-047AFBCD0A8D}" type="slidenum">
              <a:rPr lang="it-IT" smtClean="0"/>
              <a:pPr/>
              <a:t>32</a:t>
            </a:fld>
            <a:endParaRPr lang="it-IT" dirty="0"/>
          </a:p>
        </p:txBody>
      </p:sp>
      <p:sp>
        <p:nvSpPr>
          <p:cNvPr id="8" name="Titolo 7"/>
          <p:cNvSpPr>
            <a:spLocks noGrp="1"/>
          </p:cNvSpPr>
          <p:nvPr>
            <p:ph type="ctrTitle"/>
          </p:nvPr>
        </p:nvSpPr>
        <p:spPr>
          <a:xfrm>
            <a:off x="2325253" y="548681"/>
            <a:ext cx="6172200" cy="1152128"/>
          </a:xfrm>
        </p:spPr>
        <p:txBody>
          <a:bodyPr>
            <a:normAutofit/>
          </a:bodyPr>
          <a:lstStyle/>
          <a:p>
            <a:pPr algn="ctr"/>
            <a:r>
              <a:rPr lang="it-IT" dirty="0"/>
              <a:t>Il principio ISA Italia 265</a:t>
            </a:r>
            <a:br>
              <a:rPr lang="it-IT" dirty="0"/>
            </a:br>
            <a:r>
              <a:rPr lang="it-IT" sz="2000" dirty="0">
                <a:solidFill>
                  <a:srgbClr val="FF0000"/>
                </a:solidFill>
              </a:rPr>
              <a:t>linee guida ed altro materiale </a:t>
            </a:r>
            <a:r>
              <a:rPr lang="it-IT" sz="2000" dirty="0" smtClean="0">
                <a:solidFill>
                  <a:srgbClr val="FF0000"/>
                </a:solidFill>
              </a:rPr>
              <a:t>esplicativo</a:t>
            </a:r>
            <a:endParaRPr lang="it-IT" dirty="0"/>
          </a:p>
        </p:txBody>
      </p:sp>
      <p:sp>
        <p:nvSpPr>
          <p:cNvPr id="2" name="Rettangolo 1"/>
          <p:cNvSpPr/>
          <p:nvPr/>
        </p:nvSpPr>
        <p:spPr>
          <a:xfrm>
            <a:off x="2307266" y="2492896"/>
            <a:ext cx="6174432" cy="2862322"/>
          </a:xfrm>
          <a:prstGeom prst="rect">
            <a:avLst/>
          </a:prstGeom>
        </p:spPr>
        <p:txBody>
          <a:bodyPr wrap="square">
            <a:spAutoFit/>
          </a:bodyPr>
          <a:lstStyle/>
          <a:p>
            <a:pPr algn="just"/>
            <a:r>
              <a:rPr lang="it-IT" b="1" dirty="0"/>
              <a:t>A21. </a:t>
            </a:r>
            <a:r>
              <a:rPr lang="it-IT" dirty="0"/>
              <a:t>Il principio di revisione internazionale (ISA Italia) n. 250 stabilisce regole e fornisce </a:t>
            </a:r>
            <a:r>
              <a:rPr lang="it-IT" dirty="0" smtClean="0"/>
              <a:t>linee guida </a:t>
            </a:r>
            <a:r>
              <a:rPr lang="it-IT" dirty="0"/>
              <a:t>per la comunicazione di casi identificati o sospetti di non conformità a leggi e regolamenti, anche quando coinvolgano i responsabili delle attività di </a:t>
            </a:r>
            <a:r>
              <a:rPr lang="it-IT" dirty="0" err="1"/>
              <a:t>governance</a:t>
            </a:r>
            <a:r>
              <a:rPr lang="it-IT" dirty="0"/>
              <a:t> stessi.9 Il principio di revisione internazionale (ISA Italia) n. 240 stabilisce regole e fornisce linee guida sulle comunicazioni con i responsabili delle attività di </a:t>
            </a:r>
            <a:r>
              <a:rPr lang="it-IT" dirty="0" err="1"/>
              <a:t>governance</a:t>
            </a:r>
            <a:r>
              <a:rPr lang="it-IT" dirty="0"/>
              <a:t> nel caso in cui il revisore abbia identificato frodi o sospette frodi che coinvolgono la direzione.</a:t>
            </a:r>
          </a:p>
        </p:txBody>
      </p:sp>
    </p:spTree>
    <p:extLst>
      <p:ext uri="{BB962C8B-B14F-4D97-AF65-F5344CB8AC3E}">
        <p14:creationId xmlns:p14="http://schemas.microsoft.com/office/powerpoint/2010/main" val="32147760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5292080" y="6414371"/>
            <a:ext cx="3582144" cy="369894"/>
          </a:xfrm>
        </p:spPr>
        <p:txBody>
          <a:bodyPr/>
          <a:lstStyle/>
          <a:p>
            <a:r>
              <a:rPr lang="it-IT" dirty="0" smtClean="0"/>
              <a:t>Relatore Dott. Maurizio Cari</a:t>
            </a:r>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332656"/>
            <a:ext cx="1944216" cy="1944216"/>
          </a:xfrm>
          <a:prstGeom prst="rect">
            <a:avLst/>
          </a:prstGeom>
        </p:spPr>
      </p:pic>
      <p:sp>
        <p:nvSpPr>
          <p:cNvPr id="5" name="Segnaposto numero diapositiva 4"/>
          <p:cNvSpPr>
            <a:spLocks noGrp="1"/>
          </p:cNvSpPr>
          <p:nvPr>
            <p:ph type="sldNum" sz="quarter" idx="12"/>
          </p:nvPr>
        </p:nvSpPr>
        <p:spPr/>
        <p:txBody>
          <a:bodyPr/>
          <a:lstStyle/>
          <a:p>
            <a:fld id="{F6848207-CE41-43A6-9076-047AFBCD0A8D}" type="slidenum">
              <a:rPr lang="it-IT" smtClean="0"/>
              <a:pPr/>
              <a:t>33</a:t>
            </a:fld>
            <a:endParaRPr lang="it-IT" dirty="0"/>
          </a:p>
        </p:txBody>
      </p:sp>
      <p:sp>
        <p:nvSpPr>
          <p:cNvPr id="8" name="Titolo 7"/>
          <p:cNvSpPr>
            <a:spLocks noGrp="1"/>
          </p:cNvSpPr>
          <p:nvPr>
            <p:ph type="ctrTitle"/>
          </p:nvPr>
        </p:nvSpPr>
        <p:spPr>
          <a:xfrm>
            <a:off x="2325253" y="548681"/>
            <a:ext cx="6172200" cy="1152128"/>
          </a:xfrm>
        </p:spPr>
        <p:txBody>
          <a:bodyPr>
            <a:normAutofit/>
          </a:bodyPr>
          <a:lstStyle/>
          <a:p>
            <a:pPr algn="ctr"/>
            <a:r>
              <a:rPr lang="it-IT" dirty="0"/>
              <a:t>Il principio ISA Italia 265</a:t>
            </a:r>
            <a:br>
              <a:rPr lang="it-IT" dirty="0"/>
            </a:br>
            <a:r>
              <a:rPr lang="it-IT" sz="2000" dirty="0">
                <a:solidFill>
                  <a:srgbClr val="FF0000"/>
                </a:solidFill>
              </a:rPr>
              <a:t>linee guida ed altro materiale </a:t>
            </a:r>
            <a:r>
              <a:rPr lang="it-IT" sz="2000" dirty="0" smtClean="0">
                <a:solidFill>
                  <a:srgbClr val="FF0000"/>
                </a:solidFill>
              </a:rPr>
              <a:t>esplicativo</a:t>
            </a:r>
            <a:endParaRPr lang="it-IT" dirty="0"/>
          </a:p>
        </p:txBody>
      </p:sp>
      <p:sp>
        <p:nvSpPr>
          <p:cNvPr id="2" name="Rettangolo 1"/>
          <p:cNvSpPr/>
          <p:nvPr/>
        </p:nvSpPr>
        <p:spPr>
          <a:xfrm>
            <a:off x="2286000" y="2564904"/>
            <a:ext cx="6534472" cy="2862322"/>
          </a:xfrm>
          <a:prstGeom prst="rect">
            <a:avLst/>
          </a:prstGeom>
        </p:spPr>
        <p:txBody>
          <a:bodyPr wrap="square">
            <a:spAutoFit/>
          </a:bodyPr>
          <a:lstStyle/>
          <a:p>
            <a:pPr algn="just"/>
            <a:r>
              <a:rPr lang="it-IT" b="1" dirty="0"/>
              <a:t>A22. </a:t>
            </a:r>
            <a:r>
              <a:rPr lang="it-IT" dirty="0"/>
              <a:t>Nel corso della revisione contabile, il revisore può identificare altre carenze nel </a:t>
            </a:r>
            <a:r>
              <a:rPr lang="it-IT" dirty="0" smtClean="0"/>
              <a:t>controllo interno </a:t>
            </a:r>
            <a:r>
              <a:rPr lang="it-IT" dirty="0"/>
              <a:t>che non sono significative, ma comunque sufficientemente importanti da </a:t>
            </a:r>
            <a:r>
              <a:rPr lang="it-IT" dirty="0" smtClean="0"/>
              <a:t>meritare l’attenzione </a:t>
            </a:r>
            <a:r>
              <a:rPr lang="it-IT" dirty="0"/>
              <a:t>della direzione. La determinazione di quali di queste altre carenze nel controllo interno meritino l’attenzione della direzione è un aspetto che richiede l’esercizio del giudizio professionale nelle circostanze, considerando la probabilità e la potenziale entità degli errori che possono verificarsi nel bilancio a causa di tali carenze.</a:t>
            </a:r>
          </a:p>
        </p:txBody>
      </p:sp>
    </p:spTree>
    <p:extLst>
      <p:ext uri="{BB962C8B-B14F-4D97-AF65-F5344CB8AC3E}">
        <p14:creationId xmlns:p14="http://schemas.microsoft.com/office/powerpoint/2010/main" val="32204385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5292080" y="6414371"/>
            <a:ext cx="3582144" cy="369894"/>
          </a:xfrm>
        </p:spPr>
        <p:txBody>
          <a:bodyPr/>
          <a:lstStyle/>
          <a:p>
            <a:r>
              <a:rPr lang="it-IT" dirty="0" smtClean="0"/>
              <a:t>Relatore Dott. Maurizio Cari</a:t>
            </a:r>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332656"/>
            <a:ext cx="1944216" cy="1944216"/>
          </a:xfrm>
          <a:prstGeom prst="rect">
            <a:avLst/>
          </a:prstGeom>
        </p:spPr>
      </p:pic>
      <p:sp>
        <p:nvSpPr>
          <p:cNvPr id="5" name="Segnaposto numero diapositiva 4"/>
          <p:cNvSpPr>
            <a:spLocks noGrp="1"/>
          </p:cNvSpPr>
          <p:nvPr>
            <p:ph type="sldNum" sz="quarter" idx="12"/>
          </p:nvPr>
        </p:nvSpPr>
        <p:spPr/>
        <p:txBody>
          <a:bodyPr/>
          <a:lstStyle/>
          <a:p>
            <a:fld id="{F6848207-CE41-43A6-9076-047AFBCD0A8D}" type="slidenum">
              <a:rPr lang="it-IT" smtClean="0"/>
              <a:pPr/>
              <a:t>34</a:t>
            </a:fld>
            <a:endParaRPr lang="it-IT" dirty="0"/>
          </a:p>
        </p:txBody>
      </p:sp>
      <p:sp>
        <p:nvSpPr>
          <p:cNvPr id="8" name="Titolo 7"/>
          <p:cNvSpPr>
            <a:spLocks noGrp="1"/>
          </p:cNvSpPr>
          <p:nvPr>
            <p:ph type="ctrTitle"/>
          </p:nvPr>
        </p:nvSpPr>
        <p:spPr>
          <a:xfrm>
            <a:off x="2325253" y="548681"/>
            <a:ext cx="6172200" cy="1152128"/>
          </a:xfrm>
        </p:spPr>
        <p:txBody>
          <a:bodyPr>
            <a:normAutofit/>
          </a:bodyPr>
          <a:lstStyle/>
          <a:p>
            <a:pPr algn="ctr"/>
            <a:r>
              <a:rPr lang="it-IT" dirty="0"/>
              <a:t>Il principio ISA Italia 265</a:t>
            </a:r>
            <a:br>
              <a:rPr lang="it-IT" dirty="0"/>
            </a:br>
            <a:r>
              <a:rPr lang="it-IT" sz="2000" dirty="0">
                <a:solidFill>
                  <a:srgbClr val="FF0000"/>
                </a:solidFill>
              </a:rPr>
              <a:t>linee guida ed altro materiale </a:t>
            </a:r>
            <a:r>
              <a:rPr lang="it-IT" sz="2000" dirty="0" smtClean="0">
                <a:solidFill>
                  <a:srgbClr val="FF0000"/>
                </a:solidFill>
              </a:rPr>
              <a:t>esplicativo</a:t>
            </a:r>
            <a:endParaRPr lang="it-IT" dirty="0"/>
          </a:p>
        </p:txBody>
      </p:sp>
      <p:sp>
        <p:nvSpPr>
          <p:cNvPr id="2" name="Rettangolo 1"/>
          <p:cNvSpPr/>
          <p:nvPr/>
        </p:nvSpPr>
        <p:spPr>
          <a:xfrm>
            <a:off x="2317550" y="2708920"/>
            <a:ext cx="6030416" cy="2862322"/>
          </a:xfrm>
          <a:prstGeom prst="rect">
            <a:avLst/>
          </a:prstGeom>
        </p:spPr>
        <p:txBody>
          <a:bodyPr wrap="square">
            <a:spAutoFit/>
          </a:bodyPr>
          <a:lstStyle/>
          <a:p>
            <a:pPr algn="just"/>
            <a:r>
              <a:rPr lang="it-IT" b="1" dirty="0"/>
              <a:t>A23. </a:t>
            </a:r>
            <a:r>
              <a:rPr lang="it-IT" dirty="0"/>
              <a:t>Non è necessario che la comunicazione di altre carenze nel controllo interno che </a:t>
            </a:r>
            <a:r>
              <a:rPr lang="it-IT" dirty="0" smtClean="0"/>
              <a:t>meritano l’attenzione </a:t>
            </a:r>
            <a:r>
              <a:rPr lang="it-IT" dirty="0"/>
              <a:t>della direzione avvenga per iscritto, ma può essere verbale. Laddove il revisore abbia discusso con la direzione i relativi fatti e le relative circostanze risultanti dal proprio lavoro, egli può considerare di aver comunicato verbalmente alla direzione le altre carenze al momento di tale discussione. Di conseguenza, non è necessario effettuare una comunicazione formale successiva.</a:t>
            </a:r>
          </a:p>
        </p:txBody>
      </p:sp>
    </p:spTree>
    <p:extLst>
      <p:ext uri="{BB962C8B-B14F-4D97-AF65-F5344CB8AC3E}">
        <p14:creationId xmlns:p14="http://schemas.microsoft.com/office/powerpoint/2010/main" val="27832975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5292080" y="6414371"/>
            <a:ext cx="3582144" cy="369894"/>
          </a:xfrm>
        </p:spPr>
        <p:txBody>
          <a:bodyPr/>
          <a:lstStyle/>
          <a:p>
            <a:r>
              <a:rPr lang="it-IT" dirty="0" smtClean="0"/>
              <a:t>Relatore Dott. Maurizio Cari</a:t>
            </a:r>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332656"/>
            <a:ext cx="1944216" cy="1944216"/>
          </a:xfrm>
          <a:prstGeom prst="rect">
            <a:avLst/>
          </a:prstGeom>
        </p:spPr>
      </p:pic>
      <p:sp>
        <p:nvSpPr>
          <p:cNvPr id="5" name="Segnaposto numero diapositiva 4"/>
          <p:cNvSpPr>
            <a:spLocks noGrp="1"/>
          </p:cNvSpPr>
          <p:nvPr>
            <p:ph type="sldNum" sz="quarter" idx="12"/>
          </p:nvPr>
        </p:nvSpPr>
        <p:spPr/>
        <p:txBody>
          <a:bodyPr/>
          <a:lstStyle/>
          <a:p>
            <a:fld id="{F6848207-CE41-43A6-9076-047AFBCD0A8D}" type="slidenum">
              <a:rPr lang="it-IT" smtClean="0"/>
              <a:pPr/>
              <a:t>35</a:t>
            </a:fld>
            <a:endParaRPr lang="it-IT" dirty="0"/>
          </a:p>
        </p:txBody>
      </p:sp>
      <p:sp>
        <p:nvSpPr>
          <p:cNvPr id="8" name="Titolo 7"/>
          <p:cNvSpPr>
            <a:spLocks noGrp="1"/>
          </p:cNvSpPr>
          <p:nvPr>
            <p:ph type="ctrTitle"/>
          </p:nvPr>
        </p:nvSpPr>
        <p:spPr>
          <a:xfrm>
            <a:off x="2293653" y="584683"/>
            <a:ext cx="6172200" cy="720081"/>
          </a:xfrm>
        </p:spPr>
        <p:txBody>
          <a:bodyPr>
            <a:normAutofit fontScale="90000"/>
          </a:bodyPr>
          <a:lstStyle/>
          <a:p>
            <a:pPr algn="ctr"/>
            <a:r>
              <a:rPr lang="it-IT" dirty="0"/>
              <a:t>Il principio ISA Italia 265</a:t>
            </a:r>
            <a:br>
              <a:rPr lang="it-IT" dirty="0"/>
            </a:br>
            <a:r>
              <a:rPr lang="it-IT" sz="2000" dirty="0">
                <a:solidFill>
                  <a:srgbClr val="FF0000"/>
                </a:solidFill>
              </a:rPr>
              <a:t>linee guida ed altro materiale </a:t>
            </a:r>
            <a:r>
              <a:rPr lang="it-IT" sz="2000" dirty="0" smtClean="0">
                <a:solidFill>
                  <a:srgbClr val="FF0000"/>
                </a:solidFill>
              </a:rPr>
              <a:t>esplicativo</a:t>
            </a:r>
            <a:endParaRPr lang="it-IT" dirty="0"/>
          </a:p>
        </p:txBody>
      </p:sp>
      <p:sp>
        <p:nvSpPr>
          <p:cNvPr id="2" name="Rettangolo 1"/>
          <p:cNvSpPr/>
          <p:nvPr/>
        </p:nvSpPr>
        <p:spPr>
          <a:xfrm>
            <a:off x="2273205" y="1556792"/>
            <a:ext cx="6606480" cy="4770537"/>
          </a:xfrm>
          <a:prstGeom prst="rect">
            <a:avLst/>
          </a:prstGeom>
        </p:spPr>
        <p:txBody>
          <a:bodyPr wrap="square">
            <a:spAutoFit/>
          </a:bodyPr>
          <a:lstStyle/>
          <a:p>
            <a:pPr algn="just"/>
            <a:r>
              <a:rPr lang="it-IT" sz="1600" b="1" dirty="0"/>
              <a:t>A24. </a:t>
            </a:r>
            <a:r>
              <a:rPr lang="it-IT" sz="1600" dirty="0"/>
              <a:t>Se il revisore ha comunicato alla direzione delle carenze nel controllo interno diverse dalle carenze significative in un periodo amministrativo precedente e la direzione ha deciso di non porvi rimedio per ragioni di costo o per altri motivi, non è necessario che il revisore ripeta </a:t>
            </a:r>
            <a:r>
              <a:rPr lang="it-IT" sz="1600" dirty="0" smtClean="0"/>
              <a:t>tale comunicazione </a:t>
            </a:r>
            <a:r>
              <a:rPr lang="it-IT" sz="1600" dirty="0"/>
              <a:t>nel periodo in esame. Allo stesso modo il revisore non è tenuto a </a:t>
            </a:r>
            <a:r>
              <a:rPr lang="it-IT" sz="1600" dirty="0" smtClean="0"/>
              <a:t>comunicare nuovamente </a:t>
            </a:r>
            <a:r>
              <a:rPr lang="it-IT" sz="1600" dirty="0"/>
              <a:t>informazioni su tali carenze se la direzione è già stata informata da altri soggetti, quali i revisori interni o le autorità di vigilanza. Tuttavia, può essere appropriato che il revisore comunichi nuovamente tali altre carenze in caso siano intervenuti cambiamenti nella direzione, o quando il revisore sia venuto a conoscenza di nuove informazioni che modificano la precedente comprensione di tali carenze da parte del revisore medesimo e della direzione. Ciononostante, il fatto che la direzione non ponga rimedio alle altre carenze nel controllo interno comunicate in precedenza può diventare una carenza significativa che richiede di essere comunicata ai responsabili delle attività di </a:t>
            </a:r>
            <a:r>
              <a:rPr lang="it-IT" sz="1600" dirty="0" err="1"/>
              <a:t>governance</a:t>
            </a:r>
            <a:r>
              <a:rPr lang="it-IT" sz="1600" dirty="0"/>
              <a:t>. Spetta al revisore, in base al proprio giudizio professionale nelle specifiche circostanze, decidere se effettuare tale comunicazione.</a:t>
            </a:r>
          </a:p>
        </p:txBody>
      </p:sp>
    </p:spTree>
    <p:extLst>
      <p:ext uri="{BB962C8B-B14F-4D97-AF65-F5344CB8AC3E}">
        <p14:creationId xmlns:p14="http://schemas.microsoft.com/office/powerpoint/2010/main" val="26492756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5292080" y="6414371"/>
            <a:ext cx="3582144" cy="369894"/>
          </a:xfrm>
        </p:spPr>
        <p:txBody>
          <a:bodyPr/>
          <a:lstStyle/>
          <a:p>
            <a:r>
              <a:rPr lang="it-IT" dirty="0" smtClean="0"/>
              <a:t>Relatore Dott. Maurizio Cari</a:t>
            </a:r>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332656"/>
            <a:ext cx="1944216" cy="1944216"/>
          </a:xfrm>
          <a:prstGeom prst="rect">
            <a:avLst/>
          </a:prstGeom>
        </p:spPr>
      </p:pic>
      <p:sp>
        <p:nvSpPr>
          <p:cNvPr id="5" name="Segnaposto numero diapositiva 4"/>
          <p:cNvSpPr>
            <a:spLocks noGrp="1"/>
          </p:cNvSpPr>
          <p:nvPr>
            <p:ph type="sldNum" sz="quarter" idx="12"/>
          </p:nvPr>
        </p:nvSpPr>
        <p:spPr/>
        <p:txBody>
          <a:bodyPr/>
          <a:lstStyle/>
          <a:p>
            <a:fld id="{F6848207-CE41-43A6-9076-047AFBCD0A8D}" type="slidenum">
              <a:rPr lang="it-IT" smtClean="0"/>
              <a:pPr/>
              <a:t>36</a:t>
            </a:fld>
            <a:endParaRPr lang="it-IT" dirty="0"/>
          </a:p>
        </p:txBody>
      </p:sp>
      <p:sp>
        <p:nvSpPr>
          <p:cNvPr id="8" name="Titolo 7"/>
          <p:cNvSpPr>
            <a:spLocks noGrp="1"/>
          </p:cNvSpPr>
          <p:nvPr>
            <p:ph type="ctrTitle"/>
          </p:nvPr>
        </p:nvSpPr>
        <p:spPr>
          <a:xfrm>
            <a:off x="2325253" y="548681"/>
            <a:ext cx="6172200" cy="1152128"/>
          </a:xfrm>
        </p:spPr>
        <p:txBody>
          <a:bodyPr>
            <a:normAutofit/>
          </a:bodyPr>
          <a:lstStyle/>
          <a:p>
            <a:pPr algn="ctr"/>
            <a:r>
              <a:rPr lang="it-IT" dirty="0"/>
              <a:t>Il principio ISA Italia 265</a:t>
            </a:r>
            <a:br>
              <a:rPr lang="it-IT" dirty="0"/>
            </a:br>
            <a:r>
              <a:rPr lang="it-IT" sz="2000" dirty="0">
                <a:solidFill>
                  <a:srgbClr val="FF0000"/>
                </a:solidFill>
              </a:rPr>
              <a:t>linee guida ed altro materiale </a:t>
            </a:r>
            <a:r>
              <a:rPr lang="it-IT" sz="2000" dirty="0" smtClean="0">
                <a:solidFill>
                  <a:srgbClr val="FF0000"/>
                </a:solidFill>
              </a:rPr>
              <a:t>esplicativo</a:t>
            </a:r>
            <a:endParaRPr lang="it-IT" dirty="0"/>
          </a:p>
        </p:txBody>
      </p:sp>
      <p:sp>
        <p:nvSpPr>
          <p:cNvPr id="2" name="Rettangolo 1"/>
          <p:cNvSpPr/>
          <p:nvPr/>
        </p:nvSpPr>
        <p:spPr>
          <a:xfrm>
            <a:off x="2555776" y="2420888"/>
            <a:ext cx="6174432" cy="3139321"/>
          </a:xfrm>
          <a:prstGeom prst="rect">
            <a:avLst/>
          </a:prstGeom>
        </p:spPr>
        <p:txBody>
          <a:bodyPr wrap="square">
            <a:spAutoFit/>
          </a:bodyPr>
          <a:lstStyle/>
          <a:p>
            <a:pPr algn="just"/>
            <a:r>
              <a:rPr lang="it-IT" b="1" dirty="0"/>
              <a:t>A25. </a:t>
            </a:r>
            <a:r>
              <a:rPr lang="it-IT" dirty="0"/>
              <a:t>In alcune circostanze, i responsabili delle attività di </a:t>
            </a:r>
            <a:r>
              <a:rPr lang="it-IT" dirty="0" err="1"/>
              <a:t>governance</a:t>
            </a:r>
            <a:r>
              <a:rPr lang="it-IT" dirty="0"/>
              <a:t> possono richiedere di essere messi a conoscenza dei dettagli delle altre carenze nel controllo interno che il revisore ha comunicato alla direzione, o essere brevemente informati sulla loro natura. In alternativa, il revisore può considerare appropriato informare i responsabili delle attività di </a:t>
            </a:r>
            <a:r>
              <a:rPr lang="it-IT" dirty="0" err="1"/>
              <a:t>governance</a:t>
            </a:r>
            <a:r>
              <a:rPr lang="it-IT" dirty="0"/>
              <a:t> in merito alle altre carenze comunicate alla direzione. In entrambi i casi, la comunicazione del revisore ai responsabili delle attività di </a:t>
            </a:r>
            <a:r>
              <a:rPr lang="it-IT" dirty="0" err="1"/>
              <a:t>governance</a:t>
            </a:r>
            <a:r>
              <a:rPr lang="it-IT" dirty="0"/>
              <a:t> può avvenire verbalmente o per iscritto, come appropriato.</a:t>
            </a:r>
          </a:p>
        </p:txBody>
      </p:sp>
    </p:spTree>
    <p:extLst>
      <p:ext uri="{BB962C8B-B14F-4D97-AF65-F5344CB8AC3E}">
        <p14:creationId xmlns:p14="http://schemas.microsoft.com/office/powerpoint/2010/main" val="398063319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5292080" y="6414371"/>
            <a:ext cx="3582144" cy="369894"/>
          </a:xfrm>
        </p:spPr>
        <p:txBody>
          <a:bodyPr/>
          <a:lstStyle/>
          <a:p>
            <a:r>
              <a:rPr lang="it-IT" dirty="0" smtClean="0"/>
              <a:t>Relatore Dott. Maurizio Cari</a:t>
            </a:r>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332656"/>
            <a:ext cx="1944216" cy="1944216"/>
          </a:xfrm>
          <a:prstGeom prst="rect">
            <a:avLst/>
          </a:prstGeom>
        </p:spPr>
      </p:pic>
      <p:sp>
        <p:nvSpPr>
          <p:cNvPr id="5" name="Segnaposto numero diapositiva 4"/>
          <p:cNvSpPr>
            <a:spLocks noGrp="1"/>
          </p:cNvSpPr>
          <p:nvPr>
            <p:ph type="sldNum" sz="quarter" idx="12"/>
          </p:nvPr>
        </p:nvSpPr>
        <p:spPr/>
        <p:txBody>
          <a:bodyPr/>
          <a:lstStyle/>
          <a:p>
            <a:fld id="{F6848207-CE41-43A6-9076-047AFBCD0A8D}" type="slidenum">
              <a:rPr lang="it-IT" smtClean="0"/>
              <a:pPr/>
              <a:t>37</a:t>
            </a:fld>
            <a:endParaRPr lang="it-IT" dirty="0"/>
          </a:p>
        </p:txBody>
      </p:sp>
      <p:sp>
        <p:nvSpPr>
          <p:cNvPr id="8" name="Titolo 7"/>
          <p:cNvSpPr>
            <a:spLocks noGrp="1"/>
          </p:cNvSpPr>
          <p:nvPr>
            <p:ph type="ctrTitle"/>
          </p:nvPr>
        </p:nvSpPr>
        <p:spPr>
          <a:xfrm>
            <a:off x="2325253" y="548681"/>
            <a:ext cx="6172200" cy="1152128"/>
          </a:xfrm>
        </p:spPr>
        <p:txBody>
          <a:bodyPr>
            <a:normAutofit/>
          </a:bodyPr>
          <a:lstStyle/>
          <a:p>
            <a:pPr algn="ctr"/>
            <a:r>
              <a:rPr lang="it-IT" dirty="0"/>
              <a:t>Il principio ISA Italia 265</a:t>
            </a:r>
            <a:br>
              <a:rPr lang="it-IT" dirty="0"/>
            </a:br>
            <a:r>
              <a:rPr lang="it-IT" sz="2000" dirty="0">
                <a:solidFill>
                  <a:srgbClr val="FF0000"/>
                </a:solidFill>
              </a:rPr>
              <a:t>linee guida ed altro materiale </a:t>
            </a:r>
            <a:r>
              <a:rPr lang="it-IT" sz="2000" dirty="0" smtClean="0">
                <a:solidFill>
                  <a:srgbClr val="FF0000"/>
                </a:solidFill>
              </a:rPr>
              <a:t>esplicativo</a:t>
            </a:r>
            <a:endParaRPr lang="it-IT" dirty="0"/>
          </a:p>
        </p:txBody>
      </p:sp>
      <p:sp>
        <p:nvSpPr>
          <p:cNvPr id="2" name="Rettangolo 1"/>
          <p:cNvSpPr/>
          <p:nvPr/>
        </p:nvSpPr>
        <p:spPr>
          <a:xfrm>
            <a:off x="2339752" y="3140968"/>
            <a:ext cx="6390456" cy="1477328"/>
          </a:xfrm>
          <a:prstGeom prst="rect">
            <a:avLst/>
          </a:prstGeom>
        </p:spPr>
        <p:txBody>
          <a:bodyPr wrap="square">
            <a:spAutoFit/>
          </a:bodyPr>
          <a:lstStyle/>
          <a:p>
            <a:pPr algn="just"/>
            <a:r>
              <a:rPr lang="it-IT" b="1" dirty="0"/>
              <a:t>A26. </a:t>
            </a:r>
            <a:r>
              <a:rPr lang="it-IT" dirty="0"/>
              <a:t>Il principio di revisione internazionale (ISA Italia) n. 260 stabilisce gli aspetti specifici </a:t>
            </a:r>
            <a:r>
              <a:rPr lang="it-IT" dirty="0" smtClean="0"/>
              <a:t>da considerare </a:t>
            </a:r>
            <a:r>
              <a:rPr lang="it-IT" dirty="0"/>
              <a:t>in relazione alle comunicazioni con i responsabili delle attività di </a:t>
            </a:r>
            <a:r>
              <a:rPr lang="it-IT" dirty="0" err="1"/>
              <a:t>governance</a:t>
            </a:r>
            <a:r>
              <a:rPr lang="it-IT" dirty="0"/>
              <a:t> nei casi in cui siano tutti coinvolti nella gestione dell’impresa.</a:t>
            </a:r>
          </a:p>
        </p:txBody>
      </p:sp>
    </p:spTree>
    <p:extLst>
      <p:ext uri="{BB962C8B-B14F-4D97-AF65-F5344CB8AC3E}">
        <p14:creationId xmlns:p14="http://schemas.microsoft.com/office/powerpoint/2010/main" val="390901480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483768" y="1052736"/>
            <a:ext cx="6172200" cy="504056"/>
          </a:xfrm>
        </p:spPr>
        <p:txBody>
          <a:bodyPr>
            <a:normAutofit fontScale="90000"/>
          </a:bodyPr>
          <a:lstStyle/>
          <a:p>
            <a:pPr algn="ctr"/>
            <a:r>
              <a:rPr lang="it-IT" dirty="0" smtClean="0"/>
              <a:t>Il principio ISA Italia 265</a:t>
            </a:r>
            <a:br>
              <a:rPr lang="it-IT" dirty="0" smtClean="0"/>
            </a:br>
            <a:r>
              <a:rPr lang="it-IT" dirty="0" smtClean="0">
                <a:solidFill>
                  <a:srgbClr val="FF0000"/>
                </a:solidFill>
              </a:rPr>
              <a:t>Regole</a:t>
            </a:r>
            <a:endParaRPr lang="it-IT" dirty="0">
              <a:solidFill>
                <a:srgbClr val="FF0000"/>
              </a:solidFill>
            </a:endParaRPr>
          </a:p>
        </p:txBody>
      </p:sp>
      <p:sp>
        <p:nvSpPr>
          <p:cNvPr id="3" name="Sottotitolo 2"/>
          <p:cNvSpPr>
            <a:spLocks noGrp="1"/>
          </p:cNvSpPr>
          <p:nvPr>
            <p:ph type="subTitle" idx="1"/>
          </p:nvPr>
        </p:nvSpPr>
        <p:spPr>
          <a:xfrm>
            <a:off x="5292080" y="6414371"/>
            <a:ext cx="3582144" cy="369894"/>
          </a:xfrm>
        </p:spPr>
        <p:txBody>
          <a:bodyPr/>
          <a:lstStyle/>
          <a:p>
            <a:r>
              <a:rPr lang="it-IT" dirty="0" smtClean="0"/>
              <a:t>Relatore Dott. Maurizio Cari</a:t>
            </a:r>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332656"/>
            <a:ext cx="1944216" cy="1944216"/>
          </a:xfrm>
          <a:prstGeom prst="rect">
            <a:avLst/>
          </a:prstGeom>
        </p:spPr>
      </p:pic>
      <p:sp>
        <p:nvSpPr>
          <p:cNvPr id="5" name="Segnaposto numero diapositiva 4"/>
          <p:cNvSpPr>
            <a:spLocks noGrp="1"/>
          </p:cNvSpPr>
          <p:nvPr>
            <p:ph type="sldNum" sz="quarter" idx="12"/>
          </p:nvPr>
        </p:nvSpPr>
        <p:spPr/>
        <p:txBody>
          <a:bodyPr/>
          <a:lstStyle/>
          <a:p>
            <a:fld id="{F6848207-CE41-43A6-9076-047AFBCD0A8D}" type="slidenum">
              <a:rPr lang="it-IT" smtClean="0"/>
              <a:pPr/>
              <a:t>38</a:t>
            </a:fld>
            <a:endParaRPr lang="it-IT" dirty="0"/>
          </a:p>
        </p:txBody>
      </p:sp>
      <p:sp>
        <p:nvSpPr>
          <p:cNvPr id="8" name="Titolo 1"/>
          <p:cNvSpPr txBox="1">
            <a:spLocks/>
          </p:cNvSpPr>
          <p:nvPr/>
        </p:nvSpPr>
        <p:spPr>
          <a:xfrm>
            <a:off x="2267744" y="2060848"/>
            <a:ext cx="6468616" cy="3319035"/>
          </a:xfrm>
          <a:prstGeom prst="rect">
            <a:avLst/>
          </a:prstGeom>
        </p:spPr>
        <p:txBody>
          <a:bodyPr vert="horz" anchor="b">
            <a:normAutofit fontScale="97500"/>
          </a:bodyPr>
          <a:lstStyle>
            <a:lvl1pPr algn="l" rtl="0" eaLnBrk="1" latinLnBrk="0" hangingPunct="1">
              <a:spcBef>
                <a:spcPct val="0"/>
              </a:spcBef>
              <a:buNone/>
              <a:defRPr kumimoji="0" sz="3000" b="1" kern="1200" cap="small" baseline="0">
                <a:solidFill>
                  <a:schemeClr val="tx2"/>
                </a:solidFill>
                <a:latin typeface="+mj-lt"/>
                <a:ea typeface="+mj-ea"/>
                <a:cs typeface="+mj-cs"/>
              </a:defRPr>
            </a:lvl1pPr>
          </a:lstStyle>
          <a:p>
            <a:pPr algn="just"/>
            <a:endParaRPr lang="it-IT" sz="1600" dirty="0">
              <a:latin typeface="Times New Roman" panose="02020603050405020304" pitchFamily="18" charset="0"/>
              <a:cs typeface="Times New Roman" panose="02020603050405020304" pitchFamily="18" charset="0"/>
            </a:endParaRPr>
          </a:p>
        </p:txBody>
      </p:sp>
      <p:sp>
        <p:nvSpPr>
          <p:cNvPr id="7" name="Rettangolo 6"/>
          <p:cNvSpPr/>
          <p:nvPr/>
        </p:nvSpPr>
        <p:spPr>
          <a:xfrm>
            <a:off x="2286000" y="1772816"/>
            <a:ext cx="6450360" cy="4524315"/>
          </a:xfrm>
          <a:prstGeom prst="rect">
            <a:avLst/>
          </a:prstGeom>
        </p:spPr>
        <p:txBody>
          <a:bodyPr wrap="square">
            <a:spAutoFit/>
          </a:bodyPr>
          <a:lstStyle/>
          <a:p>
            <a:pPr algn="just"/>
            <a:r>
              <a:rPr lang="it-IT" sz="1600" dirty="0"/>
              <a:t>11. Nella comunicazione scritta relativa alle carenze significative nel controllo interno, il revisore deve includere:</a:t>
            </a:r>
          </a:p>
          <a:p>
            <a:pPr algn="just"/>
            <a:r>
              <a:rPr lang="it-IT" sz="1600" dirty="0"/>
              <a:t>a) una descrizione delle carenze ed una spiegazione dei loro potenziali effetti; (Rif.: Par. A28)</a:t>
            </a:r>
          </a:p>
          <a:p>
            <a:pPr algn="just"/>
            <a:r>
              <a:rPr lang="it-IT" sz="1600" dirty="0"/>
              <a:t>b) sufficienti informazioni per permettere ai responsabili delle attività di </a:t>
            </a:r>
            <a:r>
              <a:rPr lang="it-IT" sz="1600" dirty="0" err="1"/>
              <a:t>governance</a:t>
            </a:r>
            <a:r>
              <a:rPr lang="it-IT" sz="1600" dirty="0"/>
              <a:t> e alla direzione di comprendere il contesto della comunicazione. In particolare, il revisore deve chiarire che: (Rif.: </a:t>
            </a:r>
            <a:r>
              <a:rPr lang="it-IT" sz="1600" dirty="0" err="1"/>
              <a:t>Parr</a:t>
            </a:r>
            <a:r>
              <a:rPr lang="it-IT" sz="1600" dirty="0"/>
              <a:t>. A29-A30)</a:t>
            </a:r>
          </a:p>
          <a:p>
            <a:pPr algn="just"/>
            <a:r>
              <a:rPr lang="it-IT" sz="1600" dirty="0"/>
              <a:t>i) lo scopo della revisione contabile era quello di esprimere un giudizio sul bilancio;                                                                                                   ii) la revisione contabile ha tenuto in considerazione il controllo interno pertinente alla redazione del bilancio, al fine di definire le procedure di revisione appropriate alle circostanze, e non per esprimere un giudizio sull’efficacia del controllo interno;</a:t>
            </a:r>
          </a:p>
          <a:p>
            <a:pPr algn="just"/>
            <a:r>
              <a:rPr lang="it-IT" sz="1600" dirty="0"/>
              <a:t>iii) gli aspetti riportati sono limitati a quelle carenze che il revisore ha identificato nel corso della revisione contabile e che ritiene sufficientemente importanti da meritare di essere portate all’attenzione dei responsabili delle attività di </a:t>
            </a:r>
            <a:r>
              <a:rPr lang="it-IT" sz="1600" dirty="0" err="1"/>
              <a:t>governance</a:t>
            </a:r>
            <a:r>
              <a:rPr lang="it-IT" sz="1600" dirty="0"/>
              <a:t>.</a:t>
            </a:r>
          </a:p>
        </p:txBody>
      </p:sp>
    </p:spTree>
    <p:extLst>
      <p:ext uri="{BB962C8B-B14F-4D97-AF65-F5344CB8AC3E}">
        <p14:creationId xmlns:p14="http://schemas.microsoft.com/office/powerpoint/2010/main" val="232145927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5292080" y="6414371"/>
            <a:ext cx="3582144" cy="369894"/>
          </a:xfrm>
        </p:spPr>
        <p:txBody>
          <a:bodyPr/>
          <a:lstStyle/>
          <a:p>
            <a:r>
              <a:rPr lang="it-IT" dirty="0" smtClean="0"/>
              <a:t>Relatore Dott. Maurizio Cari</a:t>
            </a:r>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332656"/>
            <a:ext cx="1944216" cy="1944216"/>
          </a:xfrm>
          <a:prstGeom prst="rect">
            <a:avLst/>
          </a:prstGeom>
        </p:spPr>
      </p:pic>
      <p:sp>
        <p:nvSpPr>
          <p:cNvPr id="5" name="Segnaposto numero diapositiva 4"/>
          <p:cNvSpPr>
            <a:spLocks noGrp="1"/>
          </p:cNvSpPr>
          <p:nvPr>
            <p:ph type="sldNum" sz="quarter" idx="12"/>
          </p:nvPr>
        </p:nvSpPr>
        <p:spPr/>
        <p:txBody>
          <a:bodyPr/>
          <a:lstStyle/>
          <a:p>
            <a:fld id="{F6848207-CE41-43A6-9076-047AFBCD0A8D}" type="slidenum">
              <a:rPr lang="it-IT" smtClean="0"/>
              <a:pPr/>
              <a:t>39</a:t>
            </a:fld>
            <a:endParaRPr lang="it-IT" dirty="0"/>
          </a:p>
        </p:txBody>
      </p:sp>
      <p:sp>
        <p:nvSpPr>
          <p:cNvPr id="8" name="Titolo 7"/>
          <p:cNvSpPr>
            <a:spLocks noGrp="1"/>
          </p:cNvSpPr>
          <p:nvPr>
            <p:ph type="ctrTitle"/>
          </p:nvPr>
        </p:nvSpPr>
        <p:spPr>
          <a:xfrm>
            <a:off x="2325253" y="548681"/>
            <a:ext cx="6172200" cy="1152128"/>
          </a:xfrm>
        </p:spPr>
        <p:txBody>
          <a:bodyPr>
            <a:normAutofit/>
          </a:bodyPr>
          <a:lstStyle/>
          <a:p>
            <a:pPr algn="ctr"/>
            <a:r>
              <a:rPr lang="it-IT" dirty="0"/>
              <a:t>Il principio ISA Italia 265</a:t>
            </a:r>
            <a:br>
              <a:rPr lang="it-IT" dirty="0"/>
            </a:br>
            <a:r>
              <a:rPr lang="it-IT" sz="2000" dirty="0">
                <a:solidFill>
                  <a:srgbClr val="FF0000"/>
                </a:solidFill>
              </a:rPr>
              <a:t>linee guida ed altro materiale </a:t>
            </a:r>
            <a:r>
              <a:rPr lang="it-IT" sz="2000" dirty="0" smtClean="0">
                <a:solidFill>
                  <a:srgbClr val="FF0000"/>
                </a:solidFill>
              </a:rPr>
              <a:t>esplicativo</a:t>
            </a:r>
            <a:endParaRPr lang="it-IT" dirty="0"/>
          </a:p>
        </p:txBody>
      </p:sp>
      <p:sp>
        <p:nvSpPr>
          <p:cNvPr id="2" name="Rettangolo 1"/>
          <p:cNvSpPr/>
          <p:nvPr/>
        </p:nvSpPr>
        <p:spPr>
          <a:xfrm>
            <a:off x="2286000" y="2276872"/>
            <a:ext cx="6174432" cy="3416320"/>
          </a:xfrm>
          <a:prstGeom prst="rect">
            <a:avLst/>
          </a:prstGeom>
        </p:spPr>
        <p:txBody>
          <a:bodyPr wrap="square">
            <a:spAutoFit/>
          </a:bodyPr>
          <a:lstStyle/>
          <a:p>
            <a:pPr algn="just"/>
            <a:r>
              <a:rPr lang="it-IT" b="1" dirty="0"/>
              <a:t>A28. </a:t>
            </a:r>
            <a:r>
              <a:rPr lang="it-IT" dirty="0"/>
              <a:t>Nella spiegazione dei potenziali effetti delle carenze significative, non è necessario che </a:t>
            </a:r>
            <a:r>
              <a:rPr lang="it-IT" dirty="0" smtClean="0"/>
              <a:t>il revisore </a:t>
            </a:r>
            <a:r>
              <a:rPr lang="it-IT" dirty="0"/>
              <a:t>quantifichi tali effetti. Le carenze significative possono essere raggruppate ai fini </a:t>
            </a:r>
            <a:r>
              <a:rPr lang="it-IT" dirty="0" smtClean="0"/>
              <a:t>della comunicazione</a:t>
            </a:r>
            <a:r>
              <a:rPr lang="it-IT" dirty="0"/>
              <a:t>, ove ritenuto appropriato. Il revisore può altresì includere nella sua comunicazione scritta suggerimenti sulle azioni da intraprendere per correggere tali carenze, le risposte della direzione, sia quelle effettive che quelle previste, e una dichiarazione in cui viene indicato se il revisore abbia o meno posto in essere eventuali azioni per verificare se le risposte della direzione siano state messe in atto.</a:t>
            </a:r>
          </a:p>
        </p:txBody>
      </p:sp>
    </p:spTree>
    <p:extLst>
      <p:ext uri="{BB962C8B-B14F-4D97-AF65-F5344CB8AC3E}">
        <p14:creationId xmlns:p14="http://schemas.microsoft.com/office/powerpoint/2010/main" val="6786532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22133" y="800708"/>
            <a:ext cx="6172200" cy="504056"/>
          </a:xfrm>
        </p:spPr>
        <p:txBody>
          <a:bodyPr>
            <a:normAutofit fontScale="90000"/>
          </a:bodyPr>
          <a:lstStyle/>
          <a:p>
            <a:pPr algn="ctr"/>
            <a:r>
              <a:rPr lang="it-IT" dirty="0" smtClean="0"/>
              <a:t>Il principio ISA Italia 265</a:t>
            </a:r>
            <a:endParaRPr lang="it-IT" dirty="0"/>
          </a:p>
        </p:txBody>
      </p:sp>
      <p:sp>
        <p:nvSpPr>
          <p:cNvPr id="3" name="Sottotitolo 2"/>
          <p:cNvSpPr>
            <a:spLocks noGrp="1"/>
          </p:cNvSpPr>
          <p:nvPr>
            <p:ph type="subTitle" idx="1"/>
          </p:nvPr>
        </p:nvSpPr>
        <p:spPr>
          <a:xfrm>
            <a:off x="5292080" y="6414371"/>
            <a:ext cx="3582144" cy="369894"/>
          </a:xfrm>
        </p:spPr>
        <p:txBody>
          <a:bodyPr/>
          <a:lstStyle/>
          <a:p>
            <a:r>
              <a:rPr lang="it-IT" dirty="0" smtClean="0"/>
              <a:t>Relatore Dott. Maurizio Cari</a:t>
            </a:r>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332656"/>
            <a:ext cx="1944216" cy="1944216"/>
          </a:xfrm>
          <a:prstGeom prst="rect">
            <a:avLst/>
          </a:prstGeom>
        </p:spPr>
      </p:pic>
      <p:sp>
        <p:nvSpPr>
          <p:cNvPr id="5" name="Segnaposto numero diapositiva 4"/>
          <p:cNvSpPr>
            <a:spLocks noGrp="1"/>
          </p:cNvSpPr>
          <p:nvPr>
            <p:ph type="sldNum" sz="quarter" idx="12"/>
          </p:nvPr>
        </p:nvSpPr>
        <p:spPr/>
        <p:txBody>
          <a:bodyPr/>
          <a:lstStyle/>
          <a:p>
            <a:fld id="{F6848207-CE41-43A6-9076-047AFBCD0A8D}" type="slidenum">
              <a:rPr lang="it-IT" smtClean="0"/>
              <a:pPr/>
              <a:t>4</a:t>
            </a:fld>
            <a:endParaRPr lang="it-IT" dirty="0"/>
          </a:p>
        </p:txBody>
      </p:sp>
      <p:sp>
        <p:nvSpPr>
          <p:cNvPr id="6" name="Rettangolo 5"/>
          <p:cNvSpPr/>
          <p:nvPr/>
        </p:nvSpPr>
        <p:spPr>
          <a:xfrm>
            <a:off x="2267744" y="1700808"/>
            <a:ext cx="6482852" cy="3970318"/>
          </a:xfrm>
          <a:prstGeom prst="rect">
            <a:avLst/>
          </a:prstGeom>
        </p:spPr>
        <p:txBody>
          <a:bodyPr wrap="square">
            <a:spAutoFit/>
          </a:bodyPr>
          <a:lstStyle/>
          <a:p>
            <a:pPr algn="just"/>
            <a:r>
              <a:rPr lang="it-IT" b="1" dirty="0"/>
              <a:t>Data di entrata in vigore</a:t>
            </a:r>
          </a:p>
          <a:p>
            <a:pPr algn="just"/>
            <a:r>
              <a:rPr lang="it-IT" dirty="0"/>
              <a:t>4. Il presente principio di revisione entra in vigore per le revisioni contabili dei bilanci </a:t>
            </a:r>
            <a:r>
              <a:rPr lang="it-IT" dirty="0" smtClean="0"/>
              <a:t>relativi ai </a:t>
            </a:r>
            <a:r>
              <a:rPr lang="it-IT" dirty="0"/>
              <a:t>periodi amministrativi che iniziano dal 1° gennaio 2015 o successivamente</a:t>
            </a:r>
            <a:r>
              <a:rPr lang="it-IT" dirty="0" smtClean="0"/>
              <a:t>.</a:t>
            </a:r>
          </a:p>
          <a:p>
            <a:pPr algn="just"/>
            <a:endParaRPr lang="it-IT" dirty="0"/>
          </a:p>
          <a:p>
            <a:pPr algn="just"/>
            <a:r>
              <a:rPr lang="it-IT" b="1" dirty="0"/>
              <a:t>Obiettivo</a:t>
            </a:r>
          </a:p>
          <a:p>
            <a:pPr algn="just"/>
            <a:r>
              <a:rPr lang="it-IT" dirty="0"/>
              <a:t>5. L’obiettivo del revisore è di comunicare in modo appropriato ai responsabili delle attività </a:t>
            </a:r>
            <a:r>
              <a:rPr lang="it-IT" dirty="0" smtClean="0"/>
              <a:t>di </a:t>
            </a:r>
            <a:r>
              <a:rPr lang="it-IT" dirty="0" err="1" smtClean="0"/>
              <a:t>governance</a:t>
            </a:r>
            <a:r>
              <a:rPr lang="it-IT" dirty="0" smtClean="0"/>
              <a:t> </a:t>
            </a:r>
            <a:r>
              <a:rPr lang="it-IT" dirty="0"/>
              <a:t>ed alla direzione le carenze nel controllo interno che ha identificato nel </a:t>
            </a:r>
            <a:r>
              <a:rPr lang="it-IT" dirty="0" smtClean="0"/>
              <a:t>corso della </a:t>
            </a:r>
            <a:r>
              <a:rPr lang="it-IT" dirty="0"/>
              <a:t>revisione contabile e che, secondo il suo giudizio professionale, </a:t>
            </a:r>
            <a:r>
              <a:rPr lang="it-IT" dirty="0" smtClean="0"/>
              <a:t>sono sufficientemente importanti </a:t>
            </a:r>
            <a:r>
              <a:rPr lang="it-IT" dirty="0"/>
              <a:t>da meritare di essere portate alla loro attenzione.</a:t>
            </a:r>
          </a:p>
        </p:txBody>
      </p:sp>
    </p:spTree>
    <p:extLst>
      <p:ext uri="{BB962C8B-B14F-4D97-AF65-F5344CB8AC3E}">
        <p14:creationId xmlns:p14="http://schemas.microsoft.com/office/powerpoint/2010/main" val="34235621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5292080" y="6414371"/>
            <a:ext cx="3582144" cy="369894"/>
          </a:xfrm>
        </p:spPr>
        <p:txBody>
          <a:bodyPr/>
          <a:lstStyle/>
          <a:p>
            <a:r>
              <a:rPr lang="it-IT" dirty="0" smtClean="0"/>
              <a:t>Relatore Dott. Maurizio Cari</a:t>
            </a:r>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332656"/>
            <a:ext cx="1944216" cy="1944216"/>
          </a:xfrm>
          <a:prstGeom prst="rect">
            <a:avLst/>
          </a:prstGeom>
        </p:spPr>
      </p:pic>
      <p:sp>
        <p:nvSpPr>
          <p:cNvPr id="5" name="Segnaposto numero diapositiva 4"/>
          <p:cNvSpPr>
            <a:spLocks noGrp="1"/>
          </p:cNvSpPr>
          <p:nvPr>
            <p:ph type="sldNum" sz="quarter" idx="12"/>
          </p:nvPr>
        </p:nvSpPr>
        <p:spPr/>
        <p:txBody>
          <a:bodyPr/>
          <a:lstStyle/>
          <a:p>
            <a:fld id="{F6848207-CE41-43A6-9076-047AFBCD0A8D}" type="slidenum">
              <a:rPr lang="it-IT" smtClean="0"/>
              <a:pPr/>
              <a:t>40</a:t>
            </a:fld>
            <a:endParaRPr lang="it-IT" dirty="0"/>
          </a:p>
        </p:txBody>
      </p:sp>
      <p:sp>
        <p:nvSpPr>
          <p:cNvPr id="8" name="Titolo 7"/>
          <p:cNvSpPr>
            <a:spLocks noGrp="1"/>
          </p:cNvSpPr>
          <p:nvPr>
            <p:ph type="ctrTitle"/>
          </p:nvPr>
        </p:nvSpPr>
        <p:spPr>
          <a:xfrm>
            <a:off x="2325253" y="548681"/>
            <a:ext cx="6172200" cy="1152128"/>
          </a:xfrm>
        </p:spPr>
        <p:txBody>
          <a:bodyPr>
            <a:normAutofit/>
          </a:bodyPr>
          <a:lstStyle/>
          <a:p>
            <a:pPr algn="ctr"/>
            <a:r>
              <a:rPr lang="it-IT" dirty="0"/>
              <a:t>Il principio ISA Italia 265</a:t>
            </a:r>
            <a:br>
              <a:rPr lang="it-IT" dirty="0"/>
            </a:br>
            <a:r>
              <a:rPr lang="it-IT" sz="2000" dirty="0">
                <a:solidFill>
                  <a:srgbClr val="FF0000"/>
                </a:solidFill>
              </a:rPr>
              <a:t>linee guida ed altro materiale </a:t>
            </a:r>
            <a:r>
              <a:rPr lang="it-IT" sz="2000" dirty="0" smtClean="0">
                <a:solidFill>
                  <a:srgbClr val="FF0000"/>
                </a:solidFill>
              </a:rPr>
              <a:t>esplicativo</a:t>
            </a:r>
            <a:endParaRPr lang="it-IT" dirty="0"/>
          </a:p>
        </p:txBody>
      </p:sp>
      <p:sp>
        <p:nvSpPr>
          <p:cNvPr id="2" name="Rettangolo 1"/>
          <p:cNvSpPr/>
          <p:nvPr/>
        </p:nvSpPr>
        <p:spPr>
          <a:xfrm>
            <a:off x="2339752" y="2554590"/>
            <a:ext cx="6390456" cy="2862322"/>
          </a:xfrm>
          <a:prstGeom prst="rect">
            <a:avLst/>
          </a:prstGeom>
        </p:spPr>
        <p:txBody>
          <a:bodyPr wrap="square">
            <a:spAutoFit/>
          </a:bodyPr>
          <a:lstStyle/>
          <a:p>
            <a:pPr algn="just"/>
            <a:r>
              <a:rPr lang="it-IT" b="1" dirty="0"/>
              <a:t>A29. </a:t>
            </a:r>
            <a:r>
              <a:rPr lang="it-IT" dirty="0"/>
              <a:t>Il revisore può considerare appropriato inserire nella comunicazione le seguenti </a:t>
            </a:r>
            <a:r>
              <a:rPr lang="it-IT" dirty="0" smtClean="0"/>
              <a:t>ulteriori informazioni</a:t>
            </a:r>
            <a:r>
              <a:rPr lang="it-IT" dirty="0"/>
              <a:t>:</a:t>
            </a:r>
          </a:p>
          <a:p>
            <a:pPr algn="just"/>
            <a:r>
              <a:rPr lang="it-IT" dirty="0"/>
              <a:t> un’indicazione del fatto che, se il revisore avesse svolto procedure più ampie sul controllo interno, avrebbe potuto identificare un maggior numero di carenze da comunicare, o avrebbe potuto concludere che, in realtà, non occorreva comunicare alcune delle carenze comunicate;</a:t>
            </a:r>
          </a:p>
          <a:p>
            <a:pPr algn="just"/>
            <a:r>
              <a:rPr lang="it-IT" dirty="0"/>
              <a:t> un’indicazione del fatto che tale comunicazione è stata fornita per le finalità </a:t>
            </a:r>
            <a:r>
              <a:rPr lang="it-IT" dirty="0" smtClean="0"/>
              <a:t>dei responsabili </a:t>
            </a:r>
            <a:r>
              <a:rPr lang="it-IT" dirty="0"/>
              <a:t>delle attività di </a:t>
            </a:r>
            <a:r>
              <a:rPr lang="it-IT" dirty="0" err="1"/>
              <a:t>governance</a:t>
            </a:r>
            <a:r>
              <a:rPr lang="it-IT" dirty="0"/>
              <a:t>, e che può non essere adatta per altre finalità.</a:t>
            </a:r>
          </a:p>
        </p:txBody>
      </p:sp>
    </p:spTree>
    <p:extLst>
      <p:ext uri="{BB962C8B-B14F-4D97-AF65-F5344CB8AC3E}">
        <p14:creationId xmlns:p14="http://schemas.microsoft.com/office/powerpoint/2010/main" val="273722529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483768" y="1052736"/>
            <a:ext cx="6172200" cy="504056"/>
          </a:xfrm>
        </p:spPr>
        <p:txBody>
          <a:bodyPr>
            <a:normAutofit fontScale="90000"/>
          </a:bodyPr>
          <a:lstStyle/>
          <a:p>
            <a:pPr algn="ctr"/>
            <a:r>
              <a:rPr lang="it-IT" dirty="0" smtClean="0"/>
              <a:t>Il principio ISA Italia 265</a:t>
            </a:r>
            <a:endParaRPr lang="it-IT" dirty="0"/>
          </a:p>
        </p:txBody>
      </p:sp>
      <p:sp>
        <p:nvSpPr>
          <p:cNvPr id="3" name="Sottotitolo 2"/>
          <p:cNvSpPr>
            <a:spLocks noGrp="1"/>
          </p:cNvSpPr>
          <p:nvPr>
            <p:ph type="subTitle" idx="1"/>
          </p:nvPr>
        </p:nvSpPr>
        <p:spPr>
          <a:xfrm>
            <a:off x="5292080" y="6414371"/>
            <a:ext cx="3582144" cy="369894"/>
          </a:xfrm>
        </p:spPr>
        <p:txBody>
          <a:bodyPr/>
          <a:lstStyle/>
          <a:p>
            <a:r>
              <a:rPr lang="it-IT" dirty="0" smtClean="0"/>
              <a:t>Relatore Dott. Maurizio Cari</a:t>
            </a:r>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332656"/>
            <a:ext cx="1944216" cy="1944216"/>
          </a:xfrm>
          <a:prstGeom prst="rect">
            <a:avLst/>
          </a:prstGeom>
        </p:spPr>
      </p:pic>
      <p:sp>
        <p:nvSpPr>
          <p:cNvPr id="5" name="Segnaposto numero diapositiva 4"/>
          <p:cNvSpPr>
            <a:spLocks noGrp="1"/>
          </p:cNvSpPr>
          <p:nvPr>
            <p:ph type="sldNum" sz="quarter" idx="12"/>
          </p:nvPr>
        </p:nvSpPr>
        <p:spPr/>
        <p:txBody>
          <a:bodyPr/>
          <a:lstStyle/>
          <a:p>
            <a:fld id="{F6848207-CE41-43A6-9076-047AFBCD0A8D}" type="slidenum">
              <a:rPr lang="it-IT" smtClean="0"/>
              <a:pPr/>
              <a:t>41</a:t>
            </a:fld>
            <a:endParaRPr lang="it-IT" dirty="0"/>
          </a:p>
        </p:txBody>
      </p:sp>
      <p:sp>
        <p:nvSpPr>
          <p:cNvPr id="8" name="Titolo 1"/>
          <p:cNvSpPr txBox="1">
            <a:spLocks/>
          </p:cNvSpPr>
          <p:nvPr/>
        </p:nvSpPr>
        <p:spPr>
          <a:xfrm>
            <a:off x="2267744" y="2060848"/>
            <a:ext cx="6468616" cy="3319035"/>
          </a:xfrm>
          <a:prstGeom prst="rect">
            <a:avLst/>
          </a:prstGeom>
        </p:spPr>
        <p:txBody>
          <a:bodyPr vert="horz" anchor="b">
            <a:normAutofit fontScale="97500"/>
          </a:bodyPr>
          <a:lstStyle>
            <a:lvl1pPr algn="l" rtl="0" eaLnBrk="1" latinLnBrk="0" hangingPunct="1">
              <a:spcBef>
                <a:spcPct val="0"/>
              </a:spcBef>
              <a:buNone/>
              <a:defRPr kumimoji="0" sz="3000" b="1" kern="1200" cap="small" baseline="0">
                <a:solidFill>
                  <a:schemeClr val="tx2"/>
                </a:solidFill>
                <a:latin typeface="+mj-lt"/>
                <a:ea typeface="+mj-ea"/>
                <a:cs typeface="+mj-cs"/>
              </a:defRPr>
            </a:lvl1pPr>
          </a:lstStyle>
          <a:p>
            <a:pPr algn="just"/>
            <a:endParaRPr lang="it-IT" sz="1600" dirty="0">
              <a:latin typeface="Times New Roman" panose="02020603050405020304" pitchFamily="18" charset="0"/>
              <a:cs typeface="Times New Roman" panose="02020603050405020304" pitchFamily="18" charset="0"/>
            </a:endParaRPr>
          </a:p>
        </p:txBody>
      </p:sp>
      <p:sp>
        <p:nvSpPr>
          <p:cNvPr id="6" name="Rettangolo 5"/>
          <p:cNvSpPr/>
          <p:nvPr/>
        </p:nvSpPr>
        <p:spPr>
          <a:xfrm>
            <a:off x="2666864" y="2708920"/>
            <a:ext cx="5670376" cy="1754326"/>
          </a:xfrm>
          <a:prstGeom prst="rect">
            <a:avLst/>
          </a:prstGeom>
        </p:spPr>
        <p:txBody>
          <a:bodyPr wrap="square">
            <a:spAutoFit/>
          </a:bodyPr>
          <a:lstStyle/>
          <a:p>
            <a:pPr algn="just"/>
            <a:r>
              <a:rPr lang="it-IT" b="1" dirty="0"/>
              <a:t>A30. </a:t>
            </a:r>
            <a:r>
              <a:rPr lang="it-IT" dirty="0"/>
              <a:t>Leggi o regolamenti possono richiedere al revisore o alla direzione di fornire copia della</a:t>
            </a:r>
          </a:p>
          <a:p>
            <a:pPr algn="just"/>
            <a:r>
              <a:rPr lang="it-IT" dirty="0"/>
              <a:t>comunicazione scritta del revisore sulle carenze significative alle autorità di vigilanza competenti. In tali circostanze, il revisore può indicare tali autorità nella sua comunicazione scritta.</a:t>
            </a:r>
          </a:p>
        </p:txBody>
      </p:sp>
    </p:spTree>
    <p:extLst>
      <p:ext uri="{BB962C8B-B14F-4D97-AF65-F5344CB8AC3E}">
        <p14:creationId xmlns:p14="http://schemas.microsoft.com/office/powerpoint/2010/main" val="263739013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5292080" y="6414371"/>
            <a:ext cx="3582144" cy="369894"/>
          </a:xfrm>
        </p:spPr>
        <p:txBody>
          <a:bodyPr/>
          <a:lstStyle/>
          <a:p>
            <a:r>
              <a:rPr lang="it-IT" dirty="0" smtClean="0"/>
              <a:t>Relatore Dott. Maurizio Cari</a:t>
            </a:r>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332656"/>
            <a:ext cx="1944216" cy="1944216"/>
          </a:xfrm>
          <a:prstGeom prst="rect">
            <a:avLst/>
          </a:prstGeom>
        </p:spPr>
      </p:pic>
      <p:sp>
        <p:nvSpPr>
          <p:cNvPr id="5" name="Segnaposto numero diapositiva 4"/>
          <p:cNvSpPr>
            <a:spLocks noGrp="1"/>
          </p:cNvSpPr>
          <p:nvPr>
            <p:ph type="sldNum" sz="quarter" idx="12"/>
          </p:nvPr>
        </p:nvSpPr>
        <p:spPr/>
        <p:txBody>
          <a:bodyPr/>
          <a:lstStyle/>
          <a:p>
            <a:fld id="{F6848207-CE41-43A6-9076-047AFBCD0A8D}" type="slidenum">
              <a:rPr lang="it-IT" smtClean="0"/>
              <a:pPr/>
              <a:t>42</a:t>
            </a:fld>
            <a:endParaRPr lang="it-IT" dirty="0"/>
          </a:p>
        </p:txBody>
      </p:sp>
      <p:sp>
        <p:nvSpPr>
          <p:cNvPr id="8" name="Titolo 1"/>
          <p:cNvSpPr txBox="1">
            <a:spLocks/>
          </p:cNvSpPr>
          <p:nvPr/>
        </p:nvSpPr>
        <p:spPr>
          <a:xfrm>
            <a:off x="2267744" y="2060848"/>
            <a:ext cx="6468616" cy="3319035"/>
          </a:xfrm>
          <a:prstGeom prst="rect">
            <a:avLst/>
          </a:prstGeom>
        </p:spPr>
        <p:txBody>
          <a:bodyPr vert="horz" anchor="b">
            <a:normAutofit fontScale="97500"/>
          </a:bodyPr>
          <a:lstStyle>
            <a:lvl1pPr algn="l" rtl="0" eaLnBrk="1" latinLnBrk="0" hangingPunct="1">
              <a:spcBef>
                <a:spcPct val="0"/>
              </a:spcBef>
              <a:buNone/>
              <a:defRPr kumimoji="0" sz="3000" b="1" kern="1200" cap="small" baseline="0">
                <a:solidFill>
                  <a:schemeClr val="tx2"/>
                </a:solidFill>
                <a:latin typeface="+mj-lt"/>
                <a:ea typeface="+mj-ea"/>
                <a:cs typeface="+mj-cs"/>
              </a:defRPr>
            </a:lvl1pPr>
          </a:lstStyle>
          <a:p>
            <a:pPr algn="just"/>
            <a:endParaRPr lang="it-IT" sz="1600" dirty="0">
              <a:latin typeface="Times New Roman" panose="02020603050405020304" pitchFamily="18" charset="0"/>
              <a:cs typeface="Times New Roman" panose="02020603050405020304" pitchFamily="18" charset="0"/>
            </a:endParaRPr>
          </a:p>
        </p:txBody>
      </p:sp>
      <p:sp>
        <p:nvSpPr>
          <p:cNvPr id="6" name="Rectangle 2"/>
          <p:cNvSpPr>
            <a:spLocks noChangeArrowheads="1"/>
          </p:cNvSpPr>
          <p:nvPr/>
        </p:nvSpPr>
        <p:spPr bwMode="auto">
          <a:xfrm>
            <a:off x="2265610" y="422544"/>
            <a:ext cx="6423075" cy="228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176" tIns="634800" rIns="126960" bIns="165048"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2400" b="1" i="0" u="none" strike="noStrike" cap="none" normalizeH="0" baseline="0" dirty="0" smtClean="0">
                <a:ln>
                  <a:noFill/>
                </a:ln>
                <a:solidFill>
                  <a:srgbClr val="CC0000"/>
                </a:solidFill>
                <a:effectLst/>
                <a:latin typeface="Arial" pitchFamily="34" charset="0"/>
                <a:ea typeface="Arial" pitchFamily="34" charset="0"/>
                <a:cs typeface="Arial" pitchFamily="34" charset="0"/>
              </a:rPr>
              <a:t>Il Sistema di Controllo Interno e di Gestione dei Rischi</a:t>
            </a:r>
          </a:p>
          <a:p>
            <a:pPr algn="ctr"/>
            <a:r>
              <a:rPr lang="it-IT" sz="2400" b="1" cap="small" dirty="0">
                <a:solidFill>
                  <a:schemeClr val="tx2"/>
                </a:solidFill>
                <a:latin typeface="+mj-lt"/>
                <a:ea typeface="+mj-ea"/>
                <a:cs typeface="+mj-cs"/>
              </a:rPr>
              <a:t>SCIR Brembo: ruoli e responsabilità Relazioni tra gli enti </a:t>
            </a:r>
            <a:r>
              <a:rPr lang="it-IT" sz="2400" b="1" cap="small" dirty="0" smtClean="0">
                <a:solidFill>
                  <a:schemeClr val="tx2"/>
                </a:solidFill>
                <a:latin typeface="+mj-lt"/>
                <a:ea typeface="+mj-ea"/>
                <a:cs typeface="+mj-cs"/>
              </a:rPr>
              <a:t>istituzionali</a:t>
            </a:r>
            <a:endParaRPr kumimoji="0" lang="it-IT" altLang="it-IT" sz="2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3"/>
          <p:cNvSpPr>
            <a:spLocks noChangeArrowheads="1"/>
          </p:cNvSpPr>
          <p:nvPr/>
        </p:nvSpPr>
        <p:spPr bwMode="auto">
          <a:xfrm>
            <a:off x="0" y="-227603"/>
            <a:ext cx="184731" cy="1369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
            </a:r>
            <a:br>
              <a:rPr kumimoji="0" lang="it-IT" altLang="it-IT"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br>
            <a:endParaRPr kumimoji="0" lang="it-IT" altLang="it-IT"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2400" b="0" i="0"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dirty="0" smtClean="0">
                <a:ln>
                  <a:noFill/>
                </a:ln>
                <a:solidFill>
                  <a:schemeClr val="tx1"/>
                </a:solidFill>
                <a:effectLst/>
                <a:latin typeface="Arial" pitchFamily="34" charset="0"/>
                <a:ea typeface="Arial" pitchFamily="34" charset="0"/>
                <a:cs typeface="Arial" pitchFamily="34" charset="0"/>
              </a:rPr>
              <a:t/>
            </a:r>
            <a:br>
              <a:rPr kumimoji="0" lang="it-IT" altLang="it-IT" sz="2400" b="0" i="0" u="none" strike="noStrike" cap="none" normalizeH="0" baseline="0" dirty="0" smtClean="0">
                <a:ln>
                  <a:noFill/>
                </a:ln>
                <a:solidFill>
                  <a:schemeClr val="tx1"/>
                </a:solidFill>
                <a:effectLst/>
                <a:latin typeface="Arial" pitchFamily="34" charset="0"/>
                <a:ea typeface="Arial" pitchFamily="34" charset="0"/>
                <a:cs typeface="Arial" pitchFamily="34" charset="0"/>
              </a:rPr>
            </a:br>
            <a:endParaRPr kumimoji="0" lang="it-IT" alt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Rettangolo 11"/>
          <p:cNvSpPr/>
          <p:nvPr/>
        </p:nvSpPr>
        <p:spPr>
          <a:xfrm>
            <a:off x="2331104" y="2797035"/>
            <a:ext cx="6489368" cy="923330"/>
          </a:xfrm>
          <a:prstGeom prst="rect">
            <a:avLst/>
          </a:prstGeom>
        </p:spPr>
        <p:txBody>
          <a:bodyPr wrap="square">
            <a:spAutoFit/>
          </a:bodyPr>
          <a:lstStyle/>
          <a:p>
            <a:pPr algn="just"/>
            <a:r>
              <a:rPr lang="it-IT" b="1" dirty="0"/>
              <a:t>Il SICR di Brembo è in continua evoluzione al fine di garantire la </a:t>
            </a:r>
            <a:r>
              <a:rPr lang="it-IT" b="1" dirty="0" err="1"/>
              <a:t>compliance</a:t>
            </a:r>
            <a:r>
              <a:rPr lang="it-IT" b="1" dirty="0"/>
              <a:t> alle normative e, in particolare, al Codice di Autodisciplina.</a:t>
            </a:r>
            <a:endParaRPr lang="it-IT" dirty="0"/>
          </a:p>
        </p:txBody>
      </p:sp>
      <p:sp>
        <p:nvSpPr>
          <p:cNvPr id="13" name="Rettangolo 12"/>
          <p:cNvSpPr/>
          <p:nvPr/>
        </p:nvSpPr>
        <p:spPr>
          <a:xfrm>
            <a:off x="2331104" y="3720365"/>
            <a:ext cx="6402685" cy="2308324"/>
          </a:xfrm>
          <a:prstGeom prst="rect">
            <a:avLst/>
          </a:prstGeom>
        </p:spPr>
        <p:txBody>
          <a:bodyPr wrap="square">
            <a:spAutoFit/>
          </a:bodyPr>
          <a:lstStyle/>
          <a:p>
            <a:pPr algn="just"/>
            <a:r>
              <a:rPr lang="it-IT" b="1" dirty="0"/>
              <a:t>Brembo ha recepito le rilevanti novità dell’edizione 2015 ed ha sviluppato il proprio </a:t>
            </a:r>
            <a:r>
              <a:rPr lang="it-IT" b="1" i="1" dirty="0"/>
              <a:t>Sistema di Controllo Interno e di Gestione dei Rischi </a:t>
            </a:r>
            <a:r>
              <a:rPr lang="it-IT" b="1" dirty="0"/>
              <a:t>identificando</a:t>
            </a:r>
            <a:r>
              <a:rPr lang="it-IT" b="1" i="1" dirty="0"/>
              <a:t>:</a:t>
            </a:r>
            <a:endParaRPr lang="it-IT" dirty="0"/>
          </a:p>
          <a:p>
            <a:pPr marL="342900" lvl="0" indent="-342900" algn="just">
              <a:buFont typeface="+mj-lt"/>
              <a:buAutoNum type="arabicPeriod"/>
            </a:pPr>
            <a:r>
              <a:rPr lang="it-IT" b="1" dirty="0">
                <a:latin typeface="Times New Roman" panose="02020603050405020304" pitchFamily="18" charset="0"/>
                <a:cs typeface="Times New Roman" panose="02020603050405020304" pitchFamily="18" charset="0"/>
              </a:rPr>
              <a:t>Gli attori del SCIR e i rispettivi compiti, ruoli e responsabilità</a:t>
            </a:r>
            <a:endParaRPr lang="it-IT" dirty="0">
              <a:latin typeface="Times New Roman" panose="02020603050405020304" pitchFamily="18" charset="0"/>
              <a:cs typeface="Times New Roman" panose="02020603050405020304" pitchFamily="18" charset="0"/>
            </a:endParaRPr>
          </a:p>
          <a:p>
            <a:pPr marL="342900" lvl="0" indent="-342900" algn="just">
              <a:buFont typeface="+mj-lt"/>
              <a:buAutoNum type="arabicPeriod"/>
            </a:pPr>
            <a:r>
              <a:rPr lang="it-IT" b="1" dirty="0">
                <a:latin typeface="Times New Roman" panose="02020603050405020304" pitchFamily="18" charset="0"/>
                <a:cs typeface="Times New Roman" panose="02020603050405020304" pitchFamily="18" charset="0"/>
              </a:rPr>
              <a:t>Il modello di riferimento Coso, come best </a:t>
            </a:r>
            <a:r>
              <a:rPr lang="it-IT" b="1" dirty="0" err="1">
                <a:latin typeface="Times New Roman" panose="02020603050405020304" pitchFamily="18" charset="0"/>
                <a:cs typeface="Times New Roman" panose="02020603050405020304" pitchFamily="18" charset="0"/>
              </a:rPr>
              <a:t>practice</a:t>
            </a:r>
            <a:r>
              <a:rPr lang="it-IT" b="1" dirty="0">
                <a:latin typeface="Times New Roman" panose="02020603050405020304" pitchFamily="18" charset="0"/>
                <a:cs typeface="Times New Roman" panose="02020603050405020304" pitchFamily="18" charset="0"/>
              </a:rPr>
              <a:t> internazionale</a:t>
            </a: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248728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7584" y="908720"/>
            <a:ext cx="7715200" cy="792088"/>
          </a:xfrm>
        </p:spPr>
        <p:txBody>
          <a:bodyPr>
            <a:noAutofit/>
          </a:bodyPr>
          <a:lstStyle/>
          <a:p>
            <a:pPr lvl="1" algn="l"/>
            <a:r>
              <a:rPr lang="it-IT" sz="1800" b="1" dirty="0" smtClean="0">
                <a:solidFill>
                  <a:srgbClr val="FF0000"/>
                </a:solidFill>
              </a:rPr>
              <a:t>ENTI ISTITUZIONALI</a:t>
            </a:r>
            <a:r>
              <a:rPr lang="it-IT" sz="1800" b="1" dirty="0" smtClean="0"/>
              <a:t>: </a:t>
            </a:r>
            <a:r>
              <a:rPr lang="it-IT" dirty="0" smtClean="0">
                <a:latin typeface="+mn-lt"/>
              </a:rPr>
              <a:t>soggetti o funzioni che hanno un ruolo</a:t>
            </a:r>
            <a:br>
              <a:rPr lang="it-IT" dirty="0" smtClean="0">
                <a:latin typeface="+mn-lt"/>
              </a:rPr>
            </a:br>
            <a:r>
              <a:rPr lang="it-IT" dirty="0" smtClean="0">
                <a:latin typeface="+mn-lt"/>
              </a:rPr>
              <a:t>stabilito da leggi, normative e regolamenti applicabili a Brembo</a:t>
            </a:r>
            <a:endParaRPr lang="it-IT" sz="2000" dirty="0">
              <a:latin typeface="+mn-lt"/>
            </a:endParaRPr>
          </a:p>
        </p:txBody>
      </p:sp>
      <p:sp>
        <p:nvSpPr>
          <p:cNvPr id="4" name="Segnaposto numero diapositiva 3"/>
          <p:cNvSpPr>
            <a:spLocks noGrp="1"/>
          </p:cNvSpPr>
          <p:nvPr>
            <p:ph type="sldNum" sz="quarter" idx="15"/>
          </p:nvPr>
        </p:nvSpPr>
        <p:spPr/>
        <p:txBody>
          <a:bodyPr/>
          <a:lstStyle/>
          <a:p>
            <a:fld id="{F6848207-CE41-43A6-9076-047AFBCD0A8D}" type="slidenum">
              <a:rPr lang="it-IT" smtClean="0"/>
              <a:pPr/>
              <a:t>43</a:t>
            </a:fld>
            <a:endParaRPr lang="it-IT"/>
          </a:p>
        </p:txBody>
      </p:sp>
      <p:pic>
        <p:nvPicPr>
          <p:cNvPr id="5" name="image89.jpeg"/>
          <p:cNvPicPr>
            <a:picLocks noGrp="1"/>
          </p:cNvPicPr>
          <p:nvPr>
            <p:ph sz="quarter" idx="1"/>
          </p:nvPr>
        </p:nvPicPr>
        <p:blipFill>
          <a:blip r:embed="rId2" cstate="print"/>
          <a:stretch>
            <a:fillRect/>
          </a:stretch>
        </p:blipFill>
        <p:spPr>
          <a:xfrm>
            <a:off x="251520" y="3140968"/>
            <a:ext cx="8496944" cy="2182418"/>
          </a:xfrm>
          <a:prstGeom prst="rect">
            <a:avLst/>
          </a:prstGeom>
        </p:spPr>
      </p:pic>
      <p:sp>
        <p:nvSpPr>
          <p:cNvPr id="6" name="Rettangolo 5"/>
          <p:cNvSpPr/>
          <p:nvPr/>
        </p:nvSpPr>
        <p:spPr>
          <a:xfrm>
            <a:off x="695108" y="1916832"/>
            <a:ext cx="7837332" cy="923330"/>
          </a:xfrm>
          <a:prstGeom prst="rect">
            <a:avLst/>
          </a:prstGeom>
        </p:spPr>
        <p:txBody>
          <a:bodyPr wrap="square">
            <a:spAutoFit/>
          </a:bodyPr>
          <a:lstStyle/>
          <a:p>
            <a:pPr marL="360363" indent="-274638" algn="just">
              <a:buFont typeface="Wingdings" panose="05000000000000000000" pitchFamily="2" charset="2"/>
              <a:buChar char="q"/>
            </a:pPr>
            <a:r>
              <a:rPr lang="it-IT" b="1" dirty="0">
                <a:solidFill>
                  <a:srgbClr val="FF0000"/>
                </a:solidFill>
              </a:rPr>
              <a:t>Indirizzo</a:t>
            </a:r>
            <a:r>
              <a:rPr lang="it-IT" b="1" dirty="0"/>
              <a:t>: </a:t>
            </a:r>
            <a:r>
              <a:rPr lang="it-IT" dirty="0"/>
              <a:t>definiscono le linee guida sul SCIR</a:t>
            </a:r>
            <a:r>
              <a:rPr lang="it-IT" sz="1200" dirty="0"/>
              <a:t/>
            </a:r>
            <a:br>
              <a:rPr lang="it-IT" sz="1200" dirty="0"/>
            </a:br>
            <a:r>
              <a:rPr lang="it-IT" dirty="0"/>
              <a:t>Si tratta di membri del Consiglio di Amministrazione con deleghe specifiche</a:t>
            </a:r>
          </a:p>
        </p:txBody>
      </p:sp>
    </p:spTree>
    <p:extLst>
      <p:ext uri="{BB962C8B-B14F-4D97-AF65-F5344CB8AC3E}">
        <p14:creationId xmlns:p14="http://schemas.microsoft.com/office/powerpoint/2010/main" val="10337484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90.jpeg"/>
          <p:cNvPicPr/>
          <p:nvPr/>
        </p:nvPicPr>
        <p:blipFill>
          <a:blip r:embed="rId2" cstate="print"/>
          <a:stretch>
            <a:fillRect/>
          </a:stretch>
        </p:blipFill>
        <p:spPr>
          <a:xfrm>
            <a:off x="827584" y="3356992"/>
            <a:ext cx="7344816" cy="2664296"/>
          </a:xfrm>
          <a:prstGeom prst="rect">
            <a:avLst/>
          </a:prstGeom>
        </p:spPr>
      </p:pic>
      <p:sp>
        <p:nvSpPr>
          <p:cNvPr id="4" name="Segnaposto numero diapositiva 3"/>
          <p:cNvSpPr>
            <a:spLocks noGrp="1"/>
          </p:cNvSpPr>
          <p:nvPr>
            <p:ph type="sldNum" sz="quarter" idx="15"/>
          </p:nvPr>
        </p:nvSpPr>
        <p:spPr/>
        <p:txBody>
          <a:bodyPr/>
          <a:lstStyle/>
          <a:p>
            <a:fld id="{F6848207-CE41-43A6-9076-047AFBCD0A8D}" type="slidenum">
              <a:rPr lang="it-IT" smtClean="0"/>
              <a:pPr/>
              <a:t>44</a:t>
            </a:fld>
            <a:endParaRPr lang="it-IT"/>
          </a:p>
        </p:txBody>
      </p:sp>
      <p:sp>
        <p:nvSpPr>
          <p:cNvPr id="3" name="Segnaposto contenuto 2"/>
          <p:cNvSpPr>
            <a:spLocks noGrp="1"/>
          </p:cNvSpPr>
          <p:nvPr>
            <p:ph sz="quarter" idx="1"/>
          </p:nvPr>
        </p:nvSpPr>
        <p:spPr>
          <a:xfrm>
            <a:off x="755576" y="1052736"/>
            <a:ext cx="7467600" cy="2016224"/>
          </a:xfrm>
        </p:spPr>
        <p:txBody>
          <a:bodyPr>
            <a:normAutofit fontScale="85000" lnSpcReduction="10000"/>
          </a:bodyPr>
          <a:lstStyle/>
          <a:p>
            <a:pPr marL="285750" lvl="1" indent="-285750" algn="just">
              <a:buFont typeface="Wingdings" panose="05000000000000000000" pitchFamily="2" charset="2"/>
              <a:buChar char="q"/>
              <a:tabLst>
                <a:tab pos="0" algn="l"/>
              </a:tabLst>
            </a:pPr>
            <a:r>
              <a:rPr lang="it-IT" sz="2000" b="1" dirty="0">
                <a:solidFill>
                  <a:srgbClr val="FF0000"/>
                </a:solidFill>
              </a:rPr>
              <a:t>Supervisione</a:t>
            </a:r>
            <a:r>
              <a:rPr lang="it-IT" sz="2000" b="1" dirty="0"/>
              <a:t>: </a:t>
            </a:r>
            <a:r>
              <a:rPr lang="it-IT" dirty="0"/>
              <a:t>verificano e valutano </a:t>
            </a:r>
            <a:r>
              <a:rPr lang="it-IT" dirty="0" smtClean="0"/>
              <a:t>il Sistema di Controllo Interno</a:t>
            </a:r>
            <a:endParaRPr lang="it-IT" sz="2000" dirty="0"/>
          </a:p>
          <a:p>
            <a:pPr marL="271463" indent="0" algn="just">
              <a:buNone/>
            </a:pPr>
            <a:r>
              <a:rPr lang="it-IT" sz="2100" dirty="0"/>
              <a:t>La Società di Revisione e il Collegio Sindacale sono nominati </a:t>
            </a:r>
            <a:r>
              <a:rPr lang="it-IT" sz="2100" dirty="0" smtClean="0"/>
              <a:t>dall’assemblea. </a:t>
            </a:r>
          </a:p>
          <a:p>
            <a:pPr marL="271463" indent="0" algn="just">
              <a:lnSpc>
                <a:spcPct val="120000"/>
              </a:lnSpc>
              <a:buNone/>
            </a:pPr>
            <a:r>
              <a:rPr lang="it-IT" sz="2100" dirty="0" smtClean="0"/>
              <a:t>Il </a:t>
            </a:r>
            <a:r>
              <a:rPr lang="it-IT" sz="2100" dirty="0"/>
              <a:t>Comitato di Controllo Interno, l’Organismo di Vigilanza e l’</a:t>
            </a:r>
            <a:r>
              <a:rPr lang="it-IT" sz="2100" dirty="0" err="1"/>
              <a:t>Internal</a:t>
            </a:r>
            <a:r>
              <a:rPr lang="it-IT" sz="2100" dirty="0"/>
              <a:t> Audit sono nominati dal Consiglio di Amministrazione</a:t>
            </a:r>
            <a:r>
              <a:rPr lang="it-IT" sz="2100" dirty="0" smtClean="0"/>
              <a:t>.</a:t>
            </a:r>
            <a:endParaRPr lang="it-IT" sz="2100" dirty="0"/>
          </a:p>
        </p:txBody>
      </p:sp>
    </p:spTree>
    <p:extLst>
      <p:ext uri="{BB962C8B-B14F-4D97-AF65-F5344CB8AC3E}">
        <p14:creationId xmlns:p14="http://schemas.microsoft.com/office/powerpoint/2010/main" val="38303497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5"/>
          </p:nvPr>
        </p:nvSpPr>
        <p:spPr/>
        <p:txBody>
          <a:bodyPr/>
          <a:lstStyle/>
          <a:p>
            <a:fld id="{F6848207-CE41-43A6-9076-047AFBCD0A8D}" type="slidenum">
              <a:rPr lang="it-IT" smtClean="0"/>
              <a:pPr/>
              <a:t>45</a:t>
            </a:fld>
            <a:endParaRPr lang="it-IT"/>
          </a:p>
        </p:txBody>
      </p:sp>
      <p:sp>
        <p:nvSpPr>
          <p:cNvPr id="3" name="Segnaposto contenuto 2"/>
          <p:cNvSpPr>
            <a:spLocks noGrp="1"/>
          </p:cNvSpPr>
          <p:nvPr>
            <p:ph sz="quarter" idx="1"/>
          </p:nvPr>
        </p:nvSpPr>
        <p:spPr>
          <a:xfrm>
            <a:off x="704455" y="692696"/>
            <a:ext cx="7467600" cy="2160240"/>
          </a:xfrm>
        </p:spPr>
        <p:txBody>
          <a:bodyPr>
            <a:noAutofit/>
          </a:bodyPr>
          <a:lstStyle/>
          <a:p>
            <a:pPr marL="0" lvl="0" indent="0" algn="just">
              <a:buNone/>
            </a:pPr>
            <a:r>
              <a:rPr lang="it-IT" sz="1700" b="1" dirty="0" smtClean="0">
                <a:solidFill>
                  <a:srgbClr val="FF0000"/>
                </a:solidFill>
              </a:rPr>
              <a:t>ENTI OPERATIVI: </a:t>
            </a:r>
            <a:r>
              <a:rPr lang="it-IT" sz="1700" dirty="0" smtClean="0"/>
              <a:t>soggetti o funzioni che sono direttamente coinvolti nelle attività operative di controllo e gestione rischi a vari livelli</a:t>
            </a:r>
            <a:endParaRPr lang="it-IT" sz="1700" b="1" dirty="0">
              <a:solidFill>
                <a:srgbClr val="FF0000"/>
              </a:solidFill>
            </a:endParaRPr>
          </a:p>
          <a:p>
            <a:pPr marL="0" lvl="0" indent="0" algn="just">
              <a:buNone/>
            </a:pPr>
            <a:r>
              <a:rPr lang="it-IT" sz="1700" b="1" dirty="0" smtClean="0">
                <a:solidFill>
                  <a:srgbClr val="FF0000"/>
                </a:solidFill>
              </a:rPr>
              <a:t>II </a:t>
            </a:r>
            <a:r>
              <a:rPr lang="it-IT" sz="1700" b="1" dirty="0">
                <a:solidFill>
                  <a:srgbClr val="FF0000"/>
                </a:solidFill>
              </a:rPr>
              <a:t>Livello:</a:t>
            </a:r>
          </a:p>
          <a:p>
            <a:pPr algn="just"/>
            <a:r>
              <a:rPr lang="it-IT" sz="1700" dirty="0"/>
              <a:t>Garantiscono la conformità a determinate normative (es. </a:t>
            </a:r>
            <a:r>
              <a:rPr lang="it-IT" sz="1700" dirty="0" err="1"/>
              <a:t>Compliance</a:t>
            </a:r>
            <a:r>
              <a:rPr lang="it-IT" sz="1700" dirty="0"/>
              <a:t> </a:t>
            </a:r>
            <a:r>
              <a:rPr lang="it-IT" sz="1700" dirty="0" err="1"/>
              <a:t>Officer</a:t>
            </a:r>
            <a:r>
              <a:rPr lang="it-IT" sz="1700" dirty="0"/>
              <a:t> 262, Funzione Societario e </a:t>
            </a:r>
            <a:r>
              <a:rPr lang="it-IT" sz="1700" dirty="0" err="1"/>
              <a:t>Compliance</a:t>
            </a:r>
            <a:r>
              <a:rPr lang="it-IT" sz="1700" dirty="0"/>
              <a:t>, Titolare privacy….)</a:t>
            </a:r>
          </a:p>
          <a:p>
            <a:pPr algn="just"/>
            <a:r>
              <a:rPr lang="it-IT" sz="1700" dirty="0"/>
              <a:t>Definizione regole e procedure valide per tutto il Gruppo Brembo (Direzioni centrali)</a:t>
            </a:r>
          </a:p>
          <a:p>
            <a:pPr marL="0" indent="0" algn="just">
              <a:buNone/>
            </a:pPr>
            <a:r>
              <a:rPr lang="it-IT" sz="1700" dirty="0"/>
              <a:t/>
            </a:r>
            <a:br>
              <a:rPr lang="it-IT" sz="1700" dirty="0"/>
            </a:br>
            <a:endParaRPr lang="it-IT" sz="1700" dirty="0"/>
          </a:p>
          <a:p>
            <a:pPr algn="just"/>
            <a:endParaRPr lang="it-IT" sz="1700" dirty="0"/>
          </a:p>
        </p:txBody>
      </p:sp>
      <p:pic>
        <p:nvPicPr>
          <p:cNvPr id="23" name="image91.jpeg"/>
          <p:cNvPicPr/>
          <p:nvPr/>
        </p:nvPicPr>
        <p:blipFill>
          <a:blip r:embed="rId2" cstate="print"/>
          <a:stretch>
            <a:fillRect/>
          </a:stretch>
        </p:blipFill>
        <p:spPr>
          <a:xfrm>
            <a:off x="323528" y="2852936"/>
            <a:ext cx="8568952" cy="3650040"/>
          </a:xfrm>
          <a:prstGeom prst="rect">
            <a:avLst/>
          </a:prstGeom>
        </p:spPr>
      </p:pic>
      <p:sp>
        <p:nvSpPr>
          <p:cNvPr id="26" name="CasellaDiTesto 25"/>
          <p:cNvSpPr txBox="1"/>
          <p:nvPr/>
        </p:nvSpPr>
        <p:spPr>
          <a:xfrm>
            <a:off x="540925" y="4274170"/>
            <a:ext cx="934729" cy="1015663"/>
          </a:xfrm>
          <a:prstGeom prst="rect">
            <a:avLst/>
          </a:prstGeom>
          <a:solidFill>
            <a:schemeClr val="bg1"/>
          </a:solidFill>
        </p:spPr>
        <p:txBody>
          <a:bodyPr wrap="square" rtlCol="0">
            <a:spAutoFit/>
          </a:bodyPr>
          <a:lstStyle/>
          <a:p>
            <a:r>
              <a:rPr lang="it-IT" sz="1200" dirty="0" smtClean="0"/>
              <a:t>Operatori  del rischio e del controllo</a:t>
            </a:r>
          </a:p>
          <a:p>
            <a:endParaRPr lang="it-IT" sz="1200" dirty="0"/>
          </a:p>
        </p:txBody>
      </p:sp>
      <p:sp>
        <p:nvSpPr>
          <p:cNvPr id="27" name="CasellaDiTesto 26"/>
          <p:cNvSpPr txBox="1"/>
          <p:nvPr/>
        </p:nvSpPr>
        <p:spPr>
          <a:xfrm rot="16200000">
            <a:off x="2276055" y="3672968"/>
            <a:ext cx="1052537" cy="461665"/>
          </a:xfrm>
          <a:prstGeom prst="rect">
            <a:avLst/>
          </a:prstGeom>
          <a:solidFill>
            <a:schemeClr val="bg1"/>
          </a:solidFill>
        </p:spPr>
        <p:txBody>
          <a:bodyPr wrap="square" rtlCol="0">
            <a:spAutoFit/>
          </a:bodyPr>
          <a:lstStyle/>
          <a:p>
            <a:r>
              <a:rPr lang="it-IT" sz="1200" dirty="0" smtClean="0"/>
              <a:t>Conformità</a:t>
            </a:r>
          </a:p>
          <a:p>
            <a:endParaRPr lang="it-IT" sz="1200" dirty="0"/>
          </a:p>
        </p:txBody>
      </p:sp>
      <p:sp>
        <p:nvSpPr>
          <p:cNvPr id="28" name="CasellaDiTesto 27"/>
          <p:cNvSpPr txBox="1"/>
          <p:nvPr/>
        </p:nvSpPr>
        <p:spPr>
          <a:xfrm>
            <a:off x="-180528" y="4782001"/>
            <a:ext cx="184731" cy="369332"/>
          </a:xfrm>
          <a:prstGeom prst="rect">
            <a:avLst/>
          </a:prstGeom>
          <a:noFill/>
        </p:spPr>
        <p:txBody>
          <a:bodyPr wrap="none" rtlCol="0">
            <a:spAutoFit/>
          </a:bodyPr>
          <a:lstStyle/>
          <a:p>
            <a:endParaRPr lang="it-IT"/>
          </a:p>
        </p:txBody>
      </p:sp>
      <p:sp>
        <p:nvSpPr>
          <p:cNvPr id="2" name="CasellaDiTesto 1"/>
          <p:cNvSpPr txBox="1"/>
          <p:nvPr/>
        </p:nvSpPr>
        <p:spPr>
          <a:xfrm rot="16200000">
            <a:off x="4025698" y="3615261"/>
            <a:ext cx="949606" cy="577081"/>
          </a:xfrm>
          <a:prstGeom prst="rect">
            <a:avLst/>
          </a:prstGeom>
          <a:solidFill>
            <a:schemeClr val="bg1"/>
          </a:solidFill>
        </p:spPr>
        <p:txBody>
          <a:bodyPr wrap="square" rtlCol="0">
            <a:spAutoFit/>
          </a:bodyPr>
          <a:lstStyle/>
          <a:p>
            <a:r>
              <a:rPr lang="it-IT" sz="1050" dirty="0" smtClean="0"/>
              <a:t>Relazioni con gli investitori</a:t>
            </a:r>
            <a:endParaRPr lang="it-IT" sz="1050" dirty="0"/>
          </a:p>
        </p:txBody>
      </p:sp>
    </p:spTree>
    <p:extLst>
      <p:ext uri="{BB962C8B-B14F-4D97-AF65-F5344CB8AC3E}">
        <p14:creationId xmlns:p14="http://schemas.microsoft.com/office/powerpoint/2010/main" val="42197063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611560" y="908720"/>
            <a:ext cx="7467600" cy="2160240"/>
          </a:xfrm>
        </p:spPr>
        <p:txBody>
          <a:bodyPr/>
          <a:lstStyle/>
          <a:p>
            <a:pPr marL="0" lvl="0" indent="0">
              <a:buNone/>
            </a:pPr>
            <a:r>
              <a:rPr lang="it-IT" b="1" dirty="0" smtClean="0">
                <a:solidFill>
                  <a:srgbClr val="FF0000"/>
                </a:solidFill>
              </a:rPr>
              <a:t>   I </a:t>
            </a:r>
            <a:r>
              <a:rPr lang="it-IT" b="1" dirty="0">
                <a:solidFill>
                  <a:srgbClr val="FF0000"/>
                </a:solidFill>
              </a:rPr>
              <a:t>Livello</a:t>
            </a:r>
            <a:r>
              <a:rPr lang="it-IT" b="1" dirty="0" smtClean="0">
                <a:solidFill>
                  <a:srgbClr val="FF0000"/>
                </a:solidFill>
              </a:rPr>
              <a:t>:</a:t>
            </a:r>
            <a:endParaRPr lang="it-IT" b="1" dirty="0">
              <a:solidFill>
                <a:srgbClr val="FF0000"/>
              </a:solidFill>
            </a:endParaRPr>
          </a:p>
          <a:p>
            <a:pPr lvl="0"/>
            <a:r>
              <a:rPr lang="it-IT" sz="1800" dirty="0"/>
              <a:t>Responsabilità di declinare il SCIR per i rispettivi ambiti di </a:t>
            </a:r>
            <a:r>
              <a:rPr lang="it-IT" sz="1800" dirty="0" smtClean="0"/>
              <a:t>competenza (management</a:t>
            </a:r>
            <a:r>
              <a:rPr lang="it-IT" sz="1800" dirty="0"/>
              <a:t>, responsabili di area o processi specifici</a:t>
            </a:r>
            <a:r>
              <a:rPr lang="it-IT" sz="1800" dirty="0" smtClean="0"/>
              <a:t>);</a:t>
            </a:r>
            <a:endParaRPr lang="it-IT" sz="1800" dirty="0"/>
          </a:p>
          <a:p>
            <a:pPr lvl="0"/>
            <a:r>
              <a:rPr lang="it-IT" sz="1800" dirty="0" smtClean="0"/>
              <a:t>Gestiscono</a:t>
            </a:r>
            <a:r>
              <a:rPr lang="it-IT" sz="1800" dirty="0"/>
              <a:t> </a:t>
            </a:r>
            <a:r>
              <a:rPr lang="it-IT" sz="1800" dirty="0" smtClean="0"/>
              <a:t>i rischi</a:t>
            </a:r>
            <a:r>
              <a:rPr lang="it-IT" sz="1800" dirty="0"/>
              <a:t> </a:t>
            </a:r>
            <a:r>
              <a:rPr lang="it-IT" sz="1800" dirty="0" smtClean="0"/>
              <a:t>nella</a:t>
            </a:r>
            <a:r>
              <a:rPr lang="it-IT" sz="1800" dirty="0"/>
              <a:t> </a:t>
            </a:r>
            <a:r>
              <a:rPr lang="it-IT" sz="1800" dirty="0" smtClean="0"/>
              <a:t>propria</a:t>
            </a:r>
            <a:r>
              <a:rPr lang="it-IT" sz="1800" dirty="0"/>
              <a:t>	</a:t>
            </a:r>
            <a:r>
              <a:rPr lang="it-IT" sz="1800" dirty="0" smtClean="0"/>
              <a:t>attività lavorativa, attraverso</a:t>
            </a:r>
            <a:r>
              <a:rPr lang="it-IT" sz="1800" dirty="0"/>
              <a:t> </a:t>
            </a:r>
            <a:r>
              <a:rPr lang="it-IT" sz="1800" dirty="0" smtClean="0"/>
              <a:t>i</a:t>
            </a:r>
            <a:r>
              <a:rPr lang="it-IT" sz="1800" dirty="0"/>
              <a:t> </a:t>
            </a:r>
            <a:r>
              <a:rPr lang="it-IT" sz="1800" dirty="0" smtClean="0"/>
              <a:t>controlli </a:t>
            </a:r>
            <a:r>
              <a:rPr lang="it-IT" sz="1800" dirty="0"/>
              <a:t>operativi (dipendenti del gruppo)</a:t>
            </a:r>
          </a:p>
          <a:p>
            <a:endParaRPr lang="it-IT" dirty="0"/>
          </a:p>
        </p:txBody>
      </p:sp>
      <p:sp>
        <p:nvSpPr>
          <p:cNvPr id="4" name="Segnaposto numero diapositiva 3"/>
          <p:cNvSpPr>
            <a:spLocks noGrp="1"/>
          </p:cNvSpPr>
          <p:nvPr>
            <p:ph type="sldNum" sz="quarter" idx="15"/>
          </p:nvPr>
        </p:nvSpPr>
        <p:spPr/>
        <p:txBody>
          <a:bodyPr/>
          <a:lstStyle/>
          <a:p>
            <a:fld id="{F6848207-CE41-43A6-9076-047AFBCD0A8D}" type="slidenum">
              <a:rPr lang="it-IT" smtClean="0"/>
              <a:pPr/>
              <a:t>46</a:t>
            </a:fld>
            <a:endParaRPr lang="it-IT"/>
          </a:p>
        </p:txBody>
      </p:sp>
      <p:pic>
        <p:nvPicPr>
          <p:cNvPr id="5" name="image92.jpeg"/>
          <p:cNvPicPr/>
          <p:nvPr/>
        </p:nvPicPr>
        <p:blipFill>
          <a:blip r:embed="rId2" cstate="print"/>
          <a:stretch>
            <a:fillRect/>
          </a:stretch>
        </p:blipFill>
        <p:spPr>
          <a:xfrm>
            <a:off x="467544" y="3429000"/>
            <a:ext cx="7973060" cy="1865625"/>
          </a:xfrm>
          <a:prstGeom prst="rect">
            <a:avLst/>
          </a:prstGeom>
        </p:spPr>
      </p:pic>
      <p:sp>
        <p:nvSpPr>
          <p:cNvPr id="7" name="CasellaDiTesto 6"/>
          <p:cNvSpPr txBox="1"/>
          <p:nvPr/>
        </p:nvSpPr>
        <p:spPr>
          <a:xfrm>
            <a:off x="611560" y="4043610"/>
            <a:ext cx="911709" cy="830997"/>
          </a:xfrm>
          <a:prstGeom prst="rect">
            <a:avLst/>
          </a:prstGeom>
          <a:solidFill>
            <a:schemeClr val="bg1"/>
          </a:solidFill>
        </p:spPr>
        <p:txBody>
          <a:bodyPr wrap="square" rtlCol="0">
            <a:spAutoFit/>
          </a:bodyPr>
          <a:lstStyle/>
          <a:p>
            <a:r>
              <a:rPr lang="it-IT" sz="1200" dirty="0" smtClean="0"/>
              <a:t>Operatori  del rischio e del controllo</a:t>
            </a:r>
          </a:p>
        </p:txBody>
      </p:sp>
    </p:spTree>
    <p:extLst>
      <p:ext uri="{BB962C8B-B14F-4D97-AF65-F5344CB8AC3E}">
        <p14:creationId xmlns:p14="http://schemas.microsoft.com/office/powerpoint/2010/main" val="24023089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1124744"/>
            <a:ext cx="7467600" cy="796950"/>
          </a:xfrm>
        </p:spPr>
        <p:txBody>
          <a:bodyPr>
            <a:noAutofit/>
          </a:bodyPr>
          <a:lstStyle/>
          <a:p>
            <a:pPr marL="0" indent="0" algn="ctr"/>
            <a:r>
              <a:rPr lang="it-IT" sz="2800" b="1" dirty="0" smtClean="0"/>
              <a:t/>
            </a:r>
            <a:br>
              <a:rPr lang="it-IT" sz="2800" b="1" dirty="0" smtClean="0"/>
            </a:br>
            <a:r>
              <a:rPr lang="it-IT" sz="2800" b="1" dirty="0"/>
              <a:t/>
            </a:r>
            <a:br>
              <a:rPr lang="it-IT" sz="2800" b="1" dirty="0"/>
            </a:br>
            <a:r>
              <a:rPr lang="it-IT" sz="2800" b="1" dirty="0" smtClean="0"/>
              <a:t/>
            </a:r>
            <a:br>
              <a:rPr lang="it-IT" sz="2800" b="1" dirty="0" smtClean="0"/>
            </a:br>
            <a:r>
              <a:rPr lang="it-IT" sz="2800" b="1" dirty="0"/>
              <a:t/>
            </a:r>
            <a:br>
              <a:rPr lang="it-IT" sz="2800" b="1" dirty="0"/>
            </a:br>
            <a:r>
              <a:rPr lang="it-IT" sz="2800" b="1" dirty="0" smtClean="0"/>
              <a:t/>
            </a:r>
            <a:br>
              <a:rPr lang="it-IT" sz="2800" b="1" dirty="0" smtClean="0"/>
            </a:br>
            <a:r>
              <a:rPr lang="it-IT" sz="2800" b="1" dirty="0"/>
              <a:t/>
            </a:r>
            <a:br>
              <a:rPr lang="it-IT" sz="2800" b="1" dirty="0"/>
            </a:br>
            <a:r>
              <a:rPr lang="it-IT" sz="2800" b="1" dirty="0" smtClean="0"/>
              <a:t/>
            </a:r>
            <a:br>
              <a:rPr lang="it-IT" sz="2800" b="1" dirty="0" smtClean="0"/>
            </a:br>
            <a:r>
              <a:rPr lang="it-IT" sz="2800" b="1" dirty="0"/>
              <a:t/>
            </a:r>
            <a:br>
              <a:rPr lang="it-IT" sz="2800" b="1" dirty="0"/>
            </a:br>
            <a:r>
              <a:rPr lang="it-IT" sz="2800" b="1" dirty="0" smtClean="0"/>
              <a:t/>
            </a:r>
            <a:br>
              <a:rPr lang="it-IT" sz="2800" b="1" dirty="0" smtClean="0"/>
            </a:br>
            <a:r>
              <a:rPr lang="it-IT" sz="2800" b="1" dirty="0" smtClean="0"/>
              <a:t>ARCHIVIO/DOSSIER</a:t>
            </a:r>
            <a:r>
              <a:rPr lang="it-IT" sz="2800" dirty="0" smtClean="0"/>
              <a:t> </a:t>
            </a:r>
            <a:r>
              <a:rPr lang="it-IT" sz="2800" b="1" dirty="0"/>
              <a:t>delle </a:t>
            </a:r>
            <a:r>
              <a:rPr lang="it-IT" sz="2800" b="1" dirty="0" smtClean="0"/>
              <a:t>PROCEDURE</a:t>
            </a:r>
            <a:r>
              <a:rPr lang="it-IT" sz="2800" dirty="0"/>
              <a:t/>
            </a:r>
            <a:br>
              <a:rPr lang="it-IT" sz="2800" dirty="0"/>
            </a:br>
            <a:r>
              <a:rPr lang="it-IT" sz="2000" b="1" dirty="0">
                <a:solidFill>
                  <a:srgbClr val="FF0000"/>
                </a:solidFill>
              </a:rPr>
              <a:t>QUESTIONARI SUL CONTROLLO </a:t>
            </a:r>
            <a:r>
              <a:rPr lang="it-IT" sz="2000" b="1" dirty="0" smtClean="0">
                <a:solidFill>
                  <a:srgbClr val="FF0000"/>
                </a:solidFill>
              </a:rPr>
              <a:t>INTERNO</a:t>
            </a:r>
            <a:endParaRPr lang="it-IT" sz="2000" dirty="0">
              <a:solidFill>
                <a:srgbClr val="FF0000"/>
              </a:solidFill>
            </a:endParaRPr>
          </a:p>
        </p:txBody>
      </p:sp>
      <p:sp>
        <p:nvSpPr>
          <p:cNvPr id="3" name="Segnaposto contenuto 2"/>
          <p:cNvSpPr>
            <a:spLocks noGrp="1"/>
          </p:cNvSpPr>
          <p:nvPr>
            <p:ph sz="quarter" idx="1"/>
          </p:nvPr>
        </p:nvSpPr>
        <p:spPr>
          <a:xfrm>
            <a:off x="611560" y="2276872"/>
            <a:ext cx="7467600" cy="3556992"/>
          </a:xfrm>
        </p:spPr>
        <p:txBody>
          <a:bodyPr>
            <a:normAutofit/>
          </a:bodyPr>
          <a:lstStyle/>
          <a:p>
            <a:pPr marL="0" indent="0">
              <a:buNone/>
            </a:pPr>
            <a:endParaRPr lang="it-IT" dirty="0"/>
          </a:p>
          <a:p>
            <a:pPr algn="just"/>
            <a:r>
              <a:rPr lang="it-IT" sz="1600" b="1" dirty="0"/>
              <a:t>a) Ricerca del Rischio di Controllo</a:t>
            </a:r>
            <a:endParaRPr lang="it-IT" sz="1600" dirty="0"/>
          </a:p>
          <a:p>
            <a:pPr marL="0" indent="0" algn="just">
              <a:buNone/>
            </a:pPr>
            <a:endParaRPr lang="it-IT" sz="1600" dirty="0"/>
          </a:p>
          <a:p>
            <a:pPr algn="just"/>
            <a:r>
              <a:rPr lang="it-IT" sz="1600" b="1" dirty="0"/>
              <a:t>b) Determinazione del Livello (Rischio) di individuazione</a:t>
            </a:r>
            <a:endParaRPr lang="it-IT" sz="1600" dirty="0"/>
          </a:p>
          <a:p>
            <a:pPr marL="0" indent="0" algn="just">
              <a:buNone/>
            </a:pPr>
            <a:endParaRPr lang="it-IT" sz="1600" dirty="0"/>
          </a:p>
          <a:p>
            <a:pPr algn="just"/>
            <a:r>
              <a:rPr lang="it-IT" sz="1600" b="1" dirty="0"/>
              <a:t> c) Definizione del Rischio di Revisione per Ciclo Operativo e per posta di </a:t>
            </a:r>
            <a:r>
              <a:rPr lang="it-IT" sz="1600" b="1" dirty="0" smtClean="0"/>
              <a:t>Bilancio</a:t>
            </a:r>
            <a:endParaRPr lang="it-IT" sz="1600" dirty="0"/>
          </a:p>
          <a:p>
            <a:pPr algn="just"/>
            <a:endParaRPr lang="it-IT" sz="1600" dirty="0"/>
          </a:p>
          <a:p>
            <a:pPr marL="0" indent="0" algn="ctr">
              <a:buNone/>
            </a:pPr>
            <a:r>
              <a:rPr lang="it-IT" sz="1600" b="1" dirty="0"/>
              <a:t>“Manuale del Revisore Legale” VIII Edizione - Parte III</a:t>
            </a:r>
            <a:endParaRPr lang="it-IT" sz="1600" dirty="0"/>
          </a:p>
          <a:p>
            <a:pPr marL="0" indent="0">
              <a:buNone/>
            </a:pPr>
            <a:endParaRPr lang="it-IT" dirty="0"/>
          </a:p>
        </p:txBody>
      </p:sp>
      <p:sp>
        <p:nvSpPr>
          <p:cNvPr id="4" name="Segnaposto numero diapositiva 3"/>
          <p:cNvSpPr>
            <a:spLocks noGrp="1"/>
          </p:cNvSpPr>
          <p:nvPr>
            <p:ph type="sldNum" sz="quarter" idx="15"/>
          </p:nvPr>
        </p:nvSpPr>
        <p:spPr/>
        <p:txBody>
          <a:bodyPr/>
          <a:lstStyle/>
          <a:p>
            <a:fld id="{F6848207-CE41-43A6-9076-047AFBCD0A8D}" type="slidenum">
              <a:rPr lang="it-IT" smtClean="0"/>
              <a:pPr/>
              <a:t>47</a:t>
            </a:fld>
            <a:endParaRPr lang="it-IT"/>
          </a:p>
        </p:txBody>
      </p:sp>
    </p:spTree>
    <p:extLst>
      <p:ext uri="{BB962C8B-B14F-4D97-AF65-F5344CB8AC3E}">
        <p14:creationId xmlns:p14="http://schemas.microsoft.com/office/powerpoint/2010/main" val="13561093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20688"/>
            <a:ext cx="7467600" cy="796950"/>
          </a:xfrm>
        </p:spPr>
        <p:txBody>
          <a:bodyPr>
            <a:noAutofit/>
          </a:bodyPr>
          <a:lstStyle/>
          <a:p>
            <a:pPr lvl="0" algn="ctr"/>
            <a:r>
              <a:rPr lang="it-IT" sz="2000" b="1" dirty="0"/>
              <a:t>UN’OPPORTUNA INTRODUZIONE:  </a:t>
            </a:r>
            <a:r>
              <a:rPr lang="it-IT" sz="2000" b="1" dirty="0">
                <a:solidFill>
                  <a:srgbClr val="FF0000"/>
                </a:solidFill>
              </a:rPr>
              <a:t>IL SISTEMA DI CONTROLLO INTERNO (S.C.I</a:t>
            </a:r>
            <a:r>
              <a:rPr lang="it-IT" sz="2000" b="1" dirty="0" smtClean="0">
                <a:solidFill>
                  <a:srgbClr val="FF0000"/>
                </a:solidFill>
              </a:rPr>
              <a:t>)</a:t>
            </a:r>
            <a:endParaRPr lang="it-IT" sz="2000" dirty="0">
              <a:solidFill>
                <a:srgbClr val="FF0000"/>
              </a:solidFill>
            </a:endParaRPr>
          </a:p>
        </p:txBody>
      </p:sp>
      <p:sp>
        <p:nvSpPr>
          <p:cNvPr id="3" name="Segnaposto contenuto 2"/>
          <p:cNvSpPr>
            <a:spLocks noGrp="1"/>
          </p:cNvSpPr>
          <p:nvPr>
            <p:ph sz="quarter" idx="1"/>
          </p:nvPr>
        </p:nvSpPr>
        <p:spPr>
          <a:xfrm>
            <a:off x="467544" y="1772816"/>
            <a:ext cx="7467600" cy="4277072"/>
          </a:xfrm>
        </p:spPr>
        <p:txBody>
          <a:bodyPr>
            <a:normAutofit/>
          </a:bodyPr>
          <a:lstStyle/>
          <a:p>
            <a:pPr marL="0" indent="0" algn="just">
              <a:buNone/>
            </a:pPr>
            <a:r>
              <a:rPr lang="it-IT" sz="1800" dirty="0"/>
              <a:t>In base a una classificazione invalsa in ambito dottrinale, per controlli interni (o </a:t>
            </a:r>
            <a:r>
              <a:rPr lang="it-IT" sz="1800" dirty="0" err="1"/>
              <a:t>endosocietari</a:t>
            </a:r>
            <a:r>
              <a:rPr lang="it-IT" sz="1800" dirty="0"/>
              <a:t>) si intendono quelle attività di verifica e riscontro che competono ad appositi organi e funzioni aziendali appartenenti </a:t>
            </a:r>
            <a:r>
              <a:rPr lang="it-IT" sz="1800" dirty="0" smtClean="0"/>
              <a:t>all’organizzazione dell’impresa.</a:t>
            </a:r>
          </a:p>
          <a:p>
            <a:pPr marL="0" indent="0" algn="just">
              <a:buNone/>
            </a:pPr>
            <a:endParaRPr lang="it-IT" sz="1800" dirty="0"/>
          </a:p>
          <a:p>
            <a:pPr marL="0" indent="0" algn="just">
              <a:buNone/>
            </a:pPr>
            <a:r>
              <a:rPr lang="it-IT" sz="1800" dirty="0"/>
              <a:t>Nella letteratura economico-aziendale al termine “controllo”, oltre al significato di “riscontro” finalizzato all’accertamento dell’esattezza, della regolarità e della rispondenza di un dato oggetto a determinati criteri, viene assegnato, almeno a partire dai primi anni ’70 del secolo scorso, il significato – più prossimo al verbo inglese “to control” di “guida” e governo dell’attività aziendale verso il conseguimento di obiettivi prestabiliti. </a:t>
            </a:r>
          </a:p>
        </p:txBody>
      </p:sp>
      <p:sp>
        <p:nvSpPr>
          <p:cNvPr id="4" name="Segnaposto numero diapositiva 3"/>
          <p:cNvSpPr>
            <a:spLocks noGrp="1"/>
          </p:cNvSpPr>
          <p:nvPr>
            <p:ph type="sldNum" sz="quarter" idx="15"/>
          </p:nvPr>
        </p:nvSpPr>
        <p:spPr/>
        <p:txBody>
          <a:bodyPr/>
          <a:lstStyle/>
          <a:p>
            <a:fld id="{F6848207-CE41-43A6-9076-047AFBCD0A8D}" type="slidenum">
              <a:rPr lang="it-IT" smtClean="0"/>
              <a:pPr/>
              <a:t>48</a:t>
            </a:fld>
            <a:endParaRPr lang="it-IT"/>
          </a:p>
        </p:txBody>
      </p:sp>
    </p:spTree>
    <p:extLst>
      <p:ext uri="{BB962C8B-B14F-4D97-AF65-F5344CB8AC3E}">
        <p14:creationId xmlns:p14="http://schemas.microsoft.com/office/powerpoint/2010/main" val="2057982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20688"/>
            <a:ext cx="7467600" cy="796950"/>
          </a:xfrm>
        </p:spPr>
        <p:txBody>
          <a:bodyPr>
            <a:noAutofit/>
          </a:bodyPr>
          <a:lstStyle/>
          <a:p>
            <a:pPr lvl="0" algn="ctr"/>
            <a:r>
              <a:rPr lang="it-IT" sz="2000" b="1" dirty="0"/>
              <a:t>UN’OPPORTUNA INTRODUZIONE:  </a:t>
            </a:r>
            <a:r>
              <a:rPr lang="it-IT" sz="2000" b="1" dirty="0">
                <a:solidFill>
                  <a:srgbClr val="FF0000"/>
                </a:solidFill>
              </a:rPr>
              <a:t>IL SISTEMA DI CONTROLLO INTERNO (S.C.I</a:t>
            </a:r>
            <a:r>
              <a:rPr lang="it-IT" sz="2000" b="1" dirty="0" smtClean="0">
                <a:solidFill>
                  <a:srgbClr val="FF0000"/>
                </a:solidFill>
              </a:rPr>
              <a:t>)</a:t>
            </a:r>
            <a:endParaRPr lang="it-IT" sz="2000" dirty="0">
              <a:solidFill>
                <a:srgbClr val="FF0000"/>
              </a:solidFill>
            </a:endParaRPr>
          </a:p>
        </p:txBody>
      </p:sp>
      <p:sp>
        <p:nvSpPr>
          <p:cNvPr id="3" name="Segnaposto contenuto 2"/>
          <p:cNvSpPr>
            <a:spLocks noGrp="1"/>
          </p:cNvSpPr>
          <p:nvPr>
            <p:ph sz="quarter" idx="1"/>
          </p:nvPr>
        </p:nvSpPr>
        <p:spPr>
          <a:xfrm>
            <a:off x="467544" y="1772816"/>
            <a:ext cx="7467600" cy="4277072"/>
          </a:xfrm>
        </p:spPr>
        <p:txBody>
          <a:bodyPr anchor="ctr">
            <a:normAutofit/>
          </a:bodyPr>
          <a:lstStyle/>
          <a:p>
            <a:pPr marL="0" indent="0" algn="just">
              <a:buNone/>
            </a:pPr>
            <a:r>
              <a:rPr lang="it-IT" sz="1800" dirty="0"/>
              <a:t>Secondo un’ulteriore classificazione, incentrata sugli organi chiamati a esercitare le differenti tipologie di controlli, si suole distinguere i controlli “interni” da quelli “esterni”: i primi competono agli appositi organi e funzioni aziendali appartenenti all’organizzazione dell’impresa (consiglio di amministrazione anche mediante appositi comitati consultivi, collegio sindacale, funzione di </a:t>
            </a:r>
            <a:r>
              <a:rPr lang="it-IT" sz="1800" dirty="0" err="1"/>
              <a:t>internal</a:t>
            </a:r>
            <a:r>
              <a:rPr lang="it-IT" sz="1800" dirty="0"/>
              <a:t> audit, Organismo di Vigilanza ex d.lgs. n. 231/01, etc.); mentre i secondi vengono esercitati da soggetti che si collocano al di fuori del tessuto organico e funzionale della struttura dell’impresa (società di revisione, revisore legale, CONSOB, Banca d’Italia, Autorità giudiziaria, etc.).</a:t>
            </a:r>
          </a:p>
        </p:txBody>
      </p:sp>
      <p:sp>
        <p:nvSpPr>
          <p:cNvPr id="4" name="Segnaposto numero diapositiva 3"/>
          <p:cNvSpPr>
            <a:spLocks noGrp="1"/>
          </p:cNvSpPr>
          <p:nvPr>
            <p:ph type="sldNum" sz="quarter" idx="15"/>
          </p:nvPr>
        </p:nvSpPr>
        <p:spPr/>
        <p:txBody>
          <a:bodyPr/>
          <a:lstStyle/>
          <a:p>
            <a:fld id="{F6848207-CE41-43A6-9076-047AFBCD0A8D}" type="slidenum">
              <a:rPr lang="it-IT" smtClean="0"/>
              <a:pPr/>
              <a:t>49</a:t>
            </a:fld>
            <a:endParaRPr lang="it-IT"/>
          </a:p>
        </p:txBody>
      </p:sp>
    </p:spTree>
    <p:extLst>
      <p:ext uri="{BB962C8B-B14F-4D97-AF65-F5344CB8AC3E}">
        <p14:creationId xmlns:p14="http://schemas.microsoft.com/office/powerpoint/2010/main" val="2265962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55776" y="1052736"/>
            <a:ext cx="6172200" cy="936104"/>
          </a:xfrm>
        </p:spPr>
        <p:txBody>
          <a:bodyPr>
            <a:normAutofit fontScale="90000"/>
          </a:bodyPr>
          <a:lstStyle/>
          <a:p>
            <a:pPr algn="ctr"/>
            <a:r>
              <a:rPr lang="it-IT" dirty="0" smtClean="0"/>
              <a:t>Il principio ISA Italia 265</a:t>
            </a:r>
            <a:br>
              <a:rPr lang="it-IT" dirty="0" smtClean="0"/>
            </a:br>
            <a:r>
              <a:rPr lang="it-IT" dirty="0" smtClean="0">
                <a:solidFill>
                  <a:srgbClr val="FF0000"/>
                </a:solidFill>
              </a:rPr>
              <a:t>Regole</a:t>
            </a:r>
            <a:endParaRPr lang="it-IT" dirty="0">
              <a:solidFill>
                <a:srgbClr val="FF0000"/>
              </a:solidFill>
            </a:endParaRPr>
          </a:p>
        </p:txBody>
      </p:sp>
      <p:sp>
        <p:nvSpPr>
          <p:cNvPr id="3" name="Sottotitolo 2"/>
          <p:cNvSpPr>
            <a:spLocks noGrp="1"/>
          </p:cNvSpPr>
          <p:nvPr>
            <p:ph type="subTitle" idx="1"/>
          </p:nvPr>
        </p:nvSpPr>
        <p:spPr>
          <a:xfrm>
            <a:off x="5292080" y="6414371"/>
            <a:ext cx="3582144" cy="369894"/>
          </a:xfrm>
        </p:spPr>
        <p:txBody>
          <a:bodyPr/>
          <a:lstStyle/>
          <a:p>
            <a:r>
              <a:rPr lang="it-IT" dirty="0" smtClean="0"/>
              <a:t>Relatore Dott. Maurizio Cari</a:t>
            </a:r>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332656"/>
            <a:ext cx="1944216" cy="1944216"/>
          </a:xfrm>
          <a:prstGeom prst="rect">
            <a:avLst/>
          </a:prstGeom>
        </p:spPr>
      </p:pic>
      <p:sp>
        <p:nvSpPr>
          <p:cNvPr id="5" name="Segnaposto numero diapositiva 4"/>
          <p:cNvSpPr>
            <a:spLocks noGrp="1"/>
          </p:cNvSpPr>
          <p:nvPr>
            <p:ph type="sldNum" sz="quarter" idx="12"/>
          </p:nvPr>
        </p:nvSpPr>
        <p:spPr/>
        <p:txBody>
          <a:bodyPr/>
          <a:lstStyle/>
          <a:p>
            <a:fld id="{F6848207-CE41-43A6-9076-047AFBCD0A8D}" type="slidenum">
              <a:rPr lang="it-IT" smtClean="0"/>
              <a:pPr/>
              <a:t>5</a:t>
            </a:fld>
            <a:endParaRPr lang="it-IT" dirty="0"/>
          </a:p>
        </p:txBody>
      </p:sp>
      <p:sp>
        <p:nvSpPr>
          <p:cNvPr id="7" name="Rettangolo 6"/>
          <p:cNvSpPr/>
          <p:nvPr/>
        </p:nvSpPr>
        <p:spPr>
          <a:xfrm>
            <a:off x="2555775" y="3170585"/>
            <a:ext cx="5999245" cy="923330"/>
          </a:xfrm>
          <a:prstGeom prst="rect">
            <a:avLst/>
          </a:prstGeom>
        </p:spPr>
        <p:txBody>
          <a:bodyPr wrap="square">
            <a:spAutoFit/>
          </a:bodyPr>
          <a:lstStyle/>
          <a:p>
            <a:pPr algn="just"/>
            <a:r>
              <a:rPr lang="it-IT" dirty="0"/>
              <a:t>7. Il revisore deve stabilire, sulla base del lavoro di revisione svolto, se ha identificato una </a:t>
            </a:r>
            <a:r>
              <a:rPr lang="it-IT" dirty="0" smtClean="0"/>
              <a:t>o più </a:t>
            </a:r>
            <a:r>
              <a:rPr lang="it-IT" dirty="0"/>
              <a:t>carenze nel controllo interno. (Rif.: </a:t>
            </a:r>
            <a:r>
              <a:rPr lang="it-IT" dirty="0" err="1"/>
              <a:t>Parr</a:t>
            </a:r>
            <a:r>
              <a:rPr lang="it-IT" dirty="0"/>
              <a:t>. A1-A4)</a:t>
            </a:r>
          </a:p>
        </p:txBody>
      </p:sp>
    </p:spTree>
    <p:extLst>
      <p:ext uri="{BB962C8B-B14F-4D97-AF65-F5344CB8AC3E}">
        <p14:creationId xmlns:p14="http://schemas.microsoft.com/office/powerpoint/2010/main" val="429493413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20688"/>
            <a:ext cx="7467600" cy="796950"/>
          </a:xfrm>
        </p:spPr>
        <p:txBody>
          <a:bodyPr>
            <a:noAutofit/>
          </a:bodyPr>
          <a:lstStyle/>
          <a:p>
            <a:pPr lvl="0" algn="ctr"/>
            <a:r>
              <a:rPr lang="it-IT" sz="2000" b="1" dirty="0"/>
              <a:t>UN’OPPORTUNA INTRODUZIONE:  </a:t>
            </a:r>
            <a:r>
              <a:rPr lang="it-IT" sz="2000" b="1" dirty="0">
                <a:solidFill>
                  <a:srgbClr val="FF0000"/>
                </a:solidFill>
              </a:rPr>
              <a:t>IL SISTEMA DI CONTROLLO INTERNO (S.C.I</a:t>
            </a:r>
            <a:r>
              <a:rPr lang="it-IT" sz="2000" b="1" dirty="0" smtClean="0">
                <a:solidFill>
                  <a:srgbClr val="FF0000"/>
                </a:solidFill>
              </a:rPr>
              <a:t>)</a:t>
            </a:r>
            <a:endParaRPr lang="it-IT" sz="2000" dirty="0">
              <a:solidFill>
                <a:srgbClr val="FF0000"/>
              </a:solidFill>
            </a:endParaRPr>
          </a:p>
        </p:txBody>
      </p:sp>
      <p:sp>
        <p:nvSpPr>
          <p:cNvPr id="3" name="Segnaposto contenuto 2"/>
          <p:cNvSpPr>
            <a:spLocks noGrp="1"/>
          </p:cNvSpPr>
          <p:nvPr>
            <p:ph sz="quarter" idx="1"/>
          </p:nvPr>
        </p:nvSpPr>
        <p:spPr>
          <a:xfrm>
            <a:off x="467544" y="1772816"/>
            <a:ext cx="7704856" cy="4277072"/>
          </a:xfrm>
        </p:spPr>
        <p:txBody>
          <a:bodyPr anchor="t">
            <a:normAutofit fontScale="92500" lnSpcReduction="20000"/>
          </a:bodyPr>
          <a:lstStyle/>
          <a:p>
            <a:pPr marL="0" indent="0" algn="just">
              <a:buNone/>
            </a:pPr>
            <a:r>
              <a:rPr lang="it-IT" sz="1900" dirty="0"/>
              <a:t>Di seguito si riportano alcune definizioni di controllo interno indicate da organismi professionali e istituzionali:</a:t>
            </a:r>
          </a:p>
          <a:p>
            <a:pPr marL="0" indent="0" algn="just">
              <a:buNone/>
            </a:pPr>
            <a:endParaRPr lang="it-IT" sz="1800" dirty="0" smtClean="0"/>
          </a:p>
          <a:p>
            <a:pPr algn="just"/>
            <a:r>
              <a:rPr lang="it-IT" sz="1900" b="1" dirty="0">
                <a:solidFill>
                  <a:srgbClr val="FF0000"/>
                </a:solidFill>
              </a:rPr>
              <a:t>Codice di Autodisciplina:</a:t>
            </a:r>
            <a:r>
              <a:rPr lang="it-IT" sz="1800" dirty="0">
                <a:solidFill>
                  <a:srgbClr val="FF0000"/>
                </a:solidFill>
              </a:rPr>
              <a:t> </a:t>
            </a:r>
            <a:r>
              <a:rPr lang="it-IT" sz="1900" dirty="0"/>
              <a:t>redatto dal Comitato per la Corporate </a:t>
            </a:r>
            <a:r>
              <a:rPr lang="it-IT" sz="1900" dirty="0" err="1"/>
              <a:t>Governance</a:t>
            </a:r>
            <a:r>
              <a:rPr lang="it-IT" sz="1900" dirty="0"/>
              <a:t> di Borsa Italiana </a:t>
            </a:r>
            <a:r>
              <a:rPr lang="it-IT" sz="1900" dirty="0" err="1"/>
              <a:t>SpA</a:t>
            </a:r>
            <a:r>
              <a:rPr lang="it-IT" sz="1900" dirty="0"/>
              <a:t>  (marzo 2006</a:t>
            </a:r>
            <a:r>
              <a:rPr lang="it-IT" sz="1900" dirty="0" smtClean="0"/>
              <a:t>).</a:t>
            </a:r>
            <a:endParaRPr lang="it-IT" sz="1900" dirty="0"/>
          </a:p>
          <a:p>
            <a:pPr marL="0" indent="0" algn="just">
              <a:buNone/>
            </a:pPr>
            <a:r>
              <a:rPr lang="it-IT" sz="1900" dirty="0"/>
              <a:t>Esso tratta di procedure e di controllo interno definendo quest’ultimo</a:t>
            </a:r>
            <a:r>
              <a:rPr lang="it-IT" sz="1900" dirty="0" smtClean="0"/>
              <a:t>:</a:t>
            </a:r>
            <a:endParaRPr lang="it-IT" sz="1900" dirty="0"/>
          </a:p>
          <a:p>
            <a:pPr marL="0" indent="0" algn="just">
              <a:buNone/>
            </a:pPr>
            <a:r>
              <a:rPr lang="it-IT" sz="1900" b="1" dirty="0" smtClean="0"/>
              <a:t>- al </a:t>
            </a:r>
            <a:r>
              <a:rPr lang="it-IT" sz="1900" b="1" dirty="0"/>
              <a:t>punto 8.P.1 </a:t>
            </a:r>
            <a:r>
              <a:rPr lang="it-IT" sz="1900" dirty="0"/>
              <a:t>“l’insieme delle regole, delle procedure e delle strutture organizzative volte a consentire, attraverso un adeguato processo di identificazione, misurazione, gestione e monitoraggio dei principali rischi, una conduzione dell’impresa sana, corretta e coerente con gli obiettivi prefissati</a:t>
            </a:r>
            <a:r>
              <a:rPr lang="it-IT" sz="1900" dirty="0" smtClean="0"/>
              <a:t>»”.</a:t>
            </a:r>
          </a:p>
          <a:p>
            <a:pPr algn="just">
              <a:buFontTx/>
              <a:buChar char="-"/>
            </a:pPr>
            <a:endParaRPr lang="it-IT" sz="1900" dirty="0"/>
          </a:p>
          <a:p>
            <a:pPr marL="0" indent="0" algn="just">
              <a:buNone/>
            </a:pPr>
            <a:r>
              <a:rPr lang="it-IT" sz="1900" dirty="0"/>
              <a:t>- </a:t>
            </a:r>
            <a:r>
              <a:rPr lang="it-IT" sz="1900" b="1" dirty="0"/>
              <a:t>al punto 8.P.2  </a:t>
            </a:r>
            <a:r>
              <a:rPr lang="it-IT" sz="1900" dirty="0"/>
              <a:t>“un efficace sistema di controllo interno contribuisce a garantire la salvaguardia del patrimonio sociale, l’efficienza e l’efficacia delle operazioni aziendali, l’affidabilità dell’informazione finanziaria, il rispetto di leggi e regolamenti”. </a:t>
            </a:r>
          </a:p>
          <a:p>
            <a:pPr marL="0" indent="0" algn="just">
              <a:buNone/>
            </a:pPr>
            <a:endParaRPr lang="it-IT" sz="1800" dirty="0"/>
          </a:p>
        </p:txBody>
      </p:sp>
      <p:sp>
        <p:nvSpPr>
          <p:cNvPr id="4" name="Segnaposto numero diapositiva 3"/>
          <p:cNvSpPr>
            <a:spLocks noGrp="1"/>
          </p:cNvSpPr>
          <p:nvPr>
            <p:ph type="sldNum" sz="quarter" idx="15"/>
          </p:nvPr>
        </p:nvSpPr>
        <p:spPr/>
        <p:txBody>
          <a:bodyPr/>
          <a:lstStyle/>
          <a:p>
            <a:fld id="{F6848207-CE41-43A6-9076-047AFBCD0A8D}" type="slidenum">
              <a:rPr lang="it-IT" smtClean="0"/>
              <a:pPr/>
              <a:t>50</a:t>
            </a:fld>
            <a:endParaRPr lang="it-IT"/>
          </a:p>
        </p:txBody>
      </p:sp>
    </p:spTree>
    <p:extLst>
      <p:ext uri="{BB962C8B-B14F-4D97-AF65-F5344CB8AC3E}">
        <p14:creationId xmlns:p14="http://schemas.microsoft.com/office/powerpoint/2010/main" val="299934433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20688"/>
            <a:ext cx="7467600" cy="796950"/>
          </a:xfrm>
        </p:spPr>
        <p:txBody>
          <a:bodyPr>
            <a:noAutofit/>
          </a:bodyPr>
          <a:lstStyle/>
          <a:p>
            <a:pPr lvl="0" algn="ctr"/>
            <a:r>
              <a:rPr lang="it-IT" sz="2000" b="1" dirty="0"/>
              <a:t>UN’OPPORTUNA INTRODUZIONE:  </a:t>
            </a:r>
            <a:r>
              <a:rPr lang="it-IT" sz="2000" b="1" dirty="0">
                <a:solidFill>
                  <a:srgbClr val="FF0000"/>
                </a:solidFill>
              </a:rPr>
              <a:t>IL SISTEMA DI CONTROLLO INTERNO (S.C.I</a:t>
            </a:r>
            <a:r>
              <a:rPr lang="it-IT" sz="2000" b="1" dirty="0" smtClean="0">
                <a:solidFill>
                  <a:srgbClr val="FF0000"/>
                </a:solidFill>
              </a:rPr>
              <a:t>)</a:t>
            </a:r>
            <a:endParaRPr lang="it-IT" sz="2000" dirty="0">
              <a:solidFill>
                <a:srgbClr val="FF0000"/>
              </a:solidFill>
            </a:endParaRPr>
          </a:p>
        </p:txBody>
      </p:sp>
      <p:sp>
        <p:nvSpPr>
          <p:cNvPr id="3" name="Segnaposto contenuto 2"/>
          <p:cNvSpPr>
            <a:spLocks noGrp="1"/>
          </p:cNvSpPr>
          <p:nvPr>
            <p:ph sz="quarter" idx="1"/>
          </p:nvPr>
        </p:nvSpPr>
        <p:spPr>
          <a:xfrm>
            <a:off x="467544" y="1772816"/>
            <a:ext cx="7704856" cy="4277072"/>
          </a:xfrm>
        </p:spPr>
        <p:txBody>
          <a:bodyPr anchor="t">
            <a:normAutofit/>
          </a:bodyPr>
          <a:lstStyle/>
          <a:p>
            <a:pPr algn="just"/>
            <a:r>
              <a:rPr lang="it-IT" sz="1900" dirty="0" smtClean="0"/>
              <a:t>Il concetto </a:t>
            </a:r>
            <a:r>
              <a:rPr lang="it-IT" sz="1900" dirty="0"/>
              <a:t>di controllo interno è trattato dal documento </a:t>
            </a:r>
            <a:r>
              <a:rPr lang="it-IT" sz="1900" dirty="0" err="1"/>
              <a:t>CoSO</a:t>
            </a:r>
            <a:r>
              <a:rPr lang="it-IT" sz="1900" dirty="0"/>
              <a:t> Report (I) che è il principale riferimento attualmente disponibile per quanto riguarda il «il sistema di controllo interno e la valutazione dei rischi d’azienda». L’Addendum Italiano al documento </a:t>
            </a:r>
            <a:r>
              <a:rPr lang="it-IT" sz="1900" dirty="0" err="1"/>
              <a:t>CoSO</a:t>
            </a:r>
            <a:r>
              <a:rPr lang="it-IT" sz="1900" dirty="0"/>
              <a:t> Report (I) a pag. 14 così si esprime: </a:t>
            </a:r>
          </a:p>
          <a:p>
            <a:pPr marL="0" indent="0" algn="just">
              <a:buNone/>
            </a:pPr>
            <a:r>
              <a:rPr lang="it-IT" sz="1900" dirty="0" smtClean="0"/>
              <a:t>“</a:t>
            </a:r>
            <a:r>
              <a:rPr lang="it-IT" sz="1900" i="1" dirty="0" smtClean="0"/>
              <a:t>Il </a:t>
            </a:r>
            <a:r>
              <a:rPr lang="it-IT" sz="1900" i="1" dirty="0"/>
              <a:t>controllo interno è definito come un processo svolto dal personale di un’azienda teso a conseguire obiettivi specifici. La definizione è estensiva in quanto raccoglie tutti gli aspetti del controllo di un’azienda e, tuttavia, consente una focalizzazione su obiettivi specifici. Il sistema di controllo interno è costituito da 5 componenti interconnessi, inerenti alle modalità di gestione dell’azienda da parte del suo management. I componenti sono collegati e servono come criteri per valutare l’efficacia del sistema</a:t>
            </a:r>
            <a:r>
              <a:rPr lang="it-IT" sz="1900" dirty="0"/>
              <a:t>”. 	</a:t>
            </a:r>
            <a:endParaRPr lang="it-IT" sz="1800" dirty="0"/>
          </a:p>
        </p:txBody>
      </p:sp>
      <p:sp>
        <p:nvSpPr>
          <p:cNvPr id="4" name="Segnaposto numero diapositiva 3"/>
          <p:cNvSpPr>
            <a:spLocks noGrp="1"/>
          </p:cNvSpPr>
          <p:nvPr>
            <p:ph type="sldNum" sz="quarter" idx="15"/>
          </p:nvPr>
        </p:nvSpPr>
        <p:spPr/>
        <p:txBody>
          <a:bodyPr/>
          <a:lstStyle/>
          <a:p>
            <a:fld id="{F6848207-CE41-43A6-9076-047AFBCD0A8D}" type="slidenum">
              <a:rPr lang="it-IT" smtClean="0"/>
              <a:pPr/>
              <a:t>51</a:t>
            </a:fld>
            <a:endParaRPr lang="it-IT"/>
          </a:p>
        </p:txBody>
      </p:sp>
    </p:spTree>
    <p:extLst>
      <p:ext uri="{BB962C8B-B14F-4D97-AF65-F5344CB8AC3E}">
        <p14:creationId xmlns:p14="http://schemas.microsoft.com/office/powerpoint/2010/main" val="25307183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20688"/>
            <a:ext cx="7467600" cy="796950"/>
          </a:xfrm>
        </p:spPr>
        <p:txBody>
          <a:bodyPr>
            <a:noAutofit/>
          </a:bodyPr>
          <a:lstStyle/>
          <a:p>
            <a:pPr lvl="0" algn="ctr"/>
            <a:r>
              <a:rPr lang="it-IT" sz="2000" b="1" dirty="0"/>
              <a:t>UN’OPPORTUNA INTRODUZIONE:  </a:t>
            </a:r>
            <a:r>
              <a:rPr lang="it-IT" sz="2000" b="1" dirty="0">
                <a:solidFill>
                  <a:srgbClr val="FF0000"/>
                </a:solidFill>
              </a:rPr>
              <a:t>IL SISTEMA DI CONTROLLO INTERNO (S.C.I</a:t>
            </a:r>
            <a:r>
              <a:rPr lang="it-IT" sz="2000" b="1" dirty="0" smtClean="0">
                <a:solidFill>
                  <a:srgbClr val="FF0000"/>
                </a:solidFill>
              </a:rPr>
              <a:t>)</a:t>
            </a:r>
            <a:endParaRPr lang="it-IT" sz="2000" dirty="0">
              <a:solidFill>
                <a:srgbClr val="FF0000"/>
              </a:solidFill>
            </a:endParaRPr>
          </a:p>
        </p:txBody>
      </p:sp>
      <p:sp>
        <p:nvSpPr>
          <p:cNvPr id="3" name="Segnaposto contenuto 2"/>
          <p:cNvSpPr>
            <a:spLocks noGrp="1"/>
          </p:cNvSpPr>
          <p:nvPr>
            <p:ph sz="quarter" idx="1"/>
          </p:nvPr>
        </p:nvSpPr>
        <p:spPr>
          <a:xfrm>
            <a:off x="467544" y="1772816"/>
            <a:ext cx="7704856" cy="4277072"/>
          </a:xfrm>
        </p:spPr>
        <p:txBody>
          <a:bodyPr anchor="t">
            <a:normAutofit/>
          </a:bodyPr>
          <a:lstStyle/>
          <a:p>
            <a:pPr algn="just"/>
            <a:r>
              <a:rPr lang="it-IT" sz="1900" dirty="0" smtClean="0"/>
              <a:t>Il concetto </a:t>
            </a:r>
            <a:r>
              <a:rPr lang="it-IT" sz="1900" dirty="0"/>
              <a:t>di controllo interno è trattato dal documento </a:t>
            </a:r>
            <a:r>
              <a:rPr lang="it-IT" sz="1900" dirty="0" err="1"/>
              <a:t>CoSO</a:t>
            </a:r>
            <a:r>
              <a:rPr lang="it-IT" sz="1900" dirty="0"/>
              <a:t> Report (I) che è il principale riferimento attualmente disponibile per quanto riguarda il «il sistema di controllo interno e la valutazione dei rischi d’azienda». </a:t>
            </a:r>
            <a:r>
              <a:rPr lang="it-IT" sz="1900" b="1" dirty="0"/>
              <a:t>L’Addendum Italiano al documento </a:t>
            </a:r>
            <a:r>
              <a:rPr lang="it-IT" sz="1900" b="1" dirty="0" err="1"/>
              <a:t>CoSO</a:t>
            </a:r>
            <a:r>
              <a:rPr lang="it-IT" sz="1900" b="1" dirty="0"/>
              <a:t> Report (I) a pag. 14 così si esprime: </a:t>
            </a:r>
          </a:p>
          <a:p>
            <a:pPr marL="0" indent="0" algn="just">
              <a:buNone/>
            </a:pPr>
            <a:r>
              <a:rPr lang="it-IT" sz="1900" dirty="0" smtClean="0"/>
              <a:t>“</a:t>
            </a:r>
            <a:r>
              <a:rPr lang="it-IT" sz="1900" i="1" dirty="0" smtClean="0"/>
              <a:t>Il </a:t>
            </a:r>
            <a:r>
              <a:rPr lang="it-IT" sz="1900" i="1" dirty="0"/>
              <a:t>controllo interno è definito come un processo svolto dal personale di un’azienda teso a conseguire obiettivi specifici. La definizione è estensiva in quanto raccoglie tutti gli aspetti del controllo di un’azienda e, tuttavia, consente una focalizzazione su obiettivi specifici. Il sistema di controllo interno è costituito da 5 componenti interconnessi, inerenti alle modalità di gestione dell’azienda da parte del suo management. I componenti sono collegati e servono come criteri per valutare l’efficacia del sistema</a:t>
            </a:r>
            <a:r>
              <a:rPr lang="it-IT" sz="1900" dirty="0"/>
              <a:t>”. 	</a:t>
            </a:r>
            <a:endParaRPr lang="it-IT" sz="1800" dirty="0"/>
          </a:p>
        </p:txBody>
      </p:sp>
      <p:sp>
        <p:nvSpPr>
          <p:cNvPr id="4" name="Segnaposto numero diapositiva 3"/>
          <p:cNvSpPr>
            <a:spLocks noGrp="1"/>
          </p:cNvSpPr>
          <p:nvPr>
            <p:ph type="sldNum" sz="quarter" idx="15"/>
          </p:nvPr>
        </p:nvSpPr>
        <p:spPr/>
        <p:txBody>
          <a:bodyPr/>
          <a:lstStyle/>
          <a:p>
            <a:fld id="{F6848207-CE41-43A6-9076-047AFBCD0A8D}" type="slidenum">
              <a:rPr lang="it-IT" smtClean="0"/>
              <a:pPr/>
              <a:t>52</a:t>
            </a:fld>
            <a:endParaRPr lang="it-IT"/>
          </a:p>
        </p:txBody>
      </p:sp>
    </p:spTree>
    <p:extLst>
      <p:ext uri="{BB962C8B-B14F-4D97-AF65-F5344CB8AC3E}">
        <p14:creationId xmlns:p14="http://schemas.microsoft.com/office/powerpoint/2010/main" val="5356566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p:txBody>
          <a:bodyPr anchor="ctr"/>
          <a:lstStyle/>
          <a:p>
            <a:pPr algn="just"/>
            <a:r>
              <a:rPr lang="it-IT" sz="2000" b="1" dirty="0" smtClean="0"/>
              <a:t>A </a:t>
            </a:r>
            <a:r>
              <a:rPr lang="it-IT" sz="2000" b="1" dirty="0"/>
              <a:t>pag. 189 dello stesso Addendum: </a:t>
            </a:r>
          </a:p>
          <a:p>
            <a:pPr marL="0" indent="0" algn="just">
              <a:buNone/>
            </a:pPr>
            <a:r>
              <a:rPr lang="it-IT" sz="2000" dirty="0"/>
              <a:t>“</a:t>
            </a:r>
            <a:r>
              <a:rPr lang="it-IT" sz="2000" i="1" dirty="0"/>
              <a:t>Il controllo interno e ` definito come un processo svolto dal consiglio di amministrazione dai dirigenti e da altri soggetti della struttura aziendale finalizzato a raggiungere una ragionevole sicurezza sul conseguimento degli obiettivi rientranti nelle seguenti categorie: efficacia ed efficienza delle attività operative; attendibilità delle informazioni di bilancio; conformità delle leggi e regolamenti in vigore”</a:t>
            </a:r>
            <a:r>
              <a:rPr lang="it-IT" sz="2000" dirty="0"/>
              <a:t>. </a:t>
            </a:r>
          </a:p>
          <a:p>
            <a:pPr algn="just"/>
            <a:endParaRPr lang="it-IT" dirty="0"/>
          </a:p>
        </p:txBody>
      </p:sp>
      <p:sp>
        <p:nvSpPr>
          <p:cNvPr id="4" name="Segnaposto numero diapositiva 3"/>
          <p:cNvSpPr>
            <a:spLocks noGrp="1"/>
          </p:cNvSpPr>
          <p:nvPr>
            <p:ph type="sldNum" sz="quarter" idx="15"/>
          </p:nvPr>
        </p:nvSpPr>
        <p:spPr/>
        <p:txBody>
          <a:bodyPr/>
          <a:lstStyle/>
          <a:p>
            <a:fld id="{F6848207-CE41-43A6-9076-047AFBCD0A8D}" type="slidenum">
              <a:rPr lang="it-IT" smtClean="0"/>
              <a:pPr/>
              <a:t>53</a:t>
            </a:fld>
            <a:endParaRPr lang="it-IT"/>
          </a:p>
        </p:txBody>
      </p:sp>
      <p:sp>
        <p:nvSpPr>
          <p:cNvPr id="5" name="Titolo 1"/>
          <p:cNvSpPr>
            <a:spLocks noGrp="1"/>
          </p:cNvSpPr>
          <p:nvPr>
            <p:ph type="title"/>
          </p:nvPr>
        </p:nvSpPr>
        <p:spPr/>
        <p:txBody>
          <a:bodyPr>
            <a:noAutofit/>
          </a:bodyPr>
          <a:lstStyle/>
          <a:p>
            <a:pPr lvl="0" algn="ctr"/>
            <a:r>
              <a:rPr lang="it-IT" sz="2000" b="1" dirty="0"/>
              <a:t>UN’OPPORTUNA INTRODUZIONE:  </a:t>
            </a:r>
            <a:r>
              <a:rPr lang="it-IT" sz="2000" b="1" dirty="0">
                <a:solidFill>
                  <a:srgbClr val="FF0000"/>
                </a:solidFill>
              </a:rPr>
              <a:t>IL SISTEMA DI CONTROLLO INTERNO (S.C.I</a:t>
            </a:r>
            <a:r>
              <a:rPr lang="it-IT" sz="2000" b="1" dirty="0" smtClean="0">
                <a:solidFill>
                  <a:srgbClr val="FF0000"/>
                </a:solidFill>
              </a:rPr>
              <a:t>)</a:t>
            </a:r>
            <a:endParaRPr lang="it-IT" sz="2000" dirty="0">
              <a:solidFill>
                <a:srgbClr val="FF0000"/>
              </a:solidFill>
            </a:endParaRPr>
          </a:p>
        </p:txBody>
      </p:sp>
    </p:spTree>
    <p:extLst>
      <p:ext uri="{BB962C8B-B14F-4D97-AF65-F5344CB8AC3E}">
        <p14:creationId xmlns:p14="http://schemas.microsoft.com/office/powerpoint/2010/main" val="5033787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p:txBody>
          <a:bodyPr anchor="ctr"/>
          <a:lstStyle/>
          <a:p>
            <a:pPr algn="just"/>
            <a:r>
              <a:rPr lang="it-IT" b="1" dirty="0" smtClean="0">
                <a:solidFill>
                  <a:srgbClr val="FF0000"/>
                </a:solidFill>
                <a:hlinkClick r:id="rId2" action="ppaction://hlinkfile"/>
              </a:rPr>
              <a:t>Pratica </a:t>
            </a:r>
            <a:r>
              <a:rPr lang="it-IT" b="1" dirty="0">
                <a:solidFill>
                  <a:srgbClr val="FF0000"/>
                </a:solidFill>
                <a:hlinkClick r:id="rId2" action="ppaction://hlinkfile"/>
              </a:rPr>
              <a:t>professionale</a:t>
            </a:r>
            <a:r>
              <a:rPr lang="it-IT" sz="2000" i="1" dirty="0"/>
              <a:t>:  Un altro valido strumento per la corretta stesura e verifica delle procedure che fanno parte del controllo interno sono i Principi di Revisione dal numero 6 al numero 17 ora divenuti Pratica Professionale che elencano dettagliatamente le procedure che si devono seguire per svolgere con diligenza il lavoro di verifica del controllo interno e che soddisfano ampiamente molti dei dettami richiesti dal documento </a:t>
            </a:r>
            <a:r>
              <a:rPr lang="it-IT" sz="2000" i="1" dirty="0" err="1"/>
              <a:t>CoSO</a:t>
            </a:r>
            <a:r>
              <a:rPr lang="it-IT" sz="2000" i="1" dirty="0"/>
              <a:t> Report (I). 	</a:t>
            </a:r>
            <a:endParaRPr lang="it-IT" dirty="0"/>
          </a:p>
        </p:txBody>
      </p:sp>
      <p:sp>
        <p:nvSpPr>
          <p:cNvPr id="4" name="Segnaposto numero diapositiva 3"/>
          <p:cNvSpPr>
            <a:spLocks noGrp="1"/>
          </p:cNvSpPr>
          <p:nvPr>
            <p:ph type="sldNum" sz="quarter" idx="15"/>
          </p:nvPr>
        </p:nvSpPr>
        <p:spPr/>
        <p:txBody>
          <a:bodyPr/>
          <a:lstStyle/>
          <a:p>
            <a:fld id="{F6848207-CE41-43A6-9076-047AFBCD0A8D}" type="slidenum">
              <a:rPr lang="it-IT" smtClean="0"/>
              <a:pPr/>
              <a:t>54</a:t>
            </a:fld>
            <a:endParaRPr lang="it-IT"/>
          </a:p>
        </p:txBody>
      </p:sp>
      <p:sp>
        <p:nvSpPr>
          <p:cNvPr id="5" name="Titolo 1"/>
          <p:cNvSpPr>
            <a:spLocks noGrp="1"/>
          </p:cNvSpPr>
          <p:nvPr>
            <p:ph type="title"/>
          </p:nvPr>
        </p:nvSpPr>
        <p:spPr>
          <a:xfrm>
            <a:off x="683568" y="908720"/>
            <a:ext cx="7467600" cy="1143000"/>
          </a:xfrm>
        </p:spPr>
        <p:txBody>
          <a:bodyPr anchor="ctr">
            <a:noAutofit/>
          </a:bodyPr>
          <a:lstStyle/>
          <a:p>
            <a:pPr lvl="0" algn="ctr"/>
            <a:r>
              <a:rPr lang="it-IT" sz="2000" b="1" dirty="0"/>
              <a:t>UN’OPPORTUNA INTRODUZIONE:  </a:t>
            </a:r>
            <a:r>
              <a:rPr lang="it-IT" sz="2000" b="1" dirty="0">
                <a:solidFill>
                  <a:srgbClr val="FF0000"/>
                </a:solidFill>
              </a:rPr>
              <a:t>IL SISTEMA DI CONTROLLO INTERNO (S.C.I</a:t>
            </a:r>
            <a:r>
              <a:rPr lang="it-IT" sz="2000" b="1" dirty="0" smtClean="0">
                <a:solidFill>
                  <a:srgbClr val="FF0000"/>
                </a:solidFill>
              </a:rPr>
              <a:t>)</a:t>
            </a:r>
            <a:endParaRPr lang="it-IT" sz="2000" dirty="0">
              <a:solidFill>
                <a:srgbClr val="FF0000"/>
              </a:solidFill>
            </a:endParaRPr>
          </a:p>
        </p:txBody>
      </p:sp>
    </p:spTree>
    <p:extLst>
      <p:ext uri="{BB962C8B-B14F-4D97-AF65-F5344CB8AC3E}">
        <p14:creationId xmlns:p14="http://schemas.microsoft.com/office/powerpoint/2010/main" val="189100866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548680"/>
            <a:ext cx="7467600" cy="854968"/>
          </a:xfrm>
        </p:spPr>
        <p:txBody>
          <a:bodyPr>
            <a:normAutofit/>
          </a:bodyPr>
          <a:lstStyle/>
          <a:p>
            <a:pPr algn="ctr"/>
            <a:r>
              <a:rPr lang="it-IT" sz="2000" b="1" dirty="0">
                <a:solidFill>
                  <a:srgbClr val="303030"/>
                </a:solidFill>
              </a:rPr>
              <a:t>UN’OPPORTUNA INTRODUZIONE:  </a:t>
            </a:r>
            <a:r>
              <a:rPr lang="it-IT" sz="2000" b="1" dirty="0">
                <a:solidFill>
                  <a:srgbClr val="FF0000"/>
                </a:solidFill>
              </a:rPr>
              <a:t>IL SISTEMA DI CONTROLLO INTERNO (S.C.I)</a:t>
            </a:r>
            <a:endParaRPr lang="it-IT" dirty="0"/>
          </a:p>
        </p:txBody>
      </p:sp>
      <p:sp>
        <p:nvSpPr>
          <p:cNvPr id="3" name="Segnaposto contenuto 2"/>
          <p:cNvSpPr>
            <a:spLocks noGrp="1"/>
          </p:cNvSpPr>
          <p:nvPr>
            <p:ph sz="quarter" idx="1"/>
          </p:nvPr>
        </p:nvSpPr>
        <p:spPr>
          <a:xfrm>
            <a:off x="467544" y="1700808"/>
            <a:ext cx="7715200" cy="4873752"/>
          </a:xfrm>
        </p:spPr>
        <p:txBody>
          <a:bodyPr>
            <a:normAutofit/>
          </a:bodyPr>
          <a:lstStyle/>
          <a:p>
            <a:pPr algn="just"/>
            <a:r>
              <a:rPr lang="it-IT" sz="1600" b="1" dirty="0" smtClean="0"/>
              <a:t> </a:t>
            </a:r>
            <a:r>
              <a:rPr lang="it-IT" sz="1600" b="1" dirty="0" err="1">
                <a:solidFill>
                  <a:srgbClr val="FF0000"/>
                </a:solidFill>
              </a:rPr>
              <a:t>Serbanes</a:t>
            </a:r>
            <a:r>
              <a:rPr lang="it-IT" sz="1600" b="1" dirty="0">
                <a:solidFill>
                  <a:srgbClr val="FF0000"/>
                </a:solidFill>
              </a:rPr>
              <a:t> </a:t>
            </a:r>
            <a:r>
              <a:rPr lang="it-IT" sz="1600" b="1" dirty="0" err="1">
                <a:solidFill>
                  <a:srgbClr val="FF0000"/>
                </a:solidFill>
              </a:rPr>
              <a:t>Oxley</a:t>
            </a:r>
            <a:r>
              <a:rPr lang="it-IT" sz="1600" b="1" dirty="0">
                <a:solidFill>
                  <a:srgbClr val="FF0000"/>
                </a:solidFill>
              </a:rPr>
              <a:t> </a:t>
            </a:r>
            <a:r>
              <a:rPr lang="it-IT" sz="1600" b="1" dirty="0" err="1">
                <a:solidFill>
                  <a:srgbClr val="FF0000"/>
                </a:solidFill>
              </a:rPr>
              <a:t>Act</a:t>
            </a:r>
            <a:r>
              <a:rPr lang="it-IT" sz="1600" b="1" dirty="0">
                <a:solidFill>
                  <a:srgbClr val="FF0000"/>
                </a:solidFill>
              </a:rPr>
              <a:t> </a:t>
            </a:r>
            <a:r>
              <a:rPr lang="it-IT" sz="1600" b="1" dirty="0"/>
              <a:t>: Negli Stati Uniti, un nuovo impulso al tema dei controlli interni è intervenuto per effetto dell’approvazione, nel 2002, del </a:t>
            </a:r>
            <a:r>
              <a:rPr lang="it-IT" sz="1600" b="1" i="1" dirty="0" err="1"/>
              <a:t>Sarbanes-Oxley</a:t>
            </a:r>
            <a:r>
              <a:rPr lang="it-IT" sz="1600" b="1" i="1" dirty="0"/>
              <a:t> </a:t>
            </a:r>
            <a:r>
              <a:rPr lang="it-IT" sz="1600" b="1" i="1" dirty="0" err="1"/>
              <a:t>Act</a:t>
            </a:r>
            <a:r>
              <a:rPr lang="it-IT" sz="1600" b="1" dirty="0"/>
              <a:t> (</a:t>
            </a:r>
            <a:r>
              <a:rPr lang="it-IT" sz="1600" b="1" i="1" dirty="0"/>
              <a:t>SOX</a:t>
            </a:r>
            <a:r>
              <a:rPr lang="it-IT" sz="1600" b="1" dirty="0"/>
              <a:t>), che ha interessato le competenze e le responsabilità concernenti i controlli interni nelle società quotate.</a:t>
            </a:r>
            <a:endParaRPr lang="it-IT" sz="1600" dirty="0"/>
          </a:p>
          <a:p>
            <a:pPr marL="0" indent="0" algn="just">
              <a:buNone/>
            </a:pPr>
            <a:r>
              <a:rPr lang="it-IT" sz="1600" b="1" dirty="0"/>
              <a:t>Il </a:t>
            </a:r>
            <a:r>
              <a:rPr lang="it-IT" sz="1600" b="1" i="1" dirty="0"/>
              <a:t>SOX</a:t>
            </a:r>
            <a:r>
              <a:rPr lang="it-IT" sz="1600" b="1" dirty="0"/>
              <a:t> non ha fornito una nuova definizione dei controlli interni, ma ha lasciato questo compito alla </a:t>
            </a:r>
            <a:r>
              <a:rPr lang="it-IT" sz="1600" b="1" i="1" dirty="0"/>
              <a:t>U.S. Securities and Exchange </a:t>
            </a:r>
            <a:r>
              <a:rPr lang="it-IT" sz="1600" b="1" i="1" dirty="0" err="1"/>
              <a:t>Commission</a:t>
            </a:r>
            <a:r>
              <a:rPr lang="it-IT" sz="1600" b="1" dirty="0"/>
              <a:t> (SEC), che vi ha provveduto nel 2003, adottando, secondo quanto previsto dalla </a:t>
            </a:r>
            <a:r>
              <a:rPr lang="it-IT" sz="1600" b="1" dirty="0" err="1"/>
              <a:t>section</a:t>
            </a:r>
            <a:r>
              <a:rPr lang="it-IT" sz="1600" b="1" dirty="0"/>
              <a:t> 404 (a) del </a:t>
            </a:r>
            <a:r>
              <a:rPr lang="it-IT" sz="1600" b="1" i="1" dirty="0"/>
              <a:t>SOX</a:t>
            </a:r>
            <a:r>
              <a:rPr lang="it-IT" sz="1600" b="1" dirty="0"/>
              <a:t>, regole in tema di valutazione dei controlli interni ai punti 4, 5 e 6 si impone al management  un’adeguata impostazione e mantenimento del controllo interno, da parte dell’alta direzione. La definizione della SEC, peraltro, copre soltanto una parte dei controlli interni previsti dal documento </a:t>
            </a:r>
            <a:r>
              <a:rPr lang="it-IT" sz="1600" b="1" i="1" dirty="0"/>
              <a:t>COSO Report I</a:t>
            </a:r>
            <a:r>
              <a:rPr lang="it-IT" sz="1600" b="1" dirty="0"/>
              <a:t>, riguardando unicamente i controlli interni sul </a:t>
            </a:r>
            <a:r>
              <a:rPr lang="it-IT" sz="1600" b="1" i="1" dirty="0" err="1"/>
              <a:t>financial</a:t>
            </a:r>
            <a:r>
              <a:rPr lang="it-IT" sz="1600" b="1" i="1" dirty="0"/>
              <a:t> reporting</a:t>
            </a:r>
            <a:r>
              <a:rPr lang="it-IT" sz="1600" b="1" dirty="0"/>
              <a:t>; restano, invece, esclusi i controlli relativi all’efficacia e all’efficienza delle operazioni sociali e alla </a:t>
            </a:r>
            <a:r>
              <a:rPr lang="it-IT" sz="1600" b="1" i="1" dirty="0" err="1"/>
              <a:t>compliance</a:t>
            </a:r>
            <a:r>
              <a:rPr lang="it-IT" sz="1600" b="1" i="1" dirty="0"/>
              <a:t> </a:t>
            </a:r>
            <a:r>
              <a:rPr lang="it-IT" sz="1600" b="1" dirty="0"/>
              <a:t>con leggi e regolamenti (fatta eccezione per quelle leggi e quei regolamenti che direttamente concernono la redazione dei bilanci). </a:t>
            </a:r>
            <a:endParaRPr lang="it-IT" sz="1600" dirty="0"/>
          </a:p>
        </p:txBody>
      </p:sp>
      <p:sp>
        <p:nvSpPr>
          <p:cNvPr id="4" name="Segnaposto numero diapositiva 3"/>
          <p:cNvSpPr>
            <a:spLocks noGrp="1"/>
          </p:cNvSpPr>
          <p:nvPr>
            <p:ph type="sldNum" sz="quarter" idx="15"/>
          </p:nvPr>
        </p:nvSpPr>
        <p:spPr/>
        <p:txBody>
          <a:bodyPr/>
          <a:lstStyle/>
          <a:p>
            <a:fld id="{F6848207-CE41-43A6-9076-047AFBCD0A8D}" type="slidenum">
              <a:rPr lang="it-IT" smtClean="0"/>
              <a:pPr/>
              <a:t>55</a:t>
            </a:fld>
            <a:endParaRPr lang="it-IT"/>
          </a:p>
        </p:txBody>
      </p:sp>
    </p:spTree>
    <p:extLst>
      <p:ext uri="{BB962C8B-B14F-4D97-AF65-F5344CB8AC3E}">
        <p14:creationId xmlns:p14="http://schemas.microsoft.com/office/powerpoint/2010/main" val="26115660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404664"/>
            <a:ext cx="7467600" cy="652934"/>
          </a:xfrm>
        </p:spPr>
        <p:txBody>
          <a:bodyPr/>
          <a:lstStyle/>
          <a:p>
            <a:r>
              <a:rPr lang="it-IT" dirty="0" smtClean="0"/>
              <a:t>Modalità di tenuta</a:t>
            </a:r>
            <a:endParaRPr lang="it-IT" dirty="0"/>
          </a:p>
        </p:txBody>
      </p:sp>
      <p:sp>
        <p:nvSpPr>
          <p:cNvPr id="3" name="Segnaposto contenuto 2"/>
          <p:cNvSpPr>
            <a:spLocks noGrp="1"/>
          </p:cNvSpPr>
          <p:nvPr>
            <p:ph sz="quarter" idx="1"/>
          </p:nvPr>
        </p:nvSpPr>
        <p:spPr>
          <a:xfrm>
            <a:off x="467544" y="1268760"/>
            <a:ext cx="7467600" cy="4873752"/>
          </a:xfrm>
        </p:spPr>
        <p:txBody>
          <a:bodyPr>
            <a:normAutofit fontScale="92500" lnSpcReduction="20000"/>
          </a:bodyPr>
          <a:lstStyle/>
          <a:p>
            <a:pPr marL="0" indent="0" algn="just">
              <a:buNone/>
            </a:pPr>
            <a:r>
              <a:rPr lang="it-IT" sz="2000" dirty="0"/>
              <a:t>La compilazione dei questionari proposti viene eseguita una sola volta il primo anno ed aggiornata gli anni successivi (si consiglia di eseguirla durante le prime visite in azienda). Solo il questionario 2a va compilato ogni anno. </a:t>
            </a:r>
            <a:r>
              <a:rPr lang="it-IT" sz="2000" dirty="0" smtClean="0"/>
              <a:t> Il </a:t>
            </a:r>
            <a:r>
              <a:rPr lang="it-IT" sz="2000" dirty="0"/>
              <a:t>set dei questionari sul controllo interno (ICQ) qui proposto è diviso in due </a:t>
            </a:r>
            <a:r>
              <a:rPr lang="it-IT" sz="2000" dirty="0" smtClean="0"/>
              <a:t>parti:</a:t>
            </a:r>
          </a:p>
          <a:p>
            <a:pPr marL="0" indent="0" algn="just">
              <a:buNone/>
            </a:pPr>
            <a:endParaRPr lang="it-IT" sz="2000" dirty="0" smtClean="0"/>
          </a:p>
          <a:p>
            <a:pPr marL="0" indent="0" algn="just">
              <a:buNone/>
            </a:pPr>
            <a:r>
              <a:rPr lang="it-IT" sz="2000" dirty="0" smtClean="0"/>
              <a:t>1- </a:t>
            </a:r>
            <a:r>
              <a:rPr lang="it-IT" sz="2000" b="1" dirty="0" smtClean="0">
                <a:solidFill>
                  <a:srgbClr val="FF0000"/>
                </a:solidFill>
              </a:rPr>
              <a:t>Determinazione </a:t>
            </a:r>
            <a:r>
              <a:rPr lang="it-IT" sz="2000" b="1" dirty="0">
                <a:solidFill>
                  <a:srgbClr val="FF0000"/>
                </a:solidFill>
              </a:rPr>
              <a:t>Del Rischio </a:t>
            </a:r>
            <a:r>
              <a:rPr lang="it-IT" sz="2000" b="1" dirty="0" smtClean="0">
                <a:solidFill>
                  <a:srgbClr val="FF0000"/>
                </a:solidFill>
              </a:rPr>
              <a:t>Intrinseco</a:t>
            </a:r>
          </a:p>
          <a:p>
            <a:pPr marL="0" indent="0" algn="just">
              <a:buNone/>
            </a:pPr>
            <a:r>
              <a:rPr lang="it-IT" sz="2000" dirty="0" smtClean="0"/>
              <a:t> Conoscenza </a:t>
            </a:r>
            <a:r>
              <a:rPr lang="it-IT" sz="2000" dirty="0"/>
              <a:t>dell'attività aziendale: essa risponde a quei </a:t>
            </a:r>
            <a:r>
              <a:rPr lang="it-IT" sz="2000" dirty="0">
                <a:hlinkClick r:id="rId2" action="ppaction://hlinkfile"/>
              </a:rPr>
              <a:t>Principi di Revisione</a:t>
            </a:r>
            <a:r>
              <a:rPr lang="it-IT" sz="2000" dirty="0"/>
              <a:t> (P.R. ISA Italia 315) che impongono la conoscenza approfondita della società e dell'ambito in cui opera: che cosa produce l'azienda, tipologia dei clienti, metodi di vendita, come viene eseguita la distribuzione, politiche di vendita e di credito, influenza della concorrenza, esperienza passata dell'azienda, sistema informativo, quali procedure sono attuate per prevedere i fabbisogni di tesoreria, se i fabbisogni di tesoreria sono controllati in modo adeguato, tipi di finanziamento utilizzati, servizi di tesoreria forniti da terzi, se la società ha effettuato investimenti in titoli, natura degli investimenti, natura dei debiti a lungo termine, natura del capitale proprio.</a:t>
            </a:r>
          </a:p>
          <a:p>
            <a:pPr marL="0" indent="0">
              <a:buNone/>
            </a:pPr>
            <a:endParaRPr lang="it-IT" dirty="0"/>
          </a:p>
          <a:p>
            <a:endParaRPr lang="it-IT" dirty="0"/>
          </a:p>
        </p:txBody>
      </p:sp>
      <p:sp>
        <p:nvSpPr>
          <p:cNvPr id="4" name="Segnaposto numero diapositiva 3"/>
          <p:cNvSpPr>
            <a:spLocks noGrp="1"/>
          </p:cNvSpPr>
          <p:nvPr>
            <p:ph type="sldNum" sz="quarter" idx="15"/>
          </p:nvPr>
        </p:nvSpPr>
        <p:spPr/>
        <p:txBody>
          <a:bodyPr/>
          <a:lstStyle/>
          <a:p>
            <a:fld id="{F6848207-CE41-43A6-9076-047AFBCD0A8D}" type="slidenum">
              <a:rPr lang="it-IT" smtClean="0"/>
              <a:pPr/>
              <a:t>56</a:t>
            </a:fld>
            <a:endParaRPr lang="it-IT"/>
          </a:p>
        </p:txBody>
      </p:sp>
    </p:spTree>
    <p:extLst>
      <p:ext uri="{BB962C8B-B14F-4D97-AF65-F5344CB8AC3E}">
        <p14:creationId xmlns:p14="http://schemas.microsoft.com/office/powerpoint/2010/main" val="235728861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67544" y="1412776"/>
            <a:ext cx="7704856" cy="5040560"/>
          </a:xfrm>
        </p:spPr>
        <p:txBody>
          <a:bodyPr anchor="ctr">
            <a:normAutofit/>
          </a:bodyPr>
          <a:lstStyle/>
          <a:p>
            <a:pPr marL="0" indent="0" algn="just">
              <a:buNone/>
            </a:pPr>
            <a:r>
              <a:rPr lang="it-IT" sz="1800" dirty="0"/>
              <a:t>Il questionario sulla conoscenza dell’attività aziendale è proposto in forma descrittiva, le domande devono essere poste ai diretti responsabili dei vari servizi: acquisti, magazzino, commerciale, contabile, tesoreria, personale, immobilizzi, I.T. (Information Technology), titoli e partecipazioni, debiti a lungo termine, patrimonio netto ecc..</a:t>
            </a:r>
          </a:p>
          <a:p>
            <a:pPr marL="0" indent="0" algn="just">
              <a:buNone/>
            </a:pPr>
            <a:r>
              <a:rPr lang="it-IT" sz="1800" dirty="0"/>
              <a:t>La conoscenza dell’attività aziendale insieme alle considerazioni rilevate nelle varie </a:t>
            </a:r>
            <a:r>
              <a:rPr lang="it-IT" sz="1800" dirty="0" err="1"/>
              <a:t>check</a:t>
            </a:r>
            <a:r>
              <a:rPr lang="it-IT" sz="1800" dirty="0"/>
              <a:t> </a:t>
            </a:r>
            <a:r>
              <a:rPr lang="it-IT" sz="1800" dirty="0" err="1"/>
              <a:t>lists</a:t>
            </a:r>
            <a:r>
              <a:rPr lang="it-IT" sz="1800" dirty="0"/>
              <a:t> indicate nel Dossier </a:t>
            </a:r>
            <a:r>
              <a:rPr lang="it-IT" sz="1800" dirty="0" smtClean="0"/>
              <a:t>Generale </a:t>
            </a:r>
            <a:r>
              <a:rPr lang="it-IT" sz="1800" dirty="0"/>
              <a:t>porteranno il Revisore Legale a valutare il </a:t>
            </a:r>
            <a:r>
              <a:rPr lang="it-IT" sz="1800" b="1" dirty="0"/>
              <a:t>Rischio </a:t>
            </a:r>
            <a:r>
              <a:rPr lang="it-IT" sz="1800" b="1" dirty="0" smtClean="0"/>
              <a:t>Intrinseco.</a:t>
            </a:r>
          </a:p>
          <a:p>
            <a:pPr marL="0" indent="0" algn="just">
              <a:buNone/>
            </a:pPr>
            <a:endParaRPr lang="it-IT" sz="1800" b="1" dirty="0" smtClean="0"/>
          </a:p>
          <a:p>
            <a:pPr marL="0" indent="0" algn="just">
              <a:buNone/>
            </a:pPr>
            <a:r>
              <a:rPr lang="it-IT" sz="1800" b="1" dirty="0" smtClean="0"/>
              <a:t>2- </a:t>
            </a:r>
            <a:r>
              <a:rPr lang="it-IT" sz="1800" b="1" dirty="0" smtClean="0">
                <a:solidFill>
                  <a:srgbClr val="FF0000"/>
                </a:solidFill>
              </a:rPr>
              <a:t>Determinazione </a:t>
            </a:r>
            <a:r>
              <a:rPr lang="it-IT" sz="1800" b="1" dirty="0">
                <a:solidFill>
                  <a:srgbClr val="FF0000"/>
                </a:solidFill>
              </a:rPr>
              <a:t>del Rischio di Controllo</a:t>
            </a:r>
            <a:endParaRPr lang="it-IT" sz="1800" dirty="0">
              <a:solidFill>
                <a:srgbClr val="FF0000"/>
              </a:solidFill>
            </a:endParaRPr>
          </a:p>
          <a:p>
            <a:pPr marL="0" indent="0" algn="just">
              <a:buNone/>
            </a:pPr>
            <a:r>
              <a:rPr lang="it-IT" sz="1800" b="1" dirty="0"/>
              <a:t>Conoscenza delle procedure contabili ed amministrative e Rischio di Controllo: </a:t>
            </a:r>
            <a:r>
              <a:rPr lang="it-IT" sz="1800" dirty="0"/>
              <a:t>i questionari qui proposti </a:t>
            </a:r>
            <a:r>
              <a:rPr lang="it-IT" sz="1800" dirty="0" smtClean="0"/>
              <a:t>sono specificamente </a:t>
            </a:r>
            <a:r>
              <a:rPr lang="it-IT" sz="1800" dirty="0"/>
              <a:t>predisposti per controllare i vari cicli aziendali come di seguito elencati al fine di valutare il </a:t>
            </a:r>
            <a:r>
              <a:rPr lang="it-IT" sz="1800" b="1" dirty="0"/>
              <a:t>Rischio di Controllo</a:t>
            </a:r>
            <a:r>
              <a:rPr lang="it-IT" sz="1800" dirty="0"/>
              <a:t>.</a:t>
            </a:r>
          </a:p>
          <a:p>
            <a:pPr marL="0" indent="0" algn="just">
              <a:buNone/>
            </a:pPr>
            <a:endParaRPr lang="it-IT" sz="1800" dirty="0"/>
          </a:p>
        </p:txBody>
      </p:sp>
      <p:sp>
        <p:nvSpPr>
          <p:cNvPr id="4" name="Segnaposto numero diapositiva 3"/>
          <p:cNvSpPr>
            <a:spLocks noGrp="1"/>
          </p:cNvSpPr>
          <p:nvPr>
            <p:ph type="sldNum" sz="quarter" idx="15"/>
          </p:nvPr>
        </p:nvSpPr>
        <p:spPr/>
        <p:txBody>
          <a:bodyPr/>
          <a:lstStyle/>
          <a:p>
            <a:fld id="{F6848207-CE41-43A6-9076-047AFBCD0A8D}" type="slidenum">
              <a:rPr lang="it-IT" smtClean="0"/>
              <a:pPr/>
              <a:t>57</a:t>
            </a:fld>
            <a:endParaRPr lang="it-IT"/>
          </a:p>
        </p:txBody>
      </p:sp>
      <p:sp>
        <p:nvSpPr>
          <p:cNvPr id="5" name="Titolo 1"/>
          <p:cNvSpPr>
            <a:spLocks noGrp="1"/>
          </p:cNvSpPr>
          <p:nvPr>
            <p:ph type="title"/>
          </p:nvPr>
        </p:nvSpPr>
        <p:spPr>
          <a:xfrm>
            <a:off x="467544" y="692696"/>
            <a:ext cx="7467600" cy="566936"/>
          </a:xfrm>
        </p:spPr>
        <p:txBody>
          <a:bodyPr/>
          <a:lstStyle/>
          <a:p>
            <a:r>
              <a:rPr lang="it-IT" dirty="0" smtClean="0"/>
              <a:t>Modalità di tenuta</a:t>
            </a:r>
            <a:endParaRPr lang="it-IT" dirty="0"/>
          </a:p>
        </p:txBody>
      </p:sp>
    </p:spTree>
    <p:extLst>
      <p:ext uri="{BB962C8B-B14F-4D97-AF65-F5344CB8AC3E}">
        <p14:creationId xmlns:p14="http://schemas.microsoft.com/office/powerpoint/2010/main" val="201142350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476672"/>
            <a:ext cx="7467600" cy="652934"/>
          </a:xfrm>
        </p:spPr>
        <p:txBody>
          <a:bodyPr/>
          <a:lstStyle/>
          <a:p>
            <a:r>
              <a:rPr lang="it-IT" b="1" dirty="0">
                <a:solidFill>
                  <a:srgbClr val="FF0000"/>
                </a:solidFill>
              </a:rPr>
              <a:t>Cicli </a:t>
            </a:r>
            <a:r>
              <a:rPr lang="it-IT" b="1" dirty="0" smtClean="0">
                <a:solidFill>
                  <a:srgbClr val="FF0000"/>
                </a:solidFill>
              </a:rPr>
              <a:t>fondamentali</a:t>
            </a:r>
            <a:endParaRPr lang="it-IT" dirty="0">
              <a:solidFill>
                <a:srgbClr val="FF0000"/>
              </a:solidFill>
            </a:endParaRPr>
          </a:p>
        </p:txBody>
      </p:sp>
      <p:sp>
        <p:nvSpPr>
          <p:cNvPr id="3" name="Segnaposto contenuto 2"/>
          <p:cNvSpPr>
            <a:spLocks noGrp="1"/>
          </p:cNvSpPr>
          <p:nvPr>
            <p:ph sz="quarter" idx="1"/>
          </p:nvPr>
        </p:nvSpPr>
        <p:spPr>
          <a:xfrm>
            <a:off x="467544" y="1412776"/>
            <a:ext cx="7467600" cy="4873752"/>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marL="0" indent="0">
              <a:buNone/>
            </a:pPr>
            <a:r>
              <a:rPr lang="it-IT" sz="2000" dirty="0"/>
              <a:t>G</a:t>
            </a:r>
            <a:r>
              <a:rPr lang="it-IT" sz="2000" dirty="0" smtClean="0"/>
              <a:t>uida </a:t>
            </a:r>
            <a:r>
              <a:rPr lang="it-IT" sz="2000" dirty="0"/>
              <a:t>ai programmi di revisione da adottare in riferimento a rischi ed errori significativi </a:t>
            </a:r>
            <a:r>
              <a:rPr lang="it-IT" sz="2000" dirty="0" smtClean="0"/>
              <a:t>identificati.</a:t>
            </a:r>
          </a:p>
          <a:p>
            <a:pPr marL="273050" indent="-273050">
              <a:tabLst>
                <a:tab pos="185738" algn="l"/>
              </a:tabLst>
            </a:pPr>
            <a:r>
              <a:rPr lang="it-IT" sz="2000" dirty="0" smtClean="0"/>
              <a:t>Ciclo </a:t>
            </a:r>
            <a:r>
              <a:rPr lang="it-IT" sz="2000" dirty="0"/>
              <a:t>informazioni organizzative;</a:t>
            </a:r>
            <a:r>
              <a:rPr lang="it-IT" sz="2000" dirty="0" smtClean="0"/>
              <a:t> </a:t>
            </a:r>
          </a:p>
          <a:p>
            <a:pPr lvl="0"/>
            <a:r>
              <a:rPr lang="it-IT" sz="2000" dirty="0"/>
              <a:t>Ciclo Passivo: Acquisti/fornitori;</a:t>
            </a:r>
          </a:p>
          <a:p>
            <a:pPr lvl="0"/>
            <a:r>
              <a:rPr lang="it-IT" sz="2000" dirty="0"/>
              <a:t>Ciclo Attivo: Vendite/clienti;</a:t>
            </a:r>
          </a:p>
          <a:p>
            <a:pPr lvl="0"/>
            <a:r>
              <a:rPr lang="it-IT" sz="2000" dirty="0"/>
              <a:t>Ciclo Produzione: magazzino;</a:t>
            </a:r>
          </a:p>
          <a:p>
            <a:pPr lvl="0"/>
            <a:r>
              <a:rPr lang="it-IT" sz="2000" dirty="0"/>
              <a:t>Ciclo Finanziario: cassa/banche;</a:t>
            </a:r>
          </a:p>
          <a:p>
            <a:pPr lvl="0"/>
            <a:r>
              <a:rPr lang="it-IT" sz="2000" dirty="0"/>
              <a:t>Ciclo Risorse umane;</a:t>
            </a:r>
          </a:p>
          <a:p>
            <a:pPr lvl="0"/>
            <a:r>
              <a:rPr lang="it-IT" sz="2000" dirty="0"/>
              <a:t>Ciclo Immobilizzazioni materiali e immateriali;</a:t>
            </a:r>
          </a:p>
          <a:p>
            <a:pPr lvl="0"/>
            <a:r>
              <a:rPr lang="en-GB" sz="2000" dirty="0" err="1"/>
              <a:t>Ciclo</a:t>
            </a:r>
            <a:r>
              <a:rPr lang="en-GB" sz="2000" dirty="0"/>
              <a:t> I.T. (Information Technology);</a:t>
            </a:r>
            <a:endParaRPr lang="it-IT" sz="2000" dirty="0"/>
          </a:p>
          <a:p>
            <a:pPr lvl="0"/>
            <a:r>
              <a:rPr lang="it-IT" sz="2000" dirty="0"/>
              <a:t>Ciclo Titoli e partecipazioni;</a:t>
            </a:r>
          </a:p>
          <a:p>
            <a:pPr lvl="0"/>
            <a:r>
              <a:rPr lang="it-IT" sz="2000" dirty="0"/>
              <a:t>Ciclo Debiti a lungo termine;</a:t>
            </a:r>
          </a:p>
          <a:p>
            <a:pPr lvl="0"/>
            <a:r>
              <a:rPr lang="it-IT" sz="2000" dirty="0"/>
              <a:t>Ciclo Patrimonio netto;</a:t>
            </a:r>
          </a:p>
          <a:p>
            <a:pPr lvl="0"/>
            <a:r>
              <a:rPr lang="it-IT" sz="2000" dirty="0"/>
              <a:t>Ciclo Fair </a:t>
            </a:r>
            <a:r>
              <a:rPr lang="it-IT" sz="2000" dirty="0" err="1"/>
              <a:t>value</a:t>
            </a:r>
            <a:r>
              <a:rPr lang="it-IT" sz="2000" dirty="0"/>
              <a:t> e strumenti finanziari derivati;</a:t>
            </a:r>
          </a:p>
          <a:p>
            <a:pPr>
              <a:buFontTx/>
              <a:buChar char="-"/>
            </a:pPr>
            <a:endParaRPr lang="it-IT" sz="2000" dirty="0"/>
          </a:p>
        </p:txBody>
      </p:sp>
      <p:sp>
        <p:nvSpPr>
          <p:cNvPr id="4" name="Segnaposto numero diapositiva 3"/>
          <p:cNvSpPr>
            <a:spLocks noGrp="1"/>
          </p:cNvSpPr>
          <p:nvPr>
            <p:ph type="sldNum" sz="quarter" idx="15"/>
          </p:nvPr>
        </p:nvSpPr>
        <p:spPr/>
        <p:txBody>
          <a:bodyPr/>
          <a:lstStyle/>
          <a:p>
            <a:fld id="{F6848207-CE41-43A6-9076-047AFBCD0A8D}" type="slidenum">
              <a:rPr lang="it-IT" smtClean="0"/>
              <a:pPr/>
              <a:t>58</a:t>
            </a:fld>
            <a:endParaRPr lang="it-IT"/>
          </a:p>
        </p:txBody>
      </p:sp>
    </p:spTree>
    <p:extLst>
      <p:ext uri="{BB962C8B-B14F-4D97-AF65-F5344CB8AC3E}">
        <p14:creationId xmlns:p14="http://schemas.microsoft.com/office/powerpoint/2010/main" val="206262905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476672"/>
            <a:ext cx="7467600" cy="1143000"/>
          </a:xfrm>
        </p:spPr>
        <p:txBody>
          <a:bodyPr>
            <a:normAutofit fontScale="90000"/>
          </a:bodyPr>
          <a:lstStyle/>
          <a:p>
            <a:r>
              <a:rPr lang="it-IT" b="1" dirty="0">
                <a:solidFill>
                  <a:srgbClr val="FF0000"/>
                </a:solidFill>
              </a:rPr>
              <a:t>Ulteriori Cicli che possono essere collegati/assimilati al Ciclo Passivo:</a:t>
            </a:r>
            <a:endParaRPr lang="it-IT" dirty="0">
              <a:solidFill>
                <a:srgbClr val="FF0000"/>
              </a:solidFill>
            </a:endParaRPr>
          </a:p>
        </p:txBody>
      </p:sp>
      <p:sp>
        <p:nvSpPr>
          <p:cNvPr id="3" name="Segnaposto contenuto 2"/>
          <p:cNvSpPr>
            <a:spLocks noGrp="1"/>
          </p:cNvSpPr>
          <p:nvPr>
            <p:ph sz="quarter" idx="1"/>
          </p:nvPr>
        </p:nvSpPr>
        <p:spPr>
          <a:xfrm>
            <a:off x="467544" y="1988840"/>
            <a:ext cx="7467600" cy="4205064"/>
          </a:xfrm>
        </p:spPr>
        <p:style>
          <a:lnRef idx="2">
            <a:schemeClr val="accent1"/>
          </a:lnRef>
          <a:fillRef idx="1">
            <a:schemeClr val="lt1"/>
          </a:fillRef>
          <a:effectRef idx="0">
            <a:schemeClr val="accent1"/>
          </a:effectRef>
          <a:fontRef idx="minor">
            <a:schemeClr val="dk1"/>
          </a:fontRef>
        </p:style>
        <p:txBody>
          <a:bodyPr/>
          <a:lstStyle/>
          <a:p>
            <a:pPr lvl="0"/>
            <a:r>
              <a:rPr lang="it-IT" dirty="0"/>
              <a:t>Ciclo Marketing;</a:t>
            </a:r>
          </a:p>
          <a:p>
            <a:pPr lvl="0"/>
            <a:r>
              <a:rPr lang="it-IT" dirty="0"/>
              <a:t>Ciclo Omaggi e Spese di rappresentanza;</a:t>
            </a:r>
          </a:p>
          <a:p>
            <a:pPr lvl="0"/>
            <a:r>
              <a:rPr lang="it-IT" dirty="0"/>
              <a:t>Ciclo Consulenze e prestazioni professionali;</a:t>
            </a:r>
          </a:p>
          <a:p>
            <a:pPr lvl="0"/>
            <a:r>
              <a:rPr lang="it-IT" dirty="0"/>
              <a:t>Ciclo Sponsorizzazioni;</a:t>
            </a:r>
          </a:p>
          <a:p>
            <a:pPr lvl="0"/>
            <a:r>
              <a:rPr lang="it-IT" dirty="0"/>
              <a:t>Ciclo Liberalità e no profit;</a:t>
            </a:r>
          </a:p>
          <a:p>
            <a:pPr lvl="0"/>
            <a:r>
              <a:rPr lang="it-IT" dirty="0"/>
              <a:t>Ciclo Procedimenti giudiziali ed arbitrali;</a:t>
            </a:r>
          </a:p>
          <a:p>
            <a:pPr lvl="0"/>
            <a:r>
              <a:rPr lang="it-IT" dirty="0"/>
              <a:t>Accordi transattivi;</a:t>
            </a:r>
          </a:p>
          <a:p>
            <a:pPr lvl="0"/>
            <a:r>
              <a:rPr lang="it-IT" dirty="0"/>
              <a:t>Ciclo Rapporti con la Pubblica amministrazione;</a:t>
            </a:r>
          </a:p>
          <a:p>
            <a:pPr lvl="0"/>
            <a:r>
              <a:rPr lang="it-IT" dirty="0"/>
              <a:t>Ciclo Autorizzazioni e concessioni</a:t>
            </a:r>
            <a:r>
              <a:rPr lang="it-IT" dirty="0" smtClean="0"/>
              <a:t>;</a:t>
            </a:r>
            <a:endParaRPr lang="it-IT" dirty="0"/>
          </a:p>
        </p:txBody>
      </p:sp>
      <p:sp>
        <p:nvSpPr>
          <p:cNvPr id="4" name="Segnaposto numero diapositiva 3"/>
          <p:cNvSpPr>
            <a:spLocks noGrp="1"/>
          </p:cNvSpPr>
          <p:nvPr>
            <p:ph type="sldNum" sz="quarter" idx="15"/>
          </p:nvPr>
        </p:nvSpPr>
        <p:spPr/>
        <p:txBody>
          <a:bodyPr/>
          <a:lstStyle/>
          <a:p>
            <a:fld id="{F6848207-CE41-43A6-9076-047AFBCD0A8D}" type="slidenum">
              <a:rPr lang="it-IT" smtClean="0"/>
              <a:pPr/>
              <a:t>59</a:t>
            </a:fld>
            <a:endParaRPr lang="it-IT"/>
          </a:p>
        </p:txBody>
      </p:sp>
    </p:spTree>
    <p:extLst>
      <p:ext uri="{BB962C8B-B14F-4D97-AF65-F5344CB8AC3E}">
        <p14:creationId xmlns:p14="http://schemas.microsoft.com/office/powerpoint/2010/main" val="2124568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458008" y="692696"/>
            <a:ext cx="6172200" cy="864096"/>
          </a:xfrm>
        </p:spPr>
        <p:txBody>
          <a:bodyPr>
            <a:normAutofit fontScale="90000"/>
          </a:bodyPr>
          <a:lstStyle/>
          <a:p>
            <a:pPr algn="ctr"/>
            <a:r>
              <a:rPr lang="it-IT" dirty="0" smtClean="0"/>
              <a:t>Il principio ISA Italia 265</a:t>
            </a:r>
            <a:br>
              <a:rPr lang="it-IT" dirty="0" smtClean="0"/>
            </a:br>
            <a:r>
              <a:rPr lang="it-IT" sz="2200" dirty="0" smtClean="0">
                <a:solidFill>
                  <a:srgbClr val="FF0000"/>
                </a:solidFill>
              </a:rPr>
              <a:t>linee guida ed altro materiale esplicativo</a:t>
            </a:r>
            <a:endParaRPr lang="it-IT" sz="2200" dirty="0">
              <a:solidFill>
                <a:srgbClr val="FF0000"/>
              </a:solidFill>
            </a:endParaRPr>
          </a:p>
        </p:txBody>
      </p:sp>
      <p:sp>
        <p:nvSpPr>
          <p:cNvPr id="3" name="Sottotitolo 2"/>
          <p:cNvSpPr>
            <a:spLocks noGrp="1"/>
          </p:cNvSpPr>
          <p:nvPr>
            <p:ph type="subTitle" idx="1"/>
          </p:nvPr>
        </p:nvSpPr>
        <p:spPr>
          <a:xfrm>
            <a:off x="5292080" y="6414371"/>
            <a:ext cx="3582144" cy="369894"/>
          </a:xfrm>
        </p:spPr>
        <p:txBody>
          <a:bodyPr/>
          <a:lstStyle/>
          <a:p>
            <a:r>
              <a:rPr lang="it-IT" dirty="0" smtClean="0"/>
              <a:t>Relatore Dott. Maurizio Cari</a:t>
            </a:r>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332656"/>
            <a:ext cx="1944216" cy="1944216"/>
          </a:xfrm>
          <a:prstGeom prst="rect">
            <a:avLst/>
          </a:prstGeom>
        </p:spPr>
      </p:pic>
      <p:sp>
        <p:nvSpPr>
          <p:cNvPr id="5" name="Segnaposto numero diapositiva 4"/>
          <p:cNvSpPr>
            <a:spLocks noGrp="1"/>
          </p:cNvSpPr>
          <p:nvPr>
            <p:ph type="sldNum" sz="quarter" idx="12"/>
          </p:nvPr>
        </p:nvSpPr>
        <p:spPr/>
        <p:txBody>
          <a:bodyPr/>
          <a:lstStyle/>
          <a:p>
            <a:fld id="{F6848207-CE41-43A6-9076-047AFBCD0A8D}" type="slidenum">
              <a:rPr lang="it-IT" smtClean="0"/>
              <a:pPr/>
              <a:t>6</a:t>
            </a:fld>
            <a:endParaRPr lang="it-IT" dirty="0"/>
          </a:p>
        </p:txBody>
      </p:sp>
      <p:sp>
        <p:nvSpPr>
          <p:cNvPr id="7" name="Rettangolo 6"/>
          <p:cNvSpPr/>
          <p:nvPr/>
        </p:nvSpPr>
        <p:spPr>
          <a:xfrm>
            <a:off x="2267744" y="1988840"/>
            <a:ext cx="6552728" cy="4093428"/>
          </a:xfrm>
          <a:prstGeom prst="rect">
            <a:avLst/>
          </a:prstGeom>
        </p:spPr>
        <p:txBody>
          <a:bodyPr wrap="square">
            <a:spAutoFit/>
          </a:bodyPr>
          <a:lstStyle/>
          <a:p>
            <a:r>
              <a:rPr lang="it-IT" b="1" dirty="0"/>
              <a:t>Stabilire se sono state identificate carenze nel controllo interno </a:t>
            </a:r>
            <a:r>
              <a:rPr lang="it-IT" dirty="0"/>
              <a:t>(Rif.: Par. 7)</a:t>
            </a:r>
          </a:p>
          <a:p>
            <a:pPr algn="just"/>
            <a:r>
              <a:rPr lang="it-IT" sz="1600" b="1" dirty="0"/>
              <a:t>A1. </a:t>
            </a:r>
            <a:r>
              <a:rPr lang="it-IT" sz="1600" dirty="0"/>
              <a:t>Nello stabilire se sono state identificate una o più carenze nel controllo interno, il </a:t>
            </a:r>
            <a:r>
              <a:rPr lang="it-IT" sz="1600" dirty="0" smtClean="0"/>
              <a:t>revisore può </a:t>
            </a:r>
            <a:r>
              <a:rPr lang="it-IT" sz="1600" dirty="0"/>
              <a:t>discutere con la direzione ad un livello appropriato in merito ai fatti e alle circostanze </a:t>
            </a:r>
            <a:r>
              <a:rPr lang="it-IT" sz="1600" dirty="0" smtClean="0"/>
              <a:t>rilevanti risultanti </a:t>
            </a:r>
            <a:r>
              <a:rPr lang="it-IT" sz="1600" dirty="0"/>
              <a:t>dal lavoro svolto. Tale discussione offre al revisore l’opportunità di </a:t>
            </a:r>
            <a:r>
              <a:rPr lang="it-IT" sz="1600" dirty="0" smtClean="0"/>
              <a:t>avvertire tempestivamente </a:t>
            </a:r>
            <a:r>
              <a:rPr lang="it-IT" sz="1600" dirty="0"/>
              <a:t>la direzione circa l’esistenza di carenze di cui la direzione può non essere stata</a:t>
            </a:r>
          </a:p>
          <a:p>
            <a:pPr algn="just"/>
            <a:r>
              <a:rPr lang="it-IT" sz="1600" dirty="0"/>
              <a:t>precedentemente a conoscenza. Il livello della direzione con cui è appropriato discutere dei </a:t>
            </a:r>
            <a:r>
              <a:rPr lang="it-IT" sz="1600" dirty="0" smtClean="0"/>
              <a:t>risultati è </a:t>
            </a:r>
            <a:r>
              <a:rPr lang="it-IT" sz="1600" dirty="0"/>
              <a:t>quello che ha competenza nell’area del controllo interno interessata e ha il potere di </a:t>
            </a:r>
            <a:r>
              <a:rPr lang="it-IT" sz="1600" dirty="0" smtClean="0"/>
              <a:t>adottare azioni </a:t>
            </a:r>
            <a:r>
              <a:rPr lang="it-IT" sz="1600" dirty="0"/>
              <a:t>correttive relativamente a carenze identificate nel controllo interno. In alcune </a:t>
            </a:r>
            <a:r>
              <a:rPr lang="it-IT" sz="1600" dirty="0" smtClean="0"/>
              <a:t>circostanze, quando </a:t>
            </a:r>
            <a:r>
              <a:rPr lang="it-IT" sz="1600" dirty="0"/>
              <a:t>ad esempio i risultati del lavoro sembrano mettere in discussione l’integrità o la </a:t>
            </a:r>
            <a:r>
              <a:rPr lang="it-IT" sz="1600" dirty="0" smtClean="0"/>
              <a:t>competenza della </a:t>
            </a:r>
            <a:r>
              <a:rPr lang="it-IT" sz="1600" dirty="0"/>
              <a:t>direzione, può non essere appropriato che il revisore ne discuta direttamente con la </a:t>
            </a:r>
            <a:r>
              <a:rPr lang="it-IT" sz="1600" dirty="0" smtClean="0"/>
              <a:t>direzione (si </a:t>
            </a:r>
            <a:r>
              <a:rPr lang="it-IT" sz="1600" dirty="0"/>
              <a:t>veda Par. A20).</a:t>
            </a:r>
          </a:p>
        </p:txBody>
      </p:sp>
    </p:spTree>
    <p:extLst>
      <p:ext uri="{BB962C8B-B14F-4D97-AF65-F5344CB8AC3E}">
        <p14:creationId xmlns:p14="http://schemas.microsoft.com/office/powerpoint/2010/main" val="215241254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64704"/>
            <a:ext cx="7467600" cy="652934"/>
          </a:xfrm>
        </p:spPr>
        <p:txBody>
          <a:bodyPr/>
          <a:lstStyle/>
          <a:p>
            <a:r>
              <a:rPr lang="it-IT" b="1" dirty="0">
                <a:solidFill>
                  <a:srgbClr val="FF0000"/>
                </a:solidFill>
              </a:rPr>
              <a:t>Altri Cicli:</a:t>
            </a:r>
            <a:endParaRPr lang="it-IT" dirty="0">
              <a:solidFill>
                <a:srgbClr val="FF0000"/>
              </a:solidFill>
            </a:endParaRPr>
          </a:p>
        </p:txBody>
      </p:sp>
      <p:sp>
        <p:nvSpPr>
          <p:cNvPr id="3" name="Segnaposto contenuto 2"/>
          <p:cNvSpPr>
            <a:spLocks noGrp="1"/>
          </p:cNvSpPr>
          <p:nvPr>
            <p:ph sz="quarter" idx="1"/>
          </p:nvPr>
        </p:nvSpPr>
        <p:spPr>
          <a:xfrm>
            <a:off x="457200" y="1600200"/>
            <a:ext cx="7467600" cy="1972816"/>
          </a:xfrm>
        </p:spPr>
        <p:style>
          <a:lnRef idx="2">
            <a:schemeClr val="accent1"/>
          </a:lnRef>
          <a:fillRef idx="1">
            <a:schemeClr val="lt1"/>
          </a:fillRef>
          <a:effectRef idx="0">
            <a:schemeClr val="accent1"/>
          </a:effectRef>
          <a:fontRef idx="minor">
            <a:schemeClr val="dk1"/>
          </a:fontRef>
        </p:style>
        <p:txBody>
          <a:bodyPr/>
          <a:lstStyle/>
          <a:p>
            <a:pPr lvl="0"/>
            <a:r>
              <a:rPr lang="it-IT" dirty="0"/>
              <a:t>Ciclo Sicurezza sul lavoro;</a:t>
            </a:r>
          </a:p>
          <a:p>
            <a:pPr lvl="0"/>
            <a:r>
              <a:rPr lang="it-IT" dirty="0"/>
              <a:t>Ciclo Ambiente;</a:t>
            </a:r>
          </a:p>
          <a:p>
            <a:pPr lvl="0"/>
            <a:r>
              <a:rPr lang="it-IT" dirty="0"/>
              <a:t>Ciclo Controllo di gestione;</a:t>
            </a:r>
          </a:p>
          <a:p>
            <a:pPr lvl="0"/>
            <a:r>
              <a:rPr lang="it-IT" dirty="0"/>
              <a:t>Ciclo Conto economico;</a:t>
            </a:r>
          </a:p>
          <a:p>
            <a:endParaRPr lang="it-IT" dirty="0"/>
          </a:p>
        </p:txBody>
      </p:sp>
      <p:sp>
        <p:nvSpPr>
          <p:cNvPr id="4" name="Segnaposto numero diapositiva 3"/>
          <p:cNvSpPr>
            <a:spLocks noGrp="1"/>
          </p:cNvSpPr>
          <p:nvPr>
            <p:ph type="sldNum" sz="quarter" idx="15"/>
          </p:nvPr>
        </p:nvSpPr>
        <p:spPr/>
        <p:txBody>
          <a:bodyPr/>
          <a:lstStyle/>
          <a:p>
            <a:fld id="{F6848207-CE41-43A6-9076-047AFBCD0A8D}" type="slidenum">
              <a:rPr lang="it-IT" smtClean="0"/>
              <a:pPr/>
              <a:t>60</a:t>
            </a:fld>
            <a:endParaRPr lang="it-IT"/>
          </a:p>
        </p:txBody>
      </p:sp>
    </p:spTree>
    <p:extLst>
      <p:ext uri="{BB962C8B-B14F-4D97-AF65-F5344CB8AC3E}">
        <p14:creationId xmlns:p14="http://schemas.microsoft.com/office/powerpoint/2010/main" val="124918437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a:solidFill>
                  <a:srgbClr val="FF0000"/>
                </a:solidFill>
              </a:rPr>
              <a:t>PRINCIPI DI REVISIONE DI RIFERIMENTO</a:t>
            </a:r>
            <a:endParaRPr lang="it-IT" sz="2400" dirty="0">
              <a:solidFill>
                <a:srgbClr val="FF0000"/>
              </a:solidFill>
            </a:endParaRPr>
          </a:p>
        </p:txBody>
      </p:sp>
      <p:sp>
        <p:nvSpPr>
          <p:cNvPr id="3" name="Segnaposto contenuto 2"/>
          <p:cNvSpPr>
            <a:spLocks noGrp="1"/>
          </p:cNvSpPr>
          <p:nvPr>
            <p:ph sz="quarter" idx="1"/>
          </p:nvPr>
        </p:nvSpPr>
        <p:spPr/>
        <p:txBody>
          <a:bodyPr>
            <a:normAutofit fontScale="92500" lnSpcReduction="10000"/>
          </a:bodyPr>
          <a:lstStyle/>
          <a:p>
            <a:pPr marL="0" indent="0" algn="just">
              <a:buNone/>
            </a:pPr>
            <a:r>
              <a:rPr lang="it-IT" dirty="0"/>
              <a:t>Secondo quanto evidenziato nel P.R. ISA ITALIA 200 negli obiettivi generali al punto </a:t>
            </a:r>
            <a:r>
              <a:rPr lang="it-IT" dirty="0" smtClean="0"/>
              <a:t>11:</a:t>
            </a:r>
            <a:endParaRPr lang="it-IT" dirty="0"/>
          </a:p>
          <a:p>
            <a:pPr marL="0" indent="0" algn="just">
              <a:buNone/>
            </a:pPr>
            <a:r>
              <a:rPr lang="it-IT" i="1" dirty="0"/>
              <a:t>“Nello svolgimento della revisione contabile del bilancio, gli obiettivi generali del revisore sono i seguenti: </a:t>
            </a:r>
            <a:endParaRPr lang="it-IT" dirty="0"/>
          </a:p>
          <a:p>
            <a:pPr marL="0" indent="0" algn="just">
              <a:buNone/>
            </a:pPr>
            <a:r>
              <a:rPr lang="it-IT" i="1" dirty="0"/>
              <a:t>a) acquisire una ragionevole sicurezza che il bilancio nel suo complesso non contenga errori significativi, dovuti a frodi o a comportamenti o eventi non intenzionali, che consenta quindi al revisore di esprimere un giudizio in merito al fatto se il bilancio sia redatto, in tutti gli aspetti significativi, in conformità al quadro normativo sull’informazione finanziaria applicabile; </a:t>
            </a:r>
            <a:endParaRPr lang="it-IT" dirty="0"/>
          </a:p>
          <a:p>
            <a:pPr marL="0" indent="0" algn="just">
              <a:buNone/>
            </a:pPr>
            <a:r>
              <a:rPr lang="it-IT" i="1" dirty="0"/>
              <a:t>b) emettere una relazione sul bilancio ed effettuare comunicazioni come richiesto dai principi di revisione, in conformità ai risultati ottenuti dal revisore. “</a:t>
            </a:r>
            <a:endParaRPr lang="it-IT" dirty="0"/>
          </a:p>
          <a:p>
            <a:endParaRPr lang="it-IT" dirty="0"/>
          </a:p>
        </p:txBody>
      </p:sp>
      <p:sp>
        <p:nvSpPr>
          <p:cNvPr id="4" name="Segnaposto numero diapositiva 3"/>
          <p:cNvSpPr>
            <a:spLocks noGrp="1"/>
          </p:cNvSpPr>
          <p:nvPr>
            <p:ph type="sldNum" sz="quarter" idx="15"/>
          </p:nvPr>
        </p:nvSpPr>
        <p:spPr/>
        <p:txBody>
          <a:bodyPr/>
          <a:lstStyle/>
          <a:p>
            <a:fld id="{F6848207-CE41-43A6-9076-047AFBCD0A8D}" type="slidenum">
              <a:rPr lang="it-IT" smtClean="0"/>
              <a:pPr/>
              <a:t>61</a:t>
            </a:fld>
            <a:endParaRPr lang="it-IT"/>
          </a:p>
        </p:txBody>
      </p:sp>
    </p:spTree>
    <p:extLst>
      <p:ext uri="{BB962C8B-B14F-4D97-AF65-F5344CB8AC3E}">
        <p14:creationId xmlns:p14="http://schemas.microsoft.com/office/powerpoint/2010/main" val="331493811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908720"/>
            <a:ext cx="7467600" cy="778098"/>
          </a:xfrm>
        </p:spPr>
        <p:txBody>
          <a:bodyPr>
            <a:normAutofit/>
          </a:bodyPr>
          <a:lstStyle/>
          <a:p>
            <a:r>
              <a:rPr lang="it-IT" sz="2400" b="1" dirty="0">
                <a:solidFill>
                  <a:srgbClr val="FF0000"/>
                </a:solidFill>
              </a:rPr>
              <a:t>PRINCIPI DI REVISIONE DI RIFERIMENTO</a:t>
            </a:r>
            <a:endParaRPr lang="it-IT" sz="2400" dirty="0"/>
          </a:p>
        </p:txBody>
      </p:sp>
      <p:sp>
        <p:nvSpPr>
          <p:cNvPr id="3" name="Segnaposto contenuto 2"/>
          <p:cNvSpPr>
            <a:spLocks noGrp="1"/>
          </p:cNvSpPr>
          <p:nvPr>
            <p:ph sz="quarter" idx="1"/>
          </p:nvPr>
        </p:nvSpPr>
        <p:spPr>
          <a:xfrm>
            <a:off x="467544" y="1628800"/>
            <a:ext cx="7632848" cy="4464496"/>
          </a:xfrm>
        </p:spPr>
        <p:txBody>
          <a:bodyPr anchor="ctr">
            <a:noAutofit/>
          </a:bodyPr>
          <a:lstStyle/>
          <a:p>
            <a:pPr algn="just"/>
            <a:r>
              <a:rPr lang="it-IT" sz="2000" dirty="0"/>
              <a:t>Il Revisore Legale deve fare riferimento ai principi di revisione I.S.A. Italia e a quelli divenuti «pratica professionale»</a:t>
            </a:r>
            <a:r>
              <a:rPr lang="it-IT" sz="2000" i="1" dirty="0"/>
              <a:t> </a:t>
            </a:r>
            <a:r>
              <a:rPr lang="it-IT" sz="2000" dirty="0"/>
              <a:t>(</a:t>
            </a:r>
            <a:r>
              <a:rPr lang="it-IT" sz="2000" i="1" dirty="0"/>
              <a:t>Auditing </a:t>
            </a:r>
            <a:r>
              <a:rPr lang="it-IT" sz="2000" i="1" dirty="0" err="1"/>
              <a:t>Guidelines</a:t>
            </a:r>
            <a:r>
              <a:rPr lang="it-IT" sz="2000" dirty="0"/>
              <a:t>) (dal n. 6 al n. 17). Nella presente trattazione vengono proposte le </a:t>
            </a:r>
            <a:r>
              <a:rPr lang="it-IT" sz="2000" i="1" dirty="0" err="1"/>
              <a:t>check</a:t>
            </a:r>
            <a:r>
              <a:rPr lang="it-IT" sz="2000" i="1" dirty="0"/>
              <a:t> </a:t>
            </a:r>
            <a:r>
              <a:rPr lang="it-IT" sz="2000" i="1" dirty="0" err="1"/>
              <a:t>lists</a:t>
            </a:r>
            <a:r>
              <a:rPr lang="it-IT" sz="2000" dirty="0"/>
              <a:t>, i questionari ed i programmi di revisione che meglio si adattano a società industriali e commerciali di media e grande dimensione non quotate; tali strumenti fanno riferimento ai principi di revisione I.S.A. emessi dall’</a:t>
            </a:r>
            <a:r>
              <a:rPr lang="it-IT" sz="2000" dirty="0" err="1"/>
              <a:t>Ifac</a:t>
            </a:r>
            <a:r>
              <a:rPr lang="it-IT" sz="2000" dirty="0"/>
              <a:t> nonché al documento </a:t>
            </a:r>
            <a:r>
              <a:rPr lang="it-IT" sz="2000" i="1" dirty="0" err="1"/>
              <a:t>CoSO</a:t>
            </a:r>
            <a:r>
              <a:rPr lang="it-IT" sz="2000" i="1" dirty="0"/>
              <a:t> Report I</a:t>
            </a:r>
            <a:r>
              <a:rPr lang="it-IT" sz="2000" dirty="0"/>
              <a:t> per determinare il Rischio di </a:t>
            </a:r>
            <a:r>
              <a:rPr lang="it-IT" sz="2000" dirty="0" smtClean="0"/>
              <a:t>Controllo. </a:t>
            </a:r>
          </a:p>
        </p:txBody>
      </p:sp>
      <p:sp>
        <p:nvSpPr>
          <p:cNvPr id="4" name="Segnaposto numero diapositiva 3"/>
          <p:cNvSpPr>
            <a:spLocks noGrp="1"/>
          </p:cNvSpPr>
          <p:nvPr>
            <p:ph type="sldNum" sz="quarter" idx="15"/>
          </p:nvPr>
        </p:nvSpPr>
        <p:spPr/>
        <p:txBody>
          <a:bodyPr/>
          <a:lstStyle/>
          <a:p>
            <a:fld id="{F6848207-CE41-43A6-9076-047AFBCD0A8D}" type="slidenum">
              <a:rPr lang="it-IT" smtClean="0"/>
              <a:pPr/>
              <a:t>62</a:t>
            </a:fld>
            <a:endParaRPr lang="it-IT"/>
          </a:p>
        </p:txBody>
      </p:sp>
    </p:spTree>
    <p:extLst>
      <p:ext uri="{BB962C8B-B14F-4D97-AF65-F5344CB8AC3E}">
        <p14:creationId xmlns:p14="http://schemas.microsoft.com/office/powerpoint/2010/main" val="208349394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683568" y="1556792"/>
            <a:ext cx="7467600" cy="4320480"/>
          </a:xfrm>
        </p:spPr>
        <p:txBody>
          <a:bodyPr>
            <a:noAutofit/>
          </a:bodyPr>
          <a:lstStyle/>
          <a:p>
            <a:pPr marL="0" indent="0" algn="just">
              <a:buNone/>
            </a:pPr>
            <a:r>
              <a:rPr lang="it-IT" sz="1800" dirty="0"/>
              <a:t>Tutto ciò premesso, il Revisore Legale, attualmente, può scegliere una delle due alternative per determinare il Rischio di Controllo</a:t>
            </a:r>
            <a:r>
              <a:rPr lang="it-IT" sz="1800" dirty="0" smtClean="0"/>
              <a:t>:</a:t>
            </a:r>
          </a:p>
          <a:p>
            <a:pPr marL="0" indent="0" algn="just">
              <a:buNone/>
            </a:pPr>
            <a:r>
              <a:rPr lang="it-IT" sz="1800" dirty="0"/>
              <a:t>a) seguire i principi di revisione e la pratica professionale internazionale</a:t>
            </a:r>
            <a:r>
              <a:rPr lang="it-IT" sz="1800" i="1" dirty="0"/>
              <a:t> </a:t>
            </a:r>
            <a:r>
              <a:rPr lang="it-IT" sz="1800" dirty="0"/>
              <a:t>ed adottare le </a:t>
            </a:r>
            <a:r>
              <a:rPr lang="it-IT" sz="1800" i="1" dirty="0" err="1"/>
              <a:t>check</a:t>
            </a:r>
            <a:r>
              <a:rPr lang="it-IT" sz="1800" i="1" dirty="0"/>
              <a:t> </a:t>
            </a:r>
            <a:r>
              <a:rPr lang="it-IT" sz="1800" i="1" dirty="0" err="1"/>
              <a:t>lists</a:t>
            </a:r>
            <a:r>
              <a:rPr lang="it-IT" sz="1800" dirty="0"/>
              <a:t>, i questionari ed i programmi di revisione qui proposti, adattandoli allo specifico cliente ed ai principi contabili di </a:t>
            </a:r>
            <a:r>
              <a:rPr lang="it-IT" sz="1800" dirty="0" smtClean="0"/>
              <a:t>riferimento;</a:t>
            </a:r>
            <a:endParaRPr lang="it-IT" sz="1800" dirty="0"/>
          </a:p>
          <a:p>
            <a:pPr marL="0" indent="0" algn="just">
              <a:buNone/>
            </a:pPr>
            <a:r>
              <a:rPr lang="it-IT" sz="1800" dirty="0"/>
              <a:t>b) creare delle proprie procedure e programmi di revisione (indicando i principi di revisione di riferimento</a:t>
            </a:r>
            <a:r>
              <a:rPr lang="it-IT" sz="1800" dirty="0" smtClean="0"/>
              <a:t>). </a:t>
            </a:r>
            <a:r>
              <a:rPr lang="it-IT" sz="1800" dirty="0"/>
              <a:t>Il Revisore Legale usualmente esamina in senso critico gli strumenti di lavoro proposti; l’esperienza e la pratica professionale maturata gli permettono di adeguare ogni singolo strumento di verifica alla situazione aziendale specifica, in particolare nella fase di verifica del controllo interno aziendale (Parte III) ed in quella del bilancio (Parti IV e V), quando, in alcuni casi, i programmi di revisione devono essere adattati a principi contabili specifici (i.e., strumenti finanziari derivati </a:t>
            </a:r>
            <a:r>
              <a:rPr lang="it-IT" sz="1800" i="1" dirty="0"/>
              <a:t>fair</a:t>
            </a:r>
            <a:r>
              <a:rPr lang="it-IT" sz="1800" dirty="0"/>
              <a:t> </a:t>
            </a:r>
            <a:r>
              <a:rPr lang="it-IT" sz="1800" i="1" dirty="0" err="1"/>
              <a:t>value</a:t>
            </a:r>
            <a:r>
              <a:rPr lang="it-IT" sz="1800" dirty="0"/>
              <a:t>, </a:t>
            </a:r>
            <a:r>
              <a:rPr lang="it-IT" sz="1800" i="1" dirty="0" err="1"/>
              <a:t>impairment</a:t>
            </a:r>
            <a:r>
              <a:rPr lang="it-IT" sz="1800" dirty="0"/>
              <a:t>).</a:t>
            </a:r>
          </a:p>
          <a:p>
            <a:pPr marL="0" indent="0" algn="just">
              <a:buNone/>
            </a:pPr>
            <a:endParaRPr lang="it-IT" sz="1800" dirty="0"/>
          </a:p>
        </p:txBody>
      </p:sp>
      <p:sp>
        <p:nvSpPr>
          <p:cNvPr id="4" name="Segnaposto numero diapositiva 3"/>
          <p:cNvSpPr>
            <a:spLocks noGrp="1"/>
          </p:cNvSpPr>
          <p:nvPr>
            <p:ph type="sldNum" sz="quarter" idx="15"/>
          </p:nvPr>
        </p:nvSpPr>
        <p:spPr/>
        <p:txBody>
          <a:bodyPr/>
          <a:lstStyle/>
          <a:p>
            <a:fld id="{F6848207-CE41-43A6-9076-047AFBCD0A8D}" type="slidenum">
              <a:rPr lang="it-IT" smtClean="0"/>
              <a:pPr/>
              <a:t>63</a:t>
            </a:fld>
            <a:endParaRPr lang="it-IT"/>
          </a:p>
        </p:txBody>
      </p:sp>
      <p:sp>
        <p:nvSpPr>
          <p:cNvPr id="5" name="Titolo 1"/>
          <p:cNvSpPr>
            <a:spLocks noGrp="1"/>
          </p:cNvSpPr>
          <p:nvPr>
            <p:ph type="title"/>
          </p:nvPr>
        </p:nvSpPr>
        <p:spPr>
          <a:xfrm>
            <a:off x="611560" y="476672"/>
            <a:ext cx="7467600" cy="778098"/>
          </a:xfrm>
        </p:spPr>
        <p:txBody>
          <a:bodyPr>
            <a:normAutofit/>
          </a:bodyPr>
          <a:lstStyle/>
          <a:p>
            <a:r>
              <a:rPr lang="it-IT" sz="2400" b="1" dirty="0">
                <a:solidFill>
                  <a:srgbClr val="FF0000"/>
                </a:solidFill>
              </a:rPr>
              <a:t>PRINCIPI DI REVISIONE DI RIFERIMENTO</a:t>
            </a:r>
            <a:endParaRPr lang="it-IT" sz="2400" dirty="0"/>
          </a:p>
        </p:txBody>
      </p:sp>
    </p:spTree>
    <p:extLst>
      <p:ext uri="{BB962C8B-B14F-4D97-AF65-F5344CB8AC3E}">
        <p14:creationId xmlns:p14="http://schemas.microsoft.com/office/powerpoint/2010/main" val="167406758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5"/>
          </p:nvPr>
        </p:nvSpPr>
        <p:spPr/>
        <p:txBody>
          <a:bodyPr/>
          <a:lstStyle/>
          <a:p>
            <a:fld id="{F6848207-CE41-43A6-9076-047AFBCD0A8D}" type="slidenum">
              <a:rPr lang="it-IT" smtClean="0"/>
              <a:pPr/>
              <a:t>64</a:t>
            </a:fld>
            <a:endParaRPr lang="it-IT"/>
          </a:p>
        </p:txBody>
      </p:sp>
      <p:graphicFrame>
        <p:nvGraphicFramePr>
          <p:cNvPr id="7" name="Segnaposto contenuto 6"/>
          <p:cNvGraphicFramePr>
            <a:graphicFrameLocks noGrp="1"/>
          </p:cNvGraphicFramePr>
          <p:nvPr>
            <p:ph sz="quarter" idx="1"/>
            <p:extLst>
              <p:ext uri="{D42A27DB-BD31-4B8C-83A1-F6EECF244321}">
                <p14:modId xmlns:p14="http://schemas.microsoft.com/office/powerpoint/2010/main" val="2482219881"/>
              </p:ext>
            </p:extLst>
          </p:nvPr>
        </p:nvGraphicFramePr>
        <p:xfrm>
          <a:off x="842132" y="2125093"/>
          <a:ext cx="7416825" cy="3032099"/>
        </p:xfrm>
        <a:graphic>
          <a:graphicData uri="http://schemas.openxmlformats.org/drawingml/2006/table">
            <a:tbl>
              <a:tblPr>
                <a:tableStyleId>{69CF1AB2-1976-4502-BF36-3FF5EA218861}</a:tableStyleId>
              </a:tblPr>
              <a:tblGrid>
                <a:gridCol w="1591063"/>
                <a:gridCol w="1448432"/>
                <a:gridCol w="1449956"/>
                <a:gridCol w="1463687"/>
                <a:gridCol w="1463687"/>
              </a:tblGrid>
              <a:tr h="706509">
                <a:tc gridSpan="2">
                  <a:txBody>
                    <a:bodyPr/>
                    <a:lstStyle/>
                    <a:p>
                      <a:pPr algn="ctr">
                        <a:spcAft>
                          <a:spcPts val="0"/>
                        </a:spcAft>
                      </a:pPr>
                      <a:r>
                        <a:rPr lang="it-IT" sz="1600" b="1" dirty="0">
                          <a:effectLst/>
                        </a:rPr>
                        <a:t>(Rischio) Livello di </a:t>
                      </a:r>
                    </a:p>
                    <a:p>
                      <a:pPr algn="ctr">
                        <a:spcAft>
                          <a:spcPts val="0"/>
                        </a:spcAft>
                      </a:pPr>
                      <a:r>
                        <a:rPr lang="it-IT" sz="1600" b="1" dirty="0">
                          <a:effectLst/>
                        </a:rPr>
                        <a:t>Individuazione</a:t>
                      </a:r>
                      <a:endParaRPr lang="it-IT" sz="1600" b="1" dirty="0">
                        <a:effectLst/>
                        <a:latin typeface="Times New Roman"/>
                        <a:ea typeface="Times New Roman"/>
                      </a:endParaRPr>
                    </a:p>
                  </a:txBody>
                  <a:tcPr marL="68580" marR="68580" marT="0" marB="0" anchor="ctr"/>
                </a:tc>
                <a:tc hMerge="1">
                  <a:txBody>
                    <a:bodyPr/>
                    <a:lstStyle/>
                    <a:p>
                      <a:endParaRPr lang="it-IT"/>
                    </a:p>
                  </a:txBody>
                  <a:tcPr/>
                </a:tc>
                <a:tc gridSpan="3">
                  <a:txBody>
                    <a:bodyPr/>
                    <a:lstStyle/>
                    <a:p>
                      <a:pPr algn="ctr">
                        <a:spcAft>
                          <a:spcPts val="0"/>
                        </a:spcAft>
                      </a:pPr>
                      <a:r>
                        <a:rPr lang="it-IT" sz="1600" b="1" dirty="0">
                          <a:effectLst/>
                        </a:rPr>
                        <a:t>Rischio di Controllo</a:t>
                      </a:r>
                      <a:endParaRPr lang="it-IT" sz="1600" b="1" dirty="0">
                        <a:effectLst/>
                        <a:latin typeface="Times New Roman"/>
                        <a:ea typeface="Times New Roman"/>
                      </a:endParaRPr>
                    </a:p>
                  </a:txBody>
                  <a:tcPr marL="68580" marR="68580" marT="0" marB="0" anchor="ctr"/>
                </a:tc>
                <a:tc hMerge="1">
                  <a:txBody>
                    <a:bodyPr/>
                    <a:lstStyle/>
                    <a:p>
                      <a:endParaRPr lang="it-IT"/>
                    </a:p>
                  </a:txBody>
                  <a:tcPr/>
                </a:tc>
                <a:tc hMerge="1">
                  <a:txBody>
                    <a:bodyPr/>
                    <a:lstStyle/>
                    <a:p>
                      <a:endParaRPr lang="it-IT"/>
                    </a:p>
                  </a:txBody>
                  <a:tcPr/>
                </a:tc>
              </a:tr>
              <a:tr h="706509">
                <a:tc rowSpan="4">
                  <a:txBody>
                    <a:bodyPr/>
                    <a:lstStyle/>
                    <a:p>
                      <a:pPr>
                        <a:spcAft>
                          <a:spcPts val="0"/>
                        </a:spcAft>
                      </a:pPr>
                      <a:r>
                        <a:rPr lang="it-IT" sz="1400" dirty="0">
                          <a:effectLst/>
                        </a:rPr>
                        <a:t>Rischio Intrinseco.</a:t>
                      </a:r>
                    </a:p>
                    <a:p>
                      <a:pPr>
                        <a:spcAft>
                          <a:spcPts val="0"/>
                        </a:spcAft>
                      </a:pPr>
                      <a:r>
                        <a:rPr lang="it-IT" sz="1400" dirty="0">
                          <a:effectLst/>
                        </a:rPr>
                        <a:t>Vedere valutazione in Dossier </a:t>
                      </a:r>
                      <a:r>
                        <a:rPr lang="it-IT" sz="1400" dirty="0" err="1">
                          <a:effectLst/>
                        </a:rPr>
                        <a:t>OdV</a:t>
                      </a:r>
                      <a:r>
                        <a:rPr lang="it-IT" sz="1400" dirty="0">
                          <a:effectLst/>
                        </a:rPr>
                        <a:t> - </a:t>
                      </a:r>
                      <a:r>
                        <a:rPr lang="it-IT" sz="1400" dirty="0" err="1">
                          <a:effectLst/>
                        </a:rPr>
                        <a:t>Governance</a:t>
                      </a:r>
                      <a:endParaRPr lang="it-IT" sz="1400" dirty="0">
                        <a:effectLst/>
                      </a:endParaRPr>
                    </a:p>
                    <a:p>
                      <a:pPr>
                        <a:spcAft>
                          <a:spcPts val="0"/>
                        </a:spcAft>
                      </a:pPr>
                      <a:r>
                        <a:rPr lang="it-IT" sz="1400" dirty="0">
                          <a:effectLst/>
                        </a:rPr>
                        <a:t>Punto 6.2</a:t>
                      </a:r>
                      <a:endParaRPr lang="it-IT" sz="1400" dirty="0">
                        <a:effectLst/>
                        <a:latin typeface="Times New Roman"/>
                        <a:ea typeface="Times New Roman"/>
                      </a:endParaRPr>
                    </a:p>
                  </a:txBody>
                  <a:tcPr marL="68580" marR="68580" marT="0" marB="0"/>
                </a:tc>
                <a:tc>
                  <a:txBody>
                    <a:bodyPr/>
                    <a:lstStyle/>
                    <a:p>
                      <a:pPr>
                        <a:spcAft>
                          <a:spcPts val="0"/>
                        </a:spcAft>
                      </a:pPr>
                      <a:r>
                        <a:rPr lang="it-IT" sz="1400">
                          <a:effectLst/>
                        </a:rPr>
                        <a:t>                    </a:t>
                      </a:r>
                      <a:endParaRPr lang="it-IT" sz="1400">
                        <a:effectLst/>
                        <a:latin typeface="Times New Roman"/>
                        <a:ea typeface="Times New Roman"/>
                      </a:endParaRPr>
                    </a:p>
                  </a:txBody>
                  <a:tcPr marL="68580" marR="68580" marT="0" marB="0"/>
                </a:tc>
                <a:tc>
                  <a:txBody>
                    <a:bodyPr/>
                    <a:lstStyle/>
                    <a:p>
                      <a:pPr algn="ctr">
                        <a:spcAft>
                          <a:spcPts val="0"/>
                        </a:spcAft>
                      </a:pPr>
                      <a:r>
                        <a:rPr lang="it-IT" sz="1400">
                          <a:effectLst/>
                        </a:rPr>
                        <a:t>        Alto   A        </a:t>
                      </a:r>
                      <a:endParaRPr lang="it-IT" sz="1400">
                        <a:effectLst/>
                        <a:latin typeface="Times New Roman"/>
                        <a:ea typeface="Times New Roman"/>
                      </a:endParaRPr>
                    </a:p>
                  </a:txBody>
                  <a:tcPr marL="68580" marR="68580" marT="0" marB="0"/>
                </a:tc>
                <a:tc>
                  <a:txBody>
                    <a:bodyPr/>
                    <a:lstStyle/>
                    <a:p>
                      <a:pPr algn="ctr">
                        <a:spcAft>
                          <a:spcPts val="0"/>
                        </a:spcAft>
                      </a:pPr>
                      <a:r>
                        <a:rPr lang="it-IT" sz="1400">
                          <a:effectLst/>
                        </a:rPr>
                        <a:t>        Medio      B </a:t>
                      </a:r>
                      <a:endParaRPr lang="it-IT" sz="1400">
                        <a:effectLst/>
                        <a:latin typeface="Times New Roman"/>
                        <a:ea typeface="Times New Roman"/>
                      </a:endParaRPr>
                    </a:p>
                  </a:txBody>
                  <a:tcPr marL="68580" marR="68580" marT="0" marB="0"/>
                </a:tc>
                <a:tc>
                  <a:txBody>
                    <a:bodyPr/>
                    <a:lstStyle/>
                    <a:p>
                      <a:pPr algn="ctr">
                        <a:spcAft>
                          <a:spcPts val="0"/>
                        </a:spcAft>
                      </a:pPr>
                      <a:r>
                        <a:rPr lang="it-IT" sz="1400">
                          <a:effectLst/>
                        </a:rPr>
                        <a:t>       Basso        C    </a:t>
                      </a:r>
                      <a:endParaRPr lang="it-IT" sz="1400">
                        <a:effectLst/>
                        <a:latin typeface="Times New Roman"/>
                        <a:ea typeface="Times New Roman"/>
                      </a:endParaRPr>
                    </a:p>
                  </a:txBody>
                  <a:tcPr marL="68580" marR="68580" marT="0" marB="0"/>
                </a:tc>
              </a:tr>
              <a:tr h="706509">
                <a:tc vMerge="1">
                  <a:txBody>
                    <a:bodyPr/>
                    <a:lstStyle/>
                    <a:p>
                      <a:endParaRPr lang="it-IT"/>
                    </a:p>
                  </a:txBody>
                  <a:tcPr/>
                </a:tc>
                <a:tc>
                  <a:txBody>
                    <a:bodyPr/>
                    <a:lstStyle/>
                    <a:p>
                      <a:pPr>
                        <a:spcAft>
                          <a:spcPts val="0"/>
                        </a:spcAft>
                      </a:pPr>
                      <a:r>
                        <a:rPr lang="it-IT" sz="1400" dirty="0">
                          <a:effectLst/>
                        </a:rPr>
                        <a:t>1      Alto</a:t>
                      </a:r>
                      <a:endParaRPr lang="it-IT" sz="1400" dirty="0">
                        <a:effectLst/>
                        <a:latin typeface="Times New Roman"/>
                        <a:ea typeface="Times New Roman"/>
                      </a:endParaRPr>
                    </a:p>
                  </a:txBody>
                  <a:tcPr marL="68580" marR="68580" marT="0" marB="0"/>
                </a:tc>
                <a:tc>
                  <a:txBody>
                    <a:bodyPr/>
                    <a:lstStyle/>
                    <a:p>
                      <a:pPr>
                        <a:spcAft>
                          <a:spcPts val="0"/>
                        </a:spcAft>
                      </a:pPr>
                      <a:r>
                        <a:rPr lang="it-IT" sz="1400">
                          <a:effectLst/>
                        </a:rPr>
                        <a:t>Molto Basso A1 </a:t>
                      </a:r>
                      <a:endParaRPr lang="it-IT" sz="1400">
                        <a:effectLst/>
                        <a:latin typeface="Times New Roman"/>
                        <a:ea typeface="Times New Roman"/>
                      </a:endParaRPr>
                    </a:p>
                  </a:txBody>
                  <a:tcPr marL="68580" marR="68580" marT="0" marB="0"/>
                </a:tc>
                <a:tc>
                  <a:txBody>
                    <a:bodyPr/>
                    <a:lstStyle/>
                    <a:p>
                      <a:pPr algn="ctr">
                        <a:spcAft>
                          <a:spcPts val="0"/>
                        </a:spcAft>
                      </a:pPr>
                      <a:r>
                        <a:rPr lang="it-IT" sz="1400">
                          <a:effectLst/>
                        </a:rPr>
                        <a:t>Basso</a:t>
                      </a:r>
                      <a:endParaRPr lang="it-IT" sz="1400">
                        <a:effectLst/>
                        <a:latin typeface="Times New Roman"/>
                        <a:ea typeface="Times New Roman"/>
                      </a:endParaRPr>
                    </a:p>
                  </a:txBody>
                  <a:tcPr marL="68580" marR="68580" marT="0" marB="0"/>
                </a:tc>
                <a:tc>
                  <a:txBody>
                    <a:bodyPr/>
                    <a:lstStyle/>
                    <a:p>
                      <a:pPr algn="ctr">
                        <a:spcAft>
                          <a:spcPts val="0"/>
                        </a:spcAft>
                      </a:pPr>
                      <a:r>
                        <a:rPr lang="it-IT" sz="1400">
                          <a:effectLst/>
                        </a:rPr>
                        <a:t>Medio</a:t>
                      </a:r>
                      <a:endParaRPr lang="it-IT" sz="1400">
                        <a:effectLst/>
                        <a:latin typeface="Times New Roman"/>
                        <a:ea typeface="Times New Roman"/>
                      </a:endParaRPr>
                    </a:p>
                  </a:txBody>
                  <a:tcPr marL="68580" marR="68580" marT="0" marB="0"/>
                </a:tc>
              </a:tr>
              <a:tr h="353253">
                <a:tc vMerge="1">
                  <a:txBody>
                    <a:bodyPr/>
                    <a:lstStyle/>
                    <a:p>
                      <a:endParaRPr lang="it-IT"/>
                    </a:p>
                  </a:txBody>
                  <a:tcPr/>
                </a:tc>
                <a:tc>
                  <a:txBody>
                    <a:bodyPr/>
                    <a:lstStyle/>
                    <a:p>
                      <a:pPr>
                        <a:spcAft>
                          <a:spcPts val="0"/>
                        </a:spcAft>
                      </a:pPr>
                      <a:r>
                        <a:rPr lang="it-IT" sz="1400">
                          <a:effectLst/>
                        </a:rPr>
                        <a:t>2      Medio</a:t>
                      </a:r>
                      <a:endParaRPr lang="it-IT" sz="1400">
                        <a:effectLst/>
                        <a:latin typeface="Times New Roman"/>
                        <a:ea typeface="Times New Roman"/>
                      </a:endParaRPr>
                    </a:p>
                  </a:txBody>
                  <a:tcPr marL="68580" marR="68580" marT="0" marB="0"/>
                </a:tc>
                <a:tc>
                  <a:txBody>
                    <a:bodyPr/>
                    <a:lstStyle/>
                    <a:p>
                      <a:pPr algn="ctr">
                        <a:spcAft>
                          <a:spcPts val="0"/>
                        </a:spcAft>
                      </a:pPr>
                      <a:r>
                        <a:rPr lang="it-IT" sz="1400">
                          <a:effectLst/>
                        </a:rPr>
                        <a:t>Basso</a:t>
                      </a:r>
                      <a:endParaRPr lang="it-IT" sz="1400">
                        <a:effectLst/>
                        <a:latin typeface="Times New Roman"/>
                        <a:ea typeface="Times New Roman"/>
                      </a:endParaRPr>
                    </a:p>
                  </a:txBody>
                  <a:tcPr marL="68580" marR="68580" marT="0" marB="0"/>
                </a:tc>
                <a:tc>
                  <a:txBody>
                    <a:bodyPr/>
                    <a:lstStyle/>
                    <a:p>
                      <a:pPr algn="ctr">
                        <a:spcAft>
                          <a:spcPts val="0"/>
                        </a:spcAft>
                      </a:pPr>
                      <a:r>
                        <a:rPr lang="it-IT" sz="1400">
                          <a:effectLst/>
                        </a:rPr>
                        <a:t>Medio</a:t>
                      </a:r>
                      <a:endParaRPr lang="it-IT" sz="1400">
                        <a:effectLst/>
                        <a:latin typeface="Times New Roman"/>
                        <a:ea typeface="Times New Roman"/>
                      </a:endParaRPr>
                    </a:p>
                  </a:txBody>
                  <a:tcPr marL="68580" marR="68580" marT="0" marB="0"/>
                </a:tc>
                <a:tc>
                  <a:txBody>
                    <a:bodyPr/>
                    <a:lstStyle/>
                    <a:p>
                      <a:pPr algn="ctr">
                        <a:spcAft>
                          <a:spcPts val="0"/>
                        </a:spcAft>
                      </a:pPr>
                      <a:r>
                        <a:rPr lang="it-IT" sz="1400">
                          <a:effectLst/>
                        </a:rPr>
                        <a:t>Alto</a:t>
                      </a:r>
                      <a:endParaRPr lang="it-IT" sz="1400">
                        <a:effectLst/>
                        <a:latin typeface="Times New Roman"/>
                        <a:ea typeface="Times New Roman"/>
                      </a:endParaRPr>
                    </a:p>
                  </a:txBody>
                  <a:tcPr marL="68580" marR="68580" marT="0" marB="0"/>
                </a:tc>
              </a:tr>
              <a:tr h="559319">
                <a:tc vMerge="1">
                  <a:txBody>
                    <a:bodyPr/>
                    <a:lstStyle/>
                    <a:p>
                      <a:endParaRPr lang="it-IT"/>
                    </a:p>
                  </a:txBody>
                  <a:tcPr/>
                </a:tc>
                <a:tc>
                  <a:txBody>
                    <a:bodyPr/>
                    <a:lstStyle/>
                    <a:p>
                      <a:pPr>
                        <a:spcAft>
                          <a:spcPts val="0"/>
                        </a:spcAft>
                      </a:pPr>
                      <a:r>
                        <a:rPr lang="it-IT" sz="1400">
                          <a:effectLst/>
                        </a:rPr>
                        <a:t>3      Basso</a:t>
                      </a:r>
                      <a:endParaRPr lang="it-IT" sz="1400">
                        <a:effectLst/>
                        <a:latin typeface="Times New Roman"/>
                        <a:ea typeface="Times New Roman"/>
                      </a:endParaRPr>
                    </a:p>
                  </a:txBody>
                  <a:tcPr marL="68580" marR="68580" marT="0" marB="0"/>
                </a:tc>
                <a:tc>
                  <a:txBody>
                    <a:bodyPr/>
                    <a:lstStyle/>
                    <a:p>
                      <a:pPr algn="ctr">
                        <a:spcAft>
                          <a:spcPts val="0"/>
                        </a:spcAft>
                      </a:pPr>
                      <a:r>
                        <a:rPr lang="it-IT" sz="1400">
                          <a:effectLst/>
                        </a:rPr>
                        <a:t>Medio</a:t>
                      </a:r>
                      <a:endParaRPr lang="it-IT" sz="1400">
                        <a:effectLst/>
                        <a:latin typeface="Times New Roman"/>
                        <a:ea typeface="Times New Roman"/>
                      </a:endParaRPr>
                    </a:p>
                  </a:txBody>
                  <a:tcPr marL="68580" marR="68580" marT="0" marB="0"/>
                </a:tc>
                <a:tc>
                  <a:txBody>
                    <a:bodyPr/>
                    <a:lstStyle/>
                    <a:p>
                      <a:pPr>
                        <a:spcAft>
                          <a:spcPts val="0"/>
                        </a:spcAft>
                      </a:pPr>
                      <a:r>
                        <a:rPr lang="it-IT" sz="1400" dirty="0">
                          <a:effectLst/>
                        </a:rPr>
                        <a:t>         Alto</a:t>
                      </a:r>
                      <a:endParaRPr lang="it-IT" sz="1400" dirty="0">
                        <a:effectLst/>
                        <a:latin typeface="Times New Roman"/>
                        <a:ea typeface="Times New Roman"/>
                      </a:endParaRPr>
                    </a:p>
                  </a:txBody>
                  <a:tcPr marL="68580" marR="68580" marT="0" marB="0"/>
                </a:tc>
                <a:tc>
                  <a:txBody>
                    <a:bodyPr/>
                    <a:lstStyle/>
                    <a:p>
                      <a:pPr algn="ctr">
                        <a:spcAft>
                          <a:spcPts val="0"/>
                        </a:spcAft>
                      </a:pPr>
                      <a:r>
                        <a:rPr lang="it-IT" sz="1400" dirty="0">
                          <a:effectLst/>
                        </a:rPr>
                        <a:t>  Molto Alto C3   </a:t>
                      </a:r>
                      <a:endParaRPr lang="it-IT" sz="1400" dirty="0">
                        <a:effectLst/>
                        <a:latin typeface="Times New Roman"/>
                        <a:ea typeface="Times New Roman"/>
                      </a:endParaRPr>
                    </a:p>
                  </a:txBody>
                  <a:tcPr marL="68580" marR="68580" marT="0" marB="0"/>
                </a:tc>
              </a:tr>
            </a:tbl>
          </a:graphicData>
        </a:graphic>
      </p:graphicFrame>
      <p:sp>
        <p:nvSpPr>
          <p:cNvPr id="8" name="Rectangle 1"/>
          <p:cNvSpPr>
            <a:spLocks noChangeArrowheads="1"/>
          </p:cNvSpPr>
          <p:nvPr/>
        </p:nvSpPr>
        <p:spPr bwMode="auto">
          <a:xfrm>
            <a:off x="784115" y="1790857"/>
            <a:ext cx="7532301"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zh-CN"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Rischio di Revisione</a:t>
            </a:r>
            <a:r>
              <a:rPr kumimoji="0" lang="it-IT" altLang="zh-CN" sz="1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it-IT" altLang="zh-CN"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Metodo “professionale o critico</a:t>
            </a:r>
            <a:r>
              <a:rPr kumimoji="0" lang="it-IT" altLang="zh-CN"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ex P.R. 400 (18/107 2000)</a:t>
            </a:r>
            <a:endParaRPr kumimoji="0" lang="it-IT" altLang="zh-CN"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ttangolo 8"/>
          <p:cNvSpPr/>
          <p:nvPr/>
        </p:nvSpPr>
        <p:spPr>
          <a:xfrm>
            <a:off x="755576" y="524858"/>
            <a:ext cx="7560840" cy="1077218"/>
          </a:xfrm>
          <a:prstGeom prst="rect">
            <a:avLst/>
          </a:prstGeom>
        </p:spPr>
        <p:txBody>
          <a:bodyPr wrap="square">
            <a:spAutoFit/>
          </a:bodyPr>
          <a:lstStyle/>
          <a:p>
            <a:pPr algn="just"/>
            <a:r>
              <a:rPr lang="it-IT" sz="1600" dirty="0"/>
              <a:t>Qui di seguito è riportata in sintesi la tabella per determinare il </a:t>
            </a:r>
            <a:r>
              <a:rPr lang="it-IT" sz="1600" i="1" dirty="0"/>
              <a:t>(Rischio) Livello di Individuazione</a:t>
            </a:r>
            <a:r>
              <a:rPr lang="it-IT" sz="1600" dirty="0"/>
              <a:t>. Operazione da effettuare per ogni Ciclo Operativo al fine di determinare il Rischio di Revisione per posta di bilancio oggetto del presente Dossier/Archivio.</a:t>
            </a:r>
          </a:p>
        </p:txBody>
      </p:sp>
      <p:sp>
        <p:nvSpPr>
          <p:cNvPr id="10" name="Rettangolo 9"/>
          <p:cNvSpPr/>
          <p:nvPr/>
        </p:nvSpPr>
        <p:spPr>
          <a:xfrm>
            <a:off x="611370" y="5157192"/>
            <a:ext cx="7849252" cy="1384995"/>
          </a:xfrm>
          <a:prstGeom prst="rect">
            <a:avLst/>
          </a:prstGeom>
        </p:spPr>
        <p:txBody>
          <a:bodyPr wrap="square">
            <a:spAutoFit/>
          </a:bodyPr>
          <a:lstStyle/>
          <a:p>
            <a:pPr algn="just"/>
            <a:r>
              <a:rPr lang="it-IT" sz="1400" u="sng" dirty="0"/>
              <a:t>Pe</a:t>
            </a:r>
            <a:r>
              <a:rPr lang="it-IT" sz="1400" u="words" dirty="0"/>
              <a:t>r esempio:</a:t>
            </a:r>
            <a:r>
              <a:rPr lang="it-IT" sz="1400" dirty="0"/>
              <a:t> Se il Rischio Intrinseco è Basso (riga </a:t>
            </a:r>
            <a:r>
              <a:rPr lang="it-IT" sz="1400" b="1" dirty="0"/>
              <a:t>3</a:t>
            </a:r>
            <a:r>
              <a:rPr lang="it-IT" sz="1400" dirty="0"/>
              <a:t>) ed il Rischio di Controllo Basso (colonna </a:t>
            </a:r>
            <a:r>
              <a:rPr lang="it-IT" sz="1400" b="1" dirty="0"/>
              <a:t>C</a:t>
            </a:r>
            <a:r>
              <a:rPr lang="it-IT" sz="1400" dirty="0"/>
              <a:t>) il (Rischio) Livello di Individuazione sarà Molto Alto (facile individuazione </a:t>
            </a:r>
            <a:r>
              <a:rPr lang="it-IT" sz="1400" b="1" dirty="0"/>
              <a:t>C 3</a:t>
            </a:r>
            <a:r>
              <a:rPr lang="it-IT" sz="1400" dirty="0"/>
              <a:t>). </a:t>
            </a:r>
          </a:p>
          <a:p>
            <a:pPr algn="just"/>
            <a:r>
              <a:rPr lang="it-IT" sz="1400" dirty="0"/>
              <a:t>Risultato. Rischio di Revisione Basso - predominanza di verifiche di conformità.</a:t>
            </a:r>
          </a:p>
          <a:p>
            <a:pPr algn="just"/>
            <a:r>
              <a:rPr lang="it-IT" sz="1400" dirty="0"/>
              <a:t>Se il Rischio Intrinseco ed il Rischio di Controllo sono Alti (riga </a:t>
            </a:r>
            <a:r>
              <a:rPr lang="it-IT" sz="1400" b="1" dirty="0"/>
              <a:t>1</a:t>
            </a:r>
            <a:r>
              <a:rPr lang="it-IT" sz="1400" dirty="0"/>
              <a:t> e colonna </a:t>
            </a:r>
            <a:r>
              <a:rPr lang="it-IT" sz="1400" b="1" dirty="0"/>
              <a:t>A</a:t>
            </a:r>
            <a:r>
              <a:rPr lang="it-IT" sz="1400" dirty="0"/>
              <a:t>) il (Rischio) Livello di Individuazione sarà Molto Basso (difficile individuazione </a:t>
            </a:r>
            <a:r>
              <a:rPr lang="it-IT" sz="1400" b="1" dirty="0"/>
              <a:t>A 1</a:t>
            </a:r>
            <a:r>
              <a:rPr lang="it-IT" sz="1400" dirty="0"/>
              <a:t>).</a:t>
            </a:r>
          </a:p>
          <a:p>
            <a:pPr algn="just"/>
            <a:r>
              <a:rPr lang="it-IT" sz="1400" dirty="0"/>
              <a:t>Risultato: Rischio di Revisione Alto -  predominanza di verifiche di validità</a:t>
            </a:r>
          </a:p>
        </p:txBody>
      </p:sp>
    </p:spTree>
    <p:extLst>
      <p:ext uri="{BB962C8B-B14F-4D97-AF65-F5344CB8AC3E}">
        <p14:creationId xmlns:p14="http://schemas.microsoft.com/office/powerpoint/2010/main" val="54074113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827584" y="1844824"/>
            <a:ext cx="7467600" cy="432048"/>
          </a:xfrm>
        </p:spPr>
        <p:txBody>
          <a:bodyPr/>
          <a:lstStyle/>
          <a:p>
            <a:pPr marL="0" indent="0">
              <a:buNone/>
            </a:pPr>
            <a:r>
              <a:rPr lang="it-IT" sz="1800" b="1" dirty="0"/>
              <a:t>B)  Metodo del “Rischio residuo” IR</a:t>
            </a:r>
            <a:r>
              <a:rPr lang="it-IT" sz="1800" dirty="0"/>
              <a:t> x </a:t>
            </a:r>
            <a:r>
              <a:rPr lang="it-IT" sz="1800" b="1" dirty="0"/>
              <a:t>CR</a:t>
            </a:r>
            <a:r>
              <a:rPr lang="it-IT" sz="1800" dirty="0"/>
              <a:t> x </a:t>
            </a:r>
            <a:r>
              <a:rPr lang="it-IT" sz="1800" b="1" dirty="0"/>
              <a:t>DR = </a:t>
            </a:r>
            <a:r>
              <a:rPr lang="it-IT" sz="1800" b="1" dirty="0" smtClean="0"/>
              <a:t>AR</a:t>
            </a:r>
            <a:endParaRPr lang="it-IT" sz="1800" dirty="0"/>
          </a:p>
        </p:txBody>
      </p:sp>
      <p:sp>
        <p:nvSpPr>
          <p:cNvPr id="4" name="Segnaposto numero diapositiva 3"/>
          <p:cNvSpPr>
            <a:spLocks noGrp="1"/>
          </p:cNvSpPr>
          <p:nvPr>
            <p:ph type="sldNum" sz="quarter" idx="15"/>
          </p:nvPr>
        </p:nvSpPr>
        <p:spPr/>
        <p:txBody>
          <a:bodyPr/>
          <a:lstStyle/>
          <a:p>
            <a:fld id="{F6848207-CE41-43A6-9076-047AFBCD0A8D}" type="slidenum">
              <a:rPr lang="it-IT" smtClean="0"/>
              <a:pPr/>
              <a:t>65</a:t>
            </a:fld>
            <a:endParaRPr lang="it-IT"/>
          </a:p>
        </p:txBody>
      </p:sp>
      <p:graphicFrame>
        <p:nvGraphicFramePr>
          <p:cNvPr id="5" name="Tabella 4"/>
          <p:cNvGraphicFramePr>
            <a:graphicFrameLocks noGrp="1"/>
          </p:cNvGraphicFramePr>
          <p:nvPr>
            <p:extLst>
              <p:ext uri="{D42A27DB-BD31-4B8C-83A1-F6EECF244321}">
                <p14:modId xmlns:p14="http://schemas.microsoft.com/office/powerpoint/2010/main" val="706605283"/>
              </p:ext>
            </p:extLst>
          </p:nvPr>
        </p:nvGraphicFramePr>
        <p:xfrm>
          <a:off x="899592" y="2348880"/>
          <a:ext cx="7303662" cy="2974591"/>
        </p:xfrm>
        <a:graphic>
          <a:graphicData uri="http://schemas.openxmlformats.org/drawingml/2006/table">
            <a:tbl>
              <a:tblPr>
                <a:tableStyleId>{69CF1AB2-1976-4502-BF36-3FF5EA218861}</a:tableStyleId>
              </a:tblPr>
              <a:tblGrid>
                <a:gridCol w="1892117"/>
                <a:gridCol w="1658377"/>
                <a:gridCol w="2520851"/>
                <a:gridCol w="1232317"/>
              </a:tblGrid>
              <a:tr h="1065011">
                <a:tc>
                  <a:txBody>
                    <a:bodyPr/>
                    <a:lstStyle/>
                    <a:p>
                      <a:pPr algn="ctr">
                        <a:lnSpc>
                          <a:spcPts val="1000"/>
                        </a:lnSpc>
                        <a:spcAft>
                          <a:spcPts val="0"/>
                        </a:spcAft>
                      </a:pPr>
                      <a:r>
                        <a:rPr lang="it-IT" sz="2000" dirty="0">
                          <a:effectLst/>
                        </a:rPr>
                        <a:t> </a:t>
                      </a:r>
                      <a:endParaRPr lang="it-IT" sz="1100" dirty="0">
                        <a:effectLst/>
                      </a:endParaRPr>
                    </a:p>
                    <a:p>
                      <a:pPr algn="ctr">
                        <a:lnSpc>
                          <a:spcPts val="1000"/>
                        </a:lnSpc>
                        <a:spcAft>
                          <a:spcPts val="0"/>
                        </a:spcAft>
                      </a:pPr>
                      <a:r>
                        <a:rPr lang="it-IT" sz="2000" dirty="0">
                          <a:effectLst/>
                        </a:rPr>
                        <a:t> IR </a:t>
                      </a:r>
                      <a:endParaRPr lang="it-IT" sz="1100" dirty="0">
                        <a:effectLst/>
                      </a:endParaRPr>
                    </a:p>
                    <a:p>
                      <a:pPr algn="ctr">
                        <a:lnSpc>
                          <a:spcPts val="1000"/>
                        </a:lnSpc>
                        <a:spcAft>
                          <a:spcPts val="0"/>
                        </a:spcAft>
                      </a:pPr>
                      <a:r>
                        <a:rPr lang="it-IT" sz="1100" dirty="0">
                          <a:effectLst/>
                        </a:rPr>
                        <a:t> </a:t>
                      </a:r>
                      <a:endParaRPr lang="it-IT" sz="1100" dirty="0">
                        <a:solidFill>
                          <a:srgbClr val="000000"/>
                        </a:solidFill>
                        <a:effectLst/>
                        <a:latin typeface="Arial"/>
                        <a:ea typeface="Times New Roman"/>
                        <a:cs typeface="Arial CYR"/>
                      </a:endParaRPr>
                    </a:p>
                  </a:txBody>
                  <a:tcPr marL="68580" marR="68580" marT="0" marB="0" anchor="ctr"/>
                </a:tc>
                <a:tc>
                  <a:txBody>
                    <a:bodyPr/>
                    <a:lstStyle/>
                    <a:p>
                      <a:pPr algn="ctr">
                        <a:lnSpc>
                          <a:spcPts val="1000"/>
                        </a:lnSpc>
                        <a:spcAft>
                          <a:spcPts val="0"/>
                        </a:spcAft>
                      </a:pPr>
                      <a:r>
                        <a:rPr lang="it-IT" sz="2400" dirty="0">
                          <a:effectLst/>
                        </a:rPr>
                        <a:t> </a:t>
                      </a:r>
                      <a:endParaRPr lang="it-IT" sz="1100" dirty="0">
                        <a:effectLst/>
                      </a:endParaRPr>
                    </a:p>
                    <a:p>
                      <a:pPr algn="ctr">
                        <a:lnSpc>
                          <a:spcPts val="1000"/>
                        </a:lnSpc>
                        <a:spcAft>
                          <a:spcPts val="0"/>
                        </a:spcAft>
                      </a:pPr>
                      <a:r>
                        <a:rPr lang="it-IT" sz="2000" dirty="0">
                          <a:effectLst/>
                        </a:rPr>
                        <a:t>CR</a:t>
                      </a:r>
                      <a:endParaRPr lang="it-IT" sz="1100" dirty="0">
                        <a:effectLst/>
                      </a:endParaRPr>
                    </a:p>
                    <a:p>
                      <a:pPr algn="ctr">
                        <a:lnSpc>
                          <a:spcPts val="1000"/>
                        </a:lnSpc>
                        <a:spcAft>
                          <a:spcPts val="0"/>
                        </a:spcAft>
                      </a:pPr>
                      <a:r>
                        <a:rPr lang="it-IT" sz="1100" dirty="0">
                          <a:effectLst/>
                        </a:rPr>
                        <a:t> </a:t>
                      </a:r>
                      <a:endParaRPr lang="it-IT" sz="1100" dirty="0">
                        <a:solidFill>
                          <a:srgbClr val="000000"/>
                        </a:solidFill>
                        <a:effectLst/>
                        <a:latin typeface="Arial"/>
                        <a:ea typeface="Times New Roman"/>
                        <a:cs typeface="Arial CYR"/>
                      </a:endParaRPr>
                    </a:p>
                  </a:txBody>
                  <a:tcPr marL="68580" marR="68580" marT="0" marB="0" anchor="ctr"/>
                </a:tc>
                <a:tc>
                  <a:txBody>
                    <a:bodyPr/>
                    <a:lstStyle/>
                    <a:p>
                      <a:pPr algn="ctr">
                        <a:lnSpc>
                          <a:spcPts val="1000"/>
                        </a:lnSpc>
                        <a:spcAft>
                          <a:spcPts val="0"/>
                        </a:spcAft>
                      </a:pPr>
                      <a:r>
                        <a:rPr lang="it-IT" sz="2400" dirty="0">
                          <a:effectLst/>
                        </a:rPr>
                        <a:t> </a:t>
                      </a:r>
                      <a:endParaRPr lang="it-IT" sz="1100" dirty="0">
                        <a:effectLst/>
                      </a:endParaRPr>
                    </a:p>
                    <a:p>
                      <a:pPr algn="ctr">
                        <a:lnSpc>
                          <a:spcPts val="1000"/>
                        </a:lnSpc>
                        <a:spcAft>
                          <a:spcPts val="0"/>
                        </a:spcAft>
                      </a:pPr>
                      <a:r>
                        <a:rPr lang="it-IT" sz="2000" dirty="0">
                          <a:effectLst/>
                        </a:rPr>
                        <a:t>DR</a:t>
                      </a:r>
                      <a:endParaRPr lang="it-IT" sz="1100" dirty="0">
                        <a:solidFill>
                          <a:srgbClr val="000000"/>
                        </a:solidFill>
                        <a:effectLst/>
                        <a:latin typeface="Arial"/>
                        <a:ea typeface="Times New Roman"/>
                        <a:cs typeface="Arial CYR"/>
                      </a:endParaRPr>
                    </a:p>
                  </a:txBody>
                  <a:tcPr marL="68580" marR="68580" marT="0" marB="0" anchor="ctr"/>
                </a:tc>
                <a:tc>
                  <a:txBody>
                    <a:bodyPr/>
                    <a:lstStyle/>
                    <a:p>
                      <a:pPr algn="ctr">
                        <a:lnSpc>
                          <a:spcPct val="100000"/>
                        </a:lnSpc>
                        <a:spcAft>
                          <a:spcPts val="0"/>
                        </a:spcAft>
                      </a:pPr>
                      <a:r>
                        <a:rPr lang="it-IT" sz="2000" dirty="0">
                          <a:effectLst/>
                        </a:rPr>
                        <a:t> </a:t>
                      </a:r>
                      <a:r>
                        <a:rPr lang="it-IT" sz="2000" dirty="0" smtClean="0">
                          <a:effectLst/>
                        </a:rPr>
                        <a:t>AR</a:t>
                      </a:r>
                    </a:p>
                    <a:p>
                      <a:pPr algn="ctr">
                        <a:lnSpc>
                          <a:spcPct val="100000"/>
                        </a:lnSpc>
                        <a:spcAft>
                          <a:spcPts val="0"/>
                        </a:spcAft>
                      </a:pPr>
                      <a:r>
                        <a:rPr lang="it-IT" sz="2000" dirty="0" smtClean="0">
                          <a:effectLst/>
                        </a:rPr>
                        <a:t>AUDIT </a:t>
                      </a:r>
                    </a:p>
                    <a:p>
                      <a:pPr algn="ctr">
                        <a:lnSpc>
                          <a:spcPct val="100000"/>
                        </a:lnSpc>
                        <a:spcAft>
                          <a:spcPts val="0"/>
                        </a:spcAft>
                      </a:pPr>
                      <a:r>
                        <a:rPr lang="it-IT" sz="2000" dirty="0" smtClean="0">
                          <a:effectLst/>
                        </a:rPr>
                        <a:t>RISK</a:t>
                      </a:r>
                      <a:endParaRPr lang="it-IT" sz="1100" dirty="0">
                        <a:effectLst/>
                      </a:endParaRPr>
                    </a:p>
                  </a:txBody>
                  <a:tcPr marL="68580" marR="68580" marT="0" marB="0"/>
                </a:tc>
              </a:tr>
              <a:tr h="1213705">
                <a:tc>
                  <a:txBody>
                    <a:bodyPr/>
                    <a:lstStyle/>
                    <a:p>
                      <a:pPr algn="ctr">
                        <a:lnSpc>
                          <a:spcPts val="1000"/>
                        </a:lnSpc>
                        <a:spcAft>
                          <a:spcPts val="0"/>
                        </a:spcAft>
                      </a:pPr>
                      <a:endParaRPr lang="it-IT" sz="1400" dirty="0" smtClean="0">
                        <a:effectLst/>
                      </a:endParaRPr>
                    </a:p>
                    <a:p>
                      <a:pPr algn="ctr">
                        <a:lnSpc>
                          <a:spcPct val="100000"/>
                        </a:lnSpc>
                        <a:spcAft>
                          <a:spcPts val="0"/>
                        </a:spcAft>
                      </a:pPr>
                      <a:endParaRPr lang="it-IT" sz="1400" dirty="0" smtClean="0">
                        <a:effectLst/>
                      </a:endParaRPr>
                    </a:p>
                    <a:p>
                      <a:pPr algn="ctr">
                        <a:lnSpc>
                          <a:spcPct val="100000"/>
                        </a:lnSpc>
                        <a:spcAft>
                          <a:spcPts val="0"/>
                        </a:spcAft>
                      </a:pPr>
                      <a:r>
                        <a:rPr lang="it-IT" sz="1400" dirty="0" smtClean="0">
                          <a:effectLst/>
                        </a:rPr>
                        <a:t>Rischio </a:t>
                      </a:r>
                      <a:r>
                        <a:rPr lang="it-IT" sz="1400" dirty="0">
                          <a:effectLst/>
                        </a:rPr>
                        <a:t>Intrinseco</a:t>
                      </a:r>
                    </a:p>
                    <a:p>
                      <a:pPr algn="ctr">
                        <a:lnSpc>
                          <a:spcPct val="100000"/>
                        </a:lnSpc>
                        <a:spcAft>
                          <a:spcPts val="0"/>
                        </a:spcAft>
                      </a:pPr>
                      <a:r>
                        <a:rPr lang="it-IT" sz="1400" dirty="0">
                          <a:effectLst/>
                        </a:rPr>
                        <a:t>% di copertura - da 6.2</a:t>
                      </a:r>
                      <a:endParaRPr lang="it-IT" sz="1400" dirty="0">
                        <a:solidFill>
                          <a:srgbClr val="000000"/>
                        </a:solidFill>
                        <a:effectLst/>
                        <a:latin typeface="Arial"/>
                        <a:ea typeface="Times New Roman"/>
                        <a:cs typeface="Arial CYR"/>
                      </a:endParaRPr>
                    </a:p>
                  </a:txBody>
                  <a:tcPr marL="68580" marR="68580" marT="0" marB="0"/>
                </a:tc>
                <a:tc>
                  <a:txBody>
                    <a:bodyPr/>
                    <a:lstStyle/>
                    <a:p>
                      <a:pPr algn="ctr">
                        <a:lnSpc>
                          <a:spcPct val="100000"/>
                        </a:lnSpc>
                        <a:spcAft>
                          <a:spcPts val="0"/>
                        </a:spcAft>
                      </a:pPr>
                      <a:endParaRPr lang="it-IT" sz="1400" dirty="0" smtClean="0">
                        <a:effectLst/>
                      </a:endParaRPr>
                    </a:p>
                    <a:p>
                      <a:pPr algn="ctr">
                        <a:lnSpc>
                          <a:spcPct val="100000"/>
                        </a:lnSpc>
                        <a:spcAft>
                          <a:spcPts val="0"/>
                        </a:spcAft>
                      </a:pPr>
                      <a:r>
                        <a:rPr lang="it-IT" sz="1400" dirty="0" smtClean="0">
                          <a:effectLst/>
                        </a:rPr>
                        <a:t>Rischio </a:t>
                      </a:r>
                      <a:r>
                        <a:rPr lang="it-IT" sz="1400" dirty="0">
                          <a:effectLst/>
                        </a:rPr>
                        <a:t>di Controllo del ciclo</a:t>
                      </a:r>
                    </a:p>
                    <a:p>
                      <a:pPr algn="ctr">
                        <a:lnSpc>
                          <a:spcPct val="100000"/>
                        </a:lnSpc>
                        <a:spcAft>
                          <a:spcPts val="0"/>
                        </a:spcAft>
                      </a:pPr>
                      <a:r>
                        <a:rPr lang="it-IT" sz="1400" dirty="0">
                          <a:effectLst/>
                        </a:rPr>
                        <a:t>% di copertura</a:t>
                      </a:r>
                      <a:endParaRPr lang="it-IT" sz="1400" dirty="0">
                        <a:solidFill>
                          <a:srgbClr val="000000"/>
                        </a:solidFill>
                        <a:effectLst/>
                        <a:latin typeface="Arial"/>
                        <a:ea typeface="Times New Roman"/>
                        <a:cs typeface="Arial CYR"/>
                      </a:endParaRPr>
                    </a:p>
                  </a:txBody>
                  <a:tcPr marL="68580" marR="68580" marT="0" marB="0"/>
                </a:tc>
                <a:tc>
                  <a:txBody>
                    <a:bodyPr/>
                    <a:lstStyle/>
                    <a:p>
                      <a:pPr algn="ctr">
                        <a:lnSpc>
                          <a:spcPct val="100000"/>
                        </a:lnSpc>
                        <a:spcAft>
                          <a:spcPts val="0"/>
                        </a:spcAft>
                      </a:pPr>
                      <a:endParaRPr lang="it-IT" sz="1400" dirty="0" smtClean="0">
                        <a:effectLst/>
                      </a:endParaRPr>
                    </a:p>
                    <a:p>
                      <a:pPr algn="ctr">
                        <a:lnSpc>
                          <a:spcPct val="100000"/>
                        </a:lnSpc>
                        <a:spcAft>
                          <a:spcPts val="0"/>
                        </a:spcAft>
                      </a:pPr>
                      <a:endParaRPr lang="it-IT" sz="1400" dirty="0" smtClean="0">
                        <a:effectLst/>
                      </a:endParaRPr>
                    </a:p>
                    <a:p>
                      <a:pPr algn="ctr">
                        <a:lnSpc>
                          <a:spcPct val="100000"/>
                        </a:lnSpc>
                        <a:spcAft>
                          <a:spcPts val="0"/>
                        </a:spcAft>
                      </a:pPr>
                      <a:r>
                        <a:rPr lang="it-IT" sz="1400" dirty="0" smtClean="0">
                          <a:effectLst/>
                        </a:rPr>
                        <a:t>Rischio </a:t>
                      </a:r>
                      <a:r>
                        <a:rPr lang="it-IT" sz="1400" dirty="0">
                          <a:effectLst/>
                        </a:rPr>
                        <a:t>di Individuazione </a:t>
                      </a:r>
                    </a:p>
                    <a:p>
                      <a:pPr algn="ctr">
                        <a:lnSpc>
                          <a:spcPct val="100000"/>
                        </a:lnSpc>
                        <a:spcAft>
                          <a:spcPts val="0"/>
                        </a:spcAft>
                      </a:pPr>
                      <a:r>
                        <a:rPr lang="it-IT" sz="1400" dirty="0">
                          <a:effectLst/>
                        </a:rPr>
                        <a:t>% del rischio </a:t>
                      </a:r>
                      <a:endParaRPr lang="it-IT" sz="1400" dirty="0">
                        <a:solidFill>
                          <a:srgbClr val="000000"/>
                        </a:solidFill>
                        <a:effectLst/>
                        <a:latin typeface="Arial"/>
                        <a:ea typeface="Times New Roman"/>
                        <a:cs typeface="Arial CYR"/>
                      </a:endParaRPr>
                    </a:p>
                  </a:txBody>
                  <a:tcPr marL="68580" marR="68580" marT="0" marB="0"/>
                </a:tc>
                <a:tc rowSpan="2">
                  <a:txBody>
                    <a:bodyPr/>
                    <a:lstStyle/>
                    <a:p>
                      <a:pPr algn="ctr">
                        <a:lnSpc>
                          <a:spcPts val="1000"/>
                        </a:lnSpc>
                        <a:spcAft>
                          <a:spcPts val="0"/>
                        </a:spcAft>
                      </a:pPr>
                      <a:endParaRPr lang="it-IT" sz="1100" dirty="0">
                        <a:effectLst/>
                      </a:endParaRPr>
                    </a:p>
                    <a:p>
                      <a:pPr algn="ctr">
                        <a:lnSpc>
                          <a:spcPts val="1000"/>
                        </a:lnSpc>
                        <a:spcAft>
                          <a:spcPts val="0"/>
                        </a:spcAft>
                      </a:pPr>
                      <a:r>
                        <a:rPr lang="it-IT" sz="2000" dirty="0">
                          <a:effectLst/>
                        </a:rPr>
                        <a:t>        %</a:t>
                      </a:r>
                      <a:endParaRPr lang="it-IT" sz="1100" dirty="0">
                        <a:solidFill>
                          <a:srgbClr val="000000"/>
                        </a:solidFill>
                        <a:effectLst/>
                        <a:latin typeface="Arial"/>
                        <a:ea typeface="Times New Roman"/>
                        <a:cs typeface="Arial CYR"/>
                      </a:endParaRPr>
                    </a:p>
                  </a:txBody>
                  <a:tcPr marL="68580" marR="68580" marT="0" marB="0" anchor="ctr"/>
                </a:tc>
              </a:tr>
              <a:tr h="695875">
                <a:tc>
                  <a:txBody>
                    <a:bodyPr/>
                    <a:lstStyle/>
                    <a:p>
                      <a:pPr algn="ctr">
                        <a:lnSpc>
                          <a:spcPts val="1000"/>
                        </a:lnSpc>
                        <a:spcAft>
                          <a:spcPts val="0"/>
                        </a:spcAft>
                      </a:pPr>
                      <a:r>
                        <a:rPr lang="it-IT" sz="1400">
                          <a:effectLst/>
                        </a:rPr>
                        <a:t> </a:t>
                      </a:r>
                    </a:p>
                    <a:p>
                      <a:pPr algn="ctr">
                        <a:lnSpc>
                          <a:spcPts val="1000"/>
                        </a:lnSpc>
                        <a:spcAft>
                          <a:spcPts val="0"/>
                        </a:spcAft>
                      </a:pPr>
                      <a:r>
                        <a:rPr lang="it-IT" sz="1400">
                          <a:effectLst/>
                        </a:rPr>
                        <a:t>Da 0 a 100%</a:t>
                      </a:r>
                    </a:p>
                    <a:p>
                      <a:pPr algn="ctr">
                        <a:lnSpc>
                          <a:spcPts val="1000"/>
                        </a:lnSpc>
                        <a:spcAft>
                          <a:spcPts val="0"/>
                        </a:spcAft>
                      </a:pPr>
                      <a:r>
                        <a:rPr lang="it-IT" sz="1400">
                          <a:effectLst/>
                        </a:rPr>
                        <a:t> </a:t>
                      </a:r>
                      <a:endParaRPr lang="it-IT" sz="1400">
                        <a:solidFill>
                          <a:srgbClr val="000000"/>
                        </a:solidFill>
                        <a:effectLst/>
                        <a:latin typeface="Arial"/>
                        <a:ea typeface="Times New Roman"/>
                        <a:cs typeface="Arial CYR"/>
                      </a:endParaRPr>
                    </a:p>
                  </a:txBody>
                  <a:tcPr marL="68580" marR="68580" marT="0" marB="0"/>
                </a:tc>
                <a:tc>
                  <a:txBody>
                    <a:bodyPr/>
                    <a:lstStyle/>
                    <a:p>
                      <a:pPr algn="ctr">
                        <a:lnSpc>
                          <a:spcPts val="1000"/>
                        </a:lnSpc>
                        <a:spcAft>
                          <a:spcPts val="0"/>
                        </a:spcAft>
                      </a:pPr>
                      <a:r>
                        <a:rPr lang="it-IT" sz="1400">
                          <a:effectLst/>
                        </a:rPr>
                        <a:t> </a:t>
                      </a:r>
                    </a:p>
                    <a:p>
                      <a:pPr algn="ctr">
                        <a:lnSpc>
                          <a:spcPts val="1000"/>
                        </a:lnSpc>
                        <a:spcAft>
                          <a:spcPts val="0"/>
                        </a:spcAft>
                      </a:pPr>
                      <a:r>
                        <a:rPr lang="it-IT" sz="1400">
                          <a:effectLst/>
                        </a:rPr>
                        <a:t>Da 0 a 100%</a:t>
                      </a:r>
                      <a:endParaRPr lang="it-IT" sz="1400">
                        <a:solidFill>
                          <a:srgbClr val="000000"/>
                        </a:solidFill>
                        <a:effectLst/>
                        <a:latin typeface="Arial"/>
                        <a:ea typeface="Times New Roman"/>
                        <a:cs typeface="Arial CYR"/>
                      </a:endParaRPr>
                    </a:p>
                  </a:txBody>
                  <a:tcPr marL="68580" marR="68580" marT="0" marB="0"/>
                </a:tc>
                <a:tc>
                  <a:txBody>
                    <a:bodyPr/>
                    <a:lstStyle/>
                    <a:p>
                      <a:pPr algn="ctr">
                        <a:lnSpc>
                          <a:spcPts val="1000"/>
                        </a:lnSpc>
                        <a:spcAft>
                          <a:spcPts val="0"/>
                        </a:spcAft>
                      </a:pPr>
                      <a:r>
                        <a:rPr lang="it-IT" sz="1400" dirty="0">
                          <a:effectLst/>
                        </a:rPr>
                        <a:t> </a:t>
                      </a:r>
                    </a:p>
                    <a:p>
                      <a:pPr algn="ctr">
                        <a:lnSpc>
                          <a:spcPts val="1000"/>
                        </a:lnSpc>
                        <a:spcAft>
                          <a:spcPts val="0"/>
                        </a:spcAft>
                      </a:pPr>
                      <a:r>
                        <a:rPr lang="it-IT" sz="1400" dirty="0">
                          <a:effectLst/>
                        </a:rPr>
                        <a:t>Da 0 a 100%</a:t>
                      </a:r>
                      <a:endParaRPr lang="it-IT" sz="1400" dirty="0">
                        <a:solidFill>
                          <a:srgbClr val="000000"/>
                        </a:solidFill>
                        <a:effectLst/>
                        <a:latin typeface="Arial"/>
                        <a:ea typeface="Times New Roman"/>
                        <a:cs typeface="Arial CYR"/>
                      </a:endParaRPr>
                    </a:p>
                  </a:txBody>
                  <a:tcPr marL="68580" marR="68580" marT="0" marB="0"/>
                </a:tc>
                <a:tc vMerge="1">
                  <a:txBody>
                    <a:bodyPr/>
                    <a:lstStyle/>
                    <a:p>
                      <a:endParaRPr lang="it-IT"/>
                    </a:p>
                  </a:txBody>
                  <a:tcPr/>
                </a:tc>
              </a:tr>
            </a:tbl>
          </a:graphicData>
        </a:graphic>
      </p:graphicFrame>
      <p:sp>
        <p:nvSpPr>
          <p:cNvPr id="6" name="Rectangle 1"/>
          <p:cNvSpPr>
            <a:spLocks noChangeArrowheads="1"/>
          </p:cNvSpPr>
          <p:nvPr/>
        </p:nvSpPr>
        <p:spPr bwMode="auto">
          <a:xfrm>
            <a:off x="1055688" y="30067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30497033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Segnaposto contenuto 8"/>
          <p:cNvGraphicFramePr>
            <a:graphicFrameLocks noGrp="1"/>
          </p:cNvGraphicFramePr>
          <p:nvPr>
            <p:ph sz="quarter" idx="1"/>
            <p:extLst>
              <p:ext uri="{D42A27DB-BD31-4B8C-83A1-F6EECF244321}">
                <p14:modId xmlns:p14="http://schemas.microsoft.com/office/powerpoint/2010/main" val="341723008"/>
              </p:ext>
            </p:extLst>
          </p:nvPr>
        </p:nvGraphicFramePr>
        <p:xfrm>
          <a:off x="755576" y="2060848"/>
          <a:ext cx="7632848" cy="3744420"/>
        </p:xfrm>
        <a:graphic>
          <a:graphicData uri="http://schemas.openxmlformats.org/drawingml/2006/table">
            <a:tbl>
              <a:tblPr firstRow="1" firstCol="1" lastRow="1" lastCol="1" bandRow="1" bandCol="1">
                <a:tableStyleId>{69CF1AB2-1976-4502-BF36-3FF5EA218861}</a:tableStyleId>
              </a:tblPr>
              <a:tblGrid>
                <a:gridCol w="5229394"/>
                <a:gridCol w="405768"/>
                <a:gridCol w="1997686"/>
              </a:tblGrid>
              <a:tr h="624070">
                <a:tc gridSpan="2">
                  <a:txBody>
                    <a:bodyPr/>
                    <a:lstStyle/>
                    <a:p>
                      <a:pPr algn="ctr">
                        <a:spcBef>
                          <a:spcPts val="300"/>
                        </a:spcBef>
                        <a:spcAft>
                          <a:spcPts val="300"/>
                        </a:spcAft>
                      </a:pPr>
                      <a:r>
                        <a:rPr lang="it-IT" sz="1800" dirty="0">
                          <a:effectLst/>
                        </a:rPr>
                        <a:t> </a:t>
                      </a:r>
                      <a:r>
                        <a:rPr lang="it-IT" sz="1800" dirty="0" smtClean="0">
                          <a:effectLst/>
                        </a:rPr>
                        <a:t>Approccio</a:t>
                      </a:r>
                      <a:r>
                        <a:rPr lang="it-IT" sz="1800" baseline="0" dirty="0" smtClean="0">
                          <a:effectLst/>
                        </a:rPr>
                        <a:t> di rischio</a:t>
                      </a:r>
                      <a:endParaRPr lang="it-IT" sz="2000" dirty="0">
                        <a:effectLst/>
                        <a:latin typeface="Times New Roman"/>
                        <a:ea typeface="Times New Roman"/>
                      </a:endParaRPr>
                    </a:p>
                  </a:txBody>
                  <a:tcPr marL="68580" marR="68580" marT="0" marB="0" anchor="ctr"/>
                </a:tc>
                <a:tc hMerge="1">
                  <a:txBody>
                    <a:bodyPr/>
                    <a:lstStyle/>
                    <a:p>
                      <a:endParaRPr lang="it-IT"/>
                    </a:p>
                  </a:txBody>
                  <a:tcPr/>
                </a:tc>
                <a:tc>
                  <a:txBody>
                    <a:bodyPr/>
                    <a:lstStyle/>
                    <a:p>
                      <a:pPr>
                        <a:spcBef>
                          <a:spcPts val="300"/>
                        </a:spcBef>
                        <a:spcAft>
                          <a:spcPts val="300"/>
                        </a:spcAft>
                      </a:pPr>
                      <a:r>
                        <a:rPr lang="it-IT" sz="1800" dirty="0">
                          <a:effectLst/>
                        </a:rPr>
                        <a:t>Rischio Accettabile</a:t>
                      </a:r>
                      <a:endParaRPr lang="it-IT" sz="2000" dirty="0">
                        <a:effectLst/>
                        <a:latin typeface="Times New Roman"/>
                        <a:ea typeface="Times New Roman"/>
                      </a:endParaRPr>
                    </a:p>
                  </a:txBody>
                  <a:tcPr marL="68580" marR="68580" marT="0" marB="0" anchor="ctr"/>
                </a:tc>
              </a:tr>
              <a:tr h="624070">
                <a:tc>
                  <a:txBody>
                    <a:bodyPr/>
                    <a:lstStyle/>
                    <a:p>
                      <a:pPr>
                        <a:spcBef>
                          <a:spcPts val="300"/>
                        </a:spcBef>
                        <a:spcAft>
                          <a:spcPts val="300"/>
                        </a:spcAft>
                      </a:pPr>
                      <a:r>
                        <a:rPr lang="it-IT" sz="1600" dirty="0">
                          <a:effectLst/>
                        </a:rPr>
                        <a:t>Rischio </a:t>
                      </a:r>
                      <a:r>
                        <a:rPr lang="it-IT" sz="1600" dirty="0" smtClean="0">
                          <a:effectLst/>
                        </a:rPr>
                        <a:t>Intrinseco (% di </a:t>
                      </a:r>
                      <a:r>
                        <a:rPr lang="it-IT" sz="1600" dirty="0">
                          <a:effectLst/>
                        </a:rPr>
                        <a:t>copertura </a:t>
                      </a:r>
                      <a:r>
                        <a:rPr lang="it-IT" sz="1600" dirty="0" smtClean="0">
                          <a:effectLst/>
                        </a:rPr>
                        <a:t>della </a:t>
                      </a:r>
                      <a:r>
                        <a:rPr lang="it-IT" sz="1600" dirty="0" err="1" smtClean="0">
                          <a:effectLst/>
                        </a:rPr>
                        <a:t>Governance</a:t>
                      </a:r>
                      <a:r>
                        <a:rPr lang="it-IT" sz="1600" dirty="0">
                          <a:effectLst/>
                        </a:rPr>
                        <a:t>)</a:t>
                      </a:r>
                      <a:endParaRPr lang="it-IT" sz="1800" dirty="0">
                        <a:effectLst/>
                        <a:latin typeface="Times New Roman"/>
                        <a:ea typeface="Times New Roman"/>
                      </a:endParaRPr>
                    </a:p>
                  </a:txBody>
                  <a:tcPr marL="68580" marR="68580" marT="0" marB="0"/>
                </a:tc>
                <a:tc>
                  <a:txBody>
                    <a:bodyPr/>
                    <a:lstStyle/>
                    <a:p>
                      <a:pPr algn="ctr">
                        <a:spcBef>
                          <a:spcPts val="300"/>
                        </a:spcBef>
                        <a:spcAft>
                          <a:spcPts val="300"/>
                        </a:spcAft>
                      </a:pPr>
                      <a:r>
                        <a:rPr lang="it-IT" sz="1600">
                          <a:effectLst/>
                        </a:rPr>
                        <a:t>IR</a:t>
                      </a:r>
                      <a:endParaRPr lang="it-IT" sz="1800">
                        <a:effectLst/>
                        <a:latin typeface="Times New Roman"/>
                        <a:ea typeface="Times New Roman"/>
                      </a:endParaRPr>
                    </a:p>
                  </a:txBody>
                  <a:tcPr marL="68580" marR="68580" marT="0" marB="0"/>
                </a:tc>
                <a:tc>
                  <a:txBody>
                    <a:bodyPr/>
                    <a:lstStyle/>
                    <a:p>
                      <a:pPr>
                        <a:spcBef>
                          <a:spcPts val="300"/>
                        </a:spcBef>
                        <a:spcAft>
                          <a:spcPts val="300"/>
                        </a:spcAft>
                      </a:pPr>
                      <a:r>
                        <a:rPr lang="it-IT" sz="1600" dirty="0">
                          <a:effectLst/>
                        </a:rPr>
                        <a:t>    </a:t>
                      </a:r>
                      <a:r>
                        <a:rPr lang="it-IT" sz="1600" dirty="0" smtClean="0">
                          <a:effectLst/>
                        </a:rPr>
                        <a:t>Da</a:t>
                      </a:r>
                      <a:r>
                        <a:rPr lang="it-IT" sz="1600" baseline="0" dirty="0" smtClean="0">
                          <a:effectLst/>
                        </a:rPr>
                        <a:t> </a:t>
                      </a:r>
                      <a:r>
                        <a:rPr lang="it-IT" sz="1600" dirty="0" smtClean="0">
                          <a:effectLst/>
                        </a:rPr>
                        <a:t>0 a  </a:t>
                      </a:r>
                      <a:r>
                        <a:rPr lang="it-IT" sz="1600" dirty="0">
                          <a:effectLst/>
                        </a:rPr>
                        <a:t>+ 100 %</a:t>
                      </a:r>
                      <a:endParaRPr lang="it-IT" sz="1800" dirty="0">
                        <a:effectLst/>
                        <a:latin typeface="Times New Roman"/>
                        <a:ea typeface="Times New Roman"/>
                      </a:endParaRPr>
                    </a:p>
                  </a:txBody>
                  <a:tcPr marL="68580" marR="68580" marT="0" marB="0"/>
                </a:tc>
              </a:tr>
              <a:tr h="624070">
                <a:tc>
                  <a:txBody>
                    <a:bodyPr/>
                    <a:lstStyle/>
                    <a:p>
                      <a:pPr>
                        <a:spcBef>
                          <a:spcPts val="300"/>
                        </a:spcBef>
                        <a:spcAft>
                          <a:spcPts val="300"/>
                        </a:spcAft>
                      </a:pPr>
                      <a:r>
                        <a:rPr lang="it-IT" sz="1600" dirty="0">
                          <a:effectLst/>
                        </a:rPr>
                        <a:t>Rischio di Controllo </a:t>
                      </a:r>
                      <a:r>
                        <a:rPr lang="it-IT" sz="1600" dirty="0" smtClean="0">
                          <a:effectLst/>
                        </a:rPr>
                        <a:t>(% </a:t>
                      </a:r>
                      <a:r>
                        <a:rPr lang="it-IT" sz="1600" dirty="0">
                          <a:effectLst/>
                        </a:rPr>
                        <a:t>di copertura delle Unità Operative)</a:t>
                      </a:r>
                      <a:endParaRPr lang="it-IT" sz="1800" dirty="0">
                        <a:effectLst/>
                        <a:latin typeface="Times New Roman"/>
                        <a:ea typeface="Times New Roman"/>
                      </a:endParaRPr>
                    </a:p>
                  </a:txBody>
                  <a:tcPr marL="68580" marR="68580" marT="0" marB="0"/>
                </a:tc>
                <a:tc>
                  <a:txBody>
                    <a:bodyPr/>
                    <a:lstStyle/>
                    <a:p>
                      <a:pPr>
                        <a:spcBef>
                          <a:spcPts val="300"/>
                        </a:spcBef>
                        <a:spcAft>
                          <a:spcPts val="300"/>
                        </a:spcAft>
                      </a:pPr>
                      <a:r>
                        <a:rPr lang="it-IT" sz="1600">
                          <a:effectLst/>
                        </a:rPr>
                        <a:t>CR</a:t>
                      </a:r>
                      <a:endParaRPr lang="it-IT" sz="1800">
                        <a:effectLst/>
                        <a:latin typeface="Times New Roman"/>
                        <a:ea typeface="Times New Roman"/>
                      </a:endParaRPr>
                    </a:p>
                  </a:txBody>
                  <a:tcPr marL="68580" marR="68580" marT="0" marB="0"/>
                </a:tc>
                <a:tc>
                  <a:txBody>
                    <a:bodyPr/>
                    <a:lstStyle/>
                    <a:p>
                      <a:pPr>
                        <a:spcBef>
                          <a:spcPts val="300"/>
                        </a:spcBef>
                        <a:spcAft>
                          <a:spcPts val="300"/>
                        </a:spcAft>
                      </a:pPr>
                      <a:r>
                        <a:rPr lang="it-IT" sz="1600" dirty="0">
                          <a:effectLst/>
                        </a:rPr>
                        <a:t>    Da </a:t>
                      </a:r>
                      <a:r>
                        <a:rPr lang="it-IT" sz="1600" dirty="0" smtClean="0">
                          <a:effectLst/>
                        </a:rPr>
                        <a:t>0 a   </a:t>
                      </a:r>
                      <a:r>
                        <a:rPr lang="it-IT" sz="1600" dirty="0">
                          <a:effectLst/>
                        </a:rPr>
                        <a:t>+ 100 %</a:t>
                      </a:r>
                      <a:endParaRPr lang="it-IT" sz="1800" dirty="0">
                        <a:effectLst/>
                        <a:latin typeface="Times New Roman"/>
                        <a:ea typeface="Times New Roman"/>
                      </a:endParaRPr>
                    </a:p>
                  </a:txBody>
                  <a:tcPr marL="68580" marR="68580" marT="0" marB="0"/>
                </a:tc>
              </a:tr>
              <a:tr h="624070">
                <a:tc>
                  <a:txBody>
                    <a:bodyPr/>
                    <a:lstStyle/>
                    <a:p>
                      <a:pPr>
                        <a:spcBef>
                          <a:spcPts val="300"/>
                        </a:spcBef>
                        <a:spcAft>
                          <a:spcPts val="300"/>
                        </a:spcAft>
                      </a:pPr>
                      <a:r>
                        <a:rPr lang="it-IT" sz="1600" dirty="0">
                          <a:effectLst/>
                        </a:rPr>
                        <a:t>(Rischio) Livello di Individuazione </a:t>
                      </a:r>
                      <a:r>
                        <a:rPr lang="it-IT" sz="1600" dirty="0" smtClean="0">
                          <a:effectLst/>
                        </a:rPr>
                        <a:t>(% di</a:t>
                      </a:r>
                      <a:r>
                        <a:rPr lang="it-IT" sz="1600" baseline="0" dirty="0" smtClean="0">
                          <a:effectLst/>
                        </a:rPr>
                        <a:t> </a:t>
                      </a:r>
                      <a:r>
                        <a:rPr lang="it-IT" sz="1600" dirty="0" smtClean="0">
                          <a:effectLst/>
                        </a:rPr>
                        <a:t>Rischio </a:t>
                      </a:r>
                      <a:r>
                        <a:rPr lang="it-IT" sz="1600" dirty="0">
                          <a:effectLst/>
                        </a:rPr>
                        <a:t>del Revisore Legale)</a:t>
                      </a:r>
                      <a:endParaRPr lang="it-IT" sz="1800" dirty="0">
                        <a:effectLst/>
                        <a:latin typeface="Times New Roman"/>
                        <a:ea typeface="Times New Roman"/>
                      </a:endParaRPr>
                    </a:p>
                  </a:txBody>
                  <a:tcPr marL="68580" marR="68580" marT="0" marB="0"/>
                </a:tc>
                <a:tc>
                  <a:txBody>
                    <a:bodyPr/>
                    <a:lstStyle/>
                    <a:p>
                      <a:pPr>
                        <a:spcBef>
                          <a:spcPts val="300"/>
                        </a:spcBef>
                        <a:spcAft>
                          <a:spcPts val="300"/>
                        </a:spcAft>
                      </a:pPr>
                      <a:r>
                        <a:rPr lang="it-IT" sz="1600">
                          <a:effectLst/>
                        </a:rPr>
                        <a:t>DR</a:t>
                      </a:r>
                      <a:endParaRPr lang="it-IT" sz="1800">
                        <a:effectLst/>
                        <a:latin typeface="Times New Roman"/>
                        <a:ea typeface="Times New Roman"/>
                      </a:endParaRPr>
                    </a:p>
                  </a:txBody>
                  <a:tcPr marL="68580" marR="68580" marT="0" marB="0"/>
                </a:tc>
                <a:tc>
                  <a:txBody>
                    <a:bodyPr/>
                    <a:lstStyle/>
                    <a:p>
                      <a:pPr>
                        <a:spcBef>
                          <a:spcPts val="300"/>
                        </a:spcBef>
                        <a:spcAft>
                          <a:spcPts val="300"/>
                        </a:spcAft>
                      </a:pPr>
                      <a:r>
                        <a:rPr lang="it-IT" sz="1600" dirty="0">
                          <a:effectLst/>
                        </a:rPr>
                        <a:t>    </a:t>
                      </a:r>
                      <a:r>
                        <a:rPr lang="it-IT" sz="1600" dirty="0" smtClean="0">
                          <a:effectLst/>
                        </a:rPr>
                        <a:t>Da 0 a   </a:t>
                      </a:r>
                      <a:r>
                        <a:rPr lang="it-IT" sz="1600" dirty="0">
                          <a:effectLst/>
                        </a:rPr>
                        <a:t>+ 100 %</a:t>
                      </a:r>
                      <a:endParaRPr lang="it-IT" sz="1800" dirty="0">
                        <a:effectLst/>
                        <a:latin typeface="Times New Roman"/>
                        <a:ea typeface="Times New Roman"/>
                      </a:endParaRPr>
                    </a:p>
                  </a:txBody>
                  <a:tcPr marL="68580" marR="68580" marT="0" marB="0"/>
                </a:tc>
              </a:tr>
              <a:tr h="624070">
                <a:tc gridSpan="2">
                  <a:txBody>
                    <a:bodyPr/>
                    <a:lstStyle/>
                    <a:p>
                      <a:pPr>
                        <a:spcBef>
                          <a:spcPts val="300"/>
                        </a:spcBef>
                        <a:spcAft>
                          <a:spcPts val="300"/>
                        </a:spcAft>
                      </a:pPr>
                      <a:r>
                        <a:rPr lang="en-GB" sz="1600" dirty="0">
                          <a:effectLst/>
                        </a:rPr>
                        <a:t>                                        IR x CR x DR =AR</a:t>
                      </a:r>
                      <a:endParaRPr lang="it-IT" sz="1800" dirty="0">
                        <a:effectLst/>
                        <a:latin typeface="Times New Roman"/>
                        <a:ea typeface="Times New Roman"/>
                      </a:endParaRPr>
                    </a:p>
                  </a:txBody>
                  <a:tcPr marL="68580" marR="68580" marT="0" marB="0" anchor="ctr"/>
                </a:tc>
                <a:tc hMerge="1">
                  <a:txBody>
                    <a:bodyPr/>
                    <a:lstStyle/>
                    <a:p>
                      <a:endParaRPr lang="it-IT"/>
                    </a:p>
                  </a:txBody>
                  <a:tcPr/>
                </a:tc>
                <a:tc>
                  <a:txBody>
                    <a:bodyPr/>
                    <a:lstStyle/>
                    <a:p>
                      <a:pPr>
                        <a:spcBef>
                          <a:spcPts val="300"/>
                        </a:spcBef>
                        <a:spcAft>
                          <a:spcPts val="300"/>
                        </a:spcAft>
                      </a:pPr>
                      <a:r>
                        <a:rPr lang="en-GB" sz="1500" dirty="0" smtClean="0">
                          <a:effectLst/>
                        </a:rPr>
                        <a:t>IR </a:t>
                      </a:r>
                      <a:r>
                        <a:rPr lang="en-GB" sz="1500" dirty="0">
                          <a:effectLst/>
                        </a:rPr>
                        <a:t>x CR x DR =AR</a:t>
                      </a:r>
                      <a:endParaRPr lang="it-IT" sz="1500" dirty="0">
                        <a:effectLst/>
                        <a:latin typeface="Times New Roman"/>
                        <a:ea typeface="Times New Roman"/>
                      </a:endParaRPr>
                    </a:p>
                  </a:txBody>
                  <a:tcPr marL="68580" marR="68580" marT="0" marB="0" anchor="ctr"/>
                </a:tc>
              </a:tr>
              <a:tr h="624070">
                <a:tc>
                  <a:txBody>
                    <a:bodyPr/>
                    <a:lstStyle/>
                    <a:p>
                      <a:pPr>
                        <a:spcBef>
                          <a:spcPts val="300"/>
                        </a:spcBef>
                        <a:spcAft>
                          <a:spcPts val="300"/>
                        </a:spcAft>
                      </a:pPr>
                      <a:r>
                        <a:rPr lang="it-IT" sz="1600" dirty="0">
                          <a:effectLst/>
                        </a:rPr>
                        <a:t>Rischio di Revisione Residuo (deve essere valutato come accettabile)</a:t>
                      </a:r>
                      <a:endParaRPr lang="it-IT" sz="1800" dirty="0">
                        <a:effectLst/>
                        <a:latin typeface="Times New Roman"/>
                        <a:ea typeface="Times New Roman"/>
                      </a:endParaRPr>
                    </a:p>
                  </a:txBody>
                  <a:tcPr marL="68580" marR="68580" marT="0" marB="0"/>
                </a:tc>
                <a:tc>
                  <a:txBody>
                    <a:bodyPr/>
                    <a:lstStyle/>
                    <a:p>
                      <a:pPr>
                        <a:spcBef>
                          <a:spcPts val="300"/>
                        </a:spcBef>
                        <a:spcAft>
                          <a:spcPts val="300"/>
                        </a:spcAft>
                      </a:pPr>
                      <a:r>
                        <a:rPr lang="it-IT" sz="1600">
                          <a:effectLst/>
                        </a:rPr>
                        <a:t>AR</a:t>
                      </a:r>
                      <a:endParaRPr lang="it-IT" sz="1800">
                        <a:effectLst/>
                        <a:latin typeface="Times New Roman"/>
                        <a:ea typeface="Times New Roman"/>
                      </a:endParaRPr>
                    </a:p>
                  </a:txBody>
                  <a:tcPr marL="68580" marR="68580" marT="0" marB="0"/>
                </a:tc>
                <a:tc>
                  <a:txBody>
                    <a:bodyPr/>
                    <a:lstStyle/>
                    <a:p>
                      <a:pPr>
                        <a:spcBef>
                          <a:spcPts val="300"/>
                        </a:spcBef>
                        <a:spcAft>
                          <a:spcPts val="300"/>
                        </a:spcAft>
                      </a:pPr>
                      <a:r>
                        <a:rPr lang="it-IT" sz="1600" dirty="0">
                          <a:effectLst/>
                        </a:rPr>
                        <a:t>  Da </a:t>
                      </a:r>
                      <a:r>
                        <a:rPr lang="it-IT" sz="1600" dirty="0" smtClean="0">
                          <a:effectLst/>
                        </a:rPr>
                        <a:t>0 a   </a:t>
                      </a:r>
                      <a:r>
                        <a:rPr lang="it-IT" sz="1600" dirty="0">
                          <a:effectLst/>
                        </a:rPr>
                        <a:t>- 1/-10% </a:t>
                      </a:r>
                      <a:endParaRPr lang="it-IT" sz="1800" dirty="0">
                        <a:effectLst/>
                        <a:latin typeface="Times New Roman"/>
                        <a:ea typeface="Times New Roman"/>
                      </a:endParaRPr>
                    </a:p>
                  </a:txBody>
                  <a:tcPr marL="68580" marR="68580" marT="0" marB="0"/>
                </a:tc>
              </a:tr>
            </a:tbl>
          </a:graphicData>
        </a:graphic>
      </p:graphicFrame>
      <p:sp>
        <p:nvSpPr>
          <p:cNvPr id="4" name="Segnaposto numero diapositiva 3"/>
          <p:cNvSpPr>
            <a:spLocks noGrp="1"/>
          </p:cNvSpPr>
          <p:nvPr>
            <p:ph type="sldNum" sz="quarter" idx="15"/>
          </p:nvPr>
        </p:nvSpPr>
        <p:spPr/>
        <p:txBody>
          <a:bodyPr/>
          <a:lstStyle/>
          <a:p>
            <a:fld id="{F6848207-CE41-43A6-9076-047AFBCD0A8D}" type="slidenum">
              <a:rPr lang="it-IT" smtClean="0"/>
              <a:pPr/>
              <a:t>66</a:t>
            </a:fld>
            <a:endParaRPr lang="it-IT"/>
          </a:p>
        </p:txBody>
      </p:sp>
      <p:sp>
        <p:nvSpPr>
          <p:cNvPr id="10" name="Rectangle 4"/>
          <p:cNvSpPr>
            <a:spLocks noChangeArrowheads="1"/>
          </p:cNvSpPr>
          <p:nvPr/>
        </p:nvSpPr>
        <p:spPr bwMode="auto">
          <a:xfrm>
            <a:off x="1001713" y="32829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0" i="0" u="none" strike="noStrike" cap="none" normalizeH="0" baseline="0" smtClean="0">
                <a:ln>
                  <a:noFill/>
                </a:ln>
                <a:solidFill>
                  <a:schemeClr val="tx1"/>
                </a:solidFill>
                <a:effectLst/>
                <a:latin typeface="Arial" pitchFamily="34" charset="0"/>
                <a:cs typeface="Arial" pitchFamily="34" charset="0"/>
              </a:rPr>
              <a:t/>
            </a:r>
            <a:br>
              <a:rPr kumimoji="0" lang="it-IT" altLang="it-IT" sz="1800" b="0" i="0" u="none" strike="noStrike" cap="none" normalizeH="0" baseline="0" smtClean="0">
                <a:ln>
                  <a:noFill/>
                </a:ln>
                <a:solidFill>
                  <a:schemeClr val="tx1"/>
                </a:solidFill>
                <a:effectLst/>
                <a:latin typeface="Arial" pitchFamily="34" charset="0"/>
                <a:cs typeface="Arial" pitchFamily="34" charset="0"/>
              </a:rPr>
            </a:br>
            <a:endParaRPr kumimoji="0" lang="it-IT" alt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ttangolo 12"/>
          <p:cNvSpPr/>
          <p:nvPr/>
        </p:nvSpPr>
        <p:spPr>
          <a:xfrm>
            <a:off x="755576" y="1412776"/>
            <a:ext cx="7632848" cy="646331"/>
          </a:xfrm>
          <a:prstGeom prst="rect">
            <a:avLst/>
          </a:prstGeom>
        </p:spPr>
        <p:txBody>
          <a:bodyPr wrap="square">
            <a:spAutoFit/>
          </a:bodyPr>
          <a:lstStyle/>
          <a:p>
            <a:r>
              <a:rPr lang="it-IT" b="1" dirty="0"/>
              <a:t>Valutazione finale del Rischio di Revisione Accettabile come rischio residuo</a:t>
            </a:r>
            <a:endParaRPr lang="it-IT" dirty="0"/>
          </a:p>
        </p:txBody>
      </p:sp>
    </p:spTree>
    <p:extLst>
      <p:ext uri="{BB962C8B-B14F-4D97-AF65-F5344CB8AC3E}">
        <p14:creationId xmlns:p14="http://schemas.microsoft.com/office/powerpoint/2010/main" val="31189732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egnaposto contenuto 5"/>
          <p:cNvGraphicFramePr>
            <a:graphicFrameLocks noGrp="1"/>
          </p:cNvGraphicFramePr>
          <p:nvPr>
            <p:ph sz="quarter" idx="1"/>
            <p:extLst>
              <p:ext uri="{D42A27DB-BD31-4B8C-83A1-F6EECF244321}">
                <p14:modId xmlns:p14="http://schemas.microsoft.com/office/powerpoint/2010/main" val="2215895437"/>
              </p:ext>
            </p:extLst>
          </p:nvPr>
        </p:nvGraphicFramePr>
        <p:xfrm>
          <a:off x="751251" y="973005"/>
          <a:ext cx="7512789" cy="5385274"/>
        </p:xfrm>
        <a:graphic>
          <a:graphicData uri="http://schemas.openxmlformats.org/drawingml/2006/table">
            <a:tbl>
              <a:tblPr>
                <a:tableStyleId>{69CF1AB2-1976-4502-BF36-3FF5EA218861}</a:tableStyleId>
              </a:tblPr>
              <a:tblGrid>
                <a:gridCol w="425538"/>
                <a:gridCol w="2538223"/>
                <a:gridCol w="896021"/>
                <a:gridCol w="1009083"/>
                <a:gridCol w="1249546"/>
                <a:gridCol w="1263077"/>
                <a:gridCol w="131301"/>
              </a:tblGrid>
              <a:tr h="504056">
                <a:tc gridSpan="7">
                  <a:txBody>
                    <a:bodyPr/>
                    <a:lstStyle/>
                    <a:p>
                      <a:pPr algn="ctr">
                        <a:spcAft>
                          <a:spcPts val="1800"/>
                        </a:spcAft>
                      </a:pPr>
                      <a:r>
                        <a:rPr lang="it-IT" sz="1400" dirty="0">
                          <a:effectLst/>
                        </a:rPr>
                        <a:t>Nome Azienda </a:t>
                      </a:r>
                      <a:r>
                        <a:rPr lang="it-IT" sz="1400" dirty="0" smtClean="0">
                          <a:effectLst/>
                        </a:rPr>
                        <a:t>__________________________________</a:t>
                      </a:r>
                      <a:r>
                        <a:rPr lang="it-IT" sz="1400" dirty="0">
                          <a:effectLst/>
                        </a:rPr>
                        <a:t> </a:t>
                      </a:r>
                      <a:endParaRPr lang="it-IT" sz="1800" dirty="0">
                        <a:effectLst/>
                      </a:endParaRPr>
                    </a:p>
                    <a:p>
                      <a:pPr algn="ctr">
                        <a:spcBef>
                          <a:spcPts val="300"/>
                        </a:spcBef>
                        <a:spcAft>
                          <a:spcPts val="0"/>
                        </a:spcAft>
                      </a:pPr>
                      <a:r>
                        <a:rPr lang="it-IT" sz="1400" dirty="0">
                          <a:effectLst/>
                        </a:rPr>
                        <a:t>Esercizio </a:t>
                      </a:r>
                      <a:r>
                        <a:rPr lang="it-IT" sz="1400" dirty="0" smtClean="0">
                          <a:effectLst/>
                        </a:rPr>
                        <a:t>20__</a:t>
                      </a:r>
                      <a:endParaRPr lang="it-IT" sz="1800" dirty="0">
                        <a:effectLst/>
                        <a:latin typeface="Arial"/>
                        <a:ea typeface="Times New Roman"/>
                      </a:endParaRPr>
                    </a:p>
                  </a:txBody>
                  <a:tcPr marL="68580" marR="68580" marT="0" marB="0" anchor="ct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r>
              <a:tr h="779500">
                <a:tc gridSpan="2">
                  <a:txBody>
                    <a:bodyPr/>
                    <a:lstStyle/>
                    <a:p>
                      <a:pPr algn="ctr">
                        <a:spcBef>
                          <a:spcPts val="300"/>
                        </a:spcBef>
                        <a:spcAft>
                          <a:spcPts val="300"/>
                        </a:spcAft>
                      </a:pPr>
                      <a:r>
                        <a:rPr lang="it-IT" sz="1400" dirty="0">
                          <a:effectLst/>
                        </a:rPr>
                        <a:t>Descrizione</a:t>
                      </a:r>
                      <a:endParaRPr lang="it-IT" sz="1800" dirty="0">
                        <a:effectLst/>
                        <a:latin typeface="Arial"/>
                        <a:ea typeface="Times New Roman"/>
                      </a:endParaRPr>
                    </a:p>
                  </a:txBody>
                  <a:tcPr marL="68580" marR="68580" marT="0" marB="0" anchor="ctr"/>
                </a:tc>
                <a:tc hMerge="1">
                  <a:txBody>
                    <a:bodyPr/>
                    <a:lstStyle/>
                    <a:p>
                      <a:endParaRPr lang="it-IT"/>
                    </a:p>
                  </a:txBody>
                  <a:tcPr/>
                </a:tc>
                <a:tc>
                  <a:txBody>
                    <a:bodyPr/>
                    <a:lstStyle/>
                    <a:p>
                      <a:pPr algn="ctr">
                        <a:spcBef>
                          <a:spcPts val="300"/>
                        </a:spcBef>
                        <a:spcAft>
                          <a:spcPts val="300"/>
                        </a:spcAft>
                      </a:pPr>
                      <a:r>
                        <a:rPr lang="it-IT" sz="1400">
                          <a:effectLst/>
                        </a:rPr>
                        <a:t>Anno 20..</a:t>
                      </a:r>
                      <a:endParaRPr lang="it-IT" sz="1800">
                        <a:effectLst/>
                      </a:endParaRPr>
                    </a:p>
                    <a:p>
                      <a:pPr algn="ctr">
                        <a:spcBef>
                          <a:spcPts val="300"/>
                        </a:spcBef>
                        <a:spcAft>
                          <a:spcPts val="300"/>
                        </a:spcAft>
                      </a:pPr>
                      <a:r>
                        <a:rPr lang="it-IT" sz="1400">
                          <a:effectLst/>
                        </a:rPr>
                        <a:t>Prima preparazione_</a:t>
                      </a:r>
                      <a:endParaRPr lang="it-IT" sz="1800">
                        <a:effectLst/>
                        <a:latin typeface="Arial"/>
                        <a:ea typeface="Times New Roman"/>
                      </a:endParaRPr>
                    </a:p>
                  </a:txBody>
                  <a:tcPr marL="68580" marR="68580" marT="0" marB="0" anchor="ctr"/>
                </a:tc>
                <a:tc>
                  <a:txBody>
                    <a:bodyPr/>
                    <a:lstStyle/>
                    <a:p>
                      <a:pPr algn="ctr">
                        <a:spcBef>
                          <a:spcPts val="300"/>
                        </a:spcBef>
                        <a:spcAft>
                          <a:spcPts val="300"/>
                        </a:spcAft>
                      </a:pPr>
                      <a:r>
                        <a:rPr lang="it-IT" sz="1400" dirty="0">
                          <a:effectLst/>
                        </a:rPr>
                        <a:t>Anno 20.._</a:t>
                      </a:r>
                      <a:endParaRPr lang="it-IT" sz="1800" dirty="0">
                        <a:effectLst/>
                      </a:endParaRPr>
                    </a:p>
                    <a:p>
                      <a:pPr algn="ctr">
                        <a:spcBef>
                          <a:spcPts val="300"/>
                        </a:spcBef>
                        <a:spcAft>
                          <a:spcPts val="300"/>
                        </a:spcAft>
                      </a:pPr>
                      <a:r>
                        <a:rPr lang="it-IT" sz="1400" dirty="0">
                          <a:effectLst/>
                        </a:rPr>
                        <a:t>Aggiornamento</a:t>
                      </a:r>
                      <a:endParaRPr lang="it-IT" sz="1800" dirty="0">
                        <a:effectLst/>
                        <a:latin typeface="Arial"/>
                        <a:ea typeface="Times New Roman"/>
                      </a:endParaRPr>
                    </a:p>
                  </a:txBody>
                  <a:tcPr marL="68580" marR="68580" marT="0" marB="0" anchor="ctr"/>
                </a:tc>
                <a:tc>
                  <a:txBody>
                    <a:bodyPr/>
                    <a:lstStyle/>
                    <a:p>
                      <a:pPr algn="ctr">
                        <a:spcBef>
                          <a:spcPts val="300"/>
                        </a:spcBef>
                        <a:spcAft>
                          <a:spcPts val="300"/>
                        </a:spcAft>
                      </a:pPr>
                      <a:r>
                        <a:rPr lang="it-IT" sz="1400">
                          <a:effectLst/>
                        </a:rPr>
                        <a:t>Anno 20.._</a:t>
                      </a:r>
                      <a:endParaRPr lang="it-IT" sz="1800">
                        <a:effectLst/>
                      </a:endParaRPr>
                    </a:p>
                    <a:p>
                      <a:pPr algn="ctr">
                        <a:spcBef>
                          <a:spcPts val="300"/>
                        </a:spcBef>
                        <a:spcAft>
                          <a:spcPts val="300"/>
                        </a:spcAft>
                      </a:pPr>
                      <a:r>
                        <a:rPr lang="it-IT" sz="1400">
                          <a:effectLst/>
                        </a:rPr>
                        <a:t>Aggiornamento</a:t>
                      </a:r>
                      <a:endParaRPr lang="it-IT" sz="1800">
                        <a:effectLst/>
                        <a:latin typeface="Arial"/>
                        <a:ea typeface="Times New Roman"/>
                      </a:endParaRPr>
                    </a:p>
                  </a:txBody>
                  <a:tcPr marL="68580" marR="68580" marT="0" marB="0" anchor="ctr"/>
                </a:tc>
                <a:tc>
                  <a:txBody>
                    <a:bodyPr/>
                    <a:lstStyle/>
                    <a:p>
                      <a:pPr algn="ctr">
                        <a:spcBef>
                          <a:spcPts val="300"/>
                        </a:spcBef>
                        <a:spcAft>
                          <a:spcPts val="300"/>
                        </a:spcAft>
                      </a:pPr>
                      <a:r>
                        <a:rPr lang="it-IT" sz="1400" dirty="0">
                          <a:effectLst/>
                        </a:rPr>
                        <a:t>Anno 20.._</a:t>
                      </a:r>
                      <a:endParaRPr lang="it-IT" sz="1800" dirty="0">
                        <a:effectLst/>
                      </a:endParaRPr>
                    </a:p>
                    <a:p>
                      <a:pPr algn="ctr">
                        <a:spcBef>
                          <a:spcPts val="300"/>
                        </a:spcBef>
                        <a:spcAft>
                          <a:spcPts val="300"/>
                        </a:spcAft>
                      </a:pPr>
                      <a:r>
                        <a:rPr lang="it-IT" sz="1400" dirty="0">
                          <a:effectLst/>
                        </a:rPr>
                        <a:t>Aggiornamento</a:t>
                      </a:r>
                      <a:endParaRPr lang="it-IT" sz="1800" dirty="0">
                        <a:effectLst/>
                        <a:latin typeface="Arial"/>
                        <a:ea typeface="Times New Roman"/>
                      </a:endParaRPr>
                    </a:p>
                  </a:txBody>
                  <a:tcPr marL="68580" marR="68580" marT="0" marB="0" anchor="ctr"/>
                </a:tc>
                <a:tc>
                  <a:txBody>
                    <a:bodyPr/>
                    <a:lstStyle/>
                    <a:p>
                      <a:pPr>
                        <a:spcAft>
                          <a:spcPts val="0"/>
                        </a:spcAft>
                      </a:pPr>
                      <a:r>
                        <a:rPr lang="it-IT" sz="1400" dirty="0">
                          <a:effectLst/>
                        </a:rPr>
                        <a:t> </a:t>
                      </a:r>
                      <a:endParaRPr lang="it-IT" sz="1400" dirty="0">
                        <a:effectLst/>
                        <a:latin typeface="Times New Roman"/>
                        <a:ea typeface="Times New Roman"/>
                      </a:endParaRPr>
                    </a:p>
                  </a:txBody>
                  <a:tcPr marL="0" marR="0" marT="0" marB="0" anchor="ctr"/>
                </a:tc>
              </a:tr>
              <a:tr h="232192">
                <a:tc gridSpan="2">
                  <a:txBody>
                    <a:bodyPr/>
                    <a:lstStyle/>
                    <a:p>
                      <a:pPr algn="ctr">
                        <a:spcBef>
                          <a:spcPts val="400"/>
                        </a:spcBef>
                        <a:spcAft>
                          <a:spcPts val="400"/>
                        </a:spcAft>
                      </a:pPr>
                      <a:r>
                        <a:rPr lang="it-IT" sz="1800">
                          <a:effectLst/>
                        </a:rPr>
                        <a:t> </a:t>
                      </a:r>
                      <a:endParaRPr lang="it-IT" sz="1800">
                        <a:effectLst/>
                        <a:latin typeface="Arial"/>
                        <a:ea typeface="Times New Roman"/>
                      </a:endParaRPr>
                    </a:p>
                  </a:txBody>
                  <a:tcPr marL="68580" marR="68580" marT="0" marB="0" anchor="ctr"/>
                </a:tc>
                <a:tc hMerge="1">
                  <a:txBody>
                    <a:bodyPr/>
                    <a:lstStyle/>
                    <a:p>
                      <a:endParaRPr lang="it-IT"/>
                    </a:p>
                  </a:txBody>
                  <a:tcPr/>
                </a:tc>
                <a:tc>
                  <a:txBody>
                    <a:bodyPr/>
                    <a:lstStyle/>
                    <a:p>
                      <a:pPr algn="ctr">
                        <a:spcBef>
                          <a:spcPts val="400"/>
                        </a:spcBef>
                        <a:spcAft>
                          <a:spcPts val="400"/>
                        </a:spcAft>
                      </a:pPr>
                      <a:r>
                        <a:rPr lang="it-IT" sz="1400">
                          <a:effectLst/>
                        </a:rPr>
                        <a:t>Data + Sigla</a:t>
                      </a:r>
                      <a:endParaRPr lang="it-IT" sz="1800">
                        <a:effectLst/>
                        <a:latin typeface="Arial"/>
                        <a:ea typeface="Times New Roman"/>
                      </a:endParaRPr>
                    </a:p>
                  </a:txBody>
                  <a:tcPr marL="68580" marR="68580" marT="0" marB="0" anchor="ctr"/>
                </a:tc>
                <a:tc>
                  <a:txBody>
                    <a:bodyPr/>
                    <a:lstStyle/>
                    <a:p>
                      <a:pPr algn="ctr">
                        <a:spcBef>
                          <a:spcPts val="400"/>
                        </a:spcBef>
                        <a:spcAft>
                          <a:spcPts val="400"/>
                        </a:spcAft>
                      </a:pPr>
                      <a:r>
                        <a:rPr lang="it-IT" sz="1400" dirty="0">
                          <a:effectLst/>
                        </a:rPr>
                        <a:t>Data + Sigla</a:t>
                      </a:r>
                      <a:endParaRPr lang="it-IT" sz="1800" dirty="0">
                        <a:effectLst/>
                        <a:latin typeface="Arial"/>
                        <a:ea typeface="Times New Roman"/>
                      </a:endParaRPr>
                    </a:p>
                  </a:txBody>
                  <a:tcPr marL="68580" marR="68580" marT="0" marB="0" anchor="ctr"/>
                </a:tc>
                <a:tc>
                  <a:txBody>
                    <a:bodyPr/>
                    <a:lstStyle/>
                    <a:p>
                      <a:pPr algn="ctr">
                        <a:spcBef>
                          <a:spcPts val="400"/>
                        </a:spcBef>
                        <a:spcAft>
                          <a:spcPts val="400"/>
                        </a:spcAft>
                      </a:pPr>
                      <a:r>
                        <a:rPr lang="it-IT" sz="1400">
                          <a:effectLst/>
                        </a:rPr>
                        <a:t>Data + Sigla</a:t>
                      </a:r>
                      <a:endParaRPr lang="it-IT" sz="1800">
                        <a:effectLst/>
                        <a:latin typeface="Arial"/>
                        <a:ea typeface="Times New Roman"/>
                      </a:endParaRPr>
                    </a:p>
                  </a:txBody>
                  <a:tcPr marL="68580" marR="68580" marT="0" marB="0" anchor="ctr"/>
                </a:tc>
                <a:tc>
                  <a:txBody>
                    <a:bodyPr/>
                    <a:lstStyle/>
                    <a:p>
                      <a:pPr algn="ctr">
                        <a:spcBef>
                          <a:spcPts val="400"/>
                        </a:spcBef>
                        <a:spcAft>
                          <a:spcPts val="400"/>
                        </a:spcAft>
                      </a:pPr>
                      <a:r>
                        <a:rPr lang="it-IT" sz="1400">
                          <a:effectLst/>
                        </a:rPr>
                        <a:t>Data + Sigla</a:t>
                      </a:r>
                      <a:endParaRPr lang="it-IT" sz="1800">
                        <a:effectLst/>
                        <a:latin typeface="Arial"/>
                        <a:ea typeface="Times New Roman"/>
                      </a:endParaRPr>
                    </a:p>
                  </a:txBody>
                  <a:tcPr marL="68580" marR="68580" marT="0" marB="0" anchor="ctr"/>
                </a:tc>
                <a:tc>
                  <a:txBody>
                    <a:bodyPr/>
                    <a:lstStyle/>
                    <a:p>
                      <a:pPr>
                        <a:spcAft>
                          <a:spcPts val="0"/>
                        </a:spcAft>
                      </a:pPr>
                      <a:r>
                        <a:rPr lang="it-IT" sz="1400" dirty="0">
                          <a:effectLst/>
                        </a:rPr>
                        <a:t> </a:t>
                      </a:r>
                      <a:endParaRPr lang="it-IT" sz="1400" dirty="0">
                        <a:effectLst/>
                        <a:latin typeface="Times New Roman"/>
                        <a:ea typeface="Times New Roman"/>
                      </a:endParaRPr>
                    </a:p>
                  </a:txBody>
                  <a:tcPr marL="0" marR="0" marT="0" marB="0" anchor="ctr"/>
                </a:tc>
              </a:tr>
              <a:tr h="807142">
                <a:tc>
                  <a:txBody>
                    <a:bodyPr/>
                    <a:lstStyle/>
                    <a:p>
                      <a:pPr algn="just">
                        <a:spcBef>
                          <a:spcPts val="400"/>
                        </a:spcBef>
                        <a:spcAft>
                          <a:spcPts val="400"/>
                        </a:spcAft>
                      </a:pPr>
                      <a:r>
                        <a:rPr lang="it-IT" sz="1050">
                          <a:effectLst/>
                        </a:rPr>
                        <a:t>1.</a:t>
                      </a:r>
                      <a:endParaRPr lang="it-IT" sz="1200">
                        <a:effectLst/>
                        <a:latin typeface="Arial"/>
                        <a:ea typeface="Times New Roman"/>
                      </a:endParaRPr>
                    </a:p>
                  </a:txBody>
                  <a:tcPr marL="68580" marR="68580" marT="0" marB="0" anchor="ctr"/>
                </a:tc>
                <a:tc>
                  <a:txBody>
                    <a:bodyPr/>
                    <a:lstStyle/>
                    <a:p>
                      <a:pPr algn="just">
                        <a:spcBef>
                          <a:spcPts val="400"/>
                        </a:spcBef>
                        <a:spcAft>
                          <a:spcPts val="400"/>
                        </a:spcAft>
                      </a:pPr>
                      <a:r>
                        <a:rPr lang="it-IT" sz="1400">
                          <a:effectLst/>
                        </a:rPr>
                        <a:t>a) </a:t>
                      </a:r>
                      <a:r>
                        <a:rPr lang="it-IT" sz="1400" u="sng">
                          <a:effectLst/>
                          <a:hlinkClick r:id="rId2" action="ppaction://hlinkfile"/>
                        </a:rPr>
                        <a:t>Conoscenza dell’attività aziendale</a:t>
                      </a:r>
                      <a:endParaRPr lang="it-IT" sz="1800">
                        <a:effectLst/>
                      </a:endParaRPr>
                    </a:p>
                    <a:p>
                      <a:pPr algn="just">
                        <a:spcBef>
                          <a:spcPts val="400"/>
                        </a:spcBef>
                        <a:spcAft>
                          <a:spcPts val="400"/>
                        </a:spcAft>
                      </a:pPr>
                      <a:r>
                        <a:rPr lang="it-IT" sz="1400">
                          <a:effectLst/>
                        </a:rPr>
                        <a:t>b)  </a:t>
                      </a:r>
                      <a:r>
                        <a:rPr lang="it-IT" sz="1400" u="sng">
                          <a:effectLst/>
                          <a:hlinkClick r:id="rId3" action="ppaction://hlinkfile"/>
                        </a:rPr>
                        <a:t>Documento CoSO Report</a:t>
                      </a:r>
                      <a:r>
                        <a:rPr lang="it-IT" sz="1400">
                          <a:effectLst/>
                        </a:rPr>
                        <a:t> </a:t>
                      </a:r>
                      <a:endParaRPr lang="it-IT" sz="1800">
                        <a:effectLst/>
                        <a:latin typeface="Arial"/>
                        <a:ea typeface="Times New Roman"/>
                      </a:endParaRPr>
                    </a:p>
                  </a:txBody>
                  <a:tcPr marL="68580" marR="68580" marT="0" marB="0" anchor="ctr"/>
                </a:tc>
                <a:tc>
                  <a:txBody>
                    <a:bodyPr/>
                    <a:lstStyle/>
                    <a:p>
                      <a:pPr algn="just">
                        <a:spcBef>
                          <a:spcPts val="400"/>
                        </a:spcBef>
                        <a:spcAft>
                          <a:spcPts val="400"/>
                        </a:spcAft>
                      </a:pPr>
                      <a:r>
                        <a:rPr lang="it-IT" sz="1800">
                          <a:effectLst/>
                        </a:rPr>
                        <a:t> </a:t>
                      </a:r>
                      <a:endParaRPr lang="it-IT" sz="1800">
                        <a:effectLst/>
                        <a:latin typeface="Arial"/>
                        <a:ea typeface="Times New Roman"/>
                      </a:endParaRPr>
                    </a:p>
                  </a:txBody>
                  <a:tcPr marL="68580" marR="68580" marT="0" marB="0" anchor="ctr"/>
                </a:tc>
                <a:tc>
                  <a:txBody>
                    <a:bodyPr/>
                    <a:lstStyle/>
                    <a:p>
                      <a:pPr algn="just">
                        <a:spcBef>
                          <a:spcPts val="400"/>
                        </a:spcBef>
                        <a:spcAft>
                          <a:spcPts val="400"/>
                        </a:spcAft>
                      </a:pPr>
                      <a:r>
                        <a:rPr lang="it-IT" sz="1800" dirty="0">
                          <a:effectLst/>
                        </a:rPr>
                        <a:t> </a:t>
                      </a:r>
                      <a:endParaRPr lang="it-IT" sz="1800" dirty="0">
                        <a:effectLst/>
                        <a:latin typeface="Arial"/>
                        <a:ea typeface="Times New Roman"/>
                      </a:endParaRPr>
                    </a:p>
                  </a:txBody>
                  <a:tcPr marL="68580" marR="68580" marT="0" marB="0" anchor="ctr"/>
                </a:tc>
                <a:tc>
                  <a:txBody>
                    <a:bodyPr/>
                    <a:lstStyle/>
                    <a:p>
                      <a:pPr algn="just">
                        <a:spcBef>
                          <a:spcPts val="400"/>
                        </a:spcBef>
                        <a:spcAft>
                          <a:spcPts val="400"/>
                        </a:spcAft>
                      </a:pPr>
                      <a:r>
                        <a:rPr lang="it-IT" sz="1800">
                          <a:effectLst/>
                        </a:rPr>
                        <a:t> </a:t>
                      </a:r>
                      <a:endParaRPr lang="it-IT" sz="1800">
                        <a:effectLst/>
                        <a:latin typeface="Arial"/>
                        <a:ea typeface="Times New Roman"/>
                      </a:endParaRPr>
                    </a:p>
                  </a:txBody>
                  <a:tcPr marL="68580" marR="68580" marT="0" marB="0" anchor="ctr"/>
                </a:tc>
                <a:tc>
                  <a:txBody>
                    <a:bodyPr/>
                    <a:lstStyle/>
                    <a:p>
                      <a:pPr algn="just">
                        <a:spcBef>
                          <a:spcPts val="400"/>
                        </a:spcBef>
                        <a:spcAft>
                          <a:spcPts val="400"/>
                        </a:spcAft>
                      </a:pPr>
                      <a:r>
                        <a:rPr lang="it-IT" sz="1800">
                          <a:effectLst/>
                        </a:rPr>
                        <a:t> </a:t>
                      </a:r>
                      <a:endParaRPr lang="it-IT" sz="1800">
                        <a:effectLst/>
                        <a:latin typeface="Arial"/>
                        <a:ea typeface="Times New Roman"/>
                      </a:endParaRPr>
                    </a:p>
                  </a:txBody>
                  <a:tcPr marL="68580" marR="68580" marT="0" marB="0" anchor="ctr"/>
                </a:tc>
                <a:tc>
                  <a:txBody>
                    <a:bodyPr/>
                    <a:lstStyle/>
                    <a:p>
                      <a:pPr>
                        <a:spcAft>
                          <a:spcPts val="0"/>
                        </a:spcAft>
                      </a:pPr>
                      <a:r>
                        <a:rPr lang="it-IT" sz="1400" dirty="0">
                          <a:effectLst/>
                        </a:rPr>
                        <a:t> </a:t>
                      </a:r>
                      <a:endParaRPr lang="it-IT" sz="1400" dirty="0">
                        <a:effectLst/>
                        <a:latin typeface="Times New Roman"/>
                        <a:ea typeface="Times New Roman"/>
                      </a:endParaRPr>
                    </a:p>
                  </a:txBody>
                  <a:tcPr marL="0" marR="0" marT="0" marB="0" anchor="ctr"/>
                </a:tc>
              </a:tr>
              <a:tr h="232192">
                <a:tc>
                  <a:txBody>
                    <a:bodyPr/>
                    <a:lstStyle/>
                    <a:p>
                      <a:pPr algn="just">
                        <a:spcBef>
                          <a:spcPts val="400"/>
                        </a:spcBef>
                        <a:spcAft>
                          <a:spcPts val="400"/>
                        </a:spcAft>
                      </a:pPr>
                      <a:r>
                        <a:rPr lang="it-IT" sz="1050">
                          <a:effectLst/>
                        </a:rPr>
                        <a:t>1.1</a:t>
                      </a:r>
                      <a:endParaRPr lang="it-IT" sz="1200">
                        <a:effectLst/>
                        <a:latin typeface="Arial"/>
                        <a:ea typeface="Times New Roman"/>
                      </a:endParaRPr>
                    </a:p>
                  </a:txBody>
                  <a:tcPr marL="68580" marR="68580" marT="0" marB="0" anchor="ctr"/>
                </a:tc>
                <a:tc>
                  <a:txBody>
                    <a:bodyPr/>
                    <a:lstStyle/>
                    <a:p>
                      <a:pPr algn="just">
                        <a:spcBef>
                          <a:spcPts val="400"/>
                        </a:spcBef>
                        <a:spcAft>
                          <a:spcPts val="400"/>
                        </a:spcAft>
                      </a:pPr>
                      <a:r>
                        <a:rPr lang="it-IT" sz="1800">
                          <a:effectLst/>
                        </a:rPr>
                        <a:t> </a:t>
                      </a:r>
                      <a:endParaRPr lang="it-IT" sz="1800">
                        <a:effectLst/>
                        <a:latin typeface="Arial"/>
                        <a:ea typeface="Times New Roman"/>
                      </a:endParaRPr>
                    </a:p>
                  </a:txBody>
                  <a:tcPr marL="68580" marR="68580" marT="0" marB="0" anchor="ctr"/>
                </a:tc>
                <a:tc>
                  <a:txBody>
                    <a:bodyPr/>
                    <a:lstStyle/>
                    <a:p>
                      <a:pPr algn="just">
                        <a:spcBef>
                          <a:spcPts val="400"/>
                        </a:spcBef>
                        <a:spcAft>
                          <a:spcPts val="400"/>
                        </a:spcAft>
                      </a:pPr>
                      <a:r>
                        <a:rPr lang="it-IT" sz="1800">
                          <a:effectLst/>
                        </a:rPr>
                        <a:t> </a:t>
                      </a:r>
                      <a:endParaRPr lang="it-IT" sz="1800">
                        <a:effectLst/>
                        <a:latin typeface="Arial"/>
                        <a:ea typeface="Times New Roman"/>
                      </a:endParaRPr>
                    </a:p>
                  </a:txBody>
                  <a:tcPr marL="68580" marR="68580" marT="0" marB="0" anchor="ctr"/>
                </a:tc>
                <a:tc>
                  <a:txBody>
                    <a:bodyPr/>
                    <a:lstStyle/>
                    <a:p>
                      <a:pPr algn="just">
                        <a:spcBef>
                          <a:spcPts val="400"/>
                        </a:spcBef>
                        <a:spcAft>
                          <a:spcPts val="400"/>
                        </a:spcAft>
                      </a:pPr>
                      <a:r>
                        <a:rPr lang="it-IT" sz="1800" dirty="0">
                          <a:effectLst/>
                        </a:rPr>
                        <a:t> </a:t>
                      </a:r>
                      <a:endParaRPr lang="it-IT" sz="1800" dirty="0">
                        <a:effectLst/>
                        <a:latin typeface="Arial"/>
                        <a:ea typeface="Times New Roman"/>
                      </a:endParaRPr>
                    </a:p>
                  </a:txBody>
                  <a:tcPr marL="68580" marR="68580" marT="0" marB="0" anchor="ctr"/>
                </a:tc>
                <a:tc>
                  <a:txBody>
                    <a:bodyPr/>
                    <a:lstStyle/>
                    <a:p>
                      <a:pPr algn="just">
                        <a:spcBef>
                          <a:spcPts val="400"/>
                        </a:spcBef>
                        <a:spcAft>
                          <a:spcPts val="400"/>
                        </a:spcAft>
                      </a:pPr>
                      <a:r>
                        <a:rPr lang="it-IT" sz="1800">
                          <a:effectLst/>
                        </a:rPr>
                        <a:t> </a:t>
                      </a:r>
                      <a:endParaRPr lang="it-IT" sz="1800">
                        <a:effectLst/>
                        <a:latin typeface="Arial"/>
                        <a:ea typeface="Times New Roman"/>
                      </a:endParaRPr>
                    </a:p>
                  </a:txBody>
                  <a:tcPr marL="68580" marR="68580" marT="0" marB="0" anchor="ctr"/>
                </a:tc>
                <a:tc>
                  <a:txBody>
                    <a:bodyPr/>
                    <a:lstStyle/>
                    <a:p>
                      <a:pPr algn="just">
                        <a:spcBef>
                          <a:spcPts val="400"/>
                        </a:spcBef>
                        <a:spcAft>
                          <a:spcPts val="400"/>
                        </a:spcAft>
                      </a:pPr>
                      <a:r>
                        <a:rPr lang="it-IT" sz="1800">
                          <a:effectLst/>
                        </a:rPr>
                        <a:t> </a:t>
                      </a:r>
                      <a:endParaRPr lang="it-IT" sz="1800">
                        <a:effectLst/>
                        <a:latin typeface="Arial"/>
                        <a:ea typeface="Times New Roman"/>
                      </a:endParaRPr>
                    </a:p>
                  </a:txBody>
                  <a:tcPr marL="68580" marR="68580" marT="0" marB="0" anchor="ctr"/>
                </a:tc>
                <a:tc>
                  <a:txBody>
                    <a:bodyPr/>
                    <a:lstStyle/>
                    <a:p>
                      <a:pPr>
                        <a:spcAft>
                          <a:spcPts val="0"/>
                        </a:spcAft>
                      </a:pPr>
                      <a:r>
                        <a:rPr lang="it-IT" sz="1400" dirty="0">
                          <a:effectLst/>
                        </a:rPr>
                        <a:t> </a:t>
                      </a:r>
                      <a:endParaRPr lang="it-IT" sz="1400" dirty="0">
                        <a:effectLst/>
                        <a:latin typeface="Times New Roman"/>
                        <a:ea typeface="Times New Roman"/>
                      </a:endParaRPr>
                    </a:p>
                  </a:txBody>
                  <a:tcPr marL="0" marR="0" marT="0" marB="0" anchor="ctr"/>
                </a:tc>
              </a:tr>
              <a:tr h="1503717">
                <a:tc>
                  <a:txBody>
                    <a:bodyPr/>
                    <a:lstStyle/>
                    <a:p>
                      <a:pPr algn="just">
                        <a:spcBef>
                          <a:spcPts val="400"/>
                        </a:spcBef>
                        <a:spcAft>
                          <a:spcPts val="400"/>
                        </a:spcAft>
                      </a:pPr>
                      <a:r>
                        <a:rPr lang="it-IT" sz="1050">
                          <a:effectLst/>
                        </a:rPr>
                        <a:t>2.</a:t>
                      </a:r>
                      <a:endParaRPr lang="it-IT" sz="1200">
                        <a:effectLst/>
                        <a:latin typeface="Arial"/>
                        <a:ea typeface="Times New Roman"/>
                      </a:endParaRPr>
                    </a:p>
                  </a:txBody>
                  <a:tcPr marL="68580" marR="68580" marT="0" marB="0" anchor="ctr"/>
                </a:tc>
                <a:tc>
                  <a:txBody>
                    <a:bodyPr/>
                    <a:lstStyle/>
                    <a:p>
                      <a:pPr algn="just">
                        <a:spcBef>
                          <a:spcPts val="400"/>
                        </a:spcBef>
                        <a:spcAft>
                          <a:spcPts val="400"/>
                        </a:spcAft>
                      </a:pPr>
                      <a:r>
                        <a:rPr lang="it-IT" sz="1400">
                          <a:effectLst/>
                        </a:rPr>
                        <a:t>a) Rischio di Revisione e guida ai programmi di revisione da adottare in riferimento al Rischio di Revisione e Poste di Bilancio. </a:t>
                      </a:r>
                      <a:endParaRPr lang="it-IT" sz="1800">
                        <a:effectLst/>
                      </a:endParaRPr>
                    </a:p>
                    <a:p>
                      <a:pPr algn="just">
                        <a:spcBef>
                          <a:spcPts val="400"/>
                        </a:spcBef>
                        <a:spcAft>
                          <a:spcPts val="400"/>
                        </a:spcAft>
                      </a:pPr>
                      <a:r>
                        <a:rPr lang="it-IT" sz="1400" u="sng">
                          <a:effectLst/>
                          <a:hlinkClick r:id="rId4" action="ppaction://hlinkfile"/>
                        </a:rPr>
                        <a:t>b) Altre informazioni organizzative</a:t>
                      </a:r>
                      <a:r>
                        <a:rPr lang="it-IT" sz="1400">
                          <a:effectLst/>
                        </a:rPr>
                        <a:t> </a:t>
                      </a:r>
                      <a:endParaRPr lang="it-IT" sz="1800">
                        <a:effectLst/>
                        <a:latin typeface="Arial"/>
                        <a:ea typeface="Times New Roman"/>
                      </a:endParaRPr>
                    </a:p>
                  </a:txBody>
                  <a:tcPr marL="68580" marR="68580" marT="0" marB="0" anchor="ctr"/>
                </a:tc>
                <a:tc>
                  <a:txBody>
                    <a:bodyPr/>
                    <a:lstStyle/>
                    <a:p>
                      <a:pPr algn="just">
                        <a:spcBef>
                          <a:spcPts val="400"/>
                        </a:spcBef>
                        <a:spcAft>
                          <a:spcPts val="400"/>
                        </a:spcAft>
                      </a:pPr>
                      <a:r>
                        <a:rPr lang="it-IT" sz="1800">
                          <a:effectLst/>
                        </a:rPr>
                        <a:t> </a:t>
                      </a:r>
                      <a:endParaRPr lang="it-IT" sz="1800">
                        <a:effectLst/>
                        <a:latin typeface="Arial"/>
                        <a:ea typeface="Times New Roman"/>
                      </a:endParaRPr>
                    </a:p>
                  </a:txBody>
                  <a:tcPr marL="68580" marR="68580" marT="0" marB="0" anchor="ctr"/>
                </a:tc>
                <a:tc>
                  <a:txBody>
                    <a:bodyPr/>
                    <a:lstStyle/>
                    <a:p>
                      <a:pPr algn="just">
                        <a:spcBef>
                          <a:spcPts val="400"/>
                        </a:spcBef>
                        <a:spcAft>
                          <a:spcPts val="400"/>
                        </a:spcAft>
                      </a:pPr>
                      <a:r>
                        <a:rPr lang="it-IT" sz="1800" dirty="0">
                          <a:effectLst/>
                        </a:rPr>
                        <a:t> </a:t>
                      </a:r>
                      <a:endParaRPr lang="it-IT" sz="1800" dirty="0">
                        <a:effectLst/>
                        <a:latin typeface="Arial"/>
                        <a:ea typeface="Times New Roman"/>
                      </a:endParaRPr>
                    </a:p>
                  </a:txBody>
                  <a:tcPr marL="68580" marR="68580" marT="0" marB="0" anchor="ctr"/>
                </a:tc>
                <a:tc>
                  <a:txBody>
                    <a:bodyPr/>
                    <a:lstStyle/>
                    <a:p>
                      <a:pPr algn="just">
                        <a:spcBef>
                          <a:spcPts val="400"/>
                        </a:spcBef>
                        <a:spcAft>
                          <a:spcPts val="400"/>
                        </a:spcAft>
                      </a:pPr>
                      <a:r>
                        <a:rPr lang="it-IT" sz="1800" dirty="0">
                          <a:effectLst/>
                        </a:rPr>
                        <a:t> </a:t>
                      </a:r>
                      <a:endParaRPr lang="it-IT" sz="1800" dirty="0">
                        <a:effectLst/>
                        <a:latin typeface="Arial"/>
                        <a:ea typeface="Times New Roman"/>
                      </a:endParaRPr>
                    </a:p>
                  </a:txBody>
                  <a:tcPr marL="68580" marR="68580" marT="0" marB="0" anchor="ctr"/>
                </a:tc>
                <a:tc>
                  <a:txBody>
                    <a:bodyPr/>
                    <a:lstStyle/>
                    <a:p>
                      <a:pPr algn="just">
                        <a:spcBef>
                          <a:spcPts val="400"/>
                        </a:spcBef>
                        <a:spcAft>
                          <a:spcPts val="400"/>
                        </a:spcAft>
                      </a:pPr>
                      <a:r>
                        <a:rPr lang="it-IT" sz="1800" dirty="0">
                          <a:effectLst/>
                        </a:rPr>
                        <a:t> </a:t>
                      </a:r>
                      <a:endParaRPr lang="it-IT" sz="1800" dirty="0">
                        <a:effectLst/>
                        <a:latin typeface="Arial"/>
                        <a:ea typeface="Times New Roman"/>
                      </a:endParaRPr>
                    </a:p>
                  </a:txBody>
                  <a:tcPr marL="68580" marR="68580" marT="0" marB="0" anchor="ctr"/>
                </a:tc>
                <a:tc>
                  <a:txBody>
                    <a:bodyPr/>
                    <a:lstStyle/>
                    <a:p>
                      <a:pPr>
                        <a:spcAft>
                          <a:spcPts val="0"/>
                        </a:spcAft>
                      </a:pPr>
                      <a:r>
                        <a:rPr lang="it-IT" sz="1400" dirty="0">
                          <a:effectLst/>
                        </a:rPr>
                        <a:t> </a:t>
                      </a:r>
                      <a:endParaRPr lang="it-IT" sz="1400" dirty="0">
                        <a:effectLst/>
                        <a:latin typeface="Times New Roman"/>
                        <a:ea typeface="Times New Roman"/>
                      </a:endParaRPr>
                    </a:p>
                  </a:txBody>
                  <a:tcPr marL="0" marR="0" marT="0" marB="0" anchor="ctr"/>
                </a:tc>
              </a:tr>
              <a:tr h="232192">
                <a:tc>
                  <a:txBody>
                    <a:bodyPr/>
                    <a:lstStyle/>
                    <a:p>
                      <a:pPr algn="just">
                        <a:spcBef>
                          <a:spcPts val="400"/>
                        </a:spcBef>
                        <a:spcAft>
                          <a:spcPts val="400"/>
                        </a:spcAft>
                      </a:pPr>
                      <a:r>
                        <a:rPr lang="it-IT" sz="1050" dirty="0">
                          <a:effectLst/>
                        </a:rPr>
                        <a:t>2.1</a:t>
                      </a:r>
                      <a:endParaRPr lang="it-IT" sz="1200" dirty="0">
                        <a:effectLst/>
                        <a:latin typeface="Arial"/>
                        <a:ea typeface="Times New Roman"/>
                      </a:endParaRPr>
                    </a:p>
                  </a:txBody>
                  <a:tcPr marL="68580" marR="68580" marT="0" marB="0" anchor="ctr"/>
                </a:tc>
                <a:tc>
                  <a:txBody>
                    <a:bodyPr/>
                    <a:lstStyle/>
                    <a:p>
                      <a:pPr algn="just">
                        <a:spcBef>
                          <a:spcPts val="400"/>
                        </a:spcBef>
                        <a:spcAft>
                          <a:spcPts val="400"/>
                        </a:spcAft>
                      </a:pPr>
                      <a:r>
                        <a:rPr lang="it-IT" sz="1200">
                          <a:effectLst/>
                        </a:rPr>
                        <a:t> </a:t>
                      </a:r>
                      <a:endParaRPr lang="it-IT" sz="1200">
                        <a:effectLst/>
                        <a:latin typeface="Arial"/>
                        <a:ea typeface="Times New Roman"/>
                      </a:endParaRPr>
                    </a:p>
                  </a:txBody>
                  <a:tcPr marL="68580" marR="68580" marT="0" marB="0" anchor="ctr"/>
                </a:tc>
                <a:tc>
                  <a:txBody>
                    <a:bodyPr/>
                    <a:lstStyle/>
                    <a:p>
                      <a:pPr algn="just">
                        <a:spcBef>
                          <a:spcPts val="400"/>
                        </a:spcBef>
                        <a:spcAft>
                          <a:spcPts val="400"/>
                        </a:spcAft>
                      </a:pPr>
                      <a:r>
                        <a:rPr lang="it-IT" sz="1200">
                          <a:effectLst/>
                        </a:rPr>
                        <a:t> </a:t>
                      </a:r>
                      <a:endParaRPr lang="it-IT" sz="1200">
                        <a:effectLst/>
                        <a:latin typeface="Arial"/>
                        <a:ea typeface="Times New Roman"/>
                      </a:endParaRPr>
                    </a:p>
                  </a:txBody>
                  <a:tcPr marL="68580" marR="68580" marT="0" marB="0" anchor="ctr"/>
                </a:tc>
                <a:tc>
                  <a:txBody>
                    <a:bodyPr/>
                    <a:lstStyle/>
                    <a:p>
                      <a:pPr algn="just">
                        <a:spcBef>
                          <a:spcPts val="400"/>
                        </a:spcBef>
                        <a:spcAft>
                          <a:spcPts val="400"/>
                        </a:spcAft>
                      </a:pPr>
                      <a:r>
                        <a:rPr lang="it-IT" sz="1200">
                          <a:effectLst/>
                        </a:rPr>
                        <a:t> </a:t>
                      </a:r>
                      <a:endParaRPr lang="it-IT" sz="1200">
                        <a:effectLst/>
                        <a:latin typeface="Arial"/>
                        <a:ea typeface="Times New Roman"/>
                      </a:endParaRPr>
                    </a:p>
                  </a:txBody>
                  <a:tcPr marL="68580" marR="68580" marT="0" marB="0" anchor="ctr"/>
                </a:tc>
                <a:tc>
                  <a:txBody>
                    <a:bodyPr/>
                    <a:lstStyle/>
                    <a:p>
                      <a:pPr algn="just">
                        <a:spcBef>
                          <a:spcPts val="400"/>
                        </a:spcBef>
                        <a:spcAft>
                          <a:spcPts val="400"/>
                        </a:spcAft>
                      </a:pPr>
                      <a:r>
                        <a:rPr lang="it-IT" sz="1200">
                          <a:effectLst/>
                        </a:rPr>
                        <a:t> </a:t>
                      </a:r>
                      <a:endParaRPr lang="it-IT" sz="1200">
                        <a:effectLst/>
                        <a:latin typeface="Arial"/>
                        <a:ea typeface="Times New Roman"/>
                      </a:endParaRPr>
                    </a:p>
                  </a:txBody>
                  <a:tcPr marL="68580" marR="68580" marT="0" marB="0" anchor="ctr"/>
                </a:tc>
                <a:tc>
                  <a:txBody>
                    <a:bodyPr/>
                    <a:lstStyle/>
                    <a:p>
                      <a:pPr algn="just">
                        <a:spcBef>
                          <a:spcPts val="400"/>
                        </a:spcBef>
                        <a:spcAft>
                          <a:spcPts val="400"/>
                        </a:spcAft>
                      </a:pPr>
                      <a:r>
                        <a:rPr lang="it-IT" sz="1200" dirty="0">
                          <a:effectLst/>
                        </a:rPr>
                        <a:t> </a:t>
                      </a:r>
                      <a:endParaRPr lang="it-IT" sz="1200" dirty="0">
                        <a:effectLst/>
                        <a:latin typeface="Arial"/>
                        <a:ea typeface="Times New Roman"/>
                      </a:endParaRPr>
                    </a:p>
                  </a:txBody>
                  <a:tcPr marL="68580" marR="68580" marT="0" marB="0" anchor="ctr"/>
                </a:tc>
                <a:tc>
                  <a:txBody>
                    <a:bodyPr/>
                    <a:lstStyle/>
                    <a:p>
                      <a:pPr>
                        <a:spcAft>
                          <a:spcPts val="0"/>
                        </a:spcAft>
                      </a:pPr>
                      <a:r>
                        <a:rPr lang="it-IT" sz="1400" dirty="0">
                          <a:effectLst/>
                        </a:rPr>
                        <a:t> </a:t>
                      </a:r>
                      <a:endParaRPr lang="it-IT" sz="1400" dirty="0">
                        <a:effectLst/>
                        <a:latin typeface="Times New Roman"/>
                        <a:ea typeface="Times New Roman"/>
                      </a:endParaRPr>
                    </a:p>
                  </a:txBody>
                  <a:tcPr marL="0" marR="0" marT="0" marB="0" anchor="ctr"/>
                </a:tc>
              </a:tr>
            </a:tbl>
          </a:graphicData>
        </a:graphic>
      </p:graphicFrame>
      <p:sp>
        <p:nvSpPr>
          <p:cNvPr id="4" name="Segnaposto numero diapositiva 3"/>
          <p:cNvSpPr>
            <a:spLocks noGrp="1"/>
          </p:cNvSpPr>
          <p:nvPr>
            <p:ph type="sldNum" sz="quarter" idx="15"/>
          </p:nvPr>
        </p:nvSpPr>
        <p:spPr>
          <a:xfrm>
            <a:off x="8172400" y="5733256"/>
            <a:ext cx="609600" cy="521208"/>
          </a:xfrm>
        </p:spPr>
        <p:txBody>
          <a:bodyPr/>
          <a:lstStyle/>
          <a:p>
            <a:fld id="{F6848207-CE41-43A6-9076-047AFBCD0A8D}" type="slidenum">
              <a:rPr lang="it-IT" smtClean="0"/>
              <a:pPr/>
              <a:t>67</a:t>
            </a:fld>
            <a:endParaRPr lang="it-IT"/>
          </a:p>
        </p:txBody>
      </p:sp>
      <p:sp>
        <p:nvSpPr>
          <p:cNvPr id="7" name="Rettangolo 6"/>
          <p:cNvSpPr/>
          <p:nvPr/>
        </p:nvSpPr>
        <p:spPr>
          <a:xfrm>
            <a:off x="751251" y="365370"/>
            <a:ext cx="7488832" cy="584775"/>
          </a:xfrm>
          <a:prstGeom prst="rect">
            <a:avLst/>
          </a:prstGeom>
        </p:spPr>
        <p:txBody>
          <a:bodyPr wrap="square">
            <a:spAutoFit/>
          </a:bodyPr>
          <a:lstStyle/>
          <a:p>
            <a:r>
              <a:rPr lang="it-IT" sz="1600" b="1" cap="all" dirty="0"/>
              <a:t>Archivio PROCEDURE: Riepilogo dei Questionari sul Controllo Interno - Asserzioni</a:t>
            </a:r>
            <a:endParaRPr lang="it-IT" sz="1600" dirty="0"/>
          </a:p>
        </p:txBody>
      </p:sp>
      <p:sp>
        <p:nvSpPr>
          <p:cNvPr id="8" name="CasellaDiTesto 7"/>
          <p:cNvSpPr txBox="1"/>
          <p:nvPr/>
        </p:nvSpPr>
        <p:spPr>
          <a:xfrm>
            <a:off x="7211024" y="6340678"/>
            <a:ext cx="1008112" cy="338554"/>
          </a:xfrm>
          <a:prstGeom prst="rect">
            <a:avLst/>
          </a:prstGeom>
          <a:noFill/>
        </p:spPr>
        <p:txBody>
          <a:bodyPr wrap="square" rtlCol="0">
            <a:spAutoFit/>
          </a:bodyPr>
          <a:lstStyle/>
          <a:p>
            <a:r>
              <a:rPr lang="it-IT" sz="1600" b="1" dirty="0"/>
              <a:t>S</a:t>
            </a:r>
            <a:r>
              <a:rPr lang="it-IT" sz="1600" b="1" dirty="0" smtClean="0"/>
              <a:t>egue</a:t>
            </a:r>
            <a:endParaRPr lang="it-IT" sz="1600" b="1" dirty="0"/>
          </a:p>
        </p:txBody>
      </p:sp>
    </p:spTree>
    <p:extLst>
      <p:ext uri="{BB962C8B-B14F-4D97-AF65-F5344CB8AC3E}">
        <p14:creationId xmlns:p14="http://schemas.microsoft.com/office/powerpoint/2010/main" val="374282475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egnaposto contenuto 4"/>
          <p:cNvGraphicFramePr>
            <a:graphicFrameLocks noGrp="1"/>
          </p:cNvGraphicFramePr>
          <p:nvPr>
            <p:ph sz="quarter" idx="1"/>
            <p:extLst>
              <p:ext uri="{D42A27DB-BD31-4B8C-83A1-F6EECF244321}">
                <p14:modId xmlns:p14="http://schemas.microsoft.com/office/powerpoint/2010/main" val="1380268784"/>
              </p:ext>
            </p:extLst>
          </p:nvPr>
        </p:nvGraphicFramePr>
        <p:xfrm>
          <a:off x="827584" y="1772816"/>
          <a:ext cx="7128792" cy="4133709"/>
        </p:xfrm>
        <a:graphic>
          <a:graphicData uri="http://schemas.openxmlformats.org/drawingml/2006/table">
            <a:tbl>
              <a:tblPr>
                <a:tableStyleId>{69CF1AB2-1976-4502-BF36-3FF5EA218861}</a:tableStyleId>
              </a:tblPr>
              <a:tblGrid>
                <a:gridCol w="601674"/>
                <a:gridCol w="2997737"/>
                <a:gridCol w="784307"/>
                <a:gridCol w="784307"/>
                <a:gridCol w="784307"/>
                <a:gridCol w="784307"/>
                <a:gridCol w="392153"/>
              </a:tblGrid>
              <a:tr h="483823">
                <a:tc>
                  <a:txBody>
                    <a:bodyPr/>
                    <a:lstStyle/>
                    <a:p>
                      <a:pPr algn="just">
                        <a:spcBef>
                          <a:spcPts val="400"/>
                        </a:spcBef>
                        <a:spcAft>
                          <a:spcPts val="400"/>
                        </a:spcAft>
                      </a:pPr>
                      <a:r>
                        <a:rPr lang="it-IT" sz="1600" dirty="0">
                          <a:effectLst/>
                        </a:rPr>
                        <a:t>3.</a:t>
                      </a:r>
                      <a:endParaRPr lang="it-IT" sz="2000" dirty="0">
                        <a:effectLst/>
                        <a:latin typeface="Arial"/>
                        <a:ea typeface="Times New Roman"/>
                      </a:endParaRPr>
                    </a:p>
                  </a:txBody>
                  <a:tcPr marL="68580" marR="68580" marT="0" marB="0" anchor="ctr"/>
                </a:tc>
                <a:tc>
                  <a:txBody>
                    <a:bodyPr/>
                    <a:lstStyle/>
                    <a:p>
                      <a:pPr algn="just">
                        <a:spcBef>
                          <a:spcPts val="400"/>
                        </a:spcBef>
                        <a:spcAft>
                          <a:spcPts val="400"/>
                        </a:spcAft>
                      </a:pPr>
                      <a:r>
                        <a:rPr lang="it-IT" sz="1600" u="sng">
                          <a:effectLst/>
                          <a:hlinkClick r:id="rId2" action="ppaction://hlinkfile"/>
                        </a:rPr>
                        <a:t>Ciclo: Passivo - Spese – Debiti </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2000" dirty="0">
                          <a:effectLst/>
                        </a:rPr>
                        <a:t> </a:t>
                      </a:r>
                      <a:endParaRPr lang="it-IT" sz="2000" dirty="0">
                        <a:effectLst/>
                        <a:latin typeface="Arial"/>
                        <a:ea typeface="Times New Roman"/>
                      </a:endParaRPr>
                    </a:p>
                  </a:txBody>
                  <a:tcPr marL="68580" marR="68580" marT="0" marB="0" anchor="ctr"/>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nchor="ctr"/>
                </a:tc>
                <a:tc>
                  <a:txBody>
                    <a:bodyPr/>
                    <a:lstStyle/>
                    <a:p>
                      <a:pPr>
                        <a:spcAft>
                          <a:spcPts val="0"/>
                        </a:spcAft>
                      </a:pPr>
                      <a:r>
                        <a:rPr lang="it-IT" sz="2400">
                          <a:effectLst/>
                        </a:rPr>
                        <a:t> </a:t>
                      </a:r>
                      <a:endParaRPr lang="it-IT" sz="2400">
                        <a:effectLst/>
                        <a:latin typeface="Times New Roman"/>
                        <a:ea typeface="Times New Roman"/>
                      </a:endParaRPr>
                    </a:p>
                  </a:txBody>
                  <a:tcPr marL="0" marR="0" marT="0" marB="0" anchor="ctr"/>
                </a:tc>
              </a:tr>
              <a:tr h="290294">
                <a:tc>
                  <a:txBody>
                    <a:bodyPr/>
                    <a:lstStyle/>
                    <a:p>
                      <a:pPr algn="just">
                        <a:spcBef>
                          <a:spcPts val="400"/>
                        </a:spcBef>
                        <a:spcAft>
                          <a:spcPts val="400"/>
                        </a:spcAft>
                      </a:pPr>
                      <a:r>
                        <a:rPr lang="it-IT" sz="1600">
                          <a:effectLst/>
                        </a:rPr>
                        <a:t>3.1</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1600" u="sng">
                          <a:effectLst/>
                          <a:hlinkClick r:id="rId3" action="ppaction://hlinkfile"/>
                        </a:rPr>
                        <a:t>Walk Through</a:t>
                      </a:r>
                      <a:r>
                        <a:rPr lang="it-IT" sz="1600">
                          <a:effectLst/>
                        </a:rPr>
                        <a:t> </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nchor="ctr"/>
                </a:tc>
                <a:tc>
                  <a:txBody>
                    <a:bodyPr/>
                    <a:lstStyle/>
                    <a:p>
                      <a:pPr>
                        <a:spcAft>
                          <a:spcPts val="0"/>
                        </a:spcAft>
                      </a:pPr>
                      <a:r>
                        <a:rPr lang="it-IT" sz="2400">
                          <a:effectLst/>
                        </a:rPr>
                        <a:t> </a:t>
                      </a:r>
                      <a:endParaRPr lang="it-IT" sz="2400">
                        <a:effectLst/>
                        <a:latin typeface="Times New Roman"/>
                        <a:ea typeface="Times New Roman"/>
                      </a:endParaRPr>
                    </a:p>
                  </a:txBody>
                  <a:tcPr marL="0" marR="0" marT="0" marB="0" anchor="ctr"/>
                </a:tc>
              </a:tr>
              <a:tr h="483823">
                <a:tc>
                  <a:txBody>
                    <a:bodyPr/>
                    <a:lstStyle/>
                    <a:p>
                      <a:pPr algn="just">
                        <a:spcBef>
                          <a:spcPts val="400"/>
                        </a:spcBef>
                        <a:spcAft>
                          <a:spcPts val="400"/>
                        </a:spcAft>
                      </a:pPr>
                      <a:r>
                        <a:rPr lang="it-IT" sz="1600">
                          <a:effectLst/>
                        </a:rPr>
                        <a:t>4.</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1600" u="sng">
                          <a:effectLst/>
                          <a:hlinkClick r:id="rId4" action="ppaction://hlinkfile"/>
                        </a:rPr>
                        <a:t>Ciclo: Attivo - Ricavi - Crediti</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nchor="ctr"/>
                </a:tc>
                <a:tc>
                  <a:txBody>
                    <a:bodyPr/>
                    <a:lstStyle/>
                    <a:p>
                      <a:pPr>
                        <a:spcAft>
                          <a:spcPts val="0"/>
                        </a:spcAft>
                      </a:pPr>
                      <a:r>
                        <a:rPr lang="it-IT" sz="2400">
                          <a:effectLst/>
                        </a:rPr>
                        <a:t> </a:t>
                      </a:r>
                      <a:endParaRPr lang="it-IT" sz="2400">
                        <a:effectLst/>
                        <a:latin typeface="Times New Roman"/>
                        <a:ea typeface="Times New Roman"/>
                      </a:endParaRPr>
                    </a:p>
                  </a:txBody>
                  <a:tcPr marL="0" marR="0" marT="0" marB="0" anchor="ctr"/>
                </a:tc>
              </a:tr>
              <a:tr h="290294">
                <a:tc>
                  <a:txBody>
                    <a:bodyPr/>
                    <a:lstStyle/>
                    <a:p>
                      <a:pPr algn="just">
                        <a:spcBef>
                          <a:spcPts val="400"/>
                        </a:spcBef>
                        <a:spcAft>
                          <a:spcPts val="400"/>
                        </a:spcAft>
                      </a:pPr>
                      <a:r>
                        <a:rPr lang="it-IT" sz="1600">
                          <a:effectLst/>
                        </a:rPr>
                        <a:t>4.1</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1600" u="sng">
                          <a:effectLst/>
                          <a:hlinkClick r:id="rId3" action="ppaction://hlinkfile"/>
                        </a:rPr>
                        <a:t>Walk Through</a:t>
                      </a:r>
                      <a:r>
                        <a:rPr lang="it-IT" sz="1600">
                          <a:effectLst/>
                        </a:rPr>
                        <a:t>  </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nchor="ctr"/>
                </a:tc>
                <a:tc>
                  <a:txBody>
                    <a:bodyPr/>
                    <a:lstStyle/>
                    <a:p>
                      <a:pPr>
                        <a:spcAft>
                          <a:spcPts val="0"/>
                        </a:spcAft>
                      </a:pPr>
                      <a:r>
                        <a:rPr lang="it-IT" sz="2400">
                          <a:effectLst/>
                        </a:rPr>
                        <a:t> </a:t>
                      </a:r>
                      <a:endParaRPr lang="it-IT" sz="2400">
                        <a:effectLst/>
                        <a:latin typeface="Times New Roman"/>
                        <a:ea typeface="Times New Roman"/>
                      </a:endParaRPr>
                    </a:p>
                  </a:txBody>
                  <a:tcPr marL="0" marR="0" marT="0" marB="0" anchor="ctr"/>
                </a:tc>
              </a:tr>
              <a:tr h="483823">
                <a:tc>
                  <a:txBody>
                    <a:bodyPr/>
                    <a:lstStyle/>
                    <a:p>
                      <a:pPr algn="just">
                        <a:spcBef>
                          <a:spcPts val="400"/>
                        </a:spcBef>
                        <a:spcAft>
                          <a:spcPts val="400"/>
                        </a:spcAft>
                      </a:pPr>
                      <a:r>
                        <a:rPr lang="it-IT" sz="1600">
                          <a:effectLst/>
                        </a:rPr>
                        <a:t>5.</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1600" u="sng">
                          <a:effectLst/>
                          <a:hlinkClick r:id="rId5" action="ppaction://hlinkfile"/>
                        </a:rPr>
                        <a:t>Ciclo: Produttivo - Magazzino</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nchor="ctr"/>
                </a:tc>
                <a:tc>
                  <a:txBody>
                    <a:bodyPr/>
                    <a:lstStyle/>
                    <a:p>
                      <a:pPr>
                        <a:spcAft>
                          <a:spcPts val="0"/>
                        </a:spcAft>
                      </a:pPr>
                      <a:r>
                        <a:rPr lang="it-IT" sz="2400" dirty="0">
                          <a:effectLst/>
                        </a:rPr>
                        <a:t> </a:t>
                      </a:r>
                      <a:endParaRPr lang="it-IT" sz="2400" dirty="0">
                        <a:effectLst/>
                        <a:latin typeface="Times New Roman"/>
                        <a:ea typeface="Times New Roman"/>
                      </a:endParaRPr>
                    </a:p>
                  </a:txBody>
                  <a:tcPr marL="0" marR="0" marT="0" marB="0" anchor="ctr"/>
                </a:tc>
              </a:tr>
              <a:tr h="290294">
                <a:tc>
                  <a:txBody>
                    <a:bodyPr/>
                    <a:lstStyle/>
                    <a:p>
                      <a:pPr algn="just">
                        <a:spcBef>
                          <a:spcPts val="400"/>
                        </a:spcBef>
                        <a:spcAft>
                          <a:spcPts val="400"/>
                        </a:spcAft>
                      </a:pPr>
                      <a:r>
                        <a:rPr lang="it-IT" sz="1600">
                          <a:effectLst/>
                        </a:rPr>
                        <a:t>5.1</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1600" u="sng">
                          <a:effectLst/>
                          <a:hlinkClick r:id="rId3" action="ppaction://hlinkfile"/>
                        </a:rPr>
                        <a:t>Walk Through</a:t>
                      </a:r>
                      <a:r>
                        <a:rPr lang="it-IT" sz="1600">
                          <a:effectLst/>
                        </a:rPr>
                        <a:t> </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nchor="ctr"/>
                </a:tc>
                <a:tc>
                  <a:txBody>
                    <a:bodyPr/>
                    <a:lstStyle/>
                    <a:p>
                      <a:pPr>
                        <a:spcAft>
                          <a:spcPts val="0"/>
                        </a:spcAft>
                      </a:pPr>
                      <a:r>
                        <a:rPr lang="it-IT" sz="2400">
                          <a:effectLst/>
                        </a:rPr>
                        <a:t> </a:t>
                      </a:r>
                      <a:endParaRPr lang="it-IT" sz="2400">
                        <a:effectLst/>
                        <a:latin typeface="Times New Roman"/>
                        <a:ea typeface="Times New Roman"/>
                      </a:endParaRPr>
                    </a:p>
                  </a:txBody>
                  <a:tcPr marL="0" marR="0" marT="0" marB="0" anchor="ctr"/>
                </a:tc>
              </a:tr>
              <a:tr h="483823">
                <a:tc>
                  <a:txBody>
                    <a:bodyPr/>
                    <a:lstStyle/>
                    <a:p>
                      <a:pPr algn="just">
                        <a:spcBef>
                          <a:spcPts val="400"/>
                        </a:spcBef>
                        <a:spcAft>
                          <a:spcPts val="400"/>
                        </a:spcAft>
                      </a:pPr>
                      <a:r>
                        <a:rPr lang="it-IT" sz="1600">
                          <a:effectLst/>
                        </a:rPr>
                        <a:t>6.</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1600" u="sng">
                          <a:effectLst/>
                          <a:hlinkClick r:id="rId6" action="ppaction://hlinkfile"/>
                        </a:rPr>
                        <a:t>Ciclo: Finanziario – Cassa e Banche Tesoreria e Derivati</a:t>
                      </a:r>
                      <a:r>
                        <a:rPr lang="it-IT" sz="1600">
                          <a:effectLst/>
                        </a:rPr>
                        <a:t> </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nchor="ctr"/>
                </a:tc>
                <a:tc>
                  <a:txBody>
                    <a:bodyPr/>
                    <a:lstStyle/>
                    <a:p>
                      <a:pPr>
                        <a:spcAft>
                          <a:spcPts val="0"/>
                        </a:spcAft>
                      </a:pPr>
                      <a:r>
                        <a:rPr lang="it-IT" sz="2400">
                          <a:effectLst/>
                        </a:rPr>
                        <a:t> </a:t>
                      </a:r>
                      <a:endParaRPr lang="it-IT" sz="2400">
                        <a:effectLst/>
                        <a:latin typeface="Times New Roman"/>
                        <a:ea typeface="Times New Roman"/>
                      </a:endParaRPr>
                    </a:p>
                  </a:txBody>
                  <a:tcPr marL="0" marR="0" marT="0" marB="0" anchor="ctr"/>
                </a:tc>
              </a:tr>
              <a:tr h="290294">
                <a:tc>
                  <a:txBody>
                    <a:bodyPr/>
                    <a:lstStyle/>
                    <a:p>
                      <a:pPr algn="just">
                        <a:spcBef>
                          <a:spcPts val="400"/>
                        </a:spcBef>
                        <a:spcAft>
                          <a:spcPts val="400"/>
                        </a:spcAft>
                      </a:pPr>
                      <a:r>
                        <a:rPr lang="it-IT" sz="1600">
                          <a:effectLst/>
                        </a:rPr>
                        <a:t>6.1</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1600" u="sng">
                          <a:effectLst/>
                          <a:hlinkClick r:id="rId3" action="ppaction://hlinkfile"/>
                        </a:rPr>
                        <a:t>Walk Through</a:t>
                      </a:r>
                      <a:r>
                        <a:rPr lang="it-IT" sz="1600">
                          <a:effectLst/>
                        </a:rPr>
                        <a:t> </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nchor="ctr"/>
                </a:tc>
                <a:tc>
                  <a:txBody>
                    <a:bodyPr/>
                    <a:lstStyle/>
                    <a:p>
                      <a:pPr>
                        <a:spcAft>
                          <a:spcPts val="0"/>
                        </a:spcAft>
                      </a:pPr>
                      <a:r>
                        <a:rPr lang="it-IT" sz="2400">
                          <a:effectLst/>
                        </a:rPr>
                        <a:t> </a:t>
                      </a:r>
                      <a:endParaRPr lang="it-IT" sz="2400">
                        <a:effectLst/>
                        <a:latin typeface="Times New Roman"/>
                        <a:ea typeface="Times New Roman"/>
                      </a:endParaRPr>
                    </a:p>
                  </a:txBody>
                  <a:tcPr marL="0" marR="0" marT="0" marB="0" anchor="ctr"/>
                </a:tc>
              </a:tr>
              <a:tr h="290294">
                <a:tc>
                  <a:txBody>
                    <a:bodyPr/>
                    <a:lstStyle/>
                    <a:p>
                      <a:pPr algn="just">
                        <a:spcBef>
                          <a:spcPts val="400"/>
                        </a:spcBef>
                        <a:spcAft>
                          <a:spcPts val="400"/>
                        </a:spcAft>
                      </a:pPr>
                      <a:r>
                        <a:rPr lang="it-IT" sz="1600">
                          <a:effectLst/>
                        </a:rPr>
                        <a:t>7.</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1600" u="sng">
                          <a:effectLst/>
                          <a:hlinkClick r:id="rId7" action="ppaction://hlinkfile"/>
                        </a:rPr>
                        <a:t>Ciclo: Risorse umane</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nchor="ctr"/>
                </a:tc>
                <a:tc>
                  <a:txBody>
                    <a:bodyPr/>
                    <a:lstStyle/>
                    <a:p>
                      <a:pPr>
                        <a:spcAft>
                          <a:spcPts val="0"/>
                        </a:spcAft>
                      </a:pPr>
                      <a:r>
                        <a:rPr lang="it-IT" sz="2400">
                          <a:effectLst/>
                        </a:rPr>
                        <a:t> </a:t>
                      </a:r>
                      <a:endParaRPr lang="it-IT" sz="2400">
                        <a:effectLst/>
                        <a:latin typeface="Times New Roman"/>
                        <a:ea typeface="Times New Roman"/>
                      </a:endParaRPr>
                    </a:p>
                  </a:txBody>
                  <a:tcPr marL="0" marR="0" marT="0" marB="0" anchor="ctr"/>
                </a:tc>
              </a:tr>
              <a:tr h="290294">
                <a:tc>
                  <a:txBody>
                    <a:bodyPr/>
                    <a:lstStyle/>
                    <a:p>
                      <a:pPr algn="just">
                        <a:spcBef>
                          <a:spcPts val="400"/>
                        </a:spcBef>
                        <a:spcAft>
                          <a:spcPts val="400"/>
                        </a:spcAft>
                      </a:pPr>
                      <a:r>
                        <a:rPr lang="it-IT" sz="1600">
                          <a:effectLst/>
                        </a:rPr>
                        <a:t>7.1</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1600" u="sng">
                          <a:effectLst/>
                          <a:hlinkClick r:id="rId3" action="ppaction://hlinkfile"/>
                        </a:rPr>
                        <a:t>Walk Through </a:t>
                      </a:r>
                      <a:r>
                        <a:rPr lang="it-IT" sz="1600">
                          <a:effectLst/>
                        </a:rPr>
                        <a:t> </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2000" dirty="0">
                          <a:effectLst/>
                        </a:rPr>
                        <a:t> </a:t>
                      </a:r>
                      <a:endParaRPr lang="it-IT" sz="2000" dirty="0">
                        <a:effectLst/>
                        <a:latin typeface="Arial"/>
                        <a:ea typeface="Times New Roman"/>
                      </a:endParaRPr>
                    </a:p>
                  </a:txBody>
                  <a:tcPr marL="68580" marR="68580" marT="0" marB="0" anchor="ctr"/>
                </a:tc>
                <a:tc>
                  <a:txBody>
                    <a:bodyPr/>
                    <a:lstStyle/>
                    <a:p>
                      <a:pPr>
                        <a:spcAft>
                          <a:spcPts val="0"/>
                        </a:spcAft>
                      </a:pPr>
                      <a:r>
                        <a:rPr lang="it-IT" sz="2400" dirty="0">
                          <a:effectLst/>
                        </a:rPr>
                        <a:t> </a:t>
                      </a:r>
                      <a:endParaRPr lang="it-IT" sz="2400" dirty="0">
                        <a:effectLst/>
                        <a:latin typeface="Times New Roman"/>
                        <a:ea typeface="Times New Roman"/>
                      </a:endParaRPr>
                    </a:p>
                  </a:txBody>
                  <a:tcPr marL="0" marR="0" marT="0" marB="0" anchor="ctr"/>
                </a:tc>
              </a:tr>
            </a:tbl>
          </a:graphicData>
        </a:graphic>
      </p:graphicFrame>
      <p:sp>
        <p:nvSpPr>
          <p:cNvPr id="4" name="Segnaposto numero diapositiva 3"/>
          <p:cNvSpPr>
            <a:spLocks noGrp="1"/>
          </p:cNvSpPr>
          <p:nvPr>
            <p:ph type="sldNum" sz="quarter" idx="15"/>
          </p:nvPr>
        </p:nvSpPr>
        <p:spPr/>
        <p:txBody>
          <a:bodyPr/>
          <a:lstStyle/>
          <a:p>
            <a:fld id="{F6848207-CE41-43A6-9076-047AFBCD0A8D}" type="slidenum">
              <a:rPr lang="it-IT" smtClean="0"/>
              <a:pPr/>
              <a:t>68</a:t>
            </a:fld>
            <a:endParaRPr lang="it-IT"/>
          </a:p>
        </p:txBody>
      </p:sp>
      <p:sp>
        <p:nvSpPr>
          <p:cNvPr id="6" name="Rectangle 1"/>
          <p:cNvSpPr>
            <a:spLocks noChangeArrowheads="1"/>
          </p:cNvSpPr>
          <p:nvPr/>
        </p:nvSpPr>
        <p:spPr bwMode="auto">
          <a:xfrm>
            <a:off x="2062163" y="20526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0" i="0" u="none" strike="noStrike" cap="none" normalizeH="0" baseline="0" smtClean="0">
                <a:ln>
                  <a:noFill/>
                </a:ln>
                <a:solidFill>
                  <a:schemeClr val="tx1"/>
                </a:solidFill>
                <a:effectLst/>
                <a:latin typeface="Arial" pitchFamily="34" charset="0"/>
                <a:cs typeface="Arial" pitchFamily="34" charset="0"/>
              </a:rPr>
              <a:t/>
            </a:r>
            <a:br>
              <a:rPr kumimoji="0" lang="it-IT" altLang="it-IT" sz="1800" b="0" i="0" u="none" strike="noStrike" cap="none" normalizeH="0" baseline="0" smtClean="0">
                <a:ln>
                  <a:noFill/>
                </a:ln>
                <a:solidFill>
                  <a:schemeClr val="tx1"/>
                </a:solidFill>
                <a:effectLst/>
                <a:latin typeface="Arial" pitchFamily="34" charset="0"/>
                <a:cs typeface="Arial" pitchFamily="34" charset="0"/>
              </a:rPr>
            </a:br>
            <a:endParaRPr kumimoji="0" lang="it-IT" alt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CasellaDiTesto 8"/>
          <p:cNvSpPr txBox="1"/>
          <p:nvPr/>
        </p:nvSpPr>
        <p:spPr>
          <a:xfrm>
            <a:off x="6948264" y="5877272"/>
            <a:ext cx="1008112" cy="338554"/>
          </a:xfrm>
          <a:prstGeom prst="rect">
            <a:avLst/>
          </a:prstGeom>
          <a:noFill/>
        </p:spPr>
        <p:txBody>
          <a:bodyPr wrap="square" rtlCol="0">
            <a:spAutoFit/>
          </a:bodyPr>
          <a:lstStyle/>
          <a:p>
            <a:r>
              <a:rPr lang="it-IT" sz="1600" b="1" dirty="0"/>
              <a:t>S</a:t>
            </a:r>
            <a:r>
              <a:rPr lang="it-IT" sz="1600" b="1" dirty="0" smtClean="0"/>
              <a:t>egue</a:t>
            </a:r>
            <a:endParaRPr lang="it-IT" sz="1600" b="1" dirty="0"/>
          </a:p>
        </p:txBody>
      </p:sp>
    </p:spTree>
    <p:extLst>
      <p:ext uri="{BB962C8B-B14F-4D97-AF65-F5344CB8AC3E}">
        <p14:creationId xmlns:p14="http://schemas.microsoft.com/office/powerpoint/2010/main" val="238360804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egnaposto contenuto 4"/>
          <p:cNvGraphicFramePr>
            <a:graphicFrameLocks noGrp="1"/>
          </p:cNvGraphicFramePr>
          <p:nvPr>
            <p:ph sz="quarter" idx="1"/>
            <p:extLst>
              <p:ext uri="{D42A27DB-BD31-4B8C-83A1-F6EECF244321}">
                <p14:modId xmlns:p14="http://schemas.microsoft.com/office/powerpoint/2010/main" val="4218801041"/>
              </p:ext>
            </p:extLst>
          </p:nvPr>
        </p:nvGraphicFramePr>
        <p:xfrm>
          <a:off x="899592" y="1916832"/>
          <a:ext cx="7128789" cy="3969819"/>
        </p:xfrm>
        <a:graphic>
          <a:graphicData uri="http://schemas.openxmlformats.org/drawingml/2006/table">
            <a:tbl>
              <a:tblPr>
                <a:tableStyleId>{69CF1AB2-1976-4502-BF36-3FF5EA218861}</a:tableStyleId>
              </a:tblPr>
              <a:tblGrid>
                <a:gridCol w="601673"/>
                <a:gridCol w="2997738"/>
                <a:gridCol w="784306"/>
                <a:gridCol w="784306"/>
                <a:gridCol w="784306"/>
                <a:gridCol w="784307"/>
                <a:gridCol w="392153"/>
              </a:tblGrid>
              <a:tr h="1080542">
                <a:tc>
                  <a:txBody>
                    <a:bodyPr/>
                    <a:lstStyle/>
                    <a:p>
                      <a:pPr algn="just">
                        <a:spcBef>
                          <a:spcPts val="400"/>
                        </a:spcBef>
                        <a:spcAft>
                          <a:spcPts val="400"/>
                        </a:spcAft>
                      </a:pPr>
                      <a:r>
                        <a:rPr lang="it-IT" sz="1600" dirty="0">
                          <a:effectLst/>
                        </a:rPr>
                        <a:t>8.</a:t>
                      </a:r>
                      <a:endParaRPr lang="it-IT" sz="2000" dirty="0">
                        <a:effectLst/>
                        <a:latin typeface="Arial"/>
                        <a:ea typeface="Times New Roman"/>
                      </a:endParaRPr>
                    </a:p>
                  </a:txBody>
                  <a:tcPr marL="68580" marR="68580" marT="0" marB="0" anchor="ctr"/>
                </a:tc>
                <a:tc>
                  <a:txBody>
                    <a:bodyPr/>
                    <a:lstStyle/>
                    <a:p>
                      <a:pPr algn="just">
                        <a:spcBef>
                          <a:spcPts val="400"/>
                        </a:spcBef>
                        <a:spcAft>
                          <a:spcPts val="400"/>
                        </a:spcAft>
                      </a:pPr>
                      <a:r>
                        <a:rPr lang="it-IT" sz="1600" u="sng" dirty="0" smtClean="0">
                          <a:effectLst/>
                          <a:hlinkClick r:id="rId2" action="ppaction://hlinkfile"/>
                        </a:rPr>
                        <a:t>a</a:t>
                      </a:r>
                      <a:r>
                        <a:rPr lang="it-IT" sz="1600" u="sng" dirty="0">
                          <a:effectLst/>
                          <a:hlinkClick r:id="rId2" action="ppaction://hlinkfile"/>
                        </a:rPr>
                        <a:t>) materiali</a:t>
                      </a:r>
                      <a:r>
                        <a:rPr lang="it-IT" sz="1600" dirty="0">
                          <a:effectLst/>
                        </a:rPr>
                        <a:t> </a:t>
                      </a:r>
                      <a:endParaRPr lang="it-IT" sz="2000" dirty="0">
                        <a:effectLst/>
                      </a:endParaRPr>
                    </a:p>
                    <a:p>
                      <a:pPr algn="just">
                        <a:spcBef>
                          <a:spcPts val="400"/>
                        </a:spcBef>
                        <a:spcAft>
                          <a:spcPts val="400"/>
                        </a:spcAft>
                      </a:pPr>
                      <a:r>
                        <a:rPr lang="it-IT" sz="1600" u="sng" dirty="0">
                          <a:effectLst/>
                          <a:hlinkClick r:id="rId3" action="ppaction://hlinkfile"/>
                        </a:rPr>
                        <a:t>b) immateriali</a:t>
                      </a:r>
                      <a:r>
                        <a:rPr lang="it-IT" sz="1600" dirty="0">
                          <a:effectLst/>
                        </a:rPr>
                        <a:t> </a:t>
                      </a:r>
                      <a:endParaRPr lang="it-IT" sz="2000" dirty="0">
                        <a:effectLst/>
                        <a:latin typeface="Arial"/>
                        <a:ea typeface="Times New Roman"/>
                      </a:endParaRPr>
                    </a:p>
                  </a:txBody>
                  <a:tcPr marL="68580" marR="68580" marT="0" marB="0" anchor="ctr"/>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nchor="ctr"/>
                </a:tc>
                <a:tc>
                  <a:txBody>
                    <a:bodyPr/>
                    <a:lstStyle/>
                    <a:p>
                      <a:pPr>
                        <a:spcAft>
                          <a:spcPts val="0"/>
                        </a:spcAft>
                      </a:pPr>
                      <a:r>
                        <a:rPr lang="it-IT" sz="2400">
                          <a:effectLst/>
                        </a:rPr>
                        <a:t> </a:t>
                      </a:r>
                      <a:endParaRPr lang="it-IT" sz="2400">
                        <a:effectLst/>
                        <a:latin typeface="Times New Roman"/>
                        <a:ea typeface="Times New Roman"/>
                      </a:endParaRPr>
                    </a:p>
                  </a:txBody>
                  <a:tcPr marL="0" marR="0" marT="0" marB="0" anchor="ctr"/>
                </a:tc>
              </a:tr>
              <a:tr h="422821">
                <a:tc>
                  <a:txBody>
                    <a:bodyPr/>
                    <a:lstStyle/>
                    <a:p>
                      <a:pPr algn="just">
                        <a:spcBef>
                          <a:spcPts val="400"/>
                        </a:spcBef>
                        <a:spcAft>
                          <a:spcPts val="400"/>
                        </a:spcAft>
                      </a:pPr>
                      <a:r>
                        <a:rPr lang="it-IT" sz="1600">
                          <a:effectLst/>
                        </a:rPr>
                        <a:t>8.1</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1600" u="sng">
                          <a:effectLst/>
                          <a:hlinkClick r:id="rId4" action="ppaction://hlinkfile"/>
                        </a:rPr>
                        <a:t>Walk Through   </a:t>
                      </a:r>
                      <a:r>
                        <a:rPr lang="it-IT" sz="1600">
                          <a:effectLst/>
                        </a:rPr>
                        <a:t> </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nchor="ctr"/>
                </a:tc>
                <a:tc>
                  <a:txBody>
                    <a:bodyPr/>
                    <a:lstStyle/>
                    <a:p>
                      <a:pPr>
                        <a:spcAft>
                          <a:spcPts val="0"/>
                        </a:spcAft>
                      </a:pPr>
                      <a:r>
                        <a:rPr lang="it-IT" sz="2400">
                          <a:effectLst/>
                        </a:rPr>
                        <a:t> </a:t>
                      </a:r>
                      <a:endParaRPr lang="it-IT" sz="2400">
                        <a:effectLst/>
                        <a:latin typeface="Times New Roman"/>
                        <a:ea typeface="Times New Roman"/>
                      </a:endParaRPr>
                    </a:p>
                  </a:txBody>
                  <a:tcPr marL="0" marR="0" marT="0" marB="0" anchor="ctr"/>
                </a:tc>
              </a:tr>
              <a:tr h="563761">
                <a:tc>
                  <a:txBody>
                    <a:bodyPr/>
                    <a:lstStyle/>
                    <a:p>
                      <a:pPr algn="just">
                        <a:spcBef>
                          <a:spcPts val="400"/>
                        </a:spcBef>
                        <a:spcAft>
                          <a:spcPts val="400"/>
                        </a:spcAft>
                      </a:pPr>
                      <a:r>
                        <a:rPr lang="it-IT" sz="1600">
                          <a:effectLst/>
                        </a:rPr>
                        <a:t>9.</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en-US" sz="1600" u="sng">
                          <a:effectLst/>
                          <a:hlinkClick r:id="rId5" action="ppaction://hlinkfile"/>
                        </a:rPr>
                        <a:t>Ciclo I.T. (Information Technology)</a:t>
                      </a:r>
                      <a:r>
                        <a:rPr lang="en-US" sz="1600">
                          <a:effectLst/>
                        </a:rPr>
                        <a:t> </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en-US" sz="2000">
                          <a:effectLst/>
                        </a:rPr>
                        <a:t> </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en-US" sz="2000">
                          <a:effectLst/>
                        </a:rPr>
                        <a:t> </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en-US" sz="2000">
                          <a:effectLst/>
                        </a:rPr>
                        <a:t> </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en-US" sz="2000">
                          <a:effectLst/>
                        </a:rPr>
                        <a:t> </a:t>
                      </a:r>
                      <a:endParaRPr lang="it-IT" sz="2000">
                        <a:effectLst/>
                        <a:latin typeface="Arial"/>
                        <a:ea typeface="Times New Roman"/>
                      </a:endParaRPr>
                    </a:p>
                  </a:txBody>
                  <a:tcPr marL="68580" marR="68580" marT="0" marB="0" anchor="ctr"/>
                </a:tc>
                <a:tc>
                  <a:txBody>
                    <a:bodyPr/>
                    <a:lstStyle/>
                    <a:p>
                      <a:pPr>
                        <a:spcAft>
                          <a:spcPts val="0"/>
                        </a:spcAft>
                      </a:pPr>
                      <a:r>
                        <a:rPr lang="it-IT" sz="2400">
                          <a:effectLst/>
                        </a:rPr>
                        <a:t> </a:t>
                      </a:r>
                      <a:endParaRPr lang="it-IT" sz="2400">
                        <a:effectLst/>
                        <a:latin typeface="Times New Roman"/>
                        <a:ea typeface="Times New Roman"/>
                      </a:endParaRPr>
                    </a:p>
                  </a:txBody>
                  <a:tcPr marL="0" marR="0" marT="0" marB="0" anchor="ctr"/>
                </a:tc>
              </a:tr>
              <a:tr h="422821">
                <a:tc>
                  <a:txBody>
                    <a:bodyPr/>
                    <a:lstStyle/>
                    <a:p>
                      <a:pPr algn="just">
                        <a:spcBef>
                          <a:spcPts val="400"/>
                        </a:spcBef>
                        <a:spcAft>
                          <a:spcPts val="400"/>
                        </a:spcAft>
                      </a:pPr>
                      <a:r>
                        <a:rPr lang="it-IT" sz="1600">
                          <a:effectLst/>
                        </a:rPr>
                        <a:t>9.1</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1600" u="sng">
                          <a:effectLst/>
                          <a:hlinkClick r:id="rId4" action="ppaction://hlinkfile"/>
                        </a:rPr>
                        <a:t>Walk Through </a:t>
                      </a:r>
                      <a:r>
                        <a:rPr lang="it-IT" sz="1600">
                          <a:effectLst/>
                        </a:rPr>
                        <a:t> </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nchor="ctr"/>
                </a:tc>
                <a:tc>
                  <a:txBody>
                    <a:bodyPr/>
                    <a:lstStyle/>
                    <a:p>
                      <a:pPr>
                        <a:spcAft>
                          <a:spcPts val="0"/>
                        </a:spcAft>
                      </a:pPr>
                      <a:r>
                        <a:rPr lang="it-IT" sz="2400">
                          <a:effectLst/>
                        </a:rPr>
                        <a:t> </a:t>
                      </a:r>
                      <a:endParaRPr lang="it-IT" sz="2400">
                        <a:effectLst/>
                        <a:latin typeface="Times New Roman"/>
                        <a:ea typeface="Times New Roman"/>
                      </a:endParaRPr>
                    </a:p>
                  </a:txBody>
                  <a:tcPr marL="0" marR="0" marT="0" marB="0" anchor="ctr"/>
                </a:tc>
              </a:tr>
              <a:tr h="422821">
                <a:tc>
                  <a:txBody>
                    <a:bodyPr/>
                    <a:lstStyle/>
                    <a:p>
                      <a:pPr algn="just">
                        <a:spcBef>
                          <a:spcPts val="400"/>
                        </a:spcBef>
                        <a:spcAft>
                          <a:spcPts val="400"/>
                        </a:spcAft>
                      </a:pPr>
                      <a:r>
                        <a:rPr lang="it-IT" sz="1600">
                          <a:effectLst/>
                        </a:rPr>
                        <a:t>10.</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1600" u="sng">
                          <a:effectLst/>
                          <a:hlinkClick r:id="rId6" action="ppaction://hlinkfile"/>
                        </a:rPr>
                        <a:t>Ciclo: Titoli e Partecipazioni</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nchor="ctr"/>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nchor="ctr"/>
                </a:tc>
                <a:tc>
                  <a:txBody>
                    <a:bodyPr/>
                    <a:lstStyle/>
                    <a:p>
                      <a:pPr>
                        <a:spcAft>
                          <a:spcPts val="0"/>
                        </a:spcAft>
                      </a:pPr>
                      <a:r>
                        <a:rPr lang="it-IT" sz="2400">
                          <a:effectLst/>
                        </a:rPr>
                        <a:t> </a:t>
                      </a:r>
                      <a:endParaRPr lang="it-IT" sz="2400">
                        <a:effectLst/>
                        <a:latin typeface="Times New Roman"/>
                        <a:ea typeface="Times New Roman"/>
                      </a:endParaRPr>
                    </a:p>
                  </a:txBody>
                  <a:tcPr marL="0" marR="0" marT="0" marB="0" anchor="ctr"/>
                </a:tc>
              </a:tr>
              <a:tr h="352351">
                <a:tc>
                  <a:txBody>
                    <a:bodyPr/>
                    <a:lstStyle/>
                    <a:p>
                      <a:pPr algn="just">
                        <a:spcBef>
                          <a:spcPts val="400"/>
                        </a:spcBef>
                        <a:spcAft>
                          <a:spcPts val="400"/>
                        </a:spcAft>
                      </a:pPr>
                      <a:r>
                        <a:rPr lang="it-IT" sz="1600">
                          <a:effectLst/>
                        </a:rPr>
                        <a:t>11.</a:t>
                      </a:r>
                      <a:endParaRPr lang="it-IT" sz="2000">
                        <a:effectLst/>
                        <a:latin typeface="Arial"/>
                        <a:ea typeface="Times New Roman"/>
                      </a:endParaRPr>
                    </a:p>
                  </a:txBody>
                  <a:tcPr marL="68580" marR="68580" marT="0" marB="0"/>
                </a:tc>
                <a:tc>
                  <a:txBody>
                    <a:bodyPr/>
                    <a:lstStyle/>
                    <a:p>
                      <a:pPr algn="just">
                        <a:spcBef>
                          <a:spcPts val="400"/>
                        </a:spcBef>
                        <a:spcAft>
                          <a:spcPts val="400"/>
                        </a:spcAft>
                      </a:pPr>
                      <a:r>
                        <a:rPr lang="it-IT" sz="1600" u="sng" dirty="0">
                          <a:effectLst/>
                          <a:hlinkClick r:id="rId7" action="ppaction://hlinkfile"/>
                        </a:rPr>
                        <a:t>Ciclo: Debiti a lungo termine</a:t>
                      </a:r>
                      <a:r>
                        <a:rPr lang="it-IT" sz="1600" dirty="0">
                          <a:effectLst/>
                        </a:rPr>
                        <a:t> </a:t>
                      </a:r>
                      <a:endParaRPr lang="it-IT" sz="2000" dirty="0">
                        <a:effectLst/>
                        <a:latin typeface="Arial"/>
                        <a:ea typeface="Times New Roman"/>
                      </a:endParaRPr>
                    </a:p>
                  </a:txBody>
                  <a:tcPr marL="68580" marR="68580" marT="0" marB="0"/>
                </a:tc>
                <a:tc>
                  <a:txBody>
                    <a:bodyPr/>
                    <a:lstStyle/>
                    <a:p>
                      <a:pPr algn="just">
                        <a:spcBef>
                          <a:spcPts val="400"/>
                        </a:spcBef>
                        <a:spcAft>
                          <a:spcPts val="400"/>
                        </a:spcAft>
                      </a:pPr>
                      <a:r>
                        <a:rPr lang="it-IT" sz="2000" dirty="0">
                          <a:effectLst/>
                        </a:rPr>
                        <a:t> </a:t>
                      </a:r>
                      <a:endParaRPr lang="it-IT" sz="2000" dirty="0">
                        <a:effectLst/>
                        <a:latin typeface="Arial"/>
                        <a:ea typeface="Times New Roman"/>
                      </a:endParaRPr>
                    </a:p>
                  </a:txBody>
                  <a:tcPr marL="68580" marR="68580" marT="0" marB="0"/>
                </a:tc>
                <a:tc>
                  <a:txBody>
                    <a:bodyPr/>
                    <a:lstStyle/>
                    <a:p>
                      <a:pPr algn="just">
                        <a:spcBef>
                          <a:spcPts val="400"/>
                        </a:spcBef>
                        <a:spcAft>
                          <a:spcPts val="400"/>
                        </a:spcAft>
                      </a:pPr>
                      <a:r>
                        <a:rPr lang="it-IT" sz="2000" dirty="0">
                          <a:effectLst/>
                        </a:rPr>
                        <a:t> </a:t>
                      </a:r>
                      <a:endParaRPr lang="it-IT" sz="2000" dirty="0">
                        <a:effectLst/>
                        <a:latin typeface="Arial"/>
                        <a:ea typeface="Times New Roman"/>
                      </a:endParaRPr>
                    </a:p>
                  </a:txBody>
                  <a:tcPr marL="68580" marR="68580" marT="0" marB="0"/>
                </a:tc>
                <a:tc>
                  <a:txBody>
                    <a:bodyPr/>
                    <a:lstStyle/>
                    <a:p>
                      <a:pPr algn="just">
                        <a:spcBef>
                          <a:spcPts val="400"/>
                        </a:spcBef>
                        <a:spcAft>
                          <a:spcPts val="400"/>
                        </a:spcAft>
                      </a:pPr>
                      <a:r>
                        <a:rPr lang="it-IT" sz="2000" dirty="0">
                          <a:effectLst/>
                        </a:rPr>
                        <a:t> </a:t>
                      </a:r>
                      <a:endParaRPr lang="it-IT" sz="2000" dirty="0">
                        <a:effectLst/>
                        <a:latin typeface="Arial"/>
                        <a:ea typeface="Times New Roman"/>
                      </a:endParaRPr>
                    </a:p>
                  </a:txBody>
                  <a:tcPr marL="68580" marR="68580" marT="0" marB="0"/>
                </a:tc>
                <a:tc>
                  <a:txBody>
                    <a:bodyPr/>
                    <a:lstStyle/>
                    <a:p>
                      <a:pPr algn="just">
                        <a:spcBef>
                          <a:spcPts val="400"/>
                        </a:spcBef>
                        <a:spcAft>
                          <a:spcPts val="400"/>
                        </a:spcAft>
                      </a:pPr>
                      <a:r>
                        <a:rPr lang="it-IT" sz="2000" dirty="0">
                          <a:effectLst/>
                        </a:rPr>
                        <a:t> </a:t>
                      </a:r>
                      <a:endParaRPr lang="it-IT" sz="2000" dirty="0">
                        <a:effectLst/>
                        <a:latin typeface="Arial"/>
                        <a:ea typeface="Times New Roman"/>
                      </a:endParaRPr>
                    </a:p>
                  </a:txBody>
                  <a:tcPr marL="68580" marR="68580" marT="0" marB="0"/>
                </a:tc>
                <a:tc>
                  <a:txBody>
                    <a:bodyPr/>
                    <a:lstStyle/>
                    <a:p>
                      <a:endParaRPr lang="it-IT" dirty="0"/>
                    </a:p>
                  </a:txBody>
                  <a:tcPr marL="68580" marR="68580" marT="0" marB="0"/>
                </a:tc>
              </a:tr>
              <a:tr h="352351">
                <a:tc>
                  <a:txBody>
                    <a:bodyPr/>
                    <a:lstStyle/>
                    <a:p>
                      <a:pPr algn="just">
                        <a:spcBef>
                          <a:spcPts val="400"/>
                        </a:spcBef>
                        <a:spcAft>
                          <a:spcPts val="400"/>
                        </a:spcAft>
                      </a:pPr>
                      <a:r>
                        <a:rPr lang="it-IT" sz="1600">
                          <a:effectLst/>
                        </a:rPr>
                        <a:t>12.</a:t>
                      </a:r>
                      <a:endParaRPr lang="it-IT" sz="2000">
                        <a:effectLst/>
                        <a:latin typeface="Arial"/>
                        <a:ea typeface="Times New Roman"/>
                      </a:endParaRPr>
                    </a:p>
                  </a:txBody>
                  <a:tcPr marL="68580" marR="68580" marT="0" marB="0"/>
                </a:tc>
                <a:tc>
                  <a:txBody>
                    <a:bodyPr/>
                    <a:lstStyle/>
                    <a:p>
                      <a:pPr algn="just">
                        <a:spcBef>
                          <a:spcPts val="400"/>
                        </a:spcBef>
                        <a:spcAft>
                          <a:spcPts val="400"/>
                        </a:spcAft>
                      </a:pPr>
                      <a:r>
                        <a:rPr lang="it-IT" sz="1600" u="sng">
                          <a:effectLst/>
                          <a:hlinkClick r:id="rId8" action="ppaction://hlinkfile"/>
                        </a:rPr>
                        <a:t>Ciclo: Patrimonio netto</a:t>
                      </a:r>
                      <a:r>
                        <a:rPr lang="it-IT" sz="1600">
                          <a:effectLst/>
                        </a:rPr>
                        <a:t> </a:t>
                      </a:r>
                      <a:endParaRPr lang="it-IT" sz="2000">
                        <a:effectLst/>
                        <a:latin typeface="Arial"/>
                        <a:ea typeface="Times New Roman"/>
                      </a:endParaRPr>
                    </a:p>
                  </a:txBody>
                  <a:tcPr marL="68580" marR="68580" marT="0" marB="0"/>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tc>
                <a:tc>
                  <a:txBody>
                    <a:bodyPr/>
                    <a:lstStyle/>
                    <a:p>
                      <a:pPr algn="just">
                        <a:spcBef>
                          <a:spcPts val="400"/>
                        </a:spcBef>
                        <a:spcAft>
                          <a:spcPts val="400"/>
                        </a:spcAft>
                      </a:pPr>
                      <a:r>
                        <a:rPr lang="it-IT" sz="2000" dirty="0">
                          <a:effectLst/>
                        </a:rPr>
                        <a:t> </a:t>
                      </a:r>
                      <a:endParaRPr lang="it-IT" sz="2000" dirty="0">
                        <a:effectLst/>
                        <a:latin typeface="Arial"/>
                        <a:ea typeface="Times New Roman"/>
                      </a:endParaRPr>
                    </a:p>
                  </a:txBody>
                  <a:tcPr marL="68580" marR="68580" marT="0" marB="0"/>
                </a:tc>
                <a:tc>
                  <a:txBody>
                    <a:bodyPr/>
                    <a:lstStyle/>
                    <a:p>
                      <a:endParaRPr lang="it-IT"/>
                    </a:p>
                  </a:txBody>
                  <a:tcPr marL="68580" marR="68580" marT="0" marB="0"/>
                </a:tc>
              </a:tr>
              <a:tr h="352351">
                <a:tc>
                  <a:txBody>
                    <a:bodyPr/>
                    <a:lstStyle/>
                    <a:p>
                      <a:pPr algn="just">
                        <a:spcBef>
                          <a:spcPts val="400"/>
                        </a:spcBef>
                        <a:spcAft>
                          <a:spcPts val="400"/>
                        </a:spcAft>
                      </a:pPr>
                      <a:r>
                        <a:rPr lang="it-IT" sz="1600">
                          <a:effectLst/>
                        </a:rPr>
                        <a:t>13.</a:t>
                      </a:r>
                      <a:endParaRPr lang="it-IT" sz="2000">
                        <a:effectLst/>
                        <a:latin typeface="Arial"/>
                        <a:ea typeface="Times New Roman"/>
                      </a:endParaRPr>
                    </a:p>
                  </a:txBody>
                  <a:tcPr marL="68580" marR="68580" marT="0" marB="0"/>
                </a:tc>
                <a:tc>
                  <a:txBody>
                    <a:bodyPr/>
                    <a:lstStyle/>
                    <a:p>
                      <a:pPr algn="just">
                        <a:spcBef>
                          <a:spcPts val="400"/>
                        </a:spcBef>
                        <a:spcAft>
                          <a:spcPts val="400"/>
                        </a:spcAft>
                      </a:pPr>
                      <a:r>
                        <a:rPr lang="it-IT" sz="1600" u="sng">
                          <a:effectLst/>
                          <a:hlinkClick r:id="rId9" action="ppaction://hlinkfile"/>
                        </a:rPr>
                        <a:t>Ciclo: Fair value</a:t>
                      </a:r>
                      <a:endParaRPr lang="it-IT" sz="2000">
                        <a:effectLst/>
                        <a:latin typeface="Arial"/>
                        <a:ea typeface="Times New Roman"/>
                      </a:endParaRPr>
                    </a:p>
                  </a:txBody>
                  <a:tcPr marL="68580" marR="68580" marT="0" marB="0"/>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tc>
                <a:tc>
                  <a:txBody>
                    <a:bodyPr/>
                    <a:lstStyle/>
                    <a:p>
                      <a:pPr algn="just">
                        <a:spcBef>
                          <a:spcPts val="400"/>
                        </a:spcBef>
                        <a:spcAft>
                          <a:spcPts val="400"/>
                        </a:spcAft>
                      </a:pPr>
                      <a:r>
                        <a:rPr lang="it-IT" sz="2000" dirty="0">
                          <a:effectLst/>
                        </a:rPr>
                        <a:t> </a:t>
                      </a:r>
                      <a:endParaRPr lang="it-IT" sz="2000" dirty="0">
                        <a:effectLst/>
                        <a:latin typeface="Arial"/>
                        <a:ea typeface="Times New Roman"/>
                      </a:endParaRPr>
                    </a:p>
                  </a:txBody>
                  <a:tcPr marL="68580" marR="68580" marT="0" marB="0"/>
                </a:tc>
                <a:tc>
                  <a:txBody>
                    <a:bodyPr/>
                    <a:lstStyle/>
                    <a:p>
                      <a:endParaRPr lang="it-IT"/>
                    </a:p>
                  </a:txBody>
                  <a:tcPr marL="68580" marR="68580" marT="0" marB="0"/>
                </a:tc>
              </a:tr>
            </a:tbl>
          </a:graphicData>
        </a:graphic>
      </p:graphicFrame>
      <p:sp>
        <p:nvSpPr>
          <p:cNvPr id="4" name="Segnaposto numero diapositiva 3"/>
          <p:cNvSpPr>
            <a:spLocks noGrp="1"/>
          </p:cNvSpPr>
          <p:nvPr>
            <p:ph type="sldNum" sz="quarter" idx="15"/>
          </p:nvPr>
        </p:nvSpPr>
        <p:spPr/>
        <p:txBody>
          <a:bodyPr/>
          <a:lstStyle/>
          <a:p>
            <a:fld id="{F6848207-CE41-43A6-9076-047AFBCD0A8D}" type="slidenum">
              <a:rPr lang="it-IT" smtClean="0"/>
              <a:pPr/>
              <a:t>69</a:t>
            </a:fld>
            <a:endParaRPr lang="it-IT"/>
          </a:p>
        </p:txBody>
      </p:sp>
      <p:sp>
        <p:nvSpPr>
          <p:cNvPr id="6" name="Rettangolo 5"/>
          <p:cNvSpPr/>
          <p:nvPr/>
        </p:nvSpPr>
        <p:spPr>
          <a:xfrm>
            <a:off x="899592" y="1556792"/>
            <a:ext cx="3066865" cy="369332"/>
          </a:xfrm>
          <a:prstGeom prst="rect">
            <a:avLst/>
          </a:prstGeom>
        </p:spPr>
        <p:txBody>
          <a:bodyPr wrap="none">
            <a:spAutoFit/>
          </a:bodyPr>
          <a:lstStyle/>
          <a:p>
            <a:pPr algn="just">
              <a:spcBef>
                <a:spcPts val="400"/>
              </a:spcBef>
              <a:spcAft>
                <a:spcPts val="400"/>
              </a:spcAft>
            </a:pPr>
            <a:r>
              <a:rPr lang="it-IT" b="1" dirty="0"/>
              <a:t>Ciclo: Immobilizzazioni </a:t>
            </a:r>
            <a:endParaRPr lang="it-IT" sz="2400" b="1" dirty="0"/>
          </a:p>
        </p:txBody>
      </p:sp>
    </p:spTree>
    <p:extLst>
      <p:ext uri="{BB962C8B-B14F-4D97-AF65-F5344CB8AC3E}">
        <p14:creationId xmlns:p14="http://schemas.microsoft.com/office/powerpoint/2010/main" val="1010742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5292080" y="6414371"/>
            <a:ext cx="3582144" cy="369894"/>
          </a:xfrm>
        </p:spPr>
        <p:txBody>
          <a:bodyPr/>
          <a:lstStyle/>
          <a:p>
            <a:r>
              <a:rPr lang="it-IT" dirty="0" smtClean="0"/>
              <a:t>Relatore Dott. Maurizio Cari</a:t>
            </a:r>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332656"/>
            <a:ext cx="1944216" cy="1944216"/>
          </a:xfrm>
          <a:prstGeom prst="rect">
            <a:avLst/>
          </a:prstGeom>
        </p:spPr>
      </p:pic>
      <p:sp>
        <p:nvSpPr>
          <p:cNvPr id="5" name="Segnaposto numero diapositiva 4"/>
          <p:cNvSpPr>
            <a:spLocks noGrp="1"/>
          </p:cNvSpPr>
          <p:nvPr>
            <p:ph type="sldNum" sz="quarter" idx="12"/>
          </p:nvPr>
        </p:nvSpPr>
        <p:spPr/>
        <p:txBody>
          <a:bodyPr/>
          <a:lstStyle/>
          <a:p>
            <a:fld id="{F6848207-CE41-43A6-9076-047AFBCD0A8D}" type="slidenum">
              <a:rPr lang="it-IT" smtClean="0"/>
              <a:pPr/>
              <a:t>7</a:t>
            </a:fld>
            <a:endParaRPr lang="it-IT" dirty="0"/>
          </a:p>
        </p:txBody>
      </p:sp>
      <p:sp>
        <p:nvSpPr>
          <p:cNvPr id="9" name="Rettangolo 8"/>
          <p:cNvSpPr/>
          <p:nvPr/>
        </p:nvSpPr>
        <p:spPr>
          <a:xfrm>
            <a:off x="2627784" y="2492895"/>
            <a:ext cx="6246440" cy="3139321"/>
          </a:xfrm>
          <a:prstGeom prst="rect">
            <a:avLst/>
          </a:prstGeom>
        </p:spPr>
        <p:txBody>
          <a:bodyPr wrap="square">
            <a:spAutoFit/>
          </a:bodyPr>
          <a:lstStyle/>
          <a:p>
            <a:pPr algn="just"/>
            <a:r>
              <a:rPr lang="it-IT" b="1" dirty="0"/>
              <a:t>A2. </a:t>
            </a:r>
            <a:r>
              <a:rPr lang="it-IT" dirty="0"/>
              <a:t>Nel discutere con la direzione i fatti e le </a:t>
            </a:r>
            <a:r>
              <a:rPr lang="it-IT" dirty="0" smtClean="0"/>
              <a:t>circostanze risultanti </a:t>
            </a:r>
            <a:r>
              <a:rPr lang="it-IT" dirty="0"/>
              <a:t>dal lavoro svolto, il revisore può ottenere altre informazioni pertinenti per ulteriori considerazioni, quali, ad esempio:</a:t>
            </a:r>
          </a:p>
          <a:p>
            <a:pPr algn="just"/>
            <a:r>
              <a:rPr lang="it-IT" dirty="0"/>
              <a:t> la comprensione da parte della direzione riguardo le cause reali o presunte di </a:t>
            </a:r>
            <a:r>
              <a:rPr lang="it-IT" dirty="0" smtClean="0"/>
              <a:t>tali carenze</a:t>
            </a:r>
            <a:r>
              <a:rPr lang="it-IT" dirty="0"/>
              <a:t>;</a:t>
            </a:r>
          </a:p>
          <a:p>
            <a:pPr algn="just"/>
            <a:r>
              <a:rPr lang="it-IT" dirty="0"/>
              <a:t> le eccezioni derivanti dalle carenze che la direzione può aver rilevato, ad esempio, gli errori che i relativi controlli IT non hanno prevenuto;</a:t>
            </a:r>
          </a:p>
          <a:p>
            <a:pPr algn="just"/>
            <a:r>
              <a:rPr lang="it-IT" dirty="0"/>
              <a:t> un’indicazione preliminare della risposta della direzione ai risultati del lavoro svolto.</a:t>
            </a:r>
          </a:p>
        </p:txBody>
      </p:sp>
      <p:sp>
        <p:nvSpPr>
          <p:cNvPr id="10" name="Titolo 1"/>
          <p:cNvSpPr txBox="1">
            <a:spLocks/>
          </p:cNvSpPr>
          <p:nvPr/>
        </p:nvSpPr>
        <p:spPr>
          <a:xfrm>
            <a:off x="2527495" y="1052736"/>
            <a:ext cx="6172200" cy="864096"/>
          </a:xfrm>
          <a:prstGeom prst="rect">
            <a:avLst/>
          </a:prstGeom>
        </p:spPr>
        <p:txBody>
          <a:bodyPr vert="horz" anchor="b">
            <a:normAutofit fontScale="90000"/>
          </a:bodyPr>
          <a:lstStyle>
            <a:lvl1pPr algn="l" rtl="0" eaLnBrk="1" latinLnBrk="0" hangingPunct="1">
              <a:spcBef>
                <a:spcPct val="0"/>
              </a:spcBef>
              <a:buNone/>
              <a:defRPr kumimoji="0" sz="3000" b="1" kern="1200" cap="small" baseline="0">
                <a:solidFill>
                  <a:schemeClr val="tx2"/>
                </a:solidFill>
                <a:latin typeface="+mj-lt"/>
                <a:ea typeface="+mj-ea"/>
                <a:cs typeface="+mj-cs"/>
              </a:defRPr>
            </a:lvl1pPr>
          </a:lstStyle>
          <a:p>
            <a:pPr algn="ctr"/>
            <a:r>
              <a:rPr lang="it-IT" dirty="0" smtClean="0"/>
              <a:t>Il principio ISA Italia 265</a:t>
            </a:r>
            <a:br>
              <a:rPr lang="it-IT" dirty="0" smtClean="0"/>
            </a:br>
            <a:r>
              <a:rPr lang="it-IT" sz="2200" dirty="0" smtClean="0">
                <a:solidFill>
                  <a:srgbClr val="FF0000"/>
                </a:solidFill>
              </a:rPr>
              <a:t>linee guida ed altro materiale esplicativo</a:t>
            </a:r>
            <a:endParaRPr lang="it-IT" sz="2200" dirty="0">
              <a:solidFill>
                <a:srgbClr val="FF0000"/>
              </a:solidFill>
            </a:endParaRPr>
          </a:p>
        </p:txBody>
      </p:sp>
    </p:spTree>
    <p:extLst>
      <p:ext uri="{BB962C8B-B14F-4D97-AF65-F5344CB8AC3E}">
        <p14:creationId xmlns:p14="http://schemas.microsoft.com/office/powerpoint/2010/main" val="109206054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egnaposto contenuto 4"/>
          <p:cNvGraphicFramePr>
            <a:graphicFrameLocks noGrp="1"/>
          </p:cNvGraphicFramePr>
          <p:nvPr>
            <p:ph sz="quarter" idx="1"/>
            <p:extLst>
              <p:ext uri="{D42A27DB-BD31-4B8C-83A1-F6EECF244321}">
                <p14:modId xmlns:p14="http://schemas.microsoft.com/office/powerpoint/2010/main" val="650016097"/>
              </p:ext>
            </p:extLst>
          </p:nvPr>
        </p:nvGraphicFramePr>
        <p:xfrm>
          <a:off x="1015632" y="1124744"/>
          <a:ext cx="6940744" cy="5425440"/>
        </p:xfrm>
        <a:graphic>
          <a:graphicData uri="http://schemas.openxmlformats.org/drawingml/2006/table">
            <a:tbl>
              <a:tblPr>
                <a:tableStyleId>{69CF1AB2-1976-4502-BF36-3FF5EA218861}</a:tableStyleId>
              </a:tblPr>
              <a:tblGrid>
                <a:gridCol w="394610"/>
                <a:gridCol w="1975837"/>
                <a:gridCol w="994890"/>
                <a:gridCol w="1245398"/>
                <a:gridCol w="1158730"/>
                <a:gridCol w="1171279"/>
              </a:tblGrid>
              <a:tr h="0">
                <a:tc>
                  <a:txBody>
                    <a:bodyPr/>
                    <a:lstStyle/>
                    <a:p>
                      <a:pPr algn="just">
                        <a:spcBef>
                          <a:spcPts val="400"/>
                        </a:spcBef>
                        <a:spcAft>
                          <a:spcPts val="400"/>
                        </a:spcAft>
                      </a:pPr>
                      <a:r>
                        <a:rPr lang="it-IT" sz="1600" dirty="0">
                          <a:effectLst/>
                        </a:rPr>
                        <a:t>14</a:t>
                      </a:r>
                      <a:endParaRPr lang="it-IT" sz="2000" dirty="0">
                        <a:effectLst/>
                        <a:latin typeface="Arial"/>
                        <a:ea typeface="Times New Roman"/>
                      </a:endParaRPr>
                    </a:p>
                  </a:txBody>
                  <a:tcPr marL="68580" marR="68580" marT="0" marB="0"/>
                </a:tc>
                <a:tc>
                  <a:txBody>
                    <a:bodyPr/>
                    <a:lstStyle/>
                    <a:p>
                      <a:pPr>
                        <a:spcBef>
                          <a:spcPts val="400"/>
                        </a:spcBef>
                        <a:spcAft>
                          <a:spcPts val="400"/>
                        </a:spcAft>
                      </a:pPr>
                      <a:r>
                        <a:rPr lang="it-IT" sz="1600" u="sng">
                          <a:effectLst/>
                          <a:hlinkClick r:id="rId2" action="ppaction://hlinkfile"/>
                        </a:rPr>
                        <a:t>Ciclo: Marketing</a:t>
                      </a:r>
                      <a:endParaRPr lang="it-IT" sz="2000">
                        <a:effectLst/>
                        <a:latin typeface="Arial"/>
                        <a:ea typeface="Times New Roman"/>
                      </a:endParaRPr>
                    </a:p>
                  </a:txBody>
                  <a:tcPr marL="68580" marR="68580" marT="0" marB="0"/>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tc>
              </a:tr>
              <a:tr h="0">
                <a:tc>
                  <a:txBody>
                    <a:bodyPr/>
                    <a:lstStyle/>
                    <a:p>
                      <a:pPr algn="just">
                        <a:spcBef>
                          <a:spcPts val="400"/>
                        </a:spcBef>
                        <a:spcAft>
                          <a:spcPts val="400"/>
                        </a:spcAft>
                      </a:pPr>
                      <a:r>
                        <a:rPr lang="it-IT" sz="1600">
                          <a:effectLst/>
                        </a:rPr>
                        <a:t>15</a:t>
                      </a:r>
                      <a:endParaRPr lang="it-IT" sz="2000">
                        <a:effectLst/>
                        <a:latin typeface="Arial"/>
                        <a:ea typeface="Times New Roman"/>
                      </a:endParaRPr>
                    </a:p>
                  </a:txBody>
                  <a:tcPr marL="68580" marR="68580" marT="0" marB="0"/>
                </a:tc>
                <a:tc>
                  <a:txBody>
                    <a:bodyPr/>
                    <a:lstStyle/>
                    <a:p>
                      <a:pPr>
                        <a:spcBef>
                          <a:spcPts val="400"/>
                        </a:spcBef>
                        <a:spcAft>
                          <a:spcPts val="400"/>
                        </a:spcAft>
                      </a:pPr>
                      <a:r>
                        <a:rPr lang="it-IT" sz="1600" u="sng">
                          <a:effectLst/>
                          <a:hlinkClick r:id="rId3" action="ppaction://hlinkfile"/>
                        </a:rPr>
                        <a:t>Ciclo: Omaggi – Spese di rappresentanza</a:t>
                      </a:r>
                      <a:r>
                        <a:rPr lang="it-IT" sz="1600">
                          <a:effectLst/>
                        </a:rPr>
                        <a:t> </a:t>
                      </a:r>
                      <a:endParaRPr lang="it-IT" sz="2000">
                        <a:effectLst/>
                        <a:latin typeface="Arial"/>
                        <a:ea typeface="Times New Roman"/>
                      </a:endParaRPr>
                    </a:p>
                  </a:txBody>
                  <a:tcPr marL="68580" marR="68580" marT="0" marB="0"/>
                </a:tc>
                <a:tc>
                  <a:txBody>
                    <a:bodyPr/>
                    <a:lstStyle/>
                    <a:p>
                      <a:pPr algn="just">
                        <a:spcBef>
                          <a:spcPts val="400"/>
                        </a:spcBef>
                        <a:spcAft>
                          <a:spcPts val="400"/>
                        </a:spcAft>
                      </a:pPr>
                      <a:r>
                        <a:rPr lang="it-IT" sz="2000" dirty="0">
                          <a:effectLst/>
                        </a:rPr>
                        <a:t> </a:t>
                      </a:r>
                      <a:endParaRPr lang="it-IT" sz="2000" dirty="0">
                        <a:effectLst/>
                        <a:latin typeface="Arial"/>
                        <a:ea typeface="Times New Roman"/>
                      </a:endParaRPr>
                    </a:p>
                  </a:txBody>
                  <a:tcPr marL="68580" marR="68580" marT="0" marB="0"/>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tc>
              </a:tr>
              <a:tr h="0">
                <a:tc>
                  <a:txBody>
                    <a:bodyPr/>
                    <a:lstStyle/>
                    <a:p>
                      <a:pPr algn="just">
                        <a:spcBef>
                          <a:spcPts val="400"/>
                        </a:spcBef>
                        <a:spcAft>
                          <a:spcPts val="400"/>
                        </a:spcAft>
                      </a:pPr>
                      <a:r>
                        <a:rPr lang="it-IT" sz="1600">
                          <a:effectLst/>
                        </a:rPr>
                        <a:t>16</a:t>
                      </a:r>
                      <a:endParaRPr lang="it-IT" sz="2000">
                        <a:effectLst/>
                        <a:latin typeface="Arial"/>
                        <a:ea typeface="Times New Roman"/>
                      </a:endParaRPr>
                    </a:p>
                  </a:txBody>
                  <a:tcPr marL="68580" marR="68580" marT="0" marB="0"/>
                </a:tc>
                <a:tc>
                  <a:txBody>
                    <a:bodyPr/>
                    <a:lstStyle/>
                    <a:p>
                      <a:pPr>
                        <a:spcBef>
                          <a:spcPts val="400"/>
                        </a:spcBef>
                        <a:spcAft>
                          <a:spcPts val="400"/>
                        </a:spcAft>
                      </a:pPr>
                      <a:r>
                        <a:rPr lang="it-IT" sz="1600" u="sng">
                          <a:effectLst/>
                          <a:hlinkClick r:id="rId4" action="ppaction://hlinkfile"/>
                        </a:rPr>
                        <a:t>Ciclo: Consulenze e prestazioni professionali</a:t>
                      </a:r>
                      <a:endParaRPr lang="it-IT" sz="2000">
                        <a:effectLst/>
                        <a:latin typeface="Arial"/>
                        <a:ea typeface="Times New Roman"/>
                      </a:endParaRPr>
                    </a:p>
                  </a:txBody>
                  <a:tcPr marL="68580" marR="68580" marT="0" marB="0"/>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tc>
              </a:tr>
              <a:tr h="0">
                <a:tc>
                  <a:txBody>
                    <a:bodyPr/>
                    <a:lstStyle/>
                    <a:p>
                      <a:pPr algn="just">
                        <a:spcBef>
                          <a:spcPts val="400"/>
                        </a:spcBef>
                        <a:spcAft>
                          <a:spcPts val="400"/>
                        </a:spcAft>
                      </a:pPr>
                      <a:r>
                        <a:rPr lang="it-IT" sz="1600">
                          <a:effectLst/>
                        </a:rPr>
                        <a:t>17</a:t>
                      </a:r>
                      <a:endParaRPr lang="it-IT" sz="2000">
                        <a:effectLst/>
                        <a:latin typeface="Arial"/>
                        <a:ea typeface="Times New Roman"/>
                      </a:endParaRPr>
                    </a:p>
                  </a:txBody>
                  <a:tcPr marL="68580" marR="68580" marT="0" marB="0"/>
                </a:tc>
                <a:tc>
                  <a:txBody>
                    <a:bodyPr/>
                    <a:lstStyle/>
                    <a:p>
                      <a:pPr>
                        <a:spcBef>
                          <a:spcPts val="400"/>
                        </a:spcBef>
                        <a:spcAft>
                          <a:spcPts val="400"/>
                        </a:spcAft>
                      </a:pPr>
                      <a:r>
                        <a:rPr lang="it-IT" sz="1600" u="sng">
                          <a:effectLst/>
                          <a:hlinkClick r:id="rId5" action="ppaction://hlinkfile"/>
                        </a:rPr>
                        <a:t>Ciclo: Sponsorizzazioni</a:t>
                      </a:r>
                      <a:endParaRPr lang="it-IT" sz="2000">
                        <a:effectLst/>
                        <a:latin typeface="Arial"/>
                        <a:ea typeface="Times New Roman"/>
                      </a:endParaRPr>
                    </a:p>
                  </a:txBody>
                  <a:tcPr marL="68580" marR="68580" marT="0" marB="0"/>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tc>
              </a:tr>
              <a:tr h="0">
                <a:tc>
                  <a:txBody>
                    <a:bodyPr/>
                    <a:lstStyle/>
                    <a:p>
                      <a:pPr algn="just">
                        <a:spcBef>
                          <a:spcPts val="400"/>
                        </a:spcBef>
                        <a:spcAft>
                          <a:spcPts val="400"/>
                        </a:spcAft>
                      </a:pPr>
                      <a:r>
                        <a:rPr lang="it-IT" sz="1600">
                          <a:effectLst/>
                        </a:rPr>
                        <a:t>18</a:t>
                      </a:r>
                      <a:endParaRPr lang="it-IT" sz="2000">
                        <a:effectLst/>
                        <a:latin typeface="Arial"/>
                        <a:ea typeface="Times New Roman"/>
                      </a:endParaRPr>
                    </a:p>
                  </a:txBody>
                  <a:tcPr marL="68580" marR="68580" marT="0" marB="0"/>
                </a:tc>
                <a:tc>
                  <a:txBody>
                    <a:bodyPr/>
                    <a:lstStyle/>
                    <a:p>
                      <a:pPr>
                        <a:spcBef>
                          <a:spcPts val="400"/>
                        </a:spcBef>
                        <a:spcAft>
                          <a:spcPts val="400"/>
                        </a:spcAft>
                      </a:pPr>
                      <a:r>
                        <a:rPr lang="it-IT" sz="1600" u="sng">
                          <a:effectLst/>
                          <a:hlinkClick r:id="rId6" action="ppaction://hlinkfile"/>
                        </a:rPr>
                        <a:t>Ciclo: Liberalità e no profit </a:t>
                      </a:r>
                      <a:r>
                        <a:rPr lang="it-IT" sz="1600" u="sng">
                          <a:effectLst/>
                        </a:rPr>
                        <a:t> </a:t>
                      </a:r>
                      <a:endParaRPr lang="it-IT" sz="2000">
                        <a:effectLst/>
                        <a:latin typeface="Arial"/>
                        <a:ea typeface="Times New Roman"/>
                      </a:endParaRPr>
                    </a:p>
                  </a:txBody>
                  <a:tcPr marL="68580" marR="68580" marT="0" marB="0"/>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tc>
                <a:tc>
                  <a:txBody>
                    <a:bodyPr/>
                    <a:lstStyle/>
                    <a:p>
                      <a:pPr algn="just">
                        <a:spcBef>
                          <a:spcPts val="400"/>
                        </a:spcBef>
                        <a:spcAft>
                          <a:spcPts val="400"/>
                        </a:spcAft>
                      </a:pPr>
                      <a:r>
                        <a:rPr lang="it-IT" sz="2000">
                          <a:effectLst/>
                          <a:highlight>
                            <a:srgbClr val="FFFF00"/>
                          </a:highlight>
                        </a:rPr>
                        <a:t> </a:t>
                      </a:r>
                      <a:endParaRPr lang="it-IT" sz="2000">
                        <a:effectLst/>
                        <a:latin typeface="Arial"/>
                        <a:ea typeface="Times New Roman"/>
                      </a:endParaRPr>
                    </a:p>
                  </a:txBody>
                  <a:tcPr marL="68580" marR="68580" marT="0" marB="0"/>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tc>
              </a:tr>
              <a:tr h="0">
                <a:tc>
                  <a:txBody>
                    <a:bodyPr/>
                    <a:lstStyle/>
                    <a:p>
                      <a:pPr algn="just">
                        <a:spcBef>
                          <a:spcPts val="400"/>
                        </a:spcBef>
                        <a:spcAft>
                          <a:spcPts val="400"/>
                        </a:spcAft>
                      </a:pPr>
                      <a:r>
                        <a:rPr lang="it-IT" sz="1600">
                          <a:effectLst/>
                        </a:rPr>
                        <a:t>19</a:t>
                      </a:r>
                      <a:endParaRPr lang="it-IT" sz="2000">
                        <a:effectLst/>
                        <a:latin typeface="Arial"/>
                        <a:ea typeface="Times New Roman"/>
                      </a:endParaRPr>
                    </a:p>
                  </a:txBody>
                  <a:tcPr marL="68580" marR="68580" marT="0" marB="0"/>
                </a:tc>
                <a:tc>
                  <a:txBody>
                    <a:bodyPr/>
                    <a:lstStyle/>
                    <a:p>
                      <a:pPr>
                        <a:spcBef>
                          <a:spcPts val="400"/>
                        </a:spcBef>
                        <a:spcAft>
                          <a:spcPts val="400"/>
                        </a:spcAft>
                      </a:pPr>
                      <a:r>
                        <a:rPr lang="it-IT" sz="1600" u="sng">
                          <a:effectLst/>
                          <a:hlinkClick r:id="rId7" action="ppaction://hlinkfile"/>
                        </a:rPr>
                        <a:t>Ciclo: Procedimenti giudiziali ed arbitrali</a:t>
                      </a:r>
                      <a:endParaRPr lang="it-IT" sz="2000">
                        <a:effectLst/>
                        <a:latin typeface="Arial"/>
                        <a:ea typeface="Times New Roman"/>
                      </a:endParaRPr>
                    </a:p>
                  </a:txBody>
                  <a:tcPr marL="68580" marR="68580" marT="0" marB="0"/>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tc>
              </a:tr>
              <a:tr h="0">
                <a:tc>
                  <a:txBody>
                    <a:bodyPr/>
                    <a:lstStyle/>
                    <a:p>
                      <a:pPr algn="just">
                        <a:spcBef>
                          <a:spcPts val="400"/>
                        </a:spcBef>
                        <a:spcAft>
                          <a:spcPts val="400"/>
                        </a:spcAft>
                      </a:pPr>
                      <a:r>
                        <a:rPr lang="it-IT" sz="1600">
                          <a:effectLst/>
                        </a:rPr>
                        <a:t>20</a:t>
                      </a:r>
                      <a:endParaRPr lang="it-IT" sz="2000">
                        <a:effectLst/>
                        <a:latin typeface="Arial"/>
                        <a:ea typeface="Times New Roman"/>
                      </a:endParaRPr>
                    </a:p>
                  </a:txBody>
                  <a:tcPr marL="68580" marR="68580" marT="0" marB="0"/>
                </a:tc>
                <a:tc>
                  <a:txBody>
                    <a:bodyPr/>
                    <a:lstStyle/>
                    <a:p>
                      <a:pPr>
                        <a:spcBef>
                          <a:spcPts val="400"/>
                        </a:spcBef>
                        <a:spcAft>
                          <a:spcPts val="400"/>
                        </a:spcAft>
                      </a:pPr>
                      <a:r>
                        <a:rPr lang="it-IT" sz="1600" u="sng">
                          <a:effectLst/>
                          <a:hlinkClick r:id="rId8" action="ppaction://hlinkfile"/>
                        </a:rPr>
                        <a:t>Ciclo: Accordi transattivi</a:t>
                      </a:r>
                      <a:endParaRPr lang="it-IT" sz="2000">
                        <a:effectLst/>
                        <a:latin typeface="Arial"/>
                        <a:ea typeface="Times New Roman"/>
                      </a:endParaRPr>
                    </a:p>
                  </a:txBody>
                  <a:tcPr marL="68580" marR="68580" marT="0" marB="0"/>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tc>
              </a:tr>
              <a:tr h="0">
                <a:tc>
                  <a:txBody>
                    <a:bodyPr/>
                    <a:lstStyle/>
                    <a:p>
                      <a:pPr algn="just">
                        <a:spcBef>
                          <a:spcPts val="400"/>
                        </a:spcBef>
                        <a:spcAft>
                          <a:spcPts val="400"/>
                        </a:spcAft>
                      </a:pPr>
                      <a:r>
                        <a:rPr lang="it-IT" sz="1600">
                          <a:effectLst/>
                        </a:rPr>
                        <a:t>21</a:t>
                      </a:r>
                      <a:endParaRPr lang="it-IT" sz="2000">
                        <a:effectLst/>
                        <a:latin typeface="Arial"/>
                        <a:ea typeface="Times New Roman"/>
                      </a:endParaRPr>
                    </a:p>
                  </a:txBody>
                  <a:tcPr marL="68580" marR="68580" marT="0" marB="0"/>
                </a:tc>
                <a:tc>
                  <a:txBody>
                    <a:bodyPr/>
                    <a:lstStyle/>
                    <a:p>
                      <a:pPr>
                        <a:spcBef>
                          <a:spcPts val="400"/>
                        </a:spcBef>
                        <a:spcAft>
                          <a:spcPts val="400"/>
                        </a:spcAft>
                      </a:pPr>
                      <a:r>
                        <a:rPr lang="it-IT" sz="1600" u="sng">
                          <a:effectLst/>
                          <a:hlinkClick r:id="rId9" action="ppaction://hlinkfile"/>
                        </a:rPr>
                        <a:t>Ciclo: Rapporti con la Pubblica amministrazione</a:t>
                      </a:r>
                      <a:endParaRPr lang="it-IT" sz="2000">
                        <a:effectLst/>
                        <a:latin typeface="Arial"/>
                        <a:ea typeface="Times New Roman"/>
                      </a:endParaRPr>
                    </a:p>
                  </a:txBody>
                  <a:tcPr marL="68580" marR="68580" marT="0" marB="0"/>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tc>
              </a:tr>
              <a:tr h="0">
                <a:tc>
                  <a:txBody>
                    <a:bodyPr/>
                    <a:lstStyle/>
                    <a:p>
                      <a:pPr algn="just">
                        <a:spcBef>
                          <a:spcPts val="400"/>
                        </a:spcBef>
                        <a:spcAft>
                          <a:spcPts val="400"/>
                        </a:spcAft>
                      </a:pPr>
                      <a:r>
                        <a:rPr lang="it-IT" sz="1600">
                          <a:effectLst/>
                        </a:rPr>
                        <a:t>22</a:t>
                      </a:r>
                      <a:endParaRPr lang="it-IT" sz="2000">
                        <a:effectLst/>
                        <a:latin typeface="Arial"/>
                        <a:ea typeface="Times New Roman"/>
                      </a:endParaRPr>
                    </a:p>
                  </a:txBody>
                  <a:tcPr marL="68580" marR="68580" marT="0" marB="0"/>
                </a:tc>
                <a:tc>
                  <a:txBody>
                    <a:bodyPr/>
                    <a:lstStyle/>
                    <a:p>
                      <a:pPr>
                        <a:spcBef>
                          <a:spcPts val="400"/>
                        </a:spcBef>
                        <a:spcAft>
                          <a:spcPts val="400"/>
                        </a:spcAft>
                      </a:pPr>
                      <a:r>
                        <a:rPr lang="it-IT" sz="1600" u="sng">
                          <a:effectLst/>
                          <a:hlinkClick r:id="rId10" action="ppaction://hlinkfile"/>
                        </a:rPr>
                        <a:t>Ciclo: Autorizzazioni e concessioni</a:t>
                      </a:r>
                      <a:endParaRPr lang="it-IT" sz="2000">
                        <a:effectLst/>
                        <a:latin typeface="Arial"/>
                        <a:ea typeface="Times New Roman"/>
                      </a:endParaRPr>
                    </a:p>
                  </a:txBody>
                  <a:tcPr marL="68580" marR="68580" marT="0" marB="0"/>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tc>
                <a:tc>
                  <a:txBody>
                    <a:bodyPr/>
                    <a:lstStyle/>
                    <a:p>
                      <a:pPr algn="just">
                        <a:spcBef>
                          <a:spcPts val="400"/>
                        </a:spcBef>
                        <a:spcAft>
                          <a:spcPts val="400"/>
                        </a:spcAft>
                      </a:pPr>
                      <a:r>
                        <a:rPr lang="it-IT" sz="2000">
                          <a:effectLst/>
                        </a:rPr>
                        <a:t> </a:t>
                      </a:r>
                      <a:endParaRPr lang="it-IT" sz="2000">
                        <a:effectLst/>
                        <a:latin typeface="Arial"/>
                        <a:ea typeface="Times New Roman"/>
                      </a:endParaRPr>
                    </a:p>
                  </a:txBody>
                  <a:tcPr marL="68580" marR="68580" marT="0" marB="0"/>
                </a:tc>
                <a:tc>
                  <a:txBody>
                    <a:bodyPr/>
                    <a:lstStyle/>
                    <a:p>
                      <a:pPr algn="just">
                        <a:spcBef>
                          <a:spcPts val="400"/>
                        </a:spcBef>
                        <a:spcAft>
                          <a:spcPts val="400"/>
                        </a:spcAft>
                      </a:pPr>
                      <a:r>
                        <a:rPr lang="it-IT" sz="2000" dirty="0">
                          <a:effectLst/>
                        </a:rPr>
                        <a:t> </a:t>
                      </a:r>
                      <a:endParaRPr lang="it-IT" sz="2000" dirty="0">
                        <a:effectLst/>
                        <a:latin typeface="Arial"/>
                        <a:ea typeface="Times New Roman"/>
                      </a:endParaRPr>
                    </a:p>
                  </a:txBody>
                  <a:tcPr marL="68580" marR="68580" marT="0" marB="0"/>
                </a:tc>
              </a:tr>
            </a:tbl>
          </a:graphicData>
        </a:graphic>
      </p:graphicFrame>
      <p:sp>
        <p:nvSpPr>
          <p:cNvPr id="4" name="Segnaposto numero diapositiva 3"/>
          <p:cNvSpPr>
            <a:spLocks noGrp="1"/>
          </p:cNvSpPr>
          <p:nvPr>
            <p:ph type="sldNum" sz="quarter" idx="15"/>
          </p:nvPr>
        </p:nvSpPr>
        <p:spPr/>
        <p:txBody>
          <a:bodyPr/>
          <a:lstStyle/>
          <a:p>
            <a:fld id="{F6848207-CE41-43A6-9076-047AFBCD0A8D}" type="slidenum">
              <a:rPr lang="it-IT" smtClean="0"/>
              <a:pPr/>
              <a:t>70</a:t>
            </a:fld>
            <a:endParaRPr lang="it-IT"/>
          </a:p>
        </p:txBody>
      </p:sp>
      <p:sp>
        <p:nvSpPr>
          <p:cNvPr id="6" name="Rettangolo 5"/>
          <p:cNvSpPr/>
          <p:nvPr/>
        </p:nvSpPr>
        <p:spPr>
          <a:xfrm>
            <a:off x="992174" y="724601"/>
            <a:ext cx="3579826" cy="369332"/>
          </a:xfrm>
          <a:prstGeom prst="rect">
            <a:avLst/>
          </a:prstGeom>
        </p:spPr>
        <p:txBody>
          <a:bodyPr wrap="none">
            <a:spAutoFit/>
          </a:bodyPr>
          <a:lstStyle/>
          <a:p>
            <a:pPr algn="just">
              <a:spcBef>
                <a:spcPts val="400"/>
              </a:spcBef>
              <a:spcAft>
                <a:spcPts val="400"/>
              </a:spcAft>
            </a:pPr>
            <a:r>
              <a:rPr lang="it-IT" dirty="0"/>
              <a:t>Altre Voci del CICLO PASSIVO</a:t>
            </a:r>
            <a:endParaRPr lang="it-IT" sz="2800" dirty="0">
              <a:latin typeface="Arial"/>
              <a:ea typeface="Times New Roman"/>
            </a:endParaRPr>
          </a:p>
        </p:txBody>
      </p:sp>
    </p:spTree>
    <p:extLst>
      <p:ext uri="{BB962C8B-B14F-4D97-AF65-F5344CB8AC3E}">
        <p14:creationId xmlns:p14="http://schemas.microsoft.com/office/powerpoint/2010/main" val="80138447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egnaposto contenuto 4"/>
          <p:cNvGraphicFramePr>
            <a:graphicFrameLocks noGrp="1"/>
          </p:cNvGraphicFramePr>
          <p:nvPr>
            <p:ph sz="quarter" idx="1"/>
            <p:extLst>
              <p:ext uri="{D42A27DB-BD31-4B8C-83A1-F6EECF244321}">
                <p14:modId xmlns:p14="http://schemas.microsoft.com/office/powerpoint/2010/main" val="648842327"/>
              </p:ext>
            </p:extLst>
          </p:nvPr>
        </p:nvGraphicFramePr>
        <p:xfrm>
          <a:off x="971600" y="2060848"/>
          <a:ext cx="6840760" cy="2952328"/>
        </p:xfrm>
        <a:graphic>
          <a:graphicData uri="http://schemas.openxmlformats.org/drawingml/2006/table">
            <a:tbl>
              <a:tblPr>
                <a:tableStyleId>{69CF1AB2-1976-4502-BF36-3FF5EA218861}</a:tableStyleId>
              </a:tblPr>
              <a:tblGrid>
                <a:gridCol w="393803"/>
                <a:gridCol w="1971798"/>
                <a:gridCol w="992856"/>
                <a:gridCol w="1157057"/>
                <a:gridCol w="1156361"/>
                <a:gridCol w="1168885"/>
              </a:tblGrid>
              <a:tr h="627043">
                <a:tc>
                  <a:txBody>
                    <a:bodyPr/>
                    <a:lstStyle/>
                    <a:p>
                      <a:pPr algn="just">
                        <a:spcBef>
                          <a:spcPts val="400"/>
                        </a:spcBef>
                        <a:spcAft>
                          <a:spcPts val="400"/>
                        </a:spcAft>
                      </a:pPr>
                      <a:r>
                        <a:rPr lang="it-IT" sz="1800" dirty="0">
                          <a:effectLst/>
                        </a:rPr>
                        <a:t>23</a:t>
                      </a:r>
                      <a:endParaRPr lang="it-IT" sz="2400" dirty="0">
                        <a:effectLst/>
                        <a:latin typeface="Arial"/>
                        <a:ea typeface="Times New Roman"/>
                      </a:endParaRPr>
                    </a:p>
                  </a:txBody>
                  <a:tcPr marL="68580" marR="68580" marT="0" marB="0"/>
                </a:tc>
                <a:tc>
                  <a:txBody>
                    <a:bodyPr/>
                    <a:lstStyle/>
                    <a:p>
                      <a:pPr>
                        <a:spcBef>
                          <a:spcPts val="400"/>
                        </a:spcBef>
                        <a:spcAft>
                          <a:spcPts val="400"/>
                        </a:spcAft>
                      </a:pPr>
                      <a:r>
                        <a:rPr lang="it-IT" sz="1800" u="sng">
                          <a:effectLst/>
                          <a:hlinkClick r:id="rId2" action="ppaction://hlinkfile"/>
                        </a:rPr>
                        <a:t>Ciclo: Sicurezza sul lavoro</a:t>
                      </a:r>
                      <a:endParaRPr lang="it-IT" sz="2400">
                        <a:effectLst/>
                        <a:latin typeface="Arial"/>
                        <a:ea typeface="Times New Roman"/>
                      </a:endParaRPr>
                    </a:p>
                  </a:txBody>
                  <a:tcPr marL="68580" marR="68580" marT="0" marB="0"/>
                </a:tc>
                <a:tc>
                  <a:txBody>
                    <a:bodyPr/>
                    <a:lstStyle/>
                    <a:p>
                      <a:pPr algn="just">
                        <a:spcBef>
                          <a:spcPts val="400"/>
                        </a:spcBef>
                        <a:spcAft>
                          <a:spcPts val="400"/>
                        </a:spcAft>
                      </a:pPr>
                      <a:r>
                        <a:rPr lang="it-IT" sz="2400" dirty="0">
                          <a:effectLst/>
                        </a:rPr>
                        <a:t> </a:t>
                      </a:r>
                      <a:endParaRPr lang="it-IT" sz="2400" dirty="0">
                        <a:effectLst/>
                        <a:latin typeface="Arial"/>
                        <a:ea typeface="Times New Roman"/>
                      </a:endParaRPr>
                    </a:p>
                  </a:txBody>
                  <a:tcPr marL="68580" marR="68580" marT="0" marB="0"/>
                </a:tc>
                <a:tc>
                  <a:txBody>
                    <a:bodyPr/>
                    <a:lstStyle/>
                    <a:p>
                      <a:pPr algn="just">
                        <a:spcBef>
                          <a:spcPts val="400"/>
                        </a:spcBef>
                        <a:spcAft>
                          <a:spcPts val="400"/>
                        </a:spcAft>
                      </a:pPr>
                      <a:r>
                        <a:rPr lang="it-IT" sz="2400">
                          <a:effectLst/>
                        </a:rPr>
                        <a:t> </a:t>
                      </a:r>
                      <a:endParaRPr lang="it-IT" sz="2400">
                        <a:effectLst/>
                        <a:latin typeface="Arial"/>
                        <a:ea typeface="Times New Roman"/>
                      </a:endParaRPr>
                    </a:p>
                  </a:txBody>
                  <a:tcPr marL="68580" marR="68580" marT="0" marB="0"/>
                </a:tc>
                <a:tc>
                  <a:txBody>
                    <a:bodyPr/>
                    <a:lstStyle/>
                    <a:p>
                      <a:pPr algn="just">
                        <a:spcBef>
                          <a:spcPts val="400"/>
                        </a:spcBef>
                        <a:spcAft>
                          <a:spcPts val="400"/>
                        </a:spcAft>
                      </a:pPr>
                      <a:r>
                        <a:rPr lang="it-IT" sz="2400">
                          <a:effectLst/>
                        </a:rPr>
                        <a:t> </a:t>
                      </a:r>
                      <a:endParaRPr lang="it-IT" sz="2400">
                        <a:effectLst/>
                        <a:latin typeface="Arial"/>
                        <a:ea typeface="Times New Roman"/>
                      </a:endParaRPr>
                    </a:p>
                  </a:txBody>
                  <a:tcPr marL="68580" marR="68580" marT="0" marB="0"/>
                </a:tc>
                <a:tc>
                  <a:txBody>
                    <a:bodyPr/>
                    <a:lstStyle/>
                    <a:p>
                      <a:pPr algn="just">
                        <a:spcBef>
                          <a:spcPts val="400"/>
                        </a:spcBef>
                        <a:spcAft>
                          <a:spcPts val="400"/>
                        </a:spcAft>
                      </a:pPr>
                      <a:r>
                        <a:rPr lang="it-IT" sz="2400">
                          <a:effectLst/>
                        </a:rPr>
                        <a:t> </a:t>
                      </a:r>
                      <a:endParaRPr lang="it-IT" sz="2400">
                        <a:effectLst/>
                        <a:latin typeface="Arial"/>
                        <a:ea typeface="Times New Roman"/>
                      </a:endParaRPr>
                    </a:p>
                  </a:txBody>
                  <a:tcPr marL="68580" marR="68580" marT="0" marB="0"/>
                </a:tc>
              </a:tr>
              <a:tr h="627043">
                <a:tc>
                  <a:txBody>
                    <a:bodyPr/>
                    <a:lstStyle/>
                    <a:p>
                      <a:pPr algn="just">
                        <a:spcBef>
                          <a:spcPts val="400"/>
                        </a:spcBef>
                        <a:spcAft>
                          <a:spcPts val="400"/>
                        </a:spcAft>
                      </a:pPr>
                      <a:r>
                        <a:rPr lang="it-IT" sz="1800">
                          <a:effectLst/>
                        </a:rPr>
                        <a:t>24</a:t>
                      </a:r>
                      <a:endParaRPr lang="it-IT" sz="2400">
                        <a:effectLst/>
                        <a:latin typeface="Arial"/>
                        <a:ea typeface="Times New Roman"/>
                      </a:endParaRPr>
                    </a:p>
                  </a:txBody>
                  <a:tcPr marL="68580" marR="68580" marT="0" marB="0"/>
                </a:tc>
                <a:tc>
                  <a:txBody>
                    <a:bodyPr/>
                    <a:lstStyle/>
                    <a:p>
                      <a:pPr>
                        <a:spcBef>
                          <a:spcPts val="400"/>
                        </a:spcBef>
                        <a:spcAft>
                          <a:spcPts val="400"/>
                        </a:spcAft>
                      </a:pPr>
                      <a:r>
                        <a:rPr lang="it-IT" sz="1800" u="sng">
                          <a:effectLst/>
                          <a:hlinkClick r:id="rId3" action="ppaction://hlinkfile"/>
                        </a:rPr>
                        <a:t>Ciclo: Ambiente</a:t>
                      </a:r>
                      <a:endParaRPr lang="it-IT" sz="2400">
                        <a:effectLst/>
                        <a:latin typeface="Arial"/>
                        <a:ea typeface="Times New Roman"/>
                      </a:endParaRPr>
                    </a:p>
                  </a:txBody>
                  <a:tcPr marL="68580" marR="68580" marT="0" marB="0"/>
                </a:tc>
                <a:tc>
                  <a:txBody>
                    <a:bodyPr/>
                    <a:lstStyle/>
                    <a:p>
                      <a:pPr algn="just">
                        <a:spcBef>
                          <a:spcPts val="400"/>
                        </a:spcBef>
                        <a:spcAft>
                          <a:spcPts val="400"/>
                        </a:spcAft>
                      </a:pPr>
                      <a:r>
                        <a:rPr lang="it-IT" sz="2400" dirty="0">
                          <a:effectLst/>
                        </a:rPr>
                        <a:t> </a:t>
                      </a:r>
                      <a:endParaRPr lang="it-IT" sz="2400" dirty="0">
                        <a:effectLst/>
                        <a:latin typeface="Arial"/>
                        <a:ea typeface="Times New Roman"/>
                      </a:endParaRPr>
                    </a:p>
                  </a:txBody>
                  <a:tcPr marL="68580" marR="68580" marT="0" marB="0"/>
                </a:tc>
                <a:tc>
                  <a:txBody>
                    <a:bodyPr/>
                    <a:lstStyle/>
                    <a:p>
                      <a:pPr algn="just">
                        <a:spcBef>
                          <a:spcPts val="400"/>
                        </a:spcBef>
                        <a:spcAft>
                          <a:spcPts val="400"/>
                        </a:spcAft>
                      </a:pPr>
                      <a:r>
                        <a:rPr lang="it-IT" sz="2400">
                          <a:effectLst/>
                        </a:rPr>
                        <a:t> </a:t>
                      </a:r>
                      <a:endParaRPr lang="it-IT" sz="2400">
                        <a:effectLst/>
                        <a:latin typeface="Arial"/>
                        <a:ea typeface="Times New Roman"/>
                      </a:endParaRPr>
                    </a:p>
                  </a:txBody>
                  <a:tcPr marL="68580" marR="68580" marT="0" marB="0"/>
                </a:tc>
                <a:tc>
                  <a:txBody>
                    <a:bodyPr/>
                    <a:lstStyle/>
                    <a:p>
                      <a:pPr algn="just">
                        <a:spcBef>
                          <a:spcPts val="400"/>
                        </a:spcBef>
                        <a:spcAft>
                          <a:spcPts val="400"/>
                        </a:spcAft>
                      </a:pPr>
                      <a:r>
                        <a:rPr lang="it-IT" sz="2400">
                          <a:effectLst/>
                        </a:rPr>
                        <a:t> </a:t>
                      </a:r>
                      <a:endParaRPr lang="it-IT" sz="2400">
                        <a:effectLst/>
                        <a:latin typeface="Arial"/>
                        <a:ea typeface="Times New Roman"/>
                      </a:endParaRPr>
                    </a:p>
                  </a:txBody>
                  <a:tcPr marL="68580" marR="68580" marT="0" marB="0"/>
                </a:tc>
                <a:tc>
                  <a:txBody>
                    <a:bodyPr/>
                    <a:lstStyle/>
                    <a:p>
                      <a:pPr algn="just">
                        <a:spcBef>
                          <a:spcPts val="400"/>
                        </a:spcBef>
                        <a:spcAft>
                          <a:spcPts val="400"/>
                        </a:spcAft>
                      </a:pPr>
                      <a:r>
                        <a:rPr lang="it-IT" sz="2400">
                          <a:effectLst/>
                        </a:rPr>
                        <a:t> </a:t>
                      </a:r>
                      <a:endParaRPr lang="it-IT" sz="2400">
                        <a:effectLst/>
                        <a:latin typeface="Arial"/>
                        <a:ea typeface="Times New Roman"/>
                      </a:endParaRPr>
                    </a:p>
                  </a:txBody>
                  <a:tcPr marL="68580" marR="68580" marT="0" marB="0"/>
                </a:tc>
              </a:tr>
              <a:tr h="627043">
                <a:tc>
                  <a:txBody>
                    <a:bodyPr/>
                    <a:lstStyle/>
                    <a:p>
                      <a:pPr algn="just">
                        <a:spcBef>
                          <a:spcPts val="400"/>
                        </a:spcBef>
                        <a:spcAft>
                          <a:spcPts val="400"/>
                        </a:spcAft>
                      </a:pPr>
                      <a:r>
                        <a:rPr lang="it-IT" sz="1800">
                          <a:effectLst/>
                        </a:rPr>
                        <a:t>25</a:t>
                      </a:r>
                      <a:endParaRPr lang="it-IT" sz="2400">
                        <a:effectLst/>
                        <a:latin typeface="Arial"/>
                        <a:ea typeface="Times New Roman"/>
                      </a:endParaRPr>
                    </a:p>
                  </a:txBody>
                  <a:tcPr marL="68580" marR="68580" marT="0" marB="0"/>
                </a:tc>
                <a:tc>
                  <a:txBody>
                    <a:bodyPr/>
                    <a:lstStyle/>
                    <a:p>
                      <a:pPr>
                        <a:spcBef>
                          <a:spcPts val="400"/>
                        </a:spcBef>
                        <a:spcAft>
                          <a:spcPts val="400"/>
                        </a:spcAft>
                      </a:pPr>
                      <a:r>
                        <a:rPr lang="it-IT" sz="1800" u="sng" dirty="0">
                          <a:effectLst/>
                          <a:hlinkClick r:id="rId4" action="ppaction://hlinkfile"/>
                        </a:rPr>
                        <a:t>Controllo di gestione</a:t>
                      </a:r>
                      <a:endParaRPr lang="it-IT" sz="2400" dirty="0">
                        <a:effectLst/>
                        <a:latin typeface="Arial"/>
                        <a:ea typeface="Times New Roman"/>
                      </a:endParaRPr>
                    </a:p>
                  </a:txBody>
                  <a:tcPr marL="68580" marR="68580" marT="0" marB="0"/>
                </a:tc>
                <a:tc>
                  <a:txBody>
                    <a:bodyPr/>
                    <a:lstStyle/>
                    <a:p>
                      <a:pPr algn="just">
                        <a:spcBef>
                          <a:spcPts val="400"/>
                        </a:spcBef>
                        <a:spcAft>
                          <a:spcPts val="400"/>
                        </a:spcAft>
                      </a:pPr>
                      <a:r>
                        <a:rPr lang="it-IT" sz="2400">
                          <a:effectLst/>
                        </a:rPr>
                        <a:t> </a:t>
                      </a:r>
                      <a:endParaRPr lang="it-IT" sz="2400">
                        <a:effectLst/>
                        <a:latin typeface="Arial"/>
                        <a:ea typeface="Times New Roman"/>
                      </a:endParaRPr>
                    </a:p>
                  </a:txBody>
                  <a:tcPr marL="68580" marR="68580" marT="0" marB="0"/>
                </a:tc>
                <a:tc>
                  <a:txBody>
                    <a:bodyPr/>
                    <a:lstStyle/>
                    <a:p>
                      <a:pPr algn="just">
                        <a:spcBef>
                          <a:spcPts val="400"/>
                        </a:spcBef>
                        <a:spcAft>
                          <a:spcPts val="400"/>
                        </a:spcAft>
                      </a:pPr>
                      <a:r>
                        <a:rPr lang="it-IT" sz="2400">
                          <a:effectLst/>
                        </a:rPr>
                        <a:t> </a:t>
                      </a:r>
                      <a:endParaRPr lang="it-IT" sz="2400">
                        <a:effectLst/>
                        <a:latin typeface="Arial"/>
                        <a:ea typeface="Times New Roman"/>
                      </a:endParaRPr>
                    </a:p>
                  </a:txBody>
                  <a:tcPr marL="68580" marR="68580" marT="0" marB="0"/>
                </a:tc>
                <a:tc>
                  <a:txBody>
                    <a:bodyPr/>
                    <a:lstStyle/>
                    <a:p>
                      <a:pPr algn="just">
                        <a:spcBef>
                          <a:spcPts val="400"/>
                        </a:spcBef>
                        <a:spcAft>
                          <a:spcPts val="400"/>
                        </a:spcAft>
                      </a:pPr>
                      <a:r>
                        <a:rPr lang="it-IT" sz="2400">
                          <a:effectLst/>
                        </a:rPr>
                        <a:t> </a:t>
                      </a:r>
                      <a:endParaRPr lang="it-IT" sz="2400">
                        <a:effectLst/>
                        <a:latin typeface="Arial"/>
                        <a:ea typeface="Times New Roman"/>
                      </a:endParaRPr>
                    </a:p>
                  </a:txBody>
                  <a:tcPr marL="68580" marR="68580" marT="0" marB="0"/>
                </a:tc>
                <a:tc>
                  <a:txBody>
                    <a:bodyPr/>
                    <a:lstStyle/>
                    <a:p>
                      <a:pPr algn="just">
                        <a:spcBef>
                          <a:spcPts val="400"/>
                        </a:spcBef>
                        <a:spcAft>
                          <a:spcPts val="400"/>
                        </a:spcAft>
                      </a:pPr>
                      <a:r>
                        <a:rPr lang="it-IT" sz="2400">
                          <a:effectLst/>
                        </a:rPr>
                        <a:t> </a:t>
                      </a:r>
                      <a:endParaRPr lang="it-IT" sz="2400">
                        <a:effectLst/>
                        <a:latin typeface="Arial"/>
                        <a:ea typeface="Times New Roman"/>
                      </a:endParaRPr>
                    </a:p>
                  </a:txBody>
                  <a:tcPr marL="68580" marR="68580" marT="0" marB="0"/>
                </a:tc>
              </a:tr>
              <a:tr h="1071199">
                <a:tc>
                  <a:txBody>
                    <a:bodyPr/>
                    <a:lstStyle/>
                    <a:p>
                      <a:pPr algn="just">
                        <a:spcBef>
                          <a:spcPts val="400"/>
                        </a:spcBef>
                        <a:spcAft>
                          <a:spcPts val="400"/>
                        </a:spcAft>
                      </a:pPr>
                      <a:r>
                        <a:rPr lang="it-IT" sz="1800">
                          <a:effectLst/>
                        </a:rPr>
                        <a:t>26</a:t>
                      </a:r>
                      <a:endParaRPr lang="it-IT" sz="2400">
                        <a:effectLst/>
                      </a:endParaRPr>
                    </a:p>
                    <a:p>
                      <a:pPr algn="just">
                        <a:spcBef>
                          <a:spcPts val="400"/>
                        </a:spcBef>
                        <a:spcAft>
                          <a:spcPts val="400"/>
                        </a:spcAft>
                      </a:pPr>
                      <a:r>
                        <a:rPr lang="it-IT" sz="1800">
                          <a:effectLst/>
                        </a:rPr>
                        <a:t>X</a:t>
                      </a:r>
                      <a:endParaRPr lang="it-IT" sz="2400">
                        <a:effectLst/>
                        <a:latin typeface="Arial"/>
                        <a:ea typeface="Times New Roman"/>
                      </a:endParaRPr>
                    </a:p>
                  </a:txBody>
                  <a:tcPr marL="68580" marR="68580" marT="0" marB="0"/>
                </a:tc>
                <a:tc>
                  <a:txBody>
                    <a:bodyPr/>
                    <a:lstStyle/>
                    <a:p>
                      <a:pPr>
                        <a:spcBef>
                          <a:spcPts val="400"/>
                        </a:spcBef>
                        <a:spcAft>
                          <a:spcPts val="400"/>
                        </a:spcAft>
                      </a:pPr>
                      <a:r>
                        <a:rPr kumimoji="0" lang="it-IT" sz="1800" u="sng" kern="1200" dirty="0">
                          <a:solidFill>
                            <a:schemeClr val="dk1"/>
                          </a:solidFill>
                          <a:effectLst/>
                          <a:latin typeface="+mn-lt"/>
                          <a:ea typeface="+mn-ea"/>
                          <a:cs typeface="+mn-cs"/>
                        </a:rPr>
                        <a:t>Conto Economico   </a:t>
                      </a:r>
                    </a:p>
                    <a:p>
                      <a:pPr>
                        <a:spcBef>
                          <a:spcPts val="400"/>
                        </a:spcBef>
                        <a:spcAft>
                          <a:spcPts val="400"/>
                        </a:spcAft>
                      </a:pPr>
                      <a:r>
                        <a:rPr kumimoji="0" lang="it-IT" sz="1800" u="sng" kern="1200" dirty="0">
                          <a:solidFill>
                            <a:schemeClr val="dk1"/>
                          </a:solidFill>
                          <a:effectLst/>
                          <a:latin typeface="+mn-lt"/>
                          <a:ea typeface="+mn-ea"/>
                          <a:cs typeface="+mn-cs"/>
                        </a:rPr>
                        <a:t>X in Dossier del Bilancio</a:t>
                      </a:r>
                    </a:p>
                  </a:txBody>
                  <a:tcPr marL="68580" marR="68580" marT="0" marB="0"/>
                </a:tc>
                <a:tc>
                  <a:txBody>
                    <a:bodyPr/>
                    <a:lstStyle/>
                    <a:p>
                      <a:pPr algn="just">
                        <a:spcBef>
                          <a:spcPts val="400"/>
                        </a:spcBef>
                        <a:spcAft>
                          <a:spcPts val="400"/>
                        </a:spcAft>
                      </a:pPr>
                      <a:r>
                        <a:rPr lang="it-IT" sz="2400" dirty="0">
                          <a:effectLst/>
                        </a:rPr>
                        <a:t> </a:t>
                      </a:r>
                      <a:endParaRPr lang="it-IT" sz="2400" dirty="0">
                        <a:effectLst/>
                        <a:latin typeface="Arial"/>
                        <a:ea typeface="Times New Roman"/>
                      </a:endParaRPr>
                    </a:p>
                  </a:txBody>
                  <a:tcPr marL="68580" marR="68580" marT="0" marB="0"/>
                </a:tc>
                <a:tc>
                  <a:txBody>
                    <a:bodyPr/>
                    <a:lstStyle/>
                    <a:p>
                      <a:pPr algn="just">
                        <a:spcBef>
                          <a:spcPts val="400"/>
                        </a:spcBef>
                        <a:spcAft>
                          <a:spcPts val="400"/>
                        </a:spcAft>
                      </a:pPr>
                      <a:r>
                        <a:rPr lang="it-IT" sz="2400">
                          <a:effectLst/>
                        </a:rPr>
                        <a:t> </a:t>
                      </a:r>
                      <a:endParaRPr lang="it-IT" sz="2400">
                        <a:effectLst/>
                        <a:latin typeface="Arial"/>
                        <a:ea typeface="Times New Roman"/>
                      </a:endParaRPr>
                    </a:p>
                  </a:txBody>
                  <a:tcPr marL="68580" marR="68580" marT="0" marB="0"/>
                </a:tc>
                <a:tc>
                  <a:txBody>
                    <a:bodyPr/>
                    <a:lstStyle/>
                    <a:p>
                      <a:pPr algn="just">
                        <a:spcBef>
                          <a:spcPts val="400"/>
                        </a:spcBef>
                        <a:spcAft>
                          <a:spcPts val="400"/>
                        </a:spcAft>
                      </a:pPr>
                      <a:r>
                        <a:rPr lang="it-IT" sz="2400" dirty="0">
                          <a:effectLst/>
                        </a:rPr>
                        <a:t> </a:t>
                      </a:r>
                      <a:endParaRPr lang="it-IT" sz="2400" dirty="0">
                        <a:effectLst/>
                        <a:latin typeface="Arial"/>
                        <a:ea typeface="Times New Roman"/>
                      </a:endParaRPr>
                    </a:p>
                  </a:txBody>
                  <a:tcPr marL="68580" marR="68580" marT="0" marB="0"/>
                </a:tc>
                <a:tc>
                  <a:txBody>
                    <a:bodyPr/>
                    <a:lstStyle/>
                    <a:p>
                      <a:pPr algn="just">
                        <a:spcBef>
                          <a:spcPts val="400"/>
                        </a:spcBef>
                        <a:spcAft>
                          <a:spcPts val="400"/>
                        </a:spcAft>
                      </a:pPr>
                      <a:r>
                        <a:rPr lang="it-IT" sz="2400" dirty="0">
                          <a:effectLst/>
                        </a:rPr>
                        <a:t> </a:t>
                      </a:r>
                      <a:endParaRPr lang="it-IT" sz="2400" dirty="0">
                        <a:effectLst/>
                        <a:latin typeface="Arial"/>
                        <a:ea typeface="Times New Roman"/>
                      </a:endParaRPr>
                    </a:p>
                  </a:txBody>
                  <a:tcPr marL="68580" marR="68580" marT="0" marB="0"/>
                </a:tc>
              </a:tr>
            </a:tbl>
          </a:graphicData>
        </a:graphic>
      </p:graphicFrame>
      <p:sp>
        <p:nvSpPr>
          <p:cNvPr id="4" name="Segnaposto numero diapositiva 3"/>
          <p:cNvSpPr>
            <a:spLocks noGrp="1"/>
          </p:cNvSpPr>
          <p:nvPr>
            <p:ph type="sldNum" sz="quarter" idx="15"/>
          </p:nvPr>
        </p:nvSpPr>
        <p:spPr/>
        <p:txBody>
          <a:bodyPr/>
          <a:lstStyle/>
          <a:p>
            <a:fld id="{F6848207-CE41-43A6-9076-047AFBCD0A8D}" type="slidenum">
              <a:rPr lang="it-IT" smtClean="0"/>
              <a:pPr/>
              <a:t>71</a:t>
            </a:fld>
            <a:endParaRPr lang="it-IT"/>
          </a:p>
        </p:txBody>
      </p:sp>
      <p:sp>
        <p:nvSpPr>
          <p:cNvPr id="6" name="Rettangolo 5"/>
          <p:cNvSpPr/>
          <p:nvPr/>
        </p:nvSpPr>
        <p:spPr>
          <a:xfrm>
            <a:off x="972974" y="1700808"/>
            <a:ext cx="1237839" cy="369332"/>
          </a:xfrm>
          <a:prstGeom prst="rect">
            <a:avLst/>
          </a:prstGeom>
        </p:spPr>
        <p:txBody>
          <a:bodyPr wrap="none">
            <a:spAutoFit/>
          </a:bodyPr>
          <a:lstStyle/>
          <a:p>
            <a:pPr>
              <a:spcBef>
                <a:spcPts val="400"/>
              </a:spcBef>
              <a:spcAft>
                <a:spcPts val="400"/>
              </a:spcAft>
            </a:pPr>
            <a:r>
              <a:rPr lang="it-IT" dirty="0"/>
              <a:t>Altri Cicli</a:t>
            </a:r>
            <a:endParaRPr lang="it-IT" sz="2400" dirty="0">
              <a:latin typeface="Arial"/>
              <a:ea typeface="Times New Roman"/>
            </a:endParaRPr>
          </a:p>
        </p:txBody>
      </p:sp>
    </p:spTree>
    <p:extLst>
      <p:ext uri="{BB962C8B-B14F-4D97-AF65-F5344CB8AC3E}">
        <p14:creationId xmlns:p14="http://schemas.microsoft.com/office/powerpoint/2010/main" val="309183785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404664"/>
            <a:ext cx="7467600" cy="796950"/>
          </a:xfrm>
        </p:spPr>
        <p:txBody>
          <a:bodyPr>
            <a:noAutofit/>
          </a:bodyPr>
          <a:lstStyle/>
          <a:p>
            <a:pPr algn="ctr"/>
            <a:r>
              <a:rPr lang="it-IT" sz="2400" b="1" dirty="0"/>
              <a:t>Documento </a:t>
            </a:r>
            <a:r>
              <a:rPr lang="it-IT" sz="2400" b="1" dirty="0" err="1"/>
              <a:t>CoSO</a:t>
            </a:r>
            <a:r>
              <a:rPr lang="it-IT" sz="2400" b="1" dirty="0"/>
              <a:t> Report I - Principi guida </a:t>
            </a:r>
            <a:r>
              <a:rPr lang="it-IT" sz="2000" b="1" dirty="0"/>
              <a:t>(vademecum per evitare clienti difformi o a rischio</a:t>
            </a:r>
            <a:r>
              <a:rPr lang="it-IT" sz="2000" b="1" dirty="0" smtClean="0"/>
              <a:t>)</a:t>
            </a:r>
            <a:endParaRPr lang="it-IT" sz="2000" dirty="0"/>
          </a:p>
        </p:txBody>
      </p:sp>
      <p:sp>
        <p:nvSpPr>
          <p:cNvPr id="3" name="Segnaposto contenuto 2"/>
          <p:cNvSpPr>
            <a:spLocks noGrp="1"/>
          </p:cNvSpPr>
          <p:nvPr>
            <p:ph sz="quarter" idx="1"/>
          </p:nvPr>
        </p:nvSpPr>
        <p:spPr>
          <a:xfrm>
            <a:off x="467544" y="1556792"/>
            <a:ext cx="7992888" cy="4873752"/>
          </a:xfrm>
        </p:spPr>
        <p:txBody>
          <a:bodyPr>
            <a:noAutofit/>
          </a:bodyPr>
          <a:lstStyle/>
          <a:p>
            <a:pPr marL="0" indent="0" fontAlgn="base">
              <a:buNone/>
            </a:pPr>
            <a:r>
              <a:rPr lang="it-IT" sz="1800" b="1" dirty="0"/>
              <a:t>Ambiente di controllo</a:t>
            </a:r>
            <a:endParaRPr lang="it-IT" sz="1800" dirty="0"/>
          </a:p>
          <a:p>
            <a:pPr marL="0" indent="0" algn="just" fontAlgn="base">
              <a:buNone/>
            </a:pPr>
            <a:r>
              <a:rPr lang="it-IT" sz="1600" dirty="0"/>
              <a:t>«L’ambiente costituisce la base per tutti gli altri componenti del sistema di controllo </a:t>
            </a:r>
            <a:r>
              <a:rPr lang="it-IT" sz="1600" dirty="0" smtClean="0"/>
              <a:t>interno. L’integrità</a:t>
            </a:r>
            <a:r>
              <a:rPr lang="it-IT" sz="1600" dirty="0"/>
              <a:t>, i valori etici, il comportamento del management, l’impegno e le capacità di guida </a:t>
            </a:r>
            <a:r>
              <a:rPr lang="it-IT" sz="1600" dirty="0" smtClean="0"/>
              <a:t>dello stesso </a:t>
            </a:r>
            <a:r>
              <a:rPr lang="it-IT" sz="1600" dirty="0"/>
              <a:t>determinano il livello di </a:t>
            </a:r>
            <a:r>
              <a:rPr lang="it-IT" sz="1600" dirty="0" err="1"/>
              <a:t>sensibilita`</a:t>
            </a:r>
            <a:r>
              <a:rPr lang="it-IT" sz="1600" dirty="0"/>
              <a:t> del personale fornendo disciplina ed </a:t>
            </a:r>
            <a:r>
              <a:rPr lang="it-IT" sz="1600" dirty="0" smtClean="0"/>
              <a:t>organizzazione </a:t>
            </a:r>
            <a:r>
              <a:rPr lang="it-IT" sz="1600" dirty="0" err="1" smtClean="0"/>
              <a:t>nonchè</a:t>
            </a:r>
            <a:r>
              <a:rPr lang="it-IT" sz="1600" dirty="0" smtClean="0"/>
              <a:t> </a:t>
            </a:r>
            <a:r>
              <a:rPr lang="it-IT" sz="1600" dirty="0"/>
              <a:t>integrità e valori etici.</a:t>
            </a:r>
          </a:p>
          <a:p>
            <a:pPr marL="0" indent="0" algn="just" fontAlgn="base">
              <a:buNone/>
            </a:pPr>
            <a:r>
              <a:rPr lang="it-IT" sz="1600" dirty="0"/>
              <a:t>Gli individui, le loro qualità individuali, la loro </a:t>
            </a:r>
            <a:r>
              <a:rPr lang="it-IT" sz="1600" dirty="0" err="1"/>
              <a:t>integrita</a:t>
            </a:r>
            <a:r>
              <a:rPr lang="it-IT" sz="1600" dirty="0"/>
              <a:t>`, i loro valori etici, la loro competenza, </a:t>
            </a:r>
            <a:r>
              <a:rPr lang="it-IT" sz="1600" dirty="0" smtClean="0"/>
              <a:t>e l’ambiente </a:t>
            </a:r>
            <a:r>
              <a:rPr lang="it-IT" sz="1600" dirty="0"/>
              <a:t>nel quale operano sono l’essenza stessa di qualsiasi organizzazione. Essi sono il </a:t>
            </a:r>
            <a:r>
              <a:rPr lang="it-IT" sz="1600" dirty="0" smtClean="0"/>
              <a:t>motore che </a:t>
            </a:r>
            <a:r>
              <a:rPr lang="it-IT" sz="1600" dirty="0"/>
              <a:t>aziona l’azienda e le fondamenta su cui essa poggia per questo motivo la direzione e gli </a:t>
            </a:r>
            <a:r>
              <a:rPr lang="it-IT" sz="1600" dirty="0" smtClean="0"/>
              <a:t>organi di </a:t>
            </a:r>
            <a:r>
              <a:rPr lang="it-IT" sz="1600" dirty="0" err="1" smtClean="0"/>
              <a:t>governance</a:t>
            </a:r>
            <a:r>
              <a:rPr lang="it-IT" sz="1600" dirty="0"/>
              <a:t> </a:t>
            </a:r>
            <a:r>
              <a:rPr lang="it-IT" sz="1600" dirty="0" smtClean="0"/>
              <a:t>devono </a:t>
            </a:r>
            <a:r>
              <a:rPr lang="it-IT" sz="1600" dirty="0"/>
              <a:t>trasmettere il messaggio che l’integrità dell’azienda non può essere </a:t>
            </a:r>
            <a:r>
              <a:rPr lang="it-IT" sz="1600" dirty="0" err="1" smtClean="0"/>
              <a:t>oggetto,di</a:t>
            </a:r>
            <a:r>
              <a:rPr lang="it-IT" sz="1600" dirty="0" smtClean="0"/>
              <a:t> compromessi</a:t>
            </a:r>
            <a:r>
              <a:rPr lang="it-IT" sz="1600" dirty="0"/>
              <a:t>. Il «comportamento esemplare del vertice» deve essere il messaggio trasmesso e </a:t>
            </a:r>
            <a:r>
              <a:rPr lang="it-IT" sz="1600" dirty="0" err="1" smtClean="0"/>
              <a:t>recepioa</a:t>
            </a:r>
            <a:r>
              <a:rPr lang="it-IT" sz="1600" dirty="0" smtClean="0"/>
              <a:t> </a:t>
            </a:r>
            <a:r>
              <a:rPr lang="it-IT" sz="1600" dirty="0"/>
              <a:t>tutti i livelli aziendali e quindi lo stile con cui gli organi di </a:t>
            </a:r>
            <a:r>
              <a:rPr lang="it-IT" sz="1600" dirty="0" err="1"/>
              <a:t>governance</a:t>
            </a:r>
            <a:r>
              <a:rPr lang="it-IT" sz="1600" dirty="0"/>
              <a:t> opera, delega </a:t>
            </a:r>
            <a:r>
              <a:rPr lang="it-IT" sz="1600" dirty="0" err="1" smtClean="0"/>
              <a:t>respnsabilita`e</a:t>
            </a:r>
            <a:r>
              <a:rPr lang="it-IT" sz="1600" dirty="0" smtClean="0"/>
              <a:t> </a:t>
            </a:r>
            <a:r>
              <a:rPr lang="it-IT" sz="1600" dirty="0"/>
              <a:t>poteri deve essere appropriato.</a:t>
            </a:r>
          </a:p>
          <a:p>
            <a:pPr marL="0" indent="0" algn="just">
              <a:buNone/>
            </a:pPr>
            <a:r>
              <a:rPr lang="it-IT" sz="1600" dirty="0"/>
              <a:t>La direzione deve trasmettere il messaggio che </a:t>
            </a:r>
            <a:r>
              <a:rPr lang="it-IT" sz="1600" dirty="0" err="1"/>
              <a:t>l’integrita`</a:t>
            </a:r>
            <a:r>
              <a:rPr lang="it-IT" sz="1600" dirty="0"/>
              <a:t> e i valori etici non possono essere oggetto </a:t>
            </a:r>
            <a:r>
              <a:rPr lang="it-IT" sz="1600" dirty="0" err="1"/>
              <a:t>dicompromessi</a:t>
            </a:r>
            <a:r>
              <a:rPr lang="it-IT" sz="1600" dirty="0"/>
              <a:t> e il personale deve recepire e comprendere questo messaggio. La direzione deve </a:t>
            </a:r>
            <a:r>
              <a:rPr lang="it-IT" sz="1600" dirty="0" err="1"/>
              <a:t>darprova</a:t>
            </a:r>
            <a:r>
              <a:rPr lang="it-IT" sz="1600" dirty="0"/>
              <a:t> costante, con le parole e con i fatti, del proprio impegno ad agire secondo </a:t>
            </a:r>
            <a:r>
              <a:rPr lang="it-IT" sz="1600" dirty="0" err="1"/>
              <a:t>princı`pi</a:t>
            </a:r>
            <a:r>
              <a:rPr lang="it-IT" sz="1600" dirty="0"/>
              <a:t> etici elevati</a:t>
            </a:r>
            <a:r>
              <a:rPr lang="it-IT" sz="1600" dirty="0" smtClean="0"/>
              <a:t>»</a:t>
            </a:r>
          </a:p>
          <a:p>
            <a:pPr marL="0" indent="0" algn="just">
              <a:buNone/>
            </a:pPr>
            <a:r>
              <a:rPr lang="it-IT" sz="1400" dirty="0" smtClean="0"/>
              <a:t> </a:t>
            </a:r>
            <a:r>
              <a:rPr lang="it-IT" sz="1400" dirty="0"/>
              <a:t>Il sistema di controllo interno, Progetto Corporate </a:t>
            </a:r>
            <a:r>
              <a:rPr lang="it-IT" sz="1400" dirty="0" err="1"/>
              <a:t>Governance</a:t>
            </a:r>
            <a:r>
              <a:rPr lang="it-IT" sz="1400" dirty="0"/>
              <a:t> per l’Italia, Il Sole 24 Ore III </a:t>
            </a:r>
            <a:r>
              <a:rPr lang="it-IT" sz="1400" dirty="0" err="1"/>
              <a:t>Pricewaterhousecoopers</a:t>
            </a:r>
            <a:r>
              <a:rPr lang="it-IT" sz="1400" dirty="0"/>
              <a:t> – Il Sole 24 Ore III edizione 2008 pag. 201.</a:t>
            </a:r>
          </a:p>
          <a:p>
            <a:endParaRPr lang="it-IT" sz="1400" dirty="0"/>
          </a:p>
        </p:txBody>
      </p:sp>
      <p:sp>
        <p:nvSpPr>
          <p:cNvPr id="4" name="Segnaposto numero diapositiva 3"/>
          <p:cNvSpPr>
            <a:spLocks noGrp="1"/>
          </p:cNvSpPr>
          <p:nvPr>
            <p:ph type="sldNum" sz="quarter" idx="15"/>
          </p:nvPr>
        </p:nvSpPr>
        <p:spPr/>
        <p:txBody>
          <a:bodyPr/>
          <a:lstStyle/>
          <a:p>
            <a:fld id="{F6848207-CE41-43A6-9076-047AFBCD0A8D}" type="slidenum">
              <a:rPr lang="it-IT" smtClean="0"/>
              <a:pPr/>
              <a:t>72</a:t>
            </a:fld>
            <a:endParaRPr lang="it-IT"/>
          </a:p>
        </p:txBody>
      </p:sp>
    </p:spTree>
    <p:extLst>
      <p:ext uri="{BB962C8B-B14F-4D97-AF65-F5344CB8AC3E}">
        <p14:creationId xmlns:p14="http://schemas.microsoft.com/office/powerpoint/2010/main" val="393506959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611560" y="1484784"/>
            <a:ext cx="7467600" cy="3960440"/>
          </a:xfrm>
        </p:spPr>
        <p:txBody>
          <a:bodyPr>
            <a:normAutofit fontScale="92500" lnSpcReduction="10000"/>
          </a:bodyPr>
          <a:lstStyle/>
          <a:p>
            <a:pPr marL="0" indent="0" fontAlgn="base">
              <a:buNone/>
            </a:pPr>
            <a:r>
              <a:rPr lang="it-IT" sz="2000" b="1" dirty="0"/>
              <a:t>Ambiente di controllo</a:t>
            </a:r>
          </a:p>
          <a:p>
            <a:pPr marL="0" indent="0" algn="just" fontAlgn="base">
              <a:buNone/>
            </a:pPr>
            <a:r>
              <a:rPr lang="it-IT" sz="1900" dirty="0"/>
              <a:t>«La direzione trasmette adeguatamente il messaggio che </a:t>
            </a:r>
            <a:r>
              <a:rPr lang="it-IT" sz="1900" dirty="0" smtClean="0"/>
              <a:t>l’integrità dell’azienda </a:t>
            </a:r>
            <a:r>
              <a:rPr lang="it-IT" sz="1900" dirty="0"/>
              <a:t>non </a:t>
            </a:r>
            <a:r>
              <a:rPr lang="it-IT" sz="1900" dirty="0" err="1"/>
              <a:t>puo`</a:t>
            </a:r>
            <a:r>
              <a:rPr lang="it-IT" sz="1900" dirty="0"/>
              <a:t> </a:t>
            </a:r>
            <a:r>
              <a:rPr lang="it-IT" sz="1900" dirty="0" smtClean="0"/>
              <a:t>essere oggetto di </a:t>
            </a:r>
            <a:r>
              <a:rPr lang="it-IT" sz="1900" dirty="0"/>
              <a:t>compromessi? Esiste un ambiente di controllo ben </a:t>
            </a:r>
            <a:r>
              <a:rPr lang="it-IT" sz="1900" dirty="0" err="1" smtClean="0"/>
              <a:t>definit</a:t>
            </a:r>
            <a:r>
              <a:rPr lang="it-IT" sz="1900" dirty="0" smtClean="0"/>
              <a:t>, </a:t>
            </a:r>
            <a:r>
              <a:rPr lang="it-IT" sz="1900" dirty="0"/>
              <a:t>per effetto del quale si </a:t>
            </a:r>
            <a:r>
              <a:rPr lang="it-IT" sz="1900" dirty="0" smtClean="0"/>
              <a:t>riscontrano all’interno </a:t>
            </a:r>
            <a:r>
              <a:rPr lang="it-IT" sz="1900" dirty="0"/>
              <a:t>dell’azienda una consapevolezza diffusa dell’importanza del controllo e </a:t>
            </a:r>
            <a:r>
              <a:rPr lang="it-IT" sz="1900" dirty="0" smtClean="0"/>
              <a:t>un "comportamento </a:t>
            </a:r>
            <a:r>
              <a:rPr lang="it-IT" sz="1900" dirty="0"/>
              <a:t>esemplare del vertice"? La competenza del personale dell’azienda è </a:t>
            </a:r>
            <a:r>
              <a:rPr lang="it-IT" sz="1900" dirty="0" smtClean="0"/>
              <a:t>commisurata alle </a:t>
            </a:r>
            <a:r>
              <a:rPr lang="it-IT" sz="1900" dirty="0"/>
              <a:t>responsabilità assegnate? </a:t>
            </a:r>
            <a:r>
              <a:rPr lang="it-IT" sz="1900" dirty="0"/>
              <a:t>Lo stile in cui la direzione opera, delega poteri e </a:t>
            </a:r>
            <a:r>
              <a:rPr lang="it-IT" sz="1900" dirty="0" err="1"/>
              <a:t>responsabilita</a:t>
            </a:r>
            <a:r>
              <a:rPr lang="it-IT" sz="1900" dirty="0" smtClean="0"/>
              <a:t>`, organizza </a:t>
            </a:r>
            <a:r>
              <a:rPr lang="it-IT" sz="1900" dirty="0"/>
              <a:t>e favorisce la piena realizzazione del personale, </a:t>
            </a:r>
            <a:r>
              <a:rPr lang="it-IT" sz="1900" dirty="0" err="1"/>
              <a:t>e`</a:t>
            </a:r>
            <a:r>
              <a:rPr lang="it-IT" sz="1900" dirty="0"/>
              <a:t> adeguato? </a:t>
            </a:r>
            <a:r>
              <a:rPr lang="it-IT" sz="1900" dirty="0"/>
              <a:t>Il consiglio di amministrazione assicura il giusto livello di attenzione</a:t>
            </a:r>
            <a:r>
              <a:rPr lang="it-IT" sz="1900" dirty="0" smtClean="0"/>
              <a:t>?»</a:t>
            </a:r>
          </a:p>
          <a:p>
            <a:pPr marL="0" indent="0" algn="just" fontAlgn="base">
              <a:buNone/>
            </a:pPr>
            <a:r>
              <a:rPr lang="it-IT" sz="1700" dirty="0"/>
              <a:t>Il sistema di controllo interno – Progetto Corporate </a:t>
            </a:r>
            <a:r>
              <a:rPr lang="it-IT" sz="1700" dirty="0" err="1"/>
              <a:t>Governance</a:t>
            </a:r>
            <a:r>
              <a:rPr lang="it-IT" sz="1700" dirty="0"/>
              <a:t> per l’Italia, Il Sole 24 Ore III </a:t>
            </a:r>
            <a:r>
              <a:rPr lang="it-IT" sz="1700" dirty="0" err="1"/>
              <a:t>Pricewaterhousecoopers</a:t>
            </a:r>
            <a:r>
              <a:rPr lang="it-IT" sz="1700" dirty="0"/>
              <a:t> – Il Sole 24 Ore III edizione2008 pag. 238</a:t>
            </a:r>
            <a:endParaRPr lang="it-IT" sz="1500" dirty="0"/>
          </a:p>
        </p:txBody>
      </p:sp>
      <p:sp>
        <p:nvSpPr>
          <p:cNvPr id="4" name="Segnaposto numero diapositiva 3"/>
          <p:cNvSpPr>
            <a:spLocks noGrp="1"/>
          </p:cNvSpPr>
          <p:nvPr>
            <p:ph type="sldNum" sz="quarter" idx="15"/>
          </p:nvPr>
        </p:nvSpPr>
        <p:spPr/>
        <p:txBody>
          <a:bodyPr/>
          <a:lstStyle/>
          <a:p>
            <a:fld id="{F6848207-CE41-43A6-9076-047AFBCD0A8D}" type="slidenum">
              <a:rPr lang="it-IT" smtClean="0"/>
              <a:pPr/>
              <a:t>73</a:t>
            </a:fld>
            <a:endParaRPr lang="it-IT"/>
          </a:p>
        </p:txBody>
      </p:sp>
    </p:spTree>
    <p:extLst>
      <p:ext uri="{BB962C8B-B14F-4D97-AF65-F5344CB8AC3E}">
        <p14:creationId xmlns:p14="http://schemas.microsoft.com/office/powerpoint/2010/main" val="211184829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476672"/>
            <a:ext cx="7467600" cy="926976"/>
          </a:xfrm>
        </p:spPr>
        <p:txBody>
          <a:bodyPr>
            <a:noAutofit/>
          </a:bodyPr>
          <a:lstStyle/>
          <a:p>
            <a:pPr algn="ctr"/>
            <a:r>
              <a:rPr lang="it-IT" sz="1800" b="1" dirty="0"/>
              <a:t>QUESTIONARIO SUL CONTROLLO INTERNO</a:t>
            </a:r>
            <a:r>
              <a:rPr lang="it-IT" sz="1800" dirty="0"/>
              <a:t/>
            </a:r>
            <a:br>
              <a:rPr lang="it-IT" sz="1800" dirty="0"/>
            </a:br>
            <a:r>
              <a:rPr lang="it-IT" sz="1800" b="1" dirty="0"/>
              <a:t> </a:t>
            </a:r>
            <a:r>
              <a:rPr lang="it-IT" sz="1800" b="1" dirty="0" smtClean="0"/>
              <a:t>CONOSCENZA </a:t>
            </a:r>
            <a:r>
              <a:rPr lang="it-IT" sz="1800" b="1" dirty="0"/>
              <a:t>DELL’ATTIVITÀ AZIENDALE </a:t>
            </a:r>
            <a:r>
              <a:rPr lang="it-IT" sz="1600" dirty="0"/>
              <a:t/>
            </a:r>
            <a:br>
              <a:rPr lang="it-IT" sz="1600" dirty="0"/>
            </a:br>
            <a:r>
              <a:rPr lang="it-IT" sz="1600" b="1" dirty="0"/>
              <a:t>    </a:t>
            </a:r>
            <a:r>
              <a:rPr lang="it-IT" sz="1600" b="1" dirty="0" smtClean="0"/>
              <a:t>(</a:t>
            </a:r>
            <a:r>
              <a:rPr lang="it-IT" sz="1600" b="1" dirty="0"/>
              <a:t>P.R. ISA ITALIA ISA Italia: - 230 - 265 – 315 - 501</a:t>
            </a:r>
            <a:r>
              <a:rPr lang="it-IT" sz="1600" b="1" dirty="0" smtClean="0"/>
              <a:t>)</a:t>
            </a:r>
            <a:endParaRPr lang="it-IT" sz="1600" dirty="0"/>
          </a:p>
        </p:txBody>
      </p:sp>
      <p:sp>
        <p:nvSpPr>
          <p:cNvPr id="3" name="Segnaposto contenuto 2"/>
          <p:cNvSpPr>
            <a:spLocks noGrp="1"/>
          </p:cNvSpPr>
          <p:nvPr>
            <p:ph sz="quarter" idx="1"/>
          </p:nvPr>
        </p:nvSpPr>
        <p:spPr>
          <a:xfrm>
            <a:off x="467544" y="2276872"/>
            <a:ext cx="7467600" cy="576064"/>
          </a:xfrm>
        </p:spPr>
        <p:txBody>
          <a:bodyPr>
            <a:normAutofit fontScale="92500" lnSpcReduction="10000"/>
          </a:bodyPr>
          <a:lstStyle/>
          <a:p>
            <a:pPr marL="0" indent="0">
              <a:buNone/>
            </a:pPr>
            <a:r>
              <a:rPr lang="it-IT" sz="1800" b="1" dirty="0"/>
              <a:t>La determinazione del Rischio Intrinseco (da riportare in 6.2 del Dossier Generale – </a:t>
            </a:r>
            <a:r>
              <a:rPr lang="it-IT" sz="1800" b="1" dirty="0" smtClean="0"/>
              <a:t>organizzazione</a:t>
            </a:r>
          </a:p>
          <a:p>
            <a:pPr marL="0" indent="0">
              <a:buNone/>
            </a:pPr>
            <a:endParaRPr lang="it-IT" sz="1800" dirty="0"/>
          </a:p>
        </p:txBody>
      </p:sp>
      <p:sp>
        <p:nvSpPr>
          <p:cNvPr id="4" name="Segnaposto numero diapositiva 3"/>
          <p:cNvSpPr>
            <a:spLocks noGrp="1"/>
          </p:cNvSpPr>
          <p:nvPr>
            <p:ph type="sldNum" sz="quarter" idx="15"/>
          </p:nvPr>
        </p:nvSpPr>
        <p:spPr/>
        <p:txBody>
          <a:bodyPr/>
          <a:lstStyle/>
          <a:p>
            <a:fld id="{F6848207-CE41-43A6-9076-047AFBCD0A8D}" type="slidenum">
              <a:rPr lang="it-IT" smtClean="0"/>
              <a:pPr/>
              <a:t>74</a:t>
            </a:fld>
            <a:endParaRPr lang="it-IT"/>
          </a:p>
        </p:txBody>
      </p:sp>
      <p:graphicFrame>
        <p:nvGraphicFramePr>
          <p:cNvPr id="5" name="Tabella 4"/>
          <p:cNvGraphicFramePr>
            <a:graphicFrameLocks noGrp="1"/>
          </p:cNvGraphicFramePr>
          <p:nvPr>
            <p:extLst>
              <p:ext uri="{D42A27DB-BD31-4B8C-83A1-F6EECF244321}">
                <p14:modId xmlns:p14="http://schemas.microsoft.com/office/powerpoint/2010/main" val="4178562026"/>
              </p:ext>
            </p:extLst>
          </p:nvPr>
        </p:nvGraphicFramePr>
        <p:xfrm>
          <a:off x="395536" y="2924944"/>
          <a:ext cx="7992888" cy="2019096"/>
        </p:xfrm>
        <a:graphic>
          <a:graphicData uri="http://schemas.openxmlformats.org/drawingml/2006/table">
            <a:tbl>
              <a:tblPr>
                <a:tableStyleId>{69CF1AB2-1976-4502-BF36-3FF5EA218861}</a:tableStyleId>
              </a:tblPr>
              <a:tblGrid>
                <a:gridCol w="536076"/>
                <a:gridCol w="5071759"/>
                <a:gridCol w="600932"/>
                <a:gridCol w="920025"/>
                <a:gridCol w="864096"/>
              </a:tblGrid>
              <a:tr h="388703">
                <a:tc gridSpan="5">
                  <a:txBody>
                    <a:bodyPr/>
                    <a:lstStyle/>
                    <a:p>
                      <a:pPr algn="ctr">
                        <a:spcAft>
                          <a:spcPts val="0"/>
                        </a:spcAft>
                      </a:pPr>
                      <a:r>
                        <a:rPr lang="it-IT" sz="1800" dirty="0">
                          <a:effectLst/>
                        </a:rPr>
                        <a:t>RISCHIO INTRINSECO</a:t>
                      </a:r>
                      <a:endParaRPr lang="it-IT" sz="1800" dirty="0">
                        <a:effectLst/>
                        <a:latin typeface="Times New Roman"/>
                        <a:ea typeface="Times New Roman"/>
                      </a:endParaRPr>
                    </a:p>
                  </a:txBody>
                  <a:tcPr marL="68580" marR="68580" marT="0" marB="0"/>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r>
              <a:tr h="777406">
                <a:tc gridSpan="2">
                  <a:txBody>
                    <a:bodyPr/>
                    <a:lstStyle/>
                    <a:p>
                      <a:pPr algn="ctr">
                        <a:spcAft>
                          <a:spcPts val="0"/>
                        </a:spcAft>
                      </a:pPr>
                      <a:r>
                        <a:rPr lang="it-IT" sz="2000" dirty="0">
                          <a:effectLst/>
                        </a:rPr>
                        <a:t>Descrizione Questionario </a:t>
                      </a:r>
                      <a:endParaRPr lang="it-IT" sz="2000" dirty="0">
                        <a:effectLst/>
                        <a:latin typeface="Times New Roman"/>
                        <a:ea typeface="Times New Roman"/>
                      </a:endParaRPr>
                    </a:p>
                  </a:txBody>
                  <a:tcPr marL="68580" marR="68580" marT="0" marB="0"/>
                </a:tc>
                <a:tc hMerge="1">
                  <a:txBody>
                    <a:bodyPr/>
                    <a:lstStyle/>
                    <a:p>
                      <a:endParaRPr lang="it-IT"/>
                    </a:p>
                  </a:txBody>
                  <a:tcPr/>
                </a:tc>
                <a:tc>
                  <a:txBody>
                    <a:bodyPr/>
                    <a:lstStyle/>
                    <a:p>
                      <a:pPr algn="ctr">
                        <a:spcAft>
                          <a:spcPts val="0"/>
                        </a:spcAft>
                      </a:pPr>
                      <a:r>
                        <a:rPr lang="it-IT" sz="1800">
                          <a:effectLst/>
                        </a:rPr>
                        <a:t>Alto</a:t>
                      </a:r>
                      <a:endParaRPr lang="it-IT" sz="1800">
                        <a:effectLst/>
                        <a:latin typeface="Times New Roman"/>
                        <a:ea typeface="Times New Roman"/>
                      </a:endParaRPr>
                    </a:p>
                  </a:txBody>
                  <a:tcPr marL="68580" marR="68580" marT="0" marB="0"/>
                </a:tc>
                <a:tc>
                  <a:txBody>
                    <a:bodyPr/>
                    <a:lstStyle/>
                    <a:p>
                      <a:pPr algn="ctr">
                        <a:spcAft>
                          <a:spcPts val="0"/>
                        </a:spcAft>
                      </a:pPr>
                      <a:r>
                        <a:rPr lang="it-IT" sz="1800">
                          <a:effectLst/>
                        </a:rPr>
                        <a:t>Medio</a:t>
                      </a:r>
                      <a:endParaRPr lang="it-IT" sz="1800">
                        <a:effectLst/>
                        <a:latin typeface="Times New Roman"/>
                        <a:ea typeface="Times New Roman"/>
                      </a:endParaRPr>
                    </a:p>
                  </a:txBody>
                  <a:tcPr marL="68580" marR="68580" marT="0" marB="0"/>
                </a:tc>
                <a:tc>
                  <a:txBody>
                    <a:bodyPr/>
                    <a:lstStyle/>
                    <a:p>
                      <a:pPr algn="ctr">
                        <a:spcAft>
                          <a:spcPts val="0"/>
                        </a:spcAft>
                      </a:pPr>
                      <a:r>
                        <a:rPr lang="it-IT" sz="1800">
                          <a:effectLst/>
                        </a:rPr>
                        <a:t>Basso</a:t>
                      </a:r>
                      <a:endParaRPr lang="it-IT" sz="1800">
                        <a:effectLst/>
                        <a:latin typeface="Times New Roman"/>
                        <a:ea typeface="Times New Roman"/>
                      </a:endParaRPr>
                    </a:p>
                  </a:txBody>
                  <a:tcPr marL="68580" marR="68580" marT="0" marB="0"/>
                </a:tc>
              </a:tr>
              <a:tr h="852987">
                <a:tc>
                  <a:txBody>
                    <a:bodyPr/>
                    <a:lstStyle/>
                    <a:p>
                      <a:pPr>
                        <a:spcAft>
                          <a:spcPts val="0"/>
                        </a:spcAft>
                      </a:pPr>
                      <a:r>
                        <a:rPr lang="it-IT" sz="1400">
                          <a:effectLst/>
                        </a:rPr>
                        <a:t> </a:t>
                      </a:r>
                      <a:endParaRPr lang="it-IT" sz="2000">
                        <a:effectLst/>
                      </a:endParaRPr>
                    </a:p>
                    <a:p>
                      <a:pPr>
                        <a:spcAft>
                          <a:spcPts val="0"/>
                        </a:spcAft>
                      </a:pPr>
                      <a:r>
                        <a:rPr lang="it-IT" sz="1800">
                          <a:effectLst/>
                        </a:rPr>
                        <a:t>1.a</a:t>
                      </a:r>
                      <a:endParaRPr lang="it-IT" sz="2000">
                        <a:effectLst/>
                        <a:latin typeface="Times New Roman"/>
                        <a:ea typeface="Times New Roman"/>
                      </a:endParaRPr>
                    </a:p>
                  </a:txBody>
                  <a:tcPr marL="68580" marR="68580" marT="0" marB="0"/>
                </a:tc>
                <a:tc>
                  <a:txBody>
                    <a:bodyPr/>
                    <a:lstStyle/>
                    <a:p>
                      <a:pPr>
                        <a:spcBef>
                          <a:spcPts val="400"/>
                        </a:spcBef>
                        <a:spcAft>
                          <a:spcPts val="400"/>
                        </a:spcAft>
                      </a:pPr>
                      <a:r>
                        <a:rPr lang="it-IT" sz="1800" dirty="0">
                          <a:effectLst/>
                        </a:rPr>
                        <a:t>a) Conoscenza dell’attività aziendale</a:t>
                      </a:r>
                    </a:p>
                    <a:p>
                      <a:pPr>
                        <a:spcAft>
                          <a:spcPts val="0"/>
                        </a:spcAft>
                      </a:pPr>
                      <a:r>
                        <a:rPr lang="it-IT" sz="2000" dirty="0">
                          <a:effectLst/>
                        </a:rPr>
                        <a:t>P.R. ISA Italia 315</a:t>
                      </a:r>
                      <a:endParaRPr lang="it-IT" sz="2000" dirty="0">
                        <a:effectLst/>
                        <a:latin typeface="Times New Roman"/>
                        <a:ea typeface="Times New Roman"/>
                      </a:endParaRPr>
                    </a:p>
                  </a:txBody>
                  <a:tcPr marL="68580" marR="68580" marT="0" marB="0"/>
                </a:tc>
                <a:tc>
                  <a:txBody>
                    <a:bodyPr/>
                    <a:lstStyle/>
                    <a:p>
                      <a:pPr>
                        <a:spcAft>
                          <a:spcPts val="0"/>
                        </a:spcAft>
                      </a:pPr>
                      <a:r>
                        <a:rPr lang="it-IT" sz="1800">
                          <a:effectLst/>
                        </a:rPr>
                        <a:t> </a:t>
                      </a:r>
                      <a:endParaRPr lang="it-IT" sz="1800">
                        <a:effectLst/>
                        <a:latin typeface="Times New Roman"/>
                        <a:ea typeface="Times New Roman"/>
                      </a:endParaRPr>
                    </a:p>
                  </a:txBody>
                  <a:tcPr marL="68580" marR="68580" marT="0" marB="0"/>
                </a:tc>
                <a:tc>
                  <a:txBody>
                    <a:bodyPr/>
                    <a:lstStyle/>
                    <a:p>
                      <a:pPr>
                        <a:spcAft>
                          <a:spcPts val="0"/>
                        </a:spcAft>
                      </a:pPr>
                      <a:r>
                        <a:rPr lang="it-IT" sz="1800">
                          <a:effectLst/>
                        </a:rPr>
                        <a:t> </a:t>
                      </a:r>
                      <a:endParaRPr lang="it-IT" sz="1800">
                        <a:effectLst/>
                        <a:latin typeface="Times New Roman"/>
                        <a:ea typeface="Times New Roman"/>
                      </a:endParaRPr>
                    </a:p>
                  </a:txBody>
                  <a:tcPr marL="68580" marR="68580" marT="0" marB="0"/>
                </a:tc>
                <a:tc>
                  <a:txBody>
                    <a:bodyPr/>
                    <a:lstStyle/>
                    <a:p>
                      <a:pPr>
                        <a:spcAft>
                          <a:spcPts val="0"/>
                        </a:spcAft>
                      </a:pPr>
                      <a:r>
                        <a:rPr lang="it-IT" sz="1800" dirty="0">
                          <a:effectLst/>
                        </a:rPr>
                        <a:t> </a:t>
                      </a:r>
                      <a:endParaRPr lang="it-IT" sz="1800" dirty="0">
                        <a:effectLst/>
                        <a:latin typeface="Times New Roman"/>
                        <a:ea typeface="Times New Roman"/>
                      </a:endParaRPr>
                    </a:p>
                  </a:txBody>
                  <a:tcPr marL="68580" marR="68580" marT="0" marB="0"/>
                </a:tc>
              </a:tr>
            </a:tbl>
          </a:graphicData>
        </a:graphic>
      </p:graphicFrame>
      <p:sp>
        <p:nvSpPr>
          <p:cNvPr id="6" name="Rectangle 1"/>
          <p:cNvSpPr>
            <a:spLocks noChangeArrowheads="1"/>
          </p:cNvSpPr>
          <p:nvPr/>
        </p:nvSpPr>
        <p:spPr bwMode="auto">
          <a:xfrm>
            <a:off x="1055688" y="35623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0" i="0" u="none" strike="noStrike" cap="none" normalizeH="0" baseline="0" smtClean="0">
                <a:ln>
                  <a:noFill/>
                </a:ln>
                <a:solidFill>
                  <a:schemeClr val="tx1"/>
                </a:solidFill>
                <a:effectLst/>
                <a:latin typeface="Arial" pitchFamily="34" charset="0"/>
                <a:cs typeface="Arial" pitchFamily="34" charset="0"/>
              </a:rPr>
              <a:t/>
            </a:r>
            <a:br>
              <a:rPr kumimoji="0" lang="it-IT" altLang="it-IT" sz="1800" b="0" i="0" u="none" strike="noStrike" cap="none" normalizeH="0" baseline="0" smtClean="0">
                <a:ln>
                  <a:noFill/>
                </a:ln>
                <a:solidFill>
                  <a:schemeClr val="tx1"/>
                </a:solidFill>
                <a:effectLst/>
                <a:latin typeface="Arial" pitchFamily="34" charset="0"/>
                <a:cs typeface="Arial" pitchFamily="34" charset="0"/>
              </a:rPr>
            </a:br>
            <a:endParaRPr kumimoji="0" lang="it-IT" altLang="it-IT"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91909945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67544" y="692696"/>
            <a:ext cx="7467600" cy="432048"/>
          </a:xfrm>
        </p:spPr>
        <p:txBody>
          <a:bodyPr>
            <a:normAutofit/>
          </a:bodyPr>
          <a:lstStyle/>
          <a:p>
            <a:r>
              <a:rPr lang="it-IT" sz="1800" b="1" dirty="0"/>
              <a:t>La determinazione del Rischio Intrinseco </a:t>
            </a:r>
            <a:endParaRPr lang="it-IT" sz="1800" dirty="0"/>
          </a:p>
        </p:txBody>
      </p:sp>
      <p:sp>
        <p:nvSpPr>
          <p:cNvPr id="4" name="Segnaposto numero diapositiva 3"/>
          <p:cNvSpPr>
            <a:spLocks noGrp="1"/>
          </p:cNvSpPr>
          <p:nvPr>
            <p:ph type="sldNum" sz="quarter" idx="15"/>
          </p:nvPr>
        </p:nvSpPr>
        <p:spPr/>
        <p:txBody>
          <a:bodyPr/>
          <a:lstStyle/>
          <a:p>
            <a:fld id="{F6848207-CE41-43A6-9076-047AFBCD0A8D}" type="slidenum">
              <a:rPr lang="it-IT" smtClean="0"/>
              <a:pPr/>
              <a:t>75</a:t>
            </a:fld>
            <a:endParaRPr lang="it-IT"/>
          </a:p>
        </p:txBody>
      </p:sp>
      <p:graphicFrame>
        <p:nvGraphicFramePr>
          <p:cNvPr id="5" name="Tabella 4"/>
          <p:cNvGraphicFramePr>
            <a:graphicFrameLocks noGrp="1"/>
          </p:cNvGraphicFramePr>
          <p:nvPr>
            <p:extLst>
              <p:ext uri="{D42A27DB-BD31-4B8C-83A1-F6EECF244321}">
                <p14:modId xmlns:p14="http://schemas.microsoft.com/office/powerpoint/2010/main" val="3656664008"/>
              </p:ext>
            </p:extLst>
          </p:nvPr>
        </p:nvGraphicFramePr>
        <p:xfrm>
          <a:off x="611560" y="1052736"/>
          <a:ext cx="7272807" cy="5501640"/>
        </p:xfrm>
        <a:graphic>
          <a:graphicData uri="http://schemas.openxmlformats.org/drawingml/2006/table">
            <a:tbl>
              <a:tblPr>
                <a:tableStyleId>{69CF1AB2-1976-4502-BF36-3FF5EA218861}</a:tableStyleId>
              </a:tblPr>
              <a:tblGrid>
                <a:gridCol w="1316667"/>
                <a:gridCol w="1112100"/>
                <a:gridCol w="1404040"/>
                <a:gridCol w="1767749"/>
                <a:gridCol w="1672251"/>
              </a:tblGrid>
              <a:tr h="252243">
                <a:tc gridSpan="5">
                  <a:txBody>
                    <a:bodyPr/>
                    <a:lstStyle/>
                    <a:p>
                      <a:pPr algn="ctr" fontAlgn="base" hangingPunct="0">
                        <a:spcAft>
                          <a:spcPts val="0"/>
                        </a:spcAft>
                      </a:pPr>
                      <a:r>
                        <a:rPr lang="it-IT" sz="1800" dirty="0">
                          <a:effectLst/>
                        </a:rPr>
                        <a:t>VALUTAZIONE DEL RISCHIO INTRINSECO  </a:t>
                      </a:r>
                      <a:endParaRPr lang="it-IT" sz="1800" dirty="0">
                        <a:effectLst/>
                        <a:latin typeface="Times New Roman"/>
                        <a:ea typeface="Times New Roman"/>
                      </a:endParaRPr>
                    </a:p>
                  </a:txBody>
                  <a:tcPr marL="41328" marR="41328" marT="0" marB="0"/>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r>
              <a:tr h="504487">
                <a:tc gridSpan="5">
                  <a:txBody>
                    <a:bodyPr/>
                    <a:lstStyle/>
                    <a:p>
                      <a:pPr algn="ctr" fontAlgn="base" hangingPunct="0">
                        <a:spcAft>
                          <a:spcPts val="0"/>
                        </a:spcAft>
                      </a:pPr>
                      <a:r>
                        <a:rPr lang="it-IT" sz="1800" dirty="0">
                          <a:effectLst/>
                        </a:rPr>
                        <a:t>Descrizione </a:t>
                      </a:r>
                      <a:r>
                        <a:rPr lang="it-IT" sz="1800" dirty="0" err="1">
                          <a:effectLst/>
                        </a:rPr>
                        <a:t>check</a:t>
                      </a:r>
                      <a:r>
                        <a:rPr lang="it-IT" sz="1800" dirty="0">
                          <a:effectLst/>
                        </a:rPr>
                        <a:t> list  </a:t>
                      </a:r>
                    </a:p>
                    <a:p>
                      <a:pPr algn="ctr" fontAlgn="base" hangingPunct="0">
                        <a:spcAft>
                          <a:spcPts val="0"/>
                        </a:spcAft>
                      </a:pPr>
                      <a:r>
                        <a:rPr lang="it-IT" sz="1800" dirty="0">
                          <a:effectLst/>
                        </a:rPr>
                        <a:t> </a:t>
                      </a:r>
                      <a:endParaRPr lang="it-IT" sz="1800" dirty="0">
                        <a:effectLst/>
                        <a:latin typeface="Times New Roman"/>
                        <a:ea typeface="Times New Roman"/>
                      </a:endParaRPr>
                    </a:p>
                  </a:txBody>
                  <a:tcPr marL="41328" marR="41328" marT="0" marB="0"/>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r>
              <a:tr h="700676">
                <a:tc>
                  <a:txBody>
                    <a:bodyPr/>
                    <a:lstStyle/>
                    <a:p>
                      <a:pPr fontAlgn="base" hangingPunct="0">
                        <a:spcAft>
                          <a:spcPts val="0"/>
                        </a:spcAft>
                      </a:pPr>
                      <a:r>
                        <a:rPr lang="it-IT" sz="1800">
                          <a:effectLst/>
                        </a:rPr>
                        <a:t>9.1</a:t>
                      </a:r>
                      <a:endParaRPr lang="it-IT" sz="1800">
                        <a:effectLst/>
                        <a:latin typeface="Times New Roman"/>
                        <a:ea typeface="Times New Roman"/>
                      </a:endParaRPr>
                    </a:p>
                  </a:txBody>
                  <a:tcPr marL="41328" marR="41328" marT="0" marB="0"/>
                </a:tc>
                <a:tc gridSpan="4">
                  <a:txBody>
                    <a:bodyPr/>
                    <a:lstStyle/>
                    <a:p>
                      <a:pPr fontAlgn="base" hangingPunct="0">
                        <a:spcAft>
                          <a:spcPts val="0"/>
                        </a:spcAft>
                      </a:pPr>
                      <a:r>
                        <a:rPr lang="it-IT" sz="1600">
                          <a:effectLst/>
                        </a:rPr>
                        <a:t>Documento CoSO Report I: Principi Guida per la valutazione globale del Controllo Interno</a:t>
                      </a:r>
                      <a:endParaRPr lang="it-IT" sz="1800">
                        <a:effectLst/>
                      </a:endParaRPr>
                    </a:p>
                    <a:p>
                      <a:pPr fontAlgn="base" hangingPunct="0">
                        <a:spcAft>
                          <a:spcPts val="0"/>
                        </a:spcAft>
                      </a:pPr>
                      <a:r>
                        <a:rPr lang="it-IT" sz="1800">
                          <a:effectLst/>
                        </a:rPr>
                        <a:t> </a:t>
                      </a:r>
                      <a:endParaRPr lang="it-IT" sz="1800">
                        <a:effectLst/>
                        <a:latin typeface="Times New Roman"/>
                        <a:ea typeface="Times New Roman"/>
                      </a:endParaRPr>
                    </a:p>
                  </a:txBody>
                  <a:tcPr marL="41328" marR="41328" marT="0" marB="0"/>
                </a:tc>
                <a:tc hMerge="1">
                  <a:txBody>
                    <a:bodyPr/>
                    <a:lstStyle/>
                    <a:p>
                      <a:endParaRPr lang="it-IT"/>
                    </a:p>
                  </a:txBody>
                  <a:tcPr/>
                </a:tc>
                <a:tc hMerge="1">
                  <a:txBody>
                    <a:bodyPr/>
                    <a:lstStyle/>
                    <a:p>
                      <a:endParaRPr lang="it-IT"/>
                    </a:p>
                  </a:txBody>
                  <a:tcPr/>
                </a:tc>
                <a:tc hMerge="1">
                  <a:txBody>
                    <a:bodyPr/>
                    <a:lstStyle/>
                    <a:p>
                      <a:endParaRPr lang="it-IT"/>
                    </a:p>
                  </a:txBody>
                  <a:tcPr/>
                </a:tc>
              </a:tr>
              <a:tr h="2017948">
                <a:tc gridSpan="2">
                  <a:txBody>
                    <a:bodyPr/>
                    <a:lstStyle/>
                    <a:p>
                      <a:pPr algn="ctr">
                        <a:lnSpc>
                          <a:spcPct val="100000"/>
                        </a:lnSpc>
                        <a:spcAft>
                          <a:spcPts val="0"/>
                        </a:spcAft>
                      </a:pPr>
                      <a:r>
                        <a:rPr lang="it-IT" sz="1400" dirty="0" smtClean="0">
                          <a:effectLst/>
                        </a:rPr>
                        <a:t>Valutazione finale Rischio Intrinseco</a:t>
                      </a:r>
                      <a:r>
                        <a:rPr lang="it-IT" sz="1400" spc="30" dirty="0" smtClean="0">
                          <a:effectLst/>
                        </a:rPr>
                        <a:t> metodo del “PROFESSIONALE O CRITICO”</a:t>
                      </a:r>
                      <a:endParaRPr lang="it-IT" sz="1400" dirty="0" smtClean="0">
                        <a:effectLst/>
                      </a:endParaRPr>
                    </a:p>
                    <a:p>
                      <a:pPr algn="ctr">
                        <a:lnSpc>
                          <a:spcPct val="100000"/>
                        </a:lnSpc>
                        <a:spcAft>
                          <a:spcPts val="0"/>
                        </a:spcAft>
                      </a:pPr>
                      <a:r>
                        <a:rPr lang="it-IT" sz="1400" dirty="0" smtClean="0">
                          <a:effectLst/>
                        </a:rPr>
                        <a:t>Sulla base dei risultati delle valutazioni sopra eseguite il Revisore Legale dia il Suo giudizio sul Livello Rischio Intrinseco complessivo</a:t>
                      </a:r>
                    </a:p>
                    <a:p>
                      <a:pPr fontAlgn="base" hangingPunct="0">
                        <a:spcAft>
                          <a:spcPts val="0"/>
                        </a:spcAft>
                      </a:pPr>
                      <a:r>
                        <a:rPr lang="it-IT" sz="1400" dirty="0" smtClean="0">
                          <a:effectLst/>
                        </a:rPr>
                        <a:t> </a:t>
                      </a:r>
                      <a:endParaRPr lang="it-IT" sz="1400" dirty="0">
                        <a:effectLst/>
                        <a:latin typeface="Times New Roman"/>
                        <a:ea typeface="Times New Roman"/>
                      </a:endParaRPr>
                    </a:p>
                  </a:txBody>
                  <a:tcPr marL="41328" marR="41328" marT="0" marB="0"/>
                </a:tc>
                <a:tc hMerge="1">
                  <a:txBody>
                    <a:bodyPr/>
                    <a:lstStyle/>
                    <a:p>
                      <a:endParaRPr lang="it-IT"/>
                    </a:p>
                  </a:txBody>
                  <a:tcPr/>
                </a:tc>
                <a:tc>
                  <a:txBody>
                    <a:bodyPr/>
                    <a:lstStyle/>
                    <a:p>
                      <a:pPr fontAlgn="base" hangingPunct="0">
                        <a:spcAft>
                          <a:spcPts val="0"/>
                        </a:spcAft>
                      </a:pPr>
                      <a:r>
                        <a:rPr lang="it-IT" sz="1800">
                          <a:effectLst/>
                        </a:rPr>
                        <a:t>Alto</a:t>
                      </a:r>
                      <a:endParaRPr lang="it-IT" sz="1800">
                        <a:effectLst/>
                        <a:latin typeface="Times New Roman"/>
                        <a:ea typeface="Times New Roman"/>
                      </a:endParaRPr>
                    </a:p>
                  </a:txBody>
                  <a:tcPr marL="41328" marR="41328" marT="0" marB="0"/>
                </a:tc>
                <a:tc>
                  <a:txBody>
                    <a:bodyPr/>
                    <a:lstStyle/>
                    <a:p>
                      <a:pPr fontAlgn="base" hangingPunct="0">
                        <a:spcAft>
                          <a:spcPts val="0"/>
                        </a:spcAft>
                      </a:pPr>
                      <a:r>
                        <a:rPr lang="it-IT" sz="1800">
                          <a:effectLst/>
                        </a:rPr>
                        <a:t>Medio</a:t>
                      </a:r>
                      <a:endParaRPr lang="it-IT" sz="1800">
                        <a:effectLst/>
                        <a:latin typeface="Times New Roman"/>
                        <a:ea typeface="Times New Roman"/>
                      </a:endParaRPr>
                    </a:p>
                  </a:txBody>
                  <a:tcPr marL="41328" marR="41328" marT="0" marB="0"/>
                </a:tc>
                <a:tc>
                  <a:txBody>
                    <a:bodyPr/>
                    <a:lstStyle/>
                    <a:p>
                      <a:pPr fontAlgn="base" hangingPunct="0">
                        <a:spcAft>
                          <a:spcPts val="0"/>
                        </a:spcAft>
                      </a:pPr>
                      <a:r>
                        <a:rPr lang="it-IT" sz="1800">
                          <a:effectLst/>
                        </a:rPr>
                        <a:t>Basso</a:t>
                      </a:r>
                      <a:endParaRPr lang="it-IT" sz="1800">
                        <a:effectLst/>
                        <a:latin typeface="Times New Roman"/>
                        <a:ea typeface="Times New Roman"/>
                      </a:endParaRPr>
                    </a:p>
                  </a:txBody>
                  <a:tcPr marL="41328" marR="41328" marT="0" marB="0"/>
                </a:tc>
              </a:tr>
              <a:tr h="1581668">
                <a:tc gridSpan="2">
                  <a:txBody>
                    <a:bodyPr/>
                    <a:lstStyle/>
                    <a:p>
                      <a:pPr algn="just">
                        <a:lnSpc>
                          <a:spcPct val="100000"/>
                        </a:lnSpc>
                        <a:spcAft>
                          <a:spcPts val="0"/>
                        </a:spcAft>
                      </a:pPr>
                      <a:r>
                        <a:rPr lang="it-IT" sz="1300" dirty="0">
                          <a:effectLst/>
                        </a:rPr>
                        <a:t>Valutazione finale Rischio Intrinseco con il </a:t>
                      </a:r>
                      <a:r>
                        <a:rPr lang="it-IT" sz="1300" spc="30" dirty="0">
                          <a:effectLst/>
                        </a:rPr>
                        <a:t>metodo</a:t>
                      </a:r>
                      <a:r>
                        <a:rPr lang="it-IT" sz="1300" dirty="0">
                          <a:effectLst/>
                        </a:rPr>
                        <a:t> del “RISCHIO RESIDUO”    </a:t>
                      </a:r>
                    </a:p>
                    <a:p>
                      <a:pPr algn="ctr">
                        <a:lnSpc>
                          <a:spcPct val="100000"/>
                        </a:lnSpc>
                        <a:spcAft>
                          <a:spcPts val="0"/>
                        </a:spcAft>
                      </a:pPr>
                      <a:r>
                        <a:rPr lang="it-IT" sz="1300" dirty="0">
                          <a:effectLst/>
                        </a:rPr>
                        <a:t>Sulla base dei risultati delle valutazioni sopra eseguite il Revisore Legale dia il Suo giudizio sulla Percentuale di Rischio Intrinseco complessivo</a:t>
                      </a:r>
                    </a:p>
                    <a:p>
                      <a:pPr fontAlgn="base" hangingPunct="0">
                        <a:spcAft>
                          <a:spcPts val="0"/>
                        </a:spcAft>
                      </a:pPr>
                      <a:r>
                        <a:rPr lang="it-IT" sz="1300" dirty="0">
                          <a:effectLst/>
                        </a:rPr>
                        <a:t> </a:t>
                      </a:r>
                      <a:endParaRPr lang="it-IT" sz="1300" dirty="0">
                        <a:effectLst/>
                        <a:latin typeface="Times New Roman"/>
                        <a:ea typeface="Times New Roman"/>
                      </a:endParaRPr>
                    </a:p>
                  </a:txBody>
                  <a:tcPr marL="41328" marR="41328" marT="0" marB="0"/>
                </a:tc>
                <a:tc hMerge="1">
                  <a:txBody>
                    <a:bodyPr/>
                    <a:lstStyle/>
                    <a:p>
                      <a:endParaRPr lang="it-IT"/>
                    </a:p>
                  </a:txBody>
                  <a:tcPr/>
                </a:tc>
                <a:tc gridSpan="3">
                  <a:txBody>
                    <a:bodyPr/>
                    <a:lstStyle/>
                    <a:p>
                      <a:pPr fontAlgn="base" hangingPunct="0">
                        <a:spcAft>
                          <a:spcPts val="0"/>
                        </a:spcAft>
                      </a:pPr>
                      <a:r>
                        <a:rPr lang="it-IT" sz="1800" dirty="0">
                          <a:effectLst/>
                        </a:rPr>
                        <a:t> </a:t>
                      </a:r>
                      <a:endParaRPr lang="it-IT" sz="1800" dirty="0">
                        <a:effectLst/>
                        <a:latin typeface="Times New Roman"/>
                        <a:ea typeface="Times New Roman"/>
                      </a:endParaRPr>
                    </a:p>
                  </a:txBody>
                  <a:tcPr marL="41328" marR="41328" marT="0" marB="0"/>
                </a:tc>
                <a:tc hMerge="1">
                  <a:txBody>
                    <a:bodyPr/>
                    <a:lstStyle/>
                    <a:p>
                      <a:endParaRPr lang="it-IT"/>
                    </a:p>
                  </a:txBody>
                  <a:tcPr/>
                </a:tc>
                <a:tc hMerge="1">
                  <a:txBody>
                    <a:bodyPr/>
                    <a:lstStyle/>
                    <a:p>
                      <a:endParaRPr lang="it-IT"/>
                    </a:p>
                  </a:txBody>
                  <a:tcPr/>
                </a:tc>
              </a:tr>
            </a:tbl>
          </a:graphicData>
        </a:graphic>
      </p:graphicFrame>
    </p:spTree>
    <p:extLst>
      <p:ext uri="{BB962C8B-B14F-4D97-AF65-F5344CB8AC3E}">
        <p14:creationId xmlns:p14="http://schemas.microsoft.com/office/powerpoint/2010/main" val="3623919661"/>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71600" y="620688"/>
            <a:ext cx="7467600" cy="360040"/>
          </a:xfrm>
        </p:spPr>
        <p:txBody>
          <a:bodyPr>
            <a:normAutofit fontScale="90000"/>
          </a:bodyPr>
          <a:lstStyle/>
          <a:p>
            <a:r>
              <a:rPr lang="it-IT" sz="2000" b="1" dirty="0"/>
              <a:t>Informazioni generali </a:t>
            </a:r>
            <a:endParaRPr lang="it-IT" sz="2000" dirty="0"/>
          </a:p>
        </p:txBody>
      </p:sp>
      <p:graphicFrame>
        <p:nvGraphicFramePr>
          <p:cNvPr id="5" name="Segnaposto contenuto 4"/>
          <p:cNvGraphicFramePr>
            <a:graphicFrameLocks noGrp="1"/>
          </p:cNvGraphicFramePr>
          <p:nvPr>
            <p:ph sz="quarter" idx="1"/>
            <p:extLst>
              <p:ext uri="{D42A27DB-BD31-4B8C-83A1-F6EECF244321}">
                <p14:modId xmlns:p14="http://schemas.microsoft.com/office/powerpoint/2010/main" val="2352484442"/>
              </p:ext>
            </p:extLst>
          </p:nvPr>
        </p:nvGraphicFramePr>
        <p:xfrm>
          <a:off x="971600" y="980728"/>
          <a:ext cx="7200800" cy="5656476"/>
        </p:xfrm>
        <a:graphic>
          <a:graphicData uri="http://schemas.openxmlformats.org/drawingml/2006/table">
            <a:tbl>
              <a:tblPr>
                <a:tableStyleId>{69CF1AB2-1976-4502-BF36-3FF5EA218861}</a:tableStyleId>
              </a:tblPr>
              <a:tblGrid>
                <a:gridCol w="5205692"/>
                <a:gridCol w="1995108"/>
              </a:tblGrid>
              <a:tr h="1620500">
                <a:tc gridSpan="2">
                  <a:txBody>
                    <a:bodyPr/>
                    <a:lstStyle/>
                    <a:p>
                      <a:pPr algn="l">
                        <a:spcAft>
                          <a:spcPts val="0"/>
                        </a:spcAft>
                      </a:pPr>
                      <a:r>
                        <a:rPr lang="it-IT" sz="1400" dirty="0">
                          <a:effectLst/>
                        </a:rPr>
                        <a:t>Luogo della riunione e data ....................................................................................................................</a:t>
                      </a:r>
                    </a:p>
                    <a:p>
                      <a:pPr algn="l">
                        <a:spcAft>
                          <a:spcPts val="0"/>
                        </a:spcAft>
                      </a:pPr>
                      <a:r>
                        <a:rPr lang="it-IT" sz="1400" dirty="0">
                          <a:effectLst/>
                        </a:rPr>
                        <a:t>Denominazione della società cliente ......................................................................................................</a:t>
                      </a:r>
                    </a:p>
                    <a:p>
                      <a:pPr algn="l">
                        <a:spcAft>
                          <a:spcPts val="0"/>
                        </a:spcAft>
                      </a:pPr>
                      <a:r>
                        <a:rPr lang="it-IT" sz="1400" dirty="0">
                          <a:effectLst/>
                        </a:rPr>
                        <a:t>Numero di riferimento dell'incarico .........................................................................................................</a:t>
                      </a:r>
                    </a:p>
                    <a:p>
                      <a:pPr algn="l">
                        <a:spcAft>
                          <a:spcPts val="0"/>
                        </a:spcAft>
                      </a:pPr>
                      <a:r>
                        <a:rPr lang="it-IT" sz="1400" dirty="0">
                          <a:effectLst/>
                        </a:rPr>
                        <a:t>Periodo al ...............................................................................................................................................</a:t>
                      </a:r>
                      <a:endParaRPr lang="it-IT" sz="1400" dirty="0">
                        <a:effectLst/>
                        <a:latin typeface="Arial"/>
                        <a:ea typeface="Times New Roman"/>
                      </a:endParaRPr>
                    </a:p>
                  </a:txBody>
                  <a:tcPr marL="24368" marR="24368" marT="0" marB="0"/>
                </a:tc>
                <a:tc hMerge="1">
                  <a:txBody>
                    <a:bodyPr/>
                    <a:lstStyle/>
                    <a:p>
                      <a:endParaRPr lang="it-IT"/>
                    </a:p>
                  </a:txBody>
                  <a:tcPr/>
                </a:tc>
              </a:tr>
              <a:tr h="365805">
                <a:tc>
                  <a:txBody>
                    <a:bodyPr/>
                    <a:lstStyle/>
                    <a:p>
                      <a:pPr algn="ctr">
                        <a:spcAft>
                          <a:spcPts val="0"/>
                        </a:spcAft>
                      </a:pPr>
                      <a:r>
                        <a:rPr lang="it-IT" sz="1600" dirty="0">
                          <a:effectLst/>
                        </a:rPr>
                        <a:t> </a:t>
                      </a:r>
                    </a:p>
                    <a:p>
                      <a:pPr algn="ctr">
                        <a:spcAft>
                          <a:spcPts val="0"/>
                        </a:spcAft>
                      </a:pPr>
                      <a:r>
                        <a:rPr lang="it-IT" sz="1800" b="1" dirty="0">
                          <a:effectLst/>
                        </a:rPr>
                        <a:t>Informazioni</a:t>
                      </a:r>
                      <a:endParaRPr lang="it-IT" sz="1800" b="1" dirty="0">
                        <a:effectLst/>
                        <a:latin typeface="Arial"/>
                        <a:ea typeface="Times New Roman"/>
                      </a:endParaRPr>
                    </a:p>
                  </a:txBody>
                  <a:tcPr marL="24368" marR="24368" marT="0" marB="0"/>
                </a:tc>
                <a:tc>
                  <a:txBody>
                    <a:bodyPr/>
                    <a:lstStyle/>
                    <a:p>
                      <a:pPr>
                        <a:spcAft>
                          <a:spcPts val="0"/>
                        </a:spcAft>
                      </a:pPr>
                      <a:r>
                        <a:rPr lang="it-IT" sz="1400">
                          <a:effectLst/>
                        </a:rPr>
                        <a:t> </a:t>
                      </a:r>
                      <a:endParaRPr lang="it-IT" sz="1400">
                        <a:effectLst/>
                        <a:latin typeface="Times New Roman"/>
                        <a:ea typeface="Times New Roman"/>
                      </a:endParaRPr>
                    </a:p>
                  </a:txBody>
                  <a:tcPr marL="0" marR="0" marT="0" marB="0" anchor="ctr"/>
                </a:tc>
              </a:tr>
              <a:tr h="3431436">
                <a:tc>
                  <a:txBody>
                    <a:bodyPr/>
                    <a:lstStyle/>
                    <a:p>
                      <a:pPr algn="just">
                        <a:spcAft>
                          <a:spcPts val="0"/>
                        </a:spcAft>
                      </a:pPr>
                      <a:r>
                        <a:rPr lang="it-IT" sz="1400" dirty="0">
                          <a:effectLst/>
                        </a:rPr>
                        <a:t>A. Che cosa produce e vende l'azienda</a:t>
                      </a:r>
                    </a:p>
                    <a:p>
                      <a:pPr algn="just">
                        <a:spcAft>
                          <a:spcPts val="0"/>
                        </a:spcAft>
                      </a:pPr>
                      <a:r>
                        <a:rPr lang="it-IT" sz="1400" dirty="0">
                          <a:effectLst/>
                        </a:rPr>
                        <a:t>- Descrizione dei prodotti più importanti</a:t>
                      </a:r>
                    </a:p>
                    <a:p>
                      <a:pPr algn="just">
                        <a:spcAft>
                          <a:spcPts val="0"/>
                        </a:spcAft>
                      </a:pPr>
                      <a:r>
                        <a:rPr lang="it-IT" sz="1400" dirty="0">
                          <a:effectLst/>
                        </a:rPr>
                        <a:t>- Come sono valutate le proposte di vendita di nuovi prodotti?</a:t>
                      </a:r>
                    </a:p>
                    <a:p>
                      <a:pPr algn="just">
                        <a:spcAft>
                          <a:spcPts val="0"/>
                        </a:spcAft>
                      </a:pPr>
                      <a:r>
                        <a:rPr lang="it-IT" sz="1400" dirty="0">
                          <a:effectLst/>
                        </a:rPr>
                        <a:t> </a:t>
                      </a:r>
                    </a:p>
                    <a:p>
                      <a:pPr algn="just">
                        <a:spcAft>
                          <a:spcPts val="0"/>
                        </a:spcAft>
                      </a:pPr>
                      <a:r>
                        <a:rPr lang="it-IT" sz="1400" dirty="0">
                          <a:effectLst/>
                        </a:rPr>
                        <a:t>B. Tipologia dei clienti</a:t>
                      </a:r>
                    </a:p>
                    <a:p>
                      <a:pPr algn="just">
                        <a:spcAft>
                          <a:spcPts val="0"/>
                        </a:spcAft>
                      </a:pPr>
                      <a:r>
                        <a:rPr lang="it-IT" sz="1400" dirty="0">
                          <a:effectLst/>
                        </a:rPr>
                        <a:t>- Numero approssimativo</a:t>
                      </a:r>
                    </a:p>
                    <a:p>
                      <a:pPr algn="just">
                        <a:spcAft>
                          <a:spcPts val="0"/>
                        </a:spcAft>
                      </a:pPr>
                      <a:r>
                        <a:rPr lang="it-IT" sz="1400" dirty="0">
                          <a:effectLst/>
                        </a:rPr>
                        <a:t>- Categorie di appartenenza</a:t>
                      </a:r>
                    </a:p>
                    <a:p>
                      <a:pPr algn="just">
                        <a:spcAft>
                          <a:spcPts val="0"/>
                        </a:spcAft>
                      </a:pPr>
                      <a:r>
                        <a:rPr lang="it-IT" sz="1400" dirty="0">
                          <a:effectLst/>
                        </a:rPr>
                        <a:t>- Elencare la distribuzione geografica dei clienti</a:t>
                      </a:r>
                    </a:p>
                    <a:p>
                      <a:pPr algn="just">
                        <a:spcAft>
                          <a:spcPts val="0"/>
                        </a:spcAft>
                      </a:pPr>
                      <a:r>
                        <a:rPr lang="it-IT" sz="1400" dirty="0">
                          <a:effectLst/>
                        </a:rPr>
                        <a:t>- Esistono clienti che abbiano assunto un'importanza rilevante?</a:t>
                      </a:r>
                    </a:p>
                    <a:p>
                      <a:pPr algn="just">
                        <a:spcAft>
                          <a:spcPts val="0"/>
                        </a:spcAft>
                      </a:pPr>
                      <a:r>
                        <a:rPr lang="it-IT" sz="1400" dirty="0">
                          <a:effectLst/>
                        </a:rPr>
                        <a:t>- Verificare se vi sono state recenti acquisizioni o perdite di clienti importanti</a:t>
                      </a:r>
                    </a:p>
                    <a:p>
                      <a:pPr algn="just">
                        <a:spcAft>
                          <a:spcPts val="0"/>
                        </a:spcAft>
                      </a:pPr>
                      <a:r>
                        <a:rPr lang="it-IT" sz="1400" dirty="0">
                          <a:effectLst/>
                        </a:rPr>
                        <a:t>- Riportare il volume delle eventuali vendite ripetitive a clienti e descrivere in che misura esse sono prevedibili</a:t>
                      </a:r>
                    </a:p>
                    <a:p>
                      <a:pPr algn="just">
                        <a:spcAft>
                          <a:spcPts val="0"/>
                        </a:spcAft>
                      </a:pPr>
                      <a:r>
                        <a:rPr lang="it-IT" sz="1400" dirty="0">
                          <a:effectLst/>
                        </a:rPr>
                        <a:t>- Esistono rapporti commerciali con altre società del gruppo?</a:t>
                      </a:r>
                    </a:p>
                    <a:p>
                      <a:pPr algn="just">
                        <a:spcAft>
                          <a:spcPts val="0"/>
                        </a:spcAft>
                      </a:pPr>
                      <a:r>
                        <a:rPr lang="it-IT" sz="1400" dirty="0">
                          <a:effectLst/>
                        </a:rPr>
                        <a:t>- Per quali cifre d'affari</a:t>
                      </a:r>
                      <a:r>
                        <a:rPr lang="it-IT" sz="1400" dirty="0" smtClean="0">
                          <a:effectLst/>
                        </a:rPr>
                        <a:t>?</a:t>
                      </a:r>
                      <a:endParaRPr lang="it-IT" sz="1400" dirty="0">
                        <a:effectLst/>
                      </a:endParaRPr>
                    </a:p>
                  </a:txBody>
                  <a:tcPr marL="24368" marR="24368" marT="0" marB="0"/>
                </a:tc>
                <a:tc>
                  <a:txBody>
                    <a:bodyPr/>
                    <a:lstStyle/>
                    <a:p>
                      <a:pPr>
                        <a:spcAft>
                          <a:spcPts val="0"/>
                        </a:spcAft>
                      </a:pPr>
                      <a:r>
                        <a:rPr lang="it-IT" sz="1400" dirty="0">
                          <a:effectLst/>
                        </a:rPr>
                        <a:t> </a:t>
                      </a:r>
                      <a:endParaRPr lang="it-IT" sz="1400" dirty="0">
                        <a:effectLst/>
                        <a:latin typeface="Times New Roman"/>
                        <a:ea typeface="Times New Roman"/>
                      </a:endParaRPr>
                    </a:p>
                  </a:txBody>
                  <a:tcPr marL="0" marR="0" marT="0" marB="0" anchor="ctr"/>
                </a:tc>
              </a:tr>
            </a:tbl>
          </a:graphicData>
        </a:graphic>
      </p:graphicFrame>
      <p:sp>
        <p:nvSpPr>
          <p:cNvPr id="4" name="Segnaposto numero diapositiva 3"/>
          <p:cNvSpPr>
            <a:spLocks noGrp="1"/>
          </p:cNvSpPr>
          <p:nvPr>
            <p:ph type="sldNum" sz="quarter" idx="15"/>
          </p:nvPr>
        </p:nvSpPr>
        <p:spPr/>
        <p:txBody>
          <a:bodyPr/>
          <a:lstStyle/>
          <a:p>
            <a:fld id="{F6848207-CE41-43A6-9076-047AFBCD0A8D}" type="slidenum">
              <a:rPr lang="it-IT" smtClean="0"/>
              <a:pPr/>
              <a:t>76</a:t>
            </a:fld>
            <a:endParaRPr lang="it-IT"/>
          </a:p>
        </p:txBody>
      </p:sp>
    </p:spTree>
    <p:extLst>
      <p:ext uri="{BB962C8B-B14F-4D97-AF65-F5344CB8AC3E}">
        <p14:creationId xmlns:p14="http://schemas.microsoft.com/office/powerpoint/2010/main" val="24592577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5"/>
          </p:nvPr>
        </p:nvSpPr>
        <p:spPr/>
        <p:txBody>
          <a:bodyPr/>
          <a:lstStyle/>
          <a:p>
            <a:fld id="{F6848207-CE41-43A6-9076-047AFBCD0A8D}" type="slidenum">
              <a:rPr lang="it-IT" smtClean="0"/>
              <a:pPr/>
              <a:t>77</a:t>
            </a:fld>
            <a:endParaRPr lang="it-IT"/>
          </a:p>
        </p:txBody>
      </p:sp>
      <p:graphicFrame>
        <p:nvGraphicFramePr>
          <p:cNvPr id="5" name="Segnaposto contenuto 4"/>
          <p:cNvGraphicFramePr>
            <a:graphicFrameLocks noGrp="1"/>
          </p:cNvGraphicFramePr>
          <p:nvPr>
            <p:ph sz="quarter" idx="1"/>
            <p:extLst>
              <p:ext uri="{D42A27DB-BD31-4B8C-83A1-F6EECF244321}">
                <p14:modId xmlns:p14="http://schemas.microsoft.com/office/powerpoint/2010/main" val="4121678362"/>
              </p:ext>
            </p:extLst>
          </p:nvPr>
        </p:nvGraphicFramePr>
        <p:xfrm>
          <a:off x="1043608" y="476672"/>
          <a:ext cx="7056784" cy="5474406"/>
        </p:xfrm>
        <a:graphic>
          <a:graphicData uri="http://schemas.openxmlformats.org/drawingml/2006/table">
            <a:tbl>
              <a:tblPr>
                <a:tableStyleId>{69CF1AB2-1976-4502-BF36-3FF5EA218861}</a:tableStyleId>
              </a:tblPr>
              <a:tblGrid>
                <a:gridCol w="5101579"/>
                <a:gridCol w="1955205"/>
              </a:tblGrid>
              <a:tr h="216606">
                <a:tc gridSpan="2">
                  <a:txBody>
                    <a:bodyPr/>
                    <a:lstStyle/>
                    <a:p>
                      <a:pPr algn="just">
                        <a:spcAft>
                          <a:spcPts val="0"/>
                        </a:spcAft>
                      </a:pPr>
                      <a:endParaRPr lang="it-IT" sz="1400" dirty="0">
                        <a:effectLst/>
                        <a:latin typeface="Arial"/>
                        <a:ea typeface="Times New Roman"/>
                      </a:endParaRPr>
                    </a:p>
                  </a:txBody>
                  <a:tcPr marL="24368" marR="24368" marT="0" marB="0"/>
                </a:tc>
                <a:tc hMerge="1">
                  <a:txBody>
                    <a:bodyPr/>
                    <a:lstStyle/>
                    <a:p>
                      <a:endParaRPr lang="it-IT"/>
                    </a:p>
                  </a:txBody>
                  <a:tcPr/>
                </a:tc>
              </a:tr>
              <a:tr h="108303">
                <a:tc>
                  <a:txBody>
                    <a:bodyPr/>
                    <a:lstStyle/>
                    <a:p>
                      <a:pPr algn="ctr">
                        <a:spcAft>
                          <a:spcPts val="0"/>
                        </a:spcAft>
                      </a:pPr>
                      <a:r>
                        <a:rPr lang="it-IT" sz="1600" dirty="0">
                          <a:effectLst/>
                        </a:rPr>
                        <a:t> </a:t>
                      </a:r>
                    </a:p>
                    <a:p>
                      <a:pPr algn="ctr">
                        <a:spcAft>
                          <a:spcPts val="0"/>
                        </a:spcAft>
                      </a:pPr>
                      <a:r>
                        <a:rPr lang="it-IT" sz="1600" b="1" dirty="0">
                          <a:effectLst/>
                        </a:rPr>
                        <a:t>Informazioni</a:t>
                      </a:r>
                      <a:endParaRPr lang="it-IT" sz="1600" b="1" dirty="0">
                        <a:effectLst/>
                        <a:latin typeface="Arial"/>
                        <a:ea typeface="Times New Roman"/>
                      </a:endParaRPr>
                    </a:p>
                  </a:txBody>
                  <a:tcPr marL="24368" marR="24368" marT="0" marB="0"/>
                </a:tc>
                <a:tc>
                  <a:txBody>
                    <a:bodyPr/>
                    <a:lstStyle/>
                    <a:p>
                      <a:pPr>
                        <a:spcAft>
                          <a:spcPts val="0"/>
                        </a:spcAft>
                      </a:pPr>
                      <a:r>
                        <a:rPr lang="it-IT" sz="1400">
                          <a:effectLst/>
                        </a:rPr>
                        <a:t> </a:t>
                      </a:r>
                      <a:endParaRPr lang="it-IT" sz="1400">
                        <a:effectLst/>
                        <a:latin typeface="Times New Roman"/>
                        <a:ea typeface="Times New Roman"/>
                      </a:endParaRPr>
                    </a:p>
                  </a:txBody>
                  <a:tcPr marL="0" marR="0" marT="0" marB="0" anchor="ctr"/>
                </a:tc>
              </a:tr>
              <a:tr h="4548717">
                <a:tc>
                  <a:txBody>
                    <a:bodyPr/>
                    <a:lstStyle/>
                    <a:p>
                      <a:pPr algn="just">
                        <a:spcAft>
                          <a:spcPts val="0"/>
                        </a:spcAft>
                      </a:pPr>
                      <a:r>
                        <a:rPr lang="it-IT" sz="1400" dirty="0" smtClean="0">
                          <a:effectLst/>
                        </a:rPr>
                        <a:t> </a:t>
                      </a:r>
                      <a:endParaRPr lang="it-IT" sz="1500" dirty="0" smtClean="0">
                        <a:effectLst/>
                      </a:endParaRPr>
                    </a:p>
                    <a:p>
                      <a:pPr algn="just">
                        <a:spcAft>
                          <a:spcPts val="0"/>
                        </a:spcAft>
                      </a:pPr>
                      <a:endParaRPr lang="it-IT" sz="1500" dirty="0" smtClean="0">
                        <a:effectLst/>
                      </a:endParaRPr>
                    </a:p>
                    <a:p>
                      <a:pPr algn="just">
                        <a:spcAft>
                          <a:spcPts val="0"/>
                        </a:spcAft>
                      </a:pPr>
                      <a:r>
                        <a:rPr lang="it-IT" sz="1500" dirty="0" smtClean="0">
                          <a:effectLst/>
                        </a:rPr>
                        <a:t>C. Metodi di vendita</a:t>
                      </a:r>
                    </a:p>
                    <a:p>
                      <a:pPr algn="just">
                        <a:spcAft>
                          <a:spcPts val="0"/>
                        </a:spcAft>
                      </a:pPr>
                      <a:r>
                        <a:rPr lang="it-IT" sz="1500" dirty="0" smtClean="0">
                          <a:effectLst/>
                        </a:rPr>
                        <a:t>- Vengono utilizzati agenti?</a:t>
                      </a:r>
                    </a:p>
                    <a:p>
                      <a:pPr algn="just">
                        <a:spcAft>
                          <a:spcPts val="0"/>
                        </a:spcAft>
                      </a:pPr>
                      <a:r>
                        <a:rPr lang="it-IT" sz="1500" dirty="0" smtClean="0">
                          <a:effectLst/>
                        </a:rPr>
                        <a:t>- Sono stipendiati o a commissione?</a:t>
                      </a:r>
                    </a:p>
                    <a:p>
                      <a:pPr algn="just">
                        <a:spcAft>
                          <a:spcPts val="0"/>
                        </a:spcAft>
                      </a:pPr>
                      <a:r>
                        <a:rPr lang="it-IT" sz="1500" dirty="0" smtClean="0">
                          <a:effectLst/>
                        </a:rPr>
                        <a:t>- Vengono usati venditori esclusivisti per zone?</a:t>
                      </a:r>
                    </a:p>
                    <a:p>
                      <a:pPr algn="just">
                        <a:spcAft>
                          <a:spcPts val="0"/>
                        </a:spcAft>
                      </a:pPr>
                      <a:r>
                        <a:rPr lang="it-IT" sz="1500" dirty="0" smtClean="0">
                          <a:effectLst/>
                        </a:rPr>
                        <a:t>- Vengono usati agenti, concessionari o rappresentanti?</a:t>
                      </a:r>
                    </a:p>
                    <a:p>
                      <a:pPr algn="just">
                        <a:spcAft>
                          <a:spcPts val="0"/>
                        </a:spcAft>
                      </a:pPr>
                      <a:r>
                        <a:rPr lang="it-IT" sz="1500" dirty="0" smtClean="0">
                          <a:effectLst/>
                        </a:rPr>
                        <a:t>- Grossisti?</a:t>
                      </a:r>
                    </a:p>
                    <a:p>
                      <a:pPr algn="just">
                        <a:spcAft>
                          <a:spcPts val="0"/>
                        </a:spcAft>
                      </a:pPr>
                      <a:r>
                        <a:rPr lang="it-IT" sz="1500" dirty="0" smtClean="0">
                          <a:effectLst/>
                        </a:rPr>
                        <a:t>- L'azienda vende direttamente:</a:t>
                      </a:r>
                    </a:p>
                    <a:p>
                      <a:pPr algn="just">
                        <a:spcAft>
                          <a:spcPts val="0"/>
                        </a:spcAft>
                      </a:pPr>
                      <a:r>
                        <a:rPr lang="it-IT" sz="1500" dirty="0" smtClean="0">
                          <a:effectLst/>
                        </a:rPr>
                        <a:t>- al dettaglio?</a:t>
                      </a:r>
                    </a:p>
                    <a:p>
                      <a:pPr algn="just">
                        <a:spcAft>
                          <a:spcPts val="0"/>
                        </a:spcAft>
                      </a:pPr>
                      <a:r>
                        <a:rPr lang="it-IT" sz="1500" dirty="0" smtClean="0">
                          <a:effectLst/>
                        </a:rPr>
                        <a:t>- per corrispondenza?</a:t>
                      </a:r>
                    </a:p>
                    <a:p>
                      <a:pPr algn="just">
                        <a:spcAft>
                          <a:spcPts val="0"/>
                        </a:spcAft>
                      </a:pPr>
                      <a:r>
                        <a:rPr lang="it-IT" sz="1500" dirty="0" smtClean="0">
                          <a:effectLst/>
                        </a:rPr>
                        <a:t>- utilizza canali internet?</a:t>
                      </a:r>
                    </a:p>
                    <a:p>
                      <a:pPr algn="just">
                        <a:spcAft>
                          <a:spcPts val="0"/>
                        </a:spcAft>
                      </a:pPr>
                      <a:r>
                        <a:rPr lang="it-IT" sz="1500" dirty="0" smtClean="0">
                          <a:effectLst/>
                        </a:rPr>
                        <a:t>per marketing?</a:t>
                      </a:r>
                    </a:p>
                    <a:p>
                      <a:pPr algn="just">
                        <a:spcAft>
                          <a:spcPts val="0"/>
                        </a:spcAft>
                      </a:pPr>
                      <a:r>
                        <a:rPr lang="it-IT" sz="1500" dirty="0" smtClean="0">
                          <a:effectLst/>
                        </a:rPr>
                        <a:t>per vendita?</a:t>
                      </a:r>
                    </a:p>
                    <a:p>
                      <a:pPr algn="just">
                        <a:spcAft>
                          <a:spcPts val="0"/>
                        </a:spcAft>
                      </a:pPr>
                      <a:endParaRPr lang="it-IT" sz="1500" dirty="0" smtClean="0">
                        <a:effectLst/>
                      </a:endParaRPr>
                    </a:p>
                    <a:p>
                      <a:pPr algn="just">
                        <a:spcAft>
                          <a:spcPts val="0"/>
                        </a:spcAft>
                      </a:pPr>
                      <a:r>
                        <a:rPr lang="it-IT" sz="1500" dirty="0" smtClean="0">
                          <a:effectLst/>
                        </a:rPr>
                        <a:t> D. Come viene eseguita la distribuzione</a:t>
                      </a:r>
                    </a:p>
                    <a:p>
                      <a:pPr algn="just">
                        <a:spcAft>
                          <a:spcPts val="0"/>
                        </a:spcAft>
                      </a:pPr>
                      <a:r>
                        <a:rPr lang="it-IT" sz="1500" dirty="0" smtClean="0">
                          <a:effectLst/>
                        </a:rPr>
                        <a:t>- Quali sono le ubicazioni dei magazzini (se più di uno)?</a:t>
                      </a:r>
                    </a:p>
                    <a:p>
                      <a:pPr algn="just">
                        <a:spcAft>
                          <a:spcPts val="0"/>
                        </a:spcAft>
                      </a:pPr>
                      <a:r>
                        <a:rPr lang="it-IT" sz="1500" dirty="0" smtClean="0">
                          <a:effectLst/>
                        </a:rPr>
                        <a:t>- Qual è il normale mezzo di spedizione?</a:t>
                      </a:r>
                    </a:p>
                    <a:p>
                      <a:pPr algn="just">
                        <a:spcAft>
                          <a:spcPts val="0"/>
                        </a:spcAft>
                      </a:pPr>
                      <a:r>
                        <a:rPr lang="it-IT" sz="1500" dirty="0" smtClean="0">
                          <a:effectLst/>
                        </a:rPr>
                        <a:t>- Qual è l'incidenza relativa dei costi di trasporto?</a:t>
                      </a:r>
                    </a:p>
                    <a:p>
                      <a:pPr marL="171450" indent="-171450" algn="just">
                        <a:spcAft>
                          <a:spcPts val="0"/>
                        </a:spcAft>
                        <a:buFontTx/>
                        <a:buChar char="-"/>
                      </a:pPr>
                      <a:r>
                        <a:rPr lang="it-IT" sz="1500" dirty="0" smtClean="0">
                          <a:effectLst/>
                        </a:rPr>
                        <a:t>Chi paga le spese di trasporto?</a:t>
                      </a:r>
                    </a:p>
                    <a:p>
                      <a:pPr marL="171450" indent="-171450" algn="just">
                        <a:spcAft>
                          <a:spcPts val="0"/>
                        </a:spcAft>
                        <a:buFontTx/>
                        <a:buChar char="-"/>
                      </a:pPr>
                      <a:endParaRPr lang="it-IT" sz="1400" dirty="0" smtClean="0">
                        <a:effectLst/>
                      </a:endParaRPr>
                    </a:p>
                  </a:txBody>
                  <a:tcPr marL="24368" marR="24368" marT="0" marB="0"/>
                </a:tc>
                <a:tc>
                  <a:txBody>
                    <a:bodyPr/>
                    <a:lstStyle/>
                    <a:p>
                      <a:pPr>
                        <a:spcAft>
                          <a:spcPts val="0"/>
                        </a:spcAft>
                      </a:pPr>
                      <a:r>
                        <a:rPr lang="it-IT" sz="1400" dirty="0">
                          <a:effectLst/>
                        </a:rPr>
                        <a:t> </a:t>
                      </a:r>
                      <a:endParaRPr lang="it-IT" sz="1400" dirty="0">
                        <a:effectLst/>
                        <a:latin typeface="Times New Roman"/>
                        <a:ea typeface="Times New Roman"/>
                      </a:endParaRPr>
                    </a:p>
                  </a:txBody>
                  <a:tcPr marL="0" marR="0" marT="0" marB="0" anchor="ctr"/>
                </a:tc>
              </a:tr>
            </a:tbl>
          </a:graphicData>
        </a:graphic>
      </p:graphicFrame>
    </p:spTree>
    <p:extLst>
      <p:ext uri="{BB962C8B-B14F-4D97-AF65-F5344CB8AC3E}">
        <p14:creationId xmlns:p14="http://schemas.microsoft.com/office/powerpoint/2010/main" val="68149946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5"/>
          </p:nvPr>
        </p:nvSpPr>
        <p:spPr/>
        <p:txBody>
          <a:bodyPr/>
          <a:lstStyle/>
          <a:p>
            <a:fld id="{F6848207-CE41-43A6-9076-047AFBCD0A8D}" type="slidenum">
              <a:rPr lang="it-IT" smtClean="0"/>
              <a:pPr/>
              <a:t>78</a:t>
            </a:fld>
            <a:endParaRPr lang="it-IT"/>
          </a:p>
        </p:txBody>
      </p:sp>
      <p:graphicFrame>
        <p:nvGraphicFramePr>
          <p:cNvPr id="5" name="Segnaposto contenuto 4"/>
          <p:cNvGraphicFramePr>
            <a:graphicFrameLocks noGrp="1"/>
          </p:cNvGraphicFramePr>
          <p:nvPr>
            <p:ph sz="quarter" idx="1"/>
            <p:extLst>
              <p:ext uri="{D42A27DB-BD31-4B8C-83A1-F6EECF244321}">
                <p14:modId xmlns:p14="http://schemas.microsoft.com/office/powerpoint/2010/main" val="705329908"/>
              </p:ext>
            </p:extLst>
          </p:nvPr>
        </p:nvGraphicFramePr>
        <p:xfrm>
          <a:off x="827584" y="692696"/>
          <a:ext cx="7272808" cy="5611566"/>
        </p:xfrm>
        <a:graphic>
          <a:graphicData uri="http://schemas.openxmlformats.org/drawingml/2006/table">
            <a:tbl>
              <a:tblPr>
                <a:tableStyleId>{69CF1AB2-1976-4502-BF36-3FF5EA218861}</a:tableStyleId>
              </a:tblPr>
              <a:tblGrid>
                <a:gridCol w="5257749"/>
                <a:gridCol w="2015059"/>
              </a:tblGrid>
              <a:tr h="216606">
                <a:tc gridSpan="2">
                  <a:txBody>
                    <a:bodyPr/>
                    <a:lstStyle/>
                    <a:p>
                      <a:pPr algn="just">
                        <a:spcAft>
                          <a:spcPts val="0"/>
                        </a:spcAft>
                      </a:pPr>
                      <a:endParaRPr lang="it-IT" sz="1400" dirty="0">
                        <a:effectLst/>
                        <a:latin typeface="Arial"/>
                        <a:ea typeface="Times New Roman"/>
                      </a:endParaRPr>
                    </a:p>
                  </a:txBody>
                  <a:tcPr marL="24368" marR="24368" marT="0" marB="0"/>
                </a:tc>
                <a:tc hMerge="1">
                  <a:txBody>
                    <a:bodyPr/>
                    <a:lstStyle/>
                    <a:p>
                      <a:endParaRPr lang="it-IT"/>
                    </a:p>
                  </a:txBody>
                  <a:tcPr/>
                </a:tc>
              </a:tr>
              <a:tr h="108303">
                <a:tc>
                  <a:txBody>
                    <a:bodyPr/>
                    <a:lstStyle/>
                    <a:p>
                      <a:pPr algn="ctr">
                        <a:spcAft>
                          <a:spcPts val="0"/>
                        </a:spcAft>
                      </a:pPr>
                      <a:r>
                        <a:rPr lang="it-IT" sz="1400" dirty="0">
                          <a:effectLst/>
                        </a:rPr>
                        <a:t> </a:t>
                      </a:r>
                    </a:p>
                    <a:p>
                      <a:pPr algn="ctr">
                        <a:spcAft>
                          <a:spcPts val="0"/>
                        </a:spcAft>
                      </a:pPr>
                      <a:r>
                        <a:rPr lang="it-IT" sz="1800" b="1" dirty="0">
                          <a:effectLst/>
                        </a:rPr>
                        <a:t>Informazioni</a:t>
                      </a:r>
                      <a:endParaRPr lang="it-IT" sz="1800" b="1" dirty="0">
                        <a:effectLst/>
                        <a:latin typeface="Arial"/>
                        <a:ea typeface="Times New Roman"/>
                      </a:endParaRPr>
                    </a:p>
                  </a:txBody>
                  <a:tcPr marL="24368" marR="24368" marT="0" marB="0"/>
                </a:tc>
                <a:tc>
                  <a:txBody>
                    <a:bodyPr/>
                    <a:lstStyle/>
                    <a:p>
                      <a:pPr>
                        <a:spcAft>
                          <a:spcPts val="0"/>
                        </a:spcAft>
                      </a:pPr>
                      <a:r>
                        <a:rPr lang="it-IT" sz="1400">
                          <a:effectLst/>
                        </a:rPr>
                        <a:t> </a:t>
                      </a:r>
                      <a:endParaRPr lang="it-IT" sz="1400">
                        <a:effectLst/>
                        <a:latin typeface="Times New Roman"/>
                        <a:ea typeface="Times New Roman"/>
                      </a:endParaRPr>
                    </a:p>
                  </a:txBody>
                  <a:tcPr marL="0" marR="0" marT="0" marB="0" anchor="ctr"/>
                </a:tc>
              </a:tr>
              <a:tr h="4548717">
                <a:tc>
                  <a:txBody>
                    <a:bodyPr/>
                    <a:lstStyle/>
                    <a:p>
                      <a:pPr algn="just">
                        <a:spcAft>
                          <a:spcPts val="0"/>
                        </a:spcAft>
                      </a:pPr>
                      <a:r>
                        <a:rPr lang="it-IT" sz="1400" dirty="0" smtClean="0">
                          <a:effectLst/>
                        </a:rPr>
                        <a:t> </a:t>
                      </a:r>
                    </a:p>
                    <a:p>
                      <a:pPr algn="just">
                        <a:spcAft>
                          <a:spcPts val="0"/>
                        </a:spcAft>
                      </a:pPr>
                      <a:endParaRPr lang="it-IT" sz="1400" dirty="0" smtClean="0">
                        <a:effectLst/>
                      </a:endParaRPr>
                    </a:p>
                    <a:p>
                      <a:pPr algn="just">
                        <a:spcAft>
                          <a:spcPts val="0"/>
                        </a:spcAft>
                      </a:pPr>
                      <a:r>
                        <a:rPr lang="it-IT" sz="1400" dirty="0" smtClean="0">
                          <a:effectLst/>
                        </a:rPr>
                        <a:t>E. Politiche di vendita e di credito</a:t>
                      </a:r>
                    </a:p>
                    <a:p>
                      <a:pPr algn="just">
                        <a:spcAft>
                          <a:spcPts val="0"/>
                        </a:spcAft>
                      </a:pPr>
                      <a:r>
                        <a:rPr lang="it-IT" sz="1400" dirty="0" smtClean="0">
                          <a:effectLst/>
                        </a:rPr>
                        <a:t>- Condizioni di credito a clienti</a:t>
                      </a:r>
                    </a:p>
                    <a:p>
                      <a:pPr algn="just">
                        <a:spcAft>
                          <a:spcPts val="0"/>
                        </a:spcAft>
                      </a:pPr>
                      <a:r>
                        <a:rPr lang="it-IT" sz="1400" dirty="0" smtClean="0">
                          <a:effectLst/>
                        </a:rPr>
                        <a:t>- La fatturazione viene effettuata poco tempo dopo la spedizione?</a:t>
                      </a:r>
                    </a:p>
                    <a:p>
                      <a:pPr algn="just">
                        <a:spcAft>
                          <a:spcPts val="0"/>
                        </a:spcAft>
                      </a:pPr>
                      <a:r>
                        <a:rPr lang="it-IT" sz="1400" dirty="0" smtClean="0">
                          <a:effectLst/>
                        </a:rPr>
                        <a:t>- In quale misura si attuano procedure per l'incasso dei crediti?</a:t>
                      </a:r>
                    </a:p>
                    <a:p>
                      <a:pPr algn="just">
                        <a:spcAft>
                          <a:spcPts val="0"/>
                        </a:spcAft>
                      </a:pPr>
                      <a:r>
                        <a:rPr lang="it-IT" sz="1400" dirty="0" smtClean="0">
                          <a:effectLst/>
                        </a:rPr>
                        <a:t>- Misura in cui si accettano resi da clienti</a:t>
                      </a:r>
                    </a:p>
                    <a:p>
                      <a:pPr algn="just">
                        <a:spcAft>
                          <a:spcPts val="0"/>
                        </a:spcAft>
                      </a:pPr>
                      <a:r>
                        <a:rPr lang="it-IT" sz="1400" dirty="0" smtClean="0">
                          <a:effectLst/>
                        </a:rPr>
                        <a:t>- Misura in cui si concedono sconti-quantità o di natura promozionale</a:t>
                      </a:r>
                    </a:p>
                    <a:p>
                      <a:pPr algn="just">
                        <a:spcAft>
                          <a:spcPts val="0"/>
                        </a:spcAft>
                      </a:pPr>
                      <a:r>
                        <a:rPr lang="it-IT" sz="1400" dirty="0" smtClean="0">
                          <a:effectLst/>
                        </a:rPr>
                        <a:t>- Misura in cui si agevolano i clienti (se possibile) nella pubblicità (diretta o indiretta)</a:t>
                      </a:r>
                    </a:p>
                    <a:p>
                      <a:pPr algn="just">
                        <a:spcAft>
                          <a:spcPts val="0"/>
                        </a:spcAft>
                      </a:pPr>
                      <a:r>
                        <a:rPr lang="it-IT" sz="1400" dirty="0" smtClean="0">
                          <a:effectLst/>
                        </a:rPr>
                        <a:t>- Pratiche relative a garanzie e assistenza tecnica</a:t>
                      </a:r>
                    </a:p>
                    <a:p>
                      <a:pPr algn="just">
                        <a:spcAft>
                          <a:spcPts val="0"/>
                        </a:spcAft>
                      </a:pPr>
                      <a:r>
                        <a:rPr lang="it-IT" sz="1400" dirty="0" smtClean="0">
                          <a:effectLst/>
                        </a:rPr>
                        <a:t>- Vengono proposti prezzi scontati ai clienti più importanti?</a:t>
                      </a:r>
                    </a:p>
                    <a:p>
                      <a:pPr algn="just">
                        <a:spcAft>
                          <a:spcPts val="0"/>
                        </a:spcAft>
                      </a:pPr>
                      <a:r>
                        <a:rPr lang="it-IT" sz="1400" dirty="0" smtClean="0">
                          <a:effectLst/>
                        </a:rPr>
                        <a:t>- Si utilizzano canali Web per e - </a:t>
                      </a:r>
                      <a:r>
                        <a:rPr lang="it-IT" sz="1400" dirty="0" err="1" smtClean="0">
                          <a:effectLst/>
                        </a:rPr>
                        <a:t>commerce</a:t>
                      </a:r>
                      <a:r>
                        <a:rPr lang="it-IT" sz="1400" dirty="0" smtClean="0">
                          <a:effectLst/>
                        </a:rPr>
                        <a:t>?</a:t>
                      </a:r>
                    </a:p>
                    <a:p>
                      <a:pPr algn="just">
                        <a:spcAft>
                          <a:spcPts val="0"/>
                        </a:spcAft>
                      </a:pPr>
                      <a:endParaRPr lang="it-IT" sz="1400" dirty="0" smtClean="0">
                        <a:effectLst/>
                      </a:endParaRPr>
                    </a:p>
                    <a:p>
                      <a:pPr algn="just">
                        <a:spcAft>
                          <a:spcPts val="0"/>
                        </a:spcAft>
                      </a:pPr>
                      <a:r>
                        <a:rPr lang="it-IT" sz="1400" dirty="0" smtClean="0">
                          <a:effectLst/>
                        </a:rPr>
                        <a:t> </a:t>
                      </a:r>
                    </a:p>
                    <a:p>
                      <a:pPr algn="just">
                        <a:spcAft>
                          <a:spcPts val="0"/>
                        </a:spcAft>
                      </a:pPr>
                      <a:r>
                        <a:rPr lang="it-IT" sz="1400" dirty="0" smtClean="0">
                          <a:effectLst/>
                        </a:rPr>
                        <a:t>F. Influenza della concorrenza</a:t>
                      </a:r>
                    </a:p>
                    <a:p>
                      <a:pPr algn="just">
                        <a:spcAft>
                          <a:spcPts val="0"/>
                        </a:spcAft>
                      </a:pPr>
                      <a:r>
                        <a:rPr lang="it-IT" sz="1400" dirty="0" smtClean="0">
                          <a:effectLst/>
                        </a:rPr>
                        <a:t>- Nome e numero dei maggiori concorrenti</a:t>
                      </a:r>
                    </a:p>
                    <a:p>
                      <a:pPr algn="just">
                        <a:spcAft>
                          <a:spcPts val="0"/>
                        </a:spcAft>
                      </a:pPr>
                      <a:r>
                        <a:rPr lang="it-IT" sz="1400" dirty="0" smtClean="0">
                          <a:effectLst/>
                        </a:rPr>
                        <a:t>- I prezzi e le politiche di vendita sono in linea con la concorrenza?</a:t>
                      </a:r>
                    </a:p>
                    <a:p>
                      <a:pPr algn="just">
                        <a:spcAft>
                          <a:spcPts val="0"/>
                        </a:spcAft>
                      </a:pPr>
                      <a:r>
                        <a:rPr lang="it-IT" sz="1400" dirty="0" smtClean="0">
                          <a:effectLst/>
                        </a:rPr>
                        <a:t>- Posizione della concorrenza</a:t>
                      </a:r>
                    </a:p>
                    <a:p>
                      <a:pPr marL="171450" indent="-171450" algn="just">
                        <a:spcAft>
                          <a:spcPts val="0"/>
                        </a:spcAft>
                        <a:buFontTx/>
                        <a:buChar char="-"/>
                      </a:pPr>
                      <a:endParaRPr lang="it-IT" sz="1400" dirty="0" smtClean="0">
                        <a:effectLst/>
                      </a:endParaRPr>
                    </a:p>
                  </a:txBody>
                  <a:tcPr marL="24368" marR="24368" marT="0" marB="0"/>
                </a:tc>
                <a:tc>
                  <a:txBody>
                    <a:bodyPr/>
                    <a:lstStyle/>
                    <a:p>
                      <a:pPr>
                        <a:spcAft>
                          <a:spcPts val="0"/>
                        </a:spcAft>
                      </a:pPr>
                      <a:r>
                        <a:rPr lang="it-IT" sz="1400" dirty="0">
                          <a:effectLst/>
                        </a:rPr>
                        <a:t> </a:t>
                      </a:r>
                      <a:endParaRPr lang="it-IT" sz="1400" dirty="0">
                        <a:effectLst/>
                        <a:latin typeface="Times New Roman"/>
                        <a:ea typeface="Times New Roman"/>
                      </a:endParaRPr>
                    </a:p>
                  </a:txBody>
                  <a:tcPr marL="0" marR="0" marT="0" marB="0" anchor="ctr"/>
                </a:tc>
              </a:tr>
            </a:tbl>
          </a:graphicData>
        </a:graphic>
      </p:graphicFrame>
    </p:spTree>
    <p:extLst>
      <p:ext uri="{BB962C8B-B14F-4D97-AF65-F5344CB8AC3E}">
        <p14:creationId xmlns:p14="http://schemas.microsoft.com/office/powerpoint/2010/main" val="336617345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egnaposto contenuto 4"/>
          <p:cNvGraphicFramePr>
            <a:graphicFrameLocks noGrp="1"/>
          </p:cNvGraphicFramePr>
          <p:nvPr>
            <p:ph sz="quarter" idx="1"/>
            <p:extLst>
              <p:ext uri="{D42A27DB-BD31-4B8C-83A1-F6EECF244321}">
                <p14:modId xmlns:p14="http://schemas.microsoft.com/office/powerpoint/2010/main" val="1930465521"/>
              </p:ext>
            </p:extLst>
          </p:nvPr>
        </p:nvGraphicFramePr>
        <p:xfrm>
          <a:off x="755576" y="404664"/>
          <a:ext cx="7776864" cy="6187440"/>
        </p:xfrm>
        <a:graphic>
          <a:graphicData uri="http://schemas.openxmlformats.org/drawingml/2006/table">
            <a:tbl>
              <a:tblPr>
                <a:tableStyleId>{69CF1AB2-1976-4502-BF36-3FF5EA218861}</a:tableStyleId>
              </a:tblPr>
              <a:tblGrid>
                <a:gridCol w="5458760"/>
                <a:gridCol w="1196440"/>
                <a:gridCol w="1121664"/>
              </a:tblGrid>
              <a:tr h="4968552">
                <a:tc>
                  <a:txBody>
                    <a:bodyPr/>
                    <a:lstStyle/>
                    <a:p>
                      <a:pPr algn="just">
                        <a:spcAft>
                          <a:spcPts val="0"/>
                        </a:spcAft>
                      </a:pPr>
                      <a:r>
                        <a:rPr lang="it-IT" sz="1400" dirty="0">
                          <a:effectLst/>
                        </a:rPr>
                        <a:t> </a:t>
                      </a:r>
                    </a:p>
                    <a:p>
                      <a:pPr algn="just">
                        <a:spcAft>
                          <a:spcPts val="0"/>
                        </a:spcAft>
                      </a:pPr>
                      <a:r>
                        <a:rPr lang="it-IT" sz="1400" dirty="0">
                          <a:effectLst/>
                        </a:rPr>
                        <a:t>G. Esperienza passata dell'azienda</a:t>
                      </a:r>
                    </a:p>
                    <a:p>
                      <a:pPr algn="just">
                        <a:spcAft>
                          <a:spcPts val="0"/>
                        </a:spcAft>
                      </a:pPr>
                      <a:r>
                        <a:rPr lang="it-IT" sz="1400" dirty="0">
                          <a:effectLst/>
                        </a:rPr>
                        <a:t>- Qual è la tendenza generale circa il volume delle vendite, i prezzi e il margine lordo (in relazione, se possibile, al settore d'industria)?</a:t>
                      </a:r>
                    </a:p>
                    <a:p>
                      <a:pPr algn="just">
                        <a:spcAft>
                          <a:spcPts val="0"/>
                        </a:spcAft>
                      </a:pPr>
                      <a:r>
                        <a:rPr lang="it-IT" sz="1400" dirty="0">
                          <a:effectLst/>
                        </a:rPr>
                        <a:t>- Volume (in numero) e dimensione media degli ordini eseguiti</a:t>
                      </a:r>
                    </a:p>
                    <a:p>
                      <a:pPr algn="just">
                        <a:spcAft>
                          <a:spcPts val="0"/>
                        </a:spcAft>
                      </a:pPr>
                      <a:r>
                        <a:rPr lang="it-IT" sz="1400" dirty="0">
                          <a:effectLst/>
                        </a:rPr>
                        <a:t>- Volume degli ordini normalmente in portafoglio, degli ordini in arretrato di consegna e la frequenza di situazioni di insufficienza di magazzino</a:t>
                      </a:r>
                    </a:p>
                    <a:p>
                      <a:pPr algn="just">
                        <a:spcAft>
                          <a:spcPts val="0"/>
                        </a:spcAft>
                      </a:pPr>
                      <a:r>
                        <a:rPr lang="it-IT" sz="1400" dirty="0">
                          <a:effectLst/>
                        </a:rPr>
                        <a:t>- Quantificazione e incidenza dei resi su vendite</a:t>
                      </a:r>
                    </a:p>
                    <a:p>
                      <a:pPr algn="just">
                        <a:spcAft>
                          <a:spcPts val="0"/>
                        </a:spcAft>
                      </a:pPr>
                      <a:r>
                        <a:rPr lang="it-IT" sz="1400" dirty="0">
                          <a:effectLst/>
                        </a:rPr>
                        <a:t>- Esperienza passata circa i crediti dubbi o inesigibili</a:t>
                      </a:r>
                    </a:p>
                    <a:p>
                      <a:pPr algn="just">
                        <a:spcAft>
                          <a:spcPts val="0"/>
                        </a:spcAft>
                      </a:pPr>
                      <a:r>
                        <a:rPr lang="it-IT" sz="1400" dirty="0">
                          <a:effectLst/>
                        </a:rPr>
                        <a:t> </a:t>
                      </a:r>
                    </a:p>
                    <a:p>
                      <a:pPr algn="just">
                        <a:spcAft>
                          <a:spcPts val="0"/>
                        </a:spcAft>
                      </a:pPr>
                      <a:r>
                        <a:rPr lang="it-IT" sz="1400" dirty="0">
                          <a:effectLst/>
                        </a:rPr>
                        <a:t>H. Il sistema informativo dell'azienda è adeguato?</a:t>
                      </a:r>
                    </a:p>
                    <a:p>
                      <a:pPr algn="just">
                        <a:spcAft>
                          <a:spcPts val="0"/>
                        </a:spcAft>
                      </a:pPr>
                      <a:r>
                        <a:rPr lang="it-IT" sz="1400" dirty="0">
                          <a:effectLst/>
                        </a:rPr>
                        <a:t>- Esistenza di elaborati disponibili circa il volume delle vendite e i relativi margini:</a:t>
                      </a:r>
                    </a:p>
                    <a:p>
                      <a:pPr algn="just">
                        <a:spcAft>
                          <a:spcPts val="0"/>
                        </a:spcAft>
                      </a:pPr>
                      <a:r>
                        <a:rPr lang="it-IT" sz="1400" dirty="0">
                          <a:effectLst/>
                        </a:rPr>
                        <a:t>- per prodotto o linea di prodotto</a:t>
                      </a:r>
                    </a:p>
                    <a:p>
                      <a:pPr algn="just">
                        <a:spcAft>
                          <a:spcPts val="0"/>
                        </a:spcAft>
                      </a:pPr>
                      <a:r>
                        <a:rPr lang="it-IT" sz="1400" dirty="0">
                          <a:effectLst/>
                        </a:rPr>
                        <a:t>- per agente o area di vendita</a:t>
                      </a:r>
                    </a:p>
                    <a:p>
                      <a:pPr algn="just">
                        <a:spcAft>
                          <a:spcPts val="0"/>
                        </a:spcAft>
                      </a:pPr>
                      <a:r>
                        <a:rPr lang="it-IT" sz="1400" dirty="0">
                          <a:effectLst/>
                        </a:rPr>
                        <a:t>- per dimensioni di ordini (se rilevanti)</a:t>
                      </a:r>
                    </a:p>
                    <a:p>
                      <a:pPr algn="just">
                        <a:spcAft>
                          <a:spcPts val="0"/>
                        </a:spcAft>
                      </a:pPr>
                      <a:r>
                        <a:rPr lang="it-IT" sz="1400" dirty="0">
                          <a:effectLst/>
                        </a:rPr>
                        <a:t>- per classi dei maggiori clienti (se importanti)</a:t>
                      </a:r>
                    </a:p>
                    <a:p>
                      <a:pPr algn="just">
                        <a:spcAft>
                          <a:spcPts val="0"/>
                        </a:spcAft>
                      </a:pPr>
                      <a:r>
                        <a:rPr lang="it-IT" sz="1400" dirty="0">
                          <a:effectLst/>
                        </a:rPr>
                        <a:t>- vengono predisposti piani di previsione delle vendite (per mercato o per prodotto)?</a:t>
                      </a:r>
                    </a:p>
                    <a:p>
                      <a:pPr algn="just">
                        <a:spcAft>
                          <a:spcPts val="0"/>
                        </a:spcAft>
                      </a:pPr>
                      <a:r>
                        <a:rPr lang="it-IT" sz="1400" dirty="0">
                          <a:effectLst/>
                        </a:rPr>
                        <a:t>- I piani vengono rivisti dalla direzione per accertarne l'affidabilità?</a:t>
                      </a:r>
                    </a:p>
                    <a:p>
                      <a:pPr algn="just">
                        <a:spcAft>
                          <a:spcPts val="0"/>
                        </a:spcAft>
                      </a:pPr>
                      <a:r>
                        <a:rPr lang="it-IT" sz="1400" dirty="0">
                          <a:effectLst/>
                        </a:rPr>
                        <a:t>- I risultati effettivi vengono comparati con le previsioni</a:t>
                      </a:r>
                      <a:r>
                        <a:rPr lang="it-IT" sz="1400" dirty="0" smtClean="0">
                          <a:effectLst/>
                        </a:rPr>
                        <a:t>?</a:t>
                      </a:r>
                      <a:endParaRPr lang="it-IT" sz="1400" dirty="0">
                        <a:effectLst/>
                      </a:endParaRPr>
                    </a:p>
                    <a:p>
                      <a:pPr algn="just">
                        <a:spcAft>
                          <a:spcPts val="0"/>
                        </a:spcAft>
                      </a:pPr>
                      <a:r>
                        <a:rPr lang="it-IT" sz="1400" dirty="0">
                          <a:effectLst/>
                        </a:rPr>
                        <a:t>-  La società ha in uso una P.E.C.?</a:t>
                      </a:r>
                    </a:p>
                    <a:p>
                      <a:pPr algn="just">
                        <a:spcAft>
                          <a:spcPts val="0"/>
                        </a:spcAft>
                      </a:pPr>
                      <a:r>
                        <a:rPr lang="it-IT" sz="1400" dirty="0">
                          <a:effectLst/>
                        </a:rPr>
                        <a:t>Programmare una verifica di tutte le mail ricevute nell’esercizio</a:t>
                      </a:r>
                    </a:p>
                    <a:p>
                      <a:pPr algn="just">
                        <a:spcAft>
                          <a:spcPts val="0"/>
                        </a:spcAft>
                      </a:pPr>
                      <a:r>
                        <a:rPr lang="it-IT" sz="1400" dirty="0">
                          <a:effectLst/>
                        </a:rPr>
                        <a:t>E nel periodo immediatamente successivo.</a:t>
                      </a:r>
                    </a:p>
                    <a:p>
                      <a:pPr algn="just">
                        <a:spcAft>
                          <a:spcPts val="0"/>
                        </a:spcAft>
                      </a:pPr>
                      <a:r>
                        <a:rPr lang="it-IT" sz="1400" dirty="0">
                          <a:effectLst/>
                        </a:rPr>
                        <a:t>Verificarne la natura e valutare eventuali passività potenziali.</a:t>
                      </a:r>
                    </a:p>
                    <a:p>
                      <a:pPr algn="just">
                        <a:spcAft>
                          <a:spcPts val="0"/>
                        </a:spcAft>
                      </a:pPr>
                      <a:r>
                        <a:rPr lang="it-IT" sz="1400" dirty="0">
                          <a:effectLst/>
                        </a:rPr>
                        <a:t>(vedere anche punto 15 informazioni generali 2a)</a:t>
                      </a:r>
                      <a:endParaRPr lang="it-IT" sz="1400" dirty="0">
                        <a:effectLst/>
                        <a:latin typeface="Arial"/>
                        <a:ea typeface="Times New Roman"/>
                      </a:endParaRPr>
                    </a:p>
                  </a:txBody>
                  <a:tcPr marL="26109" marR="26109" marT="0" marB="0"/>
                </a:tc>
                <a:tc>
                  <a:txBody>
                    <a:bodyPr/>
                    <a:lstStyle/>
                    <a:p>
                      <a:pPr algn="just">
                        <a:spcAft>
                          <a:spcPts val="0"/>
                        </a:spcAft>
                      </a:pPr>
                      <a:r>
                        <a:rPr lang="it-IT" sz="1400">
                          <a:effectLst/>
                        </a:rPr>
                        <a:t> </a:t>
                      </a:r>
                      <a:endParaRPr lang="it-IT" sz="1400">
                        <a:effectLst/>
                        <a:latin typeface="Arial"/>
                        <a:ea typeface="Times New Roman"/>
                      </a:endParaRPr>
                    </a:p>
                  </a:txBody>
                  <a:tcPr marL="26109" marR="26109" marT="0" marB="0"/>
                </a:tc>
                <a:tc>
                  <a:txBody>
                    <a:bodyPr/>
                    <a:lstStyle/>
                    <a:p>
                      <a:pPr algn="just">
                        <a:spcAft>
                          <a:spcPts val="0"/>
                        </a:spcAft>
                      </a:pPr>
                      <a:r>
                        <a:rPr lang="it-IT" sz="1400" dirty="0">
                          <a:effectLst/>
                        </a:rPr>
                        <a:t> </a:t>
                      </a:r>
                      <a:endParaRPr lang="it-IT" sz="1400" dirty="0">
                        <a:effectLst/>
                        <a:latin typeface="Arial"/>
                        <a:ea typeface="Times New Roman"/>
                      </a:endParaRPr>
                    </a:p>
                  </a:txBody>
                  <a:tcPr marL="26109" marR="26109" marT="0" marB="0"/>
                </a:tc>
              </a:tr>
            </a:tbl>
          </a:graphicData>
        </a:graphic>
      </p:graphicFrame>
      <p:sp>
        <p:nvSpPr>
          <p:cNvPr id="4" name="Segnaposto numero diapositiva 3"/>
          <p:cNvSpPr>
            <a:spLocks noGrp="1"/>
          </p:cNvSpPr>
          <p:nvPr>
            <p:ph type="sldNum" sz="quarter" idx="15"/>
          </p:nvPr>
        </p:nvSpPr>
        <p:spPr/>
        <p:txBody>
          <a:bodyPr/>
          <a:lstStyle/>
          <a:p>
            <a:fld id="{F6848207-CE41-43A6-9076-047AFBCD0A8D}" type="slidenum">
              <a:rPr lang="it-IT" smtClean="0"/>
              <a:pPr/>
              <a:t>79</a:t>
            </a:fld>
            <a:endParaRPr lang="it-IT"/>
          </a:p>
        </p:txBody>
      </p:sp>
    </p:spTree>
    <p:extLst>
      <p:ext uri="{BB962C8B-B14F-4D97-AF65-F5344CB8AC3E}">
        <p14:creationId xmlns:p14="http://schemas.microsoft.com/office/powerpoint/2010/main" val="707813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5292080" y="6414371"/>
            <a:ext cx="3582144" cy="369894"/>
          </a:xfrm>
        </p:spPr>
        <p:txBody>
          <a:bodyPr/>
          <a:lstStyle/>
          <a:p>
            <a:r>
              <a:rPr lang="it-IT" dirty="0" smtClean="0"/>
              <a:t>Relatore Dott. Maurizio Cari</a:t>
            </a:r>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332656"/>
            <a:ext cx="1944216" cy="1944216"/>
          </a:xfrm>
          <a:prstGeom prst="rect">
            <a:avLst/>
          </a:prstGeom>
        </p:spPr>
      </p:pic>
      <p:sp>
        <p:nvSpPr>
          <p:cNvPr id="5" name="Segnaposto numero diapositiva 4"/>
          <p:cNvSpPr>
            <a:spLocks noGrp="1"/>
          </p:cNvSpPr>
          <p:nvPr>
            <p:ph type="sldNum" sz="quarter" idx="12"/>
          </p:nvPr>
        </p:nvSpPr>
        <p:spPr/>
        <p:txBody>
          <a:bodyPr/>
          <a:lstStyle/>
          <a:p>
            <a:fld id="{F6848207-CE41-43A6-9076-047AFBCD0A8D}" type="slidenum">
              <a:rPr lang="it-IT" smtClean="0"/>
              <a:pPr/>
              <a:t>8</a:t>
            </a:fld>
            <a:endParaRPr lang="it-IT" dirty="0"/>
          </a:p>
        </p:txBody>
      </p:sp>
      <p:sp>
        <p:nvSpPr>
          <p:cNvPr id="7" name="Titolo 1"/>
          <p:cNvSpPr>
            <a:spLocks noGrp="1"/>
          </p:cNvSpPr>
          <p:nvPr>
            <p:ph type="ctrTitle"/>
          </p:nvPr>
        </p:nvSpPr>
        <p:spPr>
          <a:xfrm>
            <a:off x="2301665" y="908720"/>
            <a:ext cx="6172200" cy="792088"/>
          </a:xfrm>
        </p:spPr>
        <p:txBody>
          <a:bodyPr>
            <a:normAutofit fontScale="90000"/>
          </a:bodyPr>
          <a:lstStyle/>
          <a:p>
            <a:pPr algn="ctr"/>
            <a:r>
              <a:rPr lang="it-IT" dirty="0"/>
              <a:t>Il principio ISA Italia 265</a:t>
            </a:r>
            <a:br>
              <a:rPr lang="it-IT" dirty="0"/>
            </a:br>
            <a:r>
              <a:rPr lang="it-IT" sz="2000" dirty="0">
                <a:solidFill>
                  <a:srgbClr val="FF0000"/>
                </a:solidFill>
              </a:rPr>
              <a:t>linee guida ed altro materiale </a:t>
            </a:r>
            <a:r>
              <a:rPr lang="it-IT" sz="2000" dirty="0" smtClean="0">
                <a:solidFill>
                  <a:srgbClr val="FF0000"/>
                </a:solidFill>
              </a:rPr>
              <a:t>esplicativo</a:t>
            </a:r>
            <a:endParaRPr lang="it-IT" sz="2400" dirty="0"/>
          </a:p>
        </p:txBody>
      </p:sp>
      <p:sp>
        <p:nvSpPr>
          <p:cNvPr id="2" name="Rettangolo 1"/>
          <p:cNvSpPr/>
          <p:nvPr/>
        </p:nvSpPr>
        <p:spPr>
          <a:xfrm>
            <a:off x="2228541" y="2295810"/>
            <a:ext cx="6318448" cy="3693319"/>
          </a:xfrm>
          <a:prstGeom prst="rect">
            <a:avLst/>
          </a:prstGeom>
        </p:spPr>
        <p:txBody>
          <a:bodyPr wrap="square">
            <a:spAutoFit/>
          </a:bodyPr>
          <a:lstStyle/>
          <a:p>
            <a:pPr algn="just"/>
            <a:r>
              <a:rPr lang="it-IT" b="1" dirty="0"/>
              <a:t>A3. </a:t>
            </a:r>
            <a:r>
              <a:rPr lang="it-IT" dirty="0"/>
              <a:t>E’ probabile che i concetti alla base delle attività di controllo nelle imprese di </a:t>
            </a:r>
            <a:r>
              <a:rPr lang="it-IT" dirty="0" smtClean="0"/>
              <a:t>dimensioni minori </a:t>
            </a:r>
            <a:r>
              <a:rPr lang="it-IT" dirty="0"/>
              <a:t>siano simili a quelli delle imprese di dimensioni maggiori; tuttavia, il grado </a:t>
            </a:r>
            <a:r>
              <a:rPr lang="it-IT" dirty="0" smtClean="0"/>
              <a:t>di formalizzazione </a:t>
            </a:r>
            <a:r>
              <a:rPr lang="it-IT" dirty="0"/>
              <a:t>di tali attività potrebbe variare. Inoltre, per le imprese di dimensioni minori, </a:t>
            </a:r>
            <a:r>
              <a:rPr lang="it-IT" dirty="0" smtClean="0"/>
              <a:t>alcuni tipi </a:t>
            </a:r>
            <a:r>
              <a:rPr lang="it-IT" dirty="0"/>
              <a:t>di attività di controllo possono non essere necessari alla luce dei controlli eseguiti </a:t>
            </a:r>
            <a:r>
              <a:rPr lang="it-IT" dirty="0" smtClean="0"/>
              <a:t>dalla direzione</a:t>
            </a:r>
            <a:r>
              <a:rPr lang="it-IT" dirty="0"/>
              <a:t>. Ad esempio, il fatto che sia esclusivo potere della direzione </a:t>
            </a:r>
            <a:r>
              <a:rPr lang="it-IT" dirty="0" smtClean="0"/>
              <a:t>concedere dilazioni di pagamento </a:t>
            </a:r>
            <a:r>
              <a:rPr lang="it-IT" dirty="0"/>
              <a:t>ai clienti ed approvare acquisti significativi può fornire un controllo efficace </a:t>
            </a:r>
            <a:r>
              <a:rPr lang="it-IT" dirty="0" smtClean="0"/>
              <a:t>su importanti </a:t>
            </a:r>
            <a:r>
              <a:rPr lang="it-IT" dirty="0"/>
              <a:t>saldi contabili ed operazioni, riducendo o eliminando la necessità di attività di </a:t>
            </a:r>
            <a:r>
              <a:rPr lang="it-IT" dirty="0" smtClean="0"/>
              <a:t>controllo più </a:t>
            </a:r>
            <a:r>
              <a:rPr lang="it-IT" dirty="0"/>
              <a:t>dettagliate.</a:t>
            </a:r>
          </a:p>
        </p:txBody>
      </p:sp>
    </p:spTree>
    <p:extLst>
      <p:ext uri="{BB962C8B-B14F-4D97-AF65-F5344CB8AC3E}">
        <p14:creationId xmlns:p14="http://schemas.microsoft.com/office/powerpoint/2010/main" val="3763816053"/>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5"/>
          </p:nvPr>
        </p:nvSpPr>
        <p:spPr/>
        <p:txBody>
          <a:bodyPr/>
          <a:lstStyle/>
          <a:p>
            <a:fld id="{F6848207-CE41-43A6-9076-047AFBCD0A8D}" type="slidenum">
              <a:rPr lang="it-IT" smtClean="0"/>
              <a:pPr/>
              <a:t>80</a:t>
            </a:fld>
            <a:endParaRPr lang="it-IT"/>
          </a:p>
        </p:txBody>
      </p:sp>
      <p:graphicFrame>
        <p:nvGraphicFramePr>
          <p:cNvPr id="7" name="Segnaposto contenuto 6"/>
          <p:cNvGraphicFramePr>
            <a:graphicFrameLocks noGrp="1"/>
          </p:cNvGraphicFramePr>
          <p:nvPr>
            <p:ph sz="quarter" idx="1"/>
            <p:extLst>
              <p:ext uri="{D42A27DB-BD31-4B8C-83A1-F6EECF244321}">
                <p14:modId xmlns:p14="http://schemas.microsoft.com/office/powerpoint/2010/main" val="1660899350"/>
              </p:ext>
            </p:extLst>
          </p:nvPr>
        </p:nvGraphicFramePr>
        <p:xfrm>
          <a:off x="838247" y="980728"/>
          <a:ext cx="7467600" cy="5371364"/>
        </p:xfrm>
        <a:graphic>
          <a:graphicData uri="http://schemas.openxmlformats.org/drawingml/2006/table">
            <a:tbl>
              <a:tblPr>
                <a:tableStyleId>{69CF1AB2-1976-4502-BF36-3FF5EA218861}</a:tableStyleId>
              </a:tblPr>
              <a:tblGrid>
                <a:gridCol w="3661765"/>
                <a:gridCol w="1524735"/>
                <a:gridCol w="2281100"/>
              </a:tblGrid>
              <a:tr h="180087">
                <a:tc>
                  <a:txBody>
                    <a:bodyPr/>
                    <a:lstStyle/>
                    <a:p>
                      <a:pPr algn="ctr" fontAlgn="ctr"/>
                      <a:r>
                        <a:rPr lang="it-IT" sz="1600" u="none" strike="noStrike" dirty="0">
                          <a:effectLst/>
                        </a:rPr>
                        <a:t> </a:t>
                      </a:r>
                      <a:endParaRPr lang="it-IT" sz="1600" b="1" i="0" u="none" strike="noStrike" dirty="0">
                        <a:solidFill>
                          <a:srgbClr val="000000"/>
                        </a:solidFill>
                        <a:effectLst/>
                        <a:latin typeface="Times New Roman"/>
                      </a:endParaRPr>
                    </a:p>
                  </a:txBody>
                  <a:tcPr marL="9004" marR="9004" marT="9004" marB="0" anchor="ctr"/>
                </a:tc>
                <a:tc>
                  <a:txBody>
                    <a:bodyPr/>
                    <a:lstStyle/>
                    <a:p>
                      <a:pPr algn="ctr" fontAlgn="ctr"/>
                      <a:r>
                        <a:rPr lang="it-IT" sz="1400" u="none" strike="noStrike">
                          <a:effectLst/>
                        </a:rPr>
                        <a:t> </a:t>
                      </a:r>
                      <a:endParaRPr lang="it-IT" sz="1400" b="1" i="0" u="none" strike="noStrike">
                        <a:solidFill>
                          <a:srgbClr val="000000"/>
                        </a:solidFill>
                        <a:effectLst/>
                        <a:latin typeface="Times New Roman"/>
                      </a:endParaRPr>
                    </a:p>
                  </a:txBody>
                  <a:tcPr marL="9004" marR="9004" marT="9004" marB="0" anchor="ctr"/>
                </a:tc>
                <a:tc>
                  <a:txBody>
                    <a:bodyPr/>
                    <a:lstStyle/>
                    <a:p>
                      <a:pPr algn="ctr" fontAlgn="ctr"/>
                      <a:r>
                        <a:rPr lang="it-IT" sz="1400" u="none" strike="noStrike">
                          <a:effectLst/>
                        </a:rPr>
                        <a:t> </a:t>
                      </a:r>
                      <a:endParaRPr lang="it-IT" sz="1400" b="1" i="0" u="none" strike="noStrike">
                        <a:solidFill>
                          <a:srgbClr val="000000"/>
                        </a:solidFill>
                        <a:effectLst/>
                        <a:latin typeface="Times New Roman"/>
                      </a:endParaRPr>
                    </a:p>
                  </a:txBody>
                  <a:tcPr marL="9004" marR="9004" marT="9004" marB="0" anchor="ctr"/>
                </a:tc>
              </a:tr>
              <a:tr h="306148">
                <a:tc>
                  <a:txBody>
                    <a:bodyPr/>
                    <a:lstStyle/>
                    <a:p>
                      <a:pPr algn="ctr" fontAlgn="ctr"/>
                      <a:r>
                        <a:rPr lang="it-IT" sz="1600" u="none" strike="noStrike" dirty="0">
                          <a:effectLst/>
                        </a:rPr>
                        <a:t>Informazioni</a:t>
                      </a:r>
                      <a:endParaRPr lang="it-IT" sz="1600" b="1" i="0" u="none" strike="noStrike" dirty="0">
                        <a:solidFill>
                          <a:srgbClr val="000000"/>
                        </a:solidFill>
                        <a:effectLst/>
                        <a:latin typeface="Times New Roman"/>
                      </a:endParaRPr>
                    </a:p>
                  </a:txBody>
                  <a:tcPr marL="9004" marR="9004" marT="9004" marB="0" anchor="ctr"/>
                </a:tc>
                <a:tc>
                  <a:txBody>
                    <a:bodyPr/>
                    <a:lstStyle/>
                    <a:p>
                      <a:pPr algn="ctr" fontAlgn="ctr"/>
                      <a:r>
                        <a:rPr lang="it-IT" sz="1400" u="none" strike="noStrike">
                          <a:effectLst/>
                        </a:rPr>
                        <a:t>Firma</a:t>
                      </a:r>
                      <a:endParaRPr lang="it-IT" sz="1400" b="1" i="0" u="none" strike="noStrike">
                        <a:solidFill>
                          <a:srgbClr val="000000"/>
                        </a:solidFill>
                        <a:effectLst/>
                        <a:latin typeface="Times New Roman"/>
                      </a:endParaRPr>
                    </a:p>
                  </a:txBody>
                  <a:tcPr marL="9004" marR="9004" marT="9004" marB="0" anchor="ctr"/>
                </a:tc>
                <a:tc>
                  <a:txBody>
                    <a:bodyPr/>
                    <a:lstStyle/>
                    <a:p>
                      <a:pPr algn="ctr" fontAlgn="ctr"/>
                      <a:r>
                        <a:rPr lang="it-IT" sz="1400" u="none" strike="noStrike">
                          <a:effectLst/>
                        </a:rPr>
                        <a:t>Commento</a:t>
                      </a:r>
                      <a:endParaRPr lang="it-IT" sz="1400" b="1" i="0" u="none" strike="noStrike">
                        <a:solidFill>
                          <a:srgbClr val="000000"/>
                        </a:solidFill>
                        <a:effectLst/>
                        <a:latin typeface="Times New Roman"/>
                      </a:endParaRPr>
                    </a:p>
                  </a:txBody>
                  <a:tcPr marL="9004" marR="9004" marT="9004" marB="0" anchor="ctr"/>
                </a:tc>
              </a:tr>
              <a:tr h="180087">
                <a:tc>
                  <a:txBody>
                    <a:bodyPr/>
                    <a:lstStyle/>
                    <a:p>
                      <a:pPr algn="l" fontAlgn="t"/>
                      <a:r>
                        <a:rPr lang="it-IT" sz="1600" u="none" strike="noStrike" dirty="0">
                          <a:effectLst/>
                        </a:rPr>
                        <a:t> </a:t>
                      </a:r>
                      <a:endParaRPr lang="it-IT" sz="1600" b="0" i="0" u="none" strike="noStrike" dirty="0">
                        <a:solidFill>
                          <a:srgbClr val="000000"/>
                        </a:solidFill>
                        <a:effectLst/>
                        <a:latin typeface="Calibri"/>
                      </a:endParaRPr>
                    </a:p>
                  </a:txBody>
                  <a:tcPr marL="9004" marR="9004" marT="9004" marB="0"/>
                </a:tc>
                <a:tc>
                  <a:txBody>
                    <a:bodyPr/>
                    <a:lstStyle/>
                    <a:p>
                      <a:pPr algn="ctr" fontAlgn="ctr"/>
                      <a:r>
                        <a:rPr lang="it-IT" sz="1400" u="none" strike="noStrike">
                          <a:effectLst/>
                        </a:rPr>
                        <a:t>Data</a:t>
                      </a:r>
                      <a:endParaRPr lang="it-IT" sz="1400" b="1" i="0" u="none" strike="noStrike">
                        <a:solidFill>
                          <a:srgbClr val="000000"/>
                        </a:solidFill>
                        <a:effectLst/>
                        <a:latin typeface="Times New Roman"/>
                      </a:endParaRPr>
                    </a:p>
                  </a:txBody>
                  <a:tcPr marL="9004" marR="9004" marT="9004" marB="0" anchor="ctr"/>
                </a:tc>
                <a:tc>
                  <a:txBody>
                    <a:bodyPr/>
                    <a:lstStyle/>
                    <a:p>
                      <a:pPr algn="l" fontAlgn="t"/>
                      <a:r>
                        <a:rPr lang="it-IT" sz="1600" u="none" strike="noStrike">
                          <a:effectLst/>
                        </a:rPr>
                        <a:t> </a:t>
                      </a:r>
                      <a:endParaRPr lang="it-IT" sz="1600" b="0" i="0" u="none" strike="noStrike">
                        <a:solidFill>
                          <a:srgbClr val="000000"/>
                        </a:solidFill>
                        <a:effectLst/>
                        <a:latin typeface="Calibri"/>
                      </a:endParaRPr>
                    </a:p>
                  </a:txBody>
                  <a:tcPr marL="9004" marR="9004" marT="9004" marB="0"/>
                </a:tc>
              </a:tr>
              <a:tr h="189091">
                <a:tc rowSpan="13">
                  <a:txBody>
                    <a:bodyPr/>
                    <a:lstStyle/>
                    <a:p>
                      <a:pPr algn="l" fontAlgn="t"/>
                      <a:r>
                        <a:rPr lang="it-IT" sz="1600" u="none" strike="noStrike" dirty="0">
                          <a:effectLst/>
                        </a:rPr>
                        <a:t> </a:t>
                      </a:r>
                      <a:endParaRPr lang="it-IT" sz="1600" b="0" i="0" u="none" strike="noStrike" dirty="0">
                        <a:solidFill>
                          <a:srgbClr val="000000"/>
                        </a:solidFill>
                        <a:effectLst/>
                        <a:latin typeface="Calibri"/>
                      </a:endParaRPr>
                    </a:p>
                    <a:p>
                      <a:pPr algn="just" fontAlgn="ctr"/>
                      <a:r>
                        <a:rPr lang="it-IT" sz="1400" u="none" strike="noStrike" dirty="0">
                          <a:effectLst/>
                        </a:rPr>
                        <a:t>A. Caratteristiche dei prodotti</a:t>
                      </a:r>
                      <a:endParaRPr lang="it-IT" sz="1400" b="0" i="1" u="none" strike="noStrike" dirty="0">
                        <a:solidFill>
                          <a:srgbClr val="000000"/>
                        </a:solidFill>
                        <a:effectLst/>
                        <a:latin typeface="Times New Roman"/>
                      </a:endParaRPr>
                    </a:p>
                    <a:p>
                      <a:pPr algn="just" fontAlgn="ctr"/>
                      <a:r>
                        <a:rPr lang="it-IT" sz="1400" u="none" strike="noStrike" dirty="0">
                          <a:effectLst/>
                        </a:rPr>
                        <a:t>- Struttura dei costi dei principali prodotti e cioè qual è in particolare la proporzione tra:</a:t>
                      </a:r>
                      <a:endParaRPr lang="it-IT" sz="1400" b="0" i="0" u="none" strike="noStrike" dirty="0">
                        <a:solidFill>
                          <a:srgbClr val="000000"/>
                        </a:solidFill>
                        <a:effectLst/>
                        <a:latin typeface="Times New Roman"/>
                      </a:endParaRPr>
                    </a:p>
                    <a:p>
                      <a:pPr algn="just" fontAlgn="ctr"/>
                      <a:r>
                        <a:rPr lang="it-IT" sz="1400" u="none" strike="noStrike" dirty="0">
                          <a:effectLst/>
                        </a:rPr>
                        <a:t>- materie prime</a:t>
                      </a:r>
                      <a:endParaRPr lang="it-IT" sz="1400" b="0" i="0" u="none" strike="noStrike" dirty="0">
                        <a:solidFill>
                          <a:srgbClr val="000000"/>
                        </a:solidFill>
                        <a:effectLst/>
                        <a:latin typeface="Times New Roman"/>
                      </a:endParaRPr>
                    </a:p>
                    <a:p>
                      <a:pPr algn="just" fontAlgn="ctr"/>
                      <a:r>
                        <a:rPr lang="it-IT" sz="1400" u="none" strike="noStrike" dirty="0">
                          <a:effectLst/>
                        </a:rPr>
                        <a:t>- lavoro</a:t>
                      </a:r>
                      <a:endParaRPr lang="it-IT" sz="1400" b="0" i="0" u="none" strike="noStrike" dirty="0">
                        <a:solidFill>
                          <a:srgbClr val="000000"/>
                        </a:solidFill>
                        <a:effectLst/>
                        <a:latin typeface="Times New Roman"/>
                      </a:endParaRPr>
                    </a:p>
                    <a:p>
                      <a:pPr algn="just" fontAlgn="ctr"/>
                      <a:r>
                        <a:rPr lang="it-IT" sz="1400" u="none" strike="noStrike" dirty="0">
                          <a:effectLst/>
                        </a:rPr>
                        <a:t>- spese generali di fabbricazione</a:t>
                      </a:r>
                      <a:endParaRPr lang="it-IT" sz="1400" b="0" i="0" u="none" strike="noStrike" dirty="0">
                        <a:solidFill>
                          <a:srgbClr val="000000"/>
                        </a:solidFill>
                        <a:effectLst/>
                        <a:latin typeface="Times New Roman"/>
                      </a:endParaRPr>
                    </a:p>
                    <a:p>
                      <a:pPr algn="just" fontAlgn="ctr"/>
                      <a:r>
                        <a:rPr lang="it-IT" sz="1400" u="none" strike="noStrike" dirty="0">
                          <a:effectLst/>
                        </a:rPr>
                        <a:t>- In che misura i prodotti lavorati partendo dalle materie prime sono assemblati con componenti acquistati?</a:t>
                      </a:r>
                      <a:endParaRPr lang="it-IT" sz="1400" b="0" i="0" u="none" strike="noStrike" dirty="0">
                        <a:solidFill>
                          <a:srgbClr val="000000"/>
                        </a:solidFill>
                        <a:effectLst/>
                        <a:latin typeface="Times New Roman"/>
                      </a:endParaRPr>
                    </a:p>
                    <a:p>
                      <a:pPr algn="just" fontAlgn="ctr"/>
                      <a:r>
                        <a:rPr lang="it-IT" sz="1400" u="none" strike="noStrike" dirty="0">
                          <a:effectLst/>
                        </a:rPr>
                        <a:t>- In che misura la società rischia perdite di prodotti per effetto di:</a:t>
                      </a:r>
                      <a:endParaRPr lang="it-IT" sz="1400" b="0" i="0" u="none" strike="noStrike" dirty="0">
                        <a:solidFill>
                          <a:srgbClr val="000000"/>
                        </a:solidFill>
                        <a:effectLst/>
                        <a:latin typeface="Times New Roman"/>
                      </a:endParaRPr>
                    </a:p>
                    <a:p>
                      <a:pPr algn="just" fontAlgn="ctr"/>
                      <a:r>
                        <a:rPr lang="it-IT" sz="1400" u="none" strike="noStrike" dirty="0">
                          <a:effectLst/>
                        </a:rPr>
                        <a:t>- avarie o rotture?</a:t>
                      </a:r>
                      <a:endParaRPr lang="it-IT" sz="1400" b="0" i="0" u="none" strike="noStrike" dirty="0">
                        <a:solidFill>
                          <a:srgbClr val="000000"/>
                        </a:solidFill>
                        <a:effectLst/>
                        <a:latin typeface="Times New Roman"/>
                      </a:endParaRPr>
                    </a:p>
                    <a:p>
                      <a:pPr algn="just" fontAlgn="ctr"/>
                      <a:r>
                        <a:rPr lang="it-IT" sz="1400" u="none" strike="noStrike" dirty="0">
                          <a:effectLst/>
                        </a:rPr>
                        <a:t>- rischi di obsolescenza per mutamenti nei gusti dei consumatori o tecnologici?</a:t>
                      </a:r>
                      <a:endParaRPr lang="it-IT" sz="1400" b="0" i="0" u="none" strike="noStrike" dirty="0">
                        <a:solidFill>
                          <a:srgbClr val="000000"/>
                        </a:solidFill>
                        <a:effectLst/>
                        <a:latin typeface="Times New Roman"/>
                      </a:endParaRPr>
                    </a:p>
                    <a:p>
                      <a:pPr algn="just" fontAlgn="ctr"/>
                      <a:r>
                        <a:rPr lang="it-IT" sz="1400" u="none" strike="noStrike" dirty="0">
                          <a:effectLst/>
                        </a:rPr>
                        <a:t>- cambiamenti nella domanda dei clienti?</a:t>
                      </a:r>
                      <a:endParaRPr lang="it-IT" sz="1400" b="0" i="0" u="none" strike="noStrike" dirty="0">
                        <a:solidFill>
                          <a:srgbClr val="000000"/>
                        </a:solidFill>
                        <a:effectLst/>
                        <a:latin typeface="Times New Roman"/>
                      </a:endParaRPr>
                    </a:p>
                    <a:p>
                      <a:pPr algn="just" fontAlgn="ctr"/>
                      <a:r>
                        <a:rPr lang="it-IT" sz="1400" u="none" strike="noStrike" dirty="0">
                          <a:effectLst/>
                        </a:rPr>
                        <a:t>- In che misura i brevetti dei prodotti sono protetti?</a:t>
                      </a:r>
                      <a:endParaRPr lang="it-IT" sz="1400" b="0" i="0" u="none" strike="noStrike" dirty="0">
                        <a:solidFill>
                          <a:srgbClr val="000000"/>
                        </a:solidFill>
                        <a:effectLst/>
                        <a:latin typeface="Times New Roman"/>
                      </a:endParaRPr>
                    </a:p>
                    <a:p>
                      <a:pPr algn="just" fontAlgn="ctr"/>
                      <a:r>
                        <a:rPr lang="it-IT" sz="1400" u="none" strike="noStrike" dirty="0">
                          <a:effectLst/>
                        </a:rPr>
                        <a:t>- Eventuali nuovi prodotti in fase di sviluppo</a:t>
                      </a:r>
                      <a:endParaRPr lang="it-IT" sz="1400" b="0" i="0" u="none" strike="noStrike" dirty="0">
                        <a:solidFill>
                          <a:srgbClr val="000000"/>
                        </a:solidFill>
                        <a:effectLst/>
                        <a:latin typeface="Times New Roman"/>
                      </a:endParaRPr>
                    </a:p>
                  </a:txBody>
                  <a:tcPr marL="9004" marR="9004" marT="9004" marB="0"/>
                </a:tc>
                <a:tc>
                  <a:txBody>
                    <a:bodyPr/>
                    <a:lstStyle/>
                    <a:p>
                      <a:pPr algn="ctr" fontAlgn="ctr"/>
                      <a:r>
                        <a:rPr lang="it-IT" sz="1600" u="none" strike="noStrike">
                          <a:effectLst/>
                        </a:rPr>
                        <a:t> </a:t>
                      </a:r>
                      <a:endParaRPr lang="it-IT" sz="1600" b="0" i="0" u="none" strike="noStrike">
                        <a:solidFill>
                          <a:srgbClr val="000000"/>
                        </a:solidFill>
                        <a:effectLst/>
                        <a:latin typeface="Arial"/>
                      </a:endParaRPr>
                    </a:p>
                  </a:txBody>
                  <a:tcPr marL="9004" marR="9004" marT="9004" marB="0" anchor="ctr"/>
                </a:tc>
                <a:tc>
                  <a:txBody>
                    <a:bodyPr/>
                    <a:lstStyle/>
                    <a:p>
                      <a:pPr algn="l" fontAlgn="t"/>
                      <a:r>
                        <a:rPr lang="it-IT" sz="1600" u="none" strike="noStrike">
                          <a:effectLst/>
                        </a:rPr>
                        <a:t> </a:t>
                      </a:r>
                      <a:endParaRPr lang="it-IT" sz="1600" b="0" i="0" u="none" strike="noStrike">
                        <a:solidFill>
                          <a:srgbClr val="000000"/>
                        </a:solidFill>
                        <a:effectLst/>
                        <a:latin typeface="Calibri"/>
                      </a:endParaRPr>
                    </a:p>
                  </a:txBody>
                  <a:tcPr marL="9004" marR="9004" marT="9004" marB="0"/>
                </a:tc>
              </a:tr>
              <a:tr h="180087">
                <a:tc vMerge="1">
                  <a:txBody>
                    <a:bodyPr/>
                    <a:lstStyle/>
                    <a:p>
                      <a:pPr algn="just" fontAlgn="ctr"/>
                      <a:endParaRPr lang="it-IT" sz="1400" b="0" i="1" u="none" strike="noStrike" dirty="0">
                        <a:solidFill>
                          <a:srgbClr val="000000"/>
                        </a:solidFill>
                        <a:effectLst/>
                        <a:latin typeface="Times New Roman"/>
                      </a:endParaRPr>
                    </a:p>
                  </a:txBody>
                  <a:tcPr marL="9004" marR="9004" marT="9004"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9004" marR="9004" marT="9004" marB="0" anchor="ctr"/>
                </a:tc>
                <a:tc>
                  <a:txBody>
                    <a:bodyPr/>
                    <a:lstStyle/>
                    <a:p>
                      <a:pPr algn="l" fontAlgn="ctr"/>
                      <a:r>
                        <a:rPr lang="it-IT" sz="1600" u="none" strike="noStrike" dirty="0">
                          <a:effectLst/>
                        </a:rPr>
                        <a:t> </a:t>
                      </a:r>
                      <a:endParaRPr lang="it-IT" sz="1600" b="0" i="0" u="none" strike="noStrike" dirty="0">
                        <a:solidFill>
                          <a:srgbClr val="000000"/>
                        </a:solidFill>
                        <a:effectLst/>
                        <a:latin typeface="Arial"/>
                      </a:endParaRPr>
                    </a:p>
                  </a:txBody>
                  <a:tcPr marL="9004" marR="9004" marT="9004" marB="0" anchor="ctr"/>
                </a:tc>
              </a:tr>
              <a:tr h="306148">
                <a:tc vMerge="1">
                  <a:txBody>
                    <a:bodyPr/>
                    <a:lstStyle/>
                    <a:p>
                      <a:pPr algn="just" fontAlgn="ctr"/>
                      <a:endParaRPr lang="it-IT" sz="1400" b="0" i="0" u="none" strike="noStrike" dirty="0">
                        <a:solidFill>
                          <a:srgbClr val="000000"/>
                        </a:solidFill>
                        <a:effectLst/>
                        <a:latin typeface="Times New Roman"/>
                      </a:endParaRPr>
                    </a:p>
                  </a:txBody>
                  <a:tcPr marL="9004" marR="9004" marT="9004"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9004" marR="9004" marT="9004"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9004" marR="9004" marT="9004" marB="0" anchor="ctr"/>
                </a:tc>
              </a:tr>
              <a:tr h="180087">
                <a:tc vMerge="1">
                  <a:txBody>
                    <a:bodyPr/>
                    <a:lstStyle/>
                    <a:p>
                      <a:pPr algn="just" fontAlgn="ctr"/>
                      <a:endParaRPr lang="it-IT" sz="1400" b="0" i="0" u="none" strike="noStrike" dirty="0">
                        <a:solidFill>
                          <a:srgbClr val="000000"/>
                        </a:solidFill>
                        <a:effectLst/>
                        <a:latin typeface="Times New Roman"/>
                      </a:endParaRPr>
                    </a:p>
                  </a:txBody>
                  <a:tcPr marL="9004" marR="9004" marT="9004"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9004" marR="9004" marT="9004"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9004" marR="9004" marT="9004" marB="0" anchor="ctr"/>
                </a:tc>
              </a:tr>
              <a:tr h="180087">
                <a:tc vMerge="1">
                  <a:txBody>
                    <a:bodyPr/>
                    <a:lstStyle/>
                    <a:p>
                      <a:pPr algn="just" fontAlgn="ctr"/>
                      <a:endParaRPr lang="it-IT" sz="1400" b="0" i="0" u="none" strike="noStrike" dirty="0">
                        <a:solidFill>
                          <a:srgbClr val="000000"/>
                        </a:solidFill>
                        <a:effectLst/>
                        <a:latin typeface="Times New Roman"/>
                      </a:endParaRPr>
                    </a:p>
                  </a:txBody>
                  <a:tcPr marL="9004" marR="9004" marT="9004"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9004" marR="9004" marT="9004"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9004" marR="9004" marT="9004" marB="0" anchor="ctr"/>
                </a:tc>
              </a:tr>
              <a:tr h="180087">
                <a:tc vMerge="1">
                  <a:txBody>
                    <a:bodyPr/>
                    <a:lstStyle/>
                    <a:p>
                      <a:pPr algn="just" fontAlgn="ctr"/>
                      <a:endParaRPr lang="it-IT" sz="1400" b="0" i="0" u="none" strike="noStrike" dirty="0">
                        <a:solidFill>
                          <a:srgbClr val="000000"/>
                        </a:solidFill>
                        <a:effectLst/>
                        <a:latin typeface="Times New Roman"/>
                      </a:endParaRPr>
                    </a:p>
                  </a:txBody>
                  <a:tcPr marL="9004" marR="9004" marT="9004"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9004" marR="9004" marT="9004"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9004" marR="9004" marT="9004" marB="0" anchor="ctr"/>
                </a:tc>
              </a:tr>
              <a:tr h="306148">
                <a:tc vMerge="1">
                  <a:txBody>
                    <a:bodyPr/>
                    <a:lstStyle/>
                    <a:p>
                      <a:pPr algn="just" fontAlgn="ctr"/>
                      <a:endParaRPr lang="it-IT" sz="1400" b="0" i="0" u="none" strike="noStrike" dirty="0">
                        <a:solidFill>
                          <a:srgbClr val="000000"/>
                        </a:solidFill>
                        <a:effectLst/>
                        <a:latin typeface="Times New Roman"/>
                      </a:endParaRPr>
                    </a:p>
                  </a:txBody>
                  <a:tcPr marL="9004" marR="9004" marT="9004"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9004" marR="9004" marT="9004"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9004" marR="9004" marT="9004" marB="0" anchor="ctr"/>
                </a:tc>
              </a:tr>
              <a:tr h="180087">
                <a:tc vMerge="1">
                  <a:txBody>
                    <a:bodyPr/>
                    <a:lstStyle/>
                    <a:p>
                      <a:pPr algn="just" fontAlgn="ctr"/>
                      <a:endParaRPr lang="it-IT" sz="1400" b="0" i="0" u="none" strike="noStrike" dirty="0">
                        <a:solidFill>
                          <a:srgbClr val="000000"/>
                        </a:solidFill>
                        <a:effectLst/>
                        <a:latin typeface="Times New Roman"/>
                      </a:endParaRPr>
                    </a:p>
                  </a:txBody>
                  <a:tcPr marL="9004" marR="9004" marT="9004"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9004" marR="9004" marT="9004"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9004" marR="9004" marT="9004" marB="0" anchor="ctr"/>
                </a:tc>
              </a:tr>
              <a:tr h="180087">
                <a:tc vMerge="1">
                  <a:txBody>
                    <a:bodyPr/>
                    <a:lstStyle/>
                    <a:p>
                      <a:pPr algn="just" fontAlgn="ctr"/>
                      <a:endParaRPr lang="it-IT" sz="1400" b="0" i="0" u="none" strike="noStrike" dirty="0">
                        <a:solidFill>
                          <a:srgbClr val="000000"/>
                        </a:solidFill>
                        <a:effectLst/>
                        <a:latin typeface="Times New Roman"/>
                      </a:endParaRPr>
                    </a:p>
                  </a:txBody>
                  <a:tcPr marL="9004" marR="9004" marT="9004"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9004" marR="9004" marT="9004"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9004" marR="9004" marT="9004" marB="0" anchor="ctr"/>
                </a:tc>
              </a:tr>
              <a:tr h="306148">
                <a:tc vMerge="1">
                  <a:txBody>
                    <a:bodyPr/>
                    <a:lstStyle/>
                    <a:p>
                      <a:pPr algn="just" fontAlgn="ctr"/>
                      <a:endParaRPr lang="it-IT" sz="1400" b="0" i="0" u="none" strike="noStrike" dirty="0">
                        <a:solidFill>
                          <a:srgbClr val="000000"/>
                        </a:solidFill>
                        <a:effectLst/>
                        <a:latin typeface="Times New Roman"/>
                      </a:endParaRPr>
                    </a:p>
                  </a:txBody>
                  <a:tcPr marL="9004" marR="9004" marT="9004"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9004" marR="9004" marT="9004"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9004" marR="9004" marT="9004" marB="0" anchor="ctr"/>
                </a:tc>
              </a:tr>
              <a:tr h="180087">
                <a:tc vMerge="1">
                  <a:txBody>
                    <a:bodyPr/>
                    <a:lstStyle/>
                    <a:p>
                      <a:pPr algn="just" fontAlgn="ctr"/>
                      <a:endParaRPr lang="it-IT" sz="1400" b="0" i="0" u="none" strike="noStrike" dirty="0">
                        <a:solidFill>
                          <a:srgbClr val="000000"/>
                        </a:solidFill>
                        <a:effectLst/>
                        <a:latin typeface="Times New Roman"/>
                      </a:endParaRPr>
                    </a:p>
                  </a:txBody>
                  <a:tcPr marL="9004" marR="9004" marT="9004"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9004" marR="9004" marT="9004"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9004" marR="9004" marT="9004" marB="0" anchor="ctr"/>
                </a:tc>
              </a:tr>
              <a:tr h="180087">
                <a:tc vMerge="1">
                  <a:txBody>
                    <a:bodyPr/>
                    <a:lstStyle/>
                    <a:p>
                      <a:pPr algn="just" fontAlgn="ctr"/>
                      <a:endParaRPr lang="it-IT" sz="1400" b="0" i="0" u="none" strike="noStrike" dirty="0">
                        <a:solidFill>
                          <a:srgbClr val="000000"/>
                        </a:solidFill>
                        <a:effectLst/>
                        <a:latin typeface="Times New Roman"/>
                      </a:endParaRPr>
                    </a:p>
                  </a:txBody>
                  <a:tcPr marL="9004" marR="9004" marT="9004"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9004" marR="9004" marT="9004"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9004" marR="9004" marT="9004" marB="0" anchor="ctr"/>
                </a:tc>
              </a:tr>
              <a:tr h="180087">
                <a:tc vMerge="1">
                  <a:txBody>
                    <a:bodyPr/>
                    <a:lstStyle/>
                    <a:p>
                      <a:pPr algn="just" fontAlgn="ctr"/>
                      <a:endParaRPr lang="it-IT" sz="1400" b="0" i="0" u="none" strike="noStrike" dirty="0">
                        <a:solidFill>
                          <a:srgbClr val="000000"/>
                        </a:solidFill>
                        <a:effectLst/>
                        <a:latin typeface="Times New Roman"/>
                      </a:endParaRPr>
                    </a:p>
                  </a:txBody>
                  <a:tcPr marL="9004" marR="9004" marT="9004"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9004" marR="9004" marT="9004"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9004" marR="9004" marT="9004" marB="0" anchor="ctr"/>
                </a:tc>
              </a:tr>
              <a:tr h="180087">
                <a:tc>
                  <a:txBody>
                    <a:bodyPr/>
                    <a:lstStyle/>
                    <a:p>
                      <a:pPr algn="just" fontAlgn="ctr"/>
                      <a:r>
                        <a:rPr lang="it-IT" sz="1400" u="none" strike="noStrike" dirty="0">
                          <a:effectLst/>
                        </a:rPr>
                        <a:t> </a:t>
                      </a:r>
                      <a:endParaRPr lang="it-IT" sz="1400" b="0" i="0" u="none" strike="noStrike" dirty="0">
                        <a:solidFill>
                          <a:srgbClr val="000000"/>
                        </a:solidFill>
                        <a:effectLst/>
                        <a:latin typeface="Times New Roman"/>
                      </a:endParaRPr>
                    </a:p>
                  </a:txBody>
                  <a:tcPr marL="9004" marR="9004" marT="9004"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9004" marR="9004" marT="9004" marB="0" anchor="ctr"/>
                </a:tc>
                <a:tc>
                  <a:txBody>
                    <a:bodyPr/>
                    <a:lstStyle/>
                    <a:p>
                      <a:pPr algn="l" fontAlgn="ctr"/>
                      <a:r>
                        <a:rPr lang="it-IT" sz="1600" u="none" strike="noStrike" dirty="0">
                          <a:effectLst/>
                        </a:rPr>
                        <a:t> </a:t>
                      </a:r>
                      <a:endParaRPr lang="it-IT" sz="1600" b="0" i="0" u="none" strike="noStrike" dirty="0">
                        <a:solidFill>
                          <a:srgbClr val="000000"/>
                        </a:solidFill>
                        <a:effectLst/>
                        <a:latin typeface="Arial"/>
                      </a:endParaRPr>
                    </a:p>
                  </a:txBody>
                  <a:tcPr marL="9004" marR="9004" marT="9004" marB="0" anchor="ctr"/>
                </a:tc>
              </a:tr>
            </a:tbl>
          </a:graphicData>
        </a:graphic>
      </p:graphicFrame>
      <p:sp>
        <p:nvSpPr>
          <p:cNvPr id="8" name="Rettangolo 7"/>
          <p:cNvSpPr/>
          <p:nvPr/>
        </p:nvSpPr>
        <p:spPr>
          <a:xfrm>
            <a:off x="827584" y="661338"/>
            <a:ext cx="2879314" cy="369332"/>
          </a:xfrm>
          <a:prstGeom prst="rect">
            <a:avLst/>
          </a:prstGeom>
        </p:spPr>
        <p:txBody>
          <a:bodyPr wrap="none">
            <a:spAutoFit/>
          </a:bodyPr>
          <a:lstStyle/>
          <a:p>
            <a:r>
              <a:rPr lang="it-IT" b="1" dirty="0"/>
              <a:t>Il processo industriale</a:t>
            </a:r>
            <a:endParaRPr lang="it-IT" dirty="0"/>
          </a:p>
        </p:txBody>
      </p:sp>
    </p:spTree>
    <p:extLst>
      <p:ext uri="{BB962C8B-B14F-4D97-AF65-F5344CB8AC3E}">
        <p14:creationId xmlns:p14="http://schemas.microsoft.com/office/powerpoint/2010/main" val="129746217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egnaposto contenuto 4"/>
          <p:cNvGraphicFramePr>
            <a:graphicFrameLocks noGrp="1"/>
          </p:cNvGraphicFramePr>
          <p:nvPr>
            <p:ph sz="quarter" idx="1"/>
            <p:extLst>
              <p:ext uri="{D42A27DB-BD31-4B8C-83A1-F6EECF244321}">
                <p14:modId xmlns:p14="http://schemas.microsoft.com/office/powerpoint/2010/main" val="1216576961"/>
              </p:ext>
            </p:extLst>
          </p:nvPr>
        </p:nvGraphicFramePr>
        <p:xfrm>
          <a:off x="827584" y="548680"/>
          <a:ext cx="7467600" cy="5983084"/>
        </p:xfrm>
        <a:graphic>
          <a:graphicData uri="http://schemas.openxmlformats.org/drawingml/2006/table">
            <a:tbl>
              <a:tblPr>
                <a:tableStyleId>{69CF1AB2-1976-4502-BF36-3FF5EA218861}</a:tableStyleId>
              </a:tblPr>
              <a:tblGrid>
                <a:gridCol w="4248472"/>
                <a:gridCol w="1800200"/>
                <a:gridCol w="1418928"/>
              </a:tblGrid>
              <a:tr h="231579">
                <a:tc rowSpan="14">
                  <a:txBody>
                    <a:bodyPr/>
                    <a:lstStyle/>
                    <a:p>
                      <a:pPr algn="just" fontAlgn="ctr"/>
                      <a:r>
                        <a:rPr lang="it-IT" sz="1400" u="none" strike="noStrike" dirty="0">
                          <a:effectLst/>
                        </a:rPr>
                        <a:t>B. Fonti di approvvigionamento delle materie prime</a:t>
                      </a:r>
                      <a:endParaRPr lang="it-IT" sz="1400" b="0" i="1" u="none" strike="noStrike" dirty="0">
                        <a:solidFill>
                          <a:srgbClr val="000000"/>
                        </a:solidFill>
                        <a:effectLst/>
                        <a:latin typeface="Times New Roman"/>
                      </a:endParaRPr>
                    </a:p>
                    <a:p>
                      <a:pPr algn="just" fontAlgn="ctr"/>
                      <a:r>
                        <a:rPr lang="it-IT" sz="1400" u="none" strike="noStrike" dirty="0">
                          <a:effectLst/>
                        </a:rPr>
                        <a:t>- Descrizione delle principali materie prime</a:t>
                      </a:r>
                      <a:endParaRPr lang="it-IT" sz="1400" b="0" i="0" u="none" strike="noStrike" dirty="0">
                        <a:solidFill>
                          <a:srgbClr val="000000"/>
                        </a:solidFill>
                        <a:effectLst/>
                        <a:latin typeface="Times New Roman"/>
                      </a:endParaRPr>
                    </a:p>
                    <a:p>
                      <a:pPr algn="just" fontAlgn="ctr"/>
                      <a:r>
                        <a:rPr lang="it-IT" sz="1400" u="none" strike="noStrike" dirty="0">
                          <a:effectLst/>
                        </a:rPr>
                        <a:t>- Vi è relativa stabilità nei prezzi?</a:t>
                      </a:r>
                      <a:endParaRPr lang="it-IT" sz="1400" b="0" i="0" u="none" strike="noStrike" dirty="0">
                        <a:solidFill>
                          <a:srgbClr val="000000"/>
                        </a:solidFill>
                        <a:effectLst/>
                        <a:latin typeface="Times New Roman"/>
                      </a:endParaRPr>
                    </a:p>
                    <a:p>
                      <a:pPr algn="just" fontAlgn="ctr"/>
                      <a:r>
                        <a:rPr lang="it-IT" sz="1400" u="none" strike="noStrike" dirty="0">
                          <a:effectLst/>
                        </a:rPr>
                        <a:t>- Esiste una correlazione con i prezzi di vendita dei prodotti finiti?</a:t>
                      </a:r>
                      <a:endParaRPr lang="it-IT" sz="1400" b="0" i="0" u="none" strike="noStrike" dirty="0">
                        <a:solidFill>
                          <a:srgbClr val="000000"/>
                        </a:solidFill>
                        <a:effectLst/>
                        <a:latin typeface="Times New Roman"/>
                      </a:endParaRPr>
                    </a:p>
                    <a:p>
                      <a:pPr algn="just" fontAlgn="ctr"/>
                      <a:r>
                        <a:rPr lang="it-IT" sz="1400" u="none" strike="noStrike" dirty="0">
                          <a:effectLst/>
                        </a:rPr>
                        <a:t>- Importanza della concorrenza in relazione ai prezzi, alla qualità e ai servizi dei fornitori</a:t>
                      </a:r>
                      <a:endParaRPr lang="it-IT" sz="1400" b="0" i="0" u="none" strike="noStrike" dirty="0">
                        <a:solidFill>
                          <a:srgbClr val="000000"/>
                        </a:solidFill>
                        <a:effectLst/>
                        <a:latin typeface="Times New Roman"/>
                      </a:endParaRPr>
                    </a:p>
                    <a:p>
                      <a:pPr algn="just" fontAlgn="ctr"/>
                      <a:r>
                        <a:rPr lang="it-IT" sz="1400" u="none" strike="noStrike" dirty="0">
                          <a:effectLst/>
                        </a:rPr>
                        <a:t>- Indicare i normali fornitori di materie prime, il loro numero, la loro dimensione e dislocazione</a:t>
                      </a:r>
                      <a:endParaRPr lang="it-IT" sz="1400" b="0" i="0" u="none" strike="noStrike" dirty="0">
                        <a:solidFill>
                          <a:srgbClr val="000000"/>
                        </a:solidFill>
                        <a:effectLst/>
                        <a:latin typeface="Times New Roman"/>
                      </a:endParaRPr>
                    </a:p>
                    <a:p>
                      <a:pPr algn="just" fontAlgn="ctr"/>
                      <a:r>
                        <a:rPr lang="it-IT" sz="1400" u="none" strike="noStrike" dirty="0">
                          <a:effectLst/>
                        </a:rPr>
                        <a:t>- Indicare se la società dipende strettamente da uno o pochi fornitori</a:t>
                      </a:r>
                      <a:endParaRPr lang="it-IT" sz="1400" b="0" i="0" u="none" strike="noStrike" dirty="0">
                        <a:solidFill>
                          <a:srgbClr val="000000"/>
                        </a:solidFill>
                        <a:effectLst/>
                        <a:latin typeface="Times New Roman"/>
                      </a:endParaRPr>
                    </a:p>
                    <a:p>
                      <a:pPr algn="just" fontAlgn="ctr"/>
                      <a:r>
                        <a:rPr lang="it-IT" sz="1400" u="none" strike="noStrike" dirty="0">
                          <a:effectLst/>
                        </a:rPr>
                        <a:t>- Indicare se esistono rapporti di compravendita con società dello stesso gruppo</a:t>
                      </a:r>
                      <a:endParaRPr lang="it-IT" sz="1400" b="0" i="0" u="none" strike="noStrike" dirty="0">
                        <a:solidFill>
                          <a:srgbClr val="000000"/>
                        </a:solidFill>
                        <a:effectLst/>
                        <a:latin typeface="Times New Roman"/>
                      </a:endParaRPr>
                    </a:p>
                    <a:p>
                      <a:pPr algn="just" fontAlgn="ctr"/>
                      <a:r>
                        <a:rPr lang="it-IT" sz="1400" u="none" strike="noStrike" dirty="0">
                          <a:effectLst/>
                        </a:rPr>
                        <a:t>C. Tipo di lavoro che viene utilizzato nel procedimento industriale</a:t>
                      </a:r>
                      <a:endParaRPr lang="it-IT" sz="1400" b="0" i="1" u="none" strike="noStrike" dirty="0">
                        <a:solidFill>
                          <a:srgbClr val="000000"/>
                        </a:solidFill>
                        <a:effectLst/>
                        <a:latin typeface="Times New Roman"/>
                      </a:endParaRPr>
                    </a:p>
                    <a:p>
                      <a:pPr algn="just" fontAlgn="ctr"/>
                      <a:r>
                        <a:rPr lang="it-IT" sz="1400" u="none" strike="noStrike" dirty="0">
                          <a:effectLst/>
                        </a:rPr>
                        <a:t>- Quale tipo di manodopera viene essenzialmente utilizzata? (per es.: ricercatori, tecnici, operai specializzati o semi specializzati, impiegati d'ordine)</a:t>
                      </a:r>
                      <a:endParaRPr lang="it-IT" sz="1400" b="0" i="0" u="none" strike="noStrike" dirty="0">
                        <a:solidFill>
                          <a:srgbClr val="000000"/>
                        </a:solidFill>
                        <a:effectLst/>
                        <a:latin typeface="Times New Roman"/>
                      </a:endParaRPr>
                    </a:p>
                    <a:p>
                      <a:pPr algn="just" fontAlgn="ctr"/>
                      <a:r>
                        <a:rPr lang="it-IT" sz="1400" u="none" strike="noStrike" dirty="0">
                          <a:effectLst/>
                        </a:rPr>
                        <a:t>- Vi sono obblighi per quanto riguarda l'addestramento del personale?</a:t>
                      </a:r>
                      <a:endParaRPr lang="it-IT" sz="1400" b="0" i="0" u="none" strike="noStrike" dirty="0">
                        <a:solidFill>
                          <a:srgbClr val="000000"/>
                        </a:solidFill>
                        <a:effectLst/>
                        <a:latin typeface="Times New Roman"/>
                      </a:endParaRPr>
                    </a:p>
                    <a:p>
                      <a:pPr algn="just" fontAlgn="ctr"/>
                      <a:r>
                        <a:rPr lang="it-IT" sz="1400" u="none" strike="noStrike" dirty="0">
                          <a:effectLst/>
                        </a:rPr>
                        <a:t>- Indicare il contratto nazionale di categoria</a:t>
                      </a:r>
                      <a:endParaRPr lang="it-IT" sz="1400" b="0" i="0" u="none" strike="noStrike" dirty="0">
                        <a:solidFill>
                          <a:srgbClr val="000000"/>
                        </a:solidFill>
                        <a:effectLst/>
                        <a:latin typeface="Times New Roman"/>
                      </a:endParaRPr>
                    </a:p>
                    <a:p>
                      <a:pPr algn="just" fontAlgn="ctr"/>
                      <a:r>
                        <a:rPr lang="it-IT" sz="1400" u="none" strike="noStrike" dirty="0">
                          <a:effectLst/>
                        </a:rPr>
                        <a:t>- In quale misura influisce la concorrenza nel reperimento di manodopera adeguata?</a:t>
                      </a:r>
                      <a:endParaRPr lang="it-IT" sz="1400" b="0" i="0" u="none" strike="noStrike" dirty="0">
                        <a:solidFill>
                          <a:srgbClr val="000000"/>
                        </a:solidFill>
                        <a:effectLst/>
                        <a:latin typeface="Times New Roman"/>
                      </a:endParaRPr>
                    </a:p>
                    <a:p>
                      <a:pPr algn="just" fontAlgn="ctr"/>
                      <a:r>
                        <a:rPr lang="it-IT" sz="1400" u="none" strike="noStrike" dirty="0">
                          <a:effectLst/>
                        </a:rPr>
                        <a:t>Vengono utilizzate parti terze nel reperimento del personale? 8 cooperative, agenzie di collocamento, altro</a:t>
                      </a:r>
                      <a:r>
                        <a:rPr lang="it-IT" sz="1200" u="none" strike="noStrike" dirty="0">
                          <a:effectLst/>
                        </a:rPr>
                        <a:t>)</a:t>
                      </a:r>
                      <a:endParaRPr lang="it-IT" sz="1200" b="0" i="0" u="none" strike="noStrike" dirty="0">
                        <a:solidFill>
                          <a:srgbClr val="000000"/>
                        </a:solidFill>
                        <a:effectLst/>
                        <a:latin typeface="Times New Roman"/>
                      </a:endParaRPr>
                    </a:p>
                  </a:txBody>
                  <a:tcPr marL="9004" marR="9004" marT="9004" marB="0" anchor="ctr"/>
                </a:tc>
                <a:tc>
                  <a:txBody>
                    <a:bodyPr/>
                    <a:lstStyle/>
                    <a:p>
                      <a:pPr algn="l" fontAlgn="ctr"/>
                      <a:r>
                        <a:rPr lang="it-IT" sz="1050" u="none" strike="noStrike">
                          <a:effectLst/>
                        </a:rPr>
                        <a:t> </a:t>
                      </a:r>
                      <a:endParaRPr lang="it-IT" sz="1050" b="0" i="0" u="none" strike="noStrike">
                        <a:solidFill>
                          <a:srgbClr val="000000"/>
                        </a:solidFill>
                        <a:effectLst/>
                        <a:latin typeface="Arial"/>
                      </a:endParaRPr>
                    </a:p>
                  </a:txBody>
                  <a:tcPr marL="9004" marR="9004" marT="9004" marB="0" anchor="ctr"/>
                </a:tc>
                <a:tc>
                  <a:txBody>
                    <a:bodyPr/>
                    <a:lstStyle/>
                    <a:p>
                      <a:pPr algn="l" fontAlgn="ctr"/>
                      <a:r>
                        <a:rPr lang="it-IT" sz="1050" u="none" strike="noStrike">
                          <a:effectLst/>
                        </a:rPr>
                        <a:t> </a:t>
                      </a:r>
                      <a:endParaRPr lang="it-IT" sz="1050" b="0" i="0" u="none" strike="noStrike">
                        <a:solidFill>
                          <a:srgbClr val="000000"/>
                        </a:solidFill>
                        <a:effectLst/>
                        <a:latin typeface="Arial"/>
                      </a:endParaRPr>
                    </a:p>
                  </a:txBody>
                  <a:tcPr marL="9004" marR="9004" marT="9004" marB="0" anchor="ctr"/>
                </a:tc>
              </a:tr>
              <a:tr h="231579">
                <a:tc vMerge="1">
                  <a:txBody>
                    <a:bodyPr/>
                    <a:lstStyle/>
                    <a:p>
                      <a:pPr algn="just" fontAlgn="ctr"/>
                      <a:endParaRPr lang="it-IT" sz="900" b="0" i="0" u="none" strike="noStrike" dirty="0">
                        <a:solidFill>
                          <a:srgbClr val="000000"/>
                        </a:solidFill>
                        <a:effectLst/>
                        <a:latin typeface="Times New Roman"/>
                      </a:endParaRPr>
                    </a:p>
                  </a:txBody>
                  <a:tcPr marL="9004" marR="9004" marT="9004" marB="0" anchor="ctr"/>
                </a:tc>
                <a:tc>
                  <a:txBody>
                    <a:bodyPr/>
                    <a:lstStyle/>
                    <a:p>
                      <a:pPr algn="l" fontAlgn="ctr"/>
                      <a:r>
                        <a:rPr lang="it-IT" sz="1050" u="none" strike="noStrike">
                          <a:effectLst/>
                        </a:rPr>
                        <a:t> </a:t>
                      </a:r>
                      <a:endParaRPr lang="it-IT" sz="1050" b="0" i="0" u="none" strike="noStrike">
                        <a:solidFill>
                          <a:srgbClr val="000000"/>
                        </a:solidFill>
                        <a:effectLst/>
                        <a:latin typeface="Arial"/>
                      </a:endParaRPr>
                    </a:p>
                  </a:txBody>
                  <a:tcPr marL="9004" marR="9004" marT="9004" marB="0" anchor="ctr"/>
                </a:tc>
                <a:tc>
                  <a:txBody>
                    <a:bodyPr/>
                    <a:lstStyle/>
                    <a:p>
                      <a:pPr algn="l" fontAlgn="ctr"/>
                      <a:r>
                        <a:rPr lang="it-IT" sz="1050" u="none" strike="noStrike">
                          <a:effectLst/>
                        </a:rPr>
                        <a:t> </a:t>
                      </a:r>
                      <a:endParaRPr lang="it-IT" sz="1050" b="0" i="0" u="none" strike="noStrike">
                        <a:solidFill>
                          <a:srgbClr val="000000"/>
                        </a:solidFill>
                        <a:effectLst/>
                        <a:latin typeface="Arial"/>
                      </a:endParaRPr>
                    </a:p>
                  </a:txBody>
                  <a:tcPr marL="9004" marR="9004" marT="9004" marB="0" anchor="ctr"/>
                </a:tc>
              </a:tr>
              <a:tr h="231579">
                <a:tc vMerge="1">
                  <a:txBody>
                    <a:bodyPr/>
                    <a:lstStyle/>
                    <a:p>
                      <a:pPr algn="just" fontAlgn="ctr"/>
                      <a:endParaRPr lang="it-IT" sz="900" b="0" i="0" u="none" strike="noStrike" dirty="0">
                        <a:solidFill>
                          <a:srgbClr val="000000"/>
                        </a:solidFill>
                        <a:effectLst/>
                        <a:latin typeface="Times New Roman"/>
                      </a:endParaRPr>
                    </a:p>
                  </a:txBody>
                  <a:tcPr marL="9004" marR="9004" marT="9004" marB="0" anchor="ctr"/>
                </a:tc>
                <a:tc>
                  <a:txBody>
                    <a:bodyPr/>
                    <a:lstStyle/>
                    <a:p>
                      <a:pPr algn="l" fontAlgn="ctr"/>
                      <a:r>
                        <a:rPr lang="it-IT" sz="1050" u="none" strike="noStrike">
                          <a:effectLst/>
                        </a:rPr>
                        <a:t> </a:t>
                      </a:r>
                      <a:endParaRPr lang="it-IT" sz="1050" b="0" i="0" u="none" strike="noStrike">
                        <a:solidFill>
                          <a:srgbClr val="000000"/>
                        </a:solidFill>
                        <a:effectLst/>
                        <a:latin typeface="Arial"/>
                      </a:endParaRPr>
                    </a:p>
                  </a:txBody>
                  <a:tcPr marL="9004" marR="9004" marT="9004" marB="0" anchor="ctr"/>
                </a:tc>
                <a:tc>
                  <a:txBody>
                    <a:bodyPr/>
                    <a:lstStyle/>
                    <a:p>
                      <a:pPr algn="l" fontAlgn="ctr"/>
                      <a:r>
                        <a:rPr lang="it-IT" sz="1050" u="none" strike="noStrike">
                          <a:effectLst/>
                        </a:rPr>
                        <a:t> </a:t>
                      </a:r>
                      <a:endParaRPr lang="it-IT" sz="1050" b="0" i="0" u="none" strike="noStrike">
                        <a:solidFill>
                          <a:srgbClr val="000000"/>
                        </a:solidFill>
                        <a:effectLst/>
                        <a:latin typeface="Arial"/>
                      </a:endParaRPr>
                    </a:p>
                  </a:txBody>
                  <a:tcPr marL="9004" marR="9004" marT="9004" marB="0" anchor="ctr"/>
                </a:tc>
              </a:tr>
              <a:tr h="231579">
                <a:tc vMerge="1">
                  <a:txBody>
                    <a:bodyPr/>
                    <a:lstStyle/>
                    <a:p>
                      <a:pPr algn="just" fontAlgn="ctr"/>
                      <a:endParaRPr lang="it-IT" sz="900" b="0" i="0" u="none" strike="noStrike" dirty="0">
                        <a:solidFill>
                          <a:srgbClr val="000000"/>
                        </a:solidFill>
                        <a:effectLst/>
                        <a:latin typeface="Times New Roman"/>
                      </a:endParaRPr>
                    </a:p>
                  </a:txBody>
                  <a:tcPr marL="9004" marR="9004" marT="9004" marB="0" anchor="ctr"/>
                </a:tc>
                <a:tc>
                  <a:txBody>
                    <a:bodyPr/>
                    <a:lstStyle/>
                    <a:p>
                      <a:pPr algn="l" fontAlgn="ctr"/>
                      <a:r>
                        <a:rPr lang="it-IT" sz="1050" u="none" strike="noStrike">
                          <a:effectLst/>
                        </a:rPr>
                        <a:t> </a:t>
                      </a:r>
                      <a:endParaRPr lang="it-IT" sz="1050" b="0" i="0" u="none" strike="noStrike">
                        <a:solidFill>
                          <a:srgbClr val="000000"/>
                        </a:solidFill>
                        <a:effectLst/>
                        <a:latin typeface="Arial"/>
                      </a:endParaRPr>
                    </a:p>
                  </a:txBody>
                  <a:tcPr marL="9004" marR="9004" marT="9004" marB="0" anchor="ctr"/>
                </a:tc>
                <a:tc>
                  <a:txBody>
                    <a:bodyPr/>
                    <a:lstStyle/>
                    <a:p>
                      <a:pPr algn="l" fontAlgn="ctr"/>
                      <a:r>
                        <a:rPr lang="it-IT" sz="1050" u="none" strike="noStrike">
                          <a:effectLst/>
                        </a:rPr>
                        <a:t> </a:t>
                      </a:r>
                      <a:endParaRPr lang="it-IT" sz="1050" b="0" i="0" u="none" strike="noStrike">
                        <a:solidFill>
                          <a:srgbClr val="000000"/>
                        </a:solidFill>
                        <a:effectLst/>
                        <a:latin typeface="Arial"/>
                      </a:endParaRPr>
                    </a:p>
                  </a:txBody>
                  <a:tcPr marL="9004" marR="9004" marT="9004" marB="0" anchor="ctr"/>
                </a:tc>
              </a:tr>
              <a:tr h="393684">
                <a:tc vMerge="1">
                  <a:txBody>
                    <a:bodyPr/>
                    <a:lstStyle/>
                    <a:p>
                      <a:pPr algn="just" fontAlgn="ctr"/>
                      <a:endParaRPr lang="it-IT" sz="900" b="0" i="0" u="none" strike="noStrike" dirty="0">
                        <a:solidFill>
                          <a:srgbClr val="000000"/>
                        </a:solidFill>
                        <a:effectLst/>
                        <a:latin typeface="Times New Roman"/>
                      </a:endParaRPr>
                    </a:p>
                  </a:txBody>
                  <a:tcPr marL="9004" marR="9004" marT="9004" marB="0" anchor="ctr"/>
                </a:tc>
                <a:tc>
                  <a:txBody>
                    <a:bodyPr/>
                    <a:lstStyle/>
                    <a:p>
                      <a:pPr algn="l" fontAlgn="ctr"/>
                      <a:r>
                        <a:rPr lang="it-IT" sz="1050" u="none" strike="noStrike">
                          <a:effectLst/>
                        </a:rPr>
                        <a:t> </a:t>
                      </a:r>
                      <a:endParaRPr lang="it-IT" sz="1050" b="0" i="0" u="none" strike="noStrike">
                        <a:solidFill>
                          <a:srgbClr val="000000"/>
                        </a:solidFill>
                        <a:effectLst/>
                        <a:latin typeface="Arial"/>
                      </a:endParaRPr>
                    </a:p>
                  </a:txBody>
                  <a:tcPr marL="9004" marR="9004" marT="9004" marB="0" anchor="ctr"/>
                </a:tc>
                <a:tc>
                  <a:txBody>
                    <a:bodyPr/>
                    <a:lstStyle/>
                    <a:p>
                      <a:pPr algn="l" fontAlgn="ctr"/>
                      <a:r>
                        <a:rPr lang="it-IT" sz="1050" u="none" strike="noStrike">
                          <a:effectLst/>
                        </a:rPr>
                        <a:t> </a:t>
                      </a:r>
                      <a:endParaRPr lang="it-IT" sz="1050" b="0" i="0" u="none" strike="noStrike">
                        <a:solidFill>
                          <a:srgbClr val="000000"/>
                        </a:solidFill>
                        <a:effectLst/>
                        <a:latin typeface="Arial"/>
                      </a:endParaRPr>
                    </a:p>
                  </a:txBody>
                  <a:tcPr marL="9004" marR="9004" marT="9004" marB="0" anchor="ctr"/>
                </a:tc>
              </a:tr>
              <a:tr h="393684">
                <a:tc vMerge="1">
                  <a:txBody>
                    <a:bodyPr/>
                    <a:lstStyle/>
                    <a:p>
                      <a:pPr algn="just" fontAlgn="ctr"/>
                      <a:endParaRPr lang="it-IT" sz="900" b="0" i="0" u="none" strike="noStrike" dirty="0">
                        <a:solidFill>
                          <a:srgbClr val="000000"/>
                        </a:solidFill>
                        <a:effectLst/>
                        <a:latin typeface="Times New Roman"/>
                      </a:endParaRPr>
                    </a:p>
                  </a:txBody>
                  <a:tcPr marL="9004" marR="9004" marT="9004" marB="0" anchor="ctr"/>
                </a:tc>
                <a:tc>
                  <a:txBody>
                    <a:bodyPr/>
                    <a:lstStyle/>
                    <a:p>
                      <a:pPr algn="l" fontAlgn="ctr"/>
                      <a:r>
                        <a:rPr lang="it-IT" sz="1050" u="none" strike="noStrike">
                          <a:effectLst/>
                        </a:rPr>
                        <a:t> </a:t>
                      </a:r>
                      <a:endParaRPr lang="it-IT" sz="1050" b="0" i="0" u="none" strike="noStrike">
                        <a:solidFill>
                          <a:srgbClr val="000000"/>
                        </a:solidFill>
                        <a:effectLst/>
                        <a:latin typeface="Arial"/>
                      </a:endParaRPr>
                    </a:p>
                  </a:txBody>
                  <a:tcPr marL="9004" marR="9004" marT="9004" marB="0" anchor="ctr"/>
                </a:tc>
                <a:tc>
                  <a:txBody>
                    <a:bodyPr/>
                    <a:lstStyle/>
                    <a:p>
                      <a:pPr algn="l" fontAlgn="ctr"/>
                      <a:r>
                        <a:rPr lang="it-IT" sz="1050" u="none" strike="noStrike">
                          <a:effectLst/>
                        </a:rPr>
                        <a:t> </a:t>
                      </a:r>
                      <a:endParaRPr lang="it-IT" sz="1050" b="0" i="0" u="none" strike="noStrike">
                        <a:solidFill>
                          <a:srgbClr val="000000"/>
                        </a:solidFill>
                        <a:effectLst/>
                        <a:latin typeface="Arial"/>
                      </a:endParaRPr>
                    </a:p>
                  </a:txBody>
                  <a:tcPr marL="9004" marR="9004" marT="9004" marB="0" anchor="ctr"/>
                </a:tc>
              </a:tr>
              <a:tr h="231579">
                <a:tc vMerge="1">
                  <a:txBody>
                    <a:bodyPr/>
                    <a:lstStyle/>
                    <a:p>
                      <a:pPr algn="just" fontAlgn="ctr"/>
                      <a:endParaRPr lang="it-IT" sz="900" b="0" i="0" u="none" strike="noStrike" dirty="0">
                        <a:solidFill>
                          <a:srgbClr val="000000"/>
                        </a:solidFill>
                        <a:effectLst/>
                        <a:latin typeface="Times New Roman"/>
                      </a:endParaRPr>
                    </a:p>
                  </a:txBody>
                  <a:tcPr marL="9004" marR="9004" marT="9004" marB="0" anchor="ctr"/>
                </a:tc>
                <a:tc>
                  <a:txBody>
                    <a:bodyPr/>
                    <a:lstStyle/>
                    <a:p>
                      <a:pPr algn="l" fontAlgn="ctr"/>
                      <a:r>
                        <a:rPr lang="it-IT" sz="1050" u="none" strike="noStrike">
                          <a:effectLst/>
                        </a:rPr>
                        <a:t> </a:t>
                      </a:r>
                      <a:endParaRPr lang="it-IT" sz="1050" b="0" i="0" u="none" strike="noStrike">
                        <a:solidFill>
                          <a:srgbClr val="000000"/>
                        </a:solidFill>
                        <a:effectLst/>
                        <a:latin typeface="Arial"/>
                      </a:endParaRPr>
                    </a:p>
                  </a:txBody>
                  <a:tcPr marL="9004" marR="9004" marT="9004" marB="0" anchor="ctr"/>
                </a:tc>
                <a:tc>
                  <a:txBody>
                    <a:bodyPr/>
                    <a:lstStyle/>
                    <a:p>
                      <a:pPr algn="l" fontAlgn="ctr"/>
                      <a:r>
                        <a:rPr lang="it-IT" sz="1050" u="none" strike="noStrike">
                          <a:effectLst/>
                        </a:rPr>
                        <a:t> </a:t>
                      </a:r>
                      <a:endParaRPr lang="it-IT" sz="1050" b="0" i="0" u="none" strike="noStrike">
                        <a:solidFill>
                          <a:srgbClr val="000000"/>
                        </a:solidFill>
                        <a:effectLst/>
                        <a:latin typeface="Arial"/>
                      </a:endParaRPr>
                    </a:p>
                  </a:txBody>
                  <a:tcPr marL="9004" marR="9004" marT="9004" marB="0" anchor="ctr"/>
                </a:tc>
              </a:tr>
              <a:tr h="393684">
                <a:tc vMerge="1">
                  <a:txBody>
                    <a:bodyPr/>
                    <a:lstStyle/>
                    <a:p>
                      <a:pPr algn="just" fontAlgn="ctr"/>
                      <a:endParaRPr lang="it-IT" sz="900" b="0" i="0" u="none" strike="noStrike" dirty="0">
                        <a:solidFill>
                          <a:srgbClr val="000000"/>
                        </a:solidFill>
                        <a:effectLst/>
                        <a:latin typeface="Times New Roman"/>
                      </a:endParaRPr>
                    </a:p>
                  </a:txBody>
                  <a:tcPr marL="9004" marR="9004" marT="9004" marB="0" anchor="ctr"/>
                </a:tc>
                <a:tc>
                  <a:txBody>
                    <a:bodyPr/>
                    <a:lstStyle/>
                    <a:p>
                      <a:pPr algn="l" fontAlgn="ctr"/>
                      <a:r>
                        <a:rPr lang="it-IT" sz="1050" u="none" strike="noStrike">
                          <a:effectLst/>
                        </a:rPr>
                        <a:t> </a:t>
                      </a:r>
                      <a:endParaRPr lang="it-IT" sz="1050" b="0" i="0" u="none" strike="noStrike">
                        <a:solidFill>
                          <a:srgbClr val="000000"/>
                        </a:solidFill>
                        <a:effectLst/>
                        <a:latin typeface="Arial"/>
                      </a:endParaRPr>
                    </a:p>
                  </a:txBody>
                  <a:tcPr marL="9004" marR="9004" marT="9004" marB="0" anchor="ctr"/>
                </a:tc>
                <a:tc>
                  <a:txBody>
                    <a:bodyPr/>
                    <a:lstStyle/>
                    <a:p>
                      <a:pPr algn="l" fontAlgn="ctr"/>
                      <a:r>
                        <a:rPr lang="it-IT" sz="1050" u="none" strike="noStrike">
                          <a:effectLst/>
                        </a:rPr>
                        <a:t> </a:t>
                      </a:r>
                      <a:endParaRPr lang="it-IT" sz="1050" b="0" i="0" u="none" strike="noStrike">
                        <a:solidFill>
                          <a:srgbClr val="000000"/>
                        </a:solidFill>
                        <a:effectLst/>
                        <a:latin typeface="Arial"/>
                      </a:endParaRPr>
                    </a:p>
                  </a:txBody>
                  <a:tcPr marL="9004" marR="9004" marT="9004" marB="0" anchor="ctr"/>
                </a:tc>
              </a:tr>
              <a:tr h="231579">
                <a:tc vMerge="1">
                  <a:txBody>
                    <a:bodyPr/>
                    <a:lstStyle/>
                    <a:p>
                      <a:pPr algn="just" fontAlgn="ctr"/>
                      <a:endParaRPr lang="it-IT" sz="900" b="0" i="1" u="none" strike="noStrike" dirty="0">
                        <a:solidFill>
                          <a:srgbClr val="000000"/>
                        </a:solidFill>
                        <a:effectLst/>
                        <a:latin typeface="Times New Roman"/>
                      </a:endParaRPr>
                    </a:p>
                  </a:txBody>
                  <a:tcPr marL="9004" marR="9004" marT="9004" marB="0" anchor="ctr"/>
                </a:tc>
                <a:tc>
                  <a:txBody>
                    <a:bodyPr/>
                    <a:lstStyle/>
                    <a:p>
                      <a:pPr algn="l" fontAlgn="ctr"/>
                      <a:r>
                        <a:rPr lang="it-IT" sz="1050" u="none" strike="noStrike">
                          <a:effectLst/>
                        </a:rPr>
                        <a:t> </a:t>
                      </a:r>
                      <a:endParaRPr lang="it-IT" sz="1050" b="0" i="0" u="none" strike="noStrike">
                        <a:solidFill>
                          <a:srgbClr val="000000"/>
                        </a:solidFill>
                        <a:effectLst/>
                        <a:latin typeface="Arial"/>
                      </a:endParaRPr>
                    </a:p>
                  </a:txBody>
                  <a:tcPr marL="9004" marR="9004" marT="9004" marB="0" anchor="ctr"/>
                </a:tc>
                <a:tc>
                  <a:txBody>
                    <a:bodyPr/>
                    <a:lstStyle/>
                    <a:p>
                      <a:pPr algn="l" fontAlgn="ctr"/>
                      <a:r>
                        <a:rPr lang="it-IT" sz="1050" u="none" strike="noStrike">
                          <a:effectLst/>
                        </a:rPr>
                        <a:t> </a:t>
                      </a:r>
                      <a:endParaRPr lang="it-IT" sz="1050" b="0" i="0" u="none" strike="noStrike">
                        <a:solidFill>
                          <a:srgbClr val="000000"/>
                        </a:solidFill>
                        <a:effectLst/>
                        <a:latin typeface="Arial"/>
                      </a:endParaRPr>
                    </a:p>
                  </a:txBody>
                  <a:tcPr marL="9004" marR="9004" marT="9004" marB="0" anchor="ctr"/>
                </a:tc>
              </a:tr>
              <a:tr h="590524">
                <a:tc vMerge="1">
                  <a:txBody>
                    <a:bodyPr/>
                    <a:lstStyle/>
                    <a:p>
                      <a:pPr algn="just" fontAlgn="ctr"/>
                      <a:endParaRPr lang="it-IT" sz="900" b="0" i="0" u="none" strike="noStrike" dirty="0">
                        <a:solidFill>
                          <a:srgbClr val="000000"/>
                        </a:solidFill>
                        <a:effectLst/>
                        <a:latin typeface="Times New Roman"/>
                      </a:endParaRPr>
                    </a:p>
                  </a:txBody>
                  <a:tcPr marL="9004" marR="9004" marT="9004" marB="0" anchor="ctr"/>
                </a:tc>
                <a:tc>
                  <a:txBody>
                    <a:bodyPr/>
                    <a:lstStyle/>
                    <a:p>
                      <a:pPr algn="l" fontAlgn="ctr"/>
                      <a:r>
                        <a:rPr lang="it-IT" sz="1050" u="none" strike="noStrike">
                          <a:effectLst/>
                        </a:rPr>
                        <a:t> </a:t>
                      </a:r>
                      <a:endParaRPr lang="it-IT" sz="1050" b="0" i="0" u="none" strike="noStrike">
                        <a:solidFill>
                          <a:srgbClr val="000000"/>
                        </a:solidFill>
                        <a:effectLst/>
                        <a:latin typeface="Arial"/>
                      </a:endParaRPr>
                    </a:p>
                  </a:txBody>
                  <a:tcPr marL="9004" marR="9004" marT="9004" marB="0" anchor="ctr"/>
                </a:tc>
                <a:tc>
                  <a:txBody>
                    <a:bodyPr/>
                    <a:lstStyle/>
                    <a:p>
                      <a:pPr algn="l" fontAlgn="ctr"/>
                      <a:r>
                        <a:rPr lang="it-IT" sz="1050" u="none" strike="noStrike">
                          <a:effectLst/>
                        </a:rPr>
                        <a:t> </a:t>
                      </a:r>
                      <a:endParaRPr lang="it-IT" sz="1050" b="0" i="0" u="none" strike="noStrike">
                        <a:solidFill>
                          <a:srgbClr val="000000"/>
                        </a:solidFill>
                        <a:effectLst/>
                        <a:latin typeface="Arial"/>
                      </a:endParaRPr>
                    </a:p>
                  </a:txBody>
                  <a:tcPr marL="9004" marR="9004" marT="9004" marB="0" anchor="ctr"/>
                </a:tc>
              </a:tr>
              <a:tr h="231579">
                <a:tc vMerge="1">
                  <a:txBody>
                    <a:bodyPr/>
                    <a:lstStyle/>
                    <a:p>
                      <a:pPr algn="just" fontAlgn="ctr"/>
                      <a:endParaRPr lang="it-IT" sz="900" b="0" i="0" u="none" strike="noStrike" dirty="0">
                        <a:solidFill>
                          <a:srgbClr val="000000"/>
                        </a:solidFill>
                        <a:effectLst/>
                        <a:latin typeface="Times New Roman"/>
                      </a:endParaRPr>
                    </a:p>
                  </a:txBody>
                  <a:tcPr marL="9004" marR="9004" marT="9004" marB="0" anchor="ctr"/>
                </a:tc>
                <a:tc>
                  <a:txBody>
                    <a:bodyPr/>
                    <a:lstStyle/>
                    <a:p>
                      <a:pPr algn="l" fontAlgn="ctr"/>
                      <a:r>
                        <a:rPr lang="it-IT" sz="1050" u="none" strike="noStrike">
                          <a:effectLst/>
                        </a:rPr>
                        <a:t> </a:t>
                      </a:r>
                      <a:endParaRPr lang="it-IT" sz="1050" b="0" i="0" u="none" strike="noStrike">
                        <a:solidFill>
                          <a:srgbClr val="000000"/>
                        </a:solidFill>
                        <a:effectLst/>
                        <a:latin typeface="Arial"/>
                      </a:endParaRPr>
                    </a:p>
                  </a:txBody>
                  <a:tcPr marL="9004" marR="9004" marT="9004" marB="0" anchor="ctr"/>
                </a:tc>
                <a:tc>
                  <a:txBody>
                    <a:bodyPr/>
                    <a:lstStyle/>
                    <a:p>
                      <a:pPr algn="l" fontAlgn="ctr"/>
                      <a:r>
                        <a:rPr lang="it-IT" sz="1050" u="none" strike="noStrike">
                          <a:effectLst/>
                        </a:rPr>
                        <a:t> </a:t>
                      </a:r>
                      <a:endParaRPr lang="it-IT" sz="1050" b="0" i="0" u="none" strike="noStrike">
                        <a:solidFill>
                          <a:srgbClr val="000000"/>
                        </a:solidFill>
                        <a:effectLst/>
                        <a:latin typeface="Arial"/>
                      </a:endParaRPr>
                    </a:p>
                  </a:txBody>
                  <a:tcPr marL="9004" marR="9004" marT="9004" marB="0" anchor="ctr"/>
                </a:tc>
              </a:tr>
              <a:tr h="231579">
                <a:tc vMerge="1">
                  <a:txBody>
                    <a:bodyPr/>
                    <a:lstStyle/>
                    <a:p>
                      <a:pPr algn="just" fontAlgn="ctr"/>
                      <a:endParaRPr lang="it-IT" sz="900" b="0" i="0" u="none" strike="noStrike" dirty="0">
                        <a:solidFill>
                          <a:srgbClr val="000000"/>
                        </a:solidFill>
                        <a:effectLst/>
                        <a:latin typeface="Times New Roman"/>
                      </a:endParaRPr>
                    </a:p>
                  </a:txBody>
                  <a:tcPr marL="9004" marR="9004" marT="9004" marB="0" anchor="ctr"/>
                </a:tc>
                <a:tc>
                  <a:txBody>
                    <a:bodyPr/>
                    <a:lstStyle/>
                    <a:p>
                      <a:pPr algn="l" fontAlgn="ctr"/>
                      <a:r>
                        <a:rPr lang="it-IT" sz="1050" u="none" strike="noStrike">
                          <a:effectLst/>
                        </a:rPr>
                        <a:t> </a:t>
                      </a:r>
                      <a:endParaRPr lang="it-IT" sz="1050" b="0" i="0" u="none" strike="noStrike">
                        <a:solidFill>
                          <a:srgbClr val="000000"/>
                        </a:solidFill>
                        <a:effectLst/>
                        <a:latin typeface="Arial"/>
                      </a:endParaRPr>
                    </a:p>
                  </a:txBody>
                  <a:tcPr marL="9004" marR="9004" marT="9004" marB="0" anchor="ctr"/>
                </a:tc>
                <a:tc>
                  <a:txBody>
                    <a:bodyPr/>
                    <a:lstStyle/>
                    <a:p>
                      <a:pPr algn="l" fontAlgn="ctr"/>
                      <a:r>
                        <a:rPr lang="it-IT" sz="1050" u="none" strike="noStrike">
                          <a:effectLst/>
                        </a:rPr>
                        <a:t> </a:t>
                      </a:r>
                      <a:endParaRPr lang="it-IT" sz="1050" b="0" i="0" u="none" strike="noStrike">
                        <a:solidFill>
                          <a:srgbClr val="000000"/>
                        </a:solidFill>
                        <a:effectLst/>
                        <a:latin typeface="Arial"/>
                      </a:endParaRPr>
                    </a:p>
                  </a:txBody>
                  <a:tcPr marL="9004" marR="9004" marT="9004" marB="0" anchor="ctr"/>
                </a:tc>
              </a:tr>
              <a:tr h="393684">
                <a:tc vMerge="1">
                  <a:txBody>
                    <a:bodyPr/>
                    <a:lstStyle/>
                    <a:p>
                      <a:pPr algn="just" fontAlgn="ctr"/>
                      <a:endParaRPr lang="it-IT" sz="900" b="0" i="0" u="none" strike="noStrike" dirty="0">
                        <a:solidFill>
                          <a:srgbClr val="000000"/>
                        </a:solidFill>
                        <a:effectLst/>
                        <a:latin typeface="Times New Roman"/>
                      </a:endParaRPr>
                    </a:p>
                  </a:txBody>
                  <a:tcPr marL="9004" marR="9004" marT="9004" marB="0" anchor="ctr"/>
                </a:tc>
                <a:tc>
                  <a:txBody>
                    <a:bodyPr/>
                    <a:lstStyle/>
                    <a:p>
                      <a:pPr algn="l" fontAlgn="ctr"/>
                      <a:r>
                        <a:rPr lang="it-IT" sz="1050" u="none" strike="noStrike">
                          <a:effectLst/>
                        </a:rPr>
                        <a:t> </a:t>
                      </a:r>
                      <a:endParaRPr lang="it-IT" sz="1050" b="0" i="0" u="none" strike="noStrike">
                        <a:solidFill>
                          <a:srgbClr val="000000"/>
                        </a:solidFill>
                        <a:effectLst/>
                        <a:latin typeface="Arial"/>
                      </a:endParaRPr>
                    </a:p>
                  </a:txBody>
                  <a:tcPr marL="9004" marR="9004" marT="9004" marB="0" anchor="ctr"/>
                </a:tc>
                <a:tc>
                  <a:txBody>
                    <a:bodyPr/>
                    <a:lstStyle/>
                    <a:p>
                      <a:pPr algn="l" fontAlgn="ctr"/>
                      <a:r>
                        <a:rPr lang="it-IT" sz="1050" u="none" strike="noStrike">
                          <a:effectLst/>
                        </a:rPr>
                        <a:t> </a:t>
                      </a:r>
                      <a:endParaRPr lang="it-IT" sz="1050" b="0" i="0" u="none" strike="noStrike">
                        <a:solidFill>
                          <a:srgbClr val="000000"/>
                        </a:solidFill>
                        <a:effectLst/>
                        <a:latin typeface="Arial"/>
                      </a:endParaRPr>
                    </a:p>
                  </a:txBody>
                  <a:tcPr marL="9004" marR="9004" marT="9004" marB="0" anchor="ctr"/>
                </a:tc>
              </a:tr>
              <a:tr h="393684">
                <a:tc vMerge="1">
                  <a:txBody>
                    <a:bodyPr/>
                    <a:lstStyle/>
                    <a:p>
                      <a:pPr algn="just" fontAlgn="ctr"/>
                      <a:endParaRPr lang="it-IT" sz="900" b="0" i="0" u="none" strike="noStrike" dirty="0">
                        <a:solidFill>
                          <a:srgbClr val="000000"/>
                        </a:solidFill>
                        <a:effectLst/>
                        <a:latin typeface="Times New Roman"/>
                      </a:endParaRPr>
                    </a:p>
                  </a:txBody>
                  <a:tcPr marL="9004" marR="9004" marT="9004" marB="0" anchor="ctr"/>
                </a:tc>
                <a:tc>
                  <a:txBody>
                    <a:bodyPr/>
                    <a:lstStyle/>
                    <a:p>
                      <a:pPr algn="l" fontAlgn="ctr"/>
                      <a:r>
                        <a:rPr lang="it-IT" sz="1050" u="none" strike="noStrike">
                          <a:effectLst/>
                        </a:rPr>
                        <a:t> </a:t>
                      </a:r>
                      <a:endParaRPr lang="it-IT" sz="1050" b="0" i="0" u="none" strike="noStrike">
                        <a:solidFill>
                          <a:srgbClr val="000000"/>
                        </a:solidFill>
                        <a:effectLst/>
                        <a:latin typeface="Arial"/>
                      </a:endParaRPr>
                    </a:p>
                  </a:txBody>
                  <a:tcPr marL="9004" marR="9004" marT="9004" marB="0" anchor="ctr"/>
                </a:tc>
                <a:tc>
                  <a:txBody>
                    <a:bodyPr/>
                    <a:lstStyle/>
                    <a:p>
                      <a:pPr algn="l" fontAlgn="ctr"/>
                      <a:r>
                        <a:rPr lang="it-IT" sz="1050" u="none" strike="noStrike" dirty="0">
                          <a:effectLst/>
                        </a:rPr>
                        <a:t> </a:t>
                      </a:r>
                      <a:endParaRPr lang="it-IT" sz="1050" b="0" i="0" u="none" strike="noStrike" dirty="0">
                        <a:solidFill>
                          <a:srgbClr val="000000"/>
                        </a:solidFill>
                        <a:effectLst/>
                        <a:latin typeface="Arial"/>
                      </a:endParaRPr>
                    </a:p>
                  </a:txBody>
                  <a:tcPr marL="9004" marR="9004" marT="9004" marB="0" anchor="ctr"/>
                </a:tc>
              </a:tr>
            </a:tbl>
          </a:graphicData>
        </a:graphic>
      </p:graphicFrame>
      <p:sp>
        <p:nvSpPr>
          <p:cNvPr id="4" name="Segnaposto numero diapositiva 3"/>
          <p:cNvSpPr>
            <a:spLocks noGrp="1"/>
          </p:cNvSpPr>
          <p:nvPr>
            <p:ph type="sldNum" sz="quarter" idx="15"/>
          </p:nvPr>
        </p:nvSpPr>
        <p:spPr/>
        <p:txBody>
          <a:bodyPr/>
          <a:lstStyle/>
          <a:p>
            <a:fld id="{F6848207-CE41-43A6-9076-047AFBCD0A8D}" type="slidenum">
              <a:rPr lang="it-IT" smtClean="0"/>
              <a:pPr/>
              <a:t>81</a:t>
            </a:fld>
            <a:endParaRPr lang="it-IT"/>
          </a:p>
        </p:txBody>
      </p:sp>
    </p:spTree>
    <p:extLst>
      <p:ext uri="{BB962C8B-B14F-4D97-AF65-F5344CB8AC3E}">
        <p14:creationId xmlns:p14="http://schemas.microsoft.com/office/powerpoint/2010/main" val="97969367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5"/>
          </p:nvPr>
        </p:nvSpPr>
        <p:spPr/>
        <p:txBody>
          <a:bodyPr/>
          <a:lstStyle/>
          <a:p>
            <a:fld id="{F6848207-CE41-43A6-9076-047AFBCD0A8D}" type="slidenum">
              <a:rPr lang="it-IT" smtClean="0"/>
              <a:pPr/>
              <a:t>82</a:t>
            </a:fld>
            <a:endParaRPr lang="it-IT"/>
          </a:p>
        </p:txBody>
      </p:sp>
      <p:graphicFrame>
        <p:nvGraphicFramePr>
          <p:cNvPr id="7" name="Segnaposto contenuto 6"/>
          <p:cNvGraphicFramePr>
            <a:graphicFrameLocks noGrp="1"/>
          </p:cNvGraphicFramePr>
          <p:nvPr>
            <p:ph sz="quarter" idx="1"/>
            <p:extLst>
              <p:ext uri="{D42A27DB-BD31-4B8C-83A1-F6EECF244321}">
                <p14:modId xmlns:p14="http://schemas.microsoft.com/office/powerpoint/2010/main" val="2040990995"/>
              </p:ext>
            </p:extLst>
          </p:nvPr>
        </p:nvGraphicFramePr>
        <p:xfrm>
          <a:off x="899592" y="1124744"/>
          <a:ext cx="7467600" cy="4536506"/>
        </p:xfrm>
        <a:graphic>
          <a:graphicData uri="http://schemas.openxmlformats.org/drawingml/2006/table">
            <a:tbl>
              <a:tblPr>
                <a:tableStyleId>{69CF1AB2-1976-4502-BF36-3FF5EA218861}</a:tableStyleId>
              </a:tblPr>
              <a:tblGrid>
                <a:gridCol w="3661765"/>
                <a:gridCol w="1524735"/>
                <a:gridCol w="2281100"/>
              </a:tblGrid>
              <a:tr h="291980">
                <a:tc>
                  <a:txBody>
                    <a:bodyPr/>
                    <a:lstStyle/>
                    <a:p>
                      <a:pPr algn="just" fontAlgn="ctr"/>
                      <a:r>
                        <a:rPr lang="it-IT" sz="1400" u="none" strike="noStrike" dirty="0">
                          <a:effectLst/>
                        </a:rPr>
                        <a:t>D. Impianti o macchinari esistenti</a:t>
                      </a:r>
                      <a:endParaRPr lang="it-IT" sz="1400" b="0" i="1" u="none" strike="noStrike" dirty="0">
                        <a:solidFill>
                          <a:srgbClr val="000000"/>
                        </a:solidFill>
                        <a:effectLst/>
                        <a:latin typeface="Times New Roman"/>
                      </a:endParaRPr>
                    </a:p>
                  </a:txBody>
                  <a:tcPr marL="9004" marR="9004" marT="9004"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9004" marR="9004" marT="9004"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9004" marR="9004" marT="9004" marB="0" anchor="ctr"/>
                </a:tc>
              </a:tr>
              <a:tr h="353534">
                <a:tc rowSpan="7">
                  <a:txBody>
                    <a:bodyPr/>
                    <a:lstStyle/>
                    <a:p>
                      <a:pPr algn="just" fontAlgn="ctr"/>
                      <a:r>
                        <a:rPr lang="it-IT" sz="1400" u="none" strike="noStrike" dirty="0">
                          <a:effectLst/>
                        </a:rPr>
                        <a:t>- Indicare la rilevanza (o irrilevanza) degli impianti produttivi nel processo industriale </a:t>
                      </a:r>
                      <a:endParaRPr lang="it-IT" sz="1400" b="0" i="0" u="none" strike="noStrike" dirty="0">
                        <a:solidFill>
                          <a:srgbClr val="000000"/>
                        </a:solidFill>
                        <a:effectLst/>
                        <a:latin typeface="Times New Roman"/>
                      </a:endParaRPr>
                    </a:p>
                    <a:p>
                      <a:pPr algn="just" fontAlgn="ctr"/>
                      <a:r>
                        <a:rPr lang="it-IT" sz="1400" u="none" strike="noStrike" dirty="0">
                          <a:effectLst/>
                        </a:rPr>
                        <a:t>- Indicare la dislocazione degli stabilimenti in relazione ai mercati di vendita e alla fonte della forza lavoro e delle materie prime</a:t>
                      </a:r>
                      <a:endParaRPr lang="it-IT" sz="1400" b="0" i="0" u="none" strike="noStrike" dirty="0">
                        <a:solidFill>
                          <a:srgbClr val="000000"/>
                        </a:solidFill>
                        <a:effectLst/>
                        <a:latin typeface="Times New Roman"/>
                      </a:endParaRPr>
                    </a:p>
                    <a:p>
                      <a:pPr algn="just" fontAlgn="ctr"/>
                      <a:r>
                        <a:rPr lang="it-IT" sz="1400" u="none" strike="noStrike" dirty="0">
                          <a:effectLst/>
                        </a:rPr>
                        <a:t>- Indicare lo stato d'obsolescenza degli stabilimenti</a:t>
                      </a:r>
                      <a:endParaRPr lang="it-IT" sz="1400" b="0" i="0" u="none" strike="noStrike" dirty="0">
                        <a:solidFill>
                          <a:srgbClr val="000000"/>
                        </a:solidFill>
                        <a:effectLst/>
                        <a:latin typeface="Times New Roman"/>
                      </a:endParaRPr>
                    </a:p>
                    <a:p>
                      <a:pPr algn="just" fontAlgn="ctr"/>
                      <a:r>
                        <a:rPr lang="it-IT" sz="1400" u="none" strike="noStrike" dirty="0">
                          <a:effectLst/>
                        </a:rPr>
                        <a:t>- Il grado di automazione e meccanizzazione</a:t>
                      </a:r>
                      <a:endParaRPr lang="it-IT" sz="1400" b="0" i="0" u="none" strike="noStrike" dirty="0">
                        <a:solidFill>
                          <a:srgbClr val="000000"/>
                        </a:solidFill>
                        <a:effectLst/>
                        <a:latin typeface="Times New Roman"/>
                      </a:endParaRPr>
                    </a:p>
                    <a:p>
                      <a:pPr algn="just" fontAlgn="ctr"/>
                      <a:r>
                        <a:rPr lang="it-IT" sz="1400" u="none" strike="noStrike" dirty="0">
                          <a:effectLst/>
                        </a:rPr>
                        <a:t>- Il livello di produzione in rapporto alla capacità produttiva</a:t>
                      </a:r>
                      <a:endParaRPr lang="it-IT" sz="1400" b="0" i="0" u="none" strike="noStrike" dirty="0">
                        <a:solidFill>
                          <a:srgbClr val="000000"/>
                        </a:solidFill>
                        <a:effectLst/>
                        <a:latin typeface="Times New Roman"/>
                      </a:endParaRPr>
                    </a:p>
                    <a:p>
                      <a:pPr algn="just" fontAlgn="ctr"/>
                      <a:r>
                        <a:rPr lang="it-IT" sz="1400" u="none" strike="noStrike" dirty="0">
                          <a:effectLst/>
                        </a:rPr>
                        <a:t>- Le limitazioni delle capacità di magazzinaggio</a:t>
                      </a:r>
                      <a:endParaRPr lang="it-IT" sz="1400" b="0" i="0" u="none" strike="noStrike" dirty="0">
                        <a:solidFill>
                          <a:srgbClr val="000000"/>
                        </a:solidFill>
                        <a:effectLst/>
                        <a:latin typeface="Times New Roman"/>
                      </a:endParaRPr>
                    </a:p>
                    <a:p>
                      <a:pPr algn="just" fontAlgn="ctr"/>
                      <a:r>
                        <a:rPr lang="it-IT" sz="1400" u="none" strike="noStrike" dirty="0">
                          <a:effectLst/>
                        </a:rPr>
                        <a:t>- I piani di espansione della società e le loro possibilità di realizzo in relazione a quanto sopra citato.</a:t>
                      </a:r>
                      <a:endParaRPr lang="it-IT" sz="1400" b="0" i="0" u="none" strike="noStrike" dirty="0">
                        <a:solidFill>
                          <a:srgbClr val="000000"/>
                        </a:solidFill>
                        <a:effectLst/>
                        <a:latin typeface="Times New Roman"/>
                      </a:endParaRPr>
                    </a:p>
                  </a:txBody>
                  <a:tcPr marL="9004" marR="9004" marT="9004"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9004" marR="9004" marT="9004"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9004" marR="9004" marT="9004" marB="0" anchor="ctr"/>
                </a:tc>
              </a:tr>
              <a:tr h="353534">
                <a:tc vMerge="1">
                  <a:txBody>
                    <a:bodyPr/>
                    <a:lstStyle/>
                    <a:p>
                      <a:pPr algn="just" fontAlgn="ctr"/>
                      <a:endParaRPr lang="it-IT" sz="1400" b="0" i="0" u="none" strike="noStrike" dirty="0">
                        <a:solidFill>
                          <a:srgbClr val="000000"/>
                        </a:solidFill>
                        <a:effectLst/>
                        <a:latin typeface="Times New Roman"/>
                      </a:endParaRPr>
                    </a:p>
                  </a:txBody>
                  <a:tcPr marL="9004" marR="9004" marT="9004"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9004" marR="9004" marT="9004"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9004" marR="9004" marT="9004" marB="0" anchor="ctr"/>
                </a:tc>
              </a:tr>
              <a:tr h="291980">
                <a:tc vMerge="1">
                  <a:txBody>
                    <a:bodyPr/>
                    <a:lstStyle/>
                    <a:p>
                      <a:pPr algn="just" fontAlgn="ctr"/>
                      <a:endParaRPr lang="it-IT" sz="1400" b="0" i="0" u="none" strike="noStrike" dirty="0">
                        <a:solidFill>
                          <a:srgbClr val="000000"/>
                        </a:solidFill>
                        <a:effectLst/>
                        <a:latin typeface="Times New Roman"/>
                      </a:endParaRPr>
                    </a:p>
                  </a:txBody>
                  <a:tcPr marL="9004" marR="9004" marT="9004"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9004" marR="9004" marT="9004"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9004" marR="9004" marT="9004" marB="0" anchor="ctr"/>
                </a:tc>
              </a:tr>
              <a:tr h="291980">
                <a:tc vMerge="1">
                  <a:txBody>
                    <a:bodyPr/>
                    <a:lstStyle/>
                    <a:p>
                      <a:pPr algn="just" fontAlgn="ctr"/>
                      <a:endParaRPr lang="it-IT" sz="1400" b="0" i="0" u="none" strike="noStrike" dirty="0">
                        <a:solidFill>
                          <a:srgbClr val="000000"/>
                        </a:solidFill>
                        <a:effectLst/>
                        <a:latin typeface="Times New Roman"/>
                      </a:endParaRPr>
                    </a:p>
                  </a:txBody>
                  <a:tcPr marL="9004" marR="9004" marT="9004"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9004" marR="9004" marT="9004"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9004" marR="9004" marT="9004" marB="0" anchor="ctr"/>
                </a:tc>
              </a:tr>
              <a:tr h="291980">
                <a:tc vMerge="1">
                  <a:txBody>
                    <a:bodyPr/>
                    <a:lstStyle/>
                    <a:p>
                      <a:pPr algn="just" fontAlgn="ctr"/>
                      <a:endParaRPr lang="it-IT" sz="1400" b="0" i="0" u="none" strike="noStrike" dirty="0">
                        <a:solidFill>
                          <a:srgbClr val="000000"/>
                        </a:solidFill>
                        <a:effectLst/>
                        <a:latin typeface="Times New Roman"/>
                      </a:endParaRPr>
                    </a:p>
                  </a:txBody>
                  <a:tcPr marL="9004" marR="9004" marT="9004"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9004" marR="9004" marT="9004"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9004" marR="9004" marT="9004" marB="0" anchor="ctr"/>
                </a:tc>
              </a:tr>
              <a:tr h="291980">
                <a:tc vMerge="1">
                  <a:txBody>
                    <a:bodyPr/>
                    <a:lstStyle/>
                    <a:p>
                      <a:pPr algn="just" fontAlgn="ctr"/>
                      <a:endParaRPr lang="it-IT" sz="1400" b="0" i="0" u="none" strike="noStrike" dirty="0">
                        <a:solidFill>
                          <a:srgbClr val="000000"/>
                        </a:solidFill>
                        <a:effectLst/>
                        <a:latin typeface="Times New Roman"/>
                      </a:endParaRPr>
                    </a:p>
                  </a:txBody>
                  <a:tcPr marL="9004" marR="9004" marT="9004"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9004" marR="9004" marT="9004"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9004" marR="9004" marT="9004" marB="0" anchor="ctr"/>
                </a:tc>
              </a:tr>
              <a:tr h="2077558">
                <a:tc vMerge="1">
                  <a:txBody>
                    <a:bodyPr/>
                    <a:lstStyle/>
                    <a:p>
                      <a:pPr algn="just" fontAlgn="ctr"/>
                      <a:endParaRPr lang="it-IT" sz="1400" b="0" i="0" u="none" strike="noStrike" dirty="0">
                        <a:solidFill>
                          <a:srgbClr val="000000"/>
                        </a:solidFill>
                        <a:effectLst/>
                        <a:latin typeface="Times New Roman"/>
                      </a:endParaRPr>
                    </a:p>
                  </a:txBody>
                  <a:tcPr marL="9004" marR="9004" marT="9004"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9004" marR="9004" marT="9004"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9004" marR="9004" marT="9004" marB="0" anchor="ctr"/>
                </a:tc>
              </a:tr>
              <a:tr h="291980">
                <a:tc>
                  <a:txBody>
                    <a:bodyPr/>
                    <a:lstStyle/>
                    <a:p>
                      <a:pPr algn="just" fontAlgn="ctr"/>
                      <a:r>
                        <a:rPr lang="it-IT" sz="1400" u="none" strike="noStrike">
                          <a:effectLst/>
                        </a:rPr>
                        <a:t> </a:t>
                      </a:r>
                      <a:endParaRPr lang="it-IT" sz="1400" b="0" i="1" u="none" strike="noStrike">
                        <a:solidFill>
                          <a:srgbClr val="000000"/>
                        </a:solidFill>
                        <a:effectLst/>
                        <a:latin typeface="Times New Roman"/>
                      </a:endParaRPr>
                    </a:p>
                  </a:txBody>
                  <a:tcPr marL="9004" marR="9004" marT="9004"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9004" marR="9004" marT="9004" marB="0" anchor="ctr"/>
                </a:tc>
                <a:tc>
                  <a:txBody>
                    <a:bodyPr/>
                    <a:lstStyle/>
                    <a:p>
                      <a:pPr algn="l" fontAlgn="ctr"/>
                      <a:r>
                        <a:rPr lang="it-IT" sz="1600" u="none" strike="noStrike" dirty="0">
                          <a:effectLst/>
                        </a:rPr>
                        <a:t> </a:t>
                      </a:r>
                      <a:endParaRPr lang="it-IT" sz="1600" b="0" i="0" u="none" strike="noStrike" dirty="0">
                        <a:solidFill>
                          <a:srgbClr val="000000"/>
                        </a:solidFill>
                        <a:effectLst/>
                        <a:latin typeface="Arial"/>
                      </a:endParaRPr>
                    </a:p>
                  </a:txBody>
                  <a:tcPr marL="9004" marR="9004" marT="9004" marB="0" anchor="ctr"/>
                </a:tc>
              </a:tr>
            </a:tbl>
          </a:graphicData>
        </a:graphic>
      </p:graphicFrame>
    </p:spTree>
    <p:extLst>
      <p:ext uri="{BB962C8B-B14F-4D97-AF65-F5344CB8AC3E}">
        <p14:creationId xmlns:p14="http://schemas.microsoft.com/office/powerpoint/2010/main" val="334569985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egnaposto contenuto 4"/>
          <p:cNvGraphicFramePr>
            <a:graphicFrameLocks noGrp="1"/>
          </p:cNvGraphicFramePr>
          <p:nvPr>
            <p:ph sz="quarter" idx="1"/>
            <p:extLst>
              <p:ext uri="{D42A27DB-BD31-4B8C-83A1-F6EECF244321}">
                <p14:modId xmlns:p14="http://schemas.microsoft.com/office/powerpoint/2010/main" val="2909339796"/>
              </p:ext>
            </p:extLst>
          </p:nvPr>
        </p:nvGraphicFramePr>
        <p:xfrm>
          <a:off x="827584" y="692696"/>
          <a:ext cx="7467600" cy="5754484"/>
        </p:xfrm>
        <a:graphic>
          <a:graphicData uri="http://schemas.openxmlformats.org/drawingml/2006/table">
            <a:tbl>
              <a:tblPr>
                <a:tableStyleId>{69CF1AB2-1976-4502-BF36-3FF5EA218861}</a:tableStyleId>
              </a:tblPr>
              <a:tblGrid>
                <a:gridCol w="4032448"/>
                <a:gridCol w="1584176"/>
                <a:gridCol w="1850976"/>
              </a:tblGrid>
              <a:tr h="274050">
                <a:tc rowSpan="9">
                  <a:txBody>
                    <a:bodyPr/>
                    <a:lstStyle/>
                    <a:p>
                      <a:pPr algn="just" fontAlgn="ctr"/>
                      <a:r>
                        <a:rPr lang="it-IT" sz="1300" u="none" strike="noStrike" dirty="0">
                          <a:effectLst/>
                        </a:rPr>
                        <a:t>E. Politiche operative</a:t>
                      </a:r>
                      <a:endParaRPr lang="it-IT" sz="1300" b="0" i="1" u="none" strike="noStrike" dirty="0">
                        <a:solidFill>
                          <a:srgbClr val="000000"/>
                        </a:solidFill>
                        <a:effectLst/>
                        <a:latin typeface="Times New Roman"/>
                      </a:endParaRPr>
                    </a:p>
                    <a:p>
                      <a:pPr algn="just" fontAlgn="ctr"/>
                      <a:r>
                        <a:rPr lang="it-IT" sz="1300" u="none" strike="noStrike" dirty="0">
                          <a:effectLst/>
                        </a:rPr>
                        <a:t>- Indicare se la società elabora un piano di produzione dei prodotti secondo un determinato calendario (per es.: lotti di produzione in funzione delle vendite)</a:t>
                      </a:r>
                      <a:endParaRPr lang="it-IT" sz="1300" b="0" i="0" u="none" strike="noStrike" dirty="0">
                        <a:solidFill>
                          <a:srgbClr val="000000"/>
                        </a:solidFill>
                        <a:effectLst/>
                        <a:latin typeface="Times New Roman"/>
                      </a:endParaRPr>
                    </a:p>
                    <a:p>
                      <a:pPr algn="just" fontAlgn="ctr"/>
                      <a:r>
                        <a:rPr lang="it-IT" sz="1300" u="none" strike="noStrike" dirty="0">
                          <a:effectLst/>
                        </a:rPr>
                        <a:t>- Indicare se il piano di produzione prevede le materie prime, i pezzi, ecc., che devono essere acquistati per raggiungere un livello ottimale di scorte</a:t>
                      </a:r>
                      <a:endParaRPr lang="it-IT" sz="1300" b="0" i="0" u="none" strike="noStrike" dirty="0">
                        <a:solidFill>
                          <a:srgbClr val="000000"/>
                        </a:solidFill>
                        <a:effectLst/>
                        <a:latin typeface="Times New Roman"/>
                      </a:endParaRPr>
                    </a:p>
                    <a:p>
                      <a:pPr algn="just" fontAlgn="ctr"/>
                      <a:r>
                        <a:rPr lang="it-IT" sz="1300" u="none" strike="noStrike" dirty="0">
                          <a:effectLst/>
                        </a:rPr>
                        <a:t>- Indicare se è fatto divieto ad amministratori, dirigenti e impiegati di avere un interesse finanziario in comune con gli </a:t>
                      </a:r>
                      <a:r>
                        <a:rPr lang="it-IT" sz="1300" u="none" strike="noStrike" dirty="0" err="1">
                          <a:effectLst/>
                        </a:rPr>
                        <a:t>Stakeholders</a:t>
                      </a:r>
                      <a:r>
                        <a:rPr lang="it-IT" sz="1300" u="none" strike="noStrike" dirty="0">
                          <a:effectLst/>
                        </a:rPr>
                        <a:t>.</a:t>
                      </a:r>
                      <a:endParaRPr lang="it-IT" sz="1300" b="0" i="0" u="none" strike="noStrike" dirty="0">
                        <a:solidFill>
                          <a:srgbClr val="000000"/>
                        </a:solidFill>
                        <a:effectLst/>
                        <a:latin typeface="Times New Roman"/>
                      </a:endParaRPr>
                    </a:p>
                    <a:p>
                      <a:pPr algn="just" fontAlgn="ctr"/>
                      <a:r>
                        <a:rPr lang="it-IT" sz="1300" u="none" strike="noStrike" dirty="0">
                          <a:effectLst/>
                        </a:rPr>
                        <a:t>- Indicare quali sono le politiche di acquisto (es.: la scelta dei fornitori viene convalidata da informazioni commerciali e approvata dai dirigenti)</a:t>
                      </a:r>
                      <a:endParaRPr lang="it-IT" sz="1300" b="0" i="0" u="none" strike="noStrike" dirty="0">
                        <a:solidFill>
                          <a:srgbClr val="000000"/>
                        </a:solidFill>
                        <a:effectLst/>
                        <a:latin typeface="Times New Roman"/>
                      </a:endParaRPr>
                    </a:p>
                    <a:p>
                      <a:pPr algn="just" fontAlgn="ctr"/>
                      <a:r>
                        <a:rPr lang="it-IT" sz="1300" u="none" strike="noStrike" dirty="0">
                          <a:effectLst/>
                        </a:rPr>
                        <a:t>- Indicare in che modo viene deciso il calendario di produzione (per es.: in base a livelli standard di produzione per operaio e per macchina, ecc.)</a:t>
                      </a:r>
                      <a:endParaRPr lang="it-IT" sz="1300" b="0" i="0" u="none" strike="noStrike" dirty="0">
                        <a:solidFill>
                          <a:srgbClr val="000000"/>
                        </a:solidFill>
                        <a:effectLst/>
                        <a:latin typeface="Times New Roman"/>
                      </a:endParaRPr>
                    </a:p>
                    <a:p>
                      <a:pPr algn="just" fontAlgn="ctr"/>
                      <a:r>
                        <a:rPr lang="it-IT" sz="1300" u="none" strike="noStrike" dirty="0">
                          <a:effectLst/>
                        </a:rPr>
                        <a:t>- Rilevare se viene attuata una politica di controllo sul livello delle scorte (per es.: fissazione di un livello minimo e massimo delle scorte, per tipo e categoria di materie acquistate e in produzione, fissazione di direttive relative alla rotazione delle scorte)</a:t>
                      </a:r>
                      <a:endParaRPr lang="it-IT" sz="1300" b="0" i="0" u="none" strike="noStrike" dirty="0">
                        <a:solidFill>
                          <a:srgbClr val="000000"/>
                        </a:solidFill>
                        <a:effectLst/>
                        <a:latin typeface="Times New Roman"/>
                      </a:endParaRPr>
                    </a:p>
                    <a:p>
                      <a:pPr algn="just" fontAlgn="ctr"/>
                      <a:r>
                        <a:rPr lang="it-IT" sz="1300" u="none" strike="noStrike" dirty="0">
                          <a:effectLst/>
                        </a:rPr>
                        <a:t>- Rilevare se viene controllata la politica di rotazione delle scorte (per es.: l'indice di rotazione reale è confrontato con le direttive fissate)</a:t>
                      </a:r>
                      <a:endParaRPr lang="it-IT" sz="1300" b="0" i="0" u="none" strike="noStrike" dirty="0">
                        <a:solidFill>
                          <a:srgbClr val="000000"/>
                        </a:solidFill>
                        <a:effectLst/>
                        <a:latin typeface="Times New Roman"/>
                      </a:endParaRPr>
                    </a:p>
                    <a:p>
                      <a:pPr algn="just" fontAlgn="ctr"/>
                      <a:r>
                        <a:rPr lang="it-IT" sz="1300" u="none" strike="noStrike" dirty="0">
                          <a:effectLst/>
                        </a:rPr>
                        <a:t>- Rilevare se le spese generali vengono imputate in base a un'analisi sistematica.</a:t>
                      </a:r>
                      <a:endParaRPr lang="it-IT" sz="1300" b="0" i="0" u="none" strike="noStrike" dirty="0">
                        <a:solidFill>
                          <a:srgbClr val="000000"/>
                        </a:solidFill>
                        <a:effectLst/>
                        <a:latin typeface="Times New Roman"/>
                      </a:endParaRPr>
                    </a:p>
                  </a:txBody>
                  <a:tcPr marL="9004" marR="9004" marT="9004" marB="0" anchor="ctr"/>
                </a:tc>
                <a:tc>
                  <a:txBody>
                    <a:bodyPr/>
                    <a:lstStyle/>
                    <a:p>
                      <a:pPr algn="l" fontAlgn="ctr"/>
                      <a:r>
                        <a:rPr lang="it-IT" sz="1000" u="none" strike="noStrike">
                          <a:effectLst/>
                        </a:rPr>
                        <a:t> </a:t>
                      </a:r>
                      <a:endParaRPr lang="it-IT" sz="1000" b="0" i="0" u="none" strike="noStrike">
                        <a:solidFill>
                          <a:srgbClr val="000000"/>
                        </a:solidFill>
                        <a:effectLst/>
                        <a:latin typeface="Arial"/>
                      </a:endParaRPr>
                    </a:p>
                  </a:txBody>
                  <a:tcPr marL="9004" marR="9004" marT="9004" marB="0" anchor="ctr"/>
                </a:tc>
                <a:tc>
                  <a:txBody>
                    <a:bodyPr/>
                    <a:lstStyle/>
                    <a:p>
                      <a:pPr algn="l" fontAlgn="ctr"/>
                      <a:r>
                        <a:rPr lang="it-IT" sz="1000" u="none" strike="noStrike">
                          <a:effectLst/>
                        </a:rPr>
                        <a:t> </a:t>
                      </a:r>
                      <a:endParaRPr lang="it-IT" sz="1000" b="0" i="0" u="none" strike="noStrike">
                        <a:solidFill>
                          <a:srgbClr val="000000"/>
                        </a:solidFill>
                        <a:effectLst/>
                        <a:latin typeface="Arial"/>
                      </a:endParaRPr>
                    </a:p>
                  </a:txBody>
                  <a:tcPr marL="9004" marR="9004" marT="9004" marB="0" anchor="ctr"/>
                </a:tc>
              </a:tr>
              <a:tr h="698825">
                <a:tc vMerge="1">
                  <a:txBody>
                    <a:bodyPr/>
                    <a:lstStyle/>
                    <a:p>
                      <a:pPr algn="just" fontAlgn="ctr"/>
                      <a:endParaRPr lang="it-IT" sz="900" b="0" i="0" u="none" strike="noStrike" dirty="0">
                        <a:solidFill>
                          <a:srgbClr val="000000"/>
                        </a:solidFill>
                        <a:effectLst/>
                        <a:latin typeface="Times New Roman"/>
                      </a:endParaRPr>
                    </a:p>
                  </a:txBody>
                  <a:tcPr marL="9004" marR="9004" marT="9004" marB="0" anchor="ctr"/>
                </a:tc>
                <a:tc>
                  <a:txBody>
                    <a:bodyPr/>
                    <a:lstStyle/>
                    <a:p>
                      <a:pPr algn="l" fontAlgn="ctr"/>
                      <a:r>
                        <a:rPr lang="it-IT" sz="1000" u="none" strike="noStrike">
                          <a:effectLst/>
                        </a:rPr>
                        <a:t> </a:t>
                      </a:r>
                      <a:endParaRPr lang="it-IT" sz="1000" b="0" i="0" u="none" strike="noStrike">
                        <a:solidFill>
                          <a:srgbClr val="000000"/>
                        </a:solidFill>
                        <a:effectLst/>
                        <a:latin typeface="Arial"/>
                      </a:endParaRPr>
                    </a:p>
                  </a:txBody>
                  <a:tcPr marL="9004" marR="9004" marT="9004" marB="0" anchor="ctr"/>
                </a:tc>
                <a:tc>
                  <a:txBody>
                    <a:bodyPr/>
                    <a:lstStyle/>
                    <a:p>
                      <a:pPr algn="l" fontAlgn="ctr"/>
                      <a:r>
                        <a:rPr lang="it-IT" sz="1000" u="none" strike="noStrike">
                          <a:effectLst/>
                        </a:rPr>
                        <a:t> </a:t>
                      </a:r>
                      <a:endParaRPr lang="it-IT" sz="1000" b="0" i="0" u="none" strike="noStrike">
                        <a:solidFill>
                          <a:srgbClr val="000000"/>
                        </a:solidFill>
                        <a:effectLst/>
                        <a:latin typeface="Arial"/>
                      </a:endParaRPr>
                    </a:p>
                  </a:txBody>
                  <a:tcPr marL="9004" marR="9004" marT="9004" marB="0" anchor="ctr"/>
                </a:tc>
              </a:tr>
              <a:tr h="465885">
                <a:tc vMerge="1">
                  <a:txBody>
                    <a:bodyPr/>
                    <a:lstStyle/>
                    <a:p>
                      <a:pPr algn="just" fontAlgn="ctr"/>
                      <a:endParaRPr lang="it-IT" sz="900" b="0" i="0" u="none" strike="noStrike" dirty="0">
                        <a:solidFill>
                          <a:srgbClr val="000000"/>
                        </a:solidFill>
                        <a:effectLst/>
                        <a:latin typeface="Times New Roman"/>
                      </a:endParaRPr>
                    </a:p>
                  </a:txBody>
                  <a:tcPr marL="9004" marR="9004" marT="9004" marB="0" anchor="ctr"/>
                </a:tc>
                <a:tc>
                  <a:txBody>
                    <a:bodyPr/>
                    <a:lstStyle/>
                    <a:p>
                      <a:pPr algn="l" fontAlgn="ctr"/>
                      <a:r>
                        <a:rPr lang="it-IT" sz="1000" u="none" strike="noStrike">
                          <a:effectLst/>
                        </a:rPr>
                        <a:t> </a:t>
                      </a:r>
                      <a:endParaRPr lang="it-IT" sz="1000" b="0" i="0" u="none" strike="noStrike">
                        <a:solidFill>
                          <a:srgbClr val="000000"/>
                        </a:solidFill>
                        <a:effectLst/>
                        <a:latin typeface="Arial"/>
                      </a:endParaRPr>
                    </a:p>
                  </a:txBody>
                  <a:tcPr marL="9004" marR="9004" marT="9004" marB="0" anchor="ctr"/>
                </a:tc>
                <a:tc>
                  <a:txBody>
                    <a:bodyPr/>
                    <a:lstStyle/>
                    <a:p>
                      <a:pPr algn="l" fontAlgn="ctr"/>
                      <a:r>
                        <a:rPr lang="it-IT" sz="1000" u="none" strike="noStrike">
                          <a:effectLst/>
                        </a:rPr>
                        <a:t> </a:t>
                      </a:r>
                      <a:endParaRPr lang="it-IT" sz="1000" b="0" i="0" u="none" strike="noStrike">
                        <a:solidFill>
                          <a:srgbClr val="000000"/>
                        </a:solidFill>
                        <a:effectLst/>
                        <a:latin typeface="Arial"/>
                      </a:endParaRPr>
                    </a:p>
                  </a:txBody>
                  <a:tcPr marL="9004" marR="9004" marT="9004" marB="0" anchor="ctr"/>
                </a:tc>
              </a:tr>
              <a:tr h="465885">
                <a:tc vMerge="1">
                  <a:txBody>
                    <a:bodyPr/>
                    <a:lstStyle/>
                    <a:p>
                      <a:pPr algn="just" fontAlgn="ctr"/>
                      <a:endParaRPr lang="it-IT" sz="900" b="0" i="0" u="none" strike="noStrike" dirty="0">
                        <a:solidFill>
                          <a:srgbClr val="000000"/>
                        </a:solidFill>
                        <a:effectLst/>
                        <a:latin typeface="Times New Roman"/>
                      </a:endParaRPr>
                    </a:p>
                  </a:txBody>
                  <a:tcPr marL="9004" marR="9004" marT="9004" marB="0" anchor="ctr"/>
                </a:tc>
                <a:tc>
                  <a:txBody>
                    <a:bodyPr/>
                    <a:lstStyle/>
                    <a:p>
                      <a:pPr algn="l" fontAlgn="ctr"/>
                      <a:r>
                        <a:rPr lang="it-IT" sz="1000" u="none" strike="noStrike">
                          <a:effectLst/>
                        </a:rPr>
                        <a:t> </a:t>
                      </a:r>
                      <a:endParaRPr lang="it-IT" sz="1000" b="0" i="0" u="none" strike="noStrike">
                        <a:solidFill>
                          <a:srgbClr val="000000"/>
                        </a:solidFill>
                        <a:effectLst/>
                        <a:latin typeface="Arial"/>
                      </a:endParaRPr>
                    </a:p>
                  </a:txBody>
                  <a:tcPr marL="9004" marR="9004" marT="9004" marB="0" anchor="ctr"/>
                </a:tc>
                <a:tc>
                  <a:txBody>
                    <a:bodyPr/>
                    <a:lstStyle/>
                    <a:p>
                      <a:pPr algn="l" fontAlgn="ctr"/>
                      <a:r>
                        <a:rPr lang="it-IT" sz="1000" u="none" strike="noStrike">
                          <a:effectLst/>
                        </a:rPr>
                        <a:t> </a:t>
                      </a:r>
                      <a:endParaRPr lang="it-IT" sz="1000" b="0" i="0" u="none" strike="noStrike">
                        <a:solidFill>
                          <a:srgbClr val="000000"/>
                        </a:solidFill>
                        <a:effectLst/>
                        <a:latin typeface="Arial"/>
                      </a:endParaRPr>
                    </a:p>
                  </a:txBody>
                  <a:tcPr marL="9004" marR="9004" marT="9004" marB="0" anchor="ctr"/>
                </a:tc>
              </a:tr>
              <a:tr h="465885">
                <a:tc vMerge="1">
                  <a:txBody>
                    <a:bodyPr/>
                    <a:lstStyle/>
                    <a:p>
                      <a:pPr algn="just" fontAlgn="ctr"/>
                      <a:endParaRPr lang="it-IT" sz="900" b="0" i="0" u="none" strike="noStrike" dirty="0">
                        <a:solidFill>
                          <a:srgbClr val="000000"/>
                        </a:solidFill>
                        <a:effectLst/>
                        <a:latin typeface="Times New Roman"/>
                      </a:endParaRPr>
                    </a:p>
                  </a:txBody>
                  <a:tcPr marL="9004" marR="9004" marT="9004" marB="0" anchor="ctr"/>
                </a:tc>
                <a:tc>
                  <a:txBody>
                    <a:bodyPr/>
                    <a:lstStyle/>
                    <a:p>
                      <a:pPr algn="l" fontAlgn="ctr"/>
                      <a:r>
                        <a:rPr lang="it-IT" sz="1000" u="none" strike="noStrike">
                          <a:effectLst/>
                        </a:rPr>
                        <a:t> </a:t>
                      </a:r>
                      <a:endParaRPr lang="it-IT" sz="1000" b="0" i="0" u="none" strike="noStrike">
                        <a:solidFill>
                          <a:srgbClr val="000000"/>
                        </a:solidFill>
                        <a:effectLst/>
                        <a:latin typeface="Arial"/>
                      </a:endParaRPr>
                    </a:p>
                  </a:txBody>
                  <a:tcPr marL="9004" marR="9004" marT="9004" marB="0" anchor="ctr"/>
                </a:tc>
                <a:tc>
                  <a:txBody>
                    <a:bodyPr/>
                    <a:lstStyle/>
                    <a:p>
                      <a:pPr algn="l" fontAlgn="ctr"/>
                      <a:r>
                        <a:rPr lang="it-IT" sz="1000" u="none" strike="noStrike">
                          <a:effectLst/>
                        </a:rPr>
                        <a:t> </a:t>
                      </a:r>
                      <a:endParaRPr lang="it-IT" sz="1000" b="0" i="0" u="none" strike="noStrike">
                        <a:solidFill>
                          <a:srgbClr val="000000"/>
                        </a:solidFill>
                        <a:effectLst/>
                        <a:latin typeface="Arial"/>
                      </a:endParaRPr>
                    </a:p>
                  </a:txBody>
                  <a:tcPr marL="9004" marR="9004" marT="9004" marB="0" anchor="ctr"/>
                </a:tc>
              </a:tr>
              <a:tr h="465885">
                <a:tc vMerge="1">
                  <a:txBody>
                    <a:bodyPr/>
                    <a:lstStyle/>
                    <a:p>
                      <a:pPr algn="just" fontAlgn="ctr"/>
                      <a:endParaRPr lang="it-IT" sz="900" b="0" i="0" u="none" strike="noStrike" dirty="0">
                        <a:solidFill>
                          <a:srgbClr val="000000"/>
                        </a:solidFill>
                        <a:effectLst/>
                        <a:latin typeface="Times New Roman"/>
                      </a:endParaRPr>
                    </a:p>
                  </a:txBody>
                  <a:tcPr marL="9004" marR="9004" marT="9004" marB="0" anchor="ctr"/>
                </a:tc>
                <a:tc>
                  <a:txBody>
                    <a:bodyPr/>
                    <a:lstStyle/>
                    <a:p>
                      <a:pPr algn="l" fontAlgn="ctr"/>
                      <a:r>
                        <a:rPr lang="it-IT" sz="1000" u="none" strike="noStrike">
                          <a:effectLst/>
                        </a:rPr>
                        <a:t> </a:t>
                      </a:r>
                      <a:endParaRPr lang="it-IT" sz="1000" b="0" i="0" u="none" strike="noStrike">
                        <a:solidFill>
                          <a:srgbClr val="000000"/>
                        </a:solidFill>
                        <a:effectLst/>
                        <a:latin typeface="Arial"/>
                      </a:endParaRPr>
                    </a:p>
                  </a:txBody>
                  <a:tcPr marL="9004" marR="9004" marT="9004" marB="0" anchor="ctr"/>
                </a:tc>
                <a:tc>
                  <a:txBody>
                    <a:bodyPr/>
                    <a:lstStyle/>
                    <a:p>
                      <a:pPr algn="l" fontAlgn="ctr"/>
                      <a:r>
                        <a:rPr lang="it-IT" sz="1000" u="none" strike="noStrike">
                          <a:effectLst/>
                        </a:rPr>
                        <a:t> </a:t>
                      </a:r>
                      <a:endParaRPr lang="it-IT" sz="1000" b="0" i="0" u="none" strike="noStrike">
                        <a:solidFill>
                          <a:srgbClr val="000000"/>
                        </a:solidFill>
                        <a:effectLst/>
                        <a:latin typeface="Arial"/>
                      </a:endParaRPr>
                    </a:p>
                  </a:txBody>
                  <a:tcPr marL="9004" marR="9004" marT="9004" marB="0" anchor="ctr"/>
                </a:tc>
              </a:tr>
              <a:tr h="931768">
                <a:tc vMerge="1">
                  <a:txBody>
                    <a:bodyPr/>
                    <a:lstStyle/>
                    <a:p>
                      <a:pPr algn="just" fontAlgn="ctr"/>
                      <a:endParaRPr lang="it-IT" sz="900" b="0" i="0" u="none" strike="noStrike" dirty="0">
                        <a:solidFill>
                          <a:srgbClr val="000000"/>
                        </a:solidFill>
                        <a:effectLst/>
                        <a:latin typeface="Times New Roman"/>
                      </a:endParaRPr>
                    </a:p>
                  </a:txBody>
                  <a:tcPr marL="9004" marR="9004" marT="9004" marB="0" anchor="ctr"/>
                </a:tc>
                <a:tc>
                  <a:txBody>
                    <a:bodyPr/>
                    <a:lstStyle/>
                    <a:p>
                      <a:pPr algn="l" fontAlgn="ctr"/>
                      <a:r>
                        <a:rPr lang="it-IT" sz="1000" u="none" strike="noStrike">
                          <a:effectLst/>
                        </a:rPr>
                        <a:t> </a:t>
                      </a:r>
                      <a:endParaRPr lang="it-IT" sz="1000" b="0" i="0" u="none" strike="noStrike">
                        <a:solidFill>
                          <a:srgbClr val="000000"/>
                        </a:solidFill>
                        <a:effectLst/>
                        <a:latin typeface="Arial"/>
                      </a:endParaRPr>
                    </a:p>
                  </a:txBody>
                  <a:tcPr marL="9004" marR="9004" marT="9004" marB="0" anchor="ctr"/>
                </a:tc>
                <a:tc>
                  <a:txBody>
                    <a:bodyPr/>
                    <a:lstStyle/>
                    <a:p>
                      <a:pPr algn="l" fontAlgn="ctr"/>
                      <a:r>
                        <a:rPr lang="it-IT" sz="1000" u="none" strike="noStrike">
                          <a:effectLst/>
                        </a:rPr>
                        <a:t> </a:t>
                      </a:r>
                      <a:endParaRPr lang="it-IT" sz="1000" b="0" i="0" u="none" strike="noStrike">
                        <a:solidFill>
                          <a:srgbClr val="000000"/>
                        </a:solidFill>
                        <a:effectLst/>
                        <a:latin typeface="Arial"/>
                      </a:endParaRPr>
                    </a:p>
                  </a:txBody>
                  <a:tcPr marL="9004" marR="9004" marT="9004" marB="0" anchor="ctr"/>
                </a:tc>
              </a:tr>
              <a:tr h="465885">
                <a:tc vMerge="1">
                  <a:txBody>
                    <a:bodyPr/>
                    <a:lstStyle/>
                    <a:p>
                      <a:pPr algn="just" fontAlgn="ctr"/>
                      <a:endParaRPr lang="it-IT" sz="900" b="0" i="0" u="none" strike="noStrike" dirty="0">
                        <a:solidFill>
                          <a:srgbClr val="000000"/>
                        </a:solidFill>
                        <a:effectLst/>
                        <a:latin typeface="Times New Roman"/>
                      </a:endParaRPr>
                    </a:p>
                  </a:txBody>
                  <a:tcPr marL="9004" marR="9004" marT="9004" marB="0" anchor="ctr"/>
                </a:tc>
                <a:tc>
                  <a:txBody>
                    <a:bodyPr/>
                    <a:lstStyle/>
                    <a:p>
                      <a:pPr algn="l" fontAlgn="ctr"/>
                      <a:r>
                        <a:rPr lang="it-IT" sz="1000" u="none" strike="noStrike">
                          <a:effectLst/>
                        </a:rPr>
                        <a:t> </a:t>
                      </a:r>
                      <a:endParaRPr lang="it-IT" sz="1000" b="0" i="0" u="none" strike="noStrike">
                        <a:solidFill>
                          <a:srgbClr val="000000"/>
                        </a:solidFill>
                        <a:effectLst/>
                        <a:latin typeface="Arial"/>
                      </a:endParaRPr>
                    </a:p>
                  </a:txBody>
                  <a:tcPr marL="9004" marR="9004" marT="9004" marB="0" anchor="ctr"/>
                </a:tc>
                <a:tc>
                  <a:txBody>
                    <a:bodyPr/>
                    <a:lstStyle/>
                    <a:p>
                      <a:pPr algn="l" fontAlgn="ctr"/>
                      <a:r>
                        <a:rPr lang="it-IT" sz="1000" u="none" strike="noStrike">
                          <a:effectLst/>
                        </a:rPr>
                        <a:t> </a:t>
                      </a:r>
                      <a:endParaRPr lang="it-IT" sz="1000" b="0" i="0" u="none" strike="noStrike">
                        <a:solidFill>
                          <a:srgbClr val="000000"/>
                        </a:solidFill>
                        <a:effectLst/>
                        <a:latin typeface="Arial"/>
                      </a:endParaRPr>
                    </a:p>
                  </a:txBody>
                  <a:tcPr marL="9004" marR="9004" marT="9004" marB="0" anchor="ctr"/>
                </a:tc>
              </a:tr>
              <a:tr h="878501">
                <a:tc vMerge="1">
                  <a:txBody>
                    <a:bodyPr/>
                    <a:lstStyle/>
                    <a:p>
                      <a:pPr algn="just" fontAlgn="ctr"/>
                      <a:endParaRPr lang="it-IT" sz="900" b="0" i="0" u="none" strike="noStrike" dirty="0">
                        <a:solidFill>
                          <a:srgbClr val="000000"/>
                        </a:solidFill>
                        <a:effectLst/>
                        <a:latin typeface="Times New Roman"/>
                      </a:endParaRPr>
                    </a:p>
                  </a:txBody>
                  <a:tcPr marL="9004" marR="9004" marT="9004" marB="0" anchor="ctr"/>
                </a:tc>
                <a:tc>
                  <a:txBody>
                    <a:bodyPr/>
                    <a:lstStyle/>
                    <a:p>
                      <a:pPr algn="l" fontAlgn="ctr"/>
                      <a:r>
                        <a:rPr lang="it-IT" sz="1000" u="none" strike="noStrike">
                          <a:effectLst/>
                        </a:rPr>
                        <a:t> </a:t>
                      </a:r>
                      <a:endParaRPr lang="it-IT" sz="1000" b="0" i="0" u="none" strike="noStrike">
                        <a:solidFill>
                          <a:srgbClr val="000000"/>
                        </a:solidFill>
                        <a:effectLst/>
                        <a:latin typeface="Arial"/>
                      </a:endParaRPr>
                    </a:p>
                  </a:txBody>
                  <a:tcPr marL="9004" marR="9004" marT="9004" marB="0" anchor="ctr"/>
                </a:tc>
                <a:tc>
                  <a:txBody>
                    <a:bodyPr/>
                    <a:lstStyle/>
                    <a:p>
                      <a:pPr algn="l" fontAlgn="ctr"/>
                      <a:r>
                        <a:rPr lang="it-IT" sz="1000" u="none" strike="noStrike" dirty="0">
                          <a:effectLst/>
                        </a:rPr>
                        <a:t> </a:t>
                      </a:r>
                      <a:endParaRPr lang="it-IT" sz="1000" b="0" i="0" u="none" strike="noStrike" dirty="0">
                        <a:solidFill>
                          <a:srgbClr val="000000"/>
                        </a:solidFill>
                        <a:effectLst/>
                        <a:latin typeface="Arial"/>
                      </a:endParaRPr>
                    </a:p>
                  </a:txBody>
                  <a:tcPr marL="9004" marR="9004" marT="9004" marB="0" anchor="ctr"/>
                </a:tc>
              </a:tr>
            </a:tbl>
          </a:graphicData>
        </a:graphic>
      </p:graphicFrame>
      <p:sp>
        <p:nvSpPr>
          <p:cNvPr id="4" name="Segnaposto numero diapositiva 3"/>
          <p:cNvSpPr>
            <a:spLocks noGrp="1"/>
          </p:cNvSpPr>
          <p:nvPr>
            <p:ph type="sldNum" sz="quarter" idx="15"/>
          </p:nvPr>
        </p:nvSpPr>
        <p:spPr/>
        <p:txBody>
          <a:bodyPr/>
          <a:lstStyle/>
          <a:p>
            <a:fld id="{F6848207-CE41-43A6-9076-047AFBCD0A8D}" type="slidenum">
              <a:rPr lang="it-IT" smtClean="0"/>
              <a:pPr/>
              <a:t>83</a:t>
            </a:fld>
            <a:endParaRPr lang="it-IT"/>
          </a:p>
        </p:txBody>
      </p:sp>
    </p:spTree>
    <p:extLst>
      <p:ext uri="{BB962C8B-B14F-4D97-AF65-F5344CB8AC3E}">
        <p14:creationId xmlns:p14="http://schemas.microsoft.com/office/powerpoint/2010/main" val="100598542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egnaposto contenuto 4"/>
          <p:cNvGraphicFramePr>
            <a:graphicFrameLocks noGrp="1"/>
          </p:cNvGraphicFramePr>
          <p:nvPr>
            <p:ph sz="quarter" idx="1"/>
            <p:extLst>
              <p:ext uri="{D42A27DB-BD31-4B8C-83A1-F6EECF244321}">
                <p14:modId xmlns:p14="http://schemas.microsoft.com/office/powerpoint/2010/main" val="3273959067"/>
              </p:ext>
            </p:extLst>
          </p:nvPr>
        </p:nvGraphicFramePr>
        <p:xfrm>
          <a:off x="755576" y="908720"/>
          <a:ext cx="7467600" cy="4885804"/>
        </p:xfrm>
        <a:graphic>
          <a:graphicData uri="http://schemas.openxmlformats.org/drawingml/2006/table">
            <a:tbl>
              <a:tblPr>
                <a:tableStyleId>{69CF1AB2-1976-4502-BF36-3FF5EA218861}</a:tableStyleId>
              </a:tblPr>
              <a:tblGrid>
                <a:gridCol w="3661765"/>
                <a:gridCol w="1524735"/>
                <a:gridCol w="2281100"/>
              </a:tblGrid>
              <a:tr h="180087">
                <a:tc rowSpan="10">
                  <a:txBody>
                    <a:bodyPr/>
                    <a:lstStyle/>
                    <a:p>
                      <a:pPr algn="just" fontAlgn="ctr"/>
                      <a:r>
                        <a:rPr lang="it-IT" sz="1600" u="none" strike="noStrike" dirty="0">
                          <a:effectLst/>
                        </a:rPr>
                        <a:t>F. Esperienza della società</a:t>
                      </a:r>
                      <a:endParaRPr lang="it-IT" sz="1600" b="0" i="1" u="none" strike="noStrike" dirty="0">
                        <a:solidFill>
                          <a:srgbClr val="000000"/>
                        </a:solidFill>
                        <a:effectLst/>
                        <a:latin typeface="Times New Roman"/>
                      </a:endParaRPr>
                    </a:p>
                    <a:p>
                      <a:pPr algn="just" fontAlgn="ctr"/>
                      <a:r>
                        <a:rPr lang="it-IT" sz="1600" u="none" strike="noStrike" dirty="0">
                          <a:effectLst/>
                        </a:rPr>
                        <a:t>- Quali sono gli andamenti dei costi delle materie prime, della manodopera e delle spese generali di fabbricazione?</a:t>
                      </a:r>
                      <a:endParaRPr lang="it-IT" sz="1600" b="0" i="0" u="none" strike="noStrike" dirty="0">
                        <a:solidFill>
                          <a:srgbClr val="000000"/>
                        </a:solidFill>
                        <a:effectLst/>
                        <a:latin typeface="Times New Roman"/>
                      </a:endParaRPr>
                    </a:p>
                    <a:p>
                      <a:pPr algn="just" fontAlgn="ctr"/>
                      <a:r>
                        <a:rPr lang="it-IT" sz="1600" u="none" strike="noStrike" dirty="0">
                          <a:effectLst/>
                        </a:rPr>
                        <a:t>- Qual è approssimativamente la dimensione dello stabilimento in relazione alla capacità produttiva?</a:t>
                      </a:r>
                      <a:endParaRPr lang="it-IT" sz="1600" b="0" i="0" u="none" strike="noStrike" dirty="0">
                        <a:solidFill>
                          <a:srgbClr val="000000"/>
                        </a:solidFill>
                        <a:effectLst/>
                        <a:latin typeface="Times New Roman"/>
                      </a:endParaRPr>
                    </a:p>
                    <a:p>
                      <a:pPr algn="just" fontAlgn="ctr"/>
                      <a:r>
                        <a:rPr lang="it-IT" sz="1600" u="none" strike="noStrike" dirty="0">
                          <a:effectLst/>
                        </a:rPr>
                        <a:t>- Qual è la rotazione delle scorte?</a:t>
                      </a:r>
                      <a:endParaRPr lang="it-IT" sz="1600" b="0" i="0" u="none" strike="noStrike" dirty="0">
                        <a:solidFill>
                          <a:srgbClr val="000000"/>
                        </a:solidFill>
                        <a:effectLst/>
                        <a:latin typeface="Times New Roman"/>
                      </a:endParaRPr>
                    </a:p>
                    <a:p>
                      <a:pPr algn="just" fontAlgn="ctr"/>
                      <a:r>
                        <a:rPr lang="it-IT" sz="1600" u="none" strike="noStrike" dirty="0">
                          <a:effectLst/>
                        </a:rPr>
                        <a:t>- Quali sono i tempi medi di consegna per gli ordini?</a:t>
                      </a:r>
                      <a:endParaRPr lang="it-IT" sz="1600" b="0" i="0" u="none" strike="noStrike" dirty="0">
                        <a:solidFill>
                          <a:srgbClr val="000000"/>
                        </a:solidFill>
                        <a:effectLst/>
                        <a:latin typeface="Times New Roman"/>
                      </a:endParaRPr>
                    </a:p>
                    <a:p>
                      <a:pPr algn="just" fontAlgn="ctr"/>
                      <a:r>
                        <a:rPr lang="it-IT" sz="1600" u="none" strike="noStrike" dirty="0">
                          <a:effectLst/>
                        </a:rPr>
                        <a:t>- Qual è l'esperienza della società circa la rotazione del personale?</a:t>
                      </a:r>
                      <a:endParaRPr lang="it-IT" sz="1600" b="0" i="0" u="none" strike="noStrike" dirty="0">
                        <a:solidFill>
                          <a:srgbClr val="000000"/>
                        </a:solidFill>
                        <a:effectLst/>
                        <a:latin typeface="Times New Roman"/>
                      </a:endParaRPr>
                    </a:p>
                    <a:p>
                      <a:pPr algn="just" fontAlgn="ctr"/>
                      <a:r>
                        <a:rPr lang="it-IT" sz="1600" u="none" strike="noStrike" dirty="0">
                          <a:effectLst/>
                        </a:rPr>
                        <a:t>- Qual è la frequenza con la quale le materie prime essenziali non sono disponibili? </a:t>
                      </a:r>
                      <a:endParaRPr lang="it-IT" sz="1600" b="0" i="0" u="none" strike="noStrike" dirty="0">
                        <a:solidFill>
                          <a:srgbClr val="000000"/>
                        </a:solidFill>
                        <a:effectLst/>
                        <a:latin typeface="Times New Roman"/>
                      </a:endParaRPr>
                    </a:p>
                    <a:p>
                      <a:pPr algn="just" fontAlgn="ctr"/>
                      <a:r>
                        <a:rPr lang="it-IT" sz="1600" u="none" strike="noStrike" dirty="0">
                          <a:effectLst/>
                        </a:rPr>
                        <a:t> </a:t>
                      </a:r>
                      <a:endParaRPr lang="it-IT" sz="1600" b="0" i="0" u="none" strike="noStrike" dirty="0">
                        <a:solidFill>
                          <a:srgbClr val="000000"/>
                        </a:solidFill>
                        <a:effectLst/>
                        <a:latin typeface="Times New Roman"/>
                      </a:endParaRPr>
                    </a:p>
                    <a:p>
                      <a:pPr algn="just" fontAlgn="ctr"/>
                      <a:r>
                        <a:rPr lang="it-IT" sz="1600" u="none" strike="noStrike" dirty="0">
                          <a:effectLst/>
                        </a:rPr>
                        <a:t>G. Il reperimento di materie prime per la produzione è connesso a problemi energetici?</a:t>
                      </a:r>
                      <a:endParaRPr lang="it-IT" sz="1600" b="0" i="1" u="none" strike="noStrike" dirty="0">
                        <a:solidFill>
                          <a:srgbClr val="000000"/>
                        </a:solidFill>
                        <a:effectLst/>
                        <a:latin typeface="Times New Roman"/>
                      </a:endParaRPr>
                    </a:p>
                    <a:p>
                      <a:pPr algn="just" fontAlgn="ctr"/>
                      <a:r>
                        <a:rPr lang="it-IT" sz="1600" u="none" strike="noStrike" dirty="0">
                          <a:effectLst/>
                        </a:rPr>
                        <a:t> </a:t>
                      </a:r>
                      <a:endParaRPr lang="it-IT" sz="1600" b="0" i="1" u="none" strike="noStrike" dirty="0">
                        <a:solidFill>
                          <a:srgbClr val="000000"/>
                        </a:solidFill>
                        <a:effectLst/>
                        <a:latin typeface="Times New Roman"/>
                      </a:endParaRPr>
                    </a:p>
                  </a:txBody>
                  <a:tcPr marL="9004" marR="9004" marT="9004" marB="0" anchor="ctr"/>
                </a:tc>
                <a:tc>
                  <a:txBody>
                    <a:bodyPr/>
                    <a:lstStyle/>
                    <a:p>
                      <a:pPr algn="l" fontAlgn="ctr"/>
                      <a:r>
                        <a:rPr lang="it-IT" sz="1800" u="none" strike="noStrike">
                          <a:effectLst/>
                        </a:rPr>
                        <a:t> </a:t>
                      </a:r>
                      <a:endParaRPr lang="it-IT" sz="1800" b="0" i="0" u="none" strike="noStrike">
                        <a:solidFill>
                          <a:srgbClr val="000000"/>
                        </a:solidFill>
                        <a:effectLst/>
                        <a:latin typeface="Arial"/>
                      </a:endParaRPr>
                    </a:p>
                  </a:txBody>
                  <a:tcPr marL="9004" marR="9004" marT="9004" marB="0" anchor="ctr"/>
                </a:tc>
                <a:tc>
                  <a:txBody>
                    <a:bodyPr/>
                    <a:lstStyle/>
                    <a:p>
                      <a:pPr algn="l" fontAlgn="ctr"/>
                      <a:r>
                        <a:rPr lang="it-IT" sz="1800" u="none" strike="noStrike">
                          <a:effectLst/>
                        </a:rPr>
                        <a:t> </a:t>
                      </a:r>
                      <a:endParaRPr lang="it-IT" sz="1800" b="0" i="0" u="none" strike="noStrike">
                        <a:solidFill>
                          <a:srgbClr val="000000"/>
                        </a:solidFill>
                        <a:effectLst/>
                        <a:latin typeface="Arial"/>
                      </a:endParaRPr>
                    </a:p>
                  </a:txBody>
                  <a:tcPr marL="9004" marR="9004" marT="9004" marB="0" anchor="ctr"/>
                </a:tc>
              </a:tr>
              <a:tr h="306148">
                <a:tc vMerge="1">
                  <a:txBody>
                    <a:bodyPr/>
                    <a:lstStyle/>
                    <a:p>
                      <a:pPr algn="just" fontAlgn="ctr"/>
                      <a:endParaRPr lang="it-IT" sz="900" b="0" i="0" u="none" strike="noStrike" dirty="0">
                        <a:solidFill>
                          <a:srgbClr val="000000"/>
                        </a:solidFill>
                        <a:effectLst/>
                        <a:latin typeface="Times New Roman"/>
                      </a:endParaRPr>
                    </a:p>
                  </a:txBody>
                  <a:tcPr marL="9004" marR="9004" marT="9004" marB="0" anchor="ctr"/>
                </a:tc>
                <a:tc>
                  <a:txBody>
                    <a:bodyPr/>
                    <a:lstStyle/>
                    <a:p>
                      <a:pPr algn="l" fontAlgn="ctr"/>
                      <a:r>
                        <a:rPr lang="it-IT" sz="1800" u="none" strike="noStrike">
                          <a:effectLst/>
                        </a:rPr>
                        <a:t> </a:t>
                      </a:r>
                      <a:endParaRPr lang="it-IT" sz="1800" b="0" i="0" u="none" strike="noStrike">
                        <a:solidFill>
                          <a:srgbClr val="000000"/>
                        </a:solidFill>
                        <a:effectLst/>
                        <a:latin typeface="Arial"/>
                      </a:endParaRPr>
                    </a:p>
                  </a:txBody>
                  <a:tcPr marL="9004" marR="9004" marT="9004" marB="0" anchor="ctr"/>
                </a:tc>
                <a:tc>
                  <a:txBody>
                    <a:bodyPr/>
                    <a:lstStyle/>
                    <a:p>
                      <a:pPr algn="l" fontAlgn="ctr"/>
                      <a:r>
                        <a:rPr lang="it-IT" sz="1800" u="none" strike="noStrike">
                          <a:effectLst/>
                        </a:rPr>
                        <a:t> </a:t>
                      </a:r>
                      <a:endParaRPr lang="it-IT" sz="1800" b="0" i="0" u="none" strike="noStrike">
                        <a:solidFill>
                          <a:srgbClr val="000000"/>
                        </a:solidFill>
                        <a:effectLst/>
                        <a:latin typeface="Arial"/>
                      </a:endParaRPr>
                    </a:p>
                  </a:txBody>
                  <a:tcPr marL="9004" marR="9004" marT="9004" marB="0" anchor="ctr"/>
                </a:tc>
              </a:tr>
              <a:tr h="306148">
                <a:tc vMerge="1">
                  <a:txBody>
                    <a:bodyPr/>
                    <a:lstStyle/>
                    <a:p>
                      <a:pPr algn="just" fontAlgn="ctr"/>
                      <a:endParaRPr lang="it-IT" sz="900" b="0" i="0" u="none" strike="noStrike" dirty="0">
                        <a:solidFill>
                          <a:srgbClr val="000000"/>
                        </a:solidFill>
                        <a:effectLst/>
                        <a:latin typeface="Times New Roman"/>
                      </a:endParaRPr>
                    </a:p>
                  </a:txBody>
                  <a:tcPr marL="9004" marR="9004" marT="9004" marB="0" anchor="ctr"/>
                </a:tc>
                <a:tc>
                  <a:txBody>
                    <a:bodyPr/>
                    <a:lstStyle/>
                    <a:p>
                      <a:pPr algn="l" fontAlgn="ctr"/>
                      <a:r>
                        <a:rPr lang="it-IT" sz="1800" u="none" strike="noStrike">
                          <a:effectLst/>
                        </a:rPr>
                        <a:t> </a:t>
                      </a:r>
                      <a:endParaRPr lang="it-IT" sz="1800" b="0" i="0" u="none" strike="noStrike">
                        <a:solidFill>
                          <a:srgbClr val="000000"/>
                        </a:solidFill>
                        <a:effectLst/>
                        <a:latin typeface="Arial"/>
                      </a:endParaRPr>
                    </a:p>
                  </a:txBody>
                  <a:tcPr marL="9004" marR="9004" marT="9004" marB="0" anchor="ctr"/>
                </a:tc>
                <a:tc>
                  <a:txBody>
                    <a:bodyPr/>
                    <a:lstStyle/>
                    <a:p>
                      <a:pPr algn="l" fontAlgn="ctr"/>
                      <a:r>
                        <a:rPr lang="it-IT" sz="1800" u="none" strike="noStrike">
                          <a:effectLst/>
                        </a:rPr>
                        <a:t> </a:t>
                      </a:r>
                      <a:endParaRPr lang="it-IT" sz="1800" b="0" i="0" u="none" strike="noStrike">
                        <a:solidFill>
                          <a:srgbClr val="000000"/>
                        </a:solidFill>
                        <a:effectLst/>
                        <a:latin typeface="Arial"/>
                      </a:endParaRPr>
                    </a:p>
                  </a:txBody>
                  <a:tcPr marL="9004" marR="9004" marT="9004" marB="0" anchor="ctr"/>
                </a:tc>
              </a:tr>
              <a:tr h="180087">
                <a:tc vMerge="1">
                  <a:txBody>
                    <a:bodyPr/>
                    <a:lstStyle/>
                    <a:p>
                      <a:pPr algn="just" fontAlgn="ctr"/>
                      <a:endParaRPr lang="it-IT" sz="900" b="0" i="0" u="none" strike="noStrike" dirty="0">
                        <a:solidFill>
                          <a:srgbClr val="000000"/>
                        </a:solidFill>
                        <a:effectLst/>
                        <a:latin typeface="Times New Roman"/>
                      </a:endParaRPr>
                    </a:p>
                  </a:txBody>
                  <a:tcPr marL="9004" marR="9004" marT="9004" marB="0" anchor="ctr"/>
                </a:tc>
                <a:tc>
                  <a:txBody>
                    <a:bodyPr/>
                    <a:lstStyle/>
                    <a:p>
                      <a:pPr algn="l" fontAlgn="ctr"/>
                      <a:r>
                        <a:rPr lang="it-IT" sz="1800" u="none" strike="noStrike">
                          <a:effectLst/>
                        </a:rPr>
                        <a:t> </a:t>
                      </a:r>
                      <a:endParaRPr lang="it-IT" sz="1800" b="0" i="0" u="none" strike="noStrike">
                        <a:solidFill>
                          <a:srgbClr val="000000"/>
                        </a:solidFill>
                        <a:effectLst/>
                        <a:latin typeface="Arial"/>
                      </a:endParaRPr>
                    </a:p>
                  </a:txBody>
                  <a:tcPr marL="9004" marR="9004" marT="9004" marB="0" anchor="ctr"/>
                </a:tc>
                <a:tc>
                  <a:txBody>
                    <a:bodyPr/>
                    <a:lstStyle/>
                    <a:p>
                      <a:pPr algn="l" fontAlgn="ctr"/>
                      <a:r>
                        <a:rPr lang="it-IT" sz="1800" u="none" strike="noStrike">
                          <a:effectLst/>
                        </a:rPr>
                        <a:t> </a:t>
                      </a:r>
                      <a:endParaRPr lang="it-IT" sz="1800" b="0" i="0" u="none" strike="noStrike">
                        <a:solidFill>
                          <a:srgbClr val="000000"/>
                        </a:solidFill>
                        <a:effectLst/>
                        <a:latin typeface="Arial"/>
                      </a:endParaRPr>
                    </a:p>
                  </a:txBody>
                  <a:tcPr marL="9004" marR="9004" marT="9004" marB="0" anchor="ctr"/>
                </a:tc>
              </a:tr>
              <a:tr h="180087">
                <a:tc vMerge="1">
                  <a:txBody>
                    <a:bodyPr/>
                    <a:lstStyle/>
                    <a:p>
                      <a:pPr algn="just" fontAlgn="ctr"/>
                      <a:endParaRPr lang="it-IT" sz="900" b="0" i="0" u="none" strike="noStrike" dirty="0">
                        <a:solidFill>
                          <a:srgbClr val="000000"/>
                        </a:solidFill>
                        <a:effectLst/>
                        <a:latin typeface="Times New Roman"/>
                      </a:endParaRPr>
                    </a:p>
                  </a:txBody>
                  <a:tcPr marL="9004" marR="9004" marT="9004" marB="0" anchor="ctr"/>
                </a:tc>
                <a:tc>
                  <a:txBody>
                    <a:bodyPr/>
                    <a:lstStyle/>
                    <a:p>
                      <a:pPr algn="l" fontAlgn="ctr"/>
                      <a:r>
                        <a:rPr lang="it-IT" sz="1800" u="none" strike="noStrike">
                          <a:effectLst/>
                        </a:rPr>
                        <a:t> </a:t>
                      </a:r>
                      <a:endParaRPr lang="it-IT" sz="1800" b="0" i="0" u="none" strike="noStrike">
                        <a:solidFill>
                          <a:srgbClr val="000000"/>
                        </a:solidFill>
                        <a:effectLst/>
                        <a:latin typeface="Arial"/>
                      </a:endParaRPr>
                    </a:p>
                  </a:txBody>
                  <a:tcPr marL="9004" marR="9004" marT="9004" marB="0" anchor="ctr"/>
                </a:tc>
                <a:tc>
                  <a:txBody>
                    <a:bodyPr/>
                    <a:lstStyle/>
                    <a:p>
                      <a:pPr algn="l" fontAlgn="ctr"/>
                      <a:r>
                        <a:rPr lang="it-IT" sz="1800" u="none" strike="noStrike">
                          <a:effectLst/>
                        </a:rPr>
                        <a:t> </a:t>
                      </a:r>
                      <a:endParaRPr lang="it-IT" sz="1800" b="0" i="0" u="none" strike="noStrike">
                        <a:solidFill>
                          <a:srgbClr val="000000"/>
                        </a:solidFill>
                        <a:effectLst/>
                        <a:latin typeface="Arial"/>
                      </a:endParaRPr>
                    </a:p>
                  </a:txBody>
                  <a:tcPr marL="9004" marR="9004" marT="9004" marB="0" anchor="ctr"/>
                </a:tc>
              </a:tr>
              <a:tr h="180087">
                <a:tc vMerge="1">
                  <a:txBody>
                    <a:bodyPr/>
                    <a:lstStyle/>
                    <a:p>
                      <a:pPr algn="just" fontAlgn="ctr"/>
                      <a:endParaRPr lang="it-IT" sz="900" b="0" i="0" u="none" strike="noStrike" dirty="0">
                        <a:solidFill>
                          <a:srgbClr val="000000"/>
                        </a:solidFill>
                        <a:effectLst/>
                        <a:latin typeface="Times New Roman"/>
                      </a:endParaRPr>
                    </a:p>
                  </a:txBody>
                  <a:tcPr marL="9004" marR="9004" marT="9004" marB="0" anchor="ctr"/>
                </a:tc>
                <a:tc>
                  <a:txBody>
                    <a:bodyPr/>
                    <a:lstStyle/>
                    <a:p>
                      <a:pPr algn="l" fontAlgn="ctr"/>
                      <a:r>
                        <a:rPr lang="it-IT" sz="1800" u="none" strike="noStrike">
                          <a:effectLst/>
                        </a:rPr>
                        <a:t> </a:t>
                      </a:r>
                      <a:endParaRPr lang="it-IT" sz="1800" b="0" i="0" u="none" strike="noStrike">
                        <a:solidFill>
                          <a:srgbClr val="000000"/>
                        </a:solidFill>
                        <a:effectLst/>
                        <a:latin typeface="Arial"/>
                      </a:endParaRPr>
                    </a:p>
                  </a:txBody>
                  <a:tcPr marL="9004" marR="9004" marT="9004" marB="0" anchor="ctr"/>
                </a:tc>
                <a:tc>
                  <a:txBody>
                    <a:bodyPr/>
                    <a:lstStyle/>
                    <a:p>
                      <a:pPr algn="l" fontAlgn="ctr"/>
                      <a:r>
                        <a:rPr lang="it-IT" sz="1800" u="none" strike="noStrike">
                          <a:effectLst/>
                        </a:rPr>
                        <a:t> </a:t>
                      </a:r>
                      <a:endParaRPr lang="it-IT" sz="1800" b="0" i="0" u="none" strike="noStrike">
                        <a:solidFill>
                          <a:srgbClr val="000000"/>
                        </a:solidFill>
                        <a:effectLst/>
                        <a:latin typeface="Arial"/>
                      </a:endParaRPr>
                    </a:p>
                  </a:txBody>
                  <a:tcPr marL="9004" marR="9004" marT="9004" marB="0" anchor="ctr"/>
                </a:tc>
              </a:tr>
              <a:tr h="306148">
                <a:tc vMerge="1">
                  <a:txBody>
                    <a:bodyPr/>
                    <a:lstStyle/>
                    <a:p>
                      <a:pPr algn="just" fontAlgn="ctr"/>
                      <a:endParaRPr lang="it-IT" sz="900" b="0" i="0" u="none" strike="noStrike" dirty="0">
                        <a:solidFill>
                          <a:srgbClr val="000000"/>
                        </a:solidFill>
                        <a:effectLst/>
                        <a:latin typeface="Times New Roman"/>
                      </a:endParaRPr>
                    </a:p>
                  </a:txBody>
                  <a:tcPr marL="9004" marR="9004" marT="9004" marB="0" anchor="ctr"/>
                </a:tc>
                <a:tc>
                  <a:txBody>
                    <a:bodyPr/>
                    <a:lstStyle/>
                    <a:p>
                      <a:pPr algn="l" fontAlgn="ctr"/>
                      <a:r>
                        <a:rPr lang="it-IT" sz="1800" u="none" strike="noStrike">
                          <a:effectLst/>
                        </a:rPr>
                        <a:t> </a:t>
                      </a:r>
                      <a:endParaRPr lang="it-IT" sz="1800" b="0" i="0" u="none" strike="noStrike">
                        <a:solidFill>
                          <a:srgbClr val="000000"/>
                        </a:solidFill>
                        <a:effectLst/>
                        <a:latin typeface="Arial"/>
                      </a:endParaRPr>
                    </a:p>
                  </a:txBody>
                  <a:tcPr marL="9004" marR="9004" marT="9004" marB="0" anchor="ctr"/>
                </a:tc>
                <a:tc>
                  <a:txBody>
                    <a:bodyPr/>
                    <a:lstStyle/>
                    <a:p>
                      <a:pPr algn="l" fontAlgn="ctr"/>
                      <a:r>
                        <a:rPr lang="it-IT" sz="1800" u="none" strike="noStrike">
                          <a:effectLst/>
                        </a:rPr>
                        <a:t> </a:t>
                      </a:r>
                      <a:endParaRPr lang="it-IT" sz="1800" b="0" i="0" u="none" strike="noStrike">
                        <a:solidFill>
                          <a:srgbClr val="000000"/>
                        </a:solidFill>
                        <a:effectLst/>
                        <a:latin typeface="Arial"/>
                      </a:endParaRPr>
                    </a:p>
                  </a:txBody>
                  <a:tcPr marL="9004" marR="9004" marT="9004" marB="0" anchor="ctr"/>
                </a:tc>
              </a:tr>
              <a:tr h="180087">
                <a:tc vMerge="1">
                  <a:txBody>
                    <a:bodyPr/>
                    <a:lstStyle/>
                    <a:p>
                      <a:pPr algn="just" fontAlgn="ctr"/>
                      <a:endParaRPr lang="it-IT" sz="900" b="0" i="0" u="none" strike="noStrike" dirty="0">
                        <a:solidFill>
                          <a:srgbClr val="000000"/>
                        </a:solidFill>
                        <a:effectLst/>
                        <a:latin typeface="Times New Roman"/>
                      </a:endParaRPr>
                    </a:p>
                  </a:txBody>
                  <a:tcPr marL="9004" marR="9004" marT="9004" marB="0" anchor="ctr"/>
                </a:tc>
                <a:tc>
                  <a:txBody>
                    <a:bodyPr/>
                    <a:lstStyle/>
                    <a:p>
                      <a:pPr algn="l" fontAlgn="ctr"/>
                      <a:r>
                        <a:rPr lang="it-IT" sz="1800" u="none" strike="noStrike">
                          <a:effectLst/>
                        </a:rPr>
                        <a:t> </a:t>
                      </a:r>
                      <a:endParaRPr lang="it-IT" sz="1800" b="0" i="0" u="none" strike="noStrike">
                        <a:solidFill>
                          <a:srgbClr val="000000"/>
                        </a:solidFill>
                        <a:effectLst/>
                        <a:latin typeface="Arial"/>
                      </a:endParaRPr>
                    </a:p>
                  </a:txBody>
                  <a:tcPr marL="9004" marR="9004" marT="9004" marB="0" anchor="ctr"/>
                </a:tc>
                <a:tc>
                  <a:txBody>
                    <a:bodyPr/>
                    <a:lstStyle/>
                    <a:p>
                      <a:pPr algn="l" fontAlgn="ctr"/>
                      <a:r>
                        <a:rPr lang="it-IT" sz="1800" u="none" strike="noStrike">
                          <a:effectLst/>
                        </a:rPr>
                        <a:t> </a:t>
                      </a:r>
                      <a:endParaRPr lang="it-IT" sz="1800" b="0" i="0" u="none" strike="noStrike">
                        <a:solidFill>
                          <a:srgbClr val="000000"/>
                        </a:solidFill>
                        <a:effectLst/>
                        <a:latin typeface="Arial"/>
                      </a:endParaRPr>
                    </a:p>
                  </a:txBody>
                  <a:tcPr marL="9004" marR="9004" marT="9004" marB="0" anchor="ctr"/>
                </a:tc>
              </a:tr>
              <a:tr h="306148">
                <a:tc vMerge="1">
                  <a:txBody>
                    <a:bodyPr/>
                    <a:lstStyle/>
                    <a:p>
                      <a:pPr algn="just" fontAlgn="ctr"/>
                      <a:endParaRPr lang="it-IT" sz="900" b="0" i="1" u="none" strike="noStrike" dirty="0">
                        <a:solidFill>
                          <a:srgbClr val="000000"/>
                        </a:solidFill>
                        <a:effectLst/>
                        <a:latin typeface="Times New Roman"/>
                      </a:endParaRPr>
                    </a:p>
                  </a:txBody>
                  <a:tcPr marL="9004" marR="9004" marT="9004" marB="0" anchor="ctr"/>
                </a:tc>
                <a:tc>
                  <a:txBody>
                    <a:bodyPr/>
                    <a:lstStyle/>
                    <a:p>
                      <a:pPr algn="l" fontAlgn="ctr"/>
                      <a:r>
                        <a:rPr lang="it-IT" sz="1800" u="none" strike="noStrike">
                          <a:effectLst/>
                        </a:rPr>
                        <a:t> </a:t>
                      </a:r>
                      <a:endParaRPr lang="it-IT" sz="1800" b="0" i="0" u="none" strike="noStrike">
                        <a:solidFill>
                          <a:srgbClr val="000000"/>
                        </a:solidFill>
                        <a:effectLst/>
                        <a:latin typeface="Arial"/>
                      </a:endParaRPr>
                    </a:p>
                  </a:txBody>
                  <a:tcPr marL="9004" marR="9004" marT="9004" marB="0" anchor="ctr"/>
                </a:tc>
                <a:tc>
                  <a:txBody>
                    <a:bodyPr/>
                    <a:lstStyle/>
                    <a:p>
                      <a:pPr algn="l" fontAlgn="ctr"/>
                      <a:r>
                        <a:rPr lang="it-IT" sz="1800" u="none" strike="noStrike">
                          <a:effectLst/>
                        </a:rPr>
                        <a:t> </a:t>
                      </a:r>
                      <a:endParaRPr lang="it-IT" sz="1800" b="0" i="0" u="none" strike="noStrike">
                        <a:solidFill>
                          <a:srgbClr val="000000"/>
                        </a:solidFill>
                        <a:effectLst/>
                        <a:latin typeface="Arial"/>
                      </a:endParaRPr>
                    </a:p>
                  </a:txBody>
                  <a:tcPr marL="9004" marR="9004" marT="9004" marB="0" anchor="ctr"/>
                </a:tc>
              </a:tr>
              <a:tr h="180087">
                <a:tc vMerge="1">
                  <a:txBody>
                    <a:bodyPr/>
                    <a:lstStyle/>
                    <a:p>
                      <a:pPr algn="just" fontAlgn="ctr"/>
                      <a:endParaRPr lang="it-IT" sz="900" b="0" i="1" u="none" strike="noStrike" dirty="0">
                        <a:solidFill>
                          <a:srgbClr val="000000"/>
                        </a:solidFill>
                        <a:effectLst/>
                        <a:latin typeface="Times New Roman"/>
                      </a:endParaRPr>
                    </a:p>
                  </a:txBody>
                  <a:tcPr marL="9004" marR="9004" marT="9004" marB="0" anchor="ctr"/>
                </a:tc>
                <a:tc>
                  <a:txBody>
                    <a:bodyPr/>
                    <a:lstStyle/>
                    <a:p>
                      <a:pPr algn="l" fontAlgn="ctr"/>
                      <a:r>
                        <a:rPr lang="it-IT" sz="1800" u="none" strike="noStrike">
                          <a:effectLst/>
                        </a:rPr>
                        <a:t> </a:t>
                      </a:r>
                      <a:endParaRPr lang="it-IT" sz="1800" b="0" i="0" u="none" strike="noStrike">
                        <a:solidFill>
                          <a:srgbClr val="000000"/>
                        </a:solidFill>
                        <a:effectLst/>
                        <a:latin typeface="Arial"/>
                      </a:endParaRPr>
                    </a:p>
                  </a:txBody>
                  <a:tcPr marL="9004" marR="9004" marT="9004" marB="0" anchor="ctr"/>
                </a:tc>
                <a:tc>
                  <a:txBody>
                    <a:bodyPr/>
                    <a:lstStyle/>
                    <a:p>
                      <a:pPr algn="l" fontAlgn="ctr"/>
                      <a:r>
                        <a:rPr lang="it-IT" sz="1800" u="none" strike="noStrike" dirty="0">
                          <a:effectLst/>
                        </a:rPr>
                        <a:t> </a:t>
                      </a:r>
                      <a:endParaRPr lang="it-IT" sz="1800" b="0" i="0" u="none" strike="noStrike" dirty="0">
                        <a:solidFill>
                          <a:srgbClr val="000000"/>
                        </a:solidFill>
                        <a:effectLst/>
                        <a:latin typeface="Arial"/>
                      </a:endParaRPr>
                    </a:p>
                  </a:txBody>
                  <a:tcPr marL="9004" marR="9004" marT="9004" marB="0" anchor="ctr"/>
                </a:tc>
              </a:tr>
            </a:tbl>
          </a:graphicData>
        </a:graphic>
      </p:graphicFrame>
      <p:sp>
        <p:nvSpPr>
          <p:cNvPr id="4" name="Segnaposto numero diapositiva 3"/>
          <p:cNvSpPr>
            <a:spLocks noGrp="1"/>
          </p:cNvSpPr>
          <p:nvPr>
            <p:ph type="sldNum" sz="quarter" idx="15"/>
          </p:nvPr>
        </p:nvSpPr>
        <p:spPr/>
        <p:txBody>
          <a:bodyPr/>
          <a:lstStyle/>
          <a:p>
            <a:fld id="{F6848207-CE41-43A6-9076-047AFBCD0A8D}" type="slidenum">
              <a:rPr lang="it-IT" smtClean="0"/>
              <a:pPr/>
              <a:t>84</a:t>
            </a:fld>
            <a:endParaRPr lang="it-IT"/>
          </a:p>
        </p:txBody>
      </p:sp>
    </p:spTree>
    <p:extLst>
      <p:ext uri="{BB962C8B-B14F-4D97-AF65-F5344CB8AC3E}">
        <p14:creationId xmlns:p14="http://schemas.microsoft.com/office/powerpoint/2010/main" val="8549743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egnaposto contenuto 4"/>
          <p:cNvGraphicFramePr>
            <a:graphicFrameLocks noGrp="1"/>
          </p:cNvGraphicFramePr>
          <p:nvPr>
            <p:ph sz="quarter" idx="1"/>
            <p:extLst>
              <p:ext uri="{D42A27DB-BD31-4B8C-83A1-F6EECF244321}">
                <p14:modId xmlns:p14="http://schemas.microsoft.com/office/powerpoint/2010/main" val="2878456977"/>
              </p:ext>
            </p:extLst>
          </p:nvPr>
        </p:nvGraphicFramePr>
        <p:xfrm>
          <a:off x="755576" y="836712"/>
          <a:ext cx="7467600" cy="5129644"/>
        </p:xfrm>
        <a:graphic>
          <a:graphicData uri="http://schemas.openxmlformats.org/drawingml/2006/table">
            <a:tbl>
              <a:tblPr>
                <a:tableStyleId>{69CF1AB2-1976-4502-BF36-3FF5EA218861}</a:tableStyleId>
              </a:tblPr>
              <a:tblGrid>
                <a:gridCol w="4176464"/>
                <a:gridCol w="1584176"/>
                <a:gridCol w="1706960"/>
              </a:tblGrid>
              <a:tr h="306148">
                <a:tc rowSpan="8">
                  <a:txBody>
                    <a:bodyPr/>
                    <a:lstStyle/>
                    <a:p>
                      <a:pPr algn="just" fontAlgn="ctr"/>
                      <a:r>
                        <a:rPr lang="it-IT" sz="1400" u="none" strike="noStrike" dirty="0">
                          <a:effectLst/>
                        </a:rPr>
                        <a:t>H. La documentazione contabile e della produzione è adeguata alla natura e al volume d'affari?</a:t>
                      </a:r>
                      <a:endParaRPr lang="it-IT" sz="1400" b="0" i="1" u="none" strike="noStrike" dirty="0">
                        <a:solidFill>
                          <a:srgbClr val="000000"/>
                        </a:solidFill>
                        <a:effectLst/>
                        <a:latin typeface="Times New Roman"/>
                      </a:endParaRPr>
                    </a:p>
                    <a:p>
                      <a:pPr algn="just" fontAlgn="ctr"/>
                      <a:r>
                        <a:rPr lang="it-IT" sz="1400" u="none" strike="noStrike" dirty="0">
                          <a:effectLst/>
                        </a:rPr>
                        <a:t>- Le registrazioni di magazzino sono adeguate alle necessità della società? (per es.: la direzione è al corrente delle quantità disponibili in magazzino e ha sufficienti informazioni per acquistare in quantità economicamente valide e in modo da evitare tuttavia scorte eccessive ecc.)</a:t>
                      </a:r>
                      <a:endParaRPr lang="it-IT" sz="1400" b="0" i="0" u="none" strike="noStrike" dirty="0">
                        <a:solidFill>
                          <a:srgbClr val="000000"/>
                        </a:solidFill>
                        <a:effectLst/>
                        <a:latin typeface="Times New Roman"/>
                      </a:endParaRPr>
                    </a:p>
                    <a:p>
                      <a:pPr algn="just" fontAlgn="ctr"/>
                      <a:r>
                        <a:rPr lang="it-IT" sz="1400" u="none" strike="noStrike" dirty="0">
                          <a:effectLst/>
                        </a:rPr>
                        <a:t>- Il sistema di contabilità industriale è adeguato alle esigenze della società?</a:t>
                      </a:r>
                      <a:endParaRPr lang="it-IT" sz="1400" b="0" i="0" u="none" strike="noStrike" dirty="0">
                        <a:solidFill>
                          <a:srgbClr val="000000"/>
                        </a:solidFill>
                        <a:effectLst/>
                        <a:latin typeface="Times New Roman"/>
                      </a:endParaRPr>
                    </a:p>
                    <a:p>
                      <a:pPr algn="just" fontAlgn="ctr"/>
                      <a:r>
                        <a:rPr lang="it-IT" sz="1400" u="none" strike="noStrike" dirty="0">
                          <a:effectLst/>
                        </a:rPr>
                        <a:t>Per esempio permette di ottenere:</a:t>
                      </a:r>
                      <a:endParaRPr lang="it-IT" sz="1400" b="0" i="0" u="none" strike="noStrike" dirty="0">
                        <a:solidFill>
                          <a:srgbClr val="000000"/>
                        </a:solidFill>
                        <a:effectLst/>
                        <a:latin typeface="Times New Roman"/>
                      </a:endParaRPr>
                    </a:p>
                    <a:p>
                      <a:pPr algn="just" fontAlgn="ctr"/>
                      <a:r>
                        <a:rPr lang="it-IT" sz="1400" u="none" strike="noStrike" dirty="0">
                          <a:effectLst/>
                        </a:rPr>
                        <a:t>- il costo di produzione per prodotto?</a:t>
                      </a:r>
                      <a:endParaRPr lang="it-IT" sz="1400" b="0" i="0" u="none" strike="noStrike" dirty="0">
                        <a:solidFill>
                          <a:srgbClr val="000000"/>
                        </a:solidFill>
                        <a:effectLst/>
                        <a:latin typeface="Times New Roman"/>
                      </a:endParaRPr>
                    </a:p>
                    <a:p>
                      <a:pPr algn="just" fontAlgn="ctr"/>
                      <a:r>
                        <a:rPr lang="it-IT" sz="1400" u="none" strike="noStrike" dirty="0">
                          <a:effectLst/>
                        </a:rPr>
                        <a:t>- il costo dei prodotti venduti senza che sia necessario effettuare un inventario fisico?</a:t>
                      </a:r>
                      <a:endParaRPr lang="it-IT" sz="1400" b="0" i="0" u="none" strike="noStrike" dirty="0">
                        <a:solidFill>
                          <a:srgbClr val="000000"/>
                        </a:solidFill>
                        <a:effectLst/>
                        <a:latin typeface="Times New Roman"/>
                      </a:endParaRPr>
                    </a:p>
                    <a:p>
                      <a:pPr algn="just" fontAlgn="ctr"/>
                      <a:r>
                        <a:rPr lang="it-IT" sz="1400" u="none" strike="noStrike" dirty="0">
                          <a:effectLst/>
                        </a:rPr>
                        <a:t>- un controllo dei costi di produzione per reparto, per operazione e un controllo sul consumo dei materiali?</a:t>
                      </a:r>
                      <a:endParaRPr lang="it-IT" sz="1400" b="0" i="0" u="none" strike="noStrike" dirty="0">
                        <a:solidFill>
                          <a:srgbClr val="000000"/>
                        </a:solidFill>
                        <a:effectLst/>
                        <a:latin typeface="Times New Roman"/>
                      </a:endParaRPr>
                    </a:p>
                    <a:p>
                      <a:pPr algn="just" fontAlgn="ctr"/>
                      <a:r>
                        <a:rPr lang="it-IT" sz="1400" u="none" strike="noStrike" dirty="0">
                          <a:effectLst/>
                        </a:rPr>
                        <a:t>- Il sistema informativo in atto permette di confrontare la produzione effettiva con i piani di produzione e di evidenziare le variazioni significative tempestivamente, in modo da apportare delle misure correttive e per rispettare le previsioni?</a:t>
                      </a:r>
                      <a:endParaRPr lang="it-IT" sz="1400" b="0" i="0" u="none" strike="noStrike" dirty="0">
                        <a:solidFill>
                          <a:srgbClr val="000000"/>
                        </a:solidFill>
                        <a:effectLst/>
                        <a:latin typeface="Times New Roman"/>
                      </a:endParaRPr>
                    </a:p>
                  </a:txBody>
                  <a:tcPr marL="9004" marR="9004" marT="9004"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9004" marR="9004" marT="9004"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9004" marR="9004" marT="9004" marB="0" anchor="ctr"/>
                </a:tc>
              </a:tr>
              <a:tr h="765369">
                <a:tc vMerge="1">
                  <a:txBody>
                    <a:bodyPr/>
                    <a:lstStyle/>
                    <a:p>
                      <a:pPr algn="just" fontAlgn="ctr"/>
                      <a:endParaRPr lang="it-IT" sz="900" b="0" i="0" u="none" strike="noStrike" dirty="0">
                        <a:solidFill>
                          <a:srgbClr val="000000"/>
                        </a:solidFill>
                        <a:effectLst/>
                        <a:latin typeface="Times New Roman"/>
                      </a:endParaRPr>
                    </a:p>
                  </a:txBody>
                  <a:tcPr marL="9004" marR="9004" marT="9004"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9004" marR="9004" marT="9004"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9004" marR="9004" marT="9004" marB="0" anchor="ctr"/>
                </a:tc>
              </a:tr>
              <a:tr h="306148">
                <a:tc vMerge="1">
                  <a:txBody>
                    <a:bodyPr/>
                    <a:lstStyle/>
                    <a:p>
                      <a:pPr algn="just" fontAlgn="ctr"/>
                      <a:endParaRPr lang="it-IT" sz="900" b="0" i="0" u="none" strike="noStrike" dirty="0">
                        <a:solidFill>
                          <a:srgbClr val="000000"/>
                        </a:solidFill>
                        <a:effectLst/>
                        <a:latin typeface="Times New Roman"/>
                      </a:endParaRPr>
                    </a:p>
                  </a:txBody>
                  <a:tcPr marL="9004" marR="9004" marT="9004"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9004" marR="9004" marT="9004"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9004" marR="9004" marT="9004" marB="0" anchor="ctr"/>
                </a:tc>
              </a:tr>
              <a:tr h="180087">
                <a:tc vMerge="1">
                  <a:txBody>
                    <a:bodyPr/>
                    <a:lstStyle/>
                    <a:p>
                      <a:pPr algn="just" fontAlgn="ctr"/>
                      <a:endParaRPr lang="it-IT" sz="900" b="0" i="0" u="none" strike="noStrike" dirty="0">
                        <a:solidFill>
                          <a:srgbClr val="000000"/>
                        </a:solidFill>
                        <a:effectLst/>
                        <a:latin typeface="Times New Roman"/>
                      </a:endParaRPr>
                    </a:p>
                  </a:txBody>
                  <a:tcPr marL="9004" marR="9004" marT="9004"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9004" marR="9004" marT="9004"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9004" marR="9004" marT="9004" marB="0" anchor="ctr"/>
                </a:tc>
              </a:tr>
              <a:tr h="180087">
                <a:tc vMerge="1">
                  <a:txBody>
                    <a:bodyPr/>
                    <a:lstStyle/>
                    <a:p>
                      <a:pPr algn="just" fontAlgn="ctr"/>
                      <a:endParaRPr lang="it-IT" sz="900" b="0" i="0" u="none" strike="noStrike" dirty="0">
                        <a:solidFill>
                          <a:srgbClr val="000000"/>
                        </a:solidFill>
                        <a:effectLst/>
                        <a:latin typeface="Times New Roman"/>
                      </a:endParaRPr>
                    </a:p>
                  </a:txBody>
                  <a:tcPr marL="9004" marR="9004" marT="9004"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9004" marR="9004" marT="9004"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9004" marR="9004" marT="9004" marB="0" anchor="ctr"/>
                </a:tc>
              </a:tr>
              <a:tr h="306148">
                <a:tc vMerge="1">
                  <a:txBody>
                    <a:bodyPr/>
                    <a:lstStyle/>
                    <a:p>
                      <a:pPr algn="just" fontAlgn="ctr"/>
                      <a:endParaRPr lang="it-IT" sz="900" b="0" i="0" u="none" strike="noStrike" dirty="0">
                        <a:solidFill>
                          <a:srgbClr val="000000"/>
                        </a:solidFill>
                        <a:effectLst/>
                        <a:latin typeface="Times New Roman"/>
                      </a:endParaRPr>
                    </a:p>
                  </a:txBody>
                  <a:tcPr marL="9004" marR="9004" marT="9004"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9004" marR="9004" marT="9004"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9004" marR="9004" marT="9004" marB="0" anchor="ctr"/>
                </a:tc>
              </a:tr>
              <a:tr h="306148">
                <a:tc vMerge="1">
                  <a:txBody>
                    <a:bodyPr/>
                    <a:lstStyle/>
                    <a:p>
                      <a:pPr algn="just" fontAlgn="ctr"/>
                      <a:endParaRPr lang="it-IT" sz="900" b="0" i="0" u="none" strike="noStrike" dirty="0">
                        <a:solidFill>
                          <a:srgbClr val="000000"/>
                        </a:solidFill>
                        <a:effectLst/>
                        <a:latin typeface="Times New Roman"/>
                      </a:endParaRPr>
                    </a:p>
                  </a:txBody>
                  <a:tcPr marL="9004" marR="9004" marT="9004"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9004" marR="9004" marT="9004"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9004" marR="9004" marT="9004" marB="0" anchor="ctr"/>
                </a:tc>
              </a:tr>
              <a:tr h="621300">
                <a:tc vMerge="1">
                  <a:txBody>
                    <a:bodyPr/>
                    <a:lstStyle/>
                    <a:p>
                      <a:pPr algn="just" fontAlgn="ctr"/>
                      <a:endParaRPr lang="it-IT" sz="900" b="0" i="0" u="none" strike="noStrike" dirty="0">
                        <a:solidFill>
                          <a:srgbClr val="000000"/>
                        </a:solidFill>
                        <a:effectLst/>
                        <a:latin typeface="Times New Roman"/>
                      </a:endParaRPr>
                    </a:p>
                  </a:txBody>
                  <a:tcPr marL="9004" marR="9004" marT="9004"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9004" marR="9004" marT="9004" marB="0" anchor="ctr"/>
                </a:tc>
                <a:tc>
                  <a:txBody>
                    <a:bodyPr/>
                    <a:lstStyle/>
                    <a:p>
                      <a:pPr algn="l" fontAlgn="ctr"/>
                      <a:r>
                        <a:rPr lang="it-IT" sz="1600" u="none" strike="noStrike" dirty="0">
                          <a:effectLst/>
                        </a:rPr>
                        <a:t> </a:t>
                      </a:r>
                      <a:endParaRPr lang="it-IT" sz="1600" b="0" i="0" u="none" strike="noStrike" dirty="0">
                        <a:solidFill>
                          <a:srgbClr val="000000"/>
                        </a:solidFill>
                        <a:effectLst/>
                        <a:latin typeface="Arial"/>
                      </a:endParaRPr>
                    </a:p>
                  </a:txBody>
                  <a:tcPr marL="9004" marR="9004" marT="9004" marB="0" anchor="ctr"/>
                </a:tc>
              </a:tr>
            </a:tbl>
          </a:graphicData>
        </a:graphic>
      </p:graphicFrame>
      <p:sp>
        <p:nvSpPr>
          <p:cNvPr id="4" name="Segnaposto numero diapositiva 3"/>
          <p:cNvSpPr>
            <a:spLocks noGrp="1"/>
          </p:cNvSpPr>
          <p:nvPr>
            <p:ph type="sldNum" sz="quarter" idx="15"/>
          </p:nvPr>
        </p:nvSpPr>
        <p:spPr/>
        <p:txBody>
          <a:bodyPr/>
          <a:lstStyle/>
          <a:p>
            <a:fld id="{F6848207-CE41-43A6-9076-047AFBCD0A8D}" type="slidenum">
              <a:rPr lang="it-IT" smtClean="0"/>
              <a:pPr/>
              <a:t>85</a:t>
            </a:fld>
            <a:endParaRPr lang="it-IT"/>
          </a:p>
        </p:txBody>
      </p:sp>
    </p:spTree>
    <p:extLst>
      <p:ext uri="{BB962C8B-B14F-4D97-AF65-F5344CB8AC3E}">
        <p14:creationId xmlns:p14="http://schemas.microsoft.com/office/powerpoint/2010/main" val="249155940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egnaposto contenuto 4"/>
          <p:cNvGraphicFramePr>
            <a:graphicFrameLocks noGrp="1"/>
          </p:cNvGraphicFramePr>
          <p:nvPr>
            <p:ph sz="quarter" idx="1"/>
            <p:extLst>
              <p:ext uri="{D42A27DB-BD31-4B8C-83A1-F6EECF244321}">
                <p14:modId xmlns:p14="http://schemas.microsoft.com/office/powerpoint/2010/main" val="568602482"/>
              </p:ext>
            </p:extLst>
          </p:nvPr>
        </p:nvGraphicFramePr>
        <p:xfrm>
          <a:off x="899592" y="908720"/>
          <a:ext cx="7344816" cy="5645656"/>
        </p:xfrm>
        <a:graphic>
          <a:graphicData uri="http://schemas.openxmlformats.org/drawingml/2006/table">
            <a:tbl>
              <a:tblPr>
                <a:tableStyleId>{69CF1AB2-1976-4502-BF36-3FF5EA218861}</a:tableStyleId>
              </a:tblPr>
              <a:tblGrid>
                <a:gridCol w="3672408"/>
                <a:gridCol w="1872208"/>
                <a:gridCol w="1800200"/>
              </a:tblGrid>
              <a:tr h="354737">
                <a:tc>
                  <a:txBody>
                    <a:bodyPr/>
                    <a:lstStyle/>
                    <a:p>
                      <a:pPr algn="ctr" fontAlgn="ctr"/>
                      <a:r>
                        <a:rPr lang="it-IT" sz="1600" b="1" u="none" strike="noStrike" dirty="0">
                          <a:effectLst/>
                        </a:rPr>
                        <a:t>Informazioni</a:t>
                      </a:r>
                      <a:endParaRPr lang="it-IT" sz="1600" b="1" i="0" u="none" strike="noStrike" dirty="0">
                        <a:solidFill>
                          <a:srgbClr val="000000"/>
                        </a:solidFill>
                        <a:effectLst/>
                        <a:latin typeface="Times New Roman"/>
                      </a:endParaRPr>
                    </a:p>
                  </a:txBody>
                  <a:tcPr marL="7331" marR="7331" marT="7331" marB="0" anchor="ctr"/>
                </a:tc>
                <a:tc>
                  <a:txBody>
                    <a:bodyPr/>
                    <a:lstStyle/>
                    <a:p>
                      <a:pPr algn="ctr" fontAlgn="ctr"/>
                      <a:r>
                        <a:rPr lang="it-IT" sz="1200" b="1" u="none" strike="noStrike" dirty="0">
                          <a:effectLst/>
                        </a:rPr>
                        <a:t>Firma</a:t>
                      </a:r>
                      <a:endParaRPr lang="it-IT" sz="1200" b="1" i="0" u="none" strike="noStrike" dirty="0">
                        <a:solidFill>
                          <a:srgbClr val="000000"/>
                        </a:solidFill>
                        <a:effectLst/>
                        <a:latin typeface="Times New Roman"/>
                      </a:endParaRPr>
                    </a:p>
                  </a:txBody>
                  <a:tcPr marL="7331" marR="7331" marT="7331" marB="0" anchor="ctr"/>
                </a:tc>
                <a:tc>
                  <a:txBody>
                    <a:bodyPr/>
                    <a:lstStyle/>
                    <a:p>
                      <a:pPr algn="ctr" fontAlgn="ctr"/>
                      <a:r>
                        <a:rPr lang="it-IT" sz="1200" b="1" u="none" strike="noStrike" dirty="0">
                          <a:effectLst/>
                        </a:rPr>
                        <a:t>Commento</a:t>
                      </a:r>
                      <a:endParaRPr lang="it-IT" sz="1200" b="1" i="0" u="none" strike="noStrike" dirty="0">
                        <a:solidFill>
                          <a:srgbClr val="000000"/>
                        </a:solidFill>
                        <a:effectLst/>
                        <a:latin typeface="Times New Roman"/>
                      </a:endParaRPr>
                    </a:p>
                  </a:txBody>
                  <a:tcPr marL="7331" marR="7331" marT="7331" marB="0" anchor="ctr"/>
                </a:tc>
              </a:tr>
              <a:tr h="208668">
                <a:tc>
                  <a:txBody>
                    <a:bodyPr/>
                    <a:lstStyle/>
                    <a:p>
                      <a:pPr algn="l" fontAlgn="t"/>
                      <a:r>
                        <a:rPr lang="it-IT" sz="1200" b="1" u="none" strike="noStrike" dirty="0">
                          <a:effectLst/>
                        </a:rPr>
                        <a:t> </a:t>
                      </a:r>
                      <a:endParaRPr lang="it-IT" sz="1200" b="1" i="0" u="none" strike="noStrike" dirty="0">
                        <a:solidFill>
                          <a:srgbClr val="000000"/>
                        </a:solidFill>
                        <a:effectLst/>
                        <a:latin typeface="Calibri"/>
                      </a:endParaRPr>
                    </a:p>
                  </a:txBody>
                  <a:tcPr marL="7331" marR="7331" marT="7331" marB="0"/>
                </a:tc>
                <a:tc>
                  <a:txBody>
                    <a:bodyPr/>
                    <a:lstStyle/>
                    <a:p>
                      <a:pPr algn="ctr" fontAlgn="ctr"/>
                      <a:r>
                        <a:rPr lang="it-IT" sz="1200" b="1" u="none" strike="noStrike" dirty="0">
                          <a:effectLst/>
                        </a:rPr>
                        <a:t>Data</a:t>
                      </a:r>
                      <a:endParaRPr lang="it-IT" sz="1200" b="1" i="0" u="none" strike="noStrike" dirty="0">
                        <a:solidFill>
                          <a:srgbClr val="000000"/>
                        </a:solidFill>
                        <a:effectLst/>
                        <a:latin typeface="Times New Roman"/>
                      </a:endParaRPr>
                    </a:p>
                  </a:txBody>
                  <a:tcPr marL="7331" marR="7331" marT="7331" marB="0" anchor="ctr"/>
                </a:tc>
                <a:tc>
                  <a:txBody>
                    <a:bodyPr/>
                    <a:lstStyle/>
                    <a:p>
                      <a:pPr algn="l" fontAlgn="t"/>
                      <a:r>
                        <a:rPr lang="it-IT" sz="1200" b="1" u="none" strike="noStrike" dirty="0">
                          <a:effectLst/>
                        </a:rPr>
                        <a:t> </a:t>
                      </a:r>
                      <a:endParaRPr lang="it-IT" sz="1200" b="1" i="0" u="none" strike="noStrike" dirty="0">
                        <a:solidFill>
                          <a:srgbClr val="000000"/>
                        </a:solidFill>
                        <a:effectLst/>
                        <a:latin typeface="Calibri"/>
                      </a:endParaRPr>
                    </a:p>
                  </a:txBody>
                  <a:tcPr marL="7331" marR="7331" marT="7331" marB="0"/>
                </a:tc>
              </a:tr>
              <a:tr h="219102">
                <a:tc rowSpan="16">
                  <a:txBody>
                    <a:bodyPr/>
                    <a:lstStyle/>
                    <a:p>
                      <a:pPr algn="l" fontAlgn="t"/>
                      <a:r>
                        <a:rPr lang="it-IT" sz="900" u="none" strike="noStrike" dirty="0">
                          <a:effectLst/>
                        </a:rPr>
                        <a:t> </a:t>
                      </a:r>
                      <a:endParaRPr lang="it-IT" sz="900" b="0" i="0" u="none" strike="noStrike" dirty="0">
                        <a:solidFill>
                          <a:srgbClr val="000000"/>
                        </a:solidFill>
                        <a:effectLst/>
                        <a:latin typeface="Calibri"/>
                      </a:endParaRPr>
                    </a:p>
                    <a:p>
                      <a:pPr algn="just" fontAlgn="ctr"/>
                      <a:r>
                        <a:rPr lang="it-IT" sz="1600" b="1" u="none" strike="noStrike" dirty="0">
                          <a:effectLst/>
                        </a:rPr>
                        <a:t>Gestione della tesoreria</a:t>
                      </a:r>
                      <a:endParaRPr lang="it-IT" sz="1600" b="1" i="0" u="none" strike="noStrike" dirty="0">
                        <a:solidFill>
                          <a:srgbClr val="000000"/>
                        </a:solidFill>
                        <a:effectLst/>
                        <a:latin typeface="Times New Roman"/>
                      </a:endParaRPr>
                    </a:p>
                    <a:p>
                      <a:pPr algn="just" fontAlgn="ctr"/>
                      <a:r>
                        <a:rPr lang="it-IT" sz="1400" u="none" strike="noStrike" dirty="0">
                          <a:effectLst/>
                        </a:rPr>
                        <a:t> </a:t>
                      </a:r>
                      <a:endParaRPr lang="it-IT" sz="1400" b="1" i="0" u="none" strike="noStrike" dirty="0">
                        <a:solidFill>
                          <a:srgbClr val="000000"/>
                        </a:solidFill>
                        <a:effectLst/>
                        <a:latin typeface="Times New Roman"/>
                      </a:endParaRPr>
                    </a:p>
                    <a:p>
                      <a:pPr algn="just" fontAlgn="ctr"/>
                      <a:r>
                        <a:rPr lang="it-IT" sz="1400" u="none" strike="noStrike" dirty="0">
                          <a:effectLst/>
                        </a:rPr>
                        <a:t>A. Quali procedure sono attuate per prevedere i fabbisogni della tesoreria?</a:t>
                      </a:r>
                      <a:endParaRPr lang="it-IT" sz="1400" b="0" i="1" u="none" strike="noStrike" dirty="0">
                        <a:solidFill>
                          <a:srgbClr val="000000"/>
                        </a:solidFill>
                        <a:effectLst/>
                        <a:latin typeface="Times New Roman"/>
                      </a:endParaRPr>
                    </a:p>
                    <a:p>
                      <a:pPr algn="just" fontAlgn="ctr"/>
                      <a:r>
                        <a:rPr lang="it-IT" sz="1400" u="none" strike="noStrike" dirty="0">
                          <a:effectLst/>
                        </a:rPr>
                        <a:t>- Il sistema di previsione di fabbisogni della tesoreria prevede l'elaborazione dei seguenti dati:</a:t>
                      </a:r>
                      <a:endParaRPr lang="it-IT" sz="1400" b="0" i="0" u="none" strike="noStrike" dirty="0">
                        <a:solidFill>
                          <a:srgbClr val="000000"/>
                        </a:solidFill>
                        <a:effectLst/>
                        <a:latin typeface="Times New Roman"/>
                      </a:endParaRPr>
                    </a:p>
                    <a:p>
                      <a:pPr algn="just" fontAlgn="ctr"/>
                      <a:r>
                        <a:rPr lang="it-IT" sz="1400" u="none" strike="noStrike" dirty="0">
                          <a:effectLst/>
                        </a:rPr>
                        <a:t>- previsione mensile o trimestrale di costi e ricavi</a:t>
                      </a:r>
                      <a:endParaRPr lang="it-IT" sz="1400" b="0" i="0" u="none" strike="noStrike" dirty="0">
                        <a:solidFill>
                          <a:srgbClr val="000000"/>
                        </a:solidFill>
                        <a:effectLst/>
                        <a:latin typeface="Times New Roman"/>
                      </a:endParaRPr>
                    </a:p>
                    <a:p>
                      <a:pPr algn="just" fontAlgn="ctr"/>
                      <a:r>
                        <a:rPr lang="it-IT" sz="1400" u="none" strike="noStrike" dirty="0">
                          <a:effectLst/>
                        </a:rPr>
                        <a:t>- previsione di entrate e uscite per gli stessi periodi</a:t>
                      </a:r>
                      <a:endParaRPr lang="it-IT" sz="1400" b="0" i="0" u="none" strike="noStrike" dirty="0">
                        <a:solidFill>
                          <a:srgbClr val="000000"/>
                        </a:solidFill>
                        <a:effectLst/>
                        <a:latin typeface="Times New Roman"/>
                      </a:endParaRPr>
                    </a:p>
                    <a:p>
                      <a:pPr algn="just" fontAlgn="ctr"/>
                      <a:r>
                        <a:rPr lang="it-IT" sz="1400" u="none" strike="noStrike" dirty="0">
                          <a:effectLst/>
                        </a:rPr>
                        <a:t>- analisi dei flussi di cassa</a:t>
                      </a:r>
                      <a:endParaRPr lang="it-IT" sz="1400" b="0" i="0" u="none" strike="noStrike" dirty="0">
                        <a:solidFill>
                          <a:srgbClr val="000000"/>
                        </a:solidFill>
                        <a:effectLst/>
                        <a:latin typeface="Times New Roman"/>
                      </a:endParaRPr>
                    </a:p>
                    <a:p>
                      <a:pPr algn="just" fontAlgn="ctr"/>
                      <a:r>
                        <a:rPr lang="it-IT" sz="1400" u="none" strike="noStrike" dirty="0">
                          <a:effectLst/>
                        </a:rPr>
                        <a:t>- bilanci di previsione</a:t>
                      </a:r>
                      <a:endParaRPr lang="it-IT" sz="1400" b="0" i="0" u="none" strike="noStrike" dirty="0">
                        <a:solidFill>
                          <a:srgbClr val="000000"/>
                        </a:solidFill>
                        <a:effectLst/>
                        <a:latin typeface="Times New Roman"/>
                      </a:endParaRPr>
                    </a:p>
                    <a:p>
                      <a:pPr algn="just" fontAlgn="ctr"/>
                      <a:r>
                        <a:rPr lang="it-IT" sz="1400" u="none" strike="noStrike" dirty="0">
                          <a:effectLst/>
                        </a:rPr>
                        <a:t>- prospetto dei prestiti bancari previsti</a:t>
                      </a:r>
                      <a:endParaRPr lang="it-IT" sz="1400" b="0" i="0" u="none" strike="noStrike" dirty="0">
                        <a:solidFill>
                          <a:srgbClr val="000000"/>
                        </a:solidFill>
                        <a:effectLst/>
                        <a:latin typeface="Times New Roman"/>
                      </a:endParaRPr>
                    </a:p>
                    <a:p>
                      <a:pPr algn="just" fontAlgn="ctr"/>
                      <a:r>
                        <a:rPr lang="it-IT" sz="1400" u="none" strike="noStrike" dirty="0">
                          <a:effectLst/>
                        </a:rPr>
                        <a:t>- prospetto dell'eccedenza di cassa prevista e disponibile per investimenti</a:t>
                      </a:r>
                      <a:endParaRPr lang="it-IT" sz="1400" b="0" i="0" u="none" strike="noStrike" dirty="0">
                        <a:solidFill>
                          <a:srgbClr val="000000"/>
                        </a:solidFill>
                        <a:effectLst/>
                        <a:latin typeface="Times New Roman"/>
                      </a:endParaRPr>
                    </a:p>
                    <a:p>
                      <a:pPr algn="just" fontAlgn="ctr"/>
                      <a:r>
                        <a:rPr lang="it-IT" sz="1400" u="none" strike="noStrike" dirty="0">
                          <a:effectLst/>
                        </a:rPr>
                        <a:t>- budget.</a:t>
                      </a:r>
                      <a:endParaRPr lang="it-IT" sz="1400" b="0" i="0" u="none" strike="noStrike" dirty="0">
                        <a:solidFill>
                          <a:srgbClr val="000000"/>
                        </a:solidFill>
                        <a:effectLst/>
                        <a:latin typeface="Times New Roman"/>
                      </a:endParaRPr>
                    </a:p>
                    <a:p>
                      <a:pPr algn="just" fontAlgn="ctr"/>
                      <a:r>
                        <a:rPr lang="it-IT" sz="1400" u="none" strike="noStrike" dirty="0">
                          <a:effectLst/>
                        </a:rPr>
                        <a:t>- Le previsioni di tesoreria sono collegate con le previsioni di bilancio.</a:t>
                      </a:r>
                      <a:endParaRPr lang="it-IT" sz="1400" b="0" i="0" u="none" strike="noStrike" dirty="0">
                        <a:solidFill>
                          <a:srgbClr val="000000"/>
                        </a:solidFill>
                        <a:effectLst/>
                        <a:latin typeface="Times New Roman"/>
                      </a:endParaRPr>
                    </a:p>
                    <a:p>
                      <a:pPr algn="just" fontAlgn="ctr"/>
                      <a:r>
                        <a:rPr lang="it-IT" sz="1400" u="none" strike="noStrike" dirty="0">
                          <a:effectLst/>
                        </a:rPr>
                        <a:t>- Esiste un sistema di poteri e deleghe operative per tutte le operazioni finanziarie?</a:t>
                      </a:r>
                      <a:endParaRPr lang="it-IT" sz="1400" b="0" i="0" u="none" strike="noStrike" dirty="0">
                        <a:solidFill>
                          <a:srgbClr val="000000"/>
                        </a:solidFill>
                        <a:effectLst/>
                        <a:latin typeface="Times New Roman"/>
                      </a:endParaRPr>
                    </a:p>
                    <a:p>
                      <a:pPr algn="just" fontAlgn="ctr"/>
                      <a:r>
                        <a:rPr lang="it-IT" sz="1400" u="none" strike="noStrike" dirty="0">
                          <a:effectLst/>
                        </a:rPr>
                        <a:t>- Specificare</a:t>
                      </a:r>
                      <a:endParaRPr lang="it-IT" sz="1400" b="0" i="0" u="none" strike="noStrike" dirty="0">
                        <a:solidFill>
                          <a:srgbClr val="000000"/>
                        </a:solidFill>
                        <a:effectLst/>
                        <a:latin typeface="Times New Roman"/>
                      </a:endParaRPr>
                    </a:p>
                    <a:p>
                      <a:pPr algn="just" fontAlgn="ctr"/>
                      <a:r>
                        <a:rPr lang="it-IT" sz="1400" u="none" strike="noStrike" dirty="0">
                          <a:effectLst/>
                        </a:rPr>
                        <a:t> </a:t>
                      </a:r>
                      <a:endParaRPr lang="it-IT" sz="1400" b="0" i="0" u="none" strike="noStrike" dirty="0">
                        <a:solidFill>
                          <a:srgbClr val="000000"/>
                        </a:solidFill>
                        <a:effectLst/>
                        <a:latin typeface="Times New Roman"/>
                      </a:endParaRPr>
                    </a:p>
                  </a:txBody>
                  <a:tcPr marL="7331" marR="7331" marT="7331" marB="0"/>
                </a:tc>
                <a:tc>
                  <a:txBody>
                    <a:bodyPr/>
                    <a:lstStyle/>
                    <a:p>
                      <a:pPr algn="ctr" fontAlgn="ctr"/>
                      <a:r>
                        <a:rPr lang="it-IT" sz="900" u="none" strike="noStrike">
                          <a:effectLst/>
                        </a:rPr>
                        <a:t> </a:t>
                      </a:r>
                      <a:endParaRPr lang="it-IT" sz="900" b="0" i="0" u="none" strike="noStrike">
                        <a:solidFill>
                          <a:srgbClr val="000000"/>
                        </a:solidFill>
                        <a:effectLst/>
                        <a:latin typeface="Arial"/>
                      </a:endParaRPr>
                    </a:p>
                  </a:txBody>
                  <a:tcPr marL="7331" marR="7331" marT="7331" marB="0" anchor="ctr"/>
                </a:tc>
                <a:tc>
                  <a:txBody>
                    <a:bodyPr/>
                    <a:lstStyle/>
                    <a:p>
                      <a:pPr algn="l" fontAlgn="t"/>
                      <a:r>
                        <a:rPr lang="it-IT" sz="900" u="none" strike="noStrike">
                          <a:effectLst/>
                        </a:rPr>
                        <a:t> </a:t>
                      </a:r>
                      <a:endParaRPr lang="it-IT" sz="900" b="0" i="0" u="none" strike="noStrike">
                        <a:solidFill>
                          <a:srgbClr val="000000"/>
                        </a:solidFill>
                        <a:effectLst/>
                        <a:latin typeface="Calibri"/>
                      </a:endParaRPr>
                    </a:p>
                  </a:txBody>
                  <a:tcPr marL="7331" marR="7331" marT="7331" marB="0"/>
                </a:tc>
              </a:tr>
              <a:tr h="208668">
                <a:tc vMerge="1">
                  <a:txBody>
                    <a:bodyPr/>
                    <a:lstStyle/>
                    <a:p>
                      <a:pPr algn="just" fontAlgn="ctr"/>
                      <a:endParaRPr lang="it-IT" sz="800" b="1" i="0" u="none" strike="noStrike" dirty="0">
                        <a:solidFill>
                          <a:srgbClr val="000000"/>
                        </a:solidFill>
                        <a:effectLst/>
                        <a:latin typeface="Times New Roman"/>
                      </a:endParaRPr>
                    </a:p>
                  </a:txBody>
                  <a:tcPr marL="7331" marR="7331" marT="7331" marB="0" anchor="ctr"/>
                </a:tc>
                <a:tc>
                  <a:txBody>
                    <a:bodyPr/>
                    <a:lstStyle/>
                    <a:p>
                      <a:pPr algn="l" fontAlgn="ctr"/>
                      <a:r>
                        <a:rPr lang="it-IT" sz="900" u="none" strike="noStrike">
                          <a:effectLst/>
                        </a:rPr>
                        <a:t> </a:t>
                      </a:r>
                      <a:endParaRPr lang="it-IT" sz="900" b="0" i="0" u="none" strike="noStrike">
                        <a:solidFill>
                          <a:srgbClr val="000000"/>
                        </a:solidFill>
                        <a:effectLst/>
                        <a:latin typeface="Arial"/>
                      </a:endParaRPr>
                    </a:p>
                  </a:txBody>
                  <a:tcPr marL="7331" marR="7331" marT="7331" marB="0" anchor="ctr"/>
                </a:tc>
                <a:tc>
                  <a:txBody>
                    <a:bodyPr/>
                    <a:lstStyle/>
                    <a:p>
                      <a:pPr algn="l" fontAlgn="ctr"/>
                      <a:r>
                        <a:rPr lang="it-IT" sz="900" u="none" strike="noStrike" dirty="0">
                          <a:effectLst/>
                        </a:rPr>
                        <a:t> </a:t>
                      </a:r>
                      <a:endParaRPr lang="it-IT" sz="900" b="0" i="0" u="none" strike="noStrike" dirty="0">
                        <a:solidFill>
                          <a:srgbClr val="000000"/>
                        </a:solidFill>
                        <a:effectLst/>
                        <a:latin typeface="Arial"/>
                      </a:endParaRPr>
                    </a:p>
                  </a:txBody>
                  <a:tcPr marL="7331" marR="7331" marT="7331" marB="0" anchor="ctr"/>
                </a:tc>
              </a:tr>
              <a:tr h="208668">
                <a:tc vMerge="1">
                  <a:txBody>
                    <a:bodyPr/>
                    <a:lstStyle/>
                    <a:p>
                      <a:pPr algn="just" fontAlgn="ctr"/>
                      <a:endParaRPr lang="it-IT" sz="800" b="1" i="0" u="none" strike="noStrike" dirty="0">
                        <a:solidFill>
                          <a:srgbClr val="000000"/>
                        </a:solidFill>
                        <a:effectLst/>
                        <a:latin typeface="Times New Roman"/>
                      </a:endParaRPr>
                    </a:p>
                  </a:txBody>
                  <a:tcPr marL="7331" marR="7331" marT="7331" marB="0" anchor="ctr"/>
                </a:tc>
                <a:tc>
                  <a:txBody>
                    <a:bodyPr/>
                    <a:lstStyle/>
                    <a:p>
                      <a:pPr algn="l" fontAlgn="ctr"/>
                      <a:r>
                        <a:rPr lang="it-IT" sz="900" u="none" strike="noStrike">
                          <a:effectLst/>
                        </a:rPr>
                        <a:t> </a:t>
                      </a:r>
                      <a:endParaRPr lang="it-IT" sz="900" b="0" i="0" u="none" strike="noStrike">
                        <a:solidFill>
                          <a:srgbClr val="000000"/>
                        </a:solidFill>
                        <a:effectLst/>
                        <a:latin typeface="Arial"/>
                      </a:endParaRPr>
                    </a:p>
                  </a:txBody>
                  <a:tcPr marL="7331" marR="7331" marT="7331" marB="0" anchor="ctr"/>
                </a:tc>
                <a:tc>
                  <a:txBody>
                    <a:bodyPr/>
                    <a:lstStyle/>
                    <a:p>
                      <a:pPr algn="l" fontAlgn="ctr"/>
                      <a:r>
                        <a:rPr lang="it-IT" sz="900" u="none" strike="noStrike">
                          <a:effectLst/>
                        </a:rPr>
                        <a:t> </a:t>
                      </a:r>
                      <a:endParaRPr lang="it-IT" sz="900" b="0" i="0" u="none" strike="noStrike">
                        <a:solidFill>
                          <a:srgbClr val="000000"/>
                        </a:solidFill>
                        <a:effectLst/>
                        <a:latin typeface="Arial"/>
                      </a:endParaRPr>
                    </a:p>
                  </a:txBody>
                  <a:tcPr marL="7331" marR="7331" marT="7331" marB="0" anchor="ctr"/>
                </a:tc>
              </a:tr>
              <a:tr h="208668">
                <a:tc vMerge="1">
                  <a:txBody>
                    <a:bodyPr/>
                    <a:lstStyle/>
                    <a:p>
                      <a:pPr algn="just" fontAlgn="ctr"/>
                      <a:endParaRPr lang="it-IT" sz="800" b="0" i="1" u="none" strike="noStrike" dirty="0">
                        <a:solidFill>
                          <a:srgbClr val="000000"/>
                        </a:solidFill>
                        <a:effectLst/>
                        <a:latin typeface="Times New Roman"/>
                      </a:endParaRPr>
                    </a:p>
                  </a:txBody>
                  <a:tcPr marL="7331" marR="7331" marT="7331" marB="0" anchor="ctr"/>
                </a:tc>
                <a:tc>
                  <a:txBody>
                    <a:bodyPr/>
                    <a:lstStyle/>
                    <a:p>
                      <a:pPr algn="l" fontAlgn="ctr"/>
                      <a:r>
                        <a:rPr lang="it-IT" sz="900" u="none" strike="noStrike">
                          <a:effectLst/>
                        </a:rPr>
                        <a:t> </a:t>
                      </a:r>
                      <a:endParaRPr lang="it-IT" sz="900" b="0" i="0" u="none" strike="noStrike">
                        <a:solidFill>
                          <a:srgbClr val="000000"/>
                        </a:solidFill>
                        <a:effectLst/>
                        <a:latin typeface="Arial"/>
                      </a:endParaRPr>
                    </a:p>
                  </a:txBody>
                  <a:tcPr marL="7331" marR="7331" marT="7331" marB="0" anchor="ctr"/>
                </a:tc>
                <a:tc>
                  <a:txBody>
                    <a:bodyPr/>
                    <a:lstStyle/>
                    <a:p>
                      <a:pPr algn="l" fontAlgn="ctr"/>
                      <a:r>
                        <a:rPr lang="it-IT" sz="900" u="none" strike="noStrike">
                          <a:effectLst/>
                        </a:rPr>
                        <a:t> </a:t>
                      </a:r>
                      <a:endParaRPr lang="it-IT" sz="900" b="0" i="0" u="none" strike="noStrike">
                        <a:solidFill>
                          <a:srgbClr val="000000"/>
                        </a:solidFill>
                        <a:effectLst/>
                        <a:latin typeface="Arial"/>
                      </a:endParaRPr>
                    </a:p>
                  </a:txBody>
                  <a:tcPr marL="7331" marR="7331" marT="7331" marB="0" anchor="ctr"/>
                </a:tc>
              </a:tr>
              <a:tr h="354737">
                <a:tc vMerge="1">
                  <a:txBody>
                    <a:bodyPr/>
                    <a:lstStyle/>
                    <a:p>
                      <a:pPr algn="just" fontAlgn="ctr"/>
                      <a:endParaRPr lang="it-IT" sz="800" b="0" i="0" u="none" strike="noStrike" dirty="0">
                        <a:solidFill>
                          <a:srgbClr val="000000"/>
                        </a:solidFill>
                        <a:effectLst/>
                        <a:latin typeface="Times New Roman"/>
                      </a:endParaRPr>
                    </a:p>
                  </a:txBody>
                  <a:tcPr marL="7331" marR="7331" marT="7331" marB="0" anchor="ctr"/>
                </a:tc>
                <a:tc>
                  <a:txBody>
                    <a:bodyPr/>
                    <a:lstStyle/>
                    <a:p>
                      <a:pPr algn="l" fontAlgn="ctr"/>
                      <a:r>
                        <a:rPr lang="it-IT" sz="900" u="none" strike="noStrike">
                          <a:effectLst/>
                        </a:rPr>
                        <a:t> </a:t>
                      </a:r>
                      <a:endParaRPr lang="it-IT" sz="900" b="0" i="0" u="none" strike="noStrike">
                        <a:solidFill>
                          <a:srgbClr val="000000"/>
                        </a:solidFill>
                        <a:effectLst/>
                        <a:latin typeface="Arial"/>
                      </a:endParaRPr>
                    </a:p>
                  </a:txBody>
                  <a:tcPr marL="7331" marR="7331" marT="7331" marB="0" anchor="ctr"/>
                </a:tc>
                <a:tc>
                  <a:txBody>
                    <a:bodyPr/>
                    <a:lstStyle/>
                    <a:p>
                      <a:pPr algn="l" fontAlgn="ctr"/>
                      <a:r>
                        <a:rPr lang="it-IT" sz="900" u="none" strike="noStrike">
                          <a:effectLst/>
                        </a:rPr>
                        <a:t> </a:t>
                      </a:r>
                      <a:endParaRPr lang="it-IT" sz="900" b="0" i="0" u="none" strike="noStrike">
                        <a:solidFill>
                          <a:srgbClr val="000000"/>
                        </a:solidFill>
                        <a:effectLst/>
                        <a:latin typeface="Arial"/>
                      </a:endParaRPr>
                    </a:p>
                  </a:txBody>
                  <a:tcPr marL="7331" marR="7331" marT="7331" marB="0" anchor="ctr"/>
                </a:tc>
              </a:tr>
              <a:tr h="208668">
                <a:tc vMerge="1">
                  <a:txBody>
                    <a:bodyPr/>
                    <a:lstStyle/>
                    <a:p>
                      <a:pPr algn="just" fontAlgn="ctr"/>
                      <a:endParaRPr lang="it-IT" sz="800" b="0" i="0" u="none" strike="noStrike" dirty="0">
                        <a:solidFill>
                          <a:srgbClr val="000000"/>
                        </a:solidFill>
                        <a:effectLst/>
                        <a:latin typeface="Times New Roman"/>
                      </a:endParaRPr>
                    </a:p>
                  </a:txBody>
                  <a:tcPr marL="7331" marR="7331" marT="7331" marB="0" anchor="ctr"/>
                </a:tc>
                <a:tc>
                  <a:txBody>
                    <a:bodyPr/>
                    <a:lstStyle/>
                    <a:p>
                      <a:pPr algn="l" fontAlgn="ctr"/>
                      <a:r>
                        <a:rPr lang="it-IT" sz="900" u="none" strike="noStrike">
                          <a:effectLst/>
                        </a:rPr>
                        <a:t> </a:t>
                      </a:r>
                      <a:endParaRPr lang="it-IT" sz="900" b="0" i="0" u="none" strike="noStrike">
                        <a:solidFill>
                          <a:srgbClr val="000000"/>
                        </a:solidFill>
                        <a:effectLst/>
                        <a:latin typeface="Arial"/>
                      </a:endParaRPr>
                    </a:p>
                  </a:txBody>
                  <a:tcPr marL="7331" marR="7331" marT="7331" marB="0" anchor="ctr"/>
                </a:tc>
                <a:tc>
                  <a:txBody>
                    <a:bodyPr/>
                    <a:lstStyle/>
                    <a:p>
                      <a:pPr algn="l" fontAlgn="ctr"/>
                      <a:r>
                        <a:rPr lang="it-IT" sz="900" u="none" strike="noStrike">
                          <a:effectLst/>
                        </a:rPr>
                        <a:t> </a:t>
                      </a:r>
                      <a:endParaRPr lang="it-IT" sz="900" b="0" i="0" u="none" strike="noStrike">
                        <a:solidFill>
                          <a:srgbClr val="000000"/>
                        </a:solidFill>
                        <a:effectLst/>
                        <a:latin typeface="Arial"/>
                      </a:endParaRPr>
                    </a:p>
                  </a:txBody>
                  <a:tcPr marL="7331" marR="7331" marT="7331" marB="0" anchor="ctr"/>
                </a:tc>
              </a:tr>
              <a:tr h="208668">
                <a:tc vMerge="1">
                  <a:txBody>
                    <a:bodyPr/>
                    <a:lstStyle/>
                    <a:p>
                      <a:pPr algn="just" fontAlgn="ctr"/>
                      <a:endParaRPr lang="it-IT" sz="800" b="0" i="0" u="none" strike="noStrike" dirty="0">
                        <a:solidFill>
                          <a:srgbClr val="000000"/>
                        </a:solidFill>
                        <a:effectLst/>
                        <a:latin typeface="Times New Roman"/>
                      </a:endParaRPr>
                    </a:p>
                  </a:txBody>
                  <a:tcPr marL="7331" marR="7331" marT="7331" marB="0" anchor="ctr"/>
                </a:tc>
                <a:tc>
                  <a:txBody>
                    <a:bodyPr/>
                    <a:lstStyle/>
                    <a:p>
                      <a:pPr algn="l" fontAlgn="ctr"/>
                      <a:r>
                        <a:rPr lang="it-IT" sz="900" u="none" strike="noStrike">
                          <a:effectLst/>
                        </a:rPr>
                        <a:t> </a:t>
                      </a:r>
                      <a:endParaRPr lang="it-IT" sz="900" b="0" i="0" u="none" strike="noStrike">
                        <a:solidFill>
                          <a:srgbClr val="000000"/>
                        </a:solidFill>
                        <a:effectLst/>
                        <a:latin typeface="Arial"/>
                      </a:endParaRPr>
                    </a:p>
                  </a:txBody>
                  <a:tcPr marL="7331" marR="7331" marT="7331" marB="0" anchor="ctr"/>
                </a:tc>
                <a:tc>
                  <a:txBody>
                    <a:bodyPr/>
                    <a:lstStyle/>
                    <a:p>
                      <a:pPr algn="l" fontAlgn="ctr"/>
                      <a:r>
                        <a:rPr lang="it-IT" sz="900" u="none" strike="noStrike">
                          <a:effectLst/>
                        </a:rPr>
                        <a:t> </a:t>
                      </a:r>
                      <a:endParaRPr lang="it-IT" sz="900" b="0" i="0" u="none" strike="noStrike">
                        <a:solidFill>
                          <a:srgbClr val="000000"/>
                        </a:solidFill>
                        <a:effectLst/>
                        <a:latin typeface="Arial"/>
                      </a:endParaRPr>
                    </a:p>
                  </a:txBody>
                  <a:tcPr marL="7331" marR="7331" marT="7331" marB="0" anchor="ctr"/>
                </a:tc>
              </a:tr>
              <a:tr h="208668">
                <a:tc vMerge="1">
                  <a:txBody>
                    <a:bodyPr/>
                    <a:lstStyle/>
                    <a:p>
                      <a:pPr algn="just" fontAlgn="ctr"/>
                      <a:endParaRPr lang="it-IT" sz="800" b="0" i="0" u="none" strike="noStrike" dirty="0">
                        <a:solidFill>
                          <a:srgbClr val="000000"/>
                        </a:solidFill>
                        <a:effectLst/>
                        <a:latin typeface="Times New Roman"/>
                      </a:endParaRPr>
                    </a:p>
                  </a:txBody>
                  <a:tcPr marL="7331" marR="7331" marT="7331" marB="0" anchor="ctr"/>
                </a:tc>
                <a:tc>
                  <a:txBody>
                    <a:bodyPr/>
                    <a:lstStyle/>
                    <a:p>
                      <a:pPr algn="l" fontAlgn="ctr"/>
                      <a:r>
                        <a:rPr lang="it-IT" sz="900" u="none" strike="noStrike">
                          <a:effectLst/>
                        </a:rPr>
                        <a:t> </a:t>
                      </a:r>
                      <a:endParaRPr lang="it-IT" sz="900" b="0" i="0" u="none" strike="noStrike">
                        <a:solidFill>
                          <a:srgbClr val="000000"/>
                        </a:solidFill>
                        <a:effectLst/>
                        <a:latin typeface="Arial"/>
                      </a:endParaRPr>
                    </a:p>
                  </a:txBody>
                  <a:tcPr marL="7331" marR="7331" marT="7331" marB="0" anchor="ctr"/>
                </a:tc>
                <a:tc>
                  <a:txBody>
                    <a:bodyPr/>
                    <a:lstStyle/>
                    <a:p>
                      <a:pPr algn="l" fontAlgn="ctr"/>
                      <a:r>
                        <a:rPr lang="it-IT" sz="900" u="none" strike="noStrike">
                          <a:effectLst/>
                        </a:rPr>
                        <a:t> </a:t>
                      </a:r>
                      <a:endParaRPr lang="it-IT" sz="900" b="0" i="0" u="none" strike="noStrike">
                        <a:solidFill>
                          <a:srgbClr val="000000"/>
                        </a:solidFill>
                        <a:effectLst/>
                        <a:latin typeface="Arial"/>
                      </a:endParaRPr>
                    </a:p>
                  </a:txBody>
                  <a:tcPr marL="7331" marR="7331" marT="7331" marB="0" anchor="ctr"/>
                </a:tc>
              </a:tr>
              <a:tr h="208668">
                <a:tc vMerge="1">
                  <a:txBody>
                    <a:bodyPr/>
                    <a:lstStyle/>
                    <a:p>
                      <a:pPr algn="just" fontAlgn="ctr"/>
                      <a:endParaRPr lang="it-IT" sz="800" b="0" i="0" u="none" strike="noStrike" dirty="0">
                        <a:solidFill>
                          <a:srgbClr val="000000"/>
                        </a:solidFill>
                        <a:effectLst/>
                        <a:latin typeface="Times New Roman"/>
                      </a:endParaRPr>
                    </a:p>
                  </a:txBody>
                  <a:tcPr marL="7331" marR="7331" marT="7331" marB="0" anchor="ctr"/>
                </a:tc>
                <a:tc>
                  <a:txBody>
                    <a:bodyPr/>
                    <a:lstStyle/>
                    <a:p>
                      <a:pPr algn="l" fontAlgn="ctr"/>
                      <a:r>
                        <a:rPr lang="it-IT" sz="900" u="none" strike="noStrike">
                          <a:effectLst/>
                        </a:rPr>
                        <a:t> </a:t>
                      </a:r>
                      <a:endParaRPr lang="it-IT" sz="900" b="0" i="0" u="none" strike="noStrike">
                        <a:solidFill>
                          <a:srgbClr val="000000"/>
                        </a:solidFill>
                        <a:effectLst/>
                        <a:latin typeface="Arial"/>
                      </a:endParaRPr>
                    </a:p>
                  </a:txBody>
                  <a:tcPr marL="7331" marR="7331" marT="7331" marB="0" anchor="ctr"/>
                </a:tc>
                <a:tc>
                  <a:txBody>
                    <a:bodyPr/>
                    <a:lstStyle/>
                    <a:p>
                      <a:pPr algn="l" fontAlgn="ctr"/>
                      <a:r>
                        <a:rPr lang="it-IT" sz="900" u="none" strike="noStrike">
                          <a:effectLst/>
                        </a:rPr>
                        <a:t> </a:t>
                      </a:r>
                      <a:endParaRPr lang="it-IT" sz="900" b="0" i="0" u="none" strike="noStrike">
                        <a:solidFill>
                          <a:srgbClr val="000000"/>
                        </a:solidFill>
                        <a:effectLst/>
                        <a:latin typeface="Arial"/>
                      </a:endParaRPr>
                    </a:p>
                  </a:txBody>
                  <a:tcPr marL="7331" marR="7331" marT="7331" marB="0" anchor="ctr"/>
                </a:tc>
              </a:tr>
              <a:tr h="208668">
                <a:tc vMerge="1">
                  <a:txBody>
                    <a:bodyPr/>
                    <a:lstStyle/>
                    <a:p>
                      <a:pPr algn="just" fontAlgn="ctr"/>
                      <a:endParaRPr lang="it-IT" sz="800" b="0" i="0" u="none" strike="noStrike" dirty="0">
                        <a:solidFill>
                          <a:srgbClr val="000000"/>
                        </a:solidFill>
                        <a:effectLst/>
                        <a:latin typeface="Times New Roman"/>
                      </a:endParaRPr>
                    </a:p>
                  </a:txBody>
                  <a:tcPr marL="7331" marR="7331" marT="7331" marB="0" anchor="ctr"/>
                </a:tc>
                <a:tc>
                  <a:txBody>
                    <a:bodyPr/>
                    <a:lstStyle/>
                    <a:p>
                      <a:pPr algn="l" fontAlgn="ctr"/>
                      <a:r>
                        <a:rPr lang="it-IT" sz="900" u="none" strike="noStrike">
                          <a:effectLst/>
                        </a:rPr>
                        <a:t> </a:t>
                      </a:r>
                      <a:endParaRPr lang="it-IT" sz="900" b="0" i="0" u="none" strike="noStrike">
                        <a:solidFill>
                          <a:srgbClr val="000000"/>
                        </a:solidFill>
                        <a:effectLst/>
                        <a:latin typeface="Arial"/>
                      </a:endParaRPr>
                    </a:p>
                  </a:txBody>
                  <a:tcPr marL="7331" marR="7331" marT="7331" marB="0" anchor="ctr"/>
                </a:tc>
                <a:tc>
                  <a:txBody>
                    <a:bodyPr/>
                    <a:lstStyle/>
                    <a:p>
                      <a:pPr algn="l" fontAlgn="ctr"/>
                      <a:r>
                        <a:rPr lang="it-IT" sz="900" u="none" strike="noStrike">
                          <a:effectLst/>
                        </a:rPr>
                        <a:t> </a:t>
                      </a:r>
                      <a:endParaRPr lang="it-IT" sz="900" b="0" i="0" u="none" strike="noStrike">
                        <a:solidFill>
                          <a:srgbClr val="000000"/>
                        </a:solidFill>
                        <a:effectLst/>
                        <a:latin typeface="Arial"/>
                      </a:endParaRPr>
                    </a:p>
                  </a:txBody>
                  <a:tcPr marL="7331" marR="7331" marT="7331" marB="0" anchor="ctr"/>
                </a:tc>
              </a:tr>
              <a:tr h="208668">
                <a:tc vMerge="1">
                  <a:txBody>
                    <a:bodyPr/>
                    <a:lstStyle/>
                    <a:p>
                      <a:pPr algn="just" fontAlgn="ctr"/>
                      <a:endParaRPr lang="it-IT" sz="800" b="0" i="0" u="none" strike="noStrike" dirty="0">
                        <a:solidFill>
                          <a:srgbClr val="000000"/>
                        </a:solidFill>
                        <a:effectLst/>
                        <a:latin typeface="Times New Roman"/>
                      </a:endParaRPr>
                    </a:p>
                  </a:txBody>
                  <a:tcPr marL="7331" marR="7331" marT="7331" marB="0" anchor="ctr"/>
                </a:tc>
                <a:tc>
                  <a:txBody>
                    <a:bodyPr/>
                    <a:lstStyle/>
                    <a:p>
                      <a:pPr algn="l" fontAlgn="ctr"/>
                      <a:r>
                        <a:rPr lang="it-IT" sz="900" u="none" strike="noStrike">
                          <a:effectLst/>
                        </a:rPr>
                        <a:t> </a:t>
                      </a:r>
                      <a:endParaRPr lang="it-IT" sz="900" b="0" i="0" u="none" strike="noStrike">
                        <a:solidFill>
                          <a:srgbClr val="000000"/>
                        </a:solidFill>
                        <a:effectLst/>
                        <a:latin typeface="Arial"/>
                      </a:endParaRPr>
                    </a:p>
                  </a:txBody>
                  <a:tcPr marL="7331" marR="7331" marT="7331" marB="0" anchor="ctr"/>
                </a:tc>
                <a:tc>
                  <a:txBody>
                    <a:bodyPr/>
                    <a:lstStyle/>
                    <a:p>
                      <a:pPr algn="l" fontAlgn="ctr"/>
                      <a:r>
                        <a:rPr lang="it-IT" sz="900" u="none" strike="noStrike">
                          <a:effectLst/>
                        </a:rPr>
                        <a:t> </a:t>
                      </a:r>
                      <a:endParaRPr lang="it-IT" sz="900" b="0" i="0" u="none" strike="noStrike">
                        <a:solidFill>
                          <a:srgbClr val="000000"/>
                        </a:solidFill>
                        <a:effectLst/>
                        <a:latin typeface="Arial"/>
                      </a:endParaRPr>
                    </a:p>
                  </a:txBody>
                  <a:tcPr marL="7331" marR="7331" marT="7331" marB="0" anchor="ctr"/>
                </a:tc>
              </a:tr>
              <a:tr h="208668">
                <a:tc vMerge="1">
                  <a:txBody>
                    <a:bodyPr/>
                    <a:lstStyle/>
                    <a:p>
                      <a:pPr algn="just" fontAlgn="ctr"/>
                      <a:endParaRPr lang="it-IT" sz="800" b="0" i="0" u="none" strike="noStrike" dirty="0">
                        <a:solidFill>
                          <a:srgbClr val="000000"/>
                        </a:solidFill>
                        <a:effectLst/>
                        <a:latin typeface="Times New Roman"/>
                      </a:endParaRPr>
                    </a:p>
                  </a:txBody>
                  <a:tcPr marL="7331" marR="7331" marT="7331" marB="0" anchor="ctr"/>
                </a:tc>
                <a:tc>
                  <a:txBody>
                    <a:bodyPr/>
                    <a:lstStyle/>
                    <a:p>
                      <a:pPr algn="l" fontAlgn="ctr"/>
                      <a:r>
                        <a:rPr lang="it-IT" sz="900" u="none" strike="noStrike">
                          <a:effectLst/>
                        </a:rPr>
                        <a:t> </a:t>
                      </a:r>
                      <a:endParaRPr lang="it-IT" sz="900" b="0" i="0" u="none" strike="noStrike">
                        <a:solidFill>
                          <a:srgbClr val="000000"/>
                        </a:solidFill>
                        <a:effectLst/>
                        <a:latin typeface="Arial"/>
                      </a:endParaRPr>
                    </a:p>
                  </a:txBody>
                  <a:tcPr marL="7331" marR="7331" marT="7331" marB="0" anchor="ctr"/>
                </a:tc>
                <a:tc>
                  <a:txBody>
                    <a:bodyPr/>
                    <a:lstStyle/>
                    <a:p>
                      <a:pPr algn="l" fontAlgn="ctr"/>
                      <a:r>
                        <a:rPr lang="it-IT" sz="900" u="none" strike="noStrike">
                          <a:effectLst/>
                        </a:rPr>
                        <a:t> </a:t>
                      </a:r>
                      <a:endParaRPr lang="it-IT" sz="900" b="0" i="0" u="none" strike="noStrike">
                        <a:solidFill>
                          <a:srgbClr val="000000"/>
                        </a:solidFill>
                        <a:effectLst/>
                        <a:latin typeface="Arial"/>
                      </a:endParaRPr>
                    </a:p>
                  </a:txBody>
                  <a:tcPr marL="7331" marR="7331" marT="7331" marB="0" anchor="ctr"/>
                </a:tc>
              </a:tr>
              <a:tr h="208668">
                <a:tc vMerge="1">
                  <a:txBody>
                    <a:bodyPr/>
                    <a:lstStyle/>
                    <a:p>
                      <a:pPr algn="just" fontAlgn="ctr"/>
                      <a:endParaRPr lang="it-IT" sz="800" b="0" i="0" u="none" strike="noStrike" dirty="0">
                        <a:solidFill>
                          <a:srgbClr val="000000"/>
                        </a:solidFill>
                        <a:effectLst/>
                        <a:latin typeface="Times New Roman"/>
                      </a:endParaRPr>
                    </a:p>
                  </a:txBody>
                  <a:tcPr marL="7331" marR="7331" marT="7331" marB="0" anchor="ctr"/>
                </a:tc>
                <a:tc>
                  <a:txBody>
                    <a:bodyPr/>
                    <a:lstStyle/>
                    <a:p>
                      <a:pPr algn="l" fontAlgn="ctr"/>
                      <a:r>
                        <a:rPr lang="it-IT" sz="900" u="none" strike="noStrike">
                          <a:effectLst/>
                        </a:rPr>
                        <a:t> </a:t>
                      </a:r>
                      <a:endParaRPr lang="it-IT" sz="900" b="0" i="0" u="none" strike="noStrike">
                        <a:solidFill>
                          <a:srgbClr val="000000"/>
                        </a:solidFill>
                        <a:effectLst/>
                        <a:latin typeface="Arial"/>
                      </a:endParaRPr>
                    </a:p>
                  </a:txBody>
                  <a:tcPr marL="7331" marR="7331" marT="7331" marB="0" anchor="ctr"/>
                </a:tc>
                <a:tc>
                  <a:txBody>
                    <a:bodyPr/>
                    <a:lstStyle/>
                    <a:p>
                      <a:pPr algn="l" fontAlgn="ctr"/>
                      <a:r>
                        <a:rPr lang="it-IT" sz="900" u="none" strike="noStrike">
                          <a:effectLst/>
                        </a:rPr>
                        <a:t> </a:t>
                      </a:r>
                      <a:endParaRPr lang="it-IT" sz="900" b="0" i="0" u="none" strike="noStrike">
                        <a:solidFill>
                          <a:srgbClr val="000000"/>
                        </a:solidFill>
                        <a:effectLst/>
                        <a:latin typeface="Arial"/>
                      </a:endParaRPr>
                    </a:p>
                  </a:txBody>
                  <a:tcPr marL="7331" marR="7331" marT="7331" marB="0" anchor="ctr"/>
                </a:tc>
              </a:tr>
              <a:tr h="208668">
                <a:tc vMerge="1">
                  <a:txBody>
                    <a:bodyPr/>
                    <a:lstStyle/>
                    <a:p>
                      <a:pPr algn="just" fontAlgn="ctr"/>
                      <a:endParaRPr lang="it-IT" sz="800" b="0" i="0" u="none" strike="noStrike" dirty="0">
                        <a:solidFill>
                          <a:srgbClr val="000000"/>
                        </a:solidFill>
                        <a:effectLst/>
                        <a:latin typeface="Times New Roman"/>
                      </a:endParaRPr>
                    </a:p>
                  </a:txBody>
                  <a:tcPr marL="7331" marR="7331" marT="7331" marB="0" anchor="ctr"/>
                </a:tc>
                <a:tc>
                  <a:txBody>
                    <a:bodyPr/>
                    <a:lstStyle/>
                    <a:p>
                      <a:pPr algn="l" fontAlgn="ctr"/>
                      <a:r>
                        <a:rPr lang="it-IT" sz="900" u="none" strike="noStrike">
                          <a:effectLst/>
                        </a:rPr>
                        <a:t> </a:t>
                      </a:r>
                      <a:endParaRPr lang="it-IT" sz="900" b="0" i="0" u="none" strike="noStrike">
                        <a:solidFill>
                          <a:srgbClr val="000000"/>
                        </a:solidFill>
                        <a:effectLst/>
                        <a:latin typeface="Arial"/>
                      </a:endParaRPr>
                    </a:p>
                  </a:txBody>
                  <a:tcPr marL="7331" marR="7331" marT="7331" marB="0" anchor="ctr"/>
                </a:tc>
                <a:tc>
                  <a:txBody>
                    <a:bodyPr/>
                    <a:lstStyle/>
                    <a:p>
                      <a:pPr algn="l" fontAlgn="ctr"/>
                      <a:r>
                        <a:rPr lang="it-IT" sz="900" u="none" strike="noStrike">
                          <a:effectLst/>
                        </a:rPr>
                        <a:t> </a:t>
                      </a:r>
                      <a:endParaRPr lang="it-IT" sz="900" b="0" i="0" u="none" strike="noStrike">
                        <a:solidFill>
                          <a:srgbClr val="000000"/>
                        </a:solidFill>
                        <a:effectLst/>
                        <a:latin typeface="Arial"/>
                      </a:endParaRPr>
                    </a:p>
                  </a:txBody>
                  <a:tcPr marL="7331" marR="7331" marT="7331" marB="0" anchor="ctr"/>
                </a:tc>
              </a:tr>
              <a:tr h="208668">
                <a:tc vMerge="1">
                  <a:txBody>
                    <a:bodyPr/>
                    <a:lstStyle/>
                    <a:p>
                      <a:pPr algn="just" fontAlgn="ctr"/>
                      <a:endParaRPr lang="it-IT" sz="800" b="0" i="0" u="none" strike="noStrike" dirty="0">
                        <a:solidFill>
                          <a:srgbClr val="000000"/>
                        </a:solidFill>
                        <a:effectLst/>
                        <a:latin typeface="Times New Roman"/>
                      </a:endParaRPr>
                    </a:p>
                  </a:txBody>
                  <a:tcPr marL="7331" marR="7331" marT="7331" marB="0" anchor="ctr"/>
                </a:tc>
                <a:tc>
                  <a:txBody>
                    <a:bodyPr/>
                    <a:lstStyle/>
                    <a:p>
                      <a:pPr algn="l" fontAlgn="ctr"/>
                      <a:r>
                        <a:rPr lang="it-IT" sz="900" u="none" strike="noStrike">
                          <a:effectLst/>
                        </a:rPr>
                        <a:t> </a:t>
                      </a:r>
                      <a:endParaRPr lang="it-IT" sz="900" b="0" i="0" u="none" strike="noStrike">
                        <a:solidFill>
                          <a:srgbClr val="000000"/>
                        </a:solidFill>
                        <a:effectLst/>
                        <a:latin typeface="Arial"/>
                      </a:endParaRPr>
                    </a:p>
                  </a:txBody>
                  <a:tcPr marL="7331" marR="7331" marT="7331" marB="0" anchor="ctr"/>
                </a:tc>
                <a:tc>
                  <a:txBody>
                    <a:bodyPr/>
                    <a:lstStyle/>
                    <a:p>
                      <a:pPr algn="l" fontAlgn="ctr"/>
                      <a:r>
                        <a:rPr lang="it-IT" sz="900" u="none" strike="noStrike">
                          <a:effectLst/>
                        </a:rPr>
                        <a:t> </a:t>
                      </a:r>
                      <a:endParaRPr lang="it-IT" sz="900" b="0" i="0" u="none" strike="noStrike">
                        <a:solidFill>
                          <a:srgbClr val="000000"/>
                        </a:solidFill>
                        <a:effectLst/>
                        <a:latin typeface="Arial"/>
                      </a:endParaRPr>
                    </a:p>
                  </a:txBody>
                  <a:tcPr marL="7331" marR="7331" marT="7331" marB="0" anchor="ctr"/>
                </a:tc>
              </a:tr>
              <a:tr h="1622679">
                <a:tc vMerge="1">
                  <a:txBody>
                    <a:bodyPr/>
                    <a:lstStyle/>
                    <a:p>
                      <a:pPr algn="just" fontAlgn="ctr"/>
                      <a:endParaRPr lang="it-IT" sz="800" b="0" i="0" u="none" strike="noStrike" dirty="0">
                        <a:solidFill>
                          <a:srgbClr val="000000"/>
                        </a:solidFill>
                        <a:effectLst/>
                        <a:latin typeface="Times New Roman"/>
                      </a:endParaRPr>
                    </a:p>
                  </a:txBody>
                  <a:tcPr marL="7331" marR="7331" marT="7331" marB="0" anchor="ctr"/>
                </a:tc>
                <a:tc>
                  <a:txBody>
                    <a:bodyPr/>
                    <a:lstStyle/>
                    <a:p>
                      <a:pPr algn="l" fontAlgn="ctr"/>
                      <a:r>
                        <a:rPr lang="it-IT" sz="900" u="none" strike="noStrike">
                          <a:effectLst/>
                        </a:rPr>
                        <a:t> </a:t>
                      </a:r>
                      <a:endParaRPr lang="it-IT" sz="900" b="0" i="0" u="none" strike="noStrike">
                        <a:solidFill>
                          <a:srgbClr val="000000"/>
                        </a:solidFill>
                        <a:effectLst/>
                        <a:latin typeface="Arial"/>
                      </a:endParaRPr>
                    </a:p>
                  </a:txBody>
                  <a:tcPr marL="7331" marR="7331" marT="7331" marB="0" anchor="ctr"/>
                </a:tc>
                <a:tc>
                  <a:txBody>
                    <a:bodyPr/>
                    <a:lstStyle/>
                    <a:p>
                      <a:pPr algn="l" fontAlgn="ctr"/>
                      <a:r>
                        <a:rPr lang="it-IT" sz="900" u="none" strike="noStrike" dirty="0">
                          <a:effectLst/>
                        </a:rPr>
                        <a:t> </a:t>
                      </a:r>
                      <a:endParaRPr lang="it-IT" sz="900" b="0" i="0" u="none" strike="noStrike" dirty="0">
                        <a:solidFill>
                          <a:srgbClr val="000000"/>
                        </a:solidFill>
                        <a:effectLst/>
                        <a:latin typeface="Arial"/>
                      </a:endParaRPr>
                    </a:p>
                  </a:txBody>
                  <a:tcPr marL="7331" marR="7331" marT="7331" marB="0" anchor="ctr"/>
                </a:tc>
              </a:tr>
            </a:tbl>
          </a:graphicData>
        </a:graphic>
      </p:graphicFrame>
      <p:sp>
        <p:nvSpPr>
          <p:cNvPr id="4" name="Segnaposto numero diapositiva 3"/>
          <p:cNvSpPr>
            <a:spLocks noGrp="1"/>
          </p:cNvSpPr>
          <p:nvPr>
            <p:ph type="sldNum" sz="quarter" idx="15"/>
          </p:nvPr>
        </p:nvSpPr>
        <p:spPr/>
        <p:txBody>
          <a:bodyPr/>
          <a:lstStyle/>
          <a:p>
            <a:fld id="{F6848207-CE41-43A6-9076-047AFBCD0A8D}" type="slidenum">
              <a:rPr lang="it-IT" smtClean="0"/>
              <a:pPr/>
              <a:t>86</a:t>
            </a:fld>
            <a:endParaRPr lang="it-IT"/>
          </a:p>
        </p:txBody>
      </p:sp>
      <p:sp>
        <p:nvSpPr>
          <p:cNvPr id="6" name="Rettangolo 5"/>
          <p:cNvSpPr/>
          <p:nvPr/>
        </p:nvSpPr>
        <p:spPr>
          <a:xfrm>
            <a:off x="899592" y="548680"/>
            <a:ext cx="2393604" cy="369332"/>
          </a:xfrm>
          <a:prstGeom prst="rect">
            <a:avLst/>
          </a:prstGeom>
        </p:spPr>
        <p:txBody>
          <a:bodyPr wrap="none">
            <a:spAutoFit/>
          </a:bodyPr>
          <a:lstStyle/>
          <a:p>
            <a:r>
              <a:rPr lang="it-IT" b="1" dirty="0"/>
              <a:t>Il ciclo finanziario</a:t>
            </a:r>
            <a:endParaRPr lang="it-IT" dirty="0"/>
          </a:p>
        </p:txBody>
      </p:sp>
    </p:spTree>
    <p:extLst>
      <p:ext uri="{BB962C8B-B14F-4D97-AF65-F5344CB8AC3E}">
        <p14:creationId xmlns:p14="http://schemas.microsoft.com/office/powerpoint/2010/main" val="180774994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egnaposto contenuto 4"/>
          <p:cNvGraphicFramePr>
            <a:graphicFrameLocks noGrp="1"/>
          </p:cNvGraphicFramePr>
          <p:nvPr>
            <p:ph sz="quarter" idx="1"/>
            <p:extLst>
              <p:ext uri="{D42A27DB-BD31-4B8C-83A1-F6EECF244321}">
                <p14:modId xmlns:p14="http://schemas.microsoft.com/office/powerpoint/2010/main" val="3960551147"/>
              </p:ext>
            </p:extLst>
          </p:nvPr>
        </p:nvGraphicFramePr>
        <p:xfrm>
          <a:off x="611560" y="836712"/>
          <a:ext cx="7632848" cy="4914611"/>
        </p:xfrm>
        <a:graphic>
          <a:graphicData uri="http://schemas.openxmlformats.org/drawingml/2006/table">
            <a:tbl>
              <a:tblPr>
                <a:tableStyleId>{69CF1AB2-1976-4502-BF36-3FF5EA218861}</a:tableStyleId>
              </a:tblPr>
              <a:tblGrid>
                <a:gridCol w="5472608"/>
                <a:gridCol w="1080120"/>
                <a:gridCol w="1080120"/>
              </a:tblGrid>
              <a:tr h="146615">
                <a:tc rowSpan="17">
                  <a:txBody>
                    <a:bodyPr/>
                    <a:lstStyle/>
                    <a:p>
                      <a:pPr algn="just" fontAlgn="ctr"/>
                      <a:r>
                        <a:rPr lang="it-IT" sz="1400" u="none" strike="noStrike" dirty="0">
                          <a:effectLst/>
                        </a:rPr>
                        <a:t>B. I fabbisogni della tesoreria sono controllati in modo adeguato?</a:t>
                      </a:r>
                      <a:endParaRPr lang="it-IT" sz="1400" b="0" i="1" u="none" strike="noStrike" dirty="0">
                        <a:solidFill>
                          <a:srgbClr val="000000"/>
                        </a:solidFill>
                        <a:effectLst/>
                        <a:latin typeface="Times New Roman"/>
                      </a:endParaRPr>
                    </a:p>
                    <a:p>
                      <a:pPr algn="just" fontAlgn="ctr"/>
                      <a:r>
                        <a:rPr lang="it-IT" sz="1400" u="none" strike="noStrike" dirty="0">
                          <a:effectLst/>
                        </a:rPr>
                        <a:t>- Rilevare se persone responsabili controllano i saldi della tesoreria giornalmente o settimanalmente</a:t>
                      </a:r>
                      <a:endParaRPr lang="it-IT" sz="1400" b="0" i="0" u="none" strike="noStrike" dirty="0">
                        <a:solidFill>
                          <a:srgbClr val="000000"/>
                        </a:solidFill>
                        <a:effectLst/>
                        <a:latin typeface="Times New Roman"/>
                      </a:endParaRPr>
                    </a:p>
                    <a:p>
                      <a:pPr algn="just" fontAlgn="ctr"/>
                      <a:r>
                        <a:rPr lang="it-IT" sz="1400" u="none" strike="noStrike" dirty="0">
                          <a:effectLst/>
                        </a:rPr>
                        <a:t>- Rilevare se vi sono capitali immobilizzati in investimenti improduttivi</a:t>
                      </a:r>
                      <a:endParaRPr lang="it-IT" sz="1400" b="0" i="0" u="none" strike="noStrike" dirty="0">
                        <a:solidFill>
                          <a:srgbClr val="000000"/>
                        </a:solidFill>
                        <a:effectLst/>
                        <a:latin typeface="Times New Roman"/>
                      </a:endParaRPr>
                    </a:p>
                    <a:p>
                      <a:pPr algn="just" fontAlgn="ctr"/>
                      <a:r>
                        <a:rPr lang="it-IT" sz="1400" u="none" strike="noStrike" dirty="0">
                          <a:effectLst/>
                        </a:rPr>
                        <a:t>- Rilevare se vengono stipulati contratti per prestiti a breve termine per finanziare immobilizzazioni a lungo termine.</a:t>
                      </a:r>
                      <a:endParaRPr lang="it-IT" sz="1400" b="0" i="0" u="none" strike="noStrike" dirty="0">
                        <a:solidFill>
                          <a:srgbClr val="000000"/>
                        </a:solidFill>
                        <a:effectLst/>
                        <a:latin typeface="Times New Roman"/>
                      </a:endParaRPr>
                    </a:p>
                    <a:p>
                      <a:pPr algn="just" fontAlgn="ctr"/>
                      <a:r>
                        <a:rPr lang="it-IT" sz="1400" u="none" strike="noStrike" dirty="0">
                          <a:effectLst/>
                        </a:rPr>
                        <a:t> </a:t>
                      </a:r>
                      <a:endParaRPr lang="it-IT" sz="1400" b="0" i="0" u="none" strike="noStrike" dirty="0">
                        <a:solidFill>
                          <a:srgbClr val="000000"/>
                        </a:solidFill>
                        <a:effectLst/>
                        <a:latin typeface="Times New Roman"/>
                      </a:endParaRPr>
                    </a:p>
                    <a:p>
                      <a:pPr algn="just" fontAlgn="ctr"/>
                      <a:r>
                        <a:rPr lang="it-IT" sz="1400" u="none" strike="noStrike" dirty="0">
                          <a:effectLst/>
                        </a:rPr>
                        <a:t>C. Tipi di finanziamento utilizzati</a:t>
                      </a:r>
                      <a:endParaRPr lang="it-IT" sz="1400" b="0" i="1" u="none" strike="noStrike" dirty="0">
                        <a:solidFill>
                          <a:srgbClr val="000000"/>
                        </a:solidFill>
                        <a:effectLst/>
                        <a:latin typeface="Times New Roman"/>
                      </a:endParaRPr>
                    </a:p>
                    <a:p>
                      <a:pPr algn="just" fontAlgn="ctr"/>
                      <a:r>
                        <a:rPr lang="it-IT" sz="1400" u="none" strike="noStrike" dirty="0">
                          <a:effectLst/>
                        </a:rPr>
                        <a:t>- La società ha opportunamente esaminato i vari tipi di finanziamento possibili, quali, per esempio, indebitamento a breve o a lungo, possibilità di altre fonti di finanziamento, quali, per esempio, leasing, emissione di obbligazioni, ecc.?</a:t>
                      </a:r>
                      <a:endParaRPr lang="it-IT" sz="1400" b="0" i="0" u="none" strike="noStrike" dirty="0">
                        <a:solidFill>
                          <a:srgbClr val="000000"/>
                        </a:solidFill>
                        <a:effectLst/>
                        <a:latin typeface="Times New Roman"/>
                      </a:endParaRPr>
                    </a:p>
                    <a:p>
                      <a:pPr algn="just" fontAlgn="ctr"/>
                      <a:r>
                        <a:rPr lang="it-IT" sz="1400" u="none" strike="noStrike" dirty="0">
                          <a:effectLst/>
                        </a:rPr>
                        <a:t>- Indicare se la società dispone di linee di credito</a:t>
                      </a:r>
                      <a:endParaRPr lang="it-IT" sz="1400" b="0" i="0" u="none" strike="noStrike" dirty="0">
                        <a:solidFill>
                          <a:srgbClr val="000000"/>
                        </a:solidFill>
                        <a:effectLst/>
                        <a:latin typeface="Times New Roman"/>
                      </a:endParaRPr>
                    </a:p>
                    <a:p>
                      <a:pPr algn="just" fontAlgn="ctr"/>
                      <a:r>
                        <a:rPr lang="it-IT" sz="1400" u="none" strike="noStrike" dirty="0">
                          <a:effectLst/>
                        </a:rPr>
                        <a:t>- Indicare se le eccedenze provvisorie di tesoreria sono convertite in impieghi a breve</a:t>
                      </a:r>
                      <a:endParaRPr lang="it-IT" sz="1400" b="0" i="0" u="none" strike="noStrike" dirty="0">
                        <a:solidFill>
                          <a:srgbClr val="000000"/>
                        </a:solidFill>
                        <a:effectLst/>
                        <a:latin typeface="Times New Roman"/>
                      </a:endParaRPr>
                    </a:p>
                    <a:p>
                      <a:pPr algn="just" fontAlgn="ctr"/>
                      <a:r>
                        <a:rPr lang="it-IT" sz="1400" u="none" strike="noStrike" dirty="0">
                          <a:effectLst/>
                        </a:rPr>
                        <a:t> </a:t>
                      </a:r>
                      <a:endParaRPr lang="it-IT" sz="1400" b="0" i="0" u="none" strike="noStrike" dirty="0">
                        <a:solidFill>
                          <a:srgbClr val="000000"/>
                        </a:solidFill>
                        <a:effectLst/>
                        <a:latin typeface="Times New Roman"/>
                      </a:endParaRPr>
                    </a:p>
                    <a:p>
                      <a:pPr algn="just" fontAlgn="ctr"/>
                      <a:r>
                        <a:rPr lang="it-IT" sz="1400" u="none" strike="noStrike" dirty="0">
                          <a:effectLst/>
                        </a:rPr>
                        <a:t>D. Servizi di gestione della tesoreria forniti da terzi alla società</a:t>
                      </a:r>
                      <a:endParaRPr lang="it-IT" sz="1400" b="0" i="1" u="none" strike="noStrike" dirty="0">
                        <a:solidFill>
                          <a:srgbClr val="000000"/>
                        </a:solidFill>
                        <a:effectLst/>
                        <a:latin typeface="Times New Roman"/>
                      </a:endParaRPr>
                    </a:p>
                    <a:p>
                      <a:pPr algn="just" fontAlgn="ctr"/>
                      <a:r>
                        <a:rPr lang="it-IT" sz="1400" u="none" strike="noStrike" dirty="0">
                          <a:effectLst/>
                        </a:rPr>
                        <a:t>- La società utilizza, per esempio, i seguenti servizi:</a:t>
                      </a:r>
                      <a:endParaRPr lang="it-IT" sz="1400" b="0" i="0" u="none" strike="noStrike" dirty="0">
                        <a:solidFill>
                          <a:srgbClr val="000000"/>
                        </a:solidFill>
                        <a:effectLst/>
                        <a:latin typeface="Times New Roman"/>
                      </a:endParaRPr>
                    </a:p>
                    <a:p>
                      <a:pPr algn="just" fontAlgn="ctr"/>
                      <a:r>
                        <a:rPr lang="it-IT" sz="1400" u="none" strike="noStrike" dirty="0">
                          <a:effectLst/>
                        </a:rPr>
                        <a:t>- preparazione delle paghe</a:t>
                      </a:r>
                      <a:endParaRPr lang="it-IT" sz="1400" b="0" i="0" u="none" strike="noStrike" dirty="0">
                        <a:solidFill>
                          <a:srgbClr val="000000"/>
                        </a:solidFill>
                        <a:effectLst/>
                        <a:latin typeface="Times New Roman"/>
                      </a:endParaRPr>
                    </a:p>
                    <a:p>
                      <a:pPr algn="just" fontAlgn="ctr"/>
                      <a:r>
                        <a:rPr lang="it-IT" sz="1400" u="none" strike="noStrike" dirty="0">
                          <a:effectLst/>
                        </a:rPr>
                        <a:t>- studi di cash-flow</a:t>
                      </a:r>
                      <a:endParaRPr lang="it-IT" sz="1400" b="0" i="0" u="none" strike="noStrike" dirty="0">
                        <a:solidFill>
                          <a:srgbClr val="000000"/>
                        </a:solidFill>
                        <a:effectLst/>
                        <a:latin typeface="Times New Roman"/>
                      </a:endParaRPr>
                    </a:p>
                    <a:p>
                      <a:pPr algn="just" fontAlgn="ctr"/>
                      <a:r>
                        <a:rPr lang="it-IT" sz="1400" u="none" strike="noStrike" dirty="0">
                          <a:effectLst/>
                        </a:rPr>
                        <a:t>- Utilizza strumenti finanziari derivati</a:t>
                      </a:r>
                      <a:r>
                        <a:rPr lang="it-IT" sz="1400" u="none" strike="noStrike" dirty="0" smtClean="0">
                          <a:effectLst/>
                        </a:rPr>
                        <a:t>?</a:t>
                      </a:r>
                      <a:endParaRPr lang="it-IT" sz="1400" b="0" i="0" u="none" strike="noStrike" dirty="0">
                        <a:solidFill>
                          <a:srgbClr val="000000"/>
                        </a:solidFill>
                        <a:effectLst/>
                        <a:latin typeface="Times New Roman"/>
                      </a:endParaRPr>
                    </a:p>
                    <a:p>
                      <a:pPr algn="just" fontAlgn="ctr"/>
                      <a:r>
                        <a:rPr lang="it-IT" sz="1400" u="none" strike="noStrike" dirty="0">
                          <a:effectLst/>
                        </a:rPr>
                        <a:t>E. per i pagamenti sono utilizzate </a:t>
                      </a:r>
                      <a:r>
                        <a:rPr lang="it-IT" sz="1400" u="none" strike="noStrike" dirty="0" smtClean="0">
                          <a:effectLst/>
                        </a:rPr>
                        <a:t>procedure</a:t>
                      </a:r>
                      <a:r>
                        <a:rPr lang="it-IT" sz="1400" u="none" strike="noStrike" baseline="0" dirty="0" smtClean="0">
                          <a:effectLst/>
                        </a:rPr>
                        <a:t> </a:t>
                      </a:r>
                      <a:r>
                        <a:rPr lang="it-IT" sz="1400" u="none" strike="noStrike" dirty="0" smtClean="0">
                          <a:effectLst/>
                        </a:rPr>
                        <a:t>di E– </a:t>
                      </a:r>
                      <a:r>
                        <a:rPr lang="it-IT" sz="1400" u="none" strike="noStrike" dirty="0">
                          <a:effectLst/>
                        </a:rPr>
                        <a:t>banking?</a:t>
                      </a:r>
                      <a:endParaRPr lang="it-IT" sz="1400" b="0" i="1" u="none" strike="noStrike" dirty="0">
                        <a:solidFill>
                          <a:srgbClr val="000000"/>
                        </a:solidFill>
                        <a:effectLst/>
                        <a:latin typeface="Times New Roman"/>
                      </a:endParaRPr>
                    </a:p>
                  </a:txBody>
                  <a:tcPr marL="7331" marR="7331" marT="7331" marB="0" anchor="ctr"/>
                </a:tc>
                <a:tc>
                  <a:txBody>
                    <a:bodyPr/>
                    <a:lstStyle/>
                    <a:p>
                      <a:pPr algn="l" fontAlgn="ctr"/>
                      <a:r>
                        <a:rPr lang="it-IT" sz="1300" u="none" strike="noStrike">
                          <a:effectLst/>
                        </a:rPr>
                        <a:t> </a:t>
                      </a:r>
                      <a:endParaRPr lang="it-IT" sz="1300" b="0" i="0" u="none" strike="noStrike">
                        <a:solidFill>
                          <a:srgbClr val="000000"/>
                        </a:solidFill>
                        <a:effectLst/>
                        <a:latin typeface="Arial"/>
                      </a:endParaRPr>
                    </a:p>
                  </a:txBody>
                  <a:tcPr marL="7331" marR="7331" marT="7331" marB="0" anchor="ctr"/>
                </a:tc>
                <a:tc>
                  <a:txBody>
                    <a:bodyPr/>
                    <a:lstStyle/>
                    <a:p>
                      <a:pPr algn="l" fontAlgn="ctr"/>
                      <a:r>
                        <a:rPr lang="it-IT" sz="1300" u="none" strike="noStrike">
                          <a:effectLst/>
                        </a:rPr>
                        <a:t> </a:t>
                      </a:r>
                      <a:endParaRPr lang="it-IT" sz="1300" b="0" i="0" u="none" strike="noStrike">
                        <a:solidFill>
                          <a:srgbClr val="000000"/>
                        </a:solidFill>
                        <a:effectLst/>
                        <a:latin typeface="Arial"/>
                      </a:endParaRPr>
                    </a:p>
                  </a:txBody>
                  <a:tcPr marL="7331" marR="7331" marT="7331" marB="0" anchor="ctr"/>
                </a:tc>
              </a:tr>
              <a:tr h="249246">
                <a:tc vMerge="1">
                  <a:txBody>
                    <a:bodyPr/>
                    <a:lstStyle/>
                    <a:p>
                      <a:pPr algn="just" fontAlgn="ctr"/>
                      <a:endParaRPr lang="it-IT" sz="800" b="0" i="0" u="none" strike="noStrike" dirty="0">
                        <a:solidFill>
                          <a:srgbClr val="000000"/>
                        </a:solidFill>
                        <a:effectLst/>
                        <a:latin typeface="Times New Roman"/>
                      </a:endParaRPr>
                    </a:p>
                  </a:txBody>
                  <a:tcPr marL="7331" marR="7331" marT="7331" marB="0" anchor="ctr"/>
                </a:tc>
                <a:tc>
                  <a:txBody>
                    <a:bodyPr/>
                    <a:lstStyle/>
                    <a:p>
                      <a:pPr algn="l" fontAlgn="ctr"/>
                      <a:r>
                        <a:rPr lang="it-IT" sz="1300" u="none" strike="noStrike">
                          <a:effectLst/>
                        </a:rPr>
                        <a:t> </a:t>
                      </a:r>
                      <a:endParaRPr lang="it-IT" sz="1300" b="0" i="0" u="none" strike="noStrike">
                        <a:solidFill>
                          <a:srgbClr val="000000"/>
                        </a:solidFill>
                        <a:effectLst/>
                        <a:latin typeface="Arial"/>
                      </a:endParaRPr>
                    </a:p>
                  </a:txBody>
                  <a:tcPr marL="7331" marR="7331" marT="7331" marB="0" anchor="ctr"/>
                </a:tc>
                <a:tc>
                  <a:txBody>
                    <a:bodyPr/>
                    <a:lstStyle/>
                    <a:p>
                      <a:pPr algn="l" fontAlgn="ctr"/>
                      <a:r>
                        <a:rPr lang="it-IT" sz="1300" u="none" strike="noStrike">
                          <a:effectLst/>
                        </a:rPr>
                        <a:t> </a:t>
                      </a:r>
                      <a:endParaRPr lang="it-IT" sz="1300" b="0" i="0" u="none" strike="noStrike">
                        <a:solidFill>
                          <a:srgbClr val="000000"/>
                        </a:solidFill>
                        <a:effectLst/>
                        <a:latin typeface="Arial"/>
                      </a:endParaRPr>
                    </a:p>
                  </a:txBody>
                  <a:tcPr marL="7331" marR="7331" marT="7331" marB="0" anchor="ctr"/>
                </a:tc>
              </a:tr>
              <a:tr h="146615">
                <a:tc vMerge="1">
                  <a:txBody>
                    <a:bodyPr/>
                    <a:lstStyle/>
                    <a:p>
                      <a:pPr algn="just" fontAlgn="ctr"/>
                      <a:endParaRPr lang="it-IT" sz="800" b="0" i="0" u="none" strike="noStrike" dirty="0">
                        <a:solidFill>
                          <a:srgbClr val="000000"/>
                        </a:solidFill>
                        <a:effectLst/>
                        <a:latin typeface="Times New Roman"/>
                      </a:endParaRPr>
                    </a:p>
                  </a:txBody>
                  <a:tcPr marL="7331" marR="7331" marT="7331" marB="0" anchor="ctr"/>
                </a:tc>
                <a:tc>
                  <a:txBody>
                    <a:bodyPr/>
                    <a:lstStyle/>
                    <a:p>
                      <a:pPr algn="l" fontAlgn="ctr"/>
                      <a:r>
                        <a:rPr lang="it-IT" sz="1300" u="none" strike="noStrike">
                          <a:effectLst/>
                        </a:rPr>
                        <a:t> </a:t>
                      </a:r>
                      <a:endParaRPr lang="it-IT" sz="1300" b="0" i="0" u="none" strike="noStrike">
                        <a:solidFill>
                          <a:srgbClr val="000000"/>
                        </a:solidFill>
                        <a:effectLst/>
                        <a:latin typeface="Arial"/>
                      </a:endParaRPr>
                    </a:p>
                  </a:txBody>
                  <a:tcPr marL="7331" marR="7331" marT="7331" marB="0" anchor="ctr"/>
                </a:tc>
                <a:tc>
                  <a:txBody>
                    <a:bodyPr/>
                    <a:lstStyle/>
                    <a:p>
                      <a:pPr algn="l" fontAlgn="ctr"/>
                      <a:r>
                        <a:rPr lang="it-IT" sz="1300" u="none" strike="noStrike">
                          <a:effectLst/>
                        </a:rPr>
                        <a:t> </a:t>
                      </a:r>
                      <a:endParaRPr lang="it-IT" sz="1300" b="0" i="0" u="none" strike="noStrike">
                        <a:solidFill>
                          <a:srgbClr val="000000"/>
                        </a:solidFill>
                        <a:effectLst/>
                        <a:latin typeface="Arial"/>
                      </a:endParaRPr>
                    </a:p>
                  </a:txBody>
                  <a:tcPr marL="7331" marR="7331" marT="7331" marB="0" anchor="ctr"/>
                </a:tc>
              </a:tr>
              <a:tr h="249246">
                <a:tc vMerge="1">
                  <a:txBody>
                    <a:bodyPr/>
                    <a:lstStyle/>
                    <a:p>
                      <a:pPr algn="just" fontAlgn="ctr"/>
                      <a:endParaRPr lang="it-IT" sz="800" b="0" i="0" u="none" strike="noStrike" dirty="0">
                        <a:solidFill>
                          <a:srgbClr val="000000"/>
                        </a:solidFill>
                        <a:effectLst/>
                        <a:latin typeface="Times New Roman"/>
                      </a:endParaRPr>
                    </a:p>
                  </a:txBody>
                  <a:tcPr marL="7331" marR="7331" marT="7331" marB="0" anchor="ctr"/>
                </a:tc>
                <a:tc>
                  <a:txBody>
                    <a:bodyPr/>
                    <a:lstStyle/>
                    <a:p>
                      <a:pPr algn="l" fontAlgn="ctr"/>
                      <a:r>
                        <a:rPr lang="it-IT" sz="1300" u="none" strike="noStrike">
                          <a:effectLst/>
                        </a:rPr>
                        <a:t> </a:t>
                      </a:r>
                      <a:endParaRPr lang="it-IT" sz="1300" b="0" i="0" u="none" strike="noStrike">
                        <a:solidFill>
                          <a:srgbClr val="000000"/>
                        </a:solidFill>
                        <a:effectLst/>
                        <a:latin typeface="Arial"/>
                      </a:endParaRPr>
                    </a:p>
                  </a:txBody>
                  <a:tcPr marL="7331" marR="7331" marT="7331" marB="0" anchor="ctr"/>
                </a:tc>
                <a:tc>
                  <a:txBody>
                    <a:bodyPr/>
                    <a:lstStyle/>
                    <a:p>
                      <a:pPr algn="l" fontAlgn="ctr"/>
                      <a:r>
                        <a:rPr lang="it-IT" sz="1300" u="none" strike="noStrike">
                          <a:effectLst/>
                        </a:rPr>
                        <a:t> </a:t>
                      </a:r>
                      <a:endParaRPr lang="it-IT" sz="1300" b="0" i="0" u="none" strike="noStrike">
                        <a:solidFill>
                          <a:srgbClr val="000000"/>
                        </a:solidFill>
                        <a:effectLst/>
                        <a:latin typeface="Arial"/>
                      </a:endParaRPr>
                    </a:p>
                  </a:txBody>
                  <a:tcPr marL="7331" marR="7331" marT="7331" marB="0" anchor="ctr"/>
                </a:tc>
              </a:tr>
              <a:tr h="146615">
                <a:tc vMerge="1">
                  <a:txBody>
                    <a:bodyPr/>
                    <a:lstStyle/>
                    <a:p>
                      <a:pPr algn="just" fontAlgn="ctr"/>
                      <a:endParaRPr lang="it-IT" sz="800" b="0" i="0" u="none" strike="noStrike" dirty="0">
                        <a:solidFill>
                          <a:srgbClr val="000000"/>
                        </a:solidFill>
                        <a:effectLst/>
                        <a:latin typeface="Times New Roman"/>
                      </a:endParaRPr>
                    </a:p>
                  </a:txBody>
                  <a:tcPr marL="7331" marR="7331" marT="7331" marB="0" anchor="ctr"/>
                </a:tc>
                <a:tc>
                  <a:txBody>
                    <a:bodyPr/>
                    <a:lstStyle/>
                    <a:p>
                      <a:pPr algn="l" fontAlgn="ctr"/>
                      <a:r>
                        <a:rPr lang="it-IT" sz="1300" u="none" strike="noStrike">
                          <a:effectLst/>
                        </a:rPr>
                        <a:t> </a:t>
                      </a:r>
                      <a:endParaRPr lang="it-IT" sz="1300" b="0" i="0" u="none" strike="noStrike">
                        <a:solidFill>
                          <a:srgbClr val="000000"/>
                        </a:solidFill>
                        <a:effectLst/>
                        <a:latin typeface="Arial"/>
                      </a:endParaRPr>
                    </a:p>
                  </a:txBody>
                  <a:tcPr marL="7331" marR="7331" marT="7331" marB="0" anchor="ctr"/>
                </a:tc>
                <a:tc>
                  <a:txBody>
                    <a:bodyPr/>
                    <a:lstStyle/>
                    <a:p>
                      <a:pPr algn="l" fontAlgn="ctr"/>
                      <a:r>
                        <a:rPr lang="it-IT" sz="1300" u="none" strike="noStrike">
                          <a:effectLst/>
                        </a:rPr>
                        <a:t> </a:t>
                      </a:r>
                      <a:endParaRPr lang="it-IT" sz="1300" b="0" i="0" u="none" strike="noStrike">
                        <a:solidFill>
                          <a:srgbClr val="000000"/>
                        </a:solidFill>
                        <a:effectLst/>
                        <a:latin typeface="Arial"/>
                      </a:endParaRPr>
                    </a:p>
                  </a:txBody>
                  <a:tcPr marL="7331" marR="7331" marT="7331" marB="0" anchor="ctr"/>
                </a:tc>
              </a:tr>
              <a:tr h="146615">
                <a:tc vMerge="1">
                  <a:txBody>
                    <a:bodyPr/>
                    <a:lstStyle/>
                    <a:p>
                      <a:pPr algn="just" fontAlgn="ctr"/>
                      <a:endParaRPr lang="it-IT" sz="800" b="0" i="1" u="none" strike="noStrike" dirty="0">
                        <a:solidFill>
                          <a:srgbClr val="000000"/>
                        </a:solidFill>
                        <a:effectLst/>
                        <a:latin typeface="Times New Roman"/>
                      </a:endParaRPr>
                    </a:p>
                  </a:txBody>
                  <a:tcPr marL="7331" marR="7331" marT="7331" marB="0" anchor="ctr"/>
                </a:tc>
                <a:tc>
                  <a:txBody>
                    <a:bodyPr/>
                    <a:lstStyle/>
                    <a:p>
                      <a:pPr algn="l" fontAlgn="ctr"/>
                      <a:r>
                        <a:rPr lang="it-IT" sz="1300" u="none" strike="noStrike">
                          <a:effectLst/>
                        </a:rPr>
                        <a:t> </a:t>
                      </a:r>
                      <a:endParaRPr lang="it-IT" sz="1300" b="0" i="0" u="none" strike="noStrike">
                        <a:solidFill>
                          <a:srgbClr val="000000"/>
                        </a:solidFill>
                        <a:effectLst/>
                        <a:latin typeface="Arial"/>
                      </a:endParaRPr>
                    </a:p>
                  </a:txBody>
                  <a:tcPr marL="7331" marR="7331" marT="7331" marB="0" anchor="ctr"/>
                </a:tc>
                <a:tc>
                  <a:txBody>
                    <a:bodyPr/>
                    <a:lstStyle/>
                    <a:p>
                      <a:pPr algn="l" fontAlgn="ctr"/>
                      <a:r>
                        <a:rPr lang="it-IT" sz="1300" u="none" strike="noStrike">
                          <a:effectLst/>
                        </a:rPr>
                        <a:t> </a:t>
                      </a:r>
                      <a:endParaRPr lang="it-IT" sz="1300" b="0" i="0" u="none" strike="noStrike">
                        <a:solidFill>
                          <a:srgbClr val="000000"/>
                        </a:solidFill>
                        <a:effectLst/>
                        <a:latin typeface="Arial"/>
                      </a:endParaRPr>
                    </a:p>
                  </a:txBody>
                  <a:tcPr marL="7331" marR="7331" marT="7331" marB="0" anchor="ctr"/>
                </a:tc>
              </a:tr>
              <a:tr h="373869">
                <a:tc vMerge="1">
                  <a:txBody>
                    <a:bodyPr/>
                    <a:lstStyle/>
                    <a:p>
                      <a:pPr algn="just" fontAlgn="ctr"/>
                      <a:endParaRPr lang="it-IT" sz="800" b="0" i="0" u="none" strike="noStrike" dirty="0">
                        <a:solidFill>
                          <a:srgbClr val="000000"/>
                        </a:solidFill>
                        <a:effectLst/>
                        <a:latin typeface="Times New Roman"/>
                      </a:endParaRPr>
                    </a:p>
                  </a:txBody>
                  <a:tcPr marL="7331" marR="7331" marT="7331" marB="0" anchor="ctr"/>
                </a:tc>
                <a:tc>
                  <a:txBody>
                    <a:bodyPr/>
                    <a:lstStyle/>
                    <a:p>
                      <a:pPr algn="l" fontAlgn="ctr"/>
                      <a:r>
                        <a:rPr lang="it-IT" sz="1300" u="none" strike="noStrike">
                          <a:effectLst/>
                        </a:rPr>
                        <a:t> </a:t>
                      </a:r>
                      <a:endParaRPr lang="it-IT" sz="1300" b="0" i="0" u="none" strike="noStrike">
                        <a:solidFill>
                          <a:srgbClr val="000000"/>
                        </a:solidFill>
                        <a:effectLst/>
                        <a:latin typeface="Arial"/>
                      </a:endParaRPr>
                    </a:p>
                  </a:txBody>
                  <a:tcPr marL="7331" marR="7331" marT="7331" marB="0" anchor="ctr"/>
                </a:tc>
                <a:tc>
                  <a:txBody>
                    <a:bodyPr/>
                    <a:lstStyle/>
                    <a:p>
                      <a:pPr algn="l" fontAlgn="ctr"/>
                      <a:r>
                        <a:rPr lang="it-IT" sz="1300" u="none" strike="noStrike">
                          <a:effectLst/>
                        </a:rPr>
                        <a:t> </a:t>
                      </a:r>
                      <a:endParaRPr lang="it-IT" sz="1300" b="0" i="0" u="none" strike="noStrike">
                        <a:solidFill>
                          <a:srgbClr val="000000"/>
                        </a:solidFill>
                        <a:effectLst/>
                        <a:latin typeface="Arial"/>
                      </a:endParaRPr>
                    </a:p>
                  </a:txBody>
                  <a:tcPr marL="7331" marR="7331" marT="7331" marB="0" anchor="ctr"/>
                </a:tc>
              </a:tr>
              <a:tr h="146615">
                <a:tc vMerge="1">
                  <a:txBody>
                    <a:bodyPr/>
                    <a:lstStyle/>
                    <a:p>
                      <a:pPr algn="just" fontAlgn="ctr"/>
                      <a:endParaRPr lang="it-IT" sz="800" b="0" i="0" u="none" strike="noStrike" dirty="0">
                        <a:solidFill>
                          <a:srgbClr val="000000"/>
                        </a:solidFill>
                        <a:effectLst/>
                        <a:latin typeface="Times New Roman"/>
                      </a:endParaRPr>
                    </a:p>
                  </a:txBody>
                  <a:tcPr marL="7331" marR="7331" marT="7331" marB="0" anchor="ctr"/>
                </a:tc>
                <a:tc>
                  <a:txBody>
                    <a:bodyPr/>
                    <a:lstStyle/>
                    <a:p>
                      <a:pPr algn="l" fontAlgn="ctr"/>
                      <a:r>
                        <a:rPr lang="it-IT" sz="1300" u="none" strike="noStrike">
                          <a:effectLst/>
                        </a:rPr>
                        <a:t> </a:t>
                      </a:r>
                      <a:endParaRPr lang="it-IT" sz="1300" b="0" i="0" u="none" strike="noStrike">
                        <a:solidFill>
                          <a:srgbClr val="000000"/>
                        </a:solidFill>
                        <a:effectLst/>
                        <a:latin typeface="Arial"/>
                      </a:endParaRPr>
                    </a:p>
                  </a:txBody>
                  <a:tcPr marL="7331" marR="7331" marT="7331" marB="0" anchor="ctr"/>
                </a:tc>
                <a:tc>
                  <a:txBody>
                    <a:bodyPr/>
                    <a:lstStyle/>
                    <a:p>
                      <a:pPr algn="l" fontAlgn="ctr"/>
                      <a:r>
                        <a:rPr lang="it-IT" sz="1300" u="none" strike="noStrike">
                          <a:effectLst/>
                        </a:rPr>
                        <a:t> </a:t>
                      </a:r>
                      <a:endParaRPr lang="it-IT" sz="1300" b="0" i="0" u="none" strike="noStrike">
                        <a:solidFill>
                          <a:srgbClr val="000000"/>
                        </a:solidFill>
                        <a:effectLst/>
                        <a:latin typeface="Arial"/>
                      </a:endParaRPr>
                    </a:p>
                  </a:txBody>
                  <a:tcPr marL="7331" marR="7331" marT="7331" marB="0" anchor="ctr"/>
                </a:tc>
              </a:tr>
              <a:tr h="146615">
                <a:tc vMerge="1">
                  <a:txBody>
                    <a:bodyPr/>
                    <a:lstStyle/>
                    <a:p>
                      <a:pPr algn="just" fontAlgn="ctr"/>
                      <a:endParaRPr lang="it-IT" sz="800" b="0" i="0" u="none" strike="noStrike" dirty="0">
                        <a:solidFill>
                          <a:srgbClr val="000000"/>
                        </a:solidFill>
                        <a:effectLst/>
                        <a:latin typeface="Times New Roman"/>
                      </a:endParaRPr>
                    </a:p>
                  </a:txBody>
                  <a:tcPr marL="7331" marR="7331" marT="7331" marB="0" anchor="ctr"/>
                </a:tc>
                <a:tc>
                  <a:txBody>
                    <a:bodyPr/>
                    <a:lstStyle/>
                    <a:p>
                      <a:pPr algn="l" fontAlgn="ctr"/>
                      <a:r>
                        <a:rPr lang="it-IT" sz="1300" u="none" strike="noStrike">
                          <a:effectLst/>
                        </a:rPr>
                        <a:t> </a:t>
                      </a:r>
                      <a:endParaRPr lang="it-IT" sz="1300" b="0" i="0" u="none" strike="noStrike">
                        <a:solidFill>
                          <a:srgbClr val="000000"/>
                        </a:solidFill>
                        <a:effectLst/>
                        <a:latin typeface="Arial"/>
                      </a:endParaRPr>
                    </a:p>
                  </a:txBody>
                  <a:tcPr marL="7331" marR="7331" marT="7331" marB="0" anchor="ctr"/>
                </a:tc>
                <a:tc>
                  <a:txBody>
                    <a:bodyPr/>
                    <a:lstStyle/>
                    <a:p>
                      <a:pPr algn="l" fontAlgn="ctr"/>
                      <a:r>
                        <a:rPr lang="it-IT" sz="1300" u="none" strike="noStrike">
                          <a:effectLst/>
                        </a:rPr>
                        <a:t> </a:t>
                      </a:r>
                      <a:endParaRPr lang="it-IT" sz="1300" b="0" i="0" u="none" strike="noStrike">
                        <a:solidFill>
                          <a:srgbClr val="000000"/>
                        </a:solidFill>
                        <a:effectLst/>
                        <a:latin typeface="Arial"/>
                      </a:endParaRPr>
                    </a:p>
                  </a:txBody>
                  <a:tcPr marL="7331" marR="7331" marT="7331" marB="0" anchor="ctr"/>
                </a:tc>
              </a:tr>
              <a:tr h="146615">
                <a:tc vMerge="1">
                  <a:txBody>
                    <a:bodyPr/>
                    <a:lstStyle/>
                    <a:p>
                      <a:pPr algn="just" fontAlgn="ctr"/>
                      <a:endParaRPr lang="it-IT" sz="800" b="0" i="0" u="none" strike="noStrike" dirty="0">
                        <a:solidFill>
                          <a:srgbClr val="000000"/>
                        </a:solidFill>
                        <a:effectLst/>
                        <a:latin typeface="Times New Roman"/>
                      </a:endParaRPr>
                    </a:p>
                  </a:txBody>
                  <a:tcPr marL="7331" marR="7331" marT="7331" marB="0" anchor="ctr"/>
                </a:tc>
                <a:tc>
                  <a:txBody>
                    <a:bodyPr/>
                    <a:lstStyle/>
                    <a:p>
                      <a:pPr algn="l" fontAlgn="ctr"/>
                      <a:r>
                        <a:rPr lang="it-IT" sz="1300" u="none" strike="noStrike">
                          <a:effectLst/>
                        </a:rPr>
                        <a:t> </a:t>
                      </a:r>
                      <a:endParaRPr lang="it-IT" sz="1300" b="0" i="0" u="none" strike="noStrike">
                        <a:solidFill>
                          <a:srgbClr val="000000"/>
                        </a:solidFill>
                        <a:effectLst/>
                        <a:latin typeface="Arial"/>
                      </a:endParaRPr>
                    </a:p>
                  </a:txBody>
                  <a:tcPr marL="7331" marR="7331" marT="7331" marB="0" anchor="ctr"/>
                </a:tc>
                <a:tc>
                  <a:txBody>
                    <a:bodyPr/>
                    <a:lstStyle/>
                    <a:p>
                      <a:pPr algn="l" fontAlgn="ctr"/>
                      <a:r>
                        <a:rPr lang="it-IT" sz="1300" u="none" strike="noStrike">
                          <a:effectLst/>
                        </a:rPr>
                        <a:t> </a:t>
                      </a:r>
                      <a:endParaRPr lang="it-IT" sz="1300" b="0" i="0" u="none" strike="noStrike">
                        <a:solidFill>
                          <a:srgbClr val="000000"/>
                        </a:solidFill>
                        <a:effectLst/>
                        <a:latin typeface="Arial"/>
                      </a:endParaRPr>
                    </a:p>
                  </a:txBody>
                  <a:tcPr marL="7331" marR="7331" marT="7331" marB="0" anchor="ctr"/>
                </a:tc>
              </a:tr>
              <a:tr h="146615">
                <a:tc vMerge="1">
                  <a:txBody>
                    <a:bodyPr/>
                    <a:lstStyle/>
                    <a:p>
                      <a:pPr algn="just" fontAlgn="ctr"/>
                      <a:endParaRPr lang="it-IT" sz="800" b="0" i="1" u="none" strike="noStrike" dirty="0">
                        <a:solidFill>
                          <a:srgbClr val="000000"/>
                        </a:solidFill>
                        <a:effectLst/>
                        <a:latin typeface="Times New Roman"/>
                      </a:endParaRPr>
                    </a:p>
                  </a:txBody>
                  <a:tcPr marL="7331" marR="7331" marT="7331" marB="0" anchor="ctr"/>
                </a:tc>
                <a:tc>
                  <a:txBody>
                    <a:bodyPr/>
                    <a:lstStyle/>
                    <a:p>
                      <a:pPr algn="l" fontAlgn="ctr"/>
                      <a:r>
                        <a:rPr lang="it-IT" sz="1300" u="none" strike="noStrike">
                          <a:effectLst/>
                        </a:rPr>
                        <a:t> </a:t>
                      </a:r>
                      <a:endParaRPr lang="it-IT" sz="1300" b="0" i="0" u="none" strike="noStrike">
                        <a:solidFill>
                          <a:srgbClr val="000000"/>
                        </a:solidFill>
                        <a:effectLst/>
                        <a:latin typeface="Arial"/>
                      </a:endParaRPr>
                    </a:p>
                  </a:txBody>
                  <a:tcPr marL="7331" marR="7331" marT="7331" marB="0" anchor="ctr"/>
                </a:tc>
                <a:tc>
                  <a:txBody>
                    <a:bodyPr/>
                    <a:lstStyle/>
                    <a:p>
                      <a:pPr algn="l" fontAlgn="ctr"/>
                      <a:r>
                        <a:rPr lang="it-IT" sz="1300" u="none" strike="noStrike">
                          <a:effectLst/>
                        </a:rPr>
                        <a:t> </a:t>
                      </a:r>
                      <a:endParaRPr lang="it-IT" sz="1300" b="0" i="0" u="none" strike="noStrike">
                        <a:solidFill>
                          <a:srgbClr val="000000"/>
                        </a:solidFill>
                        <a:effectLst/>
                        <a:latin typeface="Arial"/>
                      </a:endParaRPr>
                    </a:p>
                  </a:txBody>
                  <a:tcPr marL="7331" marR="7331" marT="7331" marB="0" anchor="ctr"/>
                </a:tc>
              </a:tr>
              <a:tr h="146615">
                <a:tc vMerge="1">
                  <a:txBody>
                    <a:bodyPr/>
                    <a:lstStyle/>
                    <a:p>
                      <a:pPr algn="just" fontAlgn="ctr"/>
                      <a:endParaRPr lang="it-IT" sz="800" b="0" i="0" u="none" strike="noStrike" dirty="0">
                        <a:solidFill>
                          <a:srgbClr val="000000"/>
                        </a:solidFill>
                        <a:effectLst/>
                        <a:latin typeface="Times New Roman"/>
                      </a:endParaRPr>
                    </a:p>
                  </a:txBody>
                  <a:tcPr marL="7331" marR="7331" marT="7331" marB="0" anchor="ctr"/>
                </a:tc>
                <a:tc>
                  <a:txBody>
                    <a:bodyPr/>
                    <a:lstStyle/>
                    <a:p>
                      <a:pPr algn="l" fontAlgn="ctr"/>
                      <a:r>
                        <a:rPr lang="it-IT" sz="1300" u="none" strike="noStrike">
                          <a:effectLst/>
                        </a:rPr>
                        <a:t> </a:t>
                      </a:r>
                      <a:endParaRPr lang="it-IT" sz="1300" b="0" i="0" u="none" strike="noStrike">
                        <a:solidFill>
                          <a:srgbClr val="000000"/>
                        </a:solidFill>
                        <a:effectLst/>
                        <a:latin typeface="Arial"/>
                      </a:endParaRPr>
                    </a:p>
                  </a:txBody>
                  <a:tcPr marL="7331" marR="7331" marT="7331" marB="0" anchor="ctr"/>
                </a:tc>
                <a:tc>
                  <a:txBody>
                    <a:bodyPr/>
                    <a:lstStyle/>
                    <a:p>
                      <a:pPr algn="l" fontAlgn="ctr"/>
                      <a:r>
                        <a:rPr lang="it-IT" sz="1300" u="none" strike="noStrike">
                          <a:effectLst/>
                        </a:rPr>
                        <a:t> </a:t>
                      </a:r>
                      <a:endParaRPr lang="it-IT" sz="1300" b="0" i="0" u="none" strike="noStrike">
                        <a:solidFill>
                          <a:srgbClr val="000000"/>
                        </a:solidFill>
                        <a:effectLst/>
                        <a:latin typeface="Arial"/>
                      </a:endParaRPr>
                    </a:p>
                  </a:txBody>
                  <a:tcPr marL="7331" marR="7331" marT="7331" marB="0" anchor="ctr"/>
                </a:tc>
              </a:tr>
              <a:tr h="146615">
                <a:tc vMerge="1">
                  <a:txBody>
                    <a:bodyPr/>
                    <a:lstStyle/>
                    <a:p>
                      <a:pPr algn="just" fontAlgn="ctr"/>
                      <a:endParaRPr lang="it-IT" sz="800" b="0" i="0" u="none" strike="noStrike" dirty="0">
                        <a:solidFill>
                          <a:srgbClr val="000000"/>
                        </a:solidFill>
                        <a:effectLst/>
                        <a:latin typeface="Times New Roman"/>
                      </a:endParaRPr>
                    </a:p>
                  </a:txBody>
                  <a:tcPr marL="7331" marR="7331" marT="7331" marB="0" anchor="ctr"/>
                </a:tc>
                <a:tc>
                  <a:txBody>
                    <a:bodyPr/>
                    <a:lstStyle/>
                    <a:p>
                      <a:pPr algn="l" fontAlgn="ctr"/>
                      <a:r>
                        <a:rPr lang="it-IT" sz="1300" u="none" strike="noStrike">
                          <a:effectLst/>
                        </a:rPr>
                        <a:t> </a:t>
                      </a:r>
                      <a:endParaRPr lang="it-IT" sz="1300" b="0" i="0" u="none" strike="noStrike">
                        <a:solidFill>
                          <a:srgbClr val="000000"/>
                        </a:solidFill>
                        <a:effectLst/>
                        <a:latin typeface="Arial"/>
                      </a:endParaRPr>
                    </a:p>
                  </a:txBody>
                  <a:tcPr marL="7331" marR="7331" marT="7331" marB="0" anchor="ctr"/>
                </a:tc>
                <a:tc>
                  <a:txBody>
                    <a:bodyPr/>
                    <a:lstStyle/>
                    <a:p>
                      <a:pPr algn="l" fontAlgn="ctr"/>
                      <a:r>
                        <a:rPr lang="it-IT" sz="1300" u="none" strike="noStrike">
                          <a:effectLst/>
                        </a:rPr>
                        <a:t> </a:t>
                      </a:r>
                      <a:endParaRPr lang="it-IT" sz="1300" b="0" i="0" u="none" strike="noStrike">
                        <a:solidFill>
                          <a:srgbClr val="000000"/>
                        </a:solidFill>
                        <a:effectLst/>
                        <a:latin typeface="Arial"/>
                      </a:endParaRPr>
                    </a:p>
                  </a:txBody>
                  <a:tcPr marL="7331" marR="7331" marT="7331" marB="0" anchor="ctr"/>
                </a:tc>
              </a:tr>
              <a:tr h="146615">
                <a:tc vMerge="1">
                  <a:txBody>
                    <a:bodyPr/>
                    <a:lstStyle/>
                    <a:p>
                      <a:pPr algn="just" fontAlgn="ctr"/>
                      <a:endParaRPr lang="it-IT" sz="800" b="0" i="0" u="none" strike="noStrike" dirty="0">
                        <a:solidFill>
                          <a:srgbClr val="000000"/>
                        </a:solidFill>
                        <a:effectLst/>
                        <a:latin typeface="Times New Roman"/>
                      </a:endParaRPr>
                    </a:p>
                  </a:txBody>
                  <a:tcPr marL="7331" marR="7331" marT="7331" marB="0" anchor="ctr"/>
                </a:tc>
                <a:tc>
                  <a:txBody>
                    <a:bodyPr/>
                    <a:lstStyle/>
                    <a:p>
                      <a:pPr algn="l" fontAlgn="ctr"/>
                      <a:r>
                        <a:rPr lang="it-IT" sz="1300" u="none" strike="noStrike">
                          <a:effectLst/>
                        </a:rPr>
                        <a:t> </a:t>
                      </a:r>
                      <a:endParaRPr lang="it-IT" sz="1300" b="0" i="0" u="none" strike="noStrike">
                        <a:solidFill>
                          <a:srgbClr val="000000"/>
                        </a:solidFill>
                        <a:effectLst/>
                        <a:latin typeface="Arial"/>
                      </a:endParaRPr>
                    </a:p>
                  </a:txBody>
                  <a:tcPr marL="7331" marR="7331" marT="7331" marB="0" anchor="ctr"/>
                </a:tc>
                <a:tc>
                  <a:txBody>
                    <a:bodyPr/>
                    <a:lstStyle/>
                    <a:p>
                      <a:pPr algn="l" fontAlgn="ctr"/>
                      <a:r>
                        <a:rPr lang="it-IT" sz="1300" u="none" strike="noStrike">
                          <a:effectLst/>
                        </a:rPr>
                        <a:t> </a:t>
                      </a:r>
                      <a:endParaRPr lang="it-IT" sz="1300" b="0" i="0" u="none" strike="noStrike">
                        <a:solidFill>
                          <a:srgbClr val="000000"/>
                        </a:solidFill>
                        <a:effectLst/>
                        <a:latin typeface="Arial"/>
                      </a:endParaRPr>
                    </a:p>
                  </a:txBody>
                  <a:tcPr marL="7331" marR="7331" marT="7331" marB="0" anchor="ctr"/>
                </a:tc>
              </a:tr>
              <a:tr h="146615">
                <a:tc vMerge="1">
                  <a:txBody>
                    <a:bodyPr/>
                    <a:lstStyle/>
                    <a:p>
                      <a:pPr algn="just" fontAlgn="ctr"/>
                      <a:endParaRPr lang="it-IT" sz="800" b="0" i="0" u="none" strike="noStrike" dirty="0">
                        <a:solidFill>
                          <a:srgbClr val="000000"/>
                        </a:solidFill>
                        <a:effectLst/>
                        <a:latin typeface="Times New Roman"/>
                      </a:endParaRPr>
                    </a:p>
                  </a:txBody>
                  <a:tcPr marL="7331" marR="7331" marT="7331" marB="0" anchor="ctr"/>
                </a:tc>
                <a:tc>
                  <a:txBody>
                    <a:bodyPr/>
                    <a:lstStyle/>
                    <a:p>
                      <a:pPr algn="l" fontAlgn="ctr"/>
                      <a:r>
                        <a:rPr lang="it-IT" sz="1300" u="none" strike="noStrike">
                          <a:effectLst/>
                        </a:rPr>
                        <a:t> </a:t>
                      </a:r>
                      <a:endParaRPr lang="it-IT" sz="1300" b="0" i="0" u="none" strike="noStrike">
                        <a:solidFill>
                          <a:srgbClr val="000000"/>
                        </a:solidFill>
                        <a:effectLst/>
                        <a:latin typeface="Arial"/>
                      </a:endParaRPr>
                    </a:p>
                  </a:txBody>
                  <a:tcPr marL="7331" marR="7331" marT="7331" marB="0" anchor="ctr"/>
                </a:tc>
                <a:tc>
                  <a:txBody>
                    <a:bodyPr/>
                    <a:lstStyle/>
                    <a:p>
                      <a:pPr algn="l" fontAlgn="ctr"/>
                      <a:r>
                        <a:rPr lang="it-IT" sz="1300" u="none" strike="noStrike">
                          <a:effectLst/>
                        </a:rPr>
                        <a:t> </a:t>
                      </a:r>
                      <a:endParaRPr lang="it-IT" sz="1300" b="0" i="0" u="none" strike="noStrike">
                        <a:solidFill>
                          <a:srgbClr val="000000"/>
                        </a:solidFill>
                        <a:effectLst/>
                        <a:latin typeface="Arial"/>
                      </a:endParaRPr>
                    </a:p>
                  </a:txBody>
                  <a:tcPr marL="7331" marR="7331" marT="7331" marB="0" anchor="ctr"/>
                </a:tc>
              </a:tr>
              <a:tr h="146615">
                <a:tc vMerge="1">
                  <a:txBody>
                    <a:bodyPr/>
                    <a:lstStyle/>
                    <a:p>
                      <a:pPr algn="just" fontAlgn="ctr"/>
                      <a:endParaRPr lang="it-IT" sz="800" b="0" i="0" u="none" strike="noStrike" dirty="0">
                        <a:solidFill>
                          <a:srgbClr val="000000"/>
                        </a:solidFill>
                        <a:effectLst/>
                        <a:latin typeface="Times New Roman"/>
                      </a:endParaRPr>
                    </a:p>
                  </a:txBody>
                  <a:tcPr marL="7331" marR="7331" marT="7331" marB="0" anchor="ctr"/>
                </a:tc>
                <a:tc>
                  <a:txBody>
                    <a:bodyPr/>
                    <a:lstStyle/>
                    <a:p>
                      <a:pPr algn="l" fontAlgn="ctr"/>
                      <a:r>
                        <a:rPr lang="it-IT" sz="1300" u="none" strike="noStrike">
                          <a:effectLst/>
                        </a:rPr>
                        <a:t> </a:t>
                      </a:r>
                      <a:endParaRPr lang="it-IT" sz="1300" b="0" i="0" u="none" strike="noStrike">
                        <a:solidFill>
                          <a:srgbClr val="000000"/>
                        </a:solidFill>
                        <a:effectLst/>
                        <a:latin typeface="Arial"/>
                      </a:endParaRPr>
                    </a:p>
                  </a:txBody>
                  <a:tcPr marL="7331" marR="7331" marT="7331" marB="0" anchor="ctr"/>
                </a:tc>
                <a:tc>
                  <a:txBody>
                    <a:bodyPr/>
                    <a:lstStyle/>
                    <a:p>
                      <a:pPr algn="l" fontAlgn="ctr"/>
                      <a:r>
                        <a:rPr lang="it-IT" sz="1300" u="none" strike="noStrike">
                          <a:effectLst/>
                        </a:rPr>
                        <a:t> </a:t>
                      </a:r>
                      <a:endParaRPr lang="it-IT" sz="1300" b="0" i="0" u="none" strike="noStrike">
                        <a:solidFill>
                          <a:srgbClr val="000000"/>
                        </a:solidFill>
                        <a:effectLst/>
                        <a:latin typeface="Arial"/>
                      </a:endParaRPr>
                    </a:p>
                  </a:txBody>
                  <a:tcPr marL="7331" marR="7331" marT="7331" marB="0" anchor="ctr"/>
                </a:tc>
              </a:tr>
              <a:tr h="146615">
                <a:tc vMerge="1">
                  <a:txBody>
                    <a:bodyPr/>
                    <a:lstStyle/>
                    <a:p>
                      <a:pPr algn="just" fontAlgn="ctr"/>
                      <a:endParaRPr lang="it-IT" sz="800" b="0" i="1" u="none" strike="noStrike" dirty="0">
                        <a:solidFill>
                          <a:srgbClr val="000000"/>
                        </a:solidFill>
                        <a:effectLst/>
                        <a:latin typeface="Times New Roman"/>
                      </a:endParaRPr>
                    </a:p>
                  </a:txBody>
                  <a:tcPr marL="7331" marR="7331" marT="7331" marB="0" anchor="ctr"/>
                </a:tc>
                <a:tc>
                  <a:txBody>
                    <a:bodyPr/>
                    <a:lstStyle/>
                    <a:p>
                      <a:pPr algn="l" fontAlgn="ctr"/>
                      <a:r>
                        <a:rPr lang="it-IT" sz="1300" u="none" strike="noStrike" dirty="0">
                          <a:effectLst/>
                        </a:rPr>
                        <a:t> </a:t>
                      </a:r>
                      <a:endParaRPr lang="it-IT" sz="1300" b="0" i="0" u="none" strike="noStrike" dirty="0">
                        <a:solidFill>
                          <a:srgbClr val="000000"/>
                        </a:solidFill>
                        <a:effectLst/>
                        <a:latin typeface="Arial"/>
                      </a:endParaRPr>
                    </a:p>
                  </a:txBody>
                  <a:tcPr marL="7331" marR="7331" marT="7331" marB="0" anchor="ctr"/>
                </a:tc>
                <a:tc>
                  <a:txBody>
                    <a:bodyPr/>
                    <a:lstStyle/>
                    <a:p>
                      <a:pPr algn="l" fontAlgn="ctr"/>
                      <a:r>
                        <a:rPr lang="it-IT" sz="1300" u="none" strike="noStrike" dirty="0">
                          <a:effectLst/>
                        </a:rPr>
                        <a:t> </a:t>
                      </a:r>
                      <a:endParaRPr lang="it-IT" sz="1300" b="0" i="0" u="none" strike="noStrike" dirty="0">
                        <a:solidFill>
                          <a:srgbClr val="000000"/>
                        </a:solidFill>
                        <a:effectLst/>
                        <a:latin typeface="Arial"/>
                      </a:endParaRPr>
                    </a:p>
                  </a:txBody>
                  <a:tcPr marL="7331" marR="7331" marT="7331" marB="0" anchor="ctr"/>
                </a:tc>
              </a:tr>
            </a:tbl>
          </a:graphicData>
        </a:graphic>
      </p:graphicFrame>
      <p:sp>
        <p:nvSpPr>
          <p:cNvPr id="4" name="Segnaposto numero diapositiva 3"/>
          <p:cNvSpPr>
            <a:spLocks noGrp="1"/>
          </p:cNvSpPr>
          <p:nvPr>
            <p:ph type="sldNum" sz="quarter" idx="15"/>
          </p:nvPr>
        </p:nvSpPr>
        <p:spPr/>
        <p:txBody>
          <a:bodyPr/>
          <a:lstStyle/>
          <a:p>
            <a:fld id="{F6848207-CE41-43A6-9076-047AFBCD0A8D}" type="slidenum">
              <a:rPr lang="it-IT" smtClean="0"/>
              <a:pPr/>
              <a:t>87</a:t>
            </a:fld>
            <a:endParaRPr lang="it-IT"/>
          </a:p>
        </p:txBody>
      </p:sp>
    </p:spTree>
    <p:extLst>
      <p:ext uri="{BB962C8B-B14F-4D97-AF65-F5344CB8AC3E}">
        <p14:creationId xmlns:p14="http://schemas.microsoft.com/office/powerpoint/2010/main" val="290645086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egnaposto contenuto 4"/>
          <p:cNvGraphicFramePr>
            <a:graphicFrameLocks noGrp="1"/>
          </p:cNvGraphicFramePr>
          <p:nvPr>
            <p:ph sz="quarter" idx="1"/>
            <p:extLst>
              <p:ext uri="{D42A27DB-BD31-4B8C-83A1-F6EECF244321}">
                <p14:modId xmlns:p14="http://schemas.microsoft.com/office/powerpoint/2010/main" val="1540949436"/>
              </p:ext>
            </p:extLst>
          </p:nvPr>
        </p:nvGraphicFramePr>
        <p:xfrm>
          <a:off x="827584" y="548680"/>
          <a:ext cx="7467600" cy="5418383"/>
        </p:xfrm>
        <a:graphic>
          <a:graphicData uri="http://schemas.openxmlformats.org/drawingml/2006/table">
            <a:tbl>
              <a:tblPr>
                <a:tableStyleId>{69CF1AB2-1976-4502-BF36-3FF5EA218861}</a:tableStyleId>
              </a:tblPr>
              <a:tblGrid>
                <a:gridCol w="4464496"/>
                <a:gridCol w="1584176"/>
                <a:gridCol w="1418928"/>
              </a:tblGrid>
              <a:tr h="360040">
                <a:tc>
                  <a:txBody>
                    <a:bodyPr/>
                    <a:lstStyle/>
                    <a:p>
                      <a:pPr algn="ctr" fontAlgn="ctr"/>
                      <a:r>
                        <a:rPr lang="it-IT" sz="1600" b="1" u="none" strike="noStrike" dirty="0">
                          <a:effectLst/>
                        </a:rPr>
                        <a:t>Investimenti in titoli e in partecipazioni</a:t>
                      </a:r>
                      <a:endParaRPr lang="it-IT" sz="1600" b="1" i="0" u="none" strike="noStrike" dirty="0">
                        <a:solidFill>
                          <a:srgbClr val="000000"/>
                        </a:solidFill>
                        <a:effectLst/>
                        <a:latin typeface="Times New Roman"/>
                      </a:endParaRPr>
                    </a:p>
                  </a:txBody>
                  <a:tcPr marL="7331" marR="7331" marT="7331" marB="0" anchor="ctr"/>
                </a:tc>
                <a:tc>
                  <a:txBody>
                    <a:bodyPr/>
                    <a:lstStyle/>
                    <a:p>
                      <a:pPr algn="l" fontAlgn="ctr"/>
                      <a:r>
                        <a:rPr lang="it-IT" sz="1400" u="none" strike="noStrike">
                          <a:effectLst/>
                        </a:rPr>
                        <a:t> </a:t>
                      </a:r>
                      <a:endParaRPr lang="it-IT" sz="1400" b="0" i="0" u="none" strike="noStrike">
                        <a:solidFill>
                          <a:srgbClr val="000000"/>
                        </a:solidFill>
                        <a:effectLst/>
                        <a:latin typeface="Arial"/>
                      </a:endParaRPr>
                    </a:p>
                  </a:txBody>
                  <a:tcPr marL="7331" marR="7331" marT="7331" marB="0" anchor="ctr"/>
                </a:tc>
                <a:tc>
                  <a:txBody>
                    <a:bodyPr/>
                    <a:lstStyle/>
                    <a:p>
                      <a:pPr algn="l" fontAlgn="ctr"/>
                      <a:r>
                        <a:rPr lang="it-IT" sz="1400" u="none" strike="noStrike">
                          <a:effectLst/>
                        </a:rPr>
                        <a:t> </a:t>
                      </a:r>
                      <a:endParaRPr lang="it-IT" sz="1400" b="0" i="0" u="none" strike="noStrike">
                        <a:solidFill>
                          <a:srgbClr val="000000"/>
                        </a:solidFill>
                        <a:effectLst/>
                        <a:latin typeface="Arial"/>
                      </a:endParaRPr>
                    </a:p>
                  </a:txBody>
                  <a:tcPr marL="7331" marR="7331" marT="7331" marB="0" anchor="ctr"/>
                </a:tc>
              </a:tr>
              <a:tr h="237454">
                <a:tc rowSpan="16">
                  <a:txBody>
                    <a:bodyPr/>
                    <a:lstStyle/>
                    <a:p>
                      <a:pPr algn="just" fontAlgn="ctr"/>
                      <a:r>
                        <a:rPr lang="it-IT" sz="1400" u="none" strike="noStrike" dirty="0">
                          <a:effectLst/>
                        </a:rPr>
                        <a:t> </a:t>
                      </a:r>
                      <a:endParaRPr lang="it-IT" sz="1400" b="1" i="0" u="none" strike="noStrike" dirty="0">
                        <a:solidFill>
                          <a:srgbClr val="000000"/>
                        </a:solidFill>
                        <a:effectLst/>
                        <a:latin typeface="Times New Roman"/>
                      </a:endParaRPr>
                    </a:p>
                    <a:p>
                      <a:pPr algn="just" fontAlgn="ctr"/>
                      <a:r>
                        <a:rPr lang="it-IT" sz="1400" u="none" strike="noStrike" dirty="0">
                          <a:effectLst/>
                        </a:rPr>
                        <a:t>A. La società ha effettuato investimenti in titoli?</a:t>
                      </a:r>
                      <a:endParaRPr lang="it-IT" sz="1400" b="0" i="1" u="none" strike="noStrike" dirty="0">
                        <a:solidFill>
                          <a:srgbClr val="000000"/>
                        </a:solidFill>
                        <a:effectLst/>
                        <a:latin typeface="Times New Roman"/>
                      </a:endParaRPr>
                    </a:p>
                    <a:p>
                      <a:pPr algn="just" fontAlgn="ctr"/>
                      <a:r>
                        <a:rPr lang="it-IT" sz="1400" u="none" strike="noStrike" dirty="0">
                          <a:effectLst/>
                        </a:rPr>
                        <a:t>- A quale scopo?</a:t>
                      </a:r>
                      <a:endParaRPr lang="it-IT" sz="1400" b="0" i="0" u="none" strike="noStrike" dirty="0">
                        <a:solidFill>
                          <a:srgbClr val="000000"/>
                        </a:solidFill>
                        <a:effectLst/>
                        <a:latin typeface="Times New Roman"/>
                      </a:endParaRPr>
                    </a:p>
                    <a:p>
                      <a:pPr algn="just" fontAlgn="ctr"/>
                      <a:r>
                        <a:rPr lang="it-IT" sz="1400" u="none" strike="noStrike" dirty="0">
                          <a:effectLst/>
                        </a:rPr>
                        <a:t>- per investire mezzi finanziari in eccesso?</a:t>
                      </a:r>
                      <a:endParaRPr lang="it-IT" sz="1400" b="0" i="0" u="none" strike="noStrike" dirty="0">
                        <a:solidFill>
                          <a:srgbClr val="000000"/>
                        </a:solidFill>
                        <a:effectLst/>
                        <a:latin typeface="Times New Roman"/>
                      </a:endParaRPr>
                    </a:p>
                    <a:p>
                      <a:pPr algn="just" fontAlgn="ctr"/>
                      <a:r>
                        <a:rPr lang="it-IT" sz="1400" u="none" strike="noStrike" dirty="0">
                          <a:effectLst/>
                        </a:rPr>
                        <a:t>- a scopo di associazione, controllo o altri vantaggi di un'attività integrata (fonte di materie prime, controllo nella direzione, rapporti di vendite, partecipazioni in affari comuni)? In tal caso, qual è la dimensione delle operazioni svolte con questa società consociata?</a:t>
                      </a:r>
                      <a:endParaRPr lang="it-IT" sz="1400" b="0" i="0" u="none" strike="noStrike" dirty="0">
                        <a:solidFill>
                          <a:srgbClr val="000000"/>
                        </a:solidFill>
                        <a:effectLst/>
                        <a:latin typeface="Times New Roman"/>
                      </a:endParaRPr>
                    </a:p>
                    <a:p>
                      <a:pPr algn="just" fontAlgn="ctr"/>
                      <a:r>
                        <a:rPr lang="it-IT" sz="1400" u="none" strike="noStrike" dirty="0">
                          <a:effectLst/>
                        </a:rPr>
                        <a:t>- allo scopo di realizzare un utile a lungo termine?</a:t>
                      </a:r>
                      <a:endParaRPr lang="it-IT" sz="1400" b="0" i="0" u="none" strike="noStrike" dirty="0">
                        <a:solidFill>
                          <a:srgbClr val="000000"/>
                        </a:solidFill>
                        <a:effectLst/>
                        <a:latin typeface="Times New Roman"/>
                      </a:endParaRPr>
                    </a:p>
                    <a:p>
                      <a:pPr algn="just" fontAlgn="ctr"/>
                      <a:r>
                        <a:rPr lang="it-IT" sz="1400" u="none" strike="noStrike" dirty="0">
                          <a:effectLst/>
                        </a:rPr>
                        <a:t> </a:t>
                      </a:r>
                      <a:endParaRPr lang="it-IT" sz="1400" b="0" i="0" u="none" strike="noStrike" dirty="0">
                        <a:solidFill>
                          <a:srgbClr val="000000"/>
                        </a:solidFill>
                        <a:effectLst/>
                        <a:latin typeface="Times New Roman"/>
                      </a:endParaRPr>
                    </a:p>
                    <a:p>
                      <a:pPr algn="just" fontAlgn="ctr"/>
                      <a:r>
                        <a:rPr lang="it-IT" sz="1400" u="none" strike="noStrike" dirty="0">
                          <a:effectLst/>
                        </a:rPr>
                        <a:t>B. Natura degli investimenti</a:t>
                      </a:r>
                      <a:endParaRPr lang="it-IT" sz="1400" b="0" i="1" u="none" strike="noStrike" dirty="0">
                        <a:solidFill>
                          <a:srgbClr val="000000"/>
                        </a:solidFill>
                        <a:effectLst/>
                        <a:latin typeface="Times New Roman"/>
                      </a:endParaRPr>
                    </a:p>
                    <a:p>
                      <a:pPr algn="just" fontAlgn="ctr"/>
                      <a:r>
                        <a:rPr lang="it-IT" sz="1400" u="none" strike="noStrike" dirty="0">
                          <a:effectLst/>
                        </a:rPr>
                        <a:t>Si tratta di titoli:</a:t>
                      </a:r>
                      <a:endParaRPr lang="it-IT" sz="1400" b="0" i="0" u="none" strike="noStrike" dirty="0">
                        <a:solidFill>
                          <a:srgbClr val="000000"/>
                        </a:solidFill>
                        <a:effectLst/>
                        <a:latin typeface="Times New Roman"/>
                      </a:endParaRPr>
                    </a:p>
                    <a:p>
                      <a:pPr algn="just" fontAlgn="ctr"/>
                      <a:r>
                        <a:rPr lang="it-IT" sz="1400" u="none" strike="noStrike" dirty="0">
                          <a:effectLst/>
                        </a:rPr>
                        <a:t>- facilmente realizzabili sul mercato</a:t>
                      </a:r>
                      <a:endParaRPr lang="it-IT" sz="1400" b="0" i="0" u="none" strike="noStrike" dirty="0">
                        <a:solidFill>
                          <a:srgbClr val="000000"/>
                        </a:solidFill>
                        <a:effectLst/>
                        <a:latin typeface="Times New Roman"/>
                      </a:endParaRPr>
                    </a:p>
                    <a:p>
                      <a:pPr algn="just" fontAlgn="ctr"/>
                      <a:r>
                        <a:rPr lang="it-IT" sz="1400" u="none" strike="noStrike" dirty="0">
                          <a:effectLst/>
                        </a:rPr>
                        <a:t>- condizionati da fluttuazioni dei prezzi sul mercato</a:t>
                      </a:r>
                      <a:endParaRPr lang="it-IT" sz="1400" b="0" i="0" u="none" strike="noStrike" dirty="0">
                        <a:solidFill>
                          <a:srgbClr val="000000"/>
                        </a:solidFill>
                        <a:effectLst/>
                        <a:latin typeface="Times New Roman"/>
                      </a:endParaRPr>
                    </a:p>
                    <a:p>
                      <a:pPr algn="just" fontAlgn="ctr"/>
                      <a:r>
                        <a:rPr lang="it-IT" sz="1400" u="none" strike="noStrike" dirty="0">
                          <a:effectLst/>
                        </a:rPr>
                        <a:t>- speculativi</a:t>
                      </a:r>
                      <a:endParaRPr lang="it-IT" sz="1400" b="0" i="0" u="none" strike="noStrike" dirty="0">
                        <a:solidFill>
                          <a:srgbClr val="000000"/>
                        </a:solidFill>
                        <a:effectLst/>
                        <a:latin typeface="Times New Roman"/>
                      </a:endParaRPr>
                    </a:p>
                    <a:p>
                      <a:pPr algn="just" fontAlgn="ctr"/>
                      <a:r>
                        <a:rPr lang="it-IT" sz="1400" u="none" strike="noStrike" dirty="0">
                          <a:effectLst/>
                        </a:rPr>
                        <a:t>- condizionati da restrizioni sugli investimenti</a:t>
                      </a:r>
                      <a:endParaRPr lang="it-IT" sz="1400" b="0" i="0" u="none" strike="noStrike" dirty="0">
                        <a:solidFill>
                          <a:srgbClr val="000000"/>
                        </a:solidFill>
                        <a:effectLst/>
                        <a:latin typeface="Times New Roman"/>
                      </a:endParaRPr>
                    </a:p>
                    <a:p>
                      <a:pPr algn="just" fontAlgn="ctr"/>
                      <a:r>
                        <a:rPr lang="it-IT" sz="1400" u="none" strike="noStrike" dirty="0">
                          <a:effectLst/>
                        </a:rPr>
                        <a:t>- Qual è la percentuale della partecipazione in relazione al totale delle azioni in circolazione?</a:t>
                      </a:r>
                      <a:endParaRPr lang="it-IT" sz="1400" b="0" i="0" u="none" strike="noStrike" dirty="0">
                        <a:solidFill>
                          <a:srgbClr val="000000"/>
                        </a:solidFill>
                        <a:effectLst/>
                        <a:latin typeface="Times New Roman"/>
                      </a:endParaRPr>
                    </a:p>
                    <a:p>
                      <a:pPr algn="just" fontAlgn="ctr"/>
                      <a:r>
                        <a:rPr lang="it-IT" sz="1400" u="none" strike="noStrike" dirty="0">
                          <a:effectLst/>
                        </a:rPr>
                        <a:t>- Sotto quale forma si presentano questi investimenti (azioni, contratti, associativi, ecc.).</a:t>
                      </a:r>
                      <a:endParaRPr lang="it-IT" sz="1400" b="0" i="0" u="none" strike="noStrike" dirty="0">
                        <a:solidFill>
                          <a:srgbClr val="000000"/>
                        </a:solidFill>
                        <a:effectLst/>
                        <a:latin typeface="Times New Roman"/>
                      </a:endParaRPr>
                    </a:p>
                    <a:p>
                      <a:pPr algn="just" fontAlgn="ctr"/>
                      <a:r>
                        <a:rPr lang="it-IT" sz="1400" u="none" strike="noStrike" dirty="0">
                          <a:effectLst/>
                        </a:rPr>
                        <a:t> </a:t>
                      </a:r>
                      <a:endParaRPr lang="it-IT" sz="1400" b="0" i="0" u="none" strike="noStrike" dirty="0">
                        <a:solidFill>
                          <a:srgbClr val="000000"/>
                        </a:solidFill>
                        <a:effectLst/>
                        <a:latin typeface="Times New Roman"/>
                      </a:endParaRPr>
                    </a:p>
                  </a:txBody>
                  <a:tcPr marL="7331" marR="7331" marT="7331" marB="0" anchor="ctr"/>
                </a:tc>
                <a:tc>
                  <a:txBody>
                    <a:bodyPr/>
                    <a:lstStyle/>
                    <a:p>
                      <a:pPr algn="l" fontAlgn="ctr"/>
                      <a:r>
                        <a:rPr lang="it-IT" sz="1400" u="none" strike="noStrike">
                          <a:effectLst/>
                        </a:rPr>
                        <a:t> </a:t>
                      </a:r>
                      <a:endParaRPr lang="it-IT" sz="1400" b="0" i="0" u="none" strike="noStrike">
                        <a:solidFill>
                          <a:srgbClr val="000000"/>
                        </a:solidFill>
                        <a:effectLst/>
                        <a:latin typeface="Arial"/>
                      </a:endParaRPr>
                    </a:p>
                  </a:txBody>
                  <a:tcPr marL="7331" marR="7331" marT="7331" marB="0" anchor="ctr"/>
                </a:tc>
                <a:tc>
                  <a:txBody>
                    <a:bodyPr/>
                    <a:lstStyle/>
                    <a:p>
                      <a:pPr algn="l" fontAlgn="ctr"/>
                      <a:r>
                        <a:rPr lang="it-IT" sz="1400" u="none" strike="noStrike">
                          <a:effectLst/>
                        </a:rPr>
                        <a:t> </a:t>
                      </a:r>
                      <a:endParaRPr lang="it-IT" sz="1400" b="0" i="0" u="none" strike="noStrike">
                        <a:solidFill>
                          <a:srgbClr val="000000"/>
                        </a:solidFill>
                        <a:effectLst/>
                        <a:latin typeface="Arial"/>
                      </a:endParaRPr>
                    </a:p>
                  </a:txBody>
                  <a:tcPr marL="7331" marR="7331" marT="7331" marB="0" anchor="ctr"/>
                </a:tc>
              </a:tr>
              <a:tr h="237454">
                <a:tc vMerge="1">
                  <a:txBody>
                    <a:bodyPr/>
                    <a:lstStyle/>
                    <a:p>
                      <a:pPr algn="just" fontAlgn="ctr"/>
                      <a:endParaRPr lang="it-IT" sz="1400" b="0" i="1" u="none" strike="noStrike">
                        <a:solidFill>
                          <a:srgbClr val="000000"/>
                        </a:solidFill>
                        <a:effectLst/>
                        <a:latin typeface="Times New Roman"/>
                      </a:endParaRPr>
                    </a:p>
                  </a:txBody>
                  <a:tcPr marL="7331" marR="7331" marT="7331" marB="0" anchor="ctr"/>
                </a:tc>
                <a:tc>
                  <a:txBody>
                    <a:bodyPr/>
                    <a:lstStyle/>
                    <a:p>
                      <a:pPr algn="l" fontAlgn="ctr"/>
                      <a:r>
                        <a:rPr lang="it-IT" sz="1400" u="none" strike="noStrike">
                          <a:effectLst/>
                        </a:rPr>
                        <a:t> </a:t>
                      </a:r>
                      <a:endParaRPr lang="it-IT" sz="1400" b="0" i="0" u="none" strike="noStrike">
                        <a:solidFill>
                          <a:srgbClr val="000000"/>
                        </a:solidFill>
                        <a:effectLst/>
                        <a:latin typeface="Arial"/>
                      </a:endParaRPr>
                    </a:p>
                  </a:txBody>
                  <a:tcPr marL="7331" marR="7331" marT="7331" marB="0" anchor="ctr"/>
                </a:tc>
                <a:tc>
                  <a:txBody>
                    <a:bodyPr/>
                    <a:lstStyle/>
                    <a:p>
                      <a:pPr algn="l" fontAlgn="ctr"/>
                      <a:r>
                        <a:rPr lang="it-IT" sz="1400" u="none" strike="noStrike">
                          <a:effectLst/>
                        </a:rPr>
                        <a:t> </a:t>
                      </a:r>
                      <a:endParaRPr lang="it-IT" sz="1400" b="0" i="0" u="none" strike="noStrike">
                        <a:solidFill>
                          <a:srgbClr val="000000"/>
                        </a:solidFill>
                        <a:effectLst/>
                        <a:latin typeface="Arial"/>
                      </a:endParaRPr>
                    </a:p>
                  </a:txBody>
                  <a:tcPr marL="7331" marR="7331" marT="7331" marB="0" anchor="ctr"/>
                </a:tc>
              </a:tr>
              <a:tr h="237454">
                <a:tc vMerge="1">
                  <a:txBody>
                    <a:bodyPr/>
                    <a:lstStyle/>
                    <a:p>
                      <a:pPr algn="just" fontAlgn="ctr"/>
                      <a:endParaRPr lang="it-IT" sz="1400" b="0" i="0" u="none" strike="noStrike">
                        <a:solidFill>
                          <a:srgbClr val="000000"/>
                        </a:solidFill>
                        <a:effectLst/>
                        <a:latin typeface="Times New Roman"/>
                      </a:endParaRPr>
                    </a:p>
                  </a:txBody>
                  <a:tcPr marL="7331" marR="7331" marT="7331" marB="0" anchor="ctr"/>
                </a:tc>
                <a:tc>
                  <a:txBody>
                    <a:bodyPr/>
                    <a:lstStyle/>
                    <a:p>
                      <a:pPr algn="l" fontAlgn="ctr"/>
                      <a:r>
                        <a:rPr lang="it-IT" sz="1400" u="none" strike="noStrike">
                          <a:effectLst/>
                        </a:rPr>
                        <a:t> </a:t>
                      </a:r>
                      <a:endParaRPr lang="it-IT" sz="1400" b="0" i="0" u="none" strike="noStrike">
                        <a:solidFill>
                          <a:srgbClr val="000000"/>
                        </a:solidFill>
                        <a:effectLst/>
                        <a:latin typeface="Arial"/>
                      </a:endParaRPr>
                    </a:p>
                  </a:txBody>
                  <a:tcPr marL="7331" marR="7331" marT="7331" marB="0" anchor="ctr"/>
                </a:tc>
                <a:tc>
                  <a:txBody>
                    <a:bodyPr/>
                    <a:lstStyle/>
                    <a:p>
                      <a:pPr algn="l" fontAlgn="ctr"/>
                      <a:r>
                        <a:rPr lang="it-IT" sz="1400" u="none" strike="noStrike">
                          <a:effectLst/>
                        </a:rPr>
                        <a:t> </a:t>
                      </a:r>
                      <a:endParaRPr lang="it-IT" sz="1400" b="0" i="0" u="none" strike="noStrike">
                        <a:solidFill>
                          <a:srgbClr val="000000"/>
                        </a:solidFill>
                        <a:effectLst/>
                        <a:latin typeface="Arial"/>
                      </a:endParaRPr>
                    </a:p>
                  </a:txBody>
                  <a:tcPr marL="7331" marR="7331" marT="7331" marB="0" anchor="ctr"/>
                </a:tc>
              </a:tr>
              <a:tr h="237454">
                <a:tc vMerge="1">
                  <a:txBody>
                    <a:bodyPr/>
                    <a:lstStyle/>
                    <a:p>
                      <a:pPr algn="just" fontAlgn="ctr"/>
                      <a:endParaRPr lang="it-IT" sz="1400" b="0" i="0" u="none" strike="noStrike">
                        <a:solidFill>
                          <a:srgbClr val="000000"/>
                        </a:solidFill>
                        <a:effectLst/>
                        <a:latin typeface="Times New Roman"/>
                      </a:endParaRPr>
                    </a:p>
                  </a:txBody>
                  <a:tcPr marL="7331" marR="7331" marT="7331" marB="0" anchor="ctr"/>
                </a:tc>
                <a:tc>
                  <a:txBody>
                    <a:bodyPr/>
                    <a:lstStyle/>
                    <a:p>
                      <a:pPr algn="l" fontAlgn="ctr"/>
                      <a:r>
                        <a:rPr lang="it-IT" sz="1400" u="none" strike="noStrike">
                          <a:effectLst/>
                        </a:rPr>
                        <a:t> </a:t>
                      </a:r>
                      <a:endParaRPr lang="it-IT" sz="1400" b="0" i="0" u="none" strike="noStrike">
                        <a:solidFill>
                          <a:srgbClr val="000000"/>
                        </a:solidFill>
                        <a:effectLst/>
                        <a:latin typeface="Arial"/>
                      </a:endParaRPr>
                    </a:p>
                  </a:txBody>
                  <a:tcPr marL="7331" marR="7331" marT="7331" marB="0" anchor="ctr"/>
                </a:tc>
                <a:tc>
                  <a:txBody>
                    <a:bodyPr/>
                    <a:lstStyle/>
                    <a:p>
                      <a:pPr algn="l" fontAlgn="ctr"/>
                      <a:r>
                        <a:rPr lang="it-IT" sz="1400" u="none" strike="noStrike">
                          <a:effectLst/>
                        </a:rPr>
                        <a:t> </a:t>
                      </a:r>
                      <a:endParaRPr lang="it-IT" sz="1400" b="0" i="0" u="none" strike="noStrike">
                        <a:solidFill>
                          <a:srgbClr val="000000"/>
                        </a:solidFill>
                        <a:effectLst/>
                        <a:latin typeface="Arial"/>
                      </a:endParaRPr>
                    </a:p>
                  </a:txBody>
                  <a:tcPr marL="7331" marR="7331" marT="7331" marB="0" anchor="ctr"/>
                </a:tc>
              </a:tr>
              <a:tr h="536356">
                <a:tc vMerge="1">
                  <a:txBody>
                    <a:bodyPr/>
                    <a:lstStyle/>
                    <a:p>
                      <a:pPr algn="just" fontAlgn="ctr"/>
                      <a:endParaRPr lang="it-IT" sz="1400" b="0" i="0" u="none" strike="noStrike">
                        <a:solidFill>
                          <a:srgbClr val="000000"/>
                        </a:solidFill>
                        <a:effectLst/>
                        <a:latin typeface="Times New Roman"/>
                      </a:endParaRPr>
                    </a:p>
                  </a:txBody>
                  <a:tcPr marL="7331" marR="7331" marT="7331" marB="0" anchor="ctr"/>
                </a:tc>
                <a:tc>
                  <a:txBody>
                    <a:bodyPr/>
                    <a:lstStyle/>
                    <a:p>
                      <a:pPr algn="l" fontAlgn="ctr"/>
                      <a:r>
                        <a:rPr lang="it-IT" sz="1400" u="none" strike="noStrike">
                          <a:effectLst/>
                        </a:rPr>
                        <a:t> </a:t>
                      </a:r>
                      <a:endParaRPr lang="it-IT" sz="1400" b="0" i="0" u="none" strike="noStrike">
                        <a:solidFill>
                          <a:srgbClr val="000000"/>
                        </a:solidFill>
                        <a:effectLst/>
                        <a:latin typeface="Arial"/>
                      </a:endParaRPr>
                    </a:p>
                  </a:txBody>
                  <a:tcPr marL="7331" marR="7331" marT="7331" marB="0" anchor="ctr"/>
                </a:tc>
                <a:tc>
                  <a:txBody>
                    <a:bodyPr/>
                    <a:lstStyle/>
                    <a:p>
                      <a:pPr algn="l" fontAlgn="ctr"/>
                      <a:r>
                        <a:rPr lang="it-IT" sz="1400" u="none" strike="noStrike">
                          <a:effectLst/>
                        </a:rPr>
                        <a:t> </a:t>
                      </a:r>
                      <a:endParaRPr lang="it-IT" sz="1400" b="0" i="0" u="none" strike="noStrike">
                        <a:solidFill>
                          <a:srgbClr val="000000"/>
                        </a:solidFill>
                        <a:effectLst/>
                        <a:latin typeface="Arial"/>
                      </a:endParaRPr>
                    </a:p>
                  </a:txBody>
                  <a:tcPr marL="7331" marR="7331" marT="7331" marB="0" anchor="ctr"/>
                </a:tc>
              </a:tr>
              <a:tr h="237454">
                <a:tc vMerge="1">
                  <a:txBody>
                    <a:bodyPr/>
                    <a:lstStyle/>
                    <a:p>
                      <a:pPr algn="just" fontAlgn="ctr"/>
                      <a:endParaRPr lang="it-IT" sz="1400" b="0" i="0" u="none" strike="noStrike">
                        <a:solidFill>
                          <a:srgbClr val="000000"/>
                        </a:solidFill>
                        <a:effectLst/>
                        <a:latin typeface="Times New Roman"/>
                      </a:endParaRPr>
                    </a:p>
                  </a:txBody>
                  <a:tcPr marL="7331" marR="7331" marT="7331" marB="0" anchor="ctr"/>
                </a:tc>
                <a:tc>
                  <a:txBody>
                    <a:bodyPr/>
                    <a:lstStyle/>
                    <a:p>
                      <a:pPr algn="l" fontAlgn="ctr"/>
                      <a:r>
                        <a:rPr lang="it-IT" sz="1400" u="none" strike="noStrike">
                          <a:effectLst/>
                        </a:rPr>
                        <a:t> </a:t>
                      </a:r>
                      <a:endParaRPr lang="it-IT" sz="1400" b="0" i="0" u="none" strike="noStrike">
                        <a:solidFill>
                          <a:srgbClr val="000000"/>
                        </a:solidFill>
                        <a:effectLst/>
                        <a:latin typeface="Arial"/>
                      </a:endParaRPr>
                    </a:p>
                  </a:txBody>
                  <a:tcPr marL="7331" marR="7331" marT="7331" marB="0" anchor="ctr"/>
                </a:tc>
                <a:tc>
                  <a:txBody>
                    <a:bodyPr/>
                    <a:lstStyle/>
                    <a:p>
                      <a:pPr algn="l" fontAlgn="ctr"/>
                      <a:r>
                        <a:rPr lang="it-IT" sz="1400" u="none" strike="noStrike">
                          <a:effectLst/>
                        </a:rPr>
                        <a:t> </a:t>
                      </a:r>
                      <a:endParaRPr lang="it-IT" sz="1400" b="0" i="0" u="none" strike="noStrike">
                        <a:solidFill>
                          <a:srgbClr val="000000"/>
                        </a:solidFill>
                        <a:effectLst/>
                        <a:latin typeface="Arial"/>
                      </a:endParaRPr>
                    </a:p>
                  </a:txBody>
                  <a:tcPr marL="7331" marR="7331" marT="7331" marB="0" anchor="ctr"/>
                </a:tc>
              </a:tr>
              <a:tr h="237454">
                <a:tc vMerge="1">
                  <a:txBody>
                    <a:bodyPr/>
                    <a:lstStyle/>
                    <a:p>
                      <a:pPr algn="just" fontAlgn="ctr"/>
                      <a:endParaRPr lang="it-IT" sz="1400" b="0" i="0" u="none" strike="noStrike">
                        <a:solidFill>
                          <a:srgbClr val="000000"/>
                        </a:solidFill>
                        <a:effectLst/>
                        <a:latin typeface="Times New Roman"/>
                      </a:endParaRPr>
                    </a:p>
                  </a:txBody>
                  <a:tcPr marL="7331" marR="7331" marT="7331" marB="0" anchor="ctr"/>
                </a:tc>
                <a:tc>
                  <a:txBody>
                    <a:bodyPr/>
                    <a:lstStyle/>
                    <a:p>
                      <a:pPr algn="l" fontAlgn="ctr"/>
                      <a:r>
                        <a:rPr lang="it-IT" sz="1400" u="none" strike="noStrike">
                          <a:effectLst/>
                        </a:rPr>
                        <a:t> </a:t>
                      </a:r>
                      <a:endParaRPr lang="it-IT" sz="1400" b="0" i="0" u="none" strike="noStrike">
                        <a:solidFill>
                          <a:srgbClr val="000000"/>
                        </a:solidFill>
                        <a:effectLst/>
                        <a:latin typeface="Arial"/>
                      </a:endParaRPr>
                    </a:p>
                  </a:txBody>
                  <a:tcPr marL="7331" marR="7331" marT="7331" marB="0" anchor="ctr"/>
                </a:tc>
                <a:tc>
                  <a:txBody>
                    <a:bodyPr/>
                    <a:lstStyle/>
                    <a:p>
                      <a:pPr algn="l" fontAlgn="ctr"/>
                      <a:r>
                        <a:rPr lang="it-IT" sz="1400" u="none" strike="noStrike">
                          <a:effectLst/>
                        </a:rPr>
                        <a:t> </a:t>
                      </a:r>
                      <a:endParaRPr lang="it-IT" sz="1400" b="0" i="0" u="none" strike="noStrike">
                        <a:solidFill>
                          <a:srgbClr val="000000"/>
                        </a:solidFill>
                        <a:effectLst/>
                        <a:latin typeface="Arial"/>
                      </a:endParaRPr>
                    </a:p>
                  </a:txBody>
                  <a:tcPr marL="7331" marR="7331" marT="7331" marB="0" anchor="ctr"/>
                </a:tc>
              </a:tr>
              <a:tr h="237454">
                <a:tc vMerge="1">
                  <a:txBody>
                    <a:bodyPr/>
                    <a:lstStyle/>
                    <a:p>
                      <a:pPr algn="just" fontAlgn="ctr"/>
                      <a:endParaRPr lang="it-IT" sz="1400" b="0" i="1" u="none" strike="noStrike">
                        <a:solidFill>
                          <a:srgbClr val="000000"/>
                        </a:solidFill>
                        <a:effectLst/>
                        <a:latin typeface="Times New Roman"/>
                      </a:endParaRPr>
                    </a:p>
                  </a:txBody>
                  <a:tcPr marL="7331" marR="7331" marT="7331" marB="0" anchor="ctr"/>
                </a:tc>
                <a:tc>
                  <a:txBody>
                    <a:bodyPr/>
                    <a:lstStyle/>
                    <a:p>
                      <a:pPr algn="l" fontAlgn="ctr"/>
                      <a:r>
                        <a:rPr lang="it-IT" sz="1400" u="none" strike="noStrike">
                          <a:effectLst/>
                        </a:rPr>
                        <a:t> </a:t>
                      </a:r>
                      <a:endParaRPr lang="it-IT" sz="1400" b="0" i="0" u="none" strike="noStrike">
                        <a:solidFill>
                          <a:srgbClr val="000000"/>
                        </a:solidFill>
                        <a:effectLst/>
                        <a:latin typeface="Arial"/>
                      </a:endParaRPr>
                    </a:p>
                  </a:txBody>
                  <a:tcPr marL="7331" marR="7331" marT="7331" marB="0" anchor="ctr"/>
                </a:tc>
                <a:tc>
                  <a:txBody>
                    <a:bodyPr/>
                    <a:lstStyle/>
                    <a:p>
                      <a:pPr algn="l" fontAlgn="ctr"/>
                      <a:r>
                        <a:rPr lang="it-IT" sz="1400" u="none" strike="noStrike">
                          <a:effectLst/>
                        </a:rPr>
                        <a:t> </a:t>
                      </a:r>
                      <a:endParaRPr lang="it-IT" sz="1400" b="0" i="0" u="none" strike="noStrike">
                        <a:solidFill>
                          <a:srgbClr val="000000"/>
                        </a:solidFill>
                        <a:effectLst/>
                        <a:latin typeface="Arial"/>
                      </a:endParaRPr>
                    </a:p>
                  </a:txBody>
                  <a:tcPr marL="7331" marR="7331" marT="7331" marB="0" anchor="ctr"/>
                </a:tc>
              </a:tr>
              <a:tr h="237454">
                <a:tc vMerge="1">
                  <a:txBody>
                    <a:bodyPr/>
                    <a:lstStyle/>
                    <a:p>
                      <a:pPr algn="just" fontAlgn="ctr"/>
                      <a:endParaRPr lang="it-IT" sz="1400" b="0" i="0" u="none" strike="noStrike">
                        <a:solidFill>
                          <a:srgbClr val="000000"/>
                        </a:solidFill>
                        <a:effectLst/>
                        <a:latin typeface="Times New Roman"/>
                      </a:endParaRPr>
                    </a:p>
                  </a:txBody>
                  <a:tcPr marL="7331" marR="7331" marT="7331" marB="0" anchor="ctr"/>
                </a:tc>
                <a:tc>
                  <a:txBody>
                    <a:bodyPr/>
                    <a:lstStyle/>
                    <a:p>
                      <a:pPr algn="l" fontAlgn="ctr"/>
                      <a:r>
                        <a:rPr lang="it-IT" sz="1400" u="none" strike="noStrike">
                          <a:effectLst/>
                        </a:rPr>
                        <a:t> </a:t>
                      </a:r>
                      <a:endParaRPr lang="it-IT" sz="1400" b="0" i="0" u="none" strike="noStrike">
                        <a:solidFill>
                          <a:srgbClr val="000000"/>
                        </a:solidFill>
                        <a:effectLst/>
                        <a:latin typeface="Arial"/>
                      </a:endParaRPr>
                    </a:p>
                  </a:txBody>
                  <a:tcPr marL="7331" marR="7331" marT="7331" marB="0" anchor="ctr"/>
                </a:tc>
                <a:tc>
                  <a:txBody>
                    <a:bodyPr/>
                    <a:lstStyle/>
                    <a:p>
                      <a:pPr algn="l" fontAlgn="ctr"/>
                      <a:r>
                        <a:rPr lang="it-IT" sz="1400" u="none" strike="noStrike">
                          <a:effectLst/>
                        </a:rPr>
                        <a:t> </a:t>
                      </a:r>
                      <a:endParaRPr lang="it-IT" sz="1400" b="0" i="0" u="none" strike="noStrike">
                        <a:solidFill>
                          <a:srgbClr val="000000"/>
                        </a:solidFill>
                        <a:effectLst/>
                        <a:latin typeface="Arial"/>
                      </a:endParaRPr>
                    </a:p>
                  </a:txBody>
                  <a:tcPr marL="7331" marR="7331" marT="7331" marB="0" anchor="ctr"/>
                </a:tc>
              </a:tr>
              <a:tr h="237454">
                <a:tc vMerge="1">
                  <a:txBody>
                    <a:bodyPr/>
                    <a:lstStyle/>
                    <a:p>
                      <a:pPr algn="just" fontAlgn="ctr"/>
                      <a:endParaRPr lang="it-IT" sz="1400" b="0" i="0" u="none" strike="noStrike">
                        <a:solidFill>
                          <a:srgbClr val="000000"/>
                        </a:solidFill>
                        <a:effectLst/>
                        <a:latin typeface="Times New Roman"/>
                      </a:endParaRPr>
                    </a:p>
                  </a:txBody>
                  <a:tcPr marL="7331" marR="7331" marT="7331" marB="0" anchor="ctr"/>
                </a:tc>
                <a:tc>
                  <a:txBody>
                    <a:bodyPr/>
                    <a:lstStyle/>
                    <a:p>
                      <a:pPr algn="l" fontAlgn="ctr"/>
                      <a:r>
                        <a:rPr lang="it-IT" sz="1400" u="none" strike="noStrike">
                          <a:effectLst/>
                        </a:rPr>
                        <a:t> </a:t>
                      </a:r>
                      <a:endParaRPr lang="it-IT" sz="1400" b="0" i="0" u="none" strike="noStrike">
                        <a:solidFill>
                          <a:srgbClr val="000000"/>
                        </a:solidFill>
                        <a:effectLst/>
                        <a:latin typeface="Arial"/>
                      </a:endParaRPr>
                    </a:p>
                  </a:txBody>
                  <a:tcPr marL="7331" marR="7331" marT="7331" marB="0" anchor="ctr"/>
                </a:tc>
                <a:tc>
                  <a:txBody>
                    <a:bodyPr/>
                    <a:lstStyle/>
                    <a:p>
                      <a:pPr algn="l" fontAlgn="ctr"/>
                      <a:r>
                        <a:rPr lang="it-IT" sz="1400" u="none" strike="noStrike">
                          <a:effectLst/>
                        </a:rPr>
                        <a:t> </a:t>
                      </a:r>
                      <a:endParaRPr lang="it-IT" sz="1400" b="0" i="0" u="none" strike="noStrike">
                        <a:solidFill>
                          <a:srgbClr val="000000"/>
                        </a:solidFill>
                        <a:effectLst/>
                        <a:latin typeface="Arial"/>
                      </a:endParaRPr>
                    </a:p>
                  </a:txBody>
                  <a:tcPr marL="7331" marR="7331" marT="7331" marB="0" anchor="ctr"/>
                </a:tc>
              </a:tr>
              <a:tr h="237454">
                <a:tc vMerge="1">
                  <a:txBody>
                    <a:bodyPr/>
                    <a:lstStyle/>
                    <a:p>
                      <a:pPr algn="just" fontAlgn="ctr"/>
                      <a:endParaRPr lang="it-IT" sz="1400" b="0" i="0" u="none" strike="noStrike">
                        <a:solidFill>
                          <a:srgbClr val="000000"/>
                        </a:solidFill>
                        <a:effectLst/>
                        <a:latin typeface="Times New Roman"/>
                      </a:endParaRPr>
                    </a:p>
                  </a:txBody>
                  <a:tcPr marL="7331" marR="7331" marT="7331" marB="0" anchor="ctr"/>
                </a:tc>
                <a:tc>
                  <a:txBody>
                    <a:bodyPr/>
                    <a:lstStyle/>
                    <a:p>
                      <a:pPr algn="l" fontAlgn="ctr"/>
                      <a:r>
                        <a:rPr lang="it-IT" sz="1400" u="none" strike="noStrike">
                          <a:effectLst/>
                        </a:rPr>
                        <a:t> </a:t>
                      </a:r>
                      <a:endParaRPr lang="it-IT" sz="1400" b="0" i="0" u="none" strike="noStrike">
                        <a:solidFill>
                          <a:srgbClr val="000000"/>
                        </a:solidFill>
                        <a:effectLst/>
                        <a:latin typeface="Arial"/>
                      </a:endParaRPr>
                    </a:p>
                  </a:txBody>
                  <a:tcPr marL="7331" marR="7331" marT="7331" marB="0" anchor="ctr"/>
                </a:tc>
                <a:tc>
                  <a:txBody>
                    <a:bodyPr/>
                    <a:lstStyle/>
                    <a:p>
                      <a:pPr algn="l" fontAlgn="ctr"/>
                      <a:r>
                        <a:rPr lang="it-IT" sz="1400" u="none" strike="noStrike">
                          <a:effectLst/>
                        </a:rPr>
                        <a:t> </a:t>
                      </a:r>
                      <a:endParaRPr lang="it-IT" sz="1400" b="0" i="0" u="none" strike="noStrike">
                        <a:solidFill>
                          <a:srgbClr val="000000"/>
                        </a:solidFill>
                        <a:effectLst/>
                        <a:latin typeface="Arial"/>
                      </a:endParaRPr>
                    </a:p>
                  </a:txBody>
                  <a:tcPr marL="7331" marR="7331" marT="7331" marB="0" anchor="ctr"/>
                </a:tc>
              </a:tr>
              <a:tr h="237454">
                <a:tc vMerge="1">
                  <a:txBody>
                    <a:bodyPr/>
                    <a:lstStyle/>
                    <a:p>
                      <a:pPr algn="just" fontAlgn="ctr"/>
                      <a:endParaRPr lang="it-IT" sz="1400" b="0" i="0" u="none" strike="noStrike">
                        <a:solidFill>
                          <a:srgbClr val="000000"/>
                        </a:solidFill>
                        <a:effectLst/>
                        <a:latin typeface="Times New Roman"/>
                      </a:endParaRPr>
                    </a:p>
                  </a:txBody>
                  <a:tcPr marL="7331" marR="7331" marT="7331" marB="0" anchor="ctr"/>
                </a:tc>
                <a:tc>
                  <a:txBody>
                    <a:bodyPr/>
                    <a:lstStyle/>
                    <a:p>
                      <a:pPr algn="l" fontAlgn="ctr"/>
                      <a:r>
                        <a:rPr lang="it-IT" sz="1400" u="none" strike="noStrike">
                          <a:effectLst/>
                        </a:rPr>
                        <a:t> </a:t>
                      </a:r>
                      <a:endParaRPr lang="it-IT" sz="1400" b="0" i="0" u="none" strike="noStrike">
                        <a:solidFill>
                          <a:srgbClr val="000000"/>
                        </a:solidFill>
                        <a:effectLst/>
                        <a:latin typeface="Arial"/>
                      </a:endParaRPr>
                    </a:p>
                  </a:txBody>
                  <a:tcPr marL="7331" marR="7331" marT="7331" marB="0" anchor="ctr"/>
                </a:tc>
                <a:tc>
                  <a:txBody>
                    <a:bodyPr/>
                    <a:lstStyle/>
                    <a:p>
                      <a:pPr algn="l" fontAlgn="ctr"/>
                      <a:r>
                        <a:rPr lang="it-IT" sz="1400" u="none" strike="noStrike">
                          <a:effectLst/>
                        </a:rPr>
                        <a:t> </a:t>
                      </a:r>
                      <a:endParaRPr lang="it-IT" sz="1400" b="0" i="0" u="none" strike="noStrike">
                        <a:solidFill>
                          <a:srgbClr val="000000"/>
                        </a:solidFill>
                        <a:effectLst/>
                        <a:latin typeface="Arial"/>
                      </a:endParaRPr>
                    </a:p>
                  </a:txBody>
                  <a:tcPr marL="7331" marR="7331" marT="7331" marB="0" anchor="ctr"/>
                </a:tc>
              </a:tr>
              <a:tr h="237454">
                <a:tc vMerge="1">
                  <a:txBody>
                    <a:bodyPr/>
                    <a:lstStyle/>
                    <a:p>
                      <a:pPr algn="just" fontAlgn="ctr"/>
                      <a:endParaRPr lang="it-IT" sz="1400" b="0" i="0" u="none" strike="noStrike">
                        <a:solidFill>
                          <a:srgbClr val="000000"/>
                        </a:solidFill>
                        <a:effectLst/>
                        <a:latin typeface="Times New Roman"/>
                      </a:endParaRPr>
                    </a:p>
                  </a:txBody>
                  <a:tcPr marL="7331" marR="7331" marT="7331" marB="0" anchor="ctr"/>
                </a:tc>
                <a:tc>
                  <a:txBody>
                    <a:bodyPr/>
                    <a:lstStyle/>
                    <a:p>
                      <a:pPr algn="l" fontAlgn="ctr"/>
                      <a:r>
                        <a:rPr lang="it-IT" sz="1400" u="none" strike="noStrike">
                          <a:effectLst/>
                        </a:rPr>
                        <a:t> </a:t>
                      </a:r>
                      <a:endParaRPr lang="it-IT" sz="1400" b="0" i="0" u="none" strike="noStrike">
                        <a:solidFill>
                          <a:srgbClr val="000000"/>
                        </a:solidFill>
                        <a:effectLst/>
                        <a:latin typeface="Arial"/>
                      </a:endParaRPr>
                    </a:p>
                  </a:txBody>
                  <a:tcPr marL="7331" marR="7331" marT="7331" marB="0" anchor="ctr"/>
                </a:tc>
                <a:tc>
                  <a:txBody>
                    <a:bodyPr/>
                    <a:lstStyle/>
                    <a:p>
                      <a:pPr algn="l" fontAlgn="ctr"/>
                      <a:r>
                        <a:rPr lang="it-IT" sz="1400" u="none" strike="noStrike">
                          <a:effectLst/>
                        </a:rPr>
                        <a:t> </a:t>
                      </a:r>
                      <a:endParaRPr lang="it-IT" sz="1400" b="0" i="0" u="none" strike="noStrike">
                        <a:solidFill>
                          <a:srgbClr val="000000"/>
                        </a:solidFill>
                        <a:effectLst/>
                        <a:latin typeface="Arial"/>
                      </a:endParaRPr>
                    </a:p>
                  </a:txBody>
                  <a:tcPr marL="7331" marR="7331" marT="7331" marB="0" anchor="ctr"/>
                </a:tc>
              </a:tr>
              <a:tr h="268178">
                <a:tc vMerge="1">
                  <a:txBody>
                    <a:bodyPr/>
                    <a:lstStyle/>
                    <a:p>
                      <a:pPr algn="just" fontAlgn="ctr"/>
                      <a:endParaRPr lang="it-IT" sz="1400" b="0" i="0" u="none" strike="noStrike">
                        <a:solidFill>
                          <a:srgbClr val="000000"/>
                        </a:solidFill>
                        <a:effectLst/>
                        <a:latin typeface="Times New Roman"/>
                      </a:endParaRPr>
                    </a:p>
                  </a:txBody>
                  <a:tcPr marL="7331" marR="7331" marT="7331" marB="0" anchor="ctr"/>
                </a:tc>
                <a:tc>
                  <a:txBody>
                    <a:bodyPr/>
                    <a:lstStyle/>
                    <a:p>
                      <a:pPr algn="l" fontAlgn="ctr"/>
                      <a:r>
                        <a:rPr lang="it-IT" sz="1400" u="none" strike="noStrike">
                          <a:effectLst/>
                        </a:rPr>
                        <a:t> </a:t>
                      </a:r>
                      <a:endParaRPr lang="it-IT" sz="1400" b="0" i="0" u="none" strike="noStrike">
                        <a:solidFill>
                          <a:srgbClr val="000000"/>
                        </a:solidFill>
                        <a:effectLst/>
                        <a:latin typeface="Arial"/>
                      </a:endParaRPr>
                    </a:p>
                  </a:txBody>
                  <a:tcPr marL="7331" marR="7331" marT="7331" marB="0" anchor="ctr"/>
                </a:tc>
                <a:tc>
                  <a:txBody>
                    <a:bodyPr/>
                    <a:lstStyle/>
                    <a:p>
                      <a:pPr algn="l" fontAlgn="ctr"/>
                      <a:r>
                        <a:rPr lang="it-IT" sz="1400" u="none" strike="noStrike">
                          <a:effectLst/>
                        </a:rPr>
                        <a:t> </a:t>
                      </a:r>
                      <a:endParaRPr lang="it-IT" sz="1400" b="0" i="0" u="none" strike="noStrike">
                        <a:solidFill>
                          <a:srgbClr val="000000"/>
                        </a:solidFill>
                        <a:effectLst/>
                        <a:latin typeface="Arial"/>
                      </a:endParaRPr>
                    </a:p>
                  </a:txBody>
                  <a:tcPr marL="7331" marR="7331" marT="7331" marB="0" anchor="ctr"/>
                </a:tc>
              </a:tr>
              <a:tr h="237454">
                <a:tc vMerge="1">
                  <a:txBody>
                    <a:bodyPr/>
                    <a:lstStyle/>
                    <a:p>
                      <a:pPr algn="just" fontAlgn="ctr"/>
                      <a:endParaRPr lang="it-IT" sz="1400" b="0" i="0" u="none" strike="noStrike">
                        <a:solidFill>
                          <a:srgbClr val="000000"/>
                        </a:solidFill>
                        <a:effectLst/>
                        <a:latin typeface="Times New Roman"/>
                      </a:endParaRPr>
                    </a:p>
                  </a:txBody>
                  <a:tcPr marL="7331" marR="7331" marT="7331" marB="0" anchor="ctr"/>
                </a:tc>
                <a:tc>
                  <a:txBody>
                    <a:bodyPr/>
                    <a:lstStyle/>
                    <a:p>
                      <a:pPr algn="l" fontAlgn="ctr"/>
                      <a:r>
                        <a:rPr lang="it-IT" sz="1400" u="none" strike="noStrike">
                          <a:effectLst/>
                        </a:rPr>
                        <a:t> </a:t>
                      </a:r>
                      <a:endParaRPr lang="it-IT" sz="1400" b="0" i="0" u="none" strike="noStrike">
                        <a:solidFill>
                          <a:srgbClr val="000000"/>
                        </a:solidFill>
                        <a:effectLst/>
                        <a:latin typeface="Arial"/>
                      </a:endParaRPr>
                    </a:p>
                  </a:txBody>
                  <a:tcPr marL="7331" marR="7331" marT="7331" marB="0" anchor="ctr"/>
                </a:tc>
                <a:tc>
                  <a:txBody>
                    <a:bodyPr/>
                    <a:lstStyle/>
                    <a:p>
                      <a:pPr algn="l" fontAlgn="ctr"/>
                      <a:r>
                        <a:rPr lang="it-IT" sz="1400" u="none" strike="noStrike">
                          <a:effectLst/>
                        </a:rPr>
                        <a:t> </a:t>
                      </a:r>
                      <a:endParaRPr lang="it-IT" sz="1400" b="0" i="0" u="none" strike="noStrike">
                        <a:solidFill>
                          <a:srgbClr val="000000"/>
                        </a:solidFill>
                        <a:effectLst/>
                        <a:latin typeface="Arial"/>
                      </a:endParaRPr>
                    </a:p>
                  </a:txBody>
                  <a:tcPr marL="7331" marR="7331" marT="7331" marB="0" anchor="ctr"/>
                </a:tc>
              </a:tr>
              <a:tr h="1166907">
                <a:tc vMerge="1">
                  <a:txBody>
                    <a:bodyPr/>
                    <a:lstStyle/>
                    <a:p>
                      <a:pPr algn="just" fontAlgn="ctr"/>
                      <a:endParaRPr lang="it-IT" sz="1400" b="0" i="0" u="none" strike="noStrike" dirty="0">
                        <a:solidFill>
                          <a:srgbClr val="000000"/>
                        </a:solidFill>
                        <a:effectLst/>
                        <a:latin typeface="Times New Roman"/>
                      </a:endParaRPr>
                    </a:p>
                  </a:txBody>
                  <a:tcPr marL="7331" marR="7331" marT="7331" marB="0" anchor="ctr"/>
                </a:tc>
                <a:tc>
                  <a:txBody>
                    <a:bodyPr/>
                    <a:lstStyle/>
                    <a:p>
                      <a:pPr algn="l" fontAlgn="ctr"/>
                      <a:r>
                        <a:rPr lang="it-IT" sz="1400" u="none" strike="noStrike">
                          <a:effectLst/>
                        </a:rPr>
                        <a:t> </a:t>
                      </a:r>
                      <a:endParaRPr lang="it-IT" sz="1400" b="0" i="0" u="none" strike="noStrike">
                        <a:solidFill>
                          <a:srgbClr val="000000"/>
                        </a:solidFill>
                        <a:effectLst/>
                        <a:latin typeface="Arial"/>
                      </a:endParaRPr>
                    </a:p>
                  </a:txBody>
                  <a:tcPr marL="7331" marR="7331" marT="7331" marB="0" anchor="ctr"/>
                </a:tc>
                <a:tc>
                  <a:txBody>
                    <a:bodyPr/>
                    <a:lstStyle/>
                    <a:p>
                      <a:pPr algn="l" fontAlgn="ctr"/>
                      <a:r>
                        <a:rPr lang="it-IT" sz="1400" u="none" strike="noStrike" dirty="0">
                          <a:effectLst/>
                        </a:rPr>
                        <a:t> </a:t>
                      </a:r>
                      <a:endParaRPr lang="it-IT" sz="1400" b="0" i="0" u="none" strike="noStrike" dirty="0">
                        <a:solidFill>
                          <a:srgbClr val="000000"/>
                        </a:solidFill>
                        <a:effectLst/>
                        <a:latin typeface="Arial"/>
                      </a:endParaRPr>
                    </a:p>
                  </a:txBody>
                  <a:tcPr marL="7331" marR="7331" marT="7331" marB="0" anchor="ctr"/>
                </a:tc>
              </a:tr>
            </a:tbl>
          </a:graphicData>
        </a:graphic>
      </p:graphicFrame>
      <p:sp>
        <p:nvSpPr>
          <p:cNvPr id="4" name="Segnaposto numero diapositiva 3"/>
          <p:cNvSpPr>
            <a:spLocks noGrp="1"/>
          </p:cNvSpPr>
          <p:nvPr>
            <p:ph type="sldNum" sz="quarter" idx="15"/>
          </p:nvPr>
        </p:nvSpPr>
        <p:spPr/>
        <p:txBody>
          <a:bodyPr/>
          <a:lstStyle/>
          <a:p>
            <a:fld id="{F6848207-CE41-43A6-9076-047AFBCD0A8D}" type="slidenum">
              <a:rPr lang="it-IT" smtClean="0"/>
              <a:pPr/>
              <a:t>88</a:t>
            </a:fld>
            <a:endParaRPr lang="it-IT"/>
          </a:p>
        </p:txBody>
      </p:sp>
    </p:spTree>
    <p:extLst>
      <p:ext uri="{BB962C8B-B14F-4D97-AF65-F5344CB8AC3E}">
        <p14:creationId xmlns:p14="http://schemas.microsoft.com/office/powerpoint/2010/main" val="251525421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5"/>
          </p:nvPr>
        </p:nvSpPr>
        <p:spPr/>
        <p:txBody>
          <a:bodyPr/>
          <a:lstStyle/>
          <a:p>
            <a:fld id="{F6848207-CE41-43A6-9076-047AFBCD0A8D}" type="slidenum">
              <a:rPr lang="it-IT" smtClean="0"/>
              <a:pPr/>
              <a:t>89</a:t>
            </a:fld>
            <a:endParaRPr lang="it-IT"/>
          </a:p>
        </p:txBody>
      </p:sp>
      <p:graphicFrame>
        <p:nvGraphicFramePr>
          <p:cNvPr id="7" name="Segnaposto contenuto 6"/>
          <p:cNvGraphicFramePr>
            <a:graphicFrameLocks noGrp="1"/>
          </p:cNvGraphicFramePr>
          <p:nvPr>
            <p:ph sz="quarter" idx="1"/>
            <p:extLst>
              <p:ext uri="{D42A27DB-BD31-4B8C-83A1-F6EECF244321}">
                <p14:modId xmlns:p14="http://schemas.microsoft.com/office/powerpoint/2010/main" val="3093145371"/>
              </p:ext>
            </p:extLst>
          </p:nvPr>
        </p:nvGraphicFramePr>
        <p:xfrm>
          <a:off x="971600" y="908720"/>
          <a:ext cx="7200799" cy="5150625"/>
        </p:xfrm>
        <a:graphic>
          <a:graphicData uri="http://schemas.openxmlformats.org/drawingml/2006/table">
            <a:tbl>
              <a:tblPr>
                <a:tableStyleId>{69CF1AB2-1976-4502-BF36-3FF5EA218861}</a:tableStyleId>
              </a:tblPr>
              <a:tblGrid>
                <a:gridCol w="3672408"/>
                <a:gridCol w="1568605"/>
                <a:gridCol w="1959786"/>
              </a:tblGrid>
              <a:tr h="648072">
                <a:tc>
                  <a:txBody>
                    <a:bodyPr/>
                    <a:lstStyle/>
                    <a:p>
                      <a:pPr algn="just" fontAlgn="ctr"/>
                      <a:r>
                        <a:rPr lang="it-IT" sz="1600" b="1" u="none" strike="noStrike" dirty="0">
                          <a:effectLst/>
                        </a:rPr>
                        <a:t>La struttura del capitale (proprio e di terzi)</a:t>
                      </a:r>
                      <a:endParaRPr lang="it-IT" sz="1600" b="1" i="0" u="none" strike="noStrike" dirty="0">
                        <a:solidFill>
                          <a:srgbClr val="000000"/>
                        </a:solidFill>
                        <a:effectLst/>
                        <a:latin typeface="Times New Roman"/>
                      </a:endParaRPr>
                    </a:p>
                  </a:txBody>
                  <a:tcPr marL="7331" marR="7331" marT="7331" marB="0" anchor="ctr"/>
                </a:tc>
                <a:tc>
                  <a:txBody>
                    <a:bodyPr/>
                    <a:lstStyle/>
                    <a:p>
                      <a:pPr algn="l" fontAlgn="ctr"/>
                      <a:r>
                        <a:rPr lang="it-IT" sz="1400" u="none" strike="noStrike" dirty="0">
                          <a:effectLst/>
                        </a:rPr>
                        <a:t> </a:t>
                      </a:r>
                      <a:endParaRPr lang="it-IT" sz="1400" b="0" i="0" u="none" strike="noStrike" dirty="0">
                        <a:solidFill>
                          <a:srgbClr val="000000"/>
                        </a:solidFill>
                        <a:effectLst/>
                        <a:latin typeface="Arial"/>
                      </a:endParaRPr>
                    </a:p>
                  </a:txBody>
                  <a:tcPr marL="7331" marR="7331" marT="7331" marB="0" anchor="ctr"/>
                </a:tc>
                <a:tc>
                  <a:txBody>
                    <a:bodyPr/>
                    <a:lstStyle/>
                    <a:p>
                      <a:pPr algn="l" fontAlgn="ctr"/>
                      <a:r>
                        <a:rPr lang="it-IT" sz="1400" u="none" strike="noStrike" dirty="0">
                          <a:effectLst/>
                        </a:rPr>
                        <a:t> </a:t>
                      </a:r>
                      <a:endParaRPr lang="it-IT" sz="1400" b="0" i="0" u="none" strike="noStrike" dirty="0">
                        <a:solidFill>
                          <a:srgbClr val="000000"/>
                        </a:solidFill>
                        <a:effectLst/>
                        <a:latin typeface="Arial"/>
                      </a:endParaRPr>
                    </a:p>
                  </a:txBody>
                  <a:tcPr marL="7331" marR="7331" marT="7331" marB="0" anchor="ctr"/>
                </a:tc>
              </a:tr>
              <a:tr h="146615">
                <a:tc>
                  <a:txBody>
                    <a:bodyPr/>
                    <a:lstStyle/>
                    <a:p>
                      <a:pPr algn="just" fontAlgn="ctr"/>
                      <a:r>
                        <a:rPr lang="it-IT" sz="1400" u="none" strike="noStrike">
                          <a:effectLst/>
                        </a:rPr>
                        <a:t> </a:t>
                      </a:r>
                      <a:endParaRPr lang="it-IT" sz="1400" b="1" i="0" u="none" strike="noStrike">
                        <a:solidFill>
                          <a:srgbClr val="000000"/>
                        </a:solidFill>
                        <a:effectLst/>
                        <a:latin typeface="Times New Roman"/>
                      </a:endParaRPr>
                    </a:p>
                  </a:txBody>
                  <a:tcPr marL="7331" marR="7331" marT="7331" marB="0" anchor="ctr"/>
                </a:tc>
                <a:tc>
                  <a:txBody>
                    <a:bodyPr/>
                    <a:lstStyle/>
                    <a:p>
                      <a:pPr algn="l" fontAlgn="ctr"/>
                      <a:r>
                        <a:rPr lang="it-IT" sz="1400" u="none" strike="noStrike">
                          <a:effectLst/>
                        </a:rPr>
                        <a:t> </a:t>
                      </a:r>
                      <a:endParaRPr lang="it-IT" sz="1400" b="0" i="0" u="none" strike="noStrike">
                        <a:solidFill>
                          <a:srgbClr val="000000"/>
                        </a:solidFill>
                        <a:effectLst/>
                        <a:latin typeface="Arial"/>
                      </a:endParaRPr>
                    </a:p>
                  </a:txBody>
                  <a:tcPr marL="7331" marR="7331" marT="7331" marB="0" anchor="ctr"/>
                </a:tc>
                <a:tc>
                  <a:txBody>
                    <a:bodyPr/>
                    <a:lstStyle/>
                    <a:p>
                      <a:pPr algn="l" fontAlgn="ctr"/>
                      <a:r>
                        <a:rPr lang="it-IT" sz="1400" u="none" strike="noStrike">
                          <a:effectLst/>
                        </a:rPr>
                        <a:t> </a:t>
                      </a:r>
                      <a:endParaRPr lang="it-IT" sz="1400" b="0" i="0" u="none" strike="noStrike">
                        <a:solidFill>
                          <a:srgbClr val="000000"/>
                        </a:solidFill>
                        <a:effectLst/>
                        <a:latin typeface="Arial"/>
                      </a:endParaRPr>
                    </a:p>
                  </a:txBody>
                  <a:tcPr marL="7331" marR="7331" marT="7331" marB="0" anchor="ctr"/>
                </a:tc>
              </a:tr>
              <a:tr h="146615">
                <a:tc rowSpan="9">
                  <a:txBody>
                    <a:bodyPr/>
                    <a:lstStyle/>
                    <a:p>
                      <a:pPr algn="just" fontAlgn="ctr"/>
                      <a:r>
                        <a:rPr lang="it-IT" sz="1400" u="none" strike="noStrike" dirty="0">
                          <a:effectLst/>
                        </a:rPr>
                        <a:t>A. Natura dei debiti a lungo termine</a:t>
                      </a:r>
                      <a:endParaRPr lang="it-IT" sz="1400" b="0" i="1" u="none" strike="noStrike" dirty="0">
                        <a:solidFill>
                          <a:srgbClr val="000000"/>
                        </a:solidFill>
                        <a:effectLst/>
                        <a:latin typeface="Times New Roman"/>
                      </a:endParaRPr>
                    </a:p>
                    <a:p>
                      <a:pPr algn="just" fontAlgn="ctr"/>
                      <a:r>
                        <a:rPr lang="it-IT" sz="1400" u="none" strike="noStrike" dirty="0">
                          <a:effectLst/>
                        </a:rPr>
                        <a:t>- In che misura la società utilizza finanziamenti a lungo termine?</a:t>
                      </a:r>
                      <a:endParaRPr lang="it-IT" sz="1400" b="0" i="0" u="none" strike="noStrike" dirty="0">
                        <a:solidFill>
                          <a:srgbClr val="000000"/>
                        </a:solidFill>
                        <a:effectLst/>
                        <a:latin typeface="Times New Roman"/>
                      </a:endParaRPr>
                    </a:p>
                    <a:p>
                      <a:pPr algn="just" fontAlgn="ctr"/>
                      <a:r>
                        <a:rPr lang="it-IT" sz="1400" u="none" strike="noStrike" dirty="0">
                          <a:effectLst/>
                        </a:rPr>
                        <a:t>- Di che tipo sono? (per es.: prestiti obbligazionari, finanziamenti con garanzia, ecc.)</a:t>
                      </a:r>
                      <a:endParaRPr lang="it-IT" sz="1400" b="0" i="0" u="none" strike="noStrike" dirty="0">
                        <a:solidFill>
                          <a:srgbClr val="000000"/>
                        </a:solidFill>
                        <a:effectLst/>
                        <a:latin typeface="Times New Roman"/>
                      </a:endParaRPr>
                    </a:p>
                    <a:p>
                      <a:pPr algn="just" fontAlgn="ctr"/>
                      <a:r>
                        <a:rPr lang="it-IT" sz="1400" u="none" strike="noStrike" dirty="0">
                          <a:effectLst/>
                        </a:rPr>
                        <a:t>- Esistono debiti verso altre società del gruppo, amministratori, dirigenti, azionisti?</a:t>
                      </a:r>
                      <a:endParaRPr lang="it-IT" sz="1400" b="0" i="0" u="none" strike="noStrike" dirty="0">
                        <a:solidFill>
                          <a:srgbClr val="000000"/>
                        </a:solidFill>
                        <a:effectLst/>
                        <a:latin typeface="Times New Roman"/>
                      </a:endParaRPr>
                    </a:p>
                    <a:p>
                      <a:pPr algn="just" fontAlgn="ctr"/>
                      <a:r>
                        <a:rPr lang="it-IT" sz="1400" u="none" strike="noStrike" dirty="0">
                          <a:effectLst/>
                        </a:rPr>
                        <a:t>- Esistono debiti verso soci che, sostanzialmente, corrispondono a capitale proprio?</a:t>
                      </a:r>
                      <a:endParaRPr lang="it-IT" sz="1400" b="0" i="0" u="none" strike="noStrike" dirty="0">
                        <a:solidFill>
                          <a:srgbClr val="000000"/>
                        </a:solidFill>
                        <a:effectLst/>
                        <a:latin typeface="Times New Roman"/>
                      </a:endParaRPr>
                    </a:p>
                    <a:p>
                      <a:pPr algn="just" fontAlgn="ctr"/>
                      <a:r>
                        <a:rPr lang="it-IT" sz="1400" u="none" strike="noStrike" dirty="0">
                          <a:effectLst/>
                        </a:rPr>
                        <a:t>- Qual è la loro reale natura e quali sono le prospettive di rimborso?</a:t>
                      </a:r>
                      <a:endParaRPr lang="it-IT" sz="1400" b="0" i="0" u="none" strike="noStrike" dirty="0">
                        <a:solidFill>
                          <a:srgbClr val="000000"/>
                        </a:solidFill>
                        <a:effectLst/>
                        <a:latin typeface="Times New Roman"/>
                      </a:endParaRPr>
                    </a:p>
                    <a:p>
                      <a:pPr algn="just" fontAlgn="ctr"/>
                      <a:r>
                        <a:rPr lang="it-IT" sz="1400" u="none" strike="noStrike" dirty="0">
                          <a:effectLst/>
                        </a:rPr>
                        <a:t>- Esistono passività contingenti, impegni (inclusi quelli di leasing) ecc.?</a:t>
                      </a:r>
                      <a:endParaRPr lang="it-IT" sz="1400" b="0" i="0" u="none" strike="noStrike" dirty="0">
                        <a:solidFill>
                          <a:srgbClr val="000000"/>
                        </a:solidFill>
                        <a:effectLst/>
                        <a:latin typeface="Times New Roman"/>
                      </a:endParaRPr>
                    </a:p>
                    <a:p>
                      <a:pPr algn="just" fontAlgn="ctr"/>
                      <a:r>
                        <a:rPr lang="it-IT" sz="1400" u="none" strike="noStrike" dirty="0">
                          <a:effectLst/>
                        </a:rPr>
                        <a:t>- Esistono ipoteche o altre restrizioni?</a:t>
                      </a:r>
                      <a:endParaRPr lang="it-IT" sz="1400" b="0" i="0" u="none" strike="noStrike" dirty="0">
                        <a:solidFill>
                          <a:srgbClr val="000000"/>
                        </a:solidFill>
                        <a:effectLst/>
                        <a:latin typeface="Times New Roman"/>
                      </a:endParaRPr>
                    </a:p>
                    <a:p>
                      <a:pPr algn="just" fontAlgn="ctr"/>
                      <a:r>
                        <a:rPr lang="it-IT" sz="1400" u="none" strike="noStrike" dirty="0">
                          <a:effectLst/>
                        </a:rPr>
                        <a:t>- Se esistono clausole restrittive nei contratti di finanziamento, esse sono rispettate?</a:t>
                      </a:r>
                      <a:endParaRPr lang="it-IT" sz="1400" b="0" i="0" u="none" strike="noStrike" dirty="0">
                        <a:solidFill>
                          <a:srgbClr val="000000"/>
                        </a:solidFill>
                        <a:effectLst/>
                        <a:latin typeface="Times New Roman"/>
                      </a:endParaRPr>
                    </a:p>
                  </a:txBody>
                  <a:tcPr marL="7331" marR="7331" marT="7331" marB="0" anchor="ctr"/>
                </a:tc>
                <a:tc>
                  <a:txBody>
                    <a:bodyPr/>
                    <a:lstStyle/>
                    <a:p>
                      <a:pPr algn="l" fontAlgn="ctr"/>
                      <a:r>
                        <a:rPr lang="it-IT" sz="1400" u="none" strike="noStrike">
                          <a:effectLst/>
                        </a:rPr>
                        <a:t> </a:t>
                      </a:r>
                      <a:endParaRPr lang="it-IT" sz="1400" b="0" i="0" u="none" strike="noStrike">
                        <a:solidFill>
                          <a:srgbClr val="000000"/>
                        </a:solidFill>
                        <a:effectLst/>
                        <a:latin typeface="Arial"/>
                      </a:endParaRPr>
                    </a:p>
                  </a:txBody>
                  <a:tcPr marL="7331" marR="7331" marT="7331" marB="0" anchor="ctr"/>
                </a:tc>
                <a:tc>
                  <a:txBody>
                    <a:bodyPr/>
                    <a:lstStyle/>
                    <a:p>
                      <a:pPr algn="l" fontAlgn="ctr"/>
                      <a:r>
                        <a:rPr lang="it-IT" sz="1400" u="none" strike="noStrike">
                          <a:effectLst/>
                        </a:rPr>
                        <a:t> </a:t>
                      </a:r>
                      <a:endParaRPr lang="it-IT" sz="1400" b="0" i="0" u="none" strike="noStrike">
                        <a:solidFill>
                          <a:srgbClr val="000000"/>
                        </a:solidFill>
                        <a:effectLst/>
                        <a:latin typeface="Arial"/>
                      </a:endParaRPr>
                    </a:p>
                  </a:txBody>
                  <a:tcPr marL="7331" marR="7331" marT="7331" marB="0" anchor="ctr"/>
                </a:tc>
              </a:tr>
              <a:tr h="146615">
                <a:tc vMerge="1">
                  <a:txBody>
                    <a:bodyPr/>
                    <a:lstStyle/>
                    <a:p>
                      <a:pPr algn="just" fontAlgn="ctr"/>
                      <a:endParaRPr lang="it-IT" sz="1400" b="0" i="0" u="none" strike="noStrike">
                        <a:solidFill>
                          <a:srgbClr val="000000"/>
                        </a:solidFill>
                        <a:effectLst/>
                        <a:latin typeface="Times New Roman"/>
                      </a:endParaRPr>
                    </a:p>
                  </a:txBody>
                  <a:tcPr marL="7331" marR="7331" marT="7331" marB="0" anchor="ctr"/>
                </a:tc>
                <a:tc>
                  <a:txBody>
                    <a:bodyPr/>
                    <a:lstStyle/>
                    <a:p>
                      <a:pPr algn="l" fontAlgn="ctr"/>
                      <a:r>
                        <a:rPr lang="it-IT" sz="1400" u="none" strike="noStrike">
                          <a:effectLst/>
                        </a:rPr>
                        <a:t> </a:t>
                      </a:r>
                      <a:endParaRPr lang="it-IT" sz="1400" b="0" i="0" u="none" strike="noStrike">
                        <a:solidFill>
                          <a:srgbClr val="000000"/>
                        </a:solidFill>
                        <a:effectLst/>
                        <a:latin typeface="Arial"/>
                      </a:endParaRPr>
                    </a:p>
                  </a:txBody>
                  <a:tcPr marL="7331" marR="7331" marT="7331" marB="0" anchor="ctr"/>
                </a:tc>
                <a:tc>
                  <a:txBody>
                    <a:bodyPr/>
                    <a:lstStyle/>
                    <a:p>
                      <a:pPr algn="l" fontAlgn="ctr"/>
                      <a:r>
                        <a:rPr lang="it-IT" sz="1400" u="none" strike="noStrike">
                          <a:effectLst/>
                        </a:rPr>
                        <a:t> </a:t>
                      </a:r>
                      <a:endParaRPr lang="it-IT" sz="1400" b="0" i="0" u="none" strike="noStrike">
                        <a:solidFill>
                          <a:srgbClr val="000000"/>
                        </a:solidFill>
                        <a:effectLst/>
                        <a:latin typeface="Arial"/>
                      </a:endParaRPr>
                    </a:p>
                  </a:txBody>
                  <a:tcPr marL="7331" marR="7331" marT="7331" marB="0" anchor="ctr"/>
                </a:tc>
              </a:tr>
              <a:tr h="146615">
                <a:tc vMerge="1">
                  <a:txBody>
                    <a:bodyPr/>
                    <a:lstStyle/>
                    <a:p>
                      <a:pPr algn="just" fontAlgn="ctr"/>
                      <a:endParaRPr lang="it-IT" sz="1400" b="0" i="0" u="none" strike="noStrike">
                        <a:solidFill>
                          <a:srgbClr val="000000"/>
                        </a:solidFill>
                        <a:effectLst/>
                        <a:latin typeface="Times New Roman"/>
                      </a:endParaRPr>
                    </a:p>
                  </a:txBody>
                  <a:tcPr marL="7331" marR="7331" marT="7331" marB="0" anchor="ctr"/>
                </a:tc>
                <a:tc>
                  <a:txBody>
                    <a:bodyPr/>
                    <a:lstStyle/>
                    <a:p>
                      <a:pPr algn="l" fontAlgn="ctr"/>
                      <a:r>
                        <a:rPr lang="it-IT" sz="1400" u="none" strike="noStrike">
                          <a:effectLst/>
                        </a:rPr>
                        <a:t> </a:t>
                      </a:r>
                      <a:endParaRPr lang="it-IT" sz="1400" b="0" i="0" u="none" strike="noStrike">
                        <a:solidFill>
                          <a:srgbClr val="000000"/>
                        </a:solidFill>
                        <a:effectLst/>
                        <a:latin typeface="Arial"/>
                      </a:endParaRPr>
                    </a:p>
                  </a:txBody>
                  <a:tcPr marL="7331" marR="7331" marT="7331" marB="0" anchor="ctr"/>
                </a:tc>
                <a:tc>
                  <a:txBody>
                    <a:bodyPr/>
                    <a:lstStyle/>
                    <a:p>
                      <a:pPr algn="l" fontAlgn="ctr"/>
                      <a:r>
                        <a:rPr lang="it-IT" sz="1400" u="none" strike="noStrike">
                          <a:effectLst/>
                        </a:rPr>
                        <a:t> </a:t>
                      </a:r>
                      <a:endParaRPr lang="it-IT" sz="1400" b="0" i="0" u="none" strike="noStrike">
                        <a:solidFill>
                          <a:srgbClr val="000000"/>
                        </a:solidFill>
                        <a:effectLst/>
                        <a:latin typeface="Arial"/>
                      </a:endParaRPr>
                    </a:p>
                  </a:txBody>
                  <a:tcPr marL="7331" marR="7331" marT="7331" marB="0" anchor="ctr"/>
                </a:tc>
              </a:tr>
              <a:tr h="146615">
                <a:tc vMerge="1">
                  <a:txBody>
                    <a:bodyPr/>
                    <a:lstStyle/>
                    <a:p>
                      <a:pPr algn="just" fontAlgn="ctr"/>
                      <a:endParaRPr lang="it-IT" sz="1400" b="0" i="0" u="none" strike="noStrike">
                        <a:solidFill>
                          <a:srgbClr val="000000"/>
                        </a:solidFill>
                        <a:effectLst/>
                        <a:latin typeface="Times New Roman"/>
                      </a:endParaRPr>
                    </a:p>
                  </a:txBody>
                  <a:tcPr marL="7331" marR="7331" marT="7331" marB="0" anchor="ctr"/>
                </a:tc>
                <a:tc>
                  <a:txBody>
                    <a:bodyPr/>
                    <a:lstStyle/>
                    <a:p>
                      <a:pPr algn="l" fontAlgn="ctr"/>
                      <a:r>
                        <a:rPr lang="it-IT" sz="1400" u="none" strike="noStrike">
                          <a:effectLst/>
                        </a:rPr>
                        <a:t> </a:t>
                      </a:r>
                      <a:endParaRPr lang="it-IT" sz="1400" b="0" i="0" u="none" strike="noStrike">
                        <a:solidFill>
                          <a:srgbClr val="000000"/>
                        </a:solidFill>
                        <a:effectLst/>
                        <a:latin typeface="Arial"/>
                      </a:endParaRPr>
                    </a:p>
                  </a:txBody>
                  <a:tcPr marL="7331" marR="7331" marT="7331" marB="0" anchor="ctr"/>
                </a:tc>
                <a:tc>
                  <a:txBody>
                    <a:bodyPr/>
                    <a:lstStyle/>
                    <a:p>
                      <a:pPr algn="l" fontAlgn="ctr"/>
                      <a:r>
                        <a:rPr lang="it-IT" sz="1400" u="none" strike="noStrike">
                          <a:effectLst/>
                        </a:rPr>
                        <a:t> </a:t>
                      </a:r>
                      <a:endParaRPr lang="it-IT" sz="1400" b="0" i="0" u="none" strike="noStrike">
                        <a:solidFill>
                          <a:srgbClr val="000000"/>
                        </a:solidFill>
                        <a:effectLst/>
                        <a:latin typeface="Arial"/>
                      </a:endParaRPr>
                    </a:p>
                  </a:txBody>
                  <a:tcPr marL="7331" marR="7331" marT="7331" marB="0" anchor="ctr"/>
                </a:tc>
              </a:tr>
              <a:tr h="146615">
                <a:tc vMerge="1">
                  <a:txBody>
                    <a:bodyPr/>
                    <a:lstStyle/>
                    <a:p>
                      <a:pPr algn="just" fontAlgn="ctr"/>
                      <a:endParaRPr lang="it-IT" sz="1400" b="0" i="0" u="none" strike="noStrike">
                        <a:solidFill>
                          <a:srgbClr val="000000"/>
                        </a:solidFill>
                        <a:effectLst/>
                        <a:latin typeface="Times New Roman"/>
                      </a:endParaRPr>
                    </a:p>
                  </a:txBody>
                  <a:tcPr marL="7331" marR="7331" marT="7331" marB="0" anchor="ctr"/>
                </a:tc>
                <a:tc>
                  <a:txBody>
                    <a:bodyPr/>
                    <a:lstStyle/>
                    <a:p>
                      <a:pPr algn="l" fontAlgn="ctr"/>
                      <a:r>
                        <a:rPr lang="it-IT" sz="1400" u="none" strike="noStrike">
                          <a:effectLst/>
                        </a:rPr>
                        <a:t> </a:t>
                      </a:r>
                      <a:endParaRPr lang="it-IT" sz="1400" b="0" i="0" u="none" strike="noStrike">
                        <a:solidFill>
                          <a:srgbClr val="000000"/>
                        </a:solidFill>
                        <a:effectLst/>
                        <a:latin typeface="Arial"/>
                      </a:endParaRPr>
                    </a:p>
                  </a:txBody>
                  <a:tcPr marL="7331" marR="7331" marT="7331" marB="0" anchor="ctr"/>
                </a:tc>
                <a:tc>
                  <a:txBody>
                    <a:bodyPr/>
                    <a:lstStyle/>
                    <a:p>
                      <a:pPr algn="l" fontAlgn="ctr"/>
                      <a:r>
                        <a:rPr lang="it-IT" sz="1400" u="none" strike="noStrike">
                          <a:effectLst/>
                        </a:rPr>
                        <a:t> </a:t>
                      </a:r>
                      <a:endParaRPr lang="it-IT" sz="1400" b="0" i="0" u="none" strike="noStrike">
                        <a:solidFill>
                          <a:srgbClr val="000000"/>
                        </a:solidFill>
                        <a:effectLst/>
                        <a:latin typeface="Arial"/>
                      </a:endParaRPr>
                    </a:p>
                  </a:txBody>
                  <a:tcPr marL="7331" marR="7331" marT="7331" marB="0" anchor="ctr"/>
                </a:tc>
              </a:tr>
              <a:tr h="146615">
                <a:tc vMerge="1">
                  <a:txBody>
                    <a:bodyPr/>
                    <a:lstStyle/>
                    <a:p>
                      <a:pPr algn="just" fontAlgn="ctr"/>
                      <a:endParaRPr lang="it-IT" sz="1400" b="0" i="0" u="none" strike="noStrike">
                        <a:solidFill>
                          <a:srgbClr val="000000"/>
                        </a:solidFill>
                        <a:effectLst/>
                        <a:latin typeface="Times New Roman"/>
                      </a:endParaRPr>
                    </a:p>
                  </a:txBody>
                  <a:tcPr marL="7331" marR="7331" marT="7331" marB="0" anchor="ctr"/>
                </a:tc>
                <a:tc>
                  <a:txBody>
                    <a:bodyPr/>
                    <a:lstStyle/>
                    <a:p>
                      <a:pPr algn="l" fontAlgn="ctr"/>
                      <a:r>
                        <a:rPr lang="it-IT" sz="1400" u="none" strike="noStrike">
                          <a:effectLst/>
                        </a:rPr>
                        <a:t> </a:t>
                      </a:r>
                      <a:endParaRPr lang="it-IT" sz="1400" b="0" i="0" u="none" strike="noStrike">
                        <a:solidFill>
                          <a:srgbClr val="000000"/>
                        </a:solidFill>
                        <a:effectLst/>
                        <a:latin typeface="Arial"/>
                      </a:endParaRPr>
                    </a:p>
                  </a:txBody>
                  <a:tcPr marL="7331" marR="7331" marT="7331" marB="0" anchor="ctr"/>
                </a:tc>
                <a:tc>
                  <a:txBody>
                    <a:bodyPr/>
                    <a:lstStyle/>
                    <a:p>
                      <a:pPr algn="l" fontAlgn="ctr"/>
                      <a:r>
                        <a:rPr lang="it-IT" sz="1400" u="none" strike="noStrike">
                          <a:effectLst/>
                        </a:rPr>
                        <a:t> </a:t>
                      </a:r>
                      <a:endParaRPr lang="it-IT" sz="1400" b="0" i="0" u="none" strike="noStrike">
                        <a:solidFill>
                          <a:srgbClr val="000000"/>
                        </a:solidFill>
                        <a:effectLst/>
                        <a:latin typeface="Arial"/>
                      </a:endParaRPr>
                    </a:p>
                  </a:txBody>
                  <a:tcPr marL="7331" marR="7331" marT="7331" marB="0" anchor="ctr"/>
                </a:tc>
              </a:tr>
              <a:tr h="146615">
                <a:tc vMerge="1">
                  <a:txBody>
                    <a:bodyPr/>
                    <a:lstStyle/>
                    <a:p>
                      <a:pPr algn="just" fontAlgn="ctr"/>
                      <a:endParaRPr lang="it-IT" sz="1400" b="0" i="0" u="none" strike="noStrike">
                        <a:solidFill>
                          <a:srgbClr val="000000"/>
                        </a:solidFill>
                        <a:effectLst/>
                        <a:latin typeface="Times New Roman"/>
                      </a:endParaRPr>
                    </a:p>
                  </a:txBody>
                  <a:tcPr marL="7331" marR="7331" marT="7331" marB="0" anchor="ctr"/>
                </a:tc>
                <a:tc>
                  <a:txBody>
                    <a:bodyPr/>
                    <a:lstStyle/>
                    <a:p>
                      <a:pPr algn="l" fontAlgn="ctr"/>
                      <a:r>
                        <a:rPr lang="it-IT" sz="1400" u="none" strike="noStrike">
                          <a:effectLst/>
                        </a:rPr>
                        <a:t> </a:t>
                      </a:r>
                      <a:endParaRPr lang="it-IT" sz="1400" b="0" i="0" u="none" strike="noStrike">
                        <a:solidFill>
                          <a:srgbClr val="000000"/>
                        </a:solidFill>
                        <a:effectLst/>
                        <a:latin typeface="Arial"/>
                      </a:endParaRPr>
                    </a:p>
                  </a:txBody>
                  <a:tcPr marL="7331" marR="7331" marT="7331" marB="0" anchor="ctr"/>
                </a:tc>
                <a:tc>
                  <a:txBody>
                    <a:bodyPr/>
                    <a:lstStyle/>
                    <a:p>
                      <a:pPr algn="l" fontAlgn="ctr"/>
                      <a:r>
                        <a:rPr lang="it-IT" sz="1400" u="none" strike="noStrike">
                          <a:effectLst/>
                        </a:rPr>
                        <a:t> </a:t>
                      </a:r>
                      <a:endParaRPr lang="it-IT" sz="1400" b="0" i="0" u="none" strike="noStrike">
                        <a:solidFill>
                          <a:srgbClr val="000000"/>
                        </a:solidFill>
                        <a:effectLst/>
                        <a:latin typeface="Arial"/>
                      </a:endParaRPr>
                    </a:p>
                  </a:txBody>
                  <a:tcPr marL="7331" marR="7331" marT="7331" marB="0" anchor="ctr"/>
                </a:tc>
              </a:tr>
              <a:tr h="146615">
                <a:tc vMerge="1">
                  <a:txBody>
                    <a:bodyPr/>
                    <a:lstStyle/>
                    <a:p>
                      <a:pPr algn="just" fontAlgn="ctr"/>
                      <a:endParaRPr lang="it-IT" sz="1400" b="0" i="0" u="none" strike="noStrike">
                        <a:solidFill>
                          <a:srgbClr val="000000"/>
                        </a:solidFill>
                        <a:effectLst/>
                        <a:latin typeface="Times New Roman"/>
                      </a:endParaRPr>
                    </a:p>
                  </a:txBody>
                  <a:tcPr marL="7331" marR="7331" marT="7331" marB="0" anchor="ctr"/>
                </a:tc>
                <a:tc>
                  <a:txBody>
                    <a:bodyPr/>
                    <a:lstStyle/>
                    <a:p>
                      <a:pPr algn="l" fontAlgn="ctr"/>
                      <a:r>
                        <a:rPr lang="it-IT" sz="1400" u="none" strike="noStrike">
                          <a:effectLst/>
                        </a:rPr>
                        <a:t> </a:t>
                      </a:r>
                      <a:endParaRPr lang="it-IT" sz="1400" b="0" i="0" u="none" strike="noStrike">
                        <a:solidFill>
                          <a:srgbClr val="000000"/>
                        </a:solidFill>
                        <a:effectLst/>
                        <a:latin typeface="Arial"/>
                      </a:endParaRPr>
                    </a:p>
                  </a:txBody>
                  <a:tcPr marL="7331" marR="7331" marT="7331" marB="0" anchor="ctr"/>
                </a:tc>
                <a:tc>
                  <a:txBody>
                    <a:bodyPr/>
                    <a:lstStyle/>
                    <a:p>
                      <a:pPr algn="l" fontAlgn="ctr"/>
                      <a:r>
                        <a:rPr lang="it-IT" sz="1400" u="none" strike="noStrike">
                          <a:effectLst/>
                        </a:rPr>
                        <a:t> </a:t>
                      </a:r>
                      <a:endParaRPr lang="it-IT" sz="1400" b="0" i="0" u="none" strike="noStrike">
                        <a:solidFill>
                          <a:srgbClr val="000000"/>
                        </a:solidFill>
                        <a:effectLst/>
                        <a:latin typeface="Arial"/>
                      </a:endParaRPr>
                    </a:p>
                  </a:txBody>
                  <a:tcPr marL="7331" marR="7331" marT="7331" marB="0" anchor="ctr"/>
                </a:tc>
              </a:tr>
              <a:tr h="146615">
                <a:tc vMerge="1">
                  <a:txBody>
                    <a:bodyPr/>
                    <a:lstStyle/>
                    <a:p>
                      <a:pPr algn="just" fontAlgn="ctr"/>
                      <a:endParaRPr lang="it-IT" sz="1400" b="0" i="0" u="none" strike="noStrike" dirty="0">
                        <a:solidFill>
                          <a:srgbClr val="000000"/>
                        </a:solidFill>
                        <a:effectLst/>
                        <a:latin typeface="Times New Roman"/>
                      </a:endParaRPr>
                    </a:p>
                  </a:txBody>
                  <a:tcPr marL="7331" marR="7331" marT="7331" marB="0" anchor="ctr"/>
                </a:tc>
                <a:tc>
                  <a:txBody>
                    <a:bodyPr/>
                    <a:lstStyle/>
                    <a:p>
                      <a:pPr algn="l" fontAlgn="ctr"/>
                      <a:r>
                        <a:rPr lang="it-IT" sz="1400" u="none" strike="noStrike" dirty="0">
                          <a:effectLst/>
                        </a:rPr>
                        <a:t> </a:t>
                      </a:r>
                      <a:endParaRPr lang="it-IT" sz="1400" b="0" i="0" u="none" strike="noStrike" dirty="0">
                        <a:solidFill>
                          <a:srgbClr val="000000"/>
                        </a:solidFill>
                        <a:effectLst/>
                        <a:latin typeface="Arial"/>
                      </a:endParaRPr>
                    </a:p>
                  </a:txBody>
                  <a:tcPr marL="7331" marR="7331" marT="7331" marB="0" anchor="ctr"/>
                </a:tc>
                <a:tc>
                  <a:txBody>
                    <a:bodyPr/>
                    <a:lstStyle/>
                    <a:p>
                      <a:pPr algn="l" fontAlgn="ctr"/>
                      <a:r>
                        <a:rPr lang="it-IT" sz="1400" u="none" strike="noStrike" dirty="0">
                          <a:effectLst/>
                        </a:rPr>
                        <a:t> </a:t>
                      </a:r>
                      <a:endParaRPr lang="it-IT" sz="1400" b="0" i="0" u="none" strike="noStrike" dirty="0">
                        <a:solidFill>
                          <a:srgbClr val="000000"/>
                        </a:solidFill>
                        <a:effectLst/>
                        <a:latin typeface="Arial"/>
                      </a:endParaRPr>
                    </a:p>
                  </a:txBody>
                  <a:tcPr marL="7331" marR="7331" marT="7331" marB="0" anchor="ctr"/>
                </a:tc>
              </a:tr>
              <a:tr h="146615">
                <a:tc>
                  <a:txBody>
                    <a:bodyPr/>
                    <a:lstStyle/>
                    <a:p>
                      <a:pPr algn="just" fontAlgn="ctr"/>
                      <a:r>
                        <a:rPr lang="it-IT" sz="1400" u="none" strike="noStrike">
                          <a:effectLst/>
                        </a:rPr>
                        <a:t> </a:t>
                      </a:r>
                      <a:endParaRPr lang="it-IT" sz="1400" b="0" i="0" u="none" strike="noStrike">
                        <a:solidFill>
                          <a:srgbClr val="000000"/>
                        </a:solidFill>
                        <a:effectLst/>
                        <a:latin typeface="Times New Roman"/>
                      </a:endParaRPr>
                    </a:p>
                  </a:txBody>
                  <a:tcPr marL="7331" marR="7331" marT="7331" marB="0" anchor="ctr"/>
                </a:tc>
                <a:tc>
                  <a:txBody>
                    <a:bodyPr/>
                    <a:lstStyle/>
                    <a:p>
                      <a:pPr algn="l" fontAlgn="ctr"/>
                      <a:r>
                        <a:rPr lang="it-IT" sz="1400" u="none" strike="noStrike">
                          <a:effectLst/>
                        </a:rPr>
                        <a:t> </a:t>
                      </a:r>
                      <a:endParaRPr lang="it-IT" sz="1400" b="0" i="0" u="none" strike="noStrike">
                        <a:solidFill>
                          <a:srgbClr val="000000"/>
                        </a:solidFill>
                        <a:effectLst/>
                        <a:latin typeface="Arial"/>
                      </a:endParaRPr>
                    </a:p>
                  </a:txBody>
                  <a:tcPr marL="7331" marR="7331" marT="7331" marB="0" anchor="ctr"/>
                </a:tc>
                <a:tc>
                  <a:txBody>
                    <a:bodyPr/>
                    <a:lstStyle/>
                    <a:p>
                      <a:pPr algn="l" fontAlgn="ctr"/>
                      <a:r>
                        <a:rPr lang="it-IT" sz="1400" u="none" strike="noStrike" dirty="0">
                          <a:effectLst/>
                        </a:rPr>
                        <a:t> </a:t>
                      </a:r>
                      <a:endParaRPr lang="it-IT" sz="1400" b="0" i="0" u="none" strike="noStrike" dirty="0">
                        <a:solidFill>
                          <a:srgbClr val="000000"/>
                        </a:solidFill>
                        <a:effectLst/>
                        <a:latin typeface="Arial"/>
                      </a:endParaRPr>
                    </a:p>
                  </a:txBody>
                  <a:tcPr marL="7331" marR="7331" marT="7331" marB="0" anchor="ctr"/>
                </a:tc>
              </a:tr>
            </a:tbl>
          </a:graphicData>
        </a:graphic>
      </p:graphicFrame>
    </p:spTree>
    <p:extLst>
      <p:ext uri="{BB962C8B-B14F-4D97-AF65-F5344CB8AC3E}">
        <p14:creationId xmlns:p14="http://schemas.microsoft.com/office/powerpoint/2010/main" val="515408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5292080" y="6414371"/>
            <a:ext cx="3582144" cy="369894"/>
          </a:xfrm>
        </p:spPr>
        <p:txBody>
          <a:bodyPr/>
          <a:lstStyle/>
          <a:p>
            <a:r>
              <a:rPr lang="it-IT" dirty="0" smtClean="0"/>
              <a:t>Relatore Dott. Maurizio Cari</a:t>
            </a:r>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332656"/>
            <a:ext cx="1944216" cy="1944216"/>
          </a:xfrm>
          <a:prstGeom prst="rect">
            <a:avLst/>
          </a:prstGeom>
        </p:spPr>
      </p:pic>
      <p:sp>
        <p:nvSpPr>
          <p:cNvPr id="5" name="Segnaposto numero diapositiva 4"/>
          <p:cNvSpPr>
            <a:spLocks noGrp="1"/>
          </p:cNvSpPr>
          <p:nvPr>
            <p:ph type="sldNum" sz="quarter" idx="12"/>
          </p:nvPr>
        </p:nvSpPr>
        <p:spPr/>
        <p:txBody>
          <a:bodyPr/>
          <a:lstStyle/>
          <a:p>
            <a:fld id="{F6848207-CE41-43A6-9076-047AFBCD0A8D}" type="slidenum">
              <a:rPr lang="it-IT" smtClean="0"/>
              <a:pPr/>
              <a:t>9</a:t>
            </a:fld>
            <a:endParaRPr lang="it-IT" dirty="0"/>
          </a:p>
        </p:txBody>
      </p:sp>
      <p:sp>
        <p:nvSpPr>
          <p:cNvPr id="2" name="Rettangolo 1"/>
          <p:cNvSpPr/>
          <p:nvPr/>
        </p:nvSpPr>
        <p:spPr>
          <a:xfrm>
            <a:off x="2483768" y="2598003"/>
            <a:ext cx="6030416" cy="3139321"/>
          </a:xfrm>
          <a:prstGeom prst="rect">
            <a:avLst/>
          </a:prstGeom>
        </p:spPr>
        <p:txBody>
          <a:bodyPr wrap="square">
            <a:spAutoFit/>
          </a:bodyPr>
          <a:lstStyle/>
          <a:p>
            <a:pPr algn="just"/>
            <a:r>
              <a:rPr lang="it-IT" b="1" dirty="0"/>
              <a:t>A4. </a:t>
            </a:r>
            <a:r>
              <a:rPr lang="it-IT" dirty="0"/>
              <a:t>Inoltre, le imprese di dimensioni minori hanno solitamente meno dipendenti e ciò </a:t>
            </a:r>
            <a:r>
              <a:rPr lang="it-IT" dirty="0" smtClean="0"/>
              <a:t>può limitare </a:t>
            </a:r>
            <a:r>
              <a:rPr lang="it-IT" dirty="0"/>
              <a:t>la misura in cui la separazione di funzioni è attuabile. Tuttavia, in una piccola </a:t>
            </a:r>
            <a:r>
              <a:rPr lang="it-IT" dirty="0" smtClean="0"/>
              <a:t>impresa amministrata </a:t>
            </a:r>
            <a:r>
              <a:rPr lang="it-IT" dirty="0"/>
              <a:t>dal suo proprietario, il proprietario-amministratore può essere in grado di </a:t>
            </a:r>
            <a:r>
              <a:rPr lang="it-IT" dirty="0" smtClean="0"/>
              <a:t>esercitare una </a:t>
            </a:r>
            <a:r>
              <a:rPr lang="it-IT" dirty="0"/>
              <a:t>supervisione più efficace rispetto ad un’impresa di dimensioni maggiori. E’ necessario che </a:t>
            </a:r>
            <a:r>
              <a:rPr lang="it-IT" dirty="0" smtClean="0"/>
              <a:t>tale maggior </a:t>
            </a:r>
            <a:r>
              <a:rPr lang="it-IT" dirty="0"/>
              <a:t>livello di supervisione della direzione sia bilanciato per contrastare la maggiore </a:t>
            </a:r>
            <a:r>
              <a:rPr lang="it-IT" dirty="0" smtClean="0"/>
              <a:t>possibilità di </a:t>
            </a:r>
            <a:r>
              <a:rPr lang="it-IT" dirty="0"/>
              <a:t>forzatura dei controlli da parte della direzione.</a:t>
            </a:r>
          </a:p>
        </p:txBody>
      </p:sp>
      <p:sp>
        <p:nvSpPr>
          <p:cNvPr id="8" name="Titolo 1"/>
          <p:cNvSpPr txBox="1">
            <a:spLocks/>
          </p:cNvSpPr>
          <p:nvPr/>
        </p:nvSpPr>
        <p:spPr>
          <a:xfrm>
            <a:off x="2341984" y="1088740"/>
            <a:ext cx="6172200" cy="792088"/>
          </a:xfrm>
          <a:prstGeom prst="rect">
            <a:avLst/>
          </a:prstGeom>
        </p:spPr>
        <p:txBody>
          <a:bodyPr vert="horz" anchor="b">
            <a:normAutofit fontScale="97500" lnSpcReduction="10000"/>
          </a:bodyPr>
          <a:lstStyle>
            <a:lvl1pPr algn="l" rtl="0" eaLnBrk="1" latinLnBrk="0" hangingPunct="1">
              <a:spcBef>
                <a:spcPct val="0"/>
              </a:spcBef>
              <a:buNone/>
              <a:defRPr kumimoji="0" sz="3000" b="1" kern="1200" cap="small" baseline="0">
                <a:solidFill>
                  <a:schemeClr val="tx2"/>
                </a:solidFill>
                <a:latin typeface="+mj-lt"/>
                <a:ea typeface="+mj-ea"/>
                <a:cs typeface="+mj-cs"/>
              </a:defRPr>
            </a:lvl1pPr>
          </a:lstStyle>
          <a:p>
            <a:pPr algn="ctr"/>
            <a:r>
              <a:rPr lang="it-IT" dirty="0" smtClean="0"/>
              <a:t>Il principio ISA Italia 265</a:t>
            </a:r>
            <a:br>
              <a:rPr lang="it-IT" dirty="0" smtClean="0"/>
            </a:br>
            <a:r>
              <a:rPr lang="it-IT" sz="2000" dirty="0" smtClean="0">
                <a:solidFill>
                  <a:srgbClr val="FF0000"/>
                </a:solidFill>
              </a:rPr>
              <a:t>linee guida ed altro materiale esplicativo</a:t>
            </a:r>
            <a:endParaRPr lang="it-IT" sz="2400" dirty="0"/>
          </a:p>
        </p:txBody>
      </p:sp>
    </p:spTree>
    <p:extLst>
      <p:ext uri="{BB962C8B-B14F-4D97-AF65-F5344CB8AC3E}">
        <p14:creationId xmlns:p14="http://schemas.microsoft.com/office/powerpoint/2010/main" val="71533988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egnaposto contenuto 4"/>
          <p:cNvGraphicFramePr>
            <a:graphicFrameLocks noGrp="1"/>
          </p:cNvGraphicFramePr>
          <p:nvPr>
            <p:ph sz="quarter" idx="1"/>
            <p:extLst>
              <p:ext uri="{D42A27DB-BD31-4B8C-83A1-F6EECF244321}">
                <p14:modId xmlns:p14="http://schemas.microsoft.com/office/powerpoint/2010/main" val="1690629048"/>
              </p:ext>
            </p:extLst>
          </p:nvPr>
        </p:nvGraphicFramePr>
        <p:xfrm>
          <a:off x="899592" y="1124744"/>
          <a:ext cx="7467600" cy="4824534"/>
        </p:xfrm>
        <a:graphic>
          <a:graphicData uri="http://schemas.openxmlformats.org/drawingml/2006/table">
            <a:tbl>
              <a:tblPr>
                <a:tableStyleId>{69CF1AB2-1976-4502-BF36-3FF5EA218861}</a:tableStyleId>
              </a:tblPr>
              <a:tblGrid>
                <a:gridCol w="3888432"/>
                <a:gridCol w="1728192"/>
                <a:gridCol w="1850976"/>
              </a:tblGrid>
              <a:tr h="291298">
                <a:tc>
                  <a:txBody>
                    <a:bodyPr/>
                    <a:lstStyle/>
                    <a:p>
                      <a:pPr algn="just" fontAlgn="ctr"/>
                      <a:r>
                        <a:rPr lang="it-IT" sz="1600" u="none" strike="noStrike" dirty="0">
                          <a:effectLst/>
                        </a:rPr>
                        <a:t>B. Natura del capitale proprio</a:t>
                      </a:r>
                      <a:endParaRPr lang="it-IT" sz="1600" b="0" i="1" u="none" strike="noStrike" dirty="0">
                        <a:solidFill>
                          <a:srgbClr val="000000"/>
                        </a:solidFill>
                        <a:effectLst/>
                        <a:latin typeface="Times New Roman"/>
                      </a:endParaRPr>
                    </a:p>
                  </a:txBody>
                  <a:tcPr marL="7331" marR="7331" marT="7331"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7331" marR="7331" marT="7331"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7331" marR="7331" marT="7331" marB="0" anchor="ctr"/>
                </a:tc>
              </a:tr>
              <a:tr h="291298">
                <a:tc rowSpan="9">
                  <a:txBody>
                    <a:bodyPr/>
                    <a:lstStyle/>
                    <a:p>
                      <a:pPr algn="just" fontAlgn="ctr"/>
                      <a:r>
                        <a:rPr lang="it-IT" sz="1600" u="none" strike="noStrike" dirty="0">
                          <a:effectLst/>
                        </a:rPr>
                        <a:t>- L'azienda è a carattere padronale o a base azionaria?</a:t>
                      </a:r>
                      <a:endParaRPr lang="it-IT" sz="1600" b="0" i="0" u="none" strike="noStrike" dirty="0">
                        <a:solidFill>
                          <a:srgbClr val="000000"/>
                        </a:solidFill>
                        <a:effectLst/>
                        <a:latin typeface="Times New Roman"/>
                      </a:endParaRPr>
                    </a:p>
                    <a:p>
                      <a:pPr algn="just" fontAlgn="ctr"/>
                      <a:r>
                        <a:rPr lang="it-IT" sz="1600" u="none" strike="noStrike" dirty="0">
                          <a:effectLst/>
                        </a:rPr>
                        <a:t>- Chi è l'azionista di controllo?</a:t>
                      </a:r>
                      <a:endParaRPr lang="it-IT" sz="1600" b="0" i="0" u="none" strike="noStrike" dirty="0">
                        <a:solidFill>
                          <a:srgbClr val="000000"/>
                        </a:solidFill>
                        <a:effectLst/>
                        <a:latin typeface="Times New Roman"/>
                      </a:endParaRPr>
                    </a:p>
                    <a:p>
                      <a:pPr algn="just" fontAlgn="ctr"/>
                      <a:r>
                        <a:rPr lang="it-IT" sz="1600" u="none" strike="noStrike" dirty="0">
                          <a:effectLst/>
                        </a:rPr>
                        <a:t>- Una persona fisica o una società?</a:t>
                      </a:r>
                      <a:endParaRPr lang="it-IT" sz="1600" b="0" i="0" u="none" strike="noStrike" dirty="0">
                        <a:solidFill>
                          <a:srgbClr val="000000"/>
                        </a:solidFill>
                        <a:effectLst/>
                        <a:latin typeface="Times New Roman"/>
                      </a:endParaRPr>
                    </a:p>
                    <a:p>
                      <a:pPr algn="just" fontAlgn="ctr"/>
                      <a:r>
                        <a:rPr lang="it-IT" sz="1600" u="none" strike="noStrike" dirty="0">
                          <a:effectLst/>
                        </a:rPr>
                        <a:t>- Una società italiana o estera?</a:t>
                      </a:r>
                      <a:endParaRPr lang="it-IT" sz="1600" b="0" i="0" u="none" strike="noStrike" dirty="0">
                        <a:solidFill>
                          <a:srgbClr val="000000"/>
                        </a:solidFill>
                        <a:effectLst/>
                        <a:latin typeface="Times New Roman"/>
                      </a:endParaRPr>
                    </a:p>
                    <a:p>
                      <a:pPr algn="just" fontAlgn="ctr"/>
                      <a:r>
                        <a:rPr lang="it-IT" sz="1600" u="none" strike="noStrike" dirty="0">
                          <a:effectLst/>
                        </a:rPr>
                        <a:t>- Qual è il rapporto tra capitale proprio e attivo e tra capitale proprio e indebitamento?</a:t>
                      </a:r>
                      <a:endParaRPr lang="it-IT" sz="1600" b="0" i="0" u="none" strike="noStrike" dirty="0">
                        <a:solidFill>
                          <a:srgbClr val="000000"/>
                        </a:solidFill>
                        <a:effectLst/>
                        <a:latin typeface="Times New Roman"/>
                      </a:endParaRPr>
                    </a:p>
                    <a:p>
                      <a:pPr algn="just" fontAlgn="ctr"/>
                      <a:r>
                        <a:rPr lang="it-IT" sz="1600" u="none" strike="noStrike" dirty="0">
                          <a:effectLst/>
                        </a:rPr>
                        <a:t>- Questo rapporto è indice di forza o di debolezza?</a:t>
                      </a:r>
                      <a:endParaRPr lang="it-IT" sz="1600" b="0" i="0" u="none" strike="noStrike" dirty="0">
                        <a:solidFill>
                          <a:srgbClr val="000000"/>
                        </a:solidFill>
                        <a:effectLst/>
                        <a:latin typeface="Times New Roman"/>
                      </a:endParaRPr>
                    </a:p>
                    <a:p>
                      <a:pPr algn="just" fontAlgn="ctr"/>
                      <a:r>
                        <a:rPr lang="it-IT" sz="1600" u="none" strike="noStrike" dirty="0">
                          <a:effectLst/>
                        </a:rPr>
                        <a:t>- Esistono altre società controllate attraverso azionisti comuni o in altri modi?</a:t>
                      </a:r>
                      <a:endParaRPr lang="it-IT" sz="1600" b="0" i="0" u="none" strike="noStrike" dirty="0">
                        <a:solidFill>
                          <a:srgbClr val="000000"/>
                        </a:solidFill>
                        <a:effectLst/>
                        <a:latin typeface="Times New Roman"/>
                      </a:endParaRPr>
                    </a:p>
                    <a:p>
                      <a:pPr algn="just" fontAlgn="ctr"/>
                      <a:r>
                        <a:rPr lang="it-IT" sz="1600" u="none" strike="noStrike" dirty="0">
                          <a:effectLst/>
                        </a:rPr>
                        <a:t>- Vi sono stati mutamenti negli ultimi anni nella compagine azionaria?</a:t>
                      </a:r>
                      <a:endParaRPr lang="it-IT" sz="1600" b="0" i="0" u="none" strike="noStrike" dirty="0">
                        <a:solidFill>
                          <a:srgbClr val="000000"/>
                        </a:solidFill>
                        <a:effectLst/>
                        <a:latin typeface="Times New Roman"/>
                      </a:endParaRPr>
                    </a:p>
                    <a:p>
                      <a:pPr algn="just" fontAlgn="ctr"/>
                      <a:r>
                        <a:rPr lang="it-IT" sz="1600" u="none" strike="noStrike" dirty="0">
                          <a:effectLst/>
                        </a:rPr>
                        <a:t>- Perché e quali?</a:t>
                      </a:r>
                      <a:endParaRPr lang="it-IT" sz="1600" b="0" i="0" u="none" strike="noStrike" dirty="0">
                        <a:solidFill>
                          <a:srgbClr val="000000"/>
                        </a:solidFill>
                        <a:effectLst/>
                        <a:latin typeface="Times New Roman"/>
                      </a:endParaRPr>
                    </a:p>
                  </a:txBody>
                  <a:tcPr marL="7331" marR="7331" marT="7331"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7331" marR="7331" marT="7331"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7331" marR="7331" marT="7331" marB="0" anchor="ctr"/>
                </a:tc>
              </a:tr>
              <a:tr h="291298">
                <a:tc vMerge="1">
                  <a:txBody>
                    <a:bodyPr/>
                    <a:lstStyle/>
                    <a:p>
                      <a:pPr algn="just" fontAlgn="ctr"/>
                      <a:endParaRPr lang="it-IT" sz="1600" b="0" i="0" u="none" strike="noStrike" dirty="0">
                        <a:solidFill>
                          <a:srgbClr val="000000"/>
                        </a:solidFill>
                        <a:effectLst/>
                        <a:latin typeface="Times New Roman"/>
                      </a:endParaRPr>
                    </a:p>
                  </a:txBody>
                  <a:tcPr marL="7331" marR="7331" marT="7331"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7331" marR="7331" marT="7331"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7331" marR="7331" marT="7331" marB="0" anchor="ctr"/>
                </a:tc>
              </a:tr>
              <a:tr h="291298">
                <a:tc vMerge="1">
                  <a:txBody>
                    <a:bodyPr/>
                    <a:lstStyle/>
                    <a:p>
                      <a:pPr algn="just" fontAlgn="ctr"/>
                      <a:endParaRPr lang="it-IT" sz="1600" b="0" i="0" u="none" strike="noStrike" dirty="0">
                        <a:solidFill>
                          <a:srgbClr val="000000"/>
                        </a:solidFill>
                        <a:effectLst/>
                        <a:latin typeface="Times New Roman"/>
                      </a:endParaRPr>
                    </a:p>
                  </a:txBody>
                  <a:tcPr marL="7331" marR="7331" marT="7331"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7331" marR="7331" marT="7331"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7331" marR="7331" marT="7331" marB="0" anchor="ctr"/>
                </a:tc>
              </a:tr>
              <a:tr h="291298">
                <a:tc vMerge="1">
                  <a:txBody>
                    <a:bodyPr/>
                    <a:lstStyle/>
                    <a:p>
                      <a:pPr algn="just" fontAlgn="ctr"/>
                      <a:endParaRPr lang="it-IT" sz="1600" b="0" i="0" u="none" strike="noStrike" dirty="0">
                        <a:solidFill>
                          <a:srgbClr val="000000"/>
                        </a:solidFill>
                        <a:effectLst/>
                        <a:latin typeface="Times New Roman"/>
                      </a:endParaRPr>
                    </a:p>
                  </a:txBody>
                  <a:tcPr marL="7331" marR="7331" marT="7331"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7331" marR="7331" marT="7331"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7331" marR="7331" marT="7331" marB="0" anchor="ctr"/>
                </a:tc>
              </a:tr>
              <a:tr h="291298">
                <a:tc vMerge="1">
                  <a:txBody>
                    <a:bodyPr/>
                    <a:lstStyle/>
                    <a:p>
                      <a:pPr algn="just" fontAlgn="ctr"/>
                      <a:endParaRPr lang="it-IT" sz="1600" b="0" i="0" u="none" strike="noStrike" dirty="0">
                        <a:solidFill>
                          <a:srgbClr val="000000"/>
                        </a:solidFill>
                        <a:effectLst/>
                        <a:latin typeface="Times New Roman"/>
                      </a:endParaRPr>
                    </a:p>
                  </a:txBody>
                  <a:tcPr marL="7331" marR="7331" marT="7331"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7331" marR="7331" marT="7331"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7331" marR="7331" marT="7331" marB="0" anchor="ctr"/>
                </a:tc>
              </a:tr>
              <a:tr h="291298">
                <a:tc vMerge="1">
                  <a:txBody>
                    <a:bodyPr/>
                    <a:lstStyle/>
                    <a:p>
                      <a:pPr algn="just" fontAlgn="ctr"/>
                      <a:endParaRPr lang="it-IT" sz="1600" b="0" i="0" u="none" strike="noStrike" dirty="0">
                        <a:solidFill>
                          <a:srgbClr val="000000"/>
                        </a:solidFill>
                        <a:effectLst/>
                        <a:latin typeface="Times New Roman"/>
                      </a:endParaRPr>
                    </a:p>
                  </a:txBody>
                  <a:tcPr marL="7331" marR="7331" marT="7331"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7331" marR="7331" marT="7331"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7331" marR="7331" marT="7331" marB="0" anchor="ctr"/>
                </a:tc>
              </a:tr>
              <a:tr h="291298">
                <a:tc vMerge="1">
                  <a:txBody>
                    <a:bodyPr/>
                    <a:lstStyle/>
                    <a:p>
                      <a:pPr algn="just" fontAlgn="ctr"/>
                      <a:endParaRPr lang="it-IT" sz="1600" b="0" i="0" u="none" strike="noStrike" dirty="0">
                        <a:solidFill>
                          <a:srgbClr val="000000"/>
                        </a:solidFill>
                        <a:effectLst/>
                        <a:latin typeface="Times New Roman"/>
                      </a:endParaRPr>
                    </a:p>
                  </a:txBody>
                  <a:tcPr marL="7331" marR="7331" marT="7331"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7331" marR="7331" marT="7331"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7331" marR="7331" marT="7331" marB="0" anchor="ctr"/>
                </a:tc>
              </a:tr>
              <a:tr h="291298">
                <a:tc vMerge="1">
                  <a:txBody>
                    <a:bodyPr/>
                    <a:lstStyle/>
                    <a:p>
                      <a:pPr algn="just" fontAlgn="ctr"/>
                      <a:endParaRPr lang="it-IT" sz="1600" b="0" i="0" u="none" strike="noStrike" dirty="0">
                        <a:solidFill>
                          <a:srgbClr val="000000"/>
                        </a:solidFill>
                        <a:effectLst/>
                        <a:latin typeface="Times New Roman"/>
                      </a:endParaRPr>
                    </a:p>
                  </a:txBody>
                  <a:tcPr marL="7331" marR="7331" marT="7331"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7331" marR="7331" marT="7331" marB="0" anchor="ctr"/>
                </a:tc>
                <a:tc>
                  <a:txBody>
                    <a:bodyPr/>
                    <a:lstStyle/>
                    <a:p>
                      <a:pPr algn="l" fontAlgn="ctr"/>
                      <a:r>
                        <a:rPr lang="it-IT" sz="1600" u="none" strike="noStrike">
                          <a:effectLst/>
                        </a:rPr>
                        <a:t> </a:t>
                      </a:r>
                      <a:endParaRPr lang="it-IT" sz="1600" b="0" i="0" u="none" strike="noStrike">
                        <a:solidFill>
                          <a:srgbClr val="000000"/>
                        </a:solidFill>
                        <a:effectLst/>
                        <a:latin typeface="Arial"/>
                      </a:endParaRPr>
                    </a:p>
                  </a:txBody>
                  <a:tcPr marL="7331" marR="7331" marT="7331" marB="0" anchor="ctr"/>
                </a:tc>
              </a:tr>
              <a:tr h="2202852">
                <a:tc vMerge="1">
                  <a:txBody>
                    <a:bodyPr/>
                    <a:lstStyle/>
                    <a:p>
                      <a:pPr algn="just" fontAlgn="ctr"/>
                      <a:endParaRPr lang="it-IT" sz="1600" b="0" i="0" u="none" strike="noStrike" dirty="0">
                        <a:solidFill>
                          <a:srgbClr val="000000"/>
                        </a:solidFill>
                        <a:effectLst/>
                        <a:latin typeface="Times New Roman"/>
                      </a:endParaRPr>
                    </a:p>
                  </a:txBody>
                  <a:tcPr marL="7331" marR="7331" marT="7331" marB="0" anchor="ctr"/>
                </a:tc>
                <a:tc>
                  <a:txBody>
                    <a:bodyPr/>
                    <a:lstStyle/>
                    <a:p>
                      <a:pPr algn="l" fontAlgn="ctr"/>
                      <a:r>
                        <a:rPr lang="it-IT" sz="1600" u="none" strike="noStrike" dirty="0">
                          <a:effectLst/>
                        </a:rPr>
                        <a:t> </a:t>
                      </a:r>
                      <a:endParaRPr lang="it-IT" sz="1600" b="0" i="0" u="none" strike="noStrike" dirty="0">
                        <a:solidFill>
                          <a:srgbClr val="000000"/>
                        </a:solidFill>
                        <a:effectLst/>
                        <a:latin typeface="Arial"/>
                      </a:endParaRPr>
                    </a:p>
                  </a:txBody>
                  <a:tcPr marL="7331" marR="7331" marT="7331" marB="0" anchor="ctr"/>
                </a:tc>
                <a:tc>
                  <a:txBody>
                    <a:bodyPr/>
                    <a:lstStyle/>
                    <a:p>
                      <a:pPr algn="l" fontAlgn="ctr"/>
                      <a:r>
                        <a:rPr lang="it-IT" sz="1600" u="none" strike="noStrike" dirty="0">
                          <a:effectLst/>
                        </a:rPr>
                        <a:t> </a:t>
                      </a:r>
                      <a:endParaRPr lang="it-IT" sz="1600" b="0" i="0" u="none" strike="noStrike" dirty="0">
                        <a:solidFill>
                          <a:srgbClr val="000000"/>
                        </a:solidFill>
                        <a:effectLst/>
                        <a:latin typeface="Arial"/>
                      </a:endParaRPr>
                    </a:p>
                  </a:txBody>
                  <a:tcPr marL="7331" marR="7331" marT="7331" marB="0" anchor="ctr"/>
                </a:tc>
              </a:tr>
            </a:tbl>
          </a:graphicData>
        </a:graphic>
      </p:graphicFrame>
      <p:sp>
        <p:nvSpPr>
          <p:cNvPr id="4" name="Segnaposto numero diapositiva 3"/>
          <p:cNvSpPr>
            <a:spLocks noGrp="1"/>
          </p:cNvSpPr>
          <p:nvPr>
            <p:ph type="sldNum" sz="quarter" idx="15"/>
          </p:nvPr>
        </p:nvSpPr>
        <p:spPr/>
        <p:txBody>
          <a:bodyPr/>
          <a:lstStyle/>
          <a:p>
            <a:fld id="{F6848207-CE41-43A6-9076-047AFBCD0A8D}" type="slidenum">
              <a:rPr lang="it-IT" smtClean="0"/>
              <a:pPr/>
              <a:t>90</a:t>
            </a:fld>
            <a:endParaRPr lang="it-IT"/>
          </a:p>
        </p:txBody>
      </p:sp>
    </p:spTree>
    <p:extLst>
      <p:ext uri="{BB962C8B-B14F-4D97-AF65-F5344CB8AC3E}">
        <p14:creationId xmlns:p14="http://schemas.microsoft.com/office/powerpoint/2010/main" val="27333670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egnaposto contenuto 5"/>
          <p:cNvGraphicFramePr>
            <a:graphicFrameLocks noGrp="1"/>
          </p:cNvGraphicFramePr>
          <p:nvPr>
            <p:ph sz="quarter" idx="1"/>
            <p:extLst>
              <p:ext uri="{D42A27DB-BD31-4B8C-83A1-F6EECF244321}">
                <p14:modId xmlns:p14="http://schemas.microsoft.com/office/powerpoint/2010/main" val="2444384430"/>
              </p:ext>
            </p:extLst>
          </p:nvPr>
        </p:nvGraphicFramePr>
        <p:xfrm>
          <a:off x="827584" y="476672"/>
          <a:ext cx="7344817" cy="6213536"/>
        </p:xfrm>
        <a:graphic>
          <a:graphicData uri="http://schemas.openxmlformats.org/drawingml/2006/table">
            <a:tbl>
              <a:tblPr>
                <a:tableStyleId>{69CF1AB2-1976-4502-BF36-3FF5EA218861}</a:tableStyleId>
              </a:tblPr>
              <a:tblGrid>
                <a:gridCol w="5400601"/>
                <a:gridCol w="936104"/>
                <a:gridCol w="1008112"/>
              </a:tblGrid>
              <a:tr h="130485">
                <a:tc>
                  <a:txBody>
                    <a:bodyPr/>
                    <a:lstStyle/>
                    <a:p>
                      <a:pPr algn="ctr" fontAlgn="ctr"/>
                      <a:r>
                        <a:rPr lang="it-IT" sz="1400" u="none" strike="noStrike" dirty="0">
                          <a:effectLst/>
                        </a:rPr>
                        <a:t> </a:t>
                      </a:r>
                      <a:endParaRPr lang="it-IT" sz="1400" b="1" i="0" u="none" strike="noStrike" dirty="0">
                        <a:solidFill>
                          <a:srgbClr val="000000"/>
                        </a:solidFill>
                        <a:effectLst/>
                        <a:latin typeface="Times New Roman"/>
                      </a:endParaRPr>
                    </a:p>
                  </a:txBody>
                  <a:tcPr marL="6524" marR="6524" marT="6524" marB="0" anchor="ctr"/>
                </a:tc>
                <a:tc>
                  <a:txBody>
                    <a:bodyPr/>
                    <a:lstStyle/>
                    <a:p>
                      <a:pPr algn="ctr" fontAlgn="ctr"/>
                      <a:r>
                        <a:rPr lang="it-IT" sz="1200" u="none" strike="noStrike">
                          <a:effectLst/>
                        </a:rPr>
                        <a:t> </a:t>
                      </a:r>
                      <a:endParaRPr lang="it-IT" sz="1200" b="1" i="0" u="none" strike="noStrike">
                        <a:solidFill>
                          <a:srgbClr val="000000"/>
                        </a:solidFill>
                        <a:effectLst/>
                        <a:latin typeface="Times New Roman"/>
                      </a:endParaRPr>
                    </a:p>
                  </a:txBody>
                  <a:tcPr marL="6524" marR="6524" marT="6524" marB="0" anchor="ctr"/>
                </a:tc>
                <a:tc>
                  <a:txBody>
                    <a:bodyPr/>
                    <a:lstStyle/>
                    <a:p>
                      <a:pPr algn="ctr" fontAlgn="ctr"/>
                      <a:r>
                        <a:rPr lang="it-IT" sz="1200" u="none" strike="noStrike">
                          <a:effectLst/>
                        </a:rPr>
                        <a:t> </a:t>
                      </a:r>
                      <a:endParaRPr lang="it-IT" sz="1200" b="1" i="0" u="none" strike="noStrike">
                        <a:solidFill>
                          <a:srgbClr val="000000"/>
                        </a:solidFill>
                        <a:effectLst/>
                        <a:latin typeface="Times New Roman"/>
                      </a:endParaRPr>
                    </a:p>
                  </a:txBody>
                  <a:tcPr marL="6524" marR="6524" marT="6524" marB="0" anchor="ctr"/>
                </a:tc>
              </a:tr>
              <a:tr h="221825">
                <a:tc>
                  <a:txBody>
                    <a:bodyPr/>
                    <a:lstStyle/>
                    <a:p>
                      <a:pPr algn="ctr" fontAlgn="ctr"/>
                      <a:r>
                        <a:rPr lang="it-IT" sz="1800" u="none" strike="noStrike" dirty="0">
                          <a:effectLst/>
                        </a:rPr>
                        <a:t>Informazioni</a:t>
                      </a:r>
                      <a:endParaRPr lang="it-IT" sz="1800" b="1" i="0" u="none" strike="noStrike" dirty="0">
                        <a:solidFill>
                          <a:srgbClr val="000000"/>
                        </a:solidFill>
                        <a:effectLst/>
                        <a:latin typeface="Times New Roman"/>
                      </a:endParaRPr>
                    </a:p>
                  </a:txBody>
                  <a:tcPr marL="6524" marR="6524" marT="6524" marB="0" anchor="ctr"/>
                </a:tc>
                <a:tc>
                  <a:txBody>
                    <a:bodyPr/>
                    <a:lstStyle/>
                    <a:p>
                      <a:pPr algn="ctr" fontAlgn="ctr"/>
                      <a:r>
                        <a:rPr lang="it-IT" sz="1400" u="none" strike="noStrike" dirty="0">
                          <a:effectLst/>
                        </a:rPr>
                        <a:t>Firma</a:t>
                      </a:r>
                      <a:endParaRPr lang="it-IT" sz="1400" b="1" i="0" u="none" strike="noStrike" dirty="0">
                        <a:solidFill>
                          <a:srgbClr val="000000"/>
                        </a:solidFill>
                        <a:effectLst/>
                        <a:latin typeface="Times New Roman"/>
                      </a:endParaRPr>
                    </a:p>
                  </a:txBody>
                  <a:tcPr marL="6524" marR="6524" marT="6524" marB="0" anchor="ctr"/>
                </a:tc>
                <a:tc>
                  <a:txBody>
                    <a:bodyPr/>
                    <a:lstStyle/>
                    <a:p>
                      <a:pPr algn="ctr" fontAlgn="ctr"/>
                      <a:r>
                        <a:rPr lang="it-IT" sz="1400" u="none" strike="noStrike" dirty="0">
                          <a:effectLst/>
                        </a:rPr>
                        <a:t>Commento</a:t>
                      </a:r>
                      <a:endParaRPr lang="it-IT" sz="1400" b="1" i="0" u="none" strike="noStrike" dirty="0">
                        <a:solidFill>
                          <a:srgbClr val="000000"/>
                        </a:solidFill>
                        <a:effectLst/>
                        <a:latin typeface="Times New Roman"/>
                      </a:endParaRPr>
                    </a:p>
                  </a:txBody>
                  <a:tcPr marL="6524" marR="6524" marT="6524" marB="0" anchor="ctr"/>
                </a:tc>
              </a:tr>
              <a:tr h="130485">
                <a:tc>
                  <a:txBody>
                    <a:bodyPr/>
                    <a:lstStyle/>
                    <a:p>
                      <a:pPr algn="l" fontAlgn="t"/>
                      <a:r>
                        <a:rPr lang="it-IT" sz="1400" u="none" strike="noStrike" dirty="0">
                          <a:effectLst/>
                        </a:rPr>
                        <a:t> </a:t>
                      </a:r>
                      <a:endParaRPr lang="it-IT" sz="1400" b="0" i="0" u="none" strike="noStrike" dirty="0">
                        <a:solidFill>
                          <a:srgbClr val="000000"/>
                        </a:solidFill>
                        <a:effectLst/>
                        <a:latin typeface="Calibri"/>
                      </a:endParaRPr>
                    </a:p>
                  </a:txBody>
                  <a:tcPr marL="6524" marR="6524" marT="6524" marB="0"/>
                </a:tc>
                <a:tc>
                  <a:txBody>
                    <a:bodyPr/>
                    <a:lstStyle/>
                    <a:p>
                      <a:pPr algn="ctr" fontAlgn="ctr"/>
                      <a:r>
                        <a:rPr lang="it-IT" sz="1400" u="none" strike="noStrike">
                          <a:effectLst/>
                        </a:rPr>
                        <a:t>Data</a:t>
                      </a:r>
                      <a:endParaRPr lang="it-IT" sz="1400" b="1" i="0" u="none" strike="noStrike">
                        <a:solidFill>
                          <a:srgbClr val="000000"/>
                        </a:solidFill>
                        <a:effectLst/>
                        <a:latin typeface="Times New Roman"/>
                      </a:endParaRPr>
                    </a:p>
                  </a:txBody>
                  <a:tcPr marL="6524" marR="6524" marT="6524" marB="0" anchor="ctr"/>
                </a:tc>
                <a:tc>
                  <a:txBody>
                    <a:bodyPr/>
                    <a:lstStyle/>
                    <a:p>
                      <a:pPr algn="l" fontAlgn="t"/>
                      <a:r>
                        <a:rPr lang="it-IT" sz="1400" u="none" strike="noStrike" dirty="0">
                          <a:effectLst/>
                        </a:rPr>
                        <a:t> </a:t>
                      </a:r>
                      <a:endParaRPr lang="it-IT" sz="1400" b="0" i="0" u="none" strike="noStrike" dirty="0">
                        <a:solidFill>
                          <a:srgbClr val="000000"/>
                        </a:solidFill>
                        <a:effectLst/>
                        <a:latin typeface="Calibri"/>
                      </a:endParaRPr>
                    </a:p>
                  </a:txBody>
                  <a:tcPr marL="6524" marR="6524" marT="6524" marB="0"/>
                </a:tc>
              </a:tr>
              <a:tr h="4123332">
                <a:tc>
                  <a:txBody>
                    <a:bodyPr/>
                    <a:lstStyle/>
                    <a:p>
                      <a:pPr algn="l" fontAlgn="ctr"/>
                      <a:r>
                        <a:rPr lang="it-IT" sz="1500" u="none" strike="noStrike" dirty="0">
                          <a:effectLst/>
                        </a:rPr>
                        <a:t>A. Imposte</a:t>
                      </a:r>
                      <a:endParaRPr lang="it-IT" sz="1500" b="0" i="1" u="none" strike="noStrike" dirty="0">
                        <a:solidFill>
                          <a:srgbClr val="000000"/>
                        </a:solidFill>
                        <a:effectLst/>
                        <a:latin typeface="Times New Roman"/>
                      </a:endParaRPr>
                    </a:p>
                    <a:p>
                      <a:pPr algn="l" fontAlgn="ctr"/>
                      <a:r>
                        <a:rPr lang="it-IT" sz="1500" u="none" strike="noStrike" dirty="0" smtClean="0">
                          <a:effectLst/>
                        </a:rPr>
                        <a:t>-</a:t>
                      </a:r>
                      <a:r>
                        <a:rPr lang="it-IT" sz="1500" u="none" strike="noStrike" baseline="0" dirty="0" smtClean="0">
                          <a:effectLst/>
                        </a:rPr>
                        <a:t> </a:t>
                      </a:r>
                      <a:r>
                        <a:rPr lang="it-IT" sz="1500" u="none" strike="noStrike" dirty="0" smtClean="0">
                          <a:effectLst/>
                        </a:rPr>
                        <a:t>Quali </a:t>
                      </a:r>
                      <a:r>
                        <a:rPr lang="it-IT" sz="1500" u="none" strike="noStrike" dirty="0">
                          <a:effectLst/>
                        </a:rPr>
                        <a:t>sono i risultati di accertamenti o verifiche fiscali e come sono state risolte le controversie?</a:t>
                      </a:r>
                      <a:endParaRPr lang="it-IT" sz="1500" b="0" i="0" u="none" strike="noStrike" dirty="0">
                        <a:solidFill>
                          <a:srgbClr val="000000"/>
                        </a:solidFill>
                        <a:effectLst/>
                        <a:latin typeface="Arial"/>
                      </a:endParaRPr>
                    </a:p>
                    <a:p>
                      <a:pPr algn="l" fontAlgn="ctr"/>
                      <a:r>
                        <a:rPr lang="it-IT" sz="1500" u="none" strike="noStrike" dirty="0" smtClean="0">
                          <a:effectLst/>
                        </a:rPr>
                        <a:t>-</a:t>
                      </a:r>
                      <a:r>
                        <a:rPr lang="it-IT" sz="1500" u="none" strike="noStrike" baseline="0" dirty="0" smtClean="0">
                          <a:effectLst/>
                        </a:rPr>
                        <a:t> </a:t>
                      </a:r>
                      <a:r>
                        <a:rPr lang="it-IT" sz="1500" u="none" strike="noStrike" dirty="0" smtClean="0">
                          <a:effectLst/>
                        </a:rPr>
                        <a:t>Quali </a:t>
                      </a:r>
                      <a:r>
                        <a:rPr lang="it-IT" sz="1500" u="none" strike="noStrike" dirty="0">
                          <a:effectLst/>
                        </a:rPr>
                        <a:t>scelte sono state effettuate in materia di imposte?</a:t>
                      </a:r>
                      <a:endParaRPr lang="it-IT" sz="1500" b="0" i="0" u="none" strike="noStrike" dirty="0">
                        <a:solidFill>
                          <a:srgbClr val="000000"/>
                        </a:solidFill>
                        <a:effectLst/>
                        <a:latin typeface="Arial"/>
                      </a:endParaRPr>
                    </a:p>
                    <a:p>
                      <a:pPr algn="l" fontAlgn="ctr"/>
                      <a:r>
                        <a:rPr lang="it-IT" sz="1500" u="none" strike="noStrike" dirty="0" smtClean="0">
                          <a:effectLst/>
                        </a:rPr>
                        <a:t>- </a:t>
                      </a:r>
                      <a:r>
                        <a:rPr lang="it-IT" sz="1500" u="none" strike="noStrike" dirty="0">
                          <a:effectLst/>
                        </a:rPr>
                        <a:t>Quali sono i maggiori problemi in discussione e non ancora risolti?</a:t>
                      </a:r>
                      <a:endParaRPr lang="it-IT" sz="1500" b="0" i="0" u="none" strike="noStrike" dirty="0">
                        <a:solidFill>
                          <a:srgbClr val="000000"/>
                        </a:solidFill>
                        <a:effectLst/>
                        <a:latin typeface="Arial"/>
                      </a:endParaRPr>
                    </a:p>
                    <a:p>
                      <a:pPr algn="l" fontAlgn="ctr"/>
                      <a:r>
                        <a:rPr lang="it-IT" sz="1500" u="none" strike="noStrike" dirty="0" smtClean="0">
                          <a:effectLst/>
                        </a:rPr>
                        <a:t>- </a:t>
                      </a:r>
                      <a:r>
                        <a:rPr lang="it-IT" sz="1500" u="none" strike="noStrike" dirty="0">
                          <a:effectLst/>
                        </a:rPr>
                        <a:t>Attraverso quali procedure si tengono informati i dirigenti e i responsabili in materia fiscale dell'evoluzione della legislazione?</a:t>
                      </a:r>
                      <a:endParaRPr lang="it-IT" sz="1500" b="0" i="0" u="none" strike="noStrike" dirty="0">
                        <a:solidFill>
                          <a:srgbClr val="000000"/>
                        </a:solidFill>
                        <a:effectLst/>
                        <a:latin typeface="Arial"/>
                      </a:endParaRPr>
                    </a:p>
                    <a:p>
                      <a:pPr algn="l" fontAlgn="ctr"/>
                      <a:r>
                        <a:rPr lang="it-IT" sz="1500" u="none" strike="noStrike" dirty="0">
                          <a:effectLst/>
                        </a:rPr>
                        <a:t>- </a:t>
                      </a:r>
                      <a:r>
                        <a:rPr lang="it-IT" sz="1500" u="none" strike="noStrike" dirty="0" smtClean="0">
                          <a:effectLst/>
                        </a:rPr>
                        <a:t>Quali </a:t>
                      </a:r>
                      <a:r>
                        <a:rPr lang="it-IT" sz="1500" u="none" strike="noStrike" dirty="0">
                          <a:effectLst/>
                        </a:rPr>
                        <a:t>sono le competenze del personale della società in materia fiscale?</a:t>
                      </a:r>
                      <a:endParaRPr lang="it-IT" sz="1500" b="0" i="0" u="none" strike="noStrike" dirty="0">
                        <a:solidFill>
                          <a:srgbClr val="000000"/>
                        </a:solidFill>
                        <a:effectLst/>
                        <a:latin typeface="Arial"/>
                      </a:endParaRPr>
                    </a:p>
                    <a:p>
                      <a:pPr algn="l" fontAlgn="ctr"/>
                      <a:r>
                        <a:rPr lang="it-IT" sz="1500" u="none" strike="noStrike" dirty="0">
                          <a:effectLst/>
                        </a:rPr>
                        <a:t>B. Assicurazioni</a:t>
                      </a:r>
                      <a:endParaRPr lang="it-IT" sz="1500" b="0" i="1" u="none" strike="noStrike" dirty="0">
                        <a:solidFill>
                          <a:srgbClr val="000000"/>
                        </a:solidFill>
                        <a:effectLst/>
                        <a:latin typeface="Times New Roman"/>
                      </a:endParaRPr>
                    </a:p>
                    <a:p>
                      <a:pPr algn="l" fontAlgn="ctr"/>
                      <a:r>
                        <a:rPr lang="it-IT" sz="1500" u="none" strike="noStrike" dirty="0">
                          <a:effectLst/>
                        </a:rPr>
                        <a:t>- La società rivede regolarmente le proprie polizze per determinare l'adeguatezza della copertura assicurativa per i maggiori rischi?</a:t>
                      </a:r>
                      <a:endParaRPr lang="it-IT" sz="1500" b="0" i="0" u="none" strike="noStrike" dirty="0">
                        <a:solidFill>
                          <a:srgbClr val="000000"/>
                        </a:solidFill>
                        <a:effectLst/>
                        <a:latin typeface="Times New Roman"/>
                      </a:endParaRPr>
                    </a:p>
                    <a:p>
                      <a:pPr algn="l" fontAlgn="ctr"/>
                      <a:r>
                        <a:rPr lang="it-IT" sz="1500" u="none" strike="noStrike" dirty="0">
                          <a:effectLst/>
                        </a:rPr>
                        <a:t>C. Politica del personale</a:t>
                      </a:r>
                      <a:endParaRPr lang="it-IT" sz="1500" b="0" i="1" u="none" strike="noStrike" dirty="0">
                        <a:solidFill>
                          <a:srgbClr val="000000"/>
                        </a:solidFill>
                        <a:effectLst/>
                        <a:latin typeface="Times New Roman"/>
                      </a:endParaRPr>
                    </a:p>
                    <a:p>
                      <a:pPr algn="l" fontAlgn="ctr"/>
                      <a:r>
                        <a:rPr lang="it-IT" sz="1500" u="none" strike="noStrike" dirty="0">
                          <a:effectLst/>
                        </a:rPr>
                        <a:t>- Quali sono i principali accordi per le retribuzioni dei dipendenti, le pensioni, i piani di partecipazione al capitale e agli utili?</a:t>
                      </a:r>
                      <a:endParaRPr lang="it-IT" sz="1500" b="0" i="0" u="none" strike="noStrike" dirty="0">
                        <a:solidFill>
                          <a:srgbClr val="000000"/>
                        </a:solidFill>
                        <a:effectLst/>
                        <a:latin typeface="Times New Roman"/>
                      </a:endParaRPr>
                    </a:p>
                    <a:p>
                      <a:pPr algn="l" fontAlgn="ctr"/>
                      <a:r>
                        <a:rPr lang="it-IT" sz="1500" u="none" strike="noStrike" dirty="0">
                          <a:effectLst/>
                        </a:rPr>
                        <a:t>- stock option?</a:t>
                      </a:r>
                      <a:endParaRPr lang="it-IT" sz="1500" b="0" i="0" u="none" strike="noStrike" dirty="0">
                        <a:solidFill>
                          <a:srgbClr val="000000"/>
                        </a:solidFill>
                        <a:effectLst/>
                        <a:latin typeface="Times New Roman"/>
                      </a:endParaRPr>
                    </a:p>
                    <a:p>
                      <a:pPr algn="l" fontAlgn="ctr"/>
                      <a:r>
                        <a:rPr lang="it-IT" sz="1500" u="none" strike="noStrike" dirty="0">
                          <a:effectLst/>
                        </a:rPr>
                        <a:t>- altro (specificare)</a:t>
                      </a:r>
                      <a:endParaRPr lang="it-IT" sz="1500" b="0" i="0" u="none" strike="noStrike" dirty="0">
                        <a:solidFill>
                          <a:srgbClr val="000000"/>
                        </a:solidFill>
                        <a:effectLst/>
                        <a:latin typeface="Times New Roman"/>
                      </a:endParaRPr>
                    </a:p>
                    <a:p>
                      <a:pPr algn="l" fontAlgn="ctr"/>
                      <a:r>
                        <a:rPr lang="it-IT" sz="1500" u="none" strike="noStrike" dirty="0">
                          <a:effectLst/>
                        </a:rPr>
                        <a:t>D. Autorità pubbliche</a:t>
                      </a:r>
                      <a:endParaRPr lang="it-IT" sz="1500" b="0" i="1" u="none" strike="noStrike" dirty="0">
                        <a:solidFill>
                          <a:srgbClr val="000000"/>
                        </a:solidFill>
                        <a:effectLst/>
                        <a:latin typeface="Times New Roman"/>
                      </a:endParaRPr>
                    </a:p>
                    <a:p>
                      <a:pPr algn="l" fontAlgn="ctr"/>
                      <a:r>
                        <a:rPr lang="it-IT" sz="1500" u="none" strike="noStrike" dirty="0">
                          <a:effectLst/>
                        </a:rPr>
                        <a:t>- Ci sono controversie con autorità pubbliche e qual è la loro natura?</a:t>
                      </a:r>
                      <a:endParaRPr lang="it-IT" sz="1500" b="0" i="0" u="none" strike="noStrike" dirty="0">
                        <a:solidFill>
                          <a:srgbClr val="000000"/>
                        </a:solidFill>
                        <a:effectLst/>
                        <a:latin typeface="Times New Roman"/>
                      </a:endParaRPr>
                    </a:p>
                  </a:txBody>
                  <a:tcPr marL="6524" marR="6524" marT="6524" marB="0" anchor="ctr"/>
                </a:tc>
                <a:tc>
                  <a:txBody>
                    <a:bodyPr/>
                    <a:lstStyle/>
                    <a:p>
                      <a:pPr algn="just" fontAlgn="ctr"/>
                      <a:r>
                        <a:rPr lang="it-IT" sz="1200" u="none" strike="noStrike" dirty="0">
                          <a:effectLst/>
                        </a:rPr>
                        <a:t> </a:t>
                      </a:r>
                      <a:endParaRPr lang="it-IT" sz="1200" b="0" i="0" u="none" strike="noStrike" dirty="0">
                        <a:solidFill>
                          <a:srgbClr val="000000"/>
                        </a:solidFill>
                        <a:effectLst/>
                        <a:latin typeface="Arial"/>
                      </a:endParaRPr>
                    </a:p>
                  </a:txBody>
                  <a:tcPr marL="6524" marR="6524" marT="6524" marB="0" anchor="ctr"/>
                </a:tc>
                <a:tc>
                  <a:txBody>
                    <a:bodyPr/>
                    <a:lstStyle/>
                    <a:p>
                      <a:pPr algn="just" fontAlgn="ctr"/>
                      <a:r>
                        <a:rPr lang="it-IT" sz="1200" u="none" strike="noStrike" dirty="0">
                          <a:effectLst/>
                        </a:rPr>
                        <a:t> </a:t>
                      </a:r>
                      <a:endParaRPr lang="it-IT" sz="1200" b="0" i="0" u="none" strike="noStrike" dirty="0">
                        <a:solidFill>
                          <a:srgbClr val="000000"/>
                        </a:solidFill>
                        <a:effectLst/>
                        <a:latin typeface="Arial"/>
                      </a:endParaRPr>
                    </a:p>
                  </a:txBody>
                  <a:tcPr marL="6524" marR="6524" marT="6524" marB="0" anchor="ctr"/>
                </a:tc>
              </a:tr>
            </a:tbl>
          </a:graphicData>
        </a:graphic>
      </p:graphicFrame>
      <p:sp>
        <p:nvSpPr>
          <p:cNvPr id="4" name="Segnaposto numero diapositiva 3"/>
          <p:cNvSpPr>
            <a:spLocks noGrp="1"/>
          </p:cNvSpPr>
          <p:nvPr>
            <p:ph type="sldNum" sz="quarter" idx="15"/>
          </p:nvPr>
        </p:nvSpPr>
        <p:spPr/>
        <p:txBody>
          <a:bodyPr/>
          <a:lstStyle/>
          <a:p>
            <a:fld id="{F6848207-CE41-43A6-9076-047AFBCD0A8D}" type="slidenum">
              <a:rPr lang="it-IT" smtClean="0"/>
              <a:pPr/>
              <a:t>91</a:t>
            </a:fld>
            <a:endParaRPr lang="it-IT"/>
          </a:p>
        </p:txBody>
      </p:sp>
      <p:sp>
        <p:nvSpPr>
          <p:cNvPr id="7" name="Rettangolo 6"/>
          <p:cNvSpPr/>
          <p:nvPr/>
        </p:nvSpPr>
        <p:spPr>
          <a:xfrm>
            <a:off x="827584" y="188640"/>
            <a:ext cx="1600118" cy="369332"/>
          </a:xfrm>
          <a:prstGeom prst="rect">
            <a:avLst/>
          </a:prstGeom>
        </p:spPr>
        <p:txBody>
          <a:bodyPr wrap="none">
            <a:spAutoFit/>
          </a:bodyPr>
          <a:lstStyle/>
          <a:p>
            <a:r>
              <a:rPr lang="it-IT" b="1" dirty="0"/>
              <a:t>Altri settori</a:t>
            </a:r>
            <a:endParaRPr lang="it-IT" dirty="0"/>
          </a:p>
        </p:txBody>
      </p:sp>
    </p:spTree>
    <p:extLst>
      <p:ext uri="{BB962C8B-B14F-4D97-AF65-F5344CB8AC3E}">
        <p14:creationId xmlns:p14="http://schemas.microsoft.com/office/powerpoint/2010/main" val="279293419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71600" y="332656"/>
            <a:ext cx="7467600" cy="710952"/>
          </a:xfrm>
        </p:spPr>
        <p:txBody>
          <a:bodyPr>
            <a:normAutofit/>
          </a:bodyPr>
          <a:lstStyle/>
          <a:p>
            <a:r>
              <a:rPr lang="it-IT" sz="2800" b="1" dirty="0"/>
              <a:t>CICLO CONTROLLO DI </a:t>
            </a:r>
            <a:r>
              <a:rPr lang="it-IT" sz="2800" b="1" dirty="0" smtClean="0"/>
              <a:t>GESTIONE</a:t>
            </a:r>
            <a:endParaRPr lang="it-IT" sz="2800" dirty="0"/>
          </a:p>
        </p:txBody>
      </p:sp>
      <p:graphicFrame>
        <p:nvGraphicFramePr>
          <p:cNvPr id="5" name="Segnaposto contenuto 4"/>
          <p:cNvGraphicFramePr>
            <a:graphicFrameLocks noGrp="1"/>
          </p:cNvGraphicFramePr>
          <p:nvPr>
            <p:ph sz="quarter" idx="1"/>
            <p:extLst>
              <p:ext uri="{D42A27DB-BD31-4B8C-83A1-F6EECF244321}">
                <p14:modId xmlns:p14="http://schemas.microsoft.com/office/powerpoint/2010/main" val="1935339607"/>
              </p:ext>
            </p:extLst>
          </p:nvPr>
        </p:nvGraphicFramePr>
        <p:xfrm>
          <a:off x="525621" y="1052736"/>
          <a:ext cx="7920880" cy="5112568"/>
        </p:xfrm>
        <a:graphic>
          <a:graphicData uri="http://schemas.openxmlformats.org/drawingml/2006/table">
            <a:tbl>
              <a:tblPr>
                <a:tableStyleId>{69CF1AB2-1976-4502-BF36-3FF5EA218861}</a:tableStyleId>
              </a:tblPr>
              <a:tblGrid>
                <a:gridCol w="1605302"/>
                <a:gridCol w="1084090"/>
                <a:gridCol w="983016"/>
                <a:gridCol w="1239991"/>
                <a:gridCol w="1259533"/>
                <a:gridCol w="956860"/>
                <a:gridCol w="792088"/>
              </a:tblGrid>
              <a:tr h="1307262">
                <a:tc>
                  <a:txBody>
                    <a:bodyPr/>
                    <a:lstStyle/>
                    <a:p>
                      <a:pPr algn="ctr">
                        <a:spcAft>
                          <a:spcPts val="0"/>
                        </a:spcAft>
                      </a:pPr>
                      <a:r>
                        <a:rPr lang="it-IT" sz="1600" b="1" dirty="0">
                          <a:effectLst/>
                        </a:rPr>
                        <a:t>Denominazione</a:t>
                      </a:r>
                      <a:endParaRPr lang="it-IT" sz="3200" b="1" dirty="0">
                        <a:effectLst/>
                      </a:endParaRPr>
                    </a:p>
                    <a:p>
                      <a:pPr algn="ctr">
                        <a:spcAft>
                          <a:spcPts val="0"/>
                        </a:spcAft>
                      </a:pPr>
                      <a:r>
                        <a:rPr lang="it-IT" sz="1600" b="1" dirty="0">
                          <a:effectLst/>
                        </a:rPr>
                        <a:t>o Ragione Sociale</a:t>
                      </a:r>
                      <a:endParaRPr lang="it-IT" sz="3200" b="1" dirty="0">
                        <a:effectLst/>
                      </a:endParaRPr>
                    </a:p>
                    <a:p>
                      <a:pPr algn="ctr">
                        <a:spcAft>
                          <a:spcPts val="0"/>
                        </a:spcAft>
                      </a:pPr>
                      <a:r>
                        <a:rPr lang="it-IT" sz="1600" b="1" dirty="0">
                          <a:effectLst/>
                        </a:rPr>
                        <a:t>31/12/20XX</a:t>
                      </a:r>
                      <a:endParaRPr lang="it-IT" sz="3200" b="1" dirty="0">
                        <a:effectLst/>
                        <a:latin typeface="Times New Roman"/>
                        <a:ea typeface="Times New Roman"/>
                      </a:endParaRPr>
                    </a:p>
                  </a:txBody>
                  <a:tcPr marL="44450" marR="44450" marT="0" marB="0"/>
                </a:tc>
                <a:tc gridSpan="4">
                  <a:txBody>
                    <a:bodyPr/>
                    <a:lstStyle/>
                    <a:p>
                      <a:pPr algn="ctr">
                        <a:spcAft>
                          <a:spcPts val="0"/>
                        </a:spcAft>
                      </a:pPr>
                      <a:r>
                        <a:rPr lang="it-IT" sz="1600" b="1" dirty="0">
                          <a:effectLst/>
                        </a:rPr>
                        <a:t> </a:t>
                      </a:r>
                      <a:endParaRPr lang="it-IT" sz="3200" b="1" dirty="0">
                        <a:effectLst/>
                      </a:endParaRPr>
                    </a:p>
                    <a:p>
                      <a:pPr algn="ctr">
                        <a:spcAft>
                          <a:spcPts val="0"/>
                        </a:spcAft>
                      </a:pPr>
                      <a:r>
                        <a:rPr lang="it-IT" sz="1600" b="1" dirty="0">
                          <a:effectLst/>
                        </a:rPr>
                        <a:t>CICLO CONTROLLO DI GESTIONE</a:t>
                      </a:r>
                      <a:endParaRPr lang="it-IT" sz="3200" b="1" dirty="0">
                        <a:effectLst/>
                        <a:latin typeface="Times New Roman"/>
                        <a:ea typeface="Times New Roman"/>
                      </a:endParaRPr>
                    </a:p>
                  </a:txBody>
                  <a:tcPr marL="44450" marR="44450" marT="0" marB="0" anchor="ctr"/>
                </a:tc>
                <a:tc hMerge="1">
                  <a:txBody>
                    <a:bodyPr/>
                    <a:lstStyle/>
                    <a:p>
                      <a:endParaRPr lang="it-IT"/>
                    </a:p>
                  </a:txBody>
                  <a:tcPr/>
                </a:tc>
                <a:tc hMerge="1">
                  <a:txBody>
                    <a:bodyPr/>
                    <a:lstStyle/>
                    <a:p>
                      <a:endParaRPr lang="it-IT"/>
                    </a:p>
                  </a:txBody>
                  <a:tcPr/>
                </a:tc>
                <a:tc hMerge="1">
                  <a:txBody>
                    <a:bodyPr/>
                    <a:lstStyle/>
                    <a:p>
                      <a:endParaRPr lang="it-IT"/>
                    </a:p>
                  </a:txBody>
                  <a:tcPr/>
                </a:tc>
                <a:tc gridSpan="2">
                  <a:txBody>
                    <a:bodyPr/>
                    <a:lstStyle/>
                    <a:p>
                      <a:pPr algn="just">
                        <a:spcAft>
                          <a:spcPts val="0"/>
                        </a:spcAft>
                      </a:pPr>
                      <a:r>
                        <a:rPr lang="it-IT" sz="1600" b="1" dirty="0">
                          <a:effectLst/>
                        </a:rPr>
                        <a:t>W.P. N°: </a:t>
                      </a:r>
                      <a:endParaRPr lang="it-IT" sz="3200" b="1" dirty="0">
                        <a:effectLst/>
                      </a:endParaRPr>
                    </a:p>
                    <a:p>
                      <a:pPr algn="just">
                        <a:spcAft>
                          <a:spcPts val="0"/>
                        </a:spcAft>
                      </a:pPr>
                      <a:r>
                        <a:rPr lang="it-IT" sz="1600" b="1" dirty="0">
                          <a:effectLst/>
                        </a:rPr>
                        <a:t>D. </a:t>
                      </a:r>
                      <a:r>
                        <a:rPr lang="it-IT" sz="1600" b="1" dirty="0" err="1">
                          <a:effectLst/>
                        </a:rPr>
                        <a:t>Proc</a:t>
                      </a:r>
                      <a:r>
                        <a:rPr lang="it-IT" sz="1600" b="1" dirty="0">
                          <a:effectLst/>
                        </a:rPr>
                        <a:t>. 25 </a:t>
                      </a:r>
                      <a:endParaRPr lang="it-IT" sz="3200" b="1" dirty="0">
                        <a:effectLst/>
                      </a:endParaRPr>
                    </a:p>
                    <a:p>
                      <a:pPr algn="just">
                        <a:spcAft>
                          <a:spcPts val="0"/>
                        </a:spcAft>
                      </a:pPr>
                      <a:r>
                        <a:rPr lang="it-IT" sz="1600" b="1" dirty="0">
                          <a:effectLst/>
                        </a:rPr>
                        <a:t>Sigla</a:t>
                      </a:r>
                      <a:endParaRPr lang="it-IT" sz="3200" b="1" dirty="0">
                        <a:effectLst/>
                      </a:endParaRPr>
                    </a:p>
                    <a:p>
                      <a:pPr algn="just">
                        <a:spcAft>
                          <a:spcPts val="0"/>
                        </a:spcAft>
                      </a:pPr>
                      <a:r>
                        <a:rPr lang="it-IT" sz="1600" b="1" dirty="0">
                          <a:effectLst/>
                        </a:rPr>
                        <a:t>Data</a:t>
                      </a:r>
                      <a:endParaRPr lang="it-IT" sz="3200" b="1" dirty="0">
                        <a:effectLst/>
                        <a:latin typeface="Times New Roman"/>
                        <a:ea typeface="Times New Roman"/>
                      </a:endParaRPr>
                    </a:p>
                  </a:txBody>
                  <a:tcPr marL="44450" marR="44450" marT="0" marB="0"/>
                </a:tc>
                <a:tc hMerge="1">
                  <a:txBody>
                    <a:bodyPr/>
                    <a:lstStyle/>
                    <a:p>
                      <a:endParaRPr lang="it-IT"/>
                    </a:p>
                  </a:txBody>
                  <a:tcPr/>
                </a:tc>
              </a:tr>
              <a:tr h="1268436">
                <a:tc rowSpan="2">
                  <a:txBody>
                    <a:bodyPr/>
                    <a:lstStyle/>
                    <a:p>
                      <a:pPr algn="ctr">
                        <a:spcAft>
                          <a:spcPts val="0"/>
                        </a:spcAft>
                      </a:pPr>
                      <a:r>
                        <a:rPr lang="it-IT" sz="1400">
                          <a:effectLst/>
                        </a:rPr>
                        <a:t> </a:t>
                      </a:r>
                      <a:endParaRPr lang="it-IT" sz="2800">
                        <a:effectLst/>
                      </a:endParaRPr>
                    </a:p>
                    <a:p>
                      <a:pPr algn="ctr">
                        <a:spcAft>
                          <a:spcPts val="0"/>
                        </a:spcAft>
                      </a:pPr>
                      <a:r>
                        <a:rPr lang="it-IT" sz="1400">
                          <a:effectLst/>
                        </a:rPr>
                        <a:t> </a:t>
                      </a:r>
                      <a:endParaRPr lang="it-IT" sz="2800">
                        <a:effectLst/>
                      </a:endParaRPr>
                    </a:p>
                    <a:p>
                      <a:pPr algn="ctr">
                        <a:spcAft>
                          <a:spcPts val="0"/>
                        </a:spcAft>
                      </a:pPr>
                      <a:r>
                        <a:rPr lang="it-IT" sz="1400">
                          <a:effectLst/>
                        </a:rPr>
                        <a:t>Natura della debolezza</a:t>
                      </a:r>
                      <a:endParaRPr lang="it-IT" sz="2800">
                        <a:effectLst/>
                        <a:latin typeface="Times New Roman"/>
                        <a:ea typeface="Times New Roman"/>
                      </a:endParaRPr>
                    </a:p>
                  </a:txBody>
                  <a:tcPr marL="44450" marR="44450" marT="0" marB="0"/>
                </a:tc>
                <a:tc rowSpan="2">
                  <a:txBody>
                    <a:bodyPr/>
                    <a:lstStyle/>
                    <a:p>
                      <a:pPr algn="ctr">
                        <a:spcAft>
                          <a:spcPts val="0"/>
                        </a:spcAft>
                      </a:pPr>
                      <a:r>
                        <a:rPr lang="it-IT" sz="1400">
                          <a:effectLst/>
                        </a:rPr>
                        <a:t>Commento del responsabile Unità Operativa</a:t>
                      </a:r>
                      <a:endParaRPr lang="it-IT" sz="2800">
                        <a:effectLst/>
                        <a:latin typeface="Times New Roman"/>
                        <a:ea typeface="Times New Roman"/>
                      </a:endParaRPr>
                    </a:p>
                  </a:txBody>
                  <a:tcPr marL="44450" marR="44450" marT="0" marB="0" anchor="ctr"/>
                </a:tc>
                <a:tc rowSpan="2">
                  <a:txBody>
                    <a:bodyPr/>
                    <a:lstStyle/>
                    <a:p>
                      <a:pPr algn="ctr">
                        <a:spcAft>
                          <a:spcPts val="0"/>
                        </a:spcAft>
                      </a:pPr>
                      <a:r>
                        <a:rPr lang="it-IT" sz="1400" dirty="0">
                          <a:effectLst/>
                        </a:rPr>
                        <a:t>Debolezza rettificata</a:t>
                      </a:r>
                      <a:endParaRPr lang="it-IT" sz="2800" dirty="0">
                        <a:effectLst/>
                      </a:endParaRPr>
                    </a:p>
                    <a:p>
                      <a:pPr algn="ctr">
                        <a:spcAft>
                          <a:spcPts val="0"/>
                        </a:spcAft>
                      </a:pPr>
                      <a:r>
                        <a:rPr lang="it-IT" sz="1400" dirty="0">
                          <a:effectLst/>
                        </a:rPr>
                        <a:t>Data</a:t>
                      </a:r>
                      <a:endParaRPr lang="it-IT" sz="2800" dirty="0">
                        <a:effectLst/>
                        <a:latin typeface="Times New Roman"/>
                        <a:ea typeface="Times New Roman"/>
                      </a:endParaRPr>
                    </a:p>
                  </a:txBody>
                  <a:tcPr marL="44450" marR="44450" marT="0" marB="0" anchor="ctr"/>
                </a:tc>
                <a:tc gridSpan="2">
                  <a:txBody>
                    <a:bodyPr/>
                    <a:lstStyle/>
                    <a:p>
                      <a:pPr algn="ctr">
                        <a:spcAft>
                          <a:spcPts val="0"/>
                        </a:spcAft>
                      </a:pPr>
                      <a:r>
                        <a:rPr lang="it-IT" sz="1400" dirty="0">
                          <a:effectLst/>
                        </a:rPr>
                        <a:t>La debolezza potrebbe causare </a:t>
                      </a:r>
                      <a:endParaRPr lang="it-IT" sz="2800" dirty="0">
                        <a:effectLst/>
                      </a:endParaRPr>
                    </a:p>
                    <a:p>
                      <a:pPr algn="ctr">
                        <a:spcAft>
                          <a:spcPts val="0"/>
                        </a:spcAft>
                      </a:pPr>
                      <a:r>
                        <a:rPr lang="it-IT" sz="1400" dirty="0">
                          <a:effectLst/>
                        </a:rPr>
                        <a:t>errori significativi sul bilancio?</a:t>
                      </a:r>
                      <a:endParaRPr lang="it-IT" sz="2800" dirty="0">
                        <a:effectLst/>
                        <a:latin typeface="Times New Roman"/>
                        <a:ea typeface="Times New Roman"/>
                      </a:endParaRPr>
                    </a:p>
                  </a:txBody>
                  <a:tcPr marL="44450" marR="44450" marT="0" marB="0" anchor="ctr"/>
                </a:tc>
                <a:tc hMerge="1">
                  <a:txBody>
                    <a:bodyPr/>
                    <a:lstStyle/>
                    <a:p>
                      <a:endParaRPr lang="it-IT"/>
                    </a:p>
                  </a:txBody>
                  <a:tcPr/>
                </a:tc>
                <a:tc gridSpan="2">
                  <a:txBody>
                    <a:bodyPr/>
                    <a:lstStyle/>
                    <a:p>
                      <a:pPr algn="ctr">
                        <a:spcAft>
                          <a:spcPts val="0"/>
                        </a:spcAft>
                      </a:pPr>
                      <a:r>
                        <a:rPr lang="it-IT" sz="1400">
                          <a:effectLst/>
                        </a:rPr>
                        <a:t>Effetto su natura, estensione </a:t>
                      </a:r>
                      <a:endParaRPr lang="it-IT" sz="2800">
                        <a:effectLst/>
                      </a:endParaRPr>
                    </a:p>
                    <a:p>
                      <a:pPr algn="ctr">
                        <a:spcAft>
                          <a:spcPts val="0"/>
                        </a:spcAft>
                      </a:pPr>
                      <a:r>
                        <a:rPr lang="it-IT" sz="1400">
                          <a:effectLst/>
                        </a:rPr>
                        <a:t>e tempo delle procedure </a:t>
                      </a:r>
                      <a:endParaRPr lang="it-IT" sz="2800">
                        <a:effectLst/>
                      </a:endParaRPr>
                    </a:p>
                    <a:p>
                      <a:pPr algn="ctr">
                        <a:spcAft>
                          <a:spcPts val="0"/>
                        </a:spcAft>
                      </a:pPr>
                      <a:r>
                        <a:rPr lang="it-IT" sz="1400">
                          <a:effectLst/>
                        </a:rPr>
                        <a:t>di revisione</a:t>
                      </a:r>
                      <a:endParaRPr lang="it-IT" sz="2800">
                        <a:effectLst/>
                        <a:latin typeface="Times New Roman"/>
                        <a:ea typeface="Times New Roman"/>
                      </a:endParaRPr>
                    </a:p>
                  </a:txBody>
                  <a:tcPr marL="44450" marR="44450" marT="0" marB="0" anchor="ctr"/>
                </a:tc>
                <a:tc hMerge="1">
                  <a:txBody>
                    <a:bodyPr/>
                    <a:lstStyle/>
                    <a:p>
                      <a:endParaRPr lang="it-IT"/>
                    </a:p>
                  </a:txBody>
                  <a:tcPr/>
                </a:tc>
              </a:tr>
              <a:tr h="1522122">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gn="ctr">
                        <a:spcAft>
                          <a:spcPts val="0"/>
                        </a:spcAft>
                      </a:pPr>
                      <a:r>
                        <a:rPr lang="it-IT" sz="1400">
                          <a:effectLst/>
                        </a:rPr>
                        <a:t>Sì/No</a:t>
                      </a:r>
                      <a:endParaRPr lang="it-IT" sz="2800">
                        <a:effectLst/>
                        <a:latin typeface="Times New Roman"/>
                        <a:ea typeface="Times New Roman"/>
                      </a:endParaRPr>
                    </a:p>
                  </a:txBody>
                  <a:tcPr marL="44450" marR="44450" marT="0" marB="0" anchor="ctr"/>
                </a:tc>
                <a:tc>
                  <a:txBody>
                    <a:bodyPr/>
                    <a:lstStyle/>
                    <a:p>
                      <a:pPr algn="ctr">
                        <a:spcAft>
                          <a:spcPts val="0"/>
                        </a:spcAft>
                      </a:pPr>
                      <a:r>
                        <a:rPr lang="it-IT" sz="1400">
                          <a:effectLst/>
                        </a:rPr>
                        <a:t>Motivo</a:t>
                      </a:r>
                      <a:endParaRPr lang="it-IT" sz="2800">
                        <a:effectLst/>
                        <a:latin typeface="Times New Roman"/>
                        <a:ea typeface="Times New Roman"/>
                      </a:endParaRPr>
                    </a:p>
                  </a:txBody>
                  <a:tcPr marL="44450" marR="44450" marT="0" marB="0" anchor="ctr"/>
                </a:tc>
                <a:tc>
                  <a:txBody>
                    <a:bodyPr/>
                    <a:lstStyle/>
                    <a:p>
                      <a:pPr algn="ctr">
                        <a:spcAft>
                          <a:spcPts val="0"/>
                        </a:spcAft>
                      </a:pPr>
                      <a:r>
                        <a:rPr lang="it-IT" sz="1400">
                          <a:effectLst/>
                        </a:rPr>
                        <a:t>Rif.</a:t>
                      </a:r>
                      <a:endParaRPr lang="it-IT" sz="2800">
                        <a:effectLst/>
                      </a:endParaRPr>
                    </a:p>
                    <a:p>
                      <a:pPr algn="ctr">
                        <a:spcAft>
                          <a:spcPts val="0"/>
                        </a:spcAft>
                      </a:pPr>
                      <a:r>
                        <a:rPr lang="it-IT" sz="1400">
                          <a:effectLst/>
                        </a:rPr>
                        <a:t>a programma </a:t>
                      </a:r>
                      <a:endParaRPr lang="it-IT" sz="2800">
                        <a:effectLst/>
                      </a:endParaRPr>
                    </a:p>
                    <a:p>
                      <a:pPr algn="ctr">
                        <a:spcAft>
                          <a:spcPts val="0"/>
                        </a:spcAft>
                      </a:pPr>
                      <a:r>
                        <a:rPr lang="it-IT" sz="1400">
                          <a:effectLst/>
                        </a:rPr>
                        <a:t>di revisione</a:t>
                      </a:r>
                      <a:endParaRPr lang="it-IT" sz="2800">
                        <a:effectLst/>
                        <a:latin typeface="Times New Roman"/>
                        <a:ea typeface="Times New Roman"/>
                      </a:endParaRPr>
                    </a:p>
                  </a:txBody>
                  <a:tcPr marL="44450" marR="44450" marT="0" marB="0" anchor="ctr"/>
                </a:tc>
                <a:tc>
                  <a:txBody>
                    <a:bodyPr/>
                    <a:lstStyle/>
                    <a:p>
                      <a:pPr algn="ctr">
                        <a:spcAft>
                          <a:spcPts val="0"/>
                        </a:spcAft>
                      </a:pPr>
                      <a:r>
                        <a:rPr lang="it-IT" sz="1400">
                          <a:effectLst/>
                        </a:rPr>
                        <a:t>Verifica adottata</a:t>
                      </a:r>
                      <a:endParaRPr lang="it-IT" sz="2800">
                        <a:effectLst/>
                        <a:latin typeface="Times New Roman"/>
                        <a:ea typeface="Times New Roman"/>
                      </a:endParaRPr>
                    </a:p>
                  </a:txBody>
                  <a:tcPr marL="44450" marR="44450" marT="0" marB="0" anchor="ctr"/>
                </a:tc>
              </a:tr>
              <a:tr h="507374">
                <a:tc>
                  <a:txBody>
                    <a:bodyPr/>
                    <a:lstStyle/>
                    <a:p>
                      <a:pPr algn="just">
                        <a:spcAft>
                          <a:spcPts val="0"/>
                        </a:spcAft>
                      </a:pPr>
                      <a:r>
                        <a:rPr lang="it-IT" sz="2800">
                          <a:effectLst/>
                        </a:rPr>
                        <a:t> </a:t>
                      </a:r>
                      <a:endParaRPr lang="it-IT" sz="2800">
                        <a:effectLst/>
                        <a:latin typeface="Times New Roman"/>
                        <a:ea typeface="Times New Roman"/>
                      </a:endParaRPr>
                    </a:p>
                  </a:txBody>
                  <a:tcPr marL="44450" marR="44450" marT="0" marB="0"/>
                </a:tc>
                <a:tc>
                  <a:txBody>
                    <a:bodyPr/>
                    <a:lstStyle/>
                    <a:p>
                      <a:pPr algn="just">
                        <a:spcAft>
                          <a:spcPts val="0"/>
                        </a:spcAft>
                      </a:pPr>
                      <a:r>
                        <a:rPr lang="it-IT" sz="2800">
                          <a:effectLst/>
                        </a:rPr>
                        <a:t> </a:t>
                      </a:r>
                      <a:endParaRPr lang="it-IT" sz="2800">
                        <a:effectLst/>
                        <a:latin typeface="Times New Roman"/>
                        <a:ea typeface="Times New Roman"/>
                      </a:endParaRPr>
                    </a:p>
                  </a:txBody>
                  <a:tcPr marL="44450" marR="44450" marT="0" marB="0"/>
                </a:tc>
                <a:tc>
                  <a:txBody>
                    <a:bodyPr/>
                    <a:lstStyle/>
                    <a:p>
                      <a:pPr algn="just">
                        <a:spcAft>
                          <a:spcPts val="0"/>
                        </a:spcAft>
                      </a:pPr>
                      <a:r>
                        <a:rPr lang="it-IT" sz="2800">
                          <a:effectLst/>
                        </a:rPr>
                        <a:t> </a:t>
                      </a:r>
                      <a:endParaRPr lang="it-IT" sz="2800">
                        <a:effectLst/>
                        <a:latin typeface="Times New Roman"/>
                        <a:ea typeface="Times New Roman"/>
                      </a:endParaRPr>
                    </a:p>
                  </a:txBody>
                  <a:tcPr marL="44450" marR="44450" marT="0" marB="0"/>
                </a:tc>
                <a:tc>
                  <a:txBody>
                    <a:bodyPr/>
                    <a:lstStyle/>
                    <a:p>
                      <a:pPr algn="just">
                        <a:spcAft>
                          <a:spcPts val="0"/>
                        </a:spcAft>
                      </a:pPr>
                      <a:r>
                        <a:rPr lang="it-IT" sz="2800">
                          <a:effectLst/>
                        </a:rPr>
                        <a:t> </a:t>
                      </a:r>
                      <a:endParaRPr lang="it-IT" sz="2800">
                        <a:effectLst/>
                        <a:latin typeface="Times New Roman"/>
                        <a:ea typeface="Times New Roman"/>
                      </a:endParaRPr>
                    </a:p>
                  </a:txBody>
                  <a:tcPr marL="44450" marR="44450" marT="0" marB="0"/>
                </a:tc>
                <a:tc>
                  <a:txBody>
                    <a:bodyPr/>
                    <a:lstStyle/>
                    <a:p>
                      <a:pPr algn="just">
                        <a:spcAft>
                          <a:spcPts val="0"/>
                        </a:spcAft>
                      </a:pPr>
                      <a:r>
                        <a:rPr lang="it-IT" sz="2800">
                          <a:effectLst/>
                        </a:rPr>
                        <a:t> </a:t>
                      </a:r>
                      <a:endParaRPr lang="it-IT" sz="2800">
                        <a:effectLst/>
                        <a:latin typeface="Times New Roman"/>
                        <a:ea typeface="Times New Roman"/>
                      </a:endParaRPr>
                    </a:p>
                  </a:txBody>
                  <a:tcPr marL="44450" marR="44450" marT="0" marB="0"/>
                </a:tc>
                <a:tc>
                  <a:txBody>
                    <a:bodyPr/>
                    <a:lstStyle/>
                    <a:p>
                      <a:pPr algn="just">
                        <a:spcAft>
                          <a:spcPts val="0"/>
                        </a:spcAft>
                      </a:pPr>
                      <a:r>
                        <a:rPr lang="it-IT" sz="2800">
                          <a:effectLst/>
                        </a:rPr>
                        <a:t> </a:t>
                      </a:r>
                      <a:endParaRPr lang="it-IT" sz="2800">
                        <a:effectLst/>
                        <a:latin typeface="Times New Roman"/>
                        <a:ea typeface="Times New Roman"/>
                      </a:endParaRPr>
                    </a:p>
                  </a:txBody>
                  <a:tcPr marL="44450" marR="44450" marT="0" marB="0"/>
                </a:tc>
                <a:tc>
                  <a:txBody>
                    <a:bodyPr/>
                    <a:lstStyle/>
                    <a:p>
                      <a:pPr algn="just">
                        <a:spcAft>
                          <a:spcPts val="0"/>
                        </a:spcAft>
                      </a:pPr>
                      <a:r>
                        <a:rPr lang="it-IT" sz="2800">
                          <a:effectLst/>
                        </a:rPr>
                        <a:t> </a:t>
                      </a:r>
                      <a:endParaRPr lang="it-IT" sz="2800">
                        <a:effectLst/>
                        <a:latin typeface="Times New Roman"/>
                        <a:ea typeface="Times New Roman"/>
                      </a:endParaRPr>
                    </a:p>
                  </a:txBody>
                  <a:tcPr marL="44450" marR="44450" marT="0" marB="0"/>
                </a:tc>
              </a:tr>
              <a:tr h="507374">
                <a:tc>
                  <a:txBody>
                    <a:bodyPr/>
                    <a:lstStyle/>
                    <a:p>
                      <a:pPr algn="just">
                        <a:spcAft>
                          <a:spcPts val="0"/>
                        </a:spcAft>
                      </a:pPr>
                      <a:r>
                        <a:rPr lang="it-IT" sz="2800">
                          <a:effectLst/>
                        </a:rPr>
                        <a:t> </a:t>
                      </a:r>
                      <a:endParaRPr lang="it-IT" sz="2800">
                        <a:effectLst/>
                        <a:latin typeface="Times New Roman"/>
                        <a:ea typeface="Times New Roman"/>
                      </a:endParaRPr>
                    </a:p>
                  </a:txBody>
                  <a:tcPr marL="44450" marR="44450" marT="0" marB="0"/>
                </a:tc>
                <a:tc>
                  <a:txBody>
                    <a:bodyPr/>
                    <a:lstStyle/>
                    <a:p>
                      <a:pPr algn="just">
                        <a:spcAft>
                          <a:spcPts val="0"/>
                        </a:spcAft>
                      </a:pPr>
                      <a:r>
                        <a:rPr lang="it-IT" sz="2800">
                          <a:effectLst/>
                        </a:rPr>
                        <a:t> </a:t>
                      </a:r>
                      <a:endParaRPr lang="it-IT" sz="2800">
                        <a:effectLst/>
                        <a:latin typeface="Times New Roman"/>
                        <a:ea typeface="Times New Roman"/>
                      </a:endParaRPr>
                    </a:p>
                  </a:txBody>
                  <a:tcPr marL="44450" marR="44450" marT="0" marB="0"/>
                </a:tc>
                <a:tc>
                  <a:txBody>
                    <a:bodyPr/>
                    <a:lstStyle/>
                    <a:p>
                      <a:pPr algn="just">
                        <a:spcAft>
                          <a:spcPts val="0"/>
                        </a:spcAft>
                      </a:pPr>
                      <a:r>
                        <a:rPr lang="it-IT" sz="2800">
                          <a:effectLst/>
                        </a:rPr>
                        <a:t> </a:t>
                      </a:r>
                      <a:endParaRPr lang="it-IT" sz="2800">
                        <a:effectLst/>
                        <a:latin typeface="Times New Roman"/>
                        <a:ea typeface="Times New Roman"/>
                      </a:endParaRPr>
                    </a:p>
                  </a:txBody>
                  <a:tcPr marL="44450" marR="44450" marT="0" marB="0"/>
                </a:tc>
                <a:tc>
                  <a:txBody>
                    <a:bodyPr/>
                    <a:lstStyle/>
                    <a:p>
                      <a:pPr algn="just">
                        <a:spcAft>
                          <a:spcPts val="0"/>
                        </a:spcAft>
                      </a:pPr>
                      <a:r>
                        <a:rPr lang="it-IT" sz="2800">
                          <a:effectLst/>
                        </a:rPr>
                        <a:t> </a:t>
                      </a:r>
                      <a:endParaRPr lang="it-IT" sz="2800">
                        <a:effectLst/>
                        <a:latin typeface="Times New Roman"/>
                        <a:ea typeface="Times New Roman"/>
                      </a:endParaRPr>
                    </a:p>
                  </a:txBody>
                  <a:tcPr marL="44450" marR="44450" marT="0" marB="0"/>
                </a:tc>
                <a:tc>
                  <a:txBody>
                    <a:bodyPr/>
                    <a:lstStyle/>
                    <a:p>
                      <a:pPr algn="just">
                        <a:spcAft>
                          <a:spcPts val="0"/>
                        </a:spcAft>
                      </a:pPr>
                      <a:r>
                        <a:rPr lang="it-IT" sz="2800">
                          <a:effectLst/>
                        </a:rPr>
                        <a:t> </a:t>
                      </a:r>
                      <a:endParaRPr lang="it-IT" sz="2800">
                        <a:effectLst/>
                        <a:latin typeface="Times New Roman"/>
                        <a:ea typeface="Times New Roman"/>
                      </a:endParaRPr>
                    </a:p>
                  </a:txBody>
                  <a:tcPr marL="44450" marR="44450" marT="0" marB="0"/>
                </a:tc>
                <a:tc>
                  <a:txBody>
                    <a:bodyPr/>
                    <a:lstStyle/>
                    <a:p>
                      <a:pPr algn="just">
                        <a:spcAft>
                          <a:spcPts val="0"/>
                        </a:spcAft>
                      </a:pPr>
                      <a:r>
                        <a:rPr lang="it-IT" sz="2800">
                          <a:effectLst/>
                        </a:rPr>
                        <a:t> </a:t>
                      </a:r>
                      <a:endParaRPr lang="it-IT" sz="2800">
                        <a:effectLst/>
                        <a:latin typeface="Times New Roman"/>
                        <a:ea typeface="Times New Roman"/>
                      </a:endParaRPr>
                    </a:p>
                  </a:txBody>
                  <a:tcPr marL="44450" marR="44450" marT="0" marB="0"/>
                </a:tc>
                <a:tc>
                  <a:txBody>
                    <a:bodyPr/>
                    <a:lstStyle/>
                    <a:p>
                      <a:pPr algn="just">
                        <a:spcAft>
                          <a:spcPts val="0"/>
                        </a:spcAft>
                      </a:pPr>
                      <a:r>
                        <a:rPr lang="it-IT" sz="2800" dirty="0">
                          <a:effectLst/>
                        </a:rPr>
                        <a:t> </a:t>
                      </a:r>
                      <a:endParaRPr lang="it-IT" sz="2800" dirty="0">
                        <a:effectLst/>
                        <a:latin typeface="Times New Roman"/>
                        <a:ea typeface="Times New Roman"/>
                      </a:endParaRPr>
                    </a:p>
                  </a:txBody>
                  <a:tcPr marL="44450" marR="44450" marT="0" marB="0"/>
                </a:tc>
              </a:tr>
            </a:tbl>
          </a:graphicData>
        </a:graphic>
      </p:graphicFrame>
      <p:sp>
        <p:nvSpPr>
          <p:cNvPr id="4" name="Segnaposto numero diapositiva 3"/>
          <p:cNvSpPr>
            <a:spLocks noGrp="1"/>
          </p:cNvSpPr>
          <p:nvPr>
            <p:ph type="sldNum" sz="quarter" idx="15"/>
          </p:nvPr>
        </p:nvSpPr>
        <p:spPr/>
        <p:txBody>
          <a:bodyPr/>
          <a:lstStyle/>
          <a:p>
            <a:fld id="{F6848207-CE41-43A6-9076-047AFBCD0A8D}" type="slidenum">
              <a:rPr lang="it-IT" smtClean="0"/>
              <a:pPr/>
              <a:t>92</a:t>
            </a:fld>
            <a:endParaRPr lang="it-IT"/>
          </a:p>
        </p:txBody>
      </p:sp>
      <p:sp>
        <p:nvSpPr>
          <p:cNvPr id="6" name="CasellaDiTesto 5"/>
          <p:cNvSpPr txBox="1"/>
          <p:nvPr/>
        </p:nvSpPr>
        <p:spPr>
          <a:xfrm>
            <a:off x="500967" y="6126771"/>
            <a:ext cx="5544616" cy="338554"/>
          </a:xfrm>
          <a:prstGeom prst="rect">
            <a:avLst/>
          </a:prstGeom>
          <a:noFill/>
        </p:spPr>
        <p:txBody>
          <a:bodyPr wrap="square" rtlCol="0">
            <a:spAutoFit/>
          </a:bodyPr>
          <a:lstStyle/>
          <a:p>
            <a:r>
              <a:rPr lang="it-IT" sz="1600" b="1" dirty="0" smtClean="0"/>
              <a:t>Foglio di valutazione del controllo interno</a:t>
            </a:r>
            <a:endParaRPr lang="it-IT" sz="1600" b="1" dirty="0"/>
          </a:p>
        </p:txBody>
      </p:sp>
    </p:spTree>
    <p:extLst>
      <p:ext uri="{BB962C8B-B14F-4D97-AF65-F5344CB8AC3E}">
        <p14:creationId xmlns:p14="http://schemas.microsoft.com/office/powerpoint/2010/main" val="20015117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oggia">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Loggi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1183</TotalTime>
  <Words>8995</Words>
  <Application>Microsoft Office PowerPoint</Application>
  <PresentationFormat>Presentazione su schermo (4:3)</PresentationFormat>
  <Paragraphs>1348</Paragraphs>
  <Slides>92</Slides>
  <Notes>0</Notes>
  <HiddenSlides>0</HiddenSlides>
  <MMClips>0</MMClips>
  <ScaleCrop>false</ScaleCrop>
  <HeadingPairs>
    <vt:vector size="4" baseType="variant">
      <vt:variant>
        <vt:lpstr>Tema</vt:lpstr>
      </vt:variant>
      <vt:variant>
        <vt:i4>1</vt:i4>
      </vt:variant>
      <vt:variant>
        <vt:lpstr>Titoli diapositive</vt:lpstr>
      </vt:variant>
      <vt:variant>
        <vt:i4>92</vt:i4>
      </vt:variant>
    </vt:vector>
  </HeadingPairs>
  <TitlesOfParts>
    <vt:vector size="93" baseType="lpstr">
      <vt:lpstr>Loggia</vt:lpstr>
      <vt:lpstr>Palestrina, 17 Maggio 2019</vt:lpstr>
      <vt:lpstr>Il principio ISA Italia 265</vt:lpstr>
      <vt:lpstr>Il principio ISA Italia 265</vt:lpstr>
      <vt:lpstr>Il principio ISA Italia 265</vt:lpstr>
      <vt:lpstr>Il principio ISA Italia 265 Regole</vt:lpstr>
      <vt:lpstr>Il principio ISA Italia 265 linee guida ed altro materiale esplicativo</vt:lpstr>
      <vt:lpstr>Presentazione standard di PowerPoint</vt:lpstr>
      <vt:lpstr>Il principio ISA Italia 265 linee guida ed altro materiale esplicativo</vt:lpstr>
      <vt:lpstr>Presentazione standard di PowerPoint</vt:lpstr>
      <vt:lpstr>Il principio ISA Italia 265 Regole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Il principio ISA Italia 265 linee guida ed altro materiale esplicativo</vt:lpstr>
      <vt:lpstr>Il principio ISA Italia 265 linee guida ed altro materiale esplicativo</vt:lpstr>
      <vt:lpstr>Il principio ISA Italia 265 linee guida ed altro materiale esplicativo</vt:lpstr>
      <vt:lpstr>Il principio ISA Italia 265 Regole</vt:lpstr>
      <vt:lpstr>Il principio ISA Italia 265 linee guida ed altro materiale esplicativo</vt:lpstr>
      <vt:lpstr>Il principio ISA Italia 265 linee guida ed altro materiale esplicativo</vt:lpstr>
      <vt:lpstr>Il principio ISA Italia 265 linee guida ed altro materiale esplicativo</vt:lpstr>
      <vt:lpstr>Il principio ISA Italia 265 linee guida ed altro materiale esplicativo</vt:lpstr>
      <vt:lpstr>Il principio ISA Italia 265 linee guida ed altro materiale esplicativo</vt:lpstr>
      <vt:lpstr>Il principio ISA Italia 265 linee guida ed altro materiale esplicativo</vt:lpstr>
      <vt:lpstr>Il principio ISA Italia 265 linee guida ed altro materiale esplicativo</vt:lpstr>
      <vt:lpstr>Il principio ISA Italia 265 Regole</vt:lpstr>
      <vt:lpstr>Il principio ISA Italia 265 linee guida ed altro materiale esplicativo</vt:lpstr>
      <vt:lpstr>Il principio ISA Italia 265 linee guida ed altro materiale esplicativo</vt:lpstr>
      <vt:lpstr>Il principio ISA Italia 265 linee guida ed altro materiale esplicativo</vt:lpstr>
      <vt:lpstr>Il principio ISA Italia 265 linee guida ed altro materiale esplicativo</vt:lpstr>
      <vt:lpstr>Il principio ISA Italia 265 linee guida ed altro materiale esplicativo</vt:lpstr>
      <vt:lpstr>Il principio ISA Italia 265 linee guida ed altro materiale esplicativo</vt:lpstr>
      <vt:lpstr>Il principio ISA Italia 265 linee guida ed altro materiale esplicativo</vt:lpstr>
      <vt:lpstr>Il principio ISA Italia 265 linee guida ed altro materiale esplicativo</vt:lpstr>
      <vt:lpstr>Il principio ISA Italia 265 linee guida ed altro materiale esplicativo</vt:lpstr>
      <vt:lpstr>Il principio ISA Italia 265 Regole</vt:lpstr>
      <vt:lpstr>Il principio ISA Italia 265 linee guida ed altro materiale esplicativo</vt:lpstr>
      <vt:lpstr>Il principio ISA Italia 265 linee guida ed altro materiale esplicativo</vt:lpstr>
      <vt:lpstr>Il principio ISA Italia 265</vt:lpstr>
      <vt:lpstr>Presentazione standard di PowerPoint</vt:lpstr>
      <vt:lpstr>ENTI ISTITUZIONALI: soggetti o funzioni che hanno un ruolo stabilito da leggi, normative e regolamenti applicabili a Brembo</vt:lpstr>
      <vt:lpstr>Presentazione standard di PowerPoint</vt:lpstr>
      <vt:lpstr>Presentazione standard di PowerPoint</vt:lpstr>
      <vt:lpstr>Presentazione standard di PowerPoint</vt:lpstr>
      <vt:lpstr>         ARCHIVIO/DOSSIER delle PROCEDURE QUESTIONARI SUL CONTROLLO INTERNO</vt:lpstr>
      <vt:lpstr>UN’OPPORTUNA INTRODUZIONE:  IL SISTEMA DI CONTROLLO INTERNO (S.C.I)</vt:lpstr>
      <vt:lpstr>UN’OPPORTUNA INTRODUZIONE:  IL SISTEMA DI CONTROLLO INTERNO (S.C.I)</vt:lpstr>
      <vt:lpstr>UN’OPPORTUNA INTRODUZIONE:  IL SISTEMA DI CONTROLLO INTERNO (S.C.I)</vt:lpstr>
      <vt:lpstr>UN’OPPORTUNA INTRODUZIONE:  IL SISTEMA DI CONTROLLO INTERNO (S.C.I)</vt:lpstr>
      <vt:lpstr>UN’OPPORTUNA INTRODUZIONE:  IL SISTEMA DI CONTROLLO INTERNO (S.C.I)</vt:lpstr>
      <vt:lpstr>UN’OPPORTUNA INTRODUZIONE:  IL SISTEMA DI CONTROLLO INTERNO (S.C.I)</vt:lpstr>
      <vt:lpstr>UN’OPPORTUNA INTRODUZIONE:  IL SISTEMA DI CONTROLLO INTERNO (S.C.I)</vt:lpstr>
      <vt:lpstr>UN’OPPORTUNA INTRODUZIONE:  IL SISTEMA DI CONTROLLO INTERNO (S.C.I)</vt:lpstr>
      <vt:lpstr>Modalità di tenuta</vt:lpstr>
      <vt:lpstr>Modalità di tenuta</vt:lpstr>
      <vt:lpstr>Cicli fondamentali</vt:lpstr>
      <vt:lpstr>Ulteriori Cicli che possono essere collegati/assimilati al Ciclo Passivo:</vt:lpstr>
      <vt:lpstr>Altri Cicli:</vt:lpstr>
      <vt:lpstr>PRINCIPI DI REVISIONE DI RIFERIMENTO</vt:lpstr>
      <vt:lpstr>PRINCIPI DI REVISIONE DI RIFERIMENTO</vt:lpstr>
      <vt:lpstr>PRINCIPI DI REVISIONE DI RIFERIMENTO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Documento CoSO Report I - Principi guida (vademecum per evitare clienti difformi o a rischio)</vt:lpstr>
      <vt:lpstr>Presentazione standard di PowerPoint</vt:lpstr>
      <vt:lpstr>QUESTIONARIO SUL CONTROLLO INTERNO  CONOSCENZA DELL’ATTIVITÀ AZIENDALE      (P.R. ISA ITALIA ISA Italia: - 230 - 265 – 315 - 501)</vt:lpstr>
      <vt:lpstr>Presentazione standard di PowerPoint</vt:lpstr>
      <vt:lpstr>Informazioni generali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CICLO CONTROLLO DI GESTIONE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Palestrina, 03 Maggio 2019</dc:title>
  <dc:creator>utente3</dc:creator>
  <cp:lastModifiedBy>utente11</cp:lastModifiedBy>
  <cp:revision>71</cp:revision>
  <cp:lastPrinted>2019-05-14T13:53:13Z</cp:lastPrinted>
  <dcterms:created xsi:type="dcterms:W3CDTF">2019-05-02T08:21:50Z</dcterms:created>
  <dcterms:modified xsi:type="dcterms:W3CDTF">2019-05-16T13:33:16Z</dcterms:modified>
</cp:coreProperties>
</file>